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280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9906000" cy="6858000" type="A4"/>
  <p:notesSz cx="6797675" cy="9926638"/>
  <p:defaultTextStyle>
    <a:defPPr>
      <a:defRPr lang="ko-KR"/>
    </a:defPPr>
    <a:lvl1pPr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3" pos="353" userDrawn="1">
          <p15:clr>
            <a:srgbClr val="A4A3A4"/>
          </p15:clr>
        </p15:guide>
        <p15:guide id="5" pos="591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1003" userDrawn="1">
          <p15:clr>
            <a:srgbClr val="A4A3A4"/>
          </p15:clr>
        </p15:guide>
        <p15:guide id="8" pos="1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C59"/>
    <a:srgbClr val="172F45"/>
    <a:srgbClr val="224768"/>
    <a:srgbClr val="FF6600"/>
    <a:srgbClr val="FFCCCC"/>
    <a:srgbClr val="DAA600"/>
    <a:srgbClr val="A47D00"/>
    <a:srgbClr val="CC9B00"/>
    <a:srgbClr val="00C4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946F9-F095-4C6C-8C25-BFEDCE35F11B}" v="11" dt="2019-08-05T17:09:31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9882" autoAdjust="0"/>
  </p:normalViewPr>
  <p:slideViewPr>
    <p:cSldViewPr snapToGrid="0">
      <p:cViewPr varScale="1">
        <p:scale>
          <a:sx n="114" d="100"/>
          <a:sy n="114" d="100"/>
        </p:scale>
        <p:origin x="1374" y="96"/>
      </p:cViewPr>
      <p:guideLst>
        <p:guide orient="horz" pos="3952"/>
        <p:guide pos="353"/>
        <p:guide pos="5910"/>
        <p:guide orient="horz" pos="731"/>
        <p:guide orient="horz" pos="1003"/>
        <p:guide pos="1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병찬 장" userId="d4e1db15275fcc5e" providerId="LiveId" clId="{9D2946F9-F095-4C6C-8C25-BFEDCE35F11B}"/>
    <pc:docChg chg="undo custSel addSld modSld">
      <pc:chgData name="병찬 장" userId="d4e1db15275fcc5e" providerId="LiveId" clId="{9D2946F9-F095-4C6C-8C25-BFEDCE35F11B}" dt="2019-08-05T17:10:13.222" v="269" actId="20577"/>
      <pc:docMkLst>
        <pc:docMk/>
      </pc:docMkLst>
      <pc:sldChg chg="modSp add">
        <pc:chgData name="병찬 장" userId="d4e1db15275fcc5e" providerId="LiveId" clId="{9D2946F9-F095-4C6C-8C25-BFEDCE35F11B}" dt="2019-08-05T17:01:20.784" v="78" actId="20577"/>
        <pc:sldMkLst>
          <pc:docMk/>
          <pc:sldMk cId="1628205337" sldId="309"/>
        </pc:sldMkLst>
        <pc:spChg chg="mod">
          <ac:chgData name="병찬 장" userId="d4e1db15275fcc5e" providerId="LiveId" clId="{9D2946F9-F095-4C6C-8C25-BFEDCE35F11B}" dt="2019-08-05T17:00:50.595" v="22"/>
          <ac:spMkLst>
            <pc:docMk/>
            <pc:sldMk cId="1628205337" sldId="309"/>
            <ac:spMk id="2" creationId="{81823578-46A0-413C-BAB9-624C06044E1A}"/>
          </ac:spMkLst>
        </pc:spChg>
        <pc:spChg chg="mod">
          <ac:chgData name="병찬 장" userId="d4e1db15275fcc5e" providerId="LiveId" clId="{9D2946F9-F095-4C6C-8C25-BFEDCE35F11B}" dt="2019-08-05T17:01:20.784" v="78" actId="20577"/>
          <ac:spMkLst>
            <pc:docMk/>
            <pc:sldMk cId="1628205337" sldId="309"/>
            <ac:spMk id="3" creationId="{BBD2B022-E336-46E8-B80B-FA83C87EBF79}"/>
          </ac:spMkLst>
        </pc:spChg>
      </pc:sldChg>
      <pc:sldChg chg="modSp add">
        <pc:chgData name="병찬 장" userId="d4e1db15275fcc5e" providerId="LiveId" clId="{9D2946F9-F095-4C6C-8C25-BFEDCE35F11B}" dt="2019-08-05T17:10:13.222" v="269" actId="20577"/>
        <pc:sldMkLst>
          <pc:docMk/>
          <pc:sldMk cId="2084811303" sldId="310"/>
        </pc:sldMkLst>
        <pc:spChg chg="mod">
          <ac:chgData name="병찬 장" userId="d4e1db15275fcc5e" providerId="LiveId" clId="{9D2946F9-F095-4C6C-8C25-BFEDCE35F11B}" dt="2019-08-05T17:08:57.480" v="99"/>
          <ac:spMkLst>
            <pc:docMk/>
            <pc:sldMk cId="2084811303" sldId="310"/>
            <ac:spMk id="2" creationId="{E738C4CF-DE78-4824-A67D-4D793FD0E7FB}"/>
          </ac:spMkLst>
        </pc:spChg>
        <pc:spChg chg="mod">
          <ac:chgData name="병찬 장" userId="d4e1db15275fcc5e" providerId="LiveId" clId="{9D2946F9-F095-4C6C-8C25-BFEDCE35F11B}" dt="2019-08-05T17:10:13.222" v="269" actId="20577"/>
          <ac:spMkLst>
            <pc:docMk/>
            <pc:sldMk cId="2084811303" sldId="310"/>
            <ac:spMk id="3" creationId="{F979BAC0-368D-4F4D-8212-C5579C92A7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4813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4"/>
            <a:ext cx="2944812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433499"/>
            <a:ext cx="2944813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3499"/>
            <a:ext cx="2944812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fld id="{F11879E2-483D-47CD-8A9B-3C824EB894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511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4813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4"/>
            <a:ext cx="2944812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136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2763"/>
            <a:ext cx="4978400" cy="44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433499"/>
            <a:ext cx="2944813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3499"/>
            <a:ext cx="2944812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fld id="{68AEB665-B7ED-49BE-A82F-076CC19377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72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77BA6-8481-4638-9A58-168A10DB19E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36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955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FC522-F1E0-4AE4-84C2-AF6205F44347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6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2890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FC522-F1E0-4AE4-84C2-AF6205F4434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6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94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image003.gif"/>
          <p:cNvPicPr>
            <a:picLocks noChangeAspect="1"/>
          </p:cNvPicPr>
          <p:nvPr userDrawn="1"/>
        </p:nvPicPr>
        <p:blipFill>
          <a:blip r:embed="rId2" cstate="print"/>
          <a:srcRect r="18953"/>
          <a:stretch>
            <a:fillRect/>
          </a:stretch>
        </p:blipFill>
        <p:spPr bwMode="auto">
          <a:xfrm>
            <a:off x="8406871" y="0"/>
            <a:ext cx="1499129" cy="6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0"/>
            <a:ext cx="9911790" cy="3141663"/>
          </a:xfrm>
          <a:prstGeom prst="rect">
            <a:avLst/>
          </a:prstGeom>
          <a:gradFill rotWithShape="1">
            <a:gsLst>
              <a:gs pos="0">
                <a:srgbClr val="FF9900">
                  <a:alpha val="12000"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3637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7926" y="1176712"/>
            <a:ext cx="9913926" cy="643766"/>
          </a:xfrm>
        </p:spPr>
        <p:txBody>
          <a:bodyPr wrap="square">
            <a:spAutoFit/>
          </a:bodyPr>
          <a:lstStyle>
            <a:lvl1pPr algn="ctr">
              <a:defRPr kumimoji="1" lang="ko-KR" altLang="en-US" sz="36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637250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438370"/>
            <a:ext cx="9906000" cy="1013098"/>
          </a:xfrm>
        </p:spPr>
        <p:txBody>
          <a:bodyPr/>
          <a:lstStyle>
            <a:lvl1pPr algn="ctr">
              <a:spcBef>
                <a:spcPct val="0"/>
              </a:spcBef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/>
              <a:t>2012. 00</a:t>
            </a:r>
          </a:p>
          <a:p>
            <a:endParaRPr lang="en-US" altLang="ko-KR"/>
          </a:p>
          <a:p>
            <a:r>
              <a:rPr lang="ko-KR" altLang="en-US"/>
              <a:t>경영기획실  인사팀</a:t>
            </a:r>
            <a:endParaRPr lang="ko-KR" altLang="ko-KR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36914" y="949325"/>
            <a:ext cx="7630936" cy="571500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10425" y="477838"/>
            <a:ext cx="2257425" cy="1042987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04581" y="477838"/>
            <a:ext cx="5553444" cy="1042987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144398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9355"/>
            <a:ext cx="8420100" cy="397545"/>
          </a:xfrm>
        </p:spPr>
        <p:txBody>
          <a:bodyPr anchor="b"/>
          <a:lstStyle>
            <a:lvl1pPr marL="0" indent="0">
              <a:buNone/>
              <a:defRPr sz="20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3388" y="949325"/>
            <a:ext cx="4440237" cy="231499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949325"/>
            <a:ext cx="4441825" cy="231499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346443"/>
            <a:ext cx="4376738" cy="82843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03183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6443"/>
            <a:ext cx="4378325" cy="82843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03183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628925"/>
          </a:xfrm>
        </p:spPr>
        <p:txBody>
          <a:bodyPr/>
          <a:lstStyle>
            <a:lvl1pPr>
              <a:defRPr sz="3200">
                <a:latin typeface="나눔고딕" pitchFamily="50" charset="-127"/>
                <a:ea typeface="나눔고딕" pitchFamily="50" charset="-127"/>
              </a:defRPr>
            </a:lvl1pPr>
            <a:lvl2pPr>
              <a:defRPr sz="2800">
                <a:latin typeface="나눔고딕" pitchFamily="50" charset="-127"/>
                <a:ea typeface="나눔고딕" pitchFamily="50" charset="-127"/>
              </a:defRPr>
            </a:lvl2pPr>
            <a:lvl3pPr>
              <a:defRPr sz="2400">
                <a:latin typeface="나눔고딕" pitchFamily="50" charset="-127"/>
                <a:ea typeface="나눔고딕" pitchFamily="50" charset="-127"/>
              </a:defRPr>
            </a:lvl3pPr>
            <a:lvl4pPr>
              <a:defRPr sz="2000">
                <a:latin typeface="나눔고딕" pitchFamily="50" charset="-127"/>
                <a:ea typeface="나눔고딕" pitchFamily="50" charset="-127"/>
              </a:defRPr>
            </a:lvl4pPr>
            <a:lvl5pPr>
              <a:defRPr sz="2000">
                <a:latin typeface="나눔고딕" pitchFamily="50" charset="-127"/>
                <a:ea typeface="나눔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305212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582211"/>
          </a:xfrm>
        </p:spPr>
        <p:txBody>
          <a:bodyPr/>
          <a:lstStyle>
            <a:lvl1pPr marL="0" indent="0">
              <a:buNone/>
              <a:defRPr sz="32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305212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98" y="554878"/>
            <a:ext cx="9831202" cy="546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Headline:  14pt. </a:t>
            </a:r>
            <a:r>
              <a:rPr lang="ko-KR" altLang="en-US"/>
              <a:t>나눔고딕</a:t>
            </a:r>
            <a:r>
              <a:rPr lang="en-US" altLang="ko-KR"/>
              <a:t>, first initial cap</a:t>
            </a:r>
          </a:p>
          <a:p>
            <a:pPr lvl="1"/>
            <a:r>
              <a:rPr lang="en-US" altLang="ko-KR"/>
              <a:t> Second Level</a:t>
            </a:r>
          </a:p>
        </p:txBody>
      </p:sp>
      <p:sp>
        <p:nvSpPr>
          <p:cNvPr id="3636228" name="Rectangle 4"/>
          <p:cNvSpPr>
            <a:spLocks noChangeArrowheads="1"/>
          </p:cNvSpPr>
          <p:nvPr/>
        </p:nvSpPr>
        <p:spPr bwMode="auto">
          <a:xfrm>
            <a:off x="4625869" y="6594807"/>
            <a:ext cx="503344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>
            <a:spAutoFit/>
          </a:bodyPr>
          <a:lstStyle/>
          <a:p>
            <a:pPr algn="r" fontAlgn="base">
              <a:spcBef>
                <a:spcPct val="0"/>
              </a:spcBef>
            </a:pPr>
            <a:fld id="{4BC8118B-1609-4939-9003-D953005577E5}" type="slidenum">
              <a:rPr lang="en-US" altLang="ko-KR" sz="900"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</a:pPr>
              <a:t>‹#›</a:t>
            </a:fld>
            <a:r>
              <a:rPr lang="en-US" altLang="ko-KR" sz="90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3636230" name="Line 6"/>
          <p:cNvSpPr>
            <a:spLocks noChangeShapeType="1"/>
          </p:cNvSpPr>
          <p:nvPr/>
        </p:nvSpPr>
        <p:spPr bwMode="white">
          <a:xfrm>
            <a:off x="522288" y="0"/>
            <a:ext cx="0" cy="274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-11113"/>
            <a:ext cx="9906000" cy="459348"/>
          </a:xfrm>
          <a:prstGeom prst="rect">
            <a:avLst/>
          </a:prstGeom>
          <a:solidFill>
            <a:srgbClr val="FFCC00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36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43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Title:  18pt. </a:t>
            </a:r>
            <a:r>
              <a:rPr lang="ko-KR" altLang="en-US"/>
              <a:t>나눔고딕</a:t>
            </a:r>
            <a:r>
              <a:rPr lang="en-US" altLang="ko-KR"/>
              <a:t>, first initial cap</a:t>
            </a:r>
          </a:p>
        </p:txBody>
      </p:sp>
      <p:pic>
        <p:nvPicPr>
          <p:cNvPr id="7" name="그림 8" descr="image003.gif"/>
          <p:cNvPicPr>
            <a:picLocks noChangeAspect="1"/>
          </p:cNvPicPr>
          <p:nvPr userDrawn="1"/>
        </p:nvPicPr>
        <p:blipFill>
          <a:blip r:embed="rId13" cstate="print"/>
          <a:srcRect r="18953"/>
          <a:stretch>
            <a:fillRect/>
          </a:stretch>
        </p:blipFill>
        <p:spPr bwMode="auto">
          <a:xfrm>
            <a:off x="9056597" y="6407987"/>
            <a:ext cx="7762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rtl="0" fontAlgn="ctr">
        <a:spcBef>
          <a:spcPts val="1700"/>
        </a:spcBef>
        <a:spcAft>
          <a:spcPct val="0"/>
        </a:spcAft>
        <a:buFont typeface="Wingdings" pitchFamily="2" charset="2"/>
        <a:defRPr kumimoji="1" sz="1400" b="1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66713" indent="-93663" algn="l" rtl="0" fontAlgn="ctr">
        <a:spcBef>
          <a:spcPts val="200"/>
        </a:spcBef>
        <a:spcAft>
          <a:spcPct val="0"/>
        </a:spcAft>
        <a:buSzPct val="75000"/>
        <a:buFont typeface="Wingdings" pitchFamily="2" charset="2"/>
        <a:buChar char="§"/>
        <a:defRPr kumimoji="1" sz="1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marL="631825" indent="-85725" algn="l" rtl="0" fontAlgn="ctr">
        <a:spcBef>
          <a:spcPts val="200"/>
        </a:spcBef>
        <a:spcAft>
          <a:spcPct val="0"/>
        </a:spcAft>
        <a:buSzPct val="100000"/>
        <a:buChar char="-"/>
        <a:defRPr kumimoji="1" sz="1500">
          <a:solidFill>
            <a:schemeClr val="tx1"/>
          </a:solidFill>
          <a:latin typeface="+mn-lt"/>
          <a:ea typeface="+mn-ea"/>
        </a:defRPr>
      </a:lvl3pPr>
      <a:lvl4pPr marL="904875" indent="-93663" algn="l" rtl="0" fontAlgn="ctr">
        <a:spcBef>
          <a:spcPts val="200"/>
        </a:spcBef>
        <a:spcAft>
          <a:spcPct val="0"/>
        </a:spcAft>
        <a:buSzPct val="65000"/>
        <a:buFont typeface="Wingdings 3" pitchFamily="18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AD7C8A-6971-4ADA-8DEB-E634244C8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강의 자료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11E2835-1B2A-445E-898B-6A5AE919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8893-6C1C-4D21-BE77-C59B0C57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DBFE0-8942-4F27-99DE-7266A594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42550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변수를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저장한 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주소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포인터의 위험성 </a:t>
            </a:r>
            <a:r>
              <a:rPr lang="en-US" altLang="ko-KR" dirty="0"/>
              <a:t>, NULL</a:t>
            </a:r>
            <a:r>
              <a:rPr lang="ko-KR" altLang="en-US" dirty="0"/>
              <a:t>과 </a:t>
            </a:r>
            <a:r>
              <a:rPr lang="en-US" altLang="ko-KR" dirty="0" err="1"/>
              <a:t>nullptr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 타입의 구조체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포인터의 덧셈과 뺄셈의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이름과 포인터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0120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00A80-0B66-44EF-87E8-DBFBA0B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98F2D-A60A-4845-99F2-0E4FF14B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5075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함수의 구조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반환값</a:t>
            </a:r>
            <a:r>
              <a:rPr lang="en-US" altLang="ko-KR" dirty="0"/>
              <a:t>(return type)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, </a:t>
            </a:r>
            <a:r>
              <a:rPr lang="ko-KR" altLang="en-US" dirty="0"/>
              <a:t>인자</a:t>
            </a:r>
            <a:r>
              <a:rPr lang="en-US" altLang="ko-KR" dirty="0"/>
              <a:t>(argument) , </a:t>
            </a:r>
            <a:r>
              <a:rPr lang="ko-KR" altLang="en-US" dirty="0"/>
              <a:t>매개 변수</a:t>
            </a:r>
            <a:r>
              <a:rPr lang="en-US" altLang="ko-KR" dirty="0"/>
              <a:t>(parameter)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인자의 전달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 전달은 값 복사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구조체의 인자 전달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포인터의 인자 전달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인자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여러가지 타입의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종류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지역 변수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로컬 변수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전역 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380263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8649-B90A-493F-8AF2-72F7C78F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5F912-6C95-4AAA-829C-ADCFB001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905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Strcpy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Strlen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Strcat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Strcmp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Strchr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Strstr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가사 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303432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3253-9DA0-4EC6-A7F9-6AF2A444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28389-B1BD-432E-A2CE-4DC5DCDF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1846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메모리 </a:t>
            </a:r>
            <a:r>
              <a:rPr lang="en-US" altLang="ko-KR" dirty="0"/>
              <a:t>, </a:t>
            </a:r>
            <a:r>
              <a:rPr lang="ko-KR" altLang="en-US" dirty="0"/>
              <a:t>정적 메모리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스텍과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생성 해제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Malloc free new new[] delete delete[]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동적 할당으로 리스트 구현하기</a:t>
            </a:r>
          </a:p>
        </p:txBody>
      </p:sp>
    </p:spTree>
    <p:extLst>
      <p:ext uri="{BB962C8B-B14F-4D97-AF65-F5344CB8AC3E}">
        <p14:creationId xmlns:p14="http://schemas.microsoft.com/office/powerpoint/2010/main" val="214213049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B9A2-BC9F-42E3-A481-78A71F48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타입들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6CB9F-0BFF-4C3A-8A8E-83EF6D6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472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Enum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열거체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비트 시프트 연산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레퍼런스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비트필드</a:t>
            </a:r>
          </a:p>
        </p:txBody>
      </p:sp>
    </p:spTree>
    <p:extLst>
      <p:ext uri="{BB962C8B-B14F-4D97-AF65-F5344CB8AC3E}">
        <p14:creationId xmlns:p14="http://schemas.microsoft.com/office/powerpoint/2010/main" val="30497718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D33B-5DF2-4D32-9E82-C62A41C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9C3CB-5BAB-4249-9383-5CA15BD6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42550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오버로딩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오버로딩시 함수의 구분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인자의 개수와 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전방 선언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디폴트 인자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재귀 호출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활용 예시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영역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스텍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포인터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746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3578-46A0-413C-BAB9-624C060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2B022-E336-46E8-B80B-FA83C87E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1172116"/>
          </a:xfrm>
        </p:spPr>
        <p:txBody>
          <a:bodyPr/>
          <a:lstStyle/>
          <a:p>
            <a:r>
              <a:rPr lang="en-US" altLang="ko-KR" dirty="0" err="1"/>
              <a:t>cmath</a:t>
            </a:r>
            <a:r>
              <a:rPr lang="en-US" altLang="ko-KR" dirty="0"/>
              <a:t> </a:t>
            </a:r>
            <a:r>
              <a:rPr lang="en-US" altLang="ko-KR" dirty="0" err="1"/>
              <a:t>sqrtf</a:t>
            </a:r>
            <a:r>
              <a:rPr lang="ko-KR" altLang="en-US" dirty="0"/>
              <a:t> </a:t>
            </a:r>
            <a:r>
              <a:rPr lang="en-US" altLang="ko-KR" dirty="0"/>
              <a:t>pow</a:t>
            </a:r>
          </a:p>
          <a:p>
            <a:r>
              <a:rPr lang="en-US" altLang="ko-KR" dirty="0" err="1"/>
              <a:t>memset</a:t>
            </a:r>
            <a:r>
              <a:rPr lang="en-US" altLang="ko-KR" dirty="0"/>
              <a:t>, </a:t>
            </a:r>
            <a:r>
              <a:rPr lang="en-US" altLang="ko-KR" dirty="0" err="1"/>
              <a:t>memcpy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0533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8C4CF-DE78-4824-A67D-4D793FD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BAC0-368D-4F4D-8212-C5579C92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472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 </a:t>
            </a:r>
            <a:r>
              <a:rPr lang="ko-KR" altLang="en-US" dirty="0"/>
              <a:t>파일 입출력 </a:t>
            </a:r>
            <a:r>
              <a:rPr lang="en-US" altLang="ko-KR" dirty="0" err="1"/>
              <a:t>fprintf</a:t>
            </a:r>
            <a:r>
              <a:rPr lang="en-US" altLang="ko-KR" dirty="0"/>
              <a:t> , </a:t>
            </a:r>
            <a:r>
              <a:rPr lang="en-US" altLang="ko-KR" dirty="0" err="1"/>
              <a:t>fscanf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fread</a:t>
            </a:r>
            <a:r>
              <a:rPr lang="en-US" altLang="ko-KR" dirty="0"/>
              <a:t> </a:t>
            </a:r>
            <a:r>
              <a:rPr lang="en-US" altLang="ko-KR" dirty="0" err="1"/>
              <a:t>fwrite</a:t>
            </a:r>
            <a:r>
              <a:rPr lang="en-US" altLang="ko-KR" dirty="0"/>
              <a:t> </a:t>
            </a:r>
            <a:r>
              <a:rPr lang="en-US" altLang="ko-KR" dirty="0" err="1"/>
              <a:t>fseek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파일 입출력 </a:t>
            </a:r>
            <a:r>
              <a:rPr lang="en-US" altLang="ko-KR" dirty="0" err="1"/>
              <a:t>ifstream</a:t>
            </a:r>
            <a:r>
              <a:rPr lang="en-US" altLang="ko-KR" dirty="0"/>
              <a:t> </a:t>
            </a:r>
            <a:r>
              <a:rPr lang="en-US" altLang="ko-KR" dirty="0" err="1"/>
              <a:t>ofstream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FilePointer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FileSream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8113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9855-5114-4F28-9748-85D8D08E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C6488-FEB5-4E3C-9321-6A74C7EB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비주얼 스튜디오 사용법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빌드 </a:t>
            </a:r>
            <a:r>
              <a:rPr lang="en-US" altLang="ko-KR" dirty="0"/>
              <a:t>– </a:t>
            </a:r>
            <a:r>
              <a:rPr lang="ko-KR" altLang="en-US" dirty="0"/>
              <a:t>디버그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디버그 모드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모드 </a:t>
            </a:r>
            <a:r>
              <a:rPr lang="en-US" altLang="ko-KR" dirty="0"/>
              <a:t>– </a:t>
            </a:r>
            <a:r>
              <a:rPr lang="ko-KR" altLang="en-US" dirty="0"/>
              <a:t>디버깅 정보 삽입 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속도 느림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릴리즈 모드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배포 모드 </a:t>
            </a:r>
            <a:r>
              <a:rPr lang="en-US" altLang="ko-KR" dirty="0"/>
              <a:t>– </a:t>
            </a:r>
            <a:r>
              <a:rPr lang="ko-KR" altLang="en-US" dirty="0"/>
              <a:t>디버깅 정보 삽입</a:t>
            </a:r>
            <a:r>
              <a:rPr lang="en-US" altLang="ko-KR" dirty="0"/>
              <a:t>X , </a:t>
            </a:r>
            <a:r>
              <a:rPr lang="ko-KR" altLang="en-US" dirty="0"/>
              <a:t>초기화</a:t>
            </a:r>
            <a:r>
              <a:rPr lang="en-US" altLang="ko-KR" dirty="0"/>
              <a:t>X , </a:t>
            </a:r>
            <a:r>
              <a:rPr lang="ko-KR" altLang="en-US" dirty="0"/>
              <a:t>속도 빠름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Hello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출력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916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5AF1-726F-40DD-9221-665D605A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60B37-31DB-4AD4-9B3D-590AF226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3967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변수란</a:t>
            </a:r>
            <a:r>
              <a:rPr lang="en-US" altLang="ko-KR" dirty="0"/>
              <a:t>?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저장하기 위해 프로그램에서 이름을 할당 받은 메모리 공간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종류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char int long bool float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명명 규칙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알파뱃</a:t>
            </a:r>
            <a:r>
              <a:rPr lang="ko-KR" altLang="en-US" dirty="0"/>
              <a:t> 대소문자 숫자 </a:t>
            </a:r>
            <a:r>
              <a:rPr lang="ko-KR" altLang="en-US" dirty="0" err="1"/>
              <a:t>언더바</a:t>
            </a:r>
            <a:r>
              <a:rPr lang="ko-KR" altLang="en-US" dirty="0"/>
              <a:t> 사용가능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시작</a:t>
            </a:r>
            <a:r>
              <a:rPr lang="en-US" altLang="ko-KR" dirty="0"/>
              <a:t>X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예약어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float -&gt; int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 -&gt; bool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정수 </a:t>
            </a:r>
            <a:r>
              <a:rPr lang="en-US" altLang="ko-KR" dirty="0"/>
              <a:t>-&gt; char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생성과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47027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311B-78EB-4EC9-B120-C0F4B831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5F22E-742D-4F7F-B862-453047CF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4593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사칙 연산자 </a:t>
            </a:r>
            <a:r>
              <a:rPr lang="en-US" altLang="ko-KR" dirty="0"/>
              <a:t>, </a:t>
            </a:r>
            <a:r>
              <a:rPr lang="ko-KR" altLang="en-US" dirty="0"/>
              <a:t>나머지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 ,- ,* ,/ ,%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대입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= B = C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&gt;, &gt;= ,&lt; ,&lt;= ,== ,!=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&amp;&amp; ,||,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연산자 축약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+= ,-= ,*= ,/= ,%=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A++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++A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연산자 우선 순위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연산중</a:t>
            </a:r>
            <a:r>
              <a:rPr lang="ko-KR" altLang="en-US" dirty="0"/>
              <a:t> 형 변환</a:t>
            </a:r>
            <a:endParaRPr lang="en-US" altLang="ko-KR" dirty="0"/>
          </a:p>
          <a:p>
            <a:pPr marL="917575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 / 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05621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79D3C-0F34-4BC2-9E19-5D7E713C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단위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EA61E-3C52-45D2-8466-F163430D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328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, 10</a:t>
            </a:r>
            <a:r>
              <a:rPr lang="ko-KR" altLang="en-US" dirty="0"/>
              <a:t>진수 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비트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 ,| ,~,^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비트 시프트 연산자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&gt;&gt; &lt;&lt;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비트 연산자 사용 예시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</a:t>
            </a:r>
            <a:r>
              <a:rPr lang="ko-KR" altLang="en-US" dirty="0" err="1"/>
              <a:t>컬러값</a:t>
            </a:r>
            <a:r>
              <a:rPr lang="ko-KR" altLang="en-US" dirty="0"/>
              <a:t> 출력 </a:t>
            </a:r>
            <a:r>
              <a:rPr lang="en-US" altLang="ko-KR" dirty="0"/>
              <a:t>, </a:t>
            </a:r>
            <a:r>
              <a:rPr lang="ko-KR" altLang="en-US" dirty="0"/>
              <a:t>아이템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24162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A8AE-D1A3-4C45-9A3E-D4C149A4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91275-7B75-41CE-A35B-2A68D56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2801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한줄일때는</a:t>
            </a:r>
            <a:r>
              <a:rPr lang="ko-KR" altLang="en-US" dirty="0"/>
              <a:t> </a:t>
            </a:r>
            <a:r>
              <a:rPr lang="en-US" altLang="ko-KR" dirty="0"/>
              <a:t>{}</a:t>
            </a:r>
            <a:r>
              <a:rPr lang="ko-KR" altLang="en-US" dirty="0"/>
              <a:t>생략 가능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Goto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생존 주기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44347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C9F4F-AFD0-4458-B0E6-11D4E91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BEFE5-788E-4992-A46C-3799A0DB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039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break ,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9438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A23D-99E7-4AB5-96D2-F3ACC5DF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FE511-EE7E-4BC8-9F9E-9D4F3472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45448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배열이란</a:t>
            </a:r>
            <a:r>
              <a:rPr lang="en-US" altLang="ko-KR" dirty="0"/>
              <a:t>?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자료형의 데이터가 연속적인 메모리에 존재하는 자료 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배열을 사용하는 이유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반복문과 함께 사용하기 위해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인덱스 접근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arr</a:t>
            </a:r>
            <a:r>
              <a:rPr lang="en-US" altLang="ko-KR" dirty="0"/>
              <a:t>[0] = 5;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 a = </a:t>
            </a:r>
            <a:r>
              <a:rPr lang="en-US" altLang="ko-KR" dirty="0" err="1"/>
              <a:t>arr</a:t>
            </a:r>
            <a:r>
              <a:rPr lang="en-US" altLang="ko-KR" dirty="0"/>
              <a:t>[0];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r>
              <a:rPr lang="ko-KR" altLang="en-US" dirty="0"/>
              <a:t>로 배열 크기 구하기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,2</a:t>
            </a:r>
            <a:r>
              <a:rPr lang="ko-KR" altLang="en-US" dirty="0"/>
              <a:t>차원 배열의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 배열을 </a:t>
            </a:r>
            <a:r>
              <a:rPr lang="en-US" altLang="ko-KR" dirty="0"/>
              <a:t>2</a:t>
            </a:r>
            <a:r>
              <a:rPr lang="ko-KR" altLang="en-US" dirty="0"/>
              <a:t>차원 배열 처럼 사용하기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8859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3E15-EDE9-4823-8CB7-ACC2132E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8B3B6-D26F-4282-8873-C9D630F2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31470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구조체란</a:t>
            </a:r>
            <a:r>
              <a:rPr lang="en-US" altLang="ko-KR" dirty="0"/>
              <a:t>?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정의 타입 선언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선언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접근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 초기화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구조체의 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구조체의 배열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6593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he Momentum_Gold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A5C4E1"/>
      </a:accent2>
      <a:accent3>
        <a:srgbClr val="FFFFFF"/>
      </a:accent3>
      <a:accent4>
        <a:srgbClr val="000000"/>
      </a:accent4>
      <a:accent5>
        <a:srgbClr val="FFFFFF"/>
      </a:accent5>
      <a:accent6>
        <a:srgbClr val="95B1CC"/>
      </a:accent6>
      <a:hlink>
        <a:srgbClr val="336699"/>
      </a:hlink>
      <a:folHlink>
        <a:srgbClr val="EEE0AC"/>
      </a:folHlink>
    </a:clrScheme>
    <a:fontScheme name="The Momentum_Gold_Template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The Momentum_Gold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Momentum_Gold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Momentum_Master</Template>
  <TotalTime>23546</TotalTime>
  <Words>467</Words>
  <Application>Microsoft Office PowerPoint</Application>
  <PresentationFormat>A4 용지(210x297mm)</PresentationFormat>
  <Paragraphs>147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Rix고딕 M</vt:lpstr>
      <vt:lpstr>굴림</vt:lpstr>
      <vt:lpstr>나눔고딕</vt:lpstr>
      <vt:lpstr>나눔고딕 ExtraBold</vt:lpstr>
      <vt:lpstr>돋움</vt:lpstr>
      <vt:lpstr>Arial</vt:lpstr>
      <vt:lpstr>Wingdings</vt:lpstr>
      <vt:lpstr>Wingdings 3</vt:lpstr>
      <vt:lpstr>The Momentum_Gold_Template</vt:lpstr>
      <vt:lpstr>C 강의 자료</vt:lpstr>
      <vt:lpstr>시작전에</vt:lpstr>
      <vt:lpstr>변수</vt:lpstr>
      <vt:lpstr>연산자</vt:lpstr>
      <vt:lpstr>비트 단위 연산자</vt:lpstr>
      <vt:lpstr>분기</vt:lpstr>
      <vt:lpstr>반복</vt:lpstr>
      <vt:lpstr>배열</vt:lpstr>
      <vt:lpstr>구조체</vt:lpstr>
      <vt:lpstr>포인터</vt:lpstr>
      <vt:lpstr>함수</vt:lpstr>
      <vt:lpstr>문자열 함수</vt:lpstr>
      <vt:lpstr>동적 메모리 할당</vt:lpstr>
      <vt:lpstr>복합 타입들</vt:lpstr>
      <vt:lpstr>함수2</vt:lpstr>
      <vt:lpstr>각종 함수들</vt:lpstr>
      <vt:lpstr>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HJW</dc:creator>
  <cp:lastModifiedBy>병찬 장</cp:lastModifiedBy>
  <cp:revision>1298</cp:revision>
  <cp:lastPrinted>2019-07-04T01:35:14Z</cp:lastPrinted>
  <dcterms:created xsi:type="dcterms:W3CDTF">2006-04-24T03:05:47Z</dcterms:created>
  <dcterms:modified xsi:type="dcterms:W3CDTF">2019-08-05T17:10:20Z</dcterms:modified>
</cp:coreProperties>
</file>