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6935" y="0"/>
            <a:ext cx="12231161" cy="6856215"/>
            <a:chOff x="0" y="0"/>
            <a:chExt cx="12231160" cy="6856214"/>
          </a:xfrm>
        </p:grpSpPr>
        <p:pic>
          <p:nvPicPr>
            <p:cNvPr id="1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3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Rectangle 25"/>
            <p:cNvSpPr/>
            <p:nvPr/>
          </p:nvSpPr>
          <p:spPr>
            <a:xfrm>
              <a:off x="2345265" y="1540930"/>
              <a:ext cx="7543803" cy="38354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14"/>
          <p:cNvSpPr/>
          <p:nvPr/>
        </p:nvSpPr>
        <p:spPr>
          <a:xfrm>
            <a:off x="2692399" y="3522131"/>
            <a:ext cx="681566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xfrm>
            <a:off x="9284864" y="5055443"/>
            <a:ext cx="2232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/>
          <p:nvPr>
            <p:ph type="title"/>
          </p:nvPr>
        </p:nvSpPr>
        <p:spPr>
          <a:xfrm>
            <a:off x="1295400" y="4815414"/>
            <a:ext cx="960966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041426" y="1041398"/>
            <a:ext cx="10105974" cy="333587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Body Level One…"/>
          <p:cNvSpPr/>
          <p:nvPr>
            <p:ph type="body" sz="quarter" idx="1"/>
          </p:nvPr>
        </p:nvSpPr>
        <p:spPr>
          <a:xfrm>
            <a:off x="1295400" y="5382152"/>
            <a:ext cx="9609668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/>
          <p:nvPr>
            <p:ph type="title"/>
          </p:nvPr>
        </p:nvSpPr>
        <p:spPr>
          <a:xfrm>
            <a:off x="1303867" y="982132"/>
            <a:ext cx="9592734" cy="29548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/>
          <p:nvPr>
            <p:ph type="body" sz="quarter" idx="1"/>
          </p:nvPr>
        </p:nvSpPr>
        <p:spPr>
          <a:xfrm>
            <a:off x="1303867" y="4343398"/>
            <a:ext cx="9592734" cy="153246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traight Connector 14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/>
          <p:nvPr>
            <p:ph type="title"/>
          </p:nvPr>
        </p:nvSpPr>
        <p:spPr>
          <a:xfrm>
            <a:off x="1446212" y="982132"/>
            <a:ext cx="9296399" cy="2370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/>
          <p:nvPr>
            <p:ph type="body" sz="quarter" idx="1"/>
          </p:nvPr>
        </p:nvSpPr>
        <p:spPr>
          <a:xfrm>
            <a:off x="1674811" y="3352800"/>
            <a:ext cx="8839204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2"/>
          <p:cNvSpPr/>
          <p:nvPr>
            <p:ph type="body" sz="quarter" idx="13"/>
          </p:nvPr>
        </p:nvSpPr>
        <p:spPr>
          <a:xfrm>
            <a:off x="1295400" y="4343398"/>
            <a:ext cx="9609668" cy="153246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32" name="TextBox 13"/>
          <p:cNvSpPr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/>
          <p:nvPr/>
        </p:nvSpPr>
        <p:spPr>
          <a:xfrm>
            <a:off x="10600266" y="250303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34" name="Straight Connector 18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/>
          <p:nvPr>
            <p:ph type="title"/>
          </p:nvPr>
        </p:nvSpPr>
        <p:spPr>
          <a:xfrm>
            <a:off x="1295402" y="3308580"/>
            <a:ext cx="9609668" cy="1468801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/>
          <p:nvPr>
            <p:ph type="body" sz="quarter" idx="1"/>
          </p:nvPr>
        </p:nvSpPr>
        <p:spPr>
          <a:xfrm>
            <a:off x="1295400" y="4777380"/>
            <a:ext cx="9609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/>
          <p:nvPr>
            <p:ph type="title"/>
          </p:nvPr>
        </p:nvSpPr>
        <p:spPr>
          <a:xfrm>
            <a:off x="1446212" y="982132"/>
            <a:ext cx="9296399" cy="2243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/>
          <p:nvPr>
            <p:ph type="body" sz="quarter" idx="1"/>
          </p:nvPr>
        </p:nvSpPr>
        <p:spPr>
          <a:xfrm>
            <a:off x="1295400" y="3639311"/>
            <a:ext cx="9609669" cy="88696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Text Placeholder 2"/>
          <p:cNvSpPr/>
          <p:nvPr>
            <p:ph type="body" sz="quarter" idx="13"/>
          </p:nvPr>
        </p:nvSpPr>
        <p:spPr>
          <a:xfrm>
            <a:off x="1295400" y="4529666"/>
            <a:ext cx="9609670" cy="13462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54" name="TextBox 11"/>
          <p:cNvSpPr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55" name="TextBox 12"/>
          <p:cNvSpPr/>
          <p:nvPr/>
        </p:nvSpPr>
        <p:spPr>
          <a:xfrm>
            <a:off x="10600266" y="227442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56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/>
          <p:nvPr>
            <p:ph type="title"/>
          </p:nvPr>
        </p:nvSpPr>
        <p:spPr>
          <a:xfrm>
            <a:off x="1295400" y="982132"/>
            <a:ext cx="9609668" cy="22436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/>
          <p:nvPr>
            <p:ph type="body" sz="quarter" idx="1"/>
          </p:nvPr>
        </p:nvSpPr>
        <p:spPr>
          <a:xfrm>
            <a:off x="1295400" y="3630167"/>
            <a:ext cx="9609669" cy="841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/>
          <p:nvPr>
            <p:ph type="body" sz="quarter" idx="13"/>
          </p:nvPr>
        </p:nvSpPr>
        <p:spPr>
          <a:xfrm>
            <a:off x="1295399" y="4470398"/>
            <a:ext cx="9609672" cy="140546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67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Text"/>
          <p:cNvSpPr/>
          <p:nvPr>
            <p:ph type="title"/>
          </p:nvPr>
        </p:nvSpPr>
        <p:spPr>
          <a:xfrm>
            <a:off x="8999356" y="982131"/>
            <a:ext cx="1890896" cy="48937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6" name="Body Level One…"/>
          <p:cNvSpPr/>
          <p:nvPr>
            <p:ph type="body" idx="1"/>
          </p:nvPr>
        </p:nvSpPr>
        <p:spPr>
          <a:xfrm>
            <a:off x="1295397" y="982132"/>
            <a:ext cx="7433027" cy="489373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traight Connector 13"/>
          <p:cNvSpPr/>
          <p:nvPr/>
        </p:nvSpPr>
        <p:spPr>
          <a:xfrm flipH="1">
            <a:off x="8863889" y="990600"/>
            <a:ext cx="1" cy="487680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itle Text"/>
          <p:cNvSpPr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/>
          <p:nvPr>
            <p:ph type="body" sz="quarter" idx="1"/>
          </p:nvPr>
        </p:nvSpPr>
        <p:spPr>
          <a:xfrm>
            <a:off x="1295400" y="2658533"/>
            <a:ext cx="471830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13"/>
          </p:nvPr>
        </p:nvSpPr>
        <p:spPr>
          <a:xfrm>
            <a:off x="6180669" y="2658533"/>
            <a:ext cx="471830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sp>
        <p:nvSpPr>
          <p:cNvPr id="6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/>
          <p:nvPr>
            <p:ph type="title"/>
          </p:nvPr>
        </p:nvSpPr>
        <p:spPr>
          <a:xfrm>
            <a:off x="1293811" y="1388534"/>
            <a:ext cx="3718455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half" idx="1"/>
          </p:nvPr>
        </p:nvSpPr>
        <p:spPr>
          <a:xfrm>
            <a:off x="5418668" y="982131"/>
            <a:ext cx="5469467" cy="489373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/>
          <p:nvPr>
            <p:ph type="body" sz="quarter" idx="13"/>
          </p:nvPr>
        </p:nvSpPr>
        <p:spPr>
          <a:xfrm>
            <a:off x="1293811" y="3031064"/>
            <a:ext cx="3718455" cy="243840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91" name="Straight Connector 15"/>
          <p:cNvSpPr/>
          <p:nvPr/>
        </p:nvSpPr>
        <p:spPr>
          <a:xfrm>
            <a:off x="1396169" y="2912533"/>
            <a:ext cx="351449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/>
          <p:nvPr>
            <p:ph type="title"/>
          </p:nvPr>
        </p:nvSpPr>
        <p:spPr>
          <a:xfrm>
            <a:off x="1295399" y="1883831"/>
            <a:ext cx="6241816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sz="quarter" idx="13"/>
          </p:nvPr>
        </p:nvSpPr>
        <p:spPr>
          <a:xfrm>
            <a:off x="8094830" y="1041400"/>
            <a:ext cx="3063348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Body Level One…"/>
          <p:cNvSpPr/>
          <p:nvPr>
            <p:ph type="body" sz="quarter" idx="1"/>
          </p:nvPr>
        </p:nvSpPr>
        <p:spPr>
          <a:xfrm>
            <a:off x="1295399" y="3255431"/>
            <a:ext cx="6241816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7" y="0"/>
            <a:ext cx="12229964" cy="6856215"/>
            <a:chOff x="0" y="0"/>
            <a:chExt cx="12229962" cy="6856214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/>
          <p:nvPr>
            <p:ph type="sldNum" sz="quarter" idx="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/>
          <p:nvPr>
            <p:ph type="ctrTitle"/>
          </p:nvPr>
        </p:nvSpPr>
        <p:spPr>
          <a:xfrm>
            <a:off x="2692398" y="1871130"/>
            <a:ext cx="6815669" cy="1515534"/>
          </a:xfrm>
          <a:prstGeom prst="rect">
            <a:avLst/>
          </a:prstGeom>
        </p:spPr>
        <p:txBody>
          <a:bodyPr/>
          <a:lstStyle/>
          <a:p>
            <a:pPr defTabSz="448055">
              <a:defRPr sz="5292">
                <a:latin typeface="宋体"/>
                <a:ea typeface="宋体"/>
                <a:cs typeface="宋体"/>
                <a:sym typeface="宋体"/>
              </a:defRPr>
            </a:pPr>
            <a:r>
              <a:t>Pro</a:t>
            </a:r>
            <a:r>
              <a:rPr>
                <a:solidFill>
                  <a:srgbClr val="000000"/>
                </a:solidFill>
              </a:rPr>
              <a:t>j</a:t>
            </a:r>
            <a:r>
              <a:t>ect Presentation</a:t>
            </a:r>
          </a:p>
        </p:txBody>
      </p:sp>
      <p:sp>
        <p:nvSpPr>
          <p:cNvPr id="198" name="副标题 2"/>
          <p:cNvSpPr/>
          <p:nvPr>
            <p:ph type="subTitle" sz="quarter" idx="1"/>
          </p:nvPr>
        </p:nvSpPr>
        <p:spPr>
          <a:xfrm>
            <a:off x="2692398" y="3657596"/>
            <a:ext cx="6815669" cy="132080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Haoge Lin &amp; Dongning 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01" name="Content Placeholder 2"/>
          <p:cNvSpPr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 marL="240029" indent="-240029" defTabSz="384047">
              <a:spcBef>
                <a:spcPts val="500"/>
              </a:spcBef>
              <a:defRPr sz="2016"/>
            </a:pPr>
            <a:r>
              <a:t>This program creates TCP and UDP servers to receive messages from the clients. It has a command line user interface allowing users to send following three types of message: </a:t>
            </a:r>
          </a:p>
          <a:p>
            <a:pPr marL="240029" indent="-240029" defTabSz="384047">
              <a:spcBef>
                <a:spcPts val="500"/>
              </a:spcBef>
              <a:defRPr sz="2016"/>
            </a:pPr>
            <a:r>
              <a:t>1. Gossips message: unsaved messages from the clients would be saved to the database and broadcasted to all known peers.</a:t>
            </a:r>
          </a:p>
          <a:p>
            <a:pPr marL="240029" indent="-240029" defTabSz="384047">
              <a:spcBef>
                <a:spcPts val="500"/>
              </a:spcBef>
              <a:defRPr sz="2016"/>
            </a:pPr>
          </a:p>
          <a:p>
            <a:pPr marL="240029" indent="-240029" defTabSz="384047">
              <a:spcBef>
                <a:spcPts val="500"/>
              </a:spcBef>
              <a:defRPr sz="2016"/>
            </a:pPr>
            <a:r>
              <a:t>2. Peer message: saves unknown peers to the database.</a:t>
            </a:r>
          </a:p>
          <a:p>
            <a:pPr marL="240029" indent="-240029" defTabSz="384047">
              <a:spcBef>
                <a:spcPts val="500"/>
              </a:spcBef>
              <a:defRPr sz="2016"/>
            </a:pPr>
          </a:p>
          <a:p>
            <a:pPr marL="240029" indent="-240029" defTabSz="384047">
              <a:spcBef>
                <a:spcPts val="500"/>
              </a:spcBef>
              <a:defRPr sz="2016"/>
            </a:pPr>
            <a:r>
              <a:t>3. Peer request: returns all known peers.</a:t>
            </a:r>
          </a:p>
          <a:p>
            <a:pPr marL="240029" indent="-240029" defTabSz="384047">
              <a:spcBef>
                <a:spcPts val="500"/>
              </a:spcBef>
              <a:defRPr sz="2016"/>
            </a:pPr>
            <a:r>
              <a:t>In addition, a peer witness server is created to receive the forwarded messages from clients to the servers.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204" name="Content Placeholder 2"/>
          <p:cNvSpPr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205" name="TextBox 3"/>
          <p:cNvSpPr/>
          <p:nvPr/>
        </p:nvSpPr>
        <p:spPr>
          <a:xfrm>
            <a:off x="1333500" y="2647949"/>
            <a:ext cx="2743200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ServerMainFnction</a:t>
            </a:r>
          </a:p>
        </p:txBody>
      </p:sp>
      <p:sp>
        <p:nvSpPr>
          <p:cNvPr id="206" name="TextBox 6"/>
          <p:cNvSpPr/>
          <p:nvPr/>
        </p:nvSpPr>
        <p:spPr>
          <a:xfrm>
            <a:off x="4544302" y="2671445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ClientMainFunction</a:t>
            </a:r>
          </a:p>
        </p:txBody>
      </p:sp>
      <p:sp>
        <p:nvSpPr>
          <p:cNvPr id="207" name="TextBox 7"/>
          <p:cNvSpPr/>
          <p:nvPr/>
        </p:nvSpPr>
        <p:spPr>
          <a:xfrm>
            <a:off x="7669107" y="3228974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RunClient</a:t>
            </a:r>
          </a:p>
        </p:txBody>
      </p:sp>
      <p:sp>
        <p:nvSpPr>
          <p:cNvPr id="208" name="TextBox 8"/>
          <p:cNvSpPr/>
          <p:nvPr/>
        </p:nvSpPr>
        <p:spPr>
          <a:xfrm>
            <a:off x="1371865" y="3414505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TCPServerSocket</a:t>
            </a:r>
          </a:p>
        </p:txBody>
      </p:sp>
      <p:sp>
        <p:nvSpPr>
          <p:cNvPr id="209" name="TextBox 9"/>
          <p:cNvSpPr/>
          <p:nvPr/>
        </p:nvSpPr>
        <p:spPr>
          <a:xfrm>
            <a:off x="714512" y="4152899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UDPServerSocket</a:t>
            </a:r>
          </a:p>
        </p:txBody>
      </p:sp>
      <p:sp>
        <p:nvSpPr>
          <p:cNvPr id="210" name="TextBox 10"/>
          <p:cNvSpPr/>
          <p:nvPr/>
        </p:nvSpPr>
        <p:spPr>
          <a:xfrm>
            <a:off x="4616446" y="3435344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TCPChildServer</a:t>
            </a:r>
          </a:p>
        </p:txBody>
      </p:sp>
      <p:sp>
        <p:nvSpPr>
          <p:cNvPr id="211" name="TextBox 11"/>
          <p:cNvSpPr/>
          <p:nvPr/>
        </p:nvSpPr>
        <p:spPr>
          <a:xfrm>
            <a:off x="4079880" y="4152899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UDPChildServer</a:t>
            </a:r>
          </a:p>
        </p:txBody>
      </p:sp>
      <p:sp>
        <p:nvSpPr>
          <p:cNvPr id="212" name="TextBox 12"/>
          <p:cNvSpPr/>
          <p:nvPr/>
        </p:nvSpPr>
        <p:spPr>
          <a:xfrm>
            <a:off x="7716741" y="3845042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TCPClientServer</a:t>
            </a:r>
          </a:p>
        </p:txBody>
      </p:sp>
      <p:sp>
        <p:nvSpPr>
          <p:cNvPr id="213" name="TextBox 13"/>
          <p:cNvSpPr/>
          <p:nvPr/>
        </p:nvSpPr>
        <p:spPr>
          <a:xfrm>
            <a:off x="8640844" y="4414520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UDPClientServer</a:t>
            </a:r>
          </a:p>
        </p:txBody>
      </p:sp>
      <p:sp>
        <p:nvSpPr>
          <p:cNvPr id="214" name="TextBox 14"/>
          <p:cNvSpPr/>
          <p:nvPr/>
        </p:nvSpPr>
        <p:spPr>
          <a:xfrm>
            <a:off x="3886200" y="5648324"/>
            <a:ext cx="2108739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Constant</a:t>
            </a:r>
          </a:p>
        </p:txBody>
      </p:sp>
      <p:sp>
        <p:nvSpPr>
          <p:cNvPr id="215" name="TextBox 15"/>
          <p:cNvSpPr/>
          <p:nvPr/>
        </p:nvSpPr>
        <p:spPr>
          <a:xfrm>
            <a:off x="2229519" y="5019674"/>
            <a:ext cx="3695848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Database</a:t>
            </a:r>
          </a:p>
        </p:txBody>
      </p:sp>
      <p:sp>
        <p:nvSpPr>
          <p:cNvPr id="216" name="TextBox 16"/>
          <p:cNvSpPr/>
          <p:nvPr/>
        </p:nvSpPr>
        <p:spPr>
          <a:xfrm>
            <a:off x="7716741" y="2671445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GetOpts</a:t>
            </a:r>
          </a:p>
        </p:txBody>
      </p:sp>
      <p:sp>
        <p:nvSpPr>
          <p:cNvPr id="217" name="TextBox 17"/>
          <p:cNvSpPr/>
          <p:nvPr/>
        </p:nvSpPr>
        <p:spPr>
          <a:xfrm>
            <a:off x="7040563" y="5648324"/>
            <a:ext cx="3092580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ModifyCommand</a:t>
            </a:r>
          </a:p>
        </p:txBody>
      </p:sp>
      <p:sp>
        <p:nvSpPr>
          <p:cNvPr id="218" name="TextBox 18"/>
          <p:cNvSpPr/>
          <p:nvPr/>
        </p:nvSpPr>
        <p:spPr>
          <a:xfrm>
            <a:off x="647825" y="5689746"/>
            <a:ext cx="1905825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ReMultiCast</a:t>
            </a:r>
          </a:p>
        </p:txBody>
      </p:sp>
      <p:sp>
        <p:nvSpPr>
          <p:cNvPr id="219" name="TextBox 19"/>
          <p:cNvSpPr/>
          <p:nvPr/>
        </p:nvSpPr>
        <p:spPr>
          <a:xfrm>
            <a:off x="6706896" y="5019676"/>
            <a:ext cx="2743201" cy="374016"/>
          </a:xfrm>
          <a:prstGeom prst="rect">
            <a:avLst/>
          </a:prstGeom>
          <a:solidFill>
            <a:srgbClr val="F7E4D4"/>
          </a:solidFill>
          <a:ln w="1587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ASN1 related Class</a:t>
            </a:r>
          </a:p>
        </p:txBody>
      </p:sp>
      <p:sp>
        <p:nvSpPr>
          <p:cNvPr id="220" name="Straight Arrow Connector 20"/>
          <p:cNvSpPr/>
          <p:nvPr/>
        </p:nvSpPr>
        <p:spPr>
          <a:xfrm>
            <a:off x="4083037" y="2870962"/>
            <a:ext cx="448014" cy="24199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traight Arrow Connector 21"/>
          <p:cNvSpPr/>
          <p:nvPr/>
        </p:nvSpPr>
        <p:spPr>
          <a:xfrm>
            <a:off x="7293205" y="2841073"/>
            <a:ext cx="448014" cy="24199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Straight Arrow Connector 22"/>
          <p:cNvSpPr/>
          <p:nvPr/>
        </p:nvSpPr>
        <p:spPr>
          <a:xfrm>
            <a:off x="8867251" y="3021302"/>
            <a:ext cx="13428" cy="246749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traight Arrow Connector 23"/>
          <p:cNvSpPr/>
          <p:nvPr/>
        </p:nvSpPr>
        <p:spPr>
          <a:xfrm>
            <a:off x="8642050" y="3604972"/>
            <a:ext cx="45227" cy="278542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traight Arrow Connector 24"/>
          <p:cNvSpPr/>
          <p:nvPr/>
        </p:nvSpPr>
        <p:spPr>
          <a:xfrm>
            <a:off x="10418008" y="3361192"/>
            <a:ext cx="532812" cy="109456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traight Arrow Connector 25"/>
          <p:cNvSpPr/>
          <p:nvPr/>
        </p:nvSpPr>
        <p:spPr>
          <a:xfrm>
            <a:off x="2522376" y="3021302"/>
            <a:ext cx="236022" cy="40571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traight Arrow Connector 26"/>
          <p:cNvSpPr/>
          <p:nvPr/>
        </p:nvSpPr>
        <p:spPr>
          <a:xfrm flipH="1">
            <a:off x="1081677" y="3016001"/>
            <a:ext cx="293965" cy="1211135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traight Arrow Connector 27"/>
          <p:cNvSpPr/>
          <p:nvPr/>
        </p:nvSpPr>
        <p:spPr>
          <a:xfrm>
            <a:off x="4120767" y="3609699"/>
            <a:ext cx="511613" cy="24199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traight Arrow Connector 28"/>
          <p:cNvSpPr/>
          <p:nvPr/>
        </p:nvSpPr>
        <p:spPr>
          <a:xfrm flipV="1">
            <a:off x="3463416" y="4373186"/>
            <a:ext cx="638809" cy="1819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Straight Arrow Connector 29"/>
          <p:cNvSpPr/>
          <p:nvPr/>
        </p:nvSpPr>
        <p:spPr>
          <a:xfrm flipH="1">
            <a:off x="4111212" y="3827912"/>
            <a:ext cx="633155" cy="123233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traight Arrow Connector 30"/>
          <p:cNvSpPr/>
          <p:nvPr/>
        </p:nvSpPr>
        <p:spPr>
          <a:xfrm flipH="1">
            <a:off x="5121573" y="4529270"/>
            <a:ext cx="251566" cy="51169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traight Arrow Connector 31"/>
          <p:cNvSpPr/>
          <p:nvPr/>
        </p:nvSpPr>
        <p:spPr>
          <a:xfrm flipV="1">
            <a:off x="8097815" y="4208395"/>
            <a:ext cx="87626" cy="802419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traight Arrow Connector 32"/>
          <p:cNvSpPr/>
          <p:nvPr/>
        </p:nvSpPr>
        <p:spPr>
          <a:xfrm flipV="1">
            <a:off x="8739389" y="4736539"/>
            <a:ext cx="352618" cy="272537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traight Arrow Connector 33"/>
          <p:cNvSpPr/>
          <p:nvPr/>
        </p:nvSpPr>
        <p:spPr>
          <a:xfrm flipH="1" flipV="1">
            <a:off x="7189981" y="3817458"/>
            <a:ext cx="537757" cy="11357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Arrow Connector 34"/>
          <p:cNvSpPr/>
          <p:nvPr/>
        </p:nvSpPr>
        <p:spPr>
          <a:xfrm flipH="1" flipV="1">
            <a:off x="6869104" y="4364566"/>
            <a:ext cx="1756722" cy="16656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traight Arrow Connector 35"/>
          <p:cNvSpPr/>
          <p:nvPr/>
        </p:nvSpPr>
        <p:spPr>
          <a:xfrm flipH="1" flipV="1">
            <a:off x="6979521" y="3836866"/>
            <a:ext cx="113770" cy="1162738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Straight Arrow Connector 36"/>
          <p:cNvSpPr/>
          <p:nvPr/>
        </p:nvSpPr>
        <p:spPr>
          <a:xfrm flipH="1" flipV="1">
            <a:off x="6320542" y="4556052"/>
            <a:ext cx="368162" cy="728236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