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9" r:id="rId7"/>
    <p:sldId id="258" r:id="rId8"/>
    <p:sldId id="268" r:id="rId9"/>
    <p:sldId id="260" r:id="rId10"/>
    <p:sldId id="26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EFE4F-7D21-45AE-AA0B-B17551C34970}" v="1297" dt="2023-06-04T20:57:38.726"/>
    <p1510:client id="{6CC0FE5D-FA3F-AF48-869C-46982A1E7548}" v="19" dt="2023-01-26T19:53:12.383"/>
    <p1510:client id="{74D14B05-65A4-F6CE-F809-12A69B120944}" v="42" dt="2023-03-21T18:50:32.532"/>
    <p1510:client id="{9F60D0CD-2CE2-831E-FB14-0D2749A6CE39}" v="35" dt="2023-01-26T18:25:10.284"/>
    <p1510:client id="{CA9E4648-39A4-475D-8FF6-6ADD608BAD2B}" v="48" dt="2023-06-06T23:27:07.726"/>
  </p1510:revLst>
</p1510:revInfo>
</file>

<file path=ppt/tableStyles.xml><?xml version="1.0" encoding="utf-8"?>
<a:tblStyleLst xmlns:a="http://schemas.openxmlformats.org/drawingml/2006/main" def="{F8BE390E-3782-4E53-BE3E-E85ACEDDF10A}">
  <a:tblStyle styleId="{F8BE390E-3782-4E53-BE3E-E85ACEDDF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4e02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4e02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55c21b0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55c21b0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55c21b0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55c21b0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5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94e0248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94e0248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estimate?id=6bff9b7046c1d22b7bc8ff43dbd9685020590fd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Website para Divulgação de Currículo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11528" y="3172900"/>
            <a:ext cx="3006197" cy="1271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r"/>
            <a:r>
              <a:rPr lang="pt-BR" b="1">
                <a:solidFill>
                  <a:srgbClr val="595959"/>
                </a:solidFill>
              </a:rPr>
              <a:t>Caio</a:t>
            </a:r>
            <a:r>
              <a:rPr lang="pt-BR" b="1"/>
              <a:t> Ítalo</a:t>
            </a:r>
            <a:br>
              <a:rPr lang="pt-BR" b="1"/>
            </a:br>
            <a:r>
              <a:rPr lang="pt-BR" b="1" err="1"/>
              <a:t>Disnei</a:t>
            </a:r>
            <a:r>
              <a:rPr lang="pt-BR" b="1"/>
              <a:t> Milhomem</a:t>
            </a:r>
          </a:p>
          <a:p>
            <a:pPr marL="0" indent="0" algn="r"/>
            <a:r>
              <a:rPr lang="pt-BR" b="1"/>
              <a:t>Jackson de Lima</a:t>
            </a:r>
          </a:p>
          <a:p>
            <a:pPr marL="0" indent="0" algn="r"/>
            <a:r>
              <a:rPr lang="pt-BR" b="1"/>
              <a:t>Leandro França</a:t>
            </a:r>
            <a:br>
              <a:rPr lang="pt-BR" b="1"/>
            </a:br>
            <a:r>
              <a:rPr lang="pt-BR" b="1"/>
              <a:t>Patrick de Sousa</a:t>
            </a:r>
            <a:br>
              <a:rPr lang="pt-BR" b="1"/>
            </a:br>
            <a:endParaRPr b="1">
              <a:highlight>
                <a:srgbClr val="FFFFFF"/>
              </a:highlight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77FF37DF-F701-EA14-AE5F-C4323AA6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3" y="3875943"/>
            <a:ext cx="1314450" cy="10257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OBJETIVO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458AB4B4-91FB-27E0-F077-02CA856F92C0}"/>
              </a:ext>
            </a:extLst>
          </p:cNvPr>
          <p:cNvSpPr txBox="1">
            <a:spLocks/>
          </p:cNvSpPr>
          <p:nvPr/>
        </p:nvSpPr>
        <p:spPr>
          <a:xfrm>
            <a:off x="726185" y="1855717"/>
            <a:ext cx="7688700" cy="18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600">
                <a:highlight>
                  <a:srgbClr val="FFFFFF"/>
                </a:highlight>
              </a:rPr>
              <a:t>Desenvolver um website com os currículos e links para o LinkedIn de cada um dos participantes do grupo com a utilização de vários serviços da </a:t>
            </a:r>
            <a:r>
              <a:rPr lang="pt-BR" sz="1600" err="1">
                <a:highlight>
                  <a:srgbClr val="FFFFFF"/>
                </a:highlight>
              </a:rPr>
              <a:t>Amazon</a:t>
            </a:r>
            <a:r>
              <a:rPr lang="pt-BR" sz="1600">
                <a:highlight>
                  <a:srgbClr val="FFFFFF"/>
                </a:highlight>
              </a:rPr>
              <a:t> Web Services (AWS) garantindo 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</a:rPr>
              <a:t>entrega de conteúdo</a:t>
            </a:r>
            <a:r>
              <a:rPr lang="pt-BR" sz="1600">
                <a:highlight>
                  <a:srgbClr val="FFFFFF"/>
                </a:highlight>
              </a:rPr>
              <a:t>, 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</a:rPr>
              <a:t>baixa latência</a:t>
            </a:r>
            <a:r>
              <a:rPr lang="pt-BR" sz="1600">
                <a:highlight>
                  <a:srgbClr val="FFFFFF"/>
                </a:highlight>
              </a:rPr>
              <a:t>, 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</a:rPr>
              <a:t>armazenamento </a:t>
            </a:r>
            <a:r>
              <a:rPr lang="pt-BR" sz="1600">
                <a:highlight>
                  <a:srgbClr val="FFFFFF"/>
                </a:highlight>
              </a:rPr>
              <a:t>e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</a:rPr>
              <a:t> ambiente seguros</a:t>
            </a:r>
            <a:r>
              <a:rPr lang="pt-BR" sz="1600">
                <a:highlight>
                  <a:srgbClr val="FFFFFF"/>
                </a:highlight>
              </a:rPr>
              <a:t>.</a:t>
            </a:r>
            <a:endParaRPr lang="pt-BR"/>
          </a:p>
        </p:txBody>
      </p:sp>
      <p:pic>
        <p:nvPicPr>
          <p:cNvPr id="8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92A76523-8A75-2945-A004-7E99CF92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13" y="4220308"/>
            <a:ext cx="926124" cy="725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5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0AD3F5A1-E838-0510-CDF5-9E0BDB00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13" y="4220308"/>
            <a:ext cx="926124" cy="725366"/>
          </a:xfrm>
          <a:prstGeom prst="rect">
            <a:avLst/>
          </a:prstGeom>
        </p:spPr>
      </p:pic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3D5AB87A-0A2C-F33D-3480-C0619190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22" y="1857256"/>
            <a:ext cx="5437413" cy="29803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762500"/>
            <a:ext cx="76887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Amazon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 EC2: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plataforma de servidores na nuvem AWS</a:t>
            </a:r>
            <a:endParaRPr lang="pt-BR"/>
          </a:p>
          <a:p>
            <a:pPr lvl="1" indent="-311150">
              <a:buSzPts val="1300"/>
            </a:pPr>
            <a:r>
              <a:rPr lang="pt-BR" sz="1300"/>
              <a:t>t3.micro - hospedagem do site</a:t>
            </a:r>
          </a:p>
          <a:p>
            <a:pPr lvl="1" indent="-311150">
              <a:buSzPts val="1300"/>
            </a:pPr>
            <a:r>
              <a:rPr lang="pt-BR" sz="1300"/>
              <a:t>t3.micro - utilizado como </a:t>
            </a:r>
            <a:r>
              <a:rPr lang="pt-BR" sz="1300" err="1"/>
              <a:t>bastion</a:t>
            </a:r>
            <a:r>
              <a:rPr lang="pt-BR" sz="1300"/>
              <a:t> host</a:t>
            </a:r>
          </a:p>
          <a:p>
            <a:pPr lvl="1">
              <a:lnSpc>
                <a:spcPct val="114999"/>
              </a:lnSpc>
            </a:pPr>
            <a:endParaRPr lang="pt-BR">
              <a:solidFill>
                <a:srgbClr val="595959"/>
              </a:solidFill>
            </a:endParaRPr>
          </a:p>
          <a:p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Elastic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 IP: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serviço de atribuição de IP público</a:t>
            </a:r>
            <a:endParaRPr b="1">
              <a:solidFill>
                <a:srgbClr val="000000"/>
              </a:solidFill>
            </a:endParaRPr>
          </a:p>
          <a:p>
            <a:pPr lvl="1" indent="-311150">
              <a:buSzPts val="1300"/>
            </a:pPr>
            <a:r>
              <a:rPr lang="pt-BR" sz="1300" err="1"/>
              <a:t>Elastic</a:t>
            </a:r>
            <a:r>
              <a:rPr lang="pt-BR" sz="1300"/>
              <a:t> IP atrelado à instância EC2 para evitar perda do IP público</a:t>
            </a:r>
            <a:endParaRPr sz="1300"/>
          </a:p>
          <a:p>
            <a:pPr lvl="1">
              <a:lnSpc>
                <a:spcPct val="114999"/>
              </a:lnSpc>
            </a:pPr>
            <a:endParaRPr lang="pt-BR">
              <a:solidFill>
                <a:srgbClr val="595959"/>
              </a:solidFill>
            </a:endParaRPr>
          </a:p>
          <a:p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Amazon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 S3: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lvl="1" indent="-311150">
              <a:buSzPts val="1300"/>
            </a:pPr>
            <a:r>
              <a:rPr lang="pt-BR" sz="1300"/>
              <a:t>S3 standard – por conta da disponibilidade, desempenho e operacionalidade;</a:t>
            </a:r>
          </a:p>
          <a:p>
            <a:pPr marL="603250" lvl="1" indent="0">
              <a:lnSpc>
                <a:spcPct val="114999"/>
              </a:lnSpc>
              <a:buSzPts val="1300"/>
              <a:buNone/>
            </a:pPr>
            <a:r>
              <a:rPr lang="pt-BR" sz="1300"/>
              <a:t>Optou-se pelo versionamento de código para maior segurança dos dados</a:t>
            </a: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pt-BR" sz="1300"/>
          </a:p>
          <a:p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Elastic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Load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Balancer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</a:p>
          <a:p>
            <a:pPr lvl="1">
              <a:lnSpc>
                <a:spcPct val="114999"/>
              </a:lnSpc>
            </a:pPr>
            <a:r>
              <a:rPr lang="pt-BR" sz="1300" err="1">
                <a:solidFill>
                  <a:srgbClr val="595959"/>
                </a:solidFill>
              </a:rPr>
              <a:t>Application</a:t>
            </a:r>
            <a:r>
              <a:rPr lang="pt-BR" sz="1300">
                <a:solidFill>
                  <a:srgbClr val="595959"/>
                </a:solidFill>
              </a:rPr>
              <a:t> LB – LB específico para aplicações web por agir na camada HTTP/S</a:t>
            </a:r>
          </a:p>
        </p:txBody>
      </p:sp>
      <p:pic>
        <p:nvPicPr>
          <p:cNvPr id="7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E54001E3-3DA0-C668-9ADF-E953ECCE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13" y="4220308"/>
            <a:ext cx="926124" cy="725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762500"/>
            <a:ext cx="699997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err="1">
                <a:solidFill>
                  <a:schemeClr val="tx1">
                    <a:lumMod val="75000"/>
                  </a:schemeClr>
                </a:solidFill>
              </a:rPr>
              <a:t>Amazon</a:t>
            </a:r>
            <a:r>
              <a:rPr lang="pt-BR" b="1">
                <a:solidFill>
                  <a:schemeClr val="tx1">
                    <a:lumMod val="75000"/>
                  </a:schemeClr>
                </a:solidFill>
              </a:rPr>
              <a:t> VPC:</a:t>
            </a:r>
            <a:r>
              <a:rPr lang="pt-BR" b="1">
                <a:solidFill>
                  <a:schemeClr val="bg2"/>
                </a:solidFill>
              </a:rPr>
              <a:t> serviço de redes privadas em nuvem</a:t>
            </a:r>
            <a:endParaRPr lang="pt-BR" sz="1300" b="1">
              <a:solidFill>
                <a:schemeClr val="bg2"/>
              </a:solidFill>
            </a:endParaRPr>
          </a:p>
          <a:p>
            <a:pPr lvl="1" indent="-311150">
              <a:buSzPts val="1300"/>
            </a:pPr>
            <a:r>
              <a:rPr lang="pt-BR" sz="1300"/>
              <a:t>VPC garantirá um ambiente virtual isolado e seguro</a:t>
            </a:r>
          </a:p>
          <a:p>
            <a:pPr lvl="1">
              <a:lnSpc>
                <a:spcPct val="114999"/>
              </a:lnSpc>
            </a:pPr>
            <a:endParaRPr lang="pt-BR" sz="130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r>
              <a:rPr lang="pt-BR" b="1" err="1">
                <a:solidFill>
                  <a:schemeClr val="tx1">
                    <a:lumMod val="75000"/>
                  </a:schemeClr>
                </a:solidFill>
                <a:cs typeface="Arial"/>
              </a:rPr>
              <a:t>Amazon</a:t>
            </a:r>
            <a:r>
              <a:rPr lang="pt-BR" b="1">
                <a:solidFill>
                  <a:schemeClr val="tx1">
                    <a:lumMod val="75000"/>
                  </a:schemeClr>
                </a:solidFill>
                <a:cs typeface="Arial"/>
              </a:rPr>
              <a:t> </a:t>
            </a:r>
            <a:r>
              <a:rPr lang="pt-BR" b="1" err="1">
                <a:solidFill>
                  <a:schemeClr val="tx1">
                    <a:lumMod val="75000"/>
                  </a:schemeClr>
                </a:solidFill>
                <a:cs typeface="Arial"/>
              </a:rPr>
              <a:t>CloudFront</a:t>
            </a:r>
            <a:r>
              <a:rPr lang="pt-BR" b="1">
                <a:solidFill>
                  <a:schemeClr val="tx1">
                    <a:lumMod val="75000"/>
                  </a:schemeClr>
                </a:solidFill>
                <a:cs typeface="Arial"/>
              </a:rPr>
              <a:t>:</a:t>
            </a:r>
            <a:r>
              <a:rPr lang="pt-BR" b="1">
                <a:solidFill>
                  <a:schemeClr val="bg2"/>
                </a:solidFill>
                <a:cs typeface="Arial"/>
              </a:rPr>
              <a:t> serviço de entrega rápida de conteúdo</a:t>
            </a:r>
            <a:endParaRPr lang="en-US">
              <a:solidFill>
                <a:schemeClr val="bg2"/>
              </a:solidFill>
              <a:cs typeface="Arial"/>
            </a:endParaRPr>
          </a:p>
          <a:p>
            <a:pPr lvl="1" indent="-311150">
              <a:lnSpc>
                <a:spcPct val="114999"/>
              </a:lnSpc>
              <a:buSzPts val="1300"/>
            </a:pPr>
            <a:r>
              <a:rPr lang="pt-BR" sz="1300">
                <a:cs typeface="Arial"/>
              </a:rPr>
              <a:t>Ajuda a reduzir a latência e entrega conteúdo de forma escalável e segura</a:t>
            </a:r>
            <a:endParaRPr lang="pt-BR"/>
          </a:p>
          <a:p>
            <a:pPr lvl="1">
              <a:lnSpc>
                <a:spcPct val="114999"/>
              </a:lnSpc>
              <a:buSzPts val="1300"/>
            </a:pPr>
            <a:endParaRPr lang="pt-BR" sz="1300">
              <a:cs typeface="Arial"/>
            </a:endParaRPr>
          </a:p>
          <a:p>
            <a:pPr>
              <a:lnSpc>
                <a:spcPct val="114999"/>
              </a:lnSpc>
            </a:pPr>
            <a:r>
              <a:rPr lang="pt-BR" b="1">
                <a:solidFill>
                  <a:schemeClr val="tx1">
                    <a:lumMod val="75000"/>
                  </a:schemeClr>
                </a:solidFill>
                <a:cs typeface="Arial"/>
              </a:rPr>
              <a:t>AWS </a:t>
            </a:r>
            <a:r>
              <a:rPr lang="pt-BR" b="1" err="1">
                <a:solidFill>
                  <a:schemeClr val="tx1">
                    <a:lumMod val="75000"/>
                  </a:schemeClr>
                </a:solidFill>
                <a:cs typeface="Arial"/>
              </a:rPr>
              <a:t>GuardDuty</a:t>
            </a:r>
            <a:r>
              <a:rPr lang="pt-BR" b="1">
                <a:solidFill>
                  <a:schemeClr val="tx1">
                    <a:lumMod val="75000"/>
                  </a:schemeClr>
                </a:solidFill>
                <a:cs typeface="Arial"/>
              </a:rPr>
              <a:t>:</a:t>
            </a:r>
            <a:r>
              <a:rPr lang="pt-BR" b="1">
                <a:solidFill>
                  <a:schemeClr val="bg2"/>
                </a:solidFill>
                <a:cs typeface="Arial"/>
              </a:rPr>
              <a:t> serviço de detecção contínua de ameaças</a:t>
            </a:r>
            <a:endParaRPr lang="en-US">
              <a:solidFill>
                <a:schemeClr val="bg2"/>
              </a:solidFill>
              <a:cs typeface="Arial"/>
            </a:endParaRPr>
          </a:p>
          <a:p>
            <a:pPr lvl="1" indent="-311150">
              <a:lnSpc>
                <a:spcPct val="114999"/>
              </a:lnSpc>
              <a:buSzPts val="1300"/>
            </a:pPr>
            <a:r>
              <a:rPr lang="pt-BR" sz="1300">
                <a:cs typeface="Arial"/>
              </a:rPr>
              <a:t>Detectar ameaças em tempo real, com alertas e notificações</a:t>
            </a:r>
          </a:p>
          <a:p>
            <a:pPr lvl="1">
              <a:lnSpc>
                <a:spcPct val="114999"/>
              </a:lnSpc>
              <a:buSzPts val="1300"/>
            </a:pPr>
            <a:endParaRPr lang="pt-BR" sz="1300">
              <a:cs typeface="Arial"/>
            </a:endParaRPr>
          </a:p>
          <a:p>
            <a:pPr>
              <a:lnSpc>
                <a:spcPct val="114999"/>
              </a:lnSpc>
            </a:pPr>
            <a:r>
              <a:rPr lang="pt-BR" b="1" err="1">
                <a:solidFill>
                  <a:schemeClr val="tx1">
                    <a:lumMod val="75000"/>
                  </a:schemeClr>
                </a:solidFill>
                <a:cs typeface="Arial"/>
              </a:rPr>
              <a:t>Amazon</a:t>
            </a:r>
            <a:r>
              <a:rPr lang="pt-BR" b="1">
                <a:solidFill>
                  <a:schemeClr val="tx1">
                    <a:lumMod val="75000"/>
                  </a:schemeClr>
                </a:solidFill>
                <a:cs typeface="Arial"/>
              </a:rPr>
              <a:t> </a:t>
            </a:r>
            <a:r>
              <a:rPr lang="pt-BR" b="1" err="1">
                <a:solidFill>
                  <a:schemeClr val="tx1">
                    <a:lumMod val="75000"/>
                  </a:schemeClr>
                </a:solidFill>
                <a:cs typeface="Arial"/>
              </a:rPr>
              <a:t>CloudWatch</a:t>
            </a:r>
            <a:r>
              <a:rPr lang="pt-BR" b="1">
                <a:solidFill>
                  <a:schemeClr val="tx1">
                    <a:lumMod val="75000"/>
                  </a:schemeClr>
                </a:solidFill>
                <a:cs typeface="Arial"/>
              </a:rPr>
              <a:t>:</a:t>
            </a:r>
            <a:r>
              <a:rPr lang="pt-BR" b="1">
                <a:solidFill>
                  <a:schemeClr val="bg2"/>
                </a:solidFill>
                <a:cs typeface="Arial"/>
              </a:rPr>
              <a:t> serviço de monitoramento e observação dos serviços AWS </a:t>
            </a:r>
            <a:endParaRPr lang="en-US">
              <a:solidFill>
                <a:schemeClr val="bg2"/>
              </a:solidFill>
              <a:cs typeface="Arial"/>
            </a:endParaRPr>
          </a:p>
          <a:p>
            <a:pPr lvl="1" indent="-311150">
              <a:lnSpc>
                <a:spcPct val="114999"/>
              </a:lnSpc>
              <a:buSzPts val="1300"/>
            </a:pPr>
            <a:r>
              <a:rPr lang="pt-BR" sz="1300">
                <a:cs typeface="Arial"/>
              </a:rPr>
              <a:t>Monitoramento dos recursos utilizados na AWS</a:t>
            </a:r>
          </a:p>
          <a:p>
            <a:pPr lvl="1">
              <a:lnSpc>
                <a:spcPct val="114999"/>
              </a:lnSpc>
              <a:buSzPts val="1300"/>
            </a:pPr>
            <a:endParaRPr lang="pt-BR" sz="1300">
              <a:latin typeface="Arial"/>
              <a:cs typeface="Arial"/>
            </a:endParaRPr>
          </a:p>
          <a:p>
            <a:pPr lvl="1" indent="-311150">
              <a:lnSpc>
                <a:spcPct val="114999"/>
              </a:lnSpc>
              <a:buSzPts val="1300"/>
            </a:pPr>
            <a:endParaRPr lang="pt-BR" sz="1300">
              <a:cs typeface="Arial"/>
            </a:endParaRPr>
          </a:p>
          <a:p>
            <a:pPr marL="603250" lvl="1" indent="0">
              <a:lnSpc>
                <a:spcPct val="114999"/>
              </a:lnSpc>
              <a:buNone/>
            </a:pPr>
            <a:endParaRPr lang="pt-BR" sz="1300"/>
          </a:p>
        </p:txBody>
      </p:sp>
      <p:pic>
        <p:nvPicPr>
          <p:cNvPr id="5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4DE35196-0C27-ADE5-6050-CE1C6B8C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13" y="4220308"/>
            <a:ext cx="926124" cy="7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933298" y="3774999"/>
            <a:ext cx="74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200" b="1">
                <a:latin typeface="Lato"/>
                <a:ea typeface="Lato"/>
                <a:cs typeface="Lato"/>
                <a:sym typeface="Lato"/>
              </a:rPr>
              <a:t>Calculadora: </a:t>
            </a:r>
            <a:r>
              <a:rPr lang="pt-BR" sz="1200" dirty="0">
                <a:ea typeface="Lato"/>
                <a:sym typeface="Lato"/>
                <a:hlinkClick r:id="rId3"/>
              </a:rPr>
              <a:t>https://calculator.aws/#/estimate?id=6bff9b7046c1d22b7bc8ff43dbd9685020590fdc</a:t>
            </a:r>
            <a:endParaRPr lang="pt-BR" sz="1200" b="1">
              <a:solidFill>
                <a:srgbClr val="0000F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5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08E65D42-296D-BB5B-41BE-A9DBC127D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13" y="4220308"/>
            <a:ext cx="926124" cy="725366"/>
          </a:xfrm>
          <a:prstGeom prst="rect">
            <a:avLst/>
          </a:prstGeom>
        </p:spPr>
      </p:pic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F2ECE5B-E2EA-E9E6-ACA9-B1E3F9577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58" y="1915286"/>
            <a:ext cx="6247680" cy="18089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DIVULGAÇÃO DE CURRÍCULOS</a:t>
            </a:r>
            <a:endParaRPr/>
          </a:p>
        </p:txBody>
      </p:sp>
      <p:pic>
        <p:nvPicPr>
          <p:cNvPr id="3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F7BDE5E0-244D-3077-5C68-24A2384A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13" y="4220308"/>
            <a:ext cx="926124" cy="725366"/>
          </a:xfrm>
          <a:prstGeom prst="rect">
            <a:avLst/>
          </a:prstGeom>
        </p:spPr>
      </p:pic>
      <p:pic>
        <p:nvPicPr>
          <p:cNvPr id="4" name="Imagem 4" descr="Código QR&#10;&#10;Descrição gerada automaticamente">
            <a:extLst>
              <a:ext uri="{FF2B5EF4-FFF2-40B4-BE49-F238E27FC236}">
                <a16:creationId xmlns:a16="http://schemas.microsoft.com/office/drawing/2014/main" id="{EB98FA7B-562C-A2D7-0A52-D7526882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220" y="1782432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edcc65-142a-49e1-9f5e-bac1dfd6bf38">
      <Terms xmlns="http://schemas.microsoft.com/office/infopath/2007/PartnerControls"/>
    </lcf76f155ced4ddcb4097134ff3c332f>
    <TaxCatchAll xmlns="e22209be-61c4-4581-9001-1fb5230e3f42" xsi:nil="true"/>
    <Preview xmlns="d2edcc65-142a-49e1-9f5e-bac1dfd6bf3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7E57D6BA82874EA3A577F63014304F" ma:contentTypeVersion="18" ma:contentTypeDescription="Crie um novo documento." ma:contentTypeScope="" ma:versionID="32c491e1d5e6e5682e6e2b7c0ceadf6d">
  <xsd:schema xmlns:xsd="http://www.w3.org/2001/XMLSchema" xmlns:xs="http://www.w3.org/2001/XMLSchema" xmlns:p="http://schemas.microsoft.com/office/2006/metadata/properties" xmlns:ns2="d2edcc65-142a-49e1-9f5e-bac1dfd6bf38" xmlns:ns3="e22209be-61c4-4581-9001-1fb5230e3f42" targetNamespace="http://schemas.microsoft.com/office/2006/metadata/properties" ma:root="true" ma:fieldsID="48a9e6cc8ca711f9e6238789e350d055" ns2:_="" ns3:_="">
    <xsd:import namespace="d2edcc65-142a-49e1-9f5e-bac1dfd6bf38"/>
    <xsd:import namespace="e22209be-61c4-4581-9001-1fb5230e3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Preview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dcc65-142a-49e1-9f5e-bac1dfd6b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Preview" ma:index="20" nillable="true" ma:displayName="Preview" ma:format="Thumbnail" ma:internalName="Preview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d2ae365-7403-4601-a99c-c70f0c73a1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209be-61c4-4581-9001-1fb5230e3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711e09-64bd-4afb-896a-87a6e380f663}" ma:internalName="TaxCatchAll" ma:showField="CatchAllData" ma:web="e22209be-61c4-4581-9001-1fb5230e3f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18A26-2967-4CC8-A9E8-EF17E5DD37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6D53B8-608D-47C8-ABB3-03AC9F8C606A}">
  <ds:schemaRefs>
    <ds:schemaRef ds:uri="d2edcc65-142a-49e1-9f5e-bac1dfd6bf38"/>
    <ds:schemaRef ds:uri="e22209be-61c4-4581-9001-1fb5230e3f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01AD5E-BF7A-42C5-8A41-9F2121CEF687}">
  <ds:schemaRefs>
    <ds:schemaRef ds:uri="d2edcc65-142a-49e1-9f5e-bac1dfd6bf38"/>
    <ds:schemaRef ds:uri="e22209be-61c4-4581-9001-1fb5230e3f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Streamline</vt:lpstr>
      <vt:lpstr>Projeto Website para Divulgação de Currículo</vt:lpstr>
      <vt:lpstr>OBJETIVO</vt:lpstr>
      <vt:lpstr>ARQUITETURA</vt:lpstr>
      <vt:lpstr>TECNOLOGIAS</vt:lpstr>
      <vt:lpstr>TECNOLOGIAS</vt:lpstr>
      <vt:lpstr>PROPOSTA</vt:lpstr>
      <vt:lpstr>WEBSITE DIVULGAÇÃO DE CURRÍCULOS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Website para Divulgação de Currículo</dc:title>
  <cp:revision>30</cp:revision>
  <dcterms:modified xsi:type="dcterms:W3CDTF">2023-06-06T23:30:14Z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0x010100937E57D6BA82874EA3A577F63014304F</vt:lpwstr>
  </property>
</Properties>
</file>