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1"/>
  </p:sldMasterIdLst>
  <p:notesMasterIdLst>
    <p:notesMasterId r:id="rId134"/>
  </p:notesMasterIdLst>
  <p:handoutMasterIdLst>
    <p:handoutMasterId r:id="rId135"/>
  </p:handoutMasterIdLst>
  <p:sldIdLst>
    <p:sldId id="256" r:id="rId2"/>
    <p:sldId id="459" r:id="rId3"/>
    <p:sldId id="614" r:id="rId4"/>
    <p:sldId id="615" r:id="rId5"/>
    <p:sldId id="616" r:id="rId6"/>
    <p:sldId id="618" r:id="rId7"/>
    <p:sldId id="619" r:id="rId8"/>
    <p:sldId id="620" r:id="rId9"/>
    <p:sldId id="621" r:id="rId10"/>
    <p:sldId id="622" r:id="rId11"/>
    <p:sldId id="623" r:id="rId12"/>
    <p:sldId id="625" r:id="rId13"/>
    <p:sldId id="634" r:id="rId14"/>
    <p:sldId id="635" r:id="rId15"/>
    <p:sldId id="633" r:id="rId16"/>
    <p:sldId id="639" r:id="rId17"/>
    <p:sldId id="640" r:id="rId18"/>
    <p:sldId id="641" r:id="rId19"/>
    <p:sldId id="642" r:id="rId20"/>
    <p:sldId id="643" r:id="rId21"/>
    <p:sldId id="646" r:id="rId22"/>
    <p:sldId id="647" r:id="rId23"/>
    <p:sldId id="648" r:id="rId24"/>
    <p:sldId id="649" r:id="rId25"/>
    <p:sldId id="652" r:id="rId26"/>
    <p:sldId id="653" r:id="rId27"/>
    <p:sldId id="654" r:id="rId28"/>
    <p:sldId id="655" r:id="rId29"/>
    <p:sldId id="656" r:id="rId30"/>
    <p:sldId id="657" r:id="rId31"/>
    <p:sldId id="658" r:id="rId32"/>
    <p:sldId id="659" r:id="rId33"/>
    <p:sldId id="660" r:id="rId34"/>
    <p:sldId id="661" r:id="rId35"/>
    <p:sldId id="662" r:id="rId36"/>
    <p:sldId id="663" r:id="rId37"/>
    <p:sldId id="664" r:id="rId38"/>
    <p:sldId id="665" r:id="rId39"/>
    <p:sldId id="666" r:id="rId40"/>
    <p:sldId id="667" r:id="rId41"/>
    <p:sldId id="668" r:id="rId42"/>
    <p:sldId id="669" r:id="rId43"/>
    <p:sldId id="670" r:id="rId44"/>
    <p:sldId id="671" r:id="rId45"/>
    <p:sldId id="672" r:id="rId46"/>
    <p:sldId id="673" r:id="rId47"/>
    <p:sldId id="674" r:id="rId48"/>
    <p:sldId id="675" r:id="rId49"/>
    <p:sldId id="676" r:id="rId50"/>
    <p:sldId id="677" r:id="rId51"/>
    <p:sldId id="678" r:id="rId52"/>
    <p:sldId id="679" r:id="rId53"/>
    <p:sldId id="680" r:id="rId54"/>
    <p:sldId id="681" r:id="rId55"/>
    <p:sldId id="682" r:id="rId56"/>
    <p:sldId id="683" r:id="rId57"/>
    <p:sldId id="684" r:id="rId58"/>
    <p:sldId id="685" r:id="rId59"/>
    <p:sldId id="686" r:id="rId60"/>
    <p:sldId id="687" r:id="rId61"/>
    <p:sldId id="688" r:id="rId62"/>
    <p:sldId id="689" r:id="rId63"/>
    <p:sldId id="690" r:id="rId64"/>
    <p:sldId id="691" r:id="rId65"/>
    <p:sldId id="692" r:id="rId66"/>
    <p:sldId id="693" r:id="rId67"/>
    <p:sldId id="694" r:id="rId68"/>
    <p:sldId id="695" r:id="rId69"/>
    <p:sldId id="696" r:id="rId70"/>
    <p:sldId id="697" r:id="rId71"/>
    <p:sldId id="698" r:id="rId72"/>
    <p:sldId id="699" r:id="rId73"/>
    <p:sldId id="700" r:id="rId74"/>
    <p:sldId id="702" r:id="rId75"/>
    <p:sldId id="703" r:id="rId76"/>
    <p:sldId id="704" r:id="rId77"/>
    <p:sldId id="705" r:id="rId78"/>
    <p:sldId id="706" r:id="rId79"/>
    <p:sldId id="707" r:id="rId80"/>
    <p:sldId id="708" r:id="rId81"/>
    <p:sldId id="709" r:id="rId82"/>
    <p:sldId id="710" r:id="rId83"/>
    <p:sldId id="711" r:id="rId84"/>
    <p:sldId id="712" r:id="rId85"/>
    <p:sldId id="713" r:id="rId86"/>
    <p:sldId id="568" r:id="rId87"/>
    <p:sldId id="569" r:id="rId88"/>
    <p:sldId id="570" r:id="rId89"/>
    <p:sldId id="571" r:id="rId90"/>
    <p:sldId id="714" r:id="rId91"/>
    <p:sldId id="715" r:id="rId92"/>
    <p:sldId id="716" r:id="rId93"/>
    <p:sldId id="717" r:id="rId94"/>
    <p:sldId id="718" r:id="rId95"/>
    <p:sldId id="719" r:id="rId96"/>
    <p:sldId id="720" r:id="rId97"/>
    <p:sldId id="721" r:id="rId98"/>
    <p:sldId id="722" r:id="rId99"/>
    <p:sldId id="723" r:id="rId100"/>
    <p:sldId id="724" r:id="rId101"/>
    <p:sldId id="725" r:id="rId102"/>
    <p:sldId id="584" r:id="rId103"/>
    <p:sldId id="726" r:id="rId104"/>
    <p:sldId id="727" r:id="rId105"/>
    <p:sldId id="728" r:id="rId106"/>
    <p:sldId id="729" r:id="rId107"/>
    <p:sldId id="730" r:id="rId108"/>
    <p:sldId id="731" r:id="rId109"/>
    <p:sldId id="732" r:id="rId110"/>
    <p:sldId id="733" r:id="rId111"/>
    <p:sldId id="734" r:id="rId112"/>
    <p:sldId id="735" r:id="rId113"/>
    <p:sldId id="736" r:id="rId114"/>
    <p:sldId id="737" r:id="rId115"/>
    <p:sldId id="738" r:id="rId116"/>
    <p:sldId id="739" r:id="rId117"/>
    <p:sldId id="740" r:id="rId118"/>
    <p:sldId id="741" r:id="rId119"/>
    <p:sldId id="742" r:id="rId120"/>
    <p:sldId id="743" r:id="rId121"/>
    <p:sldId id="744" r:id="rId122"/>
    <p:sldId id="745" r:id="rId123"/>
    <p:sldId id="746" r:id="rId124"/>
    <p:sldId id="747" r:id="rId125"/>
    <p:sldId id="748" r:id="rId126"/>
    <p:sldId id="749" r:id="rId127"/>
    <p:sldId id="750" r:id="rId128"/>
    <p:sldId id="751" r:id="rId129"/>
    <p:sldId id="752" r:id="rId130"/>
    <p:sldId id="753" r:id="rId131"/>
    <p:sldId id="754" r:id="rId132"/>
    <p:sldId id="405" r:id="rId133"/>
  </p:sldIdLst>
  <p:sldSz cx="9144000" cy="6858000" type="screen4x3"/>
  <p:notesSz cx="6834188" cy="9979025"/>
  <p:defaultTextStyle>
    <a:defPPr>
      <a:defRPr lang="zh-CN"/>
    </a:defPPr>
    <a:lvl1pPr algn="r" rtl="0" fontAlgn="base">
      <a:spcBef>
        <a:spcPct val="0"/>
      </a:spcBef>
      <a:spcAft>
        <a:spcPct val="0"/>
      </a:spcAft>
      <a:defRPr sz="4400" b="1" kern="1200">
        <a:solidFill>
          <a:schemeClr val="tx1"/>
        </a:solidFill>
        <a:latin typeface="Arial" charset="0"/>
        <a:ea typeface="宋体" pitchFamily="2" charset="-122"/>
        <a:cs typeface="+mn-cs"/>
      </a:defRPr>
    </a:lvl1pPr>
    <a:lvl2pPr marL="457200" algn="r" rtl="0" fontAlgn="base">
      <a:spcBef>
        <a:spcPct val="0"/>
      </a:spcBef>
      <a:spcAft>
        <a:spcPct val="0"/>
      </a:spcAft>
      <a:defRPr sz="4400" b="1" kern="1200">
        <a:solidFill>
          <a:schemeClr val="tx1"/>
        </a:solidFill>
        <a:latin typeface="Arial" charset="0"/>
        <a:ea typeface="宋体" pitchFamily="2" charset="-122"/>
        <a:cs typeface="+mn-cs"/>
      </a:defRPr>
    </a:lvl2pPr>
    <a:lvl3pPr marL="914400" algn="r" rtl="0" fontAlgn="base">
      <a:spcBef>
        <a:spcPct val="0"/>
      </a:spcBef>
      <a:spcAft>
        <a:spcPct val="0"/>
      </a:spcAft>
      <a:defRPr sz="4400" b="1" kern="1200">
        <a:solidFill>
          <a:schemeClr val="tx1"/>
        </a:solidFill>
        <a:latin typeface="Arial" charset="0"/>
        <a:ea typeface="宋体" pitchFamily="2" charset="-122"/>
        <a:cs typeface="+mn-cs"/>
      </a:defRPr>
    </a:lvl3pPr>
    <a:lvl4pPr marL="1371600" algn="r" rtl="0" fontAlgn="base">
      <a:spcBef>
        <a:spcPct val="0"/>
      </a:spcBef>
      <a:spcAft>
        <a:spcPct val="0"/>
      </a:spcAft>
      <a:defRPr sz="4400" b="1" kern="1200">
        <a:solidFill>
          <a:schemeClr val="tx1"/>
        </a:solidFill>
        <a:latin typeface="Arial" charset="0"/>
        <a:ea typeface="宋体" pitchFamily="2" charset="-122"/>
        <a:cs typeface="+mn-cs"/>
      </a:defRPr>
    </a:lvl4pPr>
    <a:lvl5pPr marL="1828800" algn="r" rtl="0" fontAlgn="base">
      <a:spcBef>
        <a:spcPct val="0"/>
      </a:spcBef>
      <a:spcAft>
        <a:spcPct val="0"/>
      </a:spcAft>
      <a:defRPr sz="4400" b="1" kern="1200">
        <a:solidFill>
          <a:schemeClr val="tx1"/>
        </a:solidFill>
        <a:latin typeface="Arial" charset="0"/>
        <a:ea typeface="宋体" pitchFamily="2" charset="-122"/>
        <a:cs typeface="+mn-cs"/>
      </a:defRPr>
    </a:lvl5pPr>
    <a:lvl6pPr marL="2286000" algn="l" defTabSz="914400" rtl="0" eaLnBrk="1" latinLnBrk="0" hangingPunct="1">
      <a:defRPr sz="4400" b="1" kern="1200">
        <a:solidFill>
          <a:schemeClr val="tx1"/>
        </a:solidFill>
        <a:latin typeface="Arial" charset="0"/>
        <a:ea typeface="宋体" pitchFamily="2" charset="-122"/>
        <a:cs typeface="+mn-cs"/>
      </a:defRPr>
    </a:lvl6pPr>
    <a:lvl7pPr marL="2743200" algn="l" defTabSz="914400" rtl="0" eaLnBrk="1" latinLnBrk="0" hangingPunct="1">
      <a:defRPr sz="4400" b="1" kern="1200">
        <a:solidFill>
          <a:schemeClr val="tx1"/>
        </a:solidFill>
        <a:latin typeface="Arial" charset="0"/>
        <a:ea typeface="宋体" pitchFamily="2" charset="-122"/>
        <a:cs typeface="+mn-cs"/>
      </a:defRPr>
    </a:lvl7pPr>
    <a:lvl8pPr marL="3200400" algn="l" defTabSz="914400" rtl="0" eaLnBrk="1" latinLnBrk="0" hangingPunct="1">
      <a:defRPr sz="4400" b="1" kern="1200">
        <a:solidFill>
          <a:schemeClr val="tx1"/>
        </a:solidFill>
        <a:latin typeface="Arial" charset="0"/>
        <a:ea typeface="宋体" pitchFamily="2" charset="-122"/>
        <a:cs typeface="+mn-cs"/>
      </a:defRPr>
    </a:lvl8pPr>
    <a:lvl9pPr marL="3657600" algn="l" defTabSz="914400" rtl="0" eaLnBrk="1" latinLnBrk="0" hangingPunct="1">
      <a:defRPr sz="4400"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FF"/>
    <a:srgbClr val="CC0000"/>
    <a:srgbClr val="CCFFFF"/>
    <a:srgbClr val="CCECFF"/>
    <a:srgbClr val="006600"/>
    <a:srgbClr val="004C00"/>
    <a:srgbClr val="F8E708"/>
    <a:srgbClr val="D36E23"/>
    <a:srgbClr val="00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314" y="-156"/>
      </p:cViewPr>
      <p:guideLst>
        <p:guide orient="horz" pos="2160"/>
        <p:guide pos="2880"/>
      </p:guideLst>
    </p:cSldViewPr>
  </p:slideViewPr>
  <p:notesTextViewPr>
    <p:cViewPr>
      <p:scale>
        <a:sx n="100" d="100"/>
        <a:sy n="100" d="100"/>
      </p:scale>
      <p:origin x="0" y="0"/>
    </p:cViewPr>
  </p:notesTextViewPr>
  <p:notesViewPr>
    <p:cSldViewPr>
      <p:cViewPr varScale="1">
        <p:scale>
          <a:sx n="61" d="100"/>
          <a:sy n="61" d="100"/>
        </p:scale>
        <p:origin x="-1560" y="-78"/>
      </p:cViewPr>
      <p:guideLst>
        <p:guide orient="horz" pos="3143"/>
        <p:guide pos="2153"/>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9.wmf"/><Relationship Id="rId3" Type="http://schemas.openxmlformats.org/officeDocument/2006/relationships/image" Target="../media/image19.wmf"/><Relationship Id="rId7" Type="http://schemas.openxmlformats.org/officeDocument/2006/relationships/image" Target="../media/image23.wmf"/><Relationship Id="rId12" Type="http://schemas.openxmlformats.org/officeDocument/2006/relationships/image" Target="../media/image28.wmf"/><Relationship Id="rId2" Type="http://schemas.openxmlformats.org/officeDocument/2006/relationships/image" Target="../media/image18.wmf"/><Relationship Id="rId16" Type="http://schemas.openxmlformats.org/officeDocument/2006/relationships/image" Target="../media/image32.wmf"/><Relationship Id="rId1" Type="http://schemas.openxmlformats.org/officeDocument/2006/relationships/image" Target="../media/image17.wmf"/><Relationship Id="rId6" Type="http://schemas.openxmlformats.org/officeDocument/2006/relationships/image" Target="../media/image22.wmf"/><Relationship Id="rId11" Type="http://schemas.openxmlformats.org/officeDocument/2006/relationships/image" Target="../media/image27.wmf"/><Relationship Id="rId5" Type="http://schemas.openxmlformats.org/officeDocument/2006/relationships/image" Target="../media/image21.wmf"/><Relationship Id="rId15" Type="http://schemas.openxmlformats.org/officeDocument/2006/relationships/image" Target="../media/image31.wmf"/><Relationship Id="rId10" Type="http://schemas.openxmlformats.org/officeDocument/2006/relationships/image" Target="../media/image26.wmf"/><Relationship Id="rId4" Type="http://schemas.openxmlformats.org/officeDocument/2006/relationships/image" Target="../media/image20.wmf"/><Relationship Id="rId9" Type="http://schemas.openxmlformats.org/officeDocument/2006/relationships/image" Target="../media/image25.wmf"/><Relationship Id="rId14"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3.wmf"/><Relationship Id="rId5" Type="http://schemas.openxmlformats.org/officeDocument/2006/relationships/image" Target="../media/image57.wmf"/><Relationship Id="rId4" Type="http://schemas.openxmlformats.org/officeDocument/2006/relationships/image" Target="../media/image51.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3363" name="Rectangle 3"/>
          <p:cNvSpPr>
            <a:spLocks noGrp="1" noChangeArrowheads="1"/>
          </p:cNvSpPr>
          <p:nvPr>
            <p:ph type="dt" sz="quarter"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pitchFamily="34" charset="0"/>
              </a:defRPr>
            </a:lvl1pPr>
          </a:lstStyle>
          <a:p>
            <a:pPr>
              <a:defRPr/>
            </a:pPr>
            <a:endParaRPr lang="en-US" altLang="zh-CN"/>
          </a:p>
        </p:txBody>
      </p:sp>
      <p:sp>
        <p:nvSpPr>
          <p:cNvPr id="143364" name="Rectangle 4"/>
          <p:cNvSpPr>
            <a:spLocks noGrp="1" noChangeArrowheads="1"/>
          </p:cNvSpPr>
          <p:nvPr>
            <p:ph type="ftr" sz="quarter" idx="2"/>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pitchFamily="34" charset="0"/>
              </a:defRPr>
            </a:lvl1pPr>
          </a:lstStyle>
          <a:p>
            <a:pPr>
              <a:defRPr/>
            </a:pPr>
            <a:fld id="{6BFBE361-C59C-4160-B0C0-0EC6DF4CA07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2339" name="Rectangle 3"/>
          <p:cNvSpPr>
            <a:spLocks noGrp="1" noChangeArrowheads="1"/>
          </p:cNvSpPr>
          <p:nvPr>
            <p:ph type="dt"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pitchFamily="34" charset="0"/>
              </a:defRPr>
            </a:lvl1pPr>
          </a:lstStyle>
          <a:p>
            <a:pPr>
              <a:defRPr/>
            </a:pPr>
            <a:endParaRPr lang="en-US" altLang="zh-CN"/>
          </a:p>
        </p:txBody>
      </p:sp>
      <p:sp>
        <p:nvSpPr>
          <p:cNvPr id="106500"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headEnd/>
            <a:tailEnd/>
          </a:ln>
        </p:spPr>
      </p:sp>
      <p:sp>
        <p:nvSpPr>
          <p:cNvPr id="142341" name="Rectangle 5"/>
          <p:cNvSpPr>
            <a:spLocks noGrp="1" noChangeArrowheads="1"/>
          </p:cNvSpPr>
          <p:nvPr>
            <p:ph type="body" sz="quarter" idx="3"/>
          </p:nvPr>
        </p:nvSpPr>
        <p:spPr bwMode="auto">
          <a:xfrm>
            <a:off x="684213" y="4740275"/>
            <a:ext cx="5467350" cy="44910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2343" name="Rectangle 7"/>
          <p:cNvSpPr>
            <a:spLocks noGrp="1" noChangeArrowheads="1"/>
          </p:cNvSpPr>
          <p:nvPr>
            <p:ph type="sldNum" sz="quarter" idx="5"/>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pitchFamily="34" charset="0"/>
              </a:defRPr>
            </a:lvl1pPr>
          </a:lstStyle>
          <a:p>
            <a:pPr>
              <a:defRPr/>
            </a:pPr>
            <a:fld id="{C7032884-8C35-413B-B71D-6B3C2E7C7AE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AutoShape 7"/>
          <p:cNvSpPr>
            <a:spLocks noChangeArrowheads="1"/>
          </p:cNvSpPr>
          <p:nvPr userDrawn="1"/>
        </p:nvSpPr>
        <p:spPr bwMode="auto">
          <a:xfrm>
            <a:off x="990600" y="2514600"/>
            <a:ext cx="7239000" cy="185737"/>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close/>
              </a:path>
              <a:path w="1000" h="1000">
                <a:moveTo>
                  <a:pt x="0" y="0"/>
                </a:moveTo>
                <a:lnTo>
                  <a:pt x="1000" y="0"/>
                </a:lnTo>
              </a:path>
            </a:pathLst>
          </a:custGeom>
          <a:solidFill>
            <a:srgbClr val="C00000"/>
          </a:solidFill>
          <a:ln w="9525" algn="ctr">
            <a:solidFill>
              <a:srgbClr val="C00000"/>
            </a:solidFill>
            <a:round/>
            <a:headEnd/>
            <a:tailEnd/>
          </a:ln>
        </p:spPr>
        <p:txBody>
          <a:bodyPr/>
          <a:lstStyle/>
          <a:p>
            <a:pPr algn="l">
              <a:defRPr/>
            </a:pPr>
            <a:endParaRPr lang="zh-CN" altLang="zh-CN" sz="2400" b="0">
              <a:latin typeface="Times New Roman" pitchFamily="18" charset="0"/>
            </a:endParaRPr>
          </a:p>
        </p:txBody>
      </p:sp>
      <p:pic>
        <p:nvPicPr>
          <p:cNvPr id="8" name="图片 7" descr="01.jpg"/>
          <p:cNvPicPr>
            <a:picLocks noChangeAspect="1"/>
          </p:cNvPicPr>
          <p:nvPr userDrawn="1"/>
        </p:nvPicPr>
        <p:blipFill>
          <a:blip r:embed="rId2" cstate="print"/>
          <a:srcRect l="60833" t="17500" r="11667" b="42500"/>
          <a:stretch>
            <a:fillRect/>
          </a:stretch>
        </p:blipFill>
        <p:spPr>
          <a:xfrm>
            <a:off x="152400" y="0"/>
            <a:ext cx="1600200" cy="1551709"/>
          </a:xfrm>
          <a:prstGeom prst="rect">
            <a:avLst/>
          </a:prstGeom>
        </p:spPr>
      </p:pic>
      <p:pic>
        <p:nvPicPr>
          <p:cNvPr id="9" name="图片 8" descr="09.jpg"/>
          <p:cNvPicPr>
            <a:picLocks noChangeAspect="1"/>
          </p:cNvPicPr>
          <p:nvPr userDrawn="1"/>
        </p:nvPicPr>
        <p:blipFill>
          <a:blip r:embed="rId3" cstate="print"/>
          <a:srcRect l="6667" t="26250" r="53333" b="61250"/>
          <a:stretch>
            <a:fillRect/>
          </a:stretch>
        </p:blipFill>
        <p:spPr>
          <a:xfrm>
            <a:off x="3124200" y="5661025"/>
            <a:ext cx="2819400" cy="587375"/>
          </a:xfrm>
          <a:prstGeom prst="rect">
            <a:avLst/>
          </a:prstGeom>
        </p:spPr>
      </p:pic>
      <p:pic>
        <p:nvPicPr>
          <p:cNvPr id="10" name="图片 9" descr="09.jpg"/>
          <p:cNvPicPr>
            <a:picLocks noChangeAspect="1"/>
          </p:cNvPicPr>
          <p:nvPr userDrawn="1"/>
        </p:nvPicPr>
        <p:blipFill>
          <a:blip r:embed="rId3" cstate="print"/>
          <a:srcRect l="55000" t="31250" r="5000" b="63750"/>
          <a:stretch>
            <a:fillRect/>
          </a:stretch>
        </p:blipFill>
        <p:spPr>
          <a:xfrm>
            <a:off x="3124200" y="6248400"/>
            <a:ext cx="2819400" cy="2349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7696200" cy="533400"/>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66800"/>
            <a:ext cx="8229600" cy="5410200"/>
          </a:xfrm>
        </p:spPr>
        <p:txBody>
          <a:bodyPr/>
          <a:lstStyle>
            <a:lvl1pPr>
              <a:defRPr sz="2800"/>
            </a:lvl1pPr>
            <a:lvl2pPr>
              <a:defRPr sz="2400"/>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5"/>
          <p:cNvSpPr>
            <a:spLocks noGrp="1" noChangeArrowheads="1"/>
          </p:cNvSpPr>
          <p:nvPr>
            <p:ph type="dt" sz="half" idx="10"/>
          </p:nvPr>
        </p:nvSpPr>
        <p:spPr>
          <a:xfrm>
            <a:off x="457200" y="6477000"/>
            <a:ext cx="2133600" cy="304800"/>
          </a:xfrm>
          <a:ln/>
        </p:spPr>
        <p:txBody>
          <a:bodyPr/>
          <a:lstStyle>
            <a:lvl1pPr>
              <a:defRPr/>
            </a:lvl1pPr>
          </a:lstStyle>
          <a:p>
            <a:pPr>
              <a:defRPr/>
            </a:pPr>
            <a:endParaRPr lang="en-US" altLang="zh-CN" dirty="0"/>
          </a:p>
        </p:txBody>
      </p:sp>
      <p:sp>
        <p:nvSpPr>
          <p:cNvPr id="6" name="Rectangle 7"/>
          <p:cNvSpPr>
            <a:spLocks noGrp="1" noChangeArrowheads="1"/>
          </p:cNvSpPr>
          <p:nvPr>
            <p:ph type="sldNum" sz="quarter" idx="12"/>
          </p:nvPr>
        </p:nvSpPr>
        <p:spPr>
          <a:xfrm>
            <a:off x="6553200" y="6477000"/>
            <a:ext cx="2133600" cy="304800"/>
          </a:xfrm>
          <a:ln/>
        </p:spPr>
        <p:txBody>
          <a:bodyPr/>
          <a:lstStyle>
            <a:lvl1pPr>
              <a:defRPr/>
            </a:lvl1pPr>
          </a:lstStyle>
          <a:p>
            <a:pPr>
              <a:defRPr/>
            </a:pPr>
            <a:fld id="{896E1043-1F2A-4C9B-855A-0B3264F68AF7}" type="slidenum">
              <a:rPr lang="en-US" altLang="zh-CN" smtClean="0"/>
              <a:pPr>
                <a:defRPr/>
              </a:pPr>
              <a:t>‹#›</a:t>
            </a:fld>
            <a:r>
              <a:rPr lang="en-US" altLang="zh-CN" dirty="0" smtClean="0"/>
              <a:t>/</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010400" cy="8683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038600" cy="491172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19200"/>
            <a:ext cx="4038600" cy="4911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74B822B8-645B-4B9D-BC48-E83346C06A0E}" type="slidenum">
              <a:rPr lang="en-US" altLang="zh-CN" smtClean="0"/>
              <a:pPr>
                <a:defRPr/>
              </a:pPr>
              <a:t>‹#›</a:t>
            </a:fld>
            <a:r>
              <a:rPr lang="en-US" altLang="zh-CN" dirty="0" smtClean="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010400" cy="8683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19200"/>
            <a:ext cx="8229600" cy="4911725"/>
          </a:xfrm>
        </p:spPr>
        <p:txBody>
          <a:bodyPr/>
          <a:lstStyle/>
          <a:p>
            <a:pPr lvl="0"/>
            <a:endParaRPr lang="zh-CN" altLang="en-US" noProof="0" dirty="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4142B68-7B59-451D-8EA5-91A6A22BD366}" type="slidenum">
              <a:rPr lang="en-US" altLang="zh-CN" smtClean="0"/>
              <a:pPr>
                <a:defRPr/>
              </a:pPr>
              <a:t>‹#›</a:t>
            </a:fld>
            <a:r>
              <a:rPr lang="en-US" altLang="zh-CN" dirty="0" smtClean="0"/>
              <a:t>/</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010400" cy="8683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038600" cy="4911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19200"/>
            <a:ext cx="4038600" cy="23796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751263"/>
            <a:ext cx="4038600" cy="2379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AD1393AF-315A-4A0E-8387-4EBC35F0BFCE}" type="slidenum">
              <a:rPr lang="en-US" altLang="zh-CN"/>
              <a:pPr>
                <a:defRPr/>
              </a:pPr>
              <a:t>‹#›</a:t>
            </a:fld>
            <a:r>
              <a:rPr lang="en-US" altLang="zh-CN"/>
              <a:t>/155</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bwMode="auto">
          <a:xfrm>
            <a:off x="457200" y="122238"/>
            <a:ext cx="7010400" cy="8683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1267" name="Rectangle 4"/>
          <p:cNvSpPr>
            <a:spLocks noGrp="1" noChangeArrowheads="1"/>
          </p:cNvSpPr>
          <p:nvPr>
            <p:ph type="body" idx="1"/>
          </p:nvPr>
        </p:nvSpPr>
        <p:spPr bwMode="auto">
          <a:xfrm>
            <a:off x="457200" y="1219200"/>
            <a:ext cx="8229600" cy="491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602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b="0">
                <a:latin typeface="Arial" pitchFamily="34" charset="0"/>
              </a:defRPr>
            </a:lvl1pPr>
          </a:lstStyle>
          <a:p>
            <a:pPr>
              <a:defRPr/>
            </a:pPr>
            <a:endParaRPr lang="en-US" altLang="zh-CN" dirty="0"/>
          </a:p>
        </p:txBody>
      </p:sp>
      <p:sp>
        <p:nvSpPr>
          <p:cNvPr id="8602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Arial" pitchFamily="34" charset="0"/>
              </a:defRPr>
            </a:lvl1pPr>
          </a:lstStyle>
          <a:p>
            <a:pPr>
              <a:defRPr/>
            </a:pPr>
            <a:fld id="{36BABF5F-71F1-4DA5-950A-DD779ECAB5FF}" type="slidenum">
              <a:rPr lang="en-US" altLang="zh-CN" smtClean="0"/>
              <a:pPr>
                <a:defRPr/>
              </a:pPr>
              <a:t>‹#›</a:t>
            </a:fld>
            <a:r>
              <a:rPr lang="en-US" altLang="zh-CN" dirty="0" smtClean="0"/>
              <a:t>/</a:t>
            </a:r>
            <a:endParaRPr lang="en-US" altLang="zh-CN" dirty="0"/>
          </a:p>
        </p:txBody>
      </p:sp>
      <p:pic>
        <p:nvPicPr>
          <p:cNvPr id="10" name="图片 9" descr="06.jpg"/>
          <p:cNvPicPr>
            <a:picLocks noChangeAspect="1"/>
          </p:cNvPicPr>
          <p:nvPr userDrawn="1"/>
        </p:nvPicPr>
        <p:blipFill>
          <a:blip r:embed="rId7" cstate="print"/>
          <a:srcRect l="60833" t="26250" r="26667" b="55000"/>
          <a:stretch>
            <a:fillRect/>
          </a:stretch>
        </p:blipFill>
        <p:spPr>
          <a:xfrm>
            <a:off x="8229600" y="0"/>
            <a:ext cx="914400" cy="914400"/>
          </a:xfrm>
          <a:prstGeom prst="rect">
            <a:avLst/>
          </a:prstGeom>
        </p:spPr>
      </p:pic>
      <p:pic>
        <p:nvPicPr>
          <p:cNvPr id="11" name="图片 10" descr="09.jpg"/>
          <p:cNvPicPr>
            <a:picLocks noChangeAspect="1"/>
          </p:cNvPicPr>
          <p:nvPr userDrawn="1"/>
        </p:nvPicPr>
        <p:blipFill>
          <a:blip r:embed="rId8" cstate="print"/>
          <a:srcRect l="7500" t="27500" r="54167" b="61250"/>
          <a:stretch>
            <a:fillRect/>
          </a:stretch>
        </p:blipFill>
        <p:spPr>
          <a:xfrm>
            <a:off x="3733800" y="6559826"/>
            <a:ext cx="1524000" cy="298174"/>
          </a:xfrm>
          <a:prstGeom prst="rect">
            <a:avLst/>
          </a:prstGeom>
        </p:spPr>
      </p:pic>
    </p:spTree>
  </p:cSld>
  <p:clrMap bg1="lt1" tx1="dk1" bg2="lt2" tx2="dk2" accent1="accent1" accent2="accent2" accent3="accent3" accent4="accent4" accent5="accent5" accent6="accent6" hlink="hlink" folHlink="folHlink"/>
  <p:sldLayoutIdLst>
    <p:sldLayoutId id="2147483759" r:id="rId1"/>
    <p:sldLayoutId id="2147483747" r:id="rId2"/>
    <p:sldLayoutId id="2147483757" r:id="rId3"/>
    <p:sldLayoutId id="2147483758" r:id="rId4"/>
    <p:sldLayoutId id="2147483760" r:id="rId5"/>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C3093E"/>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3600" b="1">
          <a:solidFill>
            <a:srgbClr val="C3093E"/>
          </a:solidFill>
          <a:latin typeface="Arial" pitchFamily="34" charset="0"/>
          <a:ea typeface="华文中宋" pitchFamily="2" charset="-122"/>
        </a:defRPr>
      </a:lvl2pPr>
      <a:lvl3pPr algn="l" rtl="0" eaLnBrk="0" fontAlgn="base" hangingPunct="0">
        <a:spcBef>
          <a:spcPct val="0"/>
        </a:spcBef>
        <a:spcAft>
          <a:spcPct val="0"/>
        </a:spcAft>
        <a:defRPr sz="3600" b="1">
          <a:solidFill>
            <a:srgbClr val="C3093E"/>
          </a:solidFill>
          <a:latin typeface="Arial" pitchFamily="34" charset="0"/>
          <a:ea typeface="华文中宋" pitchFamily="2" charset="-122"/>
        </a:defRPr>
      </a:lvl3pPr>
      <a:lvl4pPr algn="l" rtl="0" eaLnBrk="0" fontAlgn="base" hangingPunct="0">
        <a:spcBef>
          <a:spcPct val="0"/>
        </a:spcBef>
        <a:spcAft>
          <a:spcPct val="0"/>
        </a:spcAft>
        <a:defRPr sz="3600" b="1">
          <a:solidFill>
            <a:srgbClr val="C3093E"/>
          </a:solidFill>
          <a:latin typeface="Arial" pitchFamily="34" charset="0"/>
          <a:ea typeface="华文中宋" pitchFamily="2" charset="-122"/>
        </a:defRPr>
      </a:lvl4pPr>
      <a:lvl5pPr algn="l" rtl="0" eaLnBrk="0" fontAlgn="base" hangingPunct="0">
        <a:spcBef>
          <a:spcPct val="0"/>
        </a:spcBef>
        <a:spcAft>
          <a:spcPct val="0"/>
        </a:spcAft>
        <a:defRPr sz="3600" b="1">
          <a:solidFill>
            <a:srgbClr val="C3093E"/>
          </a:solidFill>
          <a:latin typeface="Arial" pitchFamily="34" charset="0"/>
          <a:ea typeface="华文中宋" pitchFamily="2" charset="-122"/>
        </a:defRPr>
      </a:lvl5pPr>
      <a:lvl6pPr marL="457200" algn="l" rtl="0" fontAlgn="base">
        <a:spcBef>
          <a:spcPct val="0"/>
        </a:spcBef>
        <a:spcAft>
          <a:spcPct val="0"/>
        </a:spcAft>
        <a:defRPr sz="3600" b="1">
          <a:solidFill>
            <a:srgbClr val="C3093E"/>
          </a:solidFill>
          <a:latin typeface="Arial" pitchFamily="34" charset="0"/>
          <a:ea typeface="华文中宋" pitchFamily="2" charset="-122"/>
        </a:defRPr>
      </a:lvl6pPr>
      <a:lvl7pPr marL="914400" algn="l" rtl="0" fontAlgn="base">
        <a:spcBef>
          <a:spcPct val="0"/>
        </a:spcBef>
        <a:spcAft>
          <a:spcPct val="0"/>
        </a:spcAft>
        <a:defRPr sz="3600" b="1">
          <a:solidFill>
            <a:srgbClr val="C3093E"/>
          </a:solidFill>
          <a:latin typeface="Arial" pitchFamily="34" charset="0"/>
          <a:ea typeface="华文中宋" pitchFamily="2" charset="-122"/>
        </a:defRPr>
      </a:lvl7pPr>
      <a:lvl8pPr marL="1371600" algn="l" rtl="0" fontAlgn="base">
        <a:spcBef>
          <a:spcPct val="0"/>
        </a:spcBef>
        <a:spcAft>
          <a:spcPct val="0"/>
        </a:spcAft>
        <a:defRPr sz="3600" b="1">
          <a:solidFill>
            <a:srgbClr val="C3093E"/>
          </a:solidFill>
          <a:latin typeface="Arial" pitchFamily="34" charset="0"/>
          <a:ea typeface="华文中宋" pitchFamily="2" charset="-122"/>
        </a:defRPr>
      </a:lvl8pPr>
      <a:lvl9pPr marL="1828800" algn="l" rtl="0" fontAlgn="base">
        <a:spcBef>
          <a:spcPct val="0"/>
        </a:spcBef>
        <a:spcAft>
          <a:spcPct val="0"/>
        </a:spcAft>
        <a:defRPr sz="3600" b="1">
          <a:solidFill>
            <a:srgbClr val="C3093E"/>
          </a:solidFill>
          <a:latin typeface="Arial" pitchFamily="34" charset="0"/>
          <a:ea typeface="华文中宋" pitchFamily="2" charset="-122"/>
        </a:defRPr>
      </a:lvl9pPr>
    </p:titleStyle>
    <p:bodyStyle>
      <a:lvl1pPr marL="342900" indent="-342900" algn="l" rtl="0" eaLnBrk="0" fontAlgn="base" hangingPunct="0">
        <a:lnSpc>
          <a:spcPct val="120000"/>
        </a:lnSpc>
        <a:spcBef>
          <a:spcPct val="40000"/>
        </a:spcBef>
        <a:spcAft>
          <a:spcPct val="10000"/>
        </a:spcAft>
        <a:buClr>
          <a:schemeClr val="tx2"/>
        </a:buClr>
        <a:buSzPct val="70000"/>
        <a:buFont typeface="Wingdings" pitchFamily="2" charset="2"/>
        <a:buChar char="Ü"/>
        <a:defRPr sz="3200" b="1">
          <a:solidFill>
            <a:schemeClr val="tx1"/>
          </a:solidFill>
          <a:effectLst>
            <a:outerShdw blurRad="38100" dist="38100" dir="2700000" algn="tl">
              <a:srgbClr val="000000">
                <a:alpha val="43137"/>
              </a:srgbClr>
            </a:outerShdw>
          </a:effectLst>
          <a:latin typeface="+mn-lt"/>
          <a:ea typeface="+mn-ea"/>
          <a:cs typeface="+mn-cs"/>
        </a:defRPr>
      </a:lvl1pPr>
      <a:lvl2pPr marL="692150" indent="-347663" algn="l" rtl="0" eaLnBrk="0" fontAlgn="base" hangingPunct="0">
        <a:lnSpc>
          <a:spcPct val="120000"/>
        </a:lnSpc>
        <a:spcBef>
          <a:spcPct val="40000"/>
        </a:spcBef>
        <a:spcAft>
          <a:spcPct val="10000"/>
        </a:spcAft>
        <a:buClr>
          <a:schemeClr val="accent2"/>
        </a:buClr>
        <a:buSzPct val="70000"/>
        <a:buFont typeface="Wingdings" pitchFamily="2" charset="2"/>
        <a:buChar char="l"/>
        <a:defRPr sz="2800" b="1">
          <a:solidFill>
            <a:schemeClr val="tx1"/>
          </a:solidFill>
          <a:latin typeface="+mn-lt"/>
          <a:ea typeface="+mn-ea"/>
        </a:defRPr>
      </a:lvl2pPr>
      <a:lvl3pPr marL="987425" indent="-293688" algn="l" rtl="0" eaLnBrk="0" fontAlgn="base" hangingPunct="0">
        <a:lnSpc>
          <a:spcPct val="120000"/>
        </a:lnSpc>
        <a:spcBef>
          <a:spcPct val="40000"/>
        </a:spcBef>
        <a:spcAft>
          <a:spcPct val="10000"/>
        </a:spcAft>
        <a:buClr>
          <a:schemeClr val="accent1"/>
        </a:buClr>
        <a:buSzPct val="70000"/>
        <a:buFont typeface="Wingdings" pitchFamily="2" charset="2"/>
        <a:buChar char="l"/>
        <a:defRPr sz="2400" b="1">
          <a:solidFill>
            <a:schemeClr val="tx1"/>
          </a:solidFill>
          <a:latin typeface="+mn-lt"/>
          <a:ea typeface="+mn-ea"/>
        </a:defRPr>
      </a:lvl3pPr>
      <a:lvl4pPr marL="1281113" indent="-292100" algn="l" rtl="0" eaLnBrk="0" fontAlgn="base" hangingPunct="0">
        <a:lnSpc>
          <a:spcPct val="120000"/>
        </a:lnSpc>
        <a:spcBef>
          <a:spcPct val="40000"/>
        </a:spcBef>
        <a:spcAft>
          <a:spcPct val="1000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62.bin"/><Relationship Id="rId5" Type="http://schemas.openxmlformats.org/officeDocument/2006/relationships/oleObject" Target="../embeddings/oleObject61.bin"/><Relationship Id="rId4" Type="http://schemas.openxmlformats.org/officeDocument/2006/relationships/oleObject" Target="../embeddings/oleObject60.bin"/></Relationships>
</file>

<file path=ppt/slides/_rels/slide102.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oleObject" Target="../embeddings/oleObject63.bin"/><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66.bin"/><Relationship Id="rId5" Type="http://schemas.openxmlformats.org/officeDocument/2006/relationships/oleObject" Target="../embeddings/oleObject65.bin"/><Relationship Id="rId4" Type="http://schemas.openxmlformats.org/officeDocument/2006/relationships/oleObject" Target="../embeddings/oleObject64.bin"/></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oleObject" Target="../embeddings/oleObject70.bin"/></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oleObject" Target="../embeddings/oleObject73.bin"/><Relationship Id="rId4" Type="http://schemas.openxmlformats.org/officeDocument/2006/relationships/oleObject" Target="../embeddings/oleObject72.bin"/></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oleObject" Target="../embeddings/oleObject24.bin"/><Relationship Id="rId18" Type="http://schemas.openxmlformats.org/officeDocument/2006/relationships/oleObject" Target="../embeddings/oleObject29.bin"/><Relationship Id="rId3" Type="http://schemas.openxmlformats.org/officeDocument/2006/relationships/oleObject" Target="../embeddings/oleObject14.bin"/><Relationship Id="rId7" Type="http://schemas.openxmlformats.org/officeDocument/2006/relationships/oleObject" Target="../embeddings/oleObject18.bin"/><Relationship Id="rId12" Type="http://schemas.openxmlformats.org/officeDocument/2006/relationships/oleObject" Target="../embeddings/oleObject23.bin"/><Relationship Id="rId17" Type="http://schemas.openxmlformats.org/officeDocument/2006/relationships/oleObject" Target="../embeddings/oleObject28.bin"/><Relationship Id="rId2" Type="http://schemas.openxmlformats.org/officeDocument/2006/relationships/slideLayout" Target="../slideLayouts/slideLayout2.xml"/><Relationship Id="rId16" Type="http://schemas.openxmlformats.org/officeDocument/2006/relationships/oleObject" Target="../embeddings/oleObject27.bin"/><Relationship Id="rId1" Type="http://schemas.openxmlformats.org/officeDocument/2006/relationships/vmlDrawing" Target="../drawings/vmlDrawing14.vml"/><Relationship Id="rId6" Type="http://schemas.openxmlformats.org/officeDocument/2006/relationships/oleObject" Target="../embeddings/oleObject17.bin"/><Relationship Id="rId11" Type="http://schemas.openxmlformats.org/officeDocument/2006/relationships/oleObject" Target="../embeddings/oleObject22.bin"/><Relationship Id="rId5" Type="http://schemas.openxmlformats.org/officeDocument/2006/relationships/oleObject" Target="../embeddings/oleObject16.bin"/><Relationship Id="rId15" Type="http://schemas.openxmlformats.org/officeDocument/2006/relationships/oleObject" Target="../embeddings/oleObject26.bin"/><Relationship Id="rId10" Type="http://schemas.openxmlformats.org/officeDocument/2006/relationships/oleObject" Target="../embeddings/oleObject21.bin"/><Relationship Id="rId4" Type="http://schemas.openxmlformats.org/officeDocument/2006/relationships/oleObject" Target="../embeddings/oleObject15.bin"/><Relationship Id="rId9" Type="http://schemas.openxmlformats.org/officeDocument/2006/relationships/oleObject" Target="../embeddings/oleObject20.bin"/><Relationship Id="rId14" Type="http://schemas.openxmlformats.org/officeDocument/2006/relationships/oleObject" Target="../embeddings/oleObject25.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slideLayout" Target="../slideLayouts/slideLayout2.xml"/><Relationship Id="rId7" Type="http://schemas.openxmlformats.org/officeDocument/2006/relationships/oleObject" Target="../embeddings/oleObject35.bin"/><Relationship Id="rId2" Type="http://schemas.openxmlformats.org/officeDocument/2006/relationships/vmlDrawing" Target="../drawings/vmlDrawing17.vml"/><Relationship Id="rId1" Type="http://schemas.openxmlformats.org/officeDocument/2006/relationships/themeOverride" Target="../theme/themeOverride2.x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www.iacr.org/"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5.xml"/><Relationship Id="rId1" Type="http://schemas.openxmlformats.org/officeDocument/2006/relationships/vmlDrawing" Target="../drawings/vmlDrawing28.v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3.bin"/><Relationship Id="rId12" Type="http://schemas.openxmlformats.org/officeDocument/2006/relationships/oleObject" Target="../embeddings/oleObject58.bin"/><Relationship Id="rId2" Type="http://schemas.openxmlformats.org/officeDocument/2006/relationships/slideLayout" Target="../slideLayouts/slideLayout5.xml"/><Relationship Id="rId1" Type="http://schemas.openxmlformats.org/officeDocument/2006/relationships/vmlDrawing" Target="../drawings/vmlDrawing30.vml"/><Relationship Id="rId6" Type="http://schemas.openxmlformats.org/officeDocument/2006/relationships/oleObject" Target="../embeddings/oleObject52.bin"/><Relationship Id="rId11" Type="http://schemas.openxmlformats.org/officeDocument/2006/relationships/oleObject" Target="../embeddings/oleObject57.bin"/><Relationship Id="rId5" Type="http://schemas.openxmlformats.org/officeDocument/2006/relationships/oleObject" Target="../embeddings/oleObject51.bin"/><Relationship Id="rId10" Type="http://schemas.openxmlformats.org/officeDocument/2006/relationships/oleObject" Target="../embeddings/oleObject56.bin"/><Relationship Id="rId4" Type="http://schemas.openxmlformats.org/officeDocument/2006/relationships/oleObject" Target="../embeddings/oleObject50.bin"/><Relationship Id="rId9" Type="http://schemas.openxmlformats.org/officeDocument/2006/relationships/oleObject" Target="../embeddings/oleObject55.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8"/>
          <p:cNvSpPr txBox="1">
            <a:spLocks noChangeArrowheads="1"/>
          </p:cNvSpPr>
          <p:nvPr/>
        </p:nvSpPr>
        <p:spPr bwMode="auto">
          <a:xfrm>
            <a:off x="1752600" y="467380"/>
            <a:ext cx="4724400" cy="523220"/>
          </a:xfrm>
          <a:prstGeom prst="rect">
            <a:avLst/>
          </a:prstGeom>
          <a:noFill/>
          <a:ln w="9525" algn="ctr">
            <a:noFill/>
            <a:miter lim="800000"/>
            <a:headEnd/>
            <a:tailEnd/>
          </a:ln>
        </p:spPr>
        <p:txBody>
          <a:bodyPr wrap="square" anchor="b">
            <a:spAutoFit/>
          </a:bodyPr>
          <a:lstStyle/>
          <a:p>
            <a:pPr algn="l">
              <a:spcBef>
                <a:spcPct val="50000"/>
              </a:spcBef>
            </a:pPr>
            <a:r>
              <a:rPr lang="zh-CN" altLang="en-US" sz="2800" dirty="0">
                <a:solidFill>
                  <a:srgbClr val="006600"/>
                </a:solidFill>
                <a:effectLst>
                  <a:outerShdw blurRad="38100" dist="38100" dir="2700000" algn="tl">
                    <a:srgbClr val="000000">
                      <a:alpha val="43137"/>
                    </a:srgbClr>
                  </a:outerShdw>
                </a:effectLst>
                <a:ea typeface="华文中宋" pitchFamily="2" charset="-122"/>
              </a:rPr>
              <a:t>本科生</a:t>
            </a:r>
            <a:r>
              <a:rPr lang="zh-CN" altLang="en-US" sz="2800" dirty="0" smtClean="0">
                <a:solidFill>
                  <a:srgbClr val="006600"/>
                </a:solidFill>
                <a:effectLst>
                  <a:outerShdw blurRad="38100" dist="38100" dir="2700000" algn="tl">
                    <a:srgbClr val="000000">
                      <a:alpha val="43137"/>
                    </a:srgbClr>
                  </a:outerShdw>
                </a:effectLst>
                <a:ea typeface="华文中宋" pitchFamily="2" charset="-122"/>
              </a:rPr>
              <a:t>必修课</a:t>
            </a:r>
            <a:r>
              <a:rPr lang="en-US" altLang="zh-CN" sz="2800" dirty="0" smtClean="0">
                <a:solidFill>
                  <a:srgbClr val="006600"/>
                </a:solidFill>
                <a:effectLst>
                  <a:outerShdw blurRad="38100" dist="38100" dir="2700000" algn="tl">
                    <a:srgbClr val="000000">
                      <a:alpha val="43137"/>
                    </a:srgbClr>
                  </a:outerShdw>
                </a:effectLst>
                <a:ea typeface="华文中宋" pitchFamily="2" charset="-122"/>
              </a:rPr>
              <a:t>《</a:t>
            </a:r>
            <a:r>
              <a:rPr lang="zh-CN" altLang="en-US" sz="2800" dirty="0" smtClean="0">
                <a:solidFill>
                  <a:srgbClr val="006600"/>
                </a:solidFill>
                <a:effectLst>
                  <a:outerShdw blurRad="38100" dist="38100" dir="2700000" algn="tl">
                    <a:srgbClr val="000000">
                      <a:alpha val="43137"/>
                    </a:srgbClr>
                  </a:outerShdw>
                </a:effectLst>
                <a:ea typeface="华文中宋" pitchFamily="2" charset="-122"/>
              </a:rPr>
              <a:t>现代密码学</a:t>
            </a:r>
            <a:r>
              <a:rPr lang="en-US" altLang="zh-CN" sz="2800" dirty="0" smtClean="0">
                <a:solidFill>
                  <a:srgbClr val="006600"/>
                </a:solidFill>
                <a:effectLst>
                  <a:outerShdw blurRad="38100" dist="38100" dir="2700000" algn="tl">
                    <a:srgbClr val="000000">
                      <a:alpha val="43137"/>
                    </a:srgbClr>
                  </a:outerShdw>
                </a:effectLst>
                <a:ea typeface="华文中宋" pitchFamily="2" charset="-122"/>
              </a:rPr>
              <a:t>》</a:t>
            </a:r>
            <a:endParaRPr lang="zh-CN" altLang="en-US" sz="2800" dirty="0">
              <a:solidFill>
                <a:srgbClr val="006600"/>
              </a:solidFill>
              <a:effectLst>
                <a:outerShdw blurRad="38100" dist="38100" dir="2700000" algn="tl">
                  <a:srgbClr val="000000">
                    <a:alpha val="43137"/>
                  </a:srgbClr>
                </a:outerShdw>
              </a:effectLst>
              <a:ea typeface="华文中宋" pitchFamily="2" charset="-122"/>
            </a:endParaRPr>
          </a:p>
        </p:txBody>
      </p:sp>
      <p:sp>
        <p:nvSpPr>
          <p:cNvPr id="13315" name="Rectangle 9"/>
          <p:cNvSpPr>
            <a:spLocks noGrp="1" noChangeArrowheads="1"/>
          </p:cNvSpPr>
          <p:nvPr>
            <p:ph type="ctrTitle" idx="4294967295"/>
          </p:nvPr>
        </p:nvSpPr>
        <p:spPr>
          <a:xfrm>
            <a:off x="1219200" y="1295400"/>
            <a:ext cx="6400800" cy="1066800"/>
          </a:xfrm>
          <a:noFill/>
        </p:spPr>
        <p:txBody>
          <a:bodyPr/>
          <a:lstStyle/>
          <a:p>
            <a:pPr algn="ctr" eaLnBrk="1" hangingPunct="1"/>
            <a:r>
              <a:rPr lang="zh-CN" altLang="en-US" sz="5400" dirty="0" smtClean="0">
                <a:solidFill>
                  <a:srgbClr val="0000FF"/>
                </a:solidFill>
                <a:latin typeface="华文中宋" pitchFamily="2" charset="-122"/>
                <a:ea typeface="华文中宋" pitchFamily="2" charset="-122"/>
              </a:rPr>
              <a:t>第三章  分组密码</a:t>
            </a:r>
          </a:p>
        </p:txBody>
      </p:sp>
      <p:sp>
        <p:nvSpPr>
          <p:cNvPr id="13317" name="Rectangle 11"/>
          <p:cNvSpPr>
            <a:spLocks noChangeArrowheads="1"/>
          </p:cNvSpPr>
          <p:nvPr/>
        </p:nvSpPr>
        <p:spPr bwMode="auto">
          <a:xfrm>
            <a:off x="914400" y="2895600"/>
            <a:ext cx="7620000" cy="2514600"/>
          </a:xfrm>
          <a:prstGeom prst="rect">
            <a:avLst/>
          </a:prstGeom>
          <a:solidFill>
            <a:srgbClr val="FFFFFF"/>
          </a:solidFill>
          <a:ln w="9525">
            <a:noFill/>
            <a:miter lim="800000"/>
            <a:headEnd/>
            <a:tailEnd/>
          </a:ln>
        </p:spPr>
        <p:txBody>
          <a:bodyPr/>
          <a:lstStyle/>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主讲教师</a:t>
            </a:r>
            <a:r>
              <a:rPr lang="zh-CN" altLang="en-US" sz="2800" dirty="0">
                <a:effectLst>
                  <a:outerShdw blurRad="38100" dist="38100" dir="2700000" algn="tl">
                    <a:srgbClr val="000000">
                      <a:alpha val="43137"/>
                    </a:srgbClr>
                  </a:outerShdw>
                </a:effectLst>
                <a:latin typeface="华文中宋" pitchFamily="2" charset="-122"/>
                <a:ea typeface="华文中宋" pitchFamily="2" charset="-122"/>
              </a:rPr>
              <a:t>：</a:t>
            </a:r>
            <a:r>
              <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rPr>
              <a:t>董庆</a:t>
            </a:r>
            <a:r>
              <a:rPr lang="zh-CN" altLang="en-US" sz="2800" dirty="0" smtClean="0">
                <a:solidFill>
                  <a:schemeClr val="tx2"/>
                </a:solidFill>
                <a:effectLst>
                  <a:outerShdw blurRad="38100" dist="38100" dir="2700000" algn="tl">
                    <a:srgbClr val="000000">
                      <a:alpha val="43137"/>
                    </a:srgbClr>
                  </a:outerShdw>
                </a:effectLst>
                <a:latin typeface="华文中宋" pitchFamily="2" charset="-122"/>
                <a:ea typeface="华文中宋" pitchFamily="2" charset="-122"/>
              </a:rPr>
              <a:t>宽   副教授</a:t>
            </a:r>
            <a:endPar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endParaRPr>
          </a:p>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研究方向</a:t>
            </a:r>
            <a:r>
              <a:rPr lang="zh-CN" altLang="en-US" sz="2800" dirty="0">
                <a:effectLst>
                  <a:outerShdw blurRad="38100" dist="38100" dir="2700000" algn="tl">
                    <a:srgbClr val="000000">
                      <a:alpha val="43137"/>
                    </a:srgbClr>
                  </a:outerShdw>
                </a:effectLst>
                <a:latin typeface="华文中宋" pitchFamily="2" charset="-122"/>
                <a:ea typeface="华文中宋" pitchFamily="2" charset="-122"/>
              </a:rPr>
              <a:t>：</a:t>
            </a:r>
            <a:r>
              <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rPr>
              <a:t>密码学与信息安全</a:t>
            </a:r>
          </a:p>
          <a:p>
            <a:pPr algn="l">
              <a:spcBef>
                <a:spcPct val="40000"/>
              </a:spcBef>
              <a:spcAft>
                <a:spcPct val="10000"/>
              </a:spcAft>
              <a:buClr>
                <a:schemeClr val="tx2"/>
              </a:buClr>
              <a:buSzPct val="70000"/>
              <a:buFont typeface="Wingdings" pitchFamily="2" charset="2"/>
              <a:buNone/>
            </a:pPr>
            <a:r>
              <a:rPr lang="zh-CN" altLang="en-US" sz="2800" dirty="0" smtClean="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电子邮件：</a:t>
            </a:r>
            <a:r>
              <a:rPr lang="en-US" altLang="zh-CN" sz="2800" dirty="0" smtClean="0">
                <a:solidFill>
                  <a:schemeClr val="tx2"/>
                </a:solidFill>
                <a:latin typeface="Times New Roman" pitchFamily="18" charset="0"/>
                <a:ea typeface="华文中宋" pitchFamily="2" charset="-122"/>
                <a:cs typeface="Times New Roman" pitchFamily="18" charset="0"/>
              </a:rPr>
              <a:t>qkdong@xidian.edu.cn</a:t>
            </a:r>
            <a:endParaRPr lang="en-US" altLang="zh-CN" sz="2800" dirty="0">
              <a:solidFill>
                <a:schemeClr val="tx2"/>
              </a:solidFill>
              <a:latin typeface="Times New Roman" pitchFamily="18" charset="0"/>
              <a:ea typeface="华文中宋" pitchFamily="2" charset="-122"/>
              <a:cs typeface="Times New Roman" pitchFamily="18" charset="0"/>
            </a:endParaRPr>
          </a:p>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个人主页：</a:t>
            </a:r>
            <a:r>
              <a:rPr lang="en-US" altLang="zh-CN" sz="2800" dirty="0">
                <a:solidFill>
                  <a:schemeClr val="tx2"/>
                </a:solidFill>
                <a:latin typeface="Times New Roman" pitchFamily="18" charset="0"/>
                <a:ea typeface="华文中宋" pitchFamily="2" charset="-122"/>
                <a:cs typeface="Times New Roman" pitchFamily="18" charset="0"/>
              </a:rPr>
              <a:t>http://web.xidian.edu.cn/qkdong/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3.1.2 </a:t>
            </a:r>
            <a:r>
              <a:rPr lang="zh-CN" altLang="en-US" dirty="0" smtClean="0"/>
              <a:t>分组密码算法的设计要求</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r>
              <a:rPr lang="zh-CN" altLang="en-US" dirty="0" smtClean="0">
                <a:latin typeface="Times New Roman" pitchFamily="18" charset="0"/>
              </a:rPr>
              <a:t>分组密码算法设计满足的要求如下：</a:t>
            </a:r>
            <a:endParaRPr lang="en-US" altLang="zh-CN" dirty="0" smtClean="0">
              <a:latin typeface="Times New Roman" pitchFamily="18" charset="0"/>
            </a:endParaRPr>
          </a:p>
          <a:p>
            <a:pPr eaLnBrk="1" hangingPunct="1"/>
            <a:r>
              <a:rPr lang="en-US" altLang="zh-CN" dirty="0" smtClean="0">
                <a:latin typeface="Times New Roman" pitchFamily="18" charset="0"/>
              </a:rPr>
              <a:t>I. </a:t>
            </a:r>
            <a:r>
              <a:rPr lang="zh-CN" altLang="en-US" dirty="0" smtClean="0">
                <a:latin typeface="Times New Roman" pitchFamily="18" charset="0"/>
              </a:rPr>
              <a:t>应用要求：</a:t>
            </a:r>
          </a:p>
          <a:p>
            <a:pPr lvl="1" eaLnBrk="1" hangingPunct="1"/>
            <a:r>
              <a:rPr lang="zh-CN" altLang="en-US" dirty="0" smtClean="0">
                <a:latin typeface="Times New Roman" pitchFamily="18" charset="0"/>
              </a:rPr>
              <a:t>实际应用中对于分组密码可能提出多方面的要求，除了</a:t>
            </a:r>
            <a:r>
              <a:rPr lang="zh-CN" altLang="en-US" dirty="0" smtClean="0">
                <a:solidFill>
                  <a:srgbClr val="0000FF"/>
                </a:solidFill>
                <a:latin typeface="Times New Roman" pitchFamily="18" charset="0"/>
              </a:rPr>
              <a:t>安全性</a:t>
            </a:r>
            <a:r>
              <a:rPr lang="zh-CN" altLang="en-US" dirty="0" smtClean="0">
                <a:latin typeface="Times New Roman" pitchFamily="18" charset="0"/>
              </a:rPr>
              <a:t>外，还有：</a:t>
            </a:r>
          </a:p>
          <a:p>
            <a:pPr lvl="2" eaLnBrk="1" hangingPunct="1"/>
            <a:r>
              <a:rPr lang="zh-CN" altLang="en-US" sz="2000" dirty="0" smtClean="0">
                <a:latin typeface="Times New Roman" pitchFamily="18" charset="0"/>
              </a:rPr>
              <a:t>运行速度</a:t>
            </a:r>
          </a:p>
          <a:p>
            <a:pPr lvl="2" eaLnBrk="1" hangingPunct="1"/>
            <a:r>
              <a:rPr lang="zh-CN" altLang="en-US" sz="2000" dirty="0" smtClean="0">
                <a:latin typeface="Times New Roman" pitchFamily="18" charset="0"/>
              </a:rPr>
              <a:t>存储量（程序的长度、数据分组长度、高速缓存大小）</a:t>
            </a:r>
          </a:p>
          <a:p>
            <a:pPr lvl="2" eaLnBrk="1" hangingPunct="1"/>
            <a:r>
              <a:rPr lang="zh-CN" altLang="en-US" sz="2000" dirty="0" smtClean="0">
                <a:latin typeface="Times New Roman" pitchFamily="18" charset="0"/>
              </a:rPr>
              <a:t>实现平台（硬件、软件、芯片）、</a:t>
            </a:r>
          </a:p>
          <a:p>
            <a:pPr lvl="2" eaLnBrk="1" hangingPunct="1"/>
            <a:r>
              <a:rPr lang="zh-CN" altLang="en-US" sz="2000" dirty="0" smtClean="0">
                <a:latin typeface="Times New Roman" pitchFamily="18" charset="0"/>
              </a:rPr>
              <a:t>运行模式等限制条件。</a:t>
            </a:r>
          </a:p>
          <a:p>
            <a:pPr lvl="1" eaLnBrk="1" hangingPunct="1"/>
            <a:r>
              <a:rPr lang="zh-CN" altLang="en-US" dirty="0" smtClean="0">
                <a:latin typeface="Times New Roman" pitchFamily="18" charset="0"/>
              </a:rPr>
              <a:t>这些都需要与安全性要求之间进行适当的折中选择</a:t>
            </a:r>
          </a:p>
          <a:p>
            <a:pPr eaLnBrk="1" hangingPunct="1"/>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3.6.1 </a:t>
            </a:r>
            <a:r>
              <a:rPr lang="en-US" altLang="zh-CN" dirty="0" err="1" smtClean="0"/>
              <a:t>Rijndael</a:t>
            </a:r>
            <a:r>
              <a:rPr lang="zh-CN" altLang="en-US" dirty="0" smtClean="0"/>
              <a:t>的数学基础和设计思想</a:t>
            </a:r>
          </a:p>
        </p:txBody>
      </p:sp>
      <p:sp>
        <p:nvSpPr>
          <p:cNvPr id="3" name="内容占位符 2"/>
          <p:cNvSpPr>
            <a:spLocks noGrp="1"/>
          </p:cNvSpPr>
          <p:nvPr>
            <p:ph idx="1"/>
          </p:nvPr>
        </p:nvSpPr>
        <p:spPr>
          <a:xfrm>
            <a:off x="304800" y="838200"/>
            <a:ext cx="8610600" cy="5638800"/>
          </a:xfrm>
        </p:spPr>
        <p:txBody>
          <a:bodyPr/>
          <a:lstStyle/>
          <a:p>
            <a:pPr eaLnBrk="1" hangingPunct="1">
              <a:lnSpc>
                <a:spcPct val="110000"/>
              </a:lnSpc>
            </a:pPr>
            <a:r>
              <a:rPr lang="en-US" altLang="zh-CN" sz="2400" dirty="0" smtClean="0">
                <a:latin typeface="Times New Roman" pitchFamily="18" charset="0"/>
              </a:rPr>
              <a:t>2. </a:t>
            </a:r>
            <a:r>
              <a:rPr lang="zh-CN" altLang="en-US" sz="2400" dirty="0" smtClean="0">
                <a:latin typeface="Times New Roman" pitchFamily="18" charset="0"/>
              </a:rPr>
              <a:t>系数在</a:t>
            </a:r>
            <a:r>
              <a:rPr lang="en-US" altLang="zh-CN" sz="2400" dirty="0" smtClean="0">
                <a:latin typeface="Times New Roman" pitchFamily="18" charset="0"/>
              </a:rPr>
              <a:t>GF(2</a:t>
            </a:r>
            <a:r>
              <a:rPr lang="en-US" altLang="zh-CN" sz="2400" baseline="30000" dirty="0" smtClean="0">
                <a:latin typeface="Times New Roman" pitchFamily="18" charset="0"/>
              </a:rPr>
              <a:t>8</a:t>
            </a:r>
            <a:r>
              <a:rPr lang="en-US" altLang="zh-CN" sz="2400" dirty="0" smtClean="0">
                <a:latin typeface="Times New Roman" pitchFamily="18" charset="0"/>
              </a:rPr>
              <a:t>)</a:t>
            </a:r>
            <a:r>
              <a:rPr lang="zh-CN" altLang="en-US" sz="2400" dirty="0" smtClean="0">
                <a:latin typeface="Times New Roman" pitchFamily="18" charset="0"/>
              </a:rPr>
              <a:t>上的多项式</a:t>
            </a:r>
          </a:p>
          <a:p>
            <a:pPr lvl="1" eaLnBrk="1" hangingPunct="1">
              <a:lnSpc>
                <a:spcPct val="110000"/>
              </a:lnSpc>
            </a:pPr>
            <a:r>
              <a:rPr lang="en-US" altLang="zh-CN" sz="2000" dirty="0" smtClean="0">
                <a:solidFill>
                  <a:srgbClr val="0000FF"/>
                </a:solidFill>
                <a:latin typeface="Times New Roman" pitchFamily="18" charset="0"/>
              </a:rPr>
              <a:t>4</a:t>
            </a:r>
            <a:r>
              <a:rPr lang="zh-CN" altLang="en-US" sz="2000" dirty="0" smtClean="0">
                <a:solidFill>
                  <a:srgbClr val="0000FF"/>
                </a:solidFill>
                <a:latin typeface="Times New Roman" pitchFamily="18" charset="0"/>
              </a:rPr>
              <a:t>个字节构成的向量</a:t>
            </a:r>
            <a:r>
              <a:rPr lang="zh-CN" altLang="en-US" sz="2000" dirty="0" smtClean="0">
                <a:latin typeface="Times New Roman" pitchFamily="18" charset="0"/>
              </a:rPr>
              <a:t>可以表示为</a:t>
            </a:r>
            <a:r>
              <a:rPr lang="zh-CN" altLang="en-US" sz="2000" dirty="0" smtClean="0">
                <a:solidFill>
                  <a:srgbClr val="0000FF"/>
                </a:solidFill>
                <a:latin typeface="Times New Roman" pitchFamily="18" charset="0"/>
              </a:rPr>
              <a:t>系数在</a:t>
            </a:r>
            <a:r>
              <a:rPr lang="en-US" altLang="zh-CN" sz="2000" dirty="0" smtClean="0">
                <a:solidFill>
                  <a:srgbClr val="0000FF"/>
                </a:solidFill>
                <a:latin typeface="Times New Roman" pitchFamily="18" charset="0"/>
              </a:rPr>
              <a:t>GF(2</a:t>
            </a:r>
            <a:r>
              <a:rPr lang="en-US" altLang="zh-CN" sz="2000" baseline="30000" dirty="0" smtClean="0">
                <a:solidFill>
                  <a:srgbClr val="0000FF"/>
                </a:solidFill>
                <a:latin typeface="Times New Roman" pitchFamily="18" charset="0"/>
              </a:rPr>
              <a:t>8</a:t>
            </a:r>
            <a:r>
              <a:rPr lang="en-US" altLang="zh-CN" sz="2000" dirty="0" smtClean="0">
                <a:solidFill>
                  <a:srgbClr val="0000FF"/>
                </a:solidFill>
                <a:latin typeface="Times New Roman" pitchFamily="18" charset="0"/>
              </a:rPr>
              <a:t>)</a:t>
            </a:r>
            <a:r>
              <a:rPr lang="zh-CN" altLang="en-US" sz="2000" dirty="0" smtClean="0">
                <a:latin typeface="Times New Roman" pitchFamily="18" charset="0"/>
              </a:rPr>
              <a:t>上的次数小于</a:t>
            </a:r>
            <a:r>
              <a:rPr lang="en-US" altLang="zh-CN" sz="2000" dirty="0" smtClean="0">
                <a:latin typeface="Times New Roman" pitchFamily="18" charset="0"/>
              </a:rPr>
              <a:t>4</a:t>
            </a:r>
            <a:r>
              <a:rPr lang="zh-CN" altLang="en-US" sz="2000" dirty="0" smtClean="0">
                <a:latin typeface="Times New Roman" pitchFamily="18" charset="0"/>
              </a:rPr>
              <a:t>的多项式</a:t>
            </a:r>
          </a:p>
          <a:p>
            <a:pPr lvl="1" eaLnBrk="1" hangingPunct="1">
              <a:lnSpc>
                <a:spcPct val="110000"/>
              </a:lnSpc>
            </a:pPr>
            <a:r>
              <a:rPr lang="zh-CN" altLang="en-US" sz="2000" dirty="0" smtClean="0">
                <a:latin typeface="Times New Roman" pitchFamily="18" charset="0"/>
              </a:rPr>
              <a:t>多项式的</a:t>
            </a:r>
            <a:r>
              <a:rPr lang="zh-CN" altLang="en-US" sz="2000" dirty="0" smtClean="0">
                <a:solidFill>
                  <a:srgbClr val="0000FF"/>
                </a:solidFill>
                <a:latin typeface="Times New Roman" pitchFamily="18" charset="0"/>
              </a:rPr>
              <a:t>加法</a:t>
            </a:r>
            <a:r>
              <a:rPr lang="zh-CN" altLang="en-US" sz="2000" dirty="0" smtClean="0">
                <a:latin typeface="Times New Roman" pitchFamily="18" charset="0"/>
              </a:rPr>
              <a:t>就是对应系数相加，即</a:t>
            </a:r>
            <a:r>
              <a:rPr lang="en-US" altLang="zh-CN" sz="2000" dirty="0" smtClean="0">
                <a:latin typeface="Times New Roman" pitchFamily="18" charset="0"/>
              </a:rPr>
              <a:t>4</a:t>
            </a:r>
            <a:r>
              <a:rPr lang="zh-CN" altLang="en-US" sz="2000" dirty="0" smtClean="0">
                <a:latin typeface="Times New Roman" pitchFamily="18" charset="0"/>
              </a:rPr>
              <a:t>字节向量的逐比特异或</a:t>
            </a:r>
          </a:p>
          <a:p>
            <a:pPr lvl="1" eaLnBrk="1" hangingPunct="1">
              <a:lnSpc>
                <a:spcPct val="110000"/>
              </a:lnSpc>
            </a:pPr>
            <a:r>
              <a:rPr lang="zh-CN" altLang="en-US" sz="2000" dirty="0" smtClean="0">
                <a:latin typeface="Times New Roman" pitchFamily="18" charset="0"/>
              </a:rPr>
              <a:t>规定多项式的</a:t>
            </a:r>
            <a:r>
              <a:rPr lang="zh-CN" altLang="en-US" sz="2000" dirty="0" smtClean="0">
                <a:solidFill>
                  <a:srgbClr val="0000FF"/>
                </a:solidFill>
                <a:latin typeface="Times New Roman" pitchFamily="18" charset="0"/>
              </a:rPr>
              <a:t>乘法运算必须要取模</a:t>
            </a:r>
            <a:r>
              <a:rPr lang="en-US" altLang="zh-CN" sz="2000" i="1" dirty="0" smtClean="0">
                <a:solidFill>
                  <a:srgbClr val="0000FF"/>
                </a:solidFill>
                <a:latin typeface="Times New Roman" pitchFamily="18" charset="0"/>
              </a:rPr>
              <a:t>M</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x</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x</a:t>
            </a:r>
            <a:r>
              <a:rPr lang="en-US" altLang="zh-CN" sz="2000" baseline="30000" dirty="0" smtClean="0">
                <a:solidFill>
                  <a:srgbClr val="0000FF"/>
                </a:solidFill>
                <a:latin typeface="Times New Roman" pitchFamily="18" charset="0"/>
              </a:rPr>
              <a:t>4</a:t>
            </a:r>
            <a:r>
              <a:rPr lang="en-US" altLang="zh-CN" sz="2000" dirty="0" smtClean="0">
                <a:solidFill>
                  <a:srgbClr val="0000FF"/>
                </a:solidFill>
                <a:latin typeface="Times New Roman" pitchFamily="18" charset="0"/>
              </a:rPr>
              <a:t>+1</a:t>
            </a:r>
            <a:r>
              <a:rPr lang="zh-CN" altLang="en-US" sz="2000" dirty="0" smtClean="0">
                <a:latin typeface="Times New Roman" pitchFamily="18" charset="0"/>
              </a:rPr>
              <a:t>，这样使得次数小于</a:t>
            </a:r>
            <a:r>
              <a:rPr lang="en-US" altLang="zh-CN" sz="2000" dirty="0" smtClean="0">
                <a:latin typeface="Times New Roman" pitchFamily="18" charset="0"/>
              </a:rPr>
              <a:t>4</a:t>
            </a:r>
            <a:r>
              <a:rPr lang="zh-CN" altLang="en-US" sz="2000" dirty="0" smtClean="0">
                <a:latin typeface="Times New Roman" pitchFamily="18" charset="0"/>
              </a:rPr>
              <a:t>的多项式的乘积仍然是一个次数小于</a:t>
            </a:r>
            <a:r>
              <a:rPr lang="en-US" altLang="zh-CN" sz="2000" dirty="0" smtClean="0">
                <a:latin typeface="Times New Roman" pitchFamily="18" charset="0"/>
              </a:rPr>
              <a:t>4</a:t>
            </a:r>
            <a:r>
              <a:rPr lang="zh-CN" altLang="en-US" sz="2000" dirty="0" smtClean="0">
                <a:latin typeface="Times New Roman" pitchFamily="18" charset="0"/>
              </a:rPr>
              <a:t>的多项式，将多项式的模乘运算记为 </a:t>
            </a:r>
            <a:r>
              <a:rPr lang="zh-CN" altLang="en-US" sz="2000" dirty="0" smtClean="0">
                <a:latin typeface="Times New Roman" pitchFamily="18" charset="0"/>
                <a:sym typeface="Symbol" pitchFamily="18" charset="2"/>
              </a:rPr>
              <a:t></a:t>
            </a:r>
            <a:endParaRPr lang="zh-CN" altLang="en-US" sz="2000" dirty="0" smtClean="0">
              <a:latin typeface="Times New Roman" pitchFamily="18" charset="0"/>
            </a:endParaRPr>
          </a:p>
          <a:p>
            <a:pPr lvl="1" eaLnBrk="1" hangingPunct="1">
              <a:lnSpc>
                <a:spcPct val="110000"/>
              </a:lnSpc>
            </a:pPr>
            <a:r>
              <a:rPr lang="zh-CN" altLang="en-US" sz="2000" dirty="0" smtClean="0">
                <a:latin typeface="Times New Roman" pitchFamily="18" charset="0"/>
              </a:rPr>
              <a:t>设</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3</a:t>
            </a:r>
            <a:r>
              <a:rPr lang="en-US" altLang="zh-CN" sz="2000" i="1" dirty="0" smtClean="0">
                <a:latin typeface="Times New Roman" pitchFamily="18" charset="0"/>
              </a:rPr>
              <a:t>x</a:t>
            </a:r>
            <a:r>
              <a:rPr lang="en-US" altLang="zh-CN" sz="2000" baseline="30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0</a:t>
            </a:r>
            <a:r>
              <a:rPr lang="zh-CN" altLang="en-US" sz="2000" dirty="0" smtClean="0">
                <a:latin typeface="Times New Roman" pitchFamily="18" charset="0"/>
              </a:rPr>
              <a:t>，</a:t>
            </a:r>
            <a:r>
              <a:rPr lang="en-US" altLang="zh-CN" sz="2000" i="1" dirty="0" smtClean="0">
                <a:latin typeface="Times New Roman" pitchFamily="18" charset="0"/>
              </a:rPr>
              <a:t>b</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3</a:t>
            </a:r>
            <a:r>
              <a:rPr lang="en-US" altLang="zh-CN" sz="2000" i="1" dirty="0" smtClean="0">
                <a:latin typeface="Times New Roman" pitchFamily="18" charset="0"/>
              </a:rPr>
              <a:t>x</a:t>
            </a:r>
            <a:r>
              <a:rPr lang="en-US" altLang="zh-CN" sz="2000" baseline="30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0</a:t>
            </a:r>
            <a:r>
              <a:rPr lang="zh-CN" altLang="en-US" sz="2000" dirty="0" smtClean="0">
                <a:latin typeface="Times New Roman" pitchFamily="18" charset="0"/>
              </a:rPr>
              <a:t>，</a:t>
            </a:r>
          </a:p>
          <a:p>
            <a:pPr lvl="1" eaLnBrk="1" hangingPunct="1">
              <a:lnSpc>
                <a:spcPct val="110000"/>
              </a:lnSpc>
              <a:buNone/>
            </a:pPr>
            <a:r>
              <a:rPr lang="zh-CN" altLang="en-US" sz="2000" i="1" dirty="0" smtClean="0">
                <a:latin typeface="Times New Roman" pitchFamily="18" charset="0"/>
              </a:rPr>
              <a:t>          </a:t>
            </a: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3</a:t>
            </a:r>
            <a:r>
              <a:rPr lang="en-US" altLang="zh-CN" sz="2000" i="1" dirty="0" smtClean="0">
                <a:latin typeface="Times New Roman" pitchFamily="18" charset="0"/>
              </a:rPr>
              <a:t>x</a:t>
            </a:r>
            <a:r>
              <a:rPr lang="en-US" altLang="zh-CN" sz="2000" baseline="30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0</a:t>
            </a:r>
            <a:r>
              <a:rPr lang="zh-CN" altLang="en-US" sz="2000" dirty="0" smtClean="0">
                <a:latin typeface="Times New Roman" pitchFamily="18" charset="0"/>
              </a:rPr>
              <a:t>，</a:t>
            </a:r>
          </a:p>
          <a:p>
            <a:pPr lvl="1" eaLnBrk="1" hangingPunct="1">
              <a:lnSpc>
                <a:spcPct val="110000"/>
              </a:lnSpc>
            </a:pP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b</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 mod (</a:t>
            </a:r>
            <a:r>
              <a:rPr lang="en-US" altLang="zh-CN" sz="2000" i="1" dirty="0" smtClean="0">
                <a:latin typeface="Times New Roman" pitchFamily="18" charset="0"/>
              </a:rPr>
              <a:t>x</a:t>
            </a:r>
            <a:r>
              <a:rPr lang="en-US" altLang="zh-CN" sz="2000" baseline="30000" dirty="0" smtClean="0">
                <a:latin typeface="Times New Roman" pitchFamily="18" charset="0"/>
              </a:rPr>
              <a:t>4</a:t>
            </a:r>
            <a:r>
              <a:rPr lang="en-US" altLang="zh-CN" sz="2000" dirty="0" smtClean="0">
                <a:latin typeface="Times New Roman" pitchFamily="18" charset="0"/>
              </a:rPr>
              <a:t>+1)    </a:t>
            </a:r>
            <a:r>
              <a:rPr lang="zh-CN" altLang="en-US" sz="2000" dirty="0" smtClean="0">
                <a:latin typeface="Times New Roman" pitchFamily="18" charset="0"/>
              </a:rPr>
              <a:t>而</a:t>
            </a:r>
            <a:r>
              <a:rPr lang="en-US" altLang="zh-CN" sz="2000" i="1" dirty="0" err="1" smtClean="0">
                <a:latin typeface="Times New Roman" pitchFamily="18" charset="0"/>
              </a:rPr>
              <a:t>x</a:t>
            </a:r>
            <a:r>
              <a:rPr lang="en-US" altLang="zh-CN" sz="2000" i="1" baseline="30000" dirty="0" err="1" smtClean="0">
                <a:latin typeface="Times New Roman" pitchFamily="18" charset="0"/>
              </a:rPr>
              <a:t>j</a:t>
            </a:r>
            <a:r>
              <a:rPr lang="en-US" altLang="zh-CN" sz="2000" dirty="0" smtClean="0">
                <a:latin typeface="Times New Roman" pitchFamily="18" charset="0"/>
              </a:rPr>
              <a:t> mod (</a:t>
            </a:r>
            <a:r>
              <a:rPr lang="en-US" altLang="zh-CN" sz="2000" i="1" dirty="0" smtClean="0">
                <a:latin typeface="Times New Roman" pitchFamily="18" charset="0"/>
              </a:rPr>
              <a:t>x</a:t>
            </a:r>
            <a:r>
              <a:rPr lang="en-US" altLang="zh-CN" sz="2000" baseline="30000" dirty="0" smtClean="0">
                <a:latin typeface="Times New Roman" pitchFamily="18" charset="0"/>
              </a:rPr>
              <a:t>4</a:t>
            </a:r>
            <a:r>
              <a:rPr lang="en-US" altLang="zh-CN" sz="2000" dirty="0" smtClean="0">
                <a:latin typeface="Times New Roman" pitchFamily="18" charset="0"/>
              </a:rPr>
              <a:t>+1)=</a:t>
            </a:r>
            <a:r>
              <a:rPr lang="en-US" altLang="zh-CN" sz="2000" i="1" dirty="0" err="1" smtClean="0">
                <a:latin typeface="Times New Roman" pitchFamily="18" charset="0"/>
              </a:rPr>
              <a:t>x</a:t>
            </a:r>
            <a:r>
              <a:rPr lang="en-US" altLang="zh-CN" sz="2000" i="1" baseline="30000" dirty="0" err="1" smtClean="0">
                <a:latin typeface="Times New Roman" pitchFamily="18" charset="0"/>
              </a:rPr>
              <a:t>j</a:t>
            </a:r>
            <a:r>
              <a:rPr lang="en-US" altLang="zh-CN" sz="2000" baseline="30000" dirty="0" smtClean="0">
                <a:latin typeface="Times New Roman" pitchFamily="18" charset="0"/>
              </a:rPr>
              <a:t> mod 4</a:t>
            </a:r>
            <a:r>
              <a:rPr lang="zh-CN" altLang="en-US" sz="2000" dirty="0" smtClean="0">
                <a:latin typeface="Times New Roman" pitchFamily="18" charset="0"/>
              </a:rPr>
              <a:t>，所以</a:t>
            </a:r>
            <a:endParaRPr lang="zh-CN" altLang="en-US" sz="2000" i="1" dirty="0" smtClean="0">
              <a:latin typeface="Times New Roman" pitchFamily="18" charset="0"/>
            </a:endParaRPr>
          </a:p>
          <a:p>
            <a:pPr lvl="2" eaLnBrk="1" hangingPunct="1">
              <a:lnSpc>
                <a:spcPct val="110000"/>
              </a:lnSpc>
            </a:pPr>
            <a:r>
              <a:rPr lang="en-US" altLang="zh-CN" sz="1800" i="1" dirty="0" smtClean="0">
                <a:latin typeface="Times New Roman" pitchFamily="18" charset="0"/>
              </a:rPr>
              <a:t>c</a:t>
            </a:r>
            <a:r>
              <a:rPr lang="en-US" altLang="zh-CN" sz="1800" baseline="-25000" dirty="0" smtClean="0">
                <a:latin typeface="Times New Roman" pitchFamily="18" charset="0"/>
              </a:rPr>
              <a:t>0</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baseline="-25000" dirty="0" smtClean="0">
                <a:latin typeface="Times New Roman" pitchFamily="18" charset="0"/>
              </a:rPr>
              <a:t>0</a:t>
            </a:r>
            <a:r>
              <a:rPr lang="en-US" altLang="zh-CN" sz="1800" i="1" dirty="0" smtClean="0">
                <a:latin typeface="Times New Roman" pitchFamily="18" charset="0"/>
              </a:rPr>
              <a:t>b</a:t>
            </a:r>
            <a:r>
              <a:rPr lang="en-US" altLang="zh-CN" sz="1800" baseline="-25000" dirty="0" smtClean="0">
                <a:latin typeface="Times New Roman" pitchFamily="18" charset="0"/>
              </a:rPr>
              <a:t>0</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a</a:t>
            </a:r>
            <a:r>
              <a:rPr lang="en-US" altLang="zh-CN" sz="1800" baseline="-25000" dirty="0" smtClean="0">
                <a:latin typeface="Times New Roman" pitchFamily="18" charset="0"/>
              </a:rPr>
              <a:t>3</a:t>
            </a:r>
            <a:r>
              <a:rPr lang="en-US" altLang="zh-CN" sz="1800" i="1" dirty="0" smtClean="0">
                <a:latin typeface="Times New Roman" pitchFamily="18" charset="0"/>
              </a:rPr>
              <a:t>b</a:t>
            </a:r>
            <a:r>
              <a:rPr lang="en-US" altLang="zh-CN" sz="1800" baseline="-25000" dirty="0" smtClean="0">
                <a:latin typeface="Times New Roman" pitchFamily="18" charset="0"/>
              </a:rPr>
              <a:t>1</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a</a:t>
            </a:r>
            <a:r>
              <a:rPr lang="en-US" altLang="zh-CN" sz="1800" baseline="-25000" dirty="0" smtClean="0">
                <a:latin typeface="Times New Roman" pitchFamily="18" charset="0"/>
              </a:rPr>
              <a:t>2</a:t>
            </a:r>
            <a:r>
              <a:rPr lang="en-US" altLang="zh-CN" sz="1800" i="1" dirty="0" smtClean="0">
                <a:latin typeface="Times New Roman" pitchFamily="18" charset="0"/>
              </a:rPr>
              <a:t>b</a:t>
            </a:r>
            <a:r>
              <a:rPr lang="en-US" altLang="zh-CN" sz="1800" baseline="-25000" dirty="0" smtClean="0">
                <a:latin typeface="Times New Roman" pitchFamily="18" charset="0"/>
              </a:rPr>
              <a:t>2</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a</a:t>
            </a:r>
            <a:r>
              <a:rPr lang="en-US" altLang="zh-CN" sz="1800" baseline="-25000" dirty="0" smtClean="0">
                <a:latin typeface="Times New Roman" pitchFamily="18" charset="0"/>
              </a:rPr>
              <a:t>1</a:t>
            </a:r>
            <a:r>
              <a:rPr lang="en-US" altLang="zh-CN" sz="1800" i="1" dirty="0" smtClean="0">
                <a:latin typeface="Times New Roman" pitchFamily="18" charset="0"/>
              </a:rPr>
              <a:t>b</a:t>
            </a:r>
            <a:r>
              <a:rPr lang="en-US" altLang="zh-CN" sz="1800" baseline="-25000" dirty="0" smtClean="0">
                <a:latin typeface="Times New Roman" pitchFamily="18" charset="0"/>
              </a:rPr>
              <a:t>3</a:t>
            </a:r>
            <a:endParaRPr lang="en-US" altLang="zh-CN" sz="1800" i="1" dirty="0" smtClean="0">
              <a:latin typeface="Times New Roman" pitchFamily="18" charset="0"/>
            </a:endParaRPr>
          </a:p>
          <a:p>
            <a:pPr lvl="2" eaLnBrk="1" hangingPunct="1">
              <a:lnSpc>
                <a:spcPct val="110000"/>
              </a:lnSpc>
            </a:pPr>
            <a:r>
              <a:rPr lang="en-US" altLang="zh-CN" sz="1800" i="1" dirty="0" smtClean="0">
                <a:latin typeface="Times New Roman" pitchFamily="18" charset="0"/>
              </a:rPr>
              <a:t>c</a:t>
            </a:r>
            <a:r>
              <a:rPr lang="en-US" altLang="zh-CN" sz="1800" baseline="-25000" dirty="0" smtClean="0">
                <a:latin typeface="Times New Roman" pitchFamily="18" charset="0"/>
              </a:rPr>
              <a:t>1</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baseline="-25000" dirty="0" smtClean="0">
                <a:latin typeface="Times New Roman" pitchFamily="18" charset="0"/>
              </a:rPr>
              <a:t>1</a:t>
            </a:r>
            <a:r>
              <a:rPr lang="en-US" altLang="zh-CN" sz="1800" i="1" dirty="0" smtClean="0">
                <a:latin typeface="Times New Roman" pitchFamily="18" charset="0"/>
              </a:rPr>
              <a:t>b</a:t>
            </a:r>
            <a:r>
              <a:rPr lang="en-US" altLang="zh-CN" sz="1800" baseline="-25000" dirty="0" smtClean="0">
                <a:latin typeface="Times New Roman" pitchFamily="18" charset="0"/>
              </a:rPr>
              <a:t>0</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a</a:t>
            </a:r>
            <a:r>
              <a:rPr lang="en-US" altLang="zh-CN" sz="1800" baseline="-25000" dirty="0" smtClean="0">
                <a:latin typeface="Times New Roman" pitchFamily="18" charset="0"/>
              </a:rPr>
              <a:t>0</a:t>
            </a:r>
            <a:r>
              <a:rPr lang="en-US" altLang="zh-CN" sz="1800" i="1" dirty="0" smtClean="0">
                <a:latin typeface="Times New Roman" pitchFamily="18" charset="0"/>
              </a:rPr>
              <a:t>b</a:t>
            </a:r>
            <a:r>
              <a:rPr lang="en-US" altLang="zh-CN" sz="1800" baseline="-25000" dirty="0" smtClean="0">
                <a:latin typeface="Times New Roman" pitchFamily="18" charset="0"/>
              </a:rPr>
              <a:t>1</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a</a:t>
            </a:r>
            <a:r>
              <a:rPr lang="en-US" altLang="zh-CN" sz="1800" baseline="-25000" dirty="0" smtClean="0">
                <a:latin typeface="Times New Roman" pitchFamily="18" charset="0"/>
              </a:rPr>
              <a:t>3</a:t>
            </a:r>
            <a:r>
              <a:rPr lang="en-US" altLang="zh-CN" sz="1800" i="1" dirty="0" smtClean="0">
                <a:latin typeface="Times New Roman" pitchFamily="18" charset="0"/>
              </a:rPr>
              <a:t>b</a:t>
            </a:r>
            <a:r>
              <a:rPr lang="en-US" altLang="zh-CN" sz="1800" baseline="-25000" dirty="0" smtClean="0">
                <a:latin typeface="Times New Roman" pitchFamily="18" charset="0"/>
              </a:rPr>
              <a:t>2</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a</a:t>
            </a:r>
            <a:r>
              <a:rPr lang="en-US" altLang="zh-CN" sz="1800" baseline="-25000" dirty="0" smtClean="0">
                <a:latin typeface="Times New Roman" pitchFamily="18" charset="0"/>
              </a:rPr>
              <a:t>2</a:t>
            </a:r>
            <a:r>
              <a:rPr lang="en-US" altLang="zh-CN" sz="1800" i="1" dirty="0" smtClean="0">
                <a:latin typeface="Times New Roman" pitchFamily="18" charset="0"/>
              </a:rPr>
              <a:t>b</a:t>
            </a:r>
            <a:r>
              <a:rPr lang="en-US" altLang="zh-CN" sz="1800" baseline="-25000" dirty="0" smtClean="0">
                <a:latin typeface="Times New Roman" pitchFamily="18" charset="0"/>
              </a:rPr>
              <a:t>3</a:t>
            </a:r>
            <a:endParaRPr lang="en-US" altLang="zh-CN" sz="1800" i="1" dirty="0" smtClean="0">
              <a:latin typeface="Times New Roman" pitchFamily="18" charset="0"/>
            </a:endParaRPr>
          </a:p>
          <a:p>
            <a:pPr lvl="2" eaLnBrk="1" hangingPunct="1">
              <a:lnSpc>
                <a:spcPct val="110000"/>
              </a:lnSpc>
            </a:pPr>
            <a:r>
              <a:rPr lang="en-US" altLang="zh-CN" sz="1800" i="1" dirty="0" smtClean="0">
                <a:latin typeface="Times New Roman" pitchFamily="18" charset="0"/>
              </a:rPr>
              <a:t>c</a:t>
            </a:r>
            <a:r>
              <a:rPr lang="en-US" altLang="zh-CN" sz="1800" baseline="-25000" dirty="0" smtClean="0">
                <a:latin typeface="Times New Roman" pitchFamily="18" charset="0"/>
              </a:rPr>
              <a:t>2</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baseline="-25000" dirty="0" smtClean="0">
                <a:latin typeface="Times New Roman" pitchFamily="18" charset="0"/>
              </a:rPr>
              <a:t>2</a:t>
            </a:r>
            <a:r>
              <a:rPr lang="en-US" altLang="zh-CN" sz="1800" i="1" dirty="0" smtClean="0">
                <a:latin typeface="Times New Roman" pitchFamily="18" charset="0"/>
              </a:rPr>
              <a:t>b</a:t>
            </a:r>
            <a:r>
              <a:rPr lang="en-US" altLang="zh-CN" sz="1800" baseline="-25000" dirty="0" smtClean="0">
                <a:latin typeface="Times New Roman" pitchFamily="18" charset="0"/>
              </a:rPr>
              <a:t>0</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a</a:t>
            </a:r>
            <a:r>
              <a:rPr lang="en-US" altLang="zh-CN" sz="1800" baseline="-25000" dirty="0" smtClean="0">
                <a:latin typeface="Times New Roman" pitchFamily="18" charset="0"/>
              </a:rPr>
              <a:t>1</a:t>
            </a:r>
            <a:r>
              <a:rPr lang="en-US" altLang="zh-CN" sz="1800" i="1" dirty="0" smtClean="0">
                <a:latin typeface="Times New Roman" pitchFamily="18" charset="0"/>
              </a:rPr>
              <a:t>b</a:t>
            </a:r>
            <a:r>
              <a:rPr lang="en-US" altLang="zh-CN" sz="1800" baseline="-25000" dirty="0" smtClean="0">
                <a:latin typeface="Times New Roman" pitchFamily="18" charset="0"/>
              </a:rPr>
              <a:t>1</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a</a:t>
            </a:r>
            <a:r>
              <a:rPr lang="en-US" altLang="zh-CN" sz="1800" baseline="-25000" dirty="0" smtClean="0">
                <a:latin typeface="Times New Roman" pitchFamily="18" charset="0"/>
              </a:rPr>
              <a:t>0</a:t>
            </a:r>
            <a:r>
              <a:rPr lang="en-US" altLang="zh-CN" sz="1800" i="1" dirty="0" smtClean="0">
                <a:latin typeface="Times New Roman" pitchFamily="18" charset="0"/>
              </a:rPr>
              <a:t>b</a:t>
            </a:r>
            <a:r>
              <a:rPr lang="en-US" altLang="zh-CN" sz="1800" baseline="-25000" dirty="0" smtClean="0">
                <a:latin typeface="Times New Roman" pitchFamily="18" charset="0"/>
              </a:rPr>
              <a:t>2</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a</a:t>
            </a:r>
            <a:r>
              <a:rPr lang="en-US" altLang="zh-CN" sz="1800" baseline="-25000" dirty="0" smtClean="0">
                <a:latin typeface="Times New Roman" pitchFamily="18" charset="0"/>
              </a:rPr>
              <a:t>3</a:t>
            </a:r>
            <a:r>
              <a:rPr lang="en-US" altLang="zh-CN" sz="1800" i="1" dirty="0" smtClean="0">
                <a:latin typeface="Times New Roman" pitchFamily="18" charset="0"/>
              </a:rPr>
              <a:t>b</a:t>
            </a:r>
            <a:r>
              <a:rPr lang="en-US" altLang="zh-CN" sz="1800" baseline="-25000" dirty="0" smtClean="0">
                <a:latin typeface="Times New Roman" pitchFamily="18" charset="0"/>
              </a:rPr>
              <a:t>3</a:t>
            </a:r>
            <a:endParaRPr lang="en-US" altLang="zh-CN" sz="1800" i="1" dirty="0" smtClean="0">
              <a:latin typeface="Times New Roman" pitchFamily="18" charset="0"/>
            </a:endParaRPr>
          </a:p>
          <a:p>
            <a:pPr lvl="2" eaLnBrk="1" hangingPunct="1">
              <a:lnSpc>
                <a:spcPct val="110000"/>
              </a:lnSpc>
            </a:pPr>
            <a:r>
              <a:rPr lang="en-US" altLang="zh-CN" sz="1800" i="1" dirty="0" smtClean="0">
                <a:latin typeface="Times New Roman" pitchFamily="18" charset="0"/>
              </a:rPr>
              <a:t>c</a:t>
            </a:r>
            <a:r>
              <a:rPr lang="en-US" altLang="zh-CN" sz="1800" baseline="-25000" dirty="0" smtClean="0">
                <a:latin typeface="Times New Roman" pitchFamily="18" charset="0"/>
              </a:rPr>
              <a:t>3</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baseline="-25000" dirty="0" smtClean="0">
                <a:latin typeface="Times New Roman" pitchFamily="18" charset="0"/>
              </a:rPr>
              <a:t>3</a:t>
            </a:r>
            <a:r>
              <a:rPr lang="en-US" altLang="zh-CN" sz="1800" i="1" dirty="0" smtClean="0">
                <a:latin typeface="Times New Roman" pitchFamily="18" charset="0"/>
              </a:rPr>
              <a:t>b</a:t>
            </a:r>
            <a:r>
              <a:rPr lang="en-US" altLang="zh-CN" sz="1800" baseline="-25000" dirty="0" smtClean="0">
                <a:latin typeface="Times New Roman" pitchFamily="18" charset="0"/>
              </a:rPr>
              <a:t>0</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a</a:t>
            </a:r>
            <a:r>
              <a:rPr lang="en-US" altLang="zh-CN" sz="1800" baseline="-25000" dirty="0" smtClean="0">
                <a:latin typeface="Times New Roman" pitchFamily="18" charset="0"/>
              </a:rPr>
              <a:t>2</a:t>
            </a:r>
            <a:r>
              <a:rPr lang="en-US" altLang="zh-CN" sz="1800" i="1" dirty="0" smtClean="0">
                <a:latin typeface="Times New Roman" pitchFamily="18" charset="0"/>
              </a:rPr>
              <a:t>b</a:t>
            </a:r>
            <a:r>
              <a:rPr lang="en-US" altLang="zh-CN" sz="1800" baseline="-25000" dirty="0" smtClean="0">
                <a:latin typeface="Times New Roman" pitchFamily="18" charset="0"/>
              </a:rPr>
              <a:t>1</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a</a:t>
            </a:r>
            <a:r>
              <a:rPr lang="en-US" altLang="zh-CN" sz="1800" baseline="-25000" dirty="0" smtClean="0">
                <a:latin typeface="Times New Roman" pitchFamily="18" charset="0"/>
              </a:rPr>
              <a:t>1</a:t>
            </a:r>
            <a:r>
              <a:rPr lang="en-US" altLang="zh-CN" sz="1800" i="1" dirty="0" smtClean="0">
                <a:latin typeface="Times New Roman" pitchFamily="18" charset="0"/>
              </a:rPr>
              <a:t>b</a:t>
            </a:r>
            <a:r>
              <a:rPr lang="en-US" altLang="zh-CN" sz="1800" baseline="-25000" dirty="0" smtClean="0">
                <a:latin typeface="Times New Roman" pitchFamily="18" charset="0"/>
              </a:rPr>
              <a:t>2</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a</a:t>
            </a:r>
            <a:r>
              <a:rPr lang="en-US" altLang="zh-CN" sz="1800" baseline="-25000" dirty="0" smtClean="0">
                <a:latin typeface="Times New Roman" pitchFamily="18" charset="0"/>
              </a:rPr>
              <a:t>0</a:t>
            </a:r>
            <a:r>
              <a:rPr lang="en-US" altLang="zh-CN" sz="1800" i="1" dirty="0" smtClean="0">
                <a:latin typeface="Times New Roman" pitchFamily="18" charset="0"/>
              </a:rPr>
              <a:t>b</a:t>
            </a:r>
            <a:r>
              <a:rPr lang="en-US" altLang="zh-CN" sz="1800" baseline="-25000" dirty="0" smtClean="0">
                <a:latin typeface="Times New Roman" pitchFamily="18" charset="0"/>
              </a:rPr>
              <a:t>3</a:t>
            </a:r>
            <a:endParaRPr lang="en-US" altLang="zh-CN" sz="18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100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Text Box 4"/>
          <p:cNvSpPr txBox="1">
            <a:spLocks noChangeArrowheads="1"/>
          </p:cNvSpPr>
          <p:nvPr/>
        </p:nvSpPr>
        <p:spPr bwMode="auto">
          <a:xfrm>
            <a:off x="4343400" y="4648200"/>
            <a:ext cx="4419600" cy="762000"/>
          </a:xfrm>
          <a:prstGeom prst="rect">
            <a:avLst/>
          </a:prstGeom>
          <a:noFill/>
          <a:ln w="9525" algn="ctr">
            <a:noFill/>
            <a:miter lim="800000"/>
            <a:headEnd/>
            <a:tailEnd/>
          </a:ln>
        </p:spPr>
        <p:txBody>
          <a:bodyPr anchor="b">
            <a:spAutoFit/>
          </a:bodyPr>
          <a:lstStyle/>
          <a:p>
            <a:pPr>
              <a:spcBef>
                <a:spcPct val="50000"/>
              </a:spcBef>
            </a:pPr>
            <a:r>
              <a:rPr lang="en-US" altLang="zh-CN" sz="2000" b="1" i="1" dirty="0" err="1">
                <a:latin typeface="Times New Roman" pitchFamily="18" charset="0"/>
              </a:rPr>
              <a:t>x</a:t>
            </a:r>
            <a:r>
              <a:rPr lang="en-US" altLang="zh-CN" sz="2000" b="1" i="1" baseline="30000" dirty="0" err="1">
                <a:latin typeface="Times New Roman" pitchFamily="18" charset="0"/>
              </a:rPr>
              <a:t>j</a:t>
            </a:r>
            <a:r>
              <a:rPr lang="en-US" altLang="zh-CN" sz="2000" b="1" dirty="0">
                <a:latin typeface="Times New Roman" pitchFamily="18" charset="0"/>
              </a:rPr>
              <a:t> mod (</a:t>
            </a:r>
            <a:r>
              <a:rPr lang="en-US" altLang="zh-CN" sz="2000" b="1" i="1" dirty="0">
                <a:latin typeface="Times New Roman" pitchFamily="18" charset="0"/>
              </a:rPr>
              <a:t>x</a:t>
            </a:r>
            <a:r>
              <a:rPr lang="en-US" altLang="zh-CN" sz="2000" b="1" baseline="30000" dirty="0">
                <a:latin typeface="Times New Roman" pitchFamily="18" charset="0"/>
              </a:rPr>
              <a:t>4</a:t>
            </a:r>
            <a:r>
              <a:rPr lang="en-US" altLang="zh-CN" sz="2000" b="1" dirty="0">
                <a:latin typeface="Times New Roman" pitchFamily="18" charset="0"/>
              </a:rPr>
              <a:t>+1)= </a:t>
            </a:r>
            <a:r>
              <a:rPr lang="en-US" altLang="zh-CN" sz="2000" b="1" i="1" dirty="0" err="1">
                <a:latin typeface="Times New Roman" pitchFamily="18" charset="0"/>
              </a:rPr>
              <a:t>x</a:t>
            </a:r>
            <a:r>
              <a:rPr lang="en-US" altLang="zh-CN" sz="2000" b="1" i="1" baseline="30000" dirty="0" err="1">
                <a:latin typeface="Times New Roman" pitchFamily="18" charset="0"/>
              </a:rPr>
              <a:t>j</a:t>
            </a:r>
            <a:r>
              <a:rPr lang="en-US" altLang="zh-CN" sz="2000" b="1" i="1" dirty="0" err="1">
                <a:latin typeface="Times New Roman" pitchFamily="18" charset="0"/>
              </a:rPr>
              <a:t>+x</a:t>
            </a:r>
            <a:r>
              <a:rPr lang="en-US" altLang="zh-CN" sz="2000" b="1" baseline="30000" dirty="0">
                <a:latin typeface="Times New Roman" pitchFamily="18" charset="0"/>
              </a:rPr>
              <a:t>(</a:t>
            </a:r>
            <a:r>
              <a:rPr lang="en-US" altLang="zh-CN" sz="2000" b="1" i="1" baseline="30000" dirty="0">
                <a:latin typeface="Times New Roman" pitchFamily="18" charset="0"/>
              </a:rPr>
              <a:t>j-4</a:t>
            </a:r>
            <a:r>
              <a:rPr lang="en-US" altLang="zh-CN" sz="2000" b="1" baseline="30000" dirty="0">
                <a:latin typeface="Times New Roman" pitchFamily="18" charset="0"/>
              </a:rPr>
              <a:t>)</a:t>
            </a:r>
            <a:r>
              <a:rPr lang="en-US" altLang="zh-CN" sz="2000" b="1" dirty="0">
                <a:latin typeface="Times New Roman" pitchFamily="18" charset="0"/>
              </a:rPr>
              <a:t>(</a:t>
            </a:r>
            <a:r>
              <a:rPr lang="en-US" altLang="zh-CN" sz="2000" b="1" i="1" dirty="0">
                <a:latin typeface="Times New Roman" pitchFamily="18" charset="0"/>
              </a:rPr>
              <a:t>x</a:t>
            </a:r>
            <a:r>
              <a:rPr lang="en-US" altLang="zh-CN" sz="2000" b="1" baseline="30000" dirty="0">
                <a:latin typeface="Times New Roman" pitchFamily="18" charset="0"/>
              </a:rPr>
              <a:t>4</a:t>
            </a:r>
            <a:r>
              <a:rPr lang="en-US" altLang="zh-CN" sz="2000" b="1" i="1" dirty="0">
                <a:latin typeface="Times New Roman" pitchFamily="18" charset="0"/>
              </a:rPr>
              <a:t>+</a:t>
            </a:r>
            <a:r>
              <a:rPr lang="en-US" altLang="zh-CN" sz="2000" b="1" dirty="0">
                <a:latin typeface="Times New Roman" pitchFamily="18" charset="0"/>
              </a:rPr>
              <a:t>1) mod (</a:t>
            </a:r>
            <a:r>
              <a:rPr lang="en-US" altLang="zh-CN" sz="2000" b="1" i="1" dirty="0">
                <a:latin typeface="Times New Roman" pitchFamily="18" charset="0"/>
              </a:rPr>
              <a:t>x</a:t>
            </a:r>
            <a:r>
              <a:rPr lang="en-US" altLang="zh-CN" sz="2000" b="1" baseline="30000" dirty="0">
                <a:latin typeface="Times New Roman" pitchFamily="18" charset="0"/>
              </a:rPr>
              <a:t>4</a:t>
            </a:r>
            <a:r>
              <a:rPr lang="en-US" altLang="zh-CN" sz="2000" b="1" dirty="0">
                <a:latin typeface="Times New Roman" pitchFamily="18" charset="0"/>
              </a:rPr>
              <a:t>+1)</a:t>
            </a:r>
            <a:r>
              <a:rPr lang="en-US" altLang="zh-CN" dirty="0">
                <a:latin typeface="Times New Roman" pitchFamily="18" charset="0"/>
              </a:rPr>
              <a:t> </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3.6.1 </a:t>
            </a:r>
            <a:r>
              <a:rPr lang="en-US" altLang="zh-CN" dirty="0" err="1" smtClean="0"/>
              <a:t>Rijndael</a:t>
            </a:r>
            <a:r>
              <a:rPr lang="zh-CN" altLang="en-US" dirty="0" smtClean="0"/>
              <a:t>的数学基础和设计思想</a:t>
            </a:r>
          </a:p>
        </p:txBody>
      </p:sp>
      <p:sp>
        <p:nvSpPr>
          <p:cNvPr id="3" name="内容占位符 2"/>
          <p:cNvSpPr>
            <a:spLocks noGrp="1"/>
          </p:cNvSpPr>
          <p:nvPr>
            <p:ph idx="1"/>
          </p:nvPr>
        </p:nvSpPr>
        <p:spPr>
          <a:xfrm>
            <a:off x="304800" y="838200"/>
            <a:ext cx="8610600" cy="5638800"/>
          </a:xfrm>
        </p:spPr>
        <p:txBody>
          <a:bodyPr/>
          <a:lstStyle/>
          <a:p>
            <a:pPr eaLnBrk="1" hangingPunct="1">
              <a:lnSpc>
                <a:spcPct val="100000"/>
              </a:lnSpc>
            </a:pPr>
            <a:r>
              <a:rPr lang="zh-CN" altLang="en-US" sz="2400" dirty="0" smtClean="0">
                <a:latin typeface="Times New Roman" pitchFamily="18" charset="0"/>
              </a:rPr>
              <a:t>可将上述计算表示为</a:t>
            </a:r>
          </a:p>
          <a:p>
            <a:pPr lvl="1" eaLnBrk="1" hangingPunct="1">
              <a:lnSpc>
                <a:spcPct val="100000"/>
              </a:lnSpc>
            </a:pPr>
            <a:endParaRPr lang="zh-CN" altLang="en-US" sz="2000" dirty="0" smtClean="0">
              <a:latin typeface="Times New Roman" pitchFamily="18" charset="0"/>
            </a:endParaRPr>
          </a:p>
          <a:p>
            <a:pPr lvl="1" eaLnBrk="1" hangingPunct="1">
              <a:lnSpc>
                <a:spcPct val="100000"/>
              </a:lnSpc>
              <a:buNone/>
            </a:pPr>
            <a:r>
              <a:rPr lang="zh-CN" altLang="en-US" sz="2000" dirty="0" smtClean="0">
                <a:latin typeface="Times New Roman" pitchFamily="18" charset="0"/>
              </a:rPr>
              <a:t>                         ＝</a:t>
            </a:r>
          </a:p>
          <a:p>
            <a:pPr lvl="1" eaLnBrk="1" hangingPunct="1">
              <a:lnSpc>
                <a:spcPct val="100000"/>
              </a:lnSpc>
            </a:pPr>
            <a:endParaRPr lang="zh-CN" altLang="en-US" sz="2000" dirty="0" smtClean="0">
              <a:latin typeface="Times New Roman" pitchFamily="18" charset="0"/>
            </a:endParaRPr>
          </a:p>
          <a:p>
            <a:pPr lvl="1" eaLnBrk="1" hangingPunct="1">
              <a:lnSpc>
                <a:spcPct val="100000"/>
              </a:lnSpc>
            </a:pPr>
            <a:r>
              <a:rPr lang="zh-CN" altLang="en-US" sz="2000" dirty="0" smtClean="0">
                <a:latin typeface="Times New Roman" pitchFamily="18" charset="0"/>
              </a:rPr>
              <a:t>注意到</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不是</a:t>
            </a:r>
            <a:r>
              <a:rPr lang="en-US" altLang="zh-CN" sz="2000" dirty="0" smtClean="0">
                <a:latin typeface="Times New Roman" pitchFamily="18" charset="0"/>
              </a:rPr>
              <a:t>GF(2</a:t>
            </a:r>
            <a:r>
              <a:rPr lang="en-US" altLang="zh-CN" sz="2000" baseline="30000" dirty="0" smtClean="0">
                <a:latin typeface="Times New Roman" pitchFamily="18" charset="0"/>
              </a:rPr>
              <a:t>8</a:t>
            </a:r>
            <a:r>
              <a:rPr lang="en-US" altLang="zh-CN" sz="2000" dirty="0" smtClean="0">
                <a:latin typeface="Times New Roman" pitchFamily="18" charset="0"/>
              </a:rPr>
              <a:t>)</a:t>
            </a:r>
            <a:r>
              <a:rPr lang="zh-CN" altLang="en-US" sz="2000" dirty="0" smtClean="0">
                <a:latin typeface="Times New Roman" pitchFamily="18" charset="0"/>
              </a:rPr>
              <a:t>上的不可约多项式（甚至也不是</a:t>
            </a:r>
            <a:r>
              <a:rPr lang="en-US" altLang="zh-CN" sz="2000" dirty="0" smtClean="0">
                <a:latin typeface="Times New Roman" pitchFamily="18" charset="0"/>
              </a:rPr>
              <a:t>GF(2)</a:t>
            </a:r>
            <a:r>
              <a:rPr lang="zh-CN" altLang="en-US" sz="2000" dirty="0" smtClean="0">
                <a:latin typeface="Times New Roman" pitchFamily="18" charset="0"/>
              </a:rPr>
              <a:t>上的不可约多项式），因此非</a:t>
            </a:r>
            <a:r>
              <a:rPr lang="en-US" altLang="zh-CN" sz="2000" dirty="0" smtClean="0">
                <a:latin typeface="Times New Roman" pitchFamily="18" charset="0"/>
              </a:rPr>
              <a:t>0</a:t>
            </a:r>
            <a:r>
              <a:rPr lang="zh-CN" altLang="en-US" sz="2000" dirty="0" smtClean="0">
                <a:latin typeface="Times New Roman" pitchFamily="18" charset="0"/>
              </a:rPr>
              <a:t>多项式的这种乘法不是群运算。</a:t>
            </a:r>
          </a:p>
          <a:p>
            <a:pPr lvl="1" eaLnBrk="1" hangingPunct="1">
              <a:lnSpc>
                <a:spcPct val="100000"/>
              </a:lnSpc>
            </a:pPr>
            <a:r>
              <a:rPr lang="zh-CN" altLang="en-US" sz="2000" dirty="0" smtClean="0">
                <a:latin typeface="Times New Roman" pitchFamily="18" charset="0"/>
              </a:rPr>
              <a:t>不过在</a:t>
            </a:r>
            <a:r>
              <a:rPr lang="en-US" altLang="zh-CN" sz="2000" dirty="0" err="1" smtClean="0">
                <a:latin typeface="Times New Roman" pitchFamily="18" charset="0"/>
              </a:rPr>
              <a:t>Rijndael</a:t>
            </a:r>
            <a:r>
              <a:rPr lang="zh-CN" altLang="en-US" sz="2000" dirty="0" smtClean="0">
                <a:latin typeface="Times New Roman" pitchFamily="18" charset="0"/>
              </a:rPr>
              <a:t>密码中，对多项式</a:t>
            </a:r>
            <a:r>
              <a:rPr lang="en-US" altLang="zh-CN" sz="2000" i="1" dirty="0" smtClean="0">
                <a:latin typeface="Times New Roman" pitchFamily="18" charset="0"/>
              </a:rPr>
              <a:t>b</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，这种乘法运算只限于乘一个固定的有逆元的多项式</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3</a:t>
            </a:r>
            <a:r>
              <a:rPr lang="en-US" altLang="zh-CN" sz="2000" i="1" dirty="0" smtClean="0">
                <a:latin typeface="Times New Roman" pitchFamily="18" charset="0"/>
              </a:rPr>
              <a:t>x</a:t>
            </a:r>
            <a:r>
              <a:rPr lang="en-US" altLang="zh-CN" sz="2000" baseline="30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0</a:t>
            </a:r>
            <a:r>
              <a:rPr lang="zh-CN" altLang="en-US" sz="2000" dirty="0" smtClean="0">
                <a:latin typeface="Times New Roman" pitchFamily="18" charset="0"/>
              </a:rPr>
              <a:t>。</a:t>
            </a:r>
          </a:p>
          <a:p>
            <a:pPr eaLnBrk="1" hangingPunct="1">
              <a:lnSpc>
                <a:spcPct val="100000"/>
              </a:lnSpc>
            </a:pPr>
            <a:r>
              <a:rPr lang="zh-CN" altLang="en-US" sz="2400" dirty="0" smtClean="0">
                <a:latin typeface="Times New Roman" pitchFamily="18" charset="0"/>
              </a:rPr>
              <a:t>定理</a:t>
            </a:r>
            <a:r>
              <a:rPr lang="en-US" altLang="zh-CN" sz="2400" dirty="0" smtClean="0">
                <a:latin typeface="Times New Roman" pitchFamily="18" charset="0"/>
              </a:rPr>
              <a:t>1   </a:t>
            </a:r>
            <a:r>
              <a:rPr lang="zh-CN" altLang="en-US" sz="2400" dirty="0" smtClean="0">
                <a:latin typeface="Times New Roman" pitchFamily="18" charset="0"/>
              </a:rPr>
              <a:t>系数在</a:t>
            </a:r>
            <a:r>
              <a:rPr lang="en-US" altLang="zh-CN" sz="2400" dirty="0" smtClean="0">
                <a:latin typeface="Times New Roman" pitchFamily="18" charset="0"/>
              </a:rPr>
              <a:t>GF(2</a:t>
            </a:r>
            <a:r>
              <a:rPr lang="en-US" altLang="zh-CN" sz="2400" baseline="30000" dirty="0" smtClean="0">
                <a:latin typeface="Times New Roman" pitchFamily="18" charset="0"/>
              </a:rPr>
              <a:t>8</a:t>
            </a:r>
            <a:r>
              <a:rPr lang="en-US" altLang="zh-CN" sz="2400" dirty="0" smtClean="0">
                <a:latin typeface="Times New Roman" pitchFamily="18" charset="0"/>
              </a:rPr>
              <a:t>)</a:t>
            </a:r>
            <a:r>
              <a:rPr lang="zh-CN" altLang="en-US" sz="2400" dirty="0" smtClean="0">
                <a:latin typeface="Times New Roman" pitchFamily="18" charset="0"/>
              </a:rPr>
              <a:t>上的多项式</a:t>
            </a:r>
            <a:r>
              <a:rPr lang="en-US" altLang="zh-CN" sz="2400" i="1" dirty="0" smtClean="0">
                <a:latin typeface="Times New Roman" pitchFamily="18" charset="0"/>
              </a:rPr>
              <a:t>a</a:t>
            </a:r>
            <a:r>
              <a:rPr lang="en-US" altLang="zh-CN" sz="2400" baseline="-25000" dirty="0" smtClean="0">
                <a:latin typeface="Times New Roman" pitchFamily="18" charset="0"/>
              </a:rPr>
              <a:t>3</a:t>
            </a:r>
            <a:r>
              <a:rPr lang="en-US" altLang="zh-CN" sz="2400" i="1" dirty="0" smtClean="0">
                <a:latin typeface="Times New Roman" pitchFamily="18" charset="0"/>
              </a:rPr>
              <a:t>x</a:t>
            </a:r>
            <a:r>
              <a:rPr lang="en-US" altLang="zh-CN" sz="2400" baseline="30000" dirty="0" smtClean="0">
                <a:latin typeface="Times New Roman" pitchFamily="18" charset="0"/>
              </a:rPr>
              <a:t>3</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2</a:t>
            </a:r>
            <a:r>
              <a:rPr lang="en-US" altLang="zh-CN" sz="2400" i="1" dirty="0" smtClean="0">
                <a:latin typeface="Times New Roman" pitchFamily="18" charset="0"/>
              </a:rPr>
              <a:t>x</a:t>
            </a:r>
            <a:r>
              <a:rPr lang="en-US" altLang="zh-CN" sz="2400" baseline="30000" dirty="0" smtClean="0">
                <a:latin typeface="Times New Roman" pitchFamily="18" charset="0"/>
              </a:rPr>
              <a:t>2</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1</a:t>
            </a:r>
            <a:r>
              <a:rPr lang="en-US" altLang="zh-CN" sz="2400" i="1" dirty="0" smtClean="0">
                <a:latin typeface="Times New Roman" pitchFamily="18" charset="0"/>
              </a:rPr>
              <a:t>x</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0</a:t>
            </a:r>
            <a:r>
              <a:rPr lang="zh-CN" altLang="en-US" sz="2400" dirty="0" smtClean="0">
                <a:latin typeface="Times New Roman" pitchFamily="18" charset="0"/>
              </a:rPr>
              <a:t>是模</a:t>
            </a:r>
            <a:r>
              <a:rPr lang="en-US" altLang="zh-CN" sz="2400" i="1" dirty="0" smtClean="0">
                <a:latin typeface="Times New Roman" pitchFamily="18" charset="0"/>
              </a:rPr>
              <a:t>x</a:t>
            </a:r>
            <a:r>
              <a:rPr lang="en-US" altLang="zh-CN" sz="2400" baseline="30000" dirty="0" smtClean="0">
                <a:latin typeface="Times New Roman" pitchFamily="18" charset="0"/>
              </a:rPr>
              <a:t>4</a:t>
            </a:r>
            <a:r>
              <a:rPr lang="en-US" altLang="zh-CN" sz="2400" dirty="0" smtClean="0">
                <a:latin typeface="Times New Roman" pitchFamily="18" charset="0"/>
              </a:rPr>
              <a:t>+1</a:t>
            </a:r>
            <a:r>
              <a:rPr lang="zh-CN" altLang="en-US" sz="2400" dirty="0" smtClean="0">
                <a:latin typeface="Times New Roman" pitchFamily="18" charset="0"/>
              </a:rPr>
              <a:t>可逆的，当且仅当以下矩阵在</a:t>
            </a:r>
            <a:r>
              <a:rPr lang="en-US" altLang="zh-CN" sz="2400" dirty="0" smtClean="0">
                <a:latin typeface="Times New Roman" pitchFamily="18" charset="0"/>
              </a:rPr>
              <a:t>GF(2</a:t>
            </a:r>
            <a:r>
              <a:rPr lang="en-US" altLang="zh-CN" sz="2400" baseline="30000" dirty="0" smtClean="0">
                <a:latin typeface="Times New Roman" pitchFamily="18" charset="0"/>
              </a:rPr>
              <a:t>8</a:t>
            </a:r>
            <a:r>
              <a:rPr lang="en-US" altLang="zh-CN" sz="2400" dirty="0" smtClean="0">
                <a:latin typeface="Times New Roman" pitchFamily="18" charset="0"/>
              </a:rPr>
              <a:t>)</a:t>
            </a:r>
            <a:r>
              <a:rPr lang="zh-CN" altLang="en-US" sz="2400" dirty="0" smtClean="0">
                <a:latin typeface="Times New Roman" pitchFamily="18" charset="0"/>
              </a:rPr>
              <a:t>上可逆。</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101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189890" name="Object 4"/>
          <p:cNvGraphicFramePr>
            <a:graphicFrameLocks noChangeAspect="1"/>
          </p:cNvGraphicFramePr>
          <p:nvPr/>
        </p:nvGraphicFramePr>
        <p:xfrm>
          <a:off x="1828800" y="1295400"/>
          <a:ext cx="508000" cy="1524000"/>
        </p:xfrm>
        <a:graphic>
          <a:graphicData uri="http://schemas.openxmlformats.org/presentationml/2006/ole">
            <p:oleObj spid="_x0000_s1189890" name="公式" r:id="rId3" imgW="317362" imgH="939392" progId="Equation.3">
              <p:embed/>
            </p:oleObj>
          </a:graphicData>
        </a:graphic>
      </p:graphicFrame>
      <p:graphicFrame>
        <p:nvGraphicFramePr>
          <p:cNvPr id="1189891" name="Object 6"/>
          <p:cNvGraphicFramePr>
            <a:graphicFrameLocks noChangeAspect="1"/>
          </p:cNvGraphicFramePr>
          <p:nvPr/>
        </p:nvGraphicFramePr>
        <p:xfrm>
          <a:off x="2590800" y="1295399"/>
          <a:ext cx="1935596" cy="1506539"/>
        </p:xfrm>
        <a:graphic>
          <a:graphicData uri="http://schemas.openxmlformats.org/presentationml/2006/ole">
            <p:oleObj spid="_x0000_s1189891" name="公式" r:id="rId4" imgW="1206500" imgH="939800" progId="Equation.3">
              <p:embed/>
            </p:oleObj>
          </a:graphicData>
        </a:graphic>
      </p:graphicFrame>
      <p:graphicFrame>
        <p:nvGraphicFramePr>
          <p:cNvPr id="1189892" name="Object 8"/>
          <p:cNvGraphicFramePr>
            <a:graphicFrameLocks noChangeAspect="1"/>
          </p:cNvGraphicFramePr>
          <p:nvPr/>
        </p:nvGraphicFramePr>
        <p:xfrm>
          <a:off x="4521200" y="1295400"/>
          <a:ext cx="508000" cy="1524000"/>
        </p:xfrm>
        <a:graphic>
          <a:graphicData uri="http://schemas.openxmlformats.org/presentationml/2006/ole">
            <p:oleObj spid="_x0000_s1189892" name="公式" r:id="rId5" imgW="317362" imgH="939392" progId="Equation.3">
              <p:embed/>
            </p:oleObj>
          </a:graphicData>
        </a:graphic>
      </p:graphicFrame>
      <p:graphicFrame>
        <p:nvGraphicFramePr>
          <p:cNvPr id="288778" name="Object 10"/>
          <p:cNvGraphicFramePr>
            <a:graphicFrameLocks noChangeAspect="1"/>
          </p:cNvGraphicFramePr>
          <p:nvPr/>
        </p:nvGraphicFramePr>
        <p:xfrm>
          <a:off x="1905000" y="5105400"/>
          <a:ext cx="1676400" cy="1304925"/>
        </p:xfrm>
        <a:graphic>
          <a:graphicData uri="http://schemas.openxmlformats.org/presentationml/2006/ole">
            <p:oleObj spid="_x0000_s1189893" name="公式" r:id="rId6" imgW="1206500" imgH="9398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88778"/>
                                        </p:tgtEl>
                                        <p:attrNameLst>
                                          <p:attrName>style.visibility</p:attrName>
                                        </p:attrNameLst>
                                      </p:cBhvr>
                                      <p:to>
                                        <p:strVal val="visible"/>
                                      </p:to>
                                    </p:set>
                                    <p:anim calcmode="lin" valueType="num">
                                      <p:cBhvr additive="base">
                                        <p:cTn id="7" dur="500" fill="hold"/>
                                        <p:tgtEl>
                                          <p:spTgt spid="288778"/>
                                        </p:tgtEl>
                                        <p:attrNameLst>
                                          <p:attrName>ppt_x</p:attrName>
                                        </p:attrNameLst>
                                      </p:cBhvr>
                                      <p:tavLst>
                                        <p:tav tm="0">
                                          <p:val>
                                            <p:strVal val="#ppt_x"/>
                                          </p:val>
                                        </p:tav>
                                        <p:tav tm="100000">
                                          <p:val>
                                            <p:strVal val="#ppt_x"/>
                                          </p:val>
                                        </p:tav>
                                      </p:tavLst>
                                    </p:anim>
                                    <p:anim calcmode="lin" valueType="num">
                                      <p:cBhvr additive="base">
                                        <p:cTn id="8" dur="500" fill="hold"/>
                                        <p:tgtEl>
                                          <p:spTgt spid="2887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4" name="灯片编号占位符 5"/>
          <p:cNvSpPr>
            <a:spLocks noGrp="1"/>
          </p:cNvSpPr>
          <p:nvPr>
            <p:ph type="sldNum" sz="quarter" idx="12"/>
          </p:nvPr>
        </p:nvSpPr>
        <p:spPr>
          <a:noFill/>
        </p:spPr>
        <p:txBody>
          <a:bodyPr/>
          <a:lstStyle/>
          <a:p>
            <a:fld id="{0EABF518-1592-4A7D-AEB4-11B38954FA7C}" type="slidenum">
              <a:rPr lang="en-US" altLang="zh-CN" smtClean="0">
                <a:ea typeface="宋体" charset="-122"/>
              </a:rPr>
              <a:pPr/>
              <a:t>102</a:t>
            </a:fld>
            <a:r>
              <a:rPr lang="en-US" altLang="zh-CN" dirty="0" smtClean="0">
                <a:ea typeface="宋体" charset="-122"/>
              </a:rPr>
              <a:t>/</a:t>
            </a:r>
          </a:p>
        </p:txBody>
      </p:sp>
      <p:sp>
        <p:nvSpPr>
          <p:cNvPr id="34825" name="Rectangle 3"/>
          <p:cNvSpPr>
            <a:spLocks noGrp="1" noChangeArrowheads="1"/>
          </p:cNvSpPr>
          <p:nvPr>
            <p:ph type="body" idx="1"/>
          </p:nvPr>
        </p:nvSpPr>
        <p:spPr>
          <a:xfrm>
            <a:off x="152400" y="76200"/>
            <a:ext cx="8839200" cy="6705600"/>
          </a:xfrm>
        </p:spPr>
        <p:txBody>
          <a:bodyPr/>
          <a:lstStyle/>
          <a:p>
            <a:pPr eaLnBrk="1" hangingPunct="1">
              <a:lnSpc>
                <a:spcPct val="100000"/>
              </a:lnSpc>
            </a:pPr>
            <a:r>
              <a:rPr lang="zh-CN" altLang="en-US" sz="2000" dirty="0" smtClean="0">
                <a:latin typeface="Times New Roman" pitchFamily="18" charset="0"/>
              </a:rPr>
              <a:t>证明：</a:t>
            </a:r>
          </a:p>
          <a:p>
            <a:pPr lvl="1" eaLnBrk="1" hangingPunct="1">
              <a:lnSpc>
                <a:spcPct val="100000"/>
              </a:lnSpc>
            </a:pPr>
            <a:r>
              <a:rPr lang="en-US" altLang="zh-CN" sz="1800" i="1" dirty="0" smtClean="0">
                <a:latin typeface="Times New Roman" pitchFamily="18" charset="0"/>
              </a:rPr>
              <a:t>a</a:t>
            </a:r>
            <a:r>
              <a:rPr lang="en-US" altLang="zh-CN" sz="1800" baseline="-25000" dirty="0" smtClean="0">
                <a:latin typeface="Times New Roman" pitchFamily="18" charset="0"/>
              </a:rPr>
              <a:t>3</a:t>
            </a:r>
            <a:r>
              <a:rPr lang="en-US" altLang="zh-CN" sz="1800" i="1" dirty="0" smtClean="0">
                <a:latin typeface="Times New Roman" pitchFamily="18" charset="0"/>
              </a:rPr>
              <a:t>x</a:t>
            </a:r>
            <a:r>
              <a:rPr lang="en-US" altLang="zh-CN" sz="1800" baseline="30000" dirty="0" smtClean="0">
                <a:latin typeface="Times New Roman" pitchFamily="18" charset="0"/>
              </a:rPr>
              <a:t>3</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baseline="-25000" dirty="0" smtClean="0">
                <a:latin typeface="Times New Roman" pitchFamily="18" charset="0"/>
              </a:rPr>
              <a:t>2</a:t>
            </a:r>
            <a:r>
              <a:rPr lang="en-US" altLang="zh-CN" sz="1800" i="1" dirty="0" smtClean="0">
                <a:latin typeface="Times New Roman" pitchFamily="18" charset="0"/>
              </a:rPr>
              <a:t>x</a:t>
            </a:r>
            <a:r>
              <a:rPr lang="en-US" altLang="zh-CN" sz="1800" baseline="30000" dirty="0" smtClean="0">
                <a:latin typeface="Times New Roman" pitchFamily="18" charset="0"/>
              </a:rPr>
              <a:t>2</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baseline="-25000" dirty="0" smtClean="0">
                <a:latin typeface="Times New Roman" pitchFamily="18" charset="0"/>
              </a:rPr>
              <a:t>1</a:t>
            </a:r>
            <a:r>
              <a:rPr lang="en-US" altLang="zh-CN" sz="1800" i="1" dirty="0" smtClean="0">
                <a:latin typeface="Times New Roman" pitchFamily="18" charset="0"/>
              </a:rPr>
              <a:t>x</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baseline="-25000" dirty="0" smtClean="0">
                <a:latin typeface="Times New Roman" pitchFamily="18" charset="0"/>
              </a:rPr>
              <a:t>0</a:t>
            </a:r>
            <a:r>
              <a:rPr lang="zh-CN" altLang="en-US" sz="1800" dirty="0" smtClean="0">
                <a:latin typeface="Times New Roman" pitchFamily="18" charset="0"/>
              </a:rPr>
              <a:t>是模</a:t>
            </a:r>
            <a:r>
              <a:rPr lang="en-US" altLang="zh-CN" sz="1800" i="1" dirty="0" smtClean="0">
                <a:latin typeface="Times New Roman" pitchFamily="18" charset="0"/>
              </a:rPr>
              <a:t>x</a:t>
            </a:r>
            <a:r>
              <a:rPr lang="en-US" altLang="zh-CN" sz="1800" baseline="30000" dirty="0" smtClean="0">
                <a:latin typeface="Times New Roman" pitchFamily="18" charset="0"/>
              </a:rPr>
              <a:t>4</a:t>
            </a:r>
            <a:r>
              <a:rPr lang="en-US" altLang="zh-CN" sz="1800" dirty="0" smtClean="0">
                <a:latin typeface="Times New Roman" pitchFamily="18" charset="0"/>
              </a:rPr>
              <a:t>+1</a:t>
            </a:r>
            <a:r>
              <a:rPr lang="zh-CN" altLang="en-US" sz="1800" dirty="0" smtClean="0">
                <a:latin typeface="Times New Roman" pitchFamily="18" charset="0"/>
              </a:rPr>
              <a:t>可逆的，当且仅当存在多项式</a:t>
            </a:r>
            <a:r>
              <a:rPr lang="en-US" altLang="zh-CN" sz="1800" i="1" dirty="0" smtClean="0">
                <a:latin typeface="Times New Roman" pitchFamily="18" charset="0"/>
              </a:rPr>
              <a:t>h</a:t>
            </a:r>
            <a:r>
              <a:rPr lang="en-US" altLang="zh-CN" sz="1800" baseline="-25000" dirty="0" smtClean="0">
                <a:latin typeface="Times New Roman" pitchFamily="18" charset="0"/>
              </a:rPr>
              <a:t>3</a:t>
            </a:r>
            <a:r>
              <a:rPr lang="en-US" altLang="zh-CN" sz="1800" i="1" dirty="0" smtClean="0">
                <a:latin typeface="Times New Roman" pitchFamily="18" charset="0"/>
              </a:rPr>
              <a:t>x</a:t>
            </a:r>
            <a:r>
              <a:rPr lang="en-US" altLang="zh-CN" sz="1800" baseline="30000" dirty="0" smtClean="0">
                <a:latin typeface="Times New Roman" pitchFamily="18" charset="0"/>
              </a:rPr>
              <a:t>3</a:t>
            </a:r>
            <a:r>
              <a:rPr lang="en-US" altLang="zh-CN" sz="1800" dirty="0" smtClean="0">
                <a:latin typeface="Times New Roman" pitchFamily="18" charset="0"/>
              </a:rPr>
              <a:t>+</a:t>
            </a:r>
            <a:r>
              <a:rPr lang="en-US" altLang="zh-CN" sz="1800" i="1" dirty="0" smtClean="0">
                <a:latin typeface="Times New Roman" pitchFamily="18" charset="0"/>
              </a:rPr>
              <a:t>h</a:t>
            </a:r>
            <a:r>
              <a:rPr lang="en-US" altLang="zh-CN" sz="1800" baseline="-25000" dirty="0" smtClean="0">
                <a:latin typeface="Times New Roman" pitchFamily="18" charset="0"/>
              </a:rPr>
              <a:t>2</a:t>
            </a:r>
            <a:r>
              <a:rPr lang="en-US" altLang="zh-CN" sz="1800" i="1" dirty="0" smtClean="0">
                <a:latin typeface="Times New Roman" pitchFamily="18" charset="0"/>
              </a:rPr>
              <a:t>x</a:t>
            </a:r>
            <a:r>
              <a:rPr lang="en-US" altLang="zh-CN" sz="1800" baseline="30000" dirty="0" smtClean="0">
                <a:latin typeface="Times New Roman" pitchFamily="18" charset="0"/>
              </a:rPr>
              <a:t>2</a:t>
            </a:r>
            <a:r>
              <a:rPr lang="en-US" altLang="zh-CN" sz="1800" dirty="0" smtClean="0">
                <a:latin typeface="Times New Roman" pitchFamily="18" charset="0"/>
              </a:rPr>
              <a:t>+</a:t>
            </a:r>
            <a:r>
              <a:rPr lang="en-US" altLang="zh-CN" sz="1800" i="1" dirty="0" smtClean="0">
                <a:latin typeface="Times New Roman" pitchFamily="18" charset="0"/>
              </a:rPr>
              <a:t>h</a:t>
            </a:r>
            <a:r>
              <a:rPr lang="en-US" altLang="zh-CN" sz="1800" baseline="-25000" dirty="0" smtClean="0">
                <a:latin typeface="Times New Roman" pitchFamily="18" charset="0"/>
              </a:rPr>
              <a:t>1</a:t>
            </a:r>
            <a:r>
              <a:rPr lang="en-US" altLang="zh-CN" sz="1800" i="1" dirty="0" smtClean="0">
                <a:latin typeface="Times New Roman" pitchFamily="18" charset="0"/>
              </a:rPr>
              <a:t>x</a:t>
            </a:r>
            <a:r>
              <a:rPr lang="en-US" altLang="zh-CN" sz="1800" dirty="0" smtClean="0">
                <a:latin typeface="Times New Roman" pitchFamily="18" charset="0"/>
              </a:rPr>
              <a:t>+</a:t>
            </a:r>
            <a:r>
              <a:rPr lang="en-US" altLang="zh-CN" sz="1800" i="1" dirty="0" smtClean="0">
                <a:latin typeface="Times New Roman" pitchFamily="18" charset="0"/>
              </a:rPr>
              <a:t>h</a:t>
            </a:r>
            <a:r>
              <a:rPr lang="en-US" altLang="zh-CN" sz="1800" baseline="-25000" dirty="0" smtClean="0">
                <a:latin typeface="Times New Roman" pitchFamily="18" charset="0"/>
              </a:rPr>
              <a:t>0</a:t>
            </a:r>
            <a:r>
              <a:rPr lang="zh-CN" altLang="en-US" sz="1800" dirty="0" smtClean="0">
                <a:latin typeface="Times New Roman" pitchFamily="18" charset="0"/>
              </a:rPr>
              <a:t>，使得</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baseline="-25000" dirty="0" smtClean="0">
                <a:latin typeface="Times New Roman" pitchFamily="18" charset="0"/>
              </a:rPr>
              <a:t>3</a:t>
            </a:r>
            <a:r>
              <a:rPr lang="en-US" altLang="zh-CN" sz="1800" i="1" dirty="0" smtClean="0">
                <a:latin typeface="Times New Roman" pitchFamily="18" charset="0"/>
              </a:rPr>
              <a:t>x</a:t>
            </a:r>
            <a:r>
              <a:rPr lang="en-US" altLang="zh-CN" sz="1800" baseline="30000" dirty="0" smtClean="0">
                <a:latin typeface="Times New Roman" pitchFamily="18" charset="0"/>
              </a:rPr>
              <a:t>3</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baseline="-25000" dirty="0" smtClean="0">
                <a:latin typeface="Times New Roman" pitchFamily="18" charset="0"/>
              </a:rPr>
              <a:t>2</a:t>
            </a:r>
            <a:r>
              <a:rPr lang="en-US" altLang="zh-CN" sz="1800" i="1" dirty="0" smtClean="0">
                <a:latin typeface="Times New Roman" pitchFamily="18" charset="0"/>
              </a:rPr>
              <a:t>x</a:t>
            </a:r>
            <a:r>
              <a:rPr lang="en-US" altLang="zh-CN" sz="1800" baseline="30000" dirty="0" smtClean="0">
                <a:latin typeface="Times New Roman" pitchFamily="18" charset="0"/>
              </a:rPr>
              <a:t>2</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baseline="-25000" dirty="0" smtClean="0">
                <a:latin typeface="Times New Roman" pitchFamily="18" charset="0"/>
              </a:rPr>
              <a:t>1</a:t>
            </a:r>
            <a:r>
              <a:rPr lang="en-US" altLang="zh-CN" sz="1800" i="1" dirty="0" smtClean="0">
                <a:latin typeface="Times New Roman" pitchFamily="18" charset="0"/>
              </a:rPr>
              <a:t>x</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baseline="-25000" dirty="0" smtClean="0">
                <a:latin typeface="Times New Roman" pitchFamily="18" charset="0"/>
              </a:rPr>
              <a:t>0</a:t>
            </a:r>
            <a:r>
              <a:rPr lang="en-US" altLang="zh-CN" sz="1800" dirty="0" smtClean="0">
                <a:latin typeface="Times New Roman" pitchFamily="18" charset="0"/>
              </a:rPr>
              <a:t>)(</a:t>
            </a:r>
            <a:r>
              <a:rPr lang="en-US" altLang="zh-CN" sz="1800" i="1" dirty="0" smtClean="0">
                <a:latin typeface="Times New Roman" pitchFamily="18" charset="0"/>
              </a:rPr>
              <a:t> h</a:t>
            </a:r>
            <a:r>
              <a:rPr lang="en-US" altLang="zh-CN" sz="1800" baseline="-25000" dirty="0" smtClean="0">
                <a:latin typeface="Times New Roman" pitchFamily="18" charset="0"/>
              </a:rPr>
              <a:t>3</a:t>
            </a:r>
            <a:r>
              <a:rPr lang="en-US" altLang="zh-CN" sz="1800" i="1" dirty="0" smtClean="0">
                <a:latin typeface="Times New Roman" pitchFamily="18" charset="0"/>
              </a:rPr>
              <a:t>x</a:t>
            </a:r>
            <a:r>
              <a:rPr lang="en-US" altLang="zh-CN" sz="1800" baseline="30000" dirty="0" smtClean="0">
                <a:latin typeface="Times New Roman" pitchFamily="18" charset="0"/>
              </a:rPr>
              <a:t>3</a:t>
            </a:r>
            <a:r>
              <a:rPr lang="en-US" altLang="zh-CN" sz="1800" dirty="0" smtClean="0">
                <a:latin typeface="Times New Roman" pitchFamily="18" charset="0"/>
              </a:rPr>
              <a:t>+</a:t>
            </a:r>
            <a:r>
              <a:rPr lang="en-US" altLang="zh-CN" sz="1800" i="1" dirty="0" smtClean="0">
                <a:latin typeface="Times New Roman" pitchFamily="18" charset="0"/>
              </a:rPr>
              <a:t>h</a:t>
            </a:r>
            <a:r>
              <a:rPr lang="en-US" altLang="zh-CN" sz="1800" baseline="-25000" dirty="0" smtClean="0">
                <a:latin typeface="Times New Roman" pitchFamily="18" charset="0"/>
              </a:rPr>
              <a:t>2</a:t>
            </a:r>
            <a:r>
              <a:rPr lang="en-US" altLang="zh-CN" sz="1800" i="1" dirty="0" smtClean="0">
                <a:latin typeface="Times New Roman" pitchFamily="18" charset="0"/>
              </a:rPr>
              <a:t>x</a:t>
            </a:r>
            <a:r>
              <a:rPr lang="en-US" altLang="zh-CN" sz="1800" baseline="30000" dirty="0" smtClean="0">
                <a:latin typeface="Times New Roman" pitchFamily="18" charset="0"/>
              </a:rPr>
              <a:t>2</a:t>
            </a:r>
            <a:r>
              <a:rPr lang="en-US" altLang="zh-CN" sz="1800" dirty="0" smtClean="0">
                <a:latin typeface="Times New Roman" pitchFamily="18" charset="0"/>
              </a:rPr>
              <a:t>+</a:t>
            </a:r>
            <a:r>
              <a:rPr lang="en-US" altLang="zh-CN" sz="1800" i="1" dirty="0" smtClean="0">
                <a:latin typeface="Times New Roman" pitchFamily="18" charset="0"/>
              </a:rPr>
              <a:t>h</a:t>
            </a:r>
            <a:r>
              <a:rPr lang="en-US" altLang="zh-CN" sz="1800" baseline="-25000" dirty="0" smtClean="0">
                <a:latin typeface="Times New Roman" pitchFamily="18" charset="0"/>
              </a:rPr>
              <a:t>1</a:t>
            </a:r>
            <a:r>
              <a:rPr lang="en-US" altLang="zh-CN" sz="1800" i="1" dirty="0" smtClean="0">
                <a:latin typeface="Times New Roman" pitchFamily="18" charset="0"/>
              </a:rPr>
              <a:t>x</a:t>
            </a:r>
            <a:r>
              <a:rPr lang="en-US" altLang="zh-CN" sz="1800" dirty="0" smtClean="0">
                <a:latin typeface="Times New Roman" pitchFamily="18" charset="0"/>
              </a:rPr>
              <a:t>+</a:t>
            </a:r>
            <a:r>
              <a:rPr lang="en-US" altLang="zh-CN" sz="1800" i="1" dirty="0" smtClean="0">
                <a:latin typeface="Times New Roman" pitchFamily="18" charset="0"/>
              </a:rPr>
              <a:t>h</a:t>
            </a:r>
            <a:r>
              <a:rPr lang="en-US" altLang="zh-CN" sz="1800" baseline="-25000" dirty="0" smtClean="0">
                <a:latin typeface="Times New Roman" pitchFamily="18" charset="0"/>
              </a:rPr>
              <a:t>0</a:t>
            </a:r>
            <a:r>
              <a:rPr lang="en-US" altLang="zh-CN" sz="1800" dirty="0" smtClean="0">
                <a:latin typeface="Times New Roman" pitchFamily="18" charset="0"/>
              </a:rPr>
              <a:t>)=1 mod(</a:t>
            </a:r>
            <a:r>
              <a:rPr lang="en-US" altLang="zh-CN" sz="1800" i="1" dirty="0" smtClean="0">
                <a:latin typeface="Times New Roman" pitchFamily="18" charset="0"/>
              </a:rPr>
              <a:t>x</a:t>
            </a:r>
            <a:r>
              <a:rPr lang="en-US" altLang="zh-CN" sz="1800" baseline="30000" dirty="0" smtClean="0">
                <a:latin typeface="Times New Roman" pitchFamily="18" charset="0"/>
              </a:rPr>
              <a:t>4</a:t>
            </a:r>
            <a:r>
              <a:rPr lang="en-US" altLang="zh-CN" sz="1800" dirty="0" smtClean="0">
                <a:latin typeface="Times New Roman" pitchFamily="18" charset="0"/>
              </a:rPr>
              <a:t>+1)</a:t>
            </a:r>
          </a:p>
          <a:p>
            <a:pPr lvl="1" eaLnBrk="1" hangingPunct="1">
              <a:lnSpc>
                <a:spcPct val="100000"/>
              </a:lnSpc>
            </a:pPr>
            <a:r>
              <a:rPr lang="zh-CN" altLang="en-US" sz="1800" dirty="0" smtClean="0">
                <a:latin typeface="Times New Roman" pitchFamily="18" charset="0"/>
              </a:rPr>
              <a:t>因此有</a:t>
            </a:r>
          </a:p>
          <a:p>
            <a:pPr lvl="2" eaLnBrk="1" hangingPunct="1">
              <a:lnSpc>
                <a:spcPct val="100000"/>
              </a:lnSpc>
            </a:pPr>
            <a:r>
              <a:rPr lang="en-US" altLang="zh-CN" sz="1600" dirty="0" smtClean="0">
                <a:latin typeface="Times New Roman" pitchFamily="18" charset="0"/>
              </a:rPr>
              <a:t>(</a:t>
            </a:r>
            <a:r>
              <a:rPr lang="en-US" altLang="zh-CN" sz="1600" i="1" dirty="0" smtClean="0">
                <a:latin typeface="Times New Roman" pitchFamily="18" charset="0"/>
              </a:rPr>
              <a:t>a</a:t>
            </a:r>
            <a:r>
              <a:rPr lang="en-US" altLang="zh-CN" sz="1600" baseline="-25000" dirty="0" smtClean="0">
                <a:latin typeface="Times New Roman" pitchFamily="18" charset="0"/>
              </a:rPr>
              <a:t>3</a:t>
            </a:r>
            <a:r>
              <a:rPr lang="en-US" altLang="zh-CN" sz="1600" i="1" dirty="0" smtClean="0">
                <a:latin typeface="Times New Roman" pitchFamily="18" charset="0"/>
              </a:rPr>
              <a:t>x</a:t>
            </a:r>
            <a:r>
              <a:rPr lang="en-US" altLang="zh-CN" sz="1600" baseline="30000" dirty="0" smtClean="0">
                <a:latin typeface="Times New Roman" pitchFamily="18" charset="0"/>
              </a:rPr>
              <a:t>3</a:t>
            </a:r>
            <a:r>
              <a:rPr lang="en-US" altLang="zh-CN" sz="1600" dirty="0" smtClean="0">
                <a:latin typeface="Times New Roman" pitchFamily="18" charset="0"/>
              </a:rPr>
              <a:t>+</a:t>
            </a:r>
            <a:r>
              <a:rPr lang="en-US" altLang="zh-CN" sz="1600" i="1" dirty="0" smtClean="0">
                <a:latin typeface="Times New Roman" pitchFamily="18" charset="0"/>
              </a:rPr>
              <a:t>a</a:t>
            </a:r>
            <a:r>
              <a:rPr lang="en-US" altLang="zh-CN" sz="1600" baseline="-25000" dirty="0" smtClean="0">
                <a:latin typeface="Times New Roman" pitchFamily="18" charset="0"/>
              </a:rPr>
              <a:t>2</a:t>
            </a:r>
            <a:r>
              <a:rPr lang="en-US" altLang="zh-CN" sz="1600" i="1" dirty="0" smtClean="0">
                <a:latin typeface="Times New Roman" pitchFamily="18" charset="0"/>
              </a:rPr>
              <a:t>x</a:t>
            </a:r>
            <a:r>
              <a:rPr lang="en-US" altLang="zh-CN" sz="1600" baseline="30000" dirty="0" smtClean="0">
                <a:latin typeface="Times New Roman" pitchFamily="18" charset="0"/>
              </a:rPr>
              <a:t>2</a:t>
            </a:r>
            <a:r>
              <a:rPr lang="en-US" altLang="zh-CN" sz="1600" dirty="0" smtClean="0">
                <a:latin typeface="Times New Roman" pitchFamily="18" charset="0"/>
              </a:rPr>
              <a:t>+</a:t>
            </a:r>
            <a:r>
              <a:rPr lang="en-US" altLang="zh-CN" sz="1600" i="1" dirty="0" smtClean="0">
                <a:latin typeface="Times New Roman" pitchFamily="18" charset="0"/>
              </a:rPr>
              <a:t>a</a:t>
            </a:r>
            <a:r>
              <a:rPr lang="en-US" altLang="zh-CN" sz="1600" baseline="-25000" dirty="0" smtClean="0">
                <a:latin typeface="Times New Roman" pitchFamily="18" charset="0"/>
              </a:rPr>
              <a:t>1</a:t>
            </a:r>
            <a:r>
              <a:rPr lang="en-US" altLang="zh-CN" sz="1600" i="1" dirty="0" smtClean="0">
                <a:latin typeface="Times New Roman" pitchFamily="18" charset="0"/>
              </a:rPr>
              <a:t>x</a:t>
            </a:r>
            <a:r>
              <a:rPr lang="en-US" altLang="zh-CN" sz="1600" dirty="0" smtClean="0">
                <a:latin typeface="Times New Roman" pitchFamily="18" charset="0"/>
              </a:rPr>
              <a:t>+</a:t>
            </a:r>
            <a:r>
              <a:rPr lang="en-US" altLang="zh-CN" sz="1600" i="1" dirty="0" smtClean="0">
                <a:latin typeface="Times New Roman" pitchFamily="18" charset="0"/>
              </a:rPr>
              <a:t>a</a:t>
            </a:r>
            <a:r>
              <a:rPr lang="en-US" altLang="zh-CN" sz="1600" baseline="-25000" dirty="0" smtClean="0">
                <a:latin typeface="Times New Roman" pitchFamily="18" charset="0"/>
              </a:rPr>
              <a:t>0</a:t>
            </a:r>
            <a:r>
              <a:rPr lang="en-US" altLang="zh-CN" sz="1600" dirty="0" smtClean="0">
                <a:latin typeface="Times New Roman" pitchFamily="18" charset="0"/>
              </a:rPr>
              <a:t>)(</a:t>
            </a:r>
            <a:r>
              <a:rPr lang="en-US" altLang="zh-CN" sz="1600" i="1" dirty="0" smtClean="0">
                <a:latin typeface="Times New Roman" pitchFamily="18" charset="0"/>
              </a:rPr>
              <a:t> h</a:t>
            </a:r>
            <a:r>
              <a:rPr lang="en-US" altLang="zh-CN" sz="1600" baseline="-25000" dirty="0" smtClean="0">
                <a:latin typeface="Times New Roman" pitchFamily="18" charset="0"/>
              </a:rPr>
              <a:t>2</a:t>
            </a:r>
            <a:r>
              <a:rPr lang="en-US" altLang="zh-CN" sz="1600" i="1" dirty="0" smtClean="0">
                <a:latin typeface="Times New Roman" pitchFamily="18" charset="0"/>
              </a:rPr>
              <a:t>x</a:t>
            </a:r>
            <a:r>
              <a:rPr lang="en-US" altLang="zh-CN" sz="1600" baseline="30000" dirty="0" smtClean="0">
                <a:latin typeface="Times New Roman" pitchFamily="18" charset="0"/>
              </a:rPr>
              <a:t>3</a:t>
            </a:r>
            <a:r>
              <a:rPr lang="en-US" altLang="zh-CN" sz="1600" dirty="0" smtClean="0">
                <a:latin typeface="Times New Roman" pitchFamily="18" charset="0"/>
              </a:rPr>
              <a:t>+</a:t>
            </a:r>
            <a:r>
              <a:rPr lang="en-US" altLang="zh-CN" sz="1600" i="1" dirty="0" smtClean="0">
                <a:latin typeface="Times New Roman" pitchFamily="18" charset="0"/>
              </a:rPr>
              <a:t>h</a:t>
            </a:r>
            <a:r>
              <a:rPr lang="en-US" altLang="zh-CN" sz="1600" baseline="-25000" dirty="0" smtClean="0">
                <a:latin typeface="Times New Roman" pitchFamily="18" charset="0"/>
              </a:rPr>
              <a:t>1</a:t>
            </a:r>
            <a:r>
              <a:rPr lang="en-US" altLang="zh-CN" sz="1600" i="1" dirty="0" smtClean="0">
                <a:latin typeface="Times New Roman" pitchFamily="18" charset="0"/>
              </a:rPr>
              <a:t>x</a:t>
            </a:r>
            <a:r>
              <a:rPr lang="en-US" altLang="zh-CN" sz="1600" baseline="30000" dirty="0" smtClean="0">
                <a:latin typeface="Times New Roman" pitchFamily="18" charset="0"/>
              </a:rPr>
              <a:t>2</a:t>
            </a:r>
            <a:r>
              <a:rPr lang="en-US" altLang="zh-CN" sz="1600" dirty="0" smtClean="0">
                <a:latin typeface="Times New Roman" pitchFamily="18" charset="0"/>
              </a:rPr>
              <a:t>+</a:t>
            </a:r>
            <a:r>
              <a:rPr lang="en-US" altLang="zh-CN" sz="1600" i="1" dirty="0" smtClean="0">
                <a:latin typeface="Times New Roman" pitchFamily="18" charset="0"/>
              </a:rPr>
              <a:t>h</a:t>
            </a:r>
            <a:r>
              <a:rPr lang="en-US" altLang="zh-CN" sz="1600" baseline="-25000" dirty="0" smtClean="0">
                <a:latin typeface="Times New Roman" pitchFamily="18" charset="0"/>
              </a:rPr>
              <a:t>0</a:t>
            </a:r>
            <a:r>
              <a:rPr lang="en-US" altLang="zh-CN" sz="1600" i="1" dirty="0" smtClean="0">
                <a:latin typeface="Times New Roman" pitchFamily="18" charset="0"/>
              </a:rPr>
              <a:t>x</a:t>
            </a:r>
            <a:r>
              <a:rPr lang="en-US" altLang="zh-CN" sz="1600" dirty="0" smtClean="0">
                <a:latin typeface="Times New Roman" pitchFamily="18" charset="0"/>
              </a:rPr>
              <a:t>+</a:t>
            </a:r>
            <a:r>
              <a:rPr lang="en-US" altLang="zh-CN" sz="1600" i="1" dirty="0" smtClean="0">
                <a:latin typeface="Times New Roman" pitchFamily="18" charset="0"/>
              </a:rPr>
              <a:t>h</a:t>
            </a:r>
            <a:r>
              <a:rPr lang="en-US" altLang="zh-CN" sz="1600" baseline="30000" dirty="0" smtClean="0">
                <a:latin typeface="Times New Roman" pitchFamily="18" charset="0"/>
              </a:rPr>
              <a:t>3</a:t>
            </a:r>
            <a:r>
              <a:rPr lang="en-US" altLang="zh-CN" sz="1600" dirty="0" smtClean="0">
                <a:latin typeface="Times New Roman" pitchFamily="18" charset="0"/>
              </a:rPr>
              <a:t>)=</a:t>
            </a:r>
            <a:r>
              <a:rPr lang="en-US" altLang="zh-CN" sz="1600" i="1" dirty="0" smtClean="0">
                <a:latin typeface="Times New Roman" pitchFamily="18" charset="0"/>
              </a:rPr>
              <a:t>x</a:t>
            </a:r>
            <a:r>
              <a:rPr lang="en-US" altLang="zh-CN" sz="1600" dirty="0" smtClean="0">
                <a:latin typeface="Times New Roman" pitchFamily="18" charset="0"/>
              </a:rPr>
              <a:t> mod(</a:t>
            </a:r>
            <a:r>
              <a:rPr lang="en-US" altLang="zh-CN" sz="1600" i="1" dirty="0" smtClean="0">
                <a:latin typeface="Times New Roman" pitchFamily="18" charset="0"/>
              </a:rPr>
              <a:t>x</a:t>
            </a:r>
            <a:r>
              <a:rPr lang="en-US" altLang="zh-CN" sz="1600" baseline="30000" dirty="0" smtClean="0">
                <a:latin typeface="Times New Roman" pitchFamily="18" charset="0"/>
              </a:rPr>
              <a:t>4</a:t>
            </a:r>
            <a:r>
              <a:rPr lang="en-US" altLang="zh-CN" sz="1600" dirty="0" smtClean="0">
                <a:latin typeface="Times New Roman" pitchFamily="18" charset="0"/>
              </a:rPr>
              <a:t>+1) </a:t>
            </a:r>
          </a:p>
          <a:p>
            <a:pPr lvl="2" eaLnBrk="1" hangingPunct="1">
              <a:lnSpc>
                <a:spcPct val="100000"/>
              </a:lnSpc>
            </a:pPr>
            <a:r>
              <a:rPr lang="en-US" altLang="zh-CN" sz="1600" dirty="0" smtClean="0">
                <a:latin typeface="Times New Roman" pitchFamily="18" charset="0"/>
              </a:rPr>
              <a:t>(</a:t>
            </a:r>
            <a:r>
              <a:rPr lang="en-US" altLang="zh-CN" sz="1600" i="1" dirty="0" smtClean="0">
                <a:latin typeface="Times New Roman" pitchFamily="18" charset="0"/>
              </a:rPr>
              <a:t>a</a:t>
            </a:r>
            <a:r>
              <a:rPr lang="en-US" altLang="zh-CN" sz="1600" baseline="-25000" dirty="0" smtClean="0">
                <a:latin typeface="Times New Roman" pitchFamily="18" charset="0"/>
              </a:rPr>
              <a:t>3</a:t>
            </a:r>
            <a:r>
              <a:rPr lang="en-US" altLang="zh-CN" sz="1600" i="1" dirty="0" smtClean="0">
                <a:latin typeface="Times New Roman" pitchFamily="18" charset="0"/>
              </a:rPr>
              <a:t>x</a:t>
            </a:r>
            <a:r>
              <a:rPr lang="en-US" altLang="zh-CN" sz="1600" baseline="30000" dirty="0" smtClean="0">
                <a:latin typeface="Times New Roman" pitchFamily="18" charset="0"/>
              </a:rPr>
              <a:t>3</a:t>
            </a:r>
            <a:r>
              <a:rPr lang="en-US" altLang="zh-CN" sz="1600" dirty="0" smtClean="0">
                <a:latin typeface="Times New Roman" pitchFamily="18" charset="0"/>
              </a:rPr>
              <a:t>+</a:t>
            </a:r>
            <a:r>
              <a:rPr lang="en-US" altLang="zh-CN" sz="1600" i="1" dirty="0" smtClean="0">
                <a:latin typeface="Times New Roman" pitchFamily="18" charset="0"/>
              </a:rPr>
              <a:t>a</a:t>
            </a:r>
            <a:r>
              <a:rPr lang="en-US" altLang="zh-CN" sz="1600" baseline="-25000" dirty="0" smtClean="0">
                <a:latin typeface="Times New Roman" pitchFamily="18" charset="0"/>
              </a:rPr>
              <a:t>2</a:t>
            </a:r>
            <a:r>
              <a:rPr lang="en-US" altLang="zh-CN" sz="1600" i="1" dirty="0" smtClean="0">
                <a:latin typeface="Times New Roman" pitchFamily="18" charset="0"/>
              </a:rPr>
              <a:t>x</a:t>
            </a:r>
            <a:r>
              <a:rPr lang="en-US" altLang="zh-CN" sz="1600" baseline="30000" dirty="0" smtClean="0">
                <a:latin typeface="Times New Roman" pitchFamily="18" charset="0"/>
              </a:rPr>
              <a:t>2</a:t>
            </a:r>
            <a:r>
              <a:rPr lang="en-US" altLang="zh-CN" sz="1600" dirty="0" smtClean="0">
                <a:latin typeface="Times New Roman" pitchFamily="18" charset="0"/>
              </a:rPr>
              <a:t>+</a:t>
            </a:r>
            <a:r>
              <a:rPr lang="en-US" altLang="zh-CN" sz="1600" i="1" dirty="0" smtClean="0">
                <a:latin typeface="Times New Roman" pitchFamily="18" charset="0"/>
              </a:rPr>
              <a:t>a</a:t>
            </a:r>
            <a:r>
              <a:rPr lang="en-US" altLang="zh-CN" sz="1600" baseline="-25000" dirty="0" smtClean="0">
                <a:latin typeface="Times New Roman" pitchFamily="18" charset="0"/>
              </a:rPr>
              <a:t>1</a:t>
            </a:r>
            <a:r>
              <a:rPr lang="en-US" altLang="zh-CN" sz="1600" i="1" dirty="0" smtClean="0">
                <a:latin typeface="Times New Roman" pitchFamily="18" charset="0"/>
              </a:rPr>
              <a:t>x</a:t>
            </a:r>
            <a:r>
              <a:rPr lang="en-US" altLang="zh-CN" sz="1600" dirty="0" smtClean="0">
                <a:latin typeface="Times New Roman" pitchFamily="18" charset="0"/>
              </a:rPr>
              <a:t>+</a:t>
            </a:r>
            <a:r>
              <a:rPr lang="en-US" altLang="zh-CN" sz="1600" i="1" dirty="0" smtClean="0">
                <a:latin typeface="Times New Roman" pitchFamily="18" charset="0"/>
              </a:rPr>
              <a:t>a</a:t>
            </a:r>
            <a:r>
              <a:rPr lang="en-US" altLang="zh-CN" sz="1600" baseline="-25000" dirty="0" smtClean="0">
                <a:latin typeface="Times New Roman" pitchFamily="18" charset="0"/>
              </a:rPr>
              <a:t>0</a:t>
            </a:r>
            <a:r>
              <a:rPr lang="en-US" altLang="zh-CN" sz="1600" dirty="0" smtClean="0">
                <a:latin typeface="Times New Roman" pitchFamily="18" charset="0"/>
              </a:rPr>
              <a:t>)(</a:t>
            </a:r>
            <a:r>
              <a:rPr lang="en-US" altLang="zh-CN" sz="1600" i="1" dirty="0" smtClean="0">
                <a:latin typeface="Times New Roman" pitchFamily="18" charset="0"/>
              </a:rPr>
              <a:t> h</a:t>
            </a:r>
            <a:r>
              <a:rPr lang="en-US" altLang="zh-CN" sz="1600" baseline="-25000" dirty="0" smtClean="0">
                <a:latin typeface="Times New Roman" pitchFamily="18" charset="0"/>
              </a:rPr>
              <a:t>1</a:t>
            </a:r>
            <a:r>
              <a:rPr lang="en-US" altLang="zh-CN" sz="1600" i="1" dirty="0" smtClean="0">
                <a:latin typeface="Times New Roman" pitchFamily="18" charset="0"/>
              </a:rPr>
              <a:t>x</a:t>
            </a:r>
            <a:r>
              <a:rPr lang="en-US" altLang="zh-CN" sz="1600" baseline="30000" dirty="0" smtClean="0">
                <a:latin typeface="Times New Roman" pitchFamily="18" charset="0"/>
              </a:rPr>
              <a:t>3</a:t>
            </a:r>
            <a:r>
              <a:rPr lang="en-US" altLang="zh-CN" sz="1600" dirty="0" smtClean="0">
                <a:latin typeface="Times New Roman" pitchFamily="18" charset="0"/>
              </a:rPr>
              <a:t>+</a:t>
            </a:r>
            <a:r>
              <a:rPr lang="en-US" altLang="zh-CN" sz="1600" i="1" dirty="0" smtClean="0">
                <a:latin typeface="Times New Roman" pitchFamily="18" charset="0"/>
              </a:rPr>
              <a:t>h</a:t>
            </a:r>
            <a:r>
              <a:rPr lang="en-US" altLang="zh-CN" sz="1600" baseline="-25000" dirty="0" smtClean="0">
                <a:latin typeface="Times New Roman" pitchFamily="18" charset="0"/>
              </a:rPr>
              <a:t>0</a:t>
            </a:r>
            <a:r>
              <a:rPr lang="en-US" altLang="zh-CN" sz="1600" i="1" dirty="0" smtClean="0">
                <a:latin typeface="Times New Roman" pitchFamily="18" charset="0"/>
              </a:rPr>
              <a:t>x</a:t>
            </a:r>
            <a:r>
              <a:rPr lang="en-US" altLang="zh-CN" sz="1600" baseline="30000" dirty="0" smtClean="0">
                <a:latin typeface="Times New Roman" pitchFamily="18" charset="0"/>
              </a:rPr>
              <a:t>2</a:t>
            </a:r>
            <a:r>
              <a:rPr lang="en-US" altLang="zh-CN" sz="1600" dirty="0" smtClean="0">
                <a:latin typeface="Times New Roman" pitchFamily="18" charset="0"/>
              </a:rPr>
              <a:t>+</a:t>
            </a:r>
            <a:r>
              <a:rPr lang="en-US" altLang="zh-CN" sz="1600" i="1" dirty="0" smtClean="0">
                <a:latin typeface="Times New Roman" pitchFamily="18" charset="0"/>
              </a:rPr>
              <a:t>h</a:t>
            </a:r>
            <a:r>
              <a:rPr lang="en-US" altLang="zh-CN" sz="1600" baseline="-25000" dirty="0" smtClean="0">
                <a:latin typeface="Times New Roman" pitchFamily="18" charset="0"/>
              </a:rPr>
              <a:t>3</a:t>
            </a:r>
            <a:r>
              <a:rPr lang="en-US" altLang="zh-CN" sz="1600" i="1" dirty="0" smtClean="0">
                <a:latin typeface="Times New Roman" pitchFamily="18" charset="0"/>
              </a:rPr>
              <a:t>x</a:t>
            </a:r>
            <a:r>
              <a:rPr lang="en-US" altLang="zh-CN" sz="1600" dirty="0" smtClean="0">
                <a:latin typeface="Times New Roman" pitchFamily="18" charset="0"/>
              </a:rPr>
              <a:t>+</a:t>
            </a:r>
            <a:r>
              <a:rPr lang="en-US" altLang="zh-CN" sz="1600" i="1" dirty="0" smtClean="0">
                <a:latin typeface="Times New Roman" pitchFamily="18" charset="0"/>
              </a:rPr>
              <a:t>h</a:t>
            </a:r>
            <a:r>
              <a:rPr lang="en-US" altLang="zh-CN" sz="1600" baseline="-25000" dirty="0" smtClean="0">
                <a:latin typeface="Times New Roman" pitchFamily="18" charset="0"/>
              </a:rPr>
              <a:t>2</a:t>
            </a:r>
            <a:r>
              <a:rPr lang="en-US" altLang="zh-CN" sz="1600" dirty="0" smtClean="0">
                <a:latin typeface="Times New Roman" pitchFamily="18" charset="0"/>
              </a:rPr>
              <a:t>)=</a:t>
            </a:r>
            <a:r>
              <a:rPr lang="en-US" altLang="zh-CN" sz="1600" i="1" dirty="0" smtClean="0">
                <a:latin typeface="Times New Roman" pitchFamily="18" charset="0"/>
              </a:rPr>
              <a:t>x</a:t>
            </a:r>
            <a:r>
              <a:rPr lang="en-US" altLang="zh-CN" sz="1600" baseline="30000" dirty="0" smtClean="0">
                <a:latin typeface="Times New Roman" pitchFamily="18" charset="0"/>
              </a:rPr>
              <a:t>2</a:t>
            </a:r>
            <a:r>
              <a:rPr lang="en-US" altLang="zh-CN" sz="1600" dirty="0" smtClean="0">
                <a:latin typeface="Times New Roman" pitchFamily="18" charset="0"/>
              </a:rPr>
              <a:t> mod(</a:t>
            </a:r>
            <a:r>
              <a:rPr lang="en-US" altLang="zh-CN" sz="1600" i="1" dirty="0" smtClean="0">
                <a:latin typeface="Times New Roman" pitchFamily="18" charset="0"/>
              </a:rPr>
              <a:t>x</a:t>
            </a:r>
            <a:r>
              <a:rPr lang="en-US" altLang="zh-CN" sz="1600" baseline="30000" dirty="0" smtClean="0">
                <a:latin typeface="Times New Roman" pitchFamily="18" charset="0"/>
              </a:rPr>
              <a:t>4</a:t>
            </a:r>
            <a:r>
              <a:rPr lang="en-US" altLang="zh-CN" sz="1600" dirty="0" smtClean="0">
                <a:latin typeface="Times New Roman" pitchFamily="18" charset="0"/>
              </a:rPr>
              <a:t>+1)</a:t>
            </a:r>
          </a:p>
          <a:p>
            <a:pPr lvl="2" eaLnBrk="1" hangingPunct="1">
              <a:lnSpc>
                <a:spcPct val="100000"/>
              </a:lnSpc>
            </a:pPr>
            <a:r>
              <a:rPr lang="en-US" altLang="zh-CN" sz="1600" dirty="0" smtClean="0">
                <a:latin typeface="Times New Roman" pitchFamily="18" charset="0"/>
              </a:rPr>
              <a:t>(</a:t>
            </a:r>
            <a:r>
              <a:rPr lang="en-US" altLang="zh-CN" sz="1600" i="1" dirty="0" smtClean="0">
                <a:latin typeface="Times New Roman" pitchFamily="18" charset="0"/>
              </a:rPr>
              <a:t>a</a:t>
            </a:r>
            <a:r>
              <a:rPr lang="en-US" altLang="zh-CN" sz="1600" baseline="-25000" dirty="0" smtClean="0">
                <a:latin typeface="Times New Roman" pitchFamily="18" charset="0"/>
              </a:rPr>
              <a:t>3</a:t>
            </a:r>
            <a:r>
              <a:rPr lang="en-US" altLang="zh-CN" sz="1600" i="1" dirty="0" smtClean="0">
                <a:latin typeface="Times New Roman" pitchFamily="18" charset="0"/>
              </a:rPr>
              <a:t>x</a:t>
            </a:r>
            <a:r>
              <a:rPr lang="en-US" altLang="zh-CN" sz="1600" baseline="30000" dirty="0" smtClean="0">
                <a:latin typeface="Times New Roman" pitchFamily="18" charset="0"/>
              </a:rPr>
              <a:t>3</a:t>
            </a:r>
            <a:r>
              <a:rPr lang="en-US" altLang="zh-CN" sz="1600" dirty="0" smtClean="0">
                <a:latin typeface="Times New Roman" pitchFamily="18" charset="0"/>
              </a:rPr>
              <a:t>+</a:t>
            </a:r>
            <a:r>
              <a:rPr lang="en-US" altLang="zh-CN" sz="1600" i="1" dirty="0" smtClean="0">
                <a:latin typeface="Times New Roman" pitchFamily="18" charset="0"/>
              </a:rPr>
              <a:t>a</a:t>
            </a:r>
            <a:r>
              <a:rPr lang="en-US" altLang="zh-CN" sz="1600" baseline="-25000" dirty="0" smtClean="0">
                <a:latin typeface="Times New Roman" pitchFamily="18" charset="0"/>
              </a:rPr>
              <a:t>2</a:t>
            </a:r>
            <a:r>
              <a:rPr lang="en-US" altLang="zh-CN" sz="1600" i="1" dirty="0" smtClean="0">
                <a:latin typeface="Times New Roman" pitchFamily="18" charset="0"/>
              </a:rPr>
              <a:t>x</a:t>
            </a:r>
            <a:r>
              <a:rPr lang="en-US" altLang="zh-CN" sz="1600" baseline="30000" dirty="0" smtClean="0">
                <a:latin typeface="Times New Roman" pitchFamily="18" charset="0"/>
              </a:rPr>
              <a:t>2</a:t>
            </a:r>
            <a:r>
              <a:rPr lang="en-US" altLang="zh-CN" sz="1600" dirty="0" smtClean="0">
                <a:latin typeface="Times New Roman" pitchFamily="18" charset="0"/>
              </a:rPr>
              <a:t>+</a:t>
            </a:r>
            <a:r>
              <a:rPr lang="en-US" altLang="zh-CN" sz="1600" i="1" dirty="0" smtClean="0">
                <a:latin typeface="Times New Roman" pitchFamily="18" charset="0"/>
              </a:rPr>
              <a:t>a</a:t>
            </a:r>
            <a:r>
              <a:rPr lang="en-US" altLang="zh-CN" sz="1600" baseline="-25000" dirty="0" smtClean="0">
                <a:latin typeface="Times New Roman" pitchFamily="18" charset="0"/>
              </a:rPr>
              <a:t>1</a:t>
            </a:r>
            <a:r>
              <a:rPr lang="en-US" altLang="zh-CN" sz="1600" i="1" dirty="0" smtClean="0">
                <a:latin typeface="Times New Roman" pitchFamily="18" charset="0"/>
              </a:rPr>
              <a:t>x</a:t>
            </a:r>
            <a:r>
              <a:rPr lang="en-US" altLang="zh-CN" sz="1600" dirty="0" smtClean="0">
                <a:latin typeface="Times New Roman" pitchFamily="18" charset="0"/>
              </a:rPr>
              <a:t>+</a:t>
            </a:r>
            <a:r>
              <a:rPr lang="en-US" altLang="zh-CN" sz="1600" i="1" dirty="0" smtClean="0">
                <a:latin typeface="Times New Roman" pitchFamily="18" charset="0"/>
              </a:rPr>
              <a:t>a</a:t>
            </a:r>
            <a:r>
              <a:rPr lang="en-US" altLang="zh-CN" sz="1600" baseline="-25000" dirty="0" smtClean="0">
                <a:latin typeface="Times New Roman" pitchFamily="18" charset="0"/>
              </a:rPr>
              <a:t>0</a:t>
            </a:r>
            <a:r>
              <a:rPr lang="en-US" altLang="zh-CN" sz="1600" dirty="0" smtClean="0">
                <a:latin typeface="Times New Roman" pitchFamily="18" charset="0"/>
              </a:rPr>
              <a:t>)(</a:t>
            </a:r>
            <a:r>
              <a:rPr lang="en-US" altLang="zh-CN" sz="1600" i="1" dirty="0" smtClean="0">
                <a:latin typeface="Times New Roman" pitchFamily="18" charset="0"/>
              </a:rPr>
              <a:t> h</a:t>
            </a:r>
            <a:r>
              <a:rPr lang="en-US" altLang="zh-CN" sz="1600" baseline="-25000" dirty="0" smtClean="0">
                <a:latin typeface="Times New Roman" pitchFamily="18" charset="0"/>
              </a:rPr>
              <a:t>0</a:t>
            </a:r>
            <a:r>
              <a:rPr lang="en-US" altLang="zh-CN" sz="1600" i="1" dirty="0" smtClean="0">
                <a:latin typeface="Times New Roman" pitchFamily="18" charset="0"/>
              </a:rPr>
              <a:t>x</a:t>
            </a:r>
            <a:r>
              <a:rPr lang="en-US" altLang="zh-CN" sz="1600" baseline="30000" dirty="0" smtClean="0">
                <a:latin typeface="Times New Roman" pitchFamily="18" charset="0"/>
              </a:rPr>
              <a:t>3</a:t>
            </a:r>
            <a:r>
              <a:rPr lang="en-US" altLang="zh-CN" sz="1600" dirty="0" smtClean="0">
                <a:latin typeface="Times New Roman" pitchFamily="18" charset="0"/>
              </a:rPr>
              <a:t>+</a:t>
            </a:r>
            <a:r>
              <a:rPr lang="en-US" altLang="zh-CN" sz="1600" i="1" dirty="0" smtClean="0">
                <a:latin typeface="Times New Roman" pitchFamily="18" charset="0"/>
              </a:rPr>
              <a:t>h</a:t>
            </a:r>
            <a:r>
              <a:rPr lang="en-US" altLang="zh-CN" sz="1600" baseline="-25000" dirty="0" smtClean="0">
                <a:latin typeface="Times New Roman" pitchFamily="18" charset="0"/>
              </a:rPr>
              <a:t>3</a:t>
            </a:r>
            <a:r>
              <a:rPr lang="en-US" altLang="zh-CN" sz="1600" i="1" dirty="0" smtClean="0">
                <a:latin typeface="Times New Roman" pitchFamily="18" charset="0"/>
              </a:rPr>
              <a:t>x</a:t>
            </a:r>
            <a:r>
              <a:rPr lang="en-US" altLang="zh-CN" sz="1600" baseline="30000" dirty="0" smtClean="0">
                <a:latin typeface="Times New Roman" pitchFamily="18" charset="0"/>
              </a:rPr>
              <a:t>2</a:t>
            </a:r>
            <a:r>
              <a:rPr lang="en-US" altLang="zh-CN" sz="1600" dirty="0" smtClean="0">
                <a:latin typeface="Times New Roman" pitchFamily="18" charset="0"/>
              </a:rPr>
              <a:t>+</a:t>
            </a:r>
            <a:r>
              <a:rPr lang="en-US" altLang="zh-CN" sz="1600" i="1" dirty="0" smtClean="0">
                <a:latin typeface="Times New Roman" pitchFamily="18" charset="0"/>
              </a:rPr>
              <a:t>h</a:t>
            </a:r>
            <a:r>
              <a:rPr lang="en-US" altLang="zh-CN" sz="1600" baseline="-25000" dirty="0" smtClean="0">
                <a:latin typeface="Times New Roman" pitchFamily="18" charset="0"/>
              </a:rPr>
              <a:t>2</a:t>
            </a:r>
            <a:r>
              <a:rPr lang="en-US" altLang="zh-CN" sz="1600" i="1" dirty="0" smtClean="0">
                <a:latin typeface="Times New Roman" pitchFamily="18" charset="0"/>
              </a:rPr>
              <a:t>x</a:t>
            </a:r>
            <a:r>
              <a:rPr lang="en-US" altLang="zh-CN" sz="1600" dirty="0" smtClean="0">
                <a:latin typeface="Times New Roman" pitchFamily="18" charset="0"/>
              </a:rPr>
              <a:t>+</a:t>
            </a:r>
            <a:r>
              <a:rPr lang="en-US" altLang="zh-CN" sz="1600" i="1" dirty="0" smtClean="0">
                <a:latin typeface="Times New Roman" pitchFamily="18" charset="0"/>
              </a:rPr>
              <a:t>h</a:t>
            </a:r>
            <a:r>
              <a:rPr lang="en-US" altLang="zh-CN" sz="1600" baseline="-25000" dirty="0" smtClean="0">
                <a:latin typeface="Times New Roman" pitchFamily="18" charset="0"/>
              </a:rPr>
              <a:t>1</a:t>
            </a:r>
            <a:r>
              <a:rPr lang="en-US" altLang="zh-CN" sz="1600" dirty="0" smtClean="0">
                <a:latin typeface="Times New Roman" pitchFamily="18" charset="0"/>
              </a:rPr>
              <a:t>)=</a:t>
            </a:r>
            <a:r>
              <a:rPr lang="en-US" altLang="zh-CN" sz="1600" i="1" dirty="0" smtClean="0">
                <a:latin typeface="Times New Roman" pitchFamily="18" charset="0"/>
              </a:rPr>
              <a:t>x</a:t>
            </a:r>
            <a:r>
              <a:rPr lang="en-US" altLang="zh-CN" sz="1600" baseline="30000" dirty="0" smtClean="0">
                <a:latin typeface="Times New Roman" pitchFamily="18" charset="0"/>
              </a:rPr>
              <a:t>3</a:t>
            </a:r>
            <a:r>
              <a:rPr lang="en-US" altLang="zh-CN" sz="1600" dirty="0" smtClean="0">
                <a:latin typeface="Times New Roman" pitchFamily="18" charset="0"/>
              </a:rPr>
              <a:t> mod(</a:t>
            </a:r>
            <a:r>
              <a:rPr lang="en-US" altLang="zh-CN" sz="1600" i="1" dirty="0" smtClean="0">
                <a:latin typeface="Times New Roman" pitchFamily="18" charset="0"/>
              </a:rPr>
              <a:t>x</a:t>
            </a:r>
            <a:r>
              <a:rPr lang="en-US" altLang="zh-CN" sz="1600" baseline="30000" dirty="0" smtClean="0">
                <a:latin typeface="Times New Roman" pitchFamily="18" charset="0"/>
              </a:rPr>
              <a:t>4</a:t>
            </a:r>
            <a:r>
              <a:rPr lang="en-US" altLang="zh-CN" sz="1600" dirty="0" smtClean="0">
                <a:latin typeface="Times New Roman" pitchFamily="18" charset="0"/>
              </a:rPr>
              <a:t>+1)</a:t>
            </a:r>
            <a:r>
              <a:rPr lang="zh-CN" altLang="en-US" sz="1600" dirty="0" smtClean="0">
                <a:latin typeface="Times New Roman" pitchFamily="18" charset="0"/>
              </a:rPr>
              <a:t>；</a:t>
            </a:r>
          </a:p>
          <a:p>
            <a:pPr lvl="1" eaLnBrk="1" hangingPunct="1">
              <a:lnSpc>
                <a:spcPct val="100000"/>
              </a:lnSpc>
            </a:pPr>
            <a:r>
              <a:rPr lang="zh-CN" altLang="en-US" sz="1800" dirty="0" smtClean="0">
                <a:latin typeface="Times New Roman" pitchFamily="18" charset="0"/>
              </a:rPr>
              <a:t>将以上关系写成矩阵形式即得</a:t>
            </a:r>
          </a:p>
          <a:p>
            <a:pPr lvl="1" eaLnBrk="1" hangingPunct="1">
              <a:lnSpc>
                <a:spcPct val="100000"/>
              </a:lnSpc>
            </a:pPr>
            <a:endParaRPr lang="zh-CN" altLang="en-US" sz="1000" dirty="0" smtClean="0">
              <a:latin typeface="Times New Roman" pitchFamily="18" charset="0"/>
            </a:endParaRPr>
          </a:p>
          <a:p>
            <a:pPr lvl="1" eaLnBrk="1" hangingPunct="1">
              <a:lnSpc>
                <a:spcPct val="100000"/>
              </a:lnSpc>
            </a:pPr>
            <a:r>
              <a:rPr lang="zh-CN" altLang="en-US" sz="1800" dirty="0" smtClean="0">
                <a:latin typeface="Times New Roman" pitchFamily="18" charset="0"/>
              </a:rPr>
              <a:t>                                                     ＝</a:t>
            </a:r>
          </a:p>
          <a:p>
            <a:pPr lvl="1" eaLnBrk="1" hangingPunct="1">
              <a:lnSpc>
                <a:spcPct val="100000"/>
              </a:lnSpc>
            </a:pPr>
            <a:endParaRPr lang="zh-CN" altLang="en-US" sz="1800" dirty="0" smtClean="0">
              <a:latin typeface="Times New Roman" pitchFamily="18" charset="0"/>
            </a:endParaRPr>
          </a:p>
          <a:p>
            <a:pPr eaLnBrk="1" hangingPunct="1">
              <a:lnSpc>
                <a:spcPct val="100000"/>
              </a:lnSpc>
            </a:pP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b</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定义为</a:t>
            </a:r>
            <a:r>
              <a:rPr lang="en-US" altLang="zh-CN" sz="2000" i="1" dirty="0" smtClean="0">
                <a:latin typeface="Times New Roman" pitchFamily="18" charset="0"/>
              </a:rPr>
              <a:t>x</a:t>
            </a:r>
            <a:r>
              <a:rPr lang="zh-CN" altLang="en-US" sz="2000" dirty="0" smtClean="0">
                <a:latin typeface="Times New Roman" pitchFamily="18" charset="0"/>
              </a:rPr>
              <a:t>与</a:t>
            </a:r>
            <a:r>
              <a:rPr lang="en-US" altLang="zh-CN" sz="2000" i="1" dirty="0" smtClean="0">
                <a:latin typeface="Times New Roman" pitchFamily="18" charset="0"/>
              </a:rPr>
              <a:t>b</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的模</a:t>
            </a:r>
            <a:r>
              <a:rPr lang="en-US" altLang="zh-CN" sz="2000" i="1" dirty="0" smtClean="0">
                <a:latin typeface="Times New Roman" pitchFamily="18" charset="0"/>
              </a:rPr>
              <a:t>x</a:t>
            </a:r>
            <a:r>
              <a:rPr lang="en-US" altLang="zh-CN" sz="2000" baseline="30000" dirty="0" smtClean="0">
                <a:latin typeface="Times New Roman" pitchFamily="18" charset="0"/>
              </a:rPr>
              <a:t>4</a:t>
            </a:r>
            <a:r>
              <a:rPr lang="en-US" altLang="zh-CN" sz="2000" dirty="0" smtClean="0">
                <a:latin typeface="Times New Roman" pitchFamily="18" charset="0"/>
              </a:rPr>
              <a:t>+1</a:t>
            </a:r>
            <a:r>
              <a:rPr lang="zh-CN" altLang="en-US" sz="2000" dirty="0" smtClean="0">
                <a:latin typeface="Times New Roman" pitchFamily="18" charset="0"/>
              </a:rPr>
              <a:t>乘法，即</a:t>
            </a: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b</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p>
          <a:p>
            <a:pPr lvl="1" eaLnBrk="1" hangingPunct="1">
              <a:lnSpc>
                <a:spcPct val="100000"/>
              </a:lnSpc>
            </a:pPr>
            <a:r>
              <a:rPr lang="en-US" altLang="zh-CN" sz="1800" dirty="0" smtClean="0">
                <a:latin typeface="Times New Roman" pitchFamily="18" charset="0"/>
              </a:rPr>
              <a:t>=</a:t>
            </a:r>
            <a:r>
              <a:rPr lang="en-US" altLang="zh-CN" sz="1800" i="1" dirty="0" smtClean="0">
                <a:latin typeface="Times New Roman" pitchFamily="18" charset="0"/>
              </a:rPr>
              <a:t>b</a:t>
            </a:r>
            <a:r>
              <a:rPr lang="en-US" altLang="zh-CN" sz="1800" baseline="-25000" dirty="0" smtClean="0">
                <a:latin typeface="Times New Roman" pitchFamily="18" charset="0"/>
              </a:rPr>
              <a:t>2</a:t>
            </a:r>
            <a:r>
              <a:rPr lang="en-US" altLang="zh-CN" sz="1800" i="1" dirty="0" smtClean="0">
                <a:latin typeface="Times New Roman" pitchFamily="18" charset="0"/>
              </a:rPr>
              <a:t>x</a:t>
            </a:r>
            <a:r>
              <a:rPr lang="en-US" altLang="zh-CN" sz="1800" baseline="30000" dirty="0" smtClean="0">
                <a:latin typeface="Times New Roman" pitchFamily="18" charset="0"/>
              </a:rPr>
              <a:t>3</a:t>
            </a:r>
            <a:r>
              <a:rPr lang="en-US" altLang="zh-CN" sz="1800" dirty="0" smtClean="0">
                <a:latin typeface="Times New Roman" pitchFamily="18" charset="0"/>
              </a:rPr>
              <a:t>+</a:t>
            </a:r>
            <a:r>
              <a:rPr lang="en-US" altLang="zh-CN" sz="1800" i="1" dirty="0" smtClean="0">
                <a:latin typeface="Times New Roman" pitchFamily="18" charset="0"/>
              </a:rPr>
              <a:t>b</a:t>
            </a:r>
            <a:r>
              <a:rPr lang="en-US" altLang="zh-CN" sz="1800" baseline="-25000" dirty="0" smtClean="0">
                <a:latin typeface="Times New Roman" pitchFamily="18" charset="0"/>
              </a:rPr>
              <a:t>1</a:t>
            </a:r>
            <a:r>
              <a:rPr lang="en-US" altLang="zh-CN" sz="1800" i="1" dirty="0" smtClean="0">
                <a:latin typeface="Times New Roman" pitchFamily="18" charset="0"/>
              </a:rPr>
              <a:t>x</a:t>
            </a:r>
            <a:r>
              <a:rPr lang="en-US" altLang="zh-CN" sz="1800" baseline="30000" dirty="0" smtClean="0">
                <a:latin typeface="Times New Roman" pitchFamily="18" charset="0"/>
              </a:rPr>
              <a:t>2</a:t>
            </a:r>
            <a:r>
              <a:rPr lang="en-US" altLang="zh-CN" sz="1800" dirty="0" smtClean="0">
                <a:latin typeface="Times New Roman" pitchFamily="18" charset="0"/>
              </a:rPr>
              <a:t>+</a:t>
            </a:r>
            <a:r>
              <a:rPr lang="en-US" altLang="zh-CN" sz="1800" i="1" dirty="0" smtClean="0">
                <a:latin typeface="Times New Roman" pitchFamily="18" charset="0"/>
              </a:rPr>
              <a:t>b</a:t>
            </a:r>
            <a:r>
              <a:rPr lang="en-US" altLang="zh-CN" sz="1800" baseline="-25000" dirty="0" smtClean="0">
                <a:latin typeface="Times New Roman" pitchFamily="18" charset="0"/>
              </a:rPr>
              <a:t>0</a:t>
            </a:r>
            <a:r>
              <a:rPr lang="en-US" altLang="zh-CN" sz="1800" i="1" dirty="0" smtClean="0">
                <a:latin typeface="Times New Roman" pitchFamily="18" charset="0"/>
              </a:rPr>
              <a:t>x</a:t>
            </a:r>
            <a:r>
              <a:rPr lang="en-US" altLang="zh-CN" sz="1800" dirty="0" smtClean="0">
                <a:latin typeface="Times New Roman" pitchFamily="18" charset="0"/>
              </a:rPr>
              <a:t>+</a:t>
            </a:r>
            <a:r>
              <a:rPr lang="en-US" altLang="zh-CN" sz="1800" i="1" dirty="0" smtClean="0">
                <a:latin typeface="Times New Roman" pitchFamily="18" charset="0"/>
              </a:rPr>
              <a:t>b</a:t>
            </a:r>
            <a:r>
              <a:rPr lang="en-US" altLang="zh-CN" sz="1800" baseline="-25000" dirty="0" smtClean="0">
                <a:latin typeface="Times New Roman" pitchFamily="18" charset="0"/>
              </a:rPr>
              <a:t>3</a:t>
            </a:r>
            <a:r>
              <a:rPr lang="zh-CN" altLang="en-US" sz="1800" dirty="0" smtClean="0">
                <a:latin typeface="Times New Roman" pitchFamily="18" charset="0"/>
              </a:rPr>
              <a:t>。其矩阵表示中，除</a:t>
            </a:r>
            <a:r>
              <a:rPr lang="en-US" altLang="zh-CN" sz="1800" i="1" dirty="0" smtClean="0">
                <a:latin typeface="Times New Roman" pitchFamily="18" charset="0"/>
              </a:rPr>
              <a:t>a</a:t>
            </a:r>
            <a:r>
              <a:rPr lang="en-US" altLang="zh-CN" sz="1800" baseline="-25000" dirty="0" smtClean="0">
                <a:latin typeface="Times New Roman" pitchFamily="18" charset="0"/>
              </a:rPr>
              <a:t>1</a:t>
            </a:r>
            <a:r>
              <a:rPr lang="en-US" altLang="zh-CN" sz="1800" dirty="0" smtClean="0">
                <a:latin typeface="Times New Roman" pitchFamily="18" charset="0"/>
              </a:rPr>
              <a:t>=‘01’</a:t>
            </a:r>
            <a:r>
              <a:rPr lang="zh-CN" altLang="en-US" sz="1800" dirty="0" smtClean="0">
                <a:latin typeface="Times New Roman" pitchFamily="18" charset="0"/>
              </a:rPr>
              <a:t>外，其他所有</a:t>
            </a:r>
            <a:r>
              <a:rPr lang="en-US" altLang="zh-CN" sz="1800" i="1" dirty="0" err="1" smtClean="0">
                <a:latin typeface="Times New Roman" pitchFamily="18" charset="0"/>
              </a:rPr>
              <a:t>a</a:t>
            </a:r>
            <a:r>
              <a:rPr lang="en-US" altLang="zh-CN" sz="1800" i="1" baseline="-25000" dirty="0" err="1" smtClean="0">
                <a:latin typeface="Times New Roman" pitchFamily="18" charset="0"/>
              </a:rPr>
              <a:t>i</a:t>
            </a:r>
            <a:r>
              <a:rPr lang="en-US" altLang="zh-CN" sz="1800" dirty="0" smtClean="0">
                <a:latin typeface="Times New Roman" pitchFamily="18" charset="0"/>
              </a:rPr>
              <a:t>=‘00’</a:t>
            </a:r>
            <a:r>
              <a:rPr lang="zh-CN" altLang="en-US" sz="1800" dirty="0" smtClean="0">
                <a:latin typeface="Times New Roman" pitchFamily="18" charset="0"/>
              </a:rPr>
              <a:t>，即</a:t>
            </a:r>
          </a:p>
          <a:p>
            <a:pPr lvl="1" eaLnBrk="1" hangingPunct="1">
              <a:lnSpc>
                <a:spcPct val="100000"/>
              </a:lnSpc>
            </a:pPr>
            <a:endParaRPr lang="zh-CN" altLang="en-US" sz="1200" dirty="0" smtClean="0">
              <a:latin typeface="Times New Roman" pitchFamily="18" charset="0"/>
            </a:endParaRPr>
          </a:p>
          <a:p>
            <a:pPr lvl="1" eaLnBrk="1" hangingPunct="1">
              <a:lnSpc>
                <a:spcPct val="100000"/>
              </a:lnSpc>
            </a:pPr>
            <a:r>
              <a:rPr lang="zh-CN" altLang="en-US" sz="1800" dirty="0" smtClean="0">
                <a:latin typeface="Times New Roman" pitchFamily="18" charset="0"/>
              </a:rPr>
              <a:t>      ＝</a:t>
            </a:r>
          </a:p>
          <a:p>
            <a:pPr lvl="1" eaLnBrk="1" hangingPunct="1">
              <a:lnSpc>
                <a:spcPct val="100000"/>
              </a:lnSpc>
            </a:pPr>
            <a:endParaRPr lang="zh-CN" altLang="en-US" sz="1800" dirty="0" smtClean="0">
              <a:latin typeface="Times New Roman" pitchFamily="18" charset="0"/>
            </a:endParaRPr>
          </a:p>
          <a:p>
            <a:pPr lvl="1" eaLnBrk="1" hangingPunct="1">
              <a:lnSpc>
                <a:spcPct val="100000"/>
              </a:lnSpc>
            </a:pPr>
            <a:r>
              <a:rPr lang="zh-CN" altLang="en-US" sz="1800" dirty="0" smtClean="0">
                <a:solidFill>
                  <a:srgbClr val="0000FF"/>
                </a:solidFill>
                <a:latin typeface="Times New Roman" pitchFamily="18" charset="0"/>
              </a:rPr>
              <a:t>因此</a:t>
            </a:r>
            <a:r>
              <a:rPr lang="en-US" altLang="zh-CN" sz="1800" i="1" dirty="0" smtClean="0">
                <a:solidFill>
                  <a:srgbClr val="0000FF"/>
                </a:solidFill>
                <a:latin typeface="Times New Roman" pitchFamily="18" charset="0"/>
              </a:rPr>
              <a:t>x</a:t>
            </a:r>
            <a:r>
              <a:rPr lang="zh-CN" altLang="en-US" sz="1800" dirty="0" smtClean="0">
                <a:solidFill>
                  <a:srgbClr val="0000FF"/>
                </a:solidFill>
                <a:latin typeface="Times New Roman" pitchFamily="18" charset="0"/>
              </a:rPr>
              <a:t>（或</a:t>
            </a:r>
            <a:r>
              <a:rPr lang="en-US" altLang="zh-CN" sz="1800" dirty="0" smtClean="0">
                <a:solidFill>
                  <a:srgbClr val="0000FF"/>
                </a:solidFill>
                <a:latin typeface="Times New Roman" pitchFamily="18" charset="0"/>
              </a:rPr>
              <a:t>x</a:t>
            </a:r>
            <a:r>
              <a:rPr lang="zh-CN" altLang="en-US" sz="1800" dirty="0" smtClean="0">
                <a:solidFill>
                  <a:srgbClr val="0000FF"/>
                </a:solidFill>
                <a:latin typeface="Times New Roman" pitchFamily="18" charset="0"/>
              </a:rPr>
              <a:t>的幂）模乘多项式相当于对字节构成的向量进行字节循环移位</a:t>
            </a:r>
          </a:p>
        </p:txBody>
      </p:sp>
      <p:sp>
        <p:nvSpPr>
          <p:cNvPr id="34826" name="Rectangle 5"/>
          <p:cNvSpPr>
            <a:spLocks noChangeArrowheads="1"/>
          </p:cNvSpPr>
          <p:nvPr/>
        </p:nvSpPr>
        <p:spPr bwMode="auto">
          <a:xfrm>
            <a:off x="0" y="2957513"/>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34818" name="Object 6"/>
          <p:cNvGraphicFramePr>
            <a:graphicFrameLocks noChangeAspect="1"/>
          </p:cNvGraphicFramePr>
          <p:nvPr/>
        </p:nvGraphicFramePr>
        <p:xfrm>
          <a:off x="990600" y="3048000"/>
          <a:ext cx="1524000" cy="1189038"/>
        </p:xfrm>
        <a:graphic>
          <a:graphicData uri="http://schemas.openxmlformats.org/presentationml/2006/ole">
            <p:oleObj spid="_x0000_s676866" name="公式" r:id="rId3" imgW="1206500" imgH="939800" progId="Equation.3">
              <p:embed/>
            </p:oleObj>
          </a:graphicData>
        </a:graphic>
      </p:graphicFrame>
      <p:graphicFrame>
        <p:nvGraphicFramePr>
          <p:cNvPr id="34819" name="Object 7"/>
          <p:cNvGraphicFramePr>
            <a:graphicFrameLocks noChangeAspect="1"/>
          </p:cNvGraphicFramePr>
          <p:nvPr/>
        </p:nvGraphicFramePr>
        <p:xfrm>
          <a:off x="2552700" y="3048000"/>
          <a:ext cx="1485900" cy="1185863"/>
        </p:xfrm>
        <a:graphic>
          <a:graphicData uri="http://schemas.openxmlformats.org/presentationml/2006/ole">
            <p:oleObj spid="_x0000_s676867" name="公式" r:id="rId4" imgW="1180588" imgH="939392" progId="Equation.3">
              <p:embed/>
            </p:oleObj>
          </a:graphicData>
        </a:graphic>
      </p:graphicFrame>
      <p:graphicFrame>
        <p:nvGraphicFramePr>
          <p:cNvPr id="34820" name="Object 8"/>
          <p:cNvGraphicFramePr>
            <a:graphicFrameLocks noChangeAspect="1"/>
          </p:cNvGraphicFramePr>
          <p:nvPr/>
        </p:nvGraphicFramePr>
        <p:xfrm>
          <a:off x="4114800" y="3048000"/>
          <a:ext cx="1206500" cy="1219200"/>
        </p:xfrm>
        <a:graphic>
          <a:graphicData uri="http://schemas.openxmlformats.org/presentationml/2006/ole">
            <p:oleObj spid="_x0000_s676868" name="公式" r:id="rId5" imgW="901700" imgH="914400" progId="Equation.3">
              <p:embed/>
            </p:oleObj>
          </a:graphicData>
        </a:graphic>
      </p:graphicFrame>
      <p:graphicFrame>
        <p:nvGraphicFramePr>
          <p:cNvPr id="34821" name="Object 9"/>
          <p:cNvGraphicFramePr>
            <a:graphicFrameLocks noChangeAspect="1"/>
          </p:cNvGraphicFramePr>
          <p:nvPr/>
        </p:nvGraphicFramePr>
        <p:xfrm>
          <a:off x="914400" y="4876800"/>
          <a:ext cx="431800" cy="1295400"/>
        </p:xfrm>
        <a:graphic>
          <a:graphicData uri="http://schemas.openxmlformats.org/presentationml/2006/ole">
            <p:oleObj spid="_x0000_s676869" name="公式" r:id="rId6" imgW="317362" imgH="939392" progId="Equation.3">
              <p:embed/>
            </p:oleObj>
          </a:graphicData>
        </a:graphic>
      </p:graphicFrame>
      <p:graphicFrame>
        <p:nvGraphicFramePr>
          <p:cNvPr id="34822" name="Object 10"/>
          <p:cNvGraphicFramePr>
            <a:graphicFrameLocks noChangeAspect="1"/>
          </p:cNvGraphicFramePr>
          <p:nvPr/>
        </p:nvGraphicFramePr>
        <p:xfrm>
          <a:off x="1524000" y="4953000"/>
          <a:ext cx="1524000" cy="1152525"/>
        </p:xfrm>
        <a:graphic>
          <a:graphicData uri="http://schemas.openxmlformats.org/presentationml/2006/ole">
            <p:oleObj spid="_x0000_s676870" name="公式" r:id="rId7" imgW="1206500" imgH="914400" progId="Equation.3">
              <p:embed/>
            </p:oleObj>
          </a:graphicData>
        </a:graphic>
      </p:graphicFrame>
      <p:graphicFrame>
        <p:nvGraphicFramePr>
          <p:cNvPr id="34823" name="Object 11"/>
          <p:cNvGraphicFramePr>
            <a:graphicFrameLocks noChangeAspect="1"/>
          </p:cNvGraphicFramePr>
          <p:nvPr/>
        </p:nvGraphicFramePr>
        <p:xfrm>
          <a:off x="3048000" y="4953000"/>
          <a:ext cx="406400" cy="1219200"/>
        </p:xfrm>
        <a:graphic>
          <a:graphicData uri="http://schemas.openxmlformats.org/presentationml/2006/ole">
            <p:oleObj spid="_x0000_s676871" name="公式" r:id="rId8" imgW="317362" imgH="939392" progId="Equation.3">
              <p:embed/>
            </p:oleObj>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3.6.1 </a:t>
            </a:r>
            <a:r>
              <a:rPr lang="en-US" altLang="zh-CN" dirty="0" err="1" smtClean="0"/>
              <a:t>Rijndael</a:t>
            </a:r>
            <a:r>
              <a:rPr lang="zh-CN" altLang="en-US" dirty="0" smtClean="0"/>
              <a:t>的数学基础和设计思想</a:t>
            </a:r>
          </a:p>
        </p:txBody>
      </p:sp>
      <p:sp>
        <p:nvSpPr>
          <p:cNvPr id="3" name="内容占位符 2"/>
          <p:cNvSpPr>
            <a:spLocks noGrp="1"/>
          </p:cNvSpPr>
          <p:nvPr>
            <p:ph idx="1"/>
          </p:nvPr>
        </p:nvSpPr>
        <p:spPr>
          <a:xfrm>
            <a:off x="304800" y="838200"/>
            <a:ext cx="8610600" cy="5638800"/>
          </a:xfrm>
        </p:spPr>
        <p:txBody>
          <a:bodyPr/>
          <a:lstStyle/>
          <a:p>
            <a:pPr eaLnBrk="1" hangingPunct="1">
              <a:lnSpc>
                <a:spcPct val="110000"/>
              </a:lnSpc>
            </a:pPr>
            <a:r>
              <a:rPr lang="en-US" altLang="zh-CN" sz="2400" dirty="0" smtClean="0"/>
              <a:t>3.</a:t>
            </a:r>
            <a:r>
              <a:rPr lang="zh-CN" altLang="en-US" sz="2400" dirty="0" smtClean="0"/>
              <a:t>设计思想</a:t>
            </a:r>
          </a:p>
          <a:p>
            <a:pPr eaLnBrk="1" hangingPunct="1">
              <a:lnSpc>
                <a:spcPct val="110000"/>
              </a:lnSpc>
            </a:pPr>
            <a:r>
              <a:rPr lang="en-US" altLang="zh-CN" sz="2400" dirty="0" err="1" smtClean="0"/>
              <a:t>Rijndael</a:t>
            </a:r>
            <a:r>
              <a:rPr lang="zh-CN" altLang="en-US" sz="2400" dirty="0" smtClean="0"/>
              <a:t>密码的设计力求满足以下</a:t>
            </a:r>
            <a:r>
              <a:rPr lang="en-US" altLang="zh-CN" sz="2400" dirty="0" smtClean="0"/>
              <a:t>3</a:t>
            </a:r>
            <a:r>
              <a:rPr lang="zh-CN" altLang="en-US" sz="2400" dirty="0" smtClean="0"/>
              <a:t>条标准：  </a:t>
            </a:r>
          </a:p>
          <a:p>
            <a:pPr lvl="1" eaLnBrk="1" hangingPunct="1">
              <a:lnSpc>
                <a:spcPct val="110000"/>
              </a:lnSpc>
            </a:pPr>
            <a:r>
              <a:rPr lang="zh-CN" altLang="en-US" sz="2000" dirty="0" smtClean="0"/>
              <a:t>① 抵抗所有已知的攻击。</a:t>
            </a:r>
            <a:r>
              <a:rPr lang="en-US" altLang="zh-CN" sz="2000" dirty="0" smtClean="0"/>
              <a:t>(square</a:t>
            </a:r>
            <a:r>
              <a:rPr lang="zh-CN" altLang="en-US" sz="2000" dirty="0" smtClean="0"/>
              <a:t>攻击</a:t>
            </a:r>
            <a:r>
              <a:rPr lang="en-US" altLang="zh-CN" sz="2000" dirty="0" smtClean="0"/>
              <a:t>)</a:t>
            </a:r>
          </a:p>
          <a:p>
            <a:pPr lvl="1" eaLnBrk="1" hangingPunct="1">
              <a:lnSpc>
                <a:spcPct val="110000"/>
              </a:lnSpc>
            </a:pPr>
            <a:r>
              <a:rPr lang="en-US" altLang="zh-CN" sz="2000" dirty="0" smtClean="0"/>
              <a:t>② </a:t>
            </a:r>
            <a:r>
              <a:rPr lang="zh-CN" altLang="en-US" sz="2000" dirty="0" smtClean="0"/>
              <a:t>在多个平台上速度快，编码紧凑。</a:t>
            </a:r>
            <a:r>
              <a:rPr lang="en-US" altLang="zh-CN" sz="2000" dirty="0" smtClean="0"/>
              <a:t>(8/16/32</a:t>
            </a:r>
            <a:r>
              <a:rPr lang="zh-CN" altLang="en-US" sz="2000" dirty="0" smtClean="0"/>
              <a:t>位平台，加解密相似</a:t>
            </a:r>
            <a:r>
              <a:rPr lang="en-US" altLang="zh-CN" sz="2000" dirty="0" smtClean="0"/>
              <a:t>)</a:t>
            </a:r>
          </a:p>
          <a:p>
            <a:pPr lvl="1" eaLnBrk="1" hangingPunct="1">
              <a:lnSpc>
                <a:spcPct val="110000"/>
              </a:lnSpc>
            </a:pPr>
            <a:r>
              <a:rPr lang="en-US" altLang="zh-CN" sz="2000" dirty="0" smtClean="0"/>
              <a:t>③ </a:t>
            </a:r>
            <a:r>
              <a:rPr lang="zh-CN" altLang="en-US" sz="2000" dirty="0" smtClean="0"/>
              <a:t>设计简单。</a:t>
            </a:r>
            <a:r>
              <a:rPr lang="en-US" altLang="zh-CN" sz="2000" dirty="0" smtClean="0"/>
              <a:t>(</a:t>
            </a:r>
            <a:r>
              <a:rPr lang="zh-CN" altLang="en-US" sz="2000" dirty="0" smtClean="0"/>
              <a:t>结构化，没有复杂运算</a:t>
            </a:r>
            <a:r>
              <a:rPr lang="en-US" altLang="zh-CN" sz="2000" dirty="0" smtClean="0"/>
              <a:t>)</a:t>
            </a:r>
          </a:p>
          <a:p>
            <a:pPr lvl="1" eaLnBrk="1" hangingPunct="1">
              <a:lnSpc>
                <a:spcPct val="110000"/>
              </a:lnSpc>
            </a:pPr>
            <a:r>
              <a:rPr lang="zh-CN" altLang="en-US" sz="2000" dirty="0" smtClean="0"/>
              <a:t>之前的大多数分组密码，其轮函数是</a:t>
            </a:r>
            <a:r>
              <a:rPr lang="en-US" altLang="zh-CN" sz="2000" dirty="0" err="1" smtClean="0"/>
              <a:t>Feistel</a:t>
            </a:r>
            <a:r>
              <a:rPr lang="zh-CN" altLang="en-US" sz="2000" dirty="0" smtClean="0"/>
              <a:t>结构，即将中间状态的部分比特不加改变地简单放置到其他位置。</a:t>
            </a:r>
          </a:p>
          <a:p>
            <a:pPr lvl="1" eaLnBrk="1" hangingPunct="1">
              <a:lnSpc>
                <a:spcPct val="110000"/>
              </a:lnSpc>
            </a:pPr>
            <a:r>
              <a:rPr lang="en-US" altLang="zh-CN" sz="2000" dirty="0" err="1" smtClean="0"/>
              <a:t>Rijndael</a:t>
            </a:r>
            <a:r>
              <a:rPr lang="zh-CN" altLang="en-US" sz="2000" dirty="0" smtClean="0"/>
              <a:t>没有这种结构，其轮函数是由</a:t>
            </a:r>
            <a:r>
              <a:rPr lang="en-US" altLang="zh-CN" sz="2000" dirty="0" smtClean="0"/>
              <a:t>3</a:t>
            </a:r>
            <a:r>
              <a:rPr lang="zh-CN" altLang="en-US" sz="2000" dirty="0" smtClean="0"/>
              <a:t>个不同的可逆均匀变换组成的，称它们为</a:t>
            </a:r>
            <a:r>
              <a:rPr lang="en-US" altLang="zh-CN" sz="2000" dirty="0" smtClean="0"/>
              <a:t>3</a:t>
            </a:r>
            <a:r>
              <a:rPr lang="zh-CN" altLang="en-US" sz="2000" dirty="0" smtClean="0"/>
              <a:t>个</a:t>
            </a:r>
            <a:r>
              <a:rPr lang="zh-CN" altLang="en-US" sz="2000" dirty="0" smtClean="0">
                <a:latin typeface="华文中宋" pitchFamily="2" charset="-122"/>
              </a:rPr>
              <a:t>“</a:t>
            </a:r>
            <a:r>
              <a:rPr lang="zh-CN" altLang="en-US" sz="2000" dirty="0" smtClean="0"/>
              <a:t>层</a:t>
            </a:r>
            <a:r>
              <a:rPr lang="zh-CN" altLang="en-US" sz="2000" dirty="0" smtClean="0">
                <a:latin typeface="华文中宋" pitchFamily="2" charset="-122"/>
              </a:rPr>
              <a:t>”</a:t>
            </a:r>
            <a:r>
              <a:rPr lang="zh-CN" altLang="en-US" sz="2000" dirty="0" smtClean="0"/>
              <a:t>。</a:t>
            </a:r>
          </a:p>
          <a:p>
            <a:pPr lvl="2" eaLnBrk="1" hangingPunct="1">
              <a:lnSpc>
                <a:spcPct val="110000"/>
              </a:lnSpc>
            </a:pPr>
            <a:r>
              <a:rPr lang="zh-CN" altLang="en-US" sz="1800" dirty="0" smtClean="0">
                <a:solidFill>
                  <a:srgbClr val="0000FF"/>
                </a:solidFill>
              </a:rPr>
              <a:t>所谓</a:t>
            </a:r>
            <a:r>
              <a:rPr lang="zh-CN" altLang="en-US" sz="1800" dirty="0" smtClean="0">
                <a:solidFill>
                  <a:srgbClr val="0000FF"/>
                </a:solidFill>
                <a:latin typeface="华文中宋" pitchFamily="2" charset="-122"/>
              </a:rPr>
              <a:t>“</a:t>
            </a:r>
            <a:r>
              <a:rPr lang="zh-CN" altLang="en-US" sz="1800" dirty="0" smtClean="0">
                <a:solidFill>
                  <a:srgbClr val="0000FF"/>
                </a:solidFill>
              </a:rPr>
              <a:t>均匀变换</a:t>
            </a:r>
            <a:r>
              <a:rPr lang="zh-CN" altLang="en-US" sz="1800" dirty="0" smtClean="0">
                <a:solidFill>
                  <a:srgbClr val="0000FF"/>
                </a:solidFill>
                <a:latin typeface="华文中宋" pitchFamily="2" charset="-122"/>
              </a:rPr>
              <a:t>”</a:t>
            </a:r>
            <a:r>
              <a:rPr lang="zh-CN" altLang="en-US" sz="1800" dirty="0" smtClean="0">
                <a:solidFill>
                  <a:srgbClr val="0000FF"/>
                </a:solidFill>
              </a:rPr>
              <a:t>是指状态的每个比特都是用类似的方法进行处理的</a:t>
            </a:r>
            <a:r>
              <a:rPr lang="zh-CN" altLang="en-US" sz="1800" dirty="0" smtClean="0"/>
              <a:t>。</a:t>
            </a:r>
          </a:p>
          <a:p>
            <a:pPr lvl="2" eaLnBrk="1" hangingPunct="1">
              <a:lnSpc>
                <a:spcPct val="110000"/>
              </a:lnSpc>
            </a:pPr>
            <a:r>
              <a:rPr lang="zh-CN" altLang="en-US" sz="1800" dirty="0" smtClean="0"/>
              <a:t>不同层的特定选择大部分是建立在</a:t>
            </a:r>
            <a:r>
              <a:rPr lang="zh-CN" altLang="en-US" sz="1800" dirty="0" smtClean="0">
                <a:latin typeface="华文中宋" pitchFamily="2" charset="-122"/>
              </a:rPr>
              <a:t>“</a:t>
            </a:r>
            <a:r>
              <a:rPr lang="zh-CN" altLang="en-US" sz="1800" dirty="0" smtClean="0"/>
              <a:t>宽轨迹策略</a:t>
            </a:r>
            <a:r>
              <a:rPr lang="zh-CN" altLang="en-US" sz="1800" dirty="0" smtClean="0">
                <a:latin typeface="华文中宋" pitchFamily="2" charset="-122"/>
              </a:rPr>
              <a:t>”</a:t>
            </a:r>
            <a:r>
              <a:rPr lang="zh-CN" altLang="en-US" sz="1800" dirty="0" smtClean="0"/>
              <a:t>的应用基础上的。</a:t>
            </a:r>
          </a:p>
          <a:p>
            <a:pPr lvl="2" eaLnBrk="1" hangingPunct="1">
              <a:lnSpc>
                <a:spcPct val="110000"/>
              </a:lnSpc>
            </a:pPr>
            <a:r>
              <a:rPr lang="zh-CN" altLang="en-US" sz="1800" dirty="0" smtClean="0"/>
              <a:t>简单地说，</a:t>
            </a:r>
            <a:r>
              <a:rPr lang="zh-CN" altLang="en-US" sz="1800" dirty="0" smtClean="0">
                <a:latin typeface="华文中宋" pitchFamily="2" charset="-122"/>
              </a:rPr>
              <a:t>“</a:t>
            </a:r>
            <a:r>
              <a:rPr lang="zh-CN" altLang="en-US" sz="1800" dirty="0" smtClean="0"/>
              <a:t>宽轨迹策略</a:t>
            </a:r>
            <a:r>
              <a:rPr lang="zh-CN" altLang="en-US" sz="1800" dirty="0" smtClean="0">
                <a:latin typeface="华文中宋" pitchFamily="2" charset="-122"/>
              </a:rPr>
              <a:t>”</a:t>
            </a:r>
            <a:r>
              <a:rPr lang="zh-CN" altLang="en-US" sz="1800" dirty="0" smtClean="0"/>
              <a:t>就是提供抗线性密码分析和差分密码分析能力的一种设计。</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103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3.6.1 </a:t>
            </a:r>
            <a:r>
              <a:rPr lang="en-US" altLang="zh-CN" dirty="0" err="1" smtClean="0"/>
              <a:t>Rijndael</a:t>
            </a:r>
            <a:r>
              <a:rPr lang="zh-CN" altLang="en-US" dirty="0" smtClean="0"/>
              <a:t>的数学基础和设计思想</a:t>
            </a:r>
          </a:p>
        </p:txBody>
      </p:sp>
      <p:sp>
        <p:nvSpPr>
          <p:cNvPr id="3" name="内容占位符 2"/>
          <p:cNvSpPr>
            <a:spLocks noGrp="1"/>
          </p:cNvSpPr>
          <p:nvPr>
            <p:ph idx="1"/>
          </p:nvPr>
        </p:nvSpPr>
        <p:spPr>
          <a:xfrm>
            <a:off x="304800" y="838200"/>
            <a:ext cx="8610600" cy="5638800"/>
          </a:xfrm>
        </p:spPr>
        <p:txBody>
          <a:bodyPr/>
          <a:lstStyle/>
          <a:p>
            <a:pPr eaLnBrk="1" hangingPunct="1"/>
            <a:r>
              <a:rPr lang="zh-CN" altLang="en-US" sz="2000" dirty="0" smtClean="0"/>
              <a:t>为实现宽轨迹策略，轮函数</a:t>
            </a:r>
            <a:r>
              <a:rPr lang="en-US" altLang="zh-CN" sz="2000" dirty="0" smtClean="0"/>
              <a:t>3</a:t>
            </a:r>
            <a:r>
              <a:rPr lang="zh-CN" altLang="en-US" sz="2000" dirty="0" smtClean="0"/>
              <a:t>个层中的每一层都有自己的功能</a:t>
            </a:r>
          </a:p>
          <a:p>
            <a:pPr lvl="1" eaLnBrk="1" hangingPunct="1"/>
            <a:r>
              <a:rPr lang="zh-CN" altLang="en-US" sz="2000" dirty="0" smtClean="0"/>
              <a:t> </a:t>
            </a:r>
            <a:r>
              <a:rPr lang="zh-CN" altLang="en-US" sz="2000" dirty="0" smtClean="0">
                <a:solidFill>
                  <a:srgbClr val="0000FF"/>
                </a:solidFill>
              </a:rPr>
              <a:t>线性混合层</a:t>
            </a:r>
            <a:r>
              <a:rPr lang="zh-CN" altLang="en-US" sz="2000" dirty="0" smtClean="0"/>
              <a:t> 确保多轮之上的高度扩散；</a:t>
            </a:r>
          </a:p>
          <a:p>
            <a:pPr lvl="1" eaLnBrk="1" hangingPunct="1"/>
            <a:r>
              <a:rPr lang="zh-CN" altLang="en-US" sz="2000" dirty="0" smtClean="0"/>
              <a:t> </a:t>
            </a:r>
            <a:r>
              <a:rPr lang="zh-CN" altLang="en-US" sz="2000" dirty="0" smtClean="0">
                <a:solidFill>
                  <a:srgbClr val="0000FF"/>
                </a:solidFill>
              </a:rPr>
              <a:t>非线性层</a:t>
            </a:r>
            <a:r>
              <a:rPr lang="zh-CN" altLang="en-US" sz="2000" dirty="0" smtClean="0"/>
              <a:t>     将具有最优的</a:t>
            </a:r>
            <a:r>
              <a:rPr lang="zh-CN" altLang="en-US" sz="2000" dirty="0" smtClean="0">
                <a:latin typeface="华文中宋" pitchFamily="2" charset="-122"/>
              </a:rPr>
              <a:t>“</a:t>
            </a:r>
            <a:r>
              <a:rPr lang="zh-CN" altLang="en-US" sz="2000" dirty="0" smtClean="0"/>
              <a:t>最坏情况非线性特性</a:t>
            </a:r>
            <a:r>
              <a:rPr lang="zh-CN" altLang="en-US" sz="2000" dirty="0" smtClean="0">
                <a:latin typeface="华文中宋" pitchFamily="2" charset="-122"/>
              </a:rPr>
              <a:t>”</a:t>
            </a:r>
            <a:r>
              <a:rPr lang="zh-CN" altLang="en-US" sz="2000" dirty="0" smtClean="0"/>
              <a:t>的</a:t>
            </a:r>
            <a:r>
              <a:rPr lang="en-US" altLang="zh-CN" sz="2000" dirty="0" smtClean="0"/>
              <a:t>S</a:t>
            </a:r>
            <a:r>
              <a:rPr lang="zh-CN" altLang="en-US" sz="2000" dirty="0" smtClean="0"/>
              <a:t>盒并行使用</a:t>
            </a:r>
          </a:p>
          <a:p>
            <a:pPr lvl="1" eaLnBrk="1" hangingPunct="1"/>
            <a:r>
              <a:rPr lang="zh-CN" altLang="en-US" sz="2000" dirty="0" smtClean="0"/>
              <a:t> </a:t>
            </a:r>
            <a:r>
              <a:rPr lang="zh-CN" altLang="en-US" sz="2000" dirty="0" smtClean="0">
                <a:solidFill>
                  <a:srgbClr val="0000FF"/>
                </a:solidFill>
              </a:rPr>
              <a:t>密钥加层</a:t>
            </a:r>
            <a:r>
              <a:rPr lang="zh-CN" altLang="en-US" sz="2000" dirty="0" smtClean="0"/>
              <a:t>     单轮子密钥简单地异或到中间状态上，实现一次性掩盖</a:t>
            </a:r>
            <a:endParaRPr lang="en-US" altLang="zh-CN" sz="2000" dirty="0" smtClean="0"/>
          </a:p>
          <a:p>
            <a:pPr eaLnBrk="1" hangingPunct="1"/>
            <a:r>
              <a:rPr lang="zh-CN" altLang="en-US" sz="2000" dirty="0" smtClean="0"/>
              <a:t>在第一轮之前，用了一个</a:t>
            </a:r>
            <a:r>
              <a:rPr lang="zh-CN" altLang="en-US" sz="2000" dirty="0" smtClean="0">
                <a:solidFill>
                  <a:srgbClr val="C3093E"/>
                </a:solidFill>
              </a:rPr>
              <a:t>初始密钥加层</a:t>
            </a:r>
          </a:p>
          <a:p>
            <a:pPr lvl="1" eaLnBrk="1" hangingPunct="1"/>
            <a:r>
              <a:rPr lang="zh-CN" altLang="en-US" sz="2000" dirty="0" smtClean="0">
                <a:solidFill>
                  <a:srgbClr val="0000FF"/>
                </a:solidFill>
                <a:latin typeface="华文中宋" pitchFamily="2" charset="-122"/>
              </a:rPr>
              <a:t>许多密码都在轮变换前后用密钥加层，如</a:t>
            </a:r>
            <a:r>
              <a:rPr lang="en-US" altLang="zh-CN" sz="2000" dirty="0" smtClean="0">
                <a:solidFill>
                  <a:srgbClr val="0000FF"/>
                </a:solidFill>
                <a:latin typeface="华文中宋" pitchFamily="2" charset="-122"/>
              </a:rPr>
              <a:t>IDEA</a:t>
            </a:r>
            <a:r>
              <a:rPr lang="zh-CN" altLang="en-US" sz="2000" dirty="0" smtClean="0">
                <a:solidFill>
                  <a:srgbClr val="0000FF"/>
                </a:solidFill>
                <a:latin typeface="华文中宋" pitchFamily="2" charset="-122"/>
              </a:rPr>
              <a:t>、</a:t>
            </a:r>
            <a:r>
              <a:rPr lang="en-US" altLang="zh-CN" sz="2000" dirty="0" smtClean="0">
                <a:solidFill>
                  <a:srgbClr val="0000FF"/>
                </a:solidFill>
                <a:latin typeface="华文中宋" pitchFamily="2" charset="-122"/>
              </a:rPr>
              <a:t>SAFER</a:t>
            </a:r>
            <a:r>
              <a:rPr lang="zh-CN" altLang="en-US" sz="2000" dirty="0" smtClean="0">
                <a:solidFill>
                  <a:srgbClr val="0000FF"/>
                </a:solidFill>
                <a:latin typeface="华文中宋" pitchFamily="2" charset="-122"/>
              </a:rPr>
              <a:t>和</a:t>
            </a:r>
            <a:r>
              <a:rPr lang="en-US" altLang="zh-CN" sz="2000" dirty="0" smtClean="0">
                <a:solidFill>
                  <a:srgbClr val="0000FF"/>
                </a:solidFill>
                <a:latin typeface="华文中宋" pitchFamily="2" charset="-122"/>
              </a:rPr>
              <a:t>Blowfish</a:t>
            </a:r>
            <a:endParaRPr lang="zh-CN" altLang="en-US" sz="2000" dirty="0" smtClean="0">
              <a:solidFill>
                <a:srgbClr val="0000FF"/>
              </a:solidFill>
              <a:latin typeface="华文中宋" pitchFamily="2" charset="-122"/>
            </a:endParaRPr>
          </a:p>
          <a:p>
            <a:pPr lvl="1" eaLnBrk="1" hangingPunct="1"/>
            <a:r>
              <a:rPr lang="zh-CN" altLang="en-US" sz="2000" dirty="0" smtClean="0">
                <a:solidFill>
                  <a:srgbClr val="0000FF"/>
                </a:solidFill>
                <a:latin typeface="华文中宋" pitchFamily="2" charset="-122"/>
              </a:rPr>
              <a:t>因此初始密钥加有如下作用：使加解密相似、</a:t>
            </a:r>
            <a:r>
              <a:rPr lang="zh-CN" altLang="en-US" sz="2000" dirty="0" smtClean="0">
                <a:latin typeface="华文中宋" pitchFamily="2" charset="-122"/>
              </a:rPr>
              <a:t>对安全性无意义、有利于差分分析</a:t>
            </a:r>
          </a:p>
          <a:p>
            <a:pPr lvl="1" eaLnBrk="1" hangingPunct="1"/>
            <a:r>
              <a:rPr lang="zh-CN" altLang="en-US" sz="2000" dirty="0" smtClean="0">
                <a:solidFill>
                  <a:srgbClr val="0000FF"/>
                </a:solidFill>
                <a:latin typeface="华文中宋" pitchFamily="2" charset="-122"/>
              </a:rPr>
              <a:t>为了使加密算法和解密算法在结构上更加接近，最后一轮的线性混合层与前面各轮的线性混合层不同</a:t>
            </a:r>
            <a:r>
              <a:rPr lang="zh-CN" altLang="en-US" sz="2000" dirty="0" smtClean="0">
                <a:latin typeface="华文中宋" pitchFamily="2" charset="-122"/>
              </a:rPr>
              <a:t>，这类似于</a:t>
            </a:r>
            <a:r>
              <a:rPr lang="en-US" altLang="zh-CN" sz="2000" dirty="0" smtClean="0">
                <a:latin typeface="华文中宋" pitchFamily="2" charset="-122"/>
              </a:rPr>
              <a:t>DES</a:t>
            </a:r>
            <a:r>
              <a:rPr lang="zh-CN" altLang="en-US" sz="2000" dirty="0" smtClean="0">
                <a:latin typeface="华文中宋" pitchFamily="2" charset="-122"/>
              </a:rPr>
              <a:t>的最后一轮不做左右交换。可以证明这种设计不以任何方式提高或降低该密码的安全性</a:t>
            </a:r>
            <a:endParaRPr lang="zh-CN" altLang="en-US" sz="2000" dirty="0" smtClean="0"/>
          </a:p>
          <a:p>
            <a:pPr eaLnBrk="1" hangingPunct="1"/>
            <a:endParaRPr lang="zh-CN" altLang="en-US"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104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5638800"/>
          </a:xfrm>
        </p:spPr>
        <p:txBody>
          <a:bodyPr/>
          <a:lstStyle/>
          <a:p>
            <a:pPr eaLnBrk="1" hangingPunct="1">
              <a:lnSpc>
                <a:spcPct val="100000"/>
              </a:lnSpc>
            </a:pPr>
            <a:r>
              <a:rPr lang="en-US" altLang="zh-CN" sz="2000" dirty="0" err="1" smtClean="0"/>
              <a:t>Rijndael</a:t>
            </a:r>
            <a:r>
              <a:rPr lang="zh-CN" altLang="en-US" sz="2000" dirty="0" smtClean="0"/>
              <a:t>是一个迭代型分组密码，其分组长度和密钥长度都可变，各自可以独立地指定为</a:t>
            </a:r>
            <a:r>
              <a:rPr lang="en-US" altLang="zh-CN" sz="2000" dirty="0" smtClean="0"/>
              <a:t>128</a:t>
            </a:r>
            <a:r>
              <a:rPr lang="zh-CN" altLang="en-US" sz="2000" dirty="0" smtClean="0"/>
              <a:t>比特、</a:t>
            </a:r>
            <a:r>
              <a:rPr lang="en-US" altLang="zh-CN" sz="2000" dirty="0" smtClean="0"/>
              <a:t>192</a:t>
            </a:r>
            <a:r>
              <a:rPr lang="zh-CN" altLang="en-US" sz="2000" dirty="0" smtClean="0"/>
              <a:t>比特、</a:t>
            </a:r>
            <a:r>
              <a:rPr lang="en-US" altLang="zh-CN" sz="2000" dirty="0" smtClean="0"/>
              <a:t>256</a:t>
            </a:r>
            <a:r>
              <a:rPr lang="zh-CN" altLang="en-US" sz="2000" dirty="0" smtClean="0"/>
              <a:t>比特</a:t>
            </a:r>
          </a:p>
          <a:p>
            <a:pPr eaLnBrk="1" hangingPunct="1">
              <a:lnSpc>
                <a:spcPct val="100000"/>
              </a:lnSpc>
            </a:pPr>
            <a:r>
              <a:rPr lang="en-US" altLang="zh-CN" sz="2400" dirty="0" smtClean="0"/>
              <a:t>3.1</a:t>
            </a:r>
            <a:r>
              <a:rPr lang="zh-CN" altLang="en-US" sz="2400" dirty="0" smtClean="0"/>
              <a:t>状态、种子和轮数</a:t>
            </a:r>
          </a:p>
          <a:p>
            <a:pPr lvl="1" eaLnBrk="1" hangingPunct="1">
              <a:lnSpc>
                <a:spcPct val="100000"/>
              </a:lnSpc>
            </a:pPr>
            <a:r>
              <a:rPr lang="zh-CN" altLang="en-US" sz="2000" dirty="0" smtClean="0"/>
              <a:t>类似于明文分组和密文分组，算法的中间结果也须分组，称</a:t>
            </a:r>
            <a:r>
              <a:rPr lang="zh-CN" altLang="en-US" sz="2000" dirty="0" smtClean="0">
                <a:solidFill>
                  <a:srgbClr val="C3093E"/>
                </a:solidFill>
              </a:rPr>
              <a:t>算法中间结果的分组为状态</a:t>
            </a:r>
            <a:r>
              <a:rPr lang="zh-CN" altLang="en-US" sz="2000" dirty="0" smtClean="0"/>
              <a:t>，所有的操作都在状态上进行。</a:t>
            </a:r>
          </a:p>
          <a:p>
            <a:pPr lvl="1" eaLnBrk="1" hangingPunct="1">
              <a:lnSpc>
                <a:spcPct val="100000"/>
              </a:lnSpc>
            </a:pPr>
            <a:r>
              <a:rPr lang="zh-CN" altLang="en-US" sz="2000" dirty="0" smtClean="0"/>
              <a:t>状态可以用</a:t>
            </a:r>
            <a:r>
              <a:rPr lang="zh-CN" altLang="en-US" sz="2000" dirty="0" smtClean="0">
                <a:solidFill>
                  <a:srgbClr val="0000FF"/>
                </a:solidFill>
              </a:rPr>
              <a:t>以字节为元素</a:t>
            </a:r>
            <a:r>
              <a:rPr lang="zh-CN" altLang="en-US" sz="2000" dirty="0" smtClean="0"/>
              <a:t>的矩阵阵列表示，该阵列有</a:t>
            </a:r>
            <a:r>
              <a:rPr lang="en-US" altLang="zh-CN" sz="2000" dirty="0" smtClean="0"/>
              <a:t>4</a:t>
            </a:r>
            <a:r>
              <a:rPr lang="zh-CN" altLang="en-US" sz="2000" dirty="0" smtClean="0"/>
              <a:t>行，列数记为</a:t>
            </a:r>
            <a:r>
              <a:rPr lang="en-US" altLang="zh-CN" sz="2000" i="1" dirty="0" err="1" smtClean="0"/>
              <a:t>N</a:t>
            </a:r>
            <a:r>
              <a:rPr lang="en-US" altLang="zh-CN" sz="2000" i="1" baseline="-25000" dirty="0" err="1" smtClean="0"/>
              <a:t>b</a:t>
            </a:r>
            <a:r>
              <a:rPr lang="zh-CN" altLang="en-US" sz="2000" dirty="0" smtClean="0"/>
              <a:t>，</a:t>
            </a:r>
            <a:r>
              <a:rPr lang="en-US" altLang="zh-CN" sz="2000" i="1" dirty="0" err="1" smtClean="0"/>
              <a:t>N</a:t>
            </a:r>
            <a:r>
              <a:rPr lang="en-US" altLang="zh-CN" sz="2000" i="1" baseline="-25000" dirty="0" err="1" smtClean="0"/>
              <a:t>b</a:t>
            </a:r>
            <a:r>
              <a:rPr lang="zh-CN" altLang="en-US" sz="2000" dirty="0" smtClean="0"/>
              <a:t>等于分组长度除以</a:t>
            </a:r>
            <a:r>
              <a:rPr lang="en-US" altLang="zh-CN" sz="2000" dirty="0" smtClean="0"/>
              <a:t>32</a:t>
            </a:r>
            <a:r>
              <a:rPr lang="zh-CN" altLang="en-US" sz="2000" dirty="0" smtClean="0"/>
              <a:t>。</a:t>
            </a:r>
          </a:p>
          <a:p>
            <a:pPr lvl="1" eaLnBrk="1" hangingPunct="1">
              <a:lnSpc>
                <a:spcPct val="100000"/>
              </a:lnSpc>
            </a:pPr>
            <a:r>
              <a:rPr lang="zh-CN" altLang="en-US" sz="2000" dirty="0" smtClean="0"/>
              <a:t> 如</a:t>
            </a:r>
            <a:r>
              <a:rPr lang="en-US" altLang="zh-CN" sz="2000" dirty="0" smtClean="0"/>
              <a:t>128</a:t>
            </a:r>
            <a:r>
              <a:rPr lang="zh-CN" altLang="en-US" sz="2000" dirty="0" smtClean="0"/>
              <a:t>比特密钥加密</a:t>
            </a:r>
            <a:r>
              <a:rPr lang="en-US" altLang="zh-CN" sz="2000" dirty="0" smtClean="0"/>
              <a:t>192</a:t>
            </a:r>
            <a:r>
              <a:rPr lang="zh-CN" altLang="en-US" sz="2000" dirty="0" smtClean="0"/>
              <a:t>比特明文，则明文和密钥被表示成下面状态</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105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 name="Group 262"/>
          <p:cNvGraphicFramePr>
            <a:graphicFrameLocks/>
          </p:cNvGraphicFramePr>
          <p:nvPr/>
        </p:nvGraphicFramePr>
        <p:xfrm>
          <a:off x="1143000" y="4114800"/>
          <a:ext cx="4038600" cy="2362201"/>
        </p:xfrm>
        <a:graphic>
          <a:graphicData uri="http://schemas.openxmlformats.org/drawingml/2006/table">
            <a:tbl>
              <a:tblPr/>
              <a:tblGrid>
                <a:gridCol w="671513"/>
                <a:gridCol w="669925"/>
                <a:gridCol w="671512"/>
                <a:gridCol w="671513"/>
                <a:gridCol w="669925"/>
                <a:gridCol w="684212"/>
              </a:tblGrid>
              <a:tr h="5953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00</a:t>
                      </a:r>
                      <a:endParaRPr kumimoji="0" lang="en-US" altLang="zh-CN" sz="24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01</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02</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03</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04</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05</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53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11</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14</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3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20</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21</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22</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23</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24</a:t>
                      </a:r>
                      <a:endParaRPr kumimoji="0" lang="en-US" altLang="zh-CN" sz="24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25</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78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30</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31</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32</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33</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34</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35</a:t>
                      </a:r>
                      <a:endParaRPr kumimoji="0" lang="en-US" altLang="zh-CN" sz="24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7" name="Group 260"/>
          <p:cNvGraphicFramePr>
            <a:graphicFrameLocks/>
          </p:cNvGraphicFramePr>
          <p:nvPr/>
        </p:nvGraphicFramePr>
        <p:xfrm>
          <a:off x="5410200" y="4114800"/>
          <a:ext cx="2971800" cy="2362200"/>
        </p:xfrm>
        <a:graphic>
          <a:graphicData uri="http://schemas.openxmlformats.org/drawingml/2006/table">
            <a:tbl>
              <a:tblPr/>
              <a:tblGrid>
                <a:gridCol w="742950"/>
                <a:gridCol w="742950"/>
                <a:gridCol w="742950"/>
                <a:gridCol w="742950"/>
              </a:tblGrid>
              <a:tr h="590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00</a:t>
                      </a:r>
                      <a:endParaRPr kumimoji="0" lang="en-US" altLang="zh-CN" sz="24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01</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02</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03</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0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11</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0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20</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21</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22</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23</a:t>
                      </a:r>
                      <a:endParaRPr kumimoji="0" lang="en-US" altLang="zh-CN" sz="24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0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30</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31</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32</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33</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5638800"/>
          </a:xfrm>
        </p:spPr>
        <p:txBody>
          <a:bodyPr/>
          <a:lstStyle/>
          <a:p>
            <a:pPr eaLnBrk="1" hangingPunct="1">
              <a:lnSpc>
                <a:spcPct val="100000"/>
              </a:lnSpc>
            </a:pPr>
            <a:r>
              <a:rPr lang="zh-CN" altLang="en-US" sz="2000" dirty="0" smtClean="0"/>
              <a:t>种子密钥类似地用一个以字节为元素的矩阵阵列表示</a:t>
            </a:r>
          </a:p>
          <a:p>
            <a:pPr lvl="1" eaLnBrk="1" hangingPunct="1">
              <a:lnSpc>
                <a:spcPct val="100000"/>
              </a:lnSpc>
            </a:pPr>
            <a:r>
              <a:rPr lang="zh-CN" altLang="en-US" sz="2000" dirty="0" smtClean="0"/>
              <a:t>该阵列有</a:t>
            </a:r>
            <a:r>
              <a:rPr lang="en-US" altLang="zh-CN" sz="2000" dirty="0" smtClean="0"/>
              <a:t>4</a:t>
            </a:r>
            <a:r>
              <a:rPr lang="zh-CN" altLang="en-US" sz="2000" dirty="0" smtClean="0"/>
              <a:t>行，列数记为</a:t>
            </a:r>
            <a:r>
              <a:rPr lang="en-US" altLang="zh-CN" sz="2000" i="1" dirty="0" err="1" smtClean="0"/>
              <a:t>N</a:t>
            </a:r>
            <a:r>
              <a:rPr lang="en-US" altLang="zh-CN" sz="2000" i="1" baseline="-25000" dirty="0" err="1" smtClean="0"/>
              <a:t>k</a:t>
            </a:r>
            <a:r>
              <a:rPr lang="zh-CN" altLang="en-US" sz="2000" dirty="0" smtClean="0"/>
              <a:t>，</a:t>
            </a:r>
            <a:r>
              <a:rPr lang="en-US" altLang="zh-CN" sz="2000" i="1" dirty="0" err="1" smtClean="0"/>
              <a:t>N</a:t>
            </a:r>
            <a:r>
              <a:rPr lang="en-US" altLang="zh-CN" sz="2000" i="1" baseline="-25000" dirty="0" err="1" smtClean="0"/>
              <a:t>k</a:t>
            </a:r>
            <a:r>
              <a:rPr lang="zh-CN" altLang="en-US" sz="2000" dirty="0" smtClean="0"/>
              <a:t>等于分组长度除以</a:t>
            </a:r>
            <a:r>
              <a:rPr lang="en-US" altLang="zh-CN" sz="2000" dirty="0" smtClean="0"/>
              <a:t>32</a:t>
            </a:r>
            <a:r>
              <a:rPr lang="zh-CN" altLang="en-US" sz="2000" dirty="0" smtClean="0"/>
              <a:t>。表</a:t>
            </a:r>
            <a:r>
              <a:rPr lang="en-US" altLang="zh-CN" sz="2000" dirty="0" smtClean="0"/>
              <a:t>3.8</a:t>
            </a:r>
            <a:r>
              <a:rPr lang="zh-CN" altLang="en-US" sz="2000" dirty="0" smtClean="0"/>
              <a:t>是</a:t>
            </a:r>
            <a:r>
              <a:rPr lang="en-US" altLang="zh-CN" sz="2000" i="1" dirty="0" err="1" smtClean="0"/>
              <a:t>N</a:t>
            </a:r>
            <a:r>
              <a:rPr lang="en-US" altLang="zh-CN" sz="2000" i="1" baseline="-25000" dirty="0" err="1" smtClean="0"/>
              <a:t>b</a:t>
            </a:r>
            <a:r>
              <a:rPr lang="en-US" altLang="zh-CN" sz="2000" dirty="0" smtClean="0"/>
              <a:t>=6</a:t>
            </a:r>
            <a:r>
              <a:rPr lang="zh-CN" altLang="en-US" sz="2000" dirty="0" smtClean="0"/>
              <a:t>的状态和</a:t>
            </a:r>
            <a:r>
              <a:rPr lang="en-US" altLang="zh-CN" sz="2000" i="1" dirty="0" err="1" smtClean="0"/>
              <a:t>N</a:t>
            </a:r>
            <a:r>
              <a:rPr lang="en-US" altLang="zh-CN" sz="2000" i="1" baseline="-25000" dirty="0" err="1" smtClean="0"/>
              <a:t>k</a:t>
            </a:r>
            <a:r>
              <a:rPr lang="en-US" altLang="zh-CN" sz="2000" dirty="0" smtClean="0"/>
              <a:t>=4</a:t>
            </a:r>
            <a:r>
              <a:rPr lang="zh-CN" altLang="en-US" sz="2000" dirty="0" smtClean="0"/>
              <a:t>的种子密钥的矩阵阵列表示。</a:t>
            </a:r>
          </a:p>
          <a:p>
            <a:pPr eaLnBrk="1" hangingPunct="1">
              <a:lnSpc>
                <a:spcPct val="100000"/>
              </a:lnSpc>
            </a:pPr>
            <a:r>
              <a:rPr lang="zh-CN" altLang="en-US" sz="2000" dirty="0" smtClean="0">
                <a:solidFill>
                  <a:srgbClr val="0000FF"/>
                </a:solidFill>
              </a:rPr>
              <a:t>如果把矩阵的列看成一个元素</a:t>
            </a:r>
            <a:r>
              <a:rPr lang="en-US" altLang="zh-CN" sz="2000" dirty="0" smtClean="0">
                <a:solidFill>
                  <a:srgbClr val="0000FF"/>
                </a:solidFill>
              </a:rPr>
              <a:t>(</a:t>
            </a:r>
            <a:r>
              <a:rPr lang="zh-CN" altLang="en-US" sz="2000" dirty="0" smtClean="0">
                <a:solidFill>
                  <a:srgbClr val="0000FF"/>
                </a:solidFill>
              </a:rPr>
              <a:t>一个</a:t>
            </a:r>
            <a:r>
              <a:rPr lang="en-US" altLang="zh-CN" sz="2000" dirty="0" smtClean="0">
                <a:solidFill>
                  <a:srgbClr val="0000FF"/>
                </a:solidFill>
              </a:rPr>
              <a:t>4</a:t>
            </a:r>
            <a:r>
              <a:rPr lang="zh-CN" altLang="en-US" sz="2000" dirty="0" smtClean="0">
                <a:solidFill>
                  <a:srgbClr val="0000FF"/>
                </a:solidFill>
              </a:rPr>
              <a:t>字节的字</a:t>
            </a:r>
            <a:r>
              <a:rPr lang="en-US" altLang="zh-CN" sz="2000" dirty="0" smtClean="0">
                <a:solidFill>
                  <a:srgbClr val="0000FF"/>
                </a:solidFill>
              </a:rPr>
              <a:t>)</a:t>
            </a:r>
            <a:r>
              <a:rPr lang="zh-CN" altLang="en-US" sz="2000" dirty="0" smtClean="0">
                <a:solidFill>
                  <a:srgbClr val="0000FF"/>
                </a:solidFill>
              </a:rPr>
              <a:t>，则矩阵可以看做一维数组，</a:t>
            </a:r>
            <a:r>
              <a:rPr lang="zh-CN" altLang="en-US" sz="2000" dirty="0" smtClean="0"/>
              <a:t>数组长度可为</a:t>
            </a:r>
            <a:r>
              <a:rPr lang="en-US" altLang="zh-CN" sz="2000" dirty="0" smtClean="0"/>
              <a:t>4</a:t>
            </a:r>
            <a:r>
              <a:rPr lang="zh-CN" altLang="en-US" sz="2000" dirty="0" smtClean="0"/>
              <a:t>、</a:t>
            </a:r>
            <a:r>
              <a:rPr lang="en-US" altLang="zh-CN" sz="2000" dirty="0" smtClean="0"/>
              <a:t>6</a:t>
            </a:r>
            <a:r>
              <a:rPr lang="zh-CN" altLang="en-US" sz="2000" dirty="0" smtClean="0"/>
              <a:t>、</a:t>
            </a:r>
            <a:r>
              <a:rPr lang="en-US" altLang="zh-CN" sz="2000" dirty="0" smtClean="0"/>
              <a:t>8</a:t>
            </a:r>
            <a:r>
              <a:rPr lang="zh-CN" altLang="en-US" sz="2000" dirty="0" smtClean="0"/>
              <a:t>，数组元素下标的范围分别是</a:t>
            </a:r>
            <a:r>
              <a:rPr lang="en-US" altLang="zh-CN" sz="2000" dirty="0" smtClean="0"/>
              <a:t>0~3</a:t>
            </a:r>
            <a:r>
              <a:rPr lang="zh-CN" altLang="en-US" sz="2000" dirty="0" smtClean="0"/>
              <a:t>、</a:t>
            </a:r>
            <a:r>
              <a:rPr lang="en-US" altLang="zh-CN" sz="2000" dirty="0" smtClean="0"/>
              <a:t>0~5</a:t>
            </a:r>
            <a:r>
              <a:rPr lang="zh-CN" altLang="en-US" sz="2000" dirty="0" smtClean="0"/>
              <a:t>和</a:t>
            </a:r>
            <a:r>
              <a:rPr lang="en-US" altLang="zh-CN" sz="2000" dirty="0" smtClean="0"/>
              <a:t>0~7</a:t>
            </a:r>
            <a:endParaRPr lang="zh-CN" altLang="en-US" sz="2000" dirty="0" smtClean="0"/>
          </a:p>
          <a:p>
            <a:pPr eaLnBrk="1" hangingPunct="1">
              <a:lnSpc>
                <a:spcPct val="100000"/>
              </a:lnSpc>
            </a:pPr>
            <a:r>
              <a:rPr lang="zh-CN" altLang="en-US" sz="2000" dirty="0" smtClean="0"/>
              <a:t>算法的输入明文和输出的密文本身是以字节为单位的一维数组，加密时要先转化为状态矩阵</a:t>
            </a:r>
            <a:endParaRPr lang="en-US" altLang="zh-CN" sz="2000" dirty="0" smtClean="0"/>
          </a:p>
          <a:p>
            <a:pPr eaLnBrk="1" hangingPunct="1">
              <a:lnSpc>
                <a:spcPct val="100000"/>
              </a:lnSpc>
            </a:pPr>
            <a:r>
              <a:rPr lang="zh-CN" altLang="en-US" sz="2000" dirty="0" smtClean="0"/>
              <a:t>算法的输入和输出被看成是由</a:t>
            </a:r>
            <a:r>
              <a:rPr lang="en-US" altLang="zh-CN" sz="2000" dirty="0" smtClean="0"/>
              <a:t>8</a:t>
            </a:r>
            <a:r>
              <a:rPr lang="zh-CN" altLang="en-US" sz="2000" dirty="0" smtClean="0"/>
              <a:t>比特字节构成的一维数组</a:t>
            </a:r>
          </a:p>
          <a:p>
            <a:pPr lvl="1" eaLnBrk="1" hangingPunct="1">
              <a:lnSpc>
                <a:spcPct val="100000"/>
              </a:lnSpc>
            </a:pPr>
            <a:r>
              <a:rPr lang="zh-CN" altLang="en-US" sz="2000" dirty="0" smtClean="0"/>
              <a:t>其元素下标的范围是</a:t>
            </a:r>
            <a:r>
              <a:rPr lang="en-US" altLang="zh-CN" sz="2000" dirty="0" smtClean="0"/>
              <a:t>0~(4</a:t>
            </a:r>
            <a:r>
              <a:rPr lang="en-US" altLang="zh-CN" sz="2000" i="1" dirty="0" smtClean="0"/>
              <a:t>N</a:t>
            </a:r>
            <a:r>
              <a:rPr lang="en-US" altLang="zh-CN" sz="2000" i="1" baseline="-25000" dirty="0" smtClean="0"/>
              <a:t>b</a:t>
            </a:r>
            <a:r>
              <a:rPr lang="en-US" altLang="zh-CN" sz="2000" dirty="0" smtClean="0"/>
              <a:t> </a:t>
            </a:r>
            <a:r>
              <a:rPr lang="en-US" altLang="zh-CN" sz="2000" dirty="0" smtClean="0">
                <a:latin typeface="华文中宋" pitchFamily="2" charset="-122"/>
              </a:rPr>
              <a:t>–</a:t>
            </a:r>
            <a:r>
              <a:rPr lang="en-US" altLang="zh-CN" sz="2000" dirty="0" smtClean="0"/>
              <a:t>1)</a:t>
            </a:r>
            <a:r>
              <a:rPr lang="zh-CN" altLang="en-US" sz="2000" dirty="0" smtClean="0"/>
              <a:t>，因此输入和输出以字节为单位的分组长度分别是</a:t>
            </a:r>
            <a:r>
              <a:rPr lang="en-US" altLang="zh-CN" sz="2000" dirty="0" smtClean="0"/>
              <a:t>16</a:t>
            </a:r>
            <a:r>
              <a:rPr lang="zh-CN" altLang="en-US" sz="2000" dirty="0" smtClean="0"/>
              <a:t>、</a:t>
            </a:r>
            <a:r>
              <a:rPr lang="en-US" altLang="zh-CN" sz="2000" dirty="0" smtClean="0"/>
              <a:t>24</a:t>
            </a:r>
            <a:r>
              <a:rPr lang="zh-CN" altLang="en-US" sz="2000" dirty="0" smtClean="0"/>
              <a:t>和</a:t>
            </a:r>
            <a:r>
              <a:rPr lang="en-US" altLang="zh-CN" sz="2000" dirty="0" smtClean="0"/>
              <a:t>32</a:t>
            </a:r>
            <a:r>
              <a:rPr lang="zh-CN" altLang="en-US" sz="2000" dirty="0" smtClean="0"/>
              <a:t>，其元素下标的范围分别是</a:t>
            </a:r>
            <a:r>
              <a:rPr lang="en-US" altLang="zh-CN" sz="2000" dirty="0" smtClean="0"/>
              <a:t>0~15</a:t>
            </a:r>
            <a:r>
              <a:rPr lang="zh-CN" altLang="en-US" sz="2000" dirty="0" smtClean="0"/>
              <a:t>、</a:t>
            </a:r>
            <a:r>
              <a:rPr lang="en-US" altLang="zh-CN" sz="2000" dirty="0" smtClean="0"/>
              <a:t>0~23</a:t>
            </a:r>
            <a:r>
              <a:rPr lang="zh-CN" altLang="en-US" sz="2000" dirty="0" smtClean="0"/>
              <a:t>和</a:t>
            </a:r>
            <a:r>
              <a:rPr lang="en-US" altLang="zh-CN" sz="2000" dirty="0" smtClean="0"/>
              <a:t>0~31</a:t>
            </a:r>
            <a:r>
              <a:rPr lang="zh-CN" altLang="en-US" sz="2000" dirty="0" smtClean="0"/>
              <a:t>。</a:t>
            </a:r>
          </a:p>
          <a:p>
            <a:pPr eaLnBrk="1" hangingPunct="1">
              <a:lnSpc>
                <a:spcPct val="100000"/>
              </a:lnSpc>
            </a:pPr>
            <a:r>
              <a:rPr lang="zh-CN" altLang="en-US" sz="2000" dirty="0" smtClean="0"/>
              <a:t>输入的种子密钥也看成是由</a:t>
            </a:r>
            <a:r>
              <a:rPr lang="en-US" altLang="zh-CN" sz="2000" dirty="0" smtClean="0"/>
              <a:t>8</a:t>
            </a:r>
            <a:r>
              <a:rPr lang="zh-CN" altLang="en-US" sz="2000" dirty="0" smtClean="0"/>
              <a:t>比特字节构成的一维数组</a:t>
            </a:r>
          </a:p>
          <a:p>
            <a:pPr lvl="1" eaLnBrk="1" hangingPunct="1">
              <a:lnSpc>
                <a:spcPct val="100000"/>
              </a:lnSpc>
            </a:pPr>
            <a:r>
              <a:rPr lang="zh-CN" altLang="en-US" sz="2000" dirty="0" smtClean="0"/>
              <a:t>其元素下标的范围是</a:t>
            </a:r>
            <a:r>
              <a:rPr lang="en-US" altLang="zh-CN" sz="2000" dirty="0" smtClean="0"/>
              <a:t>0~(4</a:t>
            </a:r>
            <a:r>
              <a:rPr lang="en-US" altLang="zh-CN" sz="2000" i="1" dirty="0" smtClean="0"/>
              <a:t>N</a:t>
            </a:r>
            <a:r>
              <a:rPr lang="en-US" altLang="zh-CN" sz="2000" i="1" baseline="-25000" dirty="0" smtClean="0"/>
              <a:t>k</a:t>
            </a:r>
            <a:r>
              <a:rPr lang="en-US" altLang="zh-CN" sz="2000" dirty="0" smtClean="0"/>
              <a:t> </a:t>
            </a:r>
            <a:r>
              <a:rPr lang="en-US" altLang="zh-CN" sz="2000" dirty="0" smtClean="0">
                <a:latin typeface="华文中宋" pitchFamily="2" charset="-122"/>
              </a:rPr>
              <a:t>–</a:t>
            </a:r>
            <a:r>
              <a:rPr lang="en-US" altLang="zh-CN" sz="2000" dirty="0" smtClean="0"/>
              <a:t>1)</a:t>
            </a:r>
            <a:r>
              <a:rPr lang="zh-CN" altLang="en-US" sz="2000" dirty="0" smtClean="0"/>
              <a:t>，因此种子密钥以字节为单位的分组长度也分别是</a:t>
            </a:r>
            <a:r>
              <a:rPr lang="en-US" altLang="zh-CN" sz="2000" dirty="0" smtClean="0"/>
              <a:t>16</a:t>
            </a:r>
            <a:r>
              <a:rPr lang="zh-CN" altLang="en-US" sz="2000" dirty="0" smtClean="0"/>
              <a:t>、</a:t>
            </a:r>
            <a:r>
              <a:rPr lang="en-US" altLang="zh-CN" sz="2000" dirty="0" smtClean="0"/>
              <a:t>24</a:t>
            </a:r>
            <a:r>
              <a:rPr lang="zh-CN" altLang="en-US" sz="2000" dirty="0" smtClean="0"/>
              <a:t>和</a:t>
            </a:r>
            <a:r>
              <a:rPr lang="en-US" altLang="zh-CN" sz="2000" dirty="0" smtClean="0"/>
              <a:t>32</a:t>
            </a:r>
            <a:r>
              <a:rPr lang="zh-CN" altLang="en-US" sz="2000" dirty="0" smtClean="0"/>
              <a:t>，其元素下标的范围分别是</a:t>
            </a:r>
            <a:r>
              <a:rPr lang="en-US" altLang="zh-CN" sz="2000" dirty="0" smtClean="0"/>
              <a:t>0~15</a:t>
            </a:r>
            <a:r>
              <a:rPr lang="zh-CN" altLang="en-US" sz="2000" dirty="0" smtClean="0"/>
              <a:t>、</a:t>
            </a:r>
            <a:r>
              <a:rPr lang="en-US" altLang="zh-CN" sz="2000" dirty="0" smtClean="0"/>
              <a:t>0~23</a:t>
            </a:r>
            <a:r>
              <a:rPr lang="zh-CN" altLang="en-US" sz="2000" dirty="0" smtClean="0"/>
              <a:t>和</a:t>
            </a:r>
            <a:r>
              <a:rPr lang="en-US" altLang="zh-CN" sz="2000" dirty="0" smtClean="0"/>
              <a:t>0~31</a:t>
            </a:r>
            <a:r>
              <a:rPr lang="zh-CN" altLang="en-US" sz="2000" dirty="0" smtClean="0"/>
              <a:t>。</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106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5638800"/>
          </a:xfrm>
        </p:spPr>
        <p:txBody>
          <a:bodyPr/>
          <a:lstStyle/>
          <a:p>
            <a:pPr eaLnBrk="1" hangingPunct="1">
              <a:lnSpc>
                <a:spcPct val="100000"/>
              </a:lnSpc>
            </a:pPr>
            <a:r>
              <a:rPr lang="zh-CN" altLang="en-US" sz="2000" dirty="0" smtClean="0">
                <a:latin typeface="Times New Roman" pitchFamily="18" charset="0"/>
              </a:rPr>
              <a:t>算法的输入</a:t>
            </a:r>
          </a:p>
          <a:p>
            <a:pPr lvl="1" eaLnBrk="1" hangingPunct="1">
              <a:lnSpc>
                <a:spcPct val="100000"/>
              </a:lnSpc>
            </a:pPr>
            <a:r>
              <a:rPr lang="zh-CN" altLang="en-US" sz="1800" dirty="0" smtClean="0">
                <a:latin typeface="Times New Roman" pitchFamily="18" charset="0"/>
              </a:rPr>
              <a:t>包括最初的明文输入和中间过程的轮输入</a:t>
            </a:r>
          </a:p>
          <a:p>
            <a:pPr lvl="1" eaLnBrk="1" hangingPunct="1">
              <a:lnSpc>
                <a:spcPct val="100000"/>
              </a:lnSpc>
            </a:pPr>
            <a:r>
              <a:rPr lang="zh-CN" altLang="en-US" sz="1800" dirty="0" smtClean="0">
                <a:latin typeface="Times New Roman" pitchFamily="18" charset="0"/>
              </a:rPr>
              <a:t>以字节为单位按</a:t>
            </a:r>
            <a:r>
              <a:rPr lang="en-US" altLang="zh-CN" sz="1800" i="1" dirty="0" smtClean="0">
                <a:latin typeface="Times New Roman" pitchFamily="18" charset="0"/>
              </a:rPr>
              <a:t>a</a:t>
            </a:r>
            <a:r>
              <a:rPr lang="en-US" altLang="zh-CN" sz="1800" baseline="-25000" dirty="0" smtClean="0">
                <a:latin typeface="Times New Roman" pitchFamily="18" charset="0"/>
              </a:rPr>
              <a:t>00</a:t>
            </a:r>
            <a:r>
              <a:rPr lang="en-US" altLang="zh-CN" sz="1800" i="1" dirty="0" smtClean="0">
                <a:latin typeface="Times New Roman" pitchFamily="18" charset="0"/>
              </a:rPr>
              <a:t>a</a:t>
            </a:r>
            <a:r>
              <a:rPr lang="en-US" altLang="zh-CN" sz="1800" baseline="-25000" dirty="0" smtClean="0">
                <a:latin typeface="Times New Roman" pitchFamily="18" charset="0"/>
              </a:rPr>
              <a:t>10</a:t>
            </a:r>
            <a:r>
              <a:rPr lang="en-US" altLang="zh-CN" sz="1800" i="1" dirty="0" smtClean="0">
                <a:latin typeface="Times New Roman" pitchFamily="18" charset="0"/>
              </a:rPr>
              <a:t>a</a:t>
            </a:r>
            <a:r>
              <a:rPr lang="en-US" altLang="zh-CN" sz="1800" baseline="-25000" dirty="0" smtClean="0">
                <a:latin typeface="Times New Roman" pitchFamily="18" charset="0"/>
              </a:rPr>
              <a:t>20</a:t>
            </a:r>
            <a:r>
              <a:rPr lang="en-US" altLang="zh-CN" sz="1800" i="1" dirty="0" smtClean="0">
                <a:latin typeface="Times New Roman" pitchFamily="18" charset="0"/>
              </a:rPr>
              <a:t>a</a:t>
            </a:r>
            <a:r>
              <a:rPr lang="en-US" altLang="zh-CN" sz="1800" baseline="-25000" dirty="0" smtClean="0">
                <a:latin typeface="Times New Roman" pitchFamily="18" charset="0"/>
              </a:rPr>
              <a:t>30</a:t>
            </a:r>
            <a:r>
              <a:rPr lang="en-US" altLang="zh-CN" sz="1800" i="1" dirty="0" smtClean="0">
                <a:latin typeface="Times New Roman" pitchFamily="18" charset="0"/>
              </a:rPr>
              <a:t>a</a:t>
            </a:r>
            <a:r>
              <a:rPr lang="en-US" altLang="zh-CN" sz="1800" baseline="-25000" dirty="0" smtClean="0">
                <a:latin typeface="Times New Roman" pitchFamily="18" charset="0"/>
              </a:rPr>
              <a:t>01</a:t>
            </a:r>
            <a:r>
              <a:rPr lang="en-US" altLang="zh-CN" sz="1800" i="1" dirty="0" smtClean="0">
                <a:latin typeface="Times New Roman" pitchFamily="18" charset="0"/>
              </a:rPr>
              <a:t>a</a:t>
            </a:r>
            <a:r>
              <a:rPr lang="en-US" altLang="zh-CN" sz="1800" baseline="-25000" dirty="0" smtClean="0">
                <a:latin typeface="Times New Roman" pitchFamily="18" charset="0"/>
              </a:rPr>
              <a:t>11</a:t>
            </a:r>
            <a:r>
              <a:rPr lang="en-US" altLang="zh-CN" sz="1800" i="1" dirty="0" smtClean="0">
                <a:latin typeface="Times New Roman" pitchFamily="18" charset="0"/>
              </a:rPr>
              <a:t>a</a:t>
            </a:r>
            <a:r>
              <a:rPr lang="en-US" altLang="zh-CN" sz="1800" baseline="-25000" dirty="0" smtClean="0">
                <a:latin typeface="Times New Roman" pitchFamily="18" charset="0"/>
              </a:rPr>
              <a:t>21</a:t>
            </a:r>
            <a:r>
              <a:rPr lang="en-US" altLang="zh-CN" sz="1800" i="1" dirty="0" smtClean="0">
                <a:latin typeface="Times New Roman" pitchFamily="18" charset="0"/>
              </a:rPr>
              <a:t>a</a:t>
            </a:r>
            <a:r>
              <a:rPr lang="en-US" altLang="zh-CN" sz="1800" baseline="-25000" dirty="0" smtClean="0">
                <a:latin typeface="Times New Roman" pitchFamily="18" charset="0"/>
              </a:rPr>
              <a:t>31</a:t>
            </a:r>
            <a:r>
              <a:rPr lang="en-US" altLang="zh-CN" sz="1800" dirty="0" smtClean="0">
                <a:latin typeface="Times New Roman" pitchFamily="18" charset="0"/>
              </a:rPr>
              <a:t>…</a:t>
            </a:r>
            <a:r>
              <a:rPr lang="zh-CN" altLang="en-US" sz="1800" dirty="0" smtClean="0">
                <a:latin typeface="Times New Roman" pitchFamily="18" charset="0"/>
              </a:rPr>
              <a:t>的</a:t>
            </a:r>
            <a:r>
              <a:rPr lang="zh-CN" altLang="en-US" sz="1800" dirty="0" smtClean="0">
                <a:solidFill>
                  <a:srgbClr val="C3093E"/>
                </a:solidFill>
                <a:latin typeface="Times New Roman" pitchFamily="18" charset="0"/>
              </a:rPr>
              <a:t>列优先顺序</a:t>
            </a:r>
            <a:r>
              <a:rPr lang="zh-CN" altLang="en-US" sz="1800" dirty="0" smtClean="0">
                <a:latin typeface="Times New Roman" pitchFamily="18" charset="0"/>
              </a:rPr>
              <a:t>放置到状态阵列中。</a:t>
            </a:r>
          </a:p>
          <a:p>
            <a:pPr lvl="1" eaLnBrk="1" hangingPunct="1">
              <a:lnSpc>
                <a:spcPct val="100000"/>
              </a:lnSpc>
            </a:pPr>
            <a:r>
              <a:rPr lang="zh-CN" altLang="en-US" sz="1800" dirty="0" smtClean="0">
                <a:latin typeface="Times New Roman" pitchFamily="18" charset="0"/>
              </a:rPr>
              <a:t>种子密钥同样以字节为单位按</a:t>
            </a:r>
            <a:r>
              <a:rPr lang="zh-CN" altLang="en-US" sz="1800" dirty="0" smtClean="0">
                <a:solidFill>
                  <a:srgbClr val="C3093E"/>
                </a:solidFill>
                <a:latin typeface="Times New Roman" pitchFamily="18" charset="0"/>
              </a:rPr>
              <a:t>列优先顺序</a:t>
            </a:r>
            <a:r>
              <a:rPr lang="zh-CN" altLang="en-US" sz="1800" dirty="0" smtClean="0">
                <a:latin typeface="Times New Roman" pitchFamily="18" charset="0"/>
              </a:rPr>
              <a:t>放置到种子密钥阵列中。</a:t>
            </a:r>
          </a:p>
          <a:p>
            <a:pPr eaLnBrk="1" hangingPunct="1">
              <a:lnSpc>
                <a:spcPct val="100000"/>
              </a:lnSpc>
            </a:pPr>
            <a:r>
              <a:rPr lang="zh-CN" altLang="en-US" sz="2000" dirty="0" smtClean="0">
                <a:latin typeface="Times New Roman" pitchFamily="18" charset="0"/>
              </a:rPr>
              <a:t>算法的输出</a:t>
            </a:r>
          </a:p>
          <a:p>
            <a:pPr lvl="1" eaLnBrk="1" hangingPunct="1">
              <a:lnSpc>
                <a:spcPct val="100000"/>
              </a:lnSpc>
            </a:pPr>
            <a:r>
              <a:rPr lang="zh-CN" altLang="en-US" sz="1800" dirty="0" smtClean="0">
                <a:latin typeface="Times New Roman" pitchFamily="18" charset="0"/>
              </a:rPr>
              <a:t>包括中间过程的轮输出和最后的密文输出</a:t>
            </a:r>
          </a:p>
          <a:p>
            <a:pPr lvl="1" eaLnBrk="1" hangingPunct="1">
              <a:lnSpc>
                <a:spcPct val="100000"/>
              </a:lnSpc>
            </a:pPr>
            <a:r>
              <a:rPr lang="zh-CN" altLang="en-US" sz="1800" dirty="0" smtClean="0">
                <a:latin typeface="Times New Roman" pitchFamily="18" charset="0"/>
              </a:rPr>
              <a:t>也是以字节为单位按相同的顺序从状态阵列中取出</a:t>
            </a:r>
          </a:p>
          <a:p>
            <a:pPr lvl="1" eaLnBrk="1" hangingPunct="1">
              <a:lnSpc>
                <a:spcPct val="100000"/>
              </a:lnSpc>
            </a:pPr>
            <a:r>
              <a:rPr lang="zh-CN" altLang="en-US" sz="1800" dirty="0" smtClean="0">
                <a:latin typeface="Times New Roman" pitchFamily="18" charset="0"/>
              </a:rPr>
              <a:t>若输入（或输出）分组中第</a:t>
            </a:r>
            <a:r>
              <a:rPr lang="en-US" altLang="zh-CN" sz="1800" dirty="0" smtClean="0">
                <a:latin typeface="Times New Roman" pitchFamily="18" charset="0"/>
              </a:rPr>
              <a:t>n</a:t>
            </a:r>
            <a:r>
              <a:rPr lang="zh-CN" altLang="en-US" sz="1800" dirty="0" smtClean="0">
                <a:latin typeface="Times New Roman" pitchFamily="18" charset="0"/>
              </a:rPr>
              <a:t>个元素对应于状态阵列的第</a:t>
            </a:r>
            <a:r>
              <a:rPr lang="en-US" altLang="zh-CN" sz="1800" dirty="0" smtClean="0">
                <a:latin typeface="Times New Roman" pitchFamily="18" charset="0"/>
              </a:rPr>
              <a:t>(</a:t>
            </a:r>
            <a:r>
              <a:rPr lang="en-US" altLang="zh-CN" sz="1800" dirty="0" err="1" smtClean="0">
                <a:latin typeface="Times New Roman" pitchFamily="18" charset="0"/>
              </a:rPr>
              <a:t>i</a:t>
            </a:r>
            <a:r>
              <a:rPr lang="en-US" altLang="zh-CN" sz="1800" dirty="0" smtClean="0">
                <a:latin typeface="Times New Roman" pitchFamily="18" charset="0"/>
              </a:rPr>
              <a:t>, j)</a:t>
            </a:r>
            <a:r>
              <a:rPr lang="zh-CN" altLang="en-US" sz="1800" dirty="0" smtClean="0">
                <a:latin typeface="Times New Roman" pitchFamily="18" charset="0"/>
              </a:rPr>
              <a:t>位置上的元素，则</a:t>
            </a:r>
            <a:r>
              <a:rPr lang="en-US" altLang="zh-CN" sz="1800" dirty="0" smtClean="0">
                <a:latin typeface="Times New Roman" pitchFamily="18" charset="0"/>
              </a:rPr>
              <a:t>n</a:t>
            </a:r>
            <a:r>
              <a:rPr lang="zh-CN" altLang="en-US" sz="1800" dirty="0" smtClean="0">
                <a:latin typeface="Times New Roman" pitchFamily="18" charset="0"/>
              </a:rPr>
              <a:t>和</a:t>
            </a:r>
            <a:r>
              <a:rPr lang="en-US" altLang="zh-CN" sz="1800" dirty="0" smtClean="0">
                <a:latin typeface="Times New Roman" pitchFamily="18" charset="0"/>
              </a:rPr>
              <a:t>(</a:t>
            </a:r>
            <a:r>
              <a:rPr lang="en-US" altLang="zh-CN" sz="1800" dirty="0" err="1" smtClean="0">
                <a:latin typeface="Times New Roman" pitchFamily="18" charset="0"/>
              </a:rPr>
              <a:t>i</a:t>
            </a:r>
            <a:r>
              <a:rPr lang="en-US" altLang="zh-CN" sz="1800" dirty="0" smtClean="0">
                <a:latin typeface="Times New Roman" pitchFamily="18" charset="0"/>
              </a:rPr>
              <a:t>, j)</a:t>
            </a:r>
            <a:r>
              <a:rPr lang="zh-CN" altLang="en-US" sz="1800" dirty="0" smtClean="0">
                <a:latin typeface="Times New Roman" pitchFamily="18" charset="0"/>
              </a:rPr>
              <a:t>有以下关系：</a:t>
            </a:r>
          </a:p>
          <a:p>
            <a:pPr lvl="1" eaLnBrk="1" hangingPunct="1">
              <a:lnSpc>
                <a:spcPct val="100000"/>
              </a:lnSpc>
            </a:pPr>
            <a:r>
              <a:rPr lang="en-US" altLang="zh-CN" sz="1800" i="1" dirty="0" err="1" smtClean="0">
                <a:latin typeface="Times New Roman" pitchFamily="18" charset="0"/>
              </a:rPr>
              <a:t>i</a:t>
            </a:r>
            <a:r>
              <a:rPr lang="en-US" altLang="zh-CN" sz="1800" dirty="0" smtClean="0">
                <a:latin typeface="Times New Roman" pitchFamily="18" charset="0"/>
              </a:rPr>
              <a:t>=</a:t>
            </a:r>
            <a:r>
              <a:rPr lang="en-US" altLang="zh-CN" sz="1800" i="1" dirty="0" smtClean="0">
                <a:latin typeface="Times New Roman" pitchFamily="18" charset="0"/>
              </a:rPr>
              <a:t>n</a:t>
            </a:r>
            <a:r>
              <a:rPr lang="en-US" altLang="zh-CN" sz="1800" dirty="0" smtClean="0">
                <a:latin typeface="Times New Roman" pitchFamily="18" charset="0"/>
              </a:rPr>
              <a:t> mod 4; </a:t>
            </a:r>
            <a:r>
              <a:rPr lang="en-US" altLang="zh-CN" sz="1800" i="1" dirty="0" smtClean="0">
                <a:latin typeface="Times New Roman" pitchFamily="18" charset="0"/>
              </a:rPr>
              <a:t>j</a:t>
            </a:r>
            <a:r>
              <a:rPr lang="en-US" altLang="zh-CN" sz="1800" dirty="0" smtClean="0">
                <a:latin typeface="Times New Roman" pitchFamily="18" charset="0"/>
              </a:rPr>
              <a:t>=</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n</a:t>
            </a:r>
            <a:r>
              <a:rPr lang="en-US" altLang="zh-CN" sz="1800" dirty="0" smtClean="0">
                <a:latin typeface="Times New Roman" pitchFamily="18" charset="0"/>
              </a:rPr>
              <a:t>/4</a:t>
            </a:r>
            <a:r>
              <a:rPr lang="en-US" altLang="zh-CN" sz="1800" dirty="0" smtClean="0">
                <a:latin typeface="Times New Roman" pitchFamily="18" charset="0"/>
                <a:sym typeface="Symbol" pitchFamily="18" charset="2"/>
              </a:rPr>
              <a:t></a:t>
            </a:r>
            <a:r>
              <a:rPr lang="en-US" altLang="zh-CN" sz="1800" dirty="0" smtClean="0">
                <a:latin typeface="Times New Roman" pitchFamily="18" charset="0"/>
              </a:rPr>
              <a:t>; </a:t>
            </a:r>
            <a:r>
              <a:rPr lang="en-US" altLang="zh-CN" sz="1800" i="1" dirty="0" smtClean="0">
                <a:latin typeface="Times New Roman" pitchFamily="18" charset="0"/>
              </a:rPr>
              <a:t>n</a:t>
            </a:r>
            <a:r>
              <a:rPr lang="en-US" altLang="zh-CN" sz="1800" dirty="0" smtClean="0">
                <a:latin typeface="Times New Roman" pitchFamily="18" charset="0"/>
              </a:rPr>
              <a:t>=</a:t>
            </a:r>
            <a:r>
              <a:rPr lang="en-US" altLang="zh-CN" sz="1800" i="1" dirty="0" smtClean="0">
                <a:latin typeface="Times New Roman" pitchFamily="18" charset="0"/>
              </a:rPr>
              <a:t>i</a:t>
            </a:r>
            <a:r>
              <a:rPr lang="en-US" altLang="zh-CN" sz="1800" dirty="0" smtClean="0">
                <a:latin typeface="Times New Roman" pitchFamily="18" charset="0"/>
              </a:rPr>
              <a:t>+4</a:t>
            </a:r>
            <a:r>
              <a:rPr lang="en-US" altLang="zh-CN" sz="1800" i="1" dirty="0" smtClean="0">
                <a:latin typeface="Times New Roman" pitchFamily="18" charset="0"/>
              </a:rPr>
              <a:t>j</a:t>
            </a:r>
            <a:r>
              <a:rPr lang="zh-CN" altLang="en-US" sz="1800" i="1" dirty="0" smtClean="0">
                <a:latin typeface="Times New Roman" pitchFamily="18" charset="0"/>
              </a:rPr>
              <a:t>（由于是列优先，行是余数，列是商）</a:t>
            </a:r>
            <a:endParaRPr lang="zh-CN" altLang="en-US" sz="1800" dirty="0" smtClean="0">
              <a:latin typeface="Times New Roman" pitchFamily="18" charset="0"/>
            </a:endParaRPr>
          </a:p>
          <a:p>
            <a:pPr eaLnBrk="1" hangingPunct="1">
              <a:lnSpc>
                <a:spcPct val="100000"/>
              </a:lnSpc>
            </a:pPr>
            <a:r>
              <a:rPr lang="zh-CN" altLang="en-US" sz="2000" dirty="0" smtClean="0">
                <a:latin typeface="Times New Roman" pitchFamily="18" charset="0"/>
              </a:rPr>
              <a:t>迭代的轮数：记为</a:t>
            </a:r>
            <a:r>
              <a:rPr lang="en-US" altLang="zh-CN" sz="2000" i="1" dirty="0" smtClean="0">
                <a:latin typeface="Times New Roman" pitchFamily="18" charset="0"/>
              </a:rPr>
              <a:t>N</a:t>
            </a:r>
            <a:r>
              <a:rPr lang="en-US" altLang="zh-CN" sz="2000" i="1" baseline="-25000" dirty="0" smtClean="0">
                <a:latin typeface="Times New Roman" pitchFamily="18" charset="0"/>
              </a:rPr>
              <a:t>r</a:t>
            </a:r>
            <a:r>
              <a:rPr lang="zh-CN" altLang="en-US" sz="2000" dirty="0" smtClean="0">
                <a:latin typeface="Times New Roman" pitchFamily="18" charset="0"/>
              </a:rPr>
              <a:t>，</a:t>
            </a:r>
            <a:r>
              <a:rPr lang="en-US" altLang="zh-CN" sz="2000" i="1" dirty="0" smtClean="0">
                <a:latin typeface="Times New Roman" pitchFamily="18" charset="0"/>
              </a:rPr>
              <a:t>N</a:t>
            </a:r>
            <a:r>
              <a:rPr lang="en-US" altLang="zh-CN" sz="2000" i="1" baseline="-25000" dirty="0" smtClean="0">
                <a:latin typeface="Times New Roman" pitchFamily="18" charset="0"/>
              </a:rPr>
              <a:t>r</a:t>
            </a:r>
            <a:r>
              <a:rPr lang="zh-CN" altLang="en-US" sz="2000" dirty="0" smtClean="0">
                <a:latin typeface="Times New Roman" pitchFamily="18" charset="0"/>
              </a:rPr>
              <a:t>与</a:t>
            </a:r>
            <a:r>
              <a:rPr lang="en-US" altLang="zh-CN" sz="2000" i="1" dirty="0" err="1" smtClean="0">
                <a:latin typeface="Times New Roman" pitchFamily="18" charset="0"/>
              </a:rPr>
              <a:t>N</a:t>
            </a:r>
            <a:r>
              <a:rPr lang="en-US" altLang="zh-CN" sz="2000" i="1" baseline="-25000" dirty="0" err="1" smtClean="0">
                <a:latin typeface="Times New Roman" pitchFamily="18" charset="0"/>
              </a:rPr>
              <a:t>b</a:t>
            </a:r>
            <a:r>
              <a:rPr lang="zh-CN" altLang="en-US" sz="2000" dirty="0" smtClean="0">
                <a:latin typeface="Times New Roman" pitchFamily="18" charset="0"/>
              </a:rPr>
              <a:t>和</a:t>
            </a:r>
            <a:r>
              <a:rPr lang="en-US" altLang="zh-CN" sz="2000" i="1" dirty="0" err="1" smtClean="0">
                <a:latin typeface="Times New Roman" pitchFamily="18" charset="0"/>
              </a:rPr>
              <a:t>N</a:t>
            </a:r>
            <a:r>
              <a:rPr lang="en-US" altLang="zh-CN" sz="2000" i="1" baseline="-25000" dirty="0" err="1" smtClean="0">
                <a:latin typeface="Times New Roman" pitchFamily="18" charset="0"/>
              </a:rPr>
              <a:t>k</a:t>
            </a:r>
            <a:r>
              <a:rPr lang="zh-CN" altLang="en-US" sz="2000" dirty="0" smtClean="0">
                <a:latin typeface="Times New Roman" pitchFamily="18" charset="0"/>
              </a:rPr>
              <a:t>有关，表给出了</a:t>
            </a:r>
            <a:r>
              <a:rPr lang="en-US" altLang="zh-CN" sz="2000" i="1" dirty="0" smtClean="0">
                <a:latin typeface="Times New Roman" pitchFamily="18" charset="0"/>
              </a:rPr>
              <a:t>N</a:t>
            </a:r>
            <a:r>
              <a:rPr lang="en-US" altLang="zh-CN" sz="2000" i="1" baseline="-25000" dirty="0" smtClean="0">
                <a:latin typeface="Times New Roman" pitchFamily="18" charset="0"/>
              </a:rPr>
              <a:t>r</a:t>
            </a:r>
            <a:r>
              <a:rPr lang="zh-CN" altLang="en-US" sz="2000" dirty="0" smtClean="0">
                <a:latin typeface="Times New Roman" pitchFamily="18" charset="0"/>
              </a:rPr>
              <a:t>与</a:t>
            </a:r>
            <a:r>
              <a:rPr lang="en-US" altLang="zh-CN" sz="2000" i="1" dirty="0" err="1" smtClean="0">
                <a:latin typeface="Times New Roman" pitchFamily="18" charset="0"/>
              </a:rPr>
              <a:t>N</a:t>
            </a:r>
            <a:r>
              <a:rPr lang="en-US" altLang="zh-CN" sz="2000" i="1" baseline="-25000" dirty="0" err="1" smtClean="0">
                <a:latin typeface="Times New Roman" pitchFamily="18" charset="0"/>
              </a:rPr>
              <a:t>b</a:t>
            </a:r>
            <a:r>
              <a:rPr lang="zh-CN" altLang="en-US" sz="2000" dirty="0" smtClean="0">
                <a:latin typeface="Times New Roman" pitchFamily="18" charset="0"/>
              </a:rPr>
              <a:t>和</a:t>
            </a:r>
            <a:r>
              <a:rPr lang="en-US" altLang="zh-CN" sz="2000" i="1" dirty="0" err="1" smtClean="0">
                <a:latin typeface="Times New Roman" pitchFamily="18" charset="0"/>
              </a:rPr>
              <a:t>N</a:t>
            </a:r>
            <a:r>
              <a:rPr lang="en-US" altLang="zh-CN" sz="2000" i="1" baseline="-25000" dirty="0" err="1" smtClean="0">
                <a:latin typeface="Times New Roman" pitchFamily="18" charset="0"/>
              </a:rPr>
              <a:t>k</a:t>
            </a:r>
            <a:r>
              <a:rPr lang="zh-CN" altLang="en-US" sz="2000" dirty="0" smtClean="0">
                <a:latin typeface="Times New Roman" pitchFamily="18" charset="0"/>
              </a:rPr>
              <a:t>的关系</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107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 name="Group 109"/>
          <p:cNvGraphicFramePr>
            <a:graphicFrameLocks/>
          </p:cNvGraphicFramePr>
          <p:nvPr/>
        </p:nvGraphicFramePr>
        <p:xfrm>
          <a:off x="1371600" y="5257800"/>
          <a:ext cx="6477000" cy="1463040"/>
        </p:xfrm>
        <a:graphic>
          <a:graphicData uri="http://schemas.openxmlformats.org/drawingml/2006/table">
            <a:tbl>
              <a:tblPr/>
              <a:tblGrid>
                <a:gridCol w="1619250"/>
                <a:gridCol w="1619250"/>
                <a:gridCol w="1619250"/>
                <a:gridCol w="1619250"/>
              </a:tblGrid>
              <a:tr h="304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18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r</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18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18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18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18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18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18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14</a:t>
                      </a:r>
                      <a:endParaRPr kumimoji="0" lang="en-US" altLang="zh-CN" sz="18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381000"/>
            <a:ext cx="8610600" cy="6096000"/>
          </a:xfrm>
        </p:spPr>
        <p:txBody>
          <a:bodyPr/>
          <a:lstStyle/>
          <a:p>
            <a:pPr eaLnBrk="1" hangingPunct="1">
              <a:lnSpc>
                <a:spcPct val="100000"/>
              </a:lnSpc>
              <a:spcBef>
                <a:spcPts val="600"/>
              </a:spcBef>
            </a:pPr>
            <a:r>
              <a:rPr lang="en-US" altLang="zh-CN" sz="2400" dirty="0" smtClean="0"/>
              <a:t>2.</a:t>
            </a:r>
            <a:r>
              <a:rPr lang="zh-CN" altLang="en-US" sz="2400" dirty="0" smtClean="0"/>
              <a:t>轮函数</a:t>
            </a:r>
          </a:p>
          <a:p>
            <a:pPr lvl="1" eaLnBrk="1" hangingPunct="1">
              <a:lnSpc>
                <a:spcPct val="100000"/>
              </a:lnSpc>
              <a:spcBef>
                <a:spcPts val="600"/>
              </a:spcBef>
            </a:pPr>
            <a:r>
              <a:rPr lang="en-US" altLang="zh-CN" sz="2000" dirty="0" err="1" smtClean="0"/>
              <a:t>Rijndael</a:t>
            </a:r>
            <a:r>
              <a:rPr lang="zh-CN" altLang="en-US" sz="2000" dirty="0" smtClean="0"/>
              <a:t>的轮函数由</a:t>
            </a:r>
            <a:r>
              <a:rPr lang="en-US" altLang="zh-CN" sz="2000" dirty="0" smtClean="0"/>
              <a:t>4</a:t>
            </a:r>
            <a:r>
              <a:rPr lang="zh-CN" altLang="en-US" sz="2000" dirty="0" smtClean="0"/>
              <a:t>个不同的计算部件组成，分别是：</a:t>
            </a:r>
          </a:p>
          <a:p>
            <a:pPr lvl="1" eaLnBrk="1" hangingPunct="1">
              <a:lnSpc>
                <a:spcPct val="100000"/>
              </a:lnSpc>
              <a:spcBef>
                <a:spcPts val="600"/>
              </a:spcBef>
            </a:pPr>
            <a:r>
              <a:rPr lang="zh-CN" altLang="en-US" sz="2000" dirty="0" smtClean="0"/>
              <a:t>字节代换（</a:t>
            </a:r>
            <a:r>
              <a:rPr lang="en-US" altLang="zh-CN" sz="2000" dirty="0" err="1" smtClean="0"/>
              <a:t>ByteSub</a:t>
            </a:r>
            <a:r>
              <a:rPr lang="zh-CN" altLang="en-US" sz="2000" dirty="0" smtClean="0"/>
              <a:t>）、行移位（</a:t>
            </a:r>
            <a:r>
              <a:rPr lang="en-US" altLang="zh-CN" sz="2000" dirty="0" err="1" smtClean="0"/>
              <a:t>ShiftRow</a:t>
            </a:r>
            <a:r>
              <a:rPr lang="zh-CN" altLang="en-US" sz="2000" dirty="0" smtClean="0"/>
              <a:t>）</a:t>
            </a:r>
          </a:p>
          <a:p>
            <a:pPr lvl="1" eaLnBrk="1" hangingPunct="1">
              <a:lnSpc>
                <a:spcPct val="100000"/>
              </a:lnSpc>
              <a:spcBef>
                <a:spcPts val="600"/>
              </a:spcBef>
            </a:pPr>
            <a:r>
              <a:rPr lang="zh-CN" altLang="en-US" sz="2000" dirty="0" smtClean="0"/>
              <a:t>列混合（</a:t>
            </a:r>
            <a:r>
              <a:rPr lang="en-US" altLang="zh-CN" sz="2000" dirty="0" err="1" smtClean="0"/>
              <a:t>MixColumn</a:t>
            </a:r>
            <a:r>
              <a:rPr lang="zh-CN" altLang="en-US" sz="2000" dirty="0" smtClean="0"/>
              <a:t>）、密钥加（</a:t>
            </a:r>
            <a:r>
              <a:rPr lang="en-US" altLang="zh-CN" sz="2000" dirty="0" err="1" smtClean="0"/>
              <a:t>AddRoundKey</a:t>
            </a:r>
            <a:r>
              <a:rPr lang="zh-CN" altLang="en-US" sz="2000" dirty="0" smtClean="0"/>
              <a:t>）</a:t>
            </a:r>
          </a:p>
          <a:p>
            <a:pPr eaLnBrk="1" hangingPunct="1">
              <a:lnSpc>
                <a:spcPct val="100000"/>
              </a:lnSpc>
              <a:spcBef>
                <a:spcPts val="600"/>
              </a:spcBef>
            </a:pPr>
            <a:r>
              <a:rPr lang="en-US" altLang="zh-CN" sz="2400" dirty="0" smtClean="0"/>
              <a:t>(1) </a:t>
            </a:r>
            <a:r>
              <a:rPr lang="zh-CN" altLang="en-US" sz="2400" dirty="0" smtClean="0"/>
              <a:t>字节代换（</a:t>
            </a:r>
            <a:r>
              <a:rPr lang="en-US" altLang="zh-CN" sz="2400" dirty="0" err="1" smtClean="0"/>
              <a:t>ByteSub</a:t>
            </a:r>
            <a:r>
              <a:rPr lang="zh-CN" altLang="en-US" sz="2400" dirty="0" smtClean="0"/>
              <a:t>）</a:t>
            </a:r>
          </a:p>
          <a:p>
            <a:pPr lvl="1" eaLnBrk="1" hangingPunct="1">
              <a:lnSpc>
                <a:spcPct val="100000"/>
              </a:lnSpc>
              <a:spcBef>
                <a:spcPts val="600"/>
              </a:spcBef>
            </a:pPr>
            <a:r>
              <a:rPr lang="zh-CN" altLang="en-US" sz="2000" dirty="0" smtClean="0"/>
              <a:t>字节代换是非线性变换，独立地对状态的每个字节进行。代换表（即</a:t>
            </a:r>
            <a:r>
              <a:rPr lang="en-US" altLang="zh-CN" sz="2000" dirty="0" smtClean="0"/>
              <a:t>S-</a:t>
            </a:r>
            <a:r>
              <a:rPr lang="zh-CN" altLang="en-US" sz="2000" dirty="0" smtClean="0"/>
              <a:t>盒）是可逆的，由以下两个变换的合成得到：  </a:t>
            </a:r>
          </a:p>
          <a:p>
            <a:pPr lvl="1" eaLnBrk="1" hangingPunct="1">
              <a:lnSpc>
                <a:spcPct val="100000"/>
              </a:lnSpc>
              <a:spcBef>
                <a:spcPts val="600"/>
              </a:spcBef>
            </a:pPr>
            <a:r>
              <a:rPr lang="zh-CN" altLang="en-US" sz="2000" dirty="0" smtClean="0"/>
              <a:t>① 首先，将字节看作</a:t>
            </a:r>
            <a:r>
              <a:rPr lang="en-US" altLang="zh-CN" sz="2000" dirty="0" smtClean="0"/>
              <a:t>GF(2</a:t>
            </a:r>
            <a:r>
              <a:rPr lang="en-US" altLang="zh-CN" sz="2000" baseline="30000" dirty="0" smtClean="0"/>
              <a:t>8</a:t>
            </a:r>
            <a:r>
              <a:rPr lang="en-US" altLang="zh-CN" sz="2000" dirty="0" smtClean="0"/>
              <a:t>)</a:t>
            </a:r>
            <a:r>
              <a:rPr lang="zh-CN" altLang="en-US" sz="2000" dirty="0" smtClean="0"/>
              <a:t>上的元素，</a:t>
            </a:r>
            <a:r>
              <a:rPr lang="zh-CN" altLang="en-US" sz="2000" dirty="0" smtClean="0">
                <a:solidFill>
                  <a:srgbClr val="0000FF"/>
                </a:solidFill>
              </a:rPr>
              <a:t>映射到自己的乘法逆元，</a:t>
            </a:r>
            <a:r>
              <a:rPr lang="zh-CN" altLang="en-US" sz="2000" dirty="0" smtClean="0">
                <a:latin typeface="华文中宋" pitchFamily="2" charset="-122"/>
              </a:rPr>
              <a:t>‘</a:t>
            </a:r>
            <a:r>
              <a:rPr lang="en-US" altLang="zh-CN" sz="2000" dirty="0" smtClean="0"/>
              <a:t>00</a:t>
            </a:r>
            <a:r>
              <a:rPr lang="en-US" altLang="zh-CN" sz="2000" dirty="0" smtClean="0">
                <a:latin typeface="华文中宋" pitchFamily="2" charset="-122"/>
              </a:rPr>
              <a:t>’</a:t>
            </a:r>
            <a:r>
              <a:rPr lang="zh-CN" altLang="en-US" sz="2000" dirty="0" smtClean="0"/>
              <a:t>映射到自己。</a:t>
            </a:r>
          </a:p>
          <a:p>
            <a:pPr lvl="1" eaLnBrk="1" hangingPunct="1">
              <a:lnSpc>
                <a:spcPct val="100000"/>
              </a:lnSpc>
              <a:spcBef>
                <a:spcPts val="600"/>
              </a:spcBef>
            </a:pPr>
            <a:r>
              <a:rPr lang="zh-CN" altLang="en-US" sz="2000" dirty="0" smtClean="0"/>
              <a:t>② 其次，对字节做如下的（</a:t>
            </a:r>
            <a:r>
              <a:rPr lang="en-US" altLang="zh-CN" sz="2000" dirty="0" smtClean="0"/>
              <a:t>GF(2)</a:t>
            </a:r>
            <a:r>
              <a:rPr lang="zh-CN" altLang="en-US" sz="2000" dirty="0" smtClean="0"/>
              <a:t>上的，可逆的）仿射变换：</a:t>
            </a:r>
          </a:p>
          <a:p>
            <a:pPr eaLnBrk="1" hangingPunct="1">
              <a:lnSpc>
                <a:spcPct val="100000"/>
              </a:lnSpc>
            </a:pPr>
            <a:endParaRPr lang="zh-CN" altLang="en-US" sz="2400" dirty="0" smtClean="0"/>
          </a:p>
          <a:p>
            <a:pPr eaLnBrk="1" hangingPunct="1">
              <a:lnSpc>
                <a:spcPct val="100000"/>
              </a:lnSpc>
            </a:pPr>
            <a:r>
              <a:rPr lang="zh-CN" altLang="en-US" sz="2400" dirty="0" smtClean="0"/>
              <a:t>   </a:t>
            </a:r>
            <a:endParaRPr lang="en-US" altLang="zh-CN" sz="2400" dirty="0" smtClean="0"/>
          </a:p>
          <a:p>
            <a:pPr eaLnBrk="1" hangingPunct="1">
              <a:lnSpc>
                <a:spcPct val="100000"/>
              </a:lnSpc>
            </a:pPr>
            <a:endParaRPr lang="en-US" altLang="zh-CN" sz="3200" dirty="0" smtClean="0"/>
          </a:p>
          <a:p>
            <a:pPr eaLnBrk="1" hangingPunct="1">
              <a:lnSpc>
                <a:spcPct val="100000"/>
              </a:lnSpc>
            </a:pPr>
            <a:r>
              <a:rPr lang="zh-CN" altLang="en-US" sz="2000" dirty="0" smtClean="0"/>
              <a:t>上述</a:t>
            </a:r>
            <a:r>
              <a:rPr lang="en-US" altLang="zh-CN" sz="2000" dirty="0" smtClean="0"/>
              <a:t>S-</a:t>
            </a:r>
            <a:r>
              <a:rPr lang="zh-CN" altLang="en-US" sz="2000" dirty="0" smtClean="0"/>
              <a:t>盒对状态的所有字节所做的变换记为</a:t>
            </a:r>
            <a:r>
              <a:rPr lang="en-US" altLang="zh-CN" sz="2000" dirty="0" err="1" smtClean="0"/>
              <a:t>ByteSub</a:t>
            </a:r>
            <a:r>
              <a:rPr lang="en-US" altLang="zh-CN" sz="2000" dirty="0" smtClean="0"/>
              <a:t> (State)</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108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190915" name="Object 6"/>
          <p:cNvGraphicFramePr>
            <a:graphicFrameLocks noChangeAspect="1"/>
          </p:cNvGraphicFramePr>
          <p:nvPr/>
        </p:nvGraphicFramePr>
        <p:xfrm>
          <a:off x="1219200" y="4406900"/>
          <a:ext cx="2349500" cy="1931988"/>
        </p:xfrm>
        <a:graphic>
          <a:graphicData uri="http://schemas.openxmlformats.org/presentationml/2006/ole">
            <p:oleObj spid="_x0000_s1190915" name="公式" r:id="rId3" imgW="2197080" imgH="1803240" progId="Equation.3">
              <p:embed/>
            </p:oleObj>
          </a:graphicData>
        </a:graphic>
      </p:graphicFrame>
      <p:graphicFrame>
        <p:nvGraphicFramePr>
          <p:cNvPr id="1190916" name="Object 8"/>
          <p:cNvGraphicFramePr>
            <a:graphicFrameLocks noChangeAspect="1"/>
          </p:cNvGraphicFramePr>
          <p:nvPr/>
        </p:nvGraphicFramePr>
        <p:xfrm>
          <a:off x="3597275" y="4419600"/>
          <a:ext cx="746125" cy="1905000"/>
        </p:xfrm>
        <a:graphic>
          <a:graphicData uri="http://schemas.openxmlformats.org/presentationml/2006/ole">
            <p:oleObj spid="_x0000_s1190916" name="公式" r:id="rId4" imgW="698400" imgH="1803240" progId="Equation.3">
              <p:embed/>
            </p:oleObj>
          </a:graphicData>
        </a:graphic>
      </p:graphicFrame>
      <p:sp>
        <p:nvSpPr>
          <p:cNvPr id="11" name="TextBox 10"/>
          <p:cNvSpPr txBox="1"/>
          <p:nvPr/>
        </p:nvSpPr>
        <p:spPr>
          <a:xfrm>
            <a:off x="5029200" y="4953000"/>
            <a:ext cx="3581400" cy="707886"/>
          </a:xfrm>
          <a:prstGeom prst="rect">
            <a:avLst/>
          </a:prstGeom>
          <a:solidFill>
            <a:srgbClr val="66FFFF"/>
          </a:solidFill>
        </p:spPr>
        <p:txBody>
          <a:bodyPr wrap="square" rtlCol="0">
            <a:spAutoFit/>
          </a:bodyPr>
          <a:lstStyle/>
          <a:p>
            <a:pPr algn="l"/>
            <a:r>
              <a:rPr lang="zh-CN" altLang="en-US" sz="2000" dirty="0" smtClean="0">
                <a:latin typeface="Times New Roman" pitchFamily="18" charset="0"/>
                <a:ea typeface="+mn-ea"/>
                <a:cs typeface="Times New Roman" pitchFamily="18" charset="0"/>
              </a:rPr>
              <a:t>整个变换做成</a:t>
            </a:r>
            <a:r>
              <a:rPr lang="en-US" altLang="zh-CN" sz="2000" dirty="0" smtClean="0">
                <a:latin typeface="Times New Roman" pitchFamily="18" charset="0"/>
                <a:ea typeface="+mn-ea"/>
                <a:cs typeface="Times New Roman" pitchFamily="18" charset="0"/>
              </a:rPr>
              <a:t>256</a:t>
            </a:r>
            <a:r>
              <a:rPr lang="zh-CN" altLang="en-US" sz="2000" dirty="0" smtClean="0">
                <a:latin typeface="Times New Roman" pitchFamily="18" charset="0"/>
                <a:ea typeface="+mn-ea"/>
                <a:cs typeface="Times New Roman" pitchFamily="18" charset="0"/>
              </a:rPr>
              <a:t>字节的代换表，运算时查表即可</a:t>
            </a:r>
            <a:endParaRPr lang="zh-CN" altLang="en-US" sz="2000" dirty="0">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5638800"/>
          </a:xfrm>
        </p:spPr>
        <p:txBody>
          <a:bodyPr/>
          <a:lstStyle/>
          <a:p>
            <a:pPr eaLnBrk="1" hangingPunct="1"/>
            <a:r>
              <a:rPr lang="zh-CN" altLang="en-US" sz="2400" dirty="0" smtClean="0"/>
              <a:t>图</a:t>
            </a:r>
            <a:r>
              <a:rPr lang="en-US" altLang="zh-CN" sz="2400" dirty="0" smtClean="0"/>
              <a:t>3.19</a:t>
            </a:r>
            <a:r>
              <a:rPr lang="zh-CN" altLang="en-US" sz="2400" dirty="0" smtClean="0"/>
              <a:t>是字节代换示意图。</a:t>
            </a:r>
            <a:endParaRPr lang="zh-CN" altLang="en-US" sz="2400" i="1" dirty="0" smtClean="0"/>
          </a:p>
          <a:p>
            <a:pPr eaLnBrk="1" hangingPunct="1"/>
            <a:r>
              <a:rPr lang="en-US" altLang="zh-CN" sz="2400" dirty="0" err="1" smtClean="0">
                <a:solidFill>
                  <a:srgbClr val="0000FF"/>
                </a:solidFill>
              </a:rPr>
              <a:t>ByteSub</a:t>
            </a:r>
            <a:r>
              <a:rPr lang="zh-CN" altLang="en-US" sz="2400" dirty="0" smtClean="0">
                <a:solidFill>
                  <a:srgbClr val="0000FF"/>
                </a:solidFill>
              </a:rPr>
              <a:t>的逆变换</a:t>
            </a:r>
            <a:r>
              <a:rPr lang="zh-CN" altLang="en-US" sz="2400" dirty="0" smtClean="0"/>
              <a:t>由代换表的逆表做字节代换，可通过如下两步实现</a:t>
            </a:r>
            <a:r>
              <a:rPr lang="en-US" altLang="zh-CN" sz="2400" dirty="0" smtClean="0"/>
              <a:t>: </a:t>
            </a:r>
          </a:p>
          <a:p>
            <a:pPr lvl="1" eaLnBrk="1" hangingPunct="1"/>
            <a:r>
              <a:rPr lang="zh-CN" altLang="en-US" sz="2000" dirty="0" smtClean="0"/>
              <a:t>首先进行仿射变换的逆变换</a:t>
            </a:r>
          </a:p>
          <a:p>
            <a:pPr lvl="1" eaLnBrk="1" hangingPunct="1"/>
            <a:r>
              <a:rPr lang="zh-CN" altLang="en-US" sz="2000" dirty="0" smtClean="0"/>
              <a:t>再求每一字节在</a:t>
            </a:r>
            <a:r>
              <a:rPr lang="en-US" altLang="zh-CN" sz="2000" dirty="0" smtClean="0"/>
              <a:t>GF(2</a:t>
            </a:r>
            <a:r>
              <a:rPr lang="en-US" altLang="zh-CN" sz="2000" baseline="30000" dirty="0" smtClean="0"/>
              <a:t>8</a:t>
            </a:r>
            <a:r>
              <a:rPr lang="en-US" altLang="zh-CN" sz="2000" dirty="0" smtClean="0"/>
              <a:t>)</a:t>
            </a:r>
            <a:r>
              <a:rPr lang="zh-CN" altLang="en-US" sz="2000" dirty="0" smtClean="0"/>
              <a:t>上逆元</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109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Rectangle 12"/>
          <p:cNvSpPr>
            <a:spLocks noChangeArrowheads="1"/>
          </p:cNvSpPr>
          <p:nvPr/>
        </p:nvSpPr>
        <p:spPr bwMode="auto">
          <a:xfrm>
            <a:off x="1295400" y="4575175"/>
            <a:ext cx="323850" cy="1588"/>
          </a:xfrm>
          <a:prstGeom prst="rect">
            <a:avLst/>
          </a:prstGeom>
          <a:noFill/>
          <a:ln w="9525" algn="ctr">
            <a:noFill/>
            <a:miter lim="800000"/>
            <a:headEnd/>
            <a:tailEnd/>
          </a:ln>
        </p:spPr>
        <p:txBody>
          <a:bodyPr wrap="none">
            <a:spAutoFit/>
          </a:bodyPr>
          <a:lstStyle/>
          <a:p>
            <a:endParaRPr lang="zh-CN" altLang="en-US"/>
          </a:p>
        </p:txBody>
      </p:sp>
      <p:grpSp>
        <p:nvGrpSpPr>
          <p:cNvPr id="8" name="Group 4"/>
          <p:cNvGrpSpPr>
            <a:grpSpLocks/>
          </p:cNvGrpSpPr>
          <p:nvPr/>
        </p:nvGrpSpPr>
        <p:grpSpPr bwMode="auto">
          <a:xfrm>
            <a:off x="2667000" y="3505200"/>
            <a:ext cx="3429000" cy="1219200"/>
            <a:chOff x="2525" y="4395"/>
            <a:chExt cx="4886" cy="947"/>
          </a:xfrm>
        </p:grpSpPr>
        <p:sp>
          <p:nvSpPr>
            <p:cNvPr id="9" name="Arc 8"/>
            <p:cNvSpPr>
              <a:spLocks/>
            </p:cNvSpPr>
            <p:nvPr/>
          </p:nvSpPr>
          <p:spPr bwMode="auto">
            <a:xfrm rot="-5400000">
              <a:off x="4729" y="3498"/>
              <a:ext cx="501" cy="3060"/>
            </a:xfrm>
            <a:custGeom>
              <a:avLst/>
              <a:gdLst>
                <a:gd name="T0" fmla="*/ 8 w 21600"/>
                <a:gd name="T1" fmla="*/ 0 h 31925"/>
                <a:gd name="T2" fmla="*/ 8 w 21600"/>
                <a:gd name="T3" fmla="*/ 293 h 31925"/>
                <a:gd name="T4" fmla="*/ 0 w 21600"/>
                <a:gd name="T5" fmla="*/ 142 h 31925"/>
                <a:gd name="T6" fmla="*/ 0 60000 65536"/>
                <a:gd name="T7" fmla="*/ 0 60000 65536"/>
                <a:gd name="T8" fmla="*/ 0 60000 65536"/>
                <a:gd name="T9" fmla="*/ 0 w 21600"/>
                <a:gd name="T10" fmla="*/ 0 h 31925"/>
                <a:gd name="T11" fmla="*/ 21600 w 21600"/>
                <a:gd name="T12" fmla="*/ 31925 h 31925"/>
              </a:gdLst>
              <a:ahLst/>
              <a:cxnLst>
                <a:cxn ang="T6">
                  <a:pos x="T0" y="T1"/>
                </a:cxn>
                <a:cxn ang="T7">
                  <a:pos x="T2" y="T3"/>
                </a:cxn>
                <a:cxn ang="T8">
                  <a:pos x="T4" y="T5"/>
                </a:cxn>
              </a:cxnLst>
              <a:rect l="T9" t="T10" r="T11" b="T12"/>
              <a:pathLst>
                <a:path w="21600" h="31925" fill="none" extrusionOk="0">
                  <a:moveTo>
                    <a:pt x="15052" y="0"/>
                  </a:moveTo>
                  <a:cubicBezTo>
                    <a:pt x="19238" y="4067"/>
                    <a:pt x="21600" y="9654"/>
                    <a:pt x="21600" y="15491"/>
                  </a:cubicBezTo>
                  <a:cubicBezTo>
                    <a:pt x="21600" y="21814"/>
                    <a:pt x="18828" y="27821"/>
                    <a:pt x="14017" y="31925"/>
                  </a:cubicBezTo>
                </a:path>
                <a:path w="21600" h="31925" stroke="0" extrusionOk="0">
                  <a:moveTo>
                    <a:pt x="15052" y="0"/>
                  </a:moveTo>
                  <a:cubicBezTo>
                    <a:pt x="19238" y="4067"/>
                    <a:pt x="21600" y="9654"/>
                    <a:pt x="21600" y="15491"/>
                  </a:cubicBezTo>
                  <a:cubicBezTo>
                    <a:pt x="21600" y="21814"/>
                    <a:pt x="18828" y="27821"/>
                    <a:pt x="14017" y="31925"/>
                  </a:cubicBezTo>
                  <a:lnTo>
                    <a:pt x="0" y="15491"/>
                  </a:lnTo>
                  <a:close/>
                </a:path>
              </a:pathLst>
            </a:custGeom>
            <a:solidFill>
              <a:schemeClr val="folHlink"/>
            </a:solidFill>
            <a:ln w="9525">
              <a:solidFill>
                <a:srgbClr val="000000"/>
              </a:solidFill>
              <a:round/>
              <a:headEnd/>
              <a:tailEnd type="triangle" w="med" len="med"/>
            </a:ln>
          </p:spPr>
          <p:txBody>
            <a:bodyPr/>
            <a:lstStyle/>
            <a:p>
              <a:endParaRPr lang="zh-CN" altLang="en-US"/>
            </a:p>
          </p:txBody>
        </p:sp>
        <p:sp>
          <p:nvSpPr>
            <p:cNvPr id="10" name="Text Box 7"/>
            <p:cNvSpPr txBox="1">
              <a:spLocks noChangeArrowheads="1"/>
            </p:cNvSpPr>
            <p:nvPr/>
          </p:nvSpPr>
          <p:spPr bwMode="auto">
            <a:xfrm>
              <a:off x="4520" y="4395"/>
              <a:ext cx="901" cy="625"/>
            </a:xfrm>
            <a:prstGeom prst="rect">
              <a:avLst/>
            </a:prstGeom>
            <a:solidFill>
              <a:schemeClr val="folHlink"/>
            </a:solidFill>
            <a:ln w="9525">
              <a:solidFill>
                <a:srgbClr val="000000"/>
              </a:solidFill>
              <a:miter lim="800000"/>
              <a:headEnd/>
              <a:tailEnd/>
            </a:ln>
          </p:spPr>
          <p:txBody>
            <a:bodyPr tIns="118800"/>
            <a:lstStyle/>
            <a:p>
              <a:pPr algn="ctr"/>
              <a:r>
                <a:rPr lang="en-US" altLang="zh-CN" sz="2000">
                  <a:latin typeface="Times New Roman" pitchFamily="18" charset="0"/>
                  <a:cs typeface="Times New Roman" pitchFamily="18" charset="0"/>
                </a:rPr>
                <a:t>S</a:t>
              </a:r>
              <a:r>
                <a:rPr lang="zh-CN" altLang="en-US" sz="2000">
                  <a:latin typeface="Times New Roman" pitchFamily="18" charset="0"/>
                  <a:cs typeface="Times New Roman" pitchFamily="18" charset="0"/>
                </a:rPr>
                <a:t>盒</a:t>
              </a:r>
              <a:endParaRPr lang="zh-CN" altLang="en-US" sz="2000"/>
            </a:p>
          </p:txBody>
        </p:sp>
        <p:sp>
          <p:nvSpPr>
            <p:cNvPr id="11" name="Text Box 6"/>
            <p:cNvSpPr txBox="1">
              <a:spLocks noChangeArrowheads="1"/>
            </p:cNvSpPr>
            <p:nvPr/>
          </p:nvSpPr>
          <p:spPr bwMode="auto">
            <a:xfrm>
              <a:off x="2525" y="4708"/>
              <a:ext cx="901" cy="625"/>
            </a:xfrm>
            <a:prstGeom prst="rect">
              <a:avLst/>
            </a:prstGeom>
            <a:solidFill>
              <a:schemeClr val="folHlink"/>
            </a:solidFill>
            <a:ln w="9525">
              <a:solidFill>
                <a:srgbClr val="000000"/>
              </a:solidFill>
              <a:miter lim="800000"/>
              <a:headEnd/>
              <a:tailEnd/>
            </a:ln>
          </p:spPr>
          <p:txBody>
            <a:bodyPr tIns="118800"/>
            <a:lstStyle/>
            <a:p>
              <a:pPr algn="ctr"/>
              <a:r>
                <a:rPr lang="en-US" altLang="zh-CN" sz="2000" i="1">
                  <a:latin typeface="Times New Roman" pitchFamily="18" charset="0"/>
                  <a:cs typeface="Times New Roman" pitchFamily="18" charset="0"/>
                </a:rPr>
                <a:t>a</a:t>
              </a:r>
              <a:r>
                <a:rPr lang="en-US" altLang="zh-CN" sz="2000" i="1" baseline="-30000">
                  <a:latin typeface="Times New Roman" pitchFamily="18" charset="0"/>
                  <a:cs typeface="Times New Roman" pitchFamily="18" charset="0"/>
                </a:rPr>
                <a:t>ij</a:t>
              </a:r>
              <a:endParaRPr lang="en-US" altLang="zh-CN" sz="2000"/>
            </a:p>
          </p:txBody>
        </p:sp>
        <p:sp>
          <p:nvSpPr>
            <p:cNvPr id="12" name="Text Box 5"/>
            <p:cNvSpPr txBox="1">
              <a:spLocks noChangeArrowheads="1"/>
            </p:cNvSpPr>
            <p:nvPr/>
          </p:nvSpPr>
          <p:spPr bwMode="auto">
            <a:xfrm>
              <a:off x="6510" y="4717"/>
              <a:ext cx="901" cy="625"/>
            </a:xfrm>
            <a:prstGeom prst="rect">
              <a:avLst/>
            </a:prstGeom>
            <a:solidFill>
              <a:schemeClr val="folHlink"/>
            </a:solidFill>
            <a:ln w="9525">
              <a:solidFill>
                <a:srgbClr val="000000"/>
              </a:solidFill>
              <a:miter lim="800000"/>
              <a:headEnd/>
              <a:tailEnd/>
            </a:ln>
          </p:spPr>
          <p:txBody>
            <a:bodyPr tIns="118800"/>
            <a:lstStyle/>
            <a:p>
              <a:pPr algn="ctr"/>
              <a:r>
                <a:rPr lang="en-US" altLang="zh-CN" sz="2000" i="1">
                  <a:latin typeface="Times New Roman" pitchFamily="18" charset="0"/>
                  <a:cs typeface="Times New Roman" pitchFamily="18" charset="0"/>
                </a:rPr>
                <a:t>b</a:t>
              </a:r>
              <a:r>
                <a:rPr lang="en-US" altLang="zh-CN" sz="2000" i="1" baseline="-30000">
                  <a:latin typeface="Times New Roman" pitchFamily="18" charset="0"/>
                  <a:cs typeface="Times New Roman" pitchFamily="18" charset="0"/>
                </a:rPr>
                <a:t>ij</a:t>
              </a:r>
              <a:endParaRPr lang="en-US" altLang="zh-CN" sz="2000"/>
            </a:p>
          </p:txBody>
        </p:sp>
      </p:grpSp>
      <p:graphicFrame>
        <p:nvGraphicFramePr>
          <p:cNvPr id="13" name="Group 327"/>
          <p:cNvGraphicFramePr>
            <a:graphicFrameLocks noGrp="1"/>
          </p:cNvGraphicFramePr>
          <p:nvPr/>
        </p:nvGraphicFramePr>
        <p:xfrm>
          <a:off x="685800" y="4267200"/>
          <a:ext cx="3124200" cy="2209801"/>
        </p:xfrm>
        <a:graphic>
          <a:graphicData uri="http://schemas.openxmlformats.org/drawingml/2006/table">
            <a:tbl>
              <a:tblPr/>
              <a:tblGrid>
                <a:gridCol w="527050"/>
                <a:gridCol w="496888"/>
                <a:gridCol w="509587"/>
                <a:gridCol w="511175"/>
                <a:gridCol w="493713"/>
                <a:gridCol w="585787"/>
              </a:tblGrid>
              <a:tr h="5524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00</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04</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05</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0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14</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4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20</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24</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25</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24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30</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34</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35</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4" name="Group 322"/>
          <p:cNvGraphicFramePr>
            <a:graphicFrameLocks/>
          </p:cNvGraphicFramePr>
          <p:nvPr/>
        </p:nvGraphicFramePr>
        <p:xfrm>
          <a:off x="4953000" y="4267200"/>
          <a:ext cx="3276600" cy="2286000"/>
        </p:xfrm>
        <a:graphic>
          <a:graphicData uri="http://schemas.openxmlformats.org/drawingml/2006/table">
            <a:tbl>
              <a:tblPr/>
              <a:tblGrid>
                <a:gridCol w="527050"/>
                <a:gridCol w="527050"/>
                <a:gridCol w="527050"/>
                <a:gridCol w="527050"/>
                <a:gridCol w="527050"/>
                <a:gridCol w="641350"/>
              </a:tblGrid>
              <a:tr h="571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00</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04</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bk</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05</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14</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20</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24</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25</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30</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34</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35</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3.1.2 </a:t>
            </a:r>
            <a:r>
              <a:rPr lang="zh-CN" altLang="en-US" dirty="0" smtClean="0"/>
              <a:t>分组密码算法的设计要求</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lnSpc>
                <a:spcPct val="110000"/>
              </a:lnSpc>
            </a:pPr>
            <a:r>
              <a:rPr lang="en-US" altLang="zh-CN" dirty="0" smtClean="0">
                <a:latin typeface="Times New Roman" pitchFamily="18" charset="0"/>
              </a:rPr>
              <a:t>II. </a:t>
            </a:r>
            <a:r>
              <a:rPr lang="zh-CN" altLang="en-US" dirty="0" smtClean="0">
                <a:latin typeface="Times New Roman" pitchFamily="18" charset="0"/>
              </a:rPr>
              <a:t>算法设计的要求</a:t>
            </a:r>
          </a:p>
          <a:p>
            <a:pPr lvl="1" eaLnBrk="1" hangingPunct="1">
              <a:lnSpc>
                <a:spcPct val="110000"/>
              </a:lnSpc>
            </a:pPr>
            <a:r>
              <a:rPr lang="zh-CN" altLang="en-US" sz="2000" dirty="0" smtClean="0">
                <a:latin typeface="Times New Roman" pitchFamily="18" charset="0"/>
              </a:rPr>
              <a:t>分组密码是一种在密钥控制下的代换</a:t>
            </a:r>
            <a:r>
              <a:rPr lang="en-US" altLang="zh-CN" sz="2000" dirty="0" smtClean="0">
                <a:latin typeface="Times New Roman" pitchFamily="18" charset="0"/>
              </a:rPr>
              <a:t>(</a:t>
            </a:r>
            <a:r>
              <a:rPr lang="zh-CN" altLang="en-US" sz="2000" dirty="0" smtClean="0">
                <a:latin typeface="Times New Roman" pitchFamily="18" charset="0"/>
              </a:rPr>
              <a:t>可逆映射</a:t>
            </a:r>
            <a:r>
              <a:rPr lang="en-US" altLang="zh-CN" sz="2000" dirty="0" smtClean="0">
                <a:latin typeface="Times New Roman" pitchFamily="18" charset="0"/>
              </a:rPr>
              <a:t>)</a:t>
            </a:r>
            <a:r>
              <a:rPr lang="zh-CN" altLang="en-US" sz="2000" dirty="0" smtClean="0">
                <a:latin typeface="Times New Roman" pitchFamily="18" charset="0"/>
              </a:rPr>
              <a:t>，用来对当前输入的明文数字组进行加密变换，密钥个数决定了不同代换的个数。</a:t>
            </a:r>
          </a:p>
          <a:p>
            <a:pPr eaLnBrk="1" hangingPunct="1">
              <a:lnSpc>
                <a:spcPct val="110000"/>
              </a:lnSpc>
            </a:pPr>
            <a:r>
              <a:rPr lang="zh-CN" altLang="en-US" sz="2400" dirty="0" smtClean="0">
                <a:solidFill>
                  <a:srgbClr val="FF0000"/>
                </a:solidFill>
              </a:rPr>
              <a:t>① 分组长度</a:t>
            </a:r>
            <a:r>
              <a:rPr lang="en-US" altLang="zh-CN" sz="2400" dirty="0" smtClean="0">
                <a:solidFill>
                  <a:srgbClr val="FF0000"/>
                </a:solidFill>
              </a:rPr>
              <a:t>n</a:t>
            </a:r>
            <a:r>
              <a:rPr lang="zh-CN" altLang="en-US" sz="2400" dirty="0" smtClean="0">
                <a:solidFill>
                  <a:srgbClr val="FF0000"/>
                </a:solidFill>
              </a:rPr>
              <a:t>要足够大，</a:t>
            </a:r>
            <a:r>
              <a:rPr lang="zh-CN" altLang="en-US" sz="2400" dirty="0" smtClean="0"/>
              <a:t>使分组代换字母表中的元素个数</a:t>
            </a:r>
            <a:r>
              <a:rPr lang="en-US" altLang="zh-CN" sz="2400" dirty="0" smtClean="0"/>
              <a:t>2</a:t>
            </a:r>
            <a:r>
              <a:rPr lang="en-US" altLang="zh-CN" sz="2400" baseline="30000" dirty="0" smtClean="0"/>
              <a:t>n</a:t>
            </a:r>
            <a:r>
              <a:rPr lang="zh-CN" altLang="en-US" sz="2400" dirty="0" smtClean="0"/>
              <a:t>足够大，防止明文穷举攻击法奏效。</a:t>
            </a:r>
            <a:endParaRPr lang="en-US" altLang="zh-CN" sz="2400" dirty="0" smtClean="0"/>
          </a:p>
          <a:p>
            <a:pPr lvl="1" eaLnBrk="1" hangingPunct="1">
              <a:lnSpc>
                <a:spcPct val="110000"/>
              </a:lnSpc>
            </a:pPr>
            <a:r>
              <a:rPr lang="zh-CN" altLang="en-US" sz="2000" dirty="0" smtClean="0">
                <a:latin typeface="Times New Roman" pitchFamily="18" charset="0"/>
              </a:rPr>
              <a:t>这时，</a:t>
            </a:r>
            <a:r>
              <a:rPr lang="zh-CN" altLang="en-US" sz="2000" dirty="0" smtClean="0">
                <a:solidFill>
                  <a:srgbClr val="0000FF"/>
                </a:solidFill>
                <a:latin typeface="Times New Roman" pitchFamily="18" charset="0"/>
              </a:rPr>
              <a:t>可以假定攻击者控制了加密机，但不知道密钥</a:t>
            </a:r>
            <a:r>
              <a:rPr lang="zh-CN" altLang="en-US" sz="2000" dirty="0" smtClean="0">
                <a:latin typeface="Times New Roman" pitchFamily="18" charset="0"/>
              </a:rPr>
              <a:t>，那么可以利用加密机黑盒子对所有可能明文加密，看是否等于要攻击的密文进行破译。</a:t>
            </a:r>
            <a:r>
              <a:rPr lang="zh-CN" altLang="en-US" sz="2000" u="sng" dirty="0" smtClean="0">
                <a:latin typeface="Times New Roman" pitchFamily="18" charset="0"/>
              </a:rPr>
              <a:t>也可称为一种可能字攻击</a:t>
            </a:r>
            <a:endParaRPr lang="en-US" altLang="zh-CN" sz="2000" u="sng" dirty="0" smtClean="0">
              <a:latin typeface="Times New Roman" pitchFamily="18" charset="0"/>
            </a:endParaRPr>
          </a:p>
          <a:p>
            <a:pPr lvl="1" eaLnBrk="1" hangingPunct="1">
              <a:lnSpc>
                <a:spcPct val="110000"/>
              </a:lnSpc>
            </a:pPr>
            <a:r>
              <a:rPr lang="en-US" altLang="zh-CN" sz="2000" dirty="0" smtClean="0">
                <a:latin typeface="Times New Roman" pitchFamily="18" charset="0"/>
              </a:rPr>
              <a:t>DES</a:t>
            </a:r>
            <a:r>
              <a:rPr lang="zh-CN" altLang="en-US" sz="2000" dirty="0" smtClean="0">
                <a:latin typeface="Times New Roman" pitchFamily="18" charset="0"/>
              </a:rPr>
              <a:t>、</a:t>
            </a:r>
            <a:r>
              <a:rPr lang="en-US" altLang="zh-CN" sz="2000" dirty="0" smtClean="0">
                <a:latin typeface="Times New Roman" pitchFamily="18" charset="0"/>
              </a:rPr>
              <a:t>IDEA</a:t>
            </a:r>
            <a:r>
              <a:rPr lang="zh-CN" altLang="en-US" sz="2000" dirty="0" smtClean="0">
                <a:latin typeface="Times New Roman" pitchFamily="18" charset="0"/>
              </a:rPr>
              <a:t>等分组密码都采用</a:t>
            </a:r>
            <a:r>
              <a:rPr lang="en-US" altLang="zh-CN" sz="2000" dirty="0" smtClean="0">
                <a:latin typeface="Times New Roman" pitchFamily="18" charset="0"/>
              </a:rPr>
              <a:t>n=64</a:t>
            </a:r>
            <a:r>
              <a:rPr lang="zh-CN" altLang="en-US" sz="2000" dirty="0" smtClean="0">
                <a:latin typeface="Times New Roman" pitchFamily="18" charset="0"/>
              </a:rPr>
              <a:t>，在生日攻击下用</a:t>
            </a:r>
            <a:r>
              <a:rPr lang="en-US" altLang="zh-CN" sz="2000" dirty="0" smtClean="0">
                <a:latin typeface="Times New Roman" pitchFamily="18" charset="0"/>
              </a:rPr>
              <a:t>2</a:t>
            </a:r>
            <a:r>
              <a:rPr lang="en-US" altLang="zh-CN" sz="2000" baseline="30000" dirty="0" smtClean="0">
                <a:latin typeface="Times New Roman" pitchFamily="18" charset="0"/>
              </a:rPr>
              <a:t>32</a:t>
            </a:r>
            <a:r>
              <a:rPr lang="zh-CN" altLang="en-US" sz="2000" dirty="0" smtClean="0">
                <a:latin typeface="Times New Roman" pitchFamily="18" charset="0"/>
              </a:rPr>
              <a:t>组密文成功概率为</a:t>
            </a:r>
            <a:r>
              <a:rPr lang="en-US" altLang="zh-CN" sz="2000" dirty="0" smtClean="0">
                <a:latin typeface="Times New Roman" pitchFamily="18" charset="0"/>
              </a:rPr>
              <a:t>1/2</a:t>
            </a:r>
            <a:r>
              <a:rPr lang="zh-CN" altLang="en-US" sz="2000" dirty="0" smtClean="0">
                <a:latin typeface="Times New Roman" pitchFamily="18" charset="0"/>
              </a:rPr>
              <a:t>，同时要求</a:t>
            </a:r>
            <a:r>
              <a:rPr lang="en-US" altLang="zh-CN" sz="2000" dirty="0" smtClean="0">
                <a:latin typeface="Times New Roman" pitchFamily="18" charset="0"/>
              </a:rPr>
              <a:t>2</a:t>
            </a:r>
            <a:r>
              <a:rPr lang="en-US" altLang="zh-CN" sz="2000" baseline="30000" dirty="0" smtClean="0">
                <a:latin typeface="Times New Roman" pitchFamily="18" charset="0"/>
              </a:rPr>
              <a:t>32</a:t>
            </a:r>
            <a:r>
              <a:rPr lang="en-US" altLang="zh-CN" sz="2000" dirty="0" smtClean="0">
                <a:latin typeface="Times New Roman" pitchFamily="18" charset="0"/>
              </a:rPr>
              <a:t>×64b=2</a:t>
            </a:r>
            <a:r>
              <a:rPr lang="en-US" altLang="zh-CN" sz="2000" baseline="30000" dirty="0" smtClean="0">
                <a:latin typeface="Times New Roman" pitchFamily="18" charset="0"/>
              </a:rPr>
              <a:t>15</a:t>
            </a:r>
            <a:r>
              <a:rPr lang="en-US" altLang="zh-CN" sz="2000" dirty="0" smtClean="0">
                <a:latin typeface="Times New Roman" pitchFamily="18" charset="0"/>
              </a:rPr>
              <a:t>MB</a:t>
            </a:r>
            <a:r>
              <a:rPr lang="zh-CN" altLang="en-US" sz="2000" dirty="0" smtClean="0">
                <a:latin typeface="Times New Roman" pitchFamily="18" charset="0"/>
              </a:rPr>
              <a:t>＝</a:t>
            </a:r>
            <a:r>
              <a:rPr lang="en-US" altLang="zh-CN" sz="2000" dirty="0" smtClean="0">
                <a:latin typeface="Times New Roman" pitchFamily="18" charset="0"/>
              </a:rPr>
              <a:t>32GB</a:t>
            </a:r>
            <a:r>
              <a:rPr lang="zh-CN" altLang="en-US" sz="2000" dirty="0" smtClean="0">
                <a:latin typeface="Times New Roman" pitchFamily="18" charset="0"/>
              </a:rPr>
              <a:t>存贮，故现在采用穷举攻击已经可以实现</a:t>
            </a:r>
            <a:r>
              <a:rPr lang="en-US" altLang="zh-CN" sz="2000" dirty="0" smtClean="0">
                <a:latin typeface="Times New Roman" pitchFamily="18" charset="0"/>
              </a:rPr>
              <a:t>(</a:t>
            </a:r>
            <a:r>
              <a:rPr lang="zh-CN" altLang="en-US" sz="2000" dirty="0" smtClean="0">
                <a:latin typeface="Times New Roman" pitchFamily="18" charset="0"/>
              </a:rPr>
              <a:t>时间存储攻击</a:t>
            </a:r>
            <a:r>
              <a:rPr lang="en-US" altLang="zh-CN" sz="2000" dirty="0" smtClean="0">
                <a:latin typeface="Times New Roman" pitchFamily="18" charset="0"/>
              </a:rPr>
              <a:t>)</a:t>
            </a:r>
          </a:p>
          <a:p>
            <a:pPr lvl="1" eaLnBrk="1" hangingPunct="1">
              <a:lnSpc>
                <a:spcPct val="110000"/>
              </a:lnSpc>
            </a:pPr>
            <a:r>
              <a:rPr lang="zh-CN" altLang="en-US" sz="2000" dirty="0" smtClean="0">
                <a:latin typeface="Times New Roman" pitchFamily="18" charset="0"/>
              </a:rPr>
              <a:t>生日攻击请参考</a:t>
            </a:r>
            <a:r>
              <a:rPr lang="en-US" altLang="zh-CN" sz="2000" dirty="0" smtClean="0">
                <a:latin typeface="Times New Roman" pitchFamily="18" charset="0"/>
              </a:rPr>
              <a:t>5.2.3</a:t>
            </a:r>
            <a:r>
              <a:rPr lang="zh-CN" altLang="en-US" sz="2000" dirty="0" smtClean="0">
                <a:latin typeface="Times New Roman" pitchFamily="18" charset="0"/>
              </a:rPr>
              <a:t>节</a:t>
            </a:r>
            <a:endParaRPr lang="en-US" altLang="zh-CN"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4495800"/>
          </a:xfrm>
        </p:spPr>
        <p:txBody>
          <a:bodyPr/>
          <a:lstStyle/>
          <a:p>
            <a:pPr eaLnBrk="1" hangingPunct="1">
              <a:spcBef>
                <a:spcPts val="600"/>
              </a:spcBef>
            </a:pPr>
            <a:r>
              <a:rPr lang="en-US" altLang="zh-CN" dirty="0" smtClean="0"/>
              <a:t>(2) </a:t>
            </a:r>
            <a:r>
              <a:rPr lang="zh-CN" altLang="en-US" dirty="0" smtClean="0"/>
              <a:t>行移位（</a:t>
            </a:r>
            <a:r>
              <a:rPr lang="en-US" altLang="zh-CN" dirty="0" err="1" smtClean="0"/>
              <a:t>ShiftRow</a:t>
            </a:r>
            <a:r>
              <a:rPr lang="zh-CN" altLang="en-US" dirty="0" smtClean="0"/>
              <a:t>）</a:t>
            </a:r>
          </a:p>
          <a:p>
            <a:pPr lvl="1" eaLnBrk="1" hangingPunct="1">
              <a:spcBef>
                <a:spcPts val="600"/>
              </a:spcBef>
            </a:pPr>
            <a:r>
              <a:rPr lang="zh-CN" altLang="en-US" dirty="0" smtClean="0"/>
              <a:t>行移位是将状态阵列的各行进行循环移位，不同状态行的位移量不同。</a:t>
            </a:r>
          </a:p>
          <a:p>
            <a:pPr lvl="2" eaLnBrk="1" hangingPunct="1">
              <a:spcBef>
                <a:spcPts val="600"/>
              </a:spcBef>
            </a:pPr>
            <a:r>
              <a:rPr lang="zh-CN" altLang="en-US" sz="2200" dirty="0" smtClean="0"/>
              <a:t>第</a:t>
            </a:r>
            <a:r>
              <a:rPr lang="en-US" altLang="zh-CN" sz="2200" dirty="0" smtClean="0"/>
              <a:t>0</a:t>
            </a:r>
            <a:r>
              <a:rPr lang="zh-CN" altLang="en-US" sz="2200" dirty="0" smtClean="0"/>
              <a:t>行不移动</a:t>
            </a:r>
          </a:p>
          <a:p>
            <a:pPr lvl="2" eaLnBrk="1" hangingPunct="1">
              <a:spcBef>
                <a:spcPts val="600"/>
              </a:spcBef>
            </a:pPr>
            <a:r>
              <a:rPr lang="zh-CN" altLang="en-US" sz="2200" dirty="0" smtClean="0"/>
              <a:t>第</a:t>
            </a:r>
            <a:r>
              <a:rPr lang="en-US" altLang="zh-CN" sz="2200" dirty="0" smtClean="0"/>
              <a:t>1</a:t>
            </a:r>
            <a:r>
              <a:rPr lang="zh-CN" altLang="en-US" sz="2200" dirty="0" smtClean="0"/>
              <a:t>行循环左移</a:t>
            </a:r>
            <a:r>
              <a:rPr lang="en-US" altLang="zh-CN" sz="2200" dirty="0" smtClean="0"/>
              <a:t>C</a:t>
            </a:r>
            <a:r>
              <a:rPr lang="en-US" altLang="zh-CN" sz="2200" baseline="-25000" dirty="0" smtClean="0"/>
              <a:t>1</a:t>
            </a:r>
            <a:r>
              <a:rPr lang="zh-CN" altLang="en-US" sz="2200" dirty="0" smtClean="0"/>
              <a:t>个字节</a:t>
            </a:r>
          </a:p>
          <a:p>
            <a:pPr lvl="2" eaLnBrk="1" hangingPunct="1">
              <a:spcBef>
                <a:spcPts val="600"/>
              </a:spcBef>
            </a:pPr>
            <a:r>
              <a:rPr lang="zh-CN" altLang="en-US" sz="2200" dirty="0" smtClean="0"/>
              <a:t>第</a:t>
            </a:r>
            <a:r>
              <a:rPr lang="en-US" altLang="zh-CN" sz="2200" dirty="0" smtClean="0"/>
              <a:t>2</a:t>
            </a:r>
            <a:r>
              <a:rPr lang="zh-CN" altLang="en-US" sz="2200" dirty="0" smtClean="0"/>
              <a:t>行循环左移</a:t>
            </a:r>
            <a:r>
              <a:rPr lang="en-US" altLang="zh-CN" sz="2200" dirty="0" smtClean="0"/>
              <a:t>C</a:t>
            </a:r>
            <a:r>
              <a:rPr lang="en-US" altLang="zh-CN" sz="2200" baseline="-25000" dirty="0" smtClean="0"/>
              <a:t>2</a:t>
            </a:r>
            <a:r>
              <a:rPr lang="zh-CN" altLang="en-US" sz="2200" dirty="0" smtClean="0"/>
              <a:t>个字节</a:t>
            </a:r>
          </a:p>
          <a:p>
            <a:pPr lvl="2" eaLnBrk="1" hangingPunct="1">
              <a:spcBef>
                <a:spcPts val="600"/>
              </a:spcBef>
            </a:pPr>
            <a:r>
              <a:rPr lang="zh-CN" altLang="en-US" sz="2200" dirty="0" smtClean="0"/>
              <a:t>第</a:t>
            </a:r>
            <a:r>
              <a:rPr lang="en-US" altLang="zh-CN" sz="2200" dirty="0" smtClean="0"/>
              <a:t>3</a:t>
            </a:r>
            <a:r>
              <a:rPr lang="zh-CN" altLang="en-US" sz="2200" dirty="0" smtClean="0"/>
              <a:t>行循环左移</a:t>
            </a:r>
            <a:r>
              <a:rPr lang="en-US" altLang="zh-CN" sz="2200" dirty="0" smtClean="0"/>
              <a:t>C</a:t>
            </a:r>
            <a:r>
              <a:rPr lang="en-US" altLang="zh-CN" sz="2200" baseline="-25000" dirty="0" smtClean="0"/>
              <a:t>3</a:t>
            </a:r>
            <a:r>
              <a:rPr lang="zh-CN" altLang="en-US" sz="2200" dirty="0" smtClean="0"/>
              <a:t>个字节</a:t>
            </a:r>
          </a:p>
          <a:p>
            <a:pPr lvl="2" eaLnBrk="1" hangingPunct="1">
              <a:spcBef>
                <a:spcPts val="600"/>
              </a:spcBef>
            </a:pPr>
            <a:r>
              <a:rPr lang="zh-CN" altLang="en-US" sz="2200" dirty="0" smtClean="0"/>
              <a:t>位移量</a:t>
            </a:r>
            <a:r>
              <a:rPr lang="en-US" altLang="zh-CN" sz="2200" dirty="0" smtClean="0"/>
              <a:t>C</a:t>
            </a:r>
            <a:r>
              <a:rPr lang="en-US" altLang="zh-CN" sz="2200" baseline="-25000" dirty="0" smtClean="0"/>
              <a:t>1</a:t>
            </a:r>
            <a:r>
              <a:rPr lang="zh-CN" altLang="en-US" sz="2200" dirty="0" smtClean="0"/>
              <a:t>、</a:t>
            </a:r>
            <a:r>
              <a:rPr lang="en-US" altLang="zh-CN" sz="2200" dirty="0" smtClean="0"/>
              <a:t>C</a:t>
            </a:r>
            <a:r>
              <a:rPr lang="en-US" altLang="zh-CN" sz="2200" baseline="-25000" dirty="0" smtClean="0"/>
              <a:t>2</a:t>
            </a:r>
            <a:r>
              <a:rPr lang="zh-CN" altLang="en-US" sz="2200" dirty="0" smtClean="0"/>
              <a:t>、</a:t>
            </a:r>
            <a:r>
              <a:rPr lang="en-US" altLang="zh-CN" sz="2200" dirty="0" smtClean="0"/>
              <a:t>C</a:t>
            </a:r>
            <a:r>
              <a:rPr lang="en-US" altLang="zh-CN" sz="2200" baseline="-25000" dirty="0" smtClean="0"/>
              <a:t>3</a:t>
            </a:r>
            <a:r>
              <a:rPr lang="zh-CN" altLang="en-US" sz="2200" dirty="0" smtClean="0"/>
              <a:t>的取值与</a:t>
            </a:r>
            <a:r>
              <a:rPr lang="en-US" altLang="zh-CN" sz="2200" dirty="0" err="1" smtClean="0"/>
              <a:t>N</a:t>
            </a:r>
            <a:r>
              <a:rPr lang="en-US" altLang="zh-CN" sz="2200" baseline="-25000" dirty="0" err="1" smtClean="0"/>
              <a:t>b</a:t>
            </a:r>
            <a:r>
              <a:rPr lang="zh-CN" altLang="en-US" sz="2200" dirty="0" smtClean="0"/>
              <a:t>有关，由表</a:t>
            </a:r>
            <a:r>
              <a:rPr lang="en-US" altLang="zh-CN" sz="2200" dirty="0" smtClean="0"/>
              <a:t>3.10</a:t>
            </a:r>
            <a:r>
              <a:rPr lang="zh-CN" altLang="en-US" sz="2200" dirty="0" smtClean="0"/>
              <a:t>给出。</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110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7" name="Group 108"/>
          <p:cNvGraphicFramePr>
            <a:graphicFrameLocks/>
          </p:cNvGraphicFramePr>
          <p:nvPr/>
        </p:nvGraphicFramePr>
        <p:xfrm>
          <a:off x="685800" y="5090160"/>
          <a:ext cx="7696200" cy="1463040"/>
        </p:xfrm>
        <a:graphic>
          <a:graphicData uri="http://schemas.openxmlformats.org/drawingml/2006/table">
            <a:tbl>
              <a:tblPr/>
              <a:tblGrid>
                <a:gridCol w="1924050"/>
                <a:gridCol w="1924050"/>
                <a:gridCol w="1924050"/>
                <a:gridCol w="1924050"/>
              </a:tblGrid>
              <a:tr h="3333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1800" b="0" i="1" u="none" strike="noStrike" cap="none" normalizeH="0" baseline="-30000" dirty="0" err="1" smtClean="0">
                          <a:ln>
                            <a:noFill/>
                          </a:ln>
                          <a:solidFill>
                            <a:schemeClr val="tx1"/>
                          </a:solidFill>
                          <a:effectLst/>
                          <a:latin typeface="Times New Roman" pitchFamily="18" charset="0"/>
                          <a:ea typeface="宋体" pitchFamily="2" charset="-122"/>
                          <a:cs typeface="Times New Roman" pitchFamily="18" charset="0"/>
                        </a:rPr>
                        <a:t>b</a:t>
                      </a:r>
                      <a:endParaRPr kumimoji="0" lang="en-US" altLang="zh-CN" sz="18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t>
                      </a:r>
                      <a:r>
                        <a:rPr kumimoji="0" lang="en-US" altLang="zh-CN" sz="18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t>
                      </a:r>
                      <a:r>
                        <a:rPr kumimoji="0" lang="en-US" altLang="zh-CN" sz="18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t>
                      </a:r>
                      <a:r>
                        <a:rPr kumimoji="0" lang="en-US" altLang="zh-CN" sz="18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17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17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2667000"/>
          </a:xfrm>
        </p:spPr>
        <p:txBody>
          <a:bodyPr/>
          <a:lstStyle/>
          <a:p>
            <a:pPr lvl="1" eaLnBrk="1" hangingPunct="1"/>
            <a:r>
              <a:rPr lang="zh-CN" altLang="en-US" dirty="0" smtClean="0">
                <a:latin typeface="Times New Roman" pitchFamily="18" charset="0"/>
              </a:rPr>
              <a:t>按指定的位移量对状态的行进行的行移位运算记为</a:t>
            </a:r>
            <a:r>
              <a:rPr lang="en-US" altLang="zh-CN" dirty="0" err="1" smtClean="0">
                <a:latin typeface="Times New Roman" pitchFamily="18" charset="0"/>
              </a:rPr>
              <a:t>ShiftRow</a:t>
            </a:r>
            <a:r>
              <a:rPr lang="en-US" altLang="zh-CN" dirty="0" smtClean="0">
                <a:latin typeface="Times New Roman" pitchFamily="18" charset="0"/>
              </a:rPr>
              <a:t>(State)</a:t>
            </a:r>
            <a:r>
              <a:rPr lang="zh-CN" altLang="en-US" dirty="0" smtClean="0">
                <a:latin typeface="Times New Roman" pitchFamily="18" charset="0"/>
              </a:rPr>
              <a:t>图</a:t>
            </a:r>
            <a:r>
              <a:rPr lang="en-US" altLang="zh-CN" dirty="0" smtClean="0">
                <a:latin typeface="Times New Roman" pitchFamily="18" charset="0"/>
              </a:rPr>
              <a:t>3.20</a:t>
            </a:r>
            <a:r>
              <a:rPr lang="zh-CN" altLang="en-US" dirty="0" smtClean="0">
                <a:latin typeface="Times New Roman" pitchFamily="18" charset="0"/>
              </a:rPr>
              <a:t>是行移位示意图。</a:t>
            </a:r>
          </a:p>
          <a:p>
            <a:pPr lvl="1" eaLnBrk="1" hangingPunct="1"/>
            <a:r>
              <a:rPr lang="en-US" altLang="zh-CN" dirty="0" err="1" smtClean="0">
                <a:solidFill>
                  <a:srgbClr val="0000FF"/>
                </a:solidFill>
                <a:latin typeface="Times New Roman" pitchFamily="18" charset="0"/>
              </a:rPr>
              <a:t>ShiftRow</a:t>
            </a:r>
            <a:r>
              <a:rPr lang="zh-CN" altLang="en-US" dirty="0" smtClean="0">
                <a:solidFill>
                  <a:srgbClr val="0000FF"/>
                </a:solidFill>
                <a:latin typeface="Times New Roman" pitchFamily="18" charset="0"/>
              </a:rPr>
              <a:t>的逆变换</a:t>
            </a:r>
            <a:r>
              <a:rPr lang="zh-CN" altLang="en-US" dirty="0" smtClean="0">
                <a:latin typeface="Times New Roman" pitchFamily="18" charset="0"/>
              </a:rPr>
              <a:t>是对状态阵列的后</a:t>
            </a:r>
            <a:r>
              <a:rPr lang="en-US" altLang="zh-CN" dirty="0" smtClean="0">
                <a:latin typeface="Times New Roman" pitchFamily="18" charset="0"/>
              </a:rPr>
              <a:t>3</a:t>
            </a:r>
            <a:r>
              <a:rPr lang="zh-CN" altLang="en-US" dirty="0" smtClean="0">
                <a:latin typeface="Times New Roman" pitchFamily="18" charset="0"/>
              </a:rPr>
              <a:t>列分别以位移量</a:t>
            </a:r>
            <a:r>
              <a:rPr lang="en-US" altLang="zh-CN" i="1" dirty="0" smtClean="0">
                <a:latin typeface="Times New Roman" pitchFamily="18" charset="0"/>
              </a:rPr>
              <a:t>N</a:t>
            </a:r>
            <a:r>
              <a:rPr lang="en-US" altLang="zh-CN" i="1" baseline="-25000" dirty="0" smtClean="0">
                <a:latin typeface="Times New Roman" pitchFamily="18" charset="0"/>
              </a:rPr>
              <a:t>b</a:t>
            </a:r>
            <a:r>
              <a:rPr lang="en-US" altLang="zh-CN" dirty="0" smtClean="0">
                <a:latin typeface="Times New Roman" pitchFamily="18" charset="0"/>
              </a:rPr>
              <a:t>-</a:t>
            </a:r>
            <a:r>
              <a:rPr lang="en-US" altLang="zh-CN" i="1" dirty="0" smtClean="0">
                <a:latin typeface="Times New Roman" pitchFamily="18" charset="0"/>
              </a:rPr>
              <a:t>C</a:t>
            </a:r>
            <a:r>
              <a:rPr lang="en-US" altLang="zh-CN" baseline="-25000" dirty="0" smtClean="0">
                <a:latin typeface="Times New Roman" pitchFamily="18" charset="0"/>
              </a:rPr>
              <a:t>1</a:t>
            </a:r>
            <a:r>
              <a:rPr lang="zh-CN" altLang="en-US" dirty="0" smtClean="0">
                <a:latin typeface="Times New Roman" pitchFamily="18" charset="0"/>
              </a:rPr>
              <a:t>、</a:t>
            </a:r>
            <a:r>
              <a:rPr lang="en-US" altLang="zh-CN" i="1" dirty="0" smtClean="0">
                <a:latin typeface="Times New Roman" pitchFamily="18" charset="0"/>
              </a:rPr>
              <a:t>N</a:t>
            </a:r>
            <a:r>
              <a:rPr lang="en-US" altLang="zh-CN" i="1" baseline="-25000" dirty="0" smtClean="0">
                <a:latin typeface="Times New Roman" pitchFamily="18" charset="0"/>
              </a:rPr>
              <a:t>b</a:t>
            </a:r>
            <a:r>
              <a:rPr lang="en-US" altLang="zh-CN" dirty="0" smtClean="0">
                <a:latin typeface="Times New Roman" pitchFamily="18" charset="0"/>
              </a:rPr>
              <a:t>-</a:t>
            </a:r>
            <a:r>
              <a:rPr lang="en-US" altLang="zh-CN" i="1" dirty="0" smtClean="0">
                <a:latin typeface="Times New Roman" pitchFamily="18" charset="0"/>
              </a:rPr>
              <a:t>C</a:t>
            </a:r>
            <a:r>
              <a:rPr lang="en-US" altLang="zh-CN" baseline="-25000" dirty="0" smtClean="0">
                <a:latin typeface="Times New Roman" pitchFamily="18" charset="0"/>
              </a:rPr>
              <a:t>2</a:t>
            </a:r>
            <a:r>
              <a:rPr lang="zh-CN" altLang="en-US" dirty="0" smtClean="0">
                <a:latin typeface="Times New Roman" pitchFamily="18" charset="0"/>
              </a:rPr>
              <a:t>、</a:t>
            </a:r>
            <a:r>
              <a:rPr lang="en-US" altLang="zh-CN" i="1" dirty="0" smtClean="0">
                <a:latin typeface="Times New Roman" pitchFamily="18" charset="0"/>
              </a:rPr>
              <a:t>N</a:t>
            </a:r>
            <a:r>
              <a:rPr lang="en-US" altLang="zh-CN" i="1" baseline="-25000" dirty="0" smtClean="0">
                <a:latin typeface="Times New Roman" pitchFamily="18" charset="0"/>
              </a:rPr>
              <a:t>b</a:t>
            </a:r>
            <a:r>
              <a:rPr lang="en-US" altLang="zh-CN" dirty="0" smtClean="0">
                <a:latin typeface="Times New Roman" pitchFamily="18" charset="0"/>
              </a:rPr>
              <a:t>-</a:t>
            </a:r>
            <a:r>
              <a:rPr lang="en-US" altLang="zh-CN" i="1" dirty="0" smtClean="0">
                <a:latin typeface="Times New Roman" pitchFamily="18" charset="0"/>
              </a:rPr>
              <a:t>C</a:t>
            </a:r>
            <a:r>
              <a:rPr lang="en-US" altLang="zh-CN" baseline="-25000" dirty="0" smtClean="0">
                <a:latin typeface="Times New Roman" pitchFamily="18" charset="0"/>
              </a:rPr>
              <a:t>3</a:t>
            </a:r>
            <a:r>
              <a:rPr lang="zh-CN" altLang="en-US" dirty="0" smtClean="0">
                <a:latin typeface="Times New Roman" pitchFamily="18" charset="0"/>
              </a:rPr>
              <a:t>进行循环移位，使得第</a:t>
            </a:r>
            <a:r>
              <a:rPr lang="en-US" altLang="zh-CN" i="1" dirty="0" err="1" smtClean="0">
                <a:latin typeface="Times New Roman" pitchFamily="18" charset="0"/>
              </a:rPr>
              <a:t>i</a:t>
            </a:r>
            <a:r>
              <a:rPr lang="zh-CN" altLang="en-US" dirty="0" smtClean="0">
                <a:latin typeface="Times New Roman" pitchFamily="18" charset="0"/>
              </a:rPr>
              <a:t>行第</a:t>
            </a:r>
            <a:r>
              <a:rPr lang="en-US" altLang="zh-CN" i="1" dirty="0" smtClean="0">
                <a:latin typeface="Times New Roman" pitchFamily="18" charset="0"/>
              </a:rPr>
              <a:t>j</a:t>
            </a:r>
            <a:r>
              <a:rPr lang="zh-CN" altLang="en-US" dirty="0" smtClean="0">
                <a:latin typeface="Times New Roman" pitchFamily="18" charset="0"/>
              </a:rPr>
              <a:t>列的字节移位到</a:t>
            </a:r>
            <a:r>
              <a:rPr lang="en-US" altLang="zh-CN" dirty="0" smtClean="0">
                <a:latin typeface="Times New Roman" pitchFamily="18" charset="0"/>
              </a:rPr>
              <a:t>(</a:t>
            </a:r>
            <a:r>
              <a:rPr lang="en-US" altLang="zh-CN" i="1" dirty="0" err="1" smtClean="0">
                <a:latin typeface="Times New Roman" pitchFamily="18" charset="0"/>
              </a:rPr>
              <a:t>j</a:t>
            </a:r>
            <a:r>
              <a:rPr lang="en-US" altLang="zh-CN" dirty="0" err="1" smtClean="0">
                <a:latin typeface="Times New Roman" pitchFamily="18" charset="0"/>
              </a:rPr>
              <a:t>+</a:t>
            </a:r>
            <a:r>
              <a:rPr lang="en-US" altLang="zh-CN" i="1" dirty="0" err="1" smtClean="0">
                <a:latin typeface="Times New Roman" pitchFamily="18" charset="0"/>
              </a:rPr>
              <a:t>N</a:t>
            </a:r>
            <a:r>
              <a:rPr lang="en-US" altLang="zh-CN" i="1" baseline="-25000" dirty="0" err="1" smtClean="0">
                <a:latin typeface="Times New Roman" pitchFamily="18" charset="0"/>
              </a:rPr>
              <a:t>b</a:t>
            </a:r>
            <a:r>
              <a:rPr lang="en-US" altLang="zh-CN" dirty="0" err="1" smtClean="0">
                <a:latin typeface="Times New Roman" pitchFamily="18" charset="0"/>
              </a:rPr>
              <a:t>-</a:t>
            </a:r>
            <a:r>
              <a:rPr lang="en-US" altLang="zh-CN" i="1" dirty="0" err="1" smtClean="0">
                <a:latin typeface="Times New Roman" pitchFamily="18" charset="0"/>
              </a:rPr>
              <a:t>C</a:t>
            </a:r>
            <a:r>
              <a:rPr lang="en-US" altLang="zh-CN" i="1" baseline="-25000" dirty="0" err="1" smtClean="0">
                <a:latin typeface="Times New Roman" pitchFamily="18" charset="0"/>
              </a:rPr>
              <a:t>i</a:t>
            </a:r>
            <a:r>
              <a:rPr lang="en-US" altLang="zh-CN" dirty="0" smtClean="0">
                <a:latin typeface="Times New Roman" pitchFamily="18" charset="0"/>
              </a:rPr>
              <a:t>) mod </a:t>
            </a:r>
            <a:r>
              <a:rPr lang="en-US" altLang="zh-CN" i="1" dirty="0" err="1" smtClean="0">
                <a:latin typeface="Times New Roman" pitchFamily="18" charset="0"/>
              </a:rPr>
              <a:t>N</a:t>
            </a:r>
            <a:r>
              <a:rPr lang="en-US" altLang="zh-CN" i="1" baseline="-25000" dirty="0" err="1" smtClean="0">
                <a:latin typeface="Times New Roman" pitchFamily="18" charset="0"/>
              </a:rPr>
              <a:t>b</a:t>
            </a:r>
            <a:r>
              <a:rPr lang="zh-CN" altLang="en-US" dirty="0" smtClean="0">
                <a:latin typeface="Times New Roman" pitchFamily="18" charset="0"/>
              </a:rPr>
              <a:t>。</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111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9" name="Text Box 12"/>
          <p:cNvSpPr txBox="1">
            <a:spLocks noChangeArrowheads="1"/>
          </p:cNvSpPr>
          <p:nvPr/>
        </p:nvSpPr>
        <p:spPr bwMode="auto">
          <a:xfrm>
            <a:off x="4067175" y="4038600"/>
            <a:ext cx="1065213" cy="304800"/>
          </a:xfrm>
          <a:prstGeom prst="rect">
            <a:avLst/>
          </a:prstGeom>
          <a:solidFill>
            <a:srgbClr val="FFFFFF"/>
          </a:solidFill>
          <a:ln w="9525">
            <a:noFill/>
            <a:miter lim="800000"/>
            <a:headEnd/>
            <a:tailEnd/>
          </a:ln>
        </p:spPr>
        <p:txBody>
          <a:bodyPr/>
          <a:lstStyle/>
          <a:p>
            <a:pPr algn="l"/>
            <a:r>
              <a:rPr lang="zh-CN" altLang="en-US" sz="1800">
                <a:latin typeface="Times New Roman" pitchFamily="18" charset="0"/>
                <a:cs typeface="Times New Roman" pitchFamily="18" charset="0"/>
              </a:rPr>
              <a:t>左移</a:t>
            </a:r>
            <a:r>
              <a:rPr lang="en-US" altLang="zh-CN" sz="1800">
                <a:latin typeface="Times New Roman" pitchFamily="18" charset="0"/>
                <a:cs typeface="Times New Roman" pitchFamily="18" charset="0"/>
              </a:rPr>
              <a:t>0</a:t>
            </a:r>
            <a:r>
              <a:rPr lang="zh-CN" altLang="en-US" sz="1800">
                <a:latin typeface="Times New Roman" pitchFamily="18" charset="0"/>
                <a:cs typeface="Times New Roman" pitchFamily="18" charset="0"/>
              </a:rPr>
              <a:t>位</a:t>
            </a:r>
            <a:endParaRPr lang="zh-CN" altLang="en-US" sz="1800"/>
          </a:p>
        </p:txBody>
      </p:sp>
      <p:sp>
        <p:nvSpPr>
          <p:cNvPr id="10" name="Text Box 11"/>
          <p:cNvSpPr txBox="1">
            <a:spLocks noChangeArrowheads="1"/>
          </p:cNvSpPr>
          <p:nvPr/>
        </p:nvSpPr>
        <p:spPr bwMode="auto">
          <a:xfrm>
            <a:off x="4067175" y="4489450"/>
            <a:ext cx="1217613" cy="311150"/>
          </a:xfrm>
          <a:prstGeom prst="rect">
            <a:avLst/>
          </a:prstGeom>
          <a:solidFill>
            <a:srgbClr val="FFFFFF"/>
          </a:solidFill>
          <a:ln w="9525">
            <a:noFill/>
            <a:miter lim="800000"/>
            <a:headEnd/>
            <a:tailEnd/>
          </a:ln>
        </p:spPr>
        <p:txBody>
          <a:bodyPr/>
          <a:lstStyle/>
          <a:p>
            <a:pPr algn="l"/>
            <a:r>
              <a:rPr lang="zh-CN" altLang="en-US" sz="1800">
                <a:latin typeface="Times New Roman" pitchFamily="18" charset="0"/>
                <a:cs typeface="Times New Roman" pitchFamily="18" charset="0"/>
              </a:rPr>
              <a:t>左移</a:t>
            </a:r>
            <a:r>
              <a:rPr lang="en-US" altLang="zh-CN" sz="1800">
                <a:latin typeface="Times New Roman" pitchFamily="18" charset="0"/>
                <a:cs typeface="Times New Roman" pitchFamily="18" charset="0"/>
              </a:rPr>
              <a:t>1</a:t>
            </a:r>
            <a:r>
              <a:rPr lang="zh-CN" altLang="en-US" sz="1800">
                <a:latin typeface="Times New Roman" pitchFamily="18" charset="0"/>
                <a:cs typeface="Times New Roman" pitchFamily="18" charset="0"/>
              </a:rPr>
              <a:t>位</a:t>
            </a:r>
            <a:endParaRPr lang="zh-CN" altLang="en-US" sz="1800"/>
          </a:p>
        </p:txBody>
      </p:sp>
      <p:sp>
        <p:nvSpPr>
          <p:cNvPr id="11" name="Text Box 10"/>
          <p:cNvSpPr txBox="1">
            <a:spLocks noChangeArrowheads="1"/>
          </p:cNvSpPr>
          <p:nvPr/>
        </p:nvSpPr>
        <p:spPr bwMode="auto">
          <a:xfrm>
            <a:off x="4067175" y="4884738"/>
            <a:ext cx="1065213" cy="296862"/>
          </a:xfrm>
          <a:prstGeom prst="rect">
            <a:avLst/>
          </a:prstGeom>
          <a:solidFill>
            <a:srgbClr val="FFFFFF"/>
          </a:solidFill>
          <a:ln w="9525">
            <a:noFill/>
            <a:miter lim="800000"/>
            <a:headEnd/>
            <a:tailEnd/>
          </a:ln>
        </p:spPr>
        <p:txBody>
          <a:bodyPr/>
          <a:lstStyle/>
          <a:p>
            <a:pPr algn="l"/>
            <a:r>
              <a:rPr lang="zh-CN" altLang="en-US" sz="1800">
                <a:latin typeface="Times New Roman" pitchFamily="18" charset="0"/>
                <a:cs typeface="Times New Roman" pitchFamily="18" charset="0"/>
              </a:rPr>
              <a:t>左移</a:t>
            </a:r>
            <a:r>
              <a:rPr lang="en-US" altLang="zh-CN" sz="1800">
                <a:latin typeface="Times New Roman" pitchFamily="18" charset="0"/>
                <a:cs typeface="Times New Roman" pitchFamily="18" charset="0"/>
              </a:rPr>
              <a:t>2</a:t>
            </a:r>
            <a:r>
              <a:rPr lang="zh-CN" altLang="en-US" sz="1800">
                <a:latin typeface="Times New Roman" pitchFamily="18" charset="0"/>
                <a:cs typeface="Times New Roman" pitchFamily="18" charset="0"/>
              </a:rPr>
              <a:t>位</a:t>
            </a:r>
            <a:endParaRPr lang="zh-CN" altLang="en-US" sz="1800"/>
          </a:p>
        </p:txBody>
      </p:sp>
      <p:sp>
        <p:nvSpPr>
          <p:cNvPr id="12" name="Text Box 9"/>
          <p:cNvSpPr txBox="1">
            <a:spLocks noChangeArrowheads="1"/>
          </p:cNvSpPr>
          <p:nvPr/>
        </p:nvSpPr>
        <p:spPr bwMode="auto">
          <a:xfrm>
            <a:off x="4065588" y="5257800"/>
            <a:ext cx="1065212" cy="298450"/>
          </a:xfrm>
          <a:prstGeom prst="rect">
            <a:avLst/>
          </a:prstGeom>
          <a:solidFill>
            <a:srgbClr val="FFFFFF"/>
          </a:solidFill>
          <a:ln w="9525">
            <a:noFill/>
            <a:miter lim="800000"/>
            <a:headEnd/>
            <a:tailEnd/>
          </a:ln>
        </p:spPr>
        <p:txBody>
          <a:bodyPr/>
          <a:lstStyle/>
          <a:p>
            <a:pPr algn="l"/>
            <a:r>
              <a:rPr lang="zh-CN" altLang="en-US" sz="1800">
                <a:latin typeface="Times New Roman" pitchFamily="18" charset="0"/>
                <a:cs typeface="Times New Roman" pitchFamily="18" charset="0"/>
              </a:rPr>
              <a:t>左移</a:t>
            </a:r>
            <a:r>
              <a:rPr lang="en-US" altLang="zh-CN" sz="1800">
                <a:latin typeface="Times New Roman" pitchFamily="18" charset="0"/>
                <a:cs typeface="Times New Roman" pitchFamily="18" charset="0"/>
              </a:rPr>
              <a:t>3</a:t>
            </a:r>
            <a:r>
              <a:rPr lang="zh-CN" altLang="en-US" sz="1800">
                <a:latin typeface="Times New Roman" pitchFamily="18" charset="0"/>
                <a:cs typeface="Times New Roman" pitchFamily="18" charset="0"/>
              </a:rPr>
              <a:t>位</a:t>
            </a:r>
            <a:endParaRPr lang="zh-CN" altLang="en-US" sz="1800"/>
          </a:p>
        </p:txBody>
      </p:sp>
      <p:sp>
        <p:nvSpPr>
          <p:cNvPr id="13" name="AutoShape 8"/>
          <p:cNvSpPr>
            <a:spLocks noChangeArrowheads="1"/>
          </p:cNvSpPr>
          <p:nvPr/>
        </p:nvSpPr>
        <p:spPr bwMode="auto">
          <a:xfrm>
            <a:off x="3822700" y="4321175"/>
            <a:ext cx="4281488" cy="174625"/>
          </a:xfrm>
          <a:prstGeom prst="rightArrow">
            <a:avLst>
              <a:gd name="adj1" fmla="val 50000"/>
              <a:gd name="adj2" fmla="val 104429"/>
            </a:avLst>
          </a:prstGeom>
          <a:solidFill>
            <a:srgbClr val="FFFFFF"/>
          </a:solidFill>
          <a:ln w="9525">
            <a:solidFill>
              <a:srgbClr val="000000"/>
            </a:solidFill>
            <a:miter lim="800000"/>
            <a:headEnd/>
            <a:tailEnd/>
          </a:ln>
        </p:spPr>
        <p:txBody>
          <a:bodyPr/>
          <a:lstStyle/>
          <a:p>
            <a:endParaRPr lang="zh-CN" altLang="en-US"/>
          </a:p>
        </p:txBody>
      </p:sp>
      <p:sp>
        <p:nvSpPr>
          <p:cNvPr id="14" name="AutoShape 7"/>
          <p:cNvSpPr>
            <a:spLocks noChangeArrowheads="1"/>
          </p:cNvSpPr>
          <p:nvPr/>
        </p:nvSpPr>
        <p:spPr bwMode="auto">
          <a:xfrm>
            <a:off x="3836988" y="4762500"/>
            <a:ext cx="3657600" cy="114300"/>
          </a:xfrm>
          <a:prstGeom prst="rightArrow">
            <a:avLst>
              <a:gd name="adj1" fmla="val 50000"/>
              <a:gd name="adj2" fmla="val 136296"/>
            </a:avLst>
          </a:prstGeom>
          <a:solidFill>
            <a:srgbClr val="FFFFFF"/>
          </a:solidFill>
          <a:ln w="9525">
            <a:solidFill>
              <a:srgbClr val="000000"/>
            </a:solidFill>
            <a:miter lim="800000"/>
            <a:headEnd/>
            <a:tailEnd/>
          </a:ln>
        </p:spPr>
        <p:txBody>
          <a:bodyPr/>
          <a:lstStyle/>
          <a:p>
            <a:endParaRPr lang="zh-CN" altLang="en-US"/>
          </a:p>
        </p:txBody>
      </p:sp>
      <p:sp>
        <p:nvSpPr>
          <p:cNvPr id="15" name="AutoShape 6"/>
          <p:cNvSpPr>
            <a:spLocks noChangeArrowheads="1"/>
          </p:cNvSpPr>
          <p:nvPr/>
        </p:nvSpPr>
        <p:spPr bwMode="auto">
          <a:xfrm>
            <a:off x="3836988" y="5181600"/>
            <a:ext cx="3276600" cy="152400"/>
          </a:xfrm>
          <a:prstGeom prst="rightArrow">
            <a:avLst>
              <a:gd name="adj1" fmla="val 50000"/>
              <a:gd name="adj2" fmla="val 91574"/>
            </a:avLst>
          </a:prstGeom>
          <a:solidFill>
            <a:srgbClr val="FFFFFF"/>
          </a:solidFill>
          <a:ln w="9525">
            <a:solidFill>
              <a:srgbClr val="000000"/>
            </a:solidFill>
            <a:miter lim="800000"/>
            <a:headEnd/>
            <a:tailEnd/>
          </a:ln>
        </p:spPr>
        <p:txBody>
          <a:bodyPr/>
          <a:lstStyle/>
          <a:p>
            <a:endParaRPr lang="zh-CN" altLang="en-US"/>
          </a:p>
        </p:txBody>
      </p:sp>
      <p:sp>
        <p:nvSpPr>
          <p:cNvPr id="16" name="AutoShape 5"/>
          <p:cNvSpPr>
            <a:spLocks noChangeArrowheads="1"/>
          </p:cNvSpPr>
          <p:nvPr/>
        </p:nvSpPr>
        <p:spPr bwMode="auto">
          <a:xfrm>
            <a:off x="3827463" y="5562600"/>
            <a:ext cx="2676525" cy="76200"/>
          </a:xfrm>
          <a:prstGeom prst="rightArrow">
            <a:avLst>
              <a:gd name="adj1" fmla="val 50000"/>
              <a:gd name="adj2" fmla="val 149606"/>
            </a:avLst>
          </a:prstGeom>
          <a:solidFill>
            <a:srgbClr val="FFFFFF"/>
          </a:solidFill>
          <a:ln w="9525">
            <a:solidFill>
              <a:srgbClr val="000000"/>
            </a:solidFill>
            <a:miter lim="800000"/>
            <a:headEnd/>
            <a:tailEnd/>
          </a:ln>
        </p:spPr>
        <p:txBody>
          <a:bodyPr/>
          <a:lstStyle/>
          <a:p>
            <a:endParaRPr lang="zh-CN" altLang="en-US"/>
          </a:p>
        </p:txBody>
      </p:sp>
      <p:graphicFrame>
        <p:nvGraphicFramePr>
          <p:cNvPr id="17" name="Group 334"/>
          <p:cNvGraphicFramePr>
            <a:graphicFrameLocks noGrp="1"/>
          </p:cNvGraphicFramePr>
          <p:nvPr/>
        </p:nvGraphicFramePr>
        <p:xfrm>
          <a:off x="788988" y="4114800"/>
          <a:ext cx="3124200" cy="1752600"/>
        </p:xfrm>
        <a:graphic>
          <a:graphicData uri="http://schemas.openxmlformats.org/drawingml/2006/table">
            <a:tbl>
              <a:tblPr/>
              <a:tblGrid>
                <a:gridCol w="528637"/>
                <a:gridCol w="495300"/>
                <a:gridCol w="509588"/>
                <a:gridCol w="509587"/>
                <a:gridCol w="495300"/>
                <a:gridCol w="585788"/>
              </a:tblGrid>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00</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01</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02</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03</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04</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05</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11</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14</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20</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21</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22</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23</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24</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25</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30</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31</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32</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33</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34</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35</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8" name="Group 335"/>
          <p:cNvGraphicFramePr>
            <a:graphicFrameLocks noGrp="1"/>
          </p:cNvGraphicFramePr>
          <p:nvPr/>
        </p:nvGraphicFramePr>
        <p:xfrm>
          <a:off x="5360988" y="4114800"/>
          <a:ext cx="3097212" cy="1752600"/>
        </p:xfrm>
        <a:graphic>
          <a:graphicData uri="http://schemas.openxmlformats.org/drawingml/2006/table">
            <a:tbl>
              <a:tblPr/>
              <a:tblGrid>
                <a:gridCol w="498475"/>
                <a:gridCol w="498475"/>
                <a:gridCol w="496887"/>
                <a:gridCol w="498475"/>
                <a:gridCol w="498475"/>
                <a:gridCol w="606425"/>
              </a:tblGrid>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00</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01</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02</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03</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04</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05</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11</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14</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22</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23</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24</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25</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20</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21</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33</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34</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35</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30</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31</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32</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5867400"/>
          </a:xfrm>
        </p:spPr>
        <p:txBody>
          <a:bodyPr/>
          <a:lstStyle/>
          <a:p>
            <a:pPr eaLnBrk="1" hangingPunct="1">
              <a:lnSpc>
                <a:spcPct val="110000"/>
              </a:lnSpc>
              <a:spcBef>
                <a:spcPts val="600"/>
              </a:spcBef>
            </a:pPr>
            <a:r>
              <a:rPr lang="zh-CN" altLang="en-US" sz="2400" dirty="0" smtClean="0">
                <a:latin typeface="Times New Roman" pitchFamily="18" charset="0"/>
              </a:rPr>
              <a:t>（</a:t>
            </a:r>
            <a:r>
              <a:rPr lang="en-US" altLang="zh-CN" sz="2400" dirty="0" smtClean="0">
                <a:latin typeface="Times New Roman" pitchFamily="18" charset="0"/>
              </a:rPr>
              <a:t>3</a:t>
            </a:r>
            <a:r>
              <a:rPr lang="zh-CN" altLang="en-US" sz="2400" dirty="0" smtClean="0">
                <a:latin typeface="Times New Roman" pitchFamily="18" charset="0"/>
              </a:rPr>
              <a:t>）列混合（</a:t>
            </a:r>
            <a:r>
              <a:rPr lang="en-US" altLang="zh-CN" sz="2400" dirty="0" err="1" smtClean="0">
                <a:latin typeface="Times New Roman" pitchFamily="18" charset="0"/>
              </a:rPr>
              <a:t>MixColumn</a:t>
            </a:r>
            <a:r>
              <a:rPr lang="zh-CN" altLang="en-US" sz="2400" dirty="0" smtClean="0">
                <a:latin typeface="Times New Roman" pitchFamily="18" charset="0"/>
              </a:rPr>
              <a:t>）</a:t>
            </a:r>
          </a:p>
          <a:p>
            <a:pPr lvl="1" eaLnBrk="1" hangingPunct="1">
              <a:lnSpc>
                <a:spcPct val="110000"/>
              </a:lnSpc>
              <a:spcBef>
                <a:spcPts val="600"/>
              </a:spcBef>
            </a:pPr>
            <a:r>
              <a:rPr lang="zh-CN" altLang="en-US" sz="2000" dirty="0" smtClean="0">
                <a:latin typeface="Times New Roman" pitchFamily="18" charset="0"/>
              </a:rPr>
              <a:t>在列混合变换中，</a:t>
            </a:r>
            <a:r>
              <a:rPr lang="zh-CN" altLang="en-US" sz="2000" dirty="0" smtClean="0">
                <a:solidFill>
                  <a:srgbClr val="0000FF"/>
                </a:solidFill>
                <a:latin typeface="Times New Roman" pitchFamily="18" charset="0"/>
              </a:rPr>
              <a:t>将状态阵列的每个列视为</a:t>
            </a:r>
            <a:r>
              <a:rPr lang="en-US" altLang="zh-CN" sz="2000" dirty="0" smtClean="0">
                <a:solidFill>
                  <a:srgbClr val="0000FF"/>
                </a:solidFill>
                <a:latin typeface="Times New Roman" pitchFamily="18" charset="0"/>
              </a:rPr>
              <a:t>GF(2</a:t>
            </a:r>
            <a:r>
              <a:rPr lang="en-US" altLang="zh-CN" sz="2000" baseline="30000" dirty="0" smtClean="0">
                <a:solidFill>
                  <a:srgbClr val="0000FF"/>
                </a:solidFill>
                <a:latin typeface="Times New Roman" pitchFamily="18" charset="0"/>
              </a:rPr>
              <a:t>8</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上的多项式，再与一个固定的多项式</a:t>
            </a:r>
            <a:r>
              <a:rPr lang="en-US" altLang="zh-CN" sz="2000" i="1" dirty="0" smtClean="0">
                <a:solidFill>
                  <a:srgbClr val="0000FF"/>
                </a:solidFill>
                <a:latin typeface="Times New Roman" pitchFamily="18" charset="0"/>
              </a:rPr>
              <a:t>c</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x</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进行模</a:t>
            </a:r>
            <a:r>
              <a:rPr lang="en-US" altLang="zh-CN" sz="2000" dirty="0" smtClean="0">
                <a:solidFill>
                  <a:srgbClr val="0000FF"/>
                </a:solidFill>
                <a:latin typeface="Times New Roman" pitchFamily="18" charset="0"/>
              </a:rPr>
              <a:t>x</a:t>
            </a:r>
            <a:r>
              <a:rPr lang="en-US" altLang="zh-CN" sz="2000" baseline="30000" dirty="0" smtClean="0">
                <a:solidFill>
                  <a:srgbClr val="0000FF"/>
                </a:solidFill>
                <a:latin typeface="Times New Roman" pitchFamily="18" charset="0"/>
              </a:rPr>
              <a:t>4</a:t>
            </a: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乘法</a:t>
            </a:r>
            <a:r>
              <a:rPr lang="zh-CN" altLang="en-US" sz="2000" dirty="0" smtClean="0">
                <a:latin typeface="Times New Roman" pitchFamily="18" charset="0"/>
              </a:rPr>
              <a:t>。当然要求</a:t>
            </a:r>
            <a:r>
              <a:rPr lang="en-US" altLang="zh-CN" sz="2000" i="1" dirty="0" smtClean="0">
                <a:solidFill>
                  <a:srgbClr val="0000FF"/>
                </a:solidFill>
                <a:latin typeface="Times New Roman" pitchFamily="18" charset="0"/>
              </a:rPr>
              <a:t>c</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x</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是模</a:t>
            </a:r>
            <a:r>
              <a:rPr lang="en-US" altLang="zh-CN" sz="2000" i="1" dirty="0" smtClean="0">
                <a:solidFill>
                  <a:srgbClr val="0000FF"/>
                </a:solidFill>
                <a:latin typeface="Times New Roman" pitchFamily="18" charset="0"/>
              </a:rPr>
              <a:t>x</a:t>
            </a:r>
            <a:r>
              <a:rPr lang="en-US" altLang="zh-CN" sz="2000" baseline="30000" dirty="0" smtClean="0">
                <a:solidFill>
                  <a:srgbClr val="0000FF"/>
                </a:solidFill>
                <a:latin typeface="Times New Roman" pitchFamily="18" charset="0"/>
              </a:rPr>
              <a:t>4</a:t>
            </a: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可逆的</a:t>
            </a:r>
            <a:r>
              <a:rPr lang="zh-CN" altLang="en-US" sz="2000" dirty="0" smtClean="0">
                <a:latin typeface="Times New Roman" pitchFamily="18" charset="0"/>
              </a:rPr>
              <a:t>多项式，否则列混合变换就是不可逆的，因而会使不同的输入分组对应的输出分组可能相同。</a:t>
            </a:r>
            <a:r>
              <a:rPr lang="en-US" altLang="zh-CN" sz="2000" dirty="0" err="1" smtClean="0">
                <a:solidFill>
                  <a:srgbClr val="FF0000"/>
                </a:solidFill>
                <a:latin typeface="Times New Roman" pitchFamily="18" charset="0"/>
              </a:rPr>
              <a:t>Rijndael</a:t>
            </a:r>
            <a:r>
              <a:rPr lang="zh-CN" altLang="en-US" sz="2000" dirty="0" smtClean="0">
                <a:solidFill>
                  <a:srgbClr val="FF0000"/>
                </a:solidFill>
                <a:latin typeface="Times New Roman" pitchFamily="18" charset="0"/>
              </a:rPr>
              <a:t>的设计者给出的</a:t>
            </a:r>
            <a:r>
              <a:rPr lang="en-US" altLang="zh-CN" sz="2000" i="1" dirty="0" smtClean="0">
                <a:solidFill>
                  <a:srgbClr val="FF0000"/>
                </a:solidFill>
                <a:latin typeface="Times New Roman" pitchFamily="18" charset="0"/>
              </a:rPr>
              <a:t>c</a:t>
            </a:r>
            <a:r>
              <a:rPr lang="en-US" altLang="zh-CN" sz="2000" dirty="0" smtClean="0">
                <a:solidFill>
                  <a:srgbClr val="FF0000"/>
                </a:solidFill>
                <a:latin typeface="Times New Roman" pitchFamily="18" charset="0"/>
              </a:rPr>
              <a:t>(</a:t>
            </a:r>
            <a:r>
              <a:rPr lang="en-US" altLang="zh-CN" sz="2000" i="1" dirty="0" smtClean="0">
                <a:solidFill>
                  <a:srgbClr val="FF0000"/>
                </a:solidFill>
                <a:latin typeface="Times New Roman" pitchFamily="18" charset="0"/>
              </a:rPr>
              <a:t>x</a:t>
            </a:r>
            <a:r>
              <a:rPr lang="en-US" altLang="zh-CN" sz="2000" dirty="0" smtClean="0">
                <a:solidFill>
                  <a:srgbClr val="FF0000"/>
                </a:solidFill>
                <a:latin typeface="Times New Roman" pitchFamily="18" charset="0"/>
              </a:rPr>
              <a:t>)</a:t>
            </a:r>
            <a:r>
              <a:rPr lang="zh-CN" altLang="en-US" sz="2000" dirty="0" smtClean="0">
                <a:solidFill>
                  <a:srgbClr val="FF0000"/>
                </a:solidFill>
                <a:latin typeface="Times New Roman" pitchFamily="18" charset="0"/>
              </a:rPr>
              <a:t>为</a:t>
            </a:r>
            <a:r>
              <a:rPr lang="zh-CN" altLang="en-US" sz="2000" dirty="0" smtClean="0">
                <a:latin typeface="Times New Roman" pitchFamily="18" charset="0"/>
              </a:rPr>
              <a:t>（系数用十六进制数表示）：</a:t>
            </a:r>
          </a:p>
          <a:p>
            <a:pPr lvl="1" eaLnBrk="1" hangingPunct="1">
              <a:lnSpc>
                <a:spcPct val="110000"/>
              </a:lnSpc>
              <a:spcBef>
                <a:spcPts val="600"/>
              </a:spcBef>
              <a:buNone/>
            </a:pPr>
            <a:r>
              <a:rPr lang="zh-CN" altLang="en-US" sz="2000" dirty="0" smtClean="0">
                <a:latin typeface="Times New Roman" pitchFamily="18" charset="0"/>
              </a:rPr>
              <a:t>                               </a:t>
            </a:r>
            <a:r>
              <a:rPr lang="en-US" altLang="zh-CN" sz="2000" i="1" dirty="0" smtClean="0">
                <a:solidFill>
                  <a:srgbClr val="0000FF"/>
                </a:solidFill>
                <a:latin typeface="Times New Roman" pitchFamily="18" charset="0"/>
              </a:rPr>
              <a:t>c</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x</a:t>
            </a:r>
            <a:r>
              <a:rPr lang="en-US" altLang="zh-CN" sz="2000" dirty="0" smtClean="0">
                <a:solidFill>
                  <a:srgbClr val="0000FF"/>
                </a:solidFill>
                <a:latin typeface="Times New Roman" pitchFamily="18" charset="0"/>
              </a:rPr>
              <a:t>)=‘03’</a:t>
            </a:r>
            <a:r>
              <a:rPr lang="en-US" altLang="zh-CN" sz="2000" i="1" dirty="0" smtClean="0">
                <a:solidFill>
                  <a:srgbClr val="0000FF"/>
                </a:solidFill>
                <a:latin typeface="Times New Roman" pitchFamily="18" charset="0"/>
              </a:rPr>
              <a:t>x</a:t>
            </a:r>
            <a:r>
              <a:rPr lang="en-US" altLang="zh-CN" sz="2000" baseline="30000" dirty="0" smtClean="0">
                <a:solidFill>
                  <a:srgbClr val="0000FF"/>
                </a:solidFill>
                <a:latin typeface="Times New Roman" pitchFamily="18" charset="0"/>
              </a:rPr>
              <a:t>3</a:t>
            </a:r>
            <a:r>
              <a:rPr lang="en-US" altLang="zh-CN" sz="2000" dirty="0" smtClean="0">
                <a:solidFill>
                  <a:srgbClr val="0000FF"/>
                </a:solidFill>
                <a:latin typeface="Times New Roman" pitchFamily="18" charset="0"/>
              </a:rPr>
              <a:t>+‘01’</a:t>
            </a:r>
            <a:r>
              <a:rPr lang="en-US" altLang="zh-CN" sz="2000" i="1" dirty="0" smtClean="0">
                <a:solidFill>
                  <a:srgbClr val="0000FF"/>
                </a:solidFill>
                <a:latin typeface="Times New Roman" pitchFamily="18" charset="0"/>
              </a:rPr>
              <a:t>x</a:t>
            </a:r>
            <a:r>
              <a:rPr lang="en-US" altLang="zh-CN" sz="2000" baseline="30000" dirty="0" smtClean="0">
                <a:solidFill>
                  <a:srgbClr val="0000FF"/>
                </a:solidFill>
                <a:latin typeface="Times New Roman" pitchFamily="18" charset="0"/>
              </a:rPr>
              <a:t>2</a:t>
            </a:r>
            <a:r>
              <a:rPr lang="en-US" altLang="zh-CN" sz="2000" dirty="0" smtClean="0">
                <a:solidFill>
                  <a:srgbClr val="0000FF"/>
                </a:solidFill>
                <a:latin typeface="Times New Roman" pitchFamily="18" charset="0"/>
              </a:rPr>
              <a:t>+‘01’</a:t>
            </a:r>
            <a:r>
              <a:rPr lang="en-US" altLang="zh-CN" sz="2000" i="1" dirty="0" smtClean="0">
                <a:solidFill>
                  <a:srgbClr val="0000FF"/>
                </a:solidFill>
                <a:latin typeface="Times New Roman" pitchFamily="18" charset="0"/>
              </a:rPr>
              <a:t>x</a:t>
            </a:r>
            <a:r>
              <a:rPr lang="en-US" altLang="zh-CN" sz="2000" dirty="0" smtClean="0">
                <a:solidFill>
                  <a:srgbClr val="0000FF"/>
                </a:solidFill>
                <a:latin typeface="Times New Roman" pitchFamily="18" charset="0"/>
              </a:rPr>
              <a:t>+‘02’</a:t>
            </a:r>
            <a:endParaRPr lang="en-US" altLang="zh-CN" sz="2000" i="1" dirty="0" smtClean="0">
              <a:solidFill>
                <a:srgbClr val="0000FF"/>
              </a:solidFill>
              <a:latin typeface="Times New Roman" pitchFamily="18" charset="0"/>
            </a:endParaRPr>
          </a:p>
          <a:p>
            <a:pPr lvl="1" eaLnBrk="1" hangingPunct="1">
              <a:lnSpc>
                <a:spcPct val="110000"/>
              </a:lnSpc>
              <a:spcBef>
                <a:spcPts val="600"/>
              </a:spcBef>
            </a:pP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是与</a:t>
            </a:r>
            <a:r>
              <a:rPr lang="en-US" altLang="zh-CN" sz="2000" i="1" dirty="0" smtClean="0">
                <a:latin typeface="Times New Roman" pitchFamily="18" charset="0"/>
              </a:rPr>
              <a:t>x</a:t>
            </a:r>
            <a:r>
              <a:rPr lang="en-US" altLang="zh-CN" sz="2000" baseline="30000" dirty="0" smtClean="0">
                <a:latin typeface="Times New Roman" pitchFamily="18" charset="0"/>
              </a:rPr>
              <a:t>4</a:t>
            </a:r>
            <a:r>
              <a:rPr lang="en-US" altLang="zh-CN" sz="2000" dirty="0" smtClean="0">
                <a:latin typeface="Times New Roman" pitchFamily="18" charset="0"/>
              </a:rPr>
              <a:t>+1</a:t>
            </a:r>
            <a:r>
              <a:rPr lang="zh-CN" altLang="en-US" sz="2000" dirty="0" smtClean="0">
                <a:latin typeface="Times New Roman" pitchFamily="18" charset="0"/>
              </a:rPr>
              <a:t>互素的，因此是模</a:t>
            </a:r>
            <a:r>
              <a:rPr lang="en-US" altLang="zh-CN" sz="2000" i="1" dirty="0" smtClean="0">
                <a:latin typeface="Times New Roman" pitchFamily="18" charset="0"/>
              </a:rPr>
              <a:t>x</a:t>
            </a:r>
            <a:r>
              <a:rPr lang="en-US" altLang="zh-CN" sz="2000" baseline="30000" dirty="0" smtClean="0">
                <a:latin typeface="Times New Roman" pitchFamily="18" charset="0"/>
              </a:rPr>
              <a:t>4</a:t>
            </a:r>
            <a:r>
              <a:rPr lang="en-US" altLang="zh-CN" sz="2000" dirty="0" smtClean="0">
                <a:latin typeface="Times New Roman" pitchFamily="18" charset="0"/>
              </a:rPr>
              <a:t>+1</a:t>
            </a:r>
            <a:r>
              <a:rPr lang="zh-CN" altLang="en-US" sz="2000" dirty="0" smtClean="0">
                <a:latin typeface="Times New Roman" pitchFamily="18" charset="0"/>
              </a:rPr>
              <a:t>可逆的。列混合运算也可写为矩阵乘法。设</a:t>
            </a:r>
            <a:r>
              <a:rPr lang="en-US" altLang="zh-CN" sz="2000" i="1" dirty="0" smtClean="0">
                <a:latin typeface="Times New Roman" pitchFamily="18" charset="0"/>
              </a:rPr>
              <a:t>b</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 </a:t>
            </a: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，则</a:t>
            </a:r>
          </a:p>
          <a:p>
            <a:pPr lvl="1" eaLnBrk="1" hangingPunct="1">
              <a:lnSpc>
                <a:spcPct val="110000"/>
              </a:lnSpc>
              <a:spcBef>
                <a:spcPts val="600"/>
              </a:spcBef>
            </a:pPr>
            <a:endParaRPr lang="zh-CN" altLang="en-US" sz="2000" dirty="0" smtClean="0">
              <a:latin typeface="Times New Roman" pitchFamily="18" charset="0"/>
            </a:endParaRPr>
          </a:p>
          <a:p>
            <a:pPr lvl="1" eaLnBrk="1" hangingPunct="1">
              <a:lnSpc>
                <a:spcPct val="110000"/>
              </a:lnSpc>
              <a:spcBef>
                <a:spcPts val="600"/>
              </a:spcBef>
            </a:pPr>
            <a:r>
              <a:rPr lang="zh-CN" altLang="en-US" sz="2000" dirty="0" smtClean="0">
                <a:latin typeface="Times New Roman" pitchFamily="18" charset="0"/>
              </a:rPr>
              <a:t>                                  ＝</a:t>
            </a:r>
          </a:p>
          <a:p>
            <a:pPr lvl="1" eaLnBrk="1" hangingPunct="1">
              <a:lnSpc>
                <a:spcPct val="110000"/>
              </a:lnSpc>
              <a:spcBef>
                <a:spcPts val="600"/>
              </a:spcBef>
            </a:pPr>
            <a:endParaRPr lang="zh-CN" altLang="en-US" sz="2000" dirty="0" smtClean="0">
              <a:latin typeface="Times New Roman" pitchFamily="18" charset="0"/>
            </a:endParaRPr>
          </a:p>
          <a:p>
            <a:pPr lvl="1" eaLnBrk="1" hangingPunct="1">
              <a:lnSpc>
                <a:spcPct val="110000"/>
              </a:lnSpc>
              <a:spcBef>
                <a:spcPts val="600"/>
              </a:spcBef>
            </a:pPr>
            <a:r>
              <a:rPr lang="zh-CN" altLang="en-US" sz="2000" dirty="0" smtClean="0">
                <a:latin typeface="Times New Roman" pitchFamily="18" charset="0"/>
              </a:rPr>
              <a:t>这个运算需要做</a:t>
            </a:r>
            <a:r>
              <a:rPr lang="en-US" altLang="zh-CN" sz="2000" dirty="0" smtClean="0">
                <a:latin typeface="Times New Roman" pitchFamily="18" charset="0"/>
              </a:rPr>
              <a:t>GF(2</a:t>
            </a:r>
            <a:r>
              <a:rPr lang="en-US" altLang="zh-CN" sz="2000" baseline="30000" dirty="0" smtClean="0">
                <a:latin typeface="Times New Roman" pitchFamily="18" charset="0"/>
              </a:rPr>
              <a:t>8</a:t>
            </a:r>
            <a:r>
              <a:rPr lang="en-US" altLang="zh-CN" sz="2000" dirty="0" smtClean="0">
                <a:latin typeface="Times New Roman" pitchFamily="18" charset="0"/>
              </a:rPr>
              <a:t>)</a:t>
            </a:r>
            <a:r>
              <a:rPr lang="zh-CN" altLang="en-US" sz="2000" dirty="0" smtClean="0">
                <a:latin typeface="Times New Roman" pitchFamily="18" charset="0"/>
              </a:rPr>
              <a:t>上的乘法，但由于所乘的因子是</a:t>
            </a:r>
            <a:r>
              <a:rPr lang="en-US" altLang="zh-CN" sz="2000" dirty="0" smtClean="0">
                <a:latin typeface="Times New Roman" pitchFamily="18" charset="0"/>
              </a:rPr>
              <a:t>3</a:t>
            </a:r>
            <a:r>
              <a:rPr lang="zh-CN" altLang="en-US" sz="2000" dirty="0" smtClean="0">
                <a:latin typeface="Times New Roman" pitchFamily="18" charset="0"/>
              </a:rPr>
              <a:t>个固定的元素</a:t>
            </a:r>
            <a:r>
              <a:rPr lang="en-US" altLang="zh-CN" sz="2000" dirty="0" smtClean="0">
                <a:latin typeface="Times New Roman" pitchFamily="18" charset="0"/>
              </a:rPr>
              <a:t>02</a:t>
            </a:r>
            <a:r>
              <a:rPr lang="zh-CN" altLang="en-US" sz="2000" dirty="0" smtClean="0">
                <a:latin typeface="Times New Roman" pitchFamily="18" charset="0"/>
              </a:rPr>
              <a:t>、</a:t>
            </a:r>
            <a:r>
              <a:rPr lang="en-US" altLang="zh-CN" sz="2000" dirty="0" smtClean="0">
                <a:latin typeface="Times New Roman" pitchFamily="18" charset="0"/>
              </a:rPr>
              <a:t>03</a:t>
            </a:r>
            <a:r>
              <a:rPr lang="zh-CN" altLang="en-US" sz="2000" dirty="0" smtClean="0">
                <a:latin typeface="Times New Roman" pitchFamily="18" charset="0"/>
              </a:rPr>
              <a:t>、</a:t>
            </a:r>
            <a:r>
              <a:rPr lang="en-US" altLang="zh-CN" sz="2000" dirty="0" smtClean="0">
                <a:latin typeface="Times New Roman" pitchFamily="18" charset="0"/>
              </a:rPr>
              <a:t>01</a:t>
            </a:r>
            <a:r>
              <a:rPr lang="zh-CN" altLang="en-US" sz="2000" dirty="0" smtClean="0">
                <a:latin typeface="Times New Roman" pitchFamily="18" charset="0"/>
              </a:rPr>
              <a:t>，所以这些乘法运算仍然是比较简单的。</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112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191938" name="Object 4"/>
          <p:cNvGraphicFramePr>
            <a:graphicFrameLocks noChangeAspect="1"/>
          </p:cNvGraphicFramePr>
          <p:nvPr/>
        </p:nvGraphicFramePr>
        <p:xfrm>
          <a:off x="2792412" y="4332288"/>
          <a:ext cx="457200" cy="1371600"/>
        </p:xfrm>
        <a:graphic>
          <a:graphicData uri="http://schemas.openxmlformats.org/presentationml/2006/ole">
            <p:oleObj spid="_x0000_s1191938" name="公式" r:id="rId3" imgW="317362" imgH="939392" progId="Equation.3">
              <p:embed/>
            </p:oleObj>
          </a:graphicData>
        </a:graphic>
      </p:graphicFrame>
      <p:graphicFrame>
        <p:nvGraphicFramePr>
          <p:cNvPr id="1191939" name="Object 6"/>
          <p:cNvGraphicFramePr>
            <a:graphicFrameLocks noChangeAspect="1"/>
          </p:cNvGraphicFramePr>
          <p:nvPr/>
        </p:nvGraphicFramePr>
        <p:xfrm>
          <a:off x="3478212" y="4332288"/>
          <a:ext cx="1828800" cy="1382712"/>
        </p:xfrm>
        <a:graphic>
          <a:graphicData uri="http://schemas.openxmlformats.org/presentationml/2006/ole">
            <p:oleObj spid="_x0000_s1191939" name="公式" r:id="rId4" imgW="1206500" imgH="914400" progId="Equation.3">
              <p:embed/>
            </p:oleObj>
          </a:graphicData>
        </a:graphic>
      </p:graphicFrame>
      <p:graphicFrame>
        <p:nvGraphicFramePr>
          <p:cNvPr id="1191940" name="Object 8"/>
          <p:cNvGraphicFramePr>
            <a:graphicFrameLocks noChangeAspect="1"/>
          </p:cNvGraphicFramePr>
          <p:nvPr/>
        </p:nvGraphicFramePr>
        <p:xfrm>
          <a:off x="5383212" y="4332288"/>
          <a:ext cx="484188" cy="1371600"/>
        </p:xfrm>
        <a:graphic>
          <a:graphicData uri="http://schemas.openxmlformats.org/presentationml/2006/ole">
            <p:oleObj spid="_x0000_s1191940" name="公式" r:id="rId5" imgW="330057" imgH="939392" progId="Equation.3">
              <p:embed/>
            </p:oleObj>
          </a:graphicData>
        </a:graphic>
      </p:graphicFrame>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5867400"/>
          </a:xfrm>
        </p:spPr>
        <p:txBody>
          <a:bodyPr/>
          <a:lstStyle/>
          <a:p>
            <a:pPr eaLnBrk="1" hangingPunct="1">
              <a:lnSpc>
                <a:spcPct val="100000"/>
              </a:lnSpc>
            </a:pPr>
            <a:r>
              <a:rPr lang="zh-CN" altLang="en-US" sz="2400" dirty="0" smtClean="0"/>
              <a:t>对状态</a:t>
            </a:r>
            <a:r>
              <a:rPr lang="en-US" altLang="zh-CN" sz="2400" dirty="0" smtClean="0"/>
              <a:t>State</a:t>
            </a:r>
            <a:r>
              <a:rPr lang="zh-CN" altLang="en-US" sz="2400" dirty="0" smtClean="0"/>
              <a:t>的所有列所做的列混合运算记为</a:t>
            </a:r>
            <a:r>
              <a:rPr lang="en-US" altLang="zh-CN" sz="2400" dirty="0" err="1" smtClean="0"/>
              <a:t>MixColumn</a:t>
            </a:r>
            <a:r>
              <a:rPr lang="zh-CN" altLang="en-US" sz="2400" dirty="0" smtClean="0"/>
              <a:t>（</a:t>
            </a:r>
            <a:r>
              <a:rPr lang="en-US" altLang="zh-CN" sz="2400" dirty="0" smtClean="0"/>
              <a:t>State</a:t>
            </a:r>
            <a:r>
              <a:rPr lang="zh-CN" altLang="en-US" sz="2400" dirty="0" smtClean="0"/>
              <a:t>） 图</a:t>
            </a:r>
            <a:r>
              <a:rPr lang="en-US" altLang="zh-CN" sz="2400" dirty="0" smtClean="0"/>
              <a:t>3.21</a:t>
            </a:r>
            <a:r>
              <a:rPr lang="zh-CN" altLang="en-US" sz="2400" dirty="0" smtClean="0"/>
              <a:t>是列混合运算示意图。</a:t>
            </a:r>
          </a:p>
          <a:p>
            <a:pPr eaLnBrk="1" hangingPunct="1">
              <a:lnSpc>
                <a:spcPct val="100000"/>
              </a:lnSpc>
            </a:pPr>
            <a:r>
              <a:rPr lang="zh-CN" altLang="en-US" sz="2400" dirty="0" smtClean="0">
                <a:solidFill>
                  <a:srgbClr val="0000FF"/>
                </a:solidFill>
              </a:rPr>
              <a:t>列混合运算的逆运算是类似的</a:t>
            </a:r>
          </a:p>
          <a:p>
            <a:pPr lvl="1" eaLnBrk="1" hangingPunct="1">
              <a:lnSpc>
                <a:spcPct val="100000"/>
              </a:lnSpc>
            </a:pPr>
            <a:r>
              <a:rPr lang="zh-CN" altLang="en-US" sz="2000" dirty="0" smtClean="0"/>
              <a:t>即每列都用一个特定的多项式</a:t>
            </a:r>
            <a:r>
              <a:rPr lang="en-US" altLang="zh-CN" sz="2000" dirty="0" smtClean="0"/>
              <a:t>d(x)</a:t>
            </a:r>
            <a:r>
              <a:rPr lang="zh-CN" altLang="en-US" sz="2000" dirty="0" smtClean="0"/>
              <a:t>相乘。</a:t>
            </a:r>
          </a:p>
          <a:p>
            <a:pPr lvl="1" eaLnBrk="1" hangingPunct="1">
              <a:lnSpc>
                <a:spcPct val="100000"/>
              </a:lnSpc>
            </a:pPr>
            <a:r>
              <a:rPr lang="en-US" altLang="zh-CN" sz="2000" dirty="0" smtClean="0"/>
              <a:t>d(x)</a:t>
            </a:r>
            <a:r>
              <a:rPr lang="zh-CN" altLang="en-US" sz="2000" dirty="0" smtClean="0"/>
              <a:t>满足</a:t>
            </a:r>
            <a:r>
              <a:rPr lang="en-US" altLang="zh-CN" sz="2000" dirty="0" smtClean="0"/>
              <a:t>(</a:t>
            </a:r>
            <a:r>
              <a:rPr lang="en-US" altLang="zh-CN" sz="2000" dirty="0" smtClean="0">
                <a:latin typeface="华文中宋" pitchFamily="2" charset="-122"/>
              </a:rPr>
              <a:t>‘</a:t>
            </a:r>
            <a:r>
              <a:rPr lang="en-US" altLang="zh-CN" sz="2000" dirty="0" smtClean="0"/>
              <a:t>03</a:t>
            </a:r>
            <a:r>
              <a:rPr lang="en-US" altLang="zh-CN" sz="2000" dirty="0" smtClean="0">
                <a:latin typeface="华文中宋" pitchFamily="2" charset="-122"/>
              </a:rPr>
              <a:t>’</a:t>
            </a:r>
            <a:r>
              <a:rPr lang="en-US" altLang="zh-CN" sz="2000" i="1" dirty="0" smtClean="0"/>
              <a:t>x</a:t>
            </a:r>
            <a:r>
              <a:rPr lang="en-US" altLang="zh-CN" sz="2000" baseline="30000" dirty="0" smtClean="0"/>
              <a:t>3</a:t>
            </a:r>
            <a:r>
              <a:rPr lang="en-US" altLang="zh-CN" sz="2000" dirty="0" smtClean="0"/>
              <a:t>+</a:t>
            </a:r>
            <a:r>
              <a:rPr lang="en-US" altLang="zh-CN" sz="2000" dirty="0" smtClean="0">
                <a:latin typeface="华文中宋" pitchFamily="2" charset="-122"/>
              </a:rPr>
              <a:t>‘</a:t>
            </a:r>
            <a:r>
              <a:rPr lang="en-US" altLang="zh-CN" sz="2000" dirty="0" smtClean="0"/>
              <a:t>01</a:t>
            </a:r>
            <a:r>
              <a:rPr lang="en-US" altLang="zh-CN" sz="2000" dirty="0" smtClean="0">
                <a:latin typeface="华文中宋" pitchFamily="2" charset="-122"/>
              </a:rPr>
              <a:t>’</a:t>
            </a:r>
            <a:r>
              <a:rPr lang="en-US" altLang="zh-CN" sz="2000" i="1" dirty="0" smtClean="0"/>
              <a:t>x</a:t>
            </a:r>
            <a:r>
              <a:rPr lang="en-US" altLang="zh-CN" sz="2000" baseline="30000" dirty="0" smtClean="0"/>
              <a:t>2</a:t>
            </a:r>
            <a:r>
              <a:rPr lang="en-US" altLang="zh-CN" sz="2000" dirty="0" smtClean="0"/>
              <a:t>+</a:t>
            </a:r>
            <a:r>
              <a:rPr lang="en-US" altLang="zh-CN" sz="2000" dirty="0" smtClean="0">
                <a:latin typeface="华文中宋" pitchFamily="2" charset="-122"/>
              </a:rPr>
              <a:t>‘</a:t>
            </a:r>
            <a:r>
              <a:rPr lang="en-US" altLang="zh-CN" sz="2000" dirty="0" smtClean="0"/>
              <a:t>01</a:t>
            </a:r>
            <a:r>
              <a:rPr lang="en-US" altLang="zh-CN" sz="2000" dirty="0" smtClean="0">
                <a:latin typeface="华文中宋" pitchFamily="2" charset="-122"/>
              </a:rPr>
              <a:t>’</a:t>
            </a:r>
            <a:r>
              <a:rPr lang="en-US" altLang="zh-CN" sz="2000" i="1" dirty="0" smtClean="0"/>
              <a:t>x</a:t>
            </a:r>
            <a:r>
              <a:rPr lang="en-US" altLang="zh-CN" sz="2000" dirty="0" smtClean="0"/>
              <a:t>+</a:t>
            </a:r>
            <a:r>
              <a:rPr lang="en-US" altLang="zh-CN" sz="2000" dirty="0" smtClean="0">
                <a:latin typeface="华文中宋" pitchFamily="2" charset="-122"/>
              </a:rPr>
              <a:t>‘</a:t>
            </a:r>
            <a:r>
              <a:rPr lang="en-US" altLang="zh-CN" sz="2000" dirty="0" smtClean="0"/>
              <a:t>02</a:t>
            </a:r>
            <a:r>
              <a:rPr lang="en-US" altLang="zh-CN" sz="2000" dirty="0" smtClean="0">
                <a:latin typeface="华文中宋" pitchFamily="2" charset="-122"/>
              </a:rPr>
              <a:t>’</a:t>
            </a:r>
            <a:r>
              <a:rPr lang="en-US" altLang="zh-CN" sz="2000" dirty="0" smtClean="0"/>
              <a:t>)</a:t>
            </a:r>
            <a:r>
              <a:rPr lang="en-US" altLang="zh-CN" sz="2000" dirty="0" smtClean="0">
                <a:sym typeface="Symbol" pitchFamily="18" charset="2"/>
              </a:rPr>
              <a:t></a:t>
            </a:r>
            <a:r>
              <a:rPr lang="en-US" altLang="zh-CN" sz="2000" i="1" dirty="0" smtClean="0"/>
              <a:t>d</a:t>
            </a:r>
            <a:r>
              <a:rPr lang="en-US" altLang="zh-CN" sz="2000" dirty="0" smtClean="0"/>
              <a:t>(</a:t>
            </a:r>
            <a:r>
              <a:rPr lang="en-US" altLang="zh-CN" sz="2000" i="1" dirty="0" smtClean="0"/>
              <a:t>x</a:t>
            </a:r>
            <a:r>
              <a:rPr lang="en-US" altLang="zh-CN" sz="2000" dirty="0" smtClean="0"/>
              <a:t>)=</a:t>
            </a:r>
            <a:r>
              <a:rPr lang="en-US" altLang="zh-CN" sz="2000" dirty="0" smtClean="0">
                <a:latin typeface="华文中宋" pitchFamily="2" charset="-122"/>
              </a:rPr>
              <a:t>‘</a:t>
            </a:r>
            <a:r>
              <a:rPr lang="en-US" altLang="zh-CN" sz="2000" dirty="0" smtClean="0"/>
              <a:t>01</a:t>
            </a:r>
            <a:r>
              <a:rPr lang="en-US" altLang="zh-CN" sz="2000" dirty="0" smtClean="0">
                <a:latin typeface="华文中宋" pitchFamily="2" charset="-122"/>
              </a:rPr>
              <a:t>’</a:t>
            </a:r>
            <a:endParaRPr lang="en-US" altLang="zh-CN" sz="2000" dirty="0" smtClean="0"/>
          </a:p>
          <a:p>
            <a:pPr lvl="1" eaLnBrk="1" hangingPunct="1">
              <a:lnSpc>
                <a:spcPct val="100000"/>
              </a:lnSpc>
            </a:pPr>
            <a:r>
              <a:rPr lang="zh-CN" altLang="en-US" sz="2000" dirty="0" smtClean="0"/>
              <a:t>由此可得</a:t>
            </a:r>
            <a:r>
              <a:rPr lang="en-US" altLang="zh-CN" sz="2000" i="1" dirty="0" smtClean="0"/>
              <a:t>d</a:t>
            </a:r>
            <a:r>
              <a:rPr lang="en-US" altLang="zh-CN" sz="2000" dirty="0" smtClean="0"/>
              <a:t>(</a:t>
            </a:r>
            <a:r>
              <a:rPr lang="en-US" altLang="zh-CN" sz="2000" i="1" dirty="0" smtClean="0"/>
              <a:t>x</a:t>
            </a:r>
            <a:r>
              <a:rPr lang="en-US" altLang="zh-CN" sz="2000" dirty="0" smtClean="0"/>
              <a:t>)=</a:t>
            </a:r>
            <a:r>
              <a:rPr lang="en-US" altLang="zh-CN" sz="2000" dirty="0" smtClean="0">
                <a:latin typeface="华文中宋" pitchFamily="2" charset="-122"/>
              </a:rPr>
              <a:t>‘</a:t>
            </a:r>
            <a:r>
              <a:rPr lang="en-US" altLang="zh-CN" sz="2000" dirty="0" smtClean="0"/>
              <a:t>0B</a:t>
            </a:r>
            <a:r>
              <a:rPr lang="en-US" altLang="zh-CN" sz="2000" dirty="0" smtClean="0">
                <a:latin typeface="华文中宋" pitchFamily="2" charset="-122"/>
              </a:rPr>
              <a:t>’</a:t>
            </a:r>
            <a:r>
              <a:rPr lang="en-US" altLang="zh-CN" sz="2000" i="1" dirty="0" smtClean="0"/>
              <a:t>x</a:t>
            </a:r>
            <a:r>
              <a:rPr lang="en-US" altLang="zh-CN" sz="2000" baseline="30000" dirty="0" smtClean="0"/>
              <a:t>3</a:t>
            </a:r>
            <a:r>
              <a:rPr lang="en-US" altLang="zh-CN" sz="2000" dirty="0" smtClean="0"/>
              <a:t>+</a:t>
            </a:r>
            <a:r>
              <a:rPr lang="en-US" altLang="zh-CN" sz="2000" dirty="0" smtClean="0">
                <a:latin typeface="华文中宋" pitchFamily="2" charset="-122"/>
              </a:rPr>
              <a:t>‘</a:t>
            </a:r>
            <a:r>
              <a:rPr lang="en-US" altLang="zh-CN" sz="2000" dirty="0" smtClean="0"/>
              <a:t>0D</a:t>
            </a:r>
            <a:r>
              <a:rPr lang="en-US" altLang="zh-CN" sz="2000" dirty="0" smtClean="0">
                <a:latin typeface="华文中宋" pitchFamily="2" charset="-122"/>
              </a:rPr>
              <a:t>’</a:t>
            </a:r>
            <a:r>
              <a:rPr lang="en-US" altLang="zh-CN" sz="2000" i="1" dirty="0" smtClean="0"/>
              <a:t>x</a:t>
            </a:r>
            <a:r>
              <a:rPr lang="en-US" altLang="zh-CN" sz="2000" baseline="30000" dirty="0" smtClean="0"/>
              <a:t>2</a:t>
            </a:r>
            <a:r>
              <a:rPr lang="en-US" altLang="zh-CN" sz="2000" dirty="0" smtClean="0"/>
              <a:t>+</a:t>
            </a:r>
            <a:r>
              <a:rPr lang="en-US" altLang="zh-CN" sz="2000" dirty="0" smtClean="0">
                <a:latin typeface="华文中宋" pitchFamily="2" charset="-122"/>
              </a:rPr>
              <a:t>‘</a:t>
            </a:r>
            <a:r>
              <a:rPr lang="en-US" altLang="zh-CN" sz="2000" dirty="0" smtClean="0"/>
              <a:t>09</a:t>
            </a:r>
            <a:r>
              <a:rPr lang="en-US" altLang="zh-CN" sz="2000" dirty="0" smtClean="0">
                <a:latin typeface="华文中宋" pitchFamily="2" charset="-122"/>
              </a:rPr>
              <a:t>’</a:t>
            </a:r>
            <a:r>
              <a:rPr lang="en-US" altLang="zh-CN" sz="2000" i="1" dirty="0" smtClean="0"/>
              <a:t>x</a:t>
            </a:r>
            <a:r>
              <a:rPr lang="en-US" altLang="zh-CN" sz="2000" dirty="0" smtClean="0"/>
              <a:t>+</a:t>
            </a:r>
            <a:r>
              <a:rPr lang="en-US" altLang="zh-CN" sz="2000" dirty="0" smtClean="0">
                <a:latin typeface="华文中宋" pitchFamily="2" charset="-122"/>
              </a:rPr>
              <a:t>‘</a:t>
            </a:r>
            <a:r>
              <a:rPr lang="en-US" altLang="zh-CN" sz="2000" dirty="0" smtClean="0"/>
              <a:t>0E</a:t>
            </a:r>
            <a:r>
              <a:rPr lang="en-US" altLang="zh-CN" sz="2000" dirty="0" smtClean="0">
                <a:latin typeface="华文中宋" pitchFamily="2" charset="-122"/>
              </a:rPr>
              <a:t>’</a:t>
            </a:r>
            <a:endParaRPr lang="en-US" altLang="zh-CN"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113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9" name="Rectangle 15"/>
          <p:cNvSpPr>
            <a:spLocks noChangeArrowheads="1"/>
          </p:cNvSpPr>
          <p:nvPr/>
        </p:nvSpPr>
        <p:spPr bwMode="auto">
          <a:xfrm>
            <a:off x="0" y="3473449"/>
            <a:ext cx="9144000" cy="0"/>
          </a:xfrm>
          <a:prstGeom prst="rect">
            <a:avLst/>
          </a:prstGeom>
          <a:noFill/>
          <a:ln w="9525" algn="ctr">
            <a:noFill/>
            <a:miter lim="800000"/>
            <a:headEnd/>
            <a:tailEnd/>
          </a:ln>
        </p:spPr>
        <p:txBody>
          <a:bodyPr wrap="none" anchor="ctr">
            <a:spAutoFit/>
          </a:bodyPr>
          <a:lstStyle/>
          <a:p>
            <a:endParaRPr lang="zh-CN" altLang="en-US"/>
          </a:p>
        </p:txBody>
      </p:sp>
      <p:grpSp>
        <p:nvGrpSpPr>
          <p:cNvPr id="10" name="Group 4"/>
          <p:cNvGrpSpPr>
            <a:grpSpLocks/>
          </p:cNvGrpSpPr>
          <p:nvPr/>
        </p:nvGrpSpPr>
        <p:grpSpPr bwMode="auto">
          <a:xfrm>
            <a:off x="533400" y="3657600"/>
            <a:ext cx="4724400" cy="1447800"/>
            <a:chOff x="2547" y="3062"/>
            <a:chExt cx="4497" cy="1725"/>
          </a:xfrm>
        </p:grpSpPr>
        <p:sp>
          <p:nvSpPr>
            <p:cNvPr id="11" name="Arc 14"/>
            <p:cNvSpPr>
              <a:spLocks/>
            </p:cNvSpPr>
            <p:nvPr/>
          </p:nvSpPr>
          <p:spPr bwMode="auto">
            <a:xfrm rot="-5400000">
              <a:off x="4548" y="2222"/>
              <a:ext cx="501" cy="3060"/>
            </a:xfrm>
            <a:custGeom>
              <a:avLst/>
              <a:gdLst>
                <a:gd name="T0" fmla="*/ 8 w 21600"/>
                <a:gd name="T1" fmla="*/ 0 h 31925"/>
                <a:gd name="T2" fmla="*/ 8 w 21600"/>
                <a:gd name="T3" fmla="*/ 293 h 31925"/>
                <a:gd name="T4" fmla="*/ 0 w 21600"/>
                <a:gd name="T5" fmla="*/ 142 h 31925"/>
                <a:gd name="T6" fmla="*/ 0 60000 65536"/>
                <a:gd name="T7" fmla="*/ 0 60000 65536"/>
                <a:gd name="T8" fmla="*/ 0 60000 65536"/>
                <a:gd name="T9" fmla="*/ 0 w 21600"/>
                <a:gd name="T10" fmla="*/ 0 h 31925"/>
                <a:gd name="T11" fmla="*/ 21600 w 21600"/>
                <a:gd name="T12" fmla="*/ 31925 h 31925"/>
              </a:gdLst>
              <a:ahLst/>
              <a:cxnLst>
                <a:cxn ang="T6">
                  <a:pos x="T0" y="T1"/>
                </a:cxn>
                <a:cxn ang="T7">
                  <a:pos x="T2" y="T3"/>
                </a:cxn>
                <a:cxn ang="T8">
                  <a:pos x="T4" y="T5"/>
                </a:cxn>
              </a:cxnLst>
              <a:rect l="T9" t="T10" r="T11" b="T12"/>
              <a:pathLst>
                <a:path w="21600" h="31925" fill="none" extrusionOk="0">
                  <a:moveTo>
                    <a:pt x="15052" y="0"/>
                  </a:moveTo>
                  <a:cubicBezTo>
                    <a:pt x="19238" y="4067"/>
                    <a:pt x="21600" y="9654"/>
                    <a:pt x="21600" y="15491"/>
                  </a:cubicBezTo>
                  <a:cubicBezTo>
                    <a:pt x="21600" y="21814"/>
                    <a:pt x="18828" y="27821"/>
                    <a:pt x="14017" y="31925"/>
                  </a:cubicBezTo>
                </a:path>
                <a:path w="21600" h="31925" stroke="0" extrusionOk="0">
                  <a:moveTo>
                    <a:pt x="15052" y="0"/>
                  </a:moveTo>
                  <a:cubicBezTo>
                    <a:pt x="19238" y="4067"/>
                    <a:pt x="21600" y="9654"/>
                    <a:pt x="21600" y="15491"/>
                  </a:cubicBezTo>
                  <a:cubicBezTo>
                    <a:pt x="21600" y="21814"/>
                    <a:pt x="18828" y="27821"/>
                    <a:pt x="14017" y="31925"/>
                  </a:cubicBezTo>
                  <a:lnTo>
                    <a:pt x="0" y="15491"/>
                  </a:lnTo>
                  <a:close/>
                </a:path>
              </a:pathLst>
            </a:custGeom>
            <a:solidFill>
              <a:schemeClr val="folHlink"/>
            </a:solidFill>
            <a:ln w="9525">
              <a:solidFill>
                <a:srgbClr val="000000"/>
              </a:solidFill>
              <a:round/>
              <a:headEnd/>
              <a:tailEnd type="triangle" w="med" len="med"/>
            </a:ln>
          </p:spPr>
          <p:txBody>
            <a:bodyPr/>
            <a:lstStyle/>
            <a:p>
              <a:endParaRPr lang="zh-CN" altLang="en-US"/>
            </a:p>
          </p:txBody>
        </p:sp>
        <p:sp>
          <p:nvSpPr>
            <p:cNvPr id="12" name="Text Box 13"/>
            <p:cNvSpPr txBox="1">
              <a:spLocks noChangeArrowheads="1"/>
            </p:cNvSpPr>
            <p:nvPr/>
          </p:nvSpPr>
          <p:spPr bwMode="auto">
            <a:xfrm>
              <a:off x="4339" y="3119"/>
              <a:ext cx="901" cy="625"/>
            </a:xfrm>
            <a:prstGeom prst="rect">
              <a:avLst/>
            </a:prstGeom>
            <a:solidFill>
              <a:schemeClr val="folHlink"/>
            </a:solidFill>
            <a:ln w="9525">
              <a:solidFill>
                <a:srgbClr val="000000"/>
              </a:solidFill>
              <a:miter lim="800000"/>
              <a:headEnd/>
              <a:tailEnd/>
            </a:ln>
          </p:spPr>
          <p:txBody>
            <a:bodyPr tIns="118800"/>
            <a:lstStyle/>
            <a:p>
              <a:pPr algn="l"/>
              <a:r>
                <a:rPr lang="en-US" altLang="zh-CN" sz="2000">
                  <a:latin typeface="Times New Roman" pitchFamily="18" charset="0"/>
                  <a:cs typeface="Times New Roman" pitchFamily="18" charset="0"/>
                  <a:sym typeface="Symbol" pitchFamily="18" charset="2"/>
                </a:rPr>
                <a:t></a:t>
              </a:r>
              <a:r>
                <a:rPr lang="en-US" altLang="zh-CN" sz="2000" i="1">
                  <a:latin typeface="Times New Roman" pitchFamily="18" charset="0"/>
                  <a:cs typeface="Times New Roman" pitchFamily="18" charset="0"/>
                </a:rPr>
                <a:t>c</a:t>
              </a:r>
              <a:r>
                <a:rPr lang="en-US" altLang="zh-CN" sz="2000">
                  <a:latin typeface="Times New Roman" pitchFamily="18" charset="0"/>
                  <a:cs typeface="Times New Roman" pitchFamily="18" charset="0"/>
                  <a:sym typeface="Symbol" pitchFamily="18" charset="2"/>
                </a:rPr>
                <a:t>(</a:t>
              </a:r>
              <a:r>
                <a:rPr lang="en-US" altLang="zh-CN" sz="2000" i="1">
                  <a:latin typeface="Times New Roman" pitchFamily="18" charset="0"/>
                  <a:cs typeface="Times New Roman" pitchFamily="18" charset="0"/>
                  <a:sym typeface="Symbol" pitchFamily="18" charset="2"/>
                </a:rPr>
                <a:t>x</a:t>
              </a:r>
              <a:r>
                <a:rPr lang="en-US" altLang="zh-CN" sz="2000">
                  <a:latin typeface="Times New Roman" pitchFamily="18" charset="0"/>
                  <a:cs typeface="Times New Roman" pitchFamily="18" charset="0"/>
                  <a:sym typeface="Symbol" pitchFamily="18" charset="2"/>
                </a:rPr>
                <a:t>)</a:t>
              </a:r>
            </a:p>
          </p:txBody>
        </p:sp>
        <p:sp>
          <p:nvSpPr>
            <p:cNvPr id="13" name="Text Box 12"/>
            <p:cNvSpPr txBox="1">
              <a:spLocks noChangeArrowheads="1"/>
            </p:cNvSpPr>
            <p:nvPr/>
          </p:nvSpPr>
          <p:spPr bwMode="auto">
            <a:xfrm>
              <a:off x="2547" y="3062"/>
              <a:ext cx="717" cy="423"/>
            </a:xfrm>
            <a:prstGeom prst="rect">
              <a:avLst/>
            </a:prstGeom>
            <a:solidFill>
              <a:schemeClr val="folHlink"/>
            </a:solidFill>
            <a:ln w="9525">
              <a:solidFill>
                <a:srgbClr val="000000"/>
              </a:solidFill>
              <a:miter lim="800000"/>
              <a:headEnd/>
              <a:tailEnd/>
            </a:ln>
          </p:spPr>
          <p:txBody>
            <a:bodyPr tIns="0" bIns="10800"/>
            <a:lstStyle/>
            <a:p>
              <a:pPr algn="ctr"/>
              <a:r>
                <a:rPr lang="en-US" altLang="zh-CN" sz="2000" i="1">
                  <a:latin typeface="Times New Roman" pitchFamily="18" charset="0"/>
                  <a:cs typeface="Times New Roman" pitchFamily="18" charset="0"/>
                </a:rPr>
                <a:t>a</a:t>
              </a:r>
              <a:r>
                <a:rPr lang="en-US" altLang="zh-CN" sz="2000" baseline="-30000">
                  <a:latin typeface="Times New Roman" pitchFamily="18" charset="0"/>
                  <a:cs typeface="Times New Roman" pitchFamily="18" charset="0"/>
                </a:rPr>
                <a:t>0</a:t>
              </a:r>
              <a:r>
                <a:rPr lang="en-US" altLang="zh-CN" sz="2000" i="1" baseline="-30000">
                  <a:latin typeface="Times New Roman" pitchFamily="18" charset="0"/>
                  <a:cs typeface="Times New Roman" pitchFamily="18" charset="0"/>
                </a:rPr>
                <a:t>j</a:t>
              </a:r>
              <a:endParaRPr lang="en-US" altLang="zh-CN" sz="2000"/>
            </a:p>
          </p:txBody>
        </p:sp>
        <p:sp>
          <p:nvSpPr>
            <p:cNvPr id="14" name="Text Box 11"/>
            <p:cNvSpPr txBox="1">
              <a:spLocks noChangeArrowheads="1"/>
            </p:cNvSpPr>
            <p:nvPr/>
          </p:nvSpPr>
          <p:spPr bwMode="auto">
            <a:xfrm>
              <a:off x="2547" y="3494"/>
              <a:ext cx="717" cy="423"/>
            </a:xfrm>
            <a:prstGeom prst="rect">
              <a:avLst/>
            </a:prstGeom>
            <a:solidFill>
              <a:schemeClr val="folHlink"/>
            </a:solidFill>
            <a:ln w="9525">
              <a:solidFill>
                <a:srgbClr val="000000"/>
              </a:solidFill>
              <a:miter lim="800000"/>
              <a:headEnd/>
              <a:tailEnd/>
            </a:ln>
          </p:spPr>
          <p:txBody>
            <a:bodyPr tIns="0" bIns="10800"/>
            <a:lstStyle/>
            <a:p>
              <a:pPr algn="ctr"/>
              <a:r>
                <a:rPr lang="en-US" altLang="zh-CN" sz="2000" i="1">
                  <a:latin typeface="Times New Roman" pitchFamily="18" charset="0"/>
                  <a:cs typeface="Times New Roman" pitchFamily="18" charset="0"/>
                </a:rPr>
                <a:t>a</a:t>
              </a:r>
              <a:r>
                <a:rPr lang="en-US" altLang="zh-CN" sz="2000" baseline="-30000">
                  <a:latin typeface="Times New Roman" pitchFamily="18" charset="0"/>
                  <a:cs typeface="Times New Roman" pitchFamily="18" charset="0"/>
                </a:rPr>
                <a:t>1</a:t>
              </a:r>
              <a:r>
                <a:rPr lang="en-US" altLang="zh-CN" sz="2000" i="1" baseline="-30000">
                  <a:latin typeface="Times New Roman" pitchFamily="18" charset="0"/>
                  <a:cs typeface="Times New Roman" pitchFamily="18" charset="0"/>
                </a:rPr>
                <a:t>j</a:t>
              </a:r>
              <a:endParaRPr lang="en-US" altLang="zh-CN" sz="2000"/>
            </a:p>
          </p:txBody>
        </p:sp>
        <p:sp>
          <p:nvSpPr>
            <p:cNvPr id="15" name="Text Box 10"/>
            <p:cNvSpPr txBox="1">
              <a:spLocks noChangeArrowheads="1"/>
            </p:cNvSpPr>
            <p:nvPr/>
          </p:nvSpPr>
          <p:spPr bwMode="auto">
            <a:xfrm>
              <a:off x="2547" y="3917"/>
              <a:ext cx="717" cy="423"/>
            </a:xfrm>
            <a:prstGeom prst="rect">
              <a:avLst/>
            </a:prstGeom>
            <a:solidFill>
              <a:schemeClr val="folHlink"/>
            </a:solidFill>
            <a:ln w="9525">
              <a:solidFill>
                <a:srgbClr val="000000"/>
              </a:solidFill>
              <a:miter lim="800000"/>
              <a:headEnd/>
              <a:tailEnd/>
            </a:ln>
          </p:spPr>
          <p:txBody>
            <a:bodyPr tIns="0" bIns="10800"/>
            <a:lstStyle/>
            <a:p>
              <a:pPr algn="ctr"/>
              <a:r>
                <a:rPr lang="en-US" altLang="zh-CN" sz="2000" i="1" dirty="0">
                  <a:latin typeface="Times New Roman" pitchFamily="18" charset="0"/>
                  <a:cs typeface="Times New Roman" pitchFamily="18" charset="0"/>
                </a:rPr>
                <a:t>a</a:t>
              </a:r>
              <a:r>
                <a:rPr lang="en-US" altLang="zh-CN" sz="2000" baseline="-30000" dirty="0">
                  <a:latin typeface="Times New Roman" pitchFamily="18" charset="0"/>
                  <a:cs typeface="Times New Roman" pitchFamily="18" charset="0"/>
                </a:rPr>
                <a:t>2</a:t>
              </a:r>
              <a:r>
                <a:rPr lang="en-US" altLang="zh-CN" sz="2000" i="1" baseline="-30000" dirty="0">
                  <a:latin typeface="Times New Roman" pitchFamily="18" charset="0"/>
                  <a:cs typeface="Times New Roman" pitchFamily="18" charset="0"/>
                </a:rPr>
                <a:t>j</a:t>
              </a:r>
              <a:endParaRPr lang="en-US" altLang="zh-CN" sz="2000" dirty="0"/>
            </a:p>
          </p:txBody>
        </p:sp>
        <p:sp>
          <p:nvSpPr>
            <p:cNvPr id="16" name="Text Box 9"/>
            <p:cNvSpPr txBox="1">
              <a:spLocks noChangeArrowheads="1"/>
            </p:cNvSpPr>
            <p:nvPr/>
          </p:nvSpPr>
          <p:spPr bwMode="auto">
            <a:xfrm>
              <a:off x="2547" y="4337"/>
              <a:ext cx="717" cy="423"/>
            </a:xfrm>
            <a:prstGeom prst="rect">
              <a:avLst/>
            </a:prstGeom>
            <a:solidFill>
              <a:schemeClr val="folHlink"/>
            </a:solidFill>
            <a:ln w="9525">
              <a:solidFill>
                <a:srgbClr val="000000"/>
              </a:solidFill>
              <a:miter lim="800000"/>
              <a:headEnd/>
              <a:tailEnd/>
            </a:ln>
          </p:spPr>
          <p:txBody>
            <a:bodyPr tIns="0" bIns="10800"/>
            <a:lstStyle/>
            <a:p>
              <a:pPr algn="ctr"/>
              <a:r>
                <a:rPr lang="en-US" altLang="zh-CN" sz="2000" i="1">
                  <a:latin typeface="Times New Roman" pitchFamily="18" charset="0"/>
                  <a:cs typeface="Times New Roman" pitchFamily="18" charset="0"/>
                </a:rPr>
                <a:t>a</a:t>
              </a:r>
              <a:r>
                <a:rPr lang="en-US" altLang="zh-CN" sz="2000" baseline="-30000">
                  <a:latin typeface="Times New Roman" pitchFamily="18" charset="0"/>
                  <a:cs typeface="Times New Roman" pitchFamily="18" charset="0"/>
                </a:rPr>
                <a:t>3</a:t>
              </a:r>
              <a:r>
                <a:rPr lang="en-US" altLang="zh-CN" sz="2000" i="1" baseline="-30000">
                  <a:latin typeface="Times New Roman" pitchFamily="18" charset="0"/>
                  <a:cs typeface="Times New Roman" pitchFamily="18" charset="0"/>
                </a:rPr>
                <a:t>j</a:t>
              </a:r>
              <a:endParaRPr lang="en-US" altLang="zh-CN" sz="2000"/>
            </a:p>
          </p:txBody>
        </p:sp>
        <p:sp>
          <p:nvSpPr>
            <p:cNvPr id="17" name="Text Box 8"/>
            <p:cNvSpPr txBox="1">
              <a:spLocks noChangeArrowheads="1"/>
            </p:cNvSpPr>
            <p:nvPr/>
          </p:nvSpPr>
          <p:spPr bwMode="auto">
            <a:xfrm>
              <a:off x="6327" y="3089"/>
              <a:ext cx="717" cy="423"/>
            </a:xfrm>
            <a:prstGeom prst="rect">
              <a:avLst/>
            </a:prstGeom>
            <a:solidFill>
              <a:schemeClr val="folHlink"/>
            </a:solidFill>
            <a:ln w="9525">
              <a:solidFill>
                <a:srgbClr val="000000"/>
              </a:solidFill>
              <a:miter lim="800000"/>
              <a:headEnd/>
              <a:tailEnd/>
            </a:ln>
          </p:spPr>
          <p:txBody>
            <a:bodyPr tIns="0" bIns="10800"/>
            <a:lstStyle/>
            <a:p>
              <a:pPr algn="ctr"/>
              <a:r>
                <a:rPr lang="en-US" altLang="zh-CN" sz="2000" i="1">
                  <a:latin typeface="Times New Roman" pitchFamily="18" charset="0"/>
                  <a:cs typeface="Times New Roman" pitchFamily="18" charset="0"/>
                </a:rPr>
                <a:t>b</a:t>
              </a:r>
              <a:r>
                <a:rPr lang="en-US" altLang="zh-CN" sz="2000" baseline="-30000">
                  <a:latin typeface="Times New Roman" pitchFamily="18" charset="0"/>
                  <a:cs typeface="Times New Roman" pitchFamily="18" charset="0"/>
                </a:rPr>
                <a:t>0</a:t>
              </a:r>
              <a:r>
                <a:rPr lang="en-US" altLang="zh-CN" sz="2000" i="1" baseline="-30000">
                  <a:latin typeface="Times New Roman" pitchFamily="18" charset="0"/>
                  <a:cs typeface="Times New Roman" pitchFamily="18" charset="0"/>
                </a:rPr>
                <a:t>j</a:t>
              </a:r>
              <a:endParaRPr lang="en-US" altLang="zh-CN" sz="2000"/>
            </a:p>
          </p:txBody>
        </p:sp>
        <p:sp>
          <p:nvSpPr>
            <p:cNvPr id="18" name="Text Box 7"/>
            <p:cNvSpPr txBox="1">
              <a:spLocks noChangeArrowheads="1"/>
            </p:cNvSpPr>
            <p:nvPr/>
          </p:nvSpPr>
          <p:spPr bwMode="auto">
            <a:xfrm>
              <a:off x="6327" y="3521"/>
              <a:ext cx="717" cy="423"/>
            </a:xfrm>
            <a:prstGeom prst="rect">
              <a:avLst/>
            </a:prstGeom>
            <a:solidFill>
              <a:schemeClr val="folHlink"/>
            </a:solidFill>
            <a:ln w="9525">
              <a:solidFill>
                <a:srgbClr val="000000"/>
              </a:solidFill>
              <a:miter lim="800000"/>
              <a:headEnd/>
              <a:tailEnd/>
            </a:ln>
          </p:spPr>
          <p:txBody>
            <a:bodyPr tIns="0" bIns="10800"/>
            <a:lstStyle/>
            <a:p>
              <a:pPr algn="ctr"/>
              <a:r>
                <a:rPr lang="en-US" altLang="zh-CN" sz="2000" i="1">
                  <a:latin typeface="Times New Roman" pitchFamily="18" charset="0"/>
                  <a:cs typeface="Times New Roman" pitchFamily="18" charset="0"/>
                </a:rPr>
                <a:t>b</a:t>
              </a:r>
              <a:r>
                <a:rPr lang="en-US" altLang="zh-CN" sz="2000" baseline="-30000">
                  <a:latin typeface="Times New Roman" pitchFamily="18" charset="0"/>
                  <a:cs typeface="Times New Roman" pitchFamily="18" charset="0"/>
                </a:rPr>
                <a:t>1</a:t>
              </a:r>
              <a:r>
                <a:rPr lang="en-US" altLang="zh-CN" sz="2000" i="1" baseline="-30000">
                  <a:latin typeface="Times New Roman" pitchFamily="18" charset="0"/>
                  <a:cs typeface="Times New Roman" pitchFamily="18" charset="0"/>
                </a:rPr>
                <a:t>j</a:t>
              </a:r>
              <a:endParaRPr lang="en-US" altLang="zh-CN" sz="2000"/>
            </a:p>
          </p:txBody>
        </p:sp>
        <p:sp>
          <p:nvSpPr>
            <p:cNvPr id="19" name="Text Box 6"/>
            <p:cNvSpPr txBox="1">
              <a:spLocks noChangeArrowheads="1"/>
            </p:cNvSpPr>
            <p:nvPr/>
          </p:nvSpPr>
          <p:spPr bwMode="auto">
            <a:xfrm>
              <a:off x="6327" y="3944"/>
              <a:ext cx="717" cy="423"/>
            </a:xfrm>
            <a:prstGeom prst="rect">
              <a:avLst/>
            </a:prstGeom>
            <a:solidFill>
              <a:schemeClr val="folHlink"/>
            </a:solidFill>
            <a:ln w="9525">
              <a:solidFill>
                <a:srgbClr val="000000"/>
              </a:solidFill>
              <a:miter lim="800000"/>
              <a:headEnd/>
              <a:tailEnd/>
            </a:ln>
          </p:spPr>
          <p:txBody>
            <a:bodyPr tIns="0" bIns="10800"/>
            <a:lstStyle/>
            <a:p>
              <a:pPr algn="ctr"/>
              <a:r>
                <a:rPr lang="en-US" altLang="zh-CN" sz="2000" i="1">
                  <a:latin typeface="Times New Roman" pitchFamily="18" charset="0"/>
                  <a:cs typeface="Times New Roman" pitchFamily="18" charset="0"/>
                </a:rPr>
                <a:t>b</a:t>
              </a:r>
              <a:r>
                <a:rPr lang="en-US" altLang="zh-CN" sz="2000" baseline="-30000">
                  <a:latin typeface="Times New Roman" pitchFamily="18" charset="0"/>
                  <a:cs typeface="Times New Roman" pitchFamily="18" charset="0"/>
                </a:rPr>
                <a:t>2</a:t>
              </a:r>
              <a:r>
                <a:rPr lang="en-US" altLang="zh-CN" sz="2000" i="1" baseline="-30000">
                  <a:latin typeface="Times New Roman" pitchFamily="18" charset="0"/>
                  <a:cs typeface="Times New Roman" pitchFamily="18" charset="0"/>
                </a:rPr>
                <a:t>j</a:t>
              </a:r>
              <a:endParaRPr lang="en-US" altLang="zh-CN" sz="2000"/>
            </a:p>
          </p:txBody>
        </p:sp>
        <p:sp>
          <p:nvSpPr>
            <p:cNvPr id="20" name="Text Box 5"/>
            <p:cNvSpPr txBox="1">
              <a:spLocks noChangeArrowheads="1"/>
            </p:cNvSpPr>
            <p:nvPr/>
          </p:nvSpPr>
          <p:spPr bwMode="auto">
            <a:xfrm>
              <a:off x="6327" y="4364"/>
              <a:ext cx="717" cy="423"/>
            </a:xfrm>
            <a:prstGeom prst="rect">
              <a:avLst/>
            </a:prstGeom>
            <a:solidFill>
              <a:schemeClr val="folHlink"/>
            </a:solidFill>
            <a:ln w="9525">
              <a:solidFill>
                <a:srgbClr val="000000"/>
              </a:solidFill>
              <a:miter lim="800000"/>
              <a:headEnd/>
              <a:tailEnd/>
            </a:ln>
          </p:spPr>
          <p:txBody>
            <a:bodyPr tIns="0" bIns="10800"/>
            <a:lstStyle/>
            <a:p>
              <a:pPr algn="ctr"/>
              <a:r>
                <a:rPr lang="en-US" altLang="zh-CN" sz="2000" i="1">
                  <a:latin typeface="Times New Roman" pitchFamily="18" charset="0"/>
                  <a:cs typeface="Times New Roman" pitchFamily="18" charset="0"/>
                </a:rPr>
                <a:t>b</a:t>
              </a:r>
              <a:r>
                <a:rPr lang="en-US" altLang="zh-CN" sz="2000" baseline="-30000">
                  <a:latin typeface="Times New Roman" pitchFamily="18" charset="0"/>
                  <a:cs typeface="Times New Roman" pitchFamily="18" charset="0"/>
                </a:rPr>
                <a:t>3</a:t>
              </a:r>
              <a:r>
                <a:rPr lang="en-US" altLang="zh-CN" sz="2000" i="1" baseline="-30000">
                  <a:latin typeface="Times New Roman" pitchFamily="18" charset="0"/>
                  <a:cs typeface="Times New Roman" pitchFamily="18" charset="0"/>
                </a:rPr>
                <a:t>j</a:t>
              </a:r>
              <a:endParaRPr lang="en-US" altLang="zh-CN" sz="2000"/>
            </a:p>
          </p:txBody>
        </p:sp>
      </p:grpSp>
      <p:sp>
        <p:nvSpPr>
          <p:cNvPr id="21" name="Rectangle 25"/>
          <p:cNvSpPr>
            <a:spLocks noChangeArrowheads="1"/>
          </p:cNvSpPr>
          <p:nvPr/>
        </p:nvSpPr>
        <p:spPr bwMode="auto">
          <a:xfrm>
            <a:off x="0" y="3390899"/>
            <a:ext cx="184150" cy="701675"/>
          </a:xfrm>
          <a:prstGeom prst="rect">
            <a:avLst/>
          </a:prstGeom>
          <a:noFill/>
          <a:ln w="9525" algn="ctr">
            <a:noFill/>
            <a:miter lim="800000"/>
            <a:headEnd/>
            <a:tailEnd/>
          </a:ln>
        </p:spPr>
        <p:txBody>
          <a:bodyPr wrap="none" anchor="ctr">
            <a:spAutoFit/>
          </a:bodyPr>
          <a:lstStyle/>
          <a:p>
            <a:pPr algn="l"/>
            <a:r>
              <a:rPr lang="en-US" altLang="zh-CN" sz="2000"/>
              <a:t/>
            </a:r>
            <a:br>
              <a:rPr lang="en-US" altLang="zh-CN" sz="2000"/>
            </a:br>
            <a:endParaRPr lang="en-US" altLang="zh-CN" sz="2000"/>
          </a:p>
        </p:txBody>
      </p:sp>
      <p:graphicFrame>
        <p:nvGraphicFramePr>
          <p:cNvPr id="22" name="Group 342"/>
          <p:cNvGraphicFramePr>
            <a:graphicFrameLocks noGrp="1"/>
          </p:cNvGraphicFramePr>
          <p:nvPr/>
        </p:nvGraphicFramePr>
        <p:xfrm>
          <a:off x="1295400" y="4697412"/>
          <a:ext cx="3200400" cy="1779588"/>
        </p:xfrm>
        <a:graphic>
          <a:graphicData uri="http://schemas.openxmlformats.org/drawingml/2006/table">
            <a:tbl>
              <a:tblPr/>
              <a:tblGrid>
                <a:gridCol w="539750"/>
                <a:gridCol w="508000"/>
                <a:gridCol w="522288"/>
                <a:gridCol w="523875"/>
                <a:gridCol w="506412"/>
                <a:gridCol w="600075"/>
              </a:tblGrid>
              <a:tr h="444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00</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04</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05</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14</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20</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24</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25</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30</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34</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35</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3" name="Group 341"/>
          <p:cNvGraphicFramePr>
            <a:graphicFrameLocks noGrp="1"/>
          </p:cNvGraphicFramePr>
          <p:nvPr/>
        </p:nvGraphicFramePr>
        <p:xfrm>
          <a:off x="5334000" y="4678362"/>
          <a:ext cx="3505200" cy="1798638"/>
        </p:xfrm>
        <a:graphic>
          <a:graphicData uri="http://schemas.openxmlformats.org/drawingml/2006/table">
            <a:tbl>
              <a:tblPr/>
              <a:tblGrid>
                <a:gridCol w="565150"/>
                <a:gridCol w="561975"/>
                <a:gridCol w="565150"/>
                <a:gridCol w="563563"/>
                <a:gridCol w="612775"/>
                <a:gridCol w="636587"/>
              </a:tblGrid>
              <a:tr h="431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00</a:t>
                      </a:r>
                      <a:endParaRPr kumimoji="0" lang="en-US" altLang="zh-CN" sz="2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04</a:t>
                      </a:r>
                      <a:endParaRPr kumimoji="0" lang="en-US" altLang="zh-CN" sz="2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05</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14</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20</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24</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25</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30</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34</a:t>
                      </a:r>
                      <a:endParaRPr kumimoji="0" lang="en-US" altLang="zh-CN" sz="2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35</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5867400"/>
          </a:xfrm>
        </p:spPr>
        <p:txBody>
          <a:bodyPr/>
          <a:lstStyle/>
          <a:p>
            <a:pPr eaLnBrk="1" hangingPunct="1">
              <a:lnSpc>
                <a:spcPct val="110000"/>
              </a:lnSpc>
            </a:pPr>
            <a:r>
              <a:rPr lang="en-US" altLang="zh-CN" dirty="0" smtClean="0"/>
              <a:t>(4) </a:t>
            </a:r>
            <a:r>
              <a:rPr lang="zh-CN" altLang="en-US" dirty="0" smtClean="0"/>
              <a:t>密钥加（</a:t>
            </a:r>
            <a:r>
              <a:rPr lang="en-US" altLang="zh-CN" dirty="0" err="1" smtClean="0"/>
              <a:t>AddRoundKey</a:t>
            </a:r>
            <a:r>
              <a:rPr lang="zh-CN" altLang="en-US" dirty="0" smtClean="0"/>
              <a:t>） </a:t>
            </a:r>
          </a:p>
          <a:p>
            <a:pPr lvl="1" eaLnBrk="1" hangingPunct="1">
              <a:lnSpc>
                <a:spcPct val="110000"/>
              </a:lnSpc>
            </a:pPr>
            <a:r>
              <a:rPr lang="zh-CN" altLang="en-US" dirty="0" smtClean="0"/>
              <a:t>密钥加是将轮密钥简单地与状态进行逐比特异或。轮密钥由种子密钥通过密钥编排算法得到，轮密钥长度等于分组长度</a:t>
            </a:r>
            <a:r>
              <a:rPr lang="en-US" altLang="zh-CN" i="1" dirty="0" err="1" smtClean="0"/>
              <a:t>N</a:t>
            </a:r>
            <a:r>
              <a:rPr lang="en-US" altLang="zh-CN" i="1" baseline="-25000" dirty="0" err="1" smtClean="0"/>
              <a:t>b</a:t>
            </a:r>
            <a:r>
              <a:rPr lang="zh-CN" altLang="en-US" dirty="0" smtClean="0"/>
              <a:t>。</a:t>
            </a:r>
            <a:r>
              <a:rPr lang="zh-CN" altLang="en-US" dirty="0" smtClean="0">
                <a:solidFill>
                  <a:srgbClr val="0000FF"/>
                </a:solidFill>
              </a:rPr>
              <a:t>密钥加运算的逆运算是其自身</a:t>
            </a:r>
          </a:p>
          <a:p>
            <a:pPr lvl="1" eaLnBrk="1" hangingPunct="1">
              <a:lnSpc>
                <a:spcPct val="110000"/>
              </a:lnSpc>
            </a:pPr>
            <a:r>
              <a:rPr lang="zh-CN" altLang="en-US" dirty="0" smtClean="0"/>
              <a:t>状态</a:t>
            </a:r>
            <a:r>
              <a:rPr lang="en-US" altLang="zh-CN" dirty="0" smtClean="0"/>
              <a:t>State</a:t>
            </a:r>
            <a:r>
              <a:rPr lang="zh-CN" altLang="en-US" dirty="0" smtClean="0"/>
              <a:t>与轮密钥</a:t>
            </a:r>
            <a:r>
              <a:rPr lang="en-US" altLang="zh-CN" dirty="0" err="1" smtClean="0"/>
              <a:t>RoundKey</a:t>
            </a:r>
            <a:r>
              <a:rPr lang="zh-CN" altLang="en-US" dirty="0" smtClean="0"/>
              <a:t>的密钥加运算表示为</a:t>
            </a:r>
          </a:p>
          <a:p>
            <a:pPr lvl="2" eaLnBrk="1" hangingPunct="1">
              <a:lnSpc>
                <a:spcPct val="110000"/>
              </a:lnSpc>
            </a:pPr>
            <a:r>
              <a:rPr lang="en-US" altLang="zh-CN" sz="2000" dirty="0" err="1" smtClean="0"/>
              <a:t>AddRoundKey</a:t>
            </a:r>
            <a:r>
              <a:rPr lang="en-US" altLang="zh-CN" sz="2000" dirty="0" smtClean="0"/>
              <a:t> (State, </a:t>
            </a:r>
            <a:r>
              <a:rPr lang="en-US" altLang="zh-CN" sz="2000" dirty="0" err="1" smtClean="0"/>
              <a:t>RoundKey</a:t>
            </a:r>
            <a:r>
              <a:rPr lang="en-US" altLang="zh-CN" sz="2000" dirty="0" smtClean="0"/>
              <a:t>)</a:t>
            </a:r>
          </a:p>
          <a:p>
            <a:pPr lvl="1" eaLnBrk="1" hangingPunct="1">
              <a:lnSpc>
                <a:spcPct val="110000"/>
              </a:lnSpc>
            </a:pPr>
            <a:r>
              <a:rPr lang="zh-CN" altLang="en-US" dirty="0" smtClean="0"/>
              <a:t>图</a:t>
            </a:r>
            <a:r>
              <a:rPr lang="en-US" altLang="zh-CN" dirty="0" smtClean="0"/>
              <a:t>3.22</a:t>
            </a:r>
            <a:r>
              <a:rPr lang="zh-CN" altLang="en-US" dirty="0" smtClean="0"/>
              <a:t>是密钥加运算示意图。</a:t>
            </a:r>
          </a:p>
          <a:p>
            <a:pPr lvl="1" eaLnBrk="1" hangingPunct="1">
              <a:lnSpc>
                <a:spcPct val="110000"/>
              </a:lnSpc>
            </a:pPr>
            <a:endParaRPr lang="zh-CN" altLang="en-US" i="1" dirty="0" smtClean="0"/>
          </a:p>
          <a:p>
            <a:pPr lvl="1" eaLnBrk="1" hangingPunct="1">
              <a:lnSpc>
                <a:spcPct val="110000"/>
              </a:lnSpc>
            </a:pPr>
            <a:endParaRPr lang="zh-CN" altLang="en-US" dirty="0" smtClean="0"/>
          </a:p>
          <a:p>
            <a:pPr lvl="1" eaLnBrk="1" hangingPunct="1">
              <a:lnSpc>
                <a:spcPct val="110000"/>
              </a:lnSpc>
            </a:pPr>
            <a:endParaRPr lang="zh-CN" altLang="en-US"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114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9" name="Text Box 4"/>
          <p:cNvSpPr txBox="1">
            <a:spLocks noChangeArrowheads="1"/>
          </p:cNvSpPr>
          <p:nvPr/>
        </p:nvSpPr>
        <p:spPr bwMode="auto">
          <a:xfrm>
            <a:off x="2895600" y="5110798"/>
            <a:ext cx="434975" cy="623887"/>
          </a:xfrm>
          <a:prstGeom prst="rect">
            <a:avLst/>
          </a:prstGeom>
          <a:solidFill>
            <a:srgbClr val="FFFFFF"/>
          </a:solidFill>
          <a:ln w="9525">
            <a:noFill/>
            <a:miter lim="800000"/>
            <a:headEnd/>
            <a:tailEnd/>
          </a:ln>
        </p:spPr>
        <p:txBody>
          <a:bodyPr tIns="118800"/>
          <a:lstStyle/>
          <a:p>
            <a:pPr algn="l"/>
            <a:r>
              <a:rPr lang="en-US" altLang="zh-CN" sz="2000">
                <a:latin typeface="Times New Roman" pitchFamily="18" charset="0"/>
                <a:cs typeface="Times New Roman" pitchFamily="18" charset="0"/>
                <a:sym typeface="Symbol" pitchFamily="18" charset="2"/>
              </a:rPr>
              <a:t></a:t>
            </a:r>
          </a:p>
        </p:txBody>
      </p:sp>
      <p:graphicFrame>
        <p:nvGraphicFramePr>
          <p:cNvPr id="10" name="Group 494"/>
          <p:cNvGraphicFramePr>
            <a:graphicFrameLocks noGrp="1"/>
          </p:cNvGraphicFramePr>
          <p:nvPr/>
        </p:nvGraphicFramePr>
        <p:xfrm>
          <a:off x="76200" y="4667885"/>
          <a:ext cx="2819400" cy="1341120"/>
        </p:xfrm>
        <a:graphic>
          <a:graphicData uri="http://schemas.openxmlformats.org/drawingml/2006/table">
            <a:tbl>
              <a:tblPr/>
              <a:tblGrid>
                <a:gridCol w="477838"/>
                <a:gridCol w="441325"/>
                <a:gridCol w="439737"/>
                <a:gridCol w="469900"/>
                <a:gridCol w="501650"/>
                <a:gridCol w="488950"/>
              </a:tblGrid>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00</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04</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05</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14</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20</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24</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25</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30</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34</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35</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1" name="Group 499"/>
          <p:cNvGraphicFramePr>
            <a:graphicFrameLocks noGrp="1"/>
          </p:cNvGraphicFramePr>
          <p:nvPr/>
        </p:nvGraphicFramePr>
        <p:xfrm>
          <a:off x="3200400" y="4664710"/>
          <a:ext cx="2667000" cy="1355090"/>
        </p:xfrm>
        <a:graphic>
          <a:graphicData uri="http://schemas.openxmlformats.org/drawingml/2006/table">
            <a:tbl>
              <a:tblPr/>
              <a:tblGrid>
                <a:gridCol w="444500"/>
                <a:gridCol w="444500"/>
                <a:gridCol w="444500"/>
                <a:gridCol w="444500"/>
                <a:gridCol w="444500"/>
                <a:gridCol w="444500"/>
              </a:tblGrid>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00</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04</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05</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14</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20</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24</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25</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30</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34</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35</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 name="Rectangle 316"/>
          <p:cNvSpPr>
            <a:spLocks noChangeArrowheads="1"/>
          </p:cNvSpPr>
          <p:nvPr/>
        </p:nvSpPr>
        <p:spPr bwMode="auto">
          <a:xfrm>
            <a:off x="5867400" y="5201285"/>
            <a:ext cx="298450" cy="336550"/>
          </a:xfrm>
          <a:prstGeom prst="rect">
            <a:avLst/>
          </a:prstGeom>
          <a:noFill/>
          <a:ln w="9525" algn="ctr">
            <a:noFill/>
            <a:miter lim="800000"/>
            <a:headEnd/>
            <a:tailEnd/>
          </a:ln>
        </p:spPr>
        <p:txBody>
          <a:bodyPr wrap="none" anchor="ctr">
            <a:spAutoFit/>
          </a:bodyPr>
          <a:lstStyle/>
          <a:p>
            <a:pPr algn="l"/>
            <a:r>
              <a:rPr lang="en-US" altLang="zh-CN" sz="1600">
                <a:latin typeface="Times New Roman" pitchFamily="18" charset="0"/>
                <a:cs typeface="Times New Roman" pitchFamily="18" charset="0"/>
              </a:rPr>
              <a:t>=</a:t>
            </a:r>
            <a:endParaRPr lang="en-US" altLang="zh-CN" sz="1600"/>
          </a:p>
        </p:txBody>
      </p:sp>
      <p:graphicFrame>
        <p:nvGraphicFramePr>
          <p:cNvPr id="13" name="Group 503"/>
          <p:cNvGraphicFramePr>
            <a:graphicFrameLocks noGrp="1"/>
          </p:cNvGraphicFramePr>
          <p:nvPr/>
        </p:nvGraphicFramePr>
        <p:xfrm>
          <a:off x="6172200" y="4667885"/>
          <a:ext cx="2819400" cy="1341120"/>
        </p:xfrm>
        <a:graphic>
          <a:graphicData uri="http://schemas.openxmlformats.org/drawingml/2006/table">
            <a:tbl>
              <a:tblPr/>
              <a:tblGrid>
                <a:gridCol w="469900"/>
                <a:gridCol w="444500"/>
                <a:gridCol w="495300"/>
                <a:gridCol w="469900"/>
                <a:gridCol w="469900"/>
                <a:gridCol w="469900"/>
              </a:tblGrid>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00</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04</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05</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14</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20</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24</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25</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30</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34</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35</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5410200"/>
          </a:xfrm>
        </p:spPr>
        <p:txBody>
          <a:bodyPr/>
          <a:lstStyle/>
          <a:p>
            <a:pPr eaLnBrk="1" hangingPunct="1"/>
            <a:r>
              <a:rPr lang="zh-CN" altLang="en-US" dirty="0" smtClean="0"/>
              <a:t>综上所述，组成</a:t>
            </a:r>
            <a:r>
              <a:rPr lang="en-US" altLang="zh-CN" dirty="0" err="1" smtClean="0"/>
              <a:t>Rijndael</a:t>
            </a:r>
            <a:r>
              <a:rPr lang="zh-CN" altLang="en-US" dirty="0" smtClean="0"/>
              <a:t>轮函数的计算部件简捷快速，功能互补。</a:t>
            </a:r>
            <a:r>
              <a:rPr lang="zh-CN" altLang="en-US" b="0" dirty="0" smtClean="0"/>
              <a:t>轮函数的伪</a:t>
            </a:r>
            <a:r>
              <a:rPr lang="en-US" altLang="zh-CN" b="0" dirty="0" smtClean="0"/>
              <a:t>C</a:t>
            </a:r>
            <a:r>
              <a:rPr lang="zh-CN" altLang="en-US" b="0" dirty="0" smtClean="0"/>
              <a:t>代码</a:t>
            </a:r>
            <a:r>
              <a:rPr lang="zh-CN" altLang="en-US" dirty="0" smtClean="0"/>
              <a:t>如下：</a:t>
            </a:r>
          </a:p>
          <a:p>
            <a:pPr lvl="1" eaLnBrk="1" hangingPunct="1"/>
            <a:r>
              <a:rPr lang="en-US" altLang="zh-CN" dirty="0" smtClean="0"/>
              <a:t>Round (State, </a:t>
            </a:r>
            <a:r>
              <a:rPr lang="en-US" altLang="zh-CN" dirty="0" err="1" smtClean="0"/>
              <a:t>RoundKey</a:t>
            </a:r>
            <a:r>
              <a:rPr lang="en-US" altLang="zh-CN" dirty="0" smtClean="0"/>
              <a:t>)</a:t>
            </a:r>
          </a:p>
          <a:p>
            <a:pPr lvl="1" eaLnBrk="1" hangingPunct="1"/>
            <a:r>
              <a:rPr lang="en-US" altLang="zh-CN" dirty="0" smtClean="0"/>
              <a:t>{   </a:t>
            </a:r>
            <a:r>
              <a:rPr lang="en-US" altLang="zh-CN" dirty="0" err="1" smtClean="0"/>
              <a:t>ByteSub</a:t>
            </a:r>
            <a:r>
              <a:rPr lang="en-US" altLang="zh-CN" dirty="0" smtClean="0"/>
              <a:t> (State);</a:t>
            </a:r>
          </a:p>
          <a:p>
            <a:pPr lvl="1" eaLnBrk="1" hangingPunct="1"/>
            <a:r>
              <a:rPr lang="en-US" altLang="zh-CN" dirty="0" smtClean="0"/>
              <a:t>    </a:t>
            </a:r>
            <a:r>
              <a:rPr lang="en-US" altLang="zh-CN" dirty="0" err="1" smtClean="0"/>
              <a:t>ShiftRow</a:t>
            </a:r>
            <a:r>
              <a:rPr lang="en-US" altLang="zh-CN" dirty="0" smtClean="0"/>
              <a:t> (State);</a:t>
            </a:r>
          </a:p>
          <a:p>
            <a:pPr lvl="1" eaLnBrk="1" hangingPunct="1"/>
            <a:r>
              <a:rPr lang="en-US" altLang="zh-CN" dirty="0" smtClean="0"/>
              <a:t>    </a:t>
            </a:r>
            <a:r>
              <a:rPr lang="en-US" altLang="zh-CN" dirty="0" err="1" smtClean="0"/>
              <a:t>MixColumn</a:t>
            </a:r>
            <a:r>
              <a:rPr lang="en-US" altLang="zh-CN" dirty="0" smtClean="0"/>
              <a:t> (State);</a:t>
            </a:r>
          </a:p>
          <a:p>
            <a:pPr lvl="1" eaLnBrk="1" hangingPunct="1"/>
            <a:r>
              <a:rPr lang="en-US" altLang="zh-CN" dirty="0" smtClean="0"/>
              <a:t>    </a:t>
            </a:r>
            <a:r>
              <a:rPr lang="en-US" altLang="zh-CN" dirty="0" err="1" smtClean="0"/>
              <a:t>AddRoundKey</a:t>
            </a:r>
            <a:r>
              <a:rPr lang="en-US" altLang="zh-CN" dirty="0" smtClean="0"/>
              <a:t> (State, </a:t>
            </a:r>
            <a:r>
              <a:rPr lang="en-US" altLang="zh-CN" dirty="0" err="1" smtClean="0"/>
              <a:t>RoundKey</a:t>
            </a:r>
            <a:r>
              <a:rPr lang="en-US" altLang="zh-CN" dirty="0" smtClean="0"/>
              <a:t>)</a:t>
            </a:r>
          </a:p>
          <a:p>
            <a:pPr lvl="1" eaLnBrk="1" hangingPunct="1"/>
            <a:r>
              <a:rPr lang="en-US" altLang="zh-CN" dirty="0" smtClean="0"/>
              <a:t>}</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115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5410200"/>
          </a:xfrm>
        </p:spPr>
        <p:txBody>
          <a:bodyPr/>
          <a:lstStyle/>
          <a:p>
            <a:pPr eaLnBrk="1" hangingPunct="1">
              <a:lnSpc>
                <a:spcPct val="100000"/>
              </a:lnSpc>
            </a:pPr>
            <a:r>
              <a:rPr lang="zh-CN" altLang="en-US" sz="2400" dirty="0" smtClean="0"/>
              <a:t>结尾轮的轮函数与前面各轮不同，将</a:t>
            </a:r>
            <a:r>
              <a:rPr lang="en-US" altLang="zh-CN" sz="2400" dirty="0" err="1" smtClean="0"/>
              <a:t>MixColumn</a:t>
            </a:r>
            <a:r>
              <a:rPr lang="zh-CN" altLang="en-US" sz="2400" dirty="0" smtClean="0"/>
              <a:t>这一步去掉。其伪</a:t>
            </a:r>
            <a:r>
              <a:rPr lang="en-US" altLang="zh-CN" sz="2400" dirty="0" smtClean="0"/>
              <a:t>C</a:t>
            </a:r>
            <a:r>
              <a:rPr lang="zh-CN" altLang="en-US" sz="2400" dirty="0" smtClean="0"/>
              <a:t>代码如下： </a:t>
            </a:r>
          </a:p>
          <a:p>
            <a:pPr lvl="1" eaLnBrk="1" hangingPunct="1">
              <a:lnSpc>
                <a:spcPct val="100000"/>
              </a:lnSpc>
            </a:pPr>
            <a:r>
              <a:rPr lang="en-US" altLang="zh-CN" sz="2000" dirty="0" err="1" smtClean="0"/>
              <a:t>FinalRound</a:t>
            </a:r>
            <a:r>
              <a:rPr lang="en-US" altLang="zh-CN" sz="2000" dirty="0" smtClean="0"/>
              <a:t> (State, </a:t>
            </a:r>
            <a:r>
              <a:rPr lang="en-US" altLang="zh-CN" sz="2000" dirty="0" err="1" smtClean="0"/>
              <a:t>RoundKey</a:t>
            </a:r>
            <a:r>
              <a:rPr lang="en-US" altLang="zh-CN" sz="2000" dirty="0" smtClean="0"/>
              <a:t>)</a:t>
            </a:r>
          </a:p>
          <a:p>
            <a:pPr lvl="1" eaLnBrk="1" hangingPunct="1">
              <a:lnSpc>
                <a:spcPct val="100000"/>
              </a:lnSpc>
            </a:pPr>
            <a:r>
              <a:rPr lang="en-US" altLang="zh-CN" sz="2000" dirty="0" smtClean="0"/>
              <a:t>{</a:t>
            </a:r>
          </a:p>
          <a:p>
            <a:pPr lvl="1" eaLnBrk="1" hangingPunct="1">
              <a:lnSpc>
                <a:spcPct val="100000"/>
              </a:lnSpc>
            </a:pPr>
            <a:r>
              <a:rPr lang="en-US" altLang="zh-CN" sz="2000" dirty="0" smtClean="0"/>
              <a:t>    </a:t>
            </a:r>
            <a:r>
              <a:rPr lang="en-US" altLang="zh-CN" sz="2000" dirty="0" err="1" smtClean="0"/>
              <a:t>ByteSub</a:t>
            </a:r>
            <a:r>
              <a:rPr lang="en-US" altLang="zh-CN" sz="2000" dirty="0" smtClean="0"/>
              <a:t> (State);</a:t>
            </a:r>
          </a:p>
          <a:p>
            <a:pPr lvl="1" eaLnBrk="1" hangingPunct="1">
              <a:lnSpc>
                <a:spcPct val="100000"/>
              </a:lnSpc>
            </a:pPr>
            <a:r>
              <a:rPr lang="en-US" altLang="zh-CN" sz="2000" dirty="0" smtClean="0"/>
              <a:t>    </a:t>
            </a:r>
            <a:r>
              <a:rPr lang="en-US" altLang="zh-CN" sz="2000" dirty="0" err="1" smtClean="0"/>
              <a:t>ShiftRow</a:t>
            </a:r>
            <a:r>
              <a:rPr lang="en-US" altLang="zh-CN" sz="2000" dirty="0" smtClean="0"/>
              <a:t> (State);</a:t>
            </a:r>
          </a:p>
          <a:p>
            <a:pPr lvl="1" eaLnBrk="1" hangingPunct="1">
              <a:lnSpc>
                <a:spcPct val="100000"/>
              </a:lnSpc>
            </a:pPr>
            <a:r>
              <a:rPr lang="en-US" altLang="zh-CN" sz="2000" dirty="0" smtClean="0"/>
              <a:t>    </a:t>
            </a:r>
            <a:r>
              <a:rPr lang="en-US" altLang="zh-CN" sz="2000" dirty="0" err="1" smtClean="0"/>
              <a:t>AddRoundKey</a:t>
            </a:r>
            <a:r>
              <a:rPr lang="en-US" altLang="zh-CN" sz="2000" dirty="0" smtClean="0"/>
              <a:t> (State, </a:t>
            </a:r>
            <a:r>
              <a:rPr lang="en-US" altLang="zh-CN" sz="2000" dirty="0" err="1" smtClean="0"/>
              <a:t>RoundKey</a:t>
            </a:r>
            <a:r>
              <a:rPr lang="en-US" altLang="zh-CN" sz="2000" dirty="0" smtClean="0"/>
              <a:t>)</a:t>
            </a:r>
          </a:p>
          <a:p>
            <a:pPr lvl="1" eaLnBrk="1" hangingPunct="1">
              <a:lnSpc>
                <a:spcPct val="100000"/>
              </a:lnSpc>
            </a:pPr>
            <a:r>
              <a:rPr lang="en-US" altLang="zh-CN" sz="2000" dirty="0" smtClean="0"/>
              <a:t>}</a:t>
            </a:r>
          </a:p>
          <a:p>
            <a:pPr eaLnBrk="1" hangingPunct="1">
              <a:lnSpc>
                <a:spcPct val="100000"/>
              </a:lnSpc>
            </a:pPr>
            <a:r>
              <a:rPr lang="zh-CN" altLang="en-US" sz="2400" dirty="0" smtClean="0"/>
              <a:t>在以上伪</a:t>
            </a:r>
            <a:r>
              <a:rPr lang="en-US" altLang="zh-CN" sz="2400" dirty="0" smtClean="0"/>
              <a:t>C</a:t>
            </a:r>
            <a:r>
              <a:rPr lang="zh-CN" altLang="en-US" sz="2400" dirty="0" smtClean="0"/>
              <a:t>代码记法中，</a:t>
            </a:r>
            <a:r>
              <a:rPr lang="en-US" altLang="zh-CN" sz="2400" dirty="0" smtClean="0"/>
              <a:t>State</a:t>
            </a:r>
            <a:r>
              <a:rPr lang="zh-CN" altLang="en-US" sz="2400" dirty="0" smtClean="0"/>
              <a:t>、</a:t>
            </a:r>
            <a:r>
              <a:rPr lang="en-US" altLang="zh-CN" sz="2400" dirty="0" err="1" smtClean="0"/>
              <a:t>RoundKey</a:t>
            </a:r>
            <a:r>
              <a:rPr lang="en-US" altLang="zh-CN" sz="2400" dirty="0" smtClean="0"/>
              <a:t> </a:t>
            </a:r>
            <a:r>
              <a:rPr lang="zh-CN" altLang="en-US" sz="2400" dirty="0" smtClean="0"/>
              <a:t>可用指针类型，函数</a:t>
            </a:r>
            <a:r>
              <a:rPr lang="en-US" altLang="zh-CN" sz="2400" dirty="0" smtClean="0"/>
              <a:t>Round</a:t>
            </a:r>
            <a:r>
              <a:rPr lang="zh-CN" altLang="en-US" sz="2400" dirty="0" smtClean="0"/>
              <a:t>、</a:t>
            </a:r>
            <a:r>
              <a:rPr lang="en-US" altLang="zh-CN" sz="2400" dirty="0" err="1" smtClean="0"/>
              <a:t>FinalRound</a:t>
            </a:r>
            <a:r>
              <a:rPr lang="zh-CN" altLang="en-US" sz="2400" dirty="0" smtClean="0"/>
              <a:t>、</a:t>
            </a:r>
            <a:r>
              <a:rPr lang="en-US" altLang="zh-CN" sz="2400" dirty="0" err="1" smtClean="0"/>
              <a:t>ByteSub</a:t>
            </a:r>
            <a:r>
              <a:rPr lang="zh-CN" altLang="en-US" sz="2400" dirty="0" smtClean="0"/>
              <a:t>、</a:t>
            </a:r>
            <a:r>
              <a:rPr lang="en-US" altLang="zh-CN" sz="2400" dirty="0" err="1" smtClean="0"/>
              <a:t>ShiftRow</a:t>
            </a:r>
            <a:r>
              <a:rPr lang="zh-CN" altLang="en-US" sz="2400" dirty="0" smtClean="0"/>
              <a:t>、</a:t>
            </a:r>
            <a:r>
              <a:rPr lang="en-US" altLang="zh-CN" sz="2400" dirty="0" err="1" smtClean="0"/>
              <a:t>MixColumn</a:t>
            </a:r>
            <a:r>
              <a:rPr lang="zh-CN" altLang="en-US" sz="2400" dirty="0" smtClean="0"/>
              <a:t>、</a:t>
            </a:r>
            <a:r>
              <a:rPr lang="en-US" altLang="zh-CN" sz="2400" dirty="0" err="1" smtClean="0"/>
              <a:t>AddRoundKey</a:t>
            </a:r>
            <a:r>
              <a:rPr lang="zh-CN" altLang="en-US" sz="2400" dirty="0" smtClean="0"/>
              <a:t>都在指针</a:t>
            </a:r>
            <a:r>
              <a:rPr lang="en-US" altLang="zh-CN" sz="2400" dirty="0" smtClean="0"/>
              <a:t>State</a:t>
            </a:r>
            <a:r>
              <a:rPr lang="zh-CN" altLang="en-US" sz="2400" dirty="0" smtClean="0"/>
              <a:t>、</a:t>
            </a:r>
            <a:r>
              <a:rPr lang="en-US" altLang="zh-CN" sz="2400" dirty="0" err="1" smtClean="0"/>
              <a:t>RoundKey</a:t>
            </a:r>
            <a:r>
              <a:rPr lang="zh-CN" altLang="en-US" sz="2400" dirty="0" smtClean="0"/>
              <a:t>所指向的阵列上进行运算。</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116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5410200"/>
          </a:xfrm>
        </p:spPr>
        <p:txBody>
          <a:bodyPr/>
          <a:lstStyle/>
          <a:p>
            <a:pPr eaLnBrk="1" hangingPunct="1"/>
            <a:r>
              <a:rPr lang="en-US" altLang="zh-CN" dirty="0" smtClean="0">
                <a:latin typeface="Times New Roman" pitchFamily="18" charset="0"/>
              </a:rPr>
              <a:t>3</a:t>
            </a:r>
            <a:r>
              <a:rPr lang="zh-CN" altLang="en-US" dirty="0" smtClean="0">
                <a:latin typeface="Times New Roman" pitchFamily="18" charset="0"/>
              </a:rPr>
              <a:t>．密钥编排</a:t>
            </a:r>
          </a:p>
          <a:p>
            <a:pPr lvl="1" eaLnBrk="1" hangingPunct="1"/>
            <a:r>
              <a:rPr lang="zh-CN" altLang="en-US" dirty="0" smtClean="0">
                <a:latin typeface="Times New Roman" pitchFamily="18" charset="0"/>
              </a:rPr>
              <a:t>密钥编排指从种子密钥得到轮密钥的过程，它由</a:t>
            </a:r>
            <a:r>
              <a:rPr lang="zh-CN" altLang="en-US" dirty="0" smtClean="0">
                <a:solidFill>
                  <a:srgbClr val="0000FF"/>
                </a:solidFill>
                <a:latin typeface="Times New Roman" pitchFamily="18" charset="0"/>
              </a:rPr>
              <a:t>密钥扩展</a:t>
            </a:r>
            <a:r>
              <a:rPr lang="zh-CN" altLang="en-US" dirty="0" smtClean="0">
                <a:latin typeface="Times New Roman" pitchFamily="18" charset="0"/>
              </a:rPr>
              <a:t>和</a:t>
            </a:r>
            <a:r>
              <a:rPr lang="zh-CN" altLang="en-US" dirty="0" smtClean="0">
                <a:solidFill>
                  <a:srgbClr val="0000FF"/>
                </a:solidFill>
                <a:latin typeface="Times New Roman" pitchFamily="18" charset="0"/>
              </a:rPr>
              <a:t>轮密钥选取两部分</a:t>
            </a:r>
            <a:r>
              <a:rPr lang="zh-CN" altLang="en-US" dirty="0" smtClean="0">
                <a:latin typeface="Times New Roman" pitchFamily="18" charset="0"/>
              </a:rPr>
              <a:t>组成。其基本原则如下：  </a:t>
            </a:r>
          </a:p>
          <a:p>
            <a:pPr lvl="1" eaLnBrk="1" hangingPunct="1"/>
            <a:r>
              <a:rPr lang="en-US" altLang="zh-CN" dirty="0" smtClean="0">
                <a:latin typeface="Times New Roman" pitchFamily="18" charset="0"/>
              </a:rPr>
              <a:t>1</a:t>
            </a:r>
            <a:r>
              <a:rPr lang="zh-CN" altLang="en-US" dirty="0" smtClean="0">
                <a:latin typeface="Times New Roman" pitchFamily="18" charset="0"/>
              </a:rPr>
              <a:t>）轮密钥的比特数等于分组长度乘以</a:t>
            </a:r>
            <a:r>
              <a:rPr lang="en-US" altLang="zh-CN" dirty="0" smtClean="0">
                <a:latin typeface="Times New Roman" pitchFamily="18" charset="0"/>
              </a:rPr>
              <a:t>(</a:t>
            </a:r>
            <a:r>
              <a:rPr lang="zh-CN" altLang="en-US" dirty="0" smtClean="0">
                <a:latin typeface="Times New Roman" pitchFamily="18" charset="0"/>
              </a:rPr>
              <a:t>轮数</a:t>
            </a:r>
            <a:r>
              <a:rPr lang="en-US" altLang="zh-CN" dirty="0" smtClean="0">
                <a:latin typeface="Times New Roman" pitchFamily="18" charset="0"/>
              </a:rPr>
              <a:t>+1)</a:t>
            </a:r>
            <a:r>
              <a:rPr lang="zh-CN" altLang="en-US" dirty="0" smtClean="0">
                <a:latin typeface="Times New Roman" pitchFamily="18" charset="0"/>
              </a:rPr>
              <a:t>；例如要将</a:t>
            </a:r>
            <a:r>
              <a:rPr lang="en-US" altLang="zh-CN" dirty="0" smtClean="0">
                <a:latin typeface="Times New Roman" pitchFamily="18" charset="0"/>
              </a:rPr>
              <a:t>128</a:t>
            </a:r>
            <a:r>
              <a:rPr lang="zh-CN" altLang="en-US" dirty="0" smtClean="0">
                <a:latin typeface="Times New Roman" pitchFamily="18" charset="0"/>
              </a:rPr>
              <a:t>比特的明文经过</a:t>
            </a:r>
            <a:r>
              <a:rPr lang="en-US" altLang="zh-CN" dirty="0" smtClean="0">
                <a:latin typeface="Times New Roman" pitchFamily="18" charset="0"/>
              </a:rPr>
              <a:t>10</a:t>
            </a:r>
            <a:r>
              <a:rPr lang="zh-CN" altLang="en-US" dirty="0" smtClean="0">
                <a:latin typeface="Times New Roman" pitchFamily="18" charset="0"/>
              </a:rPr>
              <a:t>轮的加密，则总共需要（</a:t>
            </a:r>
            <a:r>
              <a:rPr lang="en-US" altLang="zh-CN" dirty="0" smtClean="0">
                <a:latin typeface="Times New Roman" pitchFamily="18" charset="0"/>
              </a:rPr>
              <a:t>10+1</a:t>
            </a:r>
            <a:r>
              <a:rPr lang="zh-CN" altLang="en-US" dirty="0" smtClean="0">
                <a:latin typeface="Times New Roman" pitchFamily="18" charset="0"/>
              </a:rPr>
              <a:t>）*</a:t>
            </a:r>
            <a:r>
              <a:rPr lang="en-US" altLang="zh-CN" dirty="0" smtClean="0">
                <a:latin typeface="Times New Roman" pitchFamily="18" charset="0"/>
              </a:rPr>
              <a:t>128=1408</a:t>
            </a:r>
            <a:r>
              <a:rPr lang="zh-CN" altLang="en-US" dirty="0" smtClean="0">
                <a:latin typeface="Times New Roman" pitchFamily="18" charset="0"/>
              </a:rPr>
              <a:t>比特的密钥</a:t>
            </a:r>
          </a:p>
          <a:p>
            <a:pPr lvl="1" eaLnBrk="1" hangingPunct="1"/>
            <a:r>
              <a:rPr lang="en-US" altLang="zh-CN" dirty="0" smtClean="0">
                <a:latin typeface="Times New Roman" pitchFamily="18" charset="0"/>
              </a:rPr>
              <a:t>2</a:t>
            </a:r>
            <a:r>
              <a:rPr lang="zh-CN" altLang="en-US" dirty="0" smtClean="0">
                <a:latin typeface="Times New Roman" pitchFamily="18" charset="0"/>
              </a:rPr>
              <a:t>）种子密钥被扩展成为扩展密钥</a:t>
            </a:r>
          </a:p>
          <a:p>
            <a:pPr lvl="1" eaLnBrk="1" hangingPunct="1"/>
            <a:r>
              <a:rPr lang="en-US" altLang="zh-CN" dirty="0" smtClean="0">
                <a:latin typeface="Times New Roman" pitchFamily="18" charset="0"/>
              </a:rPr>
              <a:t>3</a:t>
            </a:r>
            <a:r>
              <a:rPr lang="zh-CN" altLang="en-US" dirty="0" smtClean="0">
                <a:latin typeface="Times New Roman" pitchFamily="18" charset="0"/>
              </a:rPr>
              <a:t>）轮密钥从扩展密钥中取，其中第</a:t>
            </a:r>
            <a:r>
              <a:rPr lang="en-US" altLang="zh-CN" dirty="0" smtClean="0">
                <a:latin typeface="Times New Roman" pitchFamily="18" charset="0"/>
              </a:rPr>
              <a:t>1</a:t>
            </a:r>
            <a:r>
              <a:rPr lang="zh-CN" altLang="en-US" dirty="0" smtClean="0">
                <a:latin typeface="Times New Roman" pitchFamily="18" charset="0"/>
              </a:rPr>
              <a:t>轮轮密钥取扩展密钥的前</a:t>
            </a:r>
            <a:r>
              <a:rPr lang="en-US" altLang="zh-CN" i="1" dirty="0" err="1" smtClean="0">
                <a:latin typeface="Times New Roman" pitchFamily="18" charset="0"/>
              </a:rPr>
              <a:t>N</a:t>
            </a:r>
            <a:r>
              <a:rPr lang="en-US" altLang="zh-CN" i="1" baseline="-25000" dirty="0" err="1" smtClean="0">
                <a:latin typeface="Times New Roman" pitchFamily="18" charset="0"/>
              </a:rPr>
              <a:t>b</a:t>
            </a:r>
            <a:r>
              <a:rPr lang="zh-CN" altLang="en-US" dirty="0" smtClean="0">
                <a:latin typeface="Times New Roman" pitchFamily="18" charset="0"/>
              </a:rPr>
              <a:t>个字，第</a:t>
            </a:r>
            <a:r>
              <a:rPr lang="en-US" altLang="zh-CN" dirty="0" smtClean="0">
                <a:latin typeface="Times New Roman" pitchFamily="18" charset="0"/>
              </a:rPr>
              <a:t>2</a:t>
            </a:r>
            <a:r>
              <a:rPr lang="zh-CN" altLang="en-US" dirty="0" smtClean="0">
                <a:latin typeface="Times New Roman" pitchFamily="18" charset="0"/>
              </a:rPr>
              <a:t>轮轮密钥取接下来的</a:t>
            </a:r>
            <a:r>
              <a:rPr lang="en-US" altLang="zh-CN" i="1" dirty="0" err="1" smtClean="0">
                <a:latin typeface="Times New Roman" pitchFamily="18" charset="0"/>
              </a:rPr>
              <a:t>N</a:t>
            </a:r>
            <a:r>
              <a:rPr lang="en-US" altLang="zh-CN" i="1" baseline="-25000" dirty="0" err="1" smtClean="0">
                <a:latin typeface="Times New Roman" pitchFamily="18" charset="0"/>
              </a:rPr>
              <a:t>b</a:t>
            </a:r>
            <a:r>
              <a:rPr lang="zh-CN" altLang="en-US" dirty="0" smtClean="0">
                <a:latin typeface="Times New Roman" pitchFamily="18" charset="0"/>
              </a:rPr>
              <a:t>个字，如此下去</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117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5410200"/>
          </a:xfrm>
        </p:spPr>
        <p:txBody>
          <a:bodyPr/>
          <a:lstStyle/>
          <a:p>
            <a:pPr eaLnBrk="1" hangingPunct="1">
              <a:lnSpc>
                <a:spcPct val="100000"/>
              </a:lnSpc>
            </a:pPr>
            <a:r>
              <a:rPr lang="en-US" altLang="zh-CN" sz="2000" dirty="0" smtClean="0">
                <a:latin typeface="Times New Roman" pitchFamily="18" charset="0"/>
              </a:rPr>
              <a:t>(1) </a:t>
            </a:r>
            <a:r>
              <a:rPr lang="zh-CN" altLang="en-US" sz="2000" dirty="0" smtClean="0">
                <a:latin typeface="Times New Roman" pitchFamily="18" charset="0"/>
              </a:rPr>
              <a:t>密钥扩展</a:t>
            </a:r>
          </a:p>
          <a:p>
            <a:pPr eaLnBrk="1" hangingPunct="1">
              <a:lnSpc>
                <a:spcPct val="100000"/>
              </a:lnSpc>
            </a:pPr>
            <a:r>
              <a:rPr lang="zh-CN" altLang="en-US" sz="2000" dirty="0" smtClean="0">
                <a:latin typeface="Times New Roman" pitchFamily="18" charset="0"/>
              </a:rPr>
              <a:t>扩展密钥是</a:t>
            </a:r>
            <a:r>
              <a:rPr lang="zh-CN" altLang="en-US" sz="2000" dirty="0" smtClean="0">
                <a:solidFill>
                  <a:srgbClr val="0000FF"/>
                </a:solidFill>
                <a:latin typeface="Times New Roman" pitchFamily="18" charset="0"/>
              </a:rPr>
              <a:t>以</a:t>
            </a:r>
            <a:r>
              <a:rPr lang="en-US" altLang="zh-CN" sz="2000" dirty="0" smtClean="0">
                <a:solidFill>
                  <a:srgbClr val="0000FF"/>
                </a:solidFill>
                <a:latin typeface="Times New Roman" pitchFamily="18" charset="0"/>
              </a:rPr>
              <a:t>4</a:t>
            </a:r>
            <a:r>
              <a:rPr lang="zh-CN" altLang="en-US" sz="2000" dirty="0" smtClean="0">
                <a:solidFill>
                  <a:srgbClr val="0000FF"/>
                </a:solidFill>
                <a:latin typeface="Times New Roman" pitchFamily="18" charset="0"/>
              </a:rPr>
              <a:t>字节字为元素</a:t>
            </a:r>
            <a:r>
              <a:rPr lang="zh-CN" altLang="en-US" sz="2000" dirty="0" smtClean="0">
                <a:latin typeface="Times New Roman" pitchFamily="18" charset="0"/>
              </a:rPr>
              <a:t>的一维阵列，表示为</a:t>
            </a:r>
            <a:r>
              <a:rPr lang="en-US" altLang="zh-CN" sz="2000" dirty="0" smtClean="0">
                <a:latin typeface="Times New Roman" pitchFamily="18" charset="0"/>
              </a:rPr>
              <a:t>W[</a:t>
            </a:r>
            <a:r>
              <a:rPr lang="en-US" altLang="zh-CN" sz="2000" i="1" dirty="0" err="1" smtClean="0">
                <a:latin typeface="Times New Roman" pitchFamily="18" charset="0"/>
              </a:rPr>
              <a:t>N</a:t>
            </a:r>
            <a:r>
              <a:rPr lang="en-US" altLang="zh-CN" sz="2000" i="1" baseline="-25000" dirty="0" err="1" smtClean="0">
                <a:latin typeface="Times New Roman" pitchFamily="18" charset="0"/>
              </a:rPr>
              <a:t>b</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i="1" baseline="-25000" dirty="0" smtClean="0">
                <a:latin typeface="Times New Roman" pitchFamily="18" charset="0"/>
              </a:rPr>
              <a:t>r</a:t>
            </a:r>
            <a:r>
              <a:rPr lang="en-US" altLang="zh-CN" sz="2000" dirty="0" smtClean="0">
                <a:latin typeface="Times New Roman" pitchFamily="18" charset="0"/>
              </a:rPr>
              <a:t>+1)]</a:t>
            </a:r>
            <a:r>
              <a:rPr lang="zh-CN" altLang="en-US" sz="2000" dirty="0" smtClean="0">
                <a:latin typeface="Times New Roman" pitchFamily="18" charset="0"/>
              </a:rPr>
              <a:t>，其中前</a:t>
            </a:r>
            <a:r>
              <a:rPr lang="en-US" altLang="zh-CN" sz="2000" dirty="0" err="1" smtClean="0">
                <a:latin typeface="Times New Roman" pitchFamily="18" charset="0"/>
              </a:rPr>
              <a:t>N</a:t>
            </a:r>
            <a:r>
              <a:rPr lang="en-US" altLang="zh-CN" sz="2000" baseline="-25000" dirty="0" err="1" smtClean="0">
                <a:latin typeface="Times New Roman" pitchFamily="18" charset="0"/>
              </a:rPr>
              <a:t>k</a:t>
            </a:r>
            <a:r>
              <a:rPr lang="zh-CN" altLang="en-US" sz="2000" dirty="0" smtClean="0">
                <a:latin typeface="Times New Roman" pitchFamily="18" charset="0"/>
              </a:rPr>
              <a:t>个字取为种子密钥，以后每个字按递归方式定义</a:t>
            </a:r>
          </a:p>
          <a:p>
            <a:pPr lvl="1" eaLnBrk="1" hangingPunct="1">
              <a:lnSpc>
                <a:spcPct val="100000"/>
              </a:lnSpc>
            </a:pPr>
            <a:r>
              <a:rPr lang="zh-CN" altLang="en-US" sz="1800" dirty="0" smtClean="0">
                <a:latin typeface="Times New Roman" pitchFamily="18" charset="0"/>
              </a:rPr>
              <a:t>扩展算法根据</a:t>
            </a:r>
            <a:r>
              <a:rPr lang="en-US" altLang="zh-CN" sz="1800" i="1" dirty="0" smtClean="0">
                <a:latin typeface="Times New Roman" pitchFamily="18" charset="0"/>
              </a:rPr>
              <a:t>N</a:t>
            </a:r>
            <a:r>
              <a:rPr lang="en-US" altLang="zh-CN" sz="1800" i="1" baseline="-25000" dirty="0" smtClean="0">
                <a:latin typeface="Times New Roman" pitchFamily="18" charset="0"/>
              </a:rPr>
              <a:t>k</a:t>
            </a:r>
            <a:r>
              <a:rPr lang="en-US" altLang="zh-CN" sz="1800" dirty="0" smtClean="0">
                <a:latin typeface="Times New Roman" pitchFamily="18" charset="0"/>
              </a:rPr>
              <a:t>≤6</a:t>
            </a:r>
            <a:r>
              <a:rPr lang="zh-CN" altLang="en-US" sz="1800" dirty="0" smtClean="0">
                <a:latin typeface="Times New Roman" pitchFamily="18" charset="0"/>
              </a:rPr>
              <a:t>和</a:t>
            </a:r>
            <a:r>
              <a:rPr lang="en-US" altLang="zh-CN" sz="1800" i="1" dirty="0" err="1" smtClean="0">
                <a:latin typeface="Times New Roman" pitchFamily="18" charset="0"/>
              </a:rPr>
              <a:t>N</a:t>
            </a:r>
            <a:r>
              <a:rPr lang="en-US" altLang="zh-CN" sz="1800" i="1" baseline="-25000" dirty="0" err="1" smtClean="0">
                <a:latin typeface="Times New Roman" pitchFamily="18" charset="0"/>
              </a:rPr>
              <a:t>k</a:t>
            </a:r>
            <a:r>
              <a:rPr lang="en-US" altLang="zh-CN" sz="1800" dirty="0" smtClean="0">
                <a:latin typeface="Times New Roman" pitchFamily="18" charset="0"/>
              </a:rPr>
              <a:t>&gt;6</a:t>
            </a:r>
            <a:r>
              <a:rPr lang="zh-CN" altLang="en-US" sz="1800" dirty="0" smtClean="0">
                <a:latin typeface="Times New Roman" pitchFamily="18" charset="0"/>
              </a:rPr>
              <a:t>有所不同。</a:t>
            </a:r>
          </a:p>
          <a:p>
            <a:pPr eaLnBrk="1" hangingPunct="1">
              <a:lnSpc>
                <a:spcPct val="100000"/>
              </a:lnSpc>
            </a:pPr>
            <a:r>
              <a:rPr lang="zh-CN" altLang="en-US" sz="2000" dirty="0" smtClean="0">
                <a:latin typeface="Times New Roman" pitchFamily="18" charset="0"/>
              </a:rPr>
              <a:t>①当</a:t>
            </a:r>
            <a:r>
              <a:rPr lang="en-US" altLang="zh-CN" sz="2000" i="1" dirty="0" smtClean="0">
                <a:latin typeface="Times New Roman" pitchFamily="18" charset="0"/>
              </a:rPr>
              <a:t>N</a:t>
            </a:r>
            <a:r>
              <a:rPr lang="en-US" altLang="zh-CN" sz="2000" i="1" baseline="-25000" dirty="0" smtClean="0">
                <a:latin typeface="Times New Roman" pitchFamily="18" charset="0"/>
              </a:rPr>
              <a:t>k</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6</a:t>
            </a:r>
            <a:r>
              <a:rPr lang="zh-CN" altLang="en-US" sz="2000" dirty="0" smtClean="0">
                <a:latin typeface="Times New Roman" pitchFamily="18" charset="0"/>
              </a:rPr>
              <a:t>时，扩展算法如下</a:t>
            </a:r>
          </a:p>
          <a:p>
            <a:pPr lvl="1" eaLnBrk="1" hangingPunct="1">
              <a:lnSpc>
                <a:spcPct val="100000"/>
              </a:lnSpc>
              <a:spcBef>
                <a:spcPts val="600"/>
              </a:spcBef>
            </a:pPr>
            <a:r>
              <a:rPr lang="en-US" altLang="zh-CN" sz="1800" dirty="0" err="1" smtClean="0">
                <a:latin typeface="Times New Roman" pitchFamily="18" charset="0"/>
              </a:rPr>
              <a:t>KeyExpansion</a:t>
            </a:r>
            <a:r>
              <a:rPr lang="en-US" altLang="zh-CN" sz="1800" dirty="0" smtClean="0">
                <a:latin typeface="Times New Roman" pitchFamily="18" charset="0"/>
              </a:rPr>
              <a:t> (byte   Key[4*</a:t>
            </a:r>
            <a:r>
              <a:rPr lang="en-US" altLang="zh-CN" sz="1800" i="1" dirty="0" err="1" smtClean="0">
                <a:latin typeface="Times New Roman" pitchFamily="18" charset="0"/>
              </a:rPr>
              <a:t>N</a:t>
            </a:r>
            <a:r>
              <a:rPr lang="en-US" altLang="zh-CN" sz="1800" i="1" baseline="-25000" dirty="0" err="1" smtClean="0">
                <a:latin typeface="Times New Roman" pitchFamily="18" charset="0"/>
              </a:rPr>
              <a:t>k</a:t>
            </a:r>
            <a:r>
              <a:rPr lang="en-US" altLang="zh-CN" sz="1800" dirty="0" smtClean="0">
                <a:latin typeface="Times New Roman" pitchFamily="18" charset="0"/>
              </a:rPr>
              <a:t>] , word  W[</a:t>
            </a:r>
            <a:r>
              <a:rPr lang="en-US" altLang="zh-CN" sz="1800" i="1" dirty="0" err="1" smtClean="0">
                <a:latin typeface="Times New Roman" pitchFamily="18" charset="0"/>
              </a:rPr>
              <a:t>N</a:t>
            </a:r>
            <a:r>
              <a:rPr lang="en-US" altLang="zh-CN" sz="1800" i="1" baseline="-25000" dirty="0" err="1" smtClean="0">
                <a:latin typeface="Times New Roman" pitchFamily="18" charset="0"/>
              </a:rPr>
              <a:t>b</a:t>
            </a:r>
            <a:r>
              <a:rPr lang="en-US" altLang="zh-CN" sz="1800" dirty="0" smtClean="0">
                <a:latin typeface="Times New Roman" pitchFamily="18" charset="0"/>
              </a:rPr>
              <a:t>*(</a:t>
            </a:r>
            <a:r>
              <a:rPr lang="en-US" altLang="zh-CN" sz="1800" i="1" dirty="0" smtClean="0">
                <a:latin typeface="Times New Roman" pitchFamily="18" charset="0"/>
              </a:rPr>
              <a:t>N</a:t>
            </a:r>
            <a:r>
              <a:rPr lang="en-US" altLang="zh-CN" sz="1800" i="1" baseline="-25000" dirty="0" smtClean="0">
                <a:latin typeface="Times New Roman" pitchFamily="18" charset="0"/>
              </a:rPr>
              <a:t>r</a:t>
            </a:r>
            <a:r>
              <a:rPr lang="en-US" altLang="zh-CN" sz="1800" dirty="0" smtClean="0">
                <a:latin typeface="Times New Roman" pitchFamily="18" charset="0"/>
              </a:rPr>
              <a:t>+1)]) {</a:t>
            </a:r>
          </a:p>
          <a:p>
            <a:pPr lvl="1" eaLnBrk="1" hangingPunct="1">
              <a:lnSpc>
                <a:spcPct val="100000"/>
              </a:lnSpc>
              <a:spcBef>
                <a:spcPts val="600"/>
              </a:spcBef>
            </a:pPr>
            <a:r>
              <a:rPr lang="en-US" altLang="zh-CN" sz="1800" dirty="0" smtClean="0">
                <a:latin typeface="Times New Roman" pitchFamily="18" charset="0"/>
              </a:rPr>
              <a:t>    for (</a:t>
            </a:r>
            <a:r>
              <a:rPr lang="en-US" altLang="zh-CN" sz="1800" dirty="0" err="1" smtClean="0">
                <a:latin typeface="Times New Roman" pitchFamily="18" charset="0"/>
              </a:rPr>
              <a:t>i</a:t>
            </a:r>
            <a:r>
              <a:rPr lang="en-US" altLang="zh-CN" sz="1800" dirty="0" smtClean="0">
                <a:latin typeface="Times New Roman" pitchFamily="18" charset="0"/>
              </a:rPr>
              <a:t> =0; </a:t>
            </a:r>
            <a:r>
              <a:rPr lang="en-US" altLang="zh-CN" sz="1800" dirty="0" err="1" smtClean="0">
                <a:latin typeface="Times New Roman" pitchFamily="18" charset="0"/>
              </a:rPr>
              <a:t>i</a:t>
            </a:r>
            <a:r>
              <a:rPr lang="en-US" altLang="zh-CN" sz="1800" dirty="0" smtClean="0">
                <a:latin typeface="Times New Roman" pitchFamily="18" charset="0"/>
              </a:rPr>
              <a:t> &lt; </a:t>
            </a:r>
            <a:r>
              <a:rPr lang="en-US" altLang="zh-CN" sz="1800" i="1" dirty="0" err="1" smtClean="0">
                <a:latin typeface="Times New Roman" pitchFamily="18" charset="0"/>
              </a:rPr>
              <a:t>N</a:t>
            </a:r>
            <a:r>
              <a:rPr lang="en-US" altLang="zh-CN" sz="1800" i="1" baseline="-25000" dirty="0" err="1" smtClean="0">
                <a:latin typeface="Times New Roman" pitchFamily="18" charset="0"/>
              </a:rPr>
              <a:t>k</a:t>
            </a:r>
            <a:r>
              <a:rPr lang="en-US" altLang="zh-CN" sz="1800" dirty="0" smtClean="0">
                <a:latin typeface="Times New Roman" pitchFamily="18" charset="0"/>
              </a:rPr>
              <a:t>; </a:t>
            </a:r>
            <a:r>
              <a:rPr lang="en-US" altLang="zh-CN" sz="1800" dirty="0" err="1" smtClean="0">
                <a:latin typeface="Times New Roman" pitchFamily="18" charset="0"/>
              </a:rPr>
              <a:t>i</a:t>
            </a:r>
            <a:r>
              <a:rPr lang="en-US" altLang="zh-CN" sz="1800" dirty="0" smtClean="0">
                <a:latin typeface="Times New Roman" pitchFamily="18" charset="0"/>
              </a:rPr>
              <a:t> ++)</a:t>
            </a:r>
          </a:p>
          <a:p>
            <a:pPr lvl="1" eaLnBrk="1" hangingPunct="1">
              <a:lnSpc>
                <a:spcPct val="100000"/>
              </a:lnSpc>
              <a:spcBef>
                <a:spcPts val="600"/>
              </a:spcBef>
            </a:pPr>
            <a:r>
              <a:rPr lang="en-US" altLang="zh-CN" sz="1800" dirty="0" smtClean="0">
                <a:latin typeface="Times New Roman" pitchFamily="18" charset="0"/>
              </a:rPr>
              <a:t>		W[</a:t>
            </a:r>
            <a:r>
              <a:rPr lang="en-US" altLang="zh-CN" sz="1800" dirty="0" err="1" smtClean="0">
                <a:latin typeface="Times New Roman" pitchFamily="18" charset="0"/>
              </a:rPr>
              <a:t>i</a:t>
            </a:r>
            <a:r>
              <a:rPr lang="en-US" altLang="zh-CN" sz="1800" dirty="0" smtClean="0">
                <a:latin typeface="Times New Roman" pitchFamily="18" charset="0"/>
              </a:rPr>
              <a:t>]=(Key[4* </a:t>
            </a:r>
            <a:r>
              <a:rPr lang="en-US" altLang="zh-CN" sz="1800" dirty="0" err="1" smtClean="0">
                <a:latin typeface="Times New Roman" pitchFamily="18" charset="0"/>
              </a:rPr>
              <a:t>i</a:t>
            </a:r>
            <a:r>
              <a:rPr lang="en-US" altLang="zh-CN" sz="1800" dirty="0" smtClean="0">
                <a:latin typeface="Times New Roman" pitchFamily="18" charset="0"/>
              </a:rPr>
              <a:t>], Key[4* </a:t>
            </a:r>
            <a:r>
              <a:rPr lang="en-US" altLang="zh-CN" sz="1800" dirty="0" err="1" smtClean="0">
                <a:latin typeface="Times New Roman" pitchFamily="18" charset="0"/>
              </a:rPr>
              <a:t>i</a:t>
            </a:r>
            <a:r>
              <a:rPr lang="en-US" altLang="zh-CN" sz="1800" dirty="0" smtClean="0">
                <a:latin typeface="Times New Roman" pitchFamily="18" charset="0"/>
              </a:rPr>
              <a:t> +1], Key[4* </a:t>
            </a:r>
            <a:r>
              <a:rPr lang="en-US" altLang="zh-CN" sz="1800" dirty="0" err="1" smtClean="0">
                <a:latin typeface="Times New Roman" pitchFamily="18" charset="0"/>
              </a:rPr>
              <a:t>i</a:t>
            </a:r>
            <a:r>
              <a:rPr lang="en-US" altLang="zh-CN" sz="1800" dirty="0" smtClean="0">
                <a:latin typeface="Times New Roman" pitchFamily="18" charset="0"/>
              </a:rPr>
              <a:t> +2], Key[4* </a:t>
            </a:r>
            <a:r>
              <a:rPr lang="en-US" altLang="zh-CN" sz="1800" dirty="0" err="1" smtClean="0">
                <a:latin typeface="Times New Roman" pitchFamily="18" charset="0"/>
              </a:rPr>
              <a:t>i</a:t>
            </a:r>
            <a:r>
              <a:rPr lang="en-US" altLang="zh-CN" sz="1800" dirty="0" smtClean="0">
                <a:latin typeface="Times New Roman" pitchFamily="18" charset="0"/>
              </a:rPr>
              <a:t> +3] );</a:t>
            </a:r>
          </a:p>
          <a:p>
            <a:pPr lvl="1" eaLnBrk="1" hangingPunct="1">
              <a:lnSpc>
                <a:spcPct val="100000"/>
              </a:lnSpc>
              <a:spcBef>
                <a:spcPts val="600"/>
              </a:spcBef>
            </a:pPr>
            <a:r>
              <a:rPr lang="en-US" altLang="zh-CN" sz="1800" dirty="0" smtClean="0">
                <a:latin typeface="Times New Roman" pitchFamily="18" charset="0"/>
              </a:rPr>
              <a:t>    for (</a:t>
            </a:r>
            <a:r>
              <a:rPr lang="en-US" altLang="zh-CN" sz="1800" dirty="0" err="1" smtClean="0">
                <a:latin typeface="Times New Roman" pitchFamily="18" charset="0"/>
              </a:rPr>
              <a:t>i</a:t>
            </a:r>
            <a:r>
              <a:rPr lang="en-US" altLang="zh-CN" sz="1800" dirty="0" smtClean="0">
                <a:latin typeface="Times New Roman" pitchFamily="18" charset="0"/>
              </a:rPr>
              <a:t> =</a:t>
            </a:r>
            <a:r>
              <a:rPr lang="en-US" altLang="zh-CN" sz="1800" dirty="0" err="1" smtClean="0">
                <a:latin typeface="Times New Roman" pitchFamily="18" charset="0"/>
              </a:rPr>
              <a:t>N</a:t>
            </a:r>
            <a:r>
              <a:rPr lang="en-US" altLang="zh-CN" sz="1800" baseline="-25000" dirty="0" err="1" smtClean="0">
                <a:latin typeface="Times New Roman" pitchFamily="18" charset="0"/>
              </a:rPr>
              <a:t>k</a:t>
            </a:r>
            <a:r>
              <a:rPr lang="en-US" altLang="zh-CN" sz="1800" dirty="0" smtClean="0">
                <a:latin typeface="Times New Roman" pitchFamily="18" charset="0"/>
              </a:rPr>
              <a:t>; </a:t>
            </a:r>
            <a:r>
              <a:rPr lang="en-US" altLang="zh-CN" sz="1800" dirty="0" err="1" smtClean="0">
                <a:latin typeface="Times New Roman" pitchFamily="18" charset="0"/>
              </a:rPr>
              <a:t>i</a:t>
            </a:r>
            <a:r>
              <a:rPr lang="en-US" altLang="zh-CN" sz="1800" dirty="0" smtClean="0">
                <a:latin typeface="Times New Roman" pitchFamily="18" charset="0"/>
              </a:rPr>
              <a:t> &lt;</a:t>
            </a:r>
            <a:r>
              <a:rPr lang="en-US" altLang="zh-CN" sz="1800" dirty="0" err="1" smtClean="0">
                <a:latin typeface="Times New Roman" pitchFamily="18" charset="0"/>
              </a:rPr>
              <a:t>N</a:t>
            </a:r>
            <a:r>
              <a:rPr lang="en-US" altLang="zh-CN" sz="1800" baseline="-25000" dirty="0" err="1" smtClean="0">
                <a:latin typeface="Times New Roman" pitchFamily="18" charset="0"/>
              </a:rPr>
              <a:t>b</a:t>
            </a:r>
            <a:r>
              <a:rPr lang="en-US" altLang="zh-CN" sz="1800" dirty="0" smtClean="0">
                <a:latin typeface="Times New Roman" pitchFamily="18" charset="0"/>
              </a:rPr>
              <a:t>*(N</a:t>
            </a:r>
            <a:r>
              <a:rPr lang="en-US" altLang="zh-CN" sz="1800" baseline="-25000" dirty="0" smtClean="0">
                <a:latin typeface="Times New Roman" pitchFamily="18" charset="0"/>
              </a:rPr>
              <a:t>r</a:t>
            </a:r>
            <a:r>
              <a:rPr lang="en-US" altLang="zh-CN" sz="1800" dirty="0" smtClean="0">
                <a:latin typeface="Times New Roman" pitchFamily="18" charset="0"/>
              </a:rPr>
              <a:t>+1); </a:t>
            </a:r>
            <a:r>
              <a:rPr lang="en-US" altLang="zh-CN" sz="1800" dirty="0" err="1" smtClean="0">
                <a:latin typeface="Times New Roman" pitchFamily="18" charset="0"/>
              </a:rPr>
              <a:t>i</a:t>
            </a:r>
            <a:r>
              <a:rPr lang="en-US" altLang="zh-CN" sz="1800" dirty="0" smtClean="0">
                <a:latin typeface="Times New Roman" pitchFamily="18" charset="0"/>
              </a:rPr>
              <a:t> ++)</a:t>
            </a:r>
          </a:p>
          <a:p>
            <a:pPr lvl="1" eaLnBrk="1" hangingPunct="1">
              <a:lnSpc>
                <a:spcPct val="100000"/>
              </a:lnSpc>
              <a:spcBef>
                <a:spcPts val="600"/>
              </a:spcBef>
            </a:pPr>
            <a:r>
              <a:rPr lang="en-US" altLang="zh-CN" sz="1800" dirty="0" smtClean="0">
                <a:latin typeface="Times New Roman" pitchFamily="18" charset="0"/>
              </a:rPr>
              <a:t>    {                temp=W[i-1];</a:t>
            </a:r>
          </a:p>
          <a:p>
            <a:pPr lvl="1" eaLnBrk="1" hangingPunct="1">
              <a:lnSpc>
                <a:spcPct val="100000"/>
              </a:lnSpc>
              <a:spcBef>
                <a:spcPts val="600"/>
              </a:spcBef>
            </a:pPr>
            <a:r>
              <a:rPr lang="en-US" altLang="zh-CN" sz="1800" dirty="0" smtClean="0">
                <a:latin typeface="Times New Roman" pitchFamily="18" charset="0"/>
              </a:rPr>
              <a:t>		if (</a:t>
            </a:r>
            <a:r>
              <a:rPr lang="en-US" altLang="zh-CN" sz="1800" dirty="0" err="1" smtClean="0">
                <a:latin typeface="Times New Roman" pitchFamily="18" charset="0"/>
              </a:rPr>
              <a:t>i</a:t>
            </a:r>
            <a:r>
              <a:rPr lang="en-US" altLang="zh-CN" sz="1800" dirty="0" smtClean="0">
                <a:latin typeface="Times New Roman" pitchFamily="18" charset="0"/>
              </a:rPr>
              <a:t> % </a:t>
            </a:r>
            <a:r>
              <a:rPr lang="en-US" altLang="zh-CN" sz="1800" dirty="0" err="1" smtClean="0">
                <a:latin typeface="Times New Roman" pitchFamily="18" charset="0"/>
              </a:rPr>
              <a:t>N</a:t>
            </a:r>
            <a:r>
              <a:rPr lang="en-US" altLang="zh-CN" sz="1800" baseline="-25000" dirty="0" err="1" smtClean="0">
                <a:latin typeface="Times New Roman" pitchFamily="18" charset="0"/>
              </a:rPr>
              <a:t>k</a:t>
            </a:r>
            <a:r>
              <a:rPr lang="en-US" altLang="zh-CN" sz="1800" dirty="0" smtClean="0">
                <a:latin typeface="Times New Roman" pitchFamily="18" charset="0"/>
              </a:rPr>
              <a:t>= =0)</a:t>
            </a:r>
          </a:p>
          <a:p>
            <a:pPr lvl="1" eaLnBrk="1" hangingPunct="1">
              <a:lnSpc>
                <a:spcPct val="100000"/>
              </a:lnSpc>
              <a:spcBef>
                <a:spcPts val="600"/>
              </a:spcBef>
            </a:pPr>
            <a:r>
              <a:rPr lang="en-US" altLang="zh-CN" sz="1800" dirty="0" smtClean="0">
                <a:latin typeface="Times New Roman" pitchFamily="18" charset="0"/>
              </a:rPr>
              <a:t>			temp=</a:t>
            </a:r>
            <a:r>
              <a:rPr lang="en-US" altLang="zh-CN" sz="1800" dirty="0" err="1" smtClean="0">
                <a:latin typeface="Times New Roman" pitchFamily="18" charset="0"/>
              </a:rPr>
              <a:t>SubByte</a:t>
            </a:r>
            <a:r>
              <a:rPr lang="en-US" altLang="zh-CN" sz="1800" dirty="0" smtClean="0">
                <a:latin typeface="Times New Roman" pitchFamily="18" charset="0"/>
              </a:rPr>
              <a:t> (</a:t>
            </a:r>
            <a:r>
              <a:rPr lang="en-US" altLang="zh-CN" sz="1800" dirty="0" err="1" smtClean="0">
                <a:latin typeface="Times New Roman" pitchFamily="18" charset="0"/>
              </a:rPr>
              <a:t>RotByte</a:t>
            </a:r>
            <a:r>
              <a:rPr lang="en-US" altLang="zh-CN" sz="1800" dirty="0" smtClean="0">
                <a:latin typeface="Times New Roman" pitchFamily="18" charset="0"/>
              </a:rPr>
              <a:t> (temp))^</a:t>
            </a:r>
            <a:r>
              <a:rPr lang="en-US" altLang="zh-CN" sz="1800" dirty="0" err="1" smtClean="0">
                <a:latin typeface="Times New Roman" pitchFamily="18" charset="0"/>
              </a:rPr>
              <a:t>Rcon</a:t>
            </a:r>
            <a:r>
              <a:rPr lang="en-US" altLang="zh-CN" sz="1800" dirty="0" smtClean="0">
                <a:latin typeface="Times New Roman" pitchFamily="18" charset="0"/>
              </a:rPr>
              <a:t>[</a:t>
            </a:r>
            <a:r>
              <a:rPr lang="en-US" altLang="zh-CN" sz="1800" dirty="0" err="1" smtClean="0">
                <a:latin typeface="Times New Roman" pitchFamily="18" charset="0"/>
              </a:rPr>
              <a:t>i</a:t>
            </a:r>
            <a:r>
              <a:rPr lang="en-US" altLang="zh-CN" sz="1800" dirty="0" smtClean="0">
                <a:latin typeface="Times New Roman" pitchFamily="18" charset="0"/>
              </a:rPr>
              <a:t> /</a:t>
            </a:r>
            <a:r>
              <a:rPr lang="en-US" altLang="zh-CN" sz="1800" dirty="0" err="1" smtClean="0">
                <a:latin typeface="Times New Roman" pitchFamily="18" charset="0"/>
              </a:rPr>
              <a:t>N</a:t>
            </a:r>
            <a:r>
              <a:rPr lang="en-US" altLang="zh-CN" sz="1800" baseline="-25000" dirty="0" err="1" smtClean="0">
                <a:latin typeface="Times New Roman" pitchFamily="18" charset="0"/>
              </a:rPr>
              <a:t>k</a:t>
            </a:r>
            <a:r>
              <a:rPr lang="en-US" altLang="zh-CN" sz="1800" dirty="0" smtClean="0">
                <a:latin typeface="Times New Roman" pitchFamily="18" charset="0"/>
              </a:rPr>
              <a:t>];</a:t>
            </a:r>
          </a:p>
          <a:p>
            <a:pPr lvl="1" eaLnBrk="1" hangingPunct="1">
              <a:lnSpc>
                <a:spcPct val="100000"/>
              </a:lnSpc>
              <a:spcBef>
                <a:spcPts val="600"/>
              </a:spcBef>
            </a:pPr>
            <a:r>
              <a:rPr lang="en-US" altLang="zh-CN" sz="1800" dirty="0" smtClean="0">
                <a:latin typeface="Times New Roman" pitchFamily="18" charset="0"/>
              </a:rPr>
              <a:t>		W[</a:t>
            </a:r>
            <a:r>
              <a:rPr lang="en-US" altLang="zh-CN" sz="1800" dirty="0" err="1" smtClean="0">
                <a:latin typeface="Times New Roman" pitchFamily="18" charset="0"/>
              </a:rPr>
              <a:t>i</a:t>
            </a:r>
            <a:r>
              <a:rPr lang="en-US" altLang="zh-CN" sz="1800" dirty="0" smtClean="0">
                <a:latin typeface="Times New Roman" pitchFamily="18" charset="0"/>
              </a:rPr>
              <a:t>]=W[</a:t>
            </a:r>
            <a:r>
              <a:rPr lang="en-US" altLang="zh-CN" sz="1800" dirty="0" err="1" smtClean="0">
                <a:latin typeface="Times New Roman" pitchFamily="18" charset="0"/>
              </a:rPr>
              <a:t>i-N</a:t>
            </a:r>
            <a:r>
              <a:rPr lang="en-US" altLang="zh-CN" sz="1800" baseline="-25000" dirty="0" err="1" smtClean="0">
                <a:latin typeface="Times New Roman" pitchFamily="18" charset="0"/>
              </a:rPr>
              <a:t>k</a:t>
            </a:r>
            <a:r>
              <a:rPr lang="en-US" altLang="zh-CN" sz="1800" dirty="0" smtClean="0">
                <a:latin typeface="Times New Roman" pitchFamily="18" charset="0"/>
              </a:rPr>
              <a:t>]^ temp;</a:t>
            </a:r>
          </a:p>
          <a:p>
            <a:pPr lvl="1" eaLnBrk="1" hangingPunct="1">
              <a:lnSpc>
                <a:spcPct val="100000"/>
              </a:lnSpc>
              <a:spcBef>
                <a:spcPts val="600"/>
              </a:spcBef>
            </a:pPr>
            <a:r>
              <a:rPr lang="en-US" altLang="zh-CN" sz="1800" dirty="0" smtClean="0">
                <a:latin typeface="Times New Roman" pitchFamily="18" charset="0"/>
              </a:rPr>
              <a:t>    }</a:t>
            </a:r>
          </a:p>
          <a:p>
            <a:pPr lvl="1" eaLnBrk="1" hangingPunct="1">
              <a:lnSpc>
                <a:spcPct val="100000"/>
              </a:lnSpc>
              <a:spcBef>
                <a:spcPts val="600"/>
              </a:spcBef>
            </a:pPr>
            <a:r>
              <a:rPr lang="en-US" altLang="zh-CN" sz="1800" dirty="0" smtClean="0">
                <a:latin typeface="Times New Roman" pitchFamily="18" charset="0"/>
              </a:rPr>
              <a:t>}</a:t>
            </a:r>
            <a:endParaRPr lang="zh-CN" altLang="en-US"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118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AutoShape 4"/>
          <p:cNvSpPr>
            <a:spLocks noChangeArrowheads="1"/>
          </p:cNvSpPr>
          <p:nvPr/>
        </p:nvSpPr>
        <p:spPr bwMode="auto">
          <a:xfrm>
            <a:off x="7010400" y="1828800"/>
            <a:ext cx="1600200" cy="990600"/>
          </a:xfrm>
          <a:prstGeom prst="wedgeRoundRectCallout">
            <a:avLst>
              <a:gd name="adj1" fmla="val -47423"/>
              <a:gd name="adj2" fmla="val -61379"/>
              <a:gd name="adj3" fmla="val 16667"/>
            </a:avLst>
          </a:prstGeom>
          <a:noFill/>
          <a:ln w="9525" algn="ctr">
            <a:solidFill>
              <a:schemeClr val="tx1"/>
            </a:solidFill>
            <a:miter lim="800000"/>
            <a:headEnd/>
            <a:tailEnd/>
          </a:ln>
        </p:spPr>
        <p:txBody>
          <a:bodyPr anchor="b"/>
          <a:lstStyle/>
          <a:p>
            <a:pPr algn="ctr"/>
            <a:r>
              <a:rPr lang="zh-CN" altLang="en-US" sz="2000" dirty="0">
                <a:solidFill>
                  <a:srgbClr val="C3093E"/>
                </a:solidFill>
                <a:latin typeface="华文中宋" pitchFamily="2" charset="-122"/>
                <a:ea typeface="华文中宋" pitchFamily="2" charset="-122"/>
              </a:rPr>
              <a:t>明文字的数目乘以轮数加</a:t>
            </a:r>
            <a:r>
              <a:rPr lang="en-US" altLang="zh-CN" sz="2000" dirty="0">
                <a:solidFill>
                  <a:srgbClr val="C3093E"/>
                </a:solidFill>
                <a:latin typeface="华文中宋" pitchFamily="2" charset="-122"/>
                <a:ea typeface="华文中宋" pitchFamily="2" charset="-122"/>
              </a:rPr>
              <a:t>1</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5410200"/>
          </a:xfrm>
        </p:spPr>
        <p:txBody>
          <a:bodyPr/>
          <a:lstStyle/>
          <a:p>
            <a:pPr lvl="1" eaLnBrk="1" hangingPunct="1">
              <a:lnSpc>
                <a:spcPct val="110000"/>
              </a:lnSpc>
            </a:pPr>
            <a:r>
              <a:rPr lang="zh-CN" altLang="en-US" sz="2000" dirty="0" smtClean="0"/>
              <a:t>其中</a:t>
            </a:r>
            <a:r>
              <a:rPr lang="en-US" altLang="zh-CN" sz="2000" dirty="0" smtClean="0"/>
              <a:t>Key[4*</a:t>
            </a:r>
            <a:r>
              <a:rPr lang="en-US" altLang="zh-CN" sz="2000" dirty="0" err="1" smtClean="0"/>
              <a:t>N</a:t>
            </a:r>
            <a:r>
              <a:rPr lang="en-US" altLang="zh-CN" sz="2000" baseline="-25000" dirty="0" err="1" smtClean="0"/>
              <a:t>k</a:t>
            </a:r>
            <a:r>
              <a:rPr lang="en-US" altLang="zh-CN" sz="2000" dirty="0" smtClean="0"/>
              <a:t>]</a:t>
            </a:r>
            <a:r>
              <a:rPr lang="zh-CN" altLang="en-US" sz="2000" dirty="0" smtClean="0"/>
              <a:t>为种子密钥，看作以字节为元素的一维阵列。</a:t>
            </a:r>
          </a:p>
          <a:p>
            <a:pPr lvl="1" eaLnBrk="1" hangingPunct="1">
              <a:lnSpc>
                <a:spcPct val="110000"/>
              </a:lnSpc>
            </a:pPr>
            <a:r>
              <a:rPr lang="zh-CN" altLang="en-US" sz="2000" dirty="0" smtClean="0"/>
              <a:t>函数</a:t>
            </a:r>
            <a:r>
              <a:rPr lang="en-US" altLang="zh-CN" sz="2000" dirty="0" err="1" smtClean="0"/>
              <a:t>SubByte</a:t>
            </a:r>
            <a:r>
              <a:rPr lang="en-US" altLang="zh-CN" sz="2000" dirty="0" smtClean="0"/>
              <a:t> ( )</a:t>
            </a:r>
            <a:r>
              <a:rPr lang="zh-CN" altLang="en-US" sz="2000" dirty="0" smtClean="0"/>
              <a:t>返回</a:t>
            </a:r>
            <a:r>
              <a:rPr lang="en-US" altLang="zh-CN" sz="2000" dirty="0" smtClean="0"/>
              <a:t>4</a:t>
            </a:r>
            <a:r>
              <a:rPr lang="zh-CN" altLang="en-US" sz="2000" dirty="0" smtClean="0"/>
              <a:t>字节字，其中每一个字节都是用</a:t>
            </a:r>
            <a:r>
              <a:rPr lang="en-US" altLang="zh-CN" sz="2000" dirty="0" err="1" smtClean="0"/>
              <a:t>Rijndael</a:t>
            </a:r>
            <a:r>
              <a:rPr lang="zh-CN" altLang="en-US" sz="2000" dirty="0" smtClean="0"/>
              <a:t>的</a:t>
            </a:r>
            <a:r>
              <a:rPr lang="en-US" altLang="zh-CN" sz="2000" dirty="0" smtClean="0"/>
              <a:t>S</a:t>
            </a:r>
            <a:r>
              <a:rPr lang="zh-CN" altLang="en-US" sz="2000" dirty="0" smtClean="0"/>
              <a:t>盒作用到输入字对应的字节得到。</a:t>
            </a:r>
          </a:p>
          <a:p>
            <a:pPr lvl="1" eaLnBrk="1" hangingPunct="1">
              <a:lnSpc>
                <a:spcPct val="110000"/>
              </a:lnSpc>
            </a:pPr>
            <a:r>
              <a:rPr lang="zh-CN" altLang="en-US" sz="2000" dirty="0" smtClean="0"/>
              <a:t>函数</a:t>
            </a:r>
            <a:r>
              <a:rPr lang="en-US" altLang="zh-CN" sz="2000" dirty="0" err="1" smtClean="0"/>
              <a:t>RotByte</a:t>
            </a:r>
            <a:r>
              <a:rPr lang="en-US" altLang="zh-CN" sz="2000" dirty="0" smtClean="0"/>
              <a:t> ( ) </a:t>
            </a:r>
            <a:r>
              <a:rPr lang="zh-CN" altLang="en-US" sz="2000" dirty="0" smtClean="0"/>
              <a:t>也返回</a:t>
            </a:r>
            <a:r>
              <a:rPr lang="en-US" altLang="zh-CN" sz="2000" dirty="0" smtClean="0"/>
              <a:t>4</a:t>
            </a:r>
            <a:r>
              <a:rPr lang="zh-CN" altLang="en-US" sz="2000" dirty="0" smtClean="0"/>
              <a:t>字节字，该字由输入的字循环移位得到，即当输入字为</a:t>
            </a:r>
            <a:r>
              <a:rPr lang="en-US" altLang="zh-CN" sz="2000" dirty="0" smtClean="0"/>
              <a:t>(a, b, c, d)</a:t>
            </a:r>
            <a:r>
              <a:rPr lang="zh-CN" altLang="en-US" sz="2000" dirty="0" smtClean="0"/>
              <a:t>时，输出字为 </a:t>
            </a:r>
            <a:r>
              <a:rPr lang="en-US" altLang="zh-CN" sz="2000" dirty="0" smtClean="0"/>
              <a:t>(b, c, d, a)</a:t>
            </a:r>
            <a:r>
              <a:rPr lang="zh-CN" altLang="en-US" sz="2000" dirty="0" smtClean="0"/>
              <a:t>。</a:t>
            </a:r>
          </a:p>
          <a:p>
            <a:pPr eaLnBrk="1" hangingPunct="1">
              <a:lnSpc>
                <a:spcPct val="110000"/>
              </a:lnSpc>
            </a:pPr>
            <a:r>
              <a:rPr lang="zh-CN" altLang="en-US" sz="2400" dirty="0" smtClean="0"/>
              <a:t>可以看出</a:t>
            </a:r>
          </a:p>
          <a:p>
            <a:pPr lvl="1" eaLnBrk="1" hangingPunct="1">
              <a:lnSpc>
                <a:spcPct val="110000"/>
              </a:lnSpc>
            </a:pPr>
            <a:r>
              <a:rPr lang="zh-CN" altLang="en-US" sz="2000" dirty="0" smtClean="0"/>
              <a:t>扩展密钥的前</a:t>
            </a:r>
            <a:r>
              <a:rPr lang="en-US" altLang="zh-CN" sz="2000" dirty="0" err="1" smtClean="0"/>
              <a:t>N</a:t>
            </a:r>
            <a:r>
              <a:rPr lang="en-US" altLang="zh-CN" sz="2000" baseline="-25000" dirty="0" err="1" smtClean="0"/>
              <a:t>k</a:t>
            </a:r>
            <a:r>
              <a:rPr lang="zh-CN" altLang="en-US" sz="2000" dirty="0" smtClean="0"/>
              <a:t>个字即为种子密钥</a:t>
            </a:r>
          </a:p>
          <a:p>
            <a:pPr lvl="1" eaLnBrk="1" hangingPunct="1">
              <a:lnSpc>
                <a:spcPct val="110000"/>
              </a:lnSpc>
            </a:pPr>
            <a:r>
              <a:rPr lang="zh-CN" altLang="en-US" sz="2000" dirty="0" smtClean="0"/>
              <a:t>之后的每个字</a:t>
            </a:r>
            <a:r>
              <a:rPr lang="en-US" altLang="zh-CN" sz="2000" dirty="0" smtClean="0"/>
              <a:t>W[</a:t>
            </a:r>
            <a:r>
              <a:rPr lang="en-US" altLang="zh-CN" sz="2000" dirty="0" err="1" smtClean="0"/>
              <a:t>i</a:t>
            </a:r>
            <a:r>
              <a:rPr lang="en-US" altLang="zh-CN" sz="2000" dirty="0" smtClean="0"/>
              <a:t>]</a:t>
            </a:r>
            <a:r>
              <a:rPr lang="zh-CN" altLang="en-US" sz="2000" dirty="0" smtClean="0"/>
              <a:t>等于前一个字</a:t>
            </a:r>
            <a:r>
              <a:rPr lang="en-US" altLang="zh-CN" sz="2000" dirty="0" smtClean="0"/>
              <a:t>W[i-1]</a:t>
            </a:r>
            <a:r>
              <a:rPr lang="zh-CN" altLang="en-US" sz="2000" dirty="0" smtClean="0"/>
              <a:t>与</a:t>
            </a:r>
            <a:r>
              <a:rPr lang="en-US" altLang="zh-CN" sz="2000" dirty="0" err="1" smtClean="0"/>
              <a:t>N</a:t>
            </a:r>
            <a:r>
              <a:rPr lang="en-US" altLang="zh-CN" sz="2000" baseline="-25000" dirty="0" err="1" smtClean="0"/>
              <a:t>k</a:t>
            </a:r>
            <a:r>
              <a:rPr lang="zh-CN" altLang="en-US" sz="2000" dirty="0" smtClean="0"/>
              <a:t>个位置之前的字</a:t>
            </a:r>
            <a:r>
              <a:rPr lang="en-US" altLang="zh-CN" sz="2000" dirty="0" smtClean="0"/>
              <a:t>W[</a:t>
            </a:r>
            <a:r>
              <a:rPr lang="en-US" altLang="zh-CN" sz="2000" dirty="0" err="1" smtClean="0"/>
              <a:t>i</a:t>
            </a:r>
            <a:r>
              <a:rPr lang="en-US" altLang="zh-CN" sz="2000" dirty="0" smtClean="0"/>
              <a:t>- </a:t>
            </a:r>
            <a:r>
              <a:rPr lang="en-US" altLang="zh-CN" sz="2000" dirty="0" err="1" smtClean="0"/>
              <a:t>N</a:t>
            </a:r>
            <a:r>
              <a:rPr lang="en-US" altLang="zh-CN" sz="2000" baseline="-25000" dirty="0" err="1" smtClean="0"/>
              <a:t>k</a:t>
            </a:r>
            <a:r>
              <a:rPr lang="en-US" altLang="zh-CN" sz="2000" dirty="0" smtClean="0"/>
              <a:t>]</a:t>
            </a:r>
            <a:r>
              <a:rPr lang="zh-CN" altLang="en-US" sz="2000" dirty="0" smtClean="0"/>
              <a:t>的异或；</a:t>
            </a:r>
          </a:p>
          <a:p>
            <a:pPr lvl="1" eaLnBrk="1" hangingPunct="1">
              <a:lnSpc>
                <a:spcPct val="110000"/>
              </a:lnSpc>
            </a:pPr>
            <a:r>
              <a:rPr lang="zh-CN" altLang="en-US" sz="2000" dirty="0" smtClean="0"/>
              <a:t>不过当</a:t>
            </a:r>
            <a:r>
              <a:rPr lang="en-US" altLang="zh-CN" sz="2000" dirty="0" err="1" smtClean="0"/>
              <a:t>i</a:t>
            </a:r>
            <a:r>
              <a:rPr lang="en-US" altLang="zh-CN" sz="2000" dirty="0" smtClean="0"/>
              <a:t>/</a:t>
            </a:r>
            <a:r>
              <a:rPr lang="en-US" altLang="zh-CN" sz="2000" dirty="0" err="1" smtClean="0"/>
              <a:t>N</a:t>
            </a:r>
            <a:r>
              <a:rPr lang="en-US" altLang="zh-CN" sz="2000" baseline="-25000" dirty="0" err="1" smtClean="0"/>
              <a:t>k</a:t>
            </a:r>
            <a:r>
              <a:rPr lang="zh-CN" altLang="en-US" sz="2000" dirty="0" smtClean="0"/>
              <a:t>为整数时，须先将前一个字</a:t>
            </a:r>
            <a:r>
              <a:rPr lang="en-US" altLang="zh-CN" sz="2000" dirty="0" smtClean="0"/>
              <a:t>W[i-1]</a:t>
            </a:r>
            <a:r>
              <a:rPr lang="zh-CN" altLang="en-US" sz="2000" dirty="0" smtClean="0"/>
              <a:t>经过以下一系列的变换：  </a:t>
            </a:r>
          </a:p>
          <a:p>
            <a:pPr lvl="2" eaLnBrk="1" hangingPunct="1">
              <a:lnSpc>
                <a:spcPct val="110000"/>
              </a:lnSpc>
            </a:pPr>
            <a:r>
              <a:rPr lang="en-US" altLang="zh-CN" sz="1800" dirty="0" smtClean="0"/>
              <a:t>1</a:t>
            </a:r>
            <a:r>
              <a:rPr lang="zh-CN" altLang="en-US" sz="1800" dirty="0" smtClean="0"/>
              <a:t>字节的循环移位</a:t>
            </a:r>
            <a:r>
              <a:rPr lang="en-US" altLang="zh-CN" sz="1800" dirty="0" err="1" smtClean="0"/>
              <a:t>RotByte</a:t>
            </a:r>
            <a:r>
              <a:rPr lang="en-US" altLang="zh-CN" sz="1800" dirty="0" smtClean="0"/>
              <a:t>→</a:t>
            </a:r>
            <a:r>
              <a:rPr lang="zh-CN" altLang="en-US" sz="1800" dirty="0" smtClean="0"/>
              <a:t>用</a:t>
            </a:r>
            <a:r>
              <a:rPr lang="en-US" altLang="zh-CN" sz="1800" dirty="0" smtClean="0"/>
              <a:t>S</a:t>
            </a:r>
            <a:r>
              <a:rPr lang="zh-CN" altLang="en-US" sz="1800" dirty="0" smtClean="0"/>
              <a:t>盒进行变换</a:t>
            </a:r>
            <a:r>
              <a:rPr lang="en-US" altLang="zh-CN" sz="1800" dirty="0" err="1" smtClean="0"/>
              <a:t>SubByte</a:t>
            </a:r>
            <a:r>
              <a:rPr lang="en-US" altLang="zh-CN" sz="1800" dirty="0" smtClean="0"/>
              <a:t>→</a:t>
            </a:r>
            <a:r>
              <a:rPr lang="zh-CN" altLang="en-US" sz="1800" dirty="0" smtClean="0"/>
              <a:t>异或轮常数</a:t>
            </a:r>
            <a:r>
              <a:rPr lang="en-US" altLang="zh-CN" sz="1800" dirty="0" err="1" smtClean="0"/>
              <a:t>Rcon</a:t>
            </a:r>
            <a:r>
              <a:rPr lang="en-US" altLang="zh-CN" sz="1800" dirty="0" smtClean="0"/>
              <a:t>[</a:t>
            </a:r>
            <a:r>
              <a:rPr lang="en-US" altLang="zh-CN" sz="1800" dirty="0" err="1" smtClean="0"/>
              <a:t>i</a:t>
            </a:r>
            <a:r>
              <a:rPr lang="en-US" altLang="zh-CN" sz="1800" dirty="0" smtClean="0"/>
              <a:t>/</a:t>
            </a:r>
            <a:r>
              <a:rPr lang="en-US" altLang="zh-CN" sz="1800" dirty="0" err="1" smtClean="0"/>
              <a:t>N</a:t>
            </a:r>
            <a:r>
              <a:rPr lang="en-US" altLang="zh-CN" sz="1800" baseline="-25000" dirty="0" err="1" smtClean="0"/>
              <a:t>k</a:t>
            </a:r>
            <a:r>
              <a:rPr lang="en-US" altLang="zh-CN" sz="1800" dirty="0" smtClean="0"/>
              <a:t>]</a:t>
            </a:r>
            <a:r>
              <a:rPr lang="zh-CN" altLang="en-US" sz="1800" dirty="0" smtClean="0"/>
              <a:t>。</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119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3.1.2 </a:t>
            </a:r>
            <a:r>
              <a:rPr lang="zh-CN" altLang="en-US" dirty="0" smtClean="0"/>
              <a:t>分组密码算法的设计要求</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lnSpc>
                <a:spcPct val="100000"/>
              </a:lnSpc>
            </a:pPr>
            <a:r>
              <a:rPr lang="en-US" altLang="zh-CN" sz="2400" dirty="0" smtClean="0">
                <a:solidFill>
                  <a:srgbClr val="FF0000"/>
                </a:solidFill>
              </a:rPr>
              <a:t>② </a:t>
            </a:r>
            <a:r>
              <a:rPr lang="zh-CN" altLang="en-US" sz="2400" dirty="0" smtClean="0">
                <a:solidFill>
                  <a:srgbClr val="FF0000"/>
                </a:solidFill>
              </a:rPr>
              <a:t>密钥量要足够大</a:t>
            </a:r>
            <a:endParaRPr lang="zh-CN" altLang="en-US" sz="2400" dirty="0" smtClean="0"/>
          </a:p>
          <a:p>
            <a:pPr lvl="1" eaLnBrk="1" hangingPunct="1">
              <a:lnSpc>
                <a:spcPct val="100000"/>
              </a:lnSpc>
            </a:pPr>
            <a:r>
              <a:rPr lang="zh-CN" altLang="en-US" sz="2000" dirty="0" smtClean="0"/>
              <a:t>即代换子集中的元素足够多，因为代换的区别主要是密钥不同，攻击者无法穷搜索所有可能代换</a:t>
            </a:r>
            <a:endParaRPr lang="en-US" altLang="zh-CN" sz="2000" dirty="0" smtClean="0"/>
          </a:p>
          <a:p>
            <a:pPr lvl="1" eaLnBrk="1" hangingPunct="1">
              <a:lnSpc>
                <a:spcPct val="100000"/>
              </a:lnSpc>
            </a:pPr>
            <a:r>
              <a:rPr lang="zh-CN" altLang="en-US" sz="2000" dirty="0" smtClean="0"/>
              <a:t>尽可能消除弱密钥并使所有密钥同等地好，以防止密钥穷举攻击奏效。但密钥又不能过长，以便于密钥的管理。</a:t>
            </a:r>
          </a:p>
          <a:p>
            <a:pPr lvl="1" eaLnBrk="1" hangingPunct="1">
              <a:lnSpc>
                <a:spcPct val="100000"/>
              </a:lnSpc>
            </a:pPr>
            <a:r>
              <a:rPr lang="en-US" altLang="zh-CN" sz="2000" dirty="0" smtClean="0"/>
              <a:t>DES</a:t>
            </a:r>
            <a:r>
              <a:rPr lang="zh-CN" altLang="en-US" sz="2000" dirty="0" smtClean="0"/>
              <a:t>采用</a:t>
            </a:r>
            <a:r>
              <a:rPr lang="en-US" altLang="zh-CN" sz="2000" dirty="0" smtClean="0"/>
              <a:t>56</a:t>
            </a:r>
            <a:r>
              <a:rPr lang="zh-CN" altLang="en-US" sz="2000" dirty="0" smtClean="0"/>
              <a:t>比特密钥，太短</a:t>
            </a:r>
          </a:p>
          <a:p>
            <a:pPr lvl="1" eaLnBrk="1" hangingPunct="1">
              <a:lnSpc>
                <a:spcPct val="100000"/>
              </a:lnSpc>
            </a:pPr>
            <a:r>
              <a:rPr lang="zh-CN" altLang="en-US" sz="2000" dirty="0" smtClean="0"/>
              <a:t>据估计，</a:t>
            </a:r>
            <a:r>
              <a:rPr lang="zh-CN" altLang="en-US" sz="2000" dirty="0" smtClean="0">
                <a:solidFill>
                  <a:srgbClr val="0000FF"/>
                </a:solidFill>
              </a:rPr>
              <a:t>在今后</a:t>
            </a:r>
            <a:r>
              <a:rPr lang="en-US" altLang="zh-CN" sz="2000" dirty="0" smtClean="0">
                <a:solidFill>
                  <a:srgbClr val="0000FF"/>
                </a:solidFill>
              </a:rPr>
              <a:t>30</a:t>
            </a:r>
            <a:r>
              <a:rPr lang="zh-CN" altLang="en-US" sz="2000" dirty="0" smtClean="0">
                <a:solidFill>
                  <a:srgbClr val="0000FF"/>
                </a:solidFill>
              </a:rPr>
              <a:t>～</a:t>
            </a:r>
            <a:r>
              <a:rPr lang="en-US" altLang="zh-CN" sz="2000" dirty="0" smtClean="0">
                <a:solidFill>
                  <a:srgbClr val="0000FF"/>
                </a:solidFill>
              </a:rPr>
              <a:t>40</a:t>
            </a:r>
            <a:r>
              <a:rPr lang="zh-CN" altLang="en-US" sz="2000" dirty="0" smtClean="0">
                <a:solidFill>
                  <a:srgbClr val="0000FF"/>
                </a:solidFill>
              </a:rPr>
              <a:t>年内采用</a:t>
            </a:r>
            <a:r>
              <a:rPr lang="en-US" altLang="zh-CN" sz="2000" dirty="0" smtClean="0">
                <a:solidFill>
                  <a:srgbClr val="0000FF"/>
                </a:solidFill>
              </a:rPr>
              <a:t>80</a:t>
            </a:r>
            <a:r>
              <a:rPr lang="zh-CN" altLang="en-US" sz="2000" dirty="0" smtClean="0">
                <a:solidFill>
                  <a:srgbClr val="0000FF"/>
                </a:solidFill>
              </a:rPr>
              <a:t>比特密钥是足够安全的</a:t>
            </a:r>
          </a:p>
          <a:p>
            <a:pPr eaLnBrk="1" hangingPunct="1">
              <a:lnSpc>
                <a:spcPct val="100000"/>
              </a:lnSpc>
            </a:pPr>
            <a:r>
              <a:rPr lang="zh-CN" altLang="en-US" sz="2400" dirty="0" smtClean="0">
                <a:solidFill>
                  <a:srgbClr val="FF0000"/>
                </a:solidFill>
              </a:rPr>
              <a:t>③ 由密钥确定置换的算法要足够复杂，充分实现明文与密钥的扩散和混淆，没有简单的关系可循，能抗击各种已知的攻击</a:t>
            </a:r>
          </a:p>
          <a:p>
            <a:pPr lvl="1" eaLnBrk="1" hangingPunct="1">
              <a:lnSpc>
                <a:spcPct val="100000"/>
              </a:lnSpc>
            </a:pPr>
            <a:r>
              <a:rPr lang="zh-CN" altLang="en-US" sz="2000" dirty="0" smtClean="0"/>
              <a:t>如差分攻击和线性攻击</a:t>
            </a:r>
          </a:p>
          <a:p>
            <a:pPr lvl="1" eaLnBrk="1" hangingPunct="1">
              <a:lnSpc>
                <a:spcPct val="100000"/>
              </a:lnSpc>
            </a:pPr>
            <a:r>
              <a:rPr lang="zh-CN" altLang="en-US" sz="2000" dirty="0" smtClean="0"/>
              <a:t>有高的非线性阶数，实现复杂的密码变换</a:t>
            </a:r>
          </a:p>
          <a:p>
            <a:pPr lvl="1" eaLnBrk="1" hangingPunct="1">
              <a:lnSpc>
                <a:spcPct val="100000"/>
              </a:lnSpc>
            </a:pPr>
            <a:r>
              <a:rPr lang="zh-CN" altLang="en-US" sz="2000" dirty="0" smtClean="0"/>
              <a:t>使对手破译时除了用穷举法外，无其它捷径可循</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5410200"/>
          </a:xfrm>
        </p:spPr>
        <p:txBody>
          <a:bodyPr/>
          <a:lstStyle/>
          <a:p>
            <a:pPr eaLnBrk="1" hangingPunct="1">
              <a:lnSpc>
                <a:spcPct val="100000"/>
              </a:lnSpc>
            </a:pPr>
            <a:r>
              <a:rPr lang="en-US" altLang="zh-CN" sz="1800" dirty="0" smtClean="0"/>
              <a:t>②</a:t>
            </a:r>
            <a:r>
              <a:rPr lang="zh-CN" altLang="en-US" sz="1800" dirty="0" smtClean="0"/>
              <a:t>当</a:t>
            </a:r>
            <a:r>
              <a:rPr lang="en-US" altLang="zh-CN" sz="1800" dirty="0" err="1" smtClean="0"/>
              <a:t>N</a:t>
            </a:r>
            <a:r>
              <a:rPr lang="en-US" altLang="zh-CN" sz="1800" baseline="-25000" dirty="0" err="1" smtClean="0"/>
              <a:t>k</a:t>
            </a:r>
            <a:r>
              <a:rPr lang="en-US" altLang="zh-CN" sz="1800" dirty="0" smtClean="0"/>
              <a:t>&gt;6</a:t>
            </a:r>
            <a:r>
              <a:rPr lang="zh-CN" altLang="en-US" sz="1800" dirty="0" smtClean="0"/>
              <a:t>时，扩展算法如下</a:t>
            </a:r>
          </a:p>
          <a:p>
            <a:pPr lvl="1" eaLnBrk="1" hangingPunct="1">
              <a:lnSpc>
                <a:spcPct val="100000"/>
              </a:lnSpc>
            </a:pPr>
            <a:r>
              <a:rPr lang="en-US" altLang="zh-CN" sz="1600" dirty="0" err="1" smtClean="0"/>
              <a:t>KeyExpansion</a:t>
            </a:r>
            <a:r>
              <a:rPr lang="en-US" altLang="zh-CN" sz="1600" dirty="0" smtClean="0"/>
              <a:t> (byte  Key[4*</a:t>
            </a:r>
            <a:r>
              <a:rPr lang="en-US" altLang="zh-CN" sz="1600" dirty="0" err="1" smtClean="0"/>
              <a:t>N</a:t>
            </a:r>
            <a:r>
              <a:rPr lang="en-US" altLang="zh-CN" sz="1600" baseline="-25000" dirty="0" err="1" smtClean="0"/>
              <a:t>k</a:t>
            </a:r>
            <a:r>
              <a:rPr lang="en-US" altLang="zh-CN" sz="1600" dirty="0" smtClean="0"/>
              <a:t>] , word   W[</a:t>
            </a:r>
            <a:r>
              <a:rPr lang="en-US" altLang="zh-CN" sz="1600" dirty="0" err="1" smtClean="0"/>
              <a:t>N</a:t>
            </a:r>
            <a:r>
              <a:rPr lang="en-US" altLang="zh-CN" sz="1600" baseline="-25000" dirty="0" err="1" smtClean="0"/>
              <a:t>b</a:t>
            </a:r>
            <a:r>
              <a:rPr lang="en-US" altLang="zh-CN" sz="1600" dirty="0" smtClean="0"/>
              <a:t>*(Nr+1)])</a:t>
            </a:r>
          </a:p>
          <a:p>
            <a:pPr lvl="1" eaLnBrk="1" hangingPunct="1">
              <a:lnSpc>
                <a:spcPct val="100000"/>
              </a:lnSpc>
            </a:pPr>
            <a:r>
              <a:rPr lang="en-US" altLang="zh-CN" sz="1600" dirty="0" smtClean="0"/>
              <a:t>{</a:t>
            </a:r>
          </a:p>
          <a:p>
            <a:pPr lvl="1" eaLnBrk="1" hangingPunct="1">
              <a:lnSpc>
                <a:spcPct val="100000"/>
              </a:lnSpc>
            </a:pPr>
            <a:r>
              <a:rPr lang="en-US" altLang="zh-CN" sz="1600" dirty="0" smtClean="0"/>
              <a:t>	    for (</a:t>
            </a:r>
            <a:r>
              <a:rPr lang="en-US" altLang="zh-CN" sz="1600" dirty="0" err="1" smtClean="0"/>
              <a:t>i</a:t>
            </a:r>
            <a:r>
              <a:rPr lang="en-US" altLang="zh-CN" sz="1600" dirty="0" smtClean="0"/>
              <a:t>=0; </a:t>
            </a:r>
            <a:r>
              <a:rPr lang="en-US" altLang="zh-CN" sz="1600" dirty="0" err="1" smtClean="0"/>
              <a:t>i</a:t>
            </a:r>
            <a:r>
              <a:rPr lang="en-US" altLang="zh-CN" sz="1600" dirty="0" smtClean="0"/>
              <a:t> &lt; </a:t>
            </a:r>
            <a:r>
              <a:rPr lang="en-US" altLang="zh-CN" sz="1600" dirty="0" err="1" smtClean="0"/>
              <a:t>N</a:t>
            </a:r>
            <a:r>
              <a:rPr lang="en-US" altLang="zh-CN" sz="1600" baseline="-25000" dirty="0" err="1" smtClean="0"/>
              <a:t>k</a:t>
            </a:r>
            <a:r>
              <a:rPr lang="en-US" altLang="zh-CN" sz="1600" dirty="0" smtClean="0"/>
              <a:t>; </a:t>
            </a:r>
            <a:r>
              <a:rPr lang="en-US" altLang="zh-CN" sz="1600" dirty="0" err="1" smtClean="0"/>
              <a:t>i</a:t>
            </a:r>
            <a:r>
              <a:rPr lang="en-US" altLang="zh-CN" sz="1600" dirty="0" smtClean="0"/>
              <a:t> ++)</a:t>
            </a:r>
          </a:p>
          <a:p>
            <a:pPr lvl="1" eaLnBrk="1" hangingPunct="1">
              <a:lnSpc>
                <a:spcPct val="100000"/>
              </a:lnSpc>
            </a:pPr>
            <a:r>
              <a:rPr lang="en-US" altLang="zh-CN" sz="1600" dirty="0" smtClean="0"/>
              <a:t>		W[</a:t>
            </a:r>
            <a:r>
              <a:rPr lang="en-US" altLang="zh-CN" sz="1600" dirty="0" err="1" smtClean="0"/>
              <a:t>i</a:t>
            </a:r>
            <a:r>
              <a:rPr lang="en-US" altLang="zh-CN" sz="1600" dirty="0" smtClean="0"/>
              <a:t>]=(Key[4* </a:t>
            </a:r>
            <a:r>
              <a:rPr lang="en-US" altLang="zh-CN" sz="1600" dirty="0" err="1" smtClean="0"/>
              <a:t>i</a:t>
            </a:r>
            <a:r>
              <a:rPr lang="en-US" altLang="zh-CN" sz="1600" dirty="0" smtClean="0"/>
              <a:t>], Key[4* </a:t>
            </a:r>
            <a:r>
              <a:rPr lang="en-US" altLang="zh-CN" sz="1600" dirty="0" err="1" smtClean="0"/>
              <a:t>i</a:t>
            </a:r>
            <a:r>
              <a:rPr lang="en-US" altLang="zh-CN" sz="1600" dirty="0" smtClean="0"/>
              <a:t> +1], Key[4* </a:t>
            </a:r>
            <a:r>
              <a:rPr lang="en-US" altLang="zh-CN" sz="1600" dirty="0" err="1" smtClean="0"/>
              <a:t>i</a:t>
            </a:r>
            <a:r>
              <a:rPr lang="en-US" altLang="zh-CN" sz="1600" dirty="0" smtClean="0"/>
              <a:t> +2], Key[4* </a:t>
            </a:r>
            <a:r>
              <a:rPr lang="en-US" altLang="zh-CN" sz="1600" dirty="0" err="1" smtClean="0"/>
              <a:t>i</a:t>
            </a:r>
            <a:r>
              <a:rPr lang="en-US" altLang="zh-CN" sz="1600" dirty="0" smtClean="0"/>
              <a:t> +3] );</a:t>
            </a:r>
          </a:p>
          <a:p>
            <a:pPr lvl="1" eaLnBrk="1" hangingPunct="1">
              <a:lnSpc>
                <a:spcPct val="100000"/>
              </a:lnSpc>
            </a:pPr>
            <a:r>
              <a:rPr lang="en-US" altLang="zh-CN" sz="1600" dirty="0" smtClean="0"/>
              <a:t>for (</a:t>
            </a:r>
            <a:r>
              <a:rPr lang="en-US" altLang="zh-CN" sz="1600" dirty="0" err="1" smtClean="0"/>
              <a:t>i</a:t>
            </a:r>
            <a:r>
              <a:rPr lang="en-US" altLang="zh-CN" sz="1600" dirty="0" smtClean="0"/>
              <a:t> =</a:t>
            </a:r>
            <a:r>
              <a:rPr lang="en-US" altLang="zh-CN" sz="1600" dirty="0" err="1" smtClean="0"/>
              <a:t>N</a:t>
            </a:r>
            <a:r>
              <a:rPr lang="en-US" altLang="zh-CN" sz="1600" baseline="-25000" dirty="0" err="1" smtClean="0"/>
              <a:t>k</a:t>
            </a:r>
            <a:r>
              <a:rPr lang="en-US" altLang="zh-CN" sz="1600" dirty="0" smtClean="0"/>
              <a:t>; </a:t>
            </a:r>
            <a:r>
              <a:rPr lang="en-US" altLang="zh-CN" sz="1600" dirty="0" err="1" smtClean="0"/>
              <a:t>i</a:t>
            </a:r>
            <a:r>
              <a:rPr lang="en-US" altLang="zh-CN" sz="1600" dirty="0" smtClean="0"/>
              <a:t> &lt;</a:t>
            </a:r>
            <a:r>
              <a:rPr lang="en-US" altLang="zh-CN" sz="1600" dirty="0" err="1" smtClean="0"/>
              <a:t>N</a:t>
            </a:r>
            <a:r>
              <a:rPr lang="en-US" altLang="zh-CN" sz="1600" baseline="-25000" dirty="0" err="1" smtClean="0"/>
              <a:t>b</a:t>
            </a:r>
            <a:r>
              <a:rPr lang="en-US" altLang="zh-CN" sz="1600" dirty="0" smtClean="0"/>
              <a:t>*(Nr+1); </a:t>
            </a:r>
            <a:r>
              <a:rPr lang="en-US" altLang="zh-CN" sz="1600" dirty="0" err="1" smtClean="0"/>
              <a:t>i</a:t>
            </a:r>
            <a:r>
              <a:rPr lang="en-US" altLang="zh-CN" sz="1600" dirty="0" smtClean="0"/>
              <a:t> ++)</a:t>
            </a:r>
          </a:p>
          <a:p>
            <a:pPr lvl="1" eaLnBrk="1" hangingPunct="1">
              <a:lnSpc>
                <a:spcPct val="100000"/>
              </a:lnSpc>
            </a:pPr>
            <a:r>
              <a:rPr lang="en-US" altLang="zh-CN" sz="1600" dirty="0" smtClean="0"/>
              <a:t>    {</a:t>
            </a:r>
          </a:p>
          <a:p>
            <a:pPr lvl="1" eaLnBrk="1" hangingPunct="1">
              <a:lnSpc>
                <a:spcPct val="100000"/>
              </a:lnSpc>
            </a:pPr>
            <a:r>
              <a:rPr lang="en-US" altLang="zh-CN" sz="1600" dirty="0" smtClean="0"/>
              <a:t>	   temp=W[i-1];</a:t>
            </a:r>
          </a:p>
          <a:p>
            <a:pPr lvl="1" eaLnBrk="1" hangingPunct="1">
              <a:lnSpc>
                <a:spcPct val="100000"/>
              </a:lnSpc>
            </a:pPr>
            <a:r>
              <a:rPr lang="en-US" altLang="zh-CN" sz="1600" dirty="0" smtClean="0"/>
              <a:t>	   if (</a:t>
            </a:r>
            <a:r>
              <a:rPr lang="en-US" altLang="zh-CN" sz="1600" dirty="0" err="1" smtClean="0"/>
              <a:t>i</a:t>
            </a:r>
            <a:r>
              <a:rPr lang="en-US" altLang="zh-CN" sz="1600" dirty="0" smtClean="0"/>
              <a:t> % </a:t>
            </a:r>
            <a:r>
              <a:rPr lang="en-US" altLang="zh-CN" sz="1600" dirty="0" err="1" smtClean="0"/>
              <a:t>N</a:t>
            </a:r>
            <a:r>
              <a:rPr lang="en-US" altLang="zh-CN" sz="1600" baseline="-25000" dirty="0" err="1" smtClean="0"/>
              <a:t>k</a:t>
            </a:r>
            <a:r>
              <a:rPr lang="en-US" altLang="zh-CN" sz="1600" dirty="0" smtClean="0"/>
              <a:t>= =0)</a:t>
            </a:r>
          </a:p>
          <a:p>
            <a:pPr lvl="1" eaLnBrk="1" hangingPunct="1">
              <a:lnSpc>
                <a:spcPct val="100000"/>
              </a:lnSpc>
            </a:pPr>
            <a:r>
              <a:rPr lang="en-US" altLang="zh-CN" sz="1600" dirty="0" smtClean="0"/>
              <a:t>           temp=</a:t>
            </a:r>
            <a:r>
              <a:rPr lang="en-US" altLang="zh-CN" sz="1600" dirty="0" err="1" smtClean="0"/>
              <a:t>SubByte</a:t>
            </a:r>
            <a:r>
              <a:rPr lang="en-US" altLang="zh-CN" sz="1600" dirty="0" smtClean="0"/>
              <a:t> (</a:t>
            </a:r>
            <a:r>
              <a:rPr lang="en-US" altLang="zh-CN" sz="1600" dirty="0" err="1" smtClean="0"/>
              <a:t>RotByte</a:t>
            </a:r>
            <a:r>
              <a:rPr lang="en-US" altLang="zh-CN" sz="1600" dirty="0" smtClean="0"/>
              <a:t> (temp))^</a:t>
            </a:r>
            <a:r>
              <a:rPr lang="en-US" altLang="zh-CN" sz="1600" dirty="0" err="1" smtClean="0"/>
              <a:t>Rcon</a:t>
            </a:r>
            <a:r>
              <a:rPr lang="en-US" altLang="zh-CN" sz="1600" dirty="0" smtClean="0"/>
              <a:t>[</a:t>
            </a:r>
            <a:r>
              <a:rPr lang="en-US" altLang="zh-CN" sz="1600" dirty="0" err="1" smtClean="0"/>
              <a:t>i</a:t>
            </a:r>
            <a:r>
              <a:rPr lang="en-US" altLang="zh-CN" sz="1600" dirty="0" smtClean="0"/>
              <a:t> /</a:t>
            </a:r>
            <a:r>
              <a:rPr lang="en-US" altLang="zh-CN" sz="1600" dirty="0" err="1" smtClean="0"/>
              <a:t>N</a:t>
            </a:r>
            <a:r>
              <a:rPr lang="en-US" altLang="zh-CN" sz="1600" baseline="-25000" dirty="0" err="1" smtClean="0"/>
              <a:t>k</a:t>
            </a:r>
            <a:r>
              <a:rPr lang="en-US" altLang="zh-CN" sz="1600" dirty="0" smtClean="0"/>
              <a:t>];</a:t>
            </a:r>
          </a:p>
          <a:p>
            <a:pPr lvl="1" eaLnBrk="1" hangingPunct="1">
              <a:lnSpc>
                <a:spcPct val="100000"/>
              </a:lnSpc>
            </a:pPr>
            <a:r>
              <a:rPr lang="en-US" altLang="zh-CN" sz="1600" dirty="0" smtClean="0"/>
              <a:t>       else if (</a:t>
            </a:r>
            <a:r>
              <a:rPr lang="en-US" altLang="zh-CN" sz="1600" dirty="0" err="1" smtClean="0"/>
              <a:t>i</a:t>
            </a:r>
            <a:r>
              <a:rPr lang="en-US" altLang="zh-CN" sz="1600" dirty="0" smtClean="0"/>
              <a:t> % </a:t>
            </a:r>
            <a:r>
              <a:rPr lang="en-US" altLang="zh-CN" sz="1600" dirty="0" err="1" smtClean="0"/>
              <a:t>N</a:t>
            </a:r>
            <a:r>
              <a:rPr lang="en-US" altLang="zh-CN" sz="1600" baseline="-25000" dirty="0" err="1" smtClean="0"/>
              <a:t>k</a:t>
            </a:r>
            <a:r>
              <a:rPr lang="en-US" altLang="zh-CN" sz="1600" dirty="0" smtClean="0"/>
              <a:t>==4)</a:t>
            </a:r>
          </a:p>
          <a:p>
            <a:pPr lvl="1" eaLnBrk="1" hangingPunct="1">
              <a:lnSpc>
                <a:spcPct val="100000"/>
              </a:lnSpc>
            </a:pPr>
            <a:r>
              <a:rPr lang="en-US" altLang="zh-CN" sz="1600" dirty="0" smtClean="0"/>
              <a:t>           temp=</a:t>
            </a:r>
            <a:r>
              <a:rPr lang="en-US" altLang="zh-CN" sz="1600" dirty="0" err="1" smtClean="0"/>
              <a:t>SubByte</a:t>
            </a:r>
            <a:r>
              <a:rPr lang="en-US" altLang="zh-CN" sz="1600" dirty="0" smtClean="0"/>
              <a:t> (temp);</a:t>
            </a:r>
          </a:p>
          <a:p>
            <a:pPr lvl="1" eaLnBrk="1" hangingPunct="1">
              <a:lnSpc>
                <a:spcPct val="100000"/>
              </a:lnSpc>
            </a:pPr>
            <a:r>
              <a:rPr lang="en-US" altLang="zh-CN" sz="1600" dirty="0" smtClean="0"/>
              <a:t>       W[</a:t>
            </a:r>
            <a:r>
              <a:rPr lang="en-US" altLang="zh-CN" sz="1600" dirty="0" err="1" smtClean="0"/>
              <a:t>i</a:t>
            </a:r>
            <a:r>
              <a:rPr lang="en-US" altLang="zh-CN" sz="1600" dirty="0" smtClean="0"/>
              <a:t>]=W[</a:t>
            </a:r>
            <a:r>
              <a:rPr lang="en-US" altLang="zh-CN" sz="1600" dirty="0" err="1" smtClean="0"/>
              <a:t>i</a:t>
            </a:r>
            <a:r>
              <a:rPr lang="en-US" altLang="zh-CN" sz="1600" dirty="0" smtClean="0"/>
              <a:t> - </a:t>
            </a:r>
            <a:r>
              <a:rPr lang="en-US" altLang="zh-CN" sz="1600" dirty="0" err="1" smtClean="0"/>
              <a:t>N</a:t>
            </a:r>
            <a:r>
              <a:rPr lang="en-US" altLang="zh-CN" sz="1600" baseline="-25000" dirty="0" err="1" smtClean="0"/>
              <a:t>k</a:t>
            </a:r>
            <a:r>
              <a:rPr lang="en-US" altLang="zh-CN" sz="1600" dirty="0" smtClean="0"/>
              <a:t>]^ temp;</a:t>
            </a:r>
          </a:p>
          <a:p>
            <a:pPr lvl="1" eaLnBrk="1" hangingPunct="1">
              <a:lnSpc>
                <a:spcPct val="100000"/>
              </a:lnSpc>
            </a:pPr>
            <a:r>
              <a:rPr lang="en-US" altLang="zh-CN" sz="1600" dirty="0" smtClean="0"/>
              <a:t>    }</a:t>
            </a:r>
          </a:p>
          <a:p>
            <a:pPr lvl="1" eaLnBrk="1" hangingPunct="1">
              <a:lnSpc>
                <a:spcPct val="100000"/>
              </a:lnSpc>
            </a:pPr>
            <a:r>
              <a:rPr lang="en-US" altLang="zh-CN" sz="1600" dirty="0" smtClean="0"/>
              <a:t>}</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120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Text Box 109"/>
          <p:cNvSpPr txBox="1">
            <a:spLocks noChangeArrowheads="1"/>
          </p:cNvSpPr>
          <p:nvPr/>
        </p:nvSpPr>
        <p:spPr bwMode="auto">
          <a:xfrm>
            <a:off x="4648200" y="4800600"/>
            <a:ext cx="3505200" cy="1477328"/>
          </a:xfrm>
          <a:prstGeom prst="rect">
            <a:avLst/>
          </a:prstGeom>
          <a:solidFill>
            <a:srgbClr val="66FFFF"/>
          </a:solidFill>
          <a:ln w="9525" algn="ctr">
            <a:noFill/>
            <a:miter lim="800000"/>
            <a:headEnd/>
            <a:tailEnd/>
          </a:ln>
        </p:spPr>
        <p:txBody>
          <a:bodyPr wrap="square" anchor="b">
            <a:spAutoFit/>
          </a:bodyPr>
          <a:lstStyle/>
          <a:p>
            <a:pPr algn="l">
              <a:spcBef>
                <a:spcPct val="50000"/>
              </a:spcBef>
            </a:pPr>
            <a:r>
              <a:rPr lang="zh-CN" altLang="en-US" sz="1800" dirty="0" smtClean="0">
                <a:ea typeface="华文中宋" pitchFamily="2" charset="-122"/>
              </a:rPr>
              <a:t>实际上这时</a:t>
            </a:r>
            <a:r>
              <a:rPr lang="en-US" altLang="zh-CN" sz="1800" i="1" dirty="0" err="1" smtClean="0">
                <a:ea typeface="华文中宋" pitchFamily="2" charset="-122"/>
              </a:rPr>
              <a:t>N</a:t>
            </a:r>
            <a:r>
              <a:rPr lang="en-US" altLang="zh-CN" sz="1800" i="1" baseline="-25000" dirty="0" err="1" smtClean="0">
                <a:ea typeface="华文中宋" pitchFamily="2" charset="-122"/>
              </a:rPr>
              <a:t>k</a:t>
            </a:r>
            <a:r>
              <a:rPr lang="en-US" altLang="zh-CN" sz="1800" dirty="0" smtClean="0">
                <a:ea typeface="华文中宋" pitchFamily="2" charset="-122"/>
              </a:rPr>
              <a:t>=8</a:t>
            </a:r>
            <a:r>
              <a:rPr lang="zh-CN" altLang="en-US" sz="1800" dirty="0" smtClean="0">
                <a:ea typeface="华文中宋" pitchFamily="2" charset="-122"/>
              </a:rPr>
              <a:t>，相当于</a:t>
            </a:r>
            <a:r>
              <a:rPr lang="en-US" altLang="zh-CN" sz="1800" dirty="0" err="1" smtClean="0">
                <a:ea typeface="华文中宋" pitchFamily="2" charset="-122"/>
              </a:rPr>
              <a:t>i</a:t>
            </a:r>
            <a:r>
              <a:rPr lang="zh-CN" altLang="en-US" sz="1800" dirty="0" smtClean="0">
                <a:ea typeface="华文中宋" pitchFamily="2" charset="-122"/>
              </a:rPr>
              <a:t>为</a:t>
            </a:r>
            <a:r>
              <a:rPr lang="en-US" altLang="zh-CN" sz="1800" dirty="0" smtClean="0">
                <a:ea typeface="华文中宋" pitchFamily="2" charset="-122"/>
              </a:rPr>
              <a:t>4</a:t>
            </a:r>
            <a:r>
              <a:rPr lang="zh-CN" altLang="en-US" sz="1800" dirty="0" smtClean="0">
                <a:ea typeface="华文中宋" pitchFamily="2" charset="-122"/>
              </a:rPr>
              <a:t>的倍数时进行一次变换，而这其中又看是否是</a:t>
            </a:r>
            <a:r>
              <a:rPr lang="en-US" altLang="zh-CN" sz="1800" dirty="0" smtClean="0">
                <a:ea typeface="华文中宋" pitchFamily="2" charset="-122"/>
              </a:rPr>
              <a:t>8</a:t>
            </a:r>
            <a:r>
              <a:rPr lang="zh-CN" altLang="en-US" sz="1800" dirty="0" smtClean="0">
                <a:ea typeface="华文中宋" pitchFamily="2" charset="-122"/>
              </a:rPr>
              <a:t>的倍数，如果是，执行</a:t>
            </a:r>
            <a:r>
              <a:rPr lang="en-US" altLang="zh-CN" sz="1800" dirty="0" err="1" smtClean="0">
                <a:ea typeface="华文中宋" pitchFamily="2" charset="-122"/>
              </a:rPr>
              <a:t>i</a:t>
            </a:r>
            <a:r>
              <a:rPr lang="en-US" altLang="zh-CN" sz="1800" dirty="0" smtClean="0">
                <a:ea typeface="华文中宋" pitchFamily="2" charset="-122"/>
              </a:rPr>
              <a:t> % </a:t>
            </a:r>
            <a:r>
              <a:rPr lang="en-US" altLang="zh-CN" sz="1800" i="1" dirty="0" err="1" smtClean="0">
                <a:ea typeface="华文中宋" pitchFamily="2" charset="-122"/>
              </a:rPr>
              <a:t>N</a:t>
            </a:r>
            <a:r>
              <a:rPr lang="en-US" altLang="zh-CN" sz="1800" i="1" baseline="-25000" dirty="0" err="1" smtClean="0">
                <a:ea typeface="华文中宋" pitchFamily="2" charset="-122"/>
              </a:rPr>
              <a:t>k</a:t>
            </a:r>
            <a:r>
              <a:rPr lang="en-US" altLang="zh-CN" sz="1800" dirty="0" smtClean="0">
                <a:ea typeface="华文中宋" pitchFamily="2" charset="-122"/>
              </a:rPr>
              <a:t>==0</a:t>
            </a:r>
            <a:r>
              <a:rPr lang="zh-CN" altLang="en-US" sz="1800" dirty="0" smtClean="0">
                <a:ea typeface="华文中宋" pitchFamily="2" charset="-122"/>
              </a:rPr>
              <a:t>对应的变换，否则执行</a:t>
            </a:r>
            <a:r>
              <a:rPr lang="en-US" altLang="zh-CN" sz="1800" dirty="0" err="1" smtClean="0">
                <a:ea typeface="华文中宋" pitchFamily="2" charset="-122"/>
              </a:rPr>
              <a:t>i</a:t>
            </a:r>
            <a:r>
              <a:rPr lang="en-US" altLang="zh-CN" sz="1800" dirty="0" smtClean="0">
                <a:ea typeface="华文中宋" pitchFamily="2" charset="-122"/>
              </a:rPr>
              <a:t> % </a:t>
            </a:r>
            <a:r>
              <a:rPr lang="en-US" altLang="zh-CN" sz="1800" i="1" dirty="0" err="1" smtClean="0">
                <a:ea typeface="华文中宋" pitchFamily="2" charset="-122"/>
              </a:rPr>
              <a:t>N</a:t>
            </a:r>
            <a:r>
              <a:rPr lang="en-US" altLang="zh-CN" sz="1800" i="1" baseline="-25000" dirty="0" err="1" smtClean="0">
                <a:ea typeface="华文中宋" pitchFamily="2" charset="-122"/>
              </a:rPr>
              <a:t>k</a:t>
            </a:r>
            <a:r>
              <a:rPr lang="en-US" altLang="zh-CN" sz="1800" dirty="0" smtClean="0">
                <a:ea typeface="华文中宋" pitchFamily="2" charset="-122"/>
              </a:rPr>
              <a:t>==4</a:t>
            </a:r>
            <a:r>
              <a:rPr lang="zh-CN" altLang="en-US" sz="1800" dirty="0" smtClean="0">
                <a:ea typeface="华文中宋" pitchFamily="2" charset="-122"/>
              </a:rPr>
              <a:t>对应的变换</a:t>
            </a:r>
            <a:endParaRPr lang="zh-CN" altLang="en-US" sz="1800" dirty="0">
              <a:ea typeface="华文中宋" pitchFamily="2" charset="-12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5410200"/>
          </a:xfrm>
        </p:spPr>
        <p:txBody>
          <a:bodyPr/>
          <a:lstStyle/>
          <a:p>
            <a:pPr eaLnBrk="1" hangingPunct="1"/>
            <a:r>
              <a:rPr lang="zh-CN" altLang="en-US" sz="2400" dirty="0" smtClean="0">
                <a:latin typeface="Times New Roman" pitchFamily="18" charset="0"/>
              </a:rPr>
              <a:t>以上两个算法中，</a:t>
            </a:r>
            <a:r>
              <a:rPr lang="en-US" altLang="zh-CN" sz="2400" dirty="0" err="1" smtClean="0">
                <a:latin typeface="Times New Roman" pitchFamily="18" charset="0"/>
              </a:rPr>
              <a:t>Rcon</a:t>
            </a:r>
            <a:r>
              <a:rPr lang="en-US" altLang="zh-CN" sz="2400" dirty="0" smtClean="0">
                <a:latin typeface="Times New Roman" pitchFamily="18" charset="0"/>
              </a:rPr>
              <a:t>[</a:t>
            </a:r>
            <a:r>
              <a:rPr lang="en-US" altLang="zh-CN" sz="2400" i="1" dirty="0" err="1" smtClean="0">
                <a:latin typeface="Times New Roman" pitchFamily="18" charset="0"/>
              </a:rPr>
              <a:t>i</a:t>
            </a:r>
            <a:r>
              <a:rPr lang="en-US" altLang="zh-CN" sz="2400" dirty="0" smtClean="0">
                <a:latin typeface="Times New Roman" pitchFamily="18" charset="0"/>
              </a:rPr>
              <a:t>/</a:t>
            </a:r>
            <a:r>
              <a:rPr lang="en-US" altLang="zh-CN" sz="2400" i="1" dirty="0" err="1" smtClean="0">
                <a:latin typeface="Times New Roman" pitchFamily="18" charset="0"/>
              </a:rPr>
              <a:t>N</a:t>
            </a:r>
            <a:r>
              <a:rPr lang="en-US" altLang="zh-CN" sz="2400" i="1" baseline="-25000" dirty="0" err="1" smtClean="0">
                <a:latin typeface="Times New Roman" pitchFamily="18" charset="0"/>
              </a:rPr>
              <a:t>k</a:t>
            </a:r>
            <a:r>
              <a:rPr lang="en-US" altLang="zh-CN" sz="2400" dirty="0" smtClean="0">
                <a:latin typeface="Times New Roman" pitchFamily="18" charset="0"/>
              </a:rPr>
              <a:t>] </a:t>
            </a:r>
            <a:r>
              <a:rPr lang="zh-CN" altLang="en-US" sz="2400" dirty="0" smtClean="0">
                <a:latin typeface="Times New Roman" pitchFamily="18" charset="0"/>
              </a:rPr>
              <a:t>为轮常数，其值与</a:t>
            </a:r>
            <a:r>
              <a:rPr lang="en-US" altLang="zh-CN" sz="2400" i="1" dirty="0" err="1" smtClean="0">
                <a:latin typeface="Times New Roman" pitchFamily="18" charset="0"/>
              </a:rPr>
              <a:t>N</a:t>
            </a:r>
            <a:r>
              <a:rPr lang="en-US" altLang="zh-CN" sz="2400" i="1" baseline="-25000" dirty="0" err="1" smtClean="0">
                <a:latin typeface="Times New Roman" pitchFamily="18" charset="0"/>
              </a:rPr>
              <a:t>k</a:t>
            </a:r>
            <a:r>
              <a:rPr lang="zh-CN" altLang="en-US" sz="2400" dirty="0" smtClean="0">
                <a:latin typeface="Times New Roman" pitchFamily="18" charset="0"/>
              </a:rPr>
              <a:t>无关，定义为（字节用十六进制表示，同时理解为</a:t>
            </a:r>
            <a:r>
              <a:rPr lang="en-US" altLang="zh-CN" sz="2400" dirty="0" smtClean="0">
                <a:latin typeface="Times New Roman" pitchFamily="18" charset="0"/>
              </a:rPr>
              <a:t>GF(2</a:t>
            </a:r>
            <a:r>
              <a:rPr lang="en-US" altLang="zh-CN" sz="2400" baseline="30000" dirty="0" smtClean="0">
                <a:latin typeface="Times New Roman" pitchFamily="18" charset="0"/>
              </a:rPr>
              <a:t>8</a:t>
            </a:r>
            <a:r>
              <a:rPr lang="en-US" altLang="zh-CN" sz="2400" dirty="0" smtClean="0">
                <a:latin typeface="Times New Roman" pitchFamily="18" charset="0"/>
              </a:rPr>
              <a:t>)</a:t>
            </a:r>
            <a:r>
              <a:rPr lang="zh-CN" altLang="en-US" sz="2400" dirty="0" smtClean="0">
                <a:latin typeface="Times New Roman" pitchFamily="18" charset="0"/>
              </a:rPr>
              <a:t>上的元素）：</a:t>
            </a:r>
          </a:p>
          <a:p>
            <a:pPr lvl="1" eaLnBrk="1" hangingPunct="1"/>
            <a:r>
              <a:rPr lang="en-US" altLang="zh-CN" dirty="0" err="1" smtClean="0">
                <a:latin typeface="Times New Roman" pitchFamily="18" charset="0"/>
              </a:rPr>
              <a:t>Rcon</a:t>
            </a:r>
            <a:r>
              <a:rPr lang="en-US" altLang="zh-CN" dirty="0" smtClean="0">
                <a:latin typeface="Times New Roman" pitchFamily="18" charset="0"/>
              </a:rPr>
              <a:t> [</a:t>
            </a:r>
            <a:r>
              <a:rPr lang="en-US" altLang="zh-CN" dirty="0" err="1" smtClean="0">
                <a:latin typeface="Times New Roman" pitchFamily="18" charset="0"/>
              </a:rPr>
              <a:t>i</a:t>
            </a:r>
            <a:r>
              <a:rPr lang="en-US" altLang="zh-CN" dirty="0" smtClean="0">
                <a:latin typeface="Times New Roman" pitchFamily="18" charset="0"/>
              </a:rPr>
              <a:t>]=(RC[</a:t>
            </a:r>
            <a:r>
              <a:rPr lang="en-US" altLang="zh-CN" dirty="0" err="1" smtClean="0">
                <a:latin typeface="Times New Roman" pitchFamily="18" charset="0"/>
              </a:rPr>
              <a:t>i</a:t>
            </a:r>
            <a:r>
              <a:rPr lang="en-US" altLang="zh-CN" dirty="0" smtClean="0">
                <a:latin typeface="Times New Roman" pitchFamily="18" charset="0"/>
              </a:rPr>
              <a:t>], ‘00’, ‘00’, ‘00’)</a:t>
            </a:r>
          </a:p>
          <a:p>
            <a:pPr lvl="1" eaLnBrk="1" hangingPunct="1"/>
            <a:r>
              <a:rPr lang="zh-CN" altLang="en-US" dirty="0" smtClean="0">
                <a:latin typeface="Times New Roman" pitchFamily="18" charset="0"/>
              </a:rPr>
              <a:t>其中</a:t>
            </a:r>
            <a:r>
              <a:rPr lang="en-US" altLang="zh-CN" dirty="0" smtClean="0">
                <a:latin typeface="Times New Roman" pitchFamily="18" charset="0"/>
              </a:rPr>
              <a:t>RC[</a:t>
            </a:r>
            <a:r>
              <a:rPr lang="en-US" altLang="zh-CN" dirty="0" err="1" smtClean="0">
                <a:latin typeface="Times New Roman" pitchFamily="18" charset="0"/>
              </a:rPr>
              <a:t>i</a:t>
            </a:r>
            <a:r>
              <a:rPr lang="en-US" altLang="zh-CN" dirty="0" smtClean="0">
                <a:latin typeface="Times New Roman" pitchFamily="18" charset="0"/>
              </a:rPr>
              <a:t>] </a:t>
            </a:r>
            <a:r>
              <a:rPr lang="zh-CN" altLang="en-US" dirty="0" smtClean="0">
                <a:latin typeface="Times New Roman" pitchFamily="18" charset="0"/>
              </a:rPr>
              <a:t>是</a:t>
            </a:r>
            <a:r>
              <a:rPr lang="en-US" altLang="zh-CN" dirty="0" smtClean="0">
                <a:latin typeface="Times New Roman" pitchFamily="18" charset="0"/>
              </a:rPr>
              <a:t>GF(2</a:t>
            </a:r>
            <a:r>
              <a:rPr lang="en-US" altLang="zh-CN" baseline="30000" dirty="0" smtClean="0">
                <a:latin typeface="Times New Roman" pitchFamily="18" charset="0"/>
              </a:rPr>
              <a:t>8</a:t>
            </a:r>
            <a:r>
              <a:rPr lang="en-US" altLang="zh-CN" dirty="0" smtClean="0">
                <a:latin typeface="Times New Roman" pitchFamily="18" charset="0"/>
              </a:rPr>
              <a:t>) </a:t>
            </a:r>
            <a:r>
              <a:rPr lang="zh-CN" altLang="en-US" dirty="0" smtClean="0">
                <a:latin typeface="Times New Roman" pitchFamily="18" charset="0"/>
              </a:rPr>
              <a:t>中值为</a:t>
            </a:r>
            <a:r>
              <a:rPr lang="en-US" altLang="zh-CN" i="1" dirty="0" smtClean="0">
                <a:latin typeface="Times New Roman" pitchFamily="18" charset="0"/>
              </a:rPr>
              <a:t>x</a:t>
            </a:r>
            <a:r>
              <a:rPr lang="en-US" altLang="zh-CN" i="1" baseline="30000" dirty="0" smtClean="0">
                <a:latin typeface="Times New Roman" pitchFamily="18" charset="0"/>
              </a:rPr>
              <a:t>i</a:t>
            </a:r>
            <a:r>
              <a:rPr lang="en-US" altLang="zh-CN" baseline="30000" dirty="0" smtClean="0">
                <a:latin typeface="Times New Roman" pitchFamily="18" charset="0"/>
              </a:rPr>
              <a:t>-1</a:t>
            </a:r>
            <a:r>
              <a:rPr lang="zh-CN" altLang="en-US" dirty="0" smtClean="0">
                <a:latin typeface="Times New Roman" pitchFamily="18" charset="0"/>
              </a:rPr>
              <a:t>的元素，因此</a:t>
            </a:r>
          </a:p>
          <a:p>
            <a:pPr lvl="1" eaLnBrk="1" hangingPunct="1"/>
            <a:r>
              <a:rPr lang="zh-CN" altLang="en-US" dirty="0" smtClean="0">
                <a:latin typeface="Times New Roman" pitchFamily="18" charset="0"/>
              </a:rPr>
              <a:t>       </a:t>
            </a:r>
            <a:r>
              <a:rPr lang="en-US" altLang="zh-CN" dirty="0" smtClean="0">
                <a:latin typeface="Times New Roman" pitchFamily="18" charset="0"/>
              </a:rPr>
              <a:t>RC[1] =1(</a:t>
            </a:r>
            <a:r>
              <a:rPr lang="zh-CN" altLang="en-US" dirty="0" smtClean="0">
                <a:latin typeface="Times New Roman" pitchFamily="18" charset="0"/>
              </a:rPr>
              <a:t>即‘</a:t>
            </a:r>
            <a:r>
              <a:rPr lang="en-US" altLang="zh-CN" dirty="0" smtClean="0">
                <a:latin typeface="Times New Roman" pitchFamily="18" charset="0"/>
              </a:rPr>
              <a:t>01’)</a:t>
            </a:r>
          </a:p>
          <a:p>
            <a:pPr lvl="1" eaLnBrk="1" hangingPunct="1"/>
            <a:r>
              <a:rPr lang="en-US" altLang="zh-CN" dirty="0" smtClean="0">
                <a:latin typeface="Times New Roman" pitchFamily="18" charset="0"/>
              </a:rPr>
              <a:t>	    RC[</a:t>
            </a:r>
            <a:r>
              <a:rPr lang="en-US" altLang="zh-CN" dirty="0" err="1" smtClean="0">
                <a:latin typeface="Times New Roman" pitchFamily="18" charset="0"/>
              </a:rPr>
              <a:t>i</a:t>
            </a:r>
            <a:r>
              <a:rPr lang="en-US" altLang="zh-CN" dirty="0" smtClean="0">
                <a:latin typeface="Times New Roman" pitchFamily="18" charset="0"/>
              </a:rPr>
              <a:t>] = </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即‘</a:t>
            </a:r>
            <a:r>
              <a:rPr lang="en-US" altLang="zh-CN" dirty="0" smtClean="0">
                <a:latin typeface="Times New Roman" pitchFamily="18" charset="0"/>
              </a:rPr>
              <a:t>02’)·RC[</a:t>
            </a:r>
            <a:r>
              <a:rPr lang="en-US" altLang="zh-CN" i="1" dirty="0" smtClean="0">
                <a:latin typeface="Times New Roman" pitchFamily="18" charset="0"/>
              </a:rPr>
              <a:t>i</a:t>
            </a:r>
            <a:r>
              <a:rPr lang="en-US" altLang="zh-CN" dirty="0" smtClean="0">
                <a:latin typeface="Times New Roman" pitchFamily="18" charset="0"/>
              </a:rPr>
              <a:t>-1]= </a:t>
            </a:r>
            <a:r>
              <a:rPr lang="en-US" altLang="zh-CN" i="1" dirty="0" smtClean="0">
                <a:latin typeface="Times New Roman" pitchFamily="18" charset="0"/>
              </a:rPr>
              <a:t>x</a:t>
            </a:r>
            <a:r>
              <a:rPr lang="en-US" altLang="zh-CN" i="1" baseline="30000" dirty="0" smtClean="0">
                <a:latin typeface="Times New Roman" pitchFamily="18" charset="0"/>
              </a:rPr>
              <a:t>i</a:t>
            </a:r>
            <a:r>
              <a:rPr lang="en-US" altLang="zh-CN" baseline="30000" dirty="0" smtClean="0">
                <a:latin typeface="Times New Roman" pitchFamily="18" charset="0"/>
              </a:rPr>
              <a:t>-1</a:t>
            </a:r>
            <a:endParaRPr lang="en-US" altLang="zh-CN" dirty="0" smtClean="0">
              <a:latin typeface="Times New Roman" pitchFamily="18" charset="0"/>
            </a:endParaRPr>
          </a:p>
          <a:p>
            <a:pPr lvl="1" eaLnBrk="1" hangingPunct="1"/>
            <a:r>
              <a:rPr lang="en-US" altLang="zh-CN" dirty="0" smtClean="0">
                <a:latin typeface="Times New Roman" pitchFamily="18" charset="0"/>
              </a:rPr>
              <a:t>	 </a:t>
            </a:r>
            <a:r>
              <a:rPr lang="zh-CN" altLang="en-US" dirty="0" smtClean="0">
                <a:latin typeface="Times New Roman" pitchFamily="18" charset="0"/>
              </a:rPr>
              <a:t>注意，这里</a:t>
            </a:r>
            <a:r>
              <a:rPr lang="en-US" altLang="zh-CN" i="1" dirty="0" smtClean="0">
                <a:latin typeface="Times New Roman" pitchFamily="18" charset="0"/>
              </a:rPr>
              <a:t>x</a:t>
            </a:r>
            <a:r>
              <a:rPr lang="en-US" altLang="zh-CN" i="1" baseline="30000" dirty="0" smtClean="0">
                <a:latin typeface="Times New Roman" pitchFamily="18" charset="0"/>
              </a:rPr>
              <a:t>i</a:t>
            </a:r>
            <a:r>
              <a:rPr lang="en-US" altLang="zh-CN" baseline="30000" dirty="0" smtClean="0">
                <a:latin typeface="Times New Roman" pitchFamily="18" charset="0"/>
              </a:rPr>
              <a:t>-1</a:t>
            </a:r>
            <a:r>
              <a:rPr lang="en-US" altLang="zh-CN" dirty="0" smtClean="0">
                <a:effectLst>
                  <a:outerShdw blurRad="38100" dist="38100" dir="2700000" algn="tl">
                    <a:srgbClr val="000000">
                      <a:alpha val="43137"/>
                    </a:srgbClr>
                  </a:outerShdw>
                </a:effectLst>
                <a:latin typeface="Times New Roman" pitchFamily="18" charset="0"/>
                <a:cs typeface="+mn-cs"/>
              </a:rPr>
              <a:t> =</a:t>
            </a:r>
            <a:r>
              <a:rPr lang="en-US" altLang="zh-CN" i="1" dirty="0" smtClean="0">
                <a:latin typeface="Times New Roman" pitchFamily="18" charset="0"/>
              </a:rPr>
              <a:t> x</a:t>
            </a:r>
            <a:r>
              <a:rPr lang="en-US" altLang="zh-CN" i="1" baseline="30000" dirty="0" smtClean="0">
                <a:latin typeface="Times New Roman" pitchFamily="18" charset="0"/>
              </a:rPr>
              <a:t>i</a:t>
            </a:r>
            <a:r>
              <a:rPr lang="en-US" altLang="zh-CN" baseline="30000" dirty="0" smtClean="0">
                <a:latin typeface="Times New Roman" pitchFamily="18" charset="0"/>
              </a:rPr>
              <a:t>-1</a:t>
            </a:r>
            <a:r>
              <a:rPr lang="en-US" altLang="zh-CN" dirty="0" smtClean="0">
                <a:latin typeface="Times New Roman" pitchFamily="18" charset="0"/>
                <a:cs typeface="+mn-cs"/>
              </a:rPr>
              <a:t> mod m(</a:t>
            </a:r>
            <a:r>
              <a:rPr lang="en-US" altLang="zh-CN" i="1" dirty="0" smtClean="0">
                <a:latin typeface="Times New Roman" pitchFamily="18" charset="0"/>
                <a:cs typeface="+mn-cs"/>
              </a:rPr>
              <a:t>x</a:t>
            </a:r>
            <a:r>
              <a:rPr lang="en-US" altLang="zh-CN" dirty="0" smtClean="0">
                <a:latin typeface="Times New Roman" pitchFamily="18" charset="0"/>
                <a:cs typeface="+mn-cs"/>
              </a:rPr>
              <a:t>)   //11B</a:t>
            </a:r>
          </a:p>
          <a:p>
            <a:pPr lvl="1" eaLnBrk="1" hangingPunct="1"/>
            <a:r>
              <a:rPr lang="zh-CN" altLang="en-US" dirty="0" smtClean="0">
                <a:latin typeface="Times New Roman" pitchFamily="18" charset="0"/>
                <a:cs typeface="+mn-cs"/>
              </a:rPr>
              <a:t>所以前面的一些</a:t>
            </a:r>
            <a:r>
              <a:rPr lang="en-US" altLang="zh-CN" dirty="0" smtClean="0">
                <a:latin typeface="Times New Roman" pitchFamily="18" charset="0"/>
              </a:rPr>
              <a:t>RC[</a:t>
            </a:r>
            <a:r>
              <a:rPr lang="en-US" altLang="zh-CN" dirty="0" err="1" smtClean="0">
                <a:latin typeface="Times New Roman" pitchFamily="18" charset="0"/>
              </a:rPr>
              <a:t>i</a:t>
            </a:r>
            <a:r>
              <a:rPr lang="en-US" altLang="zh-CN" dirty="0" smtClean="0">
                <a:latin typeface="Times New Roman" pitchFamily="18" charset="0"/>
              </a:rPr>
              <a:t>] </a:t>
            </a:r>
            <a:r>
              <a:rPr lang="zh-CN" altLang="en-US" dirty="0" smtClean="0">
                <a:latin typeface="Times New Roman" pitchFamily="18" charset="0"/>
              </a:rPr>
              <a:t>的值为</a:t>
            </a:r>
            <a:endParaRPr lang="en-US" altLang="zh-CN" dirty="0" smtClean="0">
              <a:latin typeface="Times New Roman" pitchFamily="18" charset="0"/>
            </a:endParaRPr>
          </a:p>
          <a:p>
            <a:pPr lvl="1" eaLnBrk="1" hangingPunct="1"/>
            <a:r>
              <a:rPr lang="en-US" altLang="zh-CN" dirty="0" smtClean="0">
                <a:latin typeface="Times New Roman" pitchFamily="18" charset="0"/>
              </a:rPr>
              <a:t>01,02,04,08,10,20,40,80,1B,36,6C,D8,AB…	</a:t>
            </a:r>
            <a:endParaRPr lang="en-US" altLang="zh-CN" baseline="30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121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2514600"/>
          </a:xfrm>
        </p:spPr>
        <p:txBody>
          <a:bodyPr/>
          <a:lstStyle/>
          <a:p>
            <a:pPr eaLnBrk="1" hangingPunct="1"/>
            <a:r>
              <a:rPr lang="en-US" altLang="zh-CN" dirty="0" smtClean="0"/>
              <a:t>(2) </a:t>
            </a:r>
            <a:r>
              <a:rPr lang="zh-CN" altLang="en-US" dirty="0" smtClean="0"/>
              <a:t>轮密钥选取</a:t>
            </a:r>
          </a:p>
          <a:p>
            <a:pPr lvl="1" eaLnBrk="1" hangingPunct="1"/>
            <a:r>
              <a:rPr lang="zh-CN" altLang="en-US" dirty="0" smtClean="0"/>
              <a:t>轮密钥</a:t>
            </a:r>
            <a:r>
              <a:rPr lang="en-US" altLang="zh-CN" dirty="0" err="1" smtClean="0"/>
              <a:t>i</a:t>
            </a:r>
            <a:r>
              <a:rPr lang="zh-CN" altLang="en-US" dirty="0" smtClean="0"/>
              <a:t>（即第</a:t>
            </a:r>
            <a:r>
              <a:rPr lang="en-US" altLang="zh-CN" dirty="0" err="1" smtClean="0"/>
              <a:t>i</a:t>
            </a:r>
            <a:r>
              <a:rPr lang="en-US" altLang="zh-CN" dirty="0" smtClean="0"/>
              <a:t> </a:t>
            </a:r>
            <a:r>
              <a:rPr lang="zh-CN" altLang="en-US" dirty="0" smtClean="0"/>
              <a:t>个轮密钥）由轮密钥缓冲字</a:t>
            </a:r>
            <a:r>
              <a:rPr lang="en-US" altLang="zh-CN" dirty="0" smtClean="0"/>
              <a:t>W[</a:t>
            </a:r>
            <a:r>
              <a:rPr lang="en-US" altLang="zh-CN" dirty="0" err="1" smtClean="0"/>
              <a:t>N</a:t>
            </a:r>
            <a:r>
              <a:rPr lang="en-US" altLang="zh-CN" baseline="-25000" dirty="0" err="1" smtClean="0"/>
              <a:t>b</a:t>
            </a:r>
            <a:r>
              <a:rPr lang="en-US" altLang="zh-CN" dirty="0" smtClean="0"/>
              <a:t>* </a:t>
            </a:r>
            <a:r>
              <a:rPr lang="en-US" altLang="zh-CN" dirty="0" err="1" smtClean="0"/>
              <a:t>i</a:t>
            </a:r>
            <a:r>
              <a:rPr lang="en-US" altLang="zh-CN" dirty="0" smtClean="0"/>
              <a:t>]</a:t>
            </a:r>
            <a:r>
              <a:rPr lang="zh-CN" altLang="en-US" dirty="0" smtClean="0"/>
              <a:t>到</a:t>
            </a:r>
            <a:r>
              <a:rPr lang="en-US" altLang="zh-CN" dirty="0" smtClean="0"/>
              <a:t>W[</a:t>
            </a:r>
            <a:r>
              <a:rPr lang="en-US" altLang="zh-CN" dirty="0" err="1" smtClean="0"/>
              <a:t>N</a:t>
            </a:r>
            <a:r>
              <a:rPr lang="en-US" altLang="zh-CN" baseline="-25000" dirty="0" err="1" smtClean="0"/>
              <a:t>b</a:t>
            </a:r>
            <a:r>
              <a:rPr lang="en-US" altLang="zh-CN" dirty="0" smtClean="0"/>
              <a:t>*(i+1)]</a:t>
            </a:r>
            <a:r>
              <a:rPr lang="zh-CN" altLang="en-US" dirty="0" smtClean="0"/>
              <a:t>给出，如图</a:t>
            </a:r>
            <a:r>
              <a:rPr lang="en-US" altLang="zh-CN" dirty="0" smtClean="0"/>
              <a:t>3.23</a:t>
            </a:r>
            <a:r>
              <a:rPr lang="zh-CN" altLang="en-US" dirty="0" smtClean="0"/>
              <a:t>所示。</a:t>
            </a:r>
            <a:endParaRPr lang="zh-CN" altLang="en-US" i="1" dirty="0" smtClean="0"/>
          </a:p>
          <a:p>
            <a:pPr lvl="1" eaLnBrk="1" hangingPunct="1"/>
            <a:r>
              <a:rPr lang="en-US" altLang="zh-CN" i="1" dirty="0" err="1" smtClean="0"/>
              <a:t>N</a:t>
            </a:r>
            <a:r>
              <a:rPr lang="en-US" altLang="zh-CN" i="1" baseline="-25000" dirty="0" err="1" smtClean="0"/>
              <a:t>b</a:t>
            </a:r>
            <a:r>
              <a:rPr lang="en-US" altLang="zh-CN" dirty="0" smtClean="0"/>
              <a:t>=6</a:t>
            </a:r>
            <a:r>
              <a:rPr lang="zh-CN" altLang="en-US" dirty="0" smtClean="0"/>
              <a:t>且</a:t>
            </a:r>
            <a:r>
              <a:rPr lang="en-US" altLang="zh-CN" i="1" dirty="0" err="1" smtClean="0"/>
              <a:t>N</a:t>
            </a:r>
            <a:r>
              <a:rPr lang="en-US" altLang="zh-CN" i="1" baseline="-25000" dirty="0" err="1" smtClean="0"/>
              <a:t>k</a:t>
            </a:r>
            <a:r>
              <a:rPr lang="en-US" altLang="zh-CN" dirty="0" smtClean="0"/>
              <a:t>=4</a:t>
            </a:r>
            <a:r>
              <a:rPr lang="zh-CN" altLang="en-US" dirty="0" smtClean="0"/>
              <a:t>时的密钥扩展与轮密钥选取</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122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 name="Group 157"/>
          <p:cNvGraphicFramePr>
            <a:graphicFrameLocks/>
          </p:cNvGraphicFramePr>
          <p:nvPr/>
        </p:nvGraphicFramePr>
        <p:xfrm>
          <a:off x="304800" y="3428999"/>
          <a:ext cx="8534400" cy="1295401"/>
        </p:xfrm>
        <a:graphic>
          <a:graphicData uri="http://schemas.openxmlformats.org/drawingml/2006/table">
            <a:tbl>
              <a:tblPr/>
              <a:tblGrid>
                <a:gridCol w="512763"/>
                <a:gridCol w="512762"/>
                <a:gridCol w="515938"/>
                <a:gridCol w="514350"/>
                <a:gridCol w="512762"/>
                <a:gridCol w="514350"/>
                <a:gridCol w="515938"/>
                <a:gridCol w="512762"/>
                <a:gridCol w="512763"/>
                <a:gridCol w="515937"/>
                <a:gridCol w="577850"/>
                <a:gridCol w="571500"/>
                <a:gridCol w="577850"/>
                <a:gridCol w="577850"/>
                <a:gridCol w="576263"/>
                <a:gridCol w="512762"/>
              </a:tblGrid>
              <a:tr h="8302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9</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14</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5138">
                <a:tc gridSpan="6">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轮密钥</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轮密钥</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a:ea typeface="宋体" pitchFamily="2" charset="-122"/>
                          <a:cs typeface="Times New Roman" pitchFamily="18" charset="0"/>
                        </a:rPr>
                        <a:t>…</a:t>
                      </a:r>
                      <a:endParaRPr kumimoji="0" lang="en-US" altLang="zh-CN" sz="2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5410200"/>
          </a:xfrm>
        </p:spPr>
        <p:txBody>
          <a:bodyPr/>
          <a:lstStyle/>
          <a:p>
            <a:pPr eaLnBrk="1" hangingPunct="1">
              <a:lnSpc>
                <a:spcPct val="100000"/>
              </a:lnSpc>
            </a:pPr>
            <a:r>
              <a:rPr lang="en-US" altLang="zh-CN" dirty="0" smtClean="0">
                <a:latin typeface="Times New Roman" pitchFamily="18" charset="0"/>
              </a:rPr>
              <a:t>4</a:t>
            </a:r>
            <a:r>
              <a:rPr lang="zh-CN" altLang="en-US" dirty="0" smtClean="0">
                <a:latin typeface="Times New Roman" pitchFamily="18" charset="0"/>
              </a:rPr>
              <a:t>．加密算法</a:t>
            </a:r>
          </a:p>
          <a:p>
            <a:pPr eaLnBrk="1" hangingPunct="1">
              <a:lnSpc>
                <a:spcPct val="100000"/>
              </a:lnSpc>
            </a:pPr>
            <a:r>
              <a:rPr lang="zh-CN" altLang="en-US" sz="2400" dirty="0" smtClean="0">
                <a:latin typeface="Times New Roman" pitchFamily="18" charset="0"/>
              </a:rPr>
              <a:t>加密算法为顺序完成以下操作：初始的密钥加；</a:t>
            </a:r>
            <a:r>
              <a:rPr lang="en-US" altLang="zh-CN" sz="2400" dirty="0" smtClean="0">
                <a:latin typeface="Times New Roman" pitchFamily="18" charset="0"/>
              </a:rPr>
              <a:t>(</a:t>
            </a:r>
            <a:r>
              <a:rPr lang="en-US" altLang="zh-CN" sz="2400" i="1" dirty="0" smtClean="0">
                <a:latin typeface="Times New Roman" pitchFamily="18" charset="0"/>
              </a:rPr>
              <a:t>N</a:t>
            </a:r>
            <a:r>
              <a:rPr lang="en-US" altLang="zh-CN" sz="2400" i="1" baseline="-25000" dirty="0" smtClean="0">
                <a:latin typeface="Times New Roman" pitchFamily="18" charset="0"/>
              </a:rPr>
              <a:t>r</a:t>
            </a:r>
            <a:r>
              <a:rPr lang="en-US" altLang="zh-CN" sz="2400" dirty="0" smtClean="0">
                <a:latin typeface="Times New Roman" pitchFamily="18" charset="0"/>
              </a:rPr>
              <a:t>-1)</a:t>
            </a:r>
            <a:r>
              <a:rPr lang="zh-CN" altLang="en-US" sz="2400" dirty="0" smtClean="0">
                <a:latin typeface="Times New Roman" pitchFamily="18" charset="0"/>
              </a:rPr>
              <a:t>轮迭代；一个结尾轮。即</a:t>
            </a:r>
          </a:p>
          <a:p>
            <a:pPr lvl="1" eaLnBrk="1" hangingPunct="1">
              <a:lnSpc>
                <a:spcPct val="100000"/>
              </a:lnSpc>
            </a:pPr>
            <a:r>
              <a:rPr lang="en-US" altLang="zh-CN" dirty="0" err="1" smtClean="0">
                <a:latin typeface="Times New Roman" pitchFamily="18" charset="0"/>
              </a:rPr>
              <a:t>Rijndael</a:t>
            </a:r>
            <a:r>
              <a:rPr lang="en-US" altLang="zh-CN" dirty="0" smtClean="0">
                <a:latin typeface="Times New Roman" pitchFamily="18" charset="0"/>
              </a:rPr>
              <a:t> (State, </a:t>
            </a:r>
            <a:r>
              <a:rPr lang="en-US" altLang="zh-CN" dirty="0" err="1" smtClean="0">
                <a:latin typeface="Times New Roman" pitchFamily="18" charset="0"/>
              </a:rPr>
              <a:t>CipherKey</a:t>
            </a:r>
            <a:r>
              <a:rPr lang="en-US" altLang="zh-CN" dirty="0" smtClean="0">
                <a:latin typeface="Times New Roman" pitchFamily="18" charset="0"/>
              </a:rPr>
              <a:t>)</a:t>
            </a:r>
          </a:p>
          <a:p>
            <a:pPr lvl="1" eaLnBrk="1" hangingPunct="1">
              <a:lnSpc>
                <a:spcPct val="100000"/>
              </a:lnSpc>
            </a:pPr>
            <a:r>
              <a:rPr lang="en-US" altLang="zh-CN" dirty="0" smtClean="0">
                <a:latin typeface="Times New Roman" pitchFamily="18" charset="0"/>
              </a:rPr>
              <a:t>{</a:t>
            </a:r>
          </a:p>
          <a:p>
            <a:pPr lvl="1" eaLnBrk="1" hangingPunct="1">
              <a:lnSpc>
                <a:spcPct val="100000"/>
              </a:lnSpc>
            </a:pPr>
            <a:r>
              <a:rPr lang="en-US" altLang="zh-CN" dirty="0" smtClean="0">
                <a:latin typeface="Times New Roman" pitchFamily="18" charset="0"/>
              </a:rPr>
              <a:t>		</a:t>
            </a:r>
            <a:r>
              <a:rPr lang="en-US" altLang="zh-CN" dirty="0" err="1" smtClean="0">
                <a:latin typeface="Times New Roman" pitchFamily="18" charset="0"/>
              </a:rPr>
              <a:t>KeyExpansion</a:t>
            </a:r>
            <a:r>
              <a:rPr lang="en-US" altLang="zh-CN" dirty="0" smtClean="0">
                <a:latin typeface="Times New Roman" pitchFamily="18" charset="0"/>
              </a:rPr>
              <a:t> (</a:t>
            </a:r>
            <a:r>
              <a:rPr lang="en-US" altLang="zh-CN" dirty="0" err="1" smtClean="0">
                <a:latin typeface="Times New Roman" pitchFamily="18" charset="0"/>
              </a:rPr>
              <a:t>CipherKey</a:t>
            </a:r>
            <a:r>
              <a:rPr lang="en-US" altLang="zh-CN" dirty="0" smtClean="0">
                <a:latin typeface="Times New Roman" pitchFamily="18" charset="0"/>
              </a:rPr>
              <a:t>, </a:t>
            </a:r>
            <a:r>
              <a:rPr lang="en-US" altLang="zh-CN" dirty="0" err="1" smtClean="0">
                <a:latin typeface="Times New Roman" pitchFamily="18" charset="0"/>
              </a:rPr>
              <a:t>ExpandedKey</a:t>
            </a:r>
            <a:r>
              <a:rPr lang="en-US" altLang="zh-CN" dirty="0" smtClean="0">
                <a:latin typeface="Times New Roman" pitchFamily="18" charset="0"/>
              </a:rPr>
              <a:t>);</a:t>
            </a:r>
          </a:p>
          <a:p>
            <a:pPr lvl="1" eaLnBrk="1" hangingPunct="1">
              <a:lnSpc>
                <a:spcPct val="100000"/>
              </a:lnSpc>
            </a:pPr>
            <a:r>
              <a:rPr lang="en-US" altLang="zh-CN" dirty="0" smtClean="0">
                <a:latin typeface="Times New Roman" pitchFamily="18" charset="0"/>
              </a:rPr>
              <a:t>		</a:t>
            </a:r>
            <a:r>
              <a:rPr lang="en-US" altLang="zh-CN" dirty="0" err="1" smtClean="0">
                <a:latin typeface="Times New Roman" pitchFamily="18" charset="0"/>
              </a:rPr>
              <a:t>AddRoundKey</a:t>
            </a:r>
            <a:r>
              <a:rPr lang="en-US" altLang="zh-CN" dirty="0" smtClean="0">
                <a:latin typeface="Times New Roman" pitchFamily="18" charset="0"/>
              </a:rPr>
              <a:t> (State, </a:t>
            </a:r>
            <a:r>
              <a:rPr lang="en-US" altLang="zh-CN" dirty="0" err="1" smtClean="0">
                <a:latin typeface="Times New Roman" pitchFamily="18" charset="0"/>
              </a:rPr>
              <a:t>ExpandedKey</a:t>
            </a:r>
            <a:r>
              <a:rPr lang="en-US" altLang="zh-CN" dirty="0" smtClean="0">
                <a:latin typeface="Times New Roman" pitchFamily="18" charset="0"/>
              </a:rPr>
              <a:t>);</a:t>
            </a:r>
          </a:p>
          <a:p>
            <a:pPr lvl="1" eaLnBrk="1" hangingPunct="1">
              <a:lnSpc>
                <a:spcPct val="100000"/>
              </a:lnSpc>
            </a:pPr>
            <a:r>
              <a:rPr lang="en-US" altLang="zh-CN" dirty="0" smtClean="0">
                <a:latin typeface="Times New Roman" pitchFamily="18" charset="0"/>
              </a:rPr>
              <a:t>		for (</a:t>
            </a:r>
            <a:r>
              <a:rPr lang="en-US" altLang="zh-CN" dirty="0" err="1" smtClean="0">
                <a:latin typeface="Times New Roman" pitchFamily="18" charset="0"/>
              </a:rPr>
              <a:t>i</a:t>
            </a:r>
            <a:r>
              <a:rPr lang="en-US" altLang="zh-CN" dirty="0" smtClean="0">
                <a:latin typeface="Times New Roman" pitchFamily="18" charset="0"/>
              </a:rPr>
              <a:t>=1; </a:t>
            </a:r>
            <a:r>
              <a:rPr lang="en-US" altLang="zh-CN" dirty="0" err="1" smtClean="0">
                <a:latin typeface="Times New Roman" pitchFamily="18" charset="0"/>
              </a:rPr>
              <a:t>i</a:t>
            </a:r>
            <a:r>
              <a:rPr lang="en-US" altLang="zh-CN" dirty="0" smtClean="0">
                <a:latin typeface="Times New Roman" pitchFamily="18" charset="0"/>
              </a:rPr>
              <a:t> &lt;N</a:t>
            </a:r>
            <a:r>
              <a:rPr lang="en-US" altLang="zh-CN" baseline="-25000" dirty="0" smtClean="0">
                <a:latin typeface="Times New Roman" pitchFamily="18" charset="0"/>
              </a:rPr>
              <a:t>r</a:t>
            </a:r>
            <a:r>
              <a:rPr lang="en-US" altLang="zh-CN" dirty="0" smtClean="0">
                <a:latin typeface="Times New Roman" pitchFamily="18" charset="0"/>
              </a:rPr>
              <a:t>; </a:t>
            </a:r>
            <a:r>
              <a:rPr lang="en-US" altLang="zh-CN" dirty="0" err="1" smtClean="0">
                <a:latin typeface="Times New Roman" pitchFamily="18" charset="0"/>
              </a:rPr>
              <a:t>i</a:t>
            </a:r>
            <a:r>
              <a:rPr lang="en-US" altLang="zh-CN" dirty="0" smtClean="0">
                <a:latin typeface="Times New Roman" pitchFamily="18" charset="0"/>
              </a:rPr>
              <a:t> ++) </a:t>
            </a:r>
          </a:p>
          <a:p>
            <a:pPr lvl="1" eaLnBrk="1" hangingPunct="1">
              <a:lnSpc>
                <a:spcPct val="100000"/>
              </a:lnSpc>
            </a:pPr>
            <a:r>
              <a:rPr lang="en-US" altLang="zh-CN" dirty="0" smtClean="0">
                <a:latin typeface="Times New Roman" pitchFamily="18" charset="0"/>
              </a:rPr>
              <a:t>			Round (State, </a:t>
            </a:r>
            <a:r>
              <a:rPr lang="en-US" altLang="zh-CN" dirty="0" err="1" smtClean="0">
                <a:latin typeface="Times New Roman" pitchFamily="18" charset="0"/>
              </a:rPr>
              <a:t>ExpandedKey+N</a:t>
            </a:r>
            <a:r>
              <a:rPr lang="en-US" altLang="zh-CN" baseline="-25000" dirty="0" err="1" smtClean="0">
                <a:latin typeface="Times New Roman" pitchFamily="18" charset="0"/>
              </a:rPr>
              <a:t>b</a:t>
            </a:r>
            <a:r>
              <a:rPr lang="en-US" altLang="zh-CN" dirty="0" smtClean="0">
                <a:latin typeface="Times New Roman" pitchFamily="18" charset="0"/>
              </a:rPr>
              <a:t>* </a:t>
            </a:r>
            <a:r>
              <a:rPr lang="en-US" altLang="zh-CN" dirty="0" err="1" smtClean="0">
                <a:latin typeface="Times New Roman" pitchFamily="18" charset="0"/>
              </a:rPr>
              <a:t>i</a:t>
            </a:r>
            <a:r>
              <a:rPr lang="en-US" altLang="zh-CN" dirty="0" smtClean="0">
                <a:latin typeface="Times New Roman" pitchFamily="18" charset="0"/>
              </a:rPr>
              <a:t>);</a:t>
            </a:r>
          </a:p>
          <a:p>
            <a:pPr lvl="1" eaLnBrk="1" hangingPunct="1">
              <a:lnSpc>
                <a:spcPct val="100000"/>
              </a:lnSpc>
            </a:pPr>
            <a:r>
              <a:rPr lang="en-US" altLang="zh-CN" dirty="0" smtClean="0">
                <a:latin typeface="Times New Roman" pitchFamily="18" charset="0"/>
              </a:rPr>
              <a:t>		</a:t>
            </a:r>
            <a:r>
              <a:rPr lang="en-US" altLang="zh-CN" dirty="0" err="1" smtClean="0">
                <a:latin typeface="Times New Roman" pitchFamily="18" charset="0"/>
              </a:rPr>
              <a:t>FinalRound</a:t>
            </a:r>
            <a:r>
              <a:rPr lang="en-US" altLang="zh-CN" dirty="0" smtClean="0">
                <a:latin typeface="Times New Roman" pitchFamily="18" charset="0"/>
              </a:rPr>
              <a:t> (State, </a:t>
            </a:r>
            <a:r>
              <a:rPr lang="en-US" altLang="zh-CN" dirty="0" err="1" smtClean="0">
                <a:latin typeface="Times New Roman" pitchFamily="18" charset="0"/>
              </a:rPr>
              <a:t>ExpandedKey+N</a:t>
            </a:r>
            <a:r>
              <a:rPr lang="en-US" altLang="zh-CN" baseline="-25000" dirty="0" err="1" smtClean="0">
                <a:latin typeface="Times New Roman" pitchFamily="18" charset="0"/>
              </a:rPr>
              <a:t>b</a:t>
            </a:r>
            <a:r>
              <a:rPr lang="en-US" altLang="zh-CN" dirty="0" smtClean="0">
                <a:latin typeface="Times New Roman" pitchFamily="18" charset="0"/>
              </a:rPr>
              <a:t>*N</a:t>
            </a:r>
            <a:r>
              <a:rPr lang="en-US" altLang="zh-CN" baseline="-25000" dirty="0" smtClean="0">
                <a:latin typeface="Times New Roman" pitchFamily="18" charset="0"/>
              </a:rPr>
              <a:t>r</a:t>
            </a:r>
            <a:r>
              <a:rPr lang="en-US" altLang="zh-CN" dirty="0" smtClean="0">
                <a:latin typeface="Times New Roman" pitchFamily="18" charset="0"/>
              </a:rPr>
              <a:t>)</a:t>
            </a:r>
          </a:p>
          <a:p>
            <a:pPr lvl="1" eaLnBrk="1" hangingPunct="1">
              <a:lnSpc>
                <a:spcPct val="100000"/>
              </a:lnSpc>
            </a:pPr>
            <a:r>
              <a:rPr lang="en-US" altLang="zh-CN" dirty="0" smtClean="0">
                <a:latin typeface="Times New Roman" pitchFamily="18" charset="0"/>
              </a:rPr>
              <a:t>}</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123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5410200"/>
          </a:xfrm>
        </p:spPr>
        <p:txBody>
          <a:bodyPr/>
          <a:lstStyle/>
          <a:p>
            <a:pPr eaLnBrk="1" hangingPunct="1">
              <a:lnSpc>
                <a:spcPct val="100000"/>
              </a:lnSpc>
            </a:pPr>
            <a:r>
              <a:rPr lang="zh-CN" altLang="en-US" dirty="0" smtClean="0">
                <a:latin typeface="Times New Roman" pitchFamily="18" charset="0"/>
              </a:rPr>
              <a:t>其中</a:t>
            </a:r>
            <a:r>
              <a:rPr lang="en-US" altLang="zh-CN" dirty="0" err="1" smtClean="0">
                <a:latin typeface="Times New Roman" pitchFamily="18" charset="0"/>
              </a:rPr>
              <a:t>CipherKey</a:t>
            </a:r>
            <a:r>
              <a:rPr lang="zh-CN" altLang="en-US" dirty="0" smtClean="0">
                <a:latin typeface="Times New Roman" pitchFamily="18" charset="0"/>
              </a:rPr>
              <a:t>是种子密钥，</a:t>
            </a:r>
            <a:r>
              <a:rPr lang="en-US" altLang="zh-CN" dirty="0" err="1" smtClean="0">
                <a:latin typeface="Times New Roman" pitchFamily="18" charset="0"/>
              </a:rPr>
              <a:t>ExpandedKey</a:t>
            </a:r>
            <a:r>
              <a:rPr lang="zh-CN" altLang="en-US" dirty="0" smtClean="0">
                <a:latin typeface="Times New Roman" pitchFamily="18" charset="0"/>
              </a:rPr>
              <a:t>是扩展密钥。</a:t>
            </a:r>
          </a:p>
          <a:p>
            <a:pPr eaLnBrk="1" hangingPunct="1">
              <a:lnSpc>
                <a:spcPct val="100000"/>
              </a:lnSpc>
            </a:pPr>
            <a:r>
              <a:rPr lang="zh-CN" altLang="en-US" dirty="0" smtClean="0">
                <a:latin typeface="Times New Roman" pitchFamily="18" charset="0"/>
              </a:rPr>
              <a:t>密钥扩展可以事先进行（预计算），且</a:t>
            </a:r>
            <a:r>
              <a:rPr lang="en-US" altLang="zh-CN" dirty="0" err="1" smtClean="0">
                <a:latin typeface="Times New Roman" pitchFamily="18" charset="0"/>
              </a:rPr>
              <a:t>Rijndael</a:t>
            </a:r>
            <a:r>
              <a:rPr lang="zh-CN" altLang="en-US" dirty="0" smtClean="0">
                <a:latin typeface="Times New Roman" pitchFamily="18" charset="0"/>
              </a:rPr>
              <a:t>密码的加密算法可以用这一扩展密钥来描述，即</a:t>
            </a:r>
          </a:p>
          <a:p>
            <a:pPr lvl="1" eaLnBrk="1" hangingPunct="1">
              <a:lnSpc>
                <a:spcPct val="100000"/>
              </a:lnSpc>
            </a:pPr>
            <a:r>
              <a:rPr lang="en-US" altLang="zh-CN" dirty="0" err="1" smtClean="0">
                <a:latin typeface="Times New Roman" pitchFamily="18" charset="0"/>
              </a:rPr>
              <a:t>Rijndael</a:t>
            </a:r>
            <a:r>
              <a:rPr lang="en-US" altLang="zh-CN" dirty="0" smtClean="0">
                <a:latin typeface="Times New Roman" pitchFamily="18" charset="0"/>
              </a:rPr>
              <a:t> (State, </a:t>
            </a:r>
            <a:r>
              <a:rPr lang="en-US" altLang="zh-CN" dirty="0" err="1" smtClean="0">
                <a:latin typeface="Times New Roman" pitchFamily="18" charset="0"/>
              </a:rPr>
              <a:t>ExpandedKey</a:t>
            </a:r>
            <a:r>
              <a:rPr lang="en-US" altLang="zh-CN" dirty="0" smtClean="0">
                <a:latin typeface="Times New Roman" pitchFamily="18" charset="0"/>
              </a:rPr>
              <a:t>)</a:t>
            </a:r>
          </a:p>
          <a:p>
            <a:pPr lvl="1" eaLnBrk="1" hangingPunct="1">
              <a:lnSpc>
                <a:spcPct val="100000"/>
              </a:lnSpc>
            </a:pPr>
            <a:r>
              <a:rPr lang="en-US" altLang="zh-CN" dirty="0" smtClean="0">
                <a:latin typeface="Times New Roman" pitchFamily="18" charset="0"/>
              </a:rPr>
              <a:t>{</a:t>
            </a:r>
          </a:p>
          <a:p>
            <a:pPr lvl="1" eaLnBrk="1" hangingPunct="1">
              <a:lnSpc>
                <a:spcPct val="100000"/>
              </a:lnSpc>
            </a:pPr>
            <a:r>
              <a:rPr lang="en-US" altLang="zh-CN" dirty="0" smtClean="0">
                <a:latin typeface="Times New Roman" pitchFamily="18" charset="0"/>
              </a:rPr>
              <a:t>		</a:t>
            </a:r>
            <a:r>
              <a:rPr lang="en-US" altLang="zh-CN" dirty="0" err="1" smtClean="0">
                <a:latin typeface="Times New Roman" pitchFamily="18" charset="0"/>
              </a:rPr>
              <a:t>AddRoundKey</a:t>
            </a:r>
            <a:r>
              <a:rPr lang="en-US" altLang="zh-CN" dirty="0" smtClean="0">
                <a:latin typeface="Times New Roman" pitchFamily="18" charset="0"/>
              </a:rPr>
              <a:t> (State, </a:t>
            </a:r>
            <a:r>
              <a:rPr lang="en-US" altLang="zh-CN" dirty="0" err="1" smtClean="0">
                <a:latin typeface="Times New Roman" pitchFamily="18" charset="0"/>
              </a:rPr>
              <a:t>ExpandedKey</a:t>
            </a:r>
            <a:r>
              <a:rPr lang="en-US" altLang="zh-CN" dirty="0" smtClean="0">
                <a:latin typeface="Times New Roman" pitchFamily="18" charset="0"/>
              </a:rPr>
              <a:t>);</a:t>
            </a:r>
          </a:p>
          <a:p>
            <a:pPr lvl="1" eaLnBrk="1" hangingPunct="1">
              <a:lnSpc>
                <a:spcPct val="100000"/>
              </a:lnSpc>
            </a:pPr>
            <a:r>
              <a:rPr lang="en-US" altLang="zh-CN" dirty="0" smtClean="0">
                <a:latin typeface="Times New Roman" pitchFamily="18" charset="0"/>
              </a:rPr>
              <a:t>		for (</a:t>
            </a:r>
            <a:r>
              <a:rPr lang="en-US" altLang="zh-CN" dirty="0" err="1" smtClean="0">
                <a:latin typeface="Times New Roman" pitchFamily="18" charset="0"/>
              </a:rPr>
              <a:t>i</a:t>
            </a:r>
            <a:r>
              <a:rPr lang="en-US" altLang="zh-CN" dirty="0" smtClean="0">
                <a:latin typeface="Times New Roman" pitchFamily="18" charset="0"/>
              </a:rPr>
              <a:t>=1; </a:t>
            </a:r>
            <a:r>
              <a:rPr lang="en-US" altLang="zh-CN" dirty="0" err="1" smtClean="0">
                <a:latin typeface="Times New Roman" pitchFamily="18" charset="0"/>
              </a:rPr>
              <a:t>i</a:t>
            </a:r>
            <a:r>
              <a:rPr lang="en-US" altLang="zh-CN" dirty="0" smtClean="0">
                <a:latin typeface="Times New Roman" pitchFamily="18" charset="0"/>
              </a:rPr>
              <a:t> &lt;N</a:t>
            </a:r>
            <a:r>
              <a:rPr lang="en-US" altLang="zh-CN" baseline="-25000" dirty="0" smtClean="0">
                <a:latin typeface="Times New Roman" pitchFamily="18" charset="0"/>
              </a:rPr>
              <a:t>r</a:t>
            </a:r>
            <a:r>
              <a:rPr lang="en-US" altLang="zh-CN" dirty="0" smtClean="0">
                <a:latin typeface="Times New Roman" pitchFamily="18" charset="0"/>
              </a:rPr>
              <a:t>; </a:t>
            </a:r>
            <a:r>
              <a:rPr lang="en-US" altLang="zh-CN" dirty="0" err="1" smtClean="0">
                <a:latin typeface="Times New Roman" pitchFamily="18" charset="0"/>
              </a:rPr>
              <a:t>i</a:t>
            </a:r>
            <a:r>
              <a:rPr lang="en-US" altLang="zh-CN" dirty="0" smtClean="0">
                <a:latin typeface="Times New Roman" pitchFamily="18" charset="0"/>
              </a:rPr>
              <a:t> ++)</a:t>
            </a:r>
          </a:p>
          <a:p>
            <a:pPr lvl="1" eaLnBrk="1" hangingPunct="1">
              <a:lnSpc>
                <a:spcPct val="100000"/>
              </a:lnSpc>
            </a:pPr>
            <a:r>
              <a:rPr lang="en-US" altLang="zh-CN" dirty="0" smtClean="0">
                <a:latin typeface="Times New Roman" pitchFamily="18" charset="0"/>
              </a:rPr>
              <a:t>		      Round (State, </a:t>
            </a:r>
            <a:r>
              <a:rPr lang="en-US" altLang="zh-CN" dirty="0" err="1" smtClean="0">
                <a:latin typeface="Times New Roman" pitchFamily="18" charset="0"/>
              </a:rPr>
              <a:t>ExpandedKey+N</a:t>
            </a:r>
            <a:r>
              <a:rPr lang="en-US" altLang="zh-CN" baseline="-25000" dirty="0" err="1" smtClean="0">
                <a:latin typeface="Times New Roman" pitchFamily="18" charset="0"/>
              </a:rPr>
              <a:t>b</a:t>
            </a:r>
            <a:r>
              <a:rPr lang="en-US" altLang="zh-CN" dirty="0" smtClean="0">
                <a:latin typeface="Times New Roman" pitchFamily="18" charset="0"/>
              </a:rPr>
              <a:t>* </a:t>
            </a:r>
            <a:r>
              <a:rPr lang="en-US" altLang="zh-CN" dirty="0" err="1" smtClean="0">
                <a:latin typeface="Times New Roman" pitchFamily="18" charset="0"/>
              </a:rPr>
              <a:t>i</a:t>
            </a:r>
            <a:r>
              <a:rPr lang="en-US" altLang="zh-CN" dirty="0" smtClean="0">
                <a:latin typeface="Times New Roman" pitchFamily="18" charset="0"/>
              </a:rPr>
              <a:t>);</a:t>
            </a:r>
          </a:p>
          <a:p>
            <a:pPr lvl="1" eaLnBrk="1" hangingPunct="1">
              <a:lnSpc>
                <a:spcPct val="100000"/>
              </a:lnSpc>
            </a:pPr>
            <a:r>
              <a:rPr lang="en-US" altLang="zh-CN" dirty="0" smtClean="0">
                <a:latin typeface="Times New Roman" pitchFamily="18" charset="0"/>
              </a:rPr>
              <a:t>	            </a:t>
            </a:r>
            <a:r>
              <a:rPr lang="en-US" altLang="zh-CN" dirty="0" err="1" smtClean="0">
                <a:latin typeface="Times New Roman" pitchFamily="18" charset="0"/>
              </a:rPr>
              <a:t>FinalRound</a:t>
            </a:r>
            <a:r>
              <a:rPr lang="en-US" altLang="zh-CN" dirty="0" smtClean="0">
                <a:latin typeface="Times New Roman" pitchFamily="18" charset="0"/>
              </a:rPr>
              <a:t> (State, </a:t>
            </a:r>
            <a:r>
              <a:rPr lang="en-US" altLang="zh-CN" dirty="0" err="1" smtClean="0">
                <a:latin typeface="Times New Roman" pitchFamily="18" charset="0"/>
              </a:rPr>
              <a:t>ExpandedKey+N</a:t>
            </a:r>
            <a:r>
              <a:rPr lang="en-US" altLang="zh-CN" baseline="-25000" dirty="0" err="1" smtClean="0">
                <a:latin typeface="Times New Roman" pitchFamily="18" charset="0"/>
              </a:rPr>
              <a:t>b</a:t>
            </a:r>
            <a:r>
              <a:rPr lang="en-US" altLang="zh-CN" dirty="0" smtClean="0">
                <a:latin typeface="Times New Roman" pitchFamily="18" charset="0"/>
              </a:rPr>
              <a:t>*N</a:t>
            </a:r>
            <a:r>
              <a:rPr lang="en-US" altLang="zh-CN" baseline="-25000" dirty="0" smtClean="0">
                <a:latin typeface="Times New Roman" pitchFamily="18" charset="0"/>
              </a:rPr>
              <a:t>r</a:t>
            </a:r>
            <a:r>
              <a:rPr lang="en-US" altLang="zh-CN" dirty="0" smtClean="0">
                <a:latin typeface="Times New Roman" pitchFamily="18" charset="0"/>
              </a:rPr>
              <a:t>)</a:t>
            </a:r>
          </a:p>
          <a:p>
            <a:pPr lvl="1" eaLnBrk="1" hangingPunct="1">
              <a:lnSpc>
                <a:spcPct val="100000"/>
              </a:lnSpc>
            </a:pPr>
            <a:r>
              <a:rPr lang="en-US" altLang="zh-CN" dirty="0" smtClean="0">
                <a:latin typeface="Times New Roman" pitchFamily="18" charset="0"/>
              </a:rPr>
              <a:t>}</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124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5410200"/>
          </a:xfrm>
        </p:spPr>
        <p:txBody>
          <a:bodyPr/>
          <a:lstStyle/>
          <a:p>
            <a:pPr eaLnBrk="1" hangingPunct="1">
              <a:lnSpc>
                <a:spcPct val="110000"/>
              </a:lnSpc>
            </a:pPr>
            <a:r>
              <a:rPr lang="en-US" altLang="zh-CN" sz="2400" dirty="0" smtClean="0">
                <a:solidFill>
                  <a:srgbClr val="0000FF"/>
                </a:solidFill>
              </a:rPr>
              <a:t>5.</a:t>
            </a:r>
            <a:r>
              <a:rPr lang="zh-CN" altLang="en-US" sz="2400" dirty="0" smtClean="0">
                <a:solidFill>
                  <a:srgbClr val="0000FF"/>
                </a:solidFill>
              </a:rPr>
              <a:t>加解密的相近程度及解密算法</a:t>
            </a:r>
          </a:p>
          <a:p>
            <a:pPr eaLnBrk="1" hangingPunct="1">
              <a:lnSpc>
                <a:spcPct val="110000"/>
              </a:lnSpc>
            </a:pPr>
            <a:r>
              <a:rPr lang="zh-CN" altLang="en-US" sz="2400" dirty="0" smtClean="0"/>
              <a:t>首先给出几个引理。</a:t>
            </a:r>
            <a:endParaRPr lang="zh-CN" altLang="en-US" sz="2400" b="0" dirty="0" smtClean="0"/>
          </a:p>
          <a:p>
            <a:pPr eaLnBrk="1" hangingPunct="1">
              <a:lnSpc>
                <a:spcPct val="110000"/>
              </a:lnSpc>
            </a:pPr>
            <a:r>
              <a:rPr lang="zh-CN" altLang="en-US" sz="2400" dirty="0" smtClean="0"/>
              <a:t>引理</a:t>
            </a:r>
            <a:r>
              <a:rPr lang="en-US" altLang="zh-CN" sz="2400" dirty="0" smtClean="0"/>
              <a:t>3.1 </a:t>
            </a:r>
            <a:r>
              <a:rPr lang="zh-CN" altLang="en-US" sz="2400" dirty="0" smtClean="0"/>
              <a:t>设字节代换（</a:t>
            </a:r>
            <a:r>
              <a:rPr lang="en-US" altLang="zh-CN" sz="2400" dirty="0" err="1" smtClean="0"/>
              <a:t>ByteSub</a:t>
            </a:r>
            <a:r>
              <a:rPr lang="zh-CN" altLang="en-US" sz="2400" dirty="0" smtClean="0"/>
              <a:t>）、行移位（</a:t>
            </a:r>
            <a:r>
              <a:rPr lang="en-US" altLang="zh-CN" sz="2400" dirty="0" err="1" smtClean="0"/>
              <a:t>ShiftRow</a:t>
            </a:r>
            <a:r>
              <a:rPr lang="zh-CN" altLang="en-US" sz="2400" dirty="0" smtClean="0"/>
              <a:t>）的逆变换分别为</a:t>
            </a:r>
            <a:r>
              <a:rPr lang="en-US" altLang="zh-CN" sz="2400" dirty="0" err="1" smtClean="0"/>
              <a:t>InvByteSub</a:t>
            </a:r>
            <a:r>
              <a:rPr lang="zh-CN" altLang="en-US" sz="2400" dirty="0" smtClean="0"/>
              <a:t>、</a:t>
            </a:r>
            <a:r>
              <a:rPr lang="en-US" altLang="zh-CN" sz="2400" dirty="0" err="1" smtClean="0"/>
              <a:t>InvShiftRow</a:t>
            </a:r>
            <a:r>
              <a:rPr lang="zh-CN" altLang="en-US" sz="2400" dirty="0" smtClean="0"/>
              <a:t>。</a:t>
            </a:r>
          </a:p>
          <a:p>
            <a:pPr lvl="1" eaLnBrk="1" hangingPunct="1">
              <a:lnSpc>
                <a:spcPct val="110000"/>
              </a:lnSpc>
            </a:pPr>
            <a:r>
              <a:rPr lang="zh-CN" altLang="en-US" dirty="0" smtClean="0"/>
              <a:t>则组合部件</a:t>
            </a:r>
            <a:r>
              <a:rPr lang="zh-CN" altLang="en-US" dirty="0" smtClean="0">
                <a:latin typeface="华文中宋" pitchFamily="2" charset="-122"/>
              </a:rPr>
              <a:t>“</a:t>
            </a:r>
            <a:r>
              <a:rPr lang="en-US" altLang="zh-CN" dirty="0" err="1" smtClean="0"/>
              <a:t>ByteSub→ShiftRow</a:t>
            </a:r>
            <a:r>
              <a:rPr lang="en-US" altLang="zh-CN" dirty="0" smtClean="0">
                <a:latin typeface="华文中宋" pitchFamily="2" charset="-122"/>
              </a:rPr>
              <a:t>”</a:t>
            </a:r>
            <a:r>
              <a:rPr lang="zh-CN" altLang="en-US" dirty="0" smtClean="0"/>
              <a:t>的逆变换为</a:t>
            </a:r>
            <a:r>
              <a:rPr lang="zh-CN" altLang="en-US" dirty="0" smtClean="0">
                <a:latin typeface="华文中宋" pitchFamily="2" charset="-122"/>
              </a:rPr>
              <a:t>“</a:t>
            </a:r>
            <a:r>
              <a:rPr lang="en-US" altLang="zh-CN" dirty="0" err="1" smtClean="0"/>
              <a:t>InvByteSub→InvShiftRow</a:t>
            </a:r>
            <a:r>
              <a:rPr lang="en-US" altLang="zh-CN" dirty="0" smtClean="0">
                <a:latin typeface="华文中宋" pitchFamily="2" charset="-122"/>
              </a:rPr>
              <a:t>”</a:t>
            </a:r>
            <a:endParaRPr lang="en-US" altLang="zh-CN" dirty="0" smtClean="0"/>
          </a:p>
          <a:p>
            <a:pPr lvl="1" eaLnBrk="1" hangingPunct="1">
              <a:lnSpc>
                <a:spcPct val="110000"/>
              </a:lnSpc>
            </a:pPr>
            <a:r>
              <a:rPr lang="zh-CN" altLang="en-US" dirty="0" smtClean="0"/>
              <a:t>证明：组合部件</a:t>
            </a:r>
            <a:r>
              <a:rPr lang="zh-CN" altLang="en-US" dirty="0" smtClean="0">
                <a:latin typeface="华文中宋" pitchFamily="2" charset="-122"/>
              </a:rPr>
              <a:t>“</a:t>
            </a:r>
            <a:r>
              <a:rPr lang="en-US" altLang="zh-CN" dirty="0" err="1" smtClean="0"/>
              <a:t>ByteSub→ShiftRow</a:t>
            </a:r>
            <a:r>
              <a:rPr lang="en-US" altLang="zh-CN" dirty="0" smtClean="0">
                <a:latin typeface="华文中宋" pitchFamily="2" charset="-122"/>
              </a:rPr>
              <a:t>”</a:t>
            </a:r>
            <a:r>
              <a:rPr lang="zh-CN" altLang="en-US" dirty="0" smtClean="0"/>
              <a:t>的逆变换原本为</a:t>
            </a:r>
            <a:r>
              <a:rPr lang="zh-CN" altLang="en-US" dirty="0" smtClean="0">
                <a:latin typeface="华文中宋" pitchFamily="2" charset="-122"/>
              </a:rPr>
              <a:t>“</a:t>
            </a:r>
            <a:r>
              <a:rPr lang="en-US" altLang="zh-CN" dirty="0" err="1" smtClean="0"/>
              <a:t>InvShiftRow→InvByteSub</a:t>
            </a:r>
            <a:r>
              <a:rPr lang="en-US" altLang="zh-CN" dirty="0" smtClean="0">
                <a:latin typeface="华文中宋" pitchFamily="2" charset="-122"/>
              </a:rPr>
              <a:t>”</a:t>
            </a:r>
            <a:r>
              <a:rPr lang="zh-CN" altLang="en-US" dirty="0" smtClean="0"/>
              <a:t>。由于字节代换（</a:t>
            </a:r>
            <a:r>
              <a:rPr lang="en-US" altLang="zh-CN" dirty="0" err="1" smtClean="0"/>
              <a:t>ByteSub</a:t>
            </a:r>
            <a:r>
              <a:rPr lang="zh-CN" altLang="en-US" dirty="0" smtClean="0"/>
              <a:t>）是对每个字节进行相同的变换，故</a:t>
            </a:r>
            <a:r>
              <a:rPr lang="zh-CN" altLang="en-US" dirty="0" smtClean="0">
                <a:latin typeface="华文中宋" pitchFamily="2" charset="-122"/>
              </a:rPr>
              <a:t>“</a:t>
            </a:r>
            <a:r>
              <a:rPr lang="en-US" altLang="zh-CN" dirty="0" err="1" smtClean="0"/>
              <a:t>InvShiftRow</a:t>
            </a:r>
            <a:r>
              <a:rPr lang="en-US" altLang="zh-CN" dirty="0" smtClean="0">
                <a:latin typeface="华文中宋" pitchFamily="2" charset="-122"/>
              </a:rPr>
              <a:t>”</a:t>
            </a:r>
            <a:r>
              <a:rPr lang="zh-CN" altLang="en-US" dirty="0" smtClean="0"/>
              <a:t>与</a:t>
            </a:r>
            <a:r>
              <a:rPr lang="zh-CN" altLang="en-US" dirty="0" smtClean="0">
                <a:latin typeface="华文中宋" pitchFamily="2" charset="-122"/>
              </a:rPr>
              <a:t>“</a:t>
            </a:r>
            <a:r>
              <a:rPr lang="en-US" altLang="zh-CN" dirty="0" err="1" smtClean="0"/>
              <a:t>InvByteSub</a:t>
            </a:r>
            <a:r>
              <a:rPr lang="en-US" altLang="zh-CN" dirty="0" smtClean="0">
                <a:latin typeface="华文中宋" pitchFamily="2" charset="-122"/>
              </a:rPr>
              <a:t>”</a:t>
            </a:r>
            <a:r>
              <a:rPr lang="zh-CN" altLang="en-US" dirty="0" smtClean="0"/>
              <a:t>两个计算部件可以交换顺序。（证毕）</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125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5410200"/>
          </a:xfrm>
        </p:spPr>
        <p:txBody>
          <a:bodyPr/>
          <a:lstStyle/>
          <a:p>
            <a:pPr eaLnBrk="1" hangingPunct="1"/>
            <a:r>
              <a:rPr lang="zh-CN" altLang="en-US" dirty="0" smtClean="0"/>
              <a:t>引理</a:t>
            </a:r>
            <a:r>
              <a:rPr lang="en-US" altLang="zh-CN" dirty="0" smtClean="0"/>
              <a:t>3.2 </a:t>
            </a:r>
            <a:r>
              <a:rPr lang="zh-CN" altLang="en-US" dirty="0" smtClean="0"/>
              <a:t>设列混合（</a:t>
            </a:r>
            <a:r>
              <a:rPr lang="en-US" altLang="zh-CN" dirty="0" err="1" smtClean="0"/>
              <a:t>MixColumn</a:t>
            </a:r>
            <a:r>
              <a:rPr lang="zh-CN" altLang="en-US" dirty="0" smtClean="0"/>
              <a:t>）的逆变换为</a:t>
            </a:r>
            <a:r>
              <a:rPr lang="en-US" altLang="zh-CN" dirty="0" err="1" smtClean="0"/>
              <a:t>InvMixColumn</a:t>
            </a:r>
            <a:r>
              <a:rPr lang="en-US" altLang="zh-CN" dirty="0" smtClean="0"/>
              <a:t> </a:t>
            </a:r>
            <a:r>
              <a:rPr lang="zh-CN" altLang="en-US" dirty="0" smtClean="0"/>
              <a:t>则列混合部件与密钥加部件（</a:t>
            </a:r>
            <a:r>
              <a:rPr lang="en-US" altLang="zh-CN" dirty="0" err="1" smtClean="0"/>
              <a:t>AddRoundKey</a:t>
            </a:r>
            <a:r>
              <a:rPr lang="zh-CN" altLang="en-US" dirty="0" smtClean="0"/>
              <a:t>）的组合部件</a:t>
            </a:r>
            <a:r>
              <a:rPr lang="zh-CN" altLang="en-US" dirty="0" smtClean="0">
                <a:latin typeface="华文中宋" pitchFamily="2" charset="-122"/>
              </a:rPr>
              <a:t>“</a:t>
            </a:r>
            <a:r>
              <a:rPr lang="en-US" altLang="zh-CN" dirty="0" err="1" smtClean="0"/>
              <a:t>MixColumn→AddRoundKey</a:t>
            </a:r>
            <a:r>
              <a:rPr lang="en-US" altLang="zh-CN" dirty="0" smtClean="0"/>
              <a:t> (</a:t>
            </a:r>
            <a:r>
              <a:rPr lang="en-US" altLang="zh-CN" dirty="0" smtClean="0">
                <a:latin typeface="华文中宋" pitchFamily="2" charset="-122"/>
              </a:rPr>
              <a:t>·</a:t>
            </a:r>
            <a:r>
              <a:rPr lang="en-US" altLang="zh-CN" dirty="0" smtClean="0"/>
              <a:t>, Key)</a:t>
            </a:r>
            <a:r>
              <a:rPr lang="en-US" altLang="zh-CN" dirty="0" smtClean="0">
                <a:latin typeface="华文中宋" pitchFamily="2" charset="-122"/>
              </a:rPr>
              <a:t>”</a:t>
            </a:r>
            <a:r>
              <a:rPr lang="zh-CN" altLang="en-US" dirty="0" smtClean="0"/>
              <a:t>的逆变换为</a:t>
            </a:r>
          </a:p>
          <a:p>
            <a:pPr eaLnBrk="1" hangingPunct="1">
              <a:buNone/>
            </a:pPr>
            <a:r>
              <a:rPr lang="zh-CN" altLang="en-US" dirty="0" smtClean="0">
                <a:latin typeface="华文中宋" pitchFamily="2" charset="-122"/>
              </a:rPr>
              <a:t>“</a:t>
            </a:r>
            <a:r>
              <a:rPr lang="en-US" altLang="zh-CN" dirty="0" err="1" smtClean="0"/>
              <a:t>InvMixColumn→AddRoundKey</a:t>
            </a:r>
            <a:r>
              <a:rPr lang="en-US" altLang="zh-CN" dirty="0" smtClean="0"/>
              <a:t> (</a:t>
            </a:r>
            <a:r>
              <a:rPr lang="en-US" altLang="zh-CN" dirty="0" smtClean="0">
                <a:latin typeface="华文中宋" pitchFamily="2" charset="-122"/>
              </a:rPr>
              <a:t>·</a:t>
            </a:r>
            <a:r>
              <a:rPr lang="en-US" altLang="zh-CN" dirty="0" smtClean="0"/>
              <a:t>, </a:t>
            </a:r>
            <a:r>
              <a:rPr lang="en-US" altLang="zh-CN" dirty="0" err="1" smtClean="0"/>
              <a:t>InvKey</a:t>
            </a:r>
            <a:r>
              <a:rPr lang="en-US" altLang="zh-CN" dirty="0" smtClean="0"/>
              <a:t>)</a:t>
            </a:r>
            <a:r>
              <a:rPr lang="en-US" altLang="zh-CN" dirty="0" smtClean="0">
                <a:latin typeface="华文中宋" pitchFamily="2" charset="-122"/>
              </a:rPr>
              <a:t>”</a:t>
            </a:r>
            <a:endParaRPr lang="en-US" altLang="zh-CN" dirty="0" smtClean="0"/>
          </a:p>
          <a:p>
            <a:pPr lvl="1" eaLnBrk="1" hangingPunct="1"/>
            <a:r>
              <a:rPr lang="zh-CN" altLang="en-US" dirty="0" smtClean="0"/>
              <a:t>其中密钥</a:t>
            </a:r>
            <a:r>
              <a:rPr lang="en-US" altLang="zh-CN" dirty="0" err="1" smtClean="0"/>
              <a:t>InvKey</a:t>
            </a:r>
            <a:r>
              <a:rPr lang="zh-CN" altLang="en-US" dirty="0" smtClean="0"/>
              <a:t>与</a:t>
            </a:r>
            <a:r>
              <a:rPr lang="en-US" altLang="zh-CN" dirty="0" smtClean="0"/>
              <a:t>Key</a:t>
            </a:r>
            <a:r>
              <a:rPr lang="zh-CN" altLang="en-US" dirty="0" smtClean="0"/>
              <a:t>的关系为：</a:t>
            </a:r>
            <a:r>
              <a:rPr lang="en-US" altLang="zh-CN" dirty="0" err="1" smtClean="0"/>
              <a:t>InvKey</a:t>
            </a:r>
            <a:r>
              <a:rPr lang="en-US" altLang="zh-CN" dirty="0" smtClean="0"/>
              <a:t>=</a:t>
            </a:r>
            <a:r>
              <a:rPr lang="en-US" altLang="zh-CN" dirty="0" err="1" smtClean="0"/>
              <a:t>InvMixColumn</a:t>
            </a:r>
            <a:r>
              <a:rPr lang="en-US" altLang="zh-CN" dirty="0" smtClean="0"/>
              <a:t> (Key)</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126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5410200"/>
          </a:xfrm>
        </p:spPr>
        <p:txBody>
          <a:bodyPr/>
          <a:lstStyle/>
          <a:p>
            <a:pPr eaLnBrk="1" hangingPunct="1">
              <a:lnSpc>
                <a:spcPct val="110000"/>
              </a:lnSpc>
            </a:pPr>
            <a:r>
              <a:rPr lang="zh-CN" altLang="en-US" sz="2400" dirty="0" smtClean="0"/>
              <a:t>证明：</a:t>
            </a:r>
          </a:p>
          <a:p>
            <a:pPr lvl="1" eaLnBrk="1" hangingPunct="1">
              <a:lnSpc>
                <a:spcPct val="110000"/>
              </a:lnSpc>
            </a:pPr>
            <a:r>
              <a:rPr lang="zh-CN" altLang="en-US" sz="2000" dirty="0" smtClean="0"/>
              <a:t>组合部件</a:t>
            </a:r>
            <a:r>
              <a:rPr lang="zh-CN" altLang="en-US" sz="2000" dirty="0" smtClean="0">
                <a:latin typeface="华文中宋" pitchFamily="2" charset="-122"/>
              </a:rPr>
              <a:t>“</a:t>
            </a:r>
            <a:r>
              <a:rPr lang="en-US" altLang="zh-CN" sz="2000" dirty="0" err="1" smtClean="0"/>
              <a:t>MixColumn→AddRoundKey</a:t>
            </a:r>
            <a:r>
              <a:rPr lang="en-US" altLang="zh-CN" sz="2000" dirty="0" smtClean="0"/>
              <a:t> (</a:t>
            </a:r>
            <a:r>
              <a:rPr lang="en-US" altLang="zh-CN" sz="2000" dirty="0" smtClean="0">
                <a:latin typeface="华文中宋" pitchFamily="2" charset="-122"/>
              </a:rPr>
              <a:t>·</a:t>
            </a:r>
            <a:r>
              <a:rPr lang="en-US" altLang="zh-CN" sz="2000" dirty="0" smtClean="0"/>
              <a:t>, Key)</a:t>
            </a:r>
            <a:r>
              <a:rPr lang="en-US" altLang="zh-CN" sz="2000" dirty="0" smtClean="0">
                <a:latin typeface="华文中宋" pitchFamily="2" charset="-122"/>
              </a:rPr>
              <a:t>”</a:t>
            </a:r>
            <a:r>
              <a:rPr lang="en-US" altLang="zh-CN" sz="2000" dirty="0" smtClean="0"/>
              <a:t> </a:t>
            </a:r>
            <a:r>
              <a:rPr lang="zh-CN" altLang="en-US" sz="2000" dirty="0" smtClean="0"/>
              <a:t>的逆变换原本为</a:t>
            </a:r>
            <a:r>
              <a:rPr lang="zh-CN" altLang="en-US" sz="2000" dirty="0" smtClean="0">
                <a:latin typeface="华文中宋" pitchFamily="2" charset="-122"/>
              </a:rPr>
              <a:t>“</a:t>
            </a:r>
            <a:r>
              <a:rPr lang="en-US" altLang="zh-CN" sz="2000" dirty="0" err="1" smtClean="0"/>
              <a:t>AddRoundKey</a:t>
            </a:r>
            <a:r>
              <a:rPr lang="en-US" altLang="zh-CN" sz="2000" dirty="0" smtClean="0"/>
              <a:t> (</a:t>
            </a:r>
            <a:r>
              <a:rPr lang="en-US" altLang="zh-CN" sz="2000" dirty="0" smtClean="0">
                <a:latin typeface="华文中宋" pitchFamily="2" charset="-122"/>
              </a:rPr>
              <a:t>·</a:t>
            </a:r>
            <a:r>
              <a:rPr lang="en-US" altLang="zh-CN" sz="2000" dirty="0" smtClean="0"/>
              <a:t>, Key)→</a:t>
            </a:r>
            <a:r>
              <a:rPr lang="en-US" altLang="zh-CN" sz="2000" dirty="0" err="1" smtClean="0"/>
              <a:t>InvMixColumn</a:t>
            </a:r>
            <a:r>
              <a:rPr lang="en-US" altLang="zh-CN" sz="2000" dirty="0" smtClean="0">
                <a:latin typeface="华文中宋" pitchFamily="2" charset="-122"/>
              </a:rPr>
              <a:t>”</a:t>
            </a:r>
            <a:r>
              <a:rPr lang="zh-CN" altLang="en-US" sz="2000" dirty="0" smtClean="0"/>
              <a:t>，</a:t>
            </a:r>
          </a:p>
          <a:p>
            <a:pPr lvl="1" eaLnBrk="1" hangingPunct="1">
              <a:lnSpc>
                <a:spcPct val="110000"/>
              </a:lnSpc>
            </a:pPr>
            <a:r>
              <a:rPr lang="zh-CN" altLang="en-US" sz="2000" dirty="0" smtClean="0"/>
              <a:t>由于列混合（</a:t>
            </a:r>
            <a:r>
              <a:rPr lang="en-US" altLang="zh-CN" sz="2000" dirty="0" err="1" smtClean="0"/>
              <a:t>MixColumn</a:t>
            </a:r>
            <a:r>
              <a:rPr lang="zh-CN" altLang="en-US" sz="2000" dirty="0" smtClean="0"/>
              <a:t>）实际上是线性空间</a:t>
            </a:r>
            <a:r>
              <a:rPr lang="en-US" altLang="zh-CN" sz="2000" dirty="0" smtClean="0"/>
              <a:t>GF(2</a:t>
            </a:r>
            <a:r>
              <a:rPr lang="en-US" altLang="zh-CN" sz="2000" baseline="30000" dirty="0" smtClean="0"/>
              <a:t>8</a:t>
            </a:r>
            <a:r>
              <a:rPr lang="en-US" altLang="zh-CN" sz="2000" dirty="0" smtClean="0"/>
              <a:t>)</a:t>
            </a:r>
            <a:r>
              <a:rPr lang="en-US" altLang="zh-CN" sz="2000" baseline="30000" dirty="0" smtClean="0"/>
              <a:t>4</a:t>
            </a:r>
            <a:r>
              <a:rPr lang="zh-CN" altLang="en-US" sz="2000" dirty="0" smtClean="0"/>
              <a:t>上的可逆线性变换，因此</a:t>
            </a:r>
            <a:r>
              <a:rPr lang="zh-CN" altLang="en-US" sz="2000" dirty="0" smtClean="0">
                <a:latin typeface="华文中宋" pitchFamily="2" charset="-122"/>
              </a:rPr>
              <a:t>“</a:t>
            </a:r>
            <a:r>
              <a:rPr lang="en-US" altLang="zh-CN" sz="2000" dirty="0" err="1" smtClean="0"/>
              <a:t>AddRoundKey</a:t>
            </a:r>
            <a:r>
              <a:rPr lang="en-US" altLang="zh-CN" sz="2000" dirty="0" smtClean="0"/>
              <a:t> (</a:t>
            </a:r>
            <a:r>
              <a:rPr lang="en-US" altLang="zh-CN" sz="2000" dirty="0" smtClean="0">
                <a:latin typeface="华文中宋" pitchFamily="2" charset="-122"/>
              </a:rPr>
              <a:t>·</a:t>
            </a:r>
            <a:r>
              <a:rPr lang="en-US" altLang="zh-CN" sz="2000" dirty="0" smtClean="0"/>
              <a:t>,Key)→</a:t>
            </a:r>
            <a:r>
              <a:rPr lang="en-US" altLang="zh-CN" sz="2000" dirty="0" err="1" smtClean="0"/>
              <a:t>InvMixColumn</a:t>
            </a:r>
            <a:r>
              <a:rPr lang="en-US" altLang="zh-CN" sz="2000" dirty="0" smtClean="0">
                <a:latin typeface="华文中宋" pitchFamily="2" charset="-122"/>
              </a:rPr>
              <a:t>”</a:t>
            </a:r>
            <a:endParaRPr lang="en-US" altLang="zh-CN" sz="2000" dirty="0" smtClean="0"/>
          </a:p>
          <a:p>
            <a:pPr lvl="1" eaLnBrk="1" hangingPunct="1">
              <a:lnSpc>
                <a:spcPct val="110000"/>
              </a:lnSpc>
            </a:pPr>
            <a:r>
              <a:rPr lang="en-US" altLang="zh-CN" sz="2000" dirty="0" smtClean="0"/>
              <a:t>=</a:t>
            </a:r>
            <a:r>
              <a:rPr lang="en-US" altLang="zh-CN" sz="2000" dirty="0" smtClean="0">
                <a:latin typeface="华文中宋" pitchFamily="2" charset="-122"/>
              </a:rPr>
              <a:t>“</a:t>
            </a:r>
            <a:r>
              <a:rPr lang="en-US" altLang="zh-CN" sz="2000" dirty="0" err="1" smtClean="0"/>
              <a:t>InvMixColumn→AddRoundKey</a:t>
            </a:r>
            <a:r>
              <a:rPr lang="en-US" altLang="zh-CN" sz="2000" dirty="0" smtClean="0"/>
              <a:t> (</a:t>
            </a:r>
            <a:r>
              <a:rPr lang="en-US" altLang="zh-CN" sz="2000" dirty="0" smtClean="0">
                <a:latin typeface="华文中宋" pitchFamily="2" charset="-122"/>
              </a:rPr>
              <a:t>·</a:t>
            </a:r>
            <a:r>
              <a:rPr lang="en-US" altLang="zh-CN" sz="2000" dirty="0" smtClean="0"/>
              <a:t>, </a:t>
            </a:r>
            <a:r>
              <a:rPr lang="en-US" altLang="zh-CN" sz="2000" dirty="0" err="1" smtClean="0"/>
              <a:t>InvMixColumn</a:t>
            </a:r>
            <a:r>
              <a:rPr lang="en-US" altLang="zh-CN" sz="2000" dirty="0" smtClean="0"/>
              <a:t> (Key))</a:t>
            </a:r>
            <a:r>
              <a:rPr lang="en-US" altLang="zh-CN" sz="2000" dirty="0" smtClean="0">
                <a:latin typeface="华文中宋" pitchFamily="2" charset="-122"/>
              </a:rPr>
              <a:t>”</a:t>
            </a:r>
            <a:r>
              <a:rPr lang="zh-CN" altLang="en-US" sz="2000" dirty="0" smtClean="0"/>
              <a:t>（证毕）</a:t>
            </a:r>
            <a:endParaRPr lang="en-US" altLang="zh-CN" sz="2000" dirty="0" smtClean="0"/>
          </a:p>
          <a:p>
            <a:pPr eaLnBrk="1" hangingPunct="1">
              <a:lnSpc>
                <a:spcPct val="110000"/>
              </a:lnSpc>
            </a:pPr>
            <a:r>
              <a:rPr lang="zh-CN" altLang="en-US" sz="2000" dirty="0" smtClean="0"/>
              <a:t>实际上可如下理解，针对</a:t>
            </a:r>
            <a:r>
              <a:rPr lang="en-US" altLang="zh-CN" sz="2000" dirty="0" smtClean="0">
                <a:solidFill>
                  <a:srgbClr val="0000FF"/>
                </a:solidFill>
              </a:rPr>
              <a:t>a(x)</a:t>
            </a:r>
            <a:r>
              <a:rPr lang="zh-CN" altLang="en-US" sz="2000" dirty="0" smtClean="0">
                <a:solidFill>
                  <a:srgbClr val="0000FF"/>
                </a:solidFill>
              </a:rPr>
              <a:t>的列混合和轮密钥加可表示为</a:t>
            </a:r>
            <a:endParaRPr lang="en-US" altLang="zh-CN" sz="2000" dirty="0" smtClean="0">
              <a:solidFill>
                <a:srgbClr val="0000FF"/>
              </a:solidFill>
            </a:endParaRPr>
          </a:p>
          <a:p>
            <a:pPr lvl="1" eaLnBrk="1" hangingPunct="1">
              <a:lnSpc>
                <a:spcPct val="110000"/>
              </a:lnSpc>
            </a:pPr>
            <a:r>
              <a:rPr lang="en-US" altLang="zh-CN" sz="2000" dirty="0" smtClean="0">
                <a:solidFill>
                  <a:srgbClr val="0000FF"/>
                </a:solidFill>
              </a:rPr>
              <a:t>t(x)=a(x)*c(x)+key(x)</a:t>
            </a:r>
          </a:p>
          <a:p>
            <a:pPr lvl="1" eaLnBrk="1" hangingPunct="1">
              <a:lnSpc>
                <a:spcPct val="110000"/>
              </a:lnSpc>
            </a:pPr>
            <a:r>
              <a:rPr lang="zh-CN" altLang="en-US" sz="2000" dirty="0" smtClean="0">
                <a:solidFill>
                  <a:srgbClr val="0000FF"/>
                </a:solidFill>
              </a:rPr>
              <a:t>则容易得到逆变换为 </a:t>
            </a:r>
            <a:r>
              <a:rPr lang="en-US" altLang="zh-CN" sz="2000" dirty="0" smtClean="0">
                <a:solidFill>
                  <a:srgbClr val="0000FF"/>
                </a:solidFill>
              </a:rPr>
              <a:t>a(x)=t(x)*c</a:t>
            </a:r>
            <a:r>
              <a:rPr lang="en-US" altLang="zh-CN" sz="2000" baseline="30000" dirty="0" smtClean="0">
                <a:solidFill>
                  <a:srgbClr val="0000FF"/>
                </a:solidFill>
              </a:rPr>
              <a:t>-1</a:t>
            </a:r>
            <a:r>
              <a:rPr lang="en-US" altLang="zh-CN" sz="2000" dirty="0" smtClean="0">
                <a:solidFill>
                  <a:srgbClr val="0000FF"/>
                </a:solidFill>
              </a:rPr>
              <a:t>(x) +key(x)*c</a:t>
            </a:r>
            <a:r>
              <a:rPr lang="en-US" altLang="zh-CN" sz="2000" baseline="30000" dirty="0" smtClean="0">
                <a:solidFill>
                  <a:srgbClr val="0000FF"/>
                </a:solidFill>
              </a:rPr>
              <a:t>-1</a:t>
            </a:r>
            <a:r>
              <a:rPr lang="en-US" altLang="zh-CN" sz="2000" dirty="0" smtClean="0">
                <a:solidFill>
                  <a:srgbClr val="0000FF"/>
                </a:solidFill>
              </a:rPr>
              <a:t>(x),</a:t>
            </a:r>
          </a:p>
          <a:p>
            <a:pPr lvl="1" eaLnBrk="1" hangingPunct="1">
              <a:lnSpc>
                <a:spcPct val="110000"/>
              </a:lnSpc>
            </a:pPr>
            <a:r>
              <a:rPr lang="zh-CN" altLang="en-US" sz="2000" dirty="0" smtClean="0">
                <a:solidFill>
                  <a:srgbClr val="0000FF"/>
                </a:solidFill>
              </a:rPr>
              <a:t>所以解密可表示为先逆向列混淆，再用经过逆向列混合的轮密钥进行轮密钥加</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127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5410200"/>
          </a:xfrm>
        </p:spPr>
        <p:txBody>
          <a:bodyPr/>
          <a:lstStyle/>
          <a:p>
            <a:pPr eaLnBrk="1" hangingPunct="1">
              <a:lnSpc>
                <a:spcPct val="100000"/>
              </a:lnSpc>
            </a:pPr>
            <a:r>
              <a:rPr lang="zh-CN" altLang="en-US" sz="2000" b="0" dirty="0" smtClean="0"/>
              <a:t>引理</a:t>
            </a:r>
            <a:r>
              <a:rPr lang="en-US" altLang="zh-CN" sz="2000" b="0" dirty="0" smtClean="0"/>
              <a:t>3.3</a:t>
            </a:r>
            <a:r>
              <a:rPr lang="en-US" altLang="zh-CN" sz="2000" dirty="0" smtClean="0"/>
              <a:t> </a:t>
            </a:r>
            <a:r>
              <a:rPr lang="zh-CN" altLang="en-US" sz="2000" dirty="0" smtClean="0"/>
              <a:t>将某一轮的后两个计算部件和下一轮的前两个计算部件组成组合部件，该组合部件的程序为</a:t>
            </a:r>
          </a:p>
          <a:p>
            <a:pPr lvl="1" eaLnBrk="1" hangingPunct="1">
              <a:lnSpc>
                <a:spcPct val="100000"/>
              </a:lnSpc>
            </a:pPr>
            <a:r>
              <a:rPr lang="zh-CN" altLang="en-US" sz="1800" dirty="0" smtClean="0"/>
              <a:t>	</a:t>
            </a:r>
            <a:r>
              <a:rPr lang="en-US" altLang="zh-CN" sz="1800" dirty="0" err="1" smtClean="0"/>
              <a:t>MixColumn</a:t>
            </a:r>
            <a:r>
              <a:rPr lang="en-US" altLang="zh-CN" sz="1800" dirty="0" smtClean="0"/>
              <a:t> (State)</a:t>
            </a:r>
            <a:r>
              <a:rPr lang="zh-CN" altLang="en-US" sz="1800" dirty="0" smtClean="0"/>
              <a:t>；</a:t>
            </a:r>
          </a:p>
          <a:p>
            <a:pPr lvl="1" eaLnBrk="1" hangingPunct="1">
              <a:lnSpc>
                <a:spcPct val="100000"/>
              </a:lnSpc>
            </a:pPr>
            <a:r>
              <a:rPr lang="zh-CN" altLang="en-US" sz="1800" dirty="0" smtClean="0"/>
              <a:t>   	</a:t>
            </a:r>
            <a:r>
              <a:rPr lang="en-US" altLang="zh-CN" sz="1800" dirty="0" err="1" smtClean="0"/>
              <a:t>AddRoundKey</a:t>
            </a:r>
            <a:r>
              <a:rPr lang="en-US" altLang="zh-CN" sz="1800" dirty="0" smtClean="0"/>
              <a:t> (State, Key(</a:t>
            </a:r>
            <a:r>
              <a:rPr lang="en-US" altLang="zh-CN" sz="1800" dirty="0" err="1" smtClean="0"/>
              <a:t>i</a:t>
            </a:r>
            <a:r>
              <a:rPr lang="en-US" altLang="zh-CN" sz="1800" dirty="0" smtClean="0"/>
              <a:t>));</a:t>
            </a:r>
          </a:p>
          <a:p>
            <a:pPr lvl="1" eaLnBrk="1" hangingPunct="1">
              <a:lnSpc>
                <a:spcPct val="100000"/>
              </a:lnSpc>
            </a:pPr>
            <a:r>
              <a:rPr lang="en-US" altLang="zh-CN" sz="1800" dirty="0" smtClean="0"/>
              <a:t>   	</a:t>
            </a:r>
            <a:r>
              <a:rPr lang="en-US" altLang="zh-CN" sz="1800" dirty="0" err="1" smtClean="0"/>
              <a:t>ByteSub</a:t>
            </a:r>
            <a:r>
              <a:rPr lang="en-US" altLang="zh-CN" sz="1800" dirty="0" smtClean="0"/>
              <a:t> (State);</a:t>
            </a:r>
          </a:p>
          <a:p>
            <a:pPr lvl="1" eaLnBrk="1" hangingPunct="1">
              <a:lnSpc>
                <a:spcPct val="100000"/>
              </a:lnSpc>
            </a:pPr>
            <a:r>
              <a:rPr lang="en-US" altLang="zh-CN" sz="1800" dirty="0" smtClean="0"/>
              <a:t>    </a:t>
            </a:r>
            <a:r>
              <a:rPr lang="en-US" altLang="zh-CN" sz="1800" dirty="0" err="1" smtClean="0"/>
              <a:t>ShiftRow</a:t>
            </a:r>
            <a:r>
              <a:rPr lang="en-US" altLang="zh-CN" sz="1800" dirty="0" smtClean="0"/>
              <a:t> (State)</a:t>
            </a:r>
          </a:p>
          <a:p>
            <a:pPr eaLnBrk="1" hangingPunct="1">
              <a:lnSpc>
                <a:spcPct val="100000"/>
              </a:lnSpc>
            </a:pPr>
            <a:r>
              <a:rPr lang="zh-CN" altLang="en-US" sz="2000" dirty="0" smtClean="0"/>
              <a:t>则该组合部件的逆变换程序为</a:t>
            </a:r>
          </a:p>
          <a:p>
            <a:pPr lvl="1" eaLnBrk="1" hangingPunct="1">
              <a:lnSpc>
                <a:spcPct val="100000"/>
              </a:lnSpc>
            </a:pPr>
            <a:r>
              <a:rPr lang="zh-CN" altLang="en-US" sz="1800" dirty="0" smtClean="0"/>
              <a:t>	</a:t>
            </a:r>
            <a:r>
              <a:rPr lang="en-US" altLang="zh-CN" sz="1800" dirty="0" err="1" smtClean="0"/>
              <a:t>InvByteSub</a:t>
            </a:r>
            <a:r>
              <a:rPr lang="en-US" altLang="zh-CN" sz="1800" dirty="0" smtClean="0"/>
              <a:t> (State);</a:t>
            </a:r>
          </a:p>
          <a:p>
            <a:pPr lvl="1" eaLnBrk="1" hangingPunct="1">
              <a:lnSpc>
                <a:spcPct val="100000"/>
              </a:lnSpc>
            </a:pPr>
            <a:r>
              <a:rPr lang="en-US" altLang="zh-CN" sz="1800" dirty="0" smtClean="0"/>
              <a:t>   	</a:t>
            </a:r>
            <a:r>
              <a:rPr lang="en-US" altLang="zh-CN" sz="1800" dirty="0" err="1" smtClean="0"/>
              <a:t>InvShiftRow</a:t>
            </a:r>
            <a:r>
              <a:rPr lang="en-US" altLang="zh-CN" sz="1800" dirty="0" smtClean="0"/>
              <a:t> (State);</a:t>
            </a:r>
          </a:p>
          <a:p>
            <a:pPr lvl="1" eaLnBrk="1" hangingPunct="1">
              <a:lnSpc>
                <a:spcPct val="100000"/>
              </a:lnSpc>
            </a:pPr>
            <a:r>
              <a:rPr lang="en-US" altLang="zh-CN" sz="1800" dirty="0" smtClean="0"/>
              <a:t>    </a:t>
            </a:r>
            <a:r>
              <a:rPr lang="en-US" altLang="zh-CN" sz="1800" dirty="0" err="1" smtClean="0"/>
              <a:t>InvMixColumn</a:t>
            </a:r>
            <a:r>
              <a:rPr lang="en-US" altLang="zh-CN" sz="1800" dirty="0" smtClean="0"/>
              <a:t> (State);</a:t>
            </a:r>
          </a:p>
          <a:p>
            <a:pPr lvl="1" eaLnBrk="1" hangingPunct="1">
              <a:lnSpc>
                <a:spcPct val="100000"/>
              </a:lnSpc>
            </a:pPr>
            <a:r>
              <a:rPr lang="en-US" altLang="zh-CN" sz="1800" dirty="0" smtClean="0"/>
              <a:t>    </a:t>
            </a:r>
            <a:r>
              <a:rPr lang="en-US" altLang="zh-CN" sz="1800" dirty="0" err="1" smtClean="0"/>
              <a:t>AddRoundKey</a:t>
            </a:r>
            <a:r>
              <a:rPr lang="en-US" altLang="zh-CN" sz="1800" dirty="0" smtClean="0"/>
              <a:t> (State, </a:t>
            </a:r>
            <a:r>
              <a:rPr lang="en-US" altLang="zh-CN" sz="1800" dirty="0" err="1" smtClean="0"/>
              <a:t>InvMixColumn</a:t>
            </a:r>
            <a:r>
              <a:rPr lang="en-US" altLang="zh-CN" sz="1800" dirty="0" smtClean="0"/>
              <a:t> (Key(</a:t>
            </a:r>
            <a:r>
              <a:rPr lang="en-US" altLang="zh-CN" sz="1800" dirty="0" err="1" smtClean="0"/>
              <a:t>i</a:t>
            </a:r>
            <a:r>
              <a:rPr lang="en-US" altLang="zh-CN" sz="1800" dirty="0" smtClean="0"/>
              <a:t>)))</a:t>
            </a:r>
          </a:p>
          <a:p>
            <a:pPr eaLnBrk="1" hangingPunct="1">
              <a:lnSpc>
                <a:spcPct val="100000"/>
              </a:lnSpc>
            </a:pPr>
            <a:r>
              <a:rPr lang="zh-CN" altLang="en-US" sz="2000" dirty="0" smtClean="0"/>
              <a:t>证明：这是引理</a:t>
            </a:r>
            <a:r>
              <a:rPr lang="en-US" altLang="zh-CN" sz="2000" dirty="0" smtClean="0"/>
              <a:t>3.1</a:t>
            </a:r>
            <a:r>
              <a:rPr lang="zh-CN" altLang="en-US" sz="2000" dirty="0" smtClean="0"/>
              <a:t>和引理</a:t>
            </a:r>
            <a:r>
              <a:rPr lang="en-US" altLang="zh-CN" sz="2000" dirty="0" smtClean="0"/>
              <a:t>3.2</a:t>
            </a:r>
            <a:r>
              <a:rPr lang="zh-CN" altLang="en-US" sz="2000" dirty="0" smtClean="0"/>
              <a:t>的直接推论。</a:t>
            </a:r>
          </a:p>
          <a:p>
            <a:pPr lvl="1" eaLnBrk="1" hangingPunct="1">
              <a:lnSpc>
                <a:spcPct val="100000"/>
              </a:lnSpc>
            </a:pPr>
            <a:r>
              <a:rPr lang="zh-CN" altLang="en-US" sz="1800" dirty="0" smtClean="0"/>
              <a:t>注意到在引理</a:t>
            </a:r>
            <a:r>
              <a:rPr lang="en-US" altLang="zh-CN" sz="1800" dirty="0" smtClean="0"/>
              <a:t>3.3</a:t>
            </a:r>
            <a:r>
              <a:rPr lang="zh-CN" altLang="en-US" sz="1800" dirty="0" smtClean="0"/>
              <a:t>所描述的逆变换中，第</a:t>
            </a:r>
            <a:r>
              <a:rPr lang="en-US" altLang="zh-CN" sz="1800" dirty="0" smtClean="0"/>
              <a:t>2</a:t>
            </a:r>
            <a:r>
              <a:rPr lang="zh-CN" altLang="en-US" sz="1800" dirty="0" smtClean="0"/>
              <a:t>步到第</a:t>
            </a:r>
            <a:r>
              <a:rPr lang="en-US" altLang="zh-CN" sz="1800" dirty="0" smtClean="0"/>
              <a:t>4</a:t>
            </a:r>
            <a:r>
              <a:rPr lang="zh-CN" altLang="en-US" sz="1800" dirty="0" smtClean="0"/>
              <a:t>步在形状上很像加密算法的轮函数，这将是解密算法的轮函数。注意到结尾轮只有</a:t>
            </a:r>
            <a:r>
              <a:rPr lang="en-US" altLang="zh-CN" sz="1800" dirty="0" smtClean="0"/>
              <a:t>3</a:t>
            </a:r>
            <a:r>
              <a:rPr lang="zh-CN" altLang="en-US" sz="1800" dirty="0" smtClean="0"/>
              <a:t>个计算部件，因此可以得到如下定理。</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128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5410200"/>
          </a:xfrm>
        </p:spPr>
        <p:txBody>
          <a:bodyPr/>
          <a:lstStyle/>
          <a:p>
            <a:pPr eaLnBrk="1" hangingPunct="1">
              <a:lnSpc>
                <a:spcPct val="100000"/>
              </a:lnSpc>
            </a:pPr>
            <a:r>
              <a:rPr lang="zh-CN" altLang="en-US" sz="1800" dirty="0" smtClean="0"/>
              <a:t>定理</a:t>
            </a:r>
            <a:r>
              <a:rPr lang="en-US" altLang="zh-CN" sz="1800" dirty="0" smtClean="0"/>
              <a:t>3-2 </a:t>
            </a:r>
            <a:r>
              <a:rPr lang="en-US" altLang="zh-CN" sz="1800" dirty="0" err="1" smtClean="0"/>
              <a:t>Rijndael</a:t>
            </a:r>
            <a:r>
              <a:rPr lang="zh-CN" altLang="en-US" sz="1800" dirty="0" smtClean="0"/>
              <a:t>密码的解密算法为顺序完成以下操作：初始的密钥加；</a:t>
            </a:r>
            <a:r>
              <a:rPr lang="en-US" altLang="zh-CN" sz="1800" dirty="0" smtClean="0"/>
              <a:t>(</a:t>
            </a:r>
            <a:r>
              <a:rPr lang="en-US" altLang="zh-CN" sz="1800" i="1" dirty="0" smtClean="0"/>
              <a:t>N</a:t>
            </a:r>
            <a:r>
              <a:rPr lang="en-US" altLang="zh-CN" sz="1800" i="1" baseline="-25000" dirty="0" smtClean="0"/>
              <a:t>r</a:t>
            </a:r>
            <a:r>
              <a:rPr lang="en-US" altLang="zh-CN" sz="1800" dirty="0" smtClean="0"/>
              <a:t>-1)</a:t>
            </a:r>
            <a:r>
              <a:rPr lang="zh-CN" altLang="en-US" sz="1800" dirty="0" smtClean="0"/>
              <a:t>轮迭代；一个结尾轮。其中解密算法的轮函数为</a:t>
            </a:r>
          </a:p>
          <a:p>
            <a:pPr lvl="1" eaLnBrk="1" hangingPunct="1">
              <a:lnSpc>
                <a:spcPct val="100000"/>
              </a:lnSpc>
            </a:pPr>
            <a:r>
              <a:rPr lang="en-US" altLang="zh-CN" sz="1600" dirty="0" err="1" smtClean="0"/>
              <a:t>InvRound</a:t>
            </a:r>
            <a:r>
              <a:rPr lang="en-US" altLang="zh-CN" sz="1600" dirty="0" smtClean="0"/>
              <a:t> (State, </a:t>
            </a:r>
            <a:r>
              <a:rPr lang="en-US" altLang="zh-CN" sz="1600" dirty="0" err="1" smtClean="0"/>
              <a:t>RoundKey</a:t>
            </a:r>
            <a:r>
              <a:rPr lang="en-US" altLang="zh-CN" sz="1600" dirty="0" smtClean="0"/>
              <a:t>)</a:t>
            </a:r>
          </a:p>
          <a:p>
            <a:pPr lvl="1" eaLnBrk="1" hangingPunct="1">
              <a:lnSpc>
                <a:spcPct val="100000"/>
              </a:lnSpc>
            </a:pPr>
            <a:r>
              <a:rPr lang="en-US" altLang="zh-CN" sz="1600" dirty="0" smtClean="0"/>
              <a:t>{</a:t>
            </a:r>
          </a:p>
          <a:p>
            <a:pPr lvl="1" eaLnBrk="1" hangingPunct="1">
              <a:lnSpc>
                <a:spcPct val="100000"/>
              </a:lnSpc>
            </a:pPr>
            <a:r>
              <a:rPr lang="en-US" altLang="zh-CN" sz="1600" dirty="0" smtClean="0"/>
              <a:t>    </a:t>
            </a:r>
            <a:r>
              <a:rPr lang="en-US" altLang="zh-CN" sz="1600" dirty="0" err="1" smtClean="0"/>
              <a:t>InvByteSub</a:t>
            </a:r>
            <a:r>
              <a:rPr lang="en-US" altLang="zh-CN" sz="1600" dirty="0" smtClean="0"/>
              <a:t> (State);</a:t>
            </a:r>
          </a:p>
          <a:p>
            <a:pPr lvl="1" eaLnBrk="1" hangingPunct="1">
              <a:lnSpc>
                <a:spcPct val="100000"/>
              </a:lnSpc>
            </a:pPr>
            <a:r>
              <a:rPr lang="en-US" altLang="zh-CN" sz="1600" dirty="0" smtClean="0"/>
              <a:t>    </a:t>
            </a:r>
            <a:r>
              <a:rPr lang="en-US" altLang="zh-CN" sz="1600" dirty="0" err="1" smtClean="0"/>
              <a:t>InvShiftRow</a:t>
            </a:r>
            <a:r>
              <a:rPr lang="en-US" altLang="zh-CN" sz="1600" dirty="0" smtClean="0"/>
              <a:t> (State);</a:t>
            </a:r>
          </a:p>
          <a:p>
            <a:pPr lvl="1" eaLnBrk="1" hangingPunct="1">
              <a:lnSpc>
                <a:spcPct val="100000"/>
              </a:lnSpc>
            </a:pPr>
            <a:r>
              <a:rPr lang="en-US" altLang="zh-CN" sz="1600" dirty="0" smtClean="0"/>
              <a:t>    </a:t>
            </a:r>
            <a:r>
              <a:rPr lang="en-US" altLang="zh-CN" sz="1600" dirty="0" err="1" smtClean="0"/>
              <a:t>InvMixColumn</a:t>
            </a:r>
            <a:r>
              <a:rPr lang="en-US" altLang="zh-CN" sz="1600" dirty="0" smtClean="0"/>
              <a:t> (State);</a:t>
            </a:r>
          </a:p>
          <a:p>
            <a:pPr lvl="1" eaLnBrk="1" hangingPunct="1">
              <a:lnSpc>
                <a:spcPct val="100000"/>
              </a:lnSpc>
            </a:pPr>
            <a:r>
              <a:rPr lang="en-US" altLang="zh-CN" sz="1600" dirty="0" smtClean="0"/>
              <a:t>    </a:t>
            </a:r>
            <a:r>
              <a:rPr lang="en-US" altLang="zh-CN" sz="1600" dirty="0" err="1" smtClean="0"/>
              <a:t>AddRoundKey</a:t>
            </a:r>
            <a:r>
              <a:rPr lang="en-US" altLang="zh-CN" sz="1600" dirty="0" smtClean="0"/>
              <a:t> (State, </a:t>
            </a:r>
            <a:r>
              <a:rPr lang="en-US" altLang="zh-CN" sz="1600" dirty="0" err="1" smtClean="0"/>
              <a:t>RoundKey</a:t>
            </a:r>
            <a:r>
              <a:rPr lang="en-US" altLang="zh-CN" sz="1600" dirty="0" smtClean="0"/>
              <a:t>)</a:t>
            </a:r>
          </a:p>
          <a:p>
            <a:pPr lvl="1" eaLnBrk="1" hangingPunct="1">
              <a:lnSpc>
                <a:spcPct val="100000"/>
              </a:lnSpc>
            </a:pPr>
            <a:r>
              <a:rPr lang="en-US" altLang="zh-CN" sz="1600" dirty="0" smtClean="0"/>
              <a:t>}</a:t>
            </a:r>
          </a:p>
          <a:p>
            <a:pPr eaLnBrk="1" hangingPunct="1">
              <a:lnSpc>
                <a:spcPct val="100000"/>
              </a:lnSpc>
            </a:pPr>
            <a:r>
              <a:rPr lang="zh-CN" altLang="en-US" sz="1800" dirty="0" smtClean="0"/>
              <a:t>解密算法的结尾轮为</a:t>
            </a:r>
          </a:p>
          <a:p>
            <a:pPr lvl="1" eaLnBrk="1" hangingPunct="1">
              <a:lnSpc>
                <a:spcPct val="100000"/>
              </a:lnSpc>
            </a:pPr>
            <a:r>
              <a:rPr lang="en-US" altLang="zh-CN" sz="1600" dirty="0" err="1" smtClean="0"/>
              <a:t>InvFinalRound</a:t>
            </a:r>
            <a:r>
              <a:rPr lang="en-US" altLang="zh-CN" sz="1600" dirty="0" smtClean="0"/>
              <a:t> (State, </a:t>
            </a:r>
            <a:r>
              <a:rPr lang="en-US" altLang="zh-CN" sz="1600" dirty="0" err="1" smtClean="0"/>
              <a:t>RoundKey</a:t>
            </a:r>
            <a:r>
              <a:rPr lang="en-US" altLang="zh-CN" sz="1600" dirty="0" smtClean="0"/>
              <a:t>)</a:t>
            </a:r>
          </a:p>
          <a:p>
            <a:pPr lvl="1" eaLnBrk="1" hangingPunct="1">
              <a:lnSpc>
                <a:spcPct val="100000"/>
              </a:lnSpc>
            </a:pPr>
            <a:r>
              <a:rPr lang="en-US" altLang="zh-CN" sz="1600" dirty="0" smtClean="0"/>
              <a:t>{</a:t>
            </a:r>
          </a:p>
          <a:p>
            <a:pPr lvl="1" eaLnBrk="1" hangingPunct="1">
              <a:lnSpc>
                <a:spcPct val="100000"/>
              </a:lnSpc>
            </a:pPr>
            <a:r>
              <a:rPr lang="en-US" altLang="zh-CN" sz="1600" dirty="0" smtClean="0"/>
              <a:t>    </a:t>
            </a:r>
            <a:r>
              <a:rPr lang="en-US" altLang="zh-CN" sz="1600" dirty="0" err="1" smtClean="0"/>
              <a:t>InvByteSub</a:t>
            </a:r>
            <a:r>
              <a:rPr lang="en-US" altLang="zh-CN" sz="1600" dirty="0" smtClean="0"/>
              <a:t> (State);</a:t>
            </a:r>
          </a:p>
          <a:p>
            <a:pPr lvl="1" eaLnBrk="1" hangingPunct="1">
              <a:lnSpc>
                <a:spcPct val="100000"/>
              </a:lnSpc>
            </a:pPr>
            <a:r>
              <a:rPr lang="en-US" altLang="zh-CN" sz="1600" dirty="0" smtClean="0"/>
              <a:t>    </a:t>
            </a:r>
            <a:r>
              <a:rPr lang="en-US" altLang="zh-CN" sz="1600" dirty="0" err="1" smtClean="0"/>
              <a:t>InvShiftRow</a:t>
            </a:r>
            <a:r>
              <a:rPr lang="en-US" altLang="zh-CN" sz="1600" dirty="0" smtClean="0"/>
              <a:t> (State);</a:t>
            </a:r>
          </a:p>
          <a:p>
            <a:pPr lvl="1" eaLnBrk="1" hangingPunct="1">
              <a:lnSpc>
                <a:spcPct val="100000"/>
              </a:lnSpc>
            </a:pPr>
            <a:r>
              <a:rPr lang="en-US" altLang="zh-CN" sz="1600" dirty="0" smtClean="0"/>
              <a:t>    </a:t>
            </a:r>
            <a:r>
              <a:rPr lang="en-US" altLang="zh-CN" sz="1600" dirty="0" err="1" smtClean="0"/>
              <a:t>AddRoundKey</a:t>
            </a:r>
            <a:r>
              <a:rPr lang="en-US" altLang="zh-CN" sz="1600" dirty="0" smtClean="0"/>
              <a:t> (State, </a:t>
            </a:r>
            <a:r>
              <a:rPr lang="en-US" altLang="zh-CN" sz="1600" dirty="0" err="1" smtClean="0"/>
              <a:t>RoundKey</a:t>
            </a:r>
            <a:r>
              <a:rPr lang="en-US" altLang="zh-CN" sz="1600" dirty="0" smtClean="0"/>
              <a:t>)</a:t>
            </a:r>
          </a:p>
          <a:p>
            <a:pPr lvl="1" eaLnBrk="1" hangingPunct="1">
              <a:lnSpc>
                <a:spcPct val="100000"/>
              </a:lnSpc>
            </a:pPr>
            <a:r>
              <a:rPr lang="en-US" altLang="zh-CN" sz="1600" dirty="0" smtClean="0"/>
              <a:t>}</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129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3.1.2 </a:t>
            </a:r>
            <a:r>
              <a:rPr lang="zh-CN" altLang="en-US" dirty="0" smtClean="0"/>
              <a:t>分组密码算法的设计要求</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r>
              <a:rPr lang="en-US" altLang="zh-CN" sz="2400" dirty="0" smtClean="0">
                <a:latin typeface="Times New Roman" pitchFamily="18" charset="0"/>
              </a:rPr>
              <a:t>④ </a:t>
            </a:r>
            <a:r>
              <a:rPr lang="zh-CN" altLang="en-US" sz="2400" dirty="0" smtClean="0">
                <a:latin typeface="Times New Roman" pitchFamily="18" charset="0"/>
              </a:rPr>
              <a:t>加密和解密运算简单，易于软件和硬件高速实现</a:t>
            </a:r>
          </a:p>
          <a:p>
            <a:pPr lvl="1" eaLnBrk="1" hangingPunct="1"/>
            <a:r>
              <a:rPr lang="zh-CN" altLang="en-US" sz="2000" dirty="0" smtClean="0">
                <a:solidFill>
                  <a:srgbClr val="0000FF"/>
                </a:solidFill>
                <a:latin typeface="Times New Roman" pitchFamily="18" charset="0"/>
              </a:rPr>
              <a:t>使用子块和简单的运算</a:t>
            </a:r>
          </a:p>
          <a:p>
            <a:pPr lvl="2" eaLnBrk="1" hangingPunct="1"/>
            <a:r>
              <a:rPr lang="zh-CN" altLang="en-US" sz="2000" dirty="0" smtClean="0">
                <a:latin typeface="Times New Roman" pitchFamily="18" charset="0"/>
              </a:rPr>
              <a:t>如将分组</a:t>
            </a:r>
            <a:r>
              <a:rPr lang="en-US" altLang="zh-CN" sz="2000" dirty="0" smtClean="0">
                <a:latin typeface="Times New Roman" pitchFamily="18" charset="0"/>
              </a:rPr>
              <a:t>n</a:t>
            </a:r>
            <a:r>
              <a:rPr lang="zh-CN" altLang="en-US" sz="2000" dirty="0" smtClean="0">
                <a:latin typeface="Times New Roman" pitchFamily="18" charset="0"/>
              </a:rPr>
              <a:t>划分为子段，每段长为</a:t>
            </a:r>
            <a:r>
              <a:rPr lang="en-US" altLang="zh-CN" sz="2000" dirty="0" smtClean="0">
                <a:latin typeface="Times New Roman" pitchFamily="18" charset="0"/>
              </a:rPr>
              <a:t>8</a:t>
            </a:r>
            <a:r>
              <a:rPr lang="zh-CN" altLang="en-US" sz="2000" dirty="0" smtClean="0">
                <a:latin typeface="Times New Roman" pitchFamily="18" charset="0"/>
              </a:rPr>
              <a:t>、</a:t>
            </a:r>
            <a:r>
              <a:rPr lang="en-US" altLang="zh-CN" sz="2000" dirty="0" smtClean="0">
                <a:latin typeface="Times New Roman" pitchFamily="18" charset="0"/>
              </a:rPr>
              <a:t>16</a:t>
            </a:r>
            <a:r>
              <a:rPr lang="zh-CN" altLang="en-US" sz="2000" dirty="0" smtClean="0">
                <a:latin typeface="Times New Roman" pitchFamily="18" charset="0"/>
              </a:rPr>
              <a:t>或者</a:t>
            </a:r>
            <a:r>
              <a:rPr lang="en-US" altLang="zh-CN" sz="2000" dirty="0" smtClean="0">
                <a:latin typeface="Times New Roman" pitchFamily="18" charset="0"/>
              </a:rPr>
              <a:t>32</a:t>
            </a:r>
          </a:p>
          <a:p>
            <a:pPr lvl="2" eaLnBrk="1" hangingPunct="1"/>
            <a:r>
              <a:rPr lang="zh-CN" altLang="en-US" sz="2000" dirty="0" smtClean="0">
                <a:latin typeface="Times New Roman" pitchFamily="18" charset="0"/>
              </a:rPr>
              <a:t>在软件实现时，应选用简单的运算，使作用于子段上的密码运算易于以标准处理器的基本运算，如加、乘、移位等实现，避免用软件难于实现的逐比特置换</a:t>
            </a:r>
          </a:p>
          <a:p>
            <a:pPr lvl="1" eaLnBrk="1" hangingPunct="1"/>
            <a:r>
              <a:rPr lang="zh-CN" altLang="en-US" sz="2000" dirty="0" smtClean="0">
                <a:solidFill>
                  <a:srgbClr val="0000FF"/>
                </a:solidFill>
                <a:latin typeface="Times New Roman" pitchFamily="18" charset="0"/>
              </a:rPr>
              <a:t>加解密算法应具有相似性</a:t>
            </a:r>
          </a:p>
          <a:p>
            <a:pPr lvl="2" eaLnBrk="1" hangingPunct="1"/>
            <a:r>
              <a:rPr lang="zh-CN" altLang="en-US" sz="2000" dirty="0" smtClean="0">
                <a:latin typeface="Times New Roman" pitchFamily="18" charset="0"/>
              </a:rPr>
              <a:t>为了便于硬件实现，加密和解密过程之间的差别应仅在于由秘密密钥所生成的密钥表不同而已。这样，加密和解密就可用同一器件实现。</a:t>
            </a:r>
          </a:p>
          <a:p>
            <a:pPr lvl="1" eaLnBrk="1" hangingPunct="1"/>
            <a:r>
              <a:rPr lang="zh-CN" altLang="en-US" sz="2000" dirty="0" smtClean="0">
                <a:solidFill>
                  <a:srgbClr val="0000FF"/>
                </a:solidFill>
                <a:latin typeface="Times New Roman" pitchFamily="18" charset="0"/>
              </a:rPr>
              <a:t>设计的算法采用规则的模块结构</a:t>
            </a:r>
            <a:r>
              <a:rPr lang="zh-CN" altLang="en-US" sz="2000" dirty="0" smtClean="0">
                <a:latin typeface="Times New Roman" pitchFamily="18" charset="0"/>
              </a:rPr>
              <a:t>，如多轮迭代等，以便于软件和</a:t>
            </a:r>
            <a:r>
              <a:rPr lang="en-US" altLang="zh-CN" sz="2000" dirty="0" smtClean="0">
                <a:latin typeface="Times New Roman" pitchFamily="18" charset="0"/>
              </a:rPr>
              <a:t>VLSI</a:t>
            </a:r>
            <a:r>
              <a:rPr lang="zh-CN" altLang="en-US" sz="2000" dirty="0" smtClean="0">
                <a:latin typeface="Times New Roman" pitchFamily="18" charset="0"/>
              </a:rPr>
              <a:t>快速实现</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3.6.2 </a:t>
            </a:r>
            <a:r>
              <a:rPr lang="zh-CN" altLang="en-US" dirty="0" smtClean="0"/>
              <a:t>算法说明</a:t>
            </a:r>
          </a:p>
        </p:txBody>
      </p:sp>
      <p:sp>
        <p:nvSpPr>
          <p:cNvPr id="3" name="内容占位符 2"/>
          <p:cNvSpPr>
            <a:spLocks noGrp="1"/>
          </p:cNvSpPr>
          <p:nvPr>
            <p:ph idx="1"/>
          </p:nvPr>
        </p:nvSpPr>
        <p:spPr>
          <a:xfrm>
            <a:off x="304800" y="838200"/>
            <a:ext cx="8610600" cy="5410200"/>
          </a:xfrm>
        </p:spPr>
        <p:txBody>
          <a:bodyPr/>
          <a:lstStyle/>
          <a:p>
            <a:pPr eaLnBrk="1" hangingPunct="1"/>
            <a:r>
              <a:rPr lang="zh-CN" altLang="en-US" sz="2400" dirty="0" smtClean="0">
                <a:latin typeface="Times New Roman" pitchFamily="18" charset="0"/>
              </a:rPr>
              <a:t>设加密算法的初始密钥加、第</a:t>
            </a:r>
            <a:r>
              <a:rPr lang="en-US" altLang="zh-CN" sz="2400" dirty="0" smtClean="0">
                <a:latin typeface="Times New Roman" pitchFamily="18" charset="0"/>
              </a:rPr>
              <a:t>1</a:t>
            </a:r>
            <a:r>
              <a:rPr lang="zh-CN" altLang="en-US" sz="2400" dirty="0" smtClean="0">
                <a:latin typeface="Times New Roman" pitchFamily="18" charset="0"/>
              </a:rPr>
              <a:t>轮、第</a:t>
            </a:r>
            <a:r>
              <a:rPr lang="en-US" altLang="zh-CN" sz="2400" dirty="0" smtClean="0">
                <a:latin typeface="Times New Roman" pitchFamily="18" charset="0"/>
              </a:rPr>
              <a:t>2</a:t>
            </a:r>
            <a:r>
              <a:rPr lang="zh-CN" altLang="en-US" sz="2400" dirty="0" smtClean="0">
                <a:latin typeface="Times New Roman" pitchFamily="18" charset="0"/>
              </a:rPr>
              <a:t>轮、</a:t>
            </a:r>
            <a:r>
              <a:rPr lang="en-US" altLang="zh-CN" sz="2400" dirty="0" smtClean="0">
                <a:latin typeface="Times New Roman" pitchFamily="18" charset="0"/>
              </a:rPr>
              <a:t>…</a:t>
            </a:r>
            <a:r>
              <a:rPr lang="zh-CN" altLang="en-US" sz="2400" dirty="0" smtClean="0">
                <a:latin typeface="Times New Roman" pitchFamily="18" charset="0"/>
              </a:rPr>
              <a:t>、第</a:t>
            </a:r>
            <a:r>
              <a:rPr lang="en-US" altLang="zh-CN" sz="2400" i="1" dirty="0" smtClean="0">
                <a:latin typeface="Times New Roman" pitchFamily="18" charset="0"/>
              </a:rPr>
              <a:t>N</a:t>
            </a:r>
            <a:r>
              <a:rPr lang="en-US" altLang="zh-CN" sz="2400" i="1" baseline="-25000" dirty="0" smtClean="0">
                <a:latin typeface="Times New Roman" pitchFamily="18" charset="0"/>
              </a:rPr>
              <a:t>r</a:t>
            </a:r>
            <a:r>
              <a:rPr lang="zh-CN" altLang="en-US" sz="2400" dirty="0" smtClean="0">
                <a:latin typeface="Times New Roman" pitchFamily="18" charset="0"/>
              </a:rPr>
              <a:t>轮的子密钥依次为</a:t>
            </a:r>
          </a:p>
          <a:p>
            <a:pPr lvl="1" eaLnBrk="1" hangingPunct="1"/>
            <a:r>
              <a:rPr lang="en-US" altLang="zh-CN" i="1" dirty="0" smtClean="0">
                <a:latin typeface="Times New Roman" pitchFamily="18" charset="0"/>
              </a:rPr>
              <a:t>k</a:t>
            </a:r>
            <a:r>
              <a:rPr lang="en-US" altLang="zh-CN" dirty="0" smtClean="0">
                <a:latin typeface="Times New Roman" pitchFamily="18" charset="0"/>
              </a:rPr>
              <a:t>(0), </a:t>
            </a:r>
            <a:r>
              <a:rPr lang="en-US" altLang="zh-CN" i="1" dirty="0" smtClean="0">
                <a:latin typeface="Times New Roman" pitchFamily="18" charset="0"/>
              </a:rPr>
              <a:t>k</a:t>
            </a:r>
            <a:r>
              <a:rPr lang="en-US" altLang="zh-CN" dirty="0" smtClean="0">
                <a:latin typeface="Times New Roman" pitchFamily="18" charset="0"/>
              </a:rPr>
              <a:t>(1), </a:t>
            </a:r>
            <a:r>
              <a:rPr lang="en-US" altLang="zh-CN" i="1" dirty="0" smtClean="0">
                <a:latin typeface="Times New Roman" pitchFamily="18" charset="0"/>
              </a:rPr>
              <a:t>k</a:t>
            </a:r>
            <a:r>
              <a:rPr lang="en-US" altLang="zh-CN" dirty="0" smtClean="0">
                <a:latin typeface="Times New Roman" pitchFamily="18" charset="0"/>
              </a:rPr>
              <a:t>(2), …, </a:t>
            </a:r>
            <a:r>
              <a:rPr lang="en-US" altLang="zh-CN" i="1" dirty="0" smtClean="0">
                <a:latin typeface="Times New Roman" pitchFamily="18" charset="0"/>
              </a:rPr>
              <a:t>k</a:t>
            </a:r>
            <a:r>
              <a:rPr lang="en-US" altLang="zh-CN" dirty="0" smtClean="0">
                <a:latin typeface="Times New Roman" pitchFamily="18" charset="0"/>
              </a:rPr>
              <a:t>(</a:t>
            </a:r>
            <a:r>
              <a:rPr lang="en-US" altLang="zh-CN" i="1" dirty="0" smtClean="0">
                <a:latin typeface="Times New Roman" pitchFamily="18" charset="0"/>
              </a:rPr>
              <a:t>N</a:t>
            </a:r>
            <a:r>
              <a:rPr lang="en-US" altLang="zh-CN" i="1" baseline="-25000" dirty="0" smtClean="0">
                <a:latin typeface="Times New Roman" pitchFamily="18" charset="0"/>
              </a:rPr>
              <a:t>r</a:t>
            </a:r>
            <a:r>
              <a:rPr lang="en-US" altLang="zh-CN" dirty="0" smtClean="0">
                <a:latin typeface="Times New Roman" pitchFamily="18" charset="0"/>
              </a:rPr>
              <a:t>-1), </a:t>
            </a:r>
            <a:r>
              <a:rPr lang="en-US" altLang="zh-CN" i="1" dirty="0" smtClean="0">
                <a:latin typeface="Times New Roman" pitchFamily="18" charset="0"/>
              </a:rPr>
              <a:t>k</a:t>
            </a:r>
            <a:r>
              <a:rPr lang="en-US" altLang="zh-CN" dirty="0" smtClean="0">
                <a:latin typeface="Times New Roman" pitchFamily="18" charset="0"/>
              </a:rPr>
              <a:t>(</a:t>
            </a:r>
            <a:r>
              <a:rPr lang="en-US" altLang="zh-CN" i="1" dirty="0" smtClean="0">
                <a:latin typeface="Times New Roman" pitchFamily="18" charset="0"/>
              </a:rPr>
              <a:t>N</a:t>
            </a:r>
            <a:r>
              <a:rPr lang="en-US" altLang="zh-CN" i="1" baseline="-25000" dirty="0" smtClean="0">
                <a:latin typeface="Times New Roman" pitchFamily="18" charset="0"/>
              </a:rPr>
              <a:t>r</a:t>
            </a:r>
            <a:r>
              <a:rPr lang="en-US" altLang="zh-CN" dirty="0" smtClean="0">
                <a:latin typeface="Times New Roman" pitchFamily="18" charset="0"/>
              </a:rPr>
              <a:t>)</a:t>
            </a:r>
          </a:p>
          <a:p>
            <a:pPr eaLnBrk="1" hangingPunct="1"/>
            <a:r>
              <a:rPr lang="zh-CN" altLang="en-US" sz="2400" dirty="0" smtClean="0">
                <a:latin typeface="Times New Roman" pitchFamily="18" charset="0"/>
              </a:rPr>
              <a:t>则解密算法的初始密钥加、第</a:t>
            </a:r>
            <a:r>
              <a:rPr lang="en-US" altLang="zh-CN" sz="2400" dirty="0" smtClean="0">
                <a:latin typeface="Times New Roman" pitchFamily="18" charset="0"/>
              </a:rPr>
              <a:t>1</a:t>
            </a:r>
            <a:r>
              <a:rPr lang="zh-CN" altLang="en-US" sz="2400" dirty="0" smtClean="0">
                <a:latin typeface="Times New Roman" pitchFamily="18" charset="0"/>
              </a:rPr>
              <a:t>轮、第</a:t>
            </a:r>
            <a:r>
              <a:rPr lang="en-US" altLang="zh-CN" sz="2400" dirty="0" smtClean="0">
                <a:latin typeface="Times New Roman" pitchFamily="18" charset="0"/>
              </a:rPr>
              <a:t>2</a:t>
            </a:r>
            <a:r>
              <a:rPr lang="zh-CN" altLang="en-US" sz="2400" dirty="0" smtClean="0">
                <a:latin typeface="Times New Roman" pitchFamily="18" charset="0"/>
              </a:rPr>
              <a:t>轮、</a:t>
            </a:r>
            <a:r>
              <a:rPr lang="en-US" altLang="zh-CN" sz="2400" dirty="0" smtClean="0">
                <a:latin typeface="Times New Roman" pitchFamily="18" charset="0"/>
              </a:rPr>
              <a:t>…</a:t>
            </a:r>
            <a:r>
              <a:rPr lang="zh-CN" altLang="en-US" sz="2400" dirty="0" smtClean="0">
                <a:latin typeface="Times New Roman" pitchFamily="18" charset="0"/>
              </a:rPr>
              <a:t>、第</a:t>
            </a:r>
            <a:r>
              <a:rPr lang="en-US" altLang="zh-CN" sz="2400" dirty="0" smtClean="0">
                <a:latin typeface="Times New Roman" pitchFamily="18" charset="0"/>
              </a:rPr>
              <a:t>N</a:t>
            </a:r>
            <a:r>
              <a:rPr lang="en-US" altLang="zh-CN" sz="2400" baseline="-25000" dirty="0" smtClean="0">
                <a:latin typeface="Times New Roman" pitchFamily="18" charset="0"/>
              </a:rPr>
              <a:t>r</a:t>
            </a:r>
            <a:r>
              <a:rPr lang="zh-CN" altLang="en-US" sz="2400" dirty="0" smtClean="0">
                <a:latin typeface="Times New Roman" pitchFamily="18" charset="0"/>
              </a:rPr>
              <a:t>轮的子密钥依次为</a:t>
            </a:r>
          </a:p>
          <a:p>
            <a:pPr lvl="1" eaLnBrk="1" hangingPunct="1"/>
            <a:r>
              <a:rPr lang="en-US" altLang="zh-CN" i="1" dirty="0" smtClean="0">
                <a:latin typeface="Times New Roman" pitchFamily="18" charset="0"/>
              </a:rPr>
              <a:t>k</a:t>
            </a:r>
            <a:r>
              <a:rPr lang="en-US" altLang="zh-CN" dirty="0" smtClean="0">
                <a:latin typeface="Times New Roman" pitchFamily="18" charset="0"/>
              </a:rPr>
              <a:t>(N</a:t>
            </a:r>
            <a:r>
              <a:rPr lang="en-US" altLang="zh-CN" baseline="-25000" dirty="0" smtClean="0">
                <a:latin typeface="Times New Roman" pitchFamily="18" charset="0"/>
              </a:rPr>
              <a:t>r</a:t>
            </a:r>
            <a:r>
              <a:rPr lang="en-US" altLang="zh-CN" dirty="0" smtClean="0">
                <a:latin typeface="Times New Roman" pitchFamily="18" charset="0"/>
              </a:rPr>
              <a:t>), </a:t>
            </a:r>
            <a:r>
              <a:rPr lang="en-US" altLang="zh-CN" dirty="0" err="1" smtClean="0">
                <a:latin typeface="Times New Roman" pitchFamily="18" charset="0"/>
              </a:rPr>
              <a:t>InvMixColumn</a:t>
            </a:r>
            <a:r>
              <a:rPr lang="en-US" altLang="zh-CN" dirty="0" smtClean="0">
                <a:latin typeface="Times New Roman" pitchFamily="18" charset="0"/>
              </a:rPr>
              <a:t> (</a:t>
            </a:r>
            <a:r>
              <a:rPr lang="en-US" altLang="zh-CN" i="1" dirty="0" smtClean="0">
                <a:latin typeface="Times New Roman" pitchFamily="18" charset="0"/>
              </a:rPr>
              <a:t>k</a:t>
            </a:r>
            <a:r>
              <a:rPr lang="en-US" altLang="zh-CN" dirty="0" smtClean="0">
                <a:latin typeface="Times New Roman" pitchFamily="18" charset="0"/>
              </a:rPr>
              <a:t>(N</a:t>
            </a:r>
            <a:r>
              <a:rPr lang="en-US" altLang="zh-CN" baseline="-25000" dirty="0" smtClean="0">
                <a:latin typeface="Times New Roman" pitchFamily="18" charset="0"/>
              </a:rPr>
              <a:t>r</a:t>
            </a:r>
            <a:r>
              <a:rPr lang="en-US" altLang="zh-CN" dirty="0" smtClean="0">
                <a:latin typeface="Times New Roman" pitchFamily="18" charset="0"/>
              </a:rPr>
              <a:t>-1)), </a:t>
            </a:r>
            <a:r>
              <a:rPr lang="en-US" altLang="zh-CN" dirty="0" err="1" smtClean="0">
                <a:latin typeface="Times New Roman" pitchFamily="18" charset="0"/>
              </a:rPr>
              <a:t>InvMixColumn</a:t>
            </a:r>
            <a:r>
              <a:rPr lang="en-US" altLang="zh-CN" dirty="0" smtClean="0">
                <a:latin typeface="Times New Roman" pitchFamily="18" charset="0"/>
              </a:rPr>
              <a:t> (</a:t>
            </a:r>
            <a:r>
              <a:rPr lang="en-US" altLang="zh-CN" i="1" dirty="0" smtClean="0">
                <a:latin typeface="Times New Roman" pitchFamily="18" charset="0"/>
              </a:rPr>
              <a:t>k</a:t>
            </a:r>
            <a:r>
              <a:rPr lang="en-US" altLang="zh-CN" dirty="0" smtClean="0">
                <a:latin typeface="Times New Roman" pitchFamily="18" charset="0"/>
              </a:rPr>
              <a:t>(N</a:t>
            </a:r>
            <a:r>
              <a:rPr lang="en-US" altLang="zh-CN" baseline="-25000" dirty="0" smtClean="0">
                <a:latin typeface="Times New Roman" pitchFamily="18" charset="0"/>
              </a:rPr>
              <a:t>r</a:t>
            </a:r>
            <a:r>
              <a:rPr lang="en-US" altLang="zh-CN" dirty="0" smtClean="0">
                <a:latin typeface="Times New Roman" pitchFamily="18" charset="0"/>
              </a:rPr>
              <a:t>-2)), …,	</a:t>
            </a:r>
            <a:r>
              <a:rPr lang="en-US" altLang="zh-CN" dirty="0" err="1" smtClean="0">
                <a:latin typeface="Times New Roman" pitchFamily="18" charset="0"/>
              </a:rPr>
              <a:t>InvMixColumn</a:t>
            </a:r>
            <a:r>
              <a:rPr lang="en-US" altLang="zh-CN" dirty="0" smtClean="0">
                <a:latin typeface="Times New Roman" pitchFamily="18" charset="0"/>
              </a:rPr>
              <a:t> (</a:t>
            </a:r>
            <a:r>
              <a:rPr lang="en-US" altLang="zh-CN" i="1" dirty="0" smtClean="0">
                <a:latin typeface="Times New Roman" pitchFamily="18" charset="0"/>
              </a:rPr>
              <a:t>k</a:t>
            </a:r>
            <a:r>
              <a:rPr lang="en-US" altLang="zh-CN" dirty="0" smtClean="0">
                <a:latin typeface="Times New Roman" pitchFamily="18" charset="0"/>
              </a:rPr>
              <a:t>(1)), </a:t>
            </a:r>
            <a:r>
              <a:rPr lang="en-US" altLang="zh-CN" i="1" dirty="0" smtClean="0">
                <a:latin typeface="Times New Roman" pitchFamily="18" charset="0"/>
              </a:rPr>
              <a:t>k</a:t>
            </a:r>
            <a:r>
              <a:rPr lang="en-US" altLang="zh-CN" dirty="0" smtClean="0">
                <a:latin typeface="Times New Roman" pitchFamily="18" charset="0"/>
              </a:rPr>
              <a:t>(0)</a:t>
            </a:r>
            <a:r>
              <a:rPr lang="zh-CN" altLang="en-US" dirty="0" smtClean="0">
                <a:latin typeface="Times New Roman" pitchFamily="18" charset="0"/>
              </a:rPr>
              <a:t>。</a:t>
            </a:r>
          </a:p>
          <a:p>
            <a:pPr eaLnBrk="1" hangingPunct="1"/>
            <a:r>
              <a:rPr lang="zh-CN" altLang="en-US" sz="2400" dirty="0" smtClean="0">
                <a:latin typeface="Times New Roman" pitchFamily="18" charset="0"/>
              </a:rPr>
              <a:t>证明：这是上述</a:t>
            </a:r>
            <a:r>
              <a:rPr lang="en-US" altLang="zh-CN" sz="2400" dirty="0" smtClean="0">
                <a:latin typeface="Times New Roman" pitchFamily="18" charset="0"/>
              </a:rPr>
              <a:t>3</a:t>
            </a:r>
            <a:r>
              <a:rPr lang="zh-CN" altLang="en-US" sz="2400" dirty="0" smtClean="0">
                <a:latin typeface="Times New Roman" pitchFamily="18" charset="0"/>
              </a:rPr>
              <a:t>个引理的直接推论。</a:t>
            </a:r>
          </a:p>
          <a:p>
            <a:pPr lvl="1" eaLnBrk="1" hangingPunct="1"/>
            <a:r>
              <a:rPr lang="zh-CN" altLang="en-US" dirty="0" smtClean="0">
                <a:latin typeface="Times New Roman" pitchFamily="18" charset="0"/>
              </a:rPr>
              <a:t>综上所述，</a:t>
            </a:r>
            <a:r>
              <a:rPr lang="en-US" altLang="zh-CN" dirty="0" err="1" smtClean="0">
                <a:solidFill>
                  <a:srgbClr val="0000FF"/>
                </a:solidFill>
                <a:latin typeface="Times New Roman" pitchFamily="18" charset="0"/>
              </a:rPr>
              <a:t>Rijndael</a:t>
            </a:r>
            <a:r>
              <a:rPr lang="zh-CN" altLang="en-US" dirty="0" smtClean="0">
                <a:solidFill>
                  <a:srgbClr val="0000FF"/>
                </a:solidFill>
                <a:latin typeface="Times New Roman" pitchFamily="18" charset="0"/>
              </a:rPr>
              <a:t>密码的解密算法与加密算法的计算网络相同</a:t>
            </a:r>
            <a:r>
              <a:rPr lang="zh-CN" altLang="en-US" dirty="0" smtClean="0">
                <a:latin typeface="Times New Roman" pitchFamily="18" charset="0"/>
              </a:rPr>
              <a:t>，只是将各计算部件换为对应的逆部件。</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130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zh-CN" altLang="en-US" dirty="0" smtClean="0"/>
              <a:t>作业与实验</a:t>
            </a:r>
            <a:endParaRPr lang="zh-CN" altLang="en-US" dirty="0" smtClean="0"/>
          </a:p>
        </p:txBody>
      </p:sp>
      <p:sp>
        <p:nvSpPr>
          <p:cNvPr id="3" name="内容占位符 2"/>
          <p:cNvSpPr>
            <a:spLocks noGrp="1"/>
          </p:cNvSpPr>
          <p:nvPr>
            <p:ph idx="1"/>
          </p:nvPr>
        </p:nvSpPr>
        <p:spPr>
          <a:xfrm>
            <a:off x="304800" y="838200"/>
            <a:ext cx="8610600" cy="5410200"/>
          </a:xfrm>
        </p:spPr>
        <p:txBody>
          <a:bodyPr/>
          <a:lstStyle/>
          <a:p>
            <a:pPr eaLnBrk="1" hangingPunct="1">
              <a:lnSpc>
                <a:spcPct val="110000"/>
              </a:lnSpc>
              <a:spcBef>
                <a:spcPts val="600"/>
              </a:spcBef>
            </a:pPr>
            <a:r>
              <a:rPr lang="zh-CN" altLang="en-US" sz="2400" dirty="0" smtClean="0">
                <a:latin typeface="Times New Roman" pitchFamily="18" charset="0"/>
              </a:rPr>
              <a:t>教材后的作业：</a:t>
            </a:r>
            <a:r>
              <a:rPr lang="en-US" altLang="zh-CN" sz="2400" dirty="0" smtClean="0">
                <a:latin typeface="Times New Roman" pitchFamily="18" charset="0"/>
              </a:rPr>
              <a:t>1</a:t>
            </a:r>
            <a:r>
              <a:rPr lang="zh-CN" altLang="en-US" sz="2400" dirty="0" smtClean="0">
                <a:latin typeface="Times New Roman" pitchFamily="18" charset="0"/>
              </a:rPr>
              <a:t>，</a:t>
            </a:r>
            <a:r>
              <a:rPr lang="en-US" altLang="zh-CN" sz="2400" dirty="0" smtClean="0">
                <a:latin typeface="Times New Roman" pitchFamily="18" charset="0"/>
              </a:rPr>
              <a:t>2</a:t>
            </a:r>
            <a:r>
              <a:rPr lang="zh-CN" altLang="en-US" sz="2400" dirty="0" smtClean="0">
                <a:latin typeface="Times New Roman" pitchFamily="18" charset="0"/>
              </a:rPr>
              <a:t>，</a:t>
            </a:r>
            <a:r>
              <a:rPr lang="en-US" altLang="zh-CN" sz="2400" dirty="0" smtClean="0">
                <a:latin typeface="Times New Roman" pitchFamily="18" charset="0"/>
              </a:rPr>
              <a:t>3</a:t>
            </a:r>
            <a:r>
              <a:rPr lang="zh-CN" altLang="en-US" sz="2400" dirty="0" smtClean="0">
                <a:latin typeface="Times New Roman" pitchFamily="18" charset="0"/>
              </a:rPr>
              <a:t>，</a:t>
            </a:r>
            <a:r>
              <a:rPr lang="en-US" altLang="zh-CN" sz="2400" dirty="0" smtClean="0">
                <a:latin typeface="Times New Roman" pitchFamily="18" charset="0"/>
              </a:rPr>
              <a:t>4</a:t>
            </a:r>
            <a:r>
              <a:rPr lang="zh-CN" altLang="en-US" sz="2400" dirty="0" smtClean="0">
                <a:latin typeface="Times New Roman" pitchFamily="18" charset="0"/>
              </a:rPr>
              <a:t>，</a:t>
            </a:r>
            <a:r>
              <a:rPr lang="en-US" altLang="zh-CN" sz="2400" dirty="0" smtClean="0">
                <a:latin typeface="Times New Roman" pitchFamily="18" charset="0"/>
              </a:rPr>
              <a:t>6</a:t>
            </a:r>
            <a:r>
              <a:rPr lang="en-US" altLang="zh-CN" sz="2400" dirty="0" smtClean="0">
                <a:latin typeface="Times New Roman" pitchFamily="18" charset="0"/>
              </a:rPr>
              <a:t> </a:t>
            </a:r>
          </a:p>
          <a:p>
            <a:pPr eaLnBrk="1" hangingPunct="1">
              <a:lnSpc>
                <a:spcPct val="110000"/>
              </a:lnSpc>
              <a:spcBef>
                <a:spcPts val="600"/>
              </a:spcBef>
            </a:pPr>
            <a:r>
              <a:rPr lang="zh-CN" altLang="en-US" sz="2400" dirty="0" smtClean="0">
                <a:latin typeface="Times New Roman" pitchFamily="18" charset="0"/>
              </a:rPr>
              <a:t>复习题中的作业：</a:t>
            </a:r>
            <a:r>
              <a:rPr lang="en-US" altLang="zh-CN" sz="2400" dirty="0" smtClean="0">
                <a:latin typeface="Times New Roman" pitchFamily="18" charset="0"/>
              </a:rPr>
              <a:t>4.14</a:t>
            </a:r>
            <a:r>
              <a:rPr lang="zh-CN" altLang="en-US" sz="2400" dirty="0" smtClean="0">
                <a:latin typeface="Times New Roman" pitchFamily="18" charset="0"/>
              </a:rPr>
              <a:t>、</a:t>
            </a:r>
            <a:r>
              <a:rPr lang="en-US" altLang="zh-CN" sz="2400" dirty="0" smtClean="0">
                <a:latin typeface="Times New Roman" pitchFamily="18" charset="0"/>
              </a:rPr>
              <a:t>4.11</a:t>
            </a:r>
            <a:r>
              <a:rPr lang="zh-CN" altLang="en-US" sz="2400" dirty="0" smtClean="0">
                <a:latin typeface="Times New Roman" pitchFamily="18" charset="0"/>
              </a:rPr>
              <a:t>、</a:t>
            </a:r>
            <a:r>
              <a:rPr lang="en-US" altLang="zh-CN" sz="2400" dirty="0" smtClean="0">
                <a:latin typeface="Times New Roman" pitchFamily="18" charset="0"/>
              </a:rPr>
              <a:t>5.3</a:t>
            </a:r>
          </a:p>
          <a:p>
            <a:pPr eaLnBrk="1" hangingPunct="1">
              <a:lnSpc>
                <a:spcPct val="110000"/>
              </a:lnSpc>
              <a:spcBef>
                <a:spcPts val="600"/>
              </a:spcBef>
            </a:pPr>
            <a:r>
              <a:rPr lang="zh-CN" altLang="en-US" sz="2400" dirty="0" smtClean="0">
                <a:latin typeface="Times New Roman" pitchFamily="18" charset="0"/>
              </a:rPr>
              <a:t>编程实验：</a:t>
            </a:r>
            <a:endParaRPr lang="en-US" altLang="zh-CN" sz="2400" dirty="0" smtClean="0">
              <a:latin typeface="Times New Roman" pitchFamily="18" charset="0"/>
            </a:endParaRPr>
          </a:p>
          <a:p>
            <a:pPr lvl="1" eaLnBrk="1" hangingPunct="1">
              <a:lnSpc>
                <a:spcPct val="110000"/>
              </a:lnSpc>
              <a:spcBef>
                <a:spcPts val="600"/>
              </a:spcBef>
            </a:pPr>
            <a:r>
              <a:rPr lang="en-US" altLang="zh-CN" dirty="0" smtClean="0">
                <a:latin typeface="Times New Roman" pitchFamily="18" charset="0"/>
              </a:rPr>
              <a:t>1. </a:t>
            </a:r>
            <a:r>
              <a:rPr lang="zh-CN" altLang="en-US" dirty="0" smtClean="0">
                <a:latin typeface="Times New Roman" pitchFamily="18" charset="0"/>
              </a:rPr>
              <a:t>编写两个密钥的</a:t>
            </a:r>
            <a:r>
              <a:rPr lang="en-US" altLang="zh-CN" dirty="0" smtClean="0">
                <a:latin typeface="Times New Roman" pitchFamily="18" charset="0"/>
              </a:rPr>
              <a:t>3DES</a:t>
            </a:r>
            <a:r>
              <a:rPr lang="zh-CN" altLang="en-US" dirty="0" smtClean="0">
                <a:latin typeface="Times New Roman" pitchFamily="18" charset="0"/>
              </a:rPr>
              <a:t>算法，并对由一重</a:t>
            </a:r>
            <a:r>
              <a:rPr lang="en-US" altLang="zh-CN" dirty="0" smtClean="0">
                <a:latin typeface="Times New Roman" pitchFamily="18" charset="0"/>
              </a:rPr>
              <a:t>DES</a:t>
            </a:r>
            <a:r>
              <a:rPr lang="zh-CN" altLang="en-US" dirty="0" smtClean="0">
                <a:latin typeface="Times New Roman" pitchFamily="18" charset="0"/>
              </a:rPr>
              <a:t>加密的密文</a:t>
            </a:r>
            <a:r>
              <a:rPr lang="en-US" altLang="zh-CN" dirty="0" smtClean="0">
                <a:latin typeface="Times New Roman" pitchFamily="18" charset="0"/>
              </a:rPr>
              <a:t>C</a:t>
            </a:r>
            <a:r>
              <a:rPr lang="zh-CN" altLang="en-US" dirty="0" smtClean="0">
                <a:latin typeface="Times New Roman" pitchFamily="18" charset="0"/>
              </a:rPr>
              <a:t>解密，其中</a:t>
            </a:r>
            <a:endParaRPr lang="en-US" altLang="zh-CN" dirty="0" smtClean="0">
              <a:latin typeface="Times New Roman" pitchFamily="18" charset="0"/>
            </a:endParaRPr>
          </a:p>
          <a:p>
            <a:pPr lvl="2" eaLnBrk="1" hangingPunct="1">
              <a:lnSpc>
                <a:spcPct val="110000"/>
              </a:lnSpc>
              <a:spcBef>
                <a:spcPts val="600"/>
              </a:spcBef>
            </a:pPr>
            <a:r>
              <a:rPr lang="en-US" altLang="zh-CN" sz="2000" dirty="0" smtClean="0">
                <a:latin typeface="Times New Roman" pitchFamily="18" charset="0"/>
              </a:rPr>
              <a:t>C=</a:t>
            </a:r>
            <a:r>
              <a:rPr lang="en-US" altLang="zh-CN" sz="2000" dirty="0" smtClean="0">
                <a:latin typeface="Times New Roman" pitchFamily="18" charset="0"/>
              </a:rPr>
              <a:t>85E813540F0AB405</a:t>
            </a:r>
            <a:endParaRPr lang="en-US" altLang="zh-CN" sz="2000" dirty="0" smtClean="0">
              <a:latin typeface="Times New Roman" pitchFamily="18" charset="0"/>
            </a:endParaRPr>
          </a:p>
          <a:p>
            <a:pPr lvl="2" eaLnBrk="1" hangingPunct="1">
              <a:lnSpc>
                <a:spcPct val="110000"/>
              </a:lnSpc>
              <a:spcBef>
                <a:spcPts val="600"/>
              </a:spcBef>
            </a:pPr>
            <a:r>
              <a:rPr lang="zh-CN" altLang="en-US" sz="2000" dirty="0" smtClean="0">
                <a:latin typeface="Times New Roman" pitchFamily="18" charset="0"/>
              </a:rPr>
              <a:t>一</a:t>
            </a:r>
            <a:r>
              <a:rPr lang="zh-CN" altLang="en-US" sz="2000" dirty="0" smtClean="0">
                <a:latin typeface="Times New Roman" pitchFamily="18" charset="0"/>
              </a:rPr>
              <a:t>重</a:t>
            </a:r>
            <a:r>
              <a:rPr lang="en-US" altLang="zh-CN" sz="2000" dirty="0" smtClean="0">
                <a:latin typeface="Times New Roman" pitchFamily="18" charset="0"/>
              </a:rPr>
              <a:t>DES</a:t>
            </a:r>
            <a:r>
              <a:rPr lang="zh-CN" altLang="en-US" sz="2000" dirty="0" smtClean="0">
                <a:latin typeface="Times New Roman" pitchFamily="18" charset="0"/>
              </a:rPr>
              <a:t>使用的密钥</a:t>
            </a:r>
            <a:r>
              <a:rPr lang="en-US" altLang="zh-CN" sz="2000" dirty="0" smtClean="0">
                <a:latin typeface="Times New Roman" pitchFamily="18" charset="0"/>
              </a:rPr>
              <a:t>K</a:t>
            </a:r>
            <a:r>
              <a:rPr lang="zh-CN" altLang="en-US" sz="2000" dirty="0" smtClean="0">
                <a:latin typeface="Times New Roman" pitchFamily="18" charset="0"/>
              </a:rPr>
              <a:t>为</a:t>
            </a:r>
            <a:r>
              <a:rPr lang="zh-CN" altLang="en-US" sz="2000" dirty="0" smtClean="0">
                <a:latin typeface="Times New Roman" pitchFamily="18" charset="0"/>
              </a:rPr>
              <a:t>：</a:t>
            </a:r>
            <a:r>
              <a:rPr lang="en-US" altLang="zh-CN" sz="2000" dirty="0" smtClean="0">
                <a:latin typeface="Times New Roman" pitchFamily="18" charset="0"/>
              </a:rPr>
              <a:t>133457799BBCDFF1</a:t>
            </a:r>
          </a:p>
          <a:p>
            <a:pPr lvl="1" eaLnBrk="1" hangingPunct="1">
              <a:lnSpc>
                <a:spcPct val="110000"/>
              </a:lnSpc>
              <a:spcBef>
                <a:spcPts val="600"/>
              </a:spcBef>
            </a:pPr>
            <a:r>
              <a:rPr lang="en-US" altLang="zh-CN" dirty="0" smtClean="0">
                <a:latin typeface="Times New Roman" pitchFamily="18" charset="0"/>
              </a:rPr>
              <a:t>2. </a:t>
            </a:r>
            <a:r>
              <a:rPr lang="zh-CN" altLang="en-US" dirty="0" smtClean="0">
                <a:latin typeface="Times New Roman" pitchFamily="18" charset="0"/>
              </a:rPr>
              <a:t>编写</a:t>
            </a:r>
            <a:r>
              <a:rPr lang="en-US" altLang="zh-CN" dirty="0" smtClean="0">
                <a:latin typeface="Times New Roman" pitchFamily="18" charset="0"/>
              </a:rPr>
              <a:t>AES</a:t>
            </a:r>
            <a:r>
              <a:rPr lang="zh-CN" altLang="en-US" dirty="0" smtClean="0">
                <a:latin typeface="Times New Roman" pitchFamily="18" charset="0"/>
              </a:rPr>
              <a:t>算法，并使用</a:t>
            </a:r>
            <a:r>
              <a:rPr lang="en-US" altLang="zh-CN" dirty="0" smtClean="0">
                <a:latin typeface="Times New Roman" pitchFamily="18" charset="0"/>
              </a:rPr>
              <a:t>CTR</a:t>
            </a:r>
            <a:r>
              <a:rPr lang="zh-CN" altLang="en-US" dirty="0" smtClean="0">
                <a:latin typeface="Times New Roman" pitchFamily="18" charset="0"/>
              </a:rPr>
              <a:t>模式对明文加密</a:t>
            </a:r>
            <a:endParaRPr lang="en-US" altLang="zh-CN" dirty="0" smtClean="0">
              <a:latin typeface="Times New Roman" pitchFamily="18" charset="0"/>
            </a:endParaRPr>
          </a:p>
          <a:p>
            <a:pPr lvl="2" eaLnBrk="1" hangingPunct="1">
              <a:lnSpc>
                <a:spcPct val="110000"/>
              </a:lnSpc>
              <a:spcBef>
                <a:spcPts val="600"/>
              </a:spcBef>
            </a:pPr>
            <a:r>
              <a:rPr lang="zh-CN" altLang="en-US" sz="2000" dirty="0" smtClean="0">
                <a:latin typeface="Times New Roman" pitchFamily="18" charset="0"/>
              </a:rPr>
              <a:t>明文为</a:t>
            </a:r>
            <a:r>
              <a:rPr lang="en-US" altLang="zh-CN" sz="2000" dirty="0" smtClean="0">
                <a:latin typeface="Times New Roman" pitchFamily="18" charset="0"/>
              </a:rPr>
              <a:t>26</a:t>
            </a:r>
            <a:r>
              <a:rPr lang="zh-CN" altLang="en-US" sz="2000" dirty="0" smtClean="0">
                <a:latin typeface="Times New Roman" pitchFamily="18" charset="0"/>
              </a:rPr>
              <a:t>个英文字母小写</a:t>
            </a:r>
            <a:r>
              <a:rPr lang="en-US" altLang="zh-CN" sz="2000" dirty="0" smtClean="0">
                <a:latin typeface="Times New Roman" pitchFamily="18" charset="0"/>
              </a:rPr>
              <a:t>ASCII</a:t>
            </a:r>
            <a:r>
              <a:rPr lang="zh-CN" altLang="en-US" sz="2000" dirty="0" smtClean="0">
                <a:latin typeface="Times New Roman" pitchFamily="18" charset="0"/>
              </a:rPr>
              <a:t>码的正序和反序排列再加上</a:t>
            </a:r>
            <a:r>
              <a:rPr lang="en-US" altLang="zh-CN" sz="2000" dirty="0" smtClean="0">
                <a:latin typeface="Times New Roman" pitchFamily="18" charset="0"/>
              </a:rPr>
              <a:t>0-9</a:t>
            </a:r>
            <a:r>
              <a:rPr lang="zh-CN" altLang="en-US" sz="2000" dirty="0" smtClean="0">
                <a:latin typeface="Times New Roman" pitchFamily="18" charset="0"/>
              </a:rPr>
              <a:t>这</a:t>
            </a:r>
            <a:r>
              <a:rPr lang="en-US" altLang="zh-CN" sz="2000" dirty="0" smtClean="0">
                <a:latin typeface="Times New Roman" pitchFamily="18" charset="0"/>
              </a:rPr>
              <a:t>10</a:t>
            </a:r>
            <a:r>
              <a:rPr lang="zh-CN" altLang="en-US" sz="2000" dirty="0" smtClean="0">
                <a:latin typeface="Times New Roman" pitchFamily="18" charset="0"/>
              </a:rPr>
              <a:t>个数字</a:t>
            </a:r>
            <a:r>
              <a:rPr lang="en-US" altLang="zh-CN" sz="2000" dirty="0" smtClean="0">
                <a:latin typeface="Times New Roman" pitchFamily="18" charset="0"/>
              </a:rPr>
              <a:t>ASCII</a:t>
            </a:r>
            <a:r>
              <a:rPr lang="zh-CN" altLang="en-US" sz="2000" dirty="0" smtClean="0">
                <a:latin typeface="Times New Roman" pitchFamily="18" charset="0"/>
              </a:rPr>
              <a:t>码的正序和反序的排列的顺次连接，明文分组长度为</a:t>
            </a:r>
            <a:r>
              <a:rPr lang="en-US" altLang="zh-CN" sz="2000" dirty="0" smtClean="0">
                <a:latin typeface="Times New Roman" pitchFamily="18" charset="0"/>
              </a:rPr>
              <a:t>192</a:t>
            </a:r>
            <a:r>
              <a:rPr lang="zh-CN" altLang="en-US" sz="2000" dirty="0" smtClean="0">
                <a:latin typeface="Times New Roman" pitchFamily="18" charset="0"/>
              </a:rPr>
              <a:t>，密钥长度为</a:t>
            </a:r>
            <a:r>
              <a:rPr lang="en-US" altLang="zh-CN" sz="2000" dirty="0" smtClean="0">
                <a:latin typeface="Times New Roman" pitchFamily="18" charset="0"/>
              </a:rPr>
              <a:t>128</a:t>
            </a:r>
            <a:r>
              <a:rPr lang="zh-CN" altLang="en-US" sz="2000" dirty="0" smtClean="0">
                <a:latin typeface="Times New Roman" pitchFamily="18" charset="0"/>
              </a:rPr>
              <a:t>：</a:t>
            </a:r>
            <a:r>
              <a:rPr lang="en-US" altLang="zh-CN" sz="2000" dirty="0" smtClean="0">
                <a:latin typeface="Times New Roman" pitchFamily="18" charset="0"/>
              </a:rPr>
              <a:t>A-P</a:t>
            </a:r>
            <a:r>
              <a:rPr lang="zh-CN" altLang="en-US" sz="2000" dirty="0" smtClean="0">
                <a:latin typeface="Times New Roman" pitchFamily="18" charset="0"/>
              </a:rPr>
              <a:t>这</a:t>
            </a:r>
            <a:r>
              <a:rPr lang="en-US" altLang="zh-CN" sz="2000" dirty="0" smtClean="0">
                <a:latin typeface="Times New Roman" pitchFamily="18" charset="0"/>
              </a:rPr>
              <a:t>16</a:t>
            </a:r>
            <a:r>
              <a:rPr lang="zh-CN" altLang="en-US" sz="2000" dirty="0" smtClean="0">
                <a:latin typeface="Times New Roman" pitchFamily="18" charset="0"/>
              </a:rPr>
              <a:t>个英文字母大写的</a:t>
            </a:r>
            <a:r>
              <a:rPr lang="en-US" altLang="zh-CN" sz="2000" dirty="0" smtClean="0">
                <a:latin typeface="Times New Roman" pitchFamily="18" charset="0"/>
              </a:rPr>
              <a:t>ASCII</a:t>
            </a:r>
            <a:r>
              <a:rPr lang="zh-CN" altLang="en-US" sz="2000" dirty="0" smtClean="0">
                <a:latin typeface="Times New Roman" pitchFamily="18" charset="0"/>
              </a:rPr>
              <a:t>码表示</a:t>
            </a:r>
            <a:endParaRPr lang="en-US" altLang="zh-CN" sz="2000" dirty="0" smtClean="0">
              <a:latin typeface="Times New Roman" pitchFamily="18" charset="0"/>
            </a:endParaRPr>
          </a:p>
          <a:p>
            <a:pPr lvl="1" eaLnBrk="1" hangingPunct="1">
              <a:lnSpc>
                <a:spcPct val="110000"/>
              </a:lnSpc>
              <a:spcBef>
                <a:spcPts val="600"/>
              </a:spcBef>
            </a:pPr>
            <a:r>
              <a:rPr lang="zh-CN" altLang="en-US" sz="2000" dirty="0" smtClean="0"/>
              <a:t>上交的内容包括：</a:t>
            </a:r>
            <a:r>
              <a:rPr lang="en-US" altLang="zh-CN" sz="2000" dirty="0" smtClean="0"/>
              <a:t>1</a:t>
            </a:r>
            <a:r>
              <a:rPr lang="en-US" altLang="zh-CN" sz="2000" dirty="0" smtClean="0"/>
              <a:t>.</a:t>
            </a:r>
            <a:r>
              <a:rPr lang="zh-CN" altLang="en-US" sz="2000" dirty="0" smtClean="0"/>
              <a:t>编写的代码；</a:t>
            </a:r>
            <a:r>
              <a:rPr lang="en-US" altLang="zh-CN" sz="2000" dirty="0" smtClean="0"/>
              <a:t>2.</a:t>
            </a:r>
            <a:r>
              <a:rPr lang="zh-CN" altLang="en-US" sz="2000" dirty="0" smtClean="0"/>
              <a:t>运行结果截屏；</a:t>
            </a:r>
            <a:r>
              <a:rPr lang="en-US" altLang="zh-CN" sz="2000" dirty="0" smtClean="0"/>
              <a:t>3.</a:t>
            </a:r>
            <a:r>
              <a:rPr lang="zh-CN" altLang="en-US" sz="2000" dirty="0" smtClean="0"/>
              <a:t>只</a:t>
            </a:r>
            <a:r>
              <a:rPr lang="zh-CN" altLang="en-US" sz="2000" dirty="0" smtClean="0"/>
              <a:t>交</a:t>
            </a:r>
            <a:r>
              <a:rPr lang="zh-CN" altLang="en-US" sz="2000" dirty="0" smtClean="0"/>
              <a:t>电子版</a:t>
            </a:r>
            <a:endParaRPr lang="zh-CN" altLang="en-US"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131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：作业与实验</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p:spPr>
        <p:txBody>
          <a:bodyPr/>
          <a:lstStyle/>
          <a:p>
            <a:fld id="{4B9198CF-7AF3-498F-8A2D-3E5BA9192DC1}" type="slidenum">
              <a:rPr lang="en-US" altLang="zh-CN" smtClean="0">
                <a:latin typeface="Arial" charset="0"/>
              </a:rPr>
              <a:pPr/>
              <a:t>132</a:t>
            </a:fld>
            <a:r>
              <a:rPr lang="en-US" altLang="zh-CN" dirty="0" smtClean="0">
                <a:latin typeface="Arial" charset="0"/>
              </a:rPr>
              <a:t>/</a:t>
            </a:r>
          </a:p>
        </p:txBody>
      </p:sp>
      <p:sp>
        <p:nvSpPr>
          <p:cNvPr id="105475" name="Rectangle 3"/>
          <p:cNvSpPr>
            <a:spLocks noGrp="1" noChangeArrowheads="1"/>
          </p:cNvSpPr>
          <p:nvPr>
            <p:ph type="body" idx="1"/>
          </p:nvPr>
        </p:nvSpPr>
        <p:spPr>
          <a:xfrm>
            <a:off x="457200" y="2133600"/>
            <a:ext cx="8229600" cy="3997325"/>
          </a:xfrm>
        </p:spPr>
        <p:txBody>
          <a:bodyPr/>
          <a:lstStyle/>
          <a:p>
            <a:pPr algn="ctr" eaLnBrk="1" hangingPunct="1">
              <a:buFont typeface="Wingdings" pitchFamily="2" charset="2"/>
              <a:buNone/>
            </a:pPr>
            <a:r>
              <a:rPr lang="zh-CN" altLang="en-US" sz="6600" dirty="0" smtClean="0">
                <a:solidFill>
                  <a:srgbClr val="004C00"/>
                </a:solidFill>
              </a:rPr>
              <a:t>谢谢！</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3.1.2 </a:t>
            </a:r>
            <a:r>
              <a:rPr lang="zh-CN" altLang="en-US" dirty="0" smtClean="0"/>
              <a:t>分组密码算法的设计要求</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lnSpc>
                <a:spcPct val="100000"/>
              </a:lnSpc>
            </a:pPr>
            <a:r>
              <a:rPr lang="en-US" altLang="zh-CN" sz="2400" dirty="0" smtClean="0">
                <a:latin typeface="Times New Roman" pitchFamily="18" charset="0"/>
              </a:rPr>
              <a:t>⑤ </a:t>
            </a:r>
            <a:r>
              <a:rPr lang="zh-CN" altLang="en-US" sz="2400" dirty="0" smtClean="0">
                <a:latin typeface="Times New Roman" pitchFamily="18" charset="0"/>
              </a:rPr>
              <a:t>数据扩展</a:t>
            </a:r>
          </a:p>
          <a:p>
            <a:pPr lvl="1" eaLnBrk="1" hangingPunct="1">
              <a:lnSpc>
                <a:spcPct val="100000"/>
              </a:lnSpc>
            </a:pPr>
            <a:r>
              <a:rPr lang="zh-CN" altLang="en-US" sz="2000" dirty="0" smtClean="0">
                <a:latin typeface="Times New Roman" pitchFamily="18" charset="0"/>
              </a:rPr>
              <a:t>用于加解密时，一般无数据扩展</a:t>
            </a:r>
          </a:p>
          <a:p>
            <a:pPr eaLnBrk="1" hangingPunct="1">
              <a:lnSpc>
                <a:spcPct val="100000"/>
              </a:lnSpc>
            </a:pPr>
            <a:r>
              <a:rPr lang="zh-CN" altLang="en-US" sz="2400" dirty="0" smtClean="0">
                <a:latin typeface="Times New Roman" pitchFamily="18" charset="0"/>
              </a:rPr>
              <a:t>⑥ 差错传播尽可能地小</a:t>
            </a:r>
          </a:p>
          <a:p>
            <a:pPr lvl="1" eaLnBrk="1" hangingPunct="1">
              <a:lnSpc>
                <a:spcPct val="100000"/>
              </a:lnSpc>
            </a:pPr>
            <a:r>
              <a:rPr lang="en-US" altLang="zh-CN" sz="2000" dirty="0" smtClean="0">
                <a:latin typeface="Times New Roman" pitchFamily="18" charset="0"/>
              </a:rPr>
              <a:t>1</a:t>
            </a:r>
            <a:r>
              <a:rPr lang="zh-CN" altLang="en-US" sz="2000" dirty="0" smtClean="0">
                <a:latin typeface="Times New Roman" pitchFamily="18" charset="0"/>
              </a:rPr>
              <a:t>比特的传输错误不会影响更多比特的正确解密</a:t>
            </a:r>
            <a:endParaRPr lang="en-US" altLang="zh-CN" sz="2000" dirty="0" smtClean="0">
              <a:latin typeface="Times New Roman" pitchFamily="18" charset="0"/>
            </a:endParaRPr>
          </a:p>
          <a:p>
            <a:pPr eaLnBrk="1" hangingPunct="1">
              <a:lnSpc>
                <a:spcPct val="100000"/>
              </a:lnSpc>
            </a:pPr>
            <a:r>
              <a:rPr lang="zh-CN" altLang="en-US" sz="2400" dirty="0" smtClean="0">
                <a:latin typeface="Times New Roman" pitchFamily="18" charset="0"/>
              </a:rPr>
              <a:t>⑦透明性和灵活性</a:t>
            </a:r>
            <a:endParaRPr lang="en-US" altLang="zh-CN" sz="2400" dirty="0" smtClean="0">
              <a:latin typeface="Times New Roman" pitchFamily="18" charset="0"/>
            </a:endParaRPr>
          </a:p>
          <a:p>
            <a:pPr lvl="1" eaLnBrk="1" hangingPunct="1">
              <a:lnSpc>
                <a:spcPct val="100000"/>
              </a:lnSpc>
            </a:pPr>
            <a:r>
              <a:rPr lang="zh-CN" altLang="en-US" sz="2000" dirty="0" smtClean="0">
                <a:latin typeface="Times New Roman" pitchFamily="18" charset="0"/>
              </a:rPr>
              <a:t>透明性即要求算法是可证明安全的（虽然这是很困难的）。这就要求算法尽可能使用通用部件，避免黑盒</a:t>
            </a:r>
            <a:endParaRPr lang="en-US" altLang="zh-CN" sz="2000" dirty="0" smtClean="0">
              <a:latin typeface="Times New Roman" pitchFamily="18" charset="0"/>
            </a:endParaRPr>
          </a:p>
          <a:p>
            <a:pPr lvl="1" eaLnBrk="1" hangingPunct="1">
              <a:lnSpc>
                <a:spcPct val="100000"/>
              </a:lnSpc>
            </a:pPr>
            <a:r>
              <a:rPr lang="zh-CN" altLang="en-US" sz="2000" dirty="0" smtClean="0">
                <a:latin typeface="Times New Roman" pitchFamily="18" charset="0"/>
              </a:rPr>
              <a:t>灵活性即要求算法的实现可以适应多种计算环境；明文分组长度可以伸缩；算法可以移植和变形</a:t>
            </a:r>
            <a:endParaRPr lang="en-US" altLang="zh-CN" sz="2000" dirty="0" smtClean="0">
              <a:latin typeface="Times New Roman" pitchFamily="18" charset="0"/>
            </a:endParaRPr>
          </a:p>
          <a:p>
            <a:pPr eaLnBrk="1" hangingPunct="1">
              <a:lnSpc>
                <a:spcPct val="100000"/>
              </a:lnSpc>
            </a:pPr>
            <a:r>
              <a:rPr lang="zh-CN" altLang="en-US" sz="2400" dirty="0" smtClean="0">
                <a:latin typeface="Times New Roman" pitchFamily="18" charset="0"/>
              </a:rPr>
              <a:t>要实现上述几点要求并不容易</a:t>
            </a:r>
          </a:p>
          <a:p>
            <a:pPr lvl="1" eaLnBrk="1" hangingPunct="1">
              <a:lnSpc>
                <a:spcPct val="100000"/>
              </a:lnSpc>
            </a:pPr>
            <a:r>
              <a:rPr lang="zh-CN" altLang="en-US" sz="2000" dirty="0" smtClean="0">
                <a:latin typeface="Times New Roman" pitchFamily="18" charset="0"/>
              </a:rPr>
              <a:t>首先，要在理论上研究有效而可靠的设计方法</a:t>
            </a:r>
          </a:p>
          <a:p>
            <a:pPr lvl="1" eaLnBrk="1" hangingPunct="1">
              <a:lnSpc>
                <a:spcPct val="100000"/>
              </a:lnSpc>
            </a:pPr>
            <a:r>
              <a:rPr lang="zh-CN" altLang="en-US" sz="2000" dirty="0" smtClean="0">
                <a:latin typeface="Times New Roman" pitchFamily="18" charset="0"/>
              </a:rPr>
              <a:t>而后进行严格的安全性检验，并且要易于实现</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3.1.3 </a:t>
            </a:r>
            <a:r>
              <a:rPr lang="zh-CN" altLang="en-US" dirty="0" smtClean="0"/>
              <a:t>扩散和混淆设计准则</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r>
              <a:rPr lang="zh-CN" altLang="en-US" sz="2000" dirty="0" smtClean="0"/>
              <a:t>扩散和混淆</a:t>
            </a:r>
            <a:r>
              <a:rPr lang="en-US" altLang="zh-CN" sz="2000" dirty="0" smtClean="0"/>
              <a:t>(diffusion and confusion)</a:t>
            </a:r>
            <a:r>
              <a:rPr lang="zh-CN" altLang="en-US" sz="2000" dirty="0" smtClean="0"/>
              <a:t>是由</a:t>
            </a:r>
            <a:r>
              <a:rPr lang="en-US" altLang="zh-CN" sz="2000" dirty="0" smtClean="0"/>
              <a:t>Shannon</a:t>
            </a:r>
            <a:r>
              <a:rPr lang="zh-CN" altLang="en-US" sz="2000" dirty="0" smtClean="0"/>
              <a:t>提出的设计密码系统的两个基本准则，目的是抗击敌手对密码系统的统计分析</a:t>
            </a:r>
            <a:endParaRPr lang="en-US" altLang="zh-CN" sz="2000" dirty="0" smtClean="0"/>
          </a:p>
          <a:p>
            <a:pPr lvl="1" eaLnBrk="1" hangingPunct="1"/>
            <a:r>
              <a:rPr lang="zh-CN" altLang="en-US" sz="2000" dirty="0" smtClean="0"/>
              <a:t>如果敌手知道</a:t>
            </a:r>
            <a:r>
              <a:rPr lang="zh-CN" altLang="en-US" sz="2000" dirty="0" smtClean="0">
                <a:solidFill>
                  <a:srgbClr val="0000FF"/>
                </a:solidFill>
              </a:rPr>
              <a:t>明文的某些统计特性</a:t>
            </a:r>
            <a:r>
              <a:rPr lang="zh-CN" altLang="en-US" sz="2000" dirty="0" smtClean="0"/>
              <a:t>（如消息中不同字母出现的频率、可能出现的特定单词或短语）</a:t>
            </a:r>
            <a:r>
              <a:rPr lang="zh-CN" altLang="en-US" sz="2000" dirty="0" smtClean="0">
                <a:solidFill>
                  <a:srgbClr val="0000FF"/>
                </a:solidFill>
              </a:rPr>
              <a:t>而且这些统计特性以某种方式在密文中反映出来</a:t>
            </a:r>
            <a:r>
              <a:rPr lang="zh-CN" altLang="en-US" sz="2000" dirty="0" smtClean="0"/>
              <a:t>，那么敌手就有可能得出</a:t>
            </a:r>
            <a:r>
              <a:rPr lang="zh-CN" altLang="en-US" sz="2000" dirty="0" smtClean="0">
                <a:solidFill>
                  <a:srgbClr val="0000FF"/>
                </a:solidFill>
              </a:rPr>
              <a:t>加密密钥或其一部分，</a:t>
            </a:r>
            <a:r>
              <a:rPr lang="zh-CN" altLang="en-US" sz="2000" dirty="0" smtClean="0"/>
              <a:t>或者得出</a:t>
            </a:r>
            <a:r>
              <a:rPr lang="zh-CN" altLang="en-US" sz="2000" dirty="0" smtClean="0">
                <a:solidFill>
                  <a:srgbClr val="0000FF"/>
                </a:solidFill>
              </a:rPr>
              <a:t>包含加密密钥的一个可能的密钥集合</a:t>
            </a:r>
            <a:endParaRPr lang="en-US" altLang="zh-CN" sz="2000" dirty="0" smtClean="0"/>
          </a:p>
          <a:p>
            <a:pPr eaLnBrk="1" hangingPunct="1"/>
            <a:r>
              <a:rPr lang="zh-CN" altLang="en-US" sz="2400" dirty="0" smtClean="0"/>
              <a:t>扩散性：所设计的密码应使得</a:t>
            </a:r>
            <a:endParaRPr lang="en-US" altLang="zh-CN" sz="2400" dirty="0" smtClean="0"/>
          </a:p>
          <a:p>
            <a:pPr lvl="1" eaLnBrk="1" hangingPunct="1"/>
            <a:r>
              <a:rPr lang="en-US" altLang="zh-CN" sz="2000" dirty="0" smtClean="0"/>
              <a:t>(1) </a:t>
            </a:r>
            <a:r>
              <a:rPr lang="zh-CN" altLang="en-US" sz="2000" dirty="0" smtClean="0"/>
              <a:t>密钥的每一个比特影响密文的每一个比特，以防止对密钥进行逐段破译；</a:t>
            </a:r>
            <a:endParaRPr lang="en-US" altLang="zh-CN" sz="2000" dirty="0" smtClean="0"/>
          </a:p>
          <a:p>
            <a:pPr lvl="1" eaLnBrk="1" hangingPunct="1"/>
            <a:r>
              <a:rPr lang="en-US" altLang="zh-CN" sz="2000" dirty="0" smtClean="0"/>
              <a:t>(2) </a:t>
            </a:r>
            <a:r>
              <a:rPr lang="zh-CN" altLang="en-US" sz="2000" dirty="0" smtClean="0"/>
              <a:t>明文的每一个比特影响密文的每一个比特，以便最充分地隐蔽明文。即</a:t>
            </a:r>
            <a:r>
              <a:rPr lang="zh-CN" altLang="en-US" sz="2000" dirty="0" smtClean="0">
                <a:latin typeface="Times New Roman" pitchFamily="18" charset="0"/>
              </a:rPr>
              <a:t>将明文的统计特性散布到密文中去，从而</a:t>
            </a:r>
            <a:r>
              <a:rPr lang="zh-CN" altLang="en-US" sz="2000" dirty="0" smtClean="0">
                <a:solidFill>
                  <a:srgbClr val="0000FF"/>
                </a:solidFill>
                <a:latin typeface="Times New Roman" pitchFamily="18" charset="0"/>
              </a:rPr>
              <a:t>使明文和密文之间的统计关系变得尽可能复杂</a:t>
            </a:r>
            <a:endParaRPr lang="zh-CN" altLang="en-US"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3.1.3 </a:t>
            </a:r>
            <a:r>
              <a:rPr lang="zh-CN" altLang="en-US" dirty="0" smtClean="0"/>
              <a:t>扩散和混淆设计准则</a:t>
            </a:r>
            <a:endParaRPr lang="zh-CN" altLang="en-US" dirty="0"/>
          </a:p>
        </p:txBody>
      </p:sp>
      <p:sp>
        <p:nvSpPr>
          <p:cNvPr id="3" name="内容占位符 2"/>
          <p:cNvSpPr>
            <a:spLocks noGrp="1"/>
          </p:cNvSpPr>
          <p:nvPr>
            <p:ph idx="1"/>
          </p:nvPr>
        </p:nvSpPr>
        <p:spPr>
          <a:xfrm>
            <a:off x="457200" y="990600"/>
            <a:ext cx="8229600" cy="5486400"/>
          </a:xfrm>
        </p:spPr>
        <p:txBody>
          <a:bodyPr/>
          <a:lstStyle/>
          <a:p>
            <a:pPr>
              <a:lnSpc>
                <a:spcPct val="90000"/>
              </a:lnSpc>
            </a:pPr>
            <a:r>
              <a:rPr lang="zh-CN" altLang="en-US" sz="2400" dirty="0" smtClean="0"/>
              <a:t>扩散性也可以理解为</a:t>
            </a:r>
            <a:endParaRPr lang="en-US" altLang="zh-CN" sz="2400" dirty="0" smtClean="0"/>
          </a:p>
          <a:p>
            <a:pPr lvl="1" eaLnBrk="1" hangingPunct="1"/>
            <a:r>
              <a:rPr lang="zh-CN" altLang="en-US" sz="2000" dirty="0" smtClean="0"/>
              <a:t>明文、密文、密钥的每一位都相互依赖</a:t>
            </a:r>
            <a:endParaRPr lang="en-US" altLang="zh-CN" sz="2000" dirty="0" smtClean="0">
              <a:solidFill>
                <a:srgbClr val="0000FF"/>
              </a:solidFill>
              <a:latin typeface="Times New Roman" pitchFamily="18" charset="0"/>
            </a:endParaRPr>
          </a:p>
          <a:p>
            <a:pPr lvl="1">
              <a:lnSpc>
                <a:spcPct val="90000"/>
              </a:lnSpc>
            </a:pPr>
            <a:r>
              <a:rPr lang="zh-CN" altLang="en-US" sz="2000" dirty="0" smtClean="0"/>
              <a:t>雪崩性：即当改变明文的任何一个比特时，对应密文改变的比特的个数是一个随机变量；</a:t>
            </a:r>
          </a:p>
          <a:p>
            <a:pPr eaLnBrk="1" hangingPunct="1">
              <a:lnSpc>
                <a:spcPct val="100000"/>
              </a:lnSpc>
            </a:pPr>
            <a:r>
              <a:rPr lang="zh-CN" altLang="en-US" sz="2400" dirty="0" smtClean="0"/>
              <a:t>在二元分组密码中，可对数据重复执行某个置换，再对这一置换作用于一函数</a:t>
            </a:r>
            <a:r>
              <a:rPr lang="en-US" altLang="zh-CN" sz="2400" dirty="0" smtClean="0"/>
              <a:t>(</a:t>
            </a:r>
            <a:r>
              <a:rPr lang="zh-CN" altLang="en-US" sz="2400" dirty="0" smtClean="0"/>
              <a:t>代换</a:t>
            </a:r>
            <a:r>
              <a:rPr lang="en-US" altLang="zh-CN" sz="2400" dirty="0" smtClean="0"/>
              <a:t>)</a:t>
            </a:r>
            <a:r>
              <a:rPr lang="zh-CN" altLang="en-US" sz="2400" dirty="0" smtClean="0"/>
              <a:t>，可获得扩散。</a:t>
            </a:r>
            <a:r>
              <a:rPr lang="en-US" altLang="zh-CN" sz="2400" dirty="0" smtClean="0"/>
              <a:t>(</a:t>
            </a:r>
            <a:r>
              <a:rPr lang="zh-CN" altLang="en-US" sz="2400" dirty="0" smtClean="0"/>
              <a:t>置换</a:t>
            </a:r>
            <a:r>
              <a:rPr lang="en-US" altLang="zh-CN" sz="2400" dirty="0" smtClean="0"/>
              <a:t>+</a:t>
            </a:r>
            <a:r>
              <a:rPr lang="zh-CN" altLang="en-US" sz="2400" dirty="0" smtClean="0"/>
              <a:t>代换</a:t>
            </a:r>
            <a:r>
              <a:rPr lang="en-US" altLang="zh-CN" sz="2400" dirty="0" smtClean="0"/>
              <a:t>)</a:t>
            </a:r>
          </a:p>
          <a:p>
            <a:pPr eaLnBrk="1" hangingPunct="1"/>
            <a:r>
              <a:rPr lang="zh-CN" altLang="en-US" sz="2400" dirty="0" smtClean="0"/>
              <a:t>混淆性：</a:t>
            </a:r>
            <a:endParaRPr lang="en-US" altLang="zh-CN" sz="2400" dirty="0" smtClean="0"/>
          </a:p>
          <a:p>
            <a:pPr lvl="1" eaLnBrk="1" hangingPunct="1">
              <a:lnSpc>
                <a:spcPct val="100000"/>
              </a:lnSpc>
            </a:pPr>
            <a:r>
              <a:rPr lang="zh-CN" altLang="en-US" sz="2000" dirty="0" smtClean="0">
                <a:solidFill>
                  <a:srgbClr val="0000FF"/>
                </a:solidFill>
              </a:rPr>
              <a:t>是使密文和密钥之间的统计关系变得尽可能复杂，以使敌手无法得到密钥</a:t>
            </a:r>
            <a:r>
              <a:rPr lang="zh-CN" altLang="en-US" sz="2000" dirty="0" smtClean="0"/>
              <a:t>。</a:t>
            </a:r>
          </a:p>
          <a:p>
            <a:pPr lvl="2" eaLnBrk="1" hangingPunct="1">
              <a:lnSpc>
                <a:spcPct val="100000"/>
              </a:lnSpc>
            </a:pPr>
            <a:r>
              <a:rPr lang="zh-CN" altLang="en-US" sz="2000" dirty="0" smtClean="0"/>
              <a:t>即使敌手能得到密文的一些统计关系，由于密钥和密文之间的统计关系复杂化，敌手也无法得到密钥。</a:t>
            </a:r>
            <a:endParaRPr lang="en-US" altLang="zh-CN" sz="2000" dirty="0" smtClean="0"/>
          </a:p>
          <a:p>
            <a:pPr lvl="1" eaLnBrk="1" hangingPunct="1">
              <a:lnSpc>
                <a:spcPct val="100000"/>
              </a:lnSpc>
            </a:pPr>
            <a:r>
              <a:rPr lang="zh-CN" altLang="en-US" sz="2000" dirty="0" smtClean="0">
                <a:solidFill>
                  <a:srgbClr val="0000FF"/>
                </a:solidFill>
              </a:rPr>
              <a:t>使用复杂的代换算法</a:t>
            </a:r>
            <a:r>
              <a:rPr lang="zh-CN" altLang="en-US" sz="2000" dirty="0" smtClean="0"/>
              <a:t>可以得到预期的混淆效果</a:t>
            </a:r>
          </a:p>
          <a:p>
            <a:pPr lvl="2" eaLnBrk="1" hangingPunct="1">
              <a:lnSpc>
                <a:spcPct val="100000"/>
              </a:lnSpc>
            </a:pPr>
            <a:r>
              <a:rPr lang="zh-CN" altLang="en-US" sz="2000" dirty="0" smtClean="0"/>
              <a:t>简单的线性代换函数得到的混淆效果则不够理想</a:t>
            </a:r>
            <a:endParaRPr lang="zh-CN" altLang="en-US" sz="2000" dirty="0" smtClean="0">
              <a:solidFill>
                <a:srgbClr val="0000FF"/>
              </a:solidFill>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3.1.4 </a:t>
            </a:r>
            <a:r>
              <a:rPr lang="zh-CN" altLang="en-US" dirty="0" smtClean="0"/>
              <a:t>分组密码常用计算组件和结构</a:t>
            </a:r>
            <a:endParaRPr lang="zh-CN" altLang="en-US" dirty="0"/>
          </a:p>
        </p:txBody>
      </p:sp>
      <p:sp>
        <p:nvSpPr>
          <p:cNvPr id="3" name="内容占位符 2"/>
          <p:cNvSpPr>
            <a:spLocks noGrp="1"/>
          </p:cNvSpPr>
          <p:nvPr>
            <p:ph idx="1"/>
          </p:nvPr>
        </p:nvSpPr>
        <p:spPr>
          <a:xfrm>
            <a:off x="457200" y="914400"/>
            <a:ext cx="8229600" cy="5562600"/>
          </a:xfrm>
        </p:spPr>
        <p:txBody>
          <a:bodyPr/>
          <a:lstStyle/>
          <a:p>
            <a:pPr>
              <a:lnSpc>
                <a:spcPct val="90000"/>
              </a:lnSpc>
            </a:pPr>
            <a:r>
              <a:rPr lang="en-US" altLang="zh-CN" sz="2400" dirty="0" smtClean="0">
                <a:solidFill>
                  <a:srgbClr val="0000FF"/>
                </a:solidFill>
              </a:rPr>
              <a:t>1. </a:t>
            </a:r>
            <a:r>
              <a:rPr lang="zh-CN" altLang="en-US" sz="2400" dirty="0" smtClean="0">
                <a:solidFill>
                  <a:srgbClr val="0000FF"/>
                </a:solidFill>
              </a:rPr>
              <a:t>群加密：线性计算组件</a:t>
            </a:r>
            <a:endParaRPr lang="en-US" altLang="zh-CN" sz="2400" dirty="0" smtClean="0">
              <a:solidFill>
                <a:srgbClr val="0000FF"/>
              </a:solidFill>
            </a:endParaRPr>
          </a:p>
          <a:p>
            <a:pPr lvl="1">
              <a:lnSpc>
                <a:spcPct val="90000"/>
              </a:lnSpc>
            </a:pPr>
            <a:r>
              <a:rPr lang="zh-CN" altLang="en-US" sz="2000" dirty="0" smtClean="0"/>
              <a:t>逐比特异或 </a:t>
            </a:r>
            <a:r>
              <a:rPr lang="zh-CN" altLang="en-US" sz="2000" dirty="0" smtClean="0">
                <a:sym typeface="Symbol"/>
              </a:rPr>
              <a:t></a:t>
            </a:r>
            <a:r>
              <a:rPr lang="zh-CN" altLang="en-US" sz="2000" dirty="0" smtClean="0"/>
              <a:t>，结构最简单，缺点也最明显，密文的一个比特只依赖于明文的一个比特和密钥的一个比特，毫无扩散功能。</a:t>
            </a:r>
            <a:endParaRPr lang="en-US" altLang="zh-CN" sz="2000" dirty="0" smtClean="0"/>
          </a:p>
          <a:p>
            <a:pPr lvl="1">
              <a:lnSpc>
                <a:spcPct val="90000"/>
              </a:lnSpc>
            </a:pPr>
            <a:r>
              <a:rPr lang="en-US" altLang="zh-CN" sz="2000" dirty="0" smtClean="0">
                <a:latin typeface="Times New Roman" pitchFamily="18" charset="0"/>
              </a:rPr>
              <a:t>(mod 2</a:t>
            </a:r>
            <a:r>
              <a:rPr lang="en-US" altLang="zh-CN" sz="2000" i="1" baseline="30000" dirty="0"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加法“</a:t>
            </a:r>
            <a:r>
              <a:rPr lang="en-US" altLang="zh-CN" sz="2000" dirty="0" smtClean="0">
                <a:latin typeface="Times New Roman" pitchFamily="18" charset="0"/>
              </a:rPr>
              <a:t>+”</a:t>
            </a:r>
            <a:r>
              <a:rPr lang="zh-CN" altLang="en-US" sz="2000" dirty="0" smtClean="0">
                <a:latin typeface="Times New Roman" pitchFamily="18" charset="0"/>
              </a:rPr>
              <a:t>也是非常简单的计算组件，具有单向扩散功能，即明文或密钥的第</a:t>
            </a:r>
            <a:r>
              <a:rPr lang="en-US" altLang="zh-CN" sz="2000" i="1" dirty="0" smtClean="0">
                <a:latin typeface="Times New Roman" pitchFamily="18" charset="0"/>
              </a:rPr>
              <a:t>j</a:t>
            </a:r>
            <a:r>
              <a:rPr lang="zh-CN" altLang="en-US" sz="2000" dirty="0" smtClean="0">
                <a:latin typeface="Times New Roman" pitchFamily="18" charset="0"/>
              </a:rPr>
              <a:t>位影响密文的第</a:t>
            </a:r>
            <a:r>
              <a:rPr lang="en-US" altLang="zh-CN" sz="2000" i="1" dirty="0" smtClean="0">
                <a:latin typeface="Times New Roman" pitchFamily="18" charset="0"/>
              </a:rPr>
              <a:t>j</a:t>
            </a:r>
            <a:r>
              <a:rPr lang="zh-CN" altLang="en-US" sz="2000" dirty="0" smtClean="0">
                <a:latin typeface="Times New Roman" pitchFamily="18" charset="0"/>
              </a:rPr>
              <a:t>位、第</a:t>
            </a:r>
            <a:r>
              <a:rPr lang="en-US" altLang="zh-CN" sz="2000" i="1" dirty="0" smtClean="0">
                <a:latin typeface="Times New Roman" pitchFamily="18" charset="0"/>
              </a:rPr>
              <a:t>j</a:t>
            </a:r>
            <a:r>
              <a:rPr lang="en-US" altLang="zh-CN" sz="2000" dirty="0" smtClean="0">
                <a:latin typeface="Times New Roman" pitchFamily="18" charset="0"/>
              </a:rPr>
              <a:t>+1</a:t>
            </a:r>
            <a:r>
              <a:rPr lang="zh-CN" altLang="en-US" sz="2000" dirty="0" smtClean="0">
                <a:latin typeface="Times New Roman" pitchFamily="18" charset="0"/>
              </a:rPr>
              <a:t>位、</a:t>
            </a:r>
            <a:r>
              <a:rPr lang="en-US" altLang="zh-CN" sz="2000" dirty="0" smtClean="0">
                <a:latin typeface="Times New Roman" pitchFamily="18" charset="0"/>
              </a:rPr>
              <a:t>…</a:t>
            </a:r>
            <a:r>
              <a:rPr lang="zh-CN" altLang="en-US" sz="2000" dirty="0" smtClean="0">
                <a:latin typeface="Times New Roman" pitchFamily="18" charset="0"/>
              </a:rPr>
              <a:t>、第</a:t>
            </a:r>
            <a:r>
              <a:rPr lang="en-US" altLang="zh-CN" sz="2000" i="1" dirty="0" smtClean="0">
                <a:latin typeface="Times New Roman" pitchFamily="18" charset="0"/>
              </a:rPr>
              <a:t>n</a:t>
            </a:r>
            <a:r>
              <a:rPr lang="zh-CN" altLang="en-US" sz="2000" dirty="0" smtClean="0">
                <a:latin typeface="Times New Roman" pitchFamily="18" charset="0"/>
              </a:rPr>
              <a:t>位。</a:t>
            </a:r>
            <a:endParaRPr lang="en-US" altLang="zh-CN" sz="2000" dirty="0" smtClean="0">
              <a:latin typeface="Times New Roman" pitchFamily="18" charset="0"/>
            </a:endParaRPr>
          </a:p>
          <a:p>
            <a:pPr>
              <a:lnSpc>
                <a:spcPct val="90000"/>
              </a:lnSpc>
            </a:pPr>
            <a:r>
              <a:rPr lang="en-US" altLang="zh-CN" sz="2400" dirty="0" smtClean="0">
                <a:solidFill>
                  <a:srgbClr val="0000FF"/>
                </a:solidFill>
              </a:rPr>
              <a:t>2. </a:t>
            </a:r>
            <a:r>
              <a:rPr lang="zh-CN" altLang="en-US" sz="2400" dirty="0" smtClean="0">
                <a:solidFill>
                  <a:srgbClr val="0000FF"/>
                </a:solidFill>
              </a:rPr>
              <a:t>置换</a:t>
            </a:r>
            <a:r>
              <a:rPr lang="zh-CN" altLang="en-US" sz="2400" dirty="0" smtClean="0">
                <a:sym typeface="Symbol" pitchFamily="18" charset="2"/>
              </a:rPr>
              <a:t>（ </a:t>
            </a:r>
            <a:r>
              <a:rPr lang="en-US" altLang="zh-CN" sz="2400" dirty="0" smtClean="0">
                <a:sym typeface="Symbol" pitchFamily="18" charset="2"/>
              </a:rPr>
              <a:t>Permutation </a:t>
            </a:r>
            <a:r>
              <a:rPr lang="zh-CN" altLang="en-US" sz="2400" dirty="0" smtClean="0">
                <a:sym typeface="Symbol" pitchFamily="18" charset="2"/>
              </a:rPr>
              <a:t>）</a:t>
            </a:r>
            <a:endParaRPr lang="en-US" altLang="zh-CN" sz="2400" dirty="0" smtClean="0">
              <a:solidFill>
                <a:srgbClr val="0000FF"/>
              </a:solidFill>
            </a:endParaRPr>
          </a:p>
          <a:p>
            <a:pPr lvl="1">
              <a:lnSpc>
                <a:spcPct val="90000"/>
              </a:lnSpc>
            </a:pPr>
            <a:r>
              <a:rPr lang="zh-CN" altLang="en-US" sz="2000" dirty="0" smtClean="0">
                <a:latin typeface="Times New Roman" pitchFamily="18" charset="0"/>
              </a:rPr>
              <a:t>不改变明文比特，只打乱位置，以充分扩散。一般用置换表实现</a:t>
            </a:r>
            <a:endParaRPr lang="en-US" altLang="zh-CN" sz="2000" dirty="0" smtClean="0">
              <a:latin typeface="Times New Roman" pitchFamily="18" charset="0"/>
            </a:endParaRPr>
          </a:p>
          <a:p>
            <a:pPr lvl="1">
              <a:lnSpc>
                <a:spcPct val="90000"/>
              </a:lnSpc>
            </a:pPr>
            <a:r>
              <a:rPr lang="zh-CN" altLang="en-US" sz="2000" dirty="0" smtClean="0">
                <a:latin typeface="Times New Roman" pitchFamily="18" charset="0"/>
              </a:rPr>
              <a:t>扩展</a:t>
            </a:r>
            <a:r>
              <a:rPr lang="zh-CN" altLang="en-US" sz="2000" dirty="0" smtClean="0">
                <a:latin typeface="Times New Roman" pitchFamily="18" charset="0"/>
              </a:rPr>
              <a:t>置换：在</a:t>
            </a:r>
            <a:r>
              <a:rPr lang="zh-CN" altLang="en-US" sz="2000" dirty="0" smtClean="0">
                <a:latin typeface="Times New Roman" pitchFamily="18" charset="0"/>
              </a:rPr>
              <a:t>置换的基础上，将某些</a:t>
            </a:r>
            <a:r>
              <a:rPr lang="en-US" altLang="zh-CN" sz="2000" dirty="0" smtClean="0">
                <a:latin typeface="Times New Roman" pitchFamily="18" charset="0"/>
              </a:rPr>
              <a:t>bit</a:t>
            </a:r>
            <a:r>
              <a:rPr lang="zh-CN" altLang="en-US" sz="2000" dirty="0" smtClean="0">
                <a:latin typeface="Times New Roman" pitchFamily="18" charset="0"/>
              </a:rPr>
              <a:t>重复出现，明文长度扩展</a:t>
            </a:r>
            <a:endParaRPr lang="en-US" altLang="zh-CN" sz="2000" dirty="0" smtClean="0">
              <a:latin typeface="Times New Roman" pitchFamily="18" charset="0"/>
            </a:endParaRPr>
          </a:p>
          <a:p>
            <a:pPr>
              <a:lnSpc>
                <a:spcPct val="90000"/>
              </a:lnSpc>
            </a:pPr>
            <a:r>
              <a:rPr lang="en-US" altLang="zh-CN" sz="2400" dirty="0" smtClean="0">
                <a:solidFill>
                  <a:srgbClr val="0000FF"/>
                </a:solidFill>
              </a:rPr>
              <a:t>3. </a:t>
            </a:r>
            <a:r>
              <a:rPr lang="zh-CN" altLang="en-US" sz="2400" dirty="0" smtClean="0">
                <a:solidFill>
                  <a:srgbClr val="0000FF"/>
                </a:solidFill>
              </a:rPr>
              <a:t>代换</a:t>
            </a:r>
            <a:r>
              <a:rPr lang="zh-CN" altLang="en-US" sz="2400" dirty="0" smtClean="0">
                <a:sym typeface="Symbol" pitchFamily="18" charset="2"/>
              </a:rPr>
              <a:t>（ </a:t>
            </a:r>
            <a:r>
              <a:rPr lang="en-US" altLang="zh-CN" sz="2400" dirty="0" smtClean="0">
                <a:sym typeface="Symbol" pitchFamily="18" charset="2"/>
              </a:rPr>
              <a:t>Substitution </a:t>
            </a:r>
            <a:r>
              <a:rPr lang="zh-CN" altLang="en-US" sz="2400" dirty="0" smtClean="0">
                <a:sym typeface="Symbol" pitchFamily="18" charset="2"/>
              </a:rPr>
              <a:t>）</a:t>
            </a:r>
            <a:r>
              <a:rPr lang="zh-CN" altLang="en-US" sz="2400" dirty="0" smtClean="0">
                <a:solidFill>
                  <a:srgbClr val="0000FF"/>
                </a:solidFill>
              </a:rPr>
              <a:t>：非线性组件</a:t>
            </a:r>
            <a:endParaRPr lang="en-US" altLang="zh-CN" sz="2400" dirty="0" smtClean="0">
              <a:solidFill>
                <a:srgbClr val="0000FF"/>
              </a:solidFill>
            </a:endParaRPr>
          </a:p>
          <a:p>
            <a:pPr lvl="1" eaLnBrk="1" hangingPunct="1">
              <a:lnSpc>
                <a:spcPct val="110000"/>
              </a:lnSpc>
            </a:pPr>
            <a:r>
              <a:rPr lang="zh-CN" altLang="en-US" sz="2000" dirty="0" smtClean="0">
                <a:latin typeface="Times New Roman" pitchFamily="18" charset="0"/>
              </a:rPr>
              <a:t>称明文分组到密文分组的可逆变换为代换</a:t>
            </a:r>
          </a:p>
          <a:p>
            <a:pPr lvl="2" eaLnBrk="1" hangingPunct="1">
              <a:lnSpc>
                <a:spcPct val="110000"/>
              </a:lnSpc>
            </a:pPr>
            <a:r>
              <a:rPr lang="en-US" altLang="zh-CN" sz="2000" dirty="0" smtClean="0">
                <a:latin typeface="Times New Roman" pitchFamily="18" charset="0"/>
              </a:rPr>
              <a:t>(</a:t>
            </a:r>
            <a:r>
              <a:rPr lang="zh-CN" altLang="en-US" sz="2000" dirty="0" smtClean="0">
                <a:latin typeface="Times New Roman" pitchFamily="18" charset="0"/>
              </a:rPr>
              <a:t>与古典密码中代换表同义</a:t>
            </a:r>
            <a:r>
              <a:rPr lang="en-US" altLang="zh-CN" sz="2000" dirty="0" smtClean="0">
                <a:latin typeface="Times New Roman" pitchFamily="18" charset="0"/>
              </a:rPr>
              <a:t>)</a:t>
            </a:r>
          </a:p>
          <a:p>
            <a:pPr lvl="2">
              <a:lnSpc>
                <a:spcPct val="90000"/>
              </a:lnSpc>
            </a:pPr>
            <a:r>
              <a:rPr lang="zh-CN" altLang="en-US" sz="2000" dirty="0" smtClean="0">
                <a:latin typeface="Times New Roman" pitchFamily="18" charset="0"/>
              </a:rPr>
              <a:t>如</a:t>
            </a:r>
            <a:r>
              <a:rPr lang="en-US" altLang="zh-CN" sz="2000" dirty="0" smtClean="0">
                <a:latin typeface="Times New Roman" pitchFamily="18" charset="0"/>
              </a:rPr>
              <a:t>IDEA</a:t>
            </a:r>
            <a:r>
              <a:rPr lang="zh-CN" altLang="en-US" sz="2000" dirty="0" smtClean="0">
                <a:latin typeface="Times New Roman" pitchFamily="18" charset="0"/>
              </a:rPr>
              <a:t>使用的 </a:t>
            </a:r>
            <a:r>
              <a:rPr lang="en-US" altLang="zh-CN" sz="2000" dirty="0" smtClean="0">
                <a:latin typeface="Times New Roman" pitchFamily="18" charset="0"/>
              </a:rPr>
              <a:t>mod 2</a:t>
            </a:r>
            <a:r>
              <a:rPr lang="en-US" altLang="zh-CN" sz="2000" baseline="30000" dirty="0" smtClean="0">
                <a:latin typeface="Times New Roman" pitchFamily="18" charset="0"/>
              </a:rPr>
              <a:t>16</a:t>
            </a:r>
            <a:r>
              <a:rPr lang="en-US" altLang="zh-CN" sz="2000" dirty="0" smtClean="0">
                <a:latin typeface="Times New Roman" pitchFamily="18" charset="0"/>
              </a:rPr>
              <a:t>+1</a:t>
            </a:r>
            <a:r>
              <a:rPr lang="zh-CN" altLang="en-US" sz="2000" dirty="0" smtClean="0">
                <a:latin typeface="Times New Roman" pitchFamily="18" charset="0"/>
              </a:rPr>
              <a:t>乘法，具有非线性运算功能</a:t>
            </a:r>
            <a:endParaRPr lang="en-US" altLang="zh-CN" sz="2000" dirty="0" smtClean="0">
              <a:latin typeface="Times New Roman" pitchFamily="18" charset="0"/>
            </a:endParaRPr>
          </a:p>
          <a:p>
            <a:pPr lvl="2">
              <a:lnSpc>
                <a:spcPct val="90000"/>
              </a:lnSpc>
            </a:pPr>
            <a:r>
              <a:rPr lang="en-US" altLang="zh-CN" sz="2000" dirty="0" smtClean="0">
                <a:latin typeface="Times New Roman" pitchFamily="18" charset="0"/>
              </a:rPr>
              <a:t>AES</a:t>
            </a:r>
            <a:r>
              <a:rPr lang="zh-CN" altLang="en-US" sz="2000" dirty="0" smtClean="0">
                <a:latin typeface="Times New Roman" pitchFamily="18" charset="0"/>
              </a:rPr>
              <a:t>中的字节替代</a:t>
            </a:r>
            <a:endParaRPr lang="en-US" altLang="zh-CN" sz="2000" dirty="0" smtClean="0">
              <a:latin typeface="Times New Roman" pitchFamily="18" charset="0"/>
            </a:endParaRPr>
          </a:p>
          <a:p>
            <a:pPr lvl="2">
              <a:lnSpc>
                <a:spcPct val="90000"/>
              </a:lnSpc>
            </a:pPr>
            <a:r>
              <a:rPr lang="en-US" altLang="zh-CN" sz="2000" dirty="0" smtClean="0">
                <a:latin typeface="Times New Roman" pitchFamily="18" charset="0"/>
              </a:rPr>
              <a:t>DES</a:t>
            </a:r>
            <a:r>
              <a:rPr lang="zh-CN" altLang="en-US" sz="2000" dirty="0" smtClean="0">
                <a:latin typeface="Times New Roman" pitchFamily="18" charset="0"/>
              </a:rPr>
              <a:t>中的</a:t>
            </a:r>
            <a:r>
              <a:rPr lang="en-US" altLang="zh-CN" sz="2000" dirty="0" smtClean="0">
                <a:latin typeface="Times New Roman" pitchFamily="18" charset="0"/>
              </a:rPr>
              <a:t>S</a:t>
            </a:r>
            <a:r>
              <a:rPr lang="zh-CN" altLang="en-US" sz="2000" dirty="0" smtClean="0">
                <a:latin typeface="Times New Roman" pitchFamily="18" charset="0"/>
              </a:rPr>
              <a:t>盒</a:t>
            </a:r>
            <a:endParaRPr lang="zh-CN" altLang="en-US" sz="1600" dirty="0" smtClean="0">
              <a:solidFill>
                <a:srgbClr val="0000FF"/>
              </a:solidFill>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3.1.4 </a:t>
            </a:r>
            <a:r>
              <a:rPr lang="zh-CN" altLang="en-US" dirty="0" smtClean="0"/>
              <a:t>分组密码设计中的常用计算组件</a:t>
            </a:r>
            <a:endParaRPr lang="zh-CN" altLang="en-US" dirty="0"/>
          </a:p>
        </p:txBody>
      </p:sp>
      <p:sp>
        <p:nvSpPr>
          <p:cNvPr id="3" name="内容占位符 2"/>
          <p:cNvSpPr>
            <a:spLocks noGrp="1"/>
          </p:cNvSpPr>
          <p:nvPr>
            <p:ph idx="1"/>
          </p:nvPr>
        </p:nvSpPr>
        <p:spPr>
          <a:xfrm>
            <a:off x="457200" y="990600"/>
            <a:ext cx="8229600" cy="5486400"/>
          </a:xfrm>
        </p:spPr>
        <p:txBody>
          <a:bodyPr/>
          <a:lstStyle/>
          <a:p>
            <a:pPr lvl="1" eaLnBrk="1" hangingPunct="1">
              <a:lnSpc>
                <a:spcPct val="110000"/>
              </a:lnSpc>
            </a:pPr>
            <a:r>
              <a:rPr lang="zh-CN" altLang="en-US" sz="2000" dirty="0" smtClean="0">
                <a:latin typeface="Times New Roman" pitchFamily="18" charset="0"/>
              </a:rPr>
              <a:t>即代换是输入集</a:t>
            </a:r>
            <a:r>
              <a:rPr lang="en-US" altLang="zh-CN" sz="2000" dirty="0" smtClean="0">
                <a:latin typeface="Times New Roman" pitchFamily="18" charset="0"/>
              </a:rPr>
              <a:t>A</a:t>
            </a:r>
            <a:r>
              <a:rPr lang="zh-CN" altLang="en-US" sz="2000" dirty="0" smtClean="0">
                <a:latin typeface="Times New Roman" pitchFamily="18" charset="0"/>
              </a:rPr>
              <a:t>到输出集合</a:t>
            </a:r>
            <a:r>
              <a:rPr lang="en-US" altLang="zh-CN" sz="2000" dirty="0" smtClean="0">
                <a:latin typeface="Times New Roman" pitchFamily="18" charset="0"/>
              </a:rPr>
              <a:t>A</a:t>
            </a:r>
            <a:r>
              <a:rPr lang="en-US" altLang="zh-CN" sz="2000" dirty="0" smtClean="0">
                <a:latin typeface="Times New Roman" pitchFamily="18" charset="0"/>
                <a:sym typeface="Symbol" pitchFamily="18" charset="2"/>
              </a:rPr>
              <a:t></a:t>
            </a:r>
            <a:r>
              <a:rPr lang="zh-CN" altLang="en-US" sz="2000" dirty="0" smtClean="0">
                <a:latin typeface="Times New Roman" pitchFamily="18" charset="0"/>
              </a:rPr>
              <a:t>上的双射变换</a:t>
            </a:r>
            <a:r>
              <a:rPr lang="zh-CN" altLang="en-US" sz="2000" dirty="0" smtClean="0">
                <a:solidFill>
                  <a:srgbClr val="CC0000"/>
                </a:solidFill>
                <a:latin typeface="Times New Roman" pitchFamily="18" charset="0"/>
              </a:rPr>
              <a:t>：   </a:t>
            </a:r>
            <a:r>
              <a:rPr lang="en-US" altLang="zh-CN" sz="2000" i="1" dirty="0" err="1" smtClean="0">
                <a:solidFill>
                  <a:srgbClr val="CC0000"/>
                </a:solidFill>
                <a:latin typeface="Times New Roman" pitchFamily="18" charset="0"/>
              </a:rPr>
              <a:t>f</a:t>
            </a:r>
            <a:r>
              <a:rPr lang="en-US" altLang="zh-CN" sz="2000" i="1" baseline="-25000" dirty="0" err="1" smtClean="0">
                <a:solidFill>
                  <a:srgbClr val="CC0000"/>
                </a:solidFill>
                <a:latin typeface="Times New Roman" pitchFamily="18" charset="0"/>
              </a:rPr>
              <a:t>k</a:t>
            </a:r>
            <a:r>
              <a:rPr lang="zh-CN" altLang="en-US" sz="2000" dirty="0" smtClean="0">
                <a:solidFill>
                  <a:srgbClr val="CC0000"/>
                </a:solidFill>
                <a:latin typeface="Times New Roman" pitchFamily="18" charset="0"/>
              </a:rPr>
              <a:t>：</a:t>
            </a:r>
            <a:r>
              <a:rPr lang="en-US" altLang="zh-CN" sz="2000" i="1" dirty="0" smtClean="0">
                <a:solidFill>
                  <a:srgbClr val="CC0000"/>
                </a:solidFill>
                <a:latin typeface="Times New Roman" pitchFamily="18" charset="0"/>
              </a:rPr>
              <a:t>A</a:t>
            </a:r>
            <a:r>
              <a:rPr lang="en-US" altLang="zh-CN" sz="2000" dirty="0" smtClean="0">
                <a:solidFill>
                  <a:srgbClr val="CC0000"/>
                </a:solidFill>
                <a:latin typeface="Times New Roman" pitchFamily="18" charset="0"/>
                <a:sym typeface="Symbol" pitchFamily="18" charset="2"/>
              </a:rPr>
              <a:t></a:t>
            </a:r>
            <a:r>
              <a:rPr lang="en-US" altLang="zh-CN" sz="2000" i="1" dirty="0" smtClean="0">
                <a:solidFill>
                  <a:srgbClr val="CC0000"/>
                </a:solidFill>
                <a:latin typeface="Times New Roman" pitchFamily="18" charset="0"/>
              </a:rPr>
              <a:t>A</a:t>
            </a:r>
            <a:r>
              <a:rPr lang="en-US" altLang="zh-CN" sz="2000" dirty="0" smtClean="0">
                <a:solidFill>
                  <a:srgbClr val="CC0000"/>
                </a:solidFill>
                <a:latin typeface="Times New Roman" pitchFamily="18" charset="0"/>
                <a:sym typeface="Symbol" pitchFamily="18" charset="2"/>
              </a:rPr>
              <a:t></a:t>
            </a:r>
            <a:endParaRPr lang="en-US" altLang="zh-CN" sz="2000" dirty="0" smtClean="0">
              <a:solidFill>
                <a:srgbClr val="CC0000"/>
              </a:solidFill>
              <a:latin typeface="华文中宋" pitchFamily="2" charset="-122"/>
            </a:endParaRPr>
          </a:p>
          <a:p>
            <a:pPr lvl="2" eaLnBrk="1" hangingPunct="1">
              <a:lnSpc>
                <a:spcPct val="110000"/>
              </a:lnSpc>
            </a:pPr>
            <a:r>
              <a:rPr lang="zh-CN" altLang="en-US" sz="2000" dirty="0" smtClean="0">
                <a:latin typeface="华文中宋" pitchFamily="2" charset="-122"/>
              </a:rPr>
              <a:t>式中，</a:t>
            </a:r>
            <a:r>
              <a:rPr lang="en-US" altLang="zh-CN" sz="2000" i="1" dirty="0" smtClean="0">
                <a:latin typeface="华文中宋" pitchFamily="2" charset="-122"/>
              </a:rPr>
              <a:t>k</a:t>
            </a:r>
            <a:r>
              <a:rPr lang="zh-CN" altLang="en-US" sz="2000" dirty="0" smtClean="0">
                <a:latin typeface="华文中宋" pitchFamily="2" charset="-122"/>
              </a:rPr>
              <a:t>是控制输入变量，即密钥</a:t>
            </a:r>
          </a:p>
          <a:p>
            <a:pPr lvl="2" eaLnBrk="1" hangingPunct="1">
              <a:lnSpc>
                <a:spcPct val="110000"/>
              </a:lnSpc>
            </a:pPr>
            <a:r>
              <a:rPr lang="zh-CN" altLang="en-US" sz="2000" dirty="0" smtClean="0">
                <a:latin typeface="华文中宋" pitchFamily="2" charset="-122"/>
              </a:rPr>
              <a:t>密钥</a:t>
            </a:r>
            <a:r>
              <a:rPr lang="en-US" altLang="zh-CN" sz="2000" dirty="0" smtClean="0">
                <a:latin typeface="华文中宋" pitchFamily="2" charset="-122"/>
              </a:rPr>
              <a:t>k</a:t>
            </a:r>
            <a:r>
              <a:rPr lang="zh-CN" altLang="en-US" sz="2000" dirty="0" smtClean="0">
                <a:latin typeface="华文中宋" pitchFamily="2" charset="-122"/>
              </a:rPr>
              <a:t>决定了使用哪一个代换，是代换函数的一部分，</a:t>
            </a:r>
            <a:r>
              <a:rPr lang="en-US" altLang="zh-CN" sz="2000" dirty="0" smtClean="0">
                <a:latin typeface="华文中宋" pitchFamily="2" charset="-122"/>
              </a:rPr>
              <a:t>k</a:t>
            </a:r>
            <a:r>
              <a:rPr lang="zh-CN" altLang="en-US" sz="2000" dirty="0" smtClean="0">
                <a:latin typeface="华文中宋" pitchFamily="2" charset="-122"/>
              </a:rPr>
              <a:t>不同则对应的代换</a:t>
            </a:r>
            <a:r>
              <a:rPr lang="en-US" altLang="zh-CN" sz="2000" dirty="0" smtClean="0">
                <a:latin typeface="华文中宋" pitchFamily="2" charset="-122"/>
              </a:rPr>
              <a:t>(</a:t>
            </a:r>
            <a:r>
              <a:rPr lang="zh-CN" altLang="en-US" sz="2000" dirty="0" smtClean="0">
                <a:latin typeface="华文中宋" pitchFamily="2" charset="-122"/>
              </a:rPr>
              <a:t>可逆映射</a:t>
            </a:r>
            <a:r>
              <a:rPr lang="en-US" altLang="zh-CN" sz="2000" dirty="0" smtClean="0">
                <a:latin typeface="华文中宋" pitchFamily="2" charset="-122"/>
              </a:rPr>
              <a:t>)</a:t>
            </a:r>
            <a:r>
              <a:rPr lang="zh-CN" altLang="en-US" sz="2000" dirty="0" smtClean="0">
                <a:latin typeface="华文中宋" pitchFamily="2" charset="-122"/>
              </a:rPr>
              <a:t>也</a:t>
            </a:r>
            <a:r>
              <a:rPr lang="zh-CN" altLang="en-US" sz="2000" dirty="0" smtClean="0">
                <a:latin typeface="华文中宋" pitchFamily="2" charset="-122"/>
              </a:rPr>
              <a:t>不同，所以加密算法中的代换其代换结构同，区别在于使用的密钥变量的不同</a:t>
            </a:r>
            <a:endParaRPr lang="zh-CN" altLang="en-US" sz="2000" dirty="0" smtClean="0">
              <a:latin typeface="华文中宋" pitchFamily="2" charset="-122"/>
            </a:endParaRPr>
          </a:p>
          <a:p>
            <a:pPr lvl="2" eaLnBrk="1" hangingPunct="1">
              <a:lnSpc>
                <a:spcPct val="110000"/>
              </a:lnSpc>
            </a:pPr>
            <a:r>
              <a:rPr lang="zh-CN" altLang="en-US" sz="2000" dirty="0" smtClean="0">
                <a:latin typeface="华文中宋" pitchFamily="2" charset="-122"/>
              </a:rPr>
              <a:t>双射条件保证在给定</a:t>
            </a:r>
            <a:r>
              <a:rPr lang="en-US" altLang="zh-CN" sz="2000" i="1" dirty="0" smtClean="0">
                <a:latin typeface="华文中宋" pitchFamily="2" charset="-122"/>
              </a:rPr>
              <a:t>k</a:t>
            </a:r>
            <a:r>
              <a:rPr lang="zh-CN" altLang="en-US" sz="2000" dirty="0" smtClean="0">
                <a:latin typeface="华文中宋" pitchFamily="2" charset="-122"/>
              </a:rPr>
              <a:t>下可从密文惟一恢复明文</a:t>
            </a:r>
            <a:endParaRPr lang="en-US" altLang="zh-CN" sz="2000" dirty="0" smtClean="0">
              <a:latin typeface="华文中宋" pitchFamily="2" charset="-122"/>
            </a:endParaRPr>
          </a:p>
          <a:p>
            <a:pPr lvl="1" eaLnBrk="1" hangingPunct="1"/>
            <a:r>
              <a:rPr lang="zh-CN" altLang="en-US" sz="2000" dirty="0" smtClean="0">
                <a:latin typeface="Times New Roman" pitchFamily="18" charset="0"/>
              </a:rPr>
              <a:t>代换的数量</a:t>
            </a:r>
          </a:p>
          <a:p>
            <a:pPr lvl="2" eaLnBrk="1" hangingPunct="1">
              <a:lnSpc>
                <a:spcPct val="100000"/>
              </a:lnSpc>
              <a:spcBef>
                <a:spcPct val="30000"/>
              </a:spcBef>
            </a:pPr>
            <a:r>
              <a:rPr lang="zh-CN" altLang="en-US" sz="2000" dirty="0" smtClean="0">
                <a:latin typeface="Times New Roman" pitchFamily="18" charset="0"/>
              </a:rPr>
              <a:t>如果明文和密文的分组长都为</a:t>
            </a:r>
            <a:r>
              <a:rPr lang="en-US" altLang="zh-CN" sz="2000" dirty="0" smtClean="0">
                <a:latin typeface="Times New Roman" pitchFamily="18" charset="0"/>
              </a:rPr>
              <a:t>n</a:t>
            </a:r>
            <a:r>
              <a:rPr lang="zh-CN" altLang="en-US" sz="2000" dirty="0" smtClean="0">
                <a:latin typeface="Times New Roman" pitchFamily="18" charset="0"/>
              </a:rPr>
              <a:t>比特，则明文的每一个分组都有</a:t>
            </a:r>
            <a:r>
              <a:rPr lang="en-US" altLang="zh-CN" sz="2000" dirty="0" smtClean="0">
                <a:latin typeface="Times New Roman" pitchFamily="18" charset="0"/>
              </a:rPr>
              <a:t>2</a:t>
            </a:r>
            <a:r>
              <a:rPr lang="en-US" altLang="zh-CN" sz="2000" baseline="30000" dirty="0" smtClean="0">
                <a:latin typeface="Times New Roman" pitchFamily="18" charset="0"/>
              </a:rPr>
              <a:t>n</a:t>
            </a:r>
            <a:r>
              <a:rPr lang="zh-CN" altLang="en-US" sz="2000" dirty="0" smtClean="0">
                <a:latin typeface="Times New Roman" pitchFamily="18" charset="0"/>
              </a:rPr>
              <a:t>个可能的取值，则</a:t>
            </a:r>
            <a:r>
              <a:rPr lang="zh-CN" altLang="en-US" sz="2000" dirty="0" smtClean="0">
                <a:solidFill>
                  <a:srgbClr val="0000FF"/>
                </a:solidFill>
                <a:latin typeface="Times New Roman" pitchFamily="18" charset="0"/>
              </a:rPr>
              <a:t>不同可逆变换的个数有</a:t>
            </a:r>
            <a:r>
              <a:rPr lang="en-US" altLang="zh-CN" sz="2000" dirty="0" smtClean="0">
                <a:solidFill>
                  <a:srgbClr val="0000FF"/>
                </a:solidFill>
                <a:latin typeface="Times New Roman" pitchFamily="18" charset="0"/>
              </a:rPr>
              <a:t>2</a:t>
            </a:r>
            <a:r>
              <a:rPr lang="en-US" altLang="zh-CN" sz="2000" baseline="30000" dirty="0" smtClean="0">
                <a:solidFill>
                  <a:srgbClr val="0000FF"/>
                </a:solidFill>
                <a:latin typeface="Times New Roman" pitchFamily="18" charset="0"/>
              </a:rPr>
              <a:t>n</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个</a:t>
            </a:r>
            <a:r>
              <a:rPr lang="zh-CN" altLang="en-US" sz="2000" dirty="0" smtClean="0">
                <a:latin typeface="Times New Roman" pitchFamily="18" charset="0"/>
              </a:rPr>
              <a:t>。</a:t>
            </a:r>
            <a:r>
              <a:rPr lang="en-US" altLang="zh-CN" sz="2000" dirty="0" smtClean="0">
                <a:latin typeface="Times New Roman" pitchFamily="18" charset="0"/>
              </a:rPr>
              <a:t>2</a:t>
            </a:r>
            <a:r>
              <a:rPr lang="en-US" altLang="zh-CN" sz="2000" baseline="30000" dirty="0" smtClean="0">
                <a:latin typeface="Times New Roman" pitchFamily="18" charset="0"/>
              </a:rPr>
              <a:t>n</a:t>
            </a:r>
            <a:r>
              <a:rPr lang="zh-CN" altLang="en-US" sz="2000" dirty="0" smtClean="0">
                <a:latin typeface="Times New Roman" pitchFamily="18" charset="0"/>
              </a:rPr>
              <a:t>的全排列</a:t>
            </a:r>
            <a:endParaRPr lang="en-US" altLang="zh-CN" sz="2000" dirty="0" smtClean="0">
              <a:latin typeface="Times New Roman" pitchFamily="18" charset="0"/>
            </a:endParaRPr>
          </a:p>
          <a:p>
            <a:pPr lvl="1" eaLnBrk="1" hangingPunct="1">
              <a:lnSpc>
                <a:spcPct val="100000"/>
              </a:lnSpc>
              <a:spcBef>
                <a:spcPct val="30000"/>
              </a:spcBef>
            </a:pPr>
            <a:r>
              <a:rPr lang="zh-CN" altLang="en-US" sz="2000" dirty="0" smtClean="0">
                <a:latin typeface="Times New Roman" pitchFamily="18" charset="0"/>
              </a:rPr>
              <a:t>代换通常是高度非线性函数</a:t>
            </a:r>
            <a:endParaRPr lang="en-US" altLang="zh-CN" sz="2000" dirty="0" smtClean="0">
              <a:latin typeface="Times New Roman" pitchFamily="18" charset="0"/>
            </a:endParaRPr>
          </a:p>
          <a:p>
            <a:pPr lvl="2" eaLnBrk="1" hangingPunct="1">
              <a:lnSpc>
                <a:spcPct val="100000"/>
              </a:lnSpc>
              <a:spcBef>
                <a:spcPct val="30000"/>
              </a:spcBef>
            </a:pPr>
            <a:r>
              <a:rPr lang="en-US" altLang="zh-CN" sz="2000" dirty="0" smtClean="0">
                <a:latin typeface="Times New Roman" pitchFamily="18" charset="0"/>
              </a:rPr>
              <a:t>1</a:t>
            </a:r>
            <a:r>
              <a:rPr lang="zh-CN" altLang="en-US" sz="2000" dirty="0" smtClean="0">
                <a:latin typeface="Times New Roman" pitchFamily="18" charset="0"/>
              </a:rPr>
              <a:t>）用“解析表达式”，将自变量的值代入“解析表达式”，计算出函数值。节省空间，但是太慢，一般很少用</a:t>
            </a:r>
            <a:endParaRPr lang="en-US" altLang="zh-CN" sz="2000" dirty="0" smtClean="0">
              <a:latin typeface="Times New Roman" pitchFamily="18" charset="0"/>
            </a:endParaRPr>
          </a:p>
          <a:p>
            <a:pPr lvl="2" eaLnBrk="1" hangingPunct="1">
              <a:lnSpc>
                <a:spcPct val="100000"/>
              </a:lnSpc>
              <a:spcBef>
                <a:spcPct val="30000"/>
              </a:spcBef>
            </a:pPr>
            <a:r>
              <a:rPr lang="en-US" altLang="zh-CN" sz="2000" dirty="0" smtClean="0">
                <a:latin typeface="Times New Roman" pitchFamily="18" charset="0"/>
              </a:rPr>
              <a:t>2</a:t>
            </a:r>
            <a:r>
              <a:rPr lang="zh-CN" altLang="en-US" sz="2000" dirty="0" smtClean="0">
                <a:latin typeface="Times New Roman" pitchFamily="18" charset="0"/>
              </a:rPr>
              <a:t>）将代换用输入</a:t>
            </a:r>
            <a:r>
              <a:rPr lang="en-US" altLang="zh-CN" sz="2000" dirty="0" smtClean="0">
                <a:latin typeface="Times New Roman" pitchFamily="18" charset="0"/>
              </a:rPr>
              <a:t>/</a:t>
            </a:r>
            <a:r>
              <a:rPr lang="zh-CN" altLang="en-US" sz="2000" dirty="0" smtClean="0">
                <a:latin typeface="Times New Roman" pitchFamily="18" charset="0"/>
              </a:rPr>
              <a:t>输出真值表表达，计算即查表，速度快，经常使用</a:t>
            </a:r>
            <a:endParaRPr lang="zh-CN" altLang="en-US"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3.1.4 </a:t>
            </a:r>
            <a:r>
              <a:rPr lang="zh-CN" altLang="en-US" dirty="0" smtClean="0"/>
              <a:t>分组密码设计中的常用计算组件</a:t>
            </a:r>
            <a:endParaRPr lang="zh-CN" altLang="en-US" dirty="0"/>
          </a:p>
        </p:txBody>
      </p:sp>
      <p:sp>
        <p:nvSpPr>
          <p:cNvPr id="3" name="内容占位符 2"/>
          <p:cNvSpPr>
            <a:spLocks noGrp="1"/>
          </p:cNvSpPr>
          <p:nvPr>
            <p:ph idx="1"/>
          </p:nvPr>
        </p:nvSpPr>
        <p:spPr>
          <a:xfrm>
            <a:off x="457200" y="990600"/>
            <a:ext cx="8229600" cy="5486400"/>
          </a:xfrm>
        </p:spPr>
        <p:txBody>
          <a:bodyPr/>
          <a:lstStyle/>
          <a:p>
            <a:pPr algn="just" eaLnBrk="1" hangingPunct="1">
              <a:lnSpc>
                <a:spcPct val="100000"/>
              </a:lnSpc>
            </a:pPr>
            <a:r>
              <a:rPr lang="zh-CN" altLang="en-US" sz="2000" dirty="0" smtClean="0"/>
              <a:t>代换结构</a:t>
            </a:r>
          </a:p>
          <a:p>
            <a:pPr lvl="1" algn="just" eaLnBrk="1" hangingPunct="1">
              <a:lnSpc>
                <a:spcPct val="100000"/>
              </a:lnSpc>
            </a:pPr>
            <a:r>
              <a:rPr lang="zh-CN" altLang="en-US" sz="2000" dirty="0" smtClean="0"/>
              <a:t>下图表示</a:t>
            </a:r>
            <a:r>
              <a:rPr lang="en-US" altLang="zh-CN" sz="2000" dirty="0" smtClean="0"/>
              <a:t>n=4</a:t>
            </a:r>
            <a:r>
              <a:rPr lang="zh-CN" altLang="en-US" sz="2000" dirty="0" smtClean="0"/>
              <a:t>的代换密码的一般结构</a:t>
            </a:r>
          </a:p>
          <a:p>
            <a:pPr lvl="1" algn="just" eaLnBrk="1" hangingPunct="1">
              <a:lnSpc>
                <a:spcPct val="100000"/>
              </a:lnSpc>
            </a:pPr>
            <a:r>
              <a:rPr lang="en-US" altLang="zh-CN" sz="2000" dirty="0" smtClean="0"/>
              <a:t>4</a:t>
            </a:r>
            <a:r>
              <a:rPr lang="zh-CN" altLang="en-US" sz="2000" dirty="0" smtClean="0"/>
              <a:t>比特输入产生</a:t>
            </a:r>
            <a:r>
              <a:rPr lang="en-US" altLang="zh-CN" sz="2000" dirty="0" smtClean="0"/>
              <a:t>16</a:t>
            </a:r>
            <a:r>
              <a:rPr lang="zh-CN" altLang="en-US" sz="2000" dirty="0" smtClean="0"/>
              <a:t>个可能输入状态中的一个，由代换结构将这一状态映射为</a:t>
            </a:r>
            <a:r>
              <a:rPr lang="en-US" altLang="zh-CN" sz="2000" dirty="0" smtClean="0"/>
              <a:t>16</a:t>
            </a:r>
            <a:r>
              <a:rPr lang="zh-CN" altLang="en-US" sz="2000" dirty="0" smtClean="0"/>
              <a:t>个可能输出状态中的一个，每一输出状态由</a:t>
            </a:r>
            <a:r>
              <a:rPr lang="en-US" altLang="zh-CN" sz="2000" dirty="0" smtClean="0"/>
              <a:t>4</a:t>
            </a:r>
            <a:r>
              <a:rPr lang="zh-CN" altLang="en-US" sz="2000" dirty="0" smtClean="0"/>
              <a:t>个密文比特表示。 </a:t>
            </a:r>
          </a:p>
          <a:p>
            <a:pPr lvl="1" algn="just" eaLnBrk="1" hangingPunct="1">
              <a:lnSpc>
                <a:spcPct val="100000"/>
              </a:lnSpc>
            </a:pPr>
            <a:r>
              <a:rPr lang="zh-CN" altLang="en-US" sz="2000" dirty="0" smtClean="0"/>
              <a:t>共有</a:t>
            </a:r>
            <a:r>
              <a:rPr lang="en-US" altLang="zh-CN" sz="2000" dirty="0" smtClean="0"/>
              <a:t>2</a:t>
            </a:r>
            <a:r>
              <a:rPr lang="en-US" altLang="zh-CN" sz="2000" baseline="30000" dirty="0" smtClean="0"/>
              <a:t>4</a:t>
            </a:r>
            <a:r>
              <a:rPr lang="en-US" altLang="zh-CN" sz="2000" dirty="0" smtClean="0"/>
              <a:t>!=16!</a:t>
            </a:r>
            <a:r>
              <a:rPr lang="zh-CN" altLang="en-US" sz="2000" dirty="0" smtClean="0"/>
              <a:t>种可能代换</a:t>
            </a:r>
          </a:p>
          <a:p>
            <a:pPr lvl="2" eaLnBrk="1" hangingPunct="1">
              <a:lnSpc>
                <a:spcPct val="110000"/>
              </a:lnSpc>
            </a:pPr>
            <a:endParaRPr lang="zh-CN" altLang="en-US"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907266" name="Object 6"/>
          <p:cNvGraphicFramePr>
            <a:graphicFrameLocks noChangeAspect="1"/>
          </p:cNvGraphicFramePr>
          <p:nvPr/>
        </p:nvGraphicFramePr>
        <p:xfrm>
          <a:off x="1219200" y="3505200"/>
          <a:ext cx="6705600" cy="2844800"/>
        </p:xfrm>
        <a:graphic>
          <a:graphicData uri="http://schemas.openxmlformats.org/presentationml/2006/ole">
            <p:oleObj spid="_x0000_s907266" name="Visio" r:id="rId3" imgW="5323713" imgH="2649474" progId="Visio.Drawing.11">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r>
              <a:rPr lang="en-US" altLang="zh-CN" dirty="0" smtClean="0"/>
              <a:t>3.1 </a:t>
            </a:r>
            <a:r>
              <a:rPr lang="zh-CN" altLang="en-US" dirty="0" smtClean="0"/>
              <a:t>分组密码概述</a:t>
            </a:r>
          </a:p>
          <a:p>
            <a:pPr eaLnBrk="1" hangingPunct="1"/>
            <a:r>
              <a:rPr lang="en-US" altLang="zh-CN" dirty="0" smtClean="0"/>
              <a:t>3.2 </a:t>
            </a:r>
            <a:r>
              <a:rPr lang="zh-CN" altLang="en-US" dirty="0" smtClean="0"/>
              <a:t>数据加密标准</a:t>
            </a:r>
            <a:r>
              <a:rPr lang="en-US" altLang="zh-CN" dirty="0" smtClean="0"/>
              <a:t>DES</a:t>
            </a:r>
          </a:p>
          <a:p>
            <a:pPr eaLnBrk="1" hangingPunct="1"/>
            <a:r>
              <a:rPr lang="en-US" altLang="zh-CN" dirty="0" smtClean="0"/>
              <a:t>3.3 </a:t>
            </a:r>
            <a:r>
              <a:rPr lang="zh-CN" altLang="en-US" dirty="0" smtClean="0"/>
              <a:t>差分密码分析和线性密码分析</a:t>
            </a:r>
          </a:p>
          <a:p>
            <a:pPr eaLnBrk="1" hangingPunct="1"/>
            <a:r>
              <a:rPr lang="en-US" altLang="zh-CN" dirty="0" smtClean="0"/>
              <a:t>3.4 </a:t>
            </a:r>
            <a:r>
              <a:rPr lang="zh-CN" altLang="en-US" dirty="0" smtClean="0"/>
              <a:t>分组密码的运行模式</a:t>
            </a:r>
          </a:p>
          <a:p>
            <a:pPr eaLnBrk="1" hangingPunct="1"/>
            <a:r>
              <a:rPr lang="en-US" altLang="zh-CN" dirty="0" smtClean="0"/>
              <a:t>3.5 IDEA </a:t>
            </a:r>
          </a:p>
          <a:p>
            <a:pPr eaLnBrk="1" hangingPunct="1"/>
            <a:r>
              <a:rPr lang="en-US" altLang="zh-CN" dirty="0" smtClean="0"/>
              <a:t>3.6 AES</a:t>
            </a:r>
            <a:r>
              <a:rPr lang="zh-CN" altLang="en-US" dirty="0" smtClean="0"/>
              <a:t>－</a:t>
            </a:r>
            <a:r>
              <a:rPr lang="en-US" altLang="zh-CN" dirty="0" err="1" smtClean="0"/>
              <a:t>Rijndael</a:t>
            </a:r>
            <a:endParaRPr lang="en-US" altLang="zh-CN"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3.1.4 </a:t>
            </a:r>
            <a:r>
              <a:rPr lang="zh-CN" altLang="en-US" dirty="0" smtClean="0"/>
              <a:t>分组密码设计中的常用计算组件</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lnSpc>
                <a:spcPct val="100000"/>
              </a:lnSpc>
            </a:pPr>
            <a:r>
              <a:rPr lang="zh-CN" altLang="en-US" sz="2000" dirty="0" smtClean="0"/>
              <a:t>加密映射和解密映射可由</a:t>
            </a:r>
            <a:r>
              <a:rPr lang="zh-CN" altLang="en-US" sz="2000" dirty="0" smtClean="0">
                <a:solidFill>
                  <a:srgbClr val="0000FF"/>
                </a:solidFill>
              </a:rPr>
              <a:t>代换表</a:t>
            </a:r>
            <a:r>
              <a:rPr lang="zh-CN" altLang="en-US" sz="2000" dirty="0" smtClean="0"/>
              <a:t>来定义，这种定义法是分组密码最常用的形式，能用于定义明文和密文之间的任何可逆映射。</a:t>
            </a:r>
          </a:p>
          <a:p>
            <a:pPr eaLnBrk="1" hangingPunct="1">
              <a:lnSpc>
                <a:spcPct val="100000"/>
              </a:lnSpc>
            </a:pPr>
            <a:r>
              <a:rPr lang="zh-CN" altLang="en-US" sz="2000" dirty="0" smtClean="0"/>
              <a:t>表</a:t>
            </a:r>
            <a:r>
              <a:rPr lang="en-US" altLang="zh-CN" sz="2000" dirty="0" smtClean="0"/>
              <a:t>3-1 </a:t>
            </a:r>
            <a:r>
              <a:rPr lang="zh-CN" altLang="en-US" sz="2000" dirty="0" smtClean="0"/>
              <a:t>对应的代换表</a:t>
            </a:r>
            <a:endParaRPr lang="en-US" altLang="zh-CN" sz="2000" dirty="0" smtClean="0"/>
          </a:p>
          <a:p>
            <a:pPr eaLnBrk="1" hangingPunct="1">
              <a:lnSpc>
                <a:spcPct val="100000"/>
              </a:lnSpc>
            </a:pPr>
            <a:endParaRPr lang="en-US" altLang="zh-CN" sz="2000" dirty="0" smtClean="0"/>
          </a:p>
          <a:p>
            <a:pPr eaLnBrk="1" hangingPunct="1">
              <a:lnSpc>
                <a:spcPct val="100000"/>
              </a:lnSpc>
            </a:pPr>
            <a:endParaRPr lang="en-US" altLang="zh-CN" sz="2000" dirty="0" smtClean="0"/>
          </a:p>
          <a:p>
            <a:pPr eaLnBrk="1" hangingPunct="1">
              <a:lnSpc>
                <a:spcPct val="100000"/>
              </a:lnSpc>
            </a:pPr>
            <a:endParaRPr lang="en-US" altLang="zh-CN" sz="2000" dirty="0" smtClean="0"/>
          </a:p>
          <a:p>
            <a:pPr eaLnBrk="1" hangingPunct="1">
              <a:lnSpc>
                <a:spcPct val="100000"/>
              </a:lnSpc>
            </a:pPr>
            <a:endParaRPr lang="en-US" altLang="zh-CN" sz="2000" dirty="0" smtClean="0"/>
          </a:p>
          <a:p>
            <a:pPr eaLnBrk="1" hangingPunct="1">
              <a:lnSpc>
                <a:spcPct val="100000"/>
              </a:lnSpc>
            </a:pPr>
            <a:endParaRPr lang="en-US" altLang="zh-CN" sz="2000" dirty="0" smtClean="0"/>
          </a:p>
          <a:p>
            <a:pPr eaLnBrk="1" hangingPunct="1">
              <a:lnSpc>
                <a:spcPct val="100000"/>
              </a:lnSpc>
            </a:pPr>
            <a:endParaRPr lang="en-US" altLang="zh-CN" sz="2000" dirty="0" smtClean="0"/>
          </a:p>
          <a:p>
            <a:pPr eaLnBrk="1" hangingPunct="1">
              <a:lnSpc>
                <a:spcPct val="100000"/>
              </a:lnSpc>
            </a:pPr>
            <a:endParaRPr lang="zh-CN" altLang="en-US" sz="2000" dirty="0" smtClean="0"/>
          </a:p>
          <a:p>
            <a:pPr eaLnBrk="1" hangingPunct="1">
              <a:lnSpc>
                <a:spcPct val="110000"/>
              </a:lnSpc>
            </a:pPr>
            <a:r>
              <a:rPr lang="zh-CN" altLang="en-US" sz="2000" dirty="0" smtClean="0">
                <a:solidFill>
                  <a:srgbClr val="0000FF"/>
                </a:solidFill>
                <a:latin typeface="华文中宋" pitchFamily="2" charset="-122"/>
                <a:ea typeface="华文中宋" pitchFamily="2" charset="-122"/>
              </a:rPr>
              <a:t>从本质上来说，第</a:t>
            </a:r>
            <a:r>
              <a:rPr lang="en-US" altLang="zh-CN" sz="2000" dirty="0" smtClean="0">
                <a:solidFill>
                  <a:srgbClr val="0000FF"/>
                </a:solidFill>
                <a:latin typeface="华文中宋" pitchFamily="2" charset="-122"/>
                <a:ea typeface="华文中宋" pitchFamily="2" charset="-122"/>
              </a:rPr>
              <a:t>2</a:t>
            </a:r>
            <a:r>
              <a:rPr lang="zh-CN" altLang="en-US" sz="2000" dirty="0" smtClean="0">
                <a:solidFill>
                  <a:srgbClr val="0000FF"/>
                </a:solidFill>
                <a:latin typeface="华文中宋" pitchFamily="2" charset="-122"/>
                <a:ea typeface="华文中宋" pitchFamily="2" charset="-122"/>
              </a:rPr>
              <a:t>列是从所有可能映射中决定某一特定映射的密钥，共需</a:t>
            </a:r>
            <a:r>
              <a:rPr lang="en-US" altLang="zh-CN" sz="2000" dirty="0" smtClean="0">
                <a:solidFill>
                  <a:srgbClr val="0000FF"/>
                </a:solidFill>
                <a:latin typeface="华文中宋" pitchFamily="2" charset="-122"/>
                <a:ea typeface="华文中宋" pitchFamily="2" charset="-122"/>
              </a:rPr>
              <a:t>4</a:t>
            </a:r>
            <a:r>
              <a:rPr lang="en-US" altLang="zh-CN" sz="2000" dirty="0" smtClean="0">
                <a:solidFill>
                  <a:srgbClr val="0000FF"/>
                </a:solidFill>
                <a:latin typeface="华文中宋" pitchFamily="2" charset="-122"/>
                <a:ea typeface="华文中宋" pitchFamily="2" charset="-122"/>
                <a:sym typeface="Symbol" pitchFamily="18" charset="2"/>
              </a:rPr>
              <a:t>2</a:t>
            </a:r>
            <a:r>
              <a:rPr lang="en-US" altLang="zh-CN" sz="2000" baseline="30000" dirty="0" smtClean="0">
                <a:solidFill>
                  <a:srgbClr val="0000FF"/>
                </a:solidFill>
                <a:latin typeface="华文中宋" pitchFamily="2" charset="-122"/>
                <a:ea typeface="华文中宋" pitchFamily="2" charset="-122"/>
                <a:sym typeface="Symbol" pitchFamily="18" charset="2"/>
              </a:rPr>
              <a:t>4</a:t>
            </a:r>
            <a:r>
              <a:rPr lang="en-US" altLang="zh-CN" sz="2000" dirty="0" smtClean="0">
                <a:solidFill>
                  <a:srgbClr val="0000FF"/>
                </a:solidFill>
                <a:latin typeface="华文中宋" pitchFamily="2" charset="-122"/>
                <a:ea typeface="华文中宋" pitchFamily="2" charset="-122"/>
                <a:sym typeface="Symbol" pitchFamily="18" charset="2"/>
              </a:rPr>
              <a:t>=64bit</a:t>
            </a:r>
            <a:r>
              <a:rPr lang="zh-CN" altLang="en-US" sz="2000" dirty="0" smtClean="0">
                <a:solidFill>
                  <a:srgbClr val="0000FF"/>
                </a:solidFill>
                <a:latin typeface="华文中宋" pitchFamily="2" charset="-122"/>
                <a:ea typeface="华文中宋" pitchFamily="2" charset="-122"/>
                <a:sym typeface="Symbol" pitchFamily="18" charset="2"/>
              </a:rPr>
              <a:t>密钥</a:t>
            </a:r>
            <a:endParaRPr lang="zh-CN" altLang="en-US"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7" name="Group 78"/>
          <p:cNvGraphicFramePr>
            <a:graphicFrameLocks/>
          </p:cNvGraphicFramePr>
          <p:nvPr/>
        </p:nvGraphicFramePr>
        <p:xfrm>
          <a:off x="1143000" y="2255010"/>
          <a:ext cx="6324599" cy="2697990"/>
        </p:xfrm>
        <a:graphic>
          <a:graphicData uri="http://schemas.openxmlformats.org/drawingml/2006/table">
            <a:tbl>
              <a:tblPr/>
              <a:tblGrid>
                <a:gridCol w="1523999"/>
                <a:gridCol w="1371600"/>
                <a:gridCol w="684364"/>
                <a:gridCol w="1372318"/>
                <a:gridCol w="1372318"/>
              </a:tblGrid>
              <a:tr h="33477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明文    密文</a:t>
                      </a:r>
                      <a:endParaRPr kumimoji="0" lang="zh-CN" altLang="en-US" sz="18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明文    密文</a:t>
                      </a:r>
                      <a:endParaRPr kumimoji="0" lang="zh-CN" altLang="en-US"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华文中宋"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密文    明文</a:t>
                      </a:r>
                      <a:endParaRPr kumimoji="0" lang="zh-CN" altLang="en-US"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密文    明文</a:t>
                      </a:r>
                      <a:endParaRPr kumimoji="0" lang="zh-CN" altLang="en-US"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3223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0000    1110</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0001    0100</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0010    1101</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0011    0001</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0100    0010</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0101    1111</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0110    1011</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0111    1000</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1000    0011</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1001    1010</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1010    0110</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1011    1100</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1100    0101</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1101    1001</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1110    0000</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1111    0111</a:t>
                      </a:r>
                      <a:endParaRPr kumimoji="0" lang="en-US" altLang="zh-CN" sz="18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0000    1110</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0001    0011</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0010    0100</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0011    1000</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0100    0001</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0101    1100</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0110    1010</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0111    1111</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1000    0111</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1001    1101</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1010    1001</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1011    0110</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1100    1011</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1101    0010</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1110    0000</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1111    0101</a:t>
                      </a:r>
                      <a:endParaRPr kumimoji="0" lang="en-US" altLang="zh-CN" sz="18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Text Box 76"/>
          <p:cNvSpPr txBox="1">
            <a:spLocks noChangeArrowheads="1"/>
          </p:cNvSpPr>
          <p:nvPr/>
        </p:nvSpPr>
        <p:spPr bwMode="auto">
          <a:xfrm>
            <a:off x="1981200" y="4953000"/>
            <a:ext cx="1447800" cy="396875"/>
          </a:xfrm>
          <a:prstGeom prst="rect">
            <a:avLst/>
          </a:prstGeom>
          <a:noFill/>
          <a:ln w="9525" algn="ctr">
            <a:noFill/>
            <a:miter lim="800000"/>
            <a:headEnd/>
            <a:tailEnd/>
          </a:ln>
        </p:spPr>
        <p:txBody>
          <a:bodyPr wrap="square" anchor="b">
            <a:spAutoFit/>
          </a:bodyPr>
          <a:lstStyle/>
          <a:p>
            <a:pPr algn="ctr">
              <a:spcBef>
                <a:spcPct val="50000"/>
              </a:spcBef>
            </a:pPr>
            <a:r>
              <a:rPr lang="zh-CN" altLang="en-US" sz="2000" b="1" dirty="0">
                <a:ea typeface="华文中宋" pitchFamily="2" charset="-122"/>
              </a:rPr>
              <a:t>加密代换</a:t>
            </a:r>
          </a:p>
        </p:txBody>
      </p:sp>
      <p:sp>
        <p:nvSpPr>
          <p:cNvPr id="9" name="Text Box 77"/>
          <p:cNvSpPr txBox="1">
            <a:spLocks noChangeArrowheads="1"/>
          </p:cNvSpPr>
          <p:nvPr/>
        </p:nvSpPr>
        <p:spPr bwMode="auto">
          <a:xfrm>
            <a:off x="5257800" y="4953000"/>
            <a:ext cx="1676400" cy="396875"/>
          </a:xfrm>
          <a:prstGeom prst="rect">
            <a:avLst/>
          </a:prstGeom>
          <a:noFill/>
          <a:ln w="9525" algn="ctr">
            <a:noFill/>
            <a:miter lim="800000"/>
            <a:headEnd/>
            <a:tailEnd/>
          </a:ln>
        </p:spPr>
        <p:txBody>
          <a:bodyPr wrap="square" anchor="b">
            <a:spAutoFit/>
          </a:bodyPr>
          <a:lstStyle/>
          <a:p>
            <a:pPr algn="ctr">
              <a:spcBef>
                <a:spcPct val="50000"/>
              </a:spcBef>
            </a:pPr>
            <a:r>
              <a:rPr lang="zh-CN" altLang="en-US" sz="2000" b="1" dirty="0">
                <a:ea typeface="华文中宋" pitchFamily="2" charset="-122"/>
              </a:rPr>
              <a:t>解密代换</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3.1.4 </a:t>
            </a:r>
            <a:r>
              <a:rPr lang="zh-CN" altLang="en-US" dirty="0" smtClean="0"/>
              <a:t>分组密码设计中的常用计算组件</a:t>
            </a:r>
            <a:endParaRPr lang="zh-CN" altLang="en-US" dirty="0"/>
          </a:p>
        </p:txBody>
      </p:sp>
      <p:sp>
        <p:nvSpPr>
          <p:cNvPr id="3" name="内容占位符 2"/>
          <p:cNvSpPr>
            <a:spLocks noGrp="1"/>
          </p:cNvSpPr>
          <p:nvPr>
            <p:ph idx="1"/>
          </p:nvPr>
        </p:nvSpPr>
        <p:spPr>
          <a:xfrm>
            <a:off x="457200" y="990600"/>
            <a:ext cx="8382000" cy="5486400"/>
          </a:xfrm>
        </p:spPr>
        <p:txBody>
          <a:bodyPr/>
          <a:lstStyle/>
          <a:p>
            <a:pPr algn="just" eaLnBrk="1" hangingPunct="1"/>
            <a:r>
              <a:rPr lang="zh-CN" altLang="en-US" sz="2400" dirty="0" smtClean="0">
                <a:latin typeface="Times New Roman" pitchFamily="18" charset="0"/>
              </a:rPr>
              <a:t>这种代换结构中分组长度不宜太小</a:t>
            </a:r>
          </a:p>
          <a:p>
            <a:pPr lvl="1" algn="just" eaLnBrk="1" hangingPunct="1"/>
            <a:r>
              <a:rPr lang="zh-CN" altLang="en-US" sz="2000" dirty="0" smtClean="0">
                <a:solidFill>
                  <a:srgbClr val="0000FF"/>
                </a:solidFill>
                <a:latin typeface="Times New Roman" pitchFamily="18" charset="0"/>
              </a:rPr>
              <a:t>如果分组长度太小</a:t>
            </a:r>
            <a:r>
              <a:rPr lang="zh-CN" altLang="en-US" sz="2000" dirty="0" smtClean="0">
                <a:latin typeface="Times New Roman" pitchFamily="18" charset="0"/>
              </a:rPr>
              <a:t>，如</a:t>
            </a:r>
            <a:r>
              <a:rPr lang="en-US" altLang="zh-CN" sz="2000" dirty="0" smtClean="0">
                <a:latin typeface="Times New Roman" pitchFamily="18" charset="0"/>
              </a:rPr>
              <a:t>n=4</a:t>
            </a:r>
            <a:r>
              <a:rPr lang="zh-CN" altLang="en-US" sz="2000" dirty="0" smtClean="0">
                <a:latin typeface="Times New Roman" pitchFamily="18" charset="0"/>
              </a:rPr>
              <a:t>，系统则等价于古典的代换密码，</a:t>
            </a:r>
            <a:r>
              <a:rPr lang="zh-CN" altLang="en-US" sz="2000" dirty="0" smtClean="0">
                <a:solidFill>
                  <a:srgbClr val="003300"/>
                </a:solidFill>
                <a:latin typeface="Times New Roman" pitchFamily="18" charset="0"/>
              </a:rPr>
              <a:t>容易通过对明文的统计分析而被攻破</a:t>
            </a:r>
            <a:r>
              <a:rPr lang="zh-CN" altLang="en-US" sz="2000" dirty="0" smtClean="0">
                <a:latin typeface="Times New Roman" pitchFamily="18" charset="0"/>
              </a:rPr>
              <a:t>。</a:t>
            </a:r>
          </a:p>
          <a:p>
            <a:pPr lvl="1" algn="just" eaLnBrk="1" hangingPunct="1"/>
            <a:r>
              <a:rPr lang="zh-CN" altLang="en-US" sz="2000" dirty="0" smtClean="0">
                <a:solidFill>
                  <a:srgbClr val="0000FF"/>
                </a:solidFill>
                <a:latin typeface="Times New Roman" pitchFamily="18" charset="0"/>
              </a:rPr>
              <a:t>如果分组长度</a:t>
            </a:r>
            <a:r>
              <a:rPr lang="en-US" altLang="zh-CN" sz="2000"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足够大</a:t>
            </a:r>
            <a:r>
              <a:rPr lang="zh-CN" altLang="en-US" sz="2000" dirty="0" smtClean="0">
                <a:latin typeface="Times New Roman" pitchFamily="18" charset="0"/>
              </a:rPr>
              <a:t>，</a:t>
            </a:r>
            <a:r>
              <a:rPr lang="zh-CN" altLang="en-US" sz="2000" dirty="0" smtClean="0">
                <a:solidFill>
                  <a:srgbClr val="003300"/>
                </a:solidFill>
                <a:latin typeface="Times New Roman" pitchFamily="18" charset="0"/>
              </a:rPr>
              <a:t>而且从明文到密文可有任意可逆的代换，那么明文的统计特性将被隐藏</a:t>
            </a:r>
            <a:r>
              <a:rPr lang="zh-CN" altLang="en-US" sz="2000" dirty="0" smtClean="0">
                <a:latin typeface="Times New Roman" pitchFamily="18" charset="0"/>
              </a:rPr>
              <a:t>而使以上的攻击不能奏效。</a:t>
            </a:r>
            <a:endParaRPr lang="en-US" altLang="zh-CN" sz="2000" dirty="0" smtClean="0">
              <a:latin typeface="Times New Roman" pitchFamily="18" charset="0"/>
            </a:endParaRPr>
          </a:p>
          <a:p>
            <a:pPr eaLnBrk="1" hangingPunct="1">
              <a:lnSpc>
                <a:spcPct val="110000"/>
              </a:lnSpc>
            </a:pPr>
            <a:r>
              <a:rPr lang="zh-CN" altLang="en-US" sz="2400" dirty="0" smtClean="0">
                <a:latin typeface="Times New Roman" pitchFamily="18" charset="0"/>
              </a:rPr>
              <a:t>但代换结构中的分组长度也不宜很大</a:t>
            </a:r>
          </a:p>
          <a:p>
            <a:pPr lvl="1" eaLnBrk="1" hangingPunct="1">
              <a:lnSpc>
                <a:spcPct val="110000"/>
              </a:lnSpc>
            </a:pPr>
            <a:r>
              <a:rPr lang="zh-CN" altLang="en-US" sz="2000" dirty="0" smtClean="0">
                <a:latin typeface="Times New Roman" pitchFamily="18" charset="0"/>
              </a:rPr>
              <a:t>会使代换表规模呈几何级数增加</a:t>
            </a:r>
          </a:p>
          <a:p>
            <a:pPr lvl="1" eaLnBrk="1" hangingPunct="1">
              <a:lnSpc>
                <a:spcPct val="110000"/>
              </a:lnSpc>
            </a:pPr>
            <a:r>
              <a:rPr lang="zh-CN" altLang="en-US" sz="2000" dirty="0" smtClean="0">
                <a:latin typeface="Times New Roman" pitchFamily="18" charset="0"/>
              </a:rPr>
              <a:t>由表</a:t>
            </a:r>
            <a:r>
              <a:rPr lang="en-US" altLang="zh-CN" sz="2000" dirty="0" smtClean="0">
                <a:latin typeface="Times New Roman" pitchFamily="18" charset="0"/>
              </a:rPr>
              <a:t>3.1</a:t>
            </a:r>
            <a:r>
              <a:rPr lang="zh-CN" altLang="en-US" sz="2000" dirty="0" smtClean="0">
                <a:latin typeface="Times New Roman" pitchFamily="18" charset="0"/>
              </a:rPr>
              <a:t>的情况可知，一般地，对</a:t>
            </a:r>
            <a:r>
              <a:rPr lang="en-US" altLang="zh-CN" sz="2000" dirty="0" smtClean="0">
                <a:latin typeface="Times New Roman" pitchFamily="18" charset="0"/>
              </a:rPr>
              <a:t>n</a:t>
            </a:r>
            <a:r>
              <a:rPr lang="zh-CN" altLang="en-US" sz="2000" dirty="0" smtClean="0">
                <a:latin typeface="Times New Roman" pitchFamily="18" charset="0"/>
              </a:rPr>
              <a:t>比特的代换结构，密钥的大小是</a:t>
            </a:r>
            <a:r>
              <a:rPr lang="en-US" altLang="zh-CN" sz="2000" dirty="0" smtClean="0">
                <a:latin typeface="Times New Roman" pitchFamily="18" charset="0"/>
              </a:rPr>
              <a:t>n×2</a:t>
            </a:r>
            <a:r>
              <a:rPr lang="en-US" altLang="zh-CN" sz="2000" baseline="30000" dirty="0" smtClean="0">
                <a:latin typeface="Times New Roman" pitchFamily="18" charset="0"/>
              </a:rPr>
              <a:t>n</a:t>
            </a:r>
            <a:r>
              <a:rPr lang="zh-CN" altLang="en-US" sz="2000" dirty="0" smtClean="0">
                <a:latin typeface="Times New Roman" pitchFamily="18" charset="0"/>
              </a:rPr>
              <a:t>比特。</a:t>
            </a:r>
          </a:p>
          <a:p>
            <a:pPr lvl="2" eaLnBrk="1" hangingPunct="1">
              <a:lnSpc>
                <a:spcPct val="110000"/>
              </a:lnSpc>
            </a:pPr>
            <a:r>
              <a:rPr lang="zh-CN" altLang="en-US" sz="2000" dirty="0" smtClean="0">
                <a:latin typeface="Times New Roman" pitchFamily="18" charset="0"/>
              </a:rPr>
              <a:t>如对</a:t>
            </a:r>
            <a:r>
              <a:rPr lang="en-US" altLang="zh-CN" sz="2000" dirty="0" smtClean="0">
                <a:latin typeface="Times New Roman" pitchFamily="18" charset="0"/>
              </a:rPr>
              <a:t>64</a:t>
            </a:r>
            <a:r>
              <a:rPr lang="zh-CN" altLang="en-US" sz="2000" dirty="0" smtClean="0">
                <a:latin typeface="Times New Roman" pitchFamily="18" charset="0"/>
              </a:rPr>
              <a:t>比特的分组，密钥大小应是</a:t>
            </a:r>
            <a:r>
              <a:rPr lang="en-US" altLang="zh-CN" sz="2000" dirty="0" smtClean="0">
                <a:latin typeface="Times New Roman" pitchFamily="18" charset="0"/>
              </a:rPr>
              <a:t>64×2</a:t>
            </a:r>
            <a:r>
              <a:rPr lang="en-US" altLang="zh-CN" sz="2000" baseline="30000" dirty="0" smtClean="0">
                <a:latin typeface="Times New Roman" pitchFamily="18" charset="0"/>
              </a:rPr>
              <a:t>64</a:t>
            </a:r>
            <a:r>
              <a:rPr lang="en-US" altLang="zh-CN" sz="2000" dirty="0" smtClean="0">
                <a:latin typeface="Times New Roman" pitchFamily="18" charset="0"/>
              </a:rPr>
              <a:t>=2</a:t>
            </a:r>
            <a:r>
              <a:rPr lang="en-US" altLang="zh-CN" sz="2000" baseline="30000" dirty="0" smtClean="0">
                <a:latin typeface="Times New Roman" pitchFamily="18" charset="0"/>
              </a:rPr>
              <a:t>70</a:t>
            </a:r>
            <a:r>
              <a:rPr lang="en-US" altLang="zh-CN" sz="2000" dirty="0" smtClean="0">
                <a:latin typeface="Times New Roman" pitchFamily="18" charset="0"/>
              </a:rPr>
              <a:t>≈ 10</a:t>
            </a:r>
            <a:r>
              <a:rPr lang="en-US" altLang="zh-CN" sz="2000" baseline="30000" dirty="0" smtClean="0">
                <a:latin typeface="Times New Roman" pitchFamily="18" charset="0"/>
              </a:rPr>
              <a:t>21</a:t>
            </a:r>
            <a:r>
              <a:rPr lang="zh-CN" altLang="en-US" sz="2000" dirty="0" smtClean="0">
                <a:latin typeface="Times New Roman" pitchFamily="18" charset="0"/>
              </a:rPr>
              <a:t>比特，因此难以处理。</a:t>
            </a:r>
          </a:p>
          <a:p>
            <a:pPr lvl="2" eaLnBrk="1" hangingPunct="1">
              <a:lnSpc>
                <a:spcPct val="110000"/>
              </a:lnSpc>
            </a:pPr>
            <a:r>
              <a:rPr lang="zh-CN" altLang="en-US" sz="2000" dirty="0" smtClean="0">
                <a:solidFill>
                  <a:srgbClr val="003300"/>
                </a:solidFill>
                <a:latin typeface="Times New Roman" pitchFamily="18" charset="0"/>
              </a:rPr>
              <a:t>若可用一个由</a:t>
            </a:r>
            <a:r>
              <a:rPr lang="en-US" altLang="zh-CN" sz="2000" dirty="0" smtClean="0">
                <a:solidFill>
                  <a:srgbClr val="003300"/>
                </a:solidFill>
                <a:latin typeface="Times New Roman" pitchFamily="18" charset="0"/>
              </a:rPr>
              <a:t>n</a:t>
            </a:r>
            <a:r>
              <a:rPr lang="zh-CN" altLang="en-US" sz="2000" dirty="0" smtClean="0">
                <a:solidFill>
                  <a:srgbClr val="003300"/>
                </a:solidFill>
                <a:latin typeface="Times New Roman" pitchFamily="18" charset="0"/>
              </a:rPr>
              <a:t>比特密钥确定的函数来描述映射，则密钥量就是</a:t>
            </a:r>
            <a:r>
              <a:rPr lang="en-US" altLang="zh-CN" sz="2000" dirty="0" smtClean="0">
                <a:solidFill>
                  <a:srgbClr val="003300"/>
                </a:solidFill>
                <a:latin typeface="Times New Roman" pitchFamily="18" charset="0"/>
              </a:rPr>
              <a:t>n</a:t>
            </a: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3.1.4 </a:t>
            </a:r>
            <a:r>
              <a:rPr lang="zh-CN" altLang="en-US" dirty="0" smtClean="0"/>
              <a:t>分组密码设计中的常用计算组件</a:t>
            </a:r>
            <a:endParaRPr lang="zh-CN" altLang="en-US" dirty="0"/>
          </a:p>
        </p:txBody>
      </p:sp>
      <p:sp>
        <p:nvSpPr>
          <p:cNvPr id="3" name="内容占位符 2"/>
          <p:cNvSpPr>
            <a:spLocks noGrp="1"/>
          </p:cNvSpPr>
          <p:nvPr>
            <p:ph idx="1"/>
          </p:nvPr>
        </p:nvSpPr>
        <p:spPr>
          <a:xfrm>
            <a:off x="457200" y="990600"/>
            <a:ext cx="8382000" cy="5486400"/>
          </a:xfrm>
        </p:spPr>
        <p:txBody>
          <a:bodyPr/>
          <a:lstStyle/>
          <a:p>
            <a:pPr eaLnBrk="1" hangingPunct="1">
              <a:lnSpc>
                <a:spcPct val="110000"/>
              </a:lnSpc>
            </a:pPr>
            <a:r>
              <a:rPr lang="zh-CN" altLang="en-US" dirty="0" smtClean="0">
                <a:latin typeface="Times New Roman" pitchFamily="18" charset="0"/>
              </a:rPr>
              <a:t>解决办法</a:t>
            </a:r>
          </a:p>
          <a:p>
            <a:pPr lvl="1" eaLnBrk="1" hangingPunct="1">
              <a:lnSpc>
                <a:spcPct val="110000"/>
              </a:lnSpc>
            </a:pPr>
            <a:r>
              <a:rPr lang="zh-CN" altLang="en-US" dirty="0" smtClean="0">
                <a:latin typeface="Times New Roman" pitchFamily="18" charset="0"/>
              </a:rPr>
              <a:t>实际中分组</a:t>
            </a:r>
            <a:r>
              <a:rPr lang="en-US" altLang="zh-CN" dirty="0" smtClean="0">
                <a:latin typeface="Times New Roman" pitchFamily="18" charset="0"/>
              </a:rPr>
              <a:t>n</a:t>
            </a:r>
            <a:r>
              <a:rPr lang="zh-CN" altLang="en-US" dirty="0" smtClean="0">
                <a:latin typeface="Times New Roman" pitchFamily="18" charset="0"/>
              </a:rPr>
              <a:t>往往较大，因此常将分组</a:t>
            </a:r>
            <a:r>
              <a:rPr lang="en-US" altLang="zh-CN" dirty="0" smtClean="0">
                <a:latin typeface="Times New Roman" pitchFamily="18" charset="0"/>
              </a:rPr>
              <a:t>n</a:t>
            </a:r>
            <a:r>
              <a:rPr lang="zh-CN" altLang="en-US" dirty="0" smtClean="0">
                <a:latin typeface="Times New Roman" pitchFamily="18" charset="0"/>
              </a:rPr>
              <a:t>分成较小的段</a:t>
            </a:r>
          </a:p>
          <a:p>
            <a:pPr lvl="2" eaLnBrk="1" hangingPunct="1">
              <a:lnSpc>
                <a:spcPct val="110000"/>
              </a:lnSpc>
            </a:pPr>
            <a:r>
              <a:rPr lang="zh-CN" altLang="en-US" dirty="0" smtClean="0">
                <a:latin typeface="Times New Roman" pitchFamily="18" charset="0"/>
              </a:rPr>
              <a:t>如可选</a:t>
            </a:r>
            <a:r>
              <a:rPr lang="en-US" altLang="zh-CN" i="1" dirty="0" smtClean="0">
                <a:latin typeface="Times New Roman" pitchFamily="18" charset="0"/>
              </a:rPr>
              <a:t>n</a:t>
            </a:r>
            <a:r>
              <a:rPr lang="en-US" altLang="zh-CN" dirty="0" smtClean="0">
                <a:latin typeface="Times New Roman" pitchFamily="18" charset="0"/>
              </a:rPr>
              <a:t>=</a:t>
            </a:r>
            <a:r>
              <a:rPr lang="en-US" altLang="zh-CN" i="1" dirty="0" smtClean="0">
                <a:latin typeface="Times New Roman" pitchFamily="18" charset="0"/>
              </a:rPr>
              <a:t>r</a:t>
            </a:r>
            <a:r>
              <a:rPr lang="en-US" altLang="zh-CN" dirty="0" smtClean="0">
                <a:latin typeface="Times New Roman" pitchFamily="18" charset="0"/>
              </a:rPr>
              <a:t>·</a:t>
            </a:r>
            <a:r>
              <a:rPr lang="en-US" altLang="zh-CN" i="1" dirty="0" smtClean="0">
                <a:latin typeface="Times New Roman" pitchFamily="18" charset="0"/>
              </a:rPr>
              <a:t>n</a:t>
            </a:r>
            <a:r>
              <a:rPr lang="en-US" altLang="zh-CN" baseline="-25000" dirty="0" smtClean="0">
                <a:latin typeface="Times New Roman" pitchFamily="18" charset="0"/>
              </a:rPr>
              <a:t>0</a:t>
            </a:r>
            <a:r>
              <a:rPr lang="zh-CN" altLang="en-US" dirty="0" smtClean="0">
                <a:latin typeface="Times New Roman" pitchFamily="18" charset="0"/>
              </a:rPr>
              <a:t>，其中</a:t>
            </a:r>
            <a:r>
              <a:rPr lang="en-US" altLang="zh-CN" i="1" dirty="0" smtClean="0">
                <a:latin typeface="Times New Roman" pitchFamily="18" charset="0"/>
              </a:rPr>
              <a:t>r</a:t>
            </a:r>
            <a:r>
              <a:rPr lang="zh-CN" altLang="en-US" dirty="0" smtClean="0">
                <a:latin typeface="Times New Roman" pitchFamily="18" charset="0"/>
              </a:rPr>
              <a:t>和</a:t>
            </a:r>
            <a:r>
              <a:rPr lang="en-US" altLang="zh-CN" i="1" dirty="0" smtClean="0">
                <a:latin typeface="Times New Roman" pitchFamily="18" charset="0"/>
              </a:rPr>
              <a:t>n</a:t>
            </a:r>
            <a:r>
              <a:rPr lang="en-US" altLang="zh-CN" baseline="-25000" dirty="0" smtClean="0">
                <a:latin typeface="Times New Roman" pitchFamily="18" charset="0"/>
              </a:rPr>
              <a:t>0</a:t>
            </a:r>
            <a:r>
              <a:rPr lang="zh-CN" altLang="en-US" dirty="0" smtClean="0">
                <a:latin typeface="Times New Roman" pitchFamily="18" charset="0"/>
              </a:rPr>
              <a:t>都是正整数，</a:t>
            </a:r>
            <a:r>
              <a:rPr lang="zh-CN" altLang="en-US" dirty="0" smtClean="0">
                <a:solidFill>
                  <a:srgbClr val="0000FF"/>
                </a:solidFill>
                <a:latin typeface="Times New Roman" pitchFamily="18" charset="0"/>
              </a:rPr>
              <a:t>将设计</a:t>
            </a:r>
            <a:r>
              <a:rPr lang="en-US" altLang="zh-CN" i="1" dirty="0" smtClean="0">
                <a:solidFill>
                  <a:srgbClr val="0000FF"/>
                </a:solidFill>
                <a:latin typeface="Times New Roman" pitchFamily="18" charset="0"/>
              </a:rPr>
              <a:t>n</a:t>
            </a:r>
            <a:r>
              <a:rPr lang="zh-CN" altLang="en-US" dirty="0" smtClean="0">
                <a:solidFill>
                  <a:srgbClr val="0000FF"/>
                </a:solidFill>
                <a:latin typeface="Times New Roman" pitchFamily="18" charset="0"/>
              </a:rPr>
              <a:t>个变量的代换变为设计</a:t>
            </a:r>
            <a:r>
              <a:rPr lang="en-US" altLang="zh-CN" i="1" dirty="0" smtClean="0">
                <a:solidFill>
                  <a:srgbClr val="0000FF"/>
                </a:solidFill>
                <a:latin typeface="Times New Roman" pitchFamily="18" charset="0"/>
              </a:rPr>
              <a:t>r</a:t>
            </a:r>
            <a:r>
              <a:rPr lang="zh-CN" altLang="en-US" dirty="0" smtClean="0">
                <a:solidFill>
                  <a:srgbClr val="0000FF"/>
                </a:solidFill>
                <a:latin typeface="Times New Roman" pitchFamily="18" charset="0"/>
              </a:rPr>
              <a:t>个较小的子代换，而每个子代换只有</a:t>
            </a:r>
            <a:r>
              <a:rPr lang="en-US" altLang="zh-CN" i="1" dirty="0" smtClean="0">
                <a:solidFill>
                  <a:srgbClr val="0000FF"/>
                </a:solidFill>
                <a:latin typeface="Times New Roman" pitchFamily="18" charset="0"/>
              </a:rPr>
              <a:t>n</a:t>
            </a:r>
            <a:r>
              <a:rPr lang="en-US" altLang="zh-CN" baseline="-25000" dirty="0" smtClean="0">
                <a:solidFill>
                  <a:srgbClr val="0000FF"/>
                </a:solidFill>
                <a:latin typeface="Times New Roman" pitchFamily="18" charset="0"/>
              </a:rPr>
              <a:t>0</a:t>
            </a:r>
            <a:r>
              <a:rPr lang="zh-CN" altLang="en-US" dirty="0" smtClean="0">
                <a:solidFill>
                  <a:srgbClr val="0000FF"/>
                </a:solidFill>
                <a:latin typeface="Times New Roman" pitchFamily="18" charset="0"/>
              </a:rPr>
              <a:t>个输入变量</a:t>
            </a:r>
            <a:endParaRPr lang="zh-CN" altLang="en-US" dirty="0" smtClean="0">
              <a:latin typeface="Times New Roman" pitchFamily="18" charset="0"/>
            </a:endParaRPr>
          </a:p>
          <a:p>
            <a:pPr lvl="1" eaLnBrk="1" hangingPunct="1">
              <a:lnSpc>
                <a:spcPct val="110000"/>
              </a:lnSpc>
            </a:pPr>
            <a:r>
              <a:rPr lang="zh-CN" altLang="en-US" dirty="0" smtClean="0">
                <a:latin typeface="Times New Roman" pitchFamily="18" charset="0"/>
              </a:rPr>
              <a:t>一般</a:t>
            </a:r>
            <a:r>
              <a:rPr lang="en-US" altLang="zh-CN" i="1" dirty="0" smtClean="0">
                <a:latin typeface="Times New Roman" pitchFamily="18" charset="0"/>
              </a:rPr>
              <a:t>n</a:t>
            </a:r>
            <a:r>
              <a:rPr lang="en-US" altLang="zh-CN" baseline="-25000" dirty="0" smtClean="0">
                <a:latin typeface="Times New Roman" pitchFamily="18" charset="0"/>
              </a:rPr>
              <a:t>0</a:t>
            </a:r>
            <a:r>
              <a:rPr lang="zh-CN" altLang="en-US" dirty="0" smtClean="0">
                <a:latin typeface="Times New Roman" pitchFamily="18" charset="0"/>
              </a:rPr>
              <a:t>都不太大，称每个子代换为代换盒，简称为</a:t>
            </a:r>
            <a:r>
              <a:rPr lang="en-US" altLang="zh-CN" dirty="0" smtClean="0">
                <a:latin typeface="Times New Roman" pitchFamily="18" charset="0"/>
              </a:rPr>
              <a:t>S</a:t>
            </a:r>
            <a:r>
              <a:rPr lang="zh-CN" altLang="en-US" dirty="0" smtClean="0">
                <a:latin typeface="Times New Roman" pitchFamily="18" charset="0"/>
              </a:rPr>
              <a:t>盒</a:t>
            </a:r>
          </a:p>
          <a:p>
            <a:pPr lvl="2" eaLnBrk="1" hangingPunct="1">
              <a:lnSpc>
                <a:spcPct val="110000"/>
              </a:lnSpc>
            </a:pPr>
            <a:r>
              <a:rPr lang="zh-CN" altLang="en-US" dirty="0" smtClean="0">
                <a:latin typeface="Times New Roman" pitchFamily="18" charset="0"/>
              </a:rPr>
              <a:t>例如</a:t>
            </a:r>
            <a:r>
              <a:rPr lang="en-US" altLang="zh-CN" dirty="0" smtClean="0">
                <a:latin typeface="Times New Roman" pitchFamily="18" charset="0"/>
              </a:rPr>
              <a:t>DES</a:t>
            </a:r>
            <a:r>
              <a:rPr lang="zh-CN" altLang="en-US" dirty="0" smtClean="0">
                <a:latin typeface="Times New Roman" pitchFamily="18" charset="0"/>
              </a:rPr>
              <a:t>中将输入为</a:t>
            </a:r>
            <a:r>
              <a:rPr lang="en-US" altLang="zh-CN" dirty="0" smtClean="0">
                <a:latin typeface="Times New Roman" pitchFamily="18" charset="0"/>
              </a:rPr>
              <a:t>48</a:t>
            </a:r>
            <a:r>
              <a:rPr lang="zh-CN" altLang="en-US" dirty="0" smtClean="0">
                <a:latin typeface="Times New Roman" pitchFamily="18" charset="0"/>
              </a:rPr>
              <a:t>比特、输出为</a:t>
            </a:r>
            <a:r>
              <a:rPr lang="en-US" altLang="zh-CN" dirty="0" smtClean="0">
                <a:latin typeface="Times New Roman" pitchFamily="18" charset="0"/>
              </a:rPr>
              <a:t>32</a:t>
            </a:r>
            <a:r>
              <a:rPr lang="zh-CN" altLang="en-US" dirty="0" smtClean="0">
                <a:latin typeface="Times New Roman" pitchFamily="18" charset="0"/>
              </a:rPr>
              <a:t>比特的代换用</a:t>
            </a:r>
            <a:r>
              <a:rPr lang="en-US" altLang="zh-CN" dirty="0" smtClean="0">
                <a:latin typeface="Times New Roman" pitchFamily="18" charset="0"/>
              </a:rPr>
              <a:t>8</a:t>
            </a:r>
            <a:r>
              <a:rPr lang="zh-CN" altLang="en-US" dirty="0" smtClean="0">
                <a:latin typeface="Times New Roman" pitchFamily="18" charset="0"/>
              </a:rPr>
              <a:t>个</a:t>
            </a:r>
            <a:r>
              <a:rPr lang="en-US" altLang="zh-CN" dirty="0" smtClean="0">
                <a:latin typeface="Times New Roman" pitchFamily="18" charset="0"/>
              </a:rPr>
              <a:t>S</a:t>
            </a:r>
            <a:r>
              <a:rPr lang="zh-CN" altLang="en-US" dirty="0" smtClean="0">
                <a:latin typeface="Times New Roman" pitchFamily="18" charset="0"/>
              </a:rPr>
              <a:t>盒来实现，每个</a:t>
            </a:r>
            <a:r>
              <a:rPr lang="en-US" altLang="zh-CN" dirty="0" smtClean="0">
                <a:latin typeface="Times New Roman" pitchFamily="18" charset="0"/>
              </a:rPr>
              <a:t>S</a:t>
            </a:r>
            <a:r>
              <a:rPr lang="zh-CN" altLang="en-US" dirty="0" smtClean="0">
                <a:latin typeface="Times New Roman" pitchFamily="18" charset="0"/>
              </a:rPr>
              <a:t>盒的输入端数仅为</a:t>
            </a:r>
            <a:r>
              <a:rPr lang="en-US" altLang="zh-CN" dirty="0" smtClean="0">
                <a:latin typeface="Times New Roman" pitchFamily="18" charset="0"/>
              </a:rPr>
              <a:t>6</a:t>
            </a:r>
            <a:r>
              <a:rPr lang="zh-CN" altLang="en-US" dirty="0" smtClean="0">
                <a:latin typeface="Times New Roman" pitchFamily="18" charset="0"/>
              </a:rPr>
              <a:t>比特，输出端数仅为</a:t>
            </a:r>
            <a:r>
              <a:rPr lang="en-US" altLang="zh-CN" dirty="0" smtClean="0">
                <a:latin typeface="Times New Roman" pitchFamily="18" charset="0"/>
              </a:rPr>
              <a:t>4</a:t>
            </a:r>
            <a:r>
              <a:rPr lang="zh-CN" altLang="en-US" dirty="0" smtClean="0">
                <a:latin typeface="Times New Roman" pitchFamily="18" charset="0"/>
              </a:rPr>
              <a:t>比特。</a:t>
            </a:r>
          </a:p>
          <a:p>
            <a:pPr algn="just" eaLnBrk="1" hangingPunct="1"/>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006594" name="Object 5"/>
          <p:cNvGraphicFramePr>
            <a:graphicFrameLocks noChangeAspect="1"/>
          </p:cNvGraphicFramePr>
          <p:nvPr/>
        </p:nvGraphicFramePr>
        <p:xfrm>
          <a:off x="5181600" y="5105400"/>
          <a:ext cx="2514600" cy="1655956"/>
        </p:xfrm>
        <a:graphic>
          <a:graphicData uri="http://schemas.openxmlformats.org/presentationml/2006/ole">
            <p:oleObj spid="_x0000_s1006594" name="Visio" r:id="rId3" imgW="1594714" imgH="1126541" progId="Visio.Drawing.11">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3.1.4 </a:t>
            </a:r>
            <a:r>
              <a:rPr lang="zh-CN" altLang="en-US" dirty="0" smtClean="0"/>
              <a:t>分组密码设计中的常用计算组件</a:t>
            </a:r>
            <a:endParaRPr lang="zh-CN" altLang="en-US" dirty="0"/>
          </a:p>
        </p:txBody>
      </p:sp>
      <p:sp>
        <p:nvSpPr>
          <p:cNvPr id="3" name="内容占位符 2"/>
          <p:cNvSpPr>
            <a:spLocks noGrp="1"/>
          </p:cNvSpPr>
          <p:nvPr>
            <p:ph idx="1"/>
          </p:nvPr>
        </p:nvSpPr>
        <p:spPr>
          <a:xfrm>
            <a:off x="457200" y="990600"/>
            <a:ext cx="8382000" cy="5486400"/>
          </a:xfrm>
        </p:spPr>
        <p:txBody>
          <a:bodyPr/>
          <a:lstStyle/>
          <a:p>
            <a:r>
              <a:rPr lang="zh-CN" altLang="en-US" sz="2400" dirty="0" smtClean="0">
                <a:latin typeface="华文中宋" pitchFamily="2" charset="-122"/>
              </a:rPr>
              <a:t>代换置换网络 </a:t>
            </a:r>
            <a:r>
              <a:rPr lang="en-US" altLang="zh-CN" sz="2400" dirty="0" smtClean="0">
                <a:latin typeface="华文中宋" pitchFamily="2" charset="-122"/>
              </a:rPr>
              <a:t>SPN</a:t>
            </a:r>
          </a:p>
          <a:p>
            <a:pPr lvl="1" eaLnBrk="1" hangingPunct="1">
              <a:lnSpc>
                <a:spcPct val="110000"/>
              </a:lnSpc>
            </a:pPr>
            <a:r>
              <a:rPr lang="en-US" altLang="zh-CN" sz="2000" dirty="0" smtClean="0">
                <a:latin typeface="华文中宋" pitchFamily="2" charset="-122"/>
              </a:rPr>
              <a:t>SPN</a:t>
            </a:r>
            <a:r>
              <a:rPr lang="zh-CN" altLang="en-US" sz="2000" dirty="0" smtClean="0">
                <a:sym typeface="Symbol" pitchFamily="18" charset="2"/>
              </a:rPr>
              <a:t>是代换</a:t>
            </a:r>
            <a:r>
              <a:rPr lang="en-US" altLang="zh-CN" sz="2000" dirty="0" smtClean="0">
                <a:sym typeface="Symbol" pitchFamily="18" charset="2"/>
              </a:rPr>
              <a:t>-</a:t>
            </a:r>
            <a:r>
              <a:rPr lang="zh-CN" altLang="en-US" sz="2000" dirty="0" smtClean="0">
                <a:sym typeface="Symbol" pitchFamily="18" charset="2"/>
              </a:rPr>
              <a:t>置换乘积密码的现代形式，</a:t>
            </a:r>
            <a:r>
              <a:rPr lang="zh-CN" altLang="en-US" sz="2000" dirty="0" smtClean="0">
                <a:latin typeface="Times New Roman" pitchFamily="18" charset="0"/>
              </a:rPr>
              <a:t>集掩蔽、混淆、扩散为一体的综合性部件，一般分组密码的单轮变换都是</a:t>
            </a:r>
            <a:r>
              <a:rPr lang="en-US" altLang="zh-CN" sz="2000" dirty="0" smtClean="0">
                <a:latin typeface="Times New Roman" pitchFamily="18" charset="0"/>
              </a:rPr>
              <a:t>SPN</a:t>
            </a:r>
            <a:endParaRPr lang="zh-CN" altLang="en-US" sz="2000" dirty="0" smtClean="0">
              <a:sym typeface="Symbol" pitchFamily="18" charset="2"/>
            </a:endParaRPr>
          </a:p>
          <a:p>
            <a:pPr lvl="1" eaLnBrk="1" hangingPunct="1">
              <a:lnSpc>
                <a:spcPct val="110000"/>
              </a:lnSpc>
            </a:pPr>
            <a:r>
              <a:rPr lang="en-US" altLang="zh-CN" sz="2000" dirty="0" smtClean="0">
                <a:sym typeface="Symbol" pitchFamily="18" charset="2"/>
              </a:rPr>
              <a:t>Shannon</a:t>
            </a:r>
            <a:r>
              <a:rPr lang="zh-CN" altLang="en-US" sz="2000" dirty="0" smtClean="0">
                <a:sym typeface="Symbol" pitchFamily="18" charset="2"/>
              </a:rPr>
              <a:t>在</a:t>
            </a:r>
            <a:r>
              <a:rPr lang="en-US" altLang="zh-CN" sz="2000" dirty="0" smtClean="0">
                <a:sym typeface="Symbol" pitchFamily="18" charset="2"/>
              </a:rPr>
              <a:t>1949 </a:t>
            </a:r>
            <a:r>
              <a:rPr lang="zh-CN" altLang="en-US" sz="2000" dirty="0" smtClean="0">
                <a:sym typeface="Symbol" pitchFamily="18" charset="2"/>
              </a:rPr>
              <a:t>的文章中介绍了</a:t>
            </a:r>
            <a:r>
              <a:rPr lang="en-US" altLang="zh-CN" sz="2000" dirty="0" smtClean="0">
                <a:sym typeface="Symbol" pitchFamily="18" charset="2"/>
              </a:rPr>
              <a:t>SPN</a:t>
            </a:r>
            <a:r>
              <a:rPr lang="zh-CN" altLang="en-US" sz="2000" dirty="0" smtClean="0">
                <a:sym typeface="Symbol" pitchFamily="18" charset="2"/>
              </a:rPr>
              <a:t>的思想，把代换和置换这两种基本运算组合在一起，将一些 </a:t>
            </a:r>
            <a:r>
              <a:rPr lang="en-US" altLang="zh-CN" sz="2000" dirty="0" smtClean="0">
                <a:solidFill>
                  <a:srgbClr val="0000FF"/>
                </a:solidFill>
                <a:sym typeface="Symbol" pitchFamily="18" charset="2"/>
              </a:rPr>
              <a:t>S-boxes </a:t>
            </a:r>
            <a:r>
              <a:rPr lang="zh-CN" altLang="en-US" sz="2000" dirty="0" smtClean="0">
                <a:solidFill>
                  <a:srgbClr val="0000FF"/>
                </a:solidFill>
                <a:sym typeface="Symbol" pitchFamily="18" charset="2"/>
              </a:rPr>
              <a:t>由 </a:t>
            </a:r>
            <a:r>
              <a:rPr lang="en-US" altLang="zh-CN" sz="2000" dirty="0" smtClean="0">
                <a:solidFill>
                  <a:srgbClr val="0000FF"/>
                </a:solidFill>
                <a:sym typeface="Symbol" pitchFamily="18" charset="2"/>
              </a:rPr>
              <a:t>P-boxes</a:t>
            </a:r>
            <a:r>
              <a:rPr lang="en-US" altLang="zh-CN" sz="2000" dirty="0" smtClean="0">
                <a:sym typeface="Symbol" pitchFamily="18" charset="2"/>
              </a:rPr>
              <a:t> </a:t>
            </a:r>
            <a:r>
              <a:rPr lang="zh-CN" altLang="en-US" sz="2000" dirty="0" smtClean="0">
                <a:sym typeface="Symbol" pitchFamily="18" charset="2"/>
              </a:rPr>
              <a:t>连接，这种变换叫做</a:t>
            </a:r>
            <a:r>
              <a:rPr lang="zh-CN" altLang="en-US" sz="2000" dirty="0" smtClean="0">
                <a:solidFill>
                  <a:srgbClr val="0000FF"/>
                </a:solidFill>
                <a:sym typeface="Symbol" pitchFamily="18" charset="2"/>
              </a:rPr>
              <a:t>混合变换</a:t>
            </a:r>
            <a:r>
              <a:rPr lang="zh-CN" altLang="en-US" sz="2000" dirty="0" smtClean="0">
                <a:sym typeface="Symbol" pitchFamily="18" charset="2"/>
              </a:rPr>
              <a:t>（</a:t>
            </a:r>
            <a:r>
              <a:rPr lang="en-US" altLang="zh-CN" sz="2000" dirty="0" smtClean="0">
                <a:sym typeface="Symbol" pitchFamily="18" charset="2"/>
              </a:rPr>
              <a:t>mixing transformations</a:t>
            </a:r>
            <a:r>
              <a:rPr lang="zh-CN" altLang="en-US" sz="2000" dirty="0" smtClean="0">
                <a:sym typeface="Symbol" pitchFamily="18" charset="2"/>
              </a:rPr>
              <a:t>）</a:t>
            </a:r>
            <a:endParaRPr lang="en-US" altLang="zh-CN" sz="2000" dirty="0" smtClean="0">
              <a:sym typeface="Symbol" pitchFamily="18" charset="2"/>
            </a:endParaRPr>
          </a:p>
          <a:p>
            <a:pPr lvl="1" eaLnBrk="1" hangingPunct="1">
              <a:lnSpc>
                <a:spcPct val="100000"/>
              </a:lnSpc>
            </a:pPr>
            <a:r>
              <a:rPr lang="en-US" altLang="zh-CN" sz="2000" dirty="0" smtClean="0"/>
              <a:t>SP</a:t>
            </a:r>
            <a:r>
              <a:rPr lang="zh-CN" altLang="en-US" sz="2000" dirty="0" smtClean="0"/>
              <a:t>的网络结构非常清晰，例如</a:t>
            </a:r>
            <a:r>
              <a:rPr lang="en-US" altLang="zh-CN" sz="2000" dirty="0" smtClean="0"/>
              <a:t>Safer+</a:t>
            </a:r>
            <a:r>
              <a:rPr lang="zh-CN" altLang="en-US" sz="2000" dirty="0" smtClean="0"/>
              <a:t>、</a:t>
            </a:r>
            <a:r>
              <a:rPr lang="en-US" altLang="zh-CN" sz="2000" dirty="0" smtClean="0"/>
              <a:t>Serpent</a:t>
            </a:r>
            <a:r>
              <a:rPr lang="zh-CN" altLang="en-US" sz="2000" dirty="0" smtClean="0"/>
              <a:t>、</a:t>
            </a:r>
            <a:r>
              <a:rPr lang="en-US" altLang="zh-CN" sz="2000" dirty="0" smtClean="0"/>
              <a:t>IDEA</a:t>
            </a:r>
            <a:r>
              <a:rPr lang="zh-CN" altLang="en-US" sz="2000" dirty="0" smtClean="0"/>
              <a:t>、</a:t>
            </a:r>
            <a:r>
              <a:rPr lang="en-US" altLang="zh-CN" sz="2000" dirty="0" smtClean="0"/>
              <a:t>AES</a:t>
            </a:r>
            <a:r>
              <a:rPr lang="zh-CN" altLang="en-US" sz="2000" dirty="0" smtClean="0"/>
              <a:t>等</a:t>
            </a:r>
          </a:p>
          <a:p>
            <a:pPr lvl="1" eaLnBrk="1" hangingPunct="1">
              <a:lnSpc>
                <a:spcPct val="100000"/>
              </a:lnSpc>
            </a:pPr>
            <a:r>
              <a:rPr lang="en-US" altLang="zh-CN" sz="2000" dirty="0" smtClean="0"/>
              <a:t>S</a:t>
            </a:r>
            <a:r>
              <a:rPr lang="zh-CN" altLang="en-US" sz="2000" dirty="0" smtClean="0"/>
              <a:t>一般被称为混淆层，主要起混淆作用</a:t>
            </a:r>
          </a:p>
          <a:p>
            <a:pPr lvl="1" eaLnBrk="1" hangingPunct="1">
              <a:lnSpc>
                <a:spcPct val="100000"/>
              </a:lnSpc>
            </a:pPr>
            <a:r>
              <a:rPr lang="en-US" altLang="zh-CN" sz="2000" dirty="0" smtClean="0"/>
              <a:t>P</a:t>
            </a:r>
            <a:r>
              <a:rPr lang="zh-CN" altLang="en-US" sz="2000" dirty="0" smtClean="0"/>
              <a:t>一般被称为扩散层，主要起扩散作用。</a:t>
            </a:r>
          </a:p>
          <a:p>
            <a:pPr lvl="1" eaLnBrk="1" hangingPunct="1">
              <a:lnSpc>
                <a:spcPct val="100000"/>
              </a:lnSpc>
            </a:pPr>
            <a:r>
              <a:rPr lang="zh-CN" altLang="en-US" sz="2000" dirty="0" smtClean="0"/>
              <a:t>在明确</a:t>
            </a:r>
            <a:r>
              <a:rPr lang="en-US" altLang="zh-CN" sz="2000" dirty="0" smtClean="0"/>
              <a:t>S</a:t>
            </a:r>
            <a:r>
              <a:rPr lang="zh-CN" altLang="en-US" sz="2000" dirty="0" smtClean="0"/>
              <a:t>和</a:t>
            </a:r>
            <a:r>
              <a:rPr lang="en-US" altLang="zh-CN" sz="2000" dirty="0" smtClean="0"/>
              <a:t>P</a:t>
            </a:r>
            <a:r>
              <a:rPr lang="zh-CN" altLang="en-US" sz="2000" dirty="0" smtClean="0"/>
              <a:t>的某些密码指标后，设计者</a:t>
            </a:r>
            <a:r>
              <a:rPr lang="zh-CN" altLang="en-US" sz="2000" dirty="0" smtClean="0">
                <a:solidFill>
                  <a:srgbClr val="0000FF"/>
                </a:solidFill>
              </a:rPr>
              <a:t>能估计</a:t>
            </a:r>
            <a:r>
              <a:rPr lang="en-US" altLang="zh-CN" sz="2000" dirty="0" smtClean="0">
                <a:solidFill>
                  <a:srgbClr val="0000FF"/>
                </a:solidFill>
              </a:rPr>
              <a:t>SP</a:t>
            </a:r>
            <a:r>
              <a:rPr lang="zh-CN" altLang="en-US" sz="2000" dirty="0" smtClean="0">
                <a:solidFill>
                  <a:srgbClr val="0000FF"/>
                </a:solidFill>
              </a:rPr>
              <a:t>型密码抵抗差分密码分析和线性密码分析的能力</a:t>
            </a:r>
            <a:r>
              <a:rPr lang="zh-CN" altLang="en-US" sz="2000" dirty="0" smtClean="0"/>
              <a:t>。</a:t>
            </a:r>
            <a:endParaRPr lang="en-US" altLang="zh-CN" sz="2000" dirty="0" smtClean="0"/>
          </a:p>
          <a:p>
            <a:pPr lvl="1" eaLnBrk="1" hangingPunct="1">
              <a:lnSpc>
                <a:spcPct val="100000"/>
              </a:lnSpc>
            </a:pPr>
            <a:r>
              <a:rPr lang="en-US" altLang="zh-CN" sz="2000" dirty="0" smtClean="0"/>
              <a:t>SPN</a:t>
            </a:r>
            <a:r>
              <a:rPr lang="zh-CN" altLang="en-US" sz="2000" dirty="0" smtClean="0"/>
              <a:t>可以</a:t>
            </a:r>
            <a:r>
              <a:rPr lang="zh-CN" altLang="en-US" sz="2000" dirty="0" smtClean="0">
                <a:solidFill>
                  <a:srgbClr val="0000FF"/>
                </a:solidFill>
              </a:rPr>
              <a:t>得到快速的扩散</a:t>
            </a:r>
            <a:r>
              <a:rPr lang="zh-CN" altLang="en-US" sz="2000" dirty="0" smtClean="0"/>
              <a:t>，</a:t>
            </a:r>
            <a:r>
              <a:rPr lang="zh-CN" altLang="en-US" sz="2000" dirty="0" smtClean="0">
                <a:sym typeface="Symbol" pitchFamily="18" charset="2"/>
              </a:rPr>
              <a:t>容易求逆，</a:t>
            </a:r>
            <a:r>
              <a:rPr lang="zh-CN" altLang="en-US" sz="2000" dirty="0" smtClean="0"/>
              <a:t>但是</a:t>
            </a:r>
            <a:r>
              <a:rPr lang="en-US" altLang="zh-CN" sz="2000" dirty="0" smtClean="0">
                <a:solidFill>
                  <a:srgbClr val="0000FF"/>
                </a:solidFill>
              </a:rPr>
              <a:t>SP</a:t>
            </a:r>
            <a:r>
              <a:rPr lang="zh-CN" altLang="en-US" sz="2000" dirty="0" smtClean="0">
                <a:solidFill>
                  <a:srgbClr val="0000FF"/>
                </a:solidFill>
              </a:rPr>
              <a:t>密码的加</a:t>
            </a:r>
            <a:r>
              <a:rPr lang="en-US" altLang="zh-CN" sz="2000" dirty="0" smtClean="0">
                <a:solidFill>
                  <a:srgbClr val="0000FF"/>
                </a:solidFill>
              </a:rPr>
              <a:t>/</a:t>
            </a:r>
            <a:r>
              <a:rPr lang="zh-CN" altLang="en-US" sz="2000" dirty="0" smtClean="0">
                <a:solidFill>
                  <a:srgbClr val="0000FF"/>
                </a:solidFill>
              </a:rPr>
              <a:t>解密通常不相似</a:t>
            </a:r>
            <a:r>
              <a:rPr lang="zh-CN" altLang="en-US" sz="2000" dirty="0" smtClean="0"/>
              <a:t>。通过精心设计</a:t>
            </a:r>
            <a:r>
              <a:rPr lang="zh-CN" altLang="en-US" sz="2000" dirty="0" smtClean="0">
                <a:sym typeface="Symbol" pitchFamily="18" charset="2"/>
              </a:rPr>
              <a:t>可以使用基本的相同编码或硬件用于加密和解密</a:t>
            </a:r>
            <a:endParaRPr lang="zh-CN" altLang="en-US"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3.1.5 </a:t>
            </a:r>
            <a:r>
              <a:rPr lang="en-US" altLang="zh-CN" dirty="0" err="1" smtClean="0"/>
              <a:t>Feistel</a:t>
            </a:r>
            <a:r>
              <a:rPr lang="en-US" altLang="zh-CN" dirty="0" smtClean="0"/>
              <a:t> </a:t>
            </a:r>
            <a:r>
              <a:rPr lang="zh-CN" altLang="en-US" dirty="0" smtClean="0"/>
              <a:t>密码结构</a:t>
            </a:r>
            <a:endParaRPr lang="zh-CN" altLang="en-US" dirty="0"/>
          </a:p>
        </p:txBody>
      </p:sp>
      <p:sp>
        <p:nvSpPr>
          <p:cNvPr id="3" name="内容占位符 2"/>
          <p:cNvSpPr>
            <a:spLocks noGrp="1"/>
          </p:cNvSpPr>
          <p:nvPr>
            <p:ph idx="1"/>
          </p:nvPr>
        </p:nvSpPr>
        <p:spPr>
          <a:xfrm>
            <a:off x="457200" y="990600"/>
            <a:ext cx="8382000" cy="5486400"/>
          </a:xfrm>
        </p:spPr>
        <p:txBody>
          <a:bodyPr/>
          <a:lstStyle/>
          <a:p>
            <a:r>
              <a:rPr lang="zh-CN" altLang="en-US" sz="2400" dirty="0" smtClean="0"/>
              <a:t>密码结构是指加密算法的组成结构，典型的有如下几种：</a:t>
            </a:r>
            <a:endParaRPr lang="en-US" altLang="zh-CN" sz="2400" dirty="0" smtClean="0"/>
          </a:p>
          <a:p>
            <a:r>
              <a:rPr lang="en-US" altLang="zh-CN" sz="2400" dirty="0" smtClean="0"/>
              <a:t>1. </a:t>
            </a:r>
            <a:r>
              <a:rPr lang="zh-CN" altLang="en-US" sz="2400" dirty="0" smtClean="0"/>
              <a:t>乘积</a:t>
            </a:r>
            <a:r>
              <a:rPr lang="zh-CN" altLang="en-US" sz="2400" dirty="0" smtClean="0"/>
              <a:t>密码与多轮迭代结构</a:t>
            </a:r>
          </a:p>
          <a:p>
            <a:pPr lvl="1" eaLnBrk="1" hangingPunct="1"/>
            <a:r>
              <a:rPr lang="zh-CN" altLang="en-US" sz="2000" dirty="0" smtClean="0">
                <a:solidFill>
                  <a:srgbClr val="0000FF"/>
                </a:solidFill>
              </a:rPr>
              <a:t>乘积密码</a:t>
            </a:r>
            <a:r>
              <a:rPr lang="zh-CN" altLang="en-US" sz="2000" dirty="0" smtClean="0"/>
              <a:t>指顺序地执行两个或多个基本密码系统，使得最后结果的密码强度高于每个基本密码系统产生结果</a:t>
            </a:r>
          </a:p>
          <a:p>
            <a:pPr lvl="1" eaLnBrk="1" hangingPunct="1"/>
            <a:r>
              <a:rPr lang="zh-CN" altLang="en-US" sz="2000" dirty="0" smtClean="0">
                <a:solidFill>
                  <a:srgbClr val="0000FF"/>
                </a:solidFill>
              </a:rPr>
              <a:t>乘积密码的特例</a:t>
            </a:r>
            <a:r>
              <a:rPr lang="zh-CN" altLang="en-US" sz="2000" dirty="0" smtClean="0"/>
              <a:t>是</a:t>
            </a:r>
            <a:r>
              <a:rPr lang="zh-CN" altLang="en-US" sz="2000" dirty="0" smtClean="0">
                <a:solidFill>
                  <a:srgbClr val="0000FF"/>
                </a:solidFill>
              </a:rPr>
              <a:t>迭代密码</a:t>
            </a:r>
            <a:r>
              <a:rPr lang="zh-CN" altLang="en-US" sz="2000" dirty="0" smtClean="0"/>
              <a:t>，采用多个相同的基本密码系统顺次执行</a:t>
            </a:r>
            <a:r>
              <a:rPr lang="en-US" altLang="zh-CN" sz="2000" dirty="0" smtClean="0"/>
              <a:t>(</a:t>
            </a:r>
            <a:r>
              <a:rPr lang="zh-CN" altLang="en-US" sz="2000" dirty="0" smtClean="0"/>
              <a:t>如</a:t>
            </a:r>
            <a:r>
              <a:rPr lang="en-US" altLang="zh-CN" sz="2000" dirty="0" err="1" smtClean="0"/>
              <a:t>Feistel</a:t>
            </a:r>
            <a:r>
              <a:rPr lang="zh-CN" altLang="en-US" sz="2000" dirty="0" smtClean="0"/>
              <a:t>结构</a:t>
            </a:r>
            <a:r>
              <a:rPr lang="en-US" altLang="zh-CN" sz="2000" dirty="0" smtClean="0"/>
              <a:t>)</a:t>
            </a:r>
          </a:p>
          <a:p>
            <a:pPr lvl="1" eaLnBrk="1" hangingPunct="1">
              <a:lnSpc>
                <a:spcPct val="100000"/>
              </a:lnSpc>
            </a:pPr>
            <a:r>
              <a:rPr lang="zh-CN" altLang="en-US" sz="2000" dirty="0" smtClean="0">
                <a:latin typeface="Times New Roman" pitchFamily="18" charset="0"/>
              </a:rPr>
              <a:t>若以一个简单函数</a:t>
            </a:r>
            <a:r>
              <a:rPr lang="en-US" altLang="zh-CN" sz="2000" i="1" dirty="0" smtClean="0">
                <a:latin typeface="Times New Roman" pitchFamily="18" charset="0"/>
              </a:rPr>
              <a:t>f</a:t>
            </a:r>
            <a:r>
              <a:rPr lang="zh-CN" altLang="en-US" sz="2000" dirty="0" smtClean="0">
                <a:latin typeface="Times New Roman" pitchFamily="18" charset="0"/>
              </a:rPr>
              <a:t>，进行多次迭代，就称其为迭代密码。</a:t>
            </a:r>
          </a:p>
          <a:p>
            <a:pPr lvl="1" eaLnBrk="1" hangingPunct="1">
              <a:lnSpc>
                <a:spcPct val="100000"/>
              </a:lnSpc>
            </a:pPr>
            <a:r>
              <a:rPr lang="zh-CN" altLang="en-US" sz="2000" dirty="0" smtClean="0">
                <a:latin typeface="Times New Roman" pitchFamily="18" charset="0"/>
              </a:rPr>
              <a:t>每次迭代称作一轮</a:t>
            </a:r>
            <a:r>
              <a:rPr lang="en-US" altLang="zh-CN" sz="2000" dirty="0" smtClean="0">
                <a:latin typeface="Times New Roman" pitchFamily="18" charset="0"/>
              </a:rPr>
              <a:t>(Round)</a:t>
            </a:r>
            <a:r>
              <a:rPr lang="zh-CN" altLang="en-US" sz="2000" dirty="0" smtClean="0">
                <a:latin typeface="Times New Roman" pitchFamily="18" charset="0"/>
              </a:rPr>
              <a:t>。相应函数</a:t>
            </a:r>
            <a:r>
              <a:rPr lang="en-US" altLang="zh-CN" sz="2000" i="1" dirty="0" smtClean="0">
                <a:latin typeface="Times New Roman" pitchFamily="18" charset="0"/>
              </a:rPr>
              <a:t>f</a:t>
            </a:r>
            <a:r>
              <a:rPr lang="en-US" altLang="zh-CN" sz="2000" dirty="0" smtClean="0">
                <a:latin typeface="Times New Roman" pitchFamily="18" charset="0"/>
              </a:rPr>
              <a:t> </a:t>
            </a:r>
            <a:r>
              <a:rPr lang="zh-CN" altLang="en-US" sz="2000" dirty="0" smtClean="0">
                <a:latin typeface="Times New Roman" pitchFamily="18" charset="0"/>
              </a:rPr>
              <a:t>称作</a:t>
            </a:r>
            <a:r>
              <a:rPr lang="zh-CN" altLang="en-US" sz="2000" dirty="0" smtClean="0">
                <a:solidFill>
                  <a:srgbClr val="0000FF"/>
                </a:solidFill>
                <a:latin typeface="Times New Roman" pitchFamily="18" charset="0"/>
              </a:rPr>
              <a:t>轮函数</a:t>
            </a:r>
            <a:r>
              <a:rPr lang="zh-CN" altLang="en-US" sz="2000" dirty="0" smtClean="0">
                <a:latin typeface="Times New Roman" pitchFamily="18" charset="0"/>
              </a:rPr>
              <a:t>。</a:t>
            </a:r>
          </a:p>
          <a:p>
            <a:pPr lvl="1" eaLnBrk="1" hangingPunct="1">
              <a:lnSpc>
                <a:spcPct val="100000"/>
              </a:lnSpc>
            </a:pPr>
            <a:r>
              <a:rPr lang="zh-CN" altLang="en-US" sz="2000" dirty="0" smtClean="0">
                <a:latin typeface="Times New Roman" pitchFamily="18" charset="0"/>
              </a:rPr>
              <a:t>每一轮输出都是前一轮输出的函数，即</a:t>
            </a:r>
            <a:r>
              <a:rPr lang="en-US" altLang="zh-CN" sz="2000" i="1" dirty="0" smtClean="0">
                <a:latin typeface="Times New Roman" pitchFamily="18" charset="0"/>
              </a:rPr>
              <a:t>y</a:t>
            </a:r>
            <a:r>
              <a:rPr lang="en-US" altLang="zh-CN" sz="2000" dirty="0" smtClean="0">
                <a:latin typeface="Times New Roman" pitchFamily="18" charset="0"/>
              </a:rPr>
              <a:t>(</a:t>
            </a:r>
            <a:r>
              <a:rPr lang="en-US" altLang="zh-CN" sz="2000" i="1" dirty="0" err="1" smtClean="0">
                <a:latin typeface="Times New Roman" pitchFamily="18" charset="0"/>
              </a:rPr>
              <a:t>i</a:t>
            </a:r>
            <a:r>
              <a:rPr lang="en-US" altLang="zh-CN" sz="2000" dirty="0" smtClean="0">
                <a:latin typeface="Times New Roman" pitchFamily="18" charset="0"/>
              </a:rPr>
              <a:t>)=</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dirty="0" smtClean="0">
                <a:latin typeface="Times New Roman" pitchFamily="18" charset="0"/>
              </a:rPr>
              <a:t>(</a:t>
            </a:r>
            <a:r>
              <a:rPr lang="en-US" altLang="zh-CN" sz="2000" i="1" dirty="0" smtClean="0">
                <a:latin typeface="Times New Roman" pitchFamily="18" charset="0"/>
              </a:rPr>
              <a:t>i</a:t>
            </a:r>
            <a:r>
              <a:rPr lang="en-US" altLang="zh-CN" sz="2000" dirty="0" smtClean="0">
                <a:latin typeface="Times New Roman" pitchFamily="18" charset="0"/>
              </a:rPr>
              <a:t>-1), </a:t>
            </a:r>
            <a:r>
              <a:rPr lang="en-US" altLang="zh-CN" sz="2000" i="1" dirty="0" smtClean="0">
                <a:latin typeface="Times New Roman" pitchFamily="18" charset="0"/>
              </a:rPr>
              <a:t>k</a:t>
            </a:r>
            <a:r>
              <a:rPr lang="en-US" altLang="zh-CN" sz="2000" dirty="0" smtClean="0">
                <a:latin typeface="Times New Roman" pitchFamily="18" charset="0"/>
              </a:rPr>
              <a:t>(</a:t>
            </a:r>
            <a:r>
              <a:rPr lang="en-US" altLang="zh-CN" sz="2000" i="1"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，其中</a:t>
            </a:r>
            <a:r>
              <a:rPr lang="en-US" altLang="zh-CN" sz="2000" i="1" dirty="0" smtClean="0">
                <a:latin typeface="Times New Roman" pitchFamily="18" charset="0"/>
              </a:rPr>
              <a:t>k</a:t>
            </a:r>
            <a:r>
              <a:rPr lang="en-US" altLang="zh-CN" sz="2000" dirty="0" smtClean="0">
                <a:latin typeface="Times New Roman" pitchFamily="18" charset="0"/>
              </a:rPr>
              <a:t>(</a:t>
            </a:r>
            <a:r>
              <a:rPr lang="en-US" altLang="zh-CN" sz="2000" i="1"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是第</a:t>
            </a:r>
            <a:r>
              <a:rPr lang="en-US" altLang="zh-CN" sz="2000" dirty="0" err="1" smtClean="0">
                <a:latin typeface="Times New Roman" pitchFamily="18" charset="0"/>
              </a:rPr>
              <a:t>i</a:t>
            </a:r>
            <a:r>
              <a:rPr lang="zh-CN" altLang="en-US" sz="2000" dirty="0" smtClean="0">
                <a:latin typeface="Times New Roman" pitchFamily="18" charset="0"/>
              </a:rPr>
              <a:t>轮迭代用的子密钥，由秘密密钥</a:t>
            </a:r>
            <a:r>
              <a:rPr lang="en-US" altLang="zh-CN" sz="2000" dirty="0" smtClean="0">
                <a:latin typeface="Times New Roman" pitchFamily="18" charset="0"/>
              </a:rPr>
              <a:t>k</a:t>
            </a:r>
            <a:r>
              <a:rPr lang="zh-CN" altLang="en-US" sz="2000" dirty="0" smtClean="0">
                <a:latin typeface="Times New Roman" pitchFamily="18" charset="0"/>
              </a:rPr>
              <a:t>通过密钥生成算法产生。 </a:t>
            </a:r>
          </a:p>
          <a:p>
            <a:r>
              <a:rPr lang="en-US" altLang="zh-CN" sz="2400" dirty="0" smtClean="0"/>
              <a:t>2. </a:t>
            </a:r>
            <a:r>
              <a:rPr lang="zh-CN" altLang="en-US" sz="2400" dirty="0" smtClean="0"/>
              <a:t>其他</a:t>
            </a:r>
            <a:r>
              <a:rPr lang="zh-CN" altLang="en-US" sz="2400" dirty="0" smtClean="0"/>
              <a:t>密码结构（例如</a:t>
            </a:r>
            <a:r>
              <a:rPr lang="en-US" altLang="zh-CN" sz="2400" dirty="0" smtClean="0"/>
              <a:t>Frog</a:t>
            </a:r>
            <a:r>
              <a:rPr lang="zh-CN" altLang="en-US" sz="2400" dirty="0" smtClean="0"/>
              <a:t>和</a:t>
            </a:r>
            <a:r>
              <a:rPr lang="en-US" altLang="zh-CN" sz="2400" dirty="0" smtClean="0"/>
              <a:t>HPC</a:t>
            </a:r>
            <a:r>
              <a:rPr lang="zh-CN" altLang="en-US" sz="2400" dirty="0" smtClean="0"/>
              <a:t>）</a:t>
            </a:r>
            <a:r>
              <a:rPr lang="zh-CN" altLang="en-US" sz="2400" dirty="0" smtClean="0"/>
              <a:t>。</a:t>
            </a:r>
            <a:endParaRPr lang="en-US" altLang="zh-CN" sz="2400" dirty="0" smtClean="0"/>
          </a:p>
          <a:p>
            <a:pPr lvl="1"/>
            <a:r>
              <a:rPr lang="zh-CN" altLang="en-US" sz="2000" dirty="0" smtClean="0"/>
              <a:t>采用</a:t>
            </a:r>
            <a:r>
              <a:rPr lang="zh-CN" altLang="en-US" sz="2000" dirty="0" smtClean="0"/>
              <a:t>非正规结构，安全性不好</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3.1.5 </a:t>
            </a:r>
            <a:r>
              <a:rPr lang="en-US" altLang="zh-CN" dirty="0" err="1" smtClean="0"/>
              <a:t>Feistel</a:t>
            </a:r>
            <a:r>
              <a:rPr lang="en-US" altLang="zh-CN" dirty="0" smtClean="0"/>
              <a:t> </a:t>
            </a:r>
            <a:r>
              <a:rPr lang="zh-CN" altLang="en-US" dirty="0" smtClean="0"/>
              <a:t>密码结构</a:t>
            </a:r>
            <a:endParaRPr lang="zh-CN" altLang="en-US" dirty="0"/>
          </a:p>
        </p:txBody>
      </p:sp>
      <p:sp>
        <p:nvSpPr>
          <p:cNvPr id="3" name="内容占位符 2"/>
          <p:cNvSpPr>
            <a:spLocks noGrp="1"/>
          </p:cNvSpPr>
          <p:nvPr>
            <p:ph idx="1"/>
          </p:nvPr>
        </p:nvSpPr>
        <p:spPr>
          <a:xfrm>
            <a:off x="457200" y="990600"/>
            <a:ext cx="8382000" cy="5486400"/>
          </a:xfrm>
        </p:spPr>
        <p:txBody>
          <a:bodyPr/>
          <a:lstStyle/>
          <a:p>
            <a:pPr eaLnBrk="1" hangingPunct="1">
              <a:lnSpc>
                <a:spcPct val="100000"/>
              </a:lnSpc>
            </a:pPr>
            <a:r>
              <a:rPr lang="en-US" altLang="zh-CN" sz="2400" dirty="0" smtClean="0"/>
              <a:t>3. </a:t>
            </a:r>
            <a:r>
              <a:rPr lang="en-US" altLang="zh-CN" sz="2400" dirty="0" err="1" smtClean="0"/>
              <a:t>Feistel</a:t>
            </a:r>
            <a:r>
              <a:rPr lang="zh-CN" altLang="en-US" sz="2400" dirty="0" smtClean="0"/>
              <a:t>密码结构（一种特殊的</a:t>
            </a:r>
            <a:r>
              <a:rPr lang="en-US" altLang="zh-CN" sz="2400" dirty="0" smtClean="0"/>
              <a:t>SPN</a:t>
            </a:r>
            <a:r>
              <a:rPr lang="zh-CN" altLang="en-US" sz="2400" dirty="0" smtClean="0"/>
              <a:t>结构）</a:t>
            </a:r>
          </a:p>
          <a:p>
            <a:pPr lvl="1" eaLnBrk="1" hangingPunct="1">
              <a:lnSpc>
                <a:spcPct val="100000"/>
              </a:lnSpc>
            </a:pPr>
            <a:r>
              <a:rPr lang="zh-CN" altLang="en-US" sz="2000" dirty="0" smtClean="0"/>
              <a:t>早期，很多成功的分组密码的结构从本质上说都是基于一个称为</a:t>
            </a:r>
            <a:r>
              <a:rPr lang="en-US" altLang="zh-CN" sz="2000" dirty="0" err="1" smtClean="0"/>
              <a:t>Feistel</a:t>
            </a:r>
            <a:r>
              <a:rPr lang="zh-CN" altLang="en-US" sz="2000" dirty="0" smtClean="0"/>
              <a:t>网络的结构，例如</a:t>
            </a:r>
            <a:r>
              <a:rPr lang="en-US" altLang="zh-CN" sz="2000" dirty="0" smtClean="0"/>
              <a:t>DES</a:t>
            </a:r>
            <a:r>
              <a:rPr lang="zh-CN" altLang="en-US" sz="2000" dirty="0" smtClean="0"/>
              <a:t>、</a:t>
            </a:r>
            <a:r>
              <a:rPr lang="en-US" altLang="zh-CN" sz="2000" dirty="0" smtClean="0"/>
              <a:t>CAST-256</a:t>
            </a:r>
            <a:r>
              <a:rPr lang="zh-CN" altLang="en-US" sz="2000" dirty="0" smtClean="0"/>
              <a:t>、</a:t>
            </a:r>
            <a:r>
              <a:rPr lang="en-US" altLang="zh-CN" sz="2000" dirty="0" smtClean="0"/>
              <a:t>DEAL</a:t>
            </a:r>
            <a:r>
              <a:rPr lang="zh-CN" altLang="en-US" sz="2000" dirty="0" smtClean="0"/>
              <a:t>、</a:t>
            </a:r>
            <a:r>
              <a:rPr lang="en-US" altLang="zh-CN" sz="2000" dirty="0" smtClean="0"/>
              <a:t>DFC</a:t>
            </a:r>
            <a:r>
              <a:rPr lang="zh-CN" altLang="en-US" sz="2000" dirty="0" smtClean="0"/>
              <a:t>、</a:t>
            </a:r>
            <a:r>
              <a:rPr lang="en-US" altLang="zh-CN" sz="2000" dirty="0" smtClean="0"/>
              <a:t>E2</a:t>
            </a:r>
            <a:r>
              <a:rPr lang="zh-CN" altLang="en-US" sz="2000" dirty="0" smtClean="0"/>
              <a:t>等</a:t>
            </a:r>
          </a:p>
          <a:p>
            <a:pPr lvl="1" eaLnBrk="1" hangingPunct="1">
              <a:lnSpc>
                <a:spcPct val="100000"/>
              </a:lnSpc>
            </a:pPr>
            <a:r>
              <a:rPr lang="zh-CN" altLang="en-US" sz="2000" dirty="0" smtClean="0">
                <a:solidFill>
                  <a:srgbClr val="0000FF"/>
                </a:solidFill>
              </a:rPr>
              <a:t>加解密相似</a:t>
            </a:r>
            <a:r>
              <a:rPr lang="zh-CN" altLang="en-US" sz="2000" dirty="0" smtClean="0"/>
              <a:t>是</a:t>
            </a:r>
            <a:r>
              <a:rPr lang="en-US" altLang="zh-CN" sz="2000" dirty="0" err="1" smtClean="0"/>
              <a:t>Feistel</a:t>
            </a:r>
            <a:r>
              <a:rPr lang="zh-CN" altLang="en-US" sz="2000" dirty="0" smtClean="0"/>
              <a:t>型密码的一个实现优点，但它在密码的</a:t>
            </a:r>
            <a:r>
              <a:rPr lang="zh-CN" altLang="en-US" sz="2000" dirty="0" smtClean="0">
                <a:solidFill>
                  <a:srgbClr val="0000FF"/>
                </a:solidFill>
              </a:rPr>
              <a:t>扩散似乎有些慢</a:t>
            </a:r>
            <a:r>
              <a:rPr lang="zh-CN" altLang="en-US" sz="2000" dirty="0" smtClean="0"/>
              <a:t>，例如需要两轮才能改变输入的每一个比特。不过在实用中似乎并不会形成较大的影响，只要轮数足够多。</a:t>
            </a:r>
          </a:p>
          <a:p>
            <a:pPr eaLnBrk="1" hangingPunct="1"/>
            <a:r>
              <a:rPr lang="en-US" altLang="zh-CN" sz="2400" dirty="0" err="1" smtClean="0"/>
              <a:t>Feistel</a:t>
            </a:r>
            <a:r>
              <a:rPr lang="zh-CN" altLang="en-US" sz="2400" dirty="0" smtClean="0"/>
              <a:t>提出利用乘积密码可获得简单代换密码</a:t>
            </a:r>
            <a:endParaRPr lang="en-US" altLang="zh-CN" sz="2400" dirty="0" smtClean="0"/>
          </a:p>
          <a:p>
            <a:pPr lvl="1" eaLnBrk="1" hangingPunct="1"/>
            <a:r>
              <a:rPr lang="zh-CN" altLang="en-US" sz="2000" dirty="0" smtClean="0"/>
              <a:t>多轮迭代</a:t>
            </a:r>
            <a:endParaRPr lang="en-US" altLang="zh-CN" sz="2000" dirty="0" smtClean="0"/>
          </a:p>
          <a:p>
            <a:pPr lvl="1" eaLnBrk="1" hangingPunct="1"/>
            <a:r>
              <a:rPr lang="zh-CN" altLang="en-US" sz="2000" dirty="0" smtClean="0"/>
              <a:t>每一轮变换实际上是一种</a:t>
            </a:r>
            <a:r>
              <a:rPr lang="en-US" altLang="zh-CN" sz="2000" dirty="0" smtClean="0"/>
              <a:t>SPN</a:t>
            </a:r>
            <a:endParaRPr lang="zh-CN" altLang="en-US" sz="2000" dirty="0" smtClean="0"/>
          </a:p>
          <a:p>
            <a:pPr eaLnBrk="1" hangingPunct="1"/>
            <a:r>
              <a:rPr lang="en-US" altLang="zh-CN" sz="2400" dirty="0" err="1" smtClean="0"/>
              <a:t>Feistel</a:t>
            </a:r>
            <a:r>
              <a:rPr lang="zh-CN" altLang="en-US" sz="2400" dirty="0" smtClean="0"/>
              <a:t>还提出了实现代换和置换的方法。</a:t>
            </a:r>
          </a:p>
          <a:p>
            <a:pPr lvl="1" eaLnBrk="1" hangingPunct="1"/>
            <a:r>
              <a:rPr lang="zh-CN" altLang="en-US" sz="2000" dirty="0" smtClean="0"/>
              <a:t>其思想实际上是</a:t>
            </a:r>
            <a:r>
              <a:rPr lang="en-US" altLang="zh-CN" sz="2000" dirty="0" smtClean="0"/>
              <a:t>Shannon</a:t>
            </a:r>
            <a:r>
              <a:rPr lang="zh-CN" altLang="en-US" sz="2000" dirty="0" smtClean="0"/>
              <a:t>提出的</a:t>
            </a:r>
            <a:r>
              <a:rPr lang="zh-CN" altLang="en-US" sz="2000" dirty="0" smtClean="0">
                <a:solidFill>
                  <a:srgbClr val="0000FF"/>
                </a:solidFill>
              </a:rPr>
              <a:t>利用乘积密码实现混淆和扩散思想的具体应用</a:t>
            </a:r>
            <a:endParaRPr lang="zh-CN" altLang="en-US" sz="1800" dirty="0" smtClean="0">
              <a:sym typeface="Symbol" pitchFamily="18" charset="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3.1.5 </a:t>
            </a:r>
            <a:r>
              <a:rPr lang="en-US" altLang="zh-CN" dirty="0" err="1" smtClean="0"/>
              <a:t>Feistel</a:t>
            </a:r>
            <a:r>
              <a:rPr lang="en-US" altLang="zh-CN" dirty="0" smtClean="0"/>
              <a:t> </a:t>
            </a:r>
            <a:r>
              <a:rPr lang="zh-CN" altLang="en-US" dirty="0" smtClean="0"/>
              <a:t>密码结构</a:t>
            </a:r>
            <a:endParaRPr lang="zh-CN" altLang="en-US" dirty="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Rectangle 3"/>
          <p:cNvSpPr txBox="1">
            <a:spLocks noChangeArrowheads="1"/>
          </p:cNvSpPr>
          <p:nvPr/>
        </p:nvSpPr>
        <p:spPr bwMode="auto">
          <a:xfrm>
            <a:off x="457200" y="1066800"/>
            <a:ext cx="42672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40000"/>
              </a:spcBef>
              <a:spcAft>
                <a:spcPct val="10000"/>
              </a:spcAft>
              <a:buClr>
                <a:schemeClr val="tx2"/>
              </a:buClr>
              <a:buSzPct val="70000"/>
              <a:buFont typeface="Wingdings" pitchFamily="2" charset="2"/>
              <a:buChar char="Ü"/>
              <a:tabLst/>
              <a:defRPr/>
            </a:pPr>
            <a:r>
              <a:rPr kumimoji="0" lang="en-US" altLang="zh-CN" sz="24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t>1</a:t>
            </a:r>
            <a:r>
              <a:rPr kumimoji="0" lang="zh-CN" altLang="en-US" sz="24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t>．</a:t>
            </a:r>
            <a:r>
              <a:rPr kumimoji="0" lang="en-US" altLang="zh-CN" sz="24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t>Feistel </a:t>
            </a:r>
            <a:r>
              <a:rPr kumimoji="0" lang="zh-CN" altLang="en-US" sz="24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t>加密结构</a:t>
            </a:r>
          </a:p>
          <a:p>
            <a:pPr marL="692150" marR="0" lvl="1" indent="-347663" algn="l" defTabSz="914400" rtl="0" eaLnBrk="1" fontAlgn="base" latinLnBrk="0" hangingPunct="1">
              <a:lnSpc>
                <a:spcPct val="120000"/>
              </a:lnSpc>
              <a:spcBef>
                <a:spcPct val="40000"/>
              </a:spcBef>
              <a:spcAft>
                <a:spcPct val="10000"/>
              </a:spcAft>
              <a:buClr>
                <a:schemeClr val="accent2"/>
              </a:buClr>
              <a:buSzPct val="70000"/>
              <a:buFont typeface="Wingdings" pitchFamily="2" charset="2"/>
              <a:buChar char="l"/>
              <a:tabLst/>
              <a:defRPr/>
            </a:pPr>
            <a:r>
              <a:rPr kumimoji="0" lang="en-US" altLang="zh-CN" sz="2000" b="1" i="0" u="none" strike="noStrike" kern="0" cap="none" spc="0" normalizeH="0" baseline="0" noProof="0" smtClean="0">
                <a:ln>
                  <a:noFill/>
                </a:ln>
                <a:solidFill>
                  <a:schemeClr val="tx1"/>
                </a:solidFill>
                <a:effectLst/>
                <a:uLnTx/>
                <a:uFillTx/>
                <a:latin typeface="+mn-lt"/>
                <a:ea typeface="+mn-ea"/>
              </a:rPr>
              <a:t>Horst Feistel</a:t>
            </a:r>
            <a:r>
              <a:rPr kumimoji="0" lang="zh-CN" altLang="en-US" sz="2000" b="1" i="0" u="none" strike="noStrike" kern="0" cap="none" spc="0" normalizeH="0" baseline="0" noProof="0" smtClean="0">
                <a:ln>
                  <a:noFill/>
                </a:ln>
                <a:solidFill>
                  <a:schemeClr val="tx1"/>
                </a:solidFill>
                <a:effectLst/>
                <a:uLnTx/>
                <a:uFillTx/>
                <a:latin typeface="+mn-lt"/>
                <a:ea typeface="+mn-ea"/>
              </a:rPr>
              <a:t>在</a:t>
            </a:r>
            <a:r>
              <a:rPr kumimoji="0" lang="en-US" altLang="zh-CN" sz="2000" b="1" i="0" u="none" strike="noStrike" kern="0" cap="none" spc="0" normalizeH="0" baseline="0" noProof="0" smtClean="0">
                <a:ln>
                  <a:noFill/>
                </a:ln>
                <a:solidFill>
                  <a:schemeClr val="tx1"/>
                </a:solidFill>
                <a:effectLst/>
                <a:uLnTx/>
                <a:uFillTx/>
                <a:latin typeface="+mn-lt"/>
                <a:ea typeface="+mn-ea"/>
              </a:rPr>
              <a:t>70</a:t>
            </a:r>
            <a:r>
              <a:rPr kumimoji="0" lang="zh-CN" altLang="en-US" sz="2000" b="1" i="0" u="none" strike="noStrike" kern="0" cap="none" spc="0" normalizeH="0" baseline="0" noProof="0" smtClean="0">
                <a:ln>
                  <a:noFill/>
                </a:ln>
                <a:solidFill>
                  <a:schemeClr val="tx1"/>
                </a:solidFill>
                <a:effectLst/>
                <a:uLnTx/>
                <a:uFillTx/>
                <a:latin typeface="+mn-lt"/>
                <a:ea typeface="+mn-ea"/>
              </a:rPr>
              <a:t>年代初设计了这样的结构，我们现在叫做</a:t>
            </a:r>
            <a:r>
              <a:rPr kumimoji="0" lang="en-US" altLang="zh-CN" sz="2000" b="1" i="0" u="none" strike="noStrike" kern="0" cap="none" spc="0" normalizeH="0" baseline="0" noProof="0" smtClean="0">
                <a:ln>
                  <a:noFill/>
                </a:ln>
                <a:solidFill>
                  <a:schemeClr val="tx1"/>
                </a:solidFill>
                <a:effectLst/>
                <a:uLnTx/>
                <a:uFillTx/>
                <a:latin typeface="+mn-lt"/>
                <a:ea typeface="+mn-ea"/>
              </a:rPr>
              <a:t>Feistel cipher </a:t>
            </a:r>
          </a:p>
          <a:p>
            <a:pPr marL="692150" marR="0" lvl="1" indent="-347663" algn="l" defTabSz="914400" rtl="0" eaLnBrk="1" fontAlgn="base" latinLnBrk="0" hangingPunct="1">
              <a:lnSpc>
                <a:spcPct val="120000"/>
              </a:lnSpc>
              <a:spcBef>
                <a:spcPct val="40000"/>
              </a:spcBef>
              <a:spcAft>
                <a:spcPct val="10000"/>
              </a:spcAft>
              <a:buClr>
                <a:schemeClr val="accent2"/>
              </a:buClr>
              <a:buSzPct val="70000"/>
              <a:buFont typeface="Wingdings" pitchFamily="2" charset="2"/>
              <a:buChar char="l"/>
              <a:tabLst/>
              <a:defRPr/>
            </a:pPr>
            <a:r>
              <a:rPr kumimoji="0" lang="zh-CN" altLang="en-US" sz="2000" b="1" i="0" u="none" strike="noStrike" kern="0" cap="none" spc="0" normalizeH="0" baseline="0" noProof="0" smtClean="0">
                <a:ln>
                  <a:noFill/>
                </a:ln>
                <a:solidFill>
                  <a:schemeClr val="tx1"/>
                </a:solidFill>
                <a:effectLst/>
                <a:uLnTx/>
                <a:uFillTx/>
                <a:latin typeface="Times New Roman" pitchFamily="18" charset="0"/>
                <a:ea typeface="+mn-ea"/>
              </a:rPr>
              <a:t>每组明文分成左右两半</a:t>
            </a:r>
            <a:r>
              <a:rPr kumimoji="0" lang="en-US" altLang="zh-CN" sz="2000" b="1" i="1" u="none" strike="noStrike" kern="0" cap="none" spc="0" normalizeH="0" baseline="0" noProof="0" smtClean="0">
                <a:ln>
                  <a:noFill/>
                </a:ln>
                <a:solidFill>
                  <a:schemeClr val="tx1"/>
                </a:solidFill>
                <a:effectLst/>
                <a:uLnTx/>
                <a:uFillTx/>
                <a:latin typeface="Times New Roman" pitchFamily="18" charset="0"/>
                <a:ea typeface="+mn-ea"/>
              </a:rPr>
              <a:t>L</a:t>
            </a:r>
            <a:r>
              <a:rPr kumimoji="0" lang="en-US" altLang="zh-CN" sz="2000" b="1" i="0" u="none" strike="noStrike" kern="0" cap="none" spc="0" normalizeH="0" baseline="-25000" noProof="0" smtClean="0">
                <a:ln>
                  <a:noFill/>
                </a:ln>
                <a:solidFill>
                  <a:schemeClr val="tx1"/>
                </a:solidFill>
                <a:effectLst/>
                <a:uLnTx/>
                <a:uFillTx/>
                <a:latin typeface="Times New Roman" pitchFamily="18" charset="0"/>
                <a:ea typeface="+mn-ea"/>
              </a:rPr>
              <a:t>0</a:t>
            </a:r>
            <a:r>
              <a:rPr kumimoji="0" lang="zh-CN" altLang="en-US" sz="2000" b="1" i="0" u="none" strike="noStrike" kern="0" cap="none" spc="0" normalizeH="0" baseline="0" noProof="0" smtClean="0">
                <a:ln>
                  <a:noFill/>
                </a:ln>
                <a:solidFill>
                  <a:schemeClr val="tx1"/>
                </a:solidFill>
                <a:effectLst/>
                <a:uLnTx/>
                <a:uFillTx/>
                <a:latin typeface="Times New Roman" pitchFamily="18" charset="0"/>
                <a:ea typeface="+mn-ea"/>
              </a:rPr>
              <a:t>和</a:t>
            </a:r>
            <a:r>
              <a:rPr kumimoji="0" lang="en-US" altLang="zh-CN" sz="2000" b="1" i="1" u="none" strike="noStrike" kern="0" cap="none" spc="0" normalizeH="0" baseline="0" noProof="0" smtClean="0">
                <a:ln>
                  <a:noFill/>
                </a:ln>
                <a:solidFill>
                  <a:schemeClr val="tx1"/>
                </a:solidFill>
                <a:effectLst/>
                <a:uLnTx/>
                <a:uFillTx/>
                <a:latin typeface="Times New Roman" pitchFamily="18" charset="0"/>
                <a:ea typeface="+mn-ea"/>
              </a:rPr>
              <a:t>R</a:t>
            </a:r>
            <a:r>
              <a:rPr kumimoji="0" lang="en-US" altLang="zh-CN" sz="2000" b="1" i="0" u="none" strike="noStrike" kern="0" cap="none" spc="0" normalizeH="0" baseline="-25000" noProof="0" smtClean="0">
                <a:ln>
                  <a:noFill/>
                </a:ln>
                <a:solidFill>
                  <a:schemeClr val="tx1"/>
                </a:solidFill>
                <a:effectLst/>
                <a:uLnTx/>
                <a:uFillTx/>
                <a:latin typeface="Times New Roman" pitchFamily="18" charset="0"/>
                <a:ea typeface="+mn-ea"/>
              </a:rPr>
              <a:t>0</a:t>
            </a:r>
            <a:endParaRPr kumimoji="0" lang="en-US" altLang="zh-CN" sz="2000" b="1" i="0" u="none" strike="noStrike" kern="0" cap="none" spc="0" normalizeH="0" baseline="0" noProof="0" smtClean="0">
              <a:ln>
                <a:noFill/>
              </a:ln>
              <a:solidFill>
                <a:schemeClr val="tx1"/>
              </a:solidFill>
              <a:effectLst/>
              <a:uLnTx/>
              <a:uFillTx/>
              <a:latin typeface="+mn-lt"/>
              <a:ea typeface="+mn-ea"/>
            </a:endParaRPr>
          </a:p>
          <a:p>
            <a:pPr marL="692150" marR="0" lvl="1" indent="-347663" algn="l" defTabSz="914400" rtl="0" eaLnBrk="1" fontAlgn="base" latinLnBrk="0" hangingPunct="1">
              <a:lnSpc>
                <a:spcPct val="110000"/>
              </a:lnSpc>
              <a:spcBef>
                <a:spcPct val="40000"/>
              </a:spcBef>
              <a:spcAft>
                <a:spcPct val="10000"/>
              </a:spcAft>
              <a:buClr>
                <a:schemeClr val="accent2"/>
              </a:buClr>
              <a:buSzPct val="70000"/>
              <a:buFont typeface="Wingdings" pitchFamily="2" charset="2"/>
              <a:buChar char="l"/>
              <a:tabLst/>
              <a:defRPr/>
            </a:pPr>
            <a:r>
              <a:rPr kumimoji="0" lang="zh-CN" altLang="en-US" sz="2000" b="1" i="0" u="none" strike="noStrike" kern="0" cap="none" spc="0" normalizeH="0" baseline="0" noProof="0" smtClean="0">
                <a:ln>
                  <a:noFill/>
                </a:ln>
                <a:solidFill>
                  <a:schemeClr val="tx1"/>
                </a:solidFill>
                <a:effectLst/>
                <a:uLnTx/>
                <a:uFillTx/>
                <a:latin typeface="Times New Roman" pitchFamily="18" charset="0"/>
                <a:ea typeface="+mn-ea"/>
              </a:rPr>
              <a:t>其第</a:t>
            </a:r>
            <a:r>
              <a:rPr kumimoji="0" lang="en-US" altLang="zh-CN" sz="2000" b="1" i="1" u="none" strike="noStrike" kern="0" cap="none" spc="0" normalizeH="0" baseline="0" noProof="0" smtClean="0">
                <a:ln>
                  <a:noFill/>
                </a:ln>
                <a:solidFill>
                  <a:schemeClr val="tx1"/>
                </a:solidFill>
                <a:effectLst/>
                <a:uLnTx/>
                <a:uFillTx/>
                <a:latin typeface="Times New Roman" pitchFamily="18" charset="0"/>
                <a:ea typeface="+mn-ea"/>
              </a:rPr>
              <a:t>i</a:t>
            </a:r>
            <a:r>
              <a:rPr kumimoji="0" lang="zh-CN" altLang="en-US" sz="2000" b="1" i="0" u="none" strike="noStrike" kern="0" cap="none" spc="0" normalizeH="0" baseline="0" noProof="0" smtClean="0">
                <a:ln>
                  <a:noFill/>
                </a:ln>
                <a:solidFill>
                  <a:schemeClr val="tx1"/>
                </a:solidFill>
                <a:effectLst/>
                <a:uLnTx/>
                <a:uFillTx/>
                <a:latin typeface="Times New Roman" pitchFamily="18" charset="0"/>
                <a:ea typeface="+mn-ea"/>
              </a:rPr>
              <a:t>轮迭代的输入为前一轮输出的函数：</a:t>
            </a:r>
            <a:endParaRPr kumimoji="0" lang="zh-CN" altLang="en-US" sz="2000" b="1" i="1" u="none" strike="noStrike" kern="0" cap="none" spc="0" normalizeH="0" baseline="0" noProof="0" smtClean="0">
              <a:ln>
                <a:noFill/>
              </a:ln>
              <a:solidFill>
                <a:schemeClr val="tx1"/>
              </a:solidFill>
              <a:effectLst/>
              <a:uLnTx/>
              <a:uFillTx/>
              <a:latin typeface="Times New Roman" pitchFamily="18" charset="0"/>
              <a:ea typeface="+mn-ea"/>
            </a:endParaRPr>
          </a:p>
          <a:p>
            <a:pPr marL="987425" marR="0" lvl="2" indent="-293688" algn="l" defTabSz="914400" rtl="0" eaLnBrk="1" fontAlgn="base" latinLnBrk="0" hangingPunct="1">
              <a:lnSpc>
                <a:spcPct val="110000"/>
              </a:lnSpc>
              <a:spcBef>
                <a:spcPct val="40000"/>
              </a:spcBef>
              <a:spcAft>
                <a:spcPct val="10000"/>
              </a:spcAft>
              <a:buClr>
                <a:schemeClr val="accent1"/>
              </a:buClr>
              <a:buSzPct val="70000"/>
              <a:buFont typeface="Wingdings" pitchFamily="2" charset="2"/>
              <a:buChar char="l"/>
              <a:tabLst/>
              <a:defRPr/>
            </a:pPr>
            <a:r>
              <a:rPr kumimoji="0" lang="en-US" altLang="zh-CN" sz="2000" b="1" i="1" u="none" strike="noStrike" kern="0" cap="none" spc="0" normalizeH="0" baseline="0" noProof="0" smtClean="0">
                <a:ln>
                  <a:noFill/>
                </a:ln>
                <a:solidFill>
                  <a:schemeClr val="tx1"/>
                </a:solidFill>
                <a:effectLst/>
                <a:uLnTx/>
                <a:uFillTx/>
                <a:latin typeface="Times New Roman" pitchFamily="18" charset="0"/>
                <a:ea typeface="+mn-ea"/>
              </a:rPr>
              <a:t>L</a:t>
            </a:r>
            <a:r>
              <a:rPr kumimoji="0" lang="en-US" altLang="zh-CN" sz="2000" b="1" i="1" u="none" strike="noStrike" kern="0" cap="none" spc="0" normalizeH="0" baseline="-25000" noProof="0" smtClean="0">
                <a:ln>
                  <a:noFill/>
                </a:ln>
                <a:solidFill>
                  <a:schemeClr val="tx1"/>
                </a:solidFill>
                <a:effectLst/>
                <a:uLnTx/>
                <a:uFillTx/>
                <a:latin typeface="Times New Roman" pitchFamily="18" charset="0"/>
                <a:ea typeface="+mn-ea"/>
              </a:rPr>
              <a:t>i</a:t>
            </a:r>
            <a:r>
              <a:rPr kumimoji="0" lang="zh-CN" altLang="en-US" sz="2000" b="1" i="0" u="none" strike="noStrike" kern="0" cap="none" spc="0" normalizeH="0" baseline="0" noProof="0" smtClean="0">
                <a:ln>
                  <a:noFill/>
                </a:ln>
                <a:solidFill>
                  <a:schemeClr val="tx1"/>
                </a:solidFill>
                <a:effectLst/>
                <a:uLnTx/>
                <a:uFillTx/>
                <a:latin typeface="Times New Roman" pitchFamily="18" charset="0"/>
                <a:ea typeface="+mn-ea"/>
              </a:rPr>
              <a:t>＝</a:t>
            </a:r>
            <a:r>
              <a:rPr kumimoji="0" lang="en-US" altLang="zh-CN" sz="2000" b="1" i="1" u="none" strike="noStrike" kern="0" cap="none" spc="0" normalizeH="0" baseline="0" noProof="0" smtClean="0">
                <a:ln>
                  <a:noFill/>
                </a:ln>
                <a:solidFill>
                  <a:schemeClr val="tx1"/>
                </a:solidFill>
                <a:effectLst/>
                <a:uLnTx/>
                <a:uFillTx/>
                <a:latin typeface="Times New Roman" pitchFamily="18" charset="0"/>
                <a:ea typeface="+mn-ea"/>
              </a:rPr>
              <a:t>R</a:t>
            </a:r>
            <a:r>
              <a:rPr kumimoji="0" lang="en-US" altLang="zh-CN" sz="2000" b="1" i="1" u="none" strike="noStrike" kern="0" cap="none" spc="0" normalizeH="0" baseline="-25000" noProof="0" smtClean="0">
                <a:ln>
                  <a:noFill/>
                </a:ln>
                <a:solidFill>
                  <a:schemeClr val="tx1"/>
                </a:solidFill>
                <a:effectLst/>
                <a:uLnTx/>
                <a:uFillTx/>
                <a:latin typeface="Times New Roman" pitchFamily="18" charset="0"/>
                <a:ea typeface="+mn-ea"/>
              </a:rPr>
              <a:t>i</a:t>
            </a:r>
            <a:r>
              <a:rPr kumimoji="0" lang="zh-CN" altLang="en-US" sz="2000" b="1" i="0" u="none" strike="noStrike" kern="0" cap="none" spc="0" normalizeH="0" baseline="-25000" noProof="0" smtClean="0">
                <a:ln>
                  <a:noFill/>
                </a:ln>
                <a:solidFill>
                  <a:schemeClr val="tx1"/>
                </a:solidFill>
                <a:effectLst/>
                <a:uLnTx/>
                <a:uFillTx/>
                <a:latin typeface="Times New Roman" pitchFamily="18" charset="0"/>
                <a:ea typeface="+mn-ea"/>
              </a:rPr>
              <a:t>－</a:t>
            </a:r>
            <a:r>
              <a:rPr kumimoji="0" lang="en-US" altLang="zh-CN" sz="2000" b="1" i="0" u="none" strike="noStrike" kern="0" cap="none" spc="0" normalizeH="0" baseline="-25000" noProof="0" smtClean="0">
                <a:ln>
                  <a:noFill/>
                </a:ln>
                <a:solidFill>
                  <a:schemeClr val="tx1"/>
                </a:solidFill>
                <a:effectLst/>
                <a:uLnTx/>
                <a:uFillTx/>
                <a:latin typeface="Times New Roman" pitchFamily="18" charset="0"/>
                <a:ea typeface="+mn-ea"/>
              </a:rPr>
              <a:t>1</a:t>
            </a:r>
            <a:endParaRPr kumimoji="0" lang="en-US" altLang="zh-CN" sz="2000" b="1" i="1" u="none" strike="noStrike" kern="0" cap="none" spc="0" normalizeH="0" baseline="-25000" noProof="0" smtClean="0">
              <a:ln>
                <a:noFill/>
              </a:ln>
              <a:solidFill>
                <a:schemeClr val="tx1"/>
              </a:solidFill>
              <a:effectLst/>
              <a:uLnTx/>
              <a:uFillTx/>
              <a:latin typeface="Times New Roman" pitchFamily="18" charset="0"/>
              <a:ea typeface="+mn-ea"/>
            </a:endParaRPr>
          </a:p>
          <a:p>
            <a:pPr marL="987425" marR="0" lvl="2" indent="-293688" algn="l" defTabSz="914400" rtl="0" eaLnBrk="1" fontAlgn="base" latinLnBrk="0" hangingPunct="1">
              <a:lnSpc>
                <a:spcPct val="110000"/>
              </a:lnSpc>
              <a:spcBef>
                <a:spcPct val="40000"/>
              </a:spcBef>
              <a:spcAft>
                <a:spcPct val="10000"/>
              </a:spcAft>
              <a:buClr>
                <a:schemeClr val="accent1"/>
              </a:buClr>
              <a:buSzPct val="70000"/>
              <a:buFont typeface="Wingdings" pitchFamily="2" charset="2"/>
              <a:buChar char="l"/>
              <a:tabLst/>
              <a:defRPr/>
            </a:pPr>
            <a:r>
              <a:rPr kumimoji="0" lang="en-US" altLang="zh-CN" sz="2000" b="1" i="1" u="none" strike="noStrike" kern="0" cap="none" spc="0" normalizeH="0" baseline="0" noProof="0" smtClean="0">
                <a:ln>
                  <a:noFill/>
                </a:ln>
                <a:solidFill>
                  <a:schemeClr val="tx1"/>
                </a:solidFill>
                <a:effectLst/>
                <a:uLnTx/>
                <a:uFillTx/>
                <a:latin typeface="Times New Roman" pitchFamily="18" charset="0"/>
                <a:ea typeface="+mn-ea"/>
              </a:rPr>
              <a:t>R</a:t>
            </a:r>
            <a:r>
              <a:rPr kumimoji="0" lang="en-US" altLang="zh-CN" sz="2000" b="1" i="1" u="none" strike="noStrike" kern="0" cap="none" spc="0" normalizeH="0" baseline="-25000" noProof="0" smtClean="0">
                <a:ln>
                  <a:noFill/>
                </a:ln>
                <a:solidFill>
                  <a:schemeClr val="tx1"/>
                </a:solidFill>
                <a:effectLst/>
                <a:uLnTx/>
                <a:uFillTx/>
                <a:latin typeface="Times New Roman" pitchFamily="18" charset="0"/>
                <a:ea typeface="+mn-ea"/>
              </a:rPr>
              <a:t>i</a:t>
            </a:r>
            <a:r>
              <a:rPr kumimoji="0" lang="zh-CN" altLang="en-US" sz="2000" b="1" i="0" u="none" strike="noStrike" kern="0" cap="none" spc="0" normalizeH="0" baseline="0" noProof="0" smtClean="0">
                <a:ln>
                  <a:noFill/>
                </a:ln>
                <a:solidFill>
                  <a:schemeClr val="tx1"/>
                </a:solidFill>
                <a:effectLst/>
                <a:uLnTx/>
                <a:uFillTx/>
                <a:latin typeface="Times New Roman" pitchFamily="18" charset="0"/>
                <a:ea typeface="+mn-ea"/>
              </a:rPr>
              <a:t>＝</a:t>
            </a:r>
            <a:r>
              <a:rPr kumimoji="0" lang="en-US" altLang="zh-CN" sz="2000" b="1" i="1" u="none" strike="noStrike" kern="0" cap="none" spc="0" normalizeH="0" baseline="0" noProof="0" smtClean="0">
                <a:ln>
                  <a:noFill/>
                </a:ln>
                <a:solidFill>
                  <a:schemeClr val="tx1"/>
                </a:solidFill>
                <a:effectLst/>
                <a:uLnTx/>
                <a:uFillTx/>
                <a:latin typeface="Times New Roman" pitchFamily="18" charset="0"/>
                <a:ea typeface="+mn-ea"/>
              </a:rPr>
              <a:t>L</a:t>
            </a:r>
            <a:r>
              <a:rPr kumimoji="0" lang="en-US" altLang="zh-CN" sz="2000" b="1" i="1" u="none" strike="noStrike" kern="0" cap="none" spc="0" normalizeH="0" baseline="-25000" noProof="0" smtClean="0">
                <a:ln>
                  <a:noFill/>
                </a:ln>
                <a:solidFill>
                  <a:schemeClr val="tx1"/>
                </a:solidFill>
                <a:effectLst/>
                <a:uLnTx/>
                <a:uFillTx/>
                <a:latin typeface="Times New Roman" pitchFamily="18" charset="0"/>
                <a:ea typeface="+mn-ea"/>
              </a:rPr>
              <a:t>i</a:t>
            </a:r>
            <a:r>
              <a:rPr kumimoji="0" lang="zh-CN" altLang="en-US" sz="2000" b="1" i="0" u="none" strike="noStrike" kern="0" cap="none" spc="0" normalizeH="0" baseline="-25000" noProof="0" smtClean="0">
                <a:ln>
                  <a:noFill/>
                </a:ln>
                <a:solidFill>
                  <a:schemeClr val="tx1"/>
                </a:solidFill>
                <a:effectLst/>
                <a:uLnTx/>
                <a:uFillTx/>
                <a:latin typeface="Times New Roman" pitchFamily="18" charset="0"/>
                <a:ea typeface="+mn-ea"/>
              </a:rPr>
              <a:t>－</a:t>
            </a:r>
            <a:r>
              <a:rPr kumimoji="0" lang="en-US" altLang="zh-CN" sz="2000" b="1" i="0" u="none" strike="noStrike" kern="0" cap="none" spc="0" normalizeH="0" baseline="-25000" noProof="0" smtClean="0">
                <a:ln>
                  <a:noFill/>
                </a:ln>
                <a:solidFill>
                  <a:schemeClr val="tx1"/>
                </a:solidFill>
                <a:effectLst/>
                <a:uLnTx/>
                <a:uFillTx/>
                <a:latin typeface="Times New Roman" pitchFamily="18" charset="0"/>
                <a:ea typeface="+mn-ea"/>
              </a:rPr>
              <a:t>1</a:t>
            </a:r>
            <a:r>
              <a:rPr kumimoji="0" lang="en-US" altLang="zh-CN" sz="2000" b="1" i="0" u="none" strike="noStrike" kern="0" cap="none" spc="0" normalizeH="0" baseline="0" noProof="0" smtClean="0">
                <a:ln>
                  <a:noFill/>
                </a:ln>
                <a:solidFill>
                  <a:schemeClr val="tx1"/>
                </a:solidFill>
                <a:effectLst/>
                <a:uLnTx/>
                <a:uFillTx/>
                <a:latin typeface="Times New Roman" pitchFamily="18" charset="0"/>
                <a:ea typeface="+mn-ea"/>
                <a:sym typeface="Symbol" pitchFamily="18" charset="2"/>
              </a:rPr>
              <a:t></a:t>
            </a:r>
            <a:r>
              <a:rPr kumimoji="0" lang="en-US" altLang="zh-CN" sz="2000" b="1" i="1" u="none" strike="noStrike" kern="0" cap="none" spc="0" normalizeH="0" baseline="0" noProof="0" smtClean="0">
                <a:ln>
                  <a:noFill/>
                </a:ln>
                <a:solidFill>
                  <a:schemeClr val="tx1"/>
                </a:solidFill>
                <a:effectLst/>
                <a:uLnTx/>
                <a:uFillTx/>
                <a:latin typeface="Times New Roman" pitchFamily="18" charset="0"/>
                <a:ea typeface="+mn-ea"/>
              </a:rPr>
              <a:t>F</a:t>
            </a:r>
            <a:r>
              <a:rPr kumimoji="0" lang="en-US" altLang="zh-CN" sz="2000" b="1" i="0" u="none" strike="noStrike" kern="0" cap="none" spc="0" normalizeH="0" baseline="0" noProof="0" smtClean="0">
                <a:ln>
                  <a:noFill/>
                </a:ln>
                <a:solidFill>
                  <a:schemeClr val="tx1"/>
                </a:solidFill>
                <a:effectLst/>
                <a:uLnTx/>
                <a:uFillTx/>
                <a:latin typeface="Times New Roman" pitchFamily="18" charset="0"/>
                <a:ea typeface="+mn-ea"/>
              </a:rPr>
              <a:t>(</a:t>
            </a:r>
            <a:r>
              <a:rPr kumimoji="0" lang="en-US" altLang="zh-CN" sz="2000" b="1" i="1" u="none" strike="noStrike" kern="0" cap="none" spc="0" normalizeH="0" baseline="0" noProof="0" smtClean="0">
                <a:ln>
                  <a:noFill/>
                </a:ln>
                <a:solidFill>
                  <a:schemeClr val="tx1"/>
                </a:solidFill>
                <a:effectLst/>
                <a:uLnTx/>
                <a:uFillTx/>
                <a:latin typeface="Times New Roman" pitchFamily="18" charset="0"/>
                <a:ea typeface="+mn-ea"/>
              </a:rPr>
              <a:t>R</a:t>
            </a:r>
            <a:r>
              <a:rPr kumimoji="0" lang="en-US" altLang="zh-CN" sz="2000" b="1" i="1" u="none" strike="noStrike" kern="0" cap="none" spc="0" normalizeH="0" baseline="-25000" noProof="0" smtClean="0">
                <a:ln>
                  <a:noFill/>
                </a:ln>
                <a:solidFill>
                  <a:schemeClr val="tx1"/>
                </a:solidFill>
                <a:effectLst/>
                <a:uLnTx/>
                <a:uFillTx/>
                <a:latin typeface="Times New Roman" pitchFamily="18" charset="0"/>
                <a:ea typeface="+mn-ea"/>
              </a:rPr>
              <a:t>i</a:t>
            </a:r>
            <a:r>
              <a:rPr kumimoji="0" lang="zh-CN" altLang="en-US" sz="2000" b="1" i="0" u="none" strike="noStrike" kern="0" cap="none" spc="0" normalizeH="0" baseline="-25000" noProof="0" smtClean="0">
                <a:ln>
                  <a:noFill/>
                </a:ln>
                <a:solidFill>
                  <a:schemeClr val="tx1"/>
                </a:solidFill>
                <a:effectLst/>
                <a:uLnTx/>
                <a:uFillTx/>
                <a:latin typeface="Times New Roman" pitchFamily="18" charset="0"/>
                <a:ea typeface="+mn-ea"/>
              </a:rPr>
              <a:t>－</a:t>
            </a:r>
            <a:r>
              <a:rPr kumimoji="0" lang="en-US" altLang="zh-CN" sz="2000" b="1" i="0" u="none" strike="noStrike" kern="0" cap="none" spc="0" normalizeH="0" baseline="-25000" noProof="0" smtClean="0">
                <a:ln>
                  <a:noFill/>
                </a:ln>
                <a:solidFill>
                  <a:schemeClr val="tx1"/>
                </a:solidFill>
                <a:effectLst/>
                <a:uLnTx/>
                <a:uFillTx/>
                <a:latin typeface="Times New Roman" pitchFamily="18" charset="0"/>
                <a:ea typeface="+mn-ea"/>
              </a:rPr>
              <a:t>1</a:t>
            </a:r>
            <a:r>
              <a:rPr kumimoji="0" lang="en-US" altLang="zh-CN" sz="2000" b="1" i="0" u="none" strike="noStrike" kern="0" cap="none" spc="0" normalizeH="0" baseline="0" noProof="0" smtClean="0">
                <a:ln>
                  <a:noFill/>
                </a:ln>
                <a:solidFill>
                  <a:schemeClr val="tx1"/>
                </a:solidFill>
                <a:effectLst/>
                <a:uLnTx/>
                <a:uFillTx/>
                <a:latin typeface="Times New Roman" pitchFamily="18" charset="0"/>
                <a:ea typeface="+mn-ea"/>
              </a:rPr>
              <a:t>,</a:t>
            </a:r>
            <a:r>
              <a:rPr kumimoji="0" lang="en-US" altLang="zh-CN" sz="2000" b="1" i="1" u="none" strike="noStrike" kern="0" cap="none" spc="0" normalizeH="0" baseline="0" noProof="0" smtClean="0">
                <a:ln>
                  <a:noFill/>
                </a:ln>
                <a:solidFill>
                  <a:schemeClr val="tx1"/>
                </a:solidFill>
                <a:effectLst/>
                <a:uLnTx/>
                <a:uFillTx/>
                <a:latin typeface="Times New Roman" pitchFamily="18" charset="0"/>
                <a:ea typeface="+mn-ea"/>
              </a:rPr>
              <a:t> K</a:t>
            </a:r>
            <a:r>
              <a:rPr kumimoji="0" lang="en-US" altLang="zh-CN" sz="2000" b="1" i="1" u="none" strike="noStrike" kern="0" cap="none" spc="0" normalizeH="0" baseline="-25000" noProof="0" smtClean="0">
                <a:ln>
                  <a:noFill/>
                </a:ln>
                <a:solidFill>
                  <a:schemeClr val="tx1"/>
                </a:solidFill>
                <a:effectLst/>
                <a:uLnTx/>
                <a:uFillTx/>
                <a:latin typeface="Times New Roman" pitchFamily="18" charset="0"/>
                <a:ea typeface="+mn-ea"/>
              </a:rPr>
              <a:t>i</a:t>
            </a:r>
            <a:r>
              <a:rPr kumimoji="0" lang="en-US" altLang="zh-CN" sz="2000" b="1" i="0" u="none" strike="noStrike" kern="0" cap="none" spc="0" normalizeH="0" baseline="0" noProof="0" smtClean="0">
                <a:ln>
                  <a:noFill/>
                </a:ln>
                <a:solidFill>
                  <a:schemeClr val="tx1"/>
                </a:solidFill>
                <a:effectLst/>
                <a:uLnTx/>
                <a:uFillTx/>
                <a:latin typeface="Times New Roman" pitchFamily="18" charset="0"/>
                <a:ea typeface="+mn-ea"/>
              </a:rPr>
              <a:t>)</a:t>
            </a:r>
          </a:p>
          <a:p>
            <a:pPr marL="987425" marR="0" lvl="2" indent="-293688" algn="l" defTabSz="914400" rtl="0" eaLnBrk="1" fontAlgn="base" latinLnBrk="0" hangingPunct="1">
              <a:lnSpc>
                <a:spcPct val="110000"/>
              </a:lnSpc>
              <a:spcBef>
                <a:spcPct val="40000"/>
              </a:spcBef>
              <a:spcAft>
                <a:spcPct val="10000"/>
              </a:spcAft>
              <a:buClr>
                <a:schemeClr val="accent1"/>
              </a:buClr>
              <a:buSzPct val="70000"/>
              <a:buFont typeface="Wingdings" pitchFamily="2" charset="2"/>
              <a:buChar char="l"/>
              <a:tabLst/>
              <a:defRPr/>
            </a:pPr>
            <a:r>
              <a:rPr kumimoji="0" lang="en-US" altLang="zh-CN" sz="2000" b="1" i="1" u="none" strike="noStrike" kern="0" cap="none" spc="0" normalizeH="0" baseline="0" noProof="0" smtClean="0">
                <a:ln>
                  <a:noFill/>
                </a:ln>
                <a:solidFill>
                  <a:schemeClr val="tx1"/>
                </a:solidFill>
                <a:effectLst/>
                <a:uLnTx/>
                <a:uFillTx/>
                <a:latin typeface="Times New Roman" pitchFamily="18" charset="0"/>
                <a:ea typeface="+mn-ea"/>
              </a:rPr>
              <a:t>K</a:t>
            </a:r>
            <a:r>
              <a:rPr kumimoji="0" lang="en-US" altLang="zh-CN" sz="2000" b="1" i="1" u="none" strike="noStrike" kern="0" cap="none" spc="0" normalizeH="0" baseline="-25000" noProof="0" smtClean="0">
                <a:ln>
                  <a:noFill/>
                </a:ln>
                <a:solidFill>
                  <a:schemeClr val="tx1"/>
                </a:solidFill>
                <a:effectLst/>
                <a:uLnTx/>
                <a:uFillTx/>
                <a:latin typeface="Times New Roman" pitchFamily="18" charset="0"/>
                <a:ea typeface="+mn-ea"/>
              </a:rPr>
              <a:t>i</a:t>
            </a:r>
            <a:r>
              <a:rPr kumimoji="0" lang="zh-CN" altLang="en-US" sz="2000" b="1" i="0" u="none" strike="noStrike" kern="0" cap="none" spc="0" normalizeH="0" baseline="0" noProof="0" smtClean="0">
                <a:ln>
                  <a:noFill/>
                </a:ln>
                <a:solidFill>
                  <a:schemeClr val="tx1"/>
                </a:solidFill>
                <a:effectLst/>
                <a:uLnTx/>
                <a:uFillTx/>
                <a:latin typeface="Times New Roman" pitchFamily="18" charset="0"/>
                <a:ea typeface="+mn-ea"/>
              </a:rPr>
              <a:t>是第</a:t>
            </a:r>
            <a:r>
              <a:rPr kumimoji="0" lang="en-US" altLang="zh-CN" sz="2000" b="1" i="1" u="none" strike="noStrike" kern="0" cap="none" spc="0" normalizeH="0" baseline="0" noProof="0" smtClean="0">
                <a:ln>
                  <a:noFill/>
                </a:ln>
                <a:solidFill>
                  <a:schemeClr val="tx1"/>
                </a:solidFill>
                <a:effectLst/>
                <a:uLnTx/>
                <a:uFillTx/>
                <a:latin typeface="Times New Roman" pitchFamily="18" charset="0"/>
                <a:ea typeface="+mn-ea"/>
              </a:rPr>
              <a:t>i </a:t>
            </a:r>
            <a:r>
              <a:rPr kumimoji="0" lang="zh-CN" altLang="en-US" sz="2000" b="1" i="0" u="none" strike="noStrike" kern="0" cap="none" spc="0" normalizeH="0" baseline="0" noProof="0" smtClean="0">
                <a:ln>
                  <a:noFill/>
                </a:ln>
                <a:solidFill>
                  <a:schemeClr val="tx1"/>
                </a:solidFill>
                <a:effectLst/>
                <a:uLnTx/>
                <a:uFillTx/>
                <a:latin typeface="Times New Roman" pitchFamily="18" charset="0"/>
                <a:ea typeface="+mn-ea"/>
              </a:rPr>
              <a:t>轮用的子密钥，各轮不同，由密钥</a:t>
            </a:r>
            <a:r>
              <a:rPr kumimoji="0" lang="en-US" altLang="zh-CN" sz="2000" b="1" i="1" u="none" strike="noStrike" kern="0" cap="none" spc="0" normalizeH="0" baseline="0" noProof="0" smtClean="0">
                <a:ln>
                  <a:noFill/>
                </a:ln>
                <a:solidFill>
                  <a:schemeClr val="tx1"/>
                </a:solidFill>
                <a:effectLst/>
                <a:uLnTx/>
                <a:uFillTx/>
                <a:latin typeface="Times New Roman" pitchFamily="18" charset="0"/>
                <a:ea typeface="+mn-ea"/>
              </a:rPr>
              <a:t>K</a:t>
            </a:r>
            <a:r>
              <a:rPr kumimoji="0" lang="zh-CN" altLang="en-US" sz="2000" b="1" i="0" u="none" strike="noStrike" kern="0" cap="none" spc="0" normalizeH="0" baseline="0" noProof="0" smtClean="0">
                <a:ln>
                  <a:noFill/>
                </a:ln>
                <a:solidFill>
                  <a:schemeClr val="tx1"/>
                </a:solidFill>
                <a:effectLst/>
                <a:uLnTx/>
                <a:uFillTx/>
                <a:latin typeface="Times New Roman" pitchFamily="18" charset="0"/>
                <a:ea typeface="+mn-ea"/>
              </a:rPr>
              <a:t>产生</a:t>
            </a:r>
            <a:endParaRPr kumimoji="0" lang="en-US" altLang="zh-CN" sz="2000" b="1" i="0" u="none" strike="noStrike" kern="0" cap="none" spc="0" normalizeH="0" baseline="0" noProof="0" smtClean="0">
              <a:ln>
                <a:noFill/>
              </a:ln>
              <a:solidFill>
                <a:schemeClr val="tx1"/>
              </a:solidFill>
              <a:effectLst/>
              <a:uLnTx/>
              <a:uFillTx/>
              <a:latin typeface="Times New Roman" pitchFamily="18" charset="0"/>
              <a:ea typeface="+mn-ea"/>
            </a:endParaRPr>
          </a:p>
          <a:p>
            <a:pPr marL="692150" marR="0" lvl="1" indent="-347663" algn="l" defTabSz="914400" rtl="0" eaLnBrk="1" fontAlgn="base" latinLnBrk="0" hangingPunct="1">
              <a:lnSpc>
                <a:spcPct val="110000"/>
              </a:lnSpc>
              <a:spcBef>
                <a:spcPct val="40000"/>
              </a:spcBef>
              <a:spcAft>
                <a:spcPct val="10000"/>
              </a:spcAft>
              <a:buClr>
                <a:schemeClr val="accent2"/>
              </a:buClr>
              <a:buSzPct val="70000"/>
              <a:buFont typeface="Wingdings" pitchFamily="2" charset="2"/>
              <a:buChar char="l"/>
              <a:tabLst/>
              <a:defRPr/>
            </a:pPr>
            <a:r>
              <a:rPr kumimoji="0" lang="zh-CN" altLang="en-US" sz="2000" b="1" i="0" u="none" strike="noStrike" kern="0" cap="none" spc="0" normalizeH="0" baseline="0" noProof="0" smtClean="0">
                <a:ln>
                  <a:noFill/>
                </a:ln>
                <a:solidFill>
                  <a:schemeClr val="tx1"/>
                </a:solidFill>
                <a:effectLst/>
                <a:uLnTx/>
                <a:uFillTx/>
                <a:latin typeface="Times New Roman" pitchFamily="18" charset="0"/>
                <a:ea typeface="+mn-ea"/>
              </a:rPr>
              <a:t>最后一轮完成后再左右交换</a:t>
            </a:r>
            <a:endParaRPr kumimoji="0" lang="en-US" altLang="zh-CN" sz="2000" b="1" i="0" u="none" strike="noStrike" kern="0" cap="none" spc="0" normalizeH="0" baseline="0" noProof="0" dirty="0" smtClean="0">
              <a:ln>
                <a:noFill/>
              </a:ln>
              <a:solidFill>
                <a:schemeClr val="tx1"/>
              </a:solidFill>
              <a:effectLst/>
              <a:uLnTx/>
              <a:uFillTx/>
              <a:latin typeface="Times New Roman" pitchFamily="18" charset="0"/>
              <a:ea typeface="+mn-ea"/>
            </a:endParaRPr>
          </a:p>
        </p:txBody>
      </p:sp>
      <p:graphicFrame>
        <p:nvGraphicFramePr>
          <p:cNvPr id="8" name="Object 4"/>
          <p:cNvGraphicFramePr>
            <a:graphicFrameLocks noChangeAspect="1"/>
          </p:cNvGraphicFramePr>
          <p:nvPr/>
        </p:nvGraphicFramePr>
        <p:xfrm>
          <a:off x="4692438" y="762000"/>
          <a:ext cx="4146762" cy="5943600"/>
        </p:xfrm>
        <a:graphic>
          <a:graphicData uri="http://schemas.openxmlformats.org/presentationml/2006/ole">
            <p:oleObj spid="_x0000_s1009666" name="Visio" r:id="rId3" imgW="3178683" imgH="5199507"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3.1.5 </a:t>
            </a:r>
            <a:r>
              <a:rPr lang="en-US" altLang="zh-CN" dirty="0" err="1" smtClean="0"/>
              <a:t>Feistel</a:t>
            </a:r>
            <a:r>
              <a:rPr lang="en-US" altLang="zh-CN" dirty="0" smtClean="0"/>
              <a:t> </a:t>
            </a:r>
            <a:r>
              <a:rPr lang="zh-CN" altLang="en-US" dirty="0" smtClean="0"/>
              <a:t>密码结构</a:t>
            </a:r>
            <a:endParaRPr lang="zh-CN" altLang="en-US" dirty="0"/>
          </a:p>
        </p:txBody>
      </p:sp>
      <p:sp>
        <p:nvSpPr>
          <p:cNvPr id="3" name="内容占位符 2"/>
          <p:cNvSpPr>
            <a:spLocks noGrp="1"/>
          </p:cNvSpPr>
          <p:nvPr>
            <p:ph idx="1"/>
          </p:nvPr>
        </p:nvSpPr>
        <p:spPr>
          <a:xfrm>
            <a:off x="457200" y="990600"/>
            <a:ext cx="8382000" cy="5486400"/>
          </a:xfrm>
        </p:spPr>
        <p:txBody>
          <a:bodyPr/>
          <a:lstStyle/>
          <a:p>
            <a:pPr eaLnBrk="1" hangingPunct="1">
              <a:lnSpc>
                <a:spcPct val="100000"/>
              </a:lnSpc>
            </a:pPr>
            <a:r>
              <a:rPr lang="en-US" altLang="zh-CN" sz="2000" dirty="0" err="1" smtClean="0"/>
              <a:t>Feistel</a:t>
            </a:r>
            <a:r>
              <a:rPr lang="zh-CN" altLang="en-US" sz="2000" dirty="0" smtClean="0"/>
              <a:t>网络的实现与以下参数和特性有关：  </a:t>
            </a:r>
          </a:p>
          <a:p>
            <a:pPr eaLnBrk="1" hangingPunct="1">
              <a:lnSpc>
                <a:spcPct val="100000"/>
              </a:lnSpc>
            </a:pPr>
            <a:r>
              <a:rPr lang="zh-CN" altLang="en-US" sz="2000" dirty="0" smtClean="0"/>
              <a:t>① 分组大小 </a:t>
            </a:r>
          </a:p>
          <a:p>
            <a:pPr lvl="1" eaLnBrk="1" hangingPunct="1">
              <a:lnSpc>
                <a:spcPct val="100000"/>
              </a:lnSpc>
            </a:pPr>
            <a:r>
              <a:rPr lang="zh-CN" altLang="en-US" sz="2000" dirty="0" smtClean="0"/>
              <a:t>分组越大则安全性越高，但加密速度就越慢。分组密码设计中最为普遍使用的分组大小是</a:t>
            </a:r>
            <a:r>
              <a:rPr lang="en-US" altLang="zh-CN" sz="2000" dirty="0" smtClean="0"/>
              <a:t>64</a:t>
            </a:r>
            <a:r>
              <a:rPr lang="zh-CN" altLang="en-US" sz="2000" dirty="0" smtClean="0"/>
              <a:t>比特。当前多使用</a:t>
            </a:r>
            <a:r>
              <a:rPr lang="en-US" altLang="zh-CN" sz="2000" dirty="0" smtClean="0"/>
              <a:t>128</a:t>
            </a:r>
            <a:r>
              <a:rPr lang="zh-CN" altLang="en-US" sz="2000" dirty="0" smtClean="0"/>
              <a:t>比特以上</a:t>
            </a:r>
          </a:p>
          <a:p>
            <a:pPr eaLnBrk="1" hangingPunct="1">
              <a:lnSpc>
                <a:spcPct val="100000"/>
              </a:lnSpc>
            </a:pPr>
            <a:r>
              <a:rPr lang="zh-CN" altLang="en-US" sz="2000" dirty="0" smtClean="0"/>
              <a:t>② 密钥大小</a:t>
            </a:r>
          </a:p>
          <a:p>
            <a:pPr lvl="1" eaLnBrk="1" hangingPunct="1">
              <a:lnSpc>
                <a:spcPct val="100000"/>
              </a:lnSpc>
            </a:pPr>
            <a:r>
              <a:rPr lang="zh-CN" altLang="en-US" sz="2000" dirty="0" smtClean="0"/>
              <a:t>密钥越长则安全性越高，但加密速度就越慢。现在普遍认为</a:t>
            </a:r>
            <a:r>
              <a:rPr lang="en-US" altLang="zh-CN" sz="2000" dirty="0" smtClean="0"/>
              <a:t>64</a:t>
            </a:r>
            <a:r>
              <a:rPr lang="zh-CN" altLang="en-US" sz="2000" dirty="0" smtClean="0"/>
              <a:t>比特或更短的密钥长度是不安全的，通常使用</a:t>
            </a:r>
            <a:r>
              <a:rPr lang="en-US" altLang="zh-CN" sz="2000" dirty="0" smtClean="0"/>
              <a:t>128</a:t>
            </a:r>
            <a:r>
              <a:rPr lang="zh-CN" altLang="en-US" sz="2000" dirty="0" smtClean="0"/>
              <a:t>比特的密钥长度。</a:t>
            </a:r>
          </a:p>
          <a:p>
            <a:pPr eaLnBrk="1" hangingPunct="1">
              <a:lnSpc>
                <a:spcPct val="100000"/>
              </a:lnSpc>
            </a:pPr>
            <a:r>
              <a:rPr lang="zh-CN" altLang="en-US" sz="2000" dirty="0" smtClean="0"/>
              <a:t>③ 轮数 </a:t>
            </a:r>
          </a:p>
          <a:p>
            <a:pPr lvl="1" eaLnBrk="1" hangingPunct="1">
              <a:lnSpc>
                <a:spcPct val="100000"/>
              </a:lnSpc>
            </a:pPr>
            <a:r>
              <a:rPr lang="zh-CN" altLang="en-US" sz="2000" dirty="0" smtClean="0"/>
              <a:t>单轮结构远不足以保证安全性，但多轮结构可提供足够的安全性。典型地，轮数取为</a:t>
            </a:r>
            <a:r>
              <a:rPr lang="en-US" altLang="zh-CN" sz="2000" dirty="0" smtClean="0"/>
              <a:t>16</a:t>
            </a:r>
            <a:r>
              <a:rPr lang="zh-CN" altLang="en-US" sz="2000" dirty="0" smtClean="0"/>
              <a:t>。</a:t>
            </a:r>
          </a:p>
          <a:p>
            <a:pPr eaLnBrk="1" hangingPunct="1">
              <a:lnSpc>
                <a:spcPct val="100000"/>
              </a:lnSpc>
            </a:pPr>
            <a:r>
              <a:rPr lang="zh-CN" altLang="en-US" sz="2000" dirty="0" smtClean="0"/>
              <a:t>④ 子密钥产生算法：</a:t>
            </a:r>
          </a:p>
          <a:p>
            <a:pPr lvl="1" eaLnBrk="1" hangingPunct="1">
              <a:lnSpc>
                <a:spcPct val="100000"/>
              </a:lnSpc>
            </a:pPr>
            <a:r>
              <a:rPr lang="zh-CN" altLang="en-US" sz="2000" dirty="0" smtClean="0"/>
              <a:t>该算法的复杂性越大，则密码分析的困难性就越大。</a:t>
            </a:r>
          </a:p>
          <a:p>
            <a:pPr eaLnBrk="1" hangingPunct="1">
              <a:lnSpc>
                <a:spcPct val="100000"/>
              </a:lnSpc>
            </a:pPr>
            <a:r>
              <a:rPr lang="zh-CN" altLang="en-US" sz="2000" dirty="0" smtClean="0"/>
              <a:t>⑤ 轮函数 ：轮函数的复杂性越大，密码分析的困难性也越大。</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3.1.5 </a:t>
            </a:r>
            <a:r>
              <a:rPr lang="en-US" altLang="zh-CN" dirty="0" err="1" smtClean="0"/>
              <a:t>Feistel</a:t>
            </a:r>
            <a:r>
              <a:rPr lang="en-US" altLang="zh-CN" dirty="0" smtClean="0"/>
              <a:t> </a:t>
            </a:r>
            <a:r>
              <a:rPr lang="zh-CN" altLang="en-US" dirty="0" smtClean="0"/>
              <a:t>密码结构</a:t>
            </a:r>
            <a:endParaRPr lang="zh-CN" altLang="en-US" dirty="0"/>
          </a:p>
        </p:txBody>
      </p:sp>
      <p:sp>
        <p:nvSpPr>
          <p:cNvPr id="3" name="内容占位符 2"/>
          <p:cNvSpPr>
            <a:spLocks noGrp="1"/>
          </p:cNvSpPr>
          <p:nvPr>
            <p:ph idx="1"/>
          </p:nvPr>
        </p:nvSpPr>
        <p:spPr>
          <a:xfrm>
            <a:off x="457200" y="990600"/>
            <a:ext cx="8458200" cy="5486400"/>
          </a:xfrm>
        </p:spPr>
        <p:txBody>
          <a:bodyPr/>
          <a:lstStyle/>
          <a:p>
            <a:pPr eaLnBrk="1" hangingPunct="1"/>
            <a:r>
              <a:rPr lang="zh-CN" altLang="en-US" sz="2000" dirty="0" smtClean="0"/>
              <a:t>在设计</a:t>
            </a:r>
            <a:r>
              <a:rPr lang="en-US" altLang="zh-CN" sz="2000" dirty="0" err="1" smtClean="0"/>
              <a:t>Feistel</a:t>
            </a:r>
            <a:r>
              <a:rPr lang="zh-CN" altLang="en-US" sz="2000" dirty="0" smtClean="0"/>
              <a:t>网络时，还有以下两个方面需要考虑  </a:t>
            </a:r>
          </a:p>
          <a:p>
            <a:pPr eaLnBrk="1" hangingPunct="1"/>
            <a:r>
              <a:rPr lang="zh-CN" altLang="en-US" sz="2000" dirty="0" smtClean="0"/>
              <a:t>① 快速的软件实现</a:t>
            </a:r>
          </a:p>
          <a:p>
            <a:pPr lvl="1" eaLnBrk="1" hangingPunct="1"/>
            <a:r>
              <a:rPr lang="zh-CN" altLang="en-US" sz="2000" dirty="0" smtClean="0"/>
              <a:t>在很多情况中，算法是被镶嵌在应用程序中，因而无法用硬件实现。此时算法的执行速度是考虑的关键</a:t>
            </a:r>
          </a:p>
          <a:p>
            <a:pPr eaLnBrk="1" hangingPunct="1"/>
            <a:r>
              <a:rPr lang="zh-CN" altLang="en-US" sz="2000" dirty="0" smtClean="0"/>
              <a:t>② 算法容易分析</a:t>
            </a:r>
          </a:p>
          <a:p>
            <a:pPr lvl="1" eaLnBrk="1" hangingPunct="1"/>
            <a:r>
              <a:rPr lang="zh-CN" altLang="en-US" sz="2000" dirty="0" smtClean="0"/>
              <a:t>如果算法能被无疑义地解释清楚，就可容易地分析算法抵抗攻击的能力，有助于设计高强度的算法</a:t>
            </a:r>
            <a:endParaRPr lang="en-US" altLang="zh-CN" sz="2000" dirty="0" smtClean="0"/>
          </a:p>
          <a:p>
            <a:pPr algn="just" eaLnBrk="1" hangingPunct="1"/>
            <a:r>
              <a:rPr lang="en-US" altLang="zh-CN" dirty="0" smtClean="0">
                <a:latin typeface="Times New Roman" pitchFamily="18" charset="0"/>
              </a:rPr>
              <a:t>2. </a:t>
            </a:r>
            <a:r>
              <a:rPr lang="en-US" altLang="zh-CN" dirty="0" err="1" smtClean="0">
                <a:latin typeface="Times New Roman" pitchFamily="18" charset="0"/>
              </a:rPr>
              <a:t>Feistel</a:t>
            </a:r>
            <a:r>
              <a:rPr lang="en-US" altLang="zh-CN" dirty="0" smtClean="0">
                <a:latin typeface="Times New Roman" pitchFamily="18" charset="0"/>
              </a:rPr>
              <a:t> </a:t>
            </a:r>
            <a:r>
              <a:rPr lang="zh-CN" altLang="en-US" dirty="0" smtClean="0">
                <a:latin typeface="Times New Roman" pitchFamily="18" charset="0"/>
              </a:rPr>
              <a:t>解密结构</a:t>
            </a:r>
          </a:p>
          <a:p>
            <a:pPr lvl="1" eaLnBrk="1" hangingPunct="1"/>
            <a:r>
              <a:rPr lang="en-US" altLang="zh-CN" sz="2000" dirty="0" err="1" smtClean="0">
                <a:latin typeface="Times New Roman" pitchFamily="18" charset="0"/>
              </a:rPr>
              <a:t>Feistel</a:t>
            </a:r>
            <a:r>
              <a:rPr lang="zh-CN" altLang="en-US" sz="2000" dirty="0" smtClean="0">
                <a:latin typeface="Times New Roman" pitchFamily="18" charset="0"/>
              </a:rPr>
              <a:t>解密过程本质上和加密过程是一样的，使加解密可用同一算法</a:t>
            </a:r>
          </a:p>
          <a:p>
            <a:pPr lvl="1" eaLnBrk="1" hangingPunct="1"/>
            <a:r>
              <a:rPr lang="zh-CN" altLang="en-US" sz="2000" dirty="0" smtClean="0">
                <a:latin typeface="Times New Roman" pitchFamily="18" charset="0"/>
              </a:rPr>
              <a:t>算法</a:t>
            </a:r>
            <a:r>
              <a:rPr lang="zh-CN" altLang="en-US" sz="2000" dirty="0" smtClean="0">
                <a:solidFill>
                  <a:srgbClr val="0000FF"/>
                </a:solidFill>
                <a:latin typeface="Times New Roman" pitchFamily="18" charset="0"/>
              </a:rPr>
              <a:t>使用密文作为输入</a:t>
            </a:r>
            <a:r>
              <a:rPr lang="zh-CN" altLang="en-US" sz="2000" dirty="0" smtClean="0">
                <a:latin typeface="Times New Roman" pitchFamily="18" charset="0"/>
              </a:rPr>
              <a:t>，但</a:t>
            </a:r>
            <a:r>
              <a:rPr lang="zh-CN" altLang="en-US" sz="2000" dirty="0" smtClean="0">
                <a:solidFill>
                  <a:srgbClr val="0000FF"/>
                </a:solidFill>
                <a:latin typeface="Times New Roman" pitchFamily="18" charset="0"/>
              </a:rPr>
              <a:t>使用子密钥</a:t>
            </a:r>
            <a:r>
              <a:rPr lang="en-US" altLang="zh-CN" sz="2000" i="1" dirty="0" err="1" smtClean="0">
                <a:solidFill>
                  <a:srgbClr val="0000FF"/>
                </a:solidFill>
                <a:latin typeface="Times New Roman" pitchFamily="18" charset="0"/>
              </a:rPr>
              <a:t>K</a:t>
            </a:r>
            <a:r>
              <a:rPr lang="en-US" altLang="zh-CN" sz="2000" i="1" baseline="-25000" dirty="0" err="1" smtClean="0">
                <a:solidFill>
                  <a:srgbClr val="0000FF"/>
                </a:solidFill>
                <a:latin typeface="Times New Roman" pitchFamily="18" charset="0"/>
              </a:rPr>
              <a:t>i</a:t>
            </a:r>
            <a:r>
              <a:rPr lang="zh-CN" altLang="en-US" sz="2000" dirty="0" smtClean="0">
                <a:solidFill>
                  <a:srgbClr val="0000FF"/>
                </a:solidFill>
                <a:latin typeface="Times New Roman" pitchFamily="18" charset="0"/>
              </a:rPr>
              <a:t>的次序与加密过程相反</a:t>
            </a:r>
            <a:r>
              <a:rPr lang="zh-CN" altLang="en-US" sz="2000" dirty="0" smtClean="0">
                <a:latin typeface="Times New Roman" pitchFamily="18" charset="0"/>
              </a:rPr>
              <a:t>，即第</a:t>
            </a:r>
            <a:r>
              <a:rPr lang="en-US" altLang="zh-CN" sz="2000" dirty="0" smtClean="0">
                <a:latin typeface="Times New Roman" pitchFamily="18" charset="0"/>
              </a:rPr>
              <a:t>1</a:t>
            </a:r>
            <a:r>
              <a:rPr lang="zh-CN" altLang="en-US" sz="2000" dirty="0" smtClean="0">
                <a:latin typeface="Times New Roman" pitchFamily="18" charset="0"/>
              </a:rPr>
              <a:t>轮使用</a:t>
            </a:r>
            <a:r>
              <a:rPr lang="en-US" altLang="zh-CN" sz="2000" i="1" dirty="0" err="1" smtClean="0">
                <a:latin typeface="Times New Roman" pitchFamily="18" charset="0"/>
              </a:rPr>
              <a:t>K</a:t>
            </a:r>
            <a:r>
              <a:rPr lang="en-US" altLang="zh-CN" sz="2000" i="1" baseline="-25000" dirty="0" err="1" smtClean="0">
                <a:latin typeface="Times New Roman" pitchFamily="18" charset="0"/>
              </a:rPr>
              <a:t>n</a:t>
            </a:r>
            <a:r>
              <a:rPr lang="zh-CN" altLang="en-US" sz="2000" dirty="0" smtClean="0">
                <a:latin typeface="Times New Roman" pitchFamily="18" charset="0"/>
              </a:rPr>
              <a:t>，第</a:t>
            </a:r>
            <a:r>
              <a:rPr lang="en-US" altLang="zh-CN" sz="2000" dirty="0" smtClean="0">
                <a:latin typeface="Times New Roman" pitchFamily="18" charset="0"/>
              </a:rPr>
              <a:t>2</a:t>
            </a:r>
            <a:r>
              <a:rPr lang="zh-CN" altLang="en-US" sz="2000" dirty="0" smtClean="0">
                <a:latin typeface="Times New Roman" pitchFamily="18" charset="0"/>
              </a:rPr>
              <a:t>轮使用</a:t>
            </a:r>
            <a:r>
              <a:rPr lang="en-US" altLang="zh-CN" sz="2000" i="1" dirty="0" smtClean="0">
                <a:latin typeface="Times New Roman" pitchFamily="18" charset="0"/>
              </a:rPr>
              <a:t>K</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，最后一轮使用</a:t>
            </a:r>
            <a:r>
              <a:rPr lang="en-US" altLang="zh-CN" sz="2000" i="1"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3.1.5 </a:t>
            </a:r>
            <a:r>
              <a:rPr lang="en-US" altLang="zh-CN" dirty="0" err="1" smtClean="0"/>
              <a:t>Feistel</a:t>
            </a:r>
            <a:r>
              <a:rPr lang="en-US" altLang="zh-CN" dirty="0" smtClean="0"/>
              <a:t> </a:t>
            </a:r>
            <a:r>
              <a:rPr lang="zh-CN" altLang="en-US" dirty="0" smtClean="0"/>
              <a:t>密码结构</a:t>
            </a:r>
            <a:endParaRPr lang="zh-CN" altLang="en-US" dirty="0"/>
          </a:p>
        </p:txBody>
      </p:sp>
      <p:sp>
        <p:nvSpPr>
          <p:cNvPr id="3" name="内容占位符 2"/>
          <p:cNvSpPr>
            <a:spLocks noGrp="1"/>
          </p:cNvSpPr>
          <p:nvPr>
            <p:ph idx="1"/>
          </p:nvPr>
        </p:nvSpPr>
        <p:spPr>
          <a:xfrm>
            <a:off x="457200" y="990600"/>
            <a:ext cx="2895600" cy="5486400"/>
          </a:xfrm>
        </p:spPr>
        <p:txBody>
          <a:bodyPr/>
          <a:lstStyle/>
          <a:p>
            <a:pPr eaLnBrk="1" hangingPunct="1">
              <a:lnSpc>
                <a:spcPct val="110000"/>
              </a:lnSpc>
            </a:pPr>
            <a:r>
              <a:rPr lang="zh-CN" altLang="en-US" sz="2000" dirty="0" smtClean="0">
                <a:latin typeface="Times New Roman" pitchFamily="18" charset="0"/>
              </a:rPr>
              <a:t>加密过程由上而下</a:t>
            </a:r>
          </a:p>
          <a:p>
            <a:pPr eaLnBrk="1" hangingPunct="1">
              <a:lnSpc>
                <a:spcPct val="110000"/>
              </a:lnSpc>
            </a:pPr>
            <a:r>
              <a:rPr lang="zh-CN" altLang="en-US" sz="2000" dirty="0" smtClean="0">
                <a:latin typeface="Times New Roman" pitchFamily="18" charset="0"/>
              </a:rPr>
              <a:t>解密过程由下而上</a:t>
            </a:r>
          </a:p>
          <a:p>
            <a:pPr eaLnBrk="1" hangingPunct="1">
              <a:lnSpc>
                <a:spcPct val="110000"/>
              </a:lnSpc>
            </a:pPr>
            <a:r>
              <a:rPr lang="zh-CN" altLang="en-US" sz="2000" dirty="0" smtClean="0">
                <a:latin typeface="Times New Roman" pitchFamily="18" charset="0"/>
              </a:rPr>
              <a:t>图中右边标出了解密过程中每一轮的中间值与左边加密过程中间值的对应关系</a:t>
            </a:r>
          </a:p>
          <a:p>
            <a:pPr lvl="1" eaLnBrk="1" hangingPunct="1">
              <a:lnSpc>
                <a:spcPct val="110000"/>
              </a:lnSpc>
            </a:pPr>
            <a:r>
              <a:rPr lang="zh-CN" altLang="en-US" sz="2000" dirty="0" smtClean="0">
                <a:latin typeface="Times New Roman" pitchFamily="18" charset="0"/>
              </a:rPr>
              <a:t>即加密过程第</a:t>
            </a:r>
            <a:r>
              <a:rPr lang="en-US" altLang="zh-CN" sz="2000" dirty="0" err="1" smtClean="0">
                <a:latin typeface="Times New Roman" pitchFamily="18" charset="0"/>
              </a:rPr>
              <a:t>i</a:t>
            </a:r>
            <a:r>
              <a:rPr lang="zh-CN" altLang="en-US" sz="2000" dirty="0" smtClean="0">
                <a:latin typeface="Times New Roman" pitchFamily="18" charset="0"/>
              </a:rPr>
              <a:t>轮的输出是</a:t>
            </a:r>
            <a:r>
              <a:rPr lang="en-US" altLang="zh-CN" sz="2000" i="1" dirty="0" err="1" smtClean="0">
                <a:latin typeface="Times New Roman" pitchFamily="18" charset="0"/>
              </a:rPr>
              <a:t>LE</a:t>
            </a:r>
            <a:r>
              <a:rPr lang="en-US" altLang="zh-CN" sz="2000" i="1" baseline="-25000" dirty="0" err="1" smtClean="0">
                <a:latin typeface="Times New Roman" pitchFamily="18" charset="0"/>
              </a:rPr>
              <a:t>i</a:t>
            </a:r>
            <a:r>
              <a:rPr lang="en-US" altLang="zh-CN" sz="2000" dirty="0" err="1" smtClean="0">
                <a:latin typeface="Times New Roman" pitchFamily="18" charset="0"/>
              </a:rPr>
              <a:t>‖</a:t>
            </a:r>
            <a:r>
              <a:rPr lang="en-US" altLang="zh-CN" sz="2000" i="1" dirty="0" err="1" smtClean="0">
                <a:latin typeface="Times New Roman" pitchFamily="18" charset="0"/>
              </a:rPr>
              <a:t>RE</a:t>
            </a:r>
            <a:r>
              <a:rPr lang="en-US" altLang="zh-CN" sz="2000" i="1" baseline="-25000" dirty="0" err="1" smtClean="0">
                <a:latin typeface="Times New Roman" pitchFamily="18" charset="0"/>
              </a:rPr>
              <a:t>i</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表示链接）</a:t>
            </a:r>
          </a:p>
          <a:p>
            <a:pPr lvl="1" eaLnBrk="1" hangingPunct="1">
              <a:lnSpc>
                <a:spcPct val="110000"/>
              </a:lnSpc>
            </a:pPr>
            <a:r>
              <a:rPr lang="zh-CN" altLang="en-US" sz="2000" dirty="0" smtClean="0">
                <a:latin typeface="Times New Roman" pitchFamily="18" charset="0"/>
              </a:rPr>
              <a:t>解密过程第</a:t>
            </a:r>
            <a:r>
              <a:rPr lang="en-US" altLang="zh-CN" sz="2000" dirty="0" smtClean="0">
                <a:latin typeface="Times New Roman" pitchFamily="18" charset="0"/>
              </a:rPr>
              <a:t>17-i</a:t>
            </a:r>
            <a:r>
              <a:rPr lang="zh-CN" altLang="en-US" sz="2000" dirty="0" smtClean="0">
                <a:latin typeface="Times New Roman" pitchFamily="18" charset="0"/>
              </a:rPr>
              <a:t>轮相应的输入是</a:t>
            </a:r>
            <a:r>
              <a:rPr lang="en-US" altLang="zh-CN" sz="2000" i="1" dirty="0" err="1" smtClean="0">
                <a:latin typeface="Times New Roman" pitchFamily="18" charset="0"/>
              </a:rPr>
              <a:t>RD</a:t>
            </a:r>
            <a:r>
              <a:rPr lang="en-US" altLang="zh-CN" sz="2000" i="1" baseline="-25000" dirty="0" err="1" smtClean="0">
                <a:latin typeface="Times New Roman" pitchFamily="18" charset="0"/>
              </a:rPr>
              <a:t>i</a:t>
            </a:r>
            <a:r>
              <a:rPr lang="en-US" altLang="zh-CN" sz="2000" dirty="0" err="1" smtClean="0">
                <a:latin typeface="Times New Roman" pitchFamily="18" charset="0"/>
              </a:rPr>
              <a:t>‖</a:t>
            </a:r>
            <a:r>
              <a:rPr lang="en-US" altLang="zh-CN" sz="2000" i="1" dirty="0" err="1" smtClean="0">
                <a:latin typeface="Times New Roman" pitchFamily="18" charset="0"/>
              </a:rPr>
              <a:t>LD</a:t>
            </a:r>
            <a:r>
              <a:rPr lang="en-US" altLang="zh-CN" sz="2000" i="1" baseline="-25000" dirty="0" err="1" smtClean="0">
                <a:latin typeface="Times New Roman" pitchFamily="18" charset="0"/>
              </a:rPr>
              <a:t>i</a:t>
            </a:r>
            <a:endParaRPr lang="en-US" altLang="zh-CN" sz="2000" i="1" baseline="-25000" dirty="0" smtClean="0">
              <a:latin typeface="Times New Roman" pitchFamily="18" charset="0"/>
            </a:endParaRPr>
          </a:p>
          <a:p>
            <a:pPr eaLnBrk="1" hangingPunct="1">
              <a:lnSpc>
                <a:spcPct val="110000"/>
              </a:lnSpc>
            </a:pPr>
            <a:r>
              <a:rPr lang="zh-CN" altLang="en-US" sz="2000" dirty="0" smtClean="0">
                <a:latin typeface="Times New Roman" pitchFamily="18" charset="0"/>
              </a:rPr>
              <a:t>最后一轮输出密文是</a:t>
            </a:r>
            <a:r>
              <a:rPr lang="en-US" altLang="zh-CN" sz="2000" i="1" dirty="0" smtClean="0">
                <a:latin typeface="Times New Roman" pitchFamily="18" charset="0"/>
              </a:rPr>
              <a:t>RE</a:t>
            </a:r>
            <a:r>
              <a:rPr lang="en-US" altLang="zh-CN" sz="2000" baseline="-25000" dirty="0" smtClean="0">
                <a:latin typeface="Times New Roman" pitchFamily="18" charset="0"/>
              </a:rPr>
              <a:t>16</a:t>
            </a:r>
            <a:r>
              <a:rPr lang="en-US" altLang="zh-CN" sz="2000" dirty="0" smtClean="0">
                <a:latin typeface="Times New Roman" pitchFamily="18" charset="0"/>
              </a:rPr>
              <a:t>‖</a:t>
            </a:r>
            <a:r>
              <a:rPr lang="en-US" altLang="zh-CN" sz="2000" i="1" dirty="0" smtClean="0">
                <a:latin typeface="Times New Roman" pitchFamily="18" charset="0"/>
              </a:rPr>
              <a:t>LE</a:t>
            </a:r>
            <a:r>
              <a:rPr lang="en-US" altLang="zh-CN" sz="2000" baseline="-25000" dirty="0" smtClean="0">
                <a:latin typeface="Times New Roman" pitchFamily="18" charset="0"/>
              </a:rPr>
              <a:t>16</a:t>
            </a:r>
            <a:endParaRPr lang="en-US" altLang="zh-CN"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010690" name="Object 4"/>
          <p:cNvGraphicFramePr>
            <a:graphicFrameLocks noChangeAspect="1"/>
          </p:cNvGraphicFramePr>
          <p:nvPr/>
        </p:nvGraphicFramePr>
        <p:xfrm>
          <a:off x="3352800" y="914400"/>
          <a:ext cx="5410200" cy="5681754"/>
        </p:xfrm>
        <a:graphic>
          <a:graphicData uri="http://schemas.openxmlformats.org/presentationml/2006/ole">
            <p:oleObj spid="_x0000_s1010690" name="Visio" r:id="rId3" imgW="4351325" imgH="4573524" progId="Visio.Drawing.11">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3.1.1</a:t>
            </a:r>
            <a:r>
              <a:rPr lang="zh-CN" altLang="en-US" dirty="0" smtClean="0"/>
              <a:t>分组密码的基本概念和发展</a:t>
            </a:r>
            <a:endParaRPr lang="zh-CN" altLang="en-US" dirty="0"/>
          </a:p>
        </p:txBody>
      </p:sp>
      <p:sp>
        <p:nvSpPr>
          <p:cNvPr id="3" name="内容占位符 2"/>
          <p:cNvSpPr>
            <a:spLocks noGrp="1"/>
          </p:cNvSpPr>
          <p:nvPr>
            <p:ph idx="1"/>
          </p:nvPr>
        </p:nvSpPr>
        <p:spPr>
          <a:xfrm>
            <a:off x="457200" y="990600"/>
            <a:ext cx="8229600" cy="5486400"/>
          </a:xfrm>
        </p:spPr>
        <p:txBody>
          <a:bodyPr/>
          <a:lstStyle/>
          <a:p>
            <a:pPr algn="just" eaLnBrk="1" hangingPunct="1">
              <a:lnSpc>
                <a:spcPct val="100000"/>
              </a:lnSpc>
              <a:spcBef>
                <a:spcPts val="600"/>
              </a:spcBef>
            </a:pPr>
            <a:r>
              <a:rPr lang="zh-CN" altLang="en-US" sz="2400" dirty="0" smtClean="0">
                <a:latin typeface="Times New Roman" pitchFamily="18" charset="0"/>
              </a:rPr>
              <a:t>分组密码</a:t>
            </a:r>
            <a:r>
              <a:rPr lang="en-US" altLang="zh-CN" sz="2400" dirty="0" smtClean="0">
                <a:latin typeface="Times New Roman" pitchFamily="18" charset="0"/>
              </a:rPr>
              <a:t>(Block Cipher)</a:t>
            </a:r>
            <a:r>
              <a:rPr lang="zh-CN" altLang="en-US" sz="2400" dirty="0" smtClean="0">
                <a:latin typeface="Times New Roman" pitchFamily="18" charset="0"/>
              </a:rPr>
              <a:t>，一类对称密码算法：</a:t>
            </a:r>
          </a:p>
          <a:p>
            <a:pPr lvl="1" algn="just" eaLnBrk="1" hangingPunct="1">
              <a:lnSpc>
                <a:spcPct val="100000"/>
              </a:lnSpc>
              <a:spcBef>
                <a:spcPts val="600"/>
              </a:spcBef>
            </a:pPr>
            <a:r>
              <a:rPr lang="zh-CN" altLang="en-US" sz="2000" dirty="0" smtClean="0">
                <a:latin typeface="Times New Roman" pitchFamily="18" charset="0"/>
              </a:rPr>
              <a:t>将明文消息分组，逐组加密；</a:t>
            </a:r>
          </a:p>
          <a:p>
            <a:pPr lvl="1" eaLnBrk="1" hangingPunct="1">
              <a:lnSpc>
                <a:spcPct val="100000"/>
              </a:lnSpc>
              <a:spcBef>
                <a:spcPts val="600"/>
              </a:spcBef>
            </a:pPr>
            <a:r>
              <a:rPr lang="zh-CN" altLang="en-US" sz="2000" dirty="0" smtClean="0">
                <a:latin typeface="Times New Roman" pitchFamily="18" charset="0"/>
              </a:rPr>
              <a:t>将明文消息编码表示后的数字序列</a:t>
            </a:r>
            <a:r>
              <a:rPr lang="en-US" altLang="zh-CN" sz="2000" i="1" dirty="0" smtClean="0">
                <a:latin typeface="Times New Roman" pitchFamily="18" charset="0"/>
              </a:rPr>
              <a:t>x</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i="1" baseline="-25000" dirty="0"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划分成长为</a:t>
            </a:r>
            <a:r>
              <a:rPr lang="en-US" altLang="zh-CN" sz="2000" i="1" dirty="0" smtClean="0">
                <a:latin typeface="Times New Roman" pitchFamily="18" charset="0"/>
              </a:rPr>
              <a:t>n</a:t>
            </a:r>
            <a:r>
              <a:rPr lang="zh-CN" altLang="en-US" sz="2000" dirty="0" smtClean="0">
                <a:latin typeface="Times New Roman" pitchFamily="18" charset="0"/>
              </a:rPr>
              <a:t>的组</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dirty="0" smtClean="0">
                <a:latin typeface="Times New Roman" pitchFamily="18" charset="0"/>
                <a:sym typeface="Symbol"/>
              </a:rPr>
              <a:t></a:t>
            </a:r>
            <a:r>
              <a:rPr lang="en-US" altLang="zh-CN" sz="2000" i="1" dirty="0" err="1" smtClean="0">
                <a:latin typeface="Times New Roman" pitchFamily="18" charset="0"/>
              </a:rPr>
              <a:t>V</a:t>
            </a:r>
            <a:r>
              <a:rPr lang="en-US" altLang="zh-CN" sz="2000" i="1" baseline="-25000" dirty="0" err="1" smtClean="0">
                <a:latin typeface="Times New Roman" pitchFamily="18" charset="0"/>
              </a:rPr>
              <a:t>n</a:t>
            </a:r>
            <a:r>
              <a:rPr lang="zh-CN" altLang="en-US" sz="2000" dirty="0" smtClean="0">
                <a:latin typeface="Times New Roman" pitchFamily="18" charset="0"/>
              </a:rPr>
              <a:t>（长为</a:t>
            </a:r>
            <a:r>
              <a:rPr lang="en-US" altLang="zh-CN" sz="2000" i="1" dirty="0" smtClean="0">
                <a:latin typeface="Times New Roman" pitchFamily="18" charset="0"/>
              </a:rPr>
              <a:t>n</a:t>
            </a:r>
            <a:r>
              <a:rPr lang="zh-CN" altLang="en-US" sz="2000" dirty="0" smtClean="0">
                <a:latin typeface="Times New Roman" pitchFamily="18" charset="0"/>
              </a:rPr>
              <a:t>的矢量）</a:t>
            </a:r>
            <a:endParaRPr lang="en-US" altLang="zh-CN" sz="2000" dirty="0" smtClean="0">
              <a:latin typeface="Times New Roman" pitchFamily="18" charset="0"/>
            </a:endParaRPr>
          </a:p>
          <a:p>
            <a:pPr lvl="1" eaLnBrk="1" hangingPunct="1">
              <a:lnSpc>
                <a:spcPct val="100000"/>
              </a:lnSpc>
              <a:spcBef>
                <a:spcPts val="600"/>
              </a:spcBef>
            </a:pPr>
            <a:r>
              <a:rPr lang="zh-CN" altLang="en-US" sz="2000" dirty="0" smtClean="0">
                <a:latin typeface="Times New Roman" pitchFamily="18" charset="0"/>
              </a:rPr>
              <a:t>各组分别在密钥</a:t>
            </a:r>
            <a:r>
              <a:rPr lang="en-US" altLang="zh-CN" sz="2000" i="1"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i="1" baseline="-25000" dirty="0" smtClean="0">
                <a:latin typeface="Times New Roman" pitchFamily="18" charset="0"/>
              </a:rPr>
              <a:t>t</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dirty="0" smtClean="0">
                <a:latin typeface="Times New Roman" pitchFamily="18" charset="0"/>
                <a:sym typeface="Symbol"/>
              </a:rPr>
              <a:t> </a:t>
            </a:r>
            <a:r>
              <a:rPr lang="en-US" altLang="zh-CN" sz="2000" i="1" dirty="0" smtClean="0">
                <a:latin typeface="Times New Roman" pitchFamily="18" charset="0"/>
              </a:rPr>
              <a:t> K</a:t>
            </a:r>
            <a:r>
              <a:rPr lang="zh-CN" altLang="en-US" sz="2000" dirty="0" smtClean="0">
                <a:latin typeface="Times New Roman" pitchFamily="18" charset="0"/>
              </a:rPr>
              <a:t>控制下变换成输出序列</a:t>
            </a:r>
            <a:r>
              <a:rPr lang="en-US" altLang="zh-CN" sz="2000" i="1" dirty="0" smtClean="0">
                <a:latin typeface="Times New Roman" pitchFamily="18" charset="0"/>
              </a:rPr>
              <a:t>y</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i="1" baseline="-25000" dirty="0" smtClean="0">
                <a:latin typeface="Times New Roman" pitchFamily="18" charset="0"/>
              </a:rPr>
              <a:t>m</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dirty="0" smtClean="0">
                <a:latin typeface="Times New Roman" pitchFamily="18" charset="0"/>
                <a:sym typeface="Symbol"/>
              </a:rPr>
              <a:t> </a:t>
            </a:r>
            <a:r>
              <a:rPr lang="en-US" altLang="zh-CN" sz="2000" i="1" dirty="0" err="1" smtClean="0">
                <a:latin typeface="Times New Roman" pitchFamily="18" charset="0"/>
              </a:rPr>
              <a:t>V</a:t>
            </a:r>
            <a:r>
              <a:rPr lang="en-US" altLang="zh-CN" sz="2000" i="1" baseline="-25000" dirty="0" err="1" smtClean="0">
                <a:latin typeface="Times New Roman" pitchFamily="18" charset="0"/>
              </a:rPr>
              <a:t>m</a:t>
            </a:r>
            <a:r>
              <a:rPr lang="en-US" altLang="zh-CN" sz="2000" dirty="0" smtClean="0">
                <a:latin typeface="Times New Roman" pitchFamily="18" charset="0"/>
                <a:sym typeface="Symbol"/>
              </a:rPr>
              <a:t> (</a:t>
            </a:r>
            <a:r>
              <a:rPr lang="zh-CN" altLang="en-US" sz="2000" dirty="0" smtClean="0">
                <a:latin typeface="Times New Roman" pitchFamily="18" charset="0"/>
              </a:rPr>
              <a:t>长为</a:t>
            </a:r>
            <a:r>
              <a:rPr lang="en-US" altLang="zh-CN" sz="2000" i="1" dirty="0" smtClean="0">
                <a:latin typeface="Times New Roman" pitchFamily="18" charset="0"/>
              </a:rPr>
              <a:t>m</a:t>
            </a:r>
            <a:r>
              <a:rPr lang="zh-CN" altLang="en-US" sz="2000" dirty="0" smtClean="0">
                <a:latin typeface="Times New Roman" pitchFamily="18" charset="0"/>
              </a:rPr>
              <a:t>的矢量）</a:t>
            </a:r>
          </a:p>
          <a:p>
            <a:pPr lvl="1" eaLnBrk="1" hangingPunct="1">
              <a:lnSpc>
                <a:spcPct val="100000"/>
              </a:lnSpc>
              <a:spcBef>
                <a:spcPts val="600"/>
              </a:spcBef>
            </a:pPr>
            <a:r>
              <a:rPr lang="zh-CN" altLang="en-US" sz="2000" dirty="0" smtClean="0">
                <a:latin typeface="Times New Roman" pitchFamily="18" charset="0"/>
              </a:rPr>
              <a:t>其加密函数</a:t>
            </a:r>
            <a:r>
              <a:rPr lang="en-US" altLang="zh-CN" sz="2000" i="1" dirty="0" smtClean="0">
                <a:latin typeface="Times New Roman" pitchFamily="18" charset="0"/>
              </a:rPr>
              <a:t>E</a:t>
            </a:r>
            <a:r>
              <a:rPr lang="zh-CN" altLang="en-US" sz="2000" dirty="0" smtClean="0">
                <a:latin typeface="Times New Roman" pitchFamily="18" charset="0"/>
              </a:rPr>
              <a:t>：</a:t>
            </a:r>
            <a:r>
              <a:rPr lang="en-US" altLang="zh-CN" sz="2000" i="1" dirty="0" err="1" smtClean="0">
                <a:latin typeface="Times New Roman" pitchFamily="18" charset="0"/>
              </a:rPr>
              <a:t>V</a:t>
            </a:r>
            <a:r>
              <a:rPr lang="en-US" altLang="zh-CN" sz="2000" i="1" baseline="-25000" dirty="0" err="1" smtClean="0">
                <a:latin typeface="Times New Roman" pitchFamily="18" charset="0"/>
              </a:rPr>
              <a:t>n</a:t>
            </a:r>
            <a:r>
              <a:rPr lang="en-US" altLang="zh-CN" sz="2000" dirty="0" err="1" smtClean="0">
                <a:latin typeface="Times New Roman" pitchFamily="18" charset="0"/>
              </a:rPr>
              <a:t>×</a:t>
            </a:r>
            <a:r>
              <a:rPr lang="en-US" altLang="zh-CN" sz="2000" i="1" dirty="0" err="1" smtClean="0">
                <a:latin typeface="Times New Roman" pitchFamily="18" charset="0"/>
              </a:rPr>
              <a:t>K</a:t>
            </a:r>
            <a:r>
              <a:rPr lang="en-US" altLang="zh-CN" sz="2000" dirty="0" err="1" smtClean="0">
                <a:latin typeface="Times New Roman" pitchFamily="18" charset="0"/>
              </a:rPr>
              <a:t>→</a:t>
            </a:r>
            <a:r>
              <a:rPr lang="en-US" altLang="zh-CN" sz="2000" i="1" dirty="0" err="1" smtClean="0">
                <a:latin typeface="Times New Roman" pitchFamily="18" charset="0"/>
              </a:rPr>
              <a:t>V</a:t>
            </a:r>
            <a:r>
              <a:rPr lang="en-US" altLang="zh-CN" sz="2000" i="1" baseline="-25000" dirty="0" err="1" smtClean="0">
                <a:latin typeface="Times New Roman" pitchFamily="18" charset="0"/>
              </a:rPr>
              <a:t>m</a:t>
            </a:r>
            <a:r>
              <a:rPr lang="zh-CN" altLang="en-US" sz="2000" dirty="0" smtClean="0">
                <a:latin typeface="Times New Roman" pitchFamily="18" charset="0"/>
              </a:rPr>
              <a:t>，</a:t>
            </a:r>
            <a:r>
              <a:rPr lang="en-US" altLang="zh-CN" sz="2000" i="1" dirty="0" smtClean="0">
                <a:latin typeface="Times New Roman" pitchFamily="18" charset="0"/>
              </a:rPr>
              <a:t>K</a:t>
            </a:r>
            <a:r>
              <a:rPr lang="zh-CN" altLang="en-US" sz="2000" dirty="0" smtClean="0">
                <a:latin typeface="Times New Roman" pitchFamily="18" charset="0"/>
              </a:rPr>
              <a:t>为密钥空间</a:t>
            </a:r>
            <a:endParaRPr lang="en-US" altLang="zh-CN" sz="2000" dirty="0" smtClean="0">
              <a:latin typeface="Times New Roman" pitchFamily="18" charset="0"/>
            </a:endParaRPr>
          </a:p>
          <a:p>
            <a:pPr lvl="1" eaLnBrk="1" hangingPunct="1">
              <a:lnSpc>
                <a:spcPct val="100000"/>
              </a:lnSpc>
              <a:spcBef>
                <a:spcPts val="600"/>
              </a:spcBef>
            </a:pPr>
            <a:r>
              <a:rPr lang="zh-CN" altLang="en-US" sz="2000" dirty="0" smtClean="0">
                <a:latin typeface="Times New Roman" pitchFamily="18" charset="0"/>
              </a:rPr>
              <a:t>与流密码相比无记忆性。在相同密钥下分别对长为</a:t>
            </a:r>
            <a:r>
              <a:rPr lang="en-US" altLang="zh-CN" sz="2000" i="1" dirty="0" smtClean="0">
                <a:latin typeface="Times New Roman" pitchFamily="18" charset="0"/>
              </a:rPr>
              <a:t>n</a:t>
            </a:r>
            <a:r>
              <a:rPr lang="zh-CN" altLang="en-US" sz="2000" dirty="0" smtClean="0">
                <a:latin typeface="Times New Roman" pitchFamily="18" charset="0"/>
              </a:rPr>
              <a:t>的输入明文组实施相同变换，所以</a:t>
            </a:r>
            <a:r>
              <a:rPr lang="zh-CN" altLang="en-US" sz="2000" dirty="0" smtClean="0">
                <a:solidFill>
                  <a:srgbClr val="FF0000"/>
                </a:solidFill>
                <a:latin typeface="Times New Roman" pitchFamily="18" charset="0"/>
              </a:rPr>
              <a:t>只需研究对任一组明文数字的变换规则</a:t>
            </a:r>
            <a:r>
              <a:rPr lang="zh-CN" altLang="en-US" sz="2000" dirty="0" smtClean="0">
                <a:latin typeface="Times New Roman" pitchFamily="18" charset="0"/>
              </a:rPr>
              <a:t>。</a:t>
            </a:r>
            <a:endParaRPr lang="en-US" altLang="zh-CN" sz="2000" dirty="0" smtClean="0">
              <a:latin typeface="Times New Roman" pitchFamily="18" charset="0"/>
            </a:endParaRPr>
          </a:p>
          <a:p>
            <a:pPr lvl="1" eaLnBrk="1" hangingPunct="1">
              <a:lnSpc>
                <a:spcPct val="100000"/>
              </a:lnSpc>
              <a:spcBef>
                <a:spcPts val="600"/>
              </a:spcBef>
            </a:pPr>
            <a:r>
              <a:rPr lang="zh-CN" altLang="en-US" sz="2000" dirty="0" smtClean="0">
                <a:solidFill>
                  <a:srgbClr val="0000FF"/>
                </a:solidFill>
                <a:latin typeface="Times New Roman" pitchFamily="18" charset="0"/>
              </a:rPr>
              <a:t>分组密码实质上是字长为</a:t>
            </a:r>
            <a:r>
              <a:rPr lang="en-US" altLang="zh-CN" sz="2000" i="1" dirty="0" smtClean="0">
                <a:solidFill>
                  <a:srgbClr val="0000FF"/>
                </a:solidFill>
                <a:latin typeface="Times New Roman" pitchFamily="18" charset="0"/>
              </a:rPr>
              <a:t>m</a:t>
            </a:r>
            <a:r>
              <a:rPr lang="zh-CN" altLang="en-US" sz="2000" dirty="0" smtClean="0">
                <a:solidFill>
                  <a:srgbClr val="0000FF"/>
                </a:solidFill>
                <a:latin typeface="Times New Roman" pitchFamily="18" charset="0"/>
              </a:rPr>
              <a:t>的数字序列的代换密码</a:t>
            </a: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91140" name="Object 4"/>
          <p:cNvGraphicFramePr>
            <a:graphicFrameLocks noChangeAspect="1"/>
          </p:cNvGraphicFramePr>
          <p:nvPr/>
        </p:nvGraphicFramePr>
        <p:xfrm>
          <a:off x="609600" y="4953000"/>
          <a:ext cx="8229600" cy="1447800"/>
        </p:xfrm>
        <a:graphic>
          <a:graphicData uri="http://schemas.openxmlformats.org/presentationml/2006/ole">
            <p:oleObj spid="_x0000_s791554" name="Visio" r:id="rId3" imgW="5707830" imgH="1054997"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1140"/>
                                        </p:tgtEl>
                                        <p:attrNameLst>
                                          <p:attrName>style.visibility</p:attrName>
                                        </p:attrNameLst>
                                      </p:cBhvr>
                                      <p:to>
                                        <p:strVal val="visible"/>
                                      </p:to>
                                    </p:set>
                                    <p:anim calcmode="lin" valueType="num">
                                      <p:cBhvr additive="base">
                                        <p:cTn id="7" dur="500" fill="hold"/>
                                        <p:tgtEl>
                                          <p:spTgt spid="91140"/>
                                        </p:tgtEl>
                                        <p:attrNameLst>
                                          <p:attrName>ppt_x</p:attrName>
                                        </p:attrNameLst>
                                      </p:cBhvr>
                                      <p:tavLst>
                                        <p:tav tm="0">
                                          <p:val>
                                            <p:strVal val="#ppt_x"/>
                                          </p:val>
                                        </p:tav>
                                        <p:tav tm="100000">
                                          <p:val>
                                            <p:strVal val="#ppt_x"/>
                                          </p:val>
                                        </p:tav>
                                      </p:tavLst>
                                    </p:anim>
                                    <p:anim calcmode="lin" valueType="num">
                                      <p:cBhvr additive="base">
                                        <p:cTn id="8" dur="500" fill="hold"/>
                                        <p:tgtEl>
                                          <p:spTgt spid="911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3.1.5 </a:t>
            </a:r>
            <a:r>
              <a:rPr lang="en-US" altLang="zh-CN" dirty="0" err="1" smtClean="0"/>
              <a:t>Feistel</a:t>
            </a:r>
            <a:r>
              <a:rPr lang="en-US" altLang="zh-CN" dirty="0" smtClean="0"/>
              <a:t> </a:t>
            </a:r>
            <a:r>
              <a:rPr lang="zh-CN" altLang="en-US" dirty="0" smtClean="0"/>
              <a:t>密码结构</a:t>
            </a:r>
            <a:endParaRPr lang="zh-CN" altLang="en-US" dirty="0"/>
          </a:p>
        </p:txBody>
      </p:sp>
      <p:sp>
        <p:nvSpPr>
          <p:cNvPr id="3" name="内容占位符 2"/>
          <p:cNvSpPr>
            <a:spLocks noGrp="1"/>
          </p:cNvSpPr>
          <p:nvPr>
            <p:ph idx="1"/>
          </p:nvPr>
        </p:nvSpPr>
        <p:spPr>
          <a:xfrm>
            <a:off x="381000" y="914400"/>
            <a:ext cx="8534400" cy="5638800"/>
          </a:xfrm>
        </p:spPr>
        <p:txBody>
          <a:bodyPr/>
          <a:lstStyle/>
          <a:p>
            <a:pPr eaLnBrk="1" hangingPunct="1">
              <a:lnSpc>
                <a:spcPct val="100000"/>
              </a:lnSpc>
              <a:spcBef>
                <a:spcPts val="600"/>
              </a:spcBef>
            </a:pPr>
            <a:r>
              <a:rPr lang="zh-CN" altLang="en-US" sz="2000" dirty="0" smtClean="0">
                <a:latin typeface="Times New Roman" pitchFamily="18" charset="0"/>
              </a:rPr>
              <a:t>下面证明解密过程第</a:t>
            </a:r>
            <a:r>
              <a:rPr lang="en-US" altLang="zh-CN" sz="2000" dirty="0" smtClean="0">
                <a:latin typeface="Times New Roman" pitchFamily="18" charset="0"/>
              </a:rPr>
              <a:t>1</a:t>
            </a:r>
            <a:r>
              <a:rPr lang="zh-CN" altLang="en-US" sz="2000" dirty="0" smtClean="0">
                <a:latin typeface="Times New Roman" pitchFamily="18" charset="0"/>
              </a:rPr>
              <a:t>轮的输出等于加密过程第</a:t>
            </a:r>
            <a:r>
              <a:rPr lang="en-US" altLang="zh-CN" sz="2000" dirty="0" smtClean="0">
                <a:latin typeface="Times New Roman" pitchFamily="18" charset="0"/>
              </a:rPr>
              <a:t>16</a:t>
            </a:r>
            <a:r>
              <a:rPr lang="zh-CN" altLang="en-US" sz="2000" dirty="0" smtClean="0">
                <a:latin typeface="Times New Roman" pitchFamily="18" charset="0"/>
              </a:rPr>
              <a:t>轮输入左右两半交换值</a:t>
            </a:r>
          </a:p>
          <a:p>
            <a:pPr lvl="1" eaLnBrk="1" hangingPunct="1">
              <a:lnSpc>
                <a:spcPct val="100000"/>
              </a:lnSpc>
              <a:spcBef>
                <a:spcPts val="600"/>
              </a:spcBef>
            </a:pPr>
            <a:r>
              <a:rPr lang="zh-CN" altLang="en-US" sz="2000" dirty="0" smtClean="0">
                <a:latin typeface="Times New Roman" pitchFamily="18" charset="0"/>
              </a:rPr>
              <a:t>解密过程取密文作为同一算法的输入，即第</a:t>
            </a:r>
            <a:r>
              <a:rPr lang="en-US" altLang="zh-CN" sz="2000" dirty="0" smtClean="0">
                <a:latin typeface="Times New Roman" pitchFamily="18" charset="0"/>
              </a:rPr>
              <a:t>1</a:t>
            </a:r>
            <a:r>
              <a:rPr lang="zh-CN" altLang="en-US" sz="2000" dirty="0" smtClean="0">
                <a:latin typeface="Times New Roman" pitchFamily="18" charset="0"/>
              </a:rPr>
              <a:t>轮输入是</a:t>
            </a:r>
            <a:r>
              <a:rPr lang="en-US" altLang="zh-CN" sz="2000" i="1" dirty="0" smtClean="0">
                <a:latin typeface="Times New Roman" pitchFamily="18" charset="0"/>
              </a:rPr>
              <a:t>RE</a:t>
            </a:r>
            <a:r>
              <a:rPr lang="en-US" altLang="zh-CN" sz="2000" baseline="-25000" dirty="0" smtClean="0">
                <a:latin typeface="Times New Roman" pitchFamily="18" charset="0"/>
              </a:rPr>
              <a:t>16</a:t>
            </a:r>
            <a:r>
              <a:rPr lang="en-US" altLang="zh-CN" sz="2000" dirty="0" smtClean="0">
                <a:latin typeface="Times New Roman" pitchFamily="18" charset="0"/>
              </a:rPr>
              <a:t>‖</a:t>
            </a:r>
            <a:r>
              <a:rPr lang="en-US" altLang="zh-CN" sz="2000" i="1" dirty="0" smtClean="0">
                <a:latin typeface="Times New Roman" pitchFamily="18" charset="0"/>
              </a:rPr>
              <a:t>LE</a:t>
            </a:r>
            <a:r>
              <a:rPr lang="en-US" altLang="zh-CN" sz="2000" baseline="-25000" dirty="0" smtClean="0">
                <a:latin typeface="Times New Roman" pitchFamily="18" charset="0"/>
              </a:rPr>
              <a:t>16</a:t>
            </a:r>
            <a:endParaRPr lang="zh-CN" altLang="en-US" sz="2000" dirty="0" smtClean="0">
              <a:latin typeface="Times New Roman" pitchFamily="18" charset="0"/>
            </a:endParaRPr>
          </a:p>
          <a:p>
            <a:pPr lvl="1" eaLnBrk="1" hangingPunct="1">
              <a:lnSpc>
                <a:spcPct val="100000"/>
              </a:lnSpc>
              <a:spcBef>
                <a:spcPts val="600"/>
              </a:spcBef>
              <a:buNone/>
            </a:pPr>
            <a:r>
              <a:rPr lang="zh-CN" altLang="en-US" sz="2000" dirty="0" smtClean="0">
                <a:latin typeface="Times New Roman" pitchFamily="18" charset="0"/>
              </a:rPr>
              <a:t>在加密过程中：</a:t>
            </a:r>
            <a:endParaRPr lang="zh-CN" altLang="en-US" sz="2000" i="1" dirty="0" smtClean="0">
              <a:latin typeface="Times New Roman" pitchFamily="18" charset="0"/>
            </a:endParaRPr>
          </a:p>
          <a:p>
            <a:pPr lvl="1" eaLnBrk="1" hangingPunct="1">
              <a:lnSpc>
                <a:spcPct val="100000"/>
              </a:lnSpc>
              <a:spcBef>
                <a:spcPts val="600"/>
              </a:spcBef>
            </a:pPr>
            <a:r>
              <a:rPr lang="en-US" altLang="zh-CN" sz="2000" i="1" dirty="0" smtClean="0">
                <a:latin typeface="Times New Roman" pitchFamily="18" charset="0"/>
              </a:rPr>
              <a:t>LE</a:t>
            </a:r>
            <a:r>
              <a:rPr lang="en-US" altLang="zh-CN" sz="2000" baseline="-25000" dirty="0" smtClean="0">
                <a:latin typeface="Times New Roman" pitchFamily="18" charset="0"/>
              </a:rPr>
              <a:t>16</a:t>
            </a:r>
            <a:r>
              <a:rPr lang="zh-CN" altLang="en-US" sz="2000" dirty="0" smtClean="0">
                <a:latin typeface="Times New Roman" pitchFamily="18" charset="0"/>
              </a:rPr>
              <a:t>＝</a:t>
            </a:r>
            <a:r>
              <a:rPr lang="en-US" altLang="zh-CN" sz="2000" i="1" dirty="0" smtClean="0">
                <a:latin typeface="Times New Roman" pitchFamily="18" charset="0"/>
              </a:rPr>
              <a:t>RE</a:t>
            </a:r>
            <a:r>
              <a:rPr lang="en-US" altLang="zh-CN" sz="2000" baseline="-25000" dirty="0" smtClean="0">
                <a:latin typeface="Times New Roman" pitchFamily="18" charset="0"/>
              </a:rPr>
              <a:t>15 </a:t>
            </a:r>
            <a:r>
              <a:rPr lang="zh-CN" altLang="en-US" sz="2000" dirty="0" smtClean="0">
                <a:latin typeface="Times New Roman" pitchFamily="18" charset="0"/>
              </a:rPr>
              <a:t>；</a:t>
            </a:r>
            <a:r>
              <a:rPr lang="en-US" altLang="zh-CN" sz="2000" dirty="0" smtClean="0">
                <a:latin typeface="Times New Roman" pitchFamily="18" charset="0"/>
              </a:rPr>
              <a:t>     </a:t>
            </a:r>
            <a:r>
              <a:rPr lang="en-US" altLang="zh-CN" sz="2000" i="1" dirty="0" smtClean="0">
                <a:latin typeface="Times New Roman" pitchFamily="18" charset="0"/>
              </a:rPr>
              <a:t>RE</a:t>
            </a:r>
            <a:r>
              <a:rPr lang="en-US" altLang="zh-CN" sz="2000" baseline="-25000" dirty="0" smtClean="0">
                <a:latin typeface="Times New Roman" pitchFamily="18" charset="0"/>
              </a:rPr>
              <a:t>16</a:t>
            </a:r>
            <a:r>
              <a:rPr lang="zh-CN" altLang="en-US" sz="2000" dirty="0" smtClean="0">
                <a:latin typeface="Times New Roman" pitchFamily="18" charset="0"/>
              </a:rPr>
              <a:t>＝</a:t>
            </a:r>
            <a:r>
              <a:rPr lang="en-US" altLang="zh-CN" sz="2000" i="1" dirty="0" smtClean="0">
                <a:latin typeface="Times New Roman" pitchFamily="18" charset="0"/>
              </a:rPr>
              <a:t>LE</a:t>
            </a:r>
            <a:r>
              <a:rPr lang="en-US" altLang="zh-CN" sz="2000" baseline="-25000" dirty="0" smtClean="0">
                <a:latin typeface="Times New Roman" pitchFamily="18" charset="0"/>
              </a:rPr>
              <a:t>15</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RE</a:t>
            </a:r>
            <a:r>
              <a:rPr lang="en-US" altLang="zh-CN" sz="2000" baseline="-25000" dirty="0" smtClean="0">
                <a:latin typeface="Times New Roman" pitchFamily="18" charset="0"/>
              </a:rPr>
              <a:t>15</a:t>
            </a:r>
            <a:r>
              <a:rPr lang="en-US" altLang="zh-CN" sz="2000" dirty="0" smtClean="0">
                <a:latin typeface="Times New Roman" pitchFamily="18" charset="0"/>
              </a:rPr>
              <a:t>,</a:t>
            </a:r>
            <a:r>
              <a:rPr lang="en-US" altLang="zh-CN" sz="2000" i="1" dirty="0" smtClean="0">
                <a:latin typeface="Times New Roman" pitchFamily="18" charset="0"/>
              </a:rPr>
              <a:t> K</a:t>
            </a:r>
            <a:r>
              <a:rPr lang="en-US" altLang="zh-CN" sz="2000" baseline="-25000" dirty="0" smtClean="0">
                <a:latin typeface="Times New Roman" pitchFamily="18" charset="0"/>
              </a:rPr>
              <a:t>16</a:t>
            </a:r>
            <a:r>
              <a:rPr lang="en-US" altLang="zh-CN" sz="2000" dirty="0" smtClean="0">
                <a:latin typeface="Times New Roman" pitchFamily="18" charset="0"/>
              </a:rPr>
              <a:t>)</a:t>
            </a:r>
          </a:p>
          <a:p>
            <a:pPr lvl="1" eaLnBrk="1" hangingPunct="1">
              <a:lnSpc>
                <a:spcPct val="100000"/>
              </a:lnSpc>
              <a:spcBef>
                <a:spcPts val="600"/>
              </a:spcBef>
              <a:buNone/>
            </a:pPr>
            <a:r>
              <a:rPr lang="zh-CN" altLang="en-US" sz="2000" dirty="0" smtClean="0">
                <a:latin typeface="Times New Roman" pitchFamily="18" charset="0"/>
              </a:rPr>
              <a:t>在解密过程中</a:t>
            </a:r>
            <a:endParaRPr lang="zh-CN" altLang="en-US" sz="2000" i="1" dirty="0" smtClean="0">
              <a:latin typeface="Times New Roman" pitchFamily="18" charset="0"/>
            </a:endParaRPr>
          </a:p>
          <a:p>
            <a:pPr lvl="1" eaLnBrk="1" hangingPunct="1">
              <a:lnSpc>
                <a:spcPct val="100000"/>
              </a:lnSpc>
              <a:spcBef>
                <a:spcPts val="600"/>
              </a:spcBef>
            </a:pPr>
            <a:r>
              <a:rPr lang="en-US" altLang="zh-CN" sz="2000" i="1" dirty="0" smtClean="0">
                <a:latin typeface="Times New Roman" pitchFamily="18" charset="0"/>
              </a:rPr>
              <a:t>LD</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RD</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LE</a:t>
            </a:r>
            <a:r>
              <a:rPr lang="en-US" altLang="zh-CN" sz="2000" baseline="-25000" dirty="0" smtClean="0">
                <a:latin typeface="Times New Roman" pitchFamily="18" charset="0"/>
              </a:rPr>
              <a:t>16</a:t>
            </a:r>
            <a:r>
              <a:rPr lang="zh-CN" altLang="en-US" sz="2000" dirty="0" smtClean="0">
                <a:latin typeface="Times New Roman" pitchFamily="18" charset="0"/>
              </a:rPr>
              <a:t>＝</a:t>
            </a:r>
            <a:r>
              <a:rPr lang="en-US" altLang="zh-CN" sz="2000" i="1" dirty="0" smtClean="0">
                <a:latin typeface="Times New Roman" pitchFamily="18" charset="0"/>
              </a:rPr>
              <a:t>RE</a:t>
            </a:r>
            <a:r>
              <a:rPr lang="en-US" altLang="zh-CN" sz="2000" baseline="-25000" dirty="0" smtClean="0">
                <a:latin typeface="Times New Roman" pitchFamily="18" charset="0"/>
              </a:rPr>
              <a:t>15</a:t>
            </a:r>
            <a:endParaRPr lang="en-US" altLang="zh-CN" sz="2000" i="1" baseline="-25000" dirty="0" smtClean="0">
              <a:latin typeface="Times New Roman" pitchFamily="18" charset="0"/>
            </a:endParaRPr>
          </a:p>
          <a:p>
            <a:pPr lvl="1" eaLnBrk="1" hangingPunct="1">
              <a:lnSpc>
                <a:spcPct val="100000"/>
              </a:lnSpc>
              <a:spcBef>
                <a:spcPts val="600"/>
              </a:spcBef>
            </a:pPr>
            <a:r>
              <a:rPr lang="en-US" altLang="zh-CN" sz="2000" i="1" dirty="0" smtClean="0">
                <a:latin typeface="Times New Roman" pitchFamily="18" charset="0"/>
              </a:rPr>
              <a:t>RD</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LD</a:t>
            </a:r>
            <a:r>
              <a:rPr lang="en-US" altLang="zh-CN" sz="2000" baseline="-25000" dirty="0" smtClean="0">
                <a:latin typeface="Times New Roman" pitchFamily="18" charset="0"/>
              </a:rPr>
              <a:t>0</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RD</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 K</a:t>
            </a:r>
            <a:r>
              <a:rPr lang="en-US" altLang="zh-CN" sz="2000" baseline="-25000" dirty="0" smtClean="0">
                <a:latin typeface="Times New Roman" pitchFamily="18" charset="0"/>
              </a:rPr>
              <a:t>16</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RE</a:t>
            </a:r>
            <a:r>
              <a:rPr lang="en-US" altLang="zh-CN" sz="2000" baseline="-25000" dirty="0" smtClean="0">
                <a:latin typeface="Times New Roman" pitchFamily="18" charset="0"/>
              </a:rPr>
              <a:t>16</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RE</a:t>
            </a:r>
            <a:r>
              <a:rPr lang="en-US" altLang="zh-CN" sz="2000" baseline="-25000" dirty="0" smtClean="0">
                <a:latin typeface="Times New Roman" pitchFamily="18" charset="0"/>
              </a:rPr>
              <a:t>15</a:t>
            </a:r>
            <a:r>
              <a:rPr lang="en-US" altLang="zh-CN" sz="2000" dirty="0" smtClean="0">
                <a:latin typeface="Times New Roman" pitchFamily="18" charset="0"/>
              </a:rPr>
              <a:t>,</a:t>
            </a:r>
            <a:r>
              <a:rPr lang="en-US" altLang="zh-CN" sz="2000" i="1" dirty="0" smtClean="0">
                <a:latin typeface="Times New Roman" pitchFamily="18" charset="0"/>
              </a:rPr>
              <a:t> K</a:t>
            </a:r>
            <a:r>
              <a:rPr lang="en-US" altLang="zh-CN" sz="2000" baseline="-25000" dirty="0" smtClean="0">
                <a:latin typeface="Times New Roman" pitchFamily="18" charset="0"/>
              </a:rPr>
              <a:t>16</a:t>
            </a:r>
            <a:r>
              <a:rPr lang="en-US" altLang="zh-CN" sz="2000" dirty="0" smtClean="0">
                <a:latin typeface="Times New Roman" pitchFamily="18" charset="0"/>
              </a:rPr>
              <a:t>)</a:t>
            </a:r>
          </a:p>
          <a:p>
            <a:pPr lvl="1" eaLnBrk="1" hangingPunct="1">
              <a:lnSpc>
                <a:spcPct val="100000"/>
              </a:lnSpc>
              <a:spcBef>
                <a:spcPts val="600"/>
              </a:spcBef>
            </a:pPr>
            <a:r>
              <a:rPr lang="en-US" altLang="zh-CN" sz="2000" dirty="0" smtClean="0">
                <a:latin typeface="Times New Roman" pitchFamily="18" charset="0"/>
              </a:rPr>
              <a:t>       </a:t>
            </a:r>
            <a:r>
              <a:rPr lang="zh-CN" altLang="en-US" sz="2000" dirty="0" smtClean="0">
                <a:latin typeface="Times New Roman" pitchFamily="18" charset="0"/>
              </a:rPr>
              <a:t>＝</a:t>
            </a:r>
            <a:r>
              <a:rPr lang="en-US" altLang="zh-CN" sz="2000" dirty="0" smtClean="0">
                <a:latin typeface="Times New Roman" pitchFamily="18" charset="0"/>
              </a:rPr>
              <a:t>[</a:t>
            </a:r>
            <a:r>
              <a:rPr lang="en-US" altLang="zh-CN" sz="2000" i="1" dirty="0" smtClean="0">
                <a:latin typeface="Times New Roman" pitchFamily="18" charset="0"/>
              </a:rPr>
              <a:t>LE</a:t>
            </a:r>
            <a:r>
              <a:rPr lang="en-US" altLang="zh-CN" sz="2000" baseline="-25000" dirty="0" smtClean="0">
                <a:latin typeface="Times New Roman" pitchFamily="18" charset="0"/>
              </a:rPr>
              <a:t>15</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RE</a:t>
            </a:r>
            <a:r>
              <a:rPr lang="en-US" altLang="zh-CN" sz="2000" baseline="-25000" dirty="0" smtClean="0">
                <a:latin typeface="Times New Roman" pitchFamily="18" charset="0"/>
              </a:rPr>
              <a:t>15</a:t>
            </a:r>
            <a:r>
              <a:rPr lang="en-US" altLang="zh-CN" sz="2000" dirty="0" smtClean="0">
                <a:latin typeface="Times New Roman" pitchFamily="18" charset="0"/>
              </a:rPr>
              <a:t>,</a:t>
            </a:r>
            <a:r>
              <a:rPr lang="en-US" altLang="zh-CN" sz="2000" i="1" dirty="0" smtClean="0">
                <a:latin typeface="Times New Roman" pitchFamily="18" charset="0"/>
              </a:rPr>
              <a:t> K</a:t>
            </a:r>
            <a:r>
              <a:rPr lang="en-US" altLang="zh-CN" sz="2000" baseline="-25000" dirty="0" smtClean="0">
                <a:latin typeface="Times New Roman" pitchFamily="18" charset="0"/>
              </a:rPr>
              <a:t>16</a:t>
            </a:r>
            <a:r>
              <a:rPr lang="en-US" altLang="zh-CN" sz="2000" dirty="0" smtClean="0">
                <a:latin typeface="Times New Roman" pitchFamily="18" charset="0"/>
              </a:rPr>
              <a:t>)] </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RE</a:t>
            </a:r>
            <a:r>
              <a:rPr lang="en-US" altLang="zh-CN" sz="2000" baseline="-25000" dirty="0" smtClean="0">
                <a:latin typeface="Times New Roman" pitchFamily="18" charset="0"/>
              </a:rPr>
              <a:t>15</a:t>
            </a:r>
            <a:r>
              <a:rPr lang="en-US" altLang="zh-CN" sz="2000" dirty="0" smtClean="0">
                <a:latin typeface="Times New Roman" pitchFamily="18" charset="0"/>
              </a:rPr>
              <a:t>,</a:t>
            </a:r>
            <a:r>
              <a:rPr lang="en-US" altLang="zh-CN" sz="2000" i="1" dirty="0" smtClean="0">
                <a:latin typeface="Times New Roman" pitchFamily="18" charset="0"/>
              </a:rPr>
              <a:t> K</a:t>
            </a:r>
            <a:r>
              <a:rPr lang="en-US" altLang="zh-CN" sz="2000" baseline="-25000" dirty="0" smtClean="0">
                <a:latin typeface="Times New Roman" pitchFamily="18" charset="0"/>
              </a:rPr>
              <a:t>16</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LE</a:t>
            </a:r>
            <a:r>
              <a:rPr lang="en-US" altLang="zh-CN" sz="2000" baseline="-25000" dirty="0" smtClean="0">
                <a:latin typeface="Times New Roman" pitchFamily="18" charset="0"/>
              </a:rPr>
              <a:t>15</a:t>
            </a:r>
          </a:p>
          <a:p>
            <a:pPr lvl="1" eaLnBrk="1" hangingPunct="1">
              <a:lnSpc>
                <a:spcPct val="100000"/>
              </a:lnSpc>
              <a:spcBef>
                <a:spcPts val="600"/>
              </a:spcBef>
              <a:buNone/>
            </a:pPr>
            <a:r>
              <a:rPr lang="zh-CN" altLang="en-US" sz="2000" dirty="0" smtClean="0">
                <a:latin typeface="Times New Roman" pitchFamily="18" charset="0"/>
              </a:rPr>
              <a:t>容易证明这种对应关系在</a:t>
            </a:r>
            <a:r>
              <a:rPr lang="en-US" altLang="zh-CN" sz="2000" dirty="0" smtClean="0">
                <a:latin typeface="Times New Roman" pitchFamily="18" charset="0"/>
              </a:rPr>
              <a:t>16</a:t>
            </a:r>
            <a:r>
              <a:rPr lang="zh-CN" altLang="en-US" sz="2000" dirty="0" smtClean="0">
                <a:latin typeface="Times New Roman" pitchFamily="18" charset="0"/>
              </a:rPr>
              <a:t>轮中每轮都成立</a:t>
            </a:r>
            <a:endParaRPr lang="en-US" altLang="zh-CN" sz="2000" dirty="0" smtClean="0">
              <a:latin typeface="Times New Roman" pitchFamily="18" charset="0"/>
            </a:endParaRPr>
          </a:p>
          <a:p>
            <a:pPr lvl="1" eaLnBrk="1" hangingPunct="1">
              <a:lnSpc>
                <a:spcPct val="100000"/>
              </a:lnSpc>
              <a:spcBef>
                <a:spcPts val="600"/>
              </a:spcBef>
            </a:pPr>
            <a:r>
              <a:rPr lang="zh-CN" altLang="en-US" sz="2000" dirty="0" smtClean="0">
                <a:latin typeface="Times New Roman" pitchFamily="18" charset="0"/>
              </a:rPr>
              <a:t>一般地，加密过程的第</a:t>
            </a:r>
            <a:r>
              <a:rPr lang="en-US" altLang="zh-CN" sz="2000" i="1" dirty="0" err="1" smtClean="0">
                <a:latin typeface="Times New Roman" pitchFamily="18" charset="0"/>
              </a:rPr>
              <a:t>i</a:t>
            </a:r>
            <a:r>
              <a:rPr lang="zh-CN" altLang="en-US" sz="2000" dirty="0" smtClean="0">
                <a:latin typeface="Times New Roman" pitchFamily="18" charset="0"/>
              </a:rPr>
              <a:t>轮有</a:t>
            </a:r>
            <a:endParaRPr lang="zh-CN" altLang="en-US" sz="2000" i="1" dirty="0" smtClean="0">
              <a:latin typeface="Times New Roman" pitchFamily="18" charset="0"/>
            </a:endParaRPr>
          </a:p>
          <a:p>
            <a:pPr lvl="1" eaLnBrk="1" hangingPunct="1">
              <a:lnSpc>
                <a:spcPct val="100000"/>
              </a:lnSpc>
              <a:spcBef>
                <a:spcPts val="600"/>
              </a:spcBef>
            </a:pPr>
            <a:r>
              <a:rPr lang="en-US" altLang="zh-CN" sz="2000" i="1" dirty="0" err="1" smtClean="0">
                <a:latin typeface="Times New Roman" pitchFamily="18" charset="0"/>
              </a:rPr>
              <a:t>LE</a:t>
            </a:r>
            <a:r>
              <a:rPr lang="en-US" altLang="zh-CN" sz="2000" i="1" baseline="-25000" dirty="0" err="1" smtClean="0">
                <a:latin typeface="Times New Roman" pitchFamily="18" charset="0"/>
              </a:rPr>
              <a:t>i</a:t>
            </a:r>
            <a:r>
              <a:rPr lang="zh-CN" altLang="en-US" sz="2000" dirty="0" smtClean="0">
                <a:latin typeface="Times New Roman" pitchFamily="18" charset="0"/>
              </a:rPr>
              <a:t>＝</a:t>
            </a:r>
            <a:r>
              <a:rPr lang="en-US" altLang="zh-CN" sz="2000" i="1" dirty="0" smtClean="0">
                <a:latin typeface="Times New Roman" pitchFamily="18" charset="0"/>
              </a:rPr>
              <a:t>RE</a:t>
            </a:r>
            <a:r>
              <a:rPr lang="en-US" altLang="zh-CN" sz="2000" i="1" baseline="-25000" dirty="0" smtClean="0">
                <a:latin typeface="Times New Roman" pitchFamily="18" charset="0"/>
              </a:rPr>
              <a:t>i</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err="1" smtClean="0">
                <a:latin typeface="Times New Roman" pitchFamily="18" charset="0"/>
              </a:rPr>
              <a:t>RE</a:t>
            </a:r>
            <a:r>
              <a:rPr lang="en-US" altLang="zh-CN" sz="2000" i="1" baseline="-25000" dirty="0" err="1" smtClean="0">
                <a:latin typeface="Times New Roman" pitchFamily="18" charset="0"/>
              </a:rPr>
              <a:t>i</a:t>
            </a:r>
            <a:r>
              <a:rPr lang="zh-CN" altLang="en-US" sz="2000" dirty="0" smtClean="0">
                <a:latin typeface="Times New Roman" pitchFamily="18" charset="0"/>
              </a:rPr>
              <a:t>＝</a:t>
            </a:r>
            <a:r>
              <a:rPr lang="en-US" altLang="zh-CN" sz="2000" i="1" dirty="0" smtClean="0">
                <a:latin typeface="Times New Roman" pitchFamily="18" charset="0"/>
              </a:rPr>
              <a:t>LE</a:t>
            </a:r>
            <a:r>
              <a:rPr lang="en-US" altLang="zh-CN" sz="2000" i="1" baseline="-25000" dirty="0" smtClean="0">
                <a:latin typeface="Times New Roman" pitchFamily="18" charset="0"/>
              </a:rPr>
              <a:t>i</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RE</a:t>
            </a:r>
            <a:r>
              <a:rPr lang="en-US" altLang="zh-CN" sz="2000" i="1" baseline="-25000" dirty="0" smtClean="0">
                <a:latin typeface="Times New Roman" pitchFamily="18" charset="0"/>
              </a:rPr>
              <a:t>i</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 </a:t>
            </a:r>
            <a:r>
              <a:rPr lang="en-US" altLang="zh-CN" sz="2000" i="1" dirty="0" err="1" smtClean="0">
                <a:latin typeface="Times New Roman" pitchFamily="18" charset="0"/>
              </a:rPr>
              <a:t>K</a:t>
            </a:r>
            <a:r>
              <a:rPr lang="en-US" altLang="zh-CN" sz="2000" i="1" baseline="-25000" dirty="0" err="1" smtClean="0">
                <a:latin typeface="Times New Roman" pitchFamily="18" charset="0"/>
              </a:rPr>
              <a:t>i</a:t>
            </a:r>
            <a:r>
              <a:rPr lang="en-US" altLang="zh-CN" sz="2000" dirty="0" smtClean="0">
                <a:latin typeface="Times New Roman" pitchFamily="18" charset="0"/>
              </a:rPr>
              <a:t>)</a:t>
            </a:r>
          </a:p>
          <a:p>
            <a:pPr lvl="1" eaLnBrk="1" hangingPunct="1">
              <a:lnSpc>
                <a:spcPct val="100000"/>
              </a:lnSpc>
              <a:spcBef>
                <a:spcPts val="600"/>
              </a:spcBef>
            </a:pPr>
            <a:r>
              <a:rPr lang="zh-CN" altLang="en-US" sz="2000" dirty="0" smtClean="0">
                <a:latin typeface="Times New Roman" pitchFamily="18" charset="0"/>
              </a:rPr>
              <a:t>因此 </a:t>
            </a:r>
            <a:r>
              <a:rPr lang="en-US" altLang="zh-CN" sz="2000" i="1" dirty="0" smtClean="0">
                <a:latin typeface="Times New Roman" pitchFamily="18" charset="0"/>
              </a:rPr>
              <a:t>RE</a:t>
            </a:r>
            <a:r>
              <a:rPr lang="en-US" altLang="zh-CN" sz="2000" i="1" baseline="-25000" dirty="0" smtClean="0">
                <a:latin typeface="Times New Roman" pitchFamily="18" charset="0"/>
              </a:rPr>
              <a:t>i</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err="1" smtClean="0">
                <a:latin typeface="Times New Roman" pitchFamily="18" charset="0"/>
              </a:rPr>
              <a:t>LE</a:t>
            </a:r>
            <a:r>
              <a:rPr lang="en-US" altLang="zh-CN" sz="2000" i="1" baseline="-25000" dirty="0" err="1" smtClean="0">
                <a:latin typeface="Times New Roman" pitchFamily="18" charset="0"/>
              </a:rPr>
              <a:t>i</a:t>
            </a:r>
            <a:r>
              <a:rPr lang="zh-CN" altLang="en-US" sz="2000" dirty="0" smtClean="0">
                <a:latin typeface="Times New Roman" pitchFamily="18" charset="0"/>
              </a:rPr>
              <a:t>；</a:t>
            </a:r>
            <a:r>
              <a:rPr lang="en-US" altLang="zh-CN" sz="2000" i="1" dirty="0" smtClean="0">
                <a:latin typeface="Times New Roman" pitchFamily="18" charset="0"/>
              </a:rPr>
              <a:t>LE</a:t>
            </a:r>
            <a:r>
              <a:rPr lang="en-US" altLang="zh-CN" sz="2000" i="1" baseline="-25000" dirty="0" smtClean="0">
                <a:latin typeface="Times New Roman" pitchFamily="18" charset="0"/>
              </a:rPr>
              <a:t>i</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err="1" smtClean="0">
                <a:latin typeface="Times New Roman" pitchFamily="18" charset="0"/>
              </a:rPr>
              <a:t>RE</a:t>
            </a:r>
            <a:r>
              <a:rPr lang="en-US" altLang="zh-CN" sz="2000" i="1" baseline="-25000" dirty="0" err="1" smtClean="0">
                <a:latin typeface="Times New Roman" pitchFamily="18" charset="0"/>
              </a:rPr>
              <a:t>i</a:t>
            </a:r>
            <a:r>
              <a:rPr lang="en-US" altLang="zh-CN" sz="2000" dirty="0" smtClean="0">
                <a:latin typeface="Times New Roman" pitchFamily="18" charset="0"/>
              </a:rPr>
              <a:t> </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RE</a:t>
            </a:r>
            <a:r>
              <a:rPr lang="en-US" altLang="zh-CN" sz="2000" i="1" baseline="-25000" dirty="0" smtClean="0">
                <a:latin typeface="Times New Roman" pitchFamily="18" charset="0"/>
              </a:rPr>
              <a:t>i</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 </a:t>
            </a:r>
            <a:r>
              <a:rPr lang="en-US" altLang="zh-CN" sz="2000" i="1" dirty="0" err="1" smtClean="0">
                <a:latin typeface="Times New Roman" pitchFamily="18" charset="0"/>
              </a:rPr>
              <a:t>K</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i="1" dirty="0" err="1" smtClean="0">
                <a:latin typeface="Times New Roman" pitchFamily="18" charset="0"/>
              </a:rPr>
              <a:t>RE</a:t>
            </a:r>
            <a:r>
              <a:rPr lang="en-US" altLang="zh-CN" sz="2000" i="1" baseline="-25000" dirty="0" err="1" smtClean="0">
                <a:latin typeface="Times New Roman" pitchFamily="18" charset="0"/>
              </a:rPr>
              <a:t>i</a:t>
            </a:r>
            <a:r>
              <a:rPr lang="en-US" altLang="zh-CN" sz="2000" dirty="0" smtClean="0">
                <a:latin typeface="Times New Roman" pitchFamily="18" charset="0"/>
              </a:rPr>
              <a:t> </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err="1" smtClean="0">
                <a:latin typeface="Times New Roman" pitchFamily="18" charset="0"/>
              </a:rPr>
              <a:t>LE</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i="1" dirty="0" smtClean="0">
                <a:latin typeface="Times New Roman" pitchFamily="18" charset="0"/>
              </a:rPr>
              <a:t> </a:t>
            </a:r>
            <a:r>
              <a:rPr lang="en-US" altLang="zh-CN" sz="2000" i="1" dirty="0" err="1" smtClean="0">
                <a:latin typeface="Times New Roman" pitchFamily="18" charset="0"/>
              </a:rPr>
              <a:t>K</a:t>
            </a:r>
            <a:r>
              <a:rPr lang="en-US" altLang="zh-CN" sz="2000" i="1" baseline="-25000" dirty="0" err="1" smtClean="0">
                <a:latin typeface="Times New Roman" pitchFamily="18" charset="0"/>
              </a:rPr>
              <a:t>i</a:t>
            </a:r>
            <a:r>
              <a:rPr lang="en-US" altLang="zh-CN" sz="2000" dirty="0" smtClean="0">
                <a:latin typeface="Times New Roman" pitchFamily="18" charset="0"/>
              </a:rPr>
              <a:t>)</a:t>
            </a:r>
          </a:p>
          <a:p>
            <a:pPr lvl="1" eaLnBrk="1" hangingPunct="1">
              <a:lnSpc>
                <a:spcPct val="100000"/>
              </a:lnSpc>
              <a:spcBef>
                <a:spcPts val="600"/>
              </a:spcBef>
              <a:buNone/>
            </a:pPr>
            <a:r>
              <a:rPr lang="zh-CN" altLang="en-US" sz="2000" dirty="0" smtClean="0">
                <a:latin typeface="Times New Roman" pitchFamily="18" charset="0"/>
              </a:rPr>
              <a:t>解密过程第</a:t>
            </a:r>
            <a:r>
              <a:rPr lang="en-US" altLang="zh-CN" sz="2000" dirty="0" smtClean="0">
                <a:latin typeface="Times New Roman" pitchFamily="18" charset="0"/>
              </a:rPr>
              <a:t>16</a:t>
            </a:r>
            <a:r>
              <a:rPr lang="zh-CN" altLang="en-US" sz="2000" dirty="0" smtClean="0">
                <a:latin typeface="Times New Roman" pitchFamily="18" charset="0"/>
              </a:rPr>
              <a:t>轮的输出是</a:t>
            </a:r>
            <a:r>
              <a:rPr lang="en-US" altLang="zh-CN" sz="2000" i="1" dirty="0" smtClean="0">
                <a:latin typeface="Times New Roman" pitchFamily="18" charset="0"/>
              </a:rPr>
              <a:t>RE</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LE</a:t>
            </a:r>
            <a:r>
              <a:rPr lang="en-US" altLang="zh-CN" sz="2000" baseline="-25000" dirty="0" smtClean="0">
                <a:latin typeface="Times New Roman" pitchFamily="18" charset="0"/>
              </a:rPr>
              <a:t>0</a:t>
            </a:r>
            <a:r>
              <a:rPr lang="zh-CN" altLang="en-US" sz="2000" dirty="0" smtClean="0">
                <a:latin typeface="Times New Roman" pitchFamily="18" charset="0"/>
              </a:rPr>
              <a:t>，左右交换后即得最初的明文</a:t>
            </a:r>
            <a:endParaRPr lang="en-US" altLang="zh-CN" sz="2000" dirty="0" smtClean="0">
              <a:latin typeface="Times New Roman" pitchFamily="18" charset="0"/>
            </a:endParaRPr>
          </a:p>
          <a:p>
            <a:pPr lvl="1" eaLnBrk="1" hangingPunct="1">
              <a:lnSpc>
                <a:spcPct val="100000"/>
              </a:lnSpc>
              <a:spcBef>
                <a:spcPts val="600"/>
              </a:spcBef>
              <a:buNone/>
            </a:pP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数据加密标准</a:t>
            </a:r>
            <a:r>
              <a:rPr lang="en-US" altLang="zh-CN" dirty="0" smtClean="0"/>
              <a:t>DES</a:t>
            </a:r>
            <a:endParaRPr lang="zh-CN" altLang="en-US" dirty="0"/>
          </a:p>
        </p:txBody>
      </p:sp>
      <p:sp>
        <p:nvSpPr>
          <p:cNvPr id="3" name="内容占位符 2"/>
          <p:cNvSpPr>
            <a:spLocks noGrp="1"/>
          </p:cNvSpPr>
          <p:nvPr>
            <p:ph idx="1"/>
          </p:nvPr>
        </p:nvSpPr>
        <p:spPr>
          <a:xfrm>
            <a:off x="457200" y="990600"/>
            <a:ext cx="8458200" cy="5486400"/>
          </a:xfrm>
        </p:spPr>
        <p:txBody>
          <a:bodyPr/>
          <a:lstStyle/>
          <a:p>
            <a:pPr eaLnBrk="1" hangingPunct="1">
              <a:lnSpc>
                <a:spcPct val="100000"/>
              </a:lnSpc>
            </a:pPr>
            <a:r>
              <a:rPr lang="en-US" altLang="zh-CN" sz="2400" dirty="0" smtClean="0"/>
              <a:t>DES</a:t>
            </a:r>
            <a:r>
              <a:rPr lang="zh-CN" altLang="en-US" sz="2400" dirty="0" smtClean="0"/>
              <a:t>的产生</a:t>
            </a:r>
          </a:p>
          <a:p>
            <a:pPr lvl="1" eaLnBrk="1" hangingPunct="1">
              <a:lnSpc>
                <a:spcPct val="100000"/>
              </a:lnSpc>
            </a:pPr>
            <a:r>
              <a:rPr lang="zh-CN" altLang="en-US" sz="2000" dirty="0" smtClean="0"/>
              <a:t>美国国家标准局</a:t>
            </a:r>
            <a:r>
              <a:rPr lang="en-US" altLang="zh-CN" sz="2000" dirty="0" smtClean="0"/>
              <a:t>1973</a:t>
            </a:r>
            <a:r>
              <a:rPr lang="zh-CN" altLang="en-US" sz="2000" dirty="0" smtClean="0"/>
              <a:t>年开始研究除国防部外的其它部门的计算机系统的数据加密标准</a:t>
            </a:r>
          </a:p>
          <a:p>
            <a:pPr lvl="1" eaLnBrk="1" hangingPunct="1">
              <a:lnSpc>
                <a:spcPct val="100000"/>
              </a:lnSpc>
            </a:pPr>
            <a:r>
              <a:rPr lang="zh-CN" altLang="en-US" sz="2000" dirty="0" smtClean="0"/>
              <a:t>于</a:t>
            </a:r>
            <a:r>
              <a:rPr lang="en-US" altLang="zh-CN" sz="2000" dirty="0" smtClean="0"/>
              <a:t>1973</a:t>
            </a:r>
            <a:r>
              <a:rPr lang="zh-CN" altLang="en-US" sz="2000" dirty="0" smtClean="0"/>
              <a:t>年</a:t>
            </a:r>
            <a:r>
              <a:rPr lang="en-US" altLang="zh-CN" sz="2000" dirty="0" smtClean="0"/>
              <a:t>5</a:t>
            </a:r>
            <a:r>
              <a:rPr lang="zh-CN" altLang="en-US" sz="2000" dirty="0" smtClean="0"/>
              <a:t>月</a:t>
            </a:r>
            <a:r>
              <a:rPr lang="en-US" altLang="zh-CN" sz="2000" dirty="0" smtClean="0"/>
              <a:t>15</a:t>
            </a:r>
            <a:r>
              <a:rPr lang="zh-CN" altLang="en-US" sz="2000" dirty="0" smtClean="0"/>
              <a:t>日和</a:t>
            </a:r>
            <a:r>
              <a:rPr lang="en-US" altLang="zh-CN" sz="2000" dirty="0" smtClean="0"/>
              <a:t>1974</a:t>
            </a:r>
            <a:r>
              <a:rPr lang="zh-CN" altLang="en-US" sz="2000" dirty="0" smtClean="0"/>
              <a:t>年</a:t>
            </a:r>
            <a:r>
              <a:rPr lang="en-US" altLang="zh-CN" sz="2000" dirty="0" smtClean="0"/>
              <a:t>8</a:t>
            </a:r>
            <a:r>
              <a:rPr lang="zh-CN" altLang="en-US" sz="2000" dirty="0" smtClean="0"/>
              <a:t>月</a:t>
            </a:r>
            <a:r>
              <a:rPr lang="en-US" altLang="zh-CN" sz="2000" dirty="0" smtClean="0"/>
              <a:t>27</a:t>
            </a:r>
            <a:r>
              <a:rPr lang="zh-CN" altLang="en-US" sz="2000" dirty="0" smtClean="0"/>
              <a:t>日先后两次向公众发出了征求加密算法的公告。加密算法要达到的目的（通常称为</a:t>
            </a:r>
            <a:r>
              <a:rPr lang="en-US" altLang="zh-CN" sz="2000" dirty="0" smtClean="0"/>
              <a:t>DES </a:t>
            </a:r>
            <a:r>
              <a:rPr lang="zh-CN" altLang="en-US" sz="2000" dirty="0" smtClean="0"/>
              <a:t>密码算法要求）主要为以下四点： </a:t>
            </a:r>
          </a:p>
          <a:p>
            <a:pPr lvl="1" eaLnBrk="1" hangingPunct="1">
              <a:lnSpc>
                <a:spcPct val="100000"/>
              </a:lnSpc>
            </a:pPr>
            <a:r>
              <a:rPr lang="zh-CN" altLang="en-US" sz="2000" dirty="0" smtClean="0"/>
              <a:t>（</a:t>
            </a:r>
            <a:r>
              <a:rPr lang="en-US" altLang="zh-CN" sz="2000" dirty="0" smtClean="0"/>
              <a:t>1</a:t>
            </a:r>
            <a:r>
              <a:rPr lang="zh-CN" altLang="en-US" sz="2000" dirty="0" smtClean="0"/>
              <a:t>）</a:t>
            </a:r>
            <a:r>
              <a:rPr lang="zh-CN" altLang="en-US" sz="2000" dirty="0" smtClean="0">
                <a:solidFill>
                  <a:srgbClr val="0000FF"/>
                </a:solidFill>
              </a:rPr>
              <a:t>提供高质量的数据保护</a:t>
            </a:r>
            <a:r>
              <a:rPr lang="zh-CN" altLang="en-US" sz="2000" dirty="0" smtClean="0"/>
              <a:t>，防止数据未经授权的泄露和未被察觉的修改； </a:t>
            </a:r>
          </a:p>
          <a:p>
            <a:pPr lvl="1" eaLnBrk="1" hangingPunct="1">
              <a:lnSpc>
                <a:spcPct val="100000"/>
              </a:lnSpc>
            </a:pPr>
            <a:r>
              <a:rPr lang="zh-CN" altLang="en-US" sz="2000" dirty="0" smtClean="0"/>
              <a:t>（</a:t>
            </a:r>
            <a:r>
              <a:rPr lang="en-US" altLang="zh-CN" sz="2000" dirty="0" smtClean="0"/>
              <a:t>2</a:t>
            </a:r>
            <a:r>
              <a:rPr lang="zh-CN" altLang="en-US" sz="2000" dirty="0" smtClean="0"/>
              <a:t>）</a:t>
            </a:r>
            <a:r>
              <a:rPr lang="zh-CN" altLang="en-US" sz="2000" dirty="0" smtClean="0">
                <a:solidFill>
                  <a:srgbClr val="0000FF"/>
                </a:solidFill>
              </a:rPr>
              <a:t>计算安全性</a:t>
            </a:r>
            <a:r>
              <a:rPr lang="zh-CN" altLang="en-US" sz="2000" dirty="0" smtClean="0"/>
              <a:t>：具有相当高的复杂性，使得破译的开销超过可能获得的利益，同时又要便于理解和掌握； </a:t>
            </a:r>
          </a:p>
          <a:p>
            <a:pPr lvl="1" eaLnBrk="1" hangingPunct="1">
              <a:lnSpc>
                <a:spcPct val="100000"/>
              </a:lnSpc>
            </a:pPr>
            <a:r>
              <a:rPr lang="zh-CN" altLang="en-US" sz="2000" dirty="0" smtClean="0"/>
              <a:t>（</a:t>
            </a:r>
            <a:r>
              <a:rPr lang="en-US" altLang="zh-CN" sz="2000" dirty="0" smtClean="0"/>
              <a:t>3</a:t>
            </a:r>
            <a:r>
              <a:rPr lang="zh-CN" altLang="en-US" sz="2000" dirty="0" smtClean="0"/>
              <a:t>）</a:t>
            </a:r>
            <a:r>
              <a:rPr lang="zh-CN" altLang="en-US" sz="2000" dirty="0" smtClean="0">
                <a:solidFill>
                  <a:srgbClr val="0000FF"/>
                </a:solidFill>
              </a:rPr>
              <a:t>基尔霍夫准则</a:t>
            </a:r>
            <a:r>
              <a:rPr lang="zh-CN" altLang="en-US" sz="2000" dirty="0" smtClean="0"/>
              <a:t>：</a:t>
            </a:r>
            <a:r>
              <a:rPr lang="en-US" altLang="zh-CN" sz="2000" dirty="0" smtClean="0"/>
              <a:t>DES</a:t>
            </a:r>
            <a:r>
              <a:rPr lang="zh-CN" altLang="en-US" sz="2000" dirty="0" smtClean="0"/>
              <a:t>密码体制的安全性应该不依赖于算法的保密，其安全性仅以加密密钥的保密为基础；  </a:t>
            </a:r>
          </a:p>
          <a:p>
            <a:pPr lvl="1" eaLnBrk="1" hangingPunct="1">
              <a:lnSpc>
                <a:spcPct val="100000"/>
              </a:lnSpc>
            </a:pPr>
            <a:r>
              <a:rPr lang="zh-CN" altLang="en-US" sz="2000" dirty="0" smtClean="0"/>
              <a:t>（</a:t>
            </a:r>
            <a:r>
              <a:rPr lang="en-US" altLang="zh-CN" sz="2000" dirty="0" smtClean="0"/>
              <a:t>4</a:t>
            </a:r>
            <a:r>
              <a:rPr lang="zh-CN" altLang="en-US" sz="2000" dirty="0" smtClean="0"/>
              <a:t>）</a:t>
            </a:r>
            <a:r>
              <a:rPr lang="zh-CN" altLang="en-US" sz="2000" dirty="0" smtClean="0">
                <a:solidFill>
                  <a:srgbClr val="0000FF"/>
                </a:solidFill>
              </a:rPr>
              <a:t>可行性</a:t>
            </a:r>
            <a:r>
              <a:rPr lang="zh-CN" altLang="en-US" sz="2000" dirty="0" smtClean="0"/>
              <a:t>：实现经济，运行有效，并且适用于多种完全不同的应用。 </a:t>
            </a: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数据加密标准</a:t>
            </a:r>
            <a:r>
              <a:rPr lang="en-US" altLang="zh-CN" dirty="0" smtClean="0"/>
              <a:t>DES</a:t>
            </a:r>
            <a:endParaRPr lang="zh-CN" altLang="en-US" dirty="0"/>
          </a:p>
        </p:txBody>
      </p:sp>
      <p:sp>
        <p:nvSpPr>
          <p:cNvPr id="3" name="内容占位符 2"/>
          <p:cNvSpPr>
            <a:spLocks noGrp="1"/>
          </p:cNvSpPr>
          <p:nvPr>
            <p:ph idx="1"/>
          </p:nvPr>
        </p:nvSpPr>
        <p:spPr>
          <a:xfrm>
            <a:off x="457200" y="990600"/>
            <a:ext cx="8458200" cy="5486400"/>
          </a:xfrm>
        </p:spPr>
        <p:txBody>
          <a:bodyPr/>
          <a:lstStyle/>
          <a:p>
            <a:pPr lvl="1" eaLnBrk="1" hangingPunct="1">
              <a:lnSpc>
                <a:spcPct val="100000"/>
              </a:lnSpc>
            </a:pPr>
            <a:r>
              <a:rPr lang="en-US" altLang="zh-CN" dirty="0" smtClean="0"/>
              <a:t>DES</a:t>
            </a:r>
            <a:r>
              <a:rPr lang="zh-CN" altLang="en-US" dirty="0" smtClean="0"/>
              <a:t>在</a:t>
            </a:r>
            <a:r>
              <a:rPr lang="en-US" altLang="zh-CN" dirty="0" smtClean="0"/>
              <a:t>1975</a:t>
            </a:r>
            <a:r>
              <a:rPr lang="zh-CN" altLang="en-US" dirty="0" smtClean="0"/>
              <a:t>年</a:t>
            </a:r>
            <a:r>
              <a:rPr lang="en-US" altLang="zh-CN" dirty="0" smtClean="0"/>
              <a:t>3</a:t>
            </a:r>
            <a:r>
              <a:rPr lang="zh-CN" altLang="en-US" dirty="0" smtClean="0"/>
              <a:t>月</a:t>
            </a:r>
            <a:r>
              <a:rPr lang="en-US" altLang="zh-CN" dirty="0" smtClean="0"/>
              <a:t>17</a:t>
            </a:r>
            <a:r>
              <a:rPr lang="zh-CN" altLang="en-US" dirty="0" smtClean="0"/>
              <a:t>日首次被公布在联邦记录中</a:t>
            </a:r>
          </a:p>
          <a:p>
            <a:pPr lvl="1" eaLnBrk="1" hangingPunct="1">
              <a:lnSpc>
                <a:spcPct val="100000"/>
              </a:lnSpc>
            </a:pPr>
            <a:r>
              <a:rPr lang="zh-CN" altLang="en-US" dirty="0" smtClean="0"/>
              <a:t>经过大量的公开讨论后，</a:t>
            </a:r>
            <a:r>
              <a:rPr lang="en-US" altLang="zh-CN" dirty="0" smtClean="0"/>
              <a:t>1977</a:t>
            </a:r>
            <a:r>
              <a:rPr lang="zh-CN" altLang="en-US" dirty="0" smtClean="0"/>
              <a:t>年</a:t>
            </a:r>
            <a:r>
              <a:rPr lang="en-US" altLang="zh-CN" dirty="0" smtClean="0"/>
              <a:t>1</a:t>
            </a:r>
            <a:r>
              <a:rPr lang="zh-CN" altLang="en-US" dirty="0" smtClean="0"/>
              <a:t>月</a:t>
            </a:r>
            <a:r>
              <a:rPr lang="en-US" altLang="zh-CN" dirty="0" smtClean="0"/>
              <a:t>15</a:t>
            </a:r>
            <a:r>
              <a:rPr lang="zh-CN" altLang="en-US" dirty="0" smtClean="0"/>
              <a:t>日美国政府颁布：</a:t>
            </a:r>
            <a:r>
              <a:rPr lang="zh-CN" altLang="en-US" dirty="0" smtClean="0">
                <a:solidFill>
                  <a:srgbClr val="0000FF"/>
                </a:solidFill>
              </a:rPr>
              <a:t>采纳美国</a:t>
            </a:r>
            <a:r>
              <a:rPr lang="en-US" altLang="zh-CN" dirty="0" smtClean="0">
                <a:solidFill>
                  <a:srgbClr val="0000FF"/>
                </a:solidFill>
              </a:rPr>
              <a:t>IBM</a:t>
            </a:r>
            <a:r>
              <a:rPr lang="zh-CN" altLang="en-US" dirty="0" smtClean="0">
                <a:solidFill>
                  <a:srgbClr val="0000FF"/>
                </a:solidFill>
              </a:rPr>
              <a:t>公司设计的方案</a:t>
            </a:r>
            <a:r>
              <a:rPr lang="zh-CN" altLang="en-US" dirty="0" smtClean="0"/>
              <a:t>作为</a:t>
            </a:r>
            <a:r>
              <a:rPr lang="zh-CN" altLang="en-US" dirty="0" smtClean="0">
                <a:solidFill>
                  <a:srgbClr val="0000FF"/>
                </a:solidFill>
              </a:rPr>
              <a:t>非机密数据</a:t>
            </a:r>
            <a:r>
              <a:rPr lang="zh-CN" altLang="en-US" dirty="0" smtClean="0"/>
              <a:t>的正式数据加密标准（</a:t>
            </a:r>
            <a:r>
              <a:rPr lang="en-US" altLang="zh-CN" dirty="0" smtClean="0"/>
              <a:t>DES, Data Encryption Standard</a:t>
            </a:r>
            <a:r>
              <a:rPr lang="zh-CN" altLang="en-US" dirty="0" smtClean="0"/>
              <a:t>），</a:t>
            </a:r>
            <a:r>
              <a:rPr lang="en-US" altLang="zh-CN" dirty="0" smtClean="0"/>
              <a:t>DES</a:t>
            </a:r>
            <a:r>
              <a:rPr lang="zh-CN" altLang="en-US" dirty="0" smtClean="0"/>
              <a:t>被正式批准并作为美国联邦信息处理标准，即</a:t>
            </a:r>
            <a:r>
              <a:rPr lang="en-US" altLang="zh-CN" dirty="0" smtClean="0">
                <a:solidFill>
                  <a:srgbClr val="0000FF"/>
                </a:solidFill>
              </a:rPr>
              <a:t>FIPS-46</a:t>
            </a:r>
            <a:r>
              <a:rPr lang="zh-CN" altLang="en-US" dirty="0" smtClean="0"/>
              <a:t>，同年</a:t>
            </a:r>
            <a:r>
              <a:rPr lang="en-US" altLang="zh-CN" dirty="0" smtClean="0"/>
              <a:t>7</a:t>
            </a:r>
            <a:r>
              <a:rPr lang="zh-CN" altLang="en-US" dirty="0" smtClean="0"/>
              <a:t>月</a:t>
            </a:r>
            <a:r>
              <a:rPr lang="en-US" altLang="zh-CN" dirty="0" smtClean="0"/>
              <a:t>15</a:t>
            </a:r>
            <a:r>
              <a:rPr lang="zh-CN" altLang="en-US" dirty="0" smtClean="0"/>
              <a:t>日开始生效。</a:t>
            </a:r>
          </a:p>
          <a:p>
            <a:pPr lvl="1" eaLnBrk="1" hangingPunct="1">
              <a:lnSpc>
                <a:spcPct val="100000"/>
              </a:lnSpc>
            </a:pPr>
            <a:r>
              <a:rPr lang="zh-CN" altLang="en-US" dirty="0" smtClean="0"/>
              <a:t>它的分组长度为</a:t>
            </a:r>
            <a:r>
              <a:rPr lang="en-US" altLang="zh-CN" dirty="0" smtClean="0"/>
              <a:t>64</a:t>
            </a:r>
            <a:r>
              <a:rPr lang="zh-CN" altLang="en-US" dirty="0" smtClean="0"/>
              <a:t>比特，密钥长度为</a:t>
            </a:r>
            <a:r>
              <a:rPr lang="en-US" altLang="zh-CN" dirty="0" smtClean="0"/>
              <a:t>56</a:t>
            </a:r>
            <a:r>
              <a:rPr lang="zh-CN" altLang="en-US" dirty="0" smtClean="0"/>
              <a:t>比特，是早期的称作</a:t>
            </a:r>
            <a:r>
              <a:rPr lang="en-US" altLang="zh-CN" dirty="0" smtClean="0"/>
              <a:t>Lucifer</a:t>
            </a:r>
            <a:r>
              <a:rPr lang="zh-CN" altLang="en-US" dirty="0" smtClean="0"/>
              <a:t>密码的一种发展和修改。</a:t>
            </a:r>
            <a:endParaRPr lang="zh-CN" altLang="en-US" u="sng" dirty="0" smtClean="0"/>
          </a:p>
          <a:p>
            <a:pPr lvl="1" eaLnBrk="1" hangingPunct="1">
              <a:lnSpc>
                <a:spcPct val="100000"/>
              </a:lnSpc>
            </a:pPr>
            <a:r>
              <a:rPr lang="en-US" altLang="zh-CN" dirty="0" smtClean="0"/>
              <a:t>DES</a:t>
            </a:r>
            <a:r>
              <a:rPr lang="zh-CN" altLang="en-US" dirty="0" smtClean="0"/>
              <a:t>是迄今为止世界上最为广泛使用和流行的一种分组密码算法，</a:t>
            </a:r>
            <a:r>
              <a:rPr lang="en-US" altLang="zh-CN" dirty="0" smtClean="0"/>
              <a:t>1996</a:t>
            </a:r>
            <a:r>
              <a:rPr lang="zh-CN" altLang="en-US" dirty="0" smtClean="0"/>
              <a:t>年以后，主要是</a:t>
            </a:r>
            <a:r>
              <a:rPr lang="en-US" altLang="zh-CN" dirty="0" smtClean="0"/>
              <a:t>3DES</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DES</a:t>
            </a:r>
            <a:r>
              <a:rPr lang="zh-CN" altLang="en-US" dirty="0" smtClean="0"/>
              <a:t>算法描述</a:t>
            </a:r>
            <a:endParaRPr lang="zh-CN" altLang="en-US" dirty="0"/>
          </a:p>
        </p:txBody>
      </p:sp>
      <p:sp>
        <p:nvSpPr>
          <p:cNvPr id="3" name="内容占位符 2"/>
          <p:cNvSpPr>
            <a:spLocks noGrp="1"/>
          </p:cNvSpPr>
          <p:nvPr>
            <p:ph idx="1"/>
          </p:nvPr>
        </p:nvSpPr>
        <p:spPr>
          <a:xfrm>
            <a:off x="5334000" y="1066800"/>
            <a:ext cx="3581400" cy="5486400"/>
          </a:xfrm>
        </p:spPr>
        <p:txBody>
          <a:bodyPr/>
          <a:lstStyle/>
          <a:p>
            <a:pPr eaLnBrk="1" hangingPunct="1">
              <a:lnSpc>
                <a:spcPct val="100000"/>
              </a:lnSpc>
            </a:pPr>
            <a:r>
              <a:rPr lang="zh-CN" altLang="en-US" sz="2000" dirty="0" smtClean="0"/>
              <a:t>加密：</a:t>
            </a:r>
            <a:endParaRPr lang="en-US" altLang="zh-CN" sz="2000" dirty="0" smtClean="0"/>
          </a:p>
          <a:p>
            <a:pPr lvl="1" eaLnBrk="1" hangingPunct="1">
              <a:lnSpc>
                <a:spcPct val="100000"/>
              </a:lnSpc>
            </a:pPr>
            <a:r>
              <a:rPr lang="zh-CN" altLang="en-US" sz="2000" dirty="0" smtClean="0"/>
              <a:t>明文分组</a:t>
            </a:r>
            <a:r>
              <a:rPr lang="en-US" altLang="zh-CN" sz="2000" dirty="0" smtClean="0"/>
              <a:t>64bit</a:t>
            </a:r>
          </a:p>
          <a:p>
            <a:pPr lvl="1" eaLnBrk="1" hangingPunct="1">
              <a:lnSpc>
                <a:spcPct val="100000"/>
              </a:lnSpc>
            </a:pPr>
            <a:r>
              <a:rPr lang="zh-CN" altLang="en-US" sz="2000" dirty="0" smtClean="0"/>
              <a:t>初始置换</a:t>
            </a:r>
            <a:r>
              <a:rPr lang="en-US" altLang="zh-CN" sz="2000" dirty="0" smtClean="0"/>
              <a:t>IP</a:t>
            </a:r>
          </a:p>
          <a:p>
            <a:pPr lvl="1" eaLnBrk="1" hangingPunct="1">
              <a:lnSpc>
                <a:spcPct val="100000"/>
              </a:lnSpc>
            </a:pPr>
            <a:r>
              <a:rPr lang="en-US" altLang="zh-CN" sz="2000" dirty="0" smtClean="0"/>
              <a:t>16</a:t>
            </a:r>
            <a:r>
              <a:rPr lang="zh-CN" altLang="en-US" sz="2000" dirty="0" smtClean="0"/>
              <a:t>轮的</a:t>
            </a:r>
            <a:r>
              <a:rPr lang="en-US" altLang="zh-CN" sz="2000" dirty="0" err="1" smtClean="0"/>
              <a:t>Feistel</a:t>
            </a:r>
            <a:r>
              <a:rPr lang="zh-CN" altLang="en-US" sz="2000" dirty="0" smtClean="0"/>
              <a:t>结构</a:t>
            </a:r>
            <a:endParaRPr lang="en-US" altLang="zh-CN" sz="2000" dirty="0" smtClean="0"/>
          </a:p>
          <a:p>
            <a:pPr lvl="1" eaLnBrk="1" hangingPunct="1">
              <a:lnSpc>
                <a:spcPct val="100000"/>
              </a:lnSpc>
            </a:pPr>
            <a:r>
              <a:rPr lang="zh-CN" altLang="en-US" sz="2000" dirty="0" smtClean="0"/>
              <a:t>初始逆置换</a:t>
            </a:r>
            <a:r>
              <a:rPr lang="en-US" altLang="zh-CN" sz="2000" dirty="0" smtClean="0"/>
              <a:t>IP</a:t>
            </a:r>
            <a:r>
              <a:rPr lang="en-US" altLang="zh-CN" sz="2000" baseline="30000" dirty="0" smtClean="0"/>
              <a:t>-1</a:t>
            </a:r>
            <a:r>
              <a:rPr lang="zh-CN" altLang="en-US" sz="2000" dirty="0" smtClean="0"/>
              <a:t>是</a:t>
            </a:r>
            <a:r>
              <a:rPr lang="en-US" altLang="zh-CN" sz="2000" dirty="0" smtClean="0"/>
              <a:t>IP</a:t>
            </a:r>
            <a:r>
              <a:rPr lang="zh-CN" altLang="en-US" sz="2000" dirty="0" smtClean="0"/>
              <a:t>的逆</a:t>
            </a:r>
            <a:endParaRPr lang="en-US" altLang="zh-CN" sz="2000" dirty="0" smtClean="0"/>
          </a:p>
          <a:p>
            <a:pPr eaLnBrk="1" hangingPunct="1">
              <a:lnSpc>
                <a:spcPct val="100000"/>
              </a:lnSpc>
            </a:pPr>
            <a:r>
              <a:rPr lang="zh-CN" altLang="en-US" sz="2000" dirty="0" smtClean="0"/>
              <a:t>密钥编排</a:t>
            </a:r>
            <a:endParaRPr lang="en-US" altLang="zh-CN" sz="2000" dirty="0" smtClean="0"/>
          </a:p>
          <a:p>
            <a:pPr lvl="1" eaLnBrk="1" hangingPunct="1">
              <a:lnSpc>
                <a:spcPct val="100000"/>
              </a:lnSpc>
            </a:pPr>
            <a:r>
              <a:rPr lang="zh-CN" altLang="en-US" sz="2000" dirty="0" smtClean="0"/>
              <a:t>密钥</a:t>
            </a:r>
            <a:r>
              <a:rPr lang="en-US" altLang="zh-CN" sz="2000" dirty="0" smtClean="0"/>
              <a:t>56</a:t>
            </a:r>
            <a:r>
              <a:rPr lang="zh-CN" altLang="en-US" sz="2000" dirty="0" smtClean="0"/>
              <a:t>比特，每</a:t>
            </a:r>
            <a:r>
              <a:rPr lang="en-US" altLang="zh-CN" sz="2000" dirty="0" smtClean="0"/>
              <a:t>7bit</a:t>
            </a:r>
            <a:r>
              <a:rPr lang="zh-CN" altLang="en-US" sz="2000" dirty="0" smtClean="0"/>
              <a:t>加</a:t>
            </a:r>
            <a:r>
              <a:rPr lang="en-US" altLang="zh-CN" sz="2000" dirty="0" smtClean="0"/>
              <a:t>1</a:t>
            </a:r>
            <a:r>
              <a:rPr lang="zh-CN" altLang="en-US" sz="2000" dirty="0" smtClean="0"/>
              <a:t>个奇偶校验位，总计</a:t>
            </a:r>
            <a:r>
              <a:rPr lang="en-US" altLang="zh-CN" sz="2000" dirty="0" smtClean="0"/>
              <a:t>64</a:t>
            </a:r>
            <a:r>
              <a:rPr lang="zh-CN" altLang="en-US" sz="2000" dirty="0" smtClean="0"/>
              <a:t>比特</a:t>
            </a:r>
            <a:endParaRPr lang="en-US" altLang="zh-CN" sz="2000" dirty="0" smtClean="0"/>
          </a:p>
          <a:p>
            <a:pPr lvl="1" eaLnBrk="1" hangingPunct="1">
              <a:lnSpc>
                <a:spcPct val="100000"/>
              </a:lnSpc>
            </a:pPr>
            <a:r>
              <a:rPr lang="zh-CN" altLang="en-US" sz="2000" dirty="0" smtClean="0"/>
              <a:t>置换函数</a:t>
            </a:r>
            <a:r>
              <a:rPr lang="en-US" altLang="zh-CN" sz="2000" dirty="0" smtClean="0"/>
              <a:t>PC-1</a:t>
            </a:r>
          </a:p>
          <a:p>
            <a:pPr lvl="1" eaLnBrk="1" hangingPunct="1">
              <a:lnSpc>
                <a:spcPct val="100000"/>
              </a:lnSpc>
            </a:pPr>
            <a:r>
              <a:rPr lang="zh-CN" altLang="en-US" sz="2000" dirty="0" smtClean="0"/>
              <a:t>左循环移位再置换函数</a:t>
            </a:r>
            <a:r>
              <a:rPr lang="en-US" altLang="zh-CN" sz="2000" dirty="0" smtClean="0"/>
              <a:t>PC-1</a:t>
            </a:r>
            <a:r>
              <a:rPr lang="zh-CN" altLang="en-US" sz="2000" dirty="0" smtClean="0"/>
              <a:t>输出本轮子密钥</a:t>
            </a:r>
            <a:endParaRPr lang="en-US" altLang="zh-CN" sz="2000" dirty="0" smtClean="0"/>
          </a:p>
          <a:p>
            <a:pPr lvl="1" eaLnBrk="1" hangingPunct="1">
              <a:lnSpc>
                <a:spcPct val="100000"/>
              </a:lnSpc>
            </a:pPr>
            <a:r>
              <a:rPr lang="zh-CN" altLang="en-US" sz="2000" dirty="0" smtClean="0"/>
              <a:t>迭代</a:t>
            </a:r>
            <a:r>
              <a:rPr lang="en-US" altLang="zh-CN" sz="2000" dirty="0" smtClean="0"/>
              <a:t>16</a:t>
            </a:r>
            <a:r>
              <a:rPr lang="zh-CN" altLang="en-US" sz="2000" dirty="0" smtClean="0"/>
              <a:t>轮</a:t>
            </a:r>
            <a:endParaRPr lang="en-US" altLang="zh-CN"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011714" name="Object 4"/>
          <p:cNvGraphicFramePr>
            <a:graphicFrameLocks noChangeAspect="1"/>
          </p:cNvGraphicFramePr>
          <p:nvPr/>
        </p:nvGraphicFramePr>
        <p:xfrm>
          <a:off x="141288" y="914400"/>
          <a:ext cx="5268450" cy="5257800"/>
        </p:xfrm>
        <a:graphic>
          <a:graphicData uri="http://schemas.openxmlformats.org/presentationml/2006/ole">
            <p:oleObj spid="_x0000_s1011714" name="Visio" r:id="rId3" imgW="3475634" imgH="3466795" progId="Visio.Drawing.11">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2738" name="Object 4"/>
          <p:cNvGraphicFramePr>
            <a:graphicFrameLocks noChangeAspect="1"/>
          </p:cNvGraphicFramePr>
          <p:nvPr/>
        </p:nvGraphicFramePr>
        <p:xfrm>
          <a:off x="1143000" y="3201988"/>
          <a:ext cx="6400800" cy="3246437"/>
        </p:xfrm>
        <a:graphic>
          <a:graphicData uri="http://schemas.openxmlformats.org/presentationml/2006/ole">
            <p:oleObj spid="_x0000_s1012738" name="Visio" r:id="rId3" imgW="3994563" imgH="3863186" progId="Visio.Drawing.11">
              <p:embed/>
            </p:oleObj>
          </a:graphicData>
        </a:graphic>
      </p:graphicFrame>
      <p:sp>
        <p:nvSpPr>
          <p:cNvPr id="2" name="标题 1"/>
          <p:cNvSpPr>
            <a:spLocks noGrp="1"/>
          </p:cNvSpPr>
          <p:nvPr>
            <p:ph type="title"/>
          </p:nvPr>
        </p:nvSpPr>
        <p:spPr/>
        <p:txBody>
          <a:bodyPr/>
          <a:lstStyle/>
          <a:p>
            <a:r>
              <a:rPr lang="en-US" altLang="zh-CN" dirty="0" smtClean="0"/>
              <a:t>3.2.1 DES</a:t>
            </a:r>
            <a:r>
              <a:rPr lang="zh-CN" altLang="en-US" dirty="0" smtClean="0"/>
              <a:t>算法描述</a:t>
            </a:r>
            <a:endParaRPr lang="zh-CN" altLang="en-US" dirty="0"/>
          </a:p>
        </p:txBody>
      </p:sp>
      <p:sp>
        <p:nvSpPr>
          <p:cNvPr id="3" name="内容占位符 2"/>
          <p:cNvSpPr>
            <a:spLocks noGrp="1"/>
          </p:cNvSpPr>
          <p:nvPr>
            <p:ph idx="1"/>
          </p:nvPr>
        </p:nvSpPr>
        <p:spPr>
          <a:xfrm>
            <a:off x="457200" y="990600"/>
            <a:ext cx="8458200" cy="5486400"/>
          </a:xfrm>
        </p:spPr>
        <p:txBody>
          <a:bodyPr/>
          <a:lstStyle/>
          <a:p>
            <a:pPr eaLnBrk="1" hangingPunct="1">
              <a:lnSpc>
                <a:spcPct val="110000"/>
              </a:lnSpc>
            </a:pPr>
            <a:r>
              <a:rPr lang="en-US" altLang="zh-CN" sz="2400" dirty="0" smtClean="0">
                <a:latin typeface="Times New Roman" pitchFamily="18" charset="0"/>
              </a:rPr>
              <a:t>1. </a:t>
            </a:r>
            <a:r>
              <a:rPr lang="zh-CN" altLang="en-US" sz="2400" dirty="0" smtClean="0">
                <a:latin typeface="Times New Roman" pitchFamily="18" charset="0"/>
              </a:rPr>
              <a:t>初始置换</a:t>
            </a:r>
          </a:p>
          <a:p>
            <a:pPr lvl="1" eaLnBrk="1" hangingPunct="1">
              <a:lnSpc>
                <a:spcPct val="110000"/>
              </a:lnSpc>
            </a:pPr>
            <a:r>
              <a:rPr lang="zh-CN" altLang="en-US" sz="2000" dirty="0" smtClean="0">
                <a:latin typeface="Times New Roman" pitchFamily="18" charset="0"/>
              </a:rPr>
              <a:t>表</a:t>
            </a:r>
            <a:r>
              <a:rPr lang="en-US" altLang="zh-CN" sz="2000" dirty="0" smtClean="0">
                <a:latin typeface="Times New Roman" pitchFamily="18" charset="0"/>
              </a:rPr>
              <a:t>3-2(a)</a:t>
            </a:r>
            <a:r>
              <a:rPr lang="zh-CN" altLang="en-US" sz="2000" dirty="0" smtClean="0">
                <a:latin typeface="Times New Roman" pitchFamily="18" charset="0"/>
              </a:rPr>
              <a:t>和</a:t>
            </a:r>
            <a:r>
              <a:rPr lang="en-US" altLang="zh-CN" sz="2000" dirty="0" smtClean="0">
                <a:latin typeface="Times New Roman" pitchFamily="18" charset="0"/>
              </a:rPr>
              <a:t>3-2(b)</a:t>
            </a:r>
            <a:r>
              <a:rPr lang="zh-CN" altLang="en-US" sz="2000" dirty="0" smtClean="0">
                <a:latin typeface="Times New Roman" pitchFamily="18" charset="0"/>
              </a:rPr>
              <a:t>分别给出了初始置换和逆初始置换的定义，这两个置换是互逆的。</a:t>
            </a:r>
          </a:p>
          <a:p>
            <a:pPr lvl="1" eaLnBrk="1" hangingPunct="1">
              <a:lnSpc>
                <a:spcPct val="110000"/>
              </a:lnSpc>
            </a:pPr>
            <a:r>
              <a:rPr lang="en-US" altLang="zh-CN" sz="2000" dirty="0" smtClean="0">
                <a:latin typeface="Times New Roman" pitchFamily="18" charset="0"/>
              </a:rPr>
              <a:t>64</a:t>
            </a:r>
            <a:r>
              <a:rPr lang="zh-CN" altLang="en-US" sz="2000" dirty="0" smtClean="0">
                <a:latin typeface="Times New Roman" pitchFamily="18" charset="0"/>
              </a:rPr>
              <a:t>比特的明文</a:t>
            </a:r>
            <a:r>
              <a:rPr lang="en-US" altLang="zh-CN" sz="2000" dirty="0" smtClean="0">
                <a:latin typeface="Times New Roman" pitchFamily="18" charset="0"/>
              </a:rPr>
              <a:t>M</a:t>
            </a:r>
            <a:r>
              <a:rPr lang="zh-CN" altLang="en-US" sz="2000" dirty="0" smtClean="0">
                <a:latin typeface="Times New Roman" pitchFamily="18" charset="0"/>
              </a:rPr>
              <a:t>以</a:t>
            </a:r>
            <a:r>
              <a:rPr lang="en-US" altLang="zh-CN" sz="2000" dirty="0" smtClean="0">
                <a:latin typeface="Times New Roman" pitchFamily="18" charset="0"/>
              </a:rPr>
              <a:t>8</a:t>
            </a:r>
            <a:r>
              <a:rPr lang="zh-CN" altLang="en-US" sz="2000" dirty="0" smtClean="0">
                <a:latin typeface="Times New Roman" pitchFamily="18" charset="0"/>
              </a:rPr>
              <a:t>比特为一行，共</a:t>
            </a:r>
            <a:r>
              <a:rPr lang="en-US" altLang="zh-CN" sz="2000" dirty="0" smtClean="0">
                <a:latin typeface="Times New Roman" pitchFamily="18" charset="0"/>
              </a:rPr>
              <a:t>8</a:t>
            </a:r>
            <a:r>
              <a:rPr lang="zh-CN" altLang="en-US" sz="2000" dirty="0" smtClean="0">
                <a:latin typeface="Times New Roman" pitchFamily="18" charset="0"/>
              </a:rPr>
              <a:t>行，以行顺序编号</a:t>
            </a:r>
          </a:p>
          <a:p>
            <a:pPr lvl="1" eaLnBrk="1" hangingPunct="1">
              <a:lnSpc>
                <a:spcPct val="110000"/>
              </a:lnSpc>
            </a:pPr>
            <a:r>
              <a:rPr lang="zh-CN" altLang="en-US" sz="2000" dirty="0" smtClean="0">
                <a:latin typeface="Times New Roman" pitchFamily="18" charset="0"/>
              </a:rPr>
              <a:t>由表</a:t>
            </a:r>
            <a:r>
              <a:rPr lang="en-US" altLang="zh-CN" sz="2000" dirty="0" smtClean="0">
                <a:latin typeface="Times New Roman" pitchFamily="18" charset="0"/>
              </a:rPr>
              <a:t>3-2(a)</a:t>
            </a:r>
            <a:r>
              <a:rPr lang="zh-CN" altLang="en-US" sz="2000" dirty="0" smtClean="0">
                <a:latin typeface="Times New Roman" pitchFamily="18" charset="0"/>
              </a:rPr>
              <a:t>得</a:t>
            </a:r>
            <a:r>
              <a:rPr lang="en-US" altLang="zh-CN" sz="2000" i="1" dirty="0" smtClean="0">
                <a:latin typeface="Times New Roman" pitchFamily="18" charset="0"/>
              </a:rPr>
              <a:t>X</a:t>
            </a:r>
            <a:r>
              <a:rPr lang="en-US" altLang="zh-CN" sz="2000" dirty="0" smtClean="0">
                <a:latin typeface="Times New Roman" pitchFamily="18" charset="0"/>
              </a:rPr>
              <a:t>=IP(</a:t>
            </a:r>
            <a:r>
              <a:rPr lang="en-US" altLang="zh-CN" sz="2000" i="1" dirty="0" smtClean="0">
                <a:latin typeface="Times New Roman" pitchFamily="18" charset="0"/>
              </a:rPr>
              <a:t>M</a:t>
            </a:r>
            <a:r>
              <a:rPr lang="en-US" altLang="zh-CN" sz="2000" dirty="0" smtClean="0">
                <a:latin typeface="Times New Roman" pitchFamily="18" charset="0"/>
              </a:rPr>
              <a:t>)</a:t>
            </a:r>
            <a:r>
              <a:rPr lang="zh-CN" altLang="en-US" sz="2000" dirty="0" smtClean="0">
                <a:latin typeface="Times New Roman" pitchFamily="18" charset="0"/>
              </a:rPr>
              <a:t>，由</a:t>
            </a:r>
            <a:r>
              <a:rPr lang="en-US" altLang="zh-CN" sz="2000" dirty="0" smtClean="0">
                <a:latin typeface="Times New Roman" pitchFamily="18" charset="0"/>
              </a:rPr>
              <a:t>3-2(b)</a:t>
            </a:r>
            <a:r>
              <a:rPr lang="zh-CN" altLang="en-US" sz="2000" dirty="0" smtClean="0">
                <a:latin typeface="Times New Roman" pitchFamily="18" charset="0"/>
              </a:rPr>
              <a:t>得 </a:t>
            </a:r>
            <a:r>
              <a:rPr lang="en-US" altLang="zh-CN" sz="2000" i="1" dirty="0" smtClean="0">
                <a:latin typeface="Times New Roman" pitchFamily="18" charset="0"/>
              </a:rPr>
              <a:t>Y</a:t>
            </a:r>
            <a:r>
              <a:rPr lang="zh-CN" altLang="en-US" sz="2000" dirty="0" smtClean="0">
                <a:latin typeface="Times New Roman" pitchFamily="18" charset="0"/>
              </a:rPr>
              <a:t>＝</a:t>
            </a:r>
            <a:r>
              <a:rPr lang="en-US" altLang="zh-CN" sz="2000" dirty="0" smtClean="0">
                <a:latin typeface="Times New Roman" pitchFamily="18" charset="0"/>
              </a:rPr>
              <a:t>IP</a:t>
            </a:r>
            <a:r>
              <a:rPr lang="en-US" altLang="zh-CN" sz="2000" baseline="30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)=IP</a:t>
            </a:r>
            <a:r>
              <a:rPr lang="en-US" altLang="zh-CN" sz="2000" baseline="30000" dirty="0" smtClean="0">
                <a:latin typeface="Times New Roman" pitchFamily="18" charset="0"/>
              </a:rPr>
              <a:t>-1</a:t>
            </a:r>
            <a:r>
              <a:rPr lang="en-US" altLang="zh-CN" sz="2000" dirty="0" smtClean="0">
                <a:latin typeface="Times New Roman" pitchFamily="18" charset="0"/>
              </a:rPr>
              <a:t>(IP(</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M</a:t>
            </a:r>
          </a:p>
          <a:p>
            <a:pPr eaLnBrk="1" hangingPunct="1">
              <a:lnSpc>
                <a:spcPct val="100000"/>
              </a:lnSpc>
            </a:pPr>
            <a:endParaRPr lang="en-US" altLang="zh-CN"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DES</a:t>
            </a:r>
            <a:r>
              <a:rPr lang="zh-CN" altLang="en-US" dirty="0" smtClean="0"/>
              <a:t>算法描述</a:t>
            </a:r>
            <a:endParaRPr lang="zh-CN" altLang="en-US" dirty="0"/>
          </a:p>
        </p:txBody>
      </p:sp>
      <p:sp>
        <p:nvSpPr>
          <p:cNvPr id="3" name="内容占位符 2"/>
          <p:cNvSpPr>
            <a:spLocks noGrp="1"/>
          </p:cNvSpPr>
          <p:nvPr>
            <p:ph idx="1"/>
          </p:nvPr>
        </p:nvSpPr>
        <p:spPr>
          <a:xfrm>
            <a:off x="457200" y="914400"/>
            <a:ext cx="8458200" cy="5562600"/>
          </a:xfrm>
        </p:spPr>
        <p:txBody>
          <a:bodyPr/>
          <a:lstStyle/>
          <a:p>
            <a:pPr eaLnBrk="1" hangingPunct="1">
              <a:lnSpc>
                <a:spcPct val="110000"/>
              </a:lnSpc>
            </a:pPr>
            <a:r>
              <a:rPr lang="en-US" altLang="zh-CN" sz="2400" dirty="0" smtClean="0">
                <a:latin typeface="Times New Roman" pitchFamily="18" charset="0"/>
              </a:rPr>
              <a:t>2. </a:t>
            </a:r>
            <a:r>
              <a:rPr lang="zh-CN" altLang="en-US" sz="2400" dirty="0" smtClean="0">
                <a:latin typeface="Times New Roman" pitchFamily="18" charset="0"/>
              </a:rPr>
              <a:t>轮结构</a:t>
            </a:r>
          </a:p>
          <a:p>
            <a:pPr lvl="1" eaLnBrk="1" hangingPunct="1">
              <a:lnSpc>
                <a:spcPct val="110000"/>
              </a:lnSpc>
            </a:pPr>
            <a:r>
              <a:rPr lang="en-US" altLang="zh-CN" sz="2000" dirty="0" smtClean="0">
                <a:latin typeface="Times New Roman" pitchFamily="18" charset="0"/>
              </a:rPr>
              <a:t>64</a:t>
            </a:r>
            <a:r>
              <a:rPr lang="zh-CN" altLang="en-US" sz="2000" dirty="0" smtClean="0">
                <a:latin typeface="Times New Roman" pitchFamily="18" charset="0"/>
              </a:rPr>
              <a:t>比特的轮输入分为左右两半，右办部分是本轮子密钥产生过程</a:t>
            </a:r>
            <a:endParaRPr lang="en-US" altLang="zh-CN"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013763" name="Object 10"/>
          <p:cNvGraphicFramePr>
            <a:graphicFrameLocks noChangeAspect="1"/>
          </p:cNvGraphicFramePr>
          <p:nvPr/>
        </p:nvGraphicFramePr>
        <p:xfrm>
          <a:off x="2743200" y="1600200"/>
          <a:ext cx="6248400" cy="5192374"/>
        </p:xfrm>
        <a:graphic>
          <a:graphicData uri="http://schemas.openxmlformats.org/presentationml/2006/ole">
            <p:oleObj spid="_x0000_s1013763" name="Visio" r:id="rId3" imgW="4564685" imgH="3790759" progId="Visio.Drawing.11">
              <p:embed/>
            </p:oleObj>
          </a:graphicData>
        </a:graphic>
      </p:graphicFrame>
      <p:sp>
        <p:nvSpPr>
          <p:cNvPr id="8" name="Rectangle 3"/>
          <p:cNvSpPr txBox="1">
            <a:spLocks noChangeArrowheads="1"/>
          </p:cNvSpPr>
          <p:nvPr/>
        </p:nvSpPr>
        <p:spPr bwMode="auto">
          <a:xfrm>
            <a:off x="381000" y="2895600"/>
            <a:ext cx="32004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10000"/>
              </a:lnSpc>
              <a:spcBef>
                <a:spcPct val="40000"/>
              </a:spcBef>
              <a:spcAft>
                <a:spcPct val="10000"/>
              </a:spcAft>
              <a:buClr>
                <a:schemeClr val="tx2"/>
              </a:buClr>
              <a:buSzPct val="70000"/>
              <a:buFont typeface="Wingdings" pitchFamily="2" charset="2"/>
              <a:buChar char="Ü"/>
              <a:tabLst/>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和</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Feistel</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网络一样，每轮变换可由以下公式表示：</a:t>
            </a:r>
            <a:endParaRPr kumimoji="0" lang="zh-CN" altLang="en-US" sz="2000" b="1" i="1"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endParaRPr>
          </a:p>
          <a:p>
            <a:pPr marL="692150" marR="0" lvl="1" indent="-347663" algn="l" defTabSz="914400" rtl="0" eaLnBrk="1" fontAlgn="base" latinLnBrk="0" hangingPunct="1">
              <a:lnSpc>
                <a:spcPct val="110000"/>
              </a:lnSpc>
              <a:spcBef>
                <a:spcPct val="40000"/>
              </a:spcBef>
              <a:spcAft>
                <a:spcPct val="10000"/>
              </a:spcAft>
              <a:buClr>
                <a:schemeClr val="accent2"/>
              </a:buClr>
              <a:buSzPct val="70000"/>
              <a:buFont typeface="Wingdings" pitchFamily="2" charset="2"/>
              <a:buChar char="l"/>
              <a:tabLst/>
              <a:defRPr/>
            </a:pPr>
            <a:r>
              <a:rPr kumimoji="0" lang="en-US" altLang="zh-CN" sz="2000" b="1" i="1" u="none" strike="noStrike" kern="0" cap="none" spc="0" normalizeH="0" baseline="0" noProof="0" dirty="0" smtClean="0">
                <a:ln>
                  <a:noFill/>
                </a:ln>
                <a:solidFill>
                  <a:schemeClr val="tx1"/>
                </a:solidFill>
                <a:effectLst/>
                <a:uLnTx/>
                <a:uFillTx/>
                <a:latin typeface="Times New Roman" pitchFamily="18" charset="0"/>
                <a:ea typeface="+mn-ea"/>
              </a:rPr>
              <a:t>L</a:t>
            </a:r>
            <a:r>
              <a:rPr kumimoji="0" lang="en-US" altLang="zh-CN" sz="2000" b="1" i="1" u="none" strike="noStrike" kern="0" cap="none" spc="0" normalizeH="0" baseline="-25000" noProof="0" dirty="0" smtClean="0">
                <a:ln>
                  <a:noFill/>
                </a:ln>
                <a:solidFill>
                  <a:schemeClr val="tx1"/>
                </a:solidFill>
                <a:effectLst/>
                <a:uLnTx/>
                <a:uFillTx/>
                <a:latin typeface="Times New Roman" pitchFamily="18" charset="0"/>
                <a:ea typeface="+mn-ea"/>
              </a:rPr>
              <a:t>i</a:t>
            </a:r>
            <a:r>
              <a:rPr kumimoji="0" lang="zh-CN" altLang="en-US" sz="2000" b="1" i="0" u="none" strike="noStrike" kern="0" cap="none" spc="0" normalizeH="0" baseline="0" noProof="0" dirty="0" smtClean="0">
                <a:ln>
                  <a:noFill/>
                </a:ln>
                <a:solidFill>
                  <a:schemeClr val="tx1"/>
                </a:solidFill>
                <a:effectLst/>
                <a:uLnTx/>
                <a:uFillTx/>
                <a:latin typeface="Times New Roman" pitchFamily="18" charset="0"/>
                <a:ea typeface="+mn-ea"/>
              </a:rPr>
              <a:t>＝</a:t>
            </a:r>
            <a:r>
              <a:rPr kumimoji="0" lang="en-US" altLang="zh-CN" sz="2000" b="1" i="1" u="none" strike="noStrike" kern="0" cap="none" spc="0" normalizeH="0" baseline="0" noProof="0" dirty="0" err="1" smtClean="0">
                <a:ln>
                  <a:noFill/>
                </a:ln>
                <a:solidFill>
                  <a:schemeClr val="tx1"/>
                </a:solidFill>
                <a:effectLst/>
                <a:uLnTx/>
                <a:uFillTx/>
                <a:latin typeface="Times New Roman" pitchFamily="18" charset="0"/>
                <a:ea typeface="+mn-ea"/>
              </a:rPr>
              <a:t>R</a:t>
            </a:r>
            <a:r>
              <a:rPr kumimoji="0" lang="en-US" altLang="zh-CN" sz="2000" b="1" i="1" u="none" strike="noStrike" kern="0" cap="none" spc="0" normalizeH="0" baseline="-25000" noProof="0" dirty="0" err="1" smtClean="0">
                <a:ln>
                  <a:noFill/>
                </a:ln>
                <a:solidFill>
                  <a:schemeClr val="tx1"/>
                </a:solidFill>
                <a:effectLst/>
                <a:uLnTx/>
                <a:uFillTx/>
                <a:latin typeface="Times New Roman" pitchFamily="18" charset="0"/>
                <a:ea typeface="+mn-ea"/>
              </a:rPr>
              <a:t>i</a:t>
            </a:r>
            <a:r>
              <a:rPr kumimoji="0" lang="zh-CN" altLang="en-US" sz="2000" b="1" i="0" u="none" strike="noStrike" kern="0" cap="none" spc="0" normalizeH="0" baseline="-25000" noProof="0" dirty="0" smtClean="0">
                <a:ln>
                  <a:noFill/>
                </a:ln>
                <a:solidFill>
                  <a:schemeClr val="tx1"/>
                </a:solidFill>
                <a:effectLst/>
                <a:uLnTx/>
                <a:uFillTx/>
                <a:latin typeface="Times New Roman" pitchFamily="18" charset="0"/>
                <a:ea typeface="+mn-ea"/>
              </a:rPr>
              <a:t>－</a:t>
            </a:r>
            <a:r>
              <a:rPr kumimoji="0" lang="en-US" altLang="zh-CN" sz="2000" b="1" i="0" u="none" strike="noStrike" kern="0" cap="none" spc="0" normalizeH="0" baseline="-25000" noProof="0" dirty="0" smtClean="0">
                <a:ln>
                  <a:noFill/>
                </a:ln>
                <a:solidFill>
                  <a:schemeClr val="tx1"/>
                </a:solidFill>
                <a:effectLst/>
                <a:uLnTx/>
                <a:uFillTx/>
                <a:latin typeface="Times New Roman" pitchFamily="18" charset="0"/>
                <a:ea typeface="+mn-ea"/>
              </a:rPr>
              <a:t>1</a:t>
            </a:r>
            <a:r>
              <a:rPr kumimoji="0" lang="en-US" altLang="zh-CN" sz="2000" b="1" i="0" u="none" strike="noStrike" kern="0" cap="none" spc="0" normalizeH="0" baseline="0" noProof="0" dirty="0" smtClean="0">
                <a:ln>
                  <a:noFill/>
                </a:ln>
                <a:solidFill>
                  <a:schemeClr val="tx1"/>
                </a:solidFill>
                <a:effectLst/>
                <a:uLnTx/>
                <a:uFillTx/>
                <a:latin typeface="Times New Roman" pitchFamily="18" charset="0"/>
                <a:ea typeface="+mn-ea"/>
              </a:rPr>
              <a:t>   </a:t>
            </a:r>
          </a:p>
          <a:p>
            <a:pPr marL="692150" marR="0" lvl="1" indent="-347663" algn="l" defTabSz="914400" rtl="0" eaLnBrk="1" fontAlgn="base" latinLnBrk="0" hangingPunct="1">
              <a:lnSpc>
                <a:spcPct val="110000"/>
              </a:lnSpc>
              <a:spcBef>
                <a:spcPct val="40000"/>
              </a:spcBef>
              <a:spcAft>
                <a:spcPct val="10000"/>
              </a:spcAft>
              <a:buClr>
                <a:schemeClr val="accent2"/>
              </a:buClr>
              <a:buSzPct val="70000"/>
              <a:buFont typeface="Wingdings" pitchFamily="2" charset="2"/>
              <a:buChar char="l"/>
              <a:tabLst/>
              <a:defRPr/>
            </a:pPr>
            <a:r>
              <a:rPr kumimoji="0" lang="en-US" altLang="zh-CN" sz="2000" b="1" i="1" u="none" strike="noStrike" kern="0" cap="none" spc="0" normalizeH="0" baseline="0" noProof="0" dirty="0" err="1" smtClean="0">
                <a:ln>
                  <a:noFill/>
                </a:ln>
                <a:solidFill>
                  <a:schemeClr val="tx1"/>
                </a:solidFill>
                <a:effectLst/>
                <a:uLnTx/>
                <a:uFillTx/>
                <a:latin typeface="Times New Roman" pitchFamily="18" charset="0"/>
                <a:ea typeface="+mn-ea"/>
              </a:rPr>
              <a:t>R</a:t>
            </a:r>
            <a:r>
              <a:rPr kumimoji="0" lang="en-US" altLang="zh-CN" sz="2000" b="1" i="1" u="none" strike="noStrike" kern="0" cap="none" spc="0" normalizeH="0" baseline="-25000" noProof="0" dirty="0" err="1" smtClean="0">
                <a:ln>
                  <a:noFill/>
                </a:ln>
                <a:solidFill>
                  <a:schemeClr val="tx1"/>
                </a:solidFill>
                <a:effectLst/>
                <a:uLnTx/>
                <a:uFillTx/>
                <a:latin typeface="Times New Roman" pitchFamily="18" charset="0"/>
                <a:ea typeface="+mn-ea"/>
              </a:rPr>
              <a:t>i</a:t>
            </a:r>
            <a:r>
              <a:rPr kumimoji="0" lang="zh-CN" altLang="en-US" sz="2000" b="1" i="0" u="none" strike="noStrike" kern="0" cap="none" spc="0" normalizeH="0" baseline="0" noProof="0" dirty="0" smtClean="0">
                <a:ln>
                  <a:noFill/>
                </a:ln>
                <a:solidFill>
                  <a:schemeClr val="tx1"/>
                </a:solidFill>
                <a:effectLst/>
                <a:uLnTx/>
                <a:uFillTx/>
                <a:latin typeface="Times New Roman" pitchFamily="18" charset="0"/>
                <a:ea typeface="+mn-ea"/>
              </a:rPr>
              <a:t>＝</a:t>
            </a:r>
            <a:r>
              <a:rPr kumimoji="0" lang="en-US" altLang="zh-CN" sz="2000" b="1" i="1" u="none" strike="noStrike" kern="0" cap="none" spc="0" normalizeH="0" baseline="0" noProof="0" dirty="0" smtClean="0">
                <a:ln>
                  <a:noFill/>
                </a:ln>
                <a:solidFill>
                  <a:schemeClr val="tx1"/>
                </a:solidFill>
                <a:effectLst/>
                <a:uLnTx/>
                <a:uFillTx/>
                <a:latin typeface="Times New Roman" pitchFamily="18" charset="0"/>
                <a:ea typeface="+mn-ea"/>
              </a:rPr>
              <a:t>L</a:t>
            </a:r>
            <a:r>
              <a:rPr kumimoji="0" lang="en-US" altLang="zh-CN" sz="2000" b="1" i="1" u="none" strike="noStrike" kern="0" cap="none" spc="0" normalizeH="0" baseline="-25000" noProof="0" dirty="0" smtClean="0">
                <a:ln>
                  <a:noFill/>
                </a:ln>
                <a:solidFill>
                  <a:schemeClr val="tx1"/>
                </a:solidFill>
                <a:effectLst/>
                <a:uLnTx/>
                <a:uFillTx/>
                <a:latin typeface="Times New Roman" pitchFamily="18" charset="0"/>
                <a:ea typeface="+mn-ea"/>
              </a:rPr>
              <a:t>i</a:t>
            </a:r>
            <a:r>
              <a:rPr kumimoji="0" lang="zh-CN" altLang="en-US" sz="2000" b="1" i="0" u="none" strike="noStrike" kern="0" cap="none" spc="0" normalizeH="0" baseline="-25000" noProof="0" dirty="0" smtClean="0">
                <a:ln>
                  <a:noFill/>
                </a:ln>
                <a:solidFill>
                  <a:schemeClr val="tx1"/>
                </a:solidFill>
                <a:effectLst/>
                <a:uLnTx/>
                <a:uFillTx/>
                <a:latin typeface="Times New Roman" pitchFamily="18" charset="0"/>
                <a:ea typeface="+mn-ea"/>
              </a:rPr>
              <a:t>－</a:t>
            </a:r>
            <a:r>
              <a:rPr kumimoji="0" lang="en-US" altLang="zh-CN" sz="2000" b="1" i="0" u="none" strike="noStrike" kern="0" cap="none" spc="0" normalizeH="0" baseline="-25000" noProof="0" dirty="0" smtClean="0">
                <a:ln>
                  <a:noFill/>
                </a:ln>
                <a:solidFill>
                  <a:schemeClr val="tx1"/>
                </a:solidFill>
                <a:effectLst/>
                <a:uLnTx/>
                <a:uFillTx/>
                <a:latin typeface="Times New Roman" pitchFamily="18" charset="0"/>
                <a:ea typeface="+mn-ea"/>
              </a:rPr>
              <a:t>1</a:t>
            </a:r>
            <a:r>
              <a:rPr kumimoji="0" lang="en-US" altLang="zh-CN" sz="2000" b="1" i="0" u="none" strike="noStrike" kern="0" cap="none" spc="0" normalizeH="0" baseline="0" noProof="0" dirty="0" smtClean="0">
                <a:ln>
                  <a:noFill/>
                </a:ln>
                <a:solidFill>
                  <a:schemeClr val="tx1"/>
                </a:solidFill>
                <a:effectLst/>
                <a:uLnTx/>
                <a:uFillTx/>
                <a:latin typeface="Times New Roman" pitchFamily="18" charset="0"/>
                <a:ea typeface="+mn-ea"/>
                <a:sym typeface="Symbol" pitchFamily="18" charset="2"/>
              </a:rPr>
              <a:t></a:t>
            </a:r>
            <a:r>
              <a:rPr kumimoji="0" lang="en-US" altLang="zh-CN" sz="2000" b="1" i="1" u="none" strike="noStrike" kern="0" cap="none" spc="0" normalizeH="0" baseline="0" noProof="0" dirty="0" smtClean="0">
                <a:ln>
                  <a:noFill/>
                </a:ln>
                <a:solidFill>
                  <a:schemeClr val="tx1"/>
                </a:solidFill>
                <a:effectLst/>
                <a:uLnTx/>
                <a:uFillTx/>
                <a:latin typeface="Times New Roman" pitchFamily="18" charset="0"/>
                <a:ea typeface="+mn-ea"/>
              </a:rPr>
              <a:t>F</a:t>
            </a:r>
            <a:r>
              <a:rPr kumimoji="0" lang="en-US" altLang="zh-CN" sz="2000" b="1" i="0" u="none" strike="noStrike" kern="0" cap="none" spc="0" normalizeH="0" baseline="0" noProof="0" dirty="0" smtClean="0">
                <a:ln>
                  <a:noFill/>
                </a:ln>
                <a:solidFill>
                  <a:schemeClr val="tx1"/>
                </a:solidFill>
                <a:effectLst/>
                <a:uLnTx/>
                <a:uFillTx/>
                <a:latin typeface="Times New Roman" pitchFamily="18" charset="0"/>
                <a:ea typeface="+mn-ea"/>
              </a:rPr>
              <a:t>(</a:t>
            </a:r>
            <a:r>
              <a:rPr kumimoji="0" lang="en-US" altLang="zh-CN" sz="2000" b="1" i="1" u="none" strike="noStrike" kern="0" cap="none" spc="0" normalizeH="0" baseline="0" noProof="0" dirty="0" err="1" smtClean="0">
                <a:ln>
                  <a:noFill/>
                </a:ln>
                <a:solidFill>
                  <a:schemeClr val="tx1"/>
                </a:solidFill>
                <a:effectLst/>
                <a:uLnTx/>
                <a:uFillTx/>
                <a:latin typeface="Times New Roman" pitchFamily="18" charset="0"/>
                <a:ea typeface="+mn-ea"/>
              </a:rPr>
              <a:t>R</a:t>
            </a:r>
            <a:r>
              <a:rPr kumimoji="0" lang="en-US" altLang="zh-CN" sz="2000" b="1" i="1" u="none" strike="noStrike" kern="0" cap="none" spc="0" normalizeH="0" baseline="-25000" noProof="0" dirty="0" err="1" smtClean="0">
                <a:ln>
                  <a:noFill/>
                </a:ln>
                <a:solidFill>
                  <a:schemeClr val="tx1"/>
                </a:solidFill>
                <a:effectLst/>
                <a:uLnTx/>
                <a:uFillTx/>
                <a:latin typeface="Times New Roman" pitchFamily="18" charset="0"/>
                <a:ea typeface="+mn-ea"/>
              </a:rPr>
              <a:t>i</a:t>
            </a:r>
            <a:r>
              <a:rPr kumimoji="0" lang="zh-CN" altLang="en-US" sz="2000" b="1" i="0" u="none" strike="noStrike" kern="0" cap="none" spc="0" normalizeH="0" baseline="-25000" noProof="0" dirty="0" smtClean="0">
                <a:ln>
                  <a:noFill/>
                </a:ln>
                <a:solidFill>
                  <a:schemeClr val="tx1"/>
                </a:solidFill>
                <a:effectLst/>
                <a:uLnTx/>
                <a:uFillTx/>
                <a:latin typeface="Times New Roman" pitchFamily="18" charset="0"/>
                <a:ea typeface="+mn-ea"/>
              </a:rPr>
              <a:t>－</a:t>
            </a:r>
            <a:r>
              <a:rPr kumimoji="0" lang="en-US" altLang="zh-CN" sz="2000" b="1" i="0" u="none" strike="noStrike" kern="0" cap="none" spc="0" normalizeH="0" baseline="-25000" noProof="0" dirty="0" smtClean="0">
                <a:ln>
                  <a:noFill/>
                </a:ln>
                <a:solidFill>
                  <a:schemeClr val="tx1"/>
                </a:solidFill>
                <a:effectLst/>
                <a:uLnTx/>
                <a:uFillTx/>
                <a:latin typeface="Times New Roman" pitchFamily="18" charset="0"/>
                <a:ea typeface="+mn-ea"/>
              </a:rPr>
              <a:t>1</a:t>
            </a:r>
            <a:r>
              <a:rPr kumimoji="0" lang="en-US" altLang="zh-CN" sz="2000" b="1" i="0" u="none" strike="noStrike" kern="0" cap="none" spc="0" normalizeH="0" baseline="0" noProof="0" dirty="0" smtClean="0">
                <a:ln>
                  <a:noFill/>
                </a:ln>
                <a:solidFill>
                  <a:schemeClr val="tx1"/>
                </a:solidFill>
                <a:effectLst/>
                <a:uLnTx/>
                <a:uFillTx/>
                <a:latin typeface="Times New Roman" pitchFamily="18" charset="0"/>
                <a:ea typeface="+mn-ea"/>
              </a:rPr>
              <a:t>,</a:t>
            </a:r>
            <a:r>
              <a:rPr kumimoji="0" lang="en-US" altLang="zh-CN" sz="2000" b="1" i="1" u="none" strike="noStrike" kern="0" cap="none" spc="0" normalizeH="0" baseline="0" noProof="0" dirty="0" smtClean="0">
                <a:ln>
                  <a:noFill/>
                </a:ln>
                <a:solidFill>
                  <a:schemeClr val="tx1"/>
                </a:solidFill>
                <a:effectLst/>
                <a:uLnTx/>
                <a:uFillTx/>
                <a:latin typeface="Times New Roman" pitchFamily="18" charset="0"/>
                <a:ea typeface="+mn-ea"/>
              </a:rPr>
              <a:t> </a:t>
            </a:r>
            <a:r>
              <a:rPr kumimoji="0" lang="en-US" altLang="zh-CN" sz="2000" b="1" i="1" u="none" strike="noStrike" kern="0" cap="none" spc="0" normalizeH="0" baseline="0" noProof="0" dirty="0" err="1" smtClean="0">
                <a:ln>
                  <a:noFill/>
                </a:ln>
                <a:solidFill>
                  <a:schemeClr val="tx1"/>
                </a:solidFill>
                <a:effectLst/>
                <a:uLnTx/>
                <a:uFillTx/>
                <a:latin typeface="Times New Roman" pitchFamily="18" charset="0"/>
                <a:ea typeface="+mn-ea"/>
              </a:rPr>
              <a:t>K</a:t>
            </a:r>
            <a:r>
              <a:rPr kumimoji="0" lang="en-US" altLang="zh-CN" sz="2000" b="1" i="1" u="none" strike="noStrike" kern="0" cap="none" spc="0" normalizeH="0" baseline="-25000" noProof="0" dirty="0" err="1" smtClean="0">
                <a:ln>
                  <a:noFill/>
                </a:ln>
                <a:solidFill>
                  <a:schemeClr val="tx1"/>
                </a:solidFill>
                <a:effectLst/>
                <a:uLnTx/>
                <a:uFillTx/>
                <a:latin typeface="Times New Roman" pitchFamily="18" charset="0"/>
                <a:ea typeface="+mn-ea"/>
              </a:rPr>
              <a:t>i</a:t>
            </a:r>
            <a:r>
              <a:rPr kumimoji="0" lang="en-US" altLang="zh-CN" sz="2000" b="1" i="0" u="none" strike="noStrike" kern="0" cap="none" spc="0" normalizeH="0" baseline="0" noProof="0" dirty="0" smtClean="0">
                <a:ln>
                  <a:noFill/>
                </a:ln>
                <a:solidFill>
                  <a:schemeClr val="tx1"/>
                </a:solidFill>
                <a:effectLst/>
                <a:uLnTx/>
                <a:uFillTx/>
                <a:latin typeface="Times New Roman" pitchFamily="18" charset="0"/>
                <a:ea typeface="+mn-ea"/>
              </a:rPr>
              <a:t>)</a:t>
            </a:r>
          </a:p>
          <a:p>
            <a:pPr marL="692150" marR="0" lvl="1" indent="-347663" algn="l" defTabSz="914400" rtl="0" eaLnBrk="1" fontAlgn="base" latinLnBrk="0" hangingPunct="1">
              <a:lnSpc>
                <a:spcPct val="110000"/>
              </a:lnSpc>
              <a:spcBef>
                <a:spcPct val="40000"/>
              </a:spcBef>
              <a:spcAft>
                <a:spcPct val="10000"/>
              </a:spcAft>
              <a:buClr>
                <a:schemeClr val="accent2"/>
              </a:buClr>
              <a:buSzPct val="70000"/>
              <a:buFont typeface="Wingdings" pitchFamily="2" charset="2"/>
              <a:buChar char="l"/>
              <a:tabLst/>
              <a:defRPr/>
            </a:pPr>
            <a:r>
              <a:rPr kumimoji="0" lang="zh-CN" altLang="en-US" sz="2000" b="1" i="0" u="none" strike="noStrike" kern="0" cap="none" spc="0" normalizeH="0" baseline="0" noProof="0" dirty="0" smtClean="0">
                <a:ln>
                  <a:noFill/>
                </a:ln>
                <a:solidFill>
                  <a:schemeClr val="tx1"/>
                </a:solidFill>
                <a:effectLst/>
                <a:uLnTx/>
                <a:uFillTx/>
                <a:latin typeface="Times New Roman" pitchFamily="18" charset="0"/>
                <a:ea typeface="+mn-ea"/>
              </a:rPr>
              <a:t>其中轮密钥</a:t>
            </a:r>
            <a:r>
              <a:rPr kumimoji="0" lang="en-US" altLang="zh-CN" sz="2000" b="1" i="1" u="none" strike="noStrike" kern="0" cap="none" spc="0" normalizeH="0" baseline="0" noProof="0" dirty="0" err="1" smtClean="0">
                <a:ln>
                  <a:noFill/>
                </a:ln>
                <a:solidFill>
                  <a:schemeClr val="tx1"/>
                </a:solidFill>
                <a:effectLst/>
                <a:uLnTx/>
                <a:uFillTx/>
                <a:latin typeface="Times New Roman" pitchFamily="18" charset="0"/>
                <a:ea typeface="+mn-ea"/>
              </a:rPr>
              <a:t>K</a:t>
            </a:r>
            <a:r>
              <a:rPr kumimoji="0" lang="en-US" altLang="zh-CN" sz="2000" b="1" i="1" u="none" strike="noStrike" kern="0" cap="none" spc="0" normalizeH="0" baseline="-25000" noProof="0" dirty="0" err="1" smtClean="0">
                <a:ln>
                  <a:noFill/>
                </a:ln>
                <a:solidFill>
                  <a:schemeClr val="tx1"/>
                </a:solidFill>
                <a:effectLst/>
                <a:uLnTx/>
                <a:uFillTx/>
                <a:latin typeface="Times New Roman" pitchFamily="18" charset="0"/>
                <a:ea typeface="+mn-ea"/>
              </a:rPr>
              <a:t>i</a:t>
            </a:r>
            <a:r>
              <a:rPr kumimoji="0" lang="zh-CN" altLang="en-US" sz="2000" b="1" i="0" u="none" strike="noStrike" kern="0" cap="none" spc="0" normalizeH="0" baseline="0" noProof="0" dirty="0" smtClean="0">
                <a:ln>
                  <a:noFill/>
                </a:ln>
                <a:solidFill>
                  <a:schemeClr val="tx1"/>
                </a:solidFill>
                <a:effectLst/>
                <a:uLnTx/>
                <a:uFillTx/>
                <a:latin typeface="Times New Roman" pitchFamily="18" charset="0"/>
                <a:ea typeface="+mn-ea"/>
              </a:rPr>
              <a:t>为</a:t>
            </a:r>
            <a:r>
              <a:rPr kumimoji="0" lang="en-US" altLang="zh-CN" sz="2000" b="1" i="0" u="none" strike="noStrike" kern="0" cap="none" spc="0" normalizeH="0" baseline="0" noProof="0" dirty="0" smtClean="0">
                <a:ln>
                  <a:noFill/>
                </a:ln>
                <a:solidFill>
                  <a:schemeClr val="tx1"/>
                </a:solidFill>
                <a:effectLst/>
                <a:uLnTx/>
                <a:uFillTx/>
                <a:latin typeface="Times New Roman" pitchFamily="18" charset="0"/>
                <a:ea typeface="+mn-ea"/>
              </a:rPr>
              <a:t>48</a:t>
            </a:r>
            <a:r>
              <a:rPr kumimoji="0" lang="zh-CN" altLang="en-US" sz="2000" b="1" i="0" u="none" strike="noStrike" kern="0" cap="none" spc="0" normalizeH="0" baseline="0" noProof="0" dirty="0" smtClean="0">
                <a:ln>
                  <a:noFill/>
                </a:ln>
                <a:solidFill>
                  <a:schemeClr val="tx1"/>
                </a:solidFill>
                <a:effectLst/>
                <a:uLnTx/>
                <a:uFillTx/>
                <a:latin typeface="Times New Roman" pitchFamily="18" charset="0"/>
                <a:ea typeface="+mn-ea"/>
              </a:rPr>
              <a:t>比特。</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DES</a:t>
            </a:r>
            <a:r>
              <a:rPr lang="zh-CN" altLang="en-US" dirty="0" smtClean="0"/>
              <a:t>算法描述</a:t>
            </a:r>
            <a:endParaRPr lang="zh-CN" altLang="en-US" dirty="0"/>
          </a:p>
        </p:txBody>
      </p:sp>
      <p:sp>
        <p:nvSpPr>
          <p:cNvPr id="3" name="内容占位符 2"/>
          <p:cNvSpPr>
            <a:spLocks noGrp="1"/>
          </p:cNvSpPr>
          <p:nvPr>
            <p:ph idx="1"/>
          </p:nvPr>
        </p:nvSpPr>
        <p:spPr>
          <a:xfrm>
            <a:off x="457200" y="990600"/>
            <a:ext cx="8458200" cy="5486400"/>
          </a:xfrm>
        </p:spPr>
        <p:txBody>
          <a:bodyPr/>
          <a:lstStyle/>
          <a:p>
            <a:pPr eaLnBrk="1" hangingPunct="1"/>
            <a:r>
              <a:rPr lang="zh-CN" altLang="en-US" sz="2400" dirty="0" smtClean="0">
                <a:latin typeface="Times New Roman" pitchFamily="18" charset="0"/>
              </a:rPr>
              <a:t>函数</a:t>
            </a:r>
            <a:r>
              <a:rPr lang="en-US" altLang="zh-CN" sz="2400" i="1" dirty="0" smtClean="0">
                <a:latin typeface="Times New Roman" pitchFamily="18" charset="0"/>
              </a:rPr>
              <a:t>F</a:t>
            </a:r>
            <a:r>
              <a:rPr lang="en-US" altLang="zh-CN" sz="2400" dirty="0" smtClean="0">
                <a:latin typeface="Times New Roman" pitchFamily="18" charset="0"/>
              </a:rPr>
              <a:t>(</a:t>
            </a:r>
            <a:r>
              <a:rPr lang="en-US" altLang="zh-CN" sz="2400" i="1" dirty="0" smtClean="0">
                <a:latin typeface="Times New Roman" pitchFamily="18" charset="0"/>
              </a:rPr>
              <a:t>R</a:t>
            </a:r>
            <a:r>
              <a:rPr lang="en-US" altLang="zh-CN" sz="2400" dirty="0" smtClean="0">
                <a:latin typeface="Times New Roman" pitchFamily="18" charset="0"/>
              </a:rPr>
              <a:t>,</a:t>
            </a:r>
            <a:r>
              <a:rPr lang="en-US" altLang="zh-CN" sz="2400" i="1" dirty="0" smtClean="0">
                <a:latin typeface="Times New Roman" pitchFamily="18" charset="0"/>
              </a:rPr>
              <a:t>K</a:t>
            </a:r>
            <a:r>
              <a:rPr lang="en-US" altLang="zh-CN" sz="2400" dirty="0" smtClean="0">
                <a:latin typeface="Times New Roman" pitchFamily="18" charset="0"/>
              </a:rPr>
              <a:t>)</a:t>
            </a:r>
            <a:r>
              <a:rPr lang="zh-CN" altLang="en-US" sz="2400" dirty="0" smtClean="0">
                <a:latin typeface="Times New Roman" pitchFamily="18" charset="0"/>
              </a:rPr>
              <a:t>的计算过程</a:t>
            </a:r>
          </a:p>
          <a:p>
            <a:pPr lvl="1" eaLnBrk="1" hangingPunct="1"/>
            <a:r>
              <a:rPr lang="zh-CN" altLang="en-US" sz="2000" dirty="0" smtClean="0">
                <a:latin typeface="Times New Roman" pitchFamily="18" charset="0"/>
              </a:rPr>
              <a:t>如图</a:t>
            </a:r>
            <a:r>
              <a:rPr lang="en-US" altLang="zh-CN" sz="2000" dirty="0" smtClean="0">
                <a:latin typeface="Times New Roman" pitchFamily="18" charset="0"/>
              </a:rPr>
              <a:t>4.7</a:t>
            </a:r>
            <a:r>
              <a:rPr lang="zh-CN" altLang="en-US" sz="2000" dirty="0" smtClean="0">
                <a:latin typeface="Times New Roman" pitchFamily="18" charset="0"/>
              </a:rPr>
              <a:t>所示。轮输入的右半部分</a:t>
            </a:r>
            <a:r>
              <a:rPr lang="en-US" altLang="zh-CN" sz="2000" dirty="0" smtClean="0">
                <a:latin typeface="Times New Roman" pitchFamily="18" charset="0"/>
              </a:rPr>
              <a:t>R</a:t>
            </a:r>
            <a:r>
              <a:rPr lang="zh-CN" altLang="en-US" sz="2000" dirty="0" smtClean="0">
                <a:latin typeface="Times New Roman" pitchFamily="18" charset="0"/>
              </a:rPr>
              <a:t>为</a:t>
            </a:r>
            <a:r>
              <a:rPr lang="en-US" altLang="zh-CN" sz="2000" dirty="0" smtClean="0">
                <a:latin typeface="Times New Roman" pitchFamily="18" charset="0"/>
              </a:rPr>
              <a:t>32</a:t>
            </a:r>
            <a:r>
              <a:rPr lang="zh-CN" altLang="en-US" sz="2000" dirty="0" smtClean="0">
                <a:latin typeface="Times New Roman" pitchFamily="18" charset="0"/>
              </a:rPr>
              <a:t>比特，</a:t>
            </a:r>
            <a:r>
              <a:rPr lang="en-US" altLang="zh-CN" sz="2000" dirty="0" smtClean="0">
                <a:latin typeface="Times New Roman" pitchFamily="18" charset="0"/>
              </a:rPr>
              <a:t>R</a:t>
            </a:r>
            <a:r>
              <a:rPr lang="zh-CN" altLang="en-US" sz="2000" dirty="0" smtClean="0">
                <a:latin typeface="Times New Roman" pitchFamily="18" charset="0"/>
              </a:rPr>
              <a:t>首先被扩展成</a:t>
            </a:r>
            <a:r>
              <a:rPr lang="en-US" altLang="zh-CN" sz="2000" dirty="0" smtClean="0">
                <a:latin typeface="Times New Roman" pitchFamily="18" charset="0"/>
              </a:rPr>
              <a:t>48</a:t>
            </a:r>
            <a:r>
              <a:rPr lang="zh-CN" altLang="en-US" sz="2000" dirty="0" smtClean="0">
                <a:latin typeface="Times New Roman" pitchFamily="18" charset="0"/>
              </a:rPr>
              <a:t>比特，扩展过程由表</a:t>
            </a:r>
            <a:r>
              <a:rPr lang="en-US" altLang="zh-CN" sz="2000" dirty="0" smtClean="0">
                <a:latin typeface="Times New Roman" pitchFamily="18" charset="0"/>
              </a:rPr>
              <a:t>3.2(c)</a:t>
            </a:r>
            <a:r>
              <a:rPr lang="zh-CN" altLang="en-US" sz="2000" dirty="0" smtClean="0">
                <a:latin typeface="Times New Roman" pitchFamily="18" charset="0"/>
              </a:rPr>
              <a:t>定义，其</a:t>
            </a:r>
            <a:r>
              <a:rPr lang="zh-CN" altLang="en-US" sz="2000" dirty="0" smtClean="0">
                <a:solidFill>
                  <a:srgbClr val="006600"/>
                </a:solidFill>
                <a:latin typeface="Times New Roman" pitchFamily="18" charset="0"/>
              </a:rPr>
              <a:t>中将</a:t>
            </a:r>
            <a:r>
              <a:rPr lang="en-US" altLang="zh-CN" sz="2000" dirty="0" smtClean="0">
                <a:solidFill>
                  <a:srgbClr val="006600"/>
                </a:solidFill>
                <a:latin typeface="Times New Roman" pitchFamily="18" charset="0"/>
              </a:rPr>
              <a:t>R</a:t>
            </a:r>
            <a:r>
              <a:rPr lang="zh-CN" altLang="en-US" sz="2000" dirty="0" smtClean="0">
                <a:solidFill>
                  <a:srgbClr val="006600"/>
                </a:solidFill>
                <a:latin typeface="Times New Roman" pitchFamily="18" charset="0"/>
              </a:rPr>
              <a:t>的</a:t>
            </a:r>
            <a:r>
              <a:rPr lang="en-US" altLang="zh-CN" sz="2000" dirty="0" smtClean="0">
                <a:solidFill>
                  <a:srgbClr val="006600"/>
                </a:solidFill>
                <a:latin typeface="Times New Roman" pitchFamily="18" charset="0"/>
              </a:rPr>
              <a:t>16</a:t>
            </a:r>
            <a:r>
              <a:rPr lang="zh-CN" altLang="en-US" sz="2000" dirty="0" smtClean="0">
                <a:solidFill>
                  <a:srgbClr val="006600"/>
                </a:solidFill>
                <a:latin typeface="Times New Roman" pitchFamily="18" charset="0"/>
              </a:rPr>
              <a:t>个比特各重复一次</a:t>
            </a:r>
            <a:r>
              <a:rPr lang="zh-CN" altLang="en-US" sz="2000" dirty="0" smtClean="0">
                <a:latin typeface="Times New Roman" pitchFamily="18" charset="0"/>
              </a:rPr>
              <a:t>。</a:t>
            </a:r>
          </a:p>
          <a:p>
            <a:pPr eaLnBrk="1" hangingPunct="1">
              <a:lnSpc>
                <a:spcPct val="100000"/>
              </a:lnSpc>
            </a:pPr>
            <a:endParaRPr lang="en-US" altLang="zh-CN"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014787" name="Object 24"/>
          <p:cNvGraphicFramePr>
            <a:graphicFrameLocks noChangeAspect="1"/>
          </p:cNvGraphicFramePr>
          <p:nvPr/>
        </p:nvGraphicFramePr>
        <p:xfrm>
          <a:off x="533400" y="2958811"/>
          <a:ext cx="6096000" cy="3822989"/>
        </p:xfrm>
        <a:graphic>
          <a:graphicData uri="http://schemas.openxmlformats.org/presentationml/2006/ole">
            <p:oleObj spid="_x0000_s1014787" name="Visio" r:id="rId3" imgW="5225491" imgH="2909926" progId="Visio.Drawing.11">
              <p:embed/>
            </p:oleObj>
          </a:graphicData>
        </a:graphic>
      </p:graphicFrame>
      <p:sp>
        <p:nvSpPr>
          <p:cNvPr id="8" name="Rectangle 26"/>
          <p:cNvSpPr>
            <a:spLocks noChangeArrowheads="1"/>
          </p:cNvSpPr>
          <p:nvPr/>
        </p:nvSpPr>
        <p:spPr bwMode="auto">
          <a:xfrm>
            <a:off x="5257800" y="2370653"/>
            <a:ext cx="3581400" cy="2277547"/>
          </a:xfrm>
          <a:prstGeom prst="rect">
            <a:avLst/>
          </a:prstGeom>
          <a:noFill/>
          <a:ln w="9525" algn="ctr">
            <a:noFill/>
            <a:miter lim="800000"/>
            <a:headEnd/>
            <a:tailEnd/>
          </a:ln>
        </p:spPr>
        <p:txBody>
          <a:bodyPr wrap="square" anchor="b">
            <a:spAutoFit/>
          </a:bodyPr>
          <a:lstStyle/>
          <a:p>
            <a:pPr algn="l">
              <a:lnSpc>
                <a:spcPct val="110000"/>
              </a:lnSpc>
              <a:spcBef>
                <a:spcPct val="40000"/>
              </a:spcBef>
              <a:spcAft>
                <a:spcPct val="10000"/>
              </a:spcAft>
              <a:buClr>
                <a:schemeClr val="accent2"/>
              </a:buClr>
              <a:buSzPct val="70000"/>
              <a:buFont typeface="Wingdings" pitchFamily="2" charset="2"/>
              <a:buNone/>
            </a:pPr>
            <a:r>
              <a:rPr lang="zh-CN" altLang="en-US" sz="2000" b="1" dirty="0">
                <a:solidFill>
                  <a:srgbClr val="004C00"/>
                </a:solidFill>
                <a:latin typeface="+mn-ea"/>
                <a:ea typeface="+mn-ea"/>
              </a:rPr>
              <a:t>扩展后的</a:t>
            </a:r>
            <a:r>
              <a:rPr lang="en-US" altLang="zh-CN" sz="2000" b="1" dirty="0">
                <a:solidFill>
                  <a:srgbClr val="004C00"/>
                </a:solidFill>
                <a:latin typeface="+mn-ea"/>
                <a:ea typeface="+mn-ea"/>
              </a:rPr>
              <a:t>48</a:t>
            </a:r>
            <a:r>
              <a:rPr lang="zh-CN" altLang="en-US" sz="2000" b="1" dirty="0">
                <a:solidFill>
                  <a:srgbClr val="004C00"/>
                </a:solidFill>
                <a:latin typeface="+mn-ea"/>
                <a:ea typeface="+mn-ea"/>
              </a:rPr>
              <a:t>比特再与子密钥</a:t>
            </a:r>
            <a:r>
              <a:rPr lang="en-US" altLang="zh-CN" sz="2000" b="1" i="1" dirty="0" err="1">
                <a:solidFill>
                  <a:srgbClr val="004C00"/>
                </a:solidFill>
                <a:latin typeface="+mn-ea"/>
                <a:ea typeface="+mn-ea"/>
              </a:rPr>
              <a:t>K</a:t>
            </a:r>
            <a:r>
              <a:rPr lang="en-US" altLang="zh-CN" sz="2000" b="1" i="1" baseline="-25000" dirty="0" err="1">
                <a:solidFill>
                  <a:srgbClr val="004C00"/>
                </a:solidFill>
                <a:latin typeface="+mn-ea"/>
                <a:ea typeface="+mn-ea"/>
              </a:rPr>
              <a:t>i</a:t>
            </a:r>
            <a:r>
              <a:rPr lang="zh-CN" altLang="en-US" sz="2000" b="1" dirty="0">
                <a:solidFill>
                  <a:srgbClr val="004C00"/>
                </a:solidFill>
                <a:latin typeface="+mn-ea"/>
                <a:ea typeface="+mn-ea"/>
              </a:rPr>
              <a:t>异或，然后再通过</a:t>
            </a:r>
            <a:r>
              <a:rPr lang="en-US" altLang="zh-CN" sz="2000" b="1" dirty="0">
                <a:solidFill>
                  <a:srgbClr val="004C00"/>
                </a:solidFill>
                <a:latin typeface="+mn-ea"/>
                <a:ea typeface="+mn-ea"/>
              </a:rPr>
              <a:t>8</a:t>
            </a:r>
            <a:r>
              <a:rPr lang="zh-CN" altLang="en-US" sz="2000" b="1" dirty="0">
                <a:solidFill>
                  <a:srgbClr val="004C00"/>
                </a:solidFill>
                <a:latin typeface="+mn-ea"/>
                <a:ea typeface="+mn-ea"/>
              </a:rPr>
              <a:t>个</a:t>
            </a:r>
            <a:r>
              <a:rPr lang="en-US" altLang="zh-CN" sz="2000" b="1" dirty="0">
                <a:solidFill>
                  <a:srgbClr val="004C00"/>
                </a:solidFill>
                <a:latin typeface="+mn-ea"/>
                <a:ea typeface="+mn-ea"/>
              </a:rPr>
              <a:t>S</a:t>
            </a:r>
            <a:r>
              <a:rPr lang="zh-CN" altLang="en-US" sz="2000" b="1" dirty="0">
                <a:solidFill>
                  <a:srgbClr val="004C00"/>
                </a:solidFill>
                <a:latin typeface="+mn-ea"/>
                <a:ea typeface="+mn-ea"/>
              </a:rPr>
              <a:t>盒，产生</a:t>
            </a:r>
            <a:r>
              <a:rPr lang="en-US" altLang="zh-CN" sz="2000" b="1" dirty="0">
                <a:solidFill>
                  <a:srgbClr val="004C00"/>
                </a:solidFill>
                <a:latin typeface="+mn-ea"/>
                <a:ea typeface="+mn-ea"/>
              </a:rPr>
              <a:t>32</a:t>
            </a:r>
            <a:r>
              <a:rPr lang="zh-CN" altLang="en-US" sz="2000" b="1" dirty="0">
                <a:solidFill>
                  <a:srgbClr val="004C00"/>
                </a:solidFill>
                <a:latin typeface="+mn-ea"/>
                <a:ea typeface="+mn-ea"/>
              </a:rPr>
              <a:t>比特的输出。</a:t>
            </a:r>
          </a:p>
          <a:p>
            <a:pPr algn="l">
              <a:lnSpc>
                <a:spcPct val="110000"/>
              </a:lnSpc>
              <a:spcBef>
                <a:spcPct val="40000"/>
              </a:spcBef>
              <a:spcAft>
                <a:spcPct val="10000"/>
              </a:spcAft>
              <a:buClr>
                <a:schemeClr val="accent2"/>
              </a:buClr>
              <a:buSzPct val="70000"/>
              <a:buFont typeface="Wingdings" pitchFamily="2" charset="2"/>
              <a:buNone/>
            </a:pPr>
            <a:r>
              <a:rPr lang="zh-CN" altLang="en-US" sz="2000" b="1" dirty="0">
                <a:solidFill>
                  <a:srgbClr val="004C00"/>
                </a:solidFill>
                <a:latin typeface="+mn-ea"/>
                <a:ea typeface="+mn-ea"/>
              </a:rPr>
              <a:t>该输出再经过一个由表</a:t>
            </a:r>
            <a:r>
              <a:rPr lang="en-US" altLang="zh-CN" sz="2000" b="1" dirty="0">
                <a:solidFill>
                  <a:srgbClr val="004C00"/>
                </a:solidFill>
                <a:latin typeface="+mn-ea"/>
                <a:ea typeface="+mn-ea"/>
              </a:rPr>
              <a:t>3.2(d)</a:t>
            </a:r>
            <a:r>
              <a:rPr lang="zh-CN" altLang="en-US" sz="2000" b="1" dirty="0">
                <a:solidFill>
                  <a:srgbClr val="004C00"/>
                </a:solidFill>
                <a:latin typeface="+mn-ea"/>
                <a:ea typeface="+mn-ea"/>
              </a:rPr>
              <a:t>定义的置换</a:t>
            </a:r>
            <a:r>
              <a:rPr lang="en-US" altLang="zh-CN" sz="2000" b="1" dirty="0">
                <a:solidFill>
                  <a:srgbClr val="004C00"/>
                </a:solidFill>
                <a:latin typeface="+mn-ea"/>
                <a:ea typeface="+mn-ea"/>
              </a:rPr>
              <a:t>P</a:t>
            </a:r>
            <a:r>
              <a:rPr lang="zh-CN" altLang="en-US" sz="2000" b="1" dirty="0">
                <a:solidFill>
                  <a:srgbClr val="004C00"/>
                </a:solidFill>
                <a:latin typeface="+mn-ea"/>
                <a:ea typeface="+mn-ea"/>
              </a:rPr>
              <a:t>，产生的结果即为函数</a:t>
            </a:r>
            <a:r>
              <a:rPr lang="en-US" altLang="zh-CN" sz="2000" b="1" i="1" dirty="0">
                <a:solidFill>
                  <a:srgbClr val="004C00"/>
                </a:solidFill>
                <a:latin typeface="+mn-ea"/>
                <a:ea typeface="+mn-ea"/>
              </a:rPr>
              <a:t>F</a:t>
            </a:r>
            <a:r>
              <a:rPr lang="en-US" altLang="zh-CN" sz="2000" b="1" dirty="0">
                <a:solidFill>
                  <a:srgbClr val="004C00"/>
                </a:solidFill>
                <a:latin typeface="+mn-ea"/>
                <a:ea typeface="+mn-ea"/>
              </a:rPr>
              <a:t>(</a:t>
            </a:r>
            <a:r>
              <a:rPr lang="en-US" altLang="zh-CN" sz="2000" b="1" i="1" dirty="0">
                <a:solidFill>
                  <a:srgbClr val="004C00"/>
                </a:solidFill>
                <a:latin typeface="+mn-ea"/>
                <a:ea typeface="+mn-ea"/>
              </a:rPr>
              <a:t>R</a:t>
            </a:r>
            <a:r>
              <a:rPr lang="en-US" altLang="zh-CN" sz="2000" b="1" dirty="0">
                <a:solidFill>
                  <a:srgbClr val="004C00"/>
                </a:solidFill>
                <a:latin typeface="+mn-ea"/>
                <a:ea typeface="+mn-ea"/>
              </a:rPr>
              <a:t>,</a:t>
            </a:r>
            <a:r>
              <a:rPr lang="en-US" altLang="zh-CN" sz="2000" b="1" i="1" dirty="0">
                <a:solidFill>
                  <a:srgbClr val="004C00"/>
                </a:solidFill>
                <a:latin typeface="+mn-ea"/>
                <a:ea typeface="+mn-ea"/>
              </a:rPr>
              <a:t>K</a:t>
            </a:r>
            <a:r>
              <a:rPr lang="en-US" altLang="zh-CN" sz="2000" b="1" dirty="0">
                <a:solidFill>
                  <a:srgbClr val="004C00"/>
                </a:solidFill>
                <a:latin typeface="+mn-ea"/>
                <a:ea typeface="+mn-ea"/>
              </a:rPr>
              <a:t>)</a:t>
            </a:r>
            <a:r>
              <a:rPr lang="zh-CN" altLang="en-US" sz="2000" b="1" dirty="0">
                <a:solidFill>
                  <a:srgbClr val="004C00"/>
                </a:solidFill>
                <a:latin typeface="+mn-ea"/>
                <a:ea typeface="+mn-ea"/>
              </a:rPr>
              <a:t>的输出。</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DES</a:t>
            </a:r>
            <a:r>
              <a:rPr lang="zh-CN" altLang="en-US" dirty="0" smtClean="0"/>
              <a:t>算法描述</a:t>
            </a:r>
            <a:endParaRPr lang="zh-CN" altLang="en-US" dirty="0"/>
          </a:p>
        </p:txBody>
      </p:sp>
      <p:sp>
        <p:nvSpPr>
          <p:cNvPr id="3" name="内容占位符 2"/>
          <p:cNvSpPr>
            <a:spLocks noGrp="1"/>
          </p:cNvSpPr>
          <p:nvPr>
            <p:ph idx="1"/>
          </p:nvPr>
        </p:nvSpPr>
        <p:spPr>
          <a:xfrm>
            <a:off x="457200" y="990600"/>
            <a:ext cx="8458200" cy="5486400"/>
          </a:xfrm>
        </p:spPr>
        <p:txBody>
          <a:bodyPr/>
          <a:lstStyle/>
          <a:p>
            <a:pPr algn="just" eaLnBrk="1" hangingPunct="1"/>
            <a:r>
              <a:rPr lang="zh-CN" altLang="en-US" sz="2400" dirty="0" smtClean="0"/>
              <a:t>扩展置换</a:t>
            </a:r>
            <a:r>
              <a:rPr lang="en-US" altLang="zh-CN" sz="2400" dirty="0" smtClean="0"/>
              <a:t>E</a:t>
            </a:r>
            <a:r>
              <a:rPr lang="zh-CN" altLang="en-US" sz="2400" dirty="0" smtClean="0"/>
              <a:t>和置换</a:t>
            </a:r>
            <a:r>
              <a:rPr lang="en-US" altLang="zh-CN" sz="2400" dirty="0" smtClean="0"/>
              <a:t>P</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015811" name="Object 4"/>
          <p:cNvGraphicFramePr>
            <a:graphicFrameLocks noChangeAspect="1"/>
          </p:cNvGraphicFramePr>
          <p:nvPr/>
        </p:nvGraphicFramePr>
        <p:xfrm>
          <a:off x="990600" y="1676400"/>
          <a:ext cx="7010400" cy="3930650"/>
        </p:xfrm>
        <a:graphic>
          <a:graphicData uri="http://schemas.openxmlformats.org/presentationml/2006/ole">
            <p:oleObj spid="_x0000_s1015811" name="Visio" r:id="rId3" imgW="3298714" imgH="1847404" progId="Visio.Drawing.11">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DES</a:t>
            </a:r>
            <a:r>
              <a:rPr lang="zh-CN" altLang="en-US" dirty="0" smtClean="0"/>
              <a:t>算法描述</a:t>
            </a:r>
            <a:endParaRPr lang="zh-CN" altLang="en-US" dirty="0"/>
          </a:p>
        </p:txBody>
      </p:sp>
      <p:sp>
        <p:nvSpPr>
          <p:cNvPr id="3" name="内容占位符 2"/>
          <p:cNvSpPr>
            <a:spLocks noGrp="1"/>
          </p:cNvSpPr>
          <p:nvPr>
            <p:ph idx="1"/>
          </p:nvPr>
        </p:nvSpPr>
        <p:spPr>
          <a:xfrm>
            <a:off x="457200" y="990600"/>
            <a:ext cx="8458200" cy="5486400"/>
          </a:xfrm>
        </p:spPr>
        <p:txBody>
          <a:bodyPr/>
          <a:lstStyle/>
          <a:p>
            <a:pPr algn="just" eaLnBrk="1" hangingPunct="1"/>
            <a:r>
              <a:rPr lang="zh-CN" altLang="en-US" sz="2400" dirty="0" smtClean="0"/>
              <a:t>代换盒，简称</a:t>
            </a:r>
            <a:r>
              <a:rPr lang="en-US" altLang="zh-CN" sz="2400" dirty="0" smtClean="0"/>
              <a:t>S</a:t>
            </a:r>
            <a:r>
              <a:rPr lang="zh-CN" altLang="en-US" sz="2400" dirty="0" smtClean="0"/>
              <a:t>盒，</a:t>
            </a:r>
            <a:r>
              <a:rPr lang="en-US" altLang="zh-CN" sz="2400" dirty="0" smtClean="0">
                <a:latin typeface="Times New Roman" pitchFamily="18" charset="0"/>
              </a:rPr>
              <a:t>substitution </a:t>
            </a:r>
            <a:r>
              <a:rPr lang="en-US" altLang="zh-CN" sz="2400" dirty="0" err="1" smtClean="0">
                <a:latin typeface="Times New Roman" pitchFamily="18" charset="0"/>
              </a:rPr>
              <a:t>boxS</a:t>
            </a:r>
            <a:endParaRPr lang="en-US" altLang="zh-CN" sz="2400" dirty="0" smtClean="0">
              <a:latin typeface="Times New Roman" pitchFamily="18" charset="0"/>
            </a:endParaRPr>
          </a:p>
          <a:p>
            <a:pPr lvl="1" eaLnBrk="1" hangingPunct="1">
              <a:lnSpc>
                <a:spcPct val="100000"/>
              </a:lnSpc>
            </a:pPr>
            <a:r>
              <a:rPr lang="en-US" altLang="zh-CN" sz="2000" i="1" dirty="0" smtClean="0">
                <a:latin typeface="Times New Roman" pitchFamily="18" charset="0"/>
              </a:rPr>
              <a:t>F</a:t>
            </a:r>
            <a:r>
              <a:rPr lang="zh-CN" altLang="en-US" sz="2000" dirty="0" smtClean="0">
                <a:latin typeface="Times New Roman" pitchFamily="18" charset="0"/>
              </a:rPr>
              <a:t>中的代换由</a:t>
            </a:r>
            <a:r>
              <a:rPr lang="en-US" altLang="zh-CN" sz="2000" dirty="0" smtClean="0">
                <a:latin typeface="Times New Roman" pitchFamily="18" charset="0"/>
              </a:rPr>
              <a:t>8</a:t>
            </a:r>
            <a:r>
              <a:rPr lang="zh-CN" altLang="en-US" sz="2000" dirty="0" smtClean="0">
                <a:latin typeface="Times New Roman" pitchFamily="18" charset="0"/>
              </a:rPr>
              <a:t>个</a:t>
            </a:r>
            <a:r>
              <a:rPr lang="en-US" altLang="zh-CN" sz="2000" dirty="0" smtClean="0">
                <a:latin typeface="Times New Roman" pitchFamily="18" charset="0"/>
              </a:rPr>
              <a:t>S</a:t>
            </a:r>
            <a:r>
              <a:rPr lang="zh-CN" altLang="en-US" sz="2000" dirty="0" smtClean="0">
                <a:latin typeface="Times New Roman" pitchFamily="18" charset="0"/>
              </a:rPr>
              <a:t>盒组成，每个</a:t>
            </a:r>
            <a:r>
              <a:rPr lang="en-US" altLang="zh-CN" sz="2000" dirty="0" smtClean="0">
                <a:latin typeface="Times New Roman" pitchFamily="18" charset="0"/>
              </a:rPr>
              <a:t>S</a:t>
            </a:r>
            <a:r>
              <a:rPr lang="zh-CN" altLang="en-US" sz="2000" dirty="0" smtClean="0">
                <a:latin typeface="Times New Roman" pitchFamily="18" charset="0"/>
              </a:rPr>
              <a:t>盒的输入长为</a:t>
            </a:r>
            <a:r>
              <a:rPr lang="en-US" altLang="zh-CN" sz="2000" dirty="0" smtClean="0">
                <a:latin typeface="Times New Roman" pitchFamily="18" charset="0"/>
              </a:rPr>
              <a:t>6</a:t>
            </a:r>
            <a:r>
              <a:rPr lang="zh-CN" altLang="en-US" sz="2000" dirty="0" smtClean="0">
                <a:latin typeface="Times New Roman" pitchFamily="18" charset="0"/>
              </a:rPr>
              <a:t>比特、输出长为</a:t>
            </a:r>
            <a:r>
              <a:rPr lang="en-US" altLang="zh-CN" sz="2000" dirty="0" smtClean="0">
                <a:latin typeface="Times New Roman" pitchFamily="18" charset="0"/>
              </a:rPr>
              <a:t>4</a:t>
            </a:r>
            <a:r>
              <a:rPr lang="zh-CN" altLang="en-US" sz="2000" dirty="0" smtClean="0">
                <a:latin typeface="Times New Roman" pitchFamily="18" charset="0"/>
              </a:rPr>
              <a:t>比特，其变换关系由表</a:t>
            </a:r>
            <a:r>
              <a:rPr lang="en-US" altLang="zh-CN" sz="2000" dirty="0" smtClean="0">
                <a:latin typeface="Times New Roman" pitchFamily="18" charset="0"/>
              </a:rPr>
              <a:t>3.3</a:t>
            </a:r>
            <a:r>
              <a:rPr lang="zh-CN" altLang="en-US" sz="2000" dirty="0" smtClean="0">
                <a:latin typeface="Times New Roman" pitchFamily="18" charset="0"/>
              </a:rPr>
              <a:t>定义，每个</a:t>
            </a:r>
            <a:r>
              <a:rPr lang="en-US" altLang="zh-CN" sz="2000" dirty="0" smtClean="0">
                <a:latin typeface="Times New Roman" pitchFamily="18" charset="0"/>
              </a:rPr>
              <a:t>S</a:t>
            </a:r>
            <a:r>
              <a:rPr lang="zh-CN" altLang="en-US" sz="2000" dirty="0" smtClean="0">
                <a:latin typeface="Times New Roman" pitchFamily="18" charset="0"/>
              </a:rPr>
              <a:t>盒给出了</a:t>
            </a:r>
            <a:r>
              <a:rPr lang="en-US" altLang="zh-CN" sz="2000" dirty="0" smtClean="0">
                <a:latin typeface="Times New Roman" pitchFamily="18" charset="0"/>
              </a:rPr>
              <a:t>4</a:t>
            </a:r>
            <a:r>
              <a:rPr lang="zh-CN" altLang="en-US" sz="2000" dirty="0" smtClean="0">
                <a:latin typeface="Times New Roman" pitchFamily="18" charset="0"/>
              </a:rPr>
              <a:t>个代换（由一个表的</a:t>
            </a:r>
            <a:r>
              <a:rPr lang="en-US" altLang="zh-CN" sz="2000" dirty="0" smtClean="0">
                <a:latin typeface="Times New Roman" pitchFamily="18" charset="0"/>
              </a:rPr>
              <a:t>4</a:t>
            </a:r>
            <a:r>
              <a:rPr lang="zh-CN" altLang="en-US" sz="2000" dirty="0" smtClean="0">
                <a:latin typeface="Times New Roman" pitchFamily="18" charset="0"/>
              </a:rPr>
              <a:t>行给出）。（见</a:t>
            </a:r>
            <a:r>
              <a:rPr lang="en-US" altLang="zh-CN" sz="2000" dirty="0" smtClean="0">
                <a:latin typeface="Times New Roman" pitchFamily="18" charset="0"/>
              </a:rPr>
              <a:t>42</a:t>
            </a:r>
            <a:r>
              <a:rPr lang="zh-CN" altLang="en-US" sz="2000" dirty="0" smtClean="0">
                <a:latin typeface="Times New Roman" pitchFamily="18" charset="0"/>
              </a:rPr>
              <a:t>页表</a:t>
            </a:r>
            <a:r>
              <a:rPr lang="en-US" altLang="zh-CN" sz="2000" dirty="0" smtClean="0">
                <a:latin typeface="Times New Roman" pitchFamily="18" charset="0"/>
              </a:rPr>
              <a:t>3.3</a:t>
            </a:r>
            <a:r>
              <a:rPr lang="zh-CN" altLang="en-US" sz="2000" dirty="0" smtClean="0">
                <a:latin typeface="Times New Roman" pitchFamily="18" charset="0"/>
              </a:rPr>
              <a:t>）</a:t>
            </a:r>
          </a:p>
          <a:p>
            <a:pPr algn="just" eaLnBrk="1" hangingPunct="1"/>
            <a:r>
              <a:rPr lang="en-US" altLang="zh-CN" sz="2400" dirty="0" smtClean="0">
                <a:latin typeface="Times New Roman" pitchFamily="18" charset="0"/>
              </a:rPr>
              <a:t>DES</a:t>
            </a:r>
            <a:r>
              <a:rPr lang="zh-CN" altLang="en-US" sz="2400" dirty="0" smtClean="0">
                <a:latin typeface="Times New Roman" pitchFamily="18" charset="0"/>
              </a:rPr>
              <a:t>的</a:t>
            </a:r>
            <a:r>
              <a:rPr lang="en-US" altLang="zh-CN" sz="2400" dirty="0" smtClean="0">
                <a:latin typeface="Times New Roman" pitchFamily="18" charset="0"/>
              </a:rPr>
              <a:t>S</a:t>
            </a:r>
            <a:r>
              <a:rPr lang="zh-CN" altLang="en-US" sz="2400" dirty="0" smtClean="0">
                <a:latin typeface="Times New Roman" pitchFamily="18" charset="0"/>
              </a:rPr>
              <a:t>盒定义</a:t>
            </a:r>
          </a:p>
          <a:p>
            <a:pPr algn="just" eaLnBrk="1" hangingPunct="1"/>
            <a:endParaRPr lang="en-US" altLang="zh-CN" sz="24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7" name="Group 162"/>
          <p:cNvGraphicFramePr>
            <a:graphicFrameLocks noGrp="1"/>
          </p:cNvGraphicFramePr>
          <p:nvPr/>
        </p:nvGraphicFramePr>
        <p:xfrm>
          <a:off x="685800" y="3276600"/>
          <a:ext cx="8001000" cy="3272402"/>
        </p:xfrm>
        <a:graphic>
          <a:graphicData uri="http://schemas.openxmlformats.org/drawingml/2006/table">
            <a:tbl>
              <a:tblPr/>
              <a:tblGrid>
                <a:gridCol w="674688"/>
                <a:gridCol w="781050"/>
                <a:gridCol w="6545262"/>
              </a:tblGrid>
              <a:tr h="34768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行           列</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0    1    2    3    4    5    6    7    8    9   10   11   12   13   14   15</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500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4</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13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2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15</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11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8 </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3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10</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6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5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 9</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0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15 </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7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4 </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14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13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10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6</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12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 11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9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 5</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3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14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8</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13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6</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2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15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9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7</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3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10 </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5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8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4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9</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1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7</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5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3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14</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10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6    </a:t>
                      </a:r>
                      <a:r>
                        <a:rPr kumimoji="0" lang="en-US" altLang="zh-CN"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13</a:t>
                      </a:r>
                      <a:endParaRPr kumimoji="0" lang="en-US" altLang="zh-CN" sz="2000" b="1" i="0" u="none" strike="noStrike" cap="none" normalizeH="0" baseline="0" smtClean="0">
                        <a:ln>
                          <a:noFill/>
                        </a:ln>
                        <a:solidFill>
                          <a:srgbClr val="0000FF"/>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8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4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182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a:ea typeface="宋体" pitchFamily="2" charset="-122"/>
                          <a:cs typeface="Times New Roman" pitchFamily="18" charset="0"/>
                        </a:rPr>
                        <a:t>…</a:t>
                      </a:r>
                      <a:endParaRPr kumimoji="0" lang="en-US" altLang="zh-CN" sz="2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DES</a:t>
            </a:r>
            <a:r>
              <a:rPr lang="zh-CN" altLang="en-US" dirty="0" smtClean="0"/>
              <a:t>算法描述</a:t>
            </a:r>
            <a:endParaRPr lang="zh-CN" altLang="en-US" dirty="0"/>
          </a:p>
        </p:txBody>
      </p:sp>
      <p:sp>
        <p:nvSpPr>
          <p:cNvPr id="3" name="内容占位符 2"/>
          <p:cNvSpPr>
            <a:spLocks noGrp="1"/>
          </p:cNvSpPr>
          <p:nvPr>
            <p:ph idx="1"/>
          </p:nvPr>
        </p:nvSpPr>
        <p:spPr>
          <a:xfrm>
            <a:off x="457200" y="838200"/>
            <a:ext cx="8458200" cy="5638800"/>
          </a:xfrm>
        </p:spPr>
        <p:txBody>
          <a:bodyPr/>
          <a:lstStyle/>
          <a:p>
            <a:pPr eaLnBrk="1" hangingPunct="1">
              <a:lnSpc>
                <a:spcPct val="100000"/>
              </a:lnSpc>
            </a:pPr>
            <a:r>
              <a:rPr lang="zh-CN" altLang="en-US" sz="2000" dirty="0" smtClean="0">
                <a:latin typeface="Times New Roman" pitchFamily="18" charset="0"/>
              </a:rPr>
              <a:t>对每个盒</a:t>
            </a:r>
            <a:r>
              <a:rPr lang="en-US" altLang="zh-CN" sz="2000" i="1" dirty="0" smtClean="0">
                <a:latin typeface="Times New Roman" pitchFamily="18" charset="0"/>
              </a:rPr>
              <a:t>S</a:t>
            </a:r>
            <a:r>
              <a:rPr lang="en-US" altLang="zh-CN" sz="2000" i="1" baseline="-25000" dirty="0" smtClean="0">
                <a:latin typeface="Times New Roman" pitchFamily="18" charset="0"/>
              </a:rPr>
              <a:t>i</a:t>
            </a:r>
            <a:endParaRPr lang="en-US" altLang="zh-CN" sz="2000" dirty="0" smtClean="0">
              <a:latin typeface="Times New Roman" pitchFamily="18" charset="0"/>
            </a:endParaRPr>
          </a:p>
          <a:p>
            <a:pPr lvl="1" eaLnBrk="1" hangingPunct="1">
              <a:lnSpc>
                <a:spcPct val="100000"/>
              </a:lnSpc>
            </a:pPr>
            <a:r>
              <a:rPr lang="zh-CN" altLang="en-US" sz="2000" dirty="0" smtClean="0">
                <a:latin typeface="Times New Roman" pitchFamily="18" charset="0"/>
              </a:rPr>
              <a:t>其</a:t>
            </a:r>
            <a:r>
              <a:rPr lang="en-US" altLang="zh-CN" sz="2000" dirty="0" smtClean="0">
                <a:latin typeface="Times New Roman" pitchFamily="18" charset="0"/>
              </a:rPr>
              <a:t>6</a:t>
            </a:r>
            <a:r>
              <a:rPr lang="zh-CN" altLang="en-US" sz="2000" dirty="0" smtClean="0">
                <a:latin typeface="Times New Roman" pitchFamily="18" charset="0"/>
              </a:rPr>
              <a:t>比特输入中，</a:t>
            </a:r>
            <a:r>
              <a:rPr lang="zh-CN" altLang="en-US" sz="2000" dirty="0" smtClean="0">
                <a:solidFill>
                  <a:srgbClr val="0000FF"/>
                </a:solidFill>
                <a:latin typeface="Times New Roman" pitchFamily="18" charset="0"/>
              </a:rPr>
              <a:t>第</a:t>
            </a: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个和第</a:t>
            </a:r>
            <a:r>
              <a:rPr lang="en-US" altLang="zh-CN" sz="2000" dirty="0" smtClean="0">
                <a:solidFill>
                  <a:srgbClr val="0000FF"/>
                </a:solidFill>
                <a:latin typeface="Times New Roman" pitchFamily="18" charset="0"/>
              </a:rPr>
              <a:t>6</a:t>
            </a:r>
            <a:r>
              <a:rPr lang="zh-CN" altLang="en-US" sz="2000" dirty="0" smtClean="0">
                <a:solidFill>
                  <a:srgbClr val="0000FF"/>
                </a:solidFill>
                <a:latin typeface="Times New Roman" pitchFamily="18" charset="0"/>
              </a:rPr>
              <a:t>个比特</a:t>
            </a:r>
            <a:r>
              <a:rPr lang="zh-CN" altLang="en-US" sz="2000" dirty="0" smtClean="0">
                <a:latin typeface="Times New Roman" pitchFamily="18" charset="0"/>
              </a:rPr>
              <a:t>形成一个</a:t>
            </a:r>
            <a:r>
              <a:rPr lang="en-US" altLang="zh-CN" sz="2000" dirty="0" smtClean="0">
                <a:latin typeface="Times New Roman" pitchFamily="18" charset="0"/>
              </a:rPr>
              <a:t>2</a:t>
            </a:r>
            <a:r>
              <a:rPr lang="zh-CN" altLang="en-US" sz="2000" dirty="0" smtClean="0">
                <a:latin typeface="Times New Roman" pitchFamily="18" charset="0"/>
              </a:rPr>
              <a:t>位二进制数，用来选择</a:t>
            </a:r>
            <a:r>
              <a:rPr lang="en-US" altLang="zh-CN" sz="2000" i="1" dirty="0" smtClean="0">
                <a:latin typeface="Times New Roman" pitchFamily="18" charset="0"/>
              </a:rPr>
              <a:t>S</a:t>
            </a:r>
            <a:r>
              <a:rPr lang="en-US" altLang="zh-CN" sz="2000" i="1" baseline="-25000" dirty="0" smtClean="0">
                <a:latin typeface="Times New Roman" pitchFamily="18" charset="0"/>
              </a:rPr>
              <a:t>i</a:t>
            </a:r>
            <a:r>
              <a:rPr lang="zh-CN" altLang="en-US" sz="2000" dirty="0" smtClean="0">
                <a:latin typeface="Times New Roman" pitchFamily="18" charset="0"/>
              </a:rPr>
              <a:t>的</a:t>
            </a:r>
            <a:r>
              <a:rPr lang="en-US" altLang="zh-CN" sz="2000" dirty="0" smtClean="0">
                <a:latin typeface="Times New Roman" pitchFamily="18" charset="0"/>
              </a:rPr>
              <a:t>4</a:t>
            </a:r>
            <a:r>
              <a:rPr lang="zh-CN" altLang="en-US" sz="2000" dirty="0" smtClean="0">
                <a:latin typeface="Times New Roman" pitchFamily="18" charset="0"/>
              </a:rPr>
              <a:t>个代换中的一个</a:t>
            </a:r>
          </a:p>
          <a:p>
            <a:pPr lvl="1" eaLnBrk="1" hangingPunct="1">
              <a:lnSpc>
                <a:spcPct val="100000"/>
              </a:lnSpc>
            </a:pPr>
            <a:r>
              <a:rPr lang="zh-CN" altLang="en-US" sz="2000" dirty="0" smtClean="0">
                <a:solidFill>
                  <a:srgbClr val="0000FF"/>
                </a:solidFill>
                <a:latin typeface="Times New Roman" pitchFamily="18" charset="0"/>
              </a:rPr>
              <a:t>中间</a:t>
            </a:r>
            <a:r>
              <a:rPr lang="en-US" altLang="zh-CN" sz="2000" dirty="0" smtClean="0">
                <a:solidFill>
                  <a:srgbClr val="0000FF"/>
                </a:solidFill>
                <a:latin typeface="Times New Roman" pitchFamily="18" charset="0"/>
              </a:rPr>
              <a:t>4</a:t>
            </a:r>
            <a:r>
              <a:rPr lang="zh-CN" altLang="en-US" sz="2000" dirty="0" smtClean="0">
                <a:solidFill>
                  <a:srgbClr val="0000FF"/>
                </a:solidFill>
                <a:latin typeface="Times New Roman" pitchFamily="18" charset="0"/>
              </a:rPr>
              <a:t>位用来选择列</a:t>
            </a:r>
            <a:r>
              <a:rPr lang="zh-CN" altLang="en-US" sz="2000" dirty="0" smtClean="0">
                <a:latin typeface="Times New Roman" pitchFamily="18" charset="0"/>
              </a:rPr>
              <a:t>。行和列选定后，得到其交叉位置的十进制数，将这个数表示为</a:t>
            </a:r>
            <a:r>
              <a:rPr lang="en-US" altLang="zh-CN" sz="2000" dirty="0" smtClean="0">
                <a:latin typeface="Times New Roman" pitchFamily="18" charset="0"/>
              </a:rPr>
              <a:t>4</a:t>
            </a:r>
            <a:r>
              <a:rPr lang="zh-CN" altLang="en-US" sz="2000" dirty="0" smtClean="0">
                <a:latin typeface="Times New Roman" pitchFamily="18" charset="0"/>
              </a:rPr>
              <a:t>位二进制数即得这一</a:t>
            </a:r>
            <a:r>
              <a:rPr lang="en-US" altLang="zh-CN" sz="2000" dirty="0" smtClean="0">
                <a:latin typeface="Times New Roman" pitchFamily="18" charset="0"/>
              </a:rPr>
              <a:t>S</a:t>
            </a:r>
            <a:r>
              <a:rPr lang="zh-CN" altLang="en-US" sz="2000" dirty="0" smtClean="0">
                <a:latin typeface="Times New Roman" pitchFamily="18" charset="0"/>
              </a:rPr>
              <a:t>盒的输出。</a:t>
            </a:r>
          </a:p>
          <a:p>
            <a:pPr eaLnBrk="1" hangingPunct="1">
              <a:lnSpc>
                <a:spcPct val="100000"/>
              </a:lnSpc>
            </a:pPr>
            <a:r>
              <a:rPr lang="zh-CN" altLang="en-US" sz="2000" dirty="0" smtClean="0">
                <a:latin typeface="Times New Roman" pitchFamily="18" charset="0"/>
              </a:rPr>
              <a:t>例如，</a:t>
            </a:r>
            <a:r>
              <a:rPr lang="en-US" altLang="zh-CN" sz="2000" dirty="0" smtClean="0">
                <a:latin typeface="Times New Roman" pitchFamily="18" charset="0"/>
              </a:rPr>
              <a:t>S</a:t>
            </a:r>
            <a:r>
              <a:rPr lang="en-US" altLang="zh-CN" sz="2000" baseline="-25000" dirty="0" smtClean="0">
                <a:latin typeface="Times New Roman" pitchFamily="18" charset="0"/>
              </a:rPr>
              <a:t>1</a:t>
            </a:r>
            <a:r>
              <a:rPr lang="en-US" altLang="zh-CN" sz="2000" dirty="0" smtClean="0">
                <a:latin typeface="Times New Roman" pitchFamily="18" charset="0"/>
              </a:rPr>
              <a:t> </a:t>
            </a:r>
            <a:r>
              <a:rPr lang="zh-CN" altLang="en-US" sz="2000" dirty="0" smtClean="0">
                <a:latin typeface="Times New Roman" pitchFamily="18" charset="0"/>
              </a:rPr>
              <a:t>的输入为</a:t>
            </a:r>
            <a:r>
              <a:rPr lang="en-US" altLang="zh-CN" sz="2000" dirty="0" smtClean="0">
                <a:latin typeface="Times New Roman" pitchFamily="18" charset="0"/>
              </a:rPr>
              <a:t>011001</a:t>
            </a:r>
          </a:p>
          <a:p>
            <a:pPr lvl="1" eaLnBrk="1" hangingPunct="1">
              <a:lnSpc>
                <a:spcPct val="100000"/>
              </a:lnSpc>
            </a:pPr>
            <a:r>
              <a:rPr lang="zh-CN" altLang="en-US" sz="2000" dirty="0" smtClean="0">
                <a:latin typeface="Times New Roman" pitchFamily="18" charset="0"/>
              </a:rPr>
              <a:t>则行选为</a:t>
            </a:r>
            <a:r>
              <a:rPr lang="en-US" altLang="zh-CN" sz="2000" dirty="0" smtClean="0">
                <a:latin typeface="Times New Roman" pitchFamily="18" charset="0"/>
              </a:rPr>
              <a:t>01</a:t>
            </a:r>
            <a:r>
              <a:rPr lang="zh-CN" altLang="en-US" sz="2000" dirty="0" smtClean="0">
                <a:latin typeface="Times New Roman" pitchFamily="18" charset="0"/>
              </a:rPr>
              <a:t>（即第</a:t>
            </a:r>
            <a:r>
              <a:rPr lang="en-US" altLang="zh-CN" sz="2000" dirty="0" smtClean="0">
                <a:latin typeface="Times New Roman" pitchFamily="18" charset="0"/>
              </a:rPr>
              <a:t>1</a:t>
            </a:r>
            <a:r>
              <a:rPr lang="zh-CN" altLang="en-US" sz="2000" dirty="0" smtClean="0">
                <a:latin typeface="Times New Roman" pitchFamily="18" charset="0"/>
              </a:rPr>
              <a:t>行），列选为</a:t>
            </a:r>
            <a:r>
              <a:rPr lang="en-US" altLang="zh-CN" sz="2000" dirty="0" smtClean="0">
                <a:latin typeface="Times New Roman" pitchFamily="18" charset="0"/>
              </a:rPr>
              <a:t>1100</a:t>
            </a:r>
            <a:r>
              <a:rPr lang="zh-CN" altLang="en-US" sz="2000" dirty="0" smtClean="0">
                <a:latin typeface="Times New Roman" pitchFamily="18" charset="0"/>
              </a:rPr>
              <a:t>（即第</a:t>
            </a:r>
            <a:r>
              <a:rPr lang="en-US" altLang="zh-CN" sz="2000" dirty="0" smtClean="0">
                <a:latin typeface="Times New Roman" pitchFamily="18" charset="0"/>
              </a:rPr>
              <a:t>12</a:t>
            </a:r>
            <a:r>
              <a:rPr lang="zh-CN" altLang="en-US" sz="2000" dirty="0" smtClean="0">
                <a:latin typeface="Times New Roman" pitchFamily="18" charset="0"/>
              </a:rPr>
              <a:t>列）</a:t>
            </a:r>
          </a:p>
          <a:p>
            <a:pPr lvl="1" eaLnBrk="1" hangingPunct="1">
              <a:lnSpc>
                <a:spcPct val="100000"/>
              </a:lnSpc>
            </a:pPr>
            <a:r>
              <a:rPr lang="zh-CN" altLang="en-US" sz="2000" dirty="0" smtClean="0">
                <a:latin typeface="Times New Roman" pitchFamily="18" charset="0"/>
              </a:rPr>
              <a:t>行列交叉位置的数为</a:t>
            </a:r>
            <a:r>
              <a:rPr lang="en-US" altLang="zh-CN" sz="2000" dirty="0" smtClean="0">
                <a:latin typeface="Times New Roman" pitchFamily="18" charset="0"/>
              </a:rPr>
              <a:t>9</a:t>
            </a:r>
            <a:r>
              <a:rPr lang="zh-CN" altLang="en-US" sz="2000" dirty="0" smtClean="0">
                <a:latin typeface="Times New Roman" pitchFamily="18" charset="0"/>
              </a:rPr>
              <a:t>，其</a:t>
            </a:r>
            <a:r>
              <a:rPr lang="en-US" altLang="zh-CN" sz="2000" dirty="0" smtClean="0">
                <a:latin typeface="Times New Roman" pitchFamily="18" charset="0"/>
              </a:rPr>
              <a:t>4</a:t>
            </a:r>
            <a:r>
              <a:rPr lang="zh-CN" altLang="en-US" sz="2000" dirty="0" smtClean="0">
                <a:latin typeface="Times New Roman" pitchFamily="18" charset="0"/>
              </a:rPr>
              <a:t>位二进制表示为</a:t>
            </a:r>
            <a:r>
              <a:rPr lang="en-US" altLang="zh-CN" sz="2000" dirty="0" smtClean="0">
                <a:latin typeface="Times New Roman" pitchFamily="18" charset="0"/>
              </a:rPr>
              <a:t>1001</a:t>
            </a:r>
            <a:r>
              <a:rPr lang="zh-CN" altLang="en-US" sz="2000" dirty="0" smtClean="0">
                <a:latin typeface="Times New Roman" pitchFamily="18" charset="0"/>
              </a:rPr>
              <a:t>，所以</a:t>
            </a:r>
            <a:r>
              <a:rPr lang="en-US" altLang="zh-CN" sz="2000" dirty="0" smtClean="0">
                <a:latin typeface="Times New Roman" pitchFamily="18" charset="0"/>
              </a:rPr>
              <a:t>S</a:t>
            </a:r>
            <a:r>
              <a:rPr lang="en-US" altLang="zh-CN" sz="2000" baseline="-25000" dirty="0" smtClean="0">
                <a:latin typeface="Times New Roman" pitchFamily="18" charset="0"/>
              </a:rPr>
              <a:t>1</a:t>
            </a:r>
            <a:r>
              <a:rPr lang="zh-CN" altLang="en-US" sz="2000" dirty="0" smtClean="0">
                <a:latin typeface="Times New Roman" pitchFamily="18" charset="0"/>
              </a:rPr>
              <a:t>的输出为</a:t>
            </a:r>
            <a:r>
              <a:rPr lang="en-US" altLang="zh-CN" sz="2000" dirty="0" smtClean="0">
                <a:latin typeface="Times New Roman" pitchFamily="18" charset="0"/>
              </a:rPr>
              <a:t>1001</a:t>
            </a:r>
            <a:r>
              <a:rPr lang="zh-CN" altLang="en-US" sz="2000" dirty="0" smtClean="0">
                <a:latin typeface="Times New Roman" pitchFamily="18" charset="0"/>
              </a:rPr>
              <a:t>。</a:t>
            </a:r>
          </a:p>
          <a:p>
            <a:pPr eaLnBrk="1" hangingPunct="1">
              <a:lnSpc>
                <a:spcPct val="100000"/>
              </a:lnSpc>
            </a:pPr>
            <a:r>
              <a:rPr lang="en-US" altLang="zh-CN" sz="2000" dirty="0" smtClean="0">
                <a:latin typeface="Times New Roman" pitchFamily="18" charset="0"/>
              </a:rPr>
              <a:t>S</a:t>
            </a:r>
            <a:r>
              <a:rPr lang="zh-CN" altLang="en-US" sz="2000" dirty="0" smtClean="0">
                <a:latin typeface="Times New Roman" pitchFamily="18" charset="0"/>
              </a:rPr>
              <a:t>盒的每一行定义了一个可逆代换</a:t>
            </a:r>
          </a:p>
          <a:p>
            <a:pPr lvl="1" eaLnBrk="1" hangingPunct="1">
              <a:lnSpc>
                <a:spcPct val="100000"/>
              </a:lnSpc>
            </a:pPr>
            <a:r>
              <a:rPr lang="zh-CN" altLang="en-US" sz="2000" dirty="0" smtClean="0">
                <a:latin typeface="Times New Roman" pitchFamily="18" charset="0"/>
              </a:rPr>
              <a:t>图</a:t>
            </a:r>
            <a:r>
              <a:rPr lang="en-US" altLang="zh-CN" sz="2000" dirty="0" smtClean="0">
                <a:latin typeface="Times New Roman" pitchFamily="18" charset="0"/>
              </a:rPr>
              <a:t>3-2</a:t>
            </a:r>
            <a:r>
              <a:rPr lang="zh-CN" altLang="en-US" sz="2000" dirty="0" smtClean="0">
                <a:latin typeface="Times New Roman" pitchFamily="18" charset="0"/>
              </a:rPr>
              <a:t>（在</a:t>
            </a:r>
            <a:r>
              <a:rPr lang="en-US" altLang="zh-CN" sz="2000" dirty="0" smtClean="0">
                <a:latin typeface="Times New Roman" pitchFamily="18" charset="0"/>
              </a:rPr>
              <a:t>3.1.1</a:t>
            </a:r>
            <a:r>
              <a:rPr lang="zh-CN" altLang="en-US" sz="2000" dirty="0" smtClean="0">
                <a:latin typeface="Times New Roman" pitchFamily="18" charset="0"/>
              </a:rPr>
              <a:t>节）表示</a:t>
            </a:r>
            <a:r>
              <a:rPr lang="en-US" altLang="zh-CN" sz="2000" dirty="0" smtClean="0">
                <a:latin typeface="Times New Roman" pitchFamily="18" charset="0"/>
              </a:rPr>
              <a:t>S</a:t>
            </a:r>
            <a:r>
              <a:rPr lang="en-US" altLang="zh-CN" sz="2000" baseline="-25000" dirty="0" smtClean="0">
                <a:latin typeface="Times New Roman" pitchFamily="18" charset="0"/>
              </a:rPr>
              <a:t>1</a:t>
            </a:r>
            <a:r>
              <a:rPr lang="zh-CN" altLang="en-US" sz="2000" dirty="0" smtClean="0">
                <a:latin typeface="Times New Roman" pitchFamily="18" charset="0"/>
              </a:rPr>
              <a:t>第</a:t>
            </a:r>
            <a:r>
              <a:rPr lang="en-US" altLang="zh-CN" sz="2000" dirty="0" smtClean="0">
                <a:latin typeface="Times New Roman" pitchFamily="18" charset="0"/>
              </a:rPr>
              <a:t>0</a:t>
            </a:r>
            <a:r>
              <a:rPr lang="zh-CN" altLang="en-US" sz="2000" dirty="0" smtClean="0">
                <a:latin typeface="Times New Roman" pitchFamily="18" charset="0"/>
              </a:rPr>
              <a:t>行所定义的代换</a:t>
            </a:r>
            <a:endParaRPr lang="en-US" altLang="zh-CN" sz="2000" dirty="0" smtClean="0">
              <a:latin typeface="Times New Roman" pitchFamily="18" charset="0"/>
            </a:endParaRPr>
          </a:p>
          <a:p>
            <a:pPr eaLnBrk="1" hangingPunct="1">
              <a:lnSpc>
                <a:spcPct val="100000"/>
              </a:lnSpc>
            </a:pPr>
            <a:r>
              <a:rPr lang="en-US" altLang="zh-CN" sz="2000" dirty="0" smtClean="0">
                <a:solidFill>
                  <a:srgbClr val="0000FF"/>
                </a:solidFill>
              </a:rPr>
              <a:t>S</a:t>
            </a:r>
            <a:r>
              <a:rPr lang="zh-CN" altLang="en-US" sz="2000" dirty="0" smtClean="0">
                <a:solidFill>
                  <a:srgbClr val="0000FF"/>
                </a:solidFill>
              </a:rPr>
              <a:t>盒作为该密码体制的唯一非线性组件对安全性至关重要</a:t>
            </a:r>
            <a:endParaRPr lang="en-US" altLang="zh-CN" sz="2000" dirty="0" smtClean="0">
              <a:solidFill>
                <a:srgbClr val="0000FF"/>
              </a:solidFill>
            </a:endParaRPr>
          </a:p>
          <a:p>
            <a:pPr lvl="1" eaLnBrk="1" hangingPunct="1">
              <a:lnSpc>
                <a:spcPct val="100000"/>
              </a:lnSpc>
            </a:pPr>
            <a:r>
              <a:rPr lang="en-US" altLang="zh-CN" sz="2000" dirty="0" smtClean="0"/>
              <a:t>S-</a:t>
            </a:r>
            <a:r>
              <a:rPr lang="zh-CN" altLang="en-US" sz="2000" dirty="0" smtClean="0"/>
              <a:t>盒的设计准则还没有完全公开，一些密码学家怀疑美国</a:t>
            </a:r>
            <a:r>
              <a:rPr lang="en-US" altLang="zh-CN" sz="2000" dirty="0" smtClean="0"/>
              <a:t>NSA(the National Security Agency)</a:t>
            </a:r>
            <a:r>
              <a:rPr lang="zh-CN" altLang="en-US" sz="2000" dirty="0" smtClean="0"/>
              <a:t>设计</a:t>
            </a:r>
            <a:r>
              <a:rPr lang="en-US" altLang="zh-CN" sz="2000" dirty="0" smtClean="0"/>
              <a:t>S-</a:t>
            </a:r>
            <a:r>
              <a:rPr lang="zh-CN" altLang="en-US" sz="2000" dirty="0" smtClean="0"/>
              <a:t>盒时隐藏了陷门</a:t>
            </a:r>
            <a:r>
              <a:rPr lang="zh-CN" altLang="en-US" sz="2000" dirty="0" smtClean="0">
                <a:latin typeface="华文中宋" pitchFamily="2" charset="-122"/>
              </a:rPr>
              <a:t>，即万能钥匙</a:t>
            </a: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017859" name="Object 5"/>
          <p:cNvGraphicFramePr>
            <a:graphicFrameLocks noChangeAspect="1"/>
          </p:cNvGraphicFramePr>
          <p:nvPr/>
        </p:nvGraphicFramePr>
        <p:xfrm>
          <a:off x="6629400" y="4191000"/>
          <a:ext cx="2514600" cy="1655763"/>
        </p:xfrm>
        <a:graphic>
          <a:graphicData uri="http://schemas.openxmlformats.org/presentationml/2006/ole">
            <p:oleObj spid="_x0000_s1017859" name="Visio" r:id="rId3" imgW="1594714" imgH="1126541" progId="Visio.Drawing.11">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3.1.1</a:t>
            </a:r>
            <a:r>
              <a:rPr lang="zh-CN" altLang="en-US" dirty="0" smtClean="0"/>
              <a:t>分组密码的基本概念和发展</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lnSpc>
                <a:spcPct val="110000"/>
              </a:lnSpc>
            </a:pPr>
            <a:r>
              <a:rPr lang="zh-CN" altLang="en-US" sz="2400" dirty="0" smtClean="0">
                <a:latin typeface="Times New Roman" pitchFamily="18" charset="0"/>
              </a:rPr>
              <a:t>算法的输入长度和输出长度</a:t>
            </a:r>
          </a:p>
          <a:p>
            <a:pPr lvl="1" eaLnBrk="1" hangingPunct="1">
              <a:lnSpc>
                <a:spcPct val="110000"/>
              </a:lnSpc>
            </a:pPr>
            <a:r>
              <a:rPr lang="zh-CN" altLang="en-US" sz="2000" dirty="0" smtClean="0">
                <a:latin typeface="Times New Roman" pitchFamily="18" charset="0"/>
              </a:rPr>
              <a:t>通常取</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n  </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用于加密</a:t>
            </a:r>
            <a:r>
              <a:rPr lang="en-US" altLang="zh-CN" sz="2000" dirty="0" smtClean="0">
                <a:solidFill>
                  <a:srgbClr val="0000FF"/>
                </a:solidFill>
                <a:latin typeface="Times New Roman" pitchFamily="18" charset="0"/>
              </a:rPr>
              <a:t>)</a:t>
            </a:r>
          </a:p>
          <a:p>
            <a:pPr lvl="1" eaLnBrk="1" hangingPunct="1">
              <a:lnSpc>
                <a:spcPct val="110000"/>
              </a:lnSpc>
            </a:pPr>
            <a:r>
              <a:rPr lang="zh-CN" altLang="en-US" sz="2000" dirty="0" smtClean="0">
                <a:latin typeface="Times New Roman" pitchFamily="18" charset="0"/>
              </a:rPr>
              <a:t>若</a:t>
            </a:r>
            <a:r>
              <a:rPr lang="en-US" altLang="zh-CN" sz="2000" dirty="0" err="1" smtClean="0">
                <a:latin typeface="Times New Roman" pitchFamily="18" charset="0"/>
              </a:rPr>
              <a:t>m</a:t>
            </a:r>
            <a:r>
              <a:rPr lang="en-US" altLang="zh-CN" sz="2000" dirty="0" err="1" smtClean="0">
                <a:latin typeface="Times New Roman" pitchFamily="18" charset="0"/>
                <a:sym typeface="Symbol"/>
              </a:rPr>
              <a:t></a:t>
            </a:r>
            <a:r>
              <a:rPr lang="en-US" altLang="zh-CN" sz="2000" dirty="0" err="1" smtClean="0">
                <a:latin typeface="Times New Roman" pitchFamily="18" charset="0"/>
              </a:rPr>
              <a:t>n</a:t>
            </a:r>
            <a:r>
              <a:rPr lang="zh-CN" altLang="en-US" sz="2000" dirty="0" smtClean="0">
                <a:latin typeface="Times New Roman" pitchFamily="18" charset="0"/>
              </a:rPr>
              <a:t>，则为有数据扩展</a:t>
            </a:r>
            <a:r>
              <a:rPr lang="en-US" altLang="zh-CN" sz="2000" dirty="0" smtClean="0">
                <a:latin typeface="Times New Roman" pitchFamily="18" charset="0"/>
              </a:rPr>
              <a:t>(m&gt;n)/</a:t>
            </a:r>
            <a:r>
              <a:rPr lang="zh-CN" altLang="en-US" sz="2000" dirty="0" smtClean="0">
                <a:latin typeface="Times New Roman" pitchFamily="18" charset="0"/>
              </a:rPr>
              <a:t>压缩</a:t>
            </a:r>
            <a:r>
              <a:rPr lang="en-US" altLang="zh-CN" sz="2000" dirty="0" smtClean="0">
                <a:latin typeface="Times New Roman" pitchFamily="18" charset="0"/>
              </a:rPr>
              <a:t>(m&lt;n)/</a:t>
            </a:r>
            <a:r>
              <a:rPr lang="zh-CN" altLang="en-US" sz="2000" dirty="0" smtClean="0">
                <a:latin typeface="Times New Roman" pitchFamily="18" charset="0"/>
              </a:rPr>
              <a:t>的分组密码</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用于认证</a:t>
            </a:r>
            <a:r>
              <a:rPr lang="en-US" altLang="zh-CN" sz="2000" dirty="0" smtClean="0">
                <a:solidFill>
                  <a:srgbClr val="0000FF"/>
                </a:solidFill>
                <a:latin typeface="Times New Roman" pitchFamily="18" charset="0"/>
              </a:rPr>
              <a:t>)</a:t>
            </a:r>
          </a:p>
          <a:p>
            <a:pPr eaLnBrk="1" hangingPunct="1">
              <a:lnSpc>
                <a:spcPct val="110000"/>
              </a:lnSpc>
            </a:pPr>
            <a:r>
              <a:rPr lang="zh-CN" altLang="en-US" sz="2400" dirty="0" smtClean="0">
                <a:latin typeface="Times New Roman" pitchFamily="18" charset="0"/>
              </a:rPr>
              <a:t>当前主流分组密码中，明文</a:t>
            </a:r>
            <a:r>
              <a:rPr lang="en-US" altLang="zh-CN" sz="2400" i="1" dirty="0" smtClean="0">
                <a:latin typeface="Times New Roman" pitchFamily="18" charset="0"/>
              </a:rPr>
              <a:t>x</a:t>
            </a:r>
            <a:r>
              <a:rPr lang="zh-CN" altLang="en-US" sz="2400" dirty="0" smtClean="0">
                <a:latin typeface="Times New Roman" pitchFamily="18" charset="0"/>
              </a:rPr>
              <a:t>和密文</a:t>
            </a:r>
            <a:r>
              <a:rPr lang="en-US" altLang="zh-CN" sz="2400" i="1" dirty="0" smtClean="0">
                <a:latin typeface="Times New Roman" pitchFamily="18" charset="0"/>
              </a:rPr>
              <a:t>y</a:t>
            </a:r>
            <a:r>
              <a:rPr lang="zh-CN" altLang="en-US" sz="2400" dirty="0" smtClean="0">
                <a:latin typeface="Times New Roman" pitchFamily="18" charset="0"/>
              </a:rPr>
              <a:t>均为二元数字序列</a:t>
            </a:r>
          </a:p>
          <a:p>
            <a:pPr eaLnBrk="1" hangingPunct="1">
              <a:lnSpc>
                <a:spcPct val="110000"/>
              </a:lnSpc>
            </a:pPr>
            <a:r>
              <a:rPr lang="zh-CN" altLang="en-US" sz="2400" dirty="0" smtClean="0">
                <a:latin typeface="Times New Roman" pitchFamily="18" charset="0"/>
              </a:rPr>
              <a:t>分组密码的优缺点</a:t>
            </a:r>
            <a:endParaRPr lang="en-US" altLang="zh-CN" sz="2400" dirty="0" smtClean="0">
              <a:latin typeface="Times New Roman" pitchFamily="18" charset="0"/>
            </a:endParaRPr>
          </a:p>
          <a:p>
            <a:pPr lvl="1" eaLnBrk="1" hangingPunct="1">
              <a:lnSpc>
                <a:spcPct val="110000"/>
              </a:lnSpc>
            </a:pPr>
            <a:r>
              <a:rPr lang="zh-CN" altLang="en-US" sz="2000" dirty="0" smtClean="0">
                <a:latin typeface="Times New Roman" pitchFamily="18" charset="0"/>
              </a:rPr>
              <a:t>适合软硬件实现，软件实现及标准化优于流密码</a:t>
            </a:r>
            <a:endParaRPr lang="en-US" altLang="zh-CN" sz="2000" dirty="0" smtClean="0">
              <a:latin typeface="Times New Roman" pitchFamily="18" charset="0"/>
            </a:endParaRPr>
          </a:p>
          <a:p>
            <a:pPr lvl="1" eaLnBrk="1" hangingPunct="1">
              <a:lnSpc>
                <a:spcPct val="110000"/>
              </a:lnSpc>
            </a:pPr>
            <a:r>
              <a:rPr lang="zh-CN" altLang="en-US" sz="2000" dirty="0" smtClean="0">
                <a:latin typeface="Times New Roman" pitchFamily="18" charset="0"/>
              </a:rPr>
              <a:t>没有有效的数学工具，安全性一般无法证明</a:t>
            </a:r>
            <a:endParaRPr lang="en-US" altLang="zh-CN" sz="2000" dirty="0" smtClean="0">
              <a:latin typeface="Times New Roman" pitchFamily="18" charset="0"/>
            </a:endParaRPr>
          </a:p>
          <a:p>
            <a:pPr eaLnBrk="1" hangingPunct="1">
              <a:lnSpc>
                <a:spcPct val="110000"/>
              </a:lnSpc>
            </a:pPr>
            <a:r>
              <a:rPr lang="zh-CN" altLang="en-US" sz="2400" dirty="0" smtClean="0">
                <a:solidFill>
                  <a:srgbClr val="0000FF"/>
                </a:solidFill>
              </a:rPr>
              <a:t>参考资料</a:t>
            </a:r>
            <a:r>
              <a:rPr lang="zh-CN" altLang="en-US" sz="2400" dirty="0" smtClean="0"/>
              <a:t>：</a:t>
            </a:r>
            <a:r>
              <a:rPr lang="en-US" altLang="zh-CN" sz="2400" dirty="0" smtClean="0"/>
              <a:t>《</a:t>
            </a:r>
            <a:r>
              <a:rPr lang="zh-CN" altLang="en-US" sz="2400" dirty="0" smtClean="0"/>
              <a:t>对称密码学</a:t>
            </a:r>
            <a:r>
              <a:rPr lang="en-US" altLang="zh-CN" sz="2400" dirty="0" smtClean="0"/>
              <a:t>》</a:t>
            </a:r>
            <a:r>
              <a:rPr lang="zh-CN" altLang="en-US" sz="2400" dirty="0" smtClean="0"/>
              <a:t>胡予濮，张玉清等著</a:t>
            </a:r>
          </a:p>
          <a:p>
            <a:pPr eaLnBrk="1" hangingPunct="1">
              <a:lnSpc>
                <a:spcPct val="110000"/>
              </a:lnSpc>
            </a:pPr>
            <a:r>
              <a:rPr lang="zh-CN" altLang="en-US" sz="2400" dirty="0" smtClean="0"/>
              <a:t>                  </a:t>
            </a:r>
            <a:r>
              <a:rPr lang="en-US" altLang="zh-CN" sz="2400" dirty="0" smtClean="0"/>
              <a:t>《</a:t>
            </a:r>
            <a:r>
              <a:rPr lang="zh-CN" altLang="en-US" sz="2400" dirty="0" smtClean="0"/>
              <a:t>密码分析学</a:t>
            </a:r>
            <a:r>
              <a:rPr lang="en-US" altLang="zh-CN" sz="2400" dirty="0" smtClean="0"/>
              <a:t>》</a:t>
            </a:r>
            <a:r>
              <a:rPr lang="zh-CN" altLang="en-US" sz="2400" dirty="0" smtClean="0"/>
              <a:t>冯登国</a:t>
            </a:r>
            <a:endParaRPr lang="zh-CN" altLang="en-US" sz="2000" dirty="0" smtClean="0">
              <a:latin typeface="Times New Roman" pitchFamily="18" charset="0"/>
            </a:endParaRPr>
          </a:p>
          <a:p>
            <a:pPr lvl="1" algn="just" eaLnBrk="1" hangingPunct="1">
              <a:lnSpc>
                <a:spcPct val="100000"/>
              </a:lnSpc>
              <a:spcBef>
                <a:spcPts val="600"/>
              </a:spcBef>
            </a:pP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DES</a:t>
            </a:r>
            <a:r>
              <a:rPr lang="zh-CN" altLang="en-US" dirty="0" smtClean="0"/>
              <a:t>算法描述</a:t>
            </a:r>
            <a:endParaRPr lang="zh-CN" altLang="en-US" dirty="0"/>
          </a:p>
        </p:txBody>
      </p:sp>
      <p:sp>
        <p:nvSpPr>
          <p:cNvPr id="3" name="内容占位符 2"/>
          <p:cNvSpPr>
            <a:spLocks noGrp="1"/>
          </p:cNvSpPr>
          <p:nvPr>
            <p:ph idx="1"/>
          </p:nvPr>
        </p:nvSpPr>
        <p:spPr>
          <a:xfrm>
            <a:off x="457200" y="990600"/>
            <a:ext cx="8458200" cy="5486400"/>
          </a:xfrm>
        </p:spPr>
        <p:txBody>
          <a:bodyPr/>
          <a:lstStyle/>
          <a:p>
            <a:pPr eaLnBrk="1" hangingPunct="1">
              <a:lnSpc>
                <a:spcPct val="100000"/>
              </a:lnSpc>
            </a:pPr>
            <a:r>
              <a:rPr lang="en-US" altLang="zh-CN" sz="2000" dirty="0" smtClean="0"/>
              <a:t>1976</a:t>
            </a:r>
            <a:r>
              <a:rPr lang="zh-CN" altLang="en-US" sz="2000" dirty="0" smtClean="0"/>
              <a:t>年，美国</a:t>
            </a:r>
            <a:r>
              <a:rPr lang="en-US" altLang="zh-CN" sz="2000" dirty="0" smtClean="0"/>
              <a:t>NSA</a:t>
            </a:r>
            <a:r>
              <a:rPr lang="zh-CN" altLang="en-US" sz="2000" dirty="0" smtClean="0"/>
              <a:t>披露了</a:t>
            </a:r>
            <a:r>
              <a:rPr lang="en-US" altLang="zh-CN" sz="2000" dirty="0" smtClean="0"/>
              <a:t>S-</a:t>
            </a:r>
            <a:r>
              <a:rPr lang="zh-CN" altLang="en-US" sz="2000" dirty="0" smtClean="0"/>
              <a:t>盒的下述几条设计原则：</a:t>
            </a:r>
          </a:p>
          <a:p>
            <a:pPr lvl="1" eaLnBrk="1" hangingPunct="1">
              <a:lnSpc>
                <a:spcPct val="100000"/>
              </a:lnSpc>
            </a:pPr>
            <a:r>
              <a:rPr lang="zh-CN" altLang="en-US" sz="1800" dirty="0" smtClean="0"/>
              <a:t>每个</a:t>
            </a:r>
            <a:r>
              <a:rPr lang="en-US" altLang="zh-CN" sz="1800" dirty="0" smtClean="0"/>
              <a:t>S-</a:t>
            </a:r>
            <a:r>
              <a:rPr lang="zh-CN" altLang="en-US" sz="1800" dirty="0" smtClean="0"/>
              <a:t>盒的每一行是整数</a:t>
            </a:r>
            <a:r>
              <a:rPr lang="en-US" altLang="zh-CN" sz="1800" dirty="0" smtClean="0"/>
              <a:t>0~15</a:t>
            </a:r>
            <a:r>
              <a:rPr lang="zh-CN" altLang="en-US" sz="1800" dirty="0" smtClean="0"/>
              <a:t>的一个全排列；</a:t>
            </a:r>
          </a:p>
          <a:p>
            <a:pPr lvl="1" eaLnBrk="1" hangingPunct="1">
              <a:lnSpc>
                <a:spcPct val="100000"/>
              </a:lnSpc>
            </a:pPr>
            <a:r>
              <a:rPr lang="zh-CN" altLang="en-US" sz="1800" dirty="0" smtClean="0"/>
              <a:t>每个</a:t>
            </a:r>
            <a:r>
              <a:rPr lang="en-US" altLang="zh-CN" sz="1800" dirty="0" smtClean="0"/>
              <a:t>S-</a:t>
            </a:r>
            <a:r>
              <a:rPr lang="zh-CN" altLang="en-US" sz="1800" dirty="0" smtClean="0"/>
              <a:t>盒的输出都不是其输入的线性或仿射函数；</a:t>
            </a:r>
          </a:p>
          <a:p>
            <a:pPr lvl="1" eaLnBrk="1" hangingPunct="1">
              <a:lnSpc>
                <a:spcPct val="100000"/>
              </a:lnSpc>
            </a:pPr>
            <a:r>
              <a:rPr lang="zh-CN" altLang="en-US" sz="1800" dirty="0" smtClean="0"/>
              <a:t>改变任一</a:t>
            </a:r>
            <a:r>
              <a:rPr lang="en-US" altLang="zh-CN" sz="1800" dirty="0" smtClean="0"/>
              <a:t>S-</a:t>
            </a:r>
            <a:r>
              <a:rPr lang="zh-CN" altLang="en-US" sz="1800" dirty="0" smtClean="0"/>
              <a:t>盒任意</a:t>
            </a:r>
            <a:r>
              <a:rPr lang="en-US" altLang="zh-CN" sz="1800" dirty="0" smtClean="0"/>
              <a:t>1bit</a:t>
            </a:r>
            <a:r>
              <a:rPr lang="zh-CN" altLang="en-US" sz="1800" dirty="0" smtClean="0"/>
              <a:t>的输入，其输出至少有</a:t>
            </a:r>
            <a:r>
              <a:rPr lang="en-US" altLang="zh-CN" sz="1800" dirty="0" smtClean="0"/>
              <a:t>2bit</a:t>
            </a:r>
            <a:r>
              <a:rPr lang="zh-CN" altLang="en-US" sz="1800" dirty="0" smtClean="0"/>
              <a:t>发生变化；</a:t>
            </a:r>
          </a:p>
          <a:p>
            <a:pPr lvl="1" eaLnBrk="1" hangingPunct="1">
              <a:lnSpc>
                <a:spcPct val="100000"/>
              </a:lnSpc>
            </a:pPr>
            <a:r>
              <a:rPr lang="zh-CN" altLang="en-US" sz="1800" dirty="0" smtClean="0"/>
              <a:t>对任一</a:t>
            </a:r>
            <a:r>
              <a:rPr lang="en-US" altLang="zh-CN" sz="1800" dirty="0" smtClean="0"/>
              <a:t>S-</a:t>
            </a:r>
            <a:r>
              <a:rPr lang="zh-CN" altLang="en-US" sz="1800" dirty="0" smtClean="0"/>
              <a:t>盒的任意</a:t>
            </a:r>
            <a:r>
              <a:rPr lang="en-US" altLang="zh-CN" sz="1800" dirty="0" smtClean="0"/>
              <a:t>6bit</a:t>
            </a:r>
            <a:r>
              <a:rPr lang="zh-CN" altLang="en-US" sz="1800" dirty="0" smtClean="0"/>
              <a:t>输入</a:t>
            </a:r>
            <a:r>
              <a:rPr lang="en-US" altLang="zh-CN" sz="1800" dirty="0" smtClean="0"/>
              <a:t>x</a:t>
            </a:r>
            <a:r>
              <a:rPr lang="zh-CN" altLang="en-US" sz="1800" dirty="0" smtClean="0"/>
              <a:t>，</a:t>
            </a:r>
            <a:r>
              <a:rPr lang="en-US" altLang="zh-CN" sz="1800" dirty="0" smtClean="0"/>
              <a:t>S(x)</a:t>
            </a:r>
            <a:r>
              <a:rPr lang="zh-CN" altLang="en-US" sz="1800" dirty="0" smtClean="0"/>
              <a:t>与</a:t>
            </a:r>
            <a:r>
              <a:rPr lang="en-US" altLang="zh-CN" sz="1800" dirty="0" smtClean="0"/>
              <a:t>S(x</a:t>
            </a:r>
            <a:r>
              <a:rPr lang="en-US" altLang="zh-CN" sz="1800" dirty="0" smtClean="0">
                <a:sym typeface="Symbol" pitchFamily="18" charset="2"/>
              </a:rPr>
              <a:t></a:t>
            </a:r>
            <a:r>
              <a:rPr lang="en-US" altLang="zh-CN" sz="1800" dirty="0" smtClean="0"/>
              <a:t>001100)</a:t>
            </a:r>
            <a:r>
              <a:rPr lang="zh-CN" altLang="en-US" sz="1800" dirty="0" smtClean="0"/>
              <a:t>至少有</a:t>
            </a:r>
            <a:r>
              <a:rPr lang="en-US" altLang="zh-CN" sz="1800" dirty="0" smtClean="0"/>
              <a:t>2bit</a:t>
            </a:r>
            <a:r>
              <a:rPr lang="zh-CN" altLang="en-US" sz="1800" dirty="0" smtClean="0"/>
              <a:t>不同；</a:t>
            </a:r>
          </a:p>
          <a:p>
            <a:pPr lvl="1" eaLnBrk="1" hangingPunct="1">
              <a:lnSpc>
                <a:spcPct val="100000"/>
              </a:lnSpc>
            </a:pPr>
            <a:r>
              <a:rPr lang="zh-CN" altLang="en-US" sz="1800" dirty="0" smtClean="0"/>
              <a:t>对任一</a:t>
            </a:r>
            <a:r>
              <a:rPr lang="en-US" altLang="zh-CN" sz="1800" dirty="0" smtClean="0"/>
              <a:t>S-</a:t>
            </a:r>
            <a:r>
              <a:rPr lang="zh-CN" altLang="en-US" sz="1800" dirty="0" smtClean="0"/>
              <a:t>盒的任意</a:t>
            </a:r>
            <a:r>
              <a:rPr lang="en-US" altLang="zh-CN" sz="1800" dirty="0" smtClean="0"/>
              <a:t>6bit</a:t>
            </a:r>
            <a:r>
              <a:rPr lang="zh-CN" altLang="en-US" sz="1800" dirty="0" smtClean="0"/>
              <a:t>输入</a:t>
            </a:r>
            <a:r>
              <a:rPr lang="en-US" altLang="zh-CN" sz="1800" dirty="0" smtClean="0"/>
              <a:t>x</a:t>
            </a:r>
            <a:r>
              <a:rPr lang="zh-CN" altLang="en-US" sz="1800" dirty="0" smtClean="0"/>
              <a:t>，及</a:t>
            </a:r>
            <a:r>
              <a:rPr lang="zh-CN" altLang="en-US" sz="1800" dirty="0" smtClean="0">
                <a:sym typeface="Symbol" pitchFamily="18" charset="2"/>
              </a:rPr>
              <a:t></a:t>
            </a:r>
            <a:r>
              <a:rPr lang="en-US" altLang="zh-CN" sz="1800" dirty="0" smtClean="0"/>
              <a:t>,</a:t>
            </a:r>
            <a:r>
              <a:rPr lang="en-US" altLang="zh-CN" sz="1800" dirty="0" smtClean="0">
                <a:sym typeface="Symbol" pitchFamily="18" charset="2"/>
              </a:rPr>
              <a:t>  </a:t>
            </a:r>
            <a:r>
              <a:rPr lang="en-US" altLang="zh-CN" sz="1800" dirty="0" smtClean="0"/>
              <a:t>{0,1}</a:t>
            </a:r>
            <a:r>
              <a:rPr lang="zh-CN" altLang="en-US" sz="1800" dirty="0" smtClean="0"/>
              <a:t>，都有</a:t>
            </a:r>
            <a:r>
              <a:rPr lang="en-US" altLang="zh-CN" sz="1800" dirty="0" smtClean="0"/>
              <a:t>S(x)≠S(x</a:t>
            </a:r>
            <a:r>
              <a:rPr lang="en-US" altLang="zh-CN" sz="1800" dirty="0" smtClean="0">
                <a:sym typeface="Symbol" pitchFamily="18" charset="2"/>
              </a:rPr>
              <a:t></a:t>
            </a:r>
            <a:r>
              <a:rPr lang="en-US" altLang="zh-CN" sz="1800" dirty="0" smtClean="0"/>
              <a:t>11</a:t>
            </a:r>
            <a:r>
              <a:rPr lang="en-US" altLang="zh-CN" sz="1800" dirty="0" smtClean="0">
                <a:sym typeface="Symbol" pitchFamily="18" charset="2"/>
              </a:rPr>
              <a:t></a:t>
            </a:r>
            <a:r>
              <a:rPr lang="en-US" altLang="zh-CN" sz="1800" dirty="0" smtClean="0"/>
              <a:t>00)</a:t>
            </a:r>
            <a:r>
              <a:rPr lang="zh-CN" altLang="en-US" sz="1800" dirty="0" smtClean="0"/>
              <a:t>；</a:t>
            </a:r>
          </a:p>
          <a:p>
            <a:pPr lvl="1" eaLnBrk="1" hangingPunct="1">
              <a:lnSpc>
                <a:spcPct val="100000"/>
              </a:lnSpc>
            </a:pPr>
            <a:r>
              <a:rPr lang="zh-CN" altLang="en-US" sz="1800" dirty="0" smtClean="0"/>
              <a:t>对任一</a:t>
            </a:r>
            <a:r>
              <a:rPr lang="en-US" altLang="zh-CN" sz="1800" dirty="0" smtClean="0"/>
              <a:t>S-</a:t>
            </a:r>
            <a:r>
              <a:rPr lang="zh-CN" altLang="en-US" sz="1800" dirty="0" smtClean="0"/>
              <a:t>盒，当它的任一位输入保持不变，其它</a:t>
            </a:r>
            <a:r>
              <a:rPr lang="en-US" altLang="zh-CN" sz="1800" dirty="0" smtClean="0"/>
              <a:t>5</a:t>
            </a:r>
            <a:r>
              <a:rPr lang="zh-CN" altLang="en-US" sz="1800" dirty="0" smtClean="0"/>
              <a:t>位输入尽情变化时，所有诸</a:t>
            </a:r>
            <a:r>
              <a:rPr lang="en-US" altLang="zh-CN" sz="1800" dirty="0" smtClean="0"/>
              <a:t>4bit</a:t>
            </a:r>
            <a:r>
              <a:rPr lang="zh-CN" altLang="en-US" sz="1800" dirty="0" smtClean="0"/>
              <a:t>输出中，</a:t>
            </a:r>
            <a:r>
              <a:rPr lang="en-US" altLang="zh-CN" sz="1800" dirty="0" smtClean="0"/>
              <a:t>0</a:t>
            </a:r>
            <a:r>
              <a:rPr lang="zh-CN" altLang="en-US" sz="1800" dirty="0" smtClean="0"/>
              <a:t>与</a:t>
            </a:r>
            <a:r>
              <a:rPr lang="en-US" altLang="zh-CN" sz="1800" dirty="0" smtClean="0"/>
              <a:t>1</a:t>
            </a:r>
            <a:r>
              <a:rPr lang="zh-CN" altLang="en-US" sz="1800" dirty="0" smtClean="0"/>
              <a:t>的总数接近相等。</a:t>
            </a:r>
            <a:endParaRPr lang="en-US" altLang="zh-CN" sz="1800" dirty="0" smtClean="0"/>
          </a:p>
          <a:p>
            <a:pPr eaLnBrk="1" hangingPunct="1">
              <a:lnSpc>
                <a:spcPct val="100000"/>
              </a:lnSpc>
            </a:pPr>
            <a:r>
              <a:rPr lang="en-US" altLang="zh-CN" sz="2000" dirty="0" smtClean="0"/>
              <a:t>S</a:t>
            </a:r>
            <a:r>
              <a:rPr lang="zh-CN" altLang="en-US" sz="2000" dirty="0" smtClean="0"/>
              <a:t>盒的争论：</a:t>
            </a:r>
          </a:p>
          <a:p>
            <a:pPr lvl="1" eaLnBrk="1" hangingPunct="1">
              <a:lnSpc>
                <a:spcPct val="100000"/>
              </a:lnSpc>
            </a:pPr>
            <a:r>
              <a:rPr lang="zh-CN" altLang="en-US" sz="1800" dirty="0" smtClean="0"/>
              <a:t>公众仍然不知道</a:t>
            </a:r>
            <a:r>
              <a:rPr lang="en-US" altLang="zh-CN" sz="1800" dirty="0" smtClean="0"/>
              <a:t>S</a:t>
            </a:r>
            <a:r>
              <a:rPr lang="zh-CN" altLang="en-US" sz="1800" dirty="0" smtClean="0"/>
              <a:t>盒的构造中是否还使用了进一步的设计准则（有陷门？）</a:t>
            </a:r>
          </a:p>
          <a:p>
            <a:pPr lvl="1" eaLnBrk="1" hangingPunct="1">
              <a:lnSpc>
                <a:spcPct val="100000"/>
              </a:lnSpc>
            </a:pPr>
            <a:r>
              <a:rPr lang="zh-CN" altLang="en-US" sz="1800" dirty="0" smtClean="0"/>
              <a:t>密钥长度是否足够？（已经证明密钥长度不够）</a:t>
            </a:r>
          </a:p>
          <a:p>
            <a:pPr lvl="1" eaLnBrk="1" hangingPunct="1">
              <a:lnSpc>
                <a:spcPct val="100000"/>
              </a:lnSpc>
            </a:pPr>
            <a:r>
              <a:rPr lang="zh-CN" altLang="en-US" sz="1800" dirty="0" smtClean="0"/>
              <a:t>迭代的长度？（</a:t>
            </a:r>
            <a:r>
              <a:rPr lang="en-US" altLang="zh-CN" sz="1800" dirty="0" smtClean="0"/>
              <a:t>8</a:t>
            </a:r>
            <a:r>
              <a:rPr lang="zh-CN" altLang="en-US" sz="1800" dirty="0" smtClean="0"/>
              <a:t>、</a:t>
            </a:r>
            <a:r>
              <a:rPr lang="en-US" altLang="zh-CN" sz="1800" dirty="0" smtClean="0"/>
              <a:t>16</a:t>
            </a:r>
            <a:r>
              <a:rPr lang="zh-CN" altLang="en-US" sz="1800" dirty="0" smtClean="0"/>
              <a:t>、</a:t>
            </a:r>
            <a:r>
              <a:rPr lang="en-US" altLang="zh-CN" sz="1800" dirty="0" smtClean="0"/>
              <a:t>32</a:t>
            </a:r>
            <a:r>
              <a:rPr lang="zh-CN" altLang="en-US" sz="1800" dirty="0" smtClean="0"/>
              <a:t>？</a:t>
            </a:r>
            <a:r>
              <a:rPr lang="en-US" altLang="zh-CN" sz="1800" dirty="0" smtClean="0"/>
              <a:t>8</a:t>
            </a:r>
            <a:r>
              <a:rPr lang="zh-CN" altLang="en-US" sz="1800" dirty="0" smtClean="0"/>
              <a:t>轮几分钟就破译了）</a:t>
            </a:r>
            <a:endParaRPr lang="en-US" altLang="zh-CN" sz="1800" dirty="0" smtClean="0"/>
          </a:p>
          <a:p>
            <a:pPr lvl="1" eaLnBrk="1" hangingPunct="1">
              <a:lnSpc>
                <a:spcPct val="100000"/>
              </a:lnSpc>
            </a:pPr>
            <a:endParaRPr lang="zh-CN" altLang="en-US" sz="18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DES</a:t>
            </a:r>
            <a:r>
              <a:rPr lang="zh-CN" altLang="en-US" dirty="0" smtClean="0"/>
              <a:t>算法描述</a:t>
            </a:r>
            <a:endParaRPr lang="zh-CN" altLang="en-US" dirty="0"/>
          </a:p>
        </p:txBody>
      </p:sp>
      <p:sp>
        <p:nvSpPr>
          <p:cNvPr id="3" name="内容占位符 2"/>
          <p:cNvSpPr>
            <a:spLocks noGrp="1"/>
          </p:cNvSpPr>
          <p:nvPr>
            <p:ph idx="1"/>
          </p:nvPr>
        </p:nvSpPr>
        <p:spPr>
          <a:xfrm>
            <a:off x="457200" y="990600"/>
            <a:ext cx="4038600" cy="5486400"/>
          </a:xfrm>
        </p:spPr>
        <p:txBody>
          <a:bodyPr/>
          <a:lstStyle/>
          <a:p>
            <a:pPr eaLnBrk="1" hangingPunct="1"/>
            <a:r>
              <a:rPr lang="en-US" altLang="zh-CN" dirty="0" smtClean="0">
                <a:latin typeface="Times New Roman" pitchFamily="18" charset="0"/>
              </a:rPr>
              <a:t>3</a:t>
            </a:r>
            <a:r>
              <a:rPr lang="zh-CN" altLang="en-US" dirty="0" smtClean="0">
                <a:latin typeface="Times New Roman" pitchFamily="18" charset="0"/>
              </a:rPr>
              <a:t>．密钥的产生</a:t>
            </a:r>
          </a:p>
          <a:p>
            <a:pPr lvl="1" eaLnBrk="1" hangingPunct="1"/>
            <a:r>
              <a:rPr lang="zh-CN" altLang="en-US" sz="2000" dirty="0" smtClean="0">
                <a:latin typeface="Times New Roman" pitchFamily="18" charset="0"/>
              </a:rPr>
              <a:t>实际上，</a:t>
            </a:r>
            <a:r>
              <a:rPr lang="en-US" altLang="zh-CN" sz="2000" dirty="0" smtClean="0">
                <a:latin typeface="Times New Roman" pitchFamily="18" charset="0"/>
              </a:rPr>
              <a:t>K</a:t>
            </a:r>
            <a:r>
              <a:rPr lang="zh-CN" altLang="en-US" sz="2000" dirty="0" smtClean="0">
                <a:latin typeface="Times New Roman" pitchFamily="18" charset="0"/>
              </a:rPr>
              <a:t>是长度为</a:t>
            </a:r>
            <a:r>
              <a:rPr lang="en-US" altLang="zh-CN" sz="2000" dirty="0" smtClean="0">
                <a:latin typeface="Times New Roman" pitchFamily="18" charset="0"/>
              </a:rPr>
              <a:t>64</a:t>
            </a:r>
            <a:r>
              <a:rPr lang="zh-CN" altLang="en-US" sz="2000" dirty="0" smtClean="0">
                <a:latin typeface="Times New Roman" pitchFamily="18" charset="0"/>
              </a:rPr>
              <a:t>的位串，其中</a:t>
            </a:r>
            <a:r>
              <a:rPr lang="en-US" altLang="zh-CN" sz="2000" dirty="0" smtClean="0">
                <a:latin typeface="Times New Roman" pitchFamily="18" charset="0"/>
              </a:rPr>
              <a:t>56</a:t>
            </a:r>
            <a:r>
              <a:rPr lang="zh-CN" altLang="en-US" sz="2000" dirty="0" smtClean="0">
                <a:latin typeface="Times New Roman" pitchFamily="18" charset="0"/>
              </a:rPr>
              <a:t>位是密钥，</a:t>
            </a:r>
            <a:r>
              <a:rPr lang="en-US" altLang="zh-CN" sz="2000" dirty="0" smtClean="0">
                <a:latin typeface="Times New Roman" pitchFamily="18" charset="0"/>
              </a:rPr>
              <a:t>8</a:t>
            </a:r>
            <a:r>
              <a:rPr lang="zh-CN" altLang="en-US" sz="2000" dirty="0" smtClean="0">
                <a:latin typeface="Times New Roman" pitchFamily="18" charset="0"/>
              </a:rPr>
              <a:t>位是奇偶校验位（为了检错），在密钥编排的计算中，这些校验位可略去。</a:t>
            </a:r>
          </a:p>
          <a:p>
            <a:pPr eaLnBrk="1" hangingPunct="1"/>
            <a:r>
              <a:rPr lang="en-US" altLang="zh-CN" sz="2400" dirty="0" smtClean="0">
                <a:latin typeface="Times New Roman" pitchFamily="18" charset="0"/>
              </a:rPr>
              <a:t>DES</a:t>
            </a:r>
            <a:r>
              <a:rPr lang="zh-CN" altLang="en-US" sz="2400" dirty="0" smtClean="0">
                <a:latin typeface="Times New Roman" pitchFamily="18" charset="0"/>
              </a:rPr>
              <a:t>密钥编排算法结构图</a:t>
            </a:r>
          </a:p>
          <a:p>
            <a:pPr lvl="1" eaLnBrk="1" hangingPunct="1"/>
            <a:r>
              <a:rPr lang="en-US" altLang="zh-CN" sz="2000" dirty="0" err="1" smtClean="0">
                <a:latin typeface="Times New Roman" pitchFamily="18" charset="0"/>
              </a:rPr>
              <a:t>LS</a:t>
            </a:r>
            <a:r>
              <a:rPr lang="en-US" altLang="zh-CN" sz="2000" baseline="-25000" dirty="0" err="1" smtClean="0">
                <a:latin typeface="Times New Roman" pitchFamily="18" charset="0"/>
              </a:rPr>
              <a:t>i</a:t>
            </a:r>
            <a:r>
              <a:rPr lang="zh-CN" altLang="en-US" sz="2000" dirty="0" smtClean="0">
                <a:latin typeface="Times New Roman" pitchFamily="18" charset="0"/>
              </a:rPr>
              <a:t>表示循环左移一个或两个位置</a:t>
            </a:r>
          </a:p>
          <a:p>
            <a:pPr lvl="1" eaLnBrk="1" hangingPunct="1"/>
            <a:r>
              <a:rPr lang="zh-CN" altLang="en-US" sz="2000" dirty="0" smtClean="0">
                <a:latin typeface="Times New Roman" pitchFamily="18" charset="0"/>
              </a:rPr>
              <a:t>其中</a:t>
            </a:r>
            <a:r>
              <a:rPr lang="en-US" altLang="zh-CN" sz="2000" i="1" dirty="0" err="1" smtClean="0">
                <a:latin typeface="Times New Roman" pitchFamily="18" charset="0"/>
              </a:rPr>
              <a:t>i</a:t>
            </a:r>
            <a:r>
              <a:rPr lang="zh-CN" altLang="en-US" sz="2000" dirty="0" smtClean="0">
                <a:latin typeface="Times New Roman" pitchFamily="18" charset="0"/>
              </a:rPr>
              <a:t>为</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9</a:t>
            </a:r>
            <a:r>
              <a:rPr lang="zh-CN" altLang="en-US" sz="2000" dirty="0" smtClean="0">
                <a:latin typeface="Times New Roman" pitchFamily="18" charset="0"/>
              </a:rPr>
              <a:t>，</a:t>
            </a:r>
            <a:r>
              <a:rPr lang="en-US" altLang="zh-CN" sz="2000" dirty="0" smtClean="0">
                <a:latin typeface="Times New Roman" pitchFamily="18" charset="0"/>
              </a:rPr>
              <a:t>16</a:t>
            </a:r>
            <a:r>
              <a:rPr lang="zh-CN" altLang="en-US" sz="2000" dirty="0" smtClean="0">
                <a:latin typeface="Times New Roman" pitchFamily="18" charset="0"/>
              </a:rPr>
              <a:t>循环移</a:t>
            </a:r>
            <a:r>
              <a:rPr lang="en-US" altLang="zh-CN" sz="2000" dirty="0" smtClean="0">
                <a:latin typeface="Times New Roman" pitchFamily="18" charset="0"/>
              </a:rPr>
              <a:t>1</a:t>
            </a:r>
            <a:r>
              <a:rPr lang="zh-CN" altLang="en-US" sz="2000" dirty="0" smtClean="0">
                <a:latin typeface="Times New Roman" pitchFamily="18" charset="0"/>
              </a:rPr>
              <a:t>位，其余循环移两位</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019906" name="Object 45"/>
          <p:cNvGraphicFramePr>
            <a:graphicFrameLocks noChangeAspect="1"/>
          </p:cNvGraphicFramePr>
          <p:nvPr/>
        </p:nvGraphicFramePr>
        <p:xfrm>
          <a:off x="4724400" y="1143000"/>
          <a:ext cx="4185759" cy="4419600"/>
        </p:xfrm>
        <a:graphic>
          <a:graphicData uri="http://schemas.openxmlformats.org/presentationml/2006/ole">
            <p:oleObj spid="_x0000_s1019906" name="Visio" r:id="rId3" imgW="2911736" imgH="3073739" progId="Visio.Drawing.11">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DES</a:t>
            </a:r>
            <a:r>
              <a:rPr lang="zh-CN" altLang="en-US" dirty="0" smtClean="0"/>
              <a:t>算法描述</a:t>
            </a:r>
            <a:endParaRPr lang="zh-CN" altLang="en-US" dirty="0"/>
          </a:p>
        </p:txBody>
      </p:sp>
      <p:sp>
        <p:nvSpPr>
          <p:cNvPr id="3" name="内容占位符 2"/>
          <p:cNvSpPr>
            <a:spLocks noGrp="1"/>
          </p:cNvSpPr>
          <p:nvPr>
            <p:ph idx="1"/>
          </p:nvPr>
        </p:nvSpPr>
        <p:spPr>
          <a:xfrm>
            <a:off x="457200" y="990600"/>
            <a:ext cx="8458200" cy="5486400"/>
          </a:xfrm>
        </p:spPr>
        <p:txBody>
          <a:bodyPr/>
          <a:lstStyle/>
          <a:p>
            <a:pPr eaLnBrk="1" hangingPunct="1">
              <a:lnSpc>
                <a:spcPct val="100000"/>
              </a:lnSpc>
            </a:pPr>
            <a:r>
              <a:rPr lang="zh-CN" altLang="en-US" sz="2000" dirty="0" smtClean="0">
                <a:latin typeface="Times New Roman" pitchFamily="18" charset="0"/>
              </a:rPr>
              <a:t>过程：</a:t>
            </a:r>
          </a:p>
          <a:p>
            <a:pPr lvl="1" eaLnBrk="1" hangingPunct="1">
              <a:lnSpc>
                <a:spcPct val="100000"/>
              </a:lnSpc>
            </a:pPr>
            <a:r>
              <a:rPr lang="en-US" altLang="zh-CN" sz="2000" dirty="0" smtClean="0">
                <a:latin typeface="Times New Roman" pitchFamily="18" charset="0"/>
              </a:rPr>
              <a:t>(1) </a:t>
            </a:r>
            <a:r>
              <a:rPr lang="zh-CN" altLang="en-US" sz="2000" dirty="0" smtClean="0">
                <a:latin typeface="Times New Roman" pitchFamily="18" charset="0"/>
              </a:rPr>
              <a:t>给定</a:t>
            </a:r>
            <a:r>
              <a:rPr lang="en-US" altLang="zh-CN" sz="2000" dirty="0" smtClean="0">
                <a:latin typeface="Times New Roman" pitchFamily="18" charset="0"/>
              </a:rPr>
              <a:t>64</a:t>
            </a:r>
            <a:r>
              <a:rPr lang="zh-CN" altLang="en-US" sz="2000" dirty="0" smtClean="0">
                <a:latin typeface="Times New Roman" pitchFamily="18" charset="0"/>
              </a:rPr>
              <a:t>位的密钥</a:t>
            </a:r>
            <a:r>
              <a:rPr lang="en-US" altLang="zh-CN" sz="2000" dirty="0" smtClean="0">
                <a:latin typeface="Times New Roman" pitchFamily="18" charset="0"/>
              </a:rPr>
              <a:t>K</a:t>
            </a:r>
            <a:r>
              <a:rPr lang="zh-CN" altLang="en-US" sz="2000" dirty="0" smtClean="0">
                <a:latin typeface="Times New Roman" pitchFamily="18" charset="0"/>
              </a:rPr>
              <a:t>，放弃奇偶校验位（</a:t>
            </a:r>
            <a:r>
              <a:rPr lang="en-US" altLang="zh-CN" sz="2000" dirty="0" smtClean="0">
                <a:latin typeface="Times New Roman" pitchFamily="18" charset="0"/>
              </a:rPr>
              <a:t>8</a:t>
            </a:r>
            <a:r>
              <a:rPr lang="zh-CN" altLang="en-US" sz="2000" dirty="0" smtClean="0">
                <a:latin typeface="Times New Roman" pitchFamily="18" charset="0"/>
              </a:rPr>
              <a:t>，</a:t>
            </a:r>
            <a:r>
              <a:rPr lang="en-US" altLang="zh-CN" sz="2000" dirty="0" smtClean="0">
                <a:latin typeface="Times New Roman" pitchFamily="18" charset="0"/>
              </a:rPr>
              <a:t>16</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64</a:t>
            </a:r>
            <a:r>
              <a:rPr lang="zh-CN" altLang="en-US" sz="2000" dirty="0" smtClean="0">
                <a:latin typeface="Times New Roman" pitchFamily="18" charset="0"/>
              </a:rPr>
              <a:t>）形成连续的</a:t>
            </a:r>
            <a:r>
              <a:rPr lang="en-US" altLang="zh-CN" sz="2000" dirty="0" smtClean="0">
                <a:latin typeface="Times New Roman" pitchFamily="18" charset="0"/>
              </a:rPr>
              <a:t>56</a:t>
            </a:r>
            <a:r>
              <a:rPr lang="zh-CN" altLang="en-US" sz="2000" dirty="0" smtClean="0">
                <a:latin typeface="Times New Roman" pitchFamily="18" charset="0"/>
              </a:rPr>
              <a:t>比特的密钥</a:t>
            </a:r>
          </a:p>
          <a:p>
            <a:pPr lvl="1" eaLnBrk="1" hangingPunct="1">
              <a:lnSpc>
                <a:spcPct val="100000"/>
              </a:lnSpc>
            </a:pPr>
            <a:r>
              <a:rPr lang="en-US" altLang="zh-CN" sz="2000" dirty="0" smtClean="0">
                <a:latin typeface="Times New Roman" pitchFamily="18" charset="0"/>
              </a:rPr>
              <a:t>(2)</a:t>
            </a:r>
            <a:r>
              <a:rPr lang="zh-CN" altLang="en-US" sz="2000" dirty="0" smtClean="0">
                <a:latin typeface="Times New Roman" pitchFamily="18" charset="0"/>
              </a:rPr>
              <a:t>再看图</a:t>
            </a:r>
            <a:r>
              <a:rPr lang="en-US" altLang="zh-CN" sz="2000" dirty="0" smtClean="0">
                <a:latin typeface="Times New Roman" pitchFamily="18" charset="0"/>
              </a:rPr>
              <a:t>3-5</a:t>
            </a:r>
            <a:r>
              <a:rPr lang="zh-CN" altLang="en-US" sz="2000" dirty="0" smtClean="0">
                <a:latin typeface="Times New Roman" pitchFamily="18" charset="0"/>
              </a:rPr>
              <a:t>和图</a:t>
            </a:r>
            <a:r>
              <a:rPr lang="en-US" altLang="zh-CN" sz="2000" dirty="0" smtClean="0">
                <a:latin typeface="Times New Roman" pitchFamily="18" charset="0"/>
              </a:rPr>
              <a:t>3-6</a:t>
            </a:r>
            <a:r>
              <a:rPr lang="zh-CN" altLang="en-US" sz="2000" dirty="0" smtClean="0">
                <a:latin typeface="Times New Roman" pitchFamily="18" charset="0"/>
              </a:rPr>
              <a:t>，输入算法的</a:t>
            </a:r>
            <a:r>
              <a:rPr lang="en-US" altLang="zh-CN" sz="2000" dirty="0" smtClean="0">
                <a:latin typeface="Times New Roman" pitchFamily="18" charset="0"/>
              </a:rPr>
              <a:t>56</a:t>
            </a:r>
            <a:r>
              <a:rPr lang="zh-CN" altLang="en-US" sz="2000" dirty="0" smtClean="0">
                <a:latin typeface="Times New Roman" pitchFamily="18" charset="0"/>
              </a:rPr>
              <a:t>比特密钥首先经过一个置换运算</a:t>
            </a:r>
            <a:r>
              <a:rPr lang="en-US" altLang="zh-CN" sz="2000" dirty="0" smtClean="0">
                <a:latin typeface="Times New Roman" pitchFamily="18" charset="0"/>
              </a:rPr>
              <a:t>PC-1</a:t>
            </a:r>
            <a:r>
              <a:rPr lang="zh-CN" altLang="en-US" sz="2000" dirty="0" smtClean="0">
                <a:latin typeface="Times New Roman" pitchFamily="18" charset="0"/>
              </a:rPr>
              <a:t>，该置换由表</a:t>
            </a:r>
            <a:r>
              <a:rPr lang="en-US" altLang="zh-CN" sz="2000" dirty="0" smtClean="0">
                <a:latin typeface="Times New Roman" pitchFamily="18" charset="0"/>
              </a:rPr>
              <a:t>3.4(a)</a:t>
            </a:r>
            <a:r>
              <a:rPr lang="zh-CN" altLang="en-US" sz="2000" dirty="0" smtClean="0">
                <a:latin typeface="Times New Roman" pitchFamily="18" charset="0"/>
              </a:rPr>
              <a:t>给出</a:t>
            </a:r>
          </a:p>
          <a:p>
            <a:pPr lvl="1" eaLnBrk="1" hangingPunct="1">
              <a:lnSpc>
                <a:spcPct val="100000"/>
              </a:lnSpc>
            </a:pPr>
            <a:r>
              <a:rPr lang="zh-CN" altLang="en-US" sz="2000" dirty="0" smtClean="0">
                <a:latin typeface="Times New Roman" pitchFamily="18" charset="0"/>
              </a:rPr>
              <a:t>然后将置换后的</a:t>
            </a:r>
            <a:r>
              <a:rPr lang="en-US" altLang="zh-CN" sz="2000" dirty="0" smtClean="0">
                <a:latin typeface="Times New Roman" pitchFamily="18" charset="0"/>
              </a:rPr>
              <a:t>56</a:t>
            </a:r>
            <a:r>
              <a:rPr lang="zh-CN" altLang="en-US" sz="2000" dirty="0" smtClean="0">
                <a:latin typeface="Times New Roman" pitchFamily="18" charset="0"/>
              </a:rPr>
              <a:t>比特分为各为</a:t>
            </a:r>
            <a:r>
              <a:rPr lang="en-US" altLang="zh-CN" sz="2000" dirty="0" smtClean="0">
                <a:latin typeface="Times New Roman" pitchFamily="18" charset="0"/>
              </a:rPr>
              <a:t>28</a:t>
            </a:r>
            <a:r>
              <a:rPr lang="zh-CN" altLang="en-US" sz="2000" dirty="0" smtClean="0">
                <a:latin typeface="Times New Roman" pitchFamily="18" charset="0"/>
              </a:rPr>
              <a:t>比特的左、右两半，分别记为</a:t>
            </a:r>
            <a:r>
              <a:rPr lang="en-US" altLang="zh-CN" sz="2000" i="1" dirty="0" smtClean="0">
                <a:latin typeface="Times New Roman" pitchFamily="18" charset="0"/>
              </a:rPr>
              <a:t>C</a:t>
            </a:r>
            <a:r>
              <a:rPr lang="en-US" altLang="zh-CN" sz="2000" baseline="-25000" dirty="0" smtClean="0">
                <a:latin typeface="Times New Roman" pitchFamily="18" charset="0"/>
              </a:rPr>
              <a:t>0</a:t>
            </a:r>
            <a:r>
              <a:rPr lang="zh-CN" altLang="en-US" sz="2000" dirty="0" smtClean="0">
                <a:latin typeface="Times New Roman" pitchFamily="18" charset="0"/>
              </a:rPr>
              <a:t>和</a:t>
            </a:r>
            <a:r>
              <a:rPr lang="en-US" altLang="zh-CN" sz="2000" i="1" dirty="0" smtClean="0">
                <a:latin typeface="Times New Roman" pitchFamily="18" charset="0"/>
              </a:rPr>
              <a:t>D</a:t>
            </a:r>
            <a:r>
              <a:rPr lang="en-US" altLang="zh-CN" sz="2000" baseline="-25000" dirty="0" smtClean="0">
                <a:latin typeface="Times New Roman" pitchFamily="18" charset="0"/>
              </a:rPr>
              <a:t>0</a:t>
            </a:r>
            <a:endParaRPr lang="en-US" altLang="zh-CN" sz="2000" dirty="0" smtClean="0">
              <a:latin typeface="Times New Roman" pitchFamily="18" charset="0"/>
            </a:endParaRPr>
          </a:p>
          <a:p>
            <a:pPr lvl="1" eaLnBrk="1" hangingPunct="1">
              <a:lnSpc>
                <a:spcPct val="100000"/>
              </a:lnSpc>
            </a:pPr>
            <a:r>
              <a:rPr lang="en-US" altLang="zh-CN" sz="2000" dirty="0" smtClean="0">
                <a:latin typeface="Times New Roman" pitchFamily="18" charset="0"/>
              </a:rPr>
              <a:t>(3)</a:t>
            </a:r>
            <a:r>
              <a:rPr lang="zh-CN" altLang="en-US" sz="2000" dirty="0" smtClean="0">
                <a:latin typeface="Times New Roman" pitchFamily="18" charset="0"/>
              </a:rPr>
              <a:t>在第</a:t>
            </a:r>
            <a:r>
              <a:rPr lang="en-US" altLang="zh-CN" sz="2000" dirty="0" err="1" smtClean="0">
                <a:latin typeface="Times New Roman" pitchFamily="18" charset="0"/>
              </a:rPr>
              <a:t>i</a:t>
            </a:r>
            <a:r>
              <a:rPr lang="en-US" altLang="zh-CN" sz="2000" dirty="0" smtClean="0">
                <a:latin typeface="Times New Roman" pitchFamily="18" charset="0"/>
              </a:rPr>
              <a:t> </a:t>
            </a:r>
            <a:r>
              <a:rPr lang="zh-CN" altLang="en-US" sz="2000" dirty="0" smtClean="0">
                <a:latin typeface="Times New Roman" pitchFamily="18" charset="0"/>
              </a:rPr>
              <a:t>轮分别对</a:t>
            </a:r>
            <a:r>
              <a:rPr lang="en-US" altLang="zh-CN" sz="2000" dirty="0" smtClean="0">
                <a:latin typeface="Times New Roman" pitchFamily="18" charset="0"/>
              </a:rPr>
              <a:t>C</a:t>
            </a:r>
            <a:r>
              <a:rPr lang="en-US" altLang="zh-CN" sz="2000" baseline="-25000" dirty="0" smtClean="0">
                <a:latin typeface="Times New Roman" pitchFamily="18" charset="0"/>
              </a:rPr>
              <a:t>i-1</a:t>
            </a:r>
            <a:r>
              <a:rPr lang="zh-CN" altLang="en-US" sz="2000" dirty="0" smtClean="0">
                <a:latin typeface="Times New Roman" pitchFamily="18" charset="0"/>
              </a:rPr>
              <a:t>和</a:t>
            </a:r>
            <a:r>
              <a:rPr lang="en-US" altLang="zh-CN" sz="2000" dirty="0" smtClean="0">
                <a:latin typeface="Times New Roman" pitchFamily="18" charset="0"/>
              </a:rPr>
              <a:t>D</a:t>
            </a:r>
            <a:r>
              <a:rPr lang="en-US" altLang="zh-CN" sz="2000" baseline="-25000" dirty="0" smtClean="0">
                <a:latin typeface="Times New Roman" pitchFamily="18" charset="0"/>
              </a:rPr>
              <a:t>i-1</a:t>
            </a:r>
            <a:r>
              <a:rPr lang="zh-CN" altLang="en-US" sz="2000" dirty="0" smtClean="0">
                <a:latin typeface="Times New Roman" pitchFamily="18" charset="0"/>
              </a:rPr>
              <a:t>进行左循环移位，所移位数由表</a:t>
            </a:r>
            <a:r>
              <a:rPr lang="en-US" altLang="zh-CN" sz="2000" dirty="0" smtClean="0">
                <a:latin typeface="Times New Roman" pitchFamily="18" charset="0"/>
              </a:rPr>
              <a:t>3.4(c)</a:t>
            </a:r>
            <a:r>
              <a:rPr lang="zh-CN" altLang="en-US" sz="2000" dirty="0" smtClean="0">
                <a:latin typeface="Times New Roman" pitchFamily="18" charset="0"/>
              </a:rPr>
              <a:t>给出。</a:t>
            </a:r>
          </a:p>
          <a:p>
            <a:pPr lvl="1" eaLnBrk="1" hangingPunct="1">
              <a:lnSpc>
                <a:spcPct val="100000"/>
              </a:lnSpc>
            </a:pPr>
            <a:r>
              <a:rPr lang="zh-CN" altLang="en-US" sz="2000" dirty="0" smtClean="0">
                <a:latin typeface="Times New Roman" pitchFamily="18" charset="0"/>
              </a:rPr>
              <a:t>移位后的结果作为求下一轮子密钥的输入，同时也作为置换选择</a:t>
            </a:r>
            <a:r>
              <a:rPr lang="en-US" altLang="zh-CN" sz="2000" dirty="0" smtClean="0">
                <a:latin typeface="Times New Roman" pitchFamily="18" charset="0"/>
              </a:rPr>
              <a:t>2  PC-2</a:t>
            </a:r>
            <a:r>
              <a:rPr lang="zh-CN" altLang="en-US" sz="2000" dirty="0" smtClean="0">
                <a:latin typeface="Times New Roman" pitchFamily="18" charset="0"/>
              </a:rPr>
              <a:t>的输入。通过置换选择</a:t>
            </a:r>
            <a:r>
              <a:rPr lang="en-US" altLang="zh-CN" sz="2000" dirty="0" smtClean="0">
                <a:latin typeface="Times New Roman" pitchFamily="18" charset="0"/>
              </a:rPr>
              <a:t>2</a:t>
            </a:r>
            <a:r>
              <a:rPr lang="zh-CN" altLang="en-US" sz="2000" dirty="0" smtClean="0">
                <a:latin typeface="Times New Roman" pitchFamily="18" charset="0"/>
              </a:rPr>
              <a:t>产生的</a:t>
            </a:r>
            <a:r>
              <a:rPr lang="en-US" altLang="zh-CN" sz="2000" dirty="0" smtClean="0">
                <a:latin typeface="Times New Roman" pitchFamily="18" charset="0"/>
              </a:rPr>
              <a:t>48</a:t>
            </a:r>
            <a:r>
              <a:rPr lang="zh-CN" altLang="en-US" sz="2000" dirty="0" smtClean="0">
                <a:latin typeface="Times New Roman" pitchFamily="18" charset="0"/>
              </a:rPr>
              <a:t>比特的</a:t>
            </a:r>
            <a:r>
              <a:rPr lang="en-US" altLang="zh-CN" sz="2000" i="1" dirty="0" err="1" smtClean="0">
                <a:latin typeface="Times New Roman" pitchFamily="18" charset="0"/>
              </a:rPr>
              <a:t>K</a:t>
            </a:r>
            <a:r>
              <a:rPr lang="en-US" altLang="zh-CN" sz="2000" i="1" baseline="-25000" dirty="0" err="1" smtClean="0">
                <a:latin typeface="Times New Roman" pitchFamily="18" charset="0"/>
              </a:rPr>
              <a:t>i</a:t>
            </a:r>
            <a:r>
              <a:rPr lang="zh-CN" altLang="en-US" sz="2000" dirty="0" smtClean="0">
                <a:latin typeface="Times New Roman" pitchFamily="18" charset="0"/>
              </a:rPr>
              <a:t>，即为本轮的子密钥，作为函数</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R</a:t>
            </a:r>
            <a:r>
              <a:rPr lang="en-US" altLang="zh-CN" sz="2000" baseline="-25000" dirty="0" smtClean="0">
                <a:latin typeface="Times New Roman" pitchFamily="18" charset="0"/>
              </a:rPr>
              <a:t>i-1</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i="1" baseline="-25000" dirty="0"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的输入。其中置换选择</a:t>
            </a:r>
            <a:r>
              <a:rPr lang="en-US" altLang="zh-CN" sz="2000" dirty="0" smtClean="0">
                <a:latin typeface="Times New Roman" pitchFamily="18" charset="0"/>
              </a:rPr>
              <a:t>2</a:t>
            </a:r>
            <a:r>
              <a:rPr lang="zh-CN" altLang="en-US" sz="2000" dirty="0" smtClean="0">
                <a:latin typeface="Times New Roman" pitchFamily="18" charset="0"/>
              </a:rPr>
              <a:t>由表</a:t>
            </a:r>
            <a:r>
              <a:rPr lang="en-US" altLang="zh-CN" sz="2000" dirty="0" smtClean="0">
                <a:latin typeface="Times New Roman" pitchFamily="18" charset="0"/>
              </a:rPr>
              <a:t>3.4(b)</a:t>
            </a:r>
            <a:r>
              <a:rPr lang="zh-CN" altLang="en-US" sz="2000" dirty="0" smtClean="0">
                <a:latin typeface="Times New Roman" pitchFamily="18" charset="0"/>
              </a:rPr>
              <a:t>定义</a:t>
            </a:r>
          </a:p>
          <a:p>
            <a:pPr lvl="1" eaLnBrk="1" hangingPunct="1">
              <a:lnSpc>
                <a:spcPct val="100000"/>
              </a:lnSpc>
            </a:pPr>
            <a:endParaRPr lang="zh-CN" altLang="en-US"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DES</a:t>
            </a:r>
            <a:r>
              <a:rPr lang="zh-CN" altLang="en-US" dirty="0" smtClean="0"/>
              <a:t>算法描述</a:t>
            </a:r>
            <a:endParaRPr lang="zh-CN" altLang="en-US" dirty="0"/>
          </a:p>
        </p:txBody>
      </p:sp>
      <p:sp>
        <p:nvSpPr>
          <p:cNvPr id="3" name="内容占位符 2"/>
          <p:cNvSpPr>
            <a:spLocks noGrp="1"/>
          </p:cNvSpPr>
          <p:nvPr>
            <p:ph idx="1"/>
          </p:nvPr>
        </p:nvSpPr>
        <p:spPr>
          <a:xfrm>
            <a:off x="457200" y="914400"/>
            <a:ext cx="8458200" cy="838200"/>
          </a:xfrm>
        </p:spPr>
        <p:txBody>
          <a:bodyPr/>
          <a:lstStyle/>
          <a:p>
            <a:pPr algn="just" eaLnBrk="1" hangingPunct="1">
              <a:lnSpc>
                <a:spcPct val="100000"/>
              </a:lnSpc>
            </a:pPr>
            <a:r>
              <a:rPr lang="en-US" altLang="zh-CN" sz="2000" dirty="0" smtClean="0">
                <a:latin typeface="Times New Roman" pitchFamily="18" charset="0"/>
                <a:cs typeface="Times New Roman" pitchFamily="18" charset="0"/>
              </a:rPr>
              <a:t>DES</a:t>
            </a:r>
            <a:r>
              <a:rPr lang="zh-CN" altLang="en-US" sz="2000" dirty="0" smtClean="0">
                <a:latin typeface="Times New Roman" pitchFamily="18" charset="0"/>
                <a:cs typeface="Times New Roman" pitchFamily="18" charset="0"/>
              </a:rPr>
              <a:t>密钥编排中使用的表（表</a:t>
            </a:r>
            <a:r>
              <a:rPr lang="en-US" altLang="zh-CN" sz="2000" dirty="0" smtClean="0">
                <a:latin typeface="Times New Roman" pitchFamily="18" charset="0"/>
                <a:cs typeface="Times New Roman" pitchFamily="18" charset="0"/>
              </a:rPr>
              <a:t>3-4</a:t>
            </a:r>
            <a:r>
              <a:rPr lang="zh-CN" altLang="en-US" sz="2000" dirty="0" smtClean="0">
                <a:latin typeface="Times New Roman" pitchFamily="18" charset="0"/>
                <a:cs typeface="Times New Roman" pitchFamily="18" charset="0"/>
              </a:rPr>
              <a:t>）</a:t>
            </a:r>
          </a:p>
          <a:p>
            <a:pPr lvl="1" algn="just" eaLnBrk="1" hangingPunct="1">
              <a:lnSpc>
                <a:spcPct val="100000"/>
              </a:lnSpc>
              <a:buNone/>
            </a:pPr>
            <a:r>
              <a:rPr lang="zh-CN" altLang="en-US"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(a) </a:t>
            </a:r>
            <a:r>
              <a:rPr lang="zh-CN" altLang="en-US" sz="2000" dirty="0" smtClean="0">
                <a:latin typeface="Times New Roman" pitchFamily="18" charset="0"/>
                <a:cs typeface="Times New Roman" pitchFamily="18" charset="0"/>
              </a:rPr>
              <a:t>置换选择</a:t>
            </a:r>
            <a:r>
              <a:rPr lang="en-US" altLang="zh-CN" sz="2000" dirty="0" smtClean="0">
                <a:latin typeface="Times New Roman" pitchFamily="18" charset="0"/>
                <a:cs typeface="Times New Roman" pitchFamily="18" charset="0"/>
              </a:rPr>
              <a:t>1                                    (b) </a:t>
            </a:r>
            <a:r>
              <a:rPr lang="zh-CN" altLang="en-US" sz="2000" dirty="0" smtClean="0">
                <a:latin typeface="Times New Roman" pitchFamily="18" charset="0"/>
                <a:cs typeface="Times New Roman" pitchFamily="18" charset="0"/>
              </a:rPr>
              <a:t>置换选择</a:t>
            </a:r>
            <a:r>
              <a:rPr lang="en-US" altLang="zh-CN" sz="2000" dirty="0" smtClean="0">
                <a:latin typeface="Times New Roman" pitchFamily="18" charset="0"/>
                <a:cs typeface="Times New Roman" pitchFamily="18" charset="0"/>
              </a:rPr>
              <a:t>2</a:t>
            </a:r>
          </a:p>
          <a:p>
            <a:pPr algn="just" eaLnBrk="1" hangingPunct="1">
              <a:lnSpc>
                <a:spcPct val="100000"/>
              </a:lnSpc>
            </a:pPr>
            <a:endParaRPr lang="en-US" altLang="zh-CN" sz="2000" dirty="0" smtClean="0">
              <a:latin typeface="Times New Roman" pitchFamily="18" charset="0"/>
              <a:cs typeface="Times New Roman" pitchFamily="18" charset="0"/>
            </a:endParaRPr>
          </a:p>
          <a:p>
            <a:pPr algn="just" eaLnBrk="1" hangingPunct="1">
              <a:lnSpc>
                <a:spcPct val="100000"/>
              </a:lnSpc>
            </a:pPr>
            <a:endParaRPr lang="en-US" altLang="zh-CN" sz="2000" dirty="0" smtClean="0">
              <a:latin typeface="Times New Roman" pitchFamily="18" charset="0"/>
              <a:cs typeface="Times New Roman" pitchFamily="18" charset="0"/>
            </a:endParaRPr>
          </a:p>
          <a:p>
            <a:pPr algn="just" eaLnBrk="1" hangingPunct="1">
              <a:lnSpc>
                <a:spcPct val="100000"/>
              </a:lnSpc>
            </a:pPr>
            <a:endParaRPr lang="en-US" altLang="zh-CN" sz="2000" dirty="0" smtClean="0">
              <a:latin typeface="Times New Roman" pitchFamily="18" charset="0"/>
              <a:cs typeface="Times New Roman" pitchFamily="18" charset="0"/>
            </a:endParaRPr>
          </a:p>
          <a:p>
            <a:pPr algn="just" eaLnBrk="1" hangingPunct="1">
              <a:lnSpc>
                <a:spcPct val="100000"/>
              </a:lnSpc>
            </a:pPr>
            <a:endParaRPr lang="en-US" altLang="zh-CN" sz="2000" dirty="0" smtClean="0">
              <a:latin typeface="Times New Roman" pitchFamily="18" charset="0"/>
              <a:cs typeface="Times New Roman" pitchFamily="18" charset="0"/>
            </a:endParaRPr>
          </a:p>
          <a:p>
            <a:pPr algn="just" eaLnBrk="1" hangingPunct="1">
              <a:lnSpc>
                <a:spcPct val="100000"/>
              </a:lnSpc>
            </a:pPr>
            <a:endParaRPr lang="en-US" altLang="zh-CN" sz="2000" dirty="0" smtClean="0">
              <a:latin typeface="Times New Roman" pitchFamily="18" charset="0"/>
              <a:cs typeface="Times New Roman" pitchFamily="18" charset="0"/>
            </a:endParaRPr>
          </a:p>
          <a:p>
            <a:pPr algn="just" eaLnBrk="1" hangingPunct="1">
              <a:lnSpc>
                <a:spcPct val="100000"/>
              </a:lnSpc>
            </a:pPr>
            <a:endParaRPr lang="en-US" altLang="zh-CN" sz="2000" dirty="0" smtClean="0">
              <a:latin typeface="Times New Roman" pitchFamily="18" charset="0"/>
              <a:cs typeface="Times New Roman" pitchFamily="18" charset="0"/>
            </a:endParaRPr>
          </a:p>
          <a:p>
            <a:pPr algn="just" eaLnBrk="1" hangingPunct="1">
              <a:lnSpc>
                <a:spcPct val="100000"/>
              </a:lnSpc>
            </a:pPr>
            <a:endParaRPr lang="en-US" altLang="zh-CN" sz="900" dirty="0" smtClean="0">
              <a:latin typeface="Times New Roman" pitchFamily="18" charset="0"/>
              <a:cs typeface="Times New Roman" pitchFamily="18" charset="0"/>
            </a:endParaRPr>
          </a:p>
          <a:p>
            <a:pPr algn="just" eaLnBrk="1" hangingPunct="1">
              <a:lnSpc>
                <a:spcPct val="100000"/>
              </a:lnSpc>
            </a:pPr>
            <a:r>
              <a:rPr lang="en-US" altLang="zh-CN" sz="2000" dirty="0" smtClean="0">
                <a:latin typeface="Times New Roman" pitchFamily="18" charset="0"/>
                <a:cs typeface="Times New Roman" pitchFamily="18" charset="0"/>
              </a:rPr>
              <a:t> (c) </a:t>
            </a:r>
            <a:r>
              <a:rPr lang="zh-CN" altLang="en-US" sz="2000" dirty="0" smtClean="0">
                <a:latin typeface="Times New Roman" pitchFamily="18" charset="0"/>
                <a:cs typeface="Times New Roman" pitchFamily="18" charset="0"/>
              </a:rPr>
              <a:t>左循环移位位数</a:t>
            </a:r>
          </a:p>
          <a:p>
            <a:pPr algn="just" eaLnBrk="1" hangingPunct="1">
              <a:lnSpc>
                <a:spcPct val="100000"/>
              </a:lnSpc>
            </a:pPr>
            <a:endParaRPr lang="zh-CN" altLang="en-US" sz="1600" dirty="0" smtClean="0">
              <a:latin typeface="Times New Roman" pitchFamily="18" charset="0"/>
              <a:cs typeface="Times New Roman" pitchFamily="18" charset="0"/>
            </a:endParaRPr>
          </a:p>
          <a:p>
            <a:pPr algn="just" eaLnBrk="1" hangingPunct="1">
              <a:lnSpc>
                <a:spcPct val="100000"/>
              </a:lnSpc>
            </a:pPr>
            <a:endParaRPr lang="zh-CN" altLang="en-US" sz="1600" dirty="0" smtClean="0">
              <a:latin typeface="Times New Roman" pitchFamily="18" charset="0"/>
              <a:cs typeface="Times New Roman" pitchFamily="18" charset="0"/>
            </a:endParaRPr>
          </a:p>
          <a:p>
            <a:pPr lvl="1" algn="just" eaLnBrk="1" hangingPunct="1">
              <a:lnSpc>
                <a:spcPct val="100000"/>
              </a:lnSpc>
            </a:pPr>
            <a:r>
              <a:rPr lang="zh-CN" altLang="en-US" sz="2000" dirty="0" smtClean="0">
                <a:latin typeface="Times New Roman" pitchFamily="18" charset="0"/>
                <a:cs typeface="Times New Roman" pitchFamily="18" charset="0"/>
              </a:rPr>
              <a:t>注</a:t>
            </a:r>
            <a:r>
              <a:rPr lang="en-US" altLang="zh-CN" sz="2000" dirty="0" smtClean="0">
                <a:latin typeface="Times New Roman" pitchFamily="18" charset="0"/>
                <a:cs typeface="Times New Roman" pitchFamily="18" charset="0"/>
              </a:rPr>
              <a:t>. ①</a:t>
            </a:r>
            <a:r>
              <a:rPr lang="zh-CN" altLang="en-US" sz="2000" dirty="0" smtClean="0">
                <a:latin typeface="Times New Roman" pitchFamily="18" charset="0"/>
                <a:cs typeface="Times New Roman" pitchFamily="18" charset="0"/>
              </a:rPr>
              <a:t>对</a:t>
            </a:r>
            <a:r>
              <a:rPr lang="en-US" altLang="zh-CN" sz="2000" i="1" dirty="0" err="1" smtClean="0">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=1,2,…,16</a:t>
            </a:r>
            <a:r>
              <a:rPr lang="zh-CN" altLang="en-US" sz="2000" dirty="0" smtClean="0">
                <a:latin typeface="Times New Roman" pitchFamily="18" charset="0"/>
                <a:cs typeface="Times New Roman" pitchFamily="18" charset="0"/>
              </a:rPr>
              <a:t>， </a:t>
            </a:r>
            <a:r>
              <a:rPr lang="en-US" altLang="zh-CN" sz="2000" i="1" dirty="0" err="1" smtClean="0">
                <a:latin typeface="Times New Roman" pitchFamily="18" charset="0"/>
                <a:cs typeface="Times New Roman" pitchFamily="18" charset="0"/>
              </a:rPr>
              <a:t>C</a:t>
            </a:r>
            <a:r>
              <a:rPr lang="en-US" altLang="zh-CN" sz="2000" i="1" baseline="-25000" dirty="0" err="1" smtClean="0">
                <a:latin typeface="Times New Roman" pitchFamily="18" charset="0"/>
                <a:cs typeface="Times New Roman" pitchFamily="18" charset="0"/>
              </a:rPr>
              <a:t>i</a:t>
            </a:r>
            <a:r>
              <a:rPr lang="zh-CN" altLang="en-US"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D</a:t>
            </a:r>
            <a:r>
              <a:rPr lang="en-US" altLang="zh-CN" sz="2000" i="1" baseline="-25000" dirty="0" smtClean="0">
                <a:latin typeface="Times New Roman" pitchFamily="18" charset="0"/>
                <a:cs typeface="Times New Roman" pitchFamily="18" charset="0"/>
              </a:rPr>
              <a:t>i</a:t>
            </a:r>
            <a:r>
              <a:rPr lang="zh-CN" altLang="en-US" sz="2000" dirty="0" smtClean="0">
                <a:latin typeface="Times New Roman" pitchFamily="18" charset="0"/>
                <a:cs typeface="Times New Roman" pitchFamily="18" charset="0"/>
              </a:rPr>
              <a:t>分别是由</a:t>
            </a:r>
            <a:r>
              <a:rPr lang="en-US" altLang="zh-CN" sz="2000" i="1" dirty="0" smtClean="0">
                <a:latin typeface="Times New Roman" pitchFamily="18" charset="0"/>
                <a:cs typeface="Times New Roman" pitchFamily="18" charset="0"/>
              </a:rPr>
              <a:t>C</a:t>
            </a:r>
            <a:r>
              <a:rPr lang="en-US" altLang="zh-CN" sz="2000" baseline="-25000" dirty="0" smtClean="0">
                <a:latin typeface="Times New Roman" pitchFamily="18" charset="0"/>
                <a:cs typeface="Times New Roman" pitchFamily="18" charset="0"/>
              </a:rPr>
              <a:t>0</a:t>
            </a:r>
            <a:r>
              <a:rPr lang="zh-CN" altLang="en-US"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D</a:t>
            </a:r>
            <a:r>
              <a:rPr lang="en-US" altLang="zh-CN" sz="2000" baseline="-25000" dirty="0" smtClean="0">
                <a:latin typeface="Times New Roman" pitchFamily="18" charset="0"/>
                <a:cs typeface="Times New Roman" pitchFamily="18" charset="0"/>
              </a:rPr>
              <a:t>0</a:t>
            </a:r>
            <a:r>
              <a:rPr lang="zh-CN" altLang="en-US" sz="2000" dirty="0" smtClean="0">
                <a:latin typeface="Times New Roman" pitchFamily="18" charset="0"/>
                <a:cs typeface="Times New Roman" pitchFamily="18" charset="0"/>
              </a:rPr>
              <a:t>左旋若干比特而得到，至</a:t>
            </a:r>
            <a:r>
              <a:rPr lang="en-US" altLang="zh-CN" sz="2000" i="1" dirty="0" err="1" smtClean="0">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=16</a:t>
            </a:r>
            <a:r>
              <a:rPr lang="zh-CN" altLang="en-US" sz="2000" dirty="0" smtClean="0">
                <a:latin typeface="Times New Roman" pitchFamily="18" charset="0"/>
                <a:cs typeface="Times New Roman" pitchFamily="18" charset="0"/>
              </a:rPr>
              <a:t>，</a:t>
            </a:r>
            <a:r>
              <a:rPr lang="zh-CN" altLang="en-US" sz="2000" dirty="0" smtClean="0">
                <a:solidFill>
                  <a:srgbClr val="0000FF"/>
                </a:solidFill>
                <a:latin typeface="Times New Roman" pitchFamily="18" charset="0"/>
                <a:cs typeface="Times New Roman" pitchFamily="18" charset="0"/>
              </a:rPr>
              <a:t>刚好左旋了</a:t>
            </a:r>
            <a:r>
              <a:rPr lang="en-US" altLang="zh-CN" sz="2000" dirty="0" smtClean="0">
                <a:solidFill>
                  <a:srgbClr val="0000FF"/>
                </a:solidFill>
                <a:latin typeface="Times New Roman" pitchFamily="18" charset="0"/>
                <a:cs typeface="Times New Roman" pitchFamily="18" charset="0"/>
              </a:rPr>
              <a:t>28</a:t>
            </a:r>
            <a:r>
              <a:rPr lang="zh-CN" altLang="en-US" sz="2000" dirty="0" smtClean="0">
                <a:solidFill>
                  <a:srgbClr val="0000FF"/>
                </a:solidFill>
                <a:latin typeface="Times New Roman" pitchFamily="18" charset="0"/>
                <a:cs typeface="Times New Roman" pitchFamily="18" charset="0"/>
              </a:rPr>
              <a:t>比特位而回复当初</a:t>
            </a:r>
            <a:r>
              <a:rPr lang="zh-CN" altLang="en-US" sz="2000" dirty="0" smtClean="0">
                <a:latin typeface="Times New Roman" pitchFamily="18" charset="0"/>
                <a:cs typeface="Times New Roman" pitchFamily="18" charset="0"/>
              </a:rPr>
              <a:t>，即</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C</a:t>
            </a:r>
            <a:r>
              <a:rPr lang="en-US" altLang="zh-CN" sz="2000" baseline="-25000" dirty="0" smtClean="0">
                <a:latin typeface="Times New Roman" pitchFamily="18" charset="0"/>
                <a:cs typeface="Times New Roman" pitchFamily="18" charset="0"/>
              </a:rPr>
              <a:t>16</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C</a:t>
            </a:r>
            <a:r>
              <a:rPr lang="en-US" altLang="zh-CN" sz="2000" baseline="-25000" dirty="0" smtClean="0">
                <a:latin typeface="Times New Roman" pitchFamily="18" charset="0"/>
                <a:cs typeface="Times New Roman" pitchFamily="18" charset="0"/>
              </a:rPr>
              <a:t>0</a:t>
            </a:r>
            <a:r>
              <a:rPr lang="zh-CN" altLang="en-US"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D</a:t>
            </a:r>
            <a:r>
              <a:rPr lang="en-US" altLang="zh-CN" sz="2000" baseline="-25000" dirty="0" smtClean="0">
                <a:latin typeface="Times New Roman" pitchFamily="18" charset="0"/>
                <a:cs typeface="Times New Roman" pitchFamily="18" charset="0"/>
              </a:rPr>
              <a:t>16</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D</a:t>
            </a:r>
            <a:r>
              <a:rPr lang="en-US" altLang="zh-CN" sz="2000" baseline="-25000" dirty="0" smtClean="0">
                <a:latin typeface="Times New Roman" pitchFamily="18" charset="0"/>
                <a:cs typeface="Times New Roman" pitchFamily="18" charset="0"/>
              </a:rPr>
              <a:t>0</a:t>
            </a:r>
            <a:r>
              <a:rPr lang="zh-CN" altLang="en-US" sz="2000" dirty="0" smtClean="0">
                <a:latin typeface="Times New Roman" pitchFamily="18" charset="0"/>
                <a:cs typeface="Times New Roman" pitchFamily="18" charset="0"/>
              </a:rPr>
              <a:t>。 </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 name="Group 810"/>
          <p:cNvGraphicFramePr>
            <a:graphicFrameLocks/>
          </p:cNvGraphicFramePr>
          <p:nvPr/>
        </p:nvGraphicFramePr>
        <p:xfrm>
          <a:off x="762000" y="1752600"/>
          <a:ext cx="7772400" cy="3017520"/>
        </p:xfrm>
        <a:graphic>
          <a:graphicData uri="http://schemas.openxmlformats.org/drawingml/2006/table">
            <a:tbl>
              <a:tblPr/>
              <a:tblGrid>
                <a:gridCol w="555625"/>
                <a:gridCol w="554038"/>
                <a:gridCol w="566737"/>
                <a:gridCol w="544513"/>
                <a:gridCol w="555625"/>
                <a:gridCol w="554037"/>
                <a:gridCol w="555625"/>
                <a:gridCol w="555625"/>
                <a:gridCol w="554038"/>
                <a:gridCol w="555625"/>
                <a:gridCol w="555625"/>
                <a:gridCol w="555625"/>
                <a:gridCol w="554037"/>
                <a:gridCol w="555625"/>
              </a:tblGrid>
              <a:tr h="265113">
                <a:tc gridSpan="7">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PC</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9">
                  <a:txBody>
                    <a:bodyPr/>
                    <a:lstStyle/>
                    <a:p>
                      <a:pPr marL="0" marR="0" lvl="0" indent="0" algn="l"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华文中宋"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6">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PC</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63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57</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49</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25</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17</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17</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24</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58</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34</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26</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28</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59</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35</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27</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26</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60</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44</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36</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27</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55</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47</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39</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37</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47</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55</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54</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46</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38</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30</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40</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45</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48</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45</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37</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29</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44</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49</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39</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56</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34</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21</a:t>
                      </a:r>
                      <a:endParaRPr kumimoji="0" lang="en-US" altLang="zh-CN" sz="16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16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28</a:t>
                      </a:r>
                      <a:endParaRPr kumimoji="0" lang="en-US" altLang="zh-CN" sz="16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30</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46</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36</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29</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32</a:t>
                      </a:r>
                      <a:endParaRPr kumimoji="0" lang="en-US" altLang="zh-CN" sz="16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7" name="Group 815"/>
          <p:cNvGraphicFramePr>
            <a:graphicFrameLocks/>
          </p:cNvGraphicFramePr>
          <p:nvPr/>
        </p:nvGraphicFramePr>
        <p:xfrm>
          <a:off x="762000" y="5181600"/>
          <a:ext cx="7620000" cy="792480"/>
        </p:xfrm>
        <a:graphic>
          <a:graphicData uri="http://schemas.openxmlformats.org/drawingml/2006/table">
            <a:tbl>
              <a:tblPr/>
              <a:tblGrid>
                <a:gridCol w="741363"/>
                <a:gridCol w="6878637"/>
              </a:tblGrid>
              <a:tr h="2762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轮数</a:t>
                      </a:r>
                      <a:endParaRPr kumimoji="0" lang="zh-CN" altLang="en-US"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1   2   3   4   5   6   7   8   9   10  11  12  13  14  15  16</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71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位数</a:t>
                      </a:r>
                      <a:endParaRPr kumimoji="0" lang="zh-CN" altLang="en-US"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1   1   2   2   2   2   2   2   1    2    2    2    2    2    2    1</a:t>
                      </a:r>
                      <a:endPar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DES</a:t>
            </a:r>
            <a:r>
              <a:rPr lang="zh-CN" altLang="en-US" dirty="0" smtClean="0"/>
              <a:t>算法描述</a:t>
            </a:r>
            <a:endParaRPr lang="zh-CN" altLang="en-US" dirty="0"/>
          </a:p>
        </p:txBody>
      </p:sp>
      <p:sp>
        <p:nvSpPr>
          <p:cNvPr id="3" name="内容占位符 2"/>
          <p:cNvSpPr>
            <a:spLocks noGrp="1"/>
          </p:cNvSpPr>
          <p:nvPr>
            <p:ph idx="1"/>
          </p:nvPr>
        </p:nvSpPr>
        <p:spPr>
          <a:xfrm>
            <a:off x="457200" y="990600"/>
            <a:ext cx="8458200" cy="5486400"/>
          </a:xfrm>
        </p:spPr>
        <p:txBody>
          <a:bodyPr/>
          <a:lstStyle/>
          <a:p>
            <a:pPr eaLnBrk="1" hangingPunct="1"/>
            <a:r>
              <a:rPr lang="en-US" altLang="zh-CN" sz="2400" dirty="0" smtClean="0">
                <a:latin typeface="Times New Roman" pitchFamily="18" charset="0"/>
              </a:rPr>
              <a:t>4</a:t>
            </a:r>
            <a:r>
              <a:rPr lang="zh-CN" altLang="en-US" sz="2400" dirty="0" smtClean="0">
                <a:latin typeface="Times New Roman" pitchFamily="18" charset="0"/>
              </a:rPr>
              <a:t>．解密</a:t>
            </a:r>
          </a:p>
          <a:p>
            <a:pPr lvl="1" eaLnBrk="1" hangingPunct="1"/>
            <a:r>
              <a:rPr lang="zh-CN" altLang="en-US" sz="2000" dirty="0" smtClean="0">
                <a:latin typeface="Times New Roman" pitchFamily="18" charset="0"/>
              </a:rPr>
              <a:t>和</a:t>
            </a:r>
            <a:r>
              <a:rPr lang="en-US" altLang="zh-CN" sz="2000" dirty="0" err="1" smtClean="0">
                <a:latin typeface="Times New Roman" pitchFamily="18" charset="0"/>
              </a:rPr>
              <a:t>Feistel</a:t>
            </a:r>
            <a:r>
              <a:rPr lang="zh-CN" altLang="en-US" sz="2000" dirty="0" smtClean="0">
                <a:latin typeface="Times New Roman" pitchFamily="18" charset="0"/>
              </a:rPr>
              <a:t>密码一样，</a:t>
            </a:r>
            <a:r>
              <a:rPr lang="en-US" altLang="zh-CN" sz="2000" dirty="0" smtClean="0">
                <a:latin typeface="Times New Roman" pitchFamily="18" charset="0"/>
              </a:rPr>
              <a:t>DES</a:t>
            </a:r>
            <a:r>
              <a:rPr lang="zh-CN" altLang="en-US" sz="2000" dirty="0" smtClean="0">
                <a:latin typeface="Times New Roman" pitchFamily="18" charset="0"/>
              </a:rPr>
              <a:t>的解密和加密算法使用同一算法，但</a:t>
            </a:r>
            <a:r>
              <a:rPr lang="zh-CN" altLang="en-US" sz="2000" dirty="0" smtClean="0">
                <a:solidFill>
                  <a:srgbClr val="0000FF"/>
                </a:solidFill>
                <a:latin typeface="Times New Roman" pitchFamily="18" charset="0"/>
              </a:rPr>
              <a:t>子密钥使用的顺序相反</a:t>
            </a:r>
          </a:p>
          <a:p>
            <a:pPr eaLnBrk="1" hangingPunct="1"/>
            <a:r>
              <a:rPr lang="zh-CN" altLang="en-US" sz="2400" dirty="0" smtClean="0">
                <a:latin typeface="Times New Roman" pitchFamily="18" charset="0"/>
              </a:rPr>
              <a:t>解密时子密钥的产生有两种方式：</a:t>
            </a:r>
          </a:p>
          <a:p>
            <a:pPr lvl="1" eaLnBrk="1" hangingPunct="1"/>
            <a:r>
              <a:rPr lang="en-US" altLang="zh-CN" sz="2000" dirty="0" smtClean="0">
                <a:latin typeface="Times New Roman" pitchFamily="18" charset="0"/>
              </a:rPr>
              <a:t>1</a:t>
            </a:r>
            <a:r>
              <a:rPr lang="zh-CN" altLang="en-US" sz="2000" dirty="0" smtClean="0">
                <a:latin typeface="Times New Roman" pitchFamily="18" charset="0"/>
              </a:rPr>
              <a:t>）是先由</a:t>
            </a:r>
            <a:r>
              <a:rPr lang="en-US" altLang="zh-CN" sz="2000" dirty="0" smtClean="0">
                <a:latin typeface="Times New Roman" pitchFamily="18" charset="0"/>
              </a:rPr>
              <a:t>K</a:t>
            </a:r>
            <a:r>
              <a:rPr lang="zh-CN" altLang="en-US" sz="2000" dirty="0" smtClean="0">
                <a:latin typeface="Times New Roman" pitchFamily="18" charset="0"/>
              </a:rPr>
              <a:t>产生</a:t>
            </a:r>
            <a:r>
              <a:rPr lang="en-US" altLang="zh-CN" sz="2000" dirty="0" smtClean="0">
                <a:latin typeface="Times New Roman" pitchFamily="18" charset="0"/>
              </a:rPr>
              <a:t>16</a:t>
            </a:r>
            <a:r>
              <a:rPr lang="zh-CN" altLang="en-US" sz="2000" dirty="0" smtClean="0">
                <a:latin typeface="Times New Roman" pitchFamily="18" charset="0"/>
              </a:rPr>
              <a:t>个子密钥，再逆续使用</a:t>
            </a:r>
          </a:p>
          <a:p>
            <a:pPr lvl="1" eaLnBrk="1" hangingPunct="1"/>
            <a:r>
              <a:rPr lang="en-US" altLang="zh-CN" sz="2000" dirty="0" smtClean="0">
                <a:latin typeface="Times New Roman" pitchFamily="18" charset="0"/>
              </a:rPr>
              <a:t>2</a:t>
            </a:r>
            <a:r>
              <a:rPr lang="zh-CN" altLang="en-US" sz="2000" dirty="0" smtClean="0">
                <a:latin typeface="Times New Roman" pitchFamily="18" charset="0"/>
              </a:rPr>
              <a:t>）反序产生。</a:t>
            </a:r>
            <a:r>
              <a:rPr lang="en-US" altLang="zh-CN" sz="2000" dirty="0" smtClean="0">
                <a:latin typeface="Times New Roman" pitchFamily="18" charset="0"/>
              </a:rPr>
              <a:t>(</a:t>
            </a:r>
            <a:r>
              <a:rPr lang="zh-CN" altLang="en-US" sz="2000" dirty="0" smtClean="0">
                <a:latin typeface="Times New Roman" pitchFamily="18" charset="0"/>
              </a:rPr>
              <a:t>在前面讲过的密钥扩展过程中若改</a:t>
            </a:r>
            <a:r>
              <a:rPr lang="en-US" altLang="zh-CN" sz="2000" dirty="0" err="1" smtClean="0">
                <a:latin typeface="Times New Roman" pitchFamily="18" charset="0"/>
              </a:rPr>
              <a:t>LS</a:t>
            </a:r>
            <a:r>
              <a:rPr lang="en-US" altLang="zh-CN" sz="2000" i="1" baseline="-25000" dirty="0" err="1" smtClean="0">
                <a:latin typeface="Times New Roman" pitchFamily="18" charset="0"/>
              </a:rPr>
              <a:t>i</a:t>
            </a:r>
            <a:r>
              <a:rPr lang="zh-CN" altLang="en-US" sz="2000" dirty="0" smtClean="0">
                <a:latin typeface="Times New Roman" pitchFamily="18" charset="0"/>
              </a:rPr>
              <a:t>为</a:t>
            </a:r>
          </a:p>
          <a:p>
            <a:pPr lvl="1" eaLnBrk="1" hangingPunct="1">
              <a:buNone/>
            </a:pPr>
            <a:r>
              <a:rPr lang="zh-CN" altLang="en-US" sz="2000" dirty="0" smtClean="0">
                <a:latin typeface="Times New Roman" pitchFamily="18" charset="0"/>
              </a:rPr>
              <a:t/>
            </a:r>
            <a:br>
              <a:rPr lang="zh-CN" altLang="en-US" sz="2000" dirty="0" smtClean="0">
                <a:latin typeface="Times New Roman" pitchFamily="18" charset="0"/>
              </a:rPr>
            </a:br>
            <a:endParaRPr lang="zh-CN" altLang="en-US" sz="2000" dirty="0" smtClean="0">
              <a:latin typeface="Times New Roman" pitchFamily="18" charset="0"/>
            </a:endParaRPr>
          </a:p>
          <a:p>
            <a:pPr lvl="1" eaLnBrk="1" hangingPunct="1"/>
            <a:endParaRPr lang="zh-CN" altLang="en-US" sz="2000" dirty="0" smtClean="0">
              <a:latin typeface="Times New Roman" pitchFamily="18" charset="0"/>
            </a:endParaRPr>
          </a:p>
          <a:p>
            <a:pPr lvl="1" eaLnBrk="1" hangingPunct="1"/>
            <a:r>
              <a:rPr lang="zh-CN" altLang="en-US" sz="2000" dirty="0" smtClean="0">
                <a:latin typeface="Times New Roman" pitchFamily="18" charset="0"/>
              </a:rPr>
              <a:t>则也就可以依次产生这逆序的子密钥。</a:t>
            </a:r>
            <a:endParaRPr lang="zh-CN" altLang="en-US"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 name="Object 4"/>
          <p:cNvGraphicFramePr>
            <a:graphicFrameLocks noChangeAspect="1"/>
          </p:cNvGraphicFramePr>
          <p:nvPr/>
        </p:nvGraphicFramePr>
        <p:xfrm>
          <a:off x="2743199" y="4165600"/>
          <a:ext cx="2590801" cy="1219200"/>
        </p:xfrm>
        <a:graphic>
          <a:graphicData uri="http://schemas.openxmlformats.org/presentationml/2006/ole">
            <p:oleObj spid="_x0000_s1020931" name="公式" r:id="rId3" imgW="1511280" imgH="7110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DES</a:t>
            </a:r>
            <a:r>
              <a:rPr lang="zh-CN" altLang="en-US" dirty="0" smtClean="0"/>
              <a:t>算法描述</a:t>
            </a:r>
            <a:endParaRPr lang="zh-CN" altLang="en-US" dirty="0"/>
          </a:p>
        </p:txBody>
      </p:sp>
      <p:sp>
        <p:nvSpPr>
          <p:cNvPr id="3" name="内容占位符 2"/>
          <p:cNvSpPr>
            <a:spLocks noGrp="1"/>
          </p:cNvSpPr>
          <p:nvPr>
            <p:ph idx="1"/>
          </p:nvPr>
        </p:nvSpPr>
        <p:spPr>
          <a:xfrm>
            <a:off x="457200" y="990600"/>
            <a:ext cx="8458200" cy="5486400"/>
          </a:xfrm>
        </p:spPr>
        <p:txBody>
          <a:bodyPr/>
          <a:lstStyle/>
          <a:p>
            <a:pPr eaLnBrk="1" hangingPunct="1">
              <a:lnSpc>
                <a:spcPct val="110000"/>
              </a:lnSpc>
            </a:pPr>
            <a:r>
              <a:rPr lang="en-US" altLang="zh-CN" dirty="0" smtClean="0">
                <a:latin typeface="Times New Roman" pitchFamily="18" charset="0"/>
              </a:rPr>
              <a:t>DES</a:t>
            </a:r>
            <a:r>
              <a:rPr lang="zh-CN" altLang="en-US" dirty="0" smtClean="0">
                <a:latin typeface="Times New Roman" pitchFamily="18" charset="0"/>
              </a:rPr>
              <a:t>加密实例</a:t>
            </a:r>
          </a:p>
          <a:p>
            <a:pPr lvl="1" eaLnBrk="1" hangingPunct="1">
              <a:lnSpc>
                <a:spcPct val="110000"/>
              </a:lnSpc>
            </a:pPr>
            <a:r>
              <a:rPr lang="zh-CN" altLang="en-US" dirty="0" smtClean="0">
                <a:latin typeface="Times New Roman" pitchFamily="18" charset="0"/>
              </a:rPr>
              <a:t>取</a:t>
            </a:r>
            <a:r>
              <a:rPr lang="en-US" altLang="zh-CN" dirty="0" smtClean="0">
                <a:latin typeface="Times New Roman" pitchFamily="18" charset="0"/>
              </a:rPr>
              <a:t>16</a:t>
            </a:r>
            <a:r>
              <a:rPr lang="zh-CN" altLang="en-US" dirty="0" smtClean="0">
                <a:latin typeface="Times New Roman" pitchFamily="18" charset="0"/>
              </a:rPr>
              <a:t>进制明文</a:t>
            </a:r>
            <a:r>
              <a:rPr lang="en-US" altLang="zh-CN" dirty="0" smtClean="0">
                <a:latin typeface="Times New Roman" pitchFamily="18" charset="0"/>
              </a:rPr>
              <a:t>X</a:t>
            </a:r>
            <a:r>
              <a:rPr lang="zh-CN" altLang="en-US" dirty="0" smtClean="0">
                <a:latin typeface="Times New Roman" pitchFamily="18" charset="0"/>
              </a:rPr>
              <a:t>：</a:t>
            </a:r>
            <a:r>
              <a:rPr lang="en-US" altLang="zh-CN" dirty="0" smtClean="0">
                <a:latin typeface="Times New Roman" pitchFamily="18" charset="0"/>
              </a:rPr>
              <a:t>0123456789ABCDEF</a:t>
            </a:r>
          </a:p>
          <a:p>
            <a:pPr lvl="1" eaLnBrk="1" hangingPunct="1">
              <a:lnSpc>
                <a:spcPct val="110000"/>
              </a:lnSpc>
            </a:pPr>
            <a:r>
              <a:rPr lang="zh-CN" altLang="en-US" dirty="0" smtClean="0">
                <a:latin typeface="Times New Roman" pitchFamily="18" charset="0"/>
              </a:rPr>
              <a:t>密钥</a:t>
            </a:r>
            <a:r>
              <a:rPr lang="en-US" altLang="zh-CN" dirty="0" smtClean="0">
                <a:latin typeface="Times New Roman" pitchFamily="18" charset="0"/>
              </a:rPr>
              <a:t>K</a:t>
            </a:r>
            <a:r>
              <a:rPr lang="zh-CN" altLang="en-US" dirty="0" smtClean="0">
                <a:latin typeface="Times New Roman" pitchFamily="18" charset="0"/>
              </a:rPr>
              <a:t>为：           </a:t>
            </a:r>
            <a:r>
              <a:rPr lang="en-US" altLang="zh-CN" dirty="0" smtClean="0">
                <a:latin typeface="Times New Roman" pitchFamily="18" charset="0"/>
              </a:rPr>
              <a:t>133457799BBCDFF1</a:t>
            </a:r>
          </a:p>
          <a:p>
            <a:pPr lvl="1" eaLnBrk="1" hangingPunct="1">
              <a:lnSpc>
                <a:spcPct val="110000"/>
              </a:lnSpc>
            </a:pPr>
            <a:r>
              <a:rPr lang="zh-CN" altLang="en-US" dirty="0" smtClean="0">
                <a:latin typeface="Times New Roman" pitchFamily="18" charset="0"/>
              </a:rPr>
              <a:t>去掉奇偶校验位以二进制形式表示的密钥是</a:t>
            </a:r>
          </a:p>
          <a:p>
            <a:pPr lvl="2" eaLnBrk="1" hangingPunct="1">
              <a:lnSpc>
                <a:spcPct val="110000"/>
              </a:lnSpc>
            </a:pPr>
            <a:r>
              <a:rPr lang="en-US" altLang="zh-CN" sz="2000" dirty="0" smtClean="0">
                <a:latin typeface="Times New Roman" pitchFamily="18" charset="0"/>
              </a:rPr>
              <a:t>00010010011010010101101111001001101101111011011111111000</a:t>
            </a:r>
          </a:p>
          <a:p>
            <a:pPr lvl="1" eaLnBrk="1" hangingPunct="1">
              <a:lnSpc>
                <a:spcPct val="110000"/>
              </a:lnSpc>
            </a:pPr>
            <a:r>
              <a:rPr lang="zh-CN" altLang="en-US" dirty="0" smtClean="0">
                <a:latin typeface="Times New Roman" pitchFamily="18" charset="0"/>
              </a:rPr>
              <a:t>应用初始置换</a:t>
            </a:r>
            <a:r>
              <a:rPr lang="en-US" altLang="zh-CN" dirty="0" smtClean="0">
                <a:latin typeface="Times New Roman" pitchFamily="18" charset="0"/>
              </a:rPr>
              <a:t>IP</a:t>
            </a:r>
            <a:r>
              <a:rPr lang="zh-CN" altLang="en-US" dirty="0" smtClean="0">
                <a:latin typeface="Times New Roman" pitchFamily="18" charset="0"/>
              </a:rPr>
              <a:t>，我们得到：</a:t>
            </a:r>
            <a:br>
              <a:rPr lang="zh-CN" altLang="en-US" dirty="0" smtClean="0">
                <a:latin typeface="Times New Roman" pitchFamily="18" charset="0"/>
              </a:rPr>
            </a:br>
            <a:r>
              <a:rPr lang="en-US" altLang="zh-CN" i="1" dirty="0" smtClean="0">
                <a:latin typeface="Times New Roman" pitchFamily="18" charset="0"/>
              </a:rPr>
              <a:t>L</a:t>
            </a:r>
            <a:r>
              <a:rPr lang="en-US" altLang="zh-CN" baseline="-25000" dirty="0" smtClean="0">
                <a:latin typeface="Times New Roman" pitchFamily="18" charset="0"/>
              </a:rPr>
              <a:t>0</a:t>
            </a:r>
            <a:r>
              <a:rPr lang="en-US" altLang="zh-CN" dirty="0" smtClean="0">
                <a:latin typeface="Times New Roman" pitchFamily="18" charset="0"/>
              </a:rPr>
              <a:t>=11001100000000001100110011111111</a:t>
            </a:r>
            <a:br>
              <a:rPr lang="en-US" altLang="zh-CN" dirty="0" smtClean="0">
                <a:latin typeface="Times New Roman" pitchFamily="18" charset="0"/>
              </a:rPr>
            </a:br>
            <a:r>
              <a:rPr lang="en-US" altLang="zh-CN" i="1" dirty="0" smtClean="0">
                <a:latin typeface="Times New Roman" pitchFamily="18" charset="0"/>
              </a:rPr>
              <a:t>R</a:t>
            </a:r>
            <a:r>
              <a:rPr lang="en-US" altLang="zh-CN" baseline="-25000" dirty="0" smtClean="0">
                <a:latin typeface="Times New Roman" pitchFamily="18" charset="0"/>
              </a:rPr>
              <a:t>0</a:t>
            </a:r>
            <a:r>
              <a:rPr lang="en-US" altLang="zh-CN" dirty="0" smtClean="0">
                <a:latin typeface="Times New Roman" pitchFamily="18" charset="0"/>
              </a:rPr>
              <a:t>=11110000101010101111000010101010</a:t>
            </a:r>
            <a:br>
              <a:rPr lang="en-US" altLang="zh-CN" dirty="0" smtClean="0">
                <a:latin typeface="Times New Roman" pitchFamily="18" charset="0"/>
              </a:rPr>
            </a:br>
            <a:r>
              <a:rPr lang="zh-CN" altLang="en-US" dirty="0" smtClean="0">
                <a:latin typeface="Times New Roman" pitchFamily="18" charset="0"/>
              </a:rPr>
              <a:t>然后进行</a:t>
            </a:r>
            <a:r>
              <a:rPr lang="en-US" altLang="zh-CN" dirty="0" smtClean="0">
                <a:latin typeface="Times New Roman" pitchFamily="18" charset="0"/>
              </a:rPr>
              <a:t>16</a:t>
            </a:r>
            <a:r>
              <a:rPr lang="zh-CN" altLang="en-US" dirty="0" smtClean="0">
                <a:latin typeface="Times New Roman" pitchFamily="18" charset="0"/>
              </a:rPr>
              <a:t>轮加密。最后对</a:t>
            </a:r>
            <a:r>
              <a:rPr lang="en-US" altLang="zh-CN" i="1" dirty="0" smtClean="0">
                <a:latin typeface="Times New Roman" pitchFamily="18" charset="0"/>
              </a:rPr>
              <a:t>L</a:t>
            </a:r>
            <a:r>
              <a:rPr lang="en-US" altLang="zh-CN" baseline="-25000" dirty="0" smtClean="0">
                <a:latin typeface="Times New Roman" pitchFamily="18" charset="0"/>
              </a:rPr>
              <a:t>16</a:t>
            </a:r>
            <a:r>
              <a:rPr lang="en-US" altLang="zh-CN" dirty="0" smtClean="0">
                <a:latin typeface="Times New Roman" pitchFamily="18" charset="0"/>
              </a:rPr>
              <a:t>, </a:t>
            </a:r>
            <a:r>
              <a:rPr lang="en-US" altLang="zh-CN" i="1" dirty="0" smtClean="0">
                <a:latin typeface="Times New Roman" pitchFamily="18" charset="0"/>
              </a:rPr>
              <a:t>R</a:t>
            </a:r>
            <a:r>
              <a:rPr lang="en-US" altLang="zh-CN" baseline="-25000" dirty="0" smtClean="0">
                <a:latin typeface="Times New Roman" pitchFamily="18" charset="0"/>
              </a:rPr>
              <a:t>16</a:t>
            </a:r>
            <a:r>
              <a:rPr lang="en-US" altLang="zh-CN" dirty="0" smtClean="0">
                <a:latin typeface="Times New Roman" pitchFamily="18" charset="0"/>
              </a:rPr>
              <a:t> </a:t>
            </a:r>
            <a:r>
              <a:rPr lang="zh-CN" altLang="en-US" dirty="0" smtClean="0">
                <a:latin typeface="Times New Roman" pitchFamily="18" charset="0"/>
              </a:rPr>
              <a:t>使用</a:t>
            </a:r>
            <a:r>
              <a:rPr lang="en-US" altLang="zh-CN" dirty="0" smtClean="0">
                <a:latin typeface="Times New Roman" pitchFamily="18" charset="0"/>
              </a:rPr>
              <a:t>IP</a:t>
            </a:r>
            <a:r>
              <a:rPr lang="en-US" altLang="zh-CN" baseline="30000" dirty="0" smtClean="0">
                <a:latin typeface="Times New Roman" pitchFamily="18" charset="0"/>
              </a:rPr>
              <a:t>-1</a:t>
            </a:r>
            <a:r>
              <a:rPr lang="zh-CN" altLang="en-US" dirty="0" smtClean="0">
                <a:latin typeface="Times New Roman" pitchFamily="18" charset="0"/>
              </a:rPr>
              <a:t>得到密文：</a:t>
            </a:r>
            <a:r>
              <a:rPr lang="en-US" altLang="zh-CN" dirty="0" smtClean="0">
                <a:latin typeface="Times New Roman" pitchFamily="18" charset="0"/>
              </a:rPr>
              <a:t>85E813540F0AB405</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DES</a:t>
            </a:r>
            <a:r>
              <a:rPr lang="zh-CN" altLang="en-US" dirty="0" smtClean="0"/>
              <a:t>算法描述</a:t>
            </a:r>
            <a:endParaRPr lang="zh-CN" altLang="en-US" dirty="0"/>
          </a:p>
        </p:txBody>
      </p:sp>
      <p:sp>
        <p:nvSpPr>
          <p:cNvPr id="3" name="内容占位符 2"/>
          <p:cNvSpPr>
            <a:spLocks noGrp="1"/>
          </p:cNvSpPr>
          <p:nvPr>
            <p:ph idx="1"/>
          </p:nvPr>
        </p:nvSpPr>
        <p:spPr>
          <a:xfrm>
            <a:off x="457200" y="990600"/>
            <a:ext cx="8458200" cy="5486400"/>
          </a:xfrm>
        </p:spPr>
        <p:txBody>
          <a:bodyPr/>
          <a:lstStyle/>
          <a:p>
            <a:pPr eaLnBrk="1" hangingPunct="1">
              <a:lnSpc>
                <a:spcPct val="110000"/>
              </a:lnSpc>
            </a:pPr>
            <a:r>
              <a:rPr lang="en-US" altLang="zh-CN" sz="2000" dirty="0" smtClean="0">
                <a:latin typeface="Times New Roman" pitchFamily="18" charset="0"/>
              </a:rPr>
              <a:t>DES</a:t>
            </a:r>
            <a:r>
              <a:rPr lang="zh-CN" altLang="en-US" sz="2000" dirty="0" smtClean="0">
                <a:latin typeface="Times New Roman" pitchFamily="18" charset="0"/>
              </a:rPr>
              <a:t>的安全性问题</a:t>
            </a:r>
          </a:p>
          <a:p>
            <a:pPr lvl="1" eaLnBrk="1" hangingPunct="1">
              <a:lnSpc>
                <a:spcPct val="110000"/>
              </a:lnSpc>
            </a:pPr>
            <a:r>
              <a:rPr lang="zh-CN" altLang="en-US" sz="2000" dirty="0" smtClean="0">
                <a:latin typeface="Times New Roman" pitchFamily="18" charset="0"/>
              </a:rPr>
              <a:t>完全依赖于所用的密钥，即算法是公开的。</a:t>
            </a:r>
            <a:endParaRPr lang="en-US" altLang="zh-CN" sz="2000" dirty="0" smtClean="0">
              <a:latin typeface="Times New Roman" pitchFamily="18" charset="0"/>
            </a:endParaRPr>
          </a:p>
          <a:p>
            <a:pPr lvl="1" eaLnBrk="1" hangingPunct="1">
              <a:lnSpc>
                <a:spcPct val="110000"/>
              </a:lnSpc>
            </a:pPr>
            <a:r>
              <a:rPr lang="en-US" altLang="zh-CN" sz="2000" dirty="0" smtClean="0"/>
              <a:t>DES</a:t>
            </a:r>
            <a:r>
              <a:rPr lang="zh-CN" altLang="en-US" sz="2000" dirty="0" smtClean="0"/>
              <a:t>的设计特色：</a:t>
            </a:r>
          </a:p>
          <a:p>
            <a:pPr lvl="2" eaLnBrk="1" hangingPunct="1">
              <a:lnSpc>
                <a:spcPct val="110000"/>
              </a:lnSpc>
            </a:pPr>
            <a:r>
              <a:rPr lang="zh-CN" altLang="en-US" sz="2000" dirty="0" smtClean="0"/>
              <a:t>在</a:t>
            </a:r>
            <a:r>
              <a:rPr lang="en-US" altLang="zh-CN" sz="2000" dirty="0" smtClean="0"/>
              <a:t>DES</a:t>
            </a:r>
            <a:r>
              <a:rPr lang="zh-CN" altLang="en-US" sz="2000" dirty="0" smtClean="0"/>
              <a:t>算法中，函数是最基本的关键环节，其中</a:t>
            </a:r>
          </a:p>
          <a:p>
            <a:pPr lvl="2" eaLnBrk="1" hangingPunct="1">
              <a:lnSpc>
                <a:spcPct val="110000"/>
              </a:lnSpc>
            </a:pPr>
            <a:r>
              <a:rPr lang="zh-CN" altLang="en-US" sz="2000" dirty="0" smtClean="0"/>
              <a:t>用</a:t>
            </a:r>
            <a:r>
              <a:rPr lang="en-US" altLang="zh-CN" sz="2000" dirty="0" smtClean="0">
                <a:solidFill>
                  <a:srgbClr val="0000FF"/>
                </a:solidFill>
              </a:rPr>
              <a:t>S-</a:t>
            </a:r>
            <a:r>
              <a:rPr lang="zh-CN" altLang="en-US" sz="2000" dirty="0" smtClean="0">
                <a:solidFill>
                  <a:srgbClr val="0000FF"/>
                </a:solidFill>
              </a:rPr>
              <a:t>盒实现小块</a:t>
            </a:r>
            <a:r>
              <a:rPr lang="zh-CN" altLang="en-US" sz="2000" dirty="0" smtClean="0"/>
              <a:t>的非线性变换，达到混乱目的；</a:t>
            </a:r>
          </a:p>
          <a:p>
            <a:pPr lvl="2" eaLnBrk="1" hangingPunct="1">
              <a:lnSpc>
                <a:spcPct val="110000"/>
              </a:lnSpc>
            </a:pPr>
            <a:r>
              <a:rPr lang="zh-CN" altLang="en-US" sz="2000" dirty="0" smtClean="0"/>
              <a:t>用</a:t>
            </a:r>
            <a:r>
              <a:rPr lang="zh-CN" altLang="en-US" sz="2000" dirty="0" smtClean="0">
                <a:solidFill>
                  <a:srgbClr val="0000FF"/>
                </a:solidFill>
              </a:rPr>
              <a:t>置换</a:t>
            </a:r>
            <a:r>
              <a:rPr lang="en-US" altLang="zh-CN" sz="2000" dirty="0" smtClean="0">
                <a:solidFill>
                  <a:srgbClr val="0000FF"/>
                </a:solidFill>
              </a:rPr>
              <a:t>P</a:t>
            </a:r>
            <a:r>
              <a:rPr lang="zh-CN" altLang="en-US" sz="2000" dirty="0" smtClean="0">
                <a:solidFill>
                  <a:srgbClr val="0000FF"/>
                </a:solidFill>
              </a:rPr>
              <a:t>实现大块</a:t>
            </a:r>
            <a:r>
              <a:rPr lang="zh-CN" altLang="en-US" sz="2000" dirty="0" smtClean="0"/>
              <a:t>的非线性变换，达到扩散目的。</a:t>
            </a:r>
          </a:p>
          <a:p>
            <a:pPr lvl="2" eaLnBrk="1" hangingPunct="1">
              <a:lnSpc>
                <a:spcPct val="110000"/>
              </a:lnSpc>
            </a:pPr>
            <a:r>
              <a:rPr lang="zh-CN" altLang="en-US" sz="2000" dirty="0" smtClean="0">
                <a:solidFill>
                  <a:srgbClr val="0000FF"/>
                </a:solidFill>
              </a:rPr>
              <a:t>置换</a:t>
            </a:r>
            <a:r>
              <a:rPr lang="en-US" altLang="zh-CN" sz="2000" dirty="0" smtClean="0">
                <a:solidFill>
                  <a:srgbClr val="0000FF"/>
                </a:solidFill>
              </a:rPr>
              <a:t>P</a:t>
            </a:r>
            <a:r>
              <a:rPr lang="zh-CN" altLang="en-US" sz="2000" dirty="0" smtClean="0">
                <a:solidFill>
                  <a:srgbClr val="0000FF"/>
                </a:solidFill>
              </a:rPr>
              <a:t>的设计</a:t>
            </a:r>
            <a:r>
              <a:rPr lang="zh-CN" altLang="en-US" sz="2000" dirty="0" smtClean="0"/>
              <a:t>使每层</a:t>
            </a:r>
            <a:r>
              <a:rPr lang="en-US" altLang="zh-CN" sz="2000" dirty="0" smtClean="0"/>
              <a:t>S-</a:t>
            </a:r>
            <a:r>
              <a:rPr lang="zh-CN" altLang="en-US" sz="2000" dirty="0" smtClean="0"/>
              <a:t>盒的</a:t>
            </a:r>
            <a:r>
              <a:rPr lang="en-US" altLang="zh-CN" sz="2000" dirty="0" smtClean="0"/>
              <a:t>4bit</a:t>
            </a:r>
            <a:r>
              <a:rPr lang="zh-CN" altLang="en-US" sz="2000" dirty="0" smtClean="0"/>
              <a:t>输出进入到下一层的</a:t>
            </a:r>
            <a:r>
              <a:rPr lang="en-US" altLang="zh-CN" sz="2000" dirty="0" smtClean="0"/>
              <a:t>4</a:t>
            </a:r>
            <a:r>
              <a:rPr lang="zh-CN" altLang="en-US" sz="2000" dirty="0" smtClean="0"/>
              <a:t>个不同</a:t>
            </a:r>
            <a:r>
              <a:rPr lang="en-US" altLang="zh-CN" sz="2000" dirty="0" smtClean="0"/>
              <a:t>S-</a:t>
            </a:r>
            <a:r>
              <a:rPr lang="zh-CN" altLang="en-US" sz="2000" dirty="0" smtClean="0"/>
              <a:t>盒</a:t>
            </a:r>
          </a:p>
          <a:p>
            <a:pPr lvl="2" eaLnBrk="1" hangingPunct="1">
              <a:lnSpc>
                <a:spcPct val="110000"/>
              </a:lnSpc>
            </a:pPr>
            <a:r>
              <a:rPr lang="zh-CN" altLang="en-US" sz="2000" dirty="0" smtClean="0"/>
              <a:t>每个</a:t>
            </a:r>
            <a:r>
              <a:rPr lang="en-US" altLang="zh-CN" sz="2000" dirty="0" smtClean="0"/>
              <a:t>S-</a:t>
            </a:r>
            <a:r>
              <a:rPr lang="zh-CN" altLang="en-US" sz="2000" dirty="0" smtClean="0"/>
              <a:t>盒的输入由分属上一层中</a:t>
            </a:r>
            <a:r>
              <a:rPr lang="en-US" altLang="zh-CN" sz="2000" dirty="0" smtClean="0"/>
              <a:t>4</a:t>
            </a:r>
            <a:r>
              <a:rPr lang="zh-CN" altLang="en-US" sz="2000" dirty="0" smtClean="0"/>
              <a:t>个不同</a:t>
            </a:r>
            <a:r>
              <a:rPr lang="en-US" altLang="zh-CN" sz="2000" dirty="0" smtClean="0"/>
              <a:t>S-</a:t>
            </a:r>
            <a:r>
              <a:rPr lang="zh-CN" altLang="en-US" sz="2000" dirty="0" smtClean="0"/>
              <a:t>盒的输出构成。</a:t>
            </a:r>
          </a:p>
          <a:p>
            <a:pPr lvl="1" eaLnBrk="1" hangingPunct="1">
              <a:lnSpc>
                <a:spcPct val="110000"/>
              </a:lnSpc>
            </a:pPr>
            <a:r>
              <a:rPr lang="en-US" altLang="zh-CN" sz="2000" dirty="0" smtClean="0">
                <a:latin typeface="Times New Roman" pitchFamily="18" charset="0"/>
              </a:rPr>
              <a:t>DES</a:t>
            </a:r>
            <a:r>
              <a:rPr lang="zh-CN" altLang="en-US" sz="2000" dirty="0" smtClean="0">
                <a:latin typeface="Times New Roman" pitchFamily="18" charset="0"/>
              </a:rPr>
              <a:t>的安全性包括如下几个方面问题</a:t>
            </a:r>
            <a:endParaRPr lang="en-US" altLang="zh-CN" sz="2000" dirty="0" smtClean="0">
              <a:latin typeface="Times New Roman" pitchFamily="18" charset="0"/>
            </a:endParaRPr>
          </a:p>
          <a:p>
            <a:pPr lvl="2" eaLnBrk="1" hangingPunct="1">
              <a:lnSpc>
                <a:spcPct val="110000"/>
              </a:lnSpc>
            </a:pPr>
            <a:r>
              <a:rPr lang="zh-CN" altLang="en-US" sz="2000" dirty="0" smtClean="0">
                <a:latin typeface="Times New Roman" pitchFamily="18" charset="0"/>
              </a:rPr>
              <a:t>取反特性；弱密钥和半弱密钥</a:t>
            </a:r>
            <a:endParaRPr lang="en-US" altLang="zh-CN" sz="2000" dirty="0" smtClean="0">
              <a:latin typeface="Times New Roman" pitchFamily="18" charset="0"/>
            </a:endParaRPr>
          </a:p>
          <a:p>
            <a:pPr lvl="2" eaLnBrk="1" hangingPunct="1">
              <a:lnSpc>
                <a:spcPct val="110000"/>
              </a:lnSpc>
            </a:pPr>
            <a:r>
              <a:rPr lang="zh-CN" altLang="en-US" sz="2000" dirty="0" smtClean="0">
                <a:latin typeface="Times New Roman" pitchFamily="18" charset="0"/>
              </a:rPr>
              <a:t>密钥与密文和明文的关系；</a:t>
            </a:r>
            <a:r>
              <a:rPr lang="en-US" altLang="zh-CN" sz="2000" dirty="0" smtClean="0">
                <a:latin typeface="Times New Roman" pitchFamily="18" charset="0"/>
              </a:rPr>
              <a:t>DES</a:t>
            </a:r>
            <a:r>
              <a:rPr lang="zh-CN" altLang="en-US" sz="2000" dirty="0" smtClean="0">
                <a:latin typeface="Times New Roman" pitchFamily="18" charset="0"/>
              </a:rPr>
              <a:t>评估与穷搜索破译</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DES</a:t>
            </a:r>
            <a:r>
              <a:rPr lang="zh-CN" altLang="en-US" dirty="0" smtClean="0"/>
              <a:t>算法描述</a:t>
            </a:r>
            <a:endParaRPr lang="zh-CN" altLang="en-US" dirty="0"/>
          </a:p>
        </p:txBody>
      </p:sp>
      <p:sp>
        <p:nvSpPr>
          <p:cNvPr id="3" name="内容占位符 2"/>
          <p:cNvSpPr>
            <a:spLocks noGrp="1"/>
          </p:cNvSpPr>
          <p:nvPr>
            <p:ph idx="1"/>
          </p:nvPr>
        </p:nvSpPr>
        <p:spPr>
          <a:xfrm>
            <a:off x="457200" y="990600"/>
            <a:ext cx="8458200" cy="5486400"/>
          </a:xfrm>
        </p:spPr>
        <p:txBody>
          <a:bodyPr/>
          <a:lstStyle/>
          <a:p>
            <a:pPr eaLnBrk="1" hangingPunct="1">
              <a:lnSpc>
                <a:spcPct val="110000"/>
              </a:lnSpc>
            </a:pP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）取反特性：</a:t>
            </a:r>
          </a:p>
          <a:p>
            <a:pPr lvl="1" eaLnBrk="1" hangingPunct="1">
              <a:lnSpc>
                <a:spcPct val="110000"/>
              </a:lnSpc>
            </a:pPr>
            <a:r>
              <a:rPr lang="zh-CN" altLang="en-US" sz="1800" dirty="0" smtClean="0">
                <a:latin typeface="Times New Roman" pitchFamily="18" charset="0"/>
              </a:rPr>
              <a:t>对于明文组</a:t>
            </a:r>
            <a:r>
              <a:rPr lang="en-US" altLang="zh-CN" sz="1800" dirty="0" smtClean="0">
                <a:latin typeface="Times New Roman" pitchFamily="18" charset="0"/>
              </a:rPr>
              <a:t>M</a:t>
            </a:r>
            <a:r>
              <a:rPr lang="zh-CN" altLang="en-US" sz="1800" dirty="0" smtClean="0">
                <a:latin typeface="Times New Roman" pitchFamily="18" charset="0"/>
              </a:rPr>
              <a:t>，密文组</a:t>
            </a:r>
            <a:r>
              <a:rPr lang="en-US" altLang="zh-CN" sz="1800" dirty="0" smtClean="0">
                <a:latin typeface="Times New Roman" pitchFamily="18" charset="0"/>
              </a:rPr>
              <a:t>C</a:t>
            </a:r>
            <a:r>
              <a:rPr lang="zh-CN" altLang="en-US" sz="1800" dirty="0" smtClean="0">
                <a:latin typeface="Times New Roman" pitchFamily="18" charset="0"/>
              </a:rPr>
              <a:t>和主密钥</a:t>
            </a:r>
            <a:r>
              <a:rPr lang="en-US" altLang="zh-CN" sz="1800" dirty="0" smtClean="0">
                <a:latin typeface="Times New Roman" pitchFamily="18" charset="0"/>
              </a:rPr>
              <a:t>K</a:t>
            </a:r>
            <a:r>
              <a:rPr lang="zh-CN" altLang="en-US" sz="1800" dirty="0" smtClean="0">
                <a:latin typeface="Times New Roman" pitchFamily="18" charset="0"/>
              </a:rPr>
              <a:t>，若</a:t>
            </a:r>
            <a:r>
              <a:rPr lang="en-US" altLang="zh-CN" sz="1800" i="1" dirty="0" smtClean="0">
                <a:latin typeface="Times New Roman" pitchFamily="18" charset="0"/>
              </a:rPr>
              <a:t>C</a:t>
            </a:r>
            <a:r>
              <a:rPr lang="en-US" altLang="zh-CN" sz="1800" dirty="0" smtClean="0">
                <a:latin typeface="Times New Roman" pitchFamily="18" charset="0"/>
              </a:rPr>
              <a:t>=DES</a:t>
            </a:r>
            <a:r>
              <a:rPr lang="en-US" altLang="zh-CN" sz="1800" i="1" baseline="-25000" dirty="0" smtClean="0">
                <a:latin typeface="Times New Roman" pitchFamily="18" charset="0"/>
              </a:rPr>
              <a:t>K</a:t>
            </a:r>
            <a:r>
              <a:rPr lang="en-US" altLang="zh-CN" sz="1800" dirty="0" smtClean="0">
                <a:latin typeface="Times New Roman" pitchFamily="18" charset="0"/>
              </a:rPr>
              <a:t>(M)</a:t>
            </a:r>
            <a:r>
              <a:rPr lang="zh-CN" altLang="en-US" sz="1800" dirty="0" smtClean="0">
                <a:latin typeface="Times New Roman" pitchFamily="18" charset="0"/>
              </a:rPr>
              <a:t>， 则                          ，其中      、    和      </a:t>
            </a:r>
            <a:r>
              <a:rPr lang="en-US" altLang="zh-CN" sz="1800" dirty="0" smtClean="0">
                <a:latin typeface="Times New Roman" pitchFamily="18" charset="0"/>
              </a:rPr>
              <a:t>,</a:t>
            </a:r>
            <a:r>
              <a:rPr lang="zh-CN" altLang="en-US" sz="1800" dirty="0" smtClean="0">
                <a:latin typeface="Times New Roman" pitchFamily="18" charset="0"/>
              </a:rPr>
              <a:t>分别为</a:t>
            </a:r>
            <a:r>
              <a:rPr lang="en-US" altLang="zh-CN" sz="1800" i="1" dirty="0" smtClean="0">
                <a:latin typeface="Times New Roman" pitchFamily="18" charset="0"/>
              </a:rPr>
              <a:t>M</a:t>
            </a:r>
            <a:r>
              <a:rPr lang="zh-CN" altLang="en-US" sz="1800" dirty="0" smtClean="0">
                <a:latin typeface="Times New Roman" pitchFamily="18" charset="0"/>
              </a:rPr>
              <a:t>，</a:t>
            </a:r>
            <a:r>
              <a:rPr lang="en-US" altLang="zh-CN" sz="1800" i="1" dirty="0" smtClean="0">
                <a:latin typeface="Times New Roman" pitchFamily="18" charset="0"/>
              </a:rPr>
              <a:t>C</a:t>
            </a:r>
            <a:r>
              <a:rPr lang="zh-CN" altLang="en-US" sz="1800" dirty="0" smtClean="0">
                <a:latin typeface="Times New Roman" pitchFamily="18" charset="0"/>
              </a:rPr>
              <a:t>和</a:t>
            </a:r>
            <a:r>
              <a:rPr lang="en-US" altLang="zh-CN" sz="1800" i="1" dirty="0" smtClean="0">
                <a:latin typeface="Times New Roman" pitchFamily="18" charset="0"/>
              </a:rPr>
              <a:t>K</a:t>
            </a:r>
            <a:r>
              <a:rPr lang="zh-CN" altLang="en-US" sz="1800" dirty="0" smtClean="0">
                <a:latin typeface="Times New Roman" pitchFamily="18" charset="0"/>
              </a:rPr>
              <a:t>的逐位取反。</a:t>
            </a:r>
          </a:p>
          <a:p>
            <a:pPr eaLnBrk="1" hangingPunct="1">
              <a:lnSpc>
                <a:spcPct val="110000"/>
              </a:lnSpc>
            </a:pPr>
            <a:r>
              <a:rPr lang="zh-CN" altLang="en-US" sz="2000" dirty="0" smtClean="0">
                <a:latin typeface="Times New Roman" pitchFamily="18" charset="0"/>
              </a:rPr>
              <a:t>证明：</a:t>
            </a:r>
          </a:p>
          <a:p>
            <a:pPr lvl="1" eaLnBrk="1" hangingPunct="1">
              <a:lnSpc>
                <a:spcPct val="110000"/>
              </a:lnSpc>
            </a:pPr>
            <a:r>
              <a:rPr lang="zh-CN" altLang="en-US" sz="1800" dirty="0" smtClean="0">
                <a:latin typeface="Times New Roman" pitchFamily="18" charset="0"/>
              </a:rPr>
              <a:t>置换、循环移位本身的取反特性可以保持，所以有</a:t>
            </a:r>
          </a:p>
          <a:p>
            <a:pPr lvl="1" eaLnBrk="1" hangingPunct="1">
              <a:lnSpc>
                <a:spcPct val="110000"/>
              </a:lnSpc>
            </a:pPr>
            <a:r>
              <a:rPr lang="en-US" altLang="zh-CN" sz="1800" dirty="0" smtClean="0">
                <a:latin typeface="Times New Roman" pitchFamily="18" charset="0"/>
              </a:rPr>
              <a:t>(1)</a:t>
            </a:r>
            <a:r>
              <a:rPr lang="zh-CN" altLang="en-US" sz="1800" dirty="0" smtClean="0">
                <a:latin typeface="Times New Roman" pitchFamily="18" charset="0"/>
              </a:rPr>
              <a:t>若以</a:t>
            </a:r>
            <a:r>
              <a:rPr lang="en-US" altLang="zh-CN" sz="1800" dirty="0" smtClean="0">
                <a:latin typeface="Times New Roman" pitchFamily="18" charset="0"/>
              </a:rPr>
              <a:t>K</a:t>
            </a:r>
            <a:r>
              <a:rPr lang="zh-CN" altLang="en-US" sz="1800" dirty="0" smtClean="0">
                <a:latin typeface="Times New Roman" pitchFamily="18" charset="0"/>
              </a:rPr>
              <a:t>为主密钥扩展的</a:t>
            </a:r>
            <a:r>
              <a:rPr lang="en-US" altLang="zh-CN" sz="1800" dirty="0" smtClean="0">
                <a:latin typeface="Times New Roman" pitchFamily="18" charset="0"/>
              </a:rPr>
              <a:t>16</a:t>
            </a:r>
            <a:r>
              <a:rPr lang="zh-CN" altLang="en-US" sz="1800" dirty="0" smtClean="0">
                <a:latin typeface="Times New Roman" pitchFamily="18" charset="0"/>
              </a:rPr>
              <a:t>个加密子密钥记为</a:t>
            </a:r>
            <a:r>
              <a:rPr lang="en-US" altLang="zh-CN" sz="1800" i="1" dirty="0" smtClean="0">
                <a:latin typeface="Times New Roman" pitchFamily="18" charset="0"/>
              </a:rPr>
              <a:t>K</a:t>
            </a:r>
            <a:r>
              <a:rPr lang="en-US" altLang="zh-CN" sz="1800" baseline="-25000" dirty="0" smtClean="0">
                <a:latin typeface="Times New Roman" pitchFamily="18" charset="0"/>
              </a:rPr>
              <a:t>1</a:t>
            </a:r>
            <a:r>
              <a:rPr lang="en-US" altLang="zh-CN" sz="1800" dirty="0" smtClean="0">
                <a:latin typeface="Times New Roman" pitchFamily="18" charset="0"/>
              </a:rPr>
              <a:t>,</a:t>
            </a:r>
            <a:r>
              <a:rPr lang="en-US" altLang="zh-CN" sz="1800" i="1" dirty="0" smtClean="0">
                <a:latin typeface="Times New Roman" pitchFamily="18" charset="0"/>
              </a:rPr>
              <a:t>K</a:t>
            </a:r>
            <a:r>
              <a:rPr lang="en-US" altLang="zh-CN" sz="1800" baseline="-25000" dirty="0" smtClean="0">
                <a:latin typeface="Times New Roman" pitchFamily="18" charset="0"/>
              </a:rPr>
              <a:t>2</a:t>
            </a:r>
            <a:r>
              <a:rPr lang="en-US" altLang="zh-CN" sz="1800" dirty="0" smtClean="0">
                <a:latin typeface="Times New Roman" pitchFamily="18" charset="0"/>
              </a:rPr>
              <a:t>,…,</a:t>
            </a:r>
            <a:r>
              <a:rPr lang="en-US" altLang="zh-CN" sz="1800" i="1" dirty="0" smtClean="0">
                <a:latin typeface="Times New Roman" pitchFamily="18" charset="0"/>
              </a:rPr>
              <a:t>K</a:t>
            </a:r>
            <a:r>
              <a:rPr lang="en-US" altLang="zh-CN" sz="1800" baseline="-25000" dirty="0" smtClean="0">
                <a:latin typeface="Times New Roman" pitchFamily="18" charset="0"/>
              </a:rPr>
              <a:t>16</a:t>
            </a:r>
            <a:r>
              <a:rPr lang="zh-CN" altLang="en-US" sz="1800" dirty="0" smtClean="0">
                <a:latin typeface="Times New Roman" pitchFamily="18" charset="0"/>
              </a:rPr>
              <a:t>，则以    为主密钥扩展的</a:t>
            </a:r>
            <a:r>
              <a:rPr lang="en-US" altLang="zh-CN" sz="1800" dirty="0" smtClean="0">
                <a:latin typeface="Times New Roman" pitchFamily="18" charset="0"/>
              </a:rPr>
              <a:t>16</a:t>
            </a:r>
            <a:r>
              <a:rPr lang="zh-CN" altLang="en-US" sz="1800" dirty="0" smtClean="0">
                <a:latin typeface="Times New Roman" pitchFamily="18" charset="0"/>
              </a:rPr>
              <a:t>个加密子密钥为</a:t>
            </a:r>
          </a:p>
          <a:p>
            <a:pPr lvl="1" eaLnBrk="1" hangingPunct="1">
              <a:lnSpc>
                <a:spcPct val="110000"/>
              </a:lnSpc>
            </a:pPr>
            <a:r>
              <a:rPr lang="en-US" altLang="zh-CN" sz="1800" dirty="0" smtClean="0">
                <a:latin typeface="Times New Roman" pitchFamily="18" charset="0"/>
              </a:rPr>
              <a:t>(2)</a:t>
            </a:r>
            <a:r>
              <a:rPr lang="zh-CN" altLang="en-US" sz="1800" dirty="0" smtClean="0">
                <a:latin typeface="Times New Roman" pitchFamily="18" charset="0"/>
              </a:rPr>
              <a:t>由              ＝</a:t>
            </a:r>
            <a:r>
              <a:rPr lang="en-US" altLang="zh-CN" sz="1800" dirty="0" smtClean="0">
                <a:latin typeface="Times New Roman" pitchFamily="18" charset="0"/>
              </a:rPr>
              <a:t>(1</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a</a:t>
            </a:r>
            <a:r>
              <a:rPr lang="en-US" altLang="zh-CN" sz="1800" dirty="0" smtClean="0">
                <a:latin typeface="Times New Roman" pitchFamily="18" charset="0"/>
              </a:rPr>
              <a:t>) </a:t>
            </a:r>
            <a:r>
              <a:rPr lang="en-US" altLang="zh-CN" sz="1800" dirty="0" smtClean="0">
                <a:latin typeface="Times New Roman" pitchFamily="18" charset="0"/>
                <a:sym typeface="Symbol" pitchFamily="18" charset="2"/>
              </a:rPr>
              <a:t></a:t>
            </a:r>
            <a:r>
              <a:rPr lang="en-US" altLang="zh-CN" sz="1800" dirty="0" smtClean="0">
                <a:latin typeface="Times New Roman" pitchFamily="18" charset="0"/>
              </a:rPr>
              <a:t>(1</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b</a:t>
            </a:r>
            <a:r>
              <a:rPr lang="en-US" altLang="zh-CN" sz="1800" dirty="0" smtClean="0">
                <a:latin typeface="Times New Roman" pitchFamily="18" charset="0"/>
              </a:rPr>
              <a:t>)=</a:t>
            </a:r>
            <a:r>
              <a:rPr lang="en-US" altLang="zh-CN" sz="1800" i="1" dirty="0" err="1" smtClean="0">
                <a:latin typeface="Times New Roman" pitchFamily="18" charset="0"/>
              </a:rPr>
              <a:t>a</a:t>
            </a:r>
            <a:r>
              <a:rPr lang="en-US" altLang="zh-CN" sz="1800" dirty="0" err="1" smtClean="0">
                <a:latin typeface="Times New Roman" pitchFamily="18" charset="0"/>
                <a:sym typeface="Symbol" pitchFamily="18" charset="2"/>
              </a:rPr>
              <a:t></a:t>
            </a:r>
            <a:r>
              <a:rPr lang="en-US" altLang="zh-CN" sz="1800" i="1" dirty="0" err="1" smtClean="0">
                <a:latin typeface="Times New Roman" pitchFamily="18" charset="0"/>
              </a:rPr>
              <a:t>b</a:t>
            </a:r>
            <a:r>
              <a:rPr lang="zh-CN" altLang="en-US" sz="1800" dirty="0" smtClean="0">
                <a:latin typeface="Times New Roman" pitchFamily="18" charset="0"/>
              </a:rPr>
              <a:t>，可得                        </a:t>
            </a:r>
            <a:r>
              <a:rPr lang="en-US" altLang="zh-CN" sz="1800" dirty="0" smtClean="0">
                <a:latin typeface="Times New Roman" pitchFamily="18" charset="0"/>
              </a:rPr>
              <a:t>=</a:t>
            </a:r>
            <a:r>
              <a:rPr lang="en-US" altLang="zh-CN" sz="1800" i="1" dirty="0" smtClean="0">
                <a:latin typeface="Times New Roman" pitchFamily="18" charset="0"/>
              </a:rPr>
              <a:t>F</a:t>
            </a:r>
            <a:r>
              <a:rPr lang="en-US" altLang="zh-CN" sz="1800" dirty="0" smtClean="0">
                <a:latin typeface="Times New Roman" pitchFamily="18" charset="0"/>
              </a:rPr>
              <a:t>(</a:t>
            </a:r>
            <a:r>
              <a:rPr lang="en-US" altLang="zh-CN" sz="1800" i="1" dirty="0" smtClean="0">
                <a:latin typeface="Times New Roman" pitchFamily="18" charset="0"/>
              </a:rPr>
              <a:t>R</a:t>
            </a:r>
            <a:r>
              <a:rPr lang="en-US" altLang="zh-CN" sz="1800" i="1" baseline="-25000" dirty="0" smtClean="0">
                <a:latin typeface="Times New Roman" pitchFamily="18" charset="0"/>
              </a:rPr>
              <a:t>i</a:t>
            </a:r>
            <a:r>
              <a:rPr lang="en-US" altLang="zh-CN" sz="1800" baseline="-25000" dirty="0" smtClean="0">
                <a:latin typeface="Times New Roman" pitchFamily="18" charset="0"/>
              </a:rPr>
              <a:t>-1</a:t>
            </a:r>
            <a:r>
              <a:rPr lang="en-US" altLang="zh-CN" sz="1800" dirty="0" smtClean="0">
                <a:latin typeface="Times New Roman" pitchFamily="18" charset="0"/>
              </a:rPr>
              <a:t>,</a:t>
            </a:r>
            <a:r>
              <a:rPr lang="en-US" altLang="zh-CN" sz="1800" i="1" dirty="0" smtClean="0">
                <a:latin typeface="Times New Roman" pitchFamily="18" charset="0"/>
              </a:rPr>
              <a:t>K</a:t>
            </a:r>
            <a:r>
              <a:rPr lang="en-US" altLang="zh-CN" sz="1800" i="1" baseline="-25000" dirty="0" smtClean="0">
                <a:latin typeface="Times New Roman" pitchFamily="18" charset="0"/>
              </a:rPr>
              <a:t>i</a:t>
            </a:r>
            <a:r>
              <a:rPr lang="en-US" altLang="zh-CN" sz="1800" dirty="0" smtClean="0">
                <a:latin typeface="Times New Roman" pitchFamily="18" charset="0"/>
              </a:rPr>
              <a:t>)</a:t>
            </a:r>
          </a:p>
          <a:p>
            <a:pPr lvl="1" eaLnBrk="1" hangingPunct="1">
              <a:lnSpc>
                <a:spcPct val="110000"/>
              </a:lnSpc>
            </a:pPr>
            <a:r>
              <a:rPr lang="en-US" altLang="zh-CN" sz="1800" dirty="0" smtClean="0">
                <a:latin typeface="Times New Roman" pitchFamily="18" charset="0"/>
              </a:rPr>
              <a:t>(3)</a:t>
            </a:r>
            <a:r>
              <a:rPr lang="zh-CN" altLang="en-US" sz="1800" dirty="0" smtClean="0">
                <a:latin typeface="Times New Roman" pitchFamily="18" charset="0"/>
              </a:rPr>
              <a:t>由    </a:t>
            </a:r>
            <a:r>
              <a:rPr lang="zh-CN" altLang="en-US" sz="1800" dirty="0" smtClean="0">
                <a:latin typeface="Times New Roman" pitchFamily="18" charset="0"/>
                <a:sym typeface="Symbol" pitchFamily="18" charset="2"/>
              </a:rPr>
              <a:t></a:t>
            </a:r>
            <a:r>
              <a:rPr lang="zh-CN" altLang="en-US" sz="1800" i="1" dirty="0" smtClean="0">
                <a:latin typeface="Times New Roman" pitchFamily="18" charset="0"/>
              </a:rPr>
              <a:t> </a:t>
            </a:r>
            <a:r>
              <a:rPr lang="en-US" altLang="zh-CN" sz="1800" i="1" dirty="0" smtClean="0">
                <a:latin typeface="Times New Roman" pitchFamily="18" charset="0"/>
              </a:rPr>
              <a:t>b</a:t>
            </a:r>
            <a:r>
              <a:rPr lang="zh-CN" altLang="en-US" sz="1800" dirty="0" smtClean="0">
                <a:latin typeface="Times New Roman" pitchFamily="18" charset="0"/>
              </a:rPr>
              <a:t>＝</a:t>
            </a:r>
            <a:r>
              <a:rPr lang="en-US" altLang="zh-CN" sz="1800" dirty="0" smtClean="0">
                <a:latin typeface="Times New Roman" pitchFamily="18" charset="0"/>
              </a:rPr>
              <a:t>1</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a</a:t>
            </a:r>
            <a:r>
              <a:rPr lang="en-US" altLang="zh-CN" sz="1800" dirty="0" smtClean="0">
                <a:latin typeface="Times New Roman" pitchFamily="18" charset="0"/>
              </a:rPr>
              <a:t> </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b</a:t>
            </a:r>
            <a:r>
              <a:rPr lang="en-US" altLang="zh-CN" sz="1800" dirty="0" smtClean="0">
                <a:latin typeface="Times New Roman" pitchFamily="18" charset="0"/>
              </a:rPr>
              <a:t>=            </a:t>
            </a:r>
            <a:r>
              <a:rPr lang="zh-CN" altLang="en-US" sz="1800" dirty="0" smtClean="0">
                <a:latin typeface="Times New Roman" pitchFamily="18" charset="0"/>
              </a:rPr>
              <a:t>，可得                                                        ＝    ，由此得证。</a:t>
            </a:r>
          </a:p>
          <a:p>
            <a:pPr eaLnBrk="1" hangingPunct="1">
              <a:lnSpc>
                <a:spcPct val="110000"/>
              </a:lnSpc>
            </a:pPr>
            <a:r>
              <a:rPr lang="zh-CN" altLang="en-US" sz="2000" dirty="0" smtClean="0">
                <a:latin typeface="Times New Roman" pitchFamily="18" charset="0"/>
              </a:rPr>
              <a:t>由此</a:t>
            </a:r>
            <a:r>
              <a:rPr lang="en-US" altLang="zh-CN" sz="2000" dirty="0" smtClean="0">
                <a:latin typeface="Times New Roman" pitchFamily="18" charset="0"/>
              </a:rPr>
              <a:t>DES</a:t>
            </a:r>
            <a:r>
              <a:rPr lang="zh-CN" altLang="en-US" sz="2000" dirty="0" smtClean="0">
                <a:latin typeface="Times New Roman" pitchFamily="18" charset="0"/>
              </a:rPr>
              <a:t>在选择明文攻击时工作量会减少一半。攻击者选取两个明密文对</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r>
              <a:rPr lang="zh-CN" altLang="en-US" sz="2000" dirty="0" smtClean="0">
                <a:latin typeface="Times New Roman" pitchFamily="18" charset="0"/>
              </a:rPr>
              <a:t>和</a:t>
            </a:r>
            <a:r>
              <a:rPr lang="en-US" altLang="zh-CN" sz="2000" dirty="0" smtClean="0">
                <a:latin typeface="Times New Roman" pitchFamily="18" charset="0"/>
              </a:rPr>
              <a:t>(       ,C</a:t>
            </a:r>
            <a:r>
              <a:rPr lang="en-US" altLang="zh-CN" sz="2000" baseline="-25000" dirty="0" smtClean="0">
                <a:latin typeface="Times New Roman" pitchFamily="18" charset="0"/>
              </a:rPr>
              <a:t>2</a:t>
            </a:r>
            <a:r>
              <a:rPr lang="en-US" altLang="zh-CN" sz="2000" dirty="0" smtClean="0">
                <a:latin typeface="Times New Roman" pitchFamily="18" charset="0"/>
              </a:rPr>
              <a:t>)</a:t>
            </a:r>
            <a:r>
              <a:rPr lang="zh-CN" altLang="en-US" sz="2000" dirty="0" smtClean="0">
                <a:latin typeface="Times New Roman" pitchFamily="18" charset="0"/>
              </a:rPr>
              <a:t>，并对于可能密钥</a:t>
            </a:r>
            <a:r>
              <a:rPr lang="en-US" altLang="zh-CN" sz="2000" i="1" dirty="0" smtClean="0">
                <a:latin typeface="Times New Roman" pitchFamily="18" charset="0"/>
              </a:rPr>
              <a:t>K</a:t>
            </a:r>
            <a:r>
              <a:rPr lang="zh-CN" altLang="en-US" sz="2000" dirty="0" smtClean="0">
                <a:latin typeface="Times New Roman" pitchFamily="18" charset="0"/>
              </a:rPr>
              <a:t>计算出</a:t>
            </a:r>
            <a:r>
              <a:rPr lang="en-US" altLang="zh-CN" sz="2000" dirty="0" smtClean="0">
                <a:latin typeface="Times New Roman" pitchFamily="18" charset="0"/>
              </a:rPr>
              <a:t>DES</a:t>
            </a:r>
            <a:r>
              <a:rPr lang="en-US" altLang="zh-CN" sz="2000" baseline="-25000" dirty="0" smtClean="0">
                <a:latin typeface="Times New Roman" pitchFamily="18" charset="0"/>
              </a:rPr>
              <a:t>K</a:t>
            </a:r>
            <a:r>
              <a:rPr lang="en-US" altLang="zh-CN" sz="2000" dirty="0" smtClean="0">
                <a:latin typeface="Times New Roman" pitchFamily="18" charset="0"/>
              </a:rPr>
              <a:t>(M)=C</a:t>
            </a:r>
            <a:r>
              <a:rPr lang="zh-CN" altLang="en-US" sz="2000" dirty="0" smtClean="0">
                <a:latin typeface="Times New Roman" pitchFamily="18" charset="0"/>
              </a:rPr>
              <a:t>，若</a:t>
            </a: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zh-CN" altLang="en-US" sz="2000" dirty="0" smtClean="0">
                <a:latin typeface="Times New Roman" pitchFamily="18" charset="0"/>
              </a:rPr>
              <a:t>或      </a:t>
            </a:r>
            <a:endParaRPr lang="en-US" altLang="zh-CN" sz="2000" dirty="0" smtClean="0">
              <a:latin typeface="Times New Roman" pitchFamily="18" charset="0"/>
            </a:endParaRPr>
          </a:p>
          <a:p>
            <a:pPr eaLnBrk="1" hangingPunct="1">
              <a:lnSpc>
                <a:spcPct val="100000"/>
              </a:lnSpc>
              <a:spcBef>
                <a:spcPts val="0"/>
              </a:spcBef>
              <a:spcAft>
                <a:spcPts val="0"/>
              </a:spcAft>
              <a:buNone/>
            </a:pPr>
            <a:r>
              <a:rPr lang="en-US" altLang="zh-CN" sz="2000" dirty="0" smtClean="0">
                <a:latin typeface="Times New Roman" pitchFamily="18" charset="0"/>
              </a:rPr>
              <a:t>          </a:t>
            </a:r>
            <a:r>
              <a:rPr lang="zh-CN" altLang="en-US" sz="2000" dirty="0" smtClean="0">
                <a:latin typeface="Times New Roman" pitchFamily="18" charset="0"/>
              </a:rPr>
              <a:t>＝</a:t>
            </a:r>
            <a:r>
              <a:rPr lang="en-US" altLang="zh-CN" sz="2000" dirty="0" smtClean="0">
                <a:latin typeface="Times New Roman" pitchFamily="18" charset="0"/>
              </a:rPr>
              <a:t>C</a:t>
            </a:r>
            <a:r>
              <a:rPr lang="en-US" altLang="zh-CN" sz="2000" baseline="-25000" dirty="0" smtClean="0">
                <a:latin typeface="Times New Roman" pitchFamily="18" charset="0"/>
              </a:rPr>
              <a:t>2</a:t>
            </a:r>
            <a:r>
              <a:rPr lang="zh-CN" altLang="en-US" sz="2000" dirty="0" smtClean="0">
                <a:latin typeface="Times New Roman" pitchFamily="18" charset="0"/>
              </a:rPr>
              <a:t>，则说明密钥为</a:t>
            </a:r>
            <a:r>
              <a:rPr lang="en-US" altLang="zh-CN" sz="2000" i="1" dirty="0" smtClean="0">
                <a:latin typeface="Times New Roman" pitchFamily="18" charset="0"/>
              </a:rPr>
              <a:t>K</a:t>
            </a:r>
            <a:r>
              <a:rPr lang="zh-CN" altLang="en-US" sz="2000" dirty="0" smtClean="0">
                <a:latin typeface="Times New Roman" pitchFamily="18" charset="0"/>
              </a:rPr>
              <a:t>或      。</a:t>
            </a:r>
          </a:p>
          <a:p>
            <a:pPr lvl="1" eaLnBrk="1" hangingPunct="1">
              <a:lnSpc>
                <a:spcPct val="110000"/>
              </a:lnSpc>
            </a:pPr>
            <a:r>
              <a:rPr lang="zh-CN" altLang="en-US" sz="1800" dirty="0" smtClean="0">
                <a:latin typeface="Times New Roman" pitchFamily="18" charset="0"/>
              </a:rPr>
              <a:t>其中</a:t>
            </a:r>
            <a:r>
              <a:rPr lang="en-US" altLang="zh-CN" sz="1800" dirty="0" smtClean="0">
                <a:latin typeface="Times New Roman" pitchFamily="18" charset="0"/>
              </a:rPr>
              <a:t>C</a:t>
            </a:r>
            <a:r>
              <a:rPr lang="en-US" altLang="zh-CN" sz="1800" baseline="-25000" dirty="0" smtClean="0">
                <a:latin typeface="Times New Roman" pitchFamily="18" charset="0"/>
              </a:rPr>
              <a:t>2</a:t>
            </a:r>
            <a:r>
              <a:rPr lang="en-US" altLang="zh-CN" sz="1800" dirty="0" smtClean="0">
                <a:latin typeface="Times New Roman" pitchFamily="18" charset="0"/>
              </a:rPr>
              <a:t>=</a:t>
            </a: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 name="Object 25"/>
          <p:cNvGraphicFramePr>
            <a:graphicFrameLocks noChangeAspect="1"/>
          </p:cNvGraphicFramePr>
          <p:nvPr/>
        </p:nvGraphicFramePr>
        <p:xfrm>
          <a:off x="6980238" y="1524000"/>
          <a:ext cx="1477962" cy="355422"/>
        </p:xfrm>
        <a:graphic>
          <a:graphicData uri="http://schemas.openxmlformats.org/presentationml/2006/ole">
            <p:oleObj spid="_x0000_s1021954" name="公式" r:id="rId3" imgW="1002960" imgH="241200" progId="Equation.3">
              <p:embed/>
            </p:oleObj>
          </a:graphicData>
        </a:graphic>
      </p:graphicFrame>
      <p:graphicFrame>
        <p:nvGraphicFramePr>
          <p:cNvPr id="7" name="Object 5"/>
          <p:cNvGraphicFramePr>
            <a:graphicFrameLocks noChangeAspect="1"/>
          </p:cNvGraphicFramePr>
          <p:nvPr/>
        </p:nvGraphicFramePr>
        <p:xfrm>
          <a:off x="1828800" y="3895726"/>
          <a:ext cx="685800" cy="334328"/>
        </p:xfrm>
        <a:graphic>
          <a:graphicData uri="http://schemas.openxmlformats.org/presentationml/2006/ole">
            <p:oleObj spid="_x0000_s1021955" name="公式" r:id="rId4" imgW="406080" imgH="203040" progId="Equation.3">
              <p:embed/>
            </p:oleObj>
          </a:graphicData>
        </a:graphic>
      </p:graphicFrame>
      <p:sp>
        <p:nvSpPr>
          <p:cNvPr id="8" name="Rectangle 8"/>
          <p:cNvSpPr>
            <a:spLocks noChangeArrowheads="1"/>
          </p:cNvSpPr>
          <p:nvPr/>
        </p:nvSpPr>
        <p:spPr bwMode="auto">
          <a:xfrm>
            <a:off x="0" y="308133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9" name="Object 7"/>
          <p:cNvGraphicFramePr>
            <a:graphicFrameLocks noChangeAspect="1"/>
          </p:cNvGraphicFramePr>
          <p:nvPr/>
        </p:nvGraphicFramePr>
        <p:xfrm>
          <a:off x="3800475" y="3457575"/>
          <a:ext cx="1314450" cy="352425"/>
        </p:xfrm>
        <a:graphic>
          <a:graphicData uri="http://schemas.openxmlformats.org/presentationml/2006/ole">
            <p:oleObj spid="_x0000_s1021956" name="公式" r:id="rId5" imgW="888840" imgH="241200" progId="Equation.3">
              <p:embed/>
            </p:oleObj>
          </a:graphicData>
        </a:graphic>
      </p:graphicFrame>
      <p:sp>
        <p:nvSpPr>
          <p:cNvPr id="10" name="Rectangle 10"/>
          <p:cNvSpPr>
            <a:spLocks noChangeArrowheads="1"/>
          </p:cNvSpPr>
          <p:nvPr/>
        </p:nvSpPr>
        <p:spPr bwMode="auto">
          <a:xfrm>
            <a:off x="0" y="308133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11" name="Object 9"/>
          <p:cNvGraphicFramePr>
            <a:graphicFrameLocks noChangeAspect="1"/>
          </p:cNvGraphicFramePr>
          <p:nvPr/>
        </p:nvGraphicFramePr>
        <p:xfrm>
          <a:off x="5453063" y="3886200"/>
          <a:ext cx="1176337" cy="367006"/>
        </p:xfrm>
        <a:graphic>
          <a:graphicData uri="http://schemas.openxmlformats.org/presentationml/2006/ole">
            <p:oleObj spid="_x0000_s1021957" name="公式" r:id="rId6" imgW="761760" imgH="241200" progId="Equation.3">
              <p:embed/>
            </p:oleObj>
          </a:graphicData>
        </a:graphic>
      </p:graphicFrame>
      <p:sp>
        <p:nvSpPr>
          <p:cNvPr id="12" name="Rectangle 12"/>
          <p:cNvSpPr>
            <a:spLocks noChangeArrowheads="1"/>
          </p:cNvSpPr>
          <p:nvPr/>
        </p:nvSpPr>
        <p:spPr bwMode="auto">
          <a:xfrm>
            <a:off x="0" y="3114675"/>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13" name="Object 11"/>
          <p:cNvGraphicFramePr>
            <a:graphicFrameLocks noChangeAspect="1"/>
          </p:cNvGraphicFramePr>
          <p:nvPr/>
        </p:nvGraphicFramePr>
        <p:xfrm>
          <a:off x="1752600" y="4373880"/>
          <a:ext cx="228600" cy="274320"/>
        </p:xfrm>
        <a:graphic>
          <a:graphicData uri="http://schemas.openxmlformats.org/presentationml/2006/ole">
            <p:oleObj spid="_x0000_s1021958" name="公式" r:id="rId7" imgW="139680" imgH="164880" progId="Equation.3">
              <p:embed/>
            </p:oleObj>
          </a:graphicData>
        </a:graphic>
      </p:graphicFrame>
      <p:sp>
        <p:nvSpPr>
          <p:cNvPr id="14" name="Rectangle 14"/>
          <p:cNvSpPr>
            <a:spLocks noChangeArrowheads="1"/>
          </p:cNvSpPr>
          <p:nvPr/>
        </p:nvSpPr>
        <p:spPr bwMode="auto">
          <a:xfrm>
            <a:off x="0" y="3090863"/>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15" name="Object 13"/>
          <p:cNvGraphicFramePr>
            <a:graphicFrameLocks noChangeAspect="1"/>
          </p:cNvGraphicFramePr>
          <p:nvPr/>
        </p:nvGraphicFramePr>
        <p:xfrm>
          <a:off x="3514725" y="4297363"/>
          <a:ext cx="590550" cy="350837"/>
        </p:xfrm>
        <a:graphic>
          <a:graphicData uri="http://schemas.openxmlformats.org/presentationml/2006/ole">
            <p:oleObj spid="_x0000_s1021959" name="公式" r:id="rId8" imgW="368280" imgH="215640" progId="Equation.3">
              <p:embed/>
            </p:oleObj>
          </a:graphicData>
        </a:graphic>
      </p:graphicFrame>
      <p:sp>
        <p:nvSpPr>
          <p:cNvPr id="16" name="Rectangle 16"/>
          <p:cNvSpPr>
            <a:spLocks noChangeArrowheads="1"/>
          </p:cNvSpPr>
          <p:nvPr/>
        </p:nvSpPr>
        <p:spPr bwMode="auto">
          <a:xfrm>
            <a:off x="0" y="308133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17" name="Object 15"/>
          <p:cNvGraphicFramePr>
            <a:graphicFrameLocks noChangeAspect="1"/>
          </p:cNvGraphicFramePr>
          <p:nvPr/>
        </p:nvGraphicFramePr>
        <p:xfrm>
          <a:off x="4826000" y="4343400"/>
          <a:ext cx="3225800" cy="315912"/>
        </p:xfrm>
        <a:graphic>
          <a:graphicData uri="http://schemas.openxmlformats.org/presentationml/2006/ole">
            <p:oleObj spid="_x0000_s1021960" name="公式" r:id="rId9" imgW="2438280" imgH="241200" progId="Equation.3">
              <p:embed/>
            </p:oleObj>
          </a:graphicData>
        </a:graphic>
      </p:graphicFrame>
      <p:sp>
        <p:nvSpPr>
          <p:cNvPr id="18" name="Rectangle 18"/>
          <p:cNvSpPr>
            <a:spLocks noChangeArrowheads="1"/>
          </p:cNvSpPr>
          <p:nvPr/>
        </p:nvSpPr>
        <p:spPr bwMode="auto">
          <a:xfrm>
            <a:off x="0" y="308133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19" name="Object 17"/>
          <p:cNvGraphicFramePr>
            <a:graphicFrameLocks noChangeAspect="1"/>
          </p:cNvGraphicFramePr>
          <p:nvPr/>
        </p:nvGraphicFramePr>
        <p:xfrm>
          <a:off x="8153400" y="4343400"/>
          <a:ext cx="309563" cy="381000"/>
        </p:xfrm>
        <a:graphic>
          <a:graphicData uri="http://schemas.openxmlformats.org/presentationml/2006/ole">
            <p:oleObj spid="_x0000_s1021961" name="公式" r:id="rId10" imgW="190440" imgH="241200" progId="Equation.3">
              <p:embed/>
            </p:oleObj>
          </a:graphicData>
        </a:graphic>
      </p:graphicFrame>
      <p:sp>
        <p:nvSpPr>
          <p:cNvPr id="20" name="Rectangle 20"/>
          <p:cNvSpPr>
            <a:spLocks noChangeArrowheads="1"/>
          </p:cNvSpPr>
          <p:nvPr/>
        </p:nvSpPr>
        <p:spPr bwMode="auto">
          <a:xfrm>
            <a:off x="0" y="3105150"/>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21" name="Object 19"/>
          <p:cNvGraphicFramePr>
            <a:graphicFrameLocks noChangeAspect="1"/>
          </p:cNvGraphicFramePr>
          <p:nvPr/>
        </p:nvGraphicFramePr>
        <p:xfrm>
          <a:off x="1666875" y="1843087"/>
          <a:ext cx="323850" cy="290513"/>
        </p:xfrm>
        <a:graphic>
          <a:graphicData uri="http://schemas.openxmlformats.org/presentationml/2006/ole">
            <p:oleObj spid="_x0000_s1021962" name="公式" r:id="rId11" imgW="215640" imgH="190440" progId="Equation.3">
              <p:embed/>
            </p:oleObj>
          </a:graphicData>
        </a:graphic>
      </p:graphicFrame>
      <p:sp>
        <p:nvSpPr>
          <p:cNvPr id="22" name="Rectangle 22"/>
          <p:cNvSpPr>
            <a:spLocks noChangeArrowheads="1"/>
          </p:cNvSpPr>
          <p:nvPr/>
        </p:nvSpPr>
        <p:spPr bwMode="auto">
          <a:xfrm>
            <a:off x="0" y="310038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23" name="Object 21"/>
          <p:cNvGraphicFramePr>
            <a:graphicFrameLocks noChangeAspect="1"/>
          </p:cNvGraphicFramePr>
          <p:nvPr/>
        </p:nvGraphicFramePr>
        <p:xfrm>
          <a:off x="2209800" y="1828800"/>
          <a:ext cx="246063" cy="304800"/>
        </p:xfrm>
        <a:graphic>
          <a:graphicData uri="http://schemas.openxmlformats.org/presentationml/2006/ole">
            <p:oleObj spid="_x0000_s1021963" name="公式" r:id="rId12" imgW="164880" imgH="203040" progId="Equation.3">
              <p:embed/>
            </p:oleObj>
          </a:graphicData>
        </a:graphic>
      </p:graphicFrame>
      <p:sp>
        <p:nvSpPr>
          <p:cNvPr id="24" name="Rectangle 24"/>
          <p:cNvSpPr>
            <a:spLocks noChangeArrowheads="1"/>
          </p:cNvSpPr>
          <p:nvPr/>
        </p:nvSpPr>
        <p:spPr bwMode="auto">
          <a:xfrm>
            <a:off x="0" y="3105150"/>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25" name="Object 23"/>
          <p:cNvGraphicFramePr>
            <a:graphicFrameLocks noChangeAspect="1"/>
          </p:cNvGraphicFramePr>
          <p:nvPr/>
        </p:nvGraphicFramePr>
        <p:xfrm>
          <a:off x="2759075" y="1828800"/>
          <a:ext cx="288925" cy="304800"/>
        </p:xfrm>
        <a:graphic>
          <a:graphicData uri="http://schemas.openxmlformats.org/presentationml/2006/ole">
            <p:oleObj spid="_x0000_s1021964" name="公式" r:id="rId13" imgW="177480" imgH="190440" progId="Equation.3">
              <p:embed/>
            </p:oleObj>
          </a:graphicData>
        </a:graphic>
      </p:graphicFrame>
      <p:graphicFrame>
        <p:nvGraphicFramePr>
          <p:cNvPr id="26" name="Object 28"/>
          <p:cNvGraphicFramePr>
            <a:graphicFrameLocks noChangeAspect="1"/>
          </p:cNvGraphicFramePr>
          <p:nvPr/>
        </p:nvGraphicFramePr>
        <p:xfrm>
          <a:off x="7620000" y="3200400"/>
          <a:ext cx="284163" cy="304800"/>
        </p:xfrm>
        <a:graphic>
          <a:graphicData uri="http://schemas.openxmlformats.org/presentationml/2006/ole">
            <p:oleObj spid="_x0000_s1021965" name="公式" r:id="rId14" imgW="177646" imgH="190335" progId="Equation.3">
              <p:embed/>
            </p:oleObj>
          </a:graphicData>
        </a:graphic>
      </p:graphicFrame>
      <p:graphicFrame>
        <p:nvGraphicFramePr>
          <p:cNvPr id="27" name="Object 31"/>
          <p:cNvGraphicFramePr>
            <a:graphicFrameLocks noChangeAspect="1"/>
          </p:cNvGraphicFramePr>
          <p:nvPr/>
        </p:nvGraphicFramePr>
        <p:xfrm>
          <a:off x="2256790" y="5410200"/>
          <a:ext cx="410210" cy="361950"/>
        </p:xfrm>
        <a:graphic>
          <a:graphicData uri="http://schemas.openxmlformats.org/presentationml/2006/ole">
            <p:oleObj spid="_x0000_s1021966" name="公式" r:id="rId15" imgW="215640" imgH="190440" progId="Equation.3">
              <p:embed/>
            </p:oleObj>
          </a:graphicData>
        </a:graphic>
      </p:graphicFrame>
      <p:graphicFrame>
        <p:nvGraphicFramePr>
          <p:cNvPr id="28" name="Object 32"/>
          <p:cNvGraphicFramePr>
            <a:graphicFrameLocks noChangeAspect="1"/>
          </p:cNvGraphicFramePr>
          <p:nvPr/>
        </p:nvGraphicFramePr>
        <p:xfrm>
          <a:off x="914400" y="5797062"/>
          <a:ext cx="304800" cy="375138"/>
        </p:xfrm>
        <a:graphic>
          <a:graphicData uri="http://schemas.openxmlformats.org/presentationml/2006/ole">
            <p:oleObj spid="_x0000_s1021967" name="公式" r:id="rId16" imgW="164880" imgH="203040" progId="Equation.3">
              <p:embed/>
            </p:oleObj>
          </a:graphicData>
        </a:graphic>
      </p:graphicFrame>
      <p:graphicFrame>
        <p:nvGraphicFramePr>
          <p:cNvPr id="29" name="Object 33"/>
          <p:cNvGraphicFramePr>
            <a:graphicFrameLocks noChangeAspect="1"/>
          </p:cNvGraphicFramePr>
          <p:nvPr/>
        </p:nvGraphicFramePr>
        <p:xfrm>
          <a:off x="3962400" y="5791200"/>
          <a:ext cx="284163" cy="304800"/>
        </p:xfrm>
        <a:graphic>
          <a:graphicData uri="http://schemas.openxmlformats.org/presentationml/2006/ole">
            <p:oleObj spid="_x0000_s1021968" name="公式" r:id="rId17" imgW="177480" imgH="190440" progId="Equation.3">
              <p:embed/>
            </p:oleObj>
          </a:graphicData>
        </a:graphic>
      </p:graphicFrame>
      <p:graphicFrame>
        <p:nvGraphicFramePr>
          <p:cNvPr id="30" name="Object 35"/>
          <p:cNvGraphicFramePr>
            <a:graphicFrameLocks noChangeAspect="1"/>
          </p:cNvGraphicFramePr>
          <p:nvPr/>
        </p:nvGraphicFramePr>
        <p:xfrm>
          <a:off x="2105025" y="6191250"/>
          <a:ext cx="1504950" cy="361950"/>
        </p:xfrm>
        <a:graphic>
          <a:graphicData uri="http://schemas.openxmlformats.org/presentationml/2006/ole">
            <p:oleObj spid="_x0000_s1021969" name="公式" r:id="rId18" imgW="1002960" imgH="241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500" fill="hold"/>
                                        <p:tgtEl>
                                          <p:spTgt spid="27"/>
                                        </p:tgtEl>
                                        <p:attrNameLst>
                                          <p:attrName>ppt_x</p:attrName>
                                        </p:attrNameLst>
                                      </p:cBhvr>
                                      <p:tavLst>
                                        <p:tav tm="0">
                                          <p:val>
                                            <p:strVal val="#ppt_x"/>
                                          </p:val>
                                        </p:tav>
                                        <p:tav tm="100000">
                                          <p:val>
                                            <p:strVal val="#ppt_x"/>
                                          </p:val>
                                        </p:tav>
                                      </p:tavLst>
                                    </p:anim>
                                    <p:anim calcmode="lin" valueType="num">
                                      <p:cBhvr additive="base">
                                        <p:cTn id="52" dur="500" fill="hold"/>
                                        <p:tgtEl>
                                          <p:spTgt spid="2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DES</a:t>
            </a:r>
            <a:r>
              <a:rPr lang="zh-CN" altLang="en-US" dirty="0" smtClean="0"/>
              <a:t>算法描述</a:t>
            </a:r>
            <a:endParaRPr lang="zh-CN" altLang="en-US" dirty="0"/>
          </a:p>
        </p:txBody>
      </p:sp>
      <p:sp>
        <p:nvSpPr>
          <p:cNvPr id="3" name="内容占位符 2"/>
          <p:cNvSpPr>
            <a:spLocks noGrp="1"/>
          </p:cNvSpPr>
          <p:nvPr>
            <p:ph idx="1"/>
          </p:nvPr>
        </p:nvSpPr>
        <p:spPr>
          <a:xfrm>
            <a:off x="457200" y="990600"/>
            <a:ext cx="8458200" cy="5486400"/>
          </a:xfrm>
        </p:spPr>
        <p:txBody>
          <a:bodyPr/>
          <a:lstStyle/>
          <a:p>
            <a:pPr eaLnBrk="1" hangingPunct="1">
              <a:lnSpc>
                <a:spcPct val="110000"/>
              </a:lnSpc>
              <a:spcBef>
                <a:spcPts val="600"/>
              </a:spcBef>
              <a:spcAft>
                <a:spcPts val="0"/>
              </a:spcAft>
            </a:pPr>
            <a:r>
              <a:rPr lang="en-US" altLang="zh-CN" sz="2000" dirty="0" smtClean="0">
                <a:solidFill>
                  <a:srgbClr val="0000FF"/>
                </a:solidFill>
                <a:latin typeface="Times New Roman" pitchFamily="18" charset="0"/>
              </a:rPr>
              <a:t>2</a:t>
            </a:r>
            <a:r>
              <a:rPr lang="zh-CN" altLang="en-US" sz="2000" dirty="0" smtClean="0">
                <a:solidFill>
                  <a:srgbClr val="0000FF"/>
                </a:solidFill>
                <a:latin typeface="Times New Roman" pitchFamily="18" charset="0"/>
              </a:rPr>
              <a:t>）弱密钥与半弱密钥</a:t>
            </a:r>
            <a:endParaRPr lang="en-US" altLang="zh-CN" sz="2000" dirty="0" smtClean="0">
              <a:solidFill>
                <a:srgbClr val="0000FF"/>
              </a:solidFill>
              <a:latin typeface="Times New Roman" pitchFamily="18" charset="0"/>
            </a:endParaRPr>
          </a:p>
          <a:p>
            <a:pPr lvl="1" eaLnBrk="1" hangingPunct="1">
              <a:lnSpc>
                <a:spcPct val="110000"/>
              </a:lnSpc>
              <a:spcBef>
                <a:spcPts val="600"/>
              </a:spcBef>
              <a:spcAft>
                <a:spcPts val="0"/>
              </a:spcAft>
            </a:pPr>
            <a:r>
              <a:rPr lang="zh-CN" altLang="en-US" sz="2000" dirty="0" smtClean="0">
                <a:latin typeface="Times New Roman" pitchFamily="18" charset="0"/>
              </a:rPr>
              <a:t>大多数密码体制都有某些明显的“坏密钥”，对于</a:t>
            </a:r>
            <a:r>
              <a:rPr lang="en-US" altLang="zh-CN" sz="2000" i="1" dirty="0" smtClean="0">
                <a:latin typeface="Times New Roman" pitchFamily="18" charset="0"/>
              </a:rPr>
              <a:t>K</a:t>
            </a:r>
            <a:r>
              <a:rPr lang="zh-CN" altLang="en-US" sz="2000" dirty="0" smtClean="0">
                <a:latin typeface="Times New Roman" pitchFamily="18" charset="0"/>
              </a:rPr>
              <a:t>和</a:t>
            </a:r>
            <a:r>
              <a:rPr lang="en-US" altLang="zh-CN" sz="2000" i="1" dirty="0" smtClean="0">
                <a:latin typeface="Times New Roman" pitchFamily="18" charset="0"/>
              </a:rPr>
              <a:t>K</a:t>
            </a:r>
            <a:r>
              <a:rPr lang="en-US" altLang="zh-CN" sz="2000" dirty="0" smtClean="0">
                <a:latin typeface="Times New Roman" pitchFamily="18" charset="0"/>
                <a:cs typeface="Times New Roman" pitchFamily="18" charset="0"/>
                <a:sym typeface="Symbol" pitchFamily="18" charset="2"/>
              </a:rPr>
              <a:t></a:t>
            </a:r>
            <a:endParaRPr lang="en-US" altLang="zh-CN" sz="2000" dirty="0" smtClean="0">
              <a:latin typeface="Times New Roman" pitchFamily="18" charset="0"/>
            </a:endParaRPr>
          </a:p>
          <a:p>
            <a:pPr lvl="3" eaLnBrk="1" hangingPunct="1">
              <a:lnSpc>
                <a:spcPct val="110000"/>
              </a:lnSpc>
              <a:spcBef>
                <a:spcPts val="600"/>
              </a:spcBef>
              <a:spcAft>
                <a:spcPts val="0"/>
              </a:spcAft>
            </a:pPr>
            <a:r>
              <a:rPr lang="zh-CN" altLang="en-US" dirty="0" smtClean="0">
                <a:latin typeface="Times New Roman" pitchFamily="18" charset="0"/>
              </a:rPr>
              <a:t>若由</a:t>
            </a:r>
            <a:r>
              <a:rPr lang="en-US" altLang="zh-CN" dirty="0" smtClean="0">
                <a:latin typeface="Times New Roman" pitchFamily="18" charset="0"/>
              </a:rPr>
              <a:t>K</a:t>
            </a:r>
            <a:r>
              <a:rPr lang="zh-CN" altLang="en-US" dirty="0" smtClean="0">
                <a:latin typeface="Times New Roman" pitchFamily="18" charset="0"/>
              </a:rPr>
              <a:t>扩展出来的加密子密钥为：</a:t>
            </a:r>
            <a:r>
              <a:rPr lang="en-US" altLang="zh-CN" i="1" dirty="0" smtClean="0">
                <a:latin typeface="Times New Roman" pitchFamily="18" charset="0"/>
              </a:rPr>
              <a:t>K</a:t>
            </a:r>
            <a:r>
              <a:rPr lang="en-US" altLang="zh-CN" baseline="-25000" dirty="0" smtClean="0">
                <a:latin typeface="Times New Roman" pitchFamily="18" charset="0"/>
              </a:rPr>
              <a:t>1</a:t>
            </a:r>
            <a:r>
              <a:rPr lang="en-US" altLang="zh-CN" dirty="0" smtClean="0">
                <a:latin typeface="Times New Roman" pitchFamily="18" charset="0"/>
              </a:rPr>
              <a:t>, </a:t>
            </a:r>
            <a:r>
              <a:rPr lang="en-US" altLang="zh-CN" i="1" dirty="0" smtClean="0">
                <a:latin typeface="Times New Roman" pitchFamily="18" charset="0"/>
              </a:rPr>
              <a:t>K</a:t>
            </a:r>
            <a:r>
              <a:rPr lang="en-US" altLang="zh-CN" baseline="-25000" dirty="0" smtClean="0">
                <a:latin typeface="Times New Roman" pitchFamily="18" charset="0"/>
              </a:rPr>
              <a:t>2</a:t>
            </a:r>
            <a:r>
              <a:rPr lang="en-US" altLang="zh-CN" dirty="0" smtClean="0">
                <a:latin typeface="Times New Roman" pitchFamily="18" charset="0"/>
              </a:rPr>
              <a:t>, …, </a:t>
            </a:r>
            <a:r>
              <a:rPr lang="en-US" altLang="zh-CN" i="1" dirty="0" smtClean="0">
                <a:latin typeface="Times New Roman" pitchFamily="18" charset="0"/>
              </a:rPr>
              <a:t>K</a:t>
            </a:r>
            <a:r>
              <a:rPr lang="en-US" altLang="zh-CN" baseline="-25000" dirty="0" smtClean="0">
                <a:latin typeface="Times New Roman" pitchFamily="18" charset="0"/>
              </a:rPr>
              <a:t>15</a:t>
            </a:r>
            <a:r>
              <a:rPr lang="en-US" altLang="zh-CN" dirty="0" smtClean="0">
                <a:latin typeface="Times New Roman" pitchFamily="18" charset="0"/>
              </a:rPr>
              <a:t>, </a:t>
            </a:r>
            <a:r>
              <a:rPr lang="en-US" altLang="zh-CN" i="1" dirty="0" smtClean="0">
                <a:latin typeface="Times New Roman" pitchFamily="18" charset="0"/>
              </a:rPr>
              <a:t>K</a:t>
            </a:r>
            <a:r>
              <a:rPr lang="en-US" altLang="zh-CN" baseline="-25000" dirty="0" smtClean="0">
                <a:latin typeface="Times New Roman" pitchFamily="18" charset="0"/>
              </a:rPr>
              <a:t>16</a:t>
            </a:r>
            <a:endParaRPr lang="en-US" altLang="zh-CN" dirty="0" smtClean="0">
              <a:latin typeface="Times New Roman" pitchFamily="18" charset="0"/>
            </a:endParaRPr>
          </a:p>
          <a:p>
            <a:pPr lvl="3" eaLnBrk="1" hangingPunct="1">
              <a:lnSpc>
                <a:spcPct val="110000"/>
              </a:lnSpc>
              <a:spcBef>
                <a:spcPts val="600"/>
              </a:spcBef>
              <a:spcAft>
                <a:spcPts val="0"/>
              </a:spcAft>
            </a:pPr>
            <a:r>
              <a:rPr lang="zh-CN" altLang="en-US" dirty="0" smtClean="0">
                <a:latin typeface="Times New Roman" pitchFamily="18" charset="0"/>
              </a:rPr>
              <a:t>而由</a:t>
            </a:r>
            <a:r>
              <a:rPr lang="en-US" altLang="zh-CN" dirty="0" smtClean="0">
                <a:latin typeface="Times New Roman" pitchFamily="18" charset="0"/>
              </a:rPr>
              <a:t>K</a:t>
            </a:r>
            <a:r>
              <a:rPr lang="en-US" altLang="zh-CN" dirty="0" smtClean="0">
                <a:latin typeface="Times New Roman" pitchFamily="18" charset="0"/>
                <a:cs typeface="Times New Roman" pitchFamily="18" charset="0"/>
                <a:sym typeface="Symbol" pitchFamily="18" charset="2"/>
              </a:rPr>
              <a:t></a:t>
            </a:r>
            <a:r>
              <a:rPr lang="zh-CN" altLang="en-US" dirty="0" smtClean="0">
                <a:latin typeface="Times New Roman" pitchFamily="18" charset="0"/>
              </a:rPr>
              <a:t>扩展出来的加密子密钥却是：</a:t>
            </a:r>
            <a:r>
              <a:rPr lang="en-US" altLang="zh-CN" i="1" dirty="0" smtClean="0">
                <a:latin typeface="Times New Roman" pitchFamily="18" charset="0"/>
              </a:rPr>
              <a:t>K</a:t>
            </a:r>
            <a:r>
              <a:rPr lang="en-US" altLang="zh-CN" baseline="-25000" dirty="0" smtClean="0">
                <a:latin typeface="Times New Roman" pitchFamily="18" charset="0"/>
              </a:rPr>
              <a:t>16</a:t>
            </a:r>
            <a:r>
              <a:rPr lang="en-US" altLang="zh-CN" dirty="0" smtClean="0">
                <a:latin typeface="Times New Roman" pitchFamily="18" charset="0"/>
              </a:rPr>
              <a:t>, </a:t>
            </a:r>
            <a:r>
              <a:rPr lang="en-US" altLang="zh-CN" i="1" dirty="0" smtClean="0">
                <a:latin typeface="Times New Roman" pitchFamily="18" charset="0"/>
              </a:rPr>
              <a:t>K</a:t>
            </a:r>
            <a:r>
              <a:rPr lang="en-US" altLang="zh-CN" baseline="-25000" dirty="0" smtClean="0">
                <a:latin typeface="Times New Roman" pitchFamily="18" charset="0"/>
              </a:rPr>
              <a:t>15</a:t>
            </a:r>
            <a:r>
              <a:rPr lang="en-US" altLang="zh-CN" dirty="0" smtClean="0">
                <a:latin typeface="Times New Roman" pitchFamily="18" charset="0"/>
              </a:rPr>
              <a:t>, …, </a:t>
            </a:r>
            <a:r>
              <a:rPr lang="en-US" altLang="zh-CN" i="1" dirty="0" smtClean="0">
                <a:latin typeface="Times New Roman" pitchFamily="18" charset="0"/>
              </a:rPr>
              <a:t>K</a:t>
            </a:r>
            <a:r>
              <a:rPr lang="en-US" altLang="zh-CN" baseline="-25000" dirty="0" smtClean="0">
                <a:latin typeface="Times New Roman" pitchFamily="18" charset="0"/>
              </a:rPr>
              <a:t>2</a:t>
            </a:r>
            <a:r>
              <a:rPr lang="en-US" altLang="zh-CN" dirty="0" smtClean="0">
                <a:latin typeface="Times New Roman" pitchFamily="18" charset="0"/>
              </a:rPr>
              <a:t>, </a:t>
            </a:r>
            <a:r>
              <a:rPr lang="en-US" altLang="zh-CN" i="1" dirty="0" smtClean="0">
                <a:latin typeface="Times New Roman" pitchFamily="18" charset="0"/>
              </a:rPr>
              <a:t>K</a:t>
            </a:r>
            <a:r>
              <a:rPr lang="en-US" altLang="zh-CN" baseline="-25000" dirty="0" smtClean="0">
                <a:latin typeface="Times New Roman" pitchFamily="18" charset="0"/>
              </a:rPr>
              <a:t>1</a:t>
            </a:r>
            <a:endParaRPr lang="en-US" altLang="zh-CN" dirty="0" smtClean="0">
              <a:latin typeface="Times New Roman" pitchFamily="18" charset="0"/>
            </a:endParaRPr>
          </a:p>
          <a:p>
            <a:pPr lvl="2" eaLnBrk="1" hangingPunct="1">
              <a:lnSpc>
                <a:spcPct val="110000"/>
              </a:lnSpc>
              <a:spcBef>
                <a:spcPts val="600"/>
              </a:spcBef>
              <a:spcAft>
                <a:spcPts val="0"/>
              </a:spcAft>
            </a:pPr>
            <a:r>
              <a:rPr lang="zh-CN" altLang="en-US" sz="2000" dirty="0" smtClean="0">
                <a:latin typeface="Times New Roman" pitchFamily="18" charset="0"/>
              </a:rPr>
              <a:t>即有</a:t>
            </a:r>
            <a:r>
              <a:rPr lang="en-US" altLang="zh-CN" sz="2000" dirty="0" smtClean="0">
                <a:latin typeface="Times New Roman" pitchFamily="18" charset="0"/>
              </a:rPr>
              <a:t>DES</a:t>
            </a:r>
            <a:r>
              <a:rPr lang="en-US" altLang="zh-CN" sz="2000" i="1" baseline="-25000" dirty="0" smtClean="0">
                <a:latin typeface="Times New Roman" pitchFamily="18" charset="0"/>
              </a:rPr>
              <a:t>K</a:t>
            </a:r>
            <a:r>
              <a:rPr lang="en-US" altLang="zh-CN" sz="2000" baseline="30000" dirty="0" smtClean="0">
                <a:latin typeface="Times New Roman" pitchFamily="18" charset="0"/>
              </a:rPr>
              <a:t>-1</a:t>
            </a:r>
            <a:r>
              <a:rPr lang="en-US" altLang="zh-CN" sz="2000" dirty="0" smtClean="0">
                <a:latin typeface="Times New Roman" pitchFamily="18" charset="0"/>
              </a:rPr>
              <a:t>=DES</a:t>
            </a:r>
            <a:r>
              <a:rPr lang="en-US" altLang="zh-CN" sz="2000" i="1" baseline="-25000" dirty="0" smtClean="0">
                <a:latin typeface="Times New Roman" pitchFamily="18" charset="0"/>
              </a:rPr>
              <a:t>K</a:t>
            </a:r>
            <a:r>
              <a:rPr lang="en-US" altLang="zh-CN" sz="2000" baseline="-25000" dirty="0" smtClean="0">
                <a:latin typeface="Times New Roman" pitchFamily="18" charset="0"/>
                <a:cs typeface="Times New Roman" pitchFamily="18" charset="0"/>
                <a:sym typeface="Symbol" pitchFamily="18" charset="2"/>
              </a:rPr>
              <a:t></a:t>
            </a:r>
            <a:r>
              <a:rPr lang="en-US" altLang="zh-CN" sz="2000" baseline="-25000" dirty="0" smtClean="0">
                <a:latin typeface="Times New Roman" pitchFamily="18" charset="0"/>
              </a:rPr>
              <a:t> </a:t>
            </a:r>
            <a:r>
              <a:rPr lang="zh-CN" altLang="en-US" sz="2000" dirty="0" smtClean="0">
                <a:latin typeface="Times New Roman" pitchFamily="18" charset="0"/>
              </a:rPr>
              <a:t>，则称</a:t>
            </a:r>
            <a:r>
              <a:rPr lang="en-US" altLang="zh-CN" sz="2000" i="1" dirty="0" smtClean="0">
                <a:latin typeface="Times New Roman" pitchFamily="18" charset="0"/>
              </a:rPr>
              <a:t>K</a:t>
            </a:r>
            <a:r>
              <a:rPr lang="zh-CN" altLang="en-US" sz="2000" dirty="0" smtClean="0">
                <a:latin typeface="Times New Roman" pitchFamily="18" charset="0"/>
              </a:rPr>
              <a:t>与</a:t>
            </a:r>
            <a:r>
              <a:rPr lang="en-US" altLang="zh-CN" sz="2000" i="1" dirty="0" smtClean="0">
                <a:latin typeface="Times New Roman" pitchFamily="18" charset="0"/>
              </a:rPr>
              <a:t>K</a:t>
            </a:r>
            <a:r>
              <a:rPr lang="en-US" altLang="zh-CN" sz="2000" dirty="0" smtClean="0">
                <a:latin typeface="Times New Roman" pitchFamily="18" charset="0"/>
                <a:cs typeface="Times New Roman" pitchFamily="18" charset="0"/>
                <a:sym typeface="Symbol" pitchFamily="18" charset="2"/>
              </a:rPr>
              <a:t></a:t>
            </a:r>
            <a:r>
              <a:rPr lang="zh-CN" altLang="en-US" sz="2000" dirty="0" smtClean="0">
                <a:latin typeface="Times New Roman" pitchFamily="18" charset="0"/>
              </a:rPr>
              <a:t>互为</a:t>
            </a:r>
            <a:r>
              <a:rPr lang="zh-CN" altLang="en-US" sz="2000" dirty="0" smtClean="0">
                <a:solidFill>
                  <a:srgbClr val="0000FF"/>
                </a:solidFill>
                <a:latin typeface="Times New Roman" pitchFamily="18" charset="0"/>
              </a:rPr>
              <a:t>对合</a:t>
            </a:r>
            <a:endParaRPr lang="zh-CN" altLang="en-US" sz="2000" dirty="0" smtClean="0">
              <a:latin typeface="Times New Roman" pitchFamily="18" charset="0"/>
            </a:endParaRPr>
          </a:p>
          <a:p>
            <a:pPr lvl="1" eaLnBrk="1" hangingPunct="1">
              <a:lnSpc>
                <a:spcPct val="110000"/>
              </a:lnSpc>
              <a:spcBef>
                <a:spcPts val="600"/>
              </a:spcBef>
              <a:spcAft>
                <a:spcPts val="0"/>
              </a:spcAft>
            </a:pPr>
            <a:r>
              <a:rPr lang="zh-CN" altLang="en-US" sz="2000" dirty="0" smtClean="0">
                <a:latin typeface="Times New Roman" pitchFamily="18" charset="0"/>
              </a:rPr>
              <a:t>在</a:t>
            </a:r>
            <a:r>
              <a:rPr lang="en-US" altLang="zh-CN" sz="2000" dirty="0" smtClean="0">
                <a:latin typeface="Times New Roman" pitchFamily="18" charset="0"/>
              </a:rPr>
              <a:t>F</a:t>
            </a:r>
            <a:r>
              <a:rPr lang="en-US" altLang="zh-CN" sz="2000" baseline="-25000" dirty="0" smtClean="0">
                <a:latin typeface="Times New Roman" pitchFamily="18" charset="0"/>
              </a:rPr>
              <a:t>2</a:t>
            </a:r>
            <a:r>
              <a:rPr lang="en-US" altLang="zh-CN" sz="2000" baseline="30000" dirty="0" smtClean="0">
                <a:latin typeface="Times New Roman" pitchFamily="18" charset="0"/>
              </a:rPr>
              <a:t>56</a:t>
            </a:r>
            <a:r>
              <a:rPr lang="zh-CN" altLang="en-US" sz="2000" dirty="0" smtClean="0">
                <a:latin typeface="Times New Roman" pitchFamily="18" charset="0"/>
              </a:rPr>
              <a:t>中的</a:t>
            </a:r>
            <a:r>
              <a:rPr lang="zh-CN" altLang="en-US" sz="2000" dirty="0" smtClean="0">
                <a:solidFill>
                  <a:srgbClr val="0000FF"/>
                </a:solidFill>
                <a:latin typeface="Times New Roman" pitchFamily="18" charset="0"/>
              </a:rPr>
              <a:t>对合对</a:t>
            </a:r>
            <a:r>
              <a:rPr lang="zh-CN" altLang="en-US" sz="2000" dirty="0" smtClean="0">
                <a:latin typeface="Times New Roman" pitchFamily="18" charset="0"/>
              </a:rPr>
              <a:t>：</a:t>
            </a:r>
          </a:p>
          <a:p>
            <a:pPr lvl="2" eaLnBrk="1" hangingPunct="1">
              <a:lnSpc>
                <a:spcPct val="110000"/>
              </a:lnSpc>
              <a:spcBef>
                <a:spcPts val="600"/>
              </a:spcBef>
              <a:spcAft>
                <a:spcPts val="0"/>
              </a:spcAft>
            </a:pPr>
            <a:r>
              <a:rPr lang="zh-CN" altLang="en-US" sz="2000" dirty="0" smtClean="0">
                <a:latin typeface="Times New Roman" pitchFamily="18" charset="0"/>
              </a:rPr>
              <a:t>在</a:t>
            </a:r>
            <a:r>
              <a:rPr lang="en-US" altLang="zh-CN" sz="2000" dirty="0" smtClean="0">
                <a:latin typeface="Times New Roman" pitchFamily="18" charset="0"/>
              </a:rPr>
              <a:t>DES</a:t>
            </a:r>
            <a:r>
              <a:rPr lang="zh-CN" altLang="en-US" sz="2000" dirty="0" smtClean="0">
                <a:latin typeface="Times New Roman" pitchFamily="18" charset="0"/>
              </a:rPr>
              <a:t>的主密钥扩展中，</a:t>
            </a:r>
            <a:r>
              <a:rPr lang="en-US" altLang="zh-CN" sz="2000" dirty="0" smtClean="0">
                <a:latin typeface="Times New Roman" pitchFamily="18" charset="0"/>
              </a:rPr>
              <a:t>C</a:t>
            </a:r>
            <a:r>
              <a:rPr lang="en-US" altLang="zh-CN" sz="2000" baseline="-25000" dirty="0" smtClean="0">
                <a:latin typeface="Times New Roman" pitchFamily="18" charset="0"/>
              </a:rPr>
              <a:t>0</a:t>
            </a:r>
            <a:r>
              <a:rPr lang="zh-CN" altLang="en-US" sz="2000" dirty="0" smtClean="0">
                <a:latin typeface="Times New Roman" pitchFamily="18" charset="0"/>
              </a:rPr>
              <a:t>与</a:t>
            </a:r>
            <a:r>
              <a:rPr lang="en-US" altLang="zh-CN" sz="2000" dirty="0" smtClean="0">
                <a:latin typeface="Times New Roman" pitchFamily="18" charset="0"/>
              </a:rPr>
              <a:t>D</a:t>
            </a:r>
            <a:r>
              <a:rPr lang="en-US" altLang="zh-CN" sz="2000" baseline="-25000" dirty="0" smtClean="0">
                <a:latin typeface="Times New Roman" pitchFamily="18" charset="0"/>
              </a:rPr>
              <a:t>0</a:t>
            </a:r>
            <a:r>
              <a:rPr lang="zh-CN" altLang="en-US" sz="2000" dirty="0" smtClean="0">
                <a:latin typeface="Times New Roman" pitchFamily="18" charset="0"/>
              </a:rPr>
              <a:t>各自独立地循环移位来产生加</a:t>
            </a:r>
            <a:r>
              <a:rPr lang="en-US" altLang="zh-CN" sz="2000" dirty="0" smtClean="0">
                <a:latin typeface="Times New Roman" pitchFamily="18" charset="0"/>
              </a:rPr>
              <a:t>(</a:t>
            </a:r>
            <a:r>
              <a:rPr lang="zh-CN" altLang="en-US" sz="2000" dirty="0" smtClean="0">
                <a:latin typeface="Times New Roman" pitchFamily="18" charset="0"/>
              </a:rPr>
              <a:t>解</a:t>
            </a:r>
            <a:r>
              <a:rPr lang="en-US" altLang="zh-CN" sz="2000" dirty="0" smtClean="0">
                <a:latin typeface="Times New Roman" pitchFamily="18" charset="0"/>
              </a:rPr>
              <a:t>)</a:t>
            </a:r>
            <a:r>
              <a:rPr lang="zh-CN" altLang="en-US" sz="2000" dirty="0" smtClean="0">
                <a:latin typeface="Times New Roman" pitchFamily="18" charset="0"/>
              </a:rPr>
              <a:t>密子密钥。</a:t>
            </a:r>
            <a:r>
              <a:rPr lang="zh-CN" altLang="en-US" sz="2000" dirty="0" smtClean="0">
                <a:solidFill>
                  <a:srgbClr val="0000FF"/>
                </a:solidFill>
                <a:latin typeface="Times New Roman" pitchFamily="18" charset="0"/>
              </a:rPr>
              <a:t>若</a:t>
            </a:r>
            <a:r>
              <a:rPr lang="en-US" altLang="zh-CN" sz="2000" dirty="0" smtClean="0">
                <a:solidFill>
                  <a:srgbClr val="0000FF"/>
                </a:solidFill>
                <a:latin typeface="Times New Roman" pitchFamily="18" charset="0"/>
              </a:rPr>
              <a:t>C</a:t>
            </a:r>
            <a:r>
              <a:rPr lang="en-US" altLang="zh-CN" sz="2000" baseline="-25000" dirty="0" smtClean="0">
                <a:solidFill>
                  <a:srgbClr val="0000FF"/>
                </a:solidFill>
                <a:latin typeface="Times New Roman" pitchFamily="18" charset="0"/>
              </a:rPr>
              <a:t>0</a:t>
            </a:r>
            <a:r>
              <a:rPr lang="zh-CN" altLang="en-US" sz="2000" dirty="0" smtClean="0">
                <a:solidFill>
                  <a:srgbClr val="0000FF"/>
                </a:solidFill>
                <a:latin typeface="Times New Roman" pitchFamily="18" charset="0"/>
              </a:rPr>
              <a:t>与</a:t>
            </a:r>
            <a:r>
              <a:rPr lang="en-US" altLang="zh-CN" sz="2000" dirty="0" smtClean="0">
                <a:solidFill>
                  <a:srgbClr val="0000FF"/>
                </a:solidFill>
                <a:latin typeface="Times New Roman" pitchFamily="18" charset="0"/>
              </a:rPr>
              <a:t>D</a:t>
            </a:r>
            <a:r>
              <a:rPr lang="en-US" altLang="zh-CN" sz="2000" baseline="-25000" dirty="0" smtClean="0">
                <a:solidFill>
                  <a:srgbClr val="0000FF"/>
                </a:solidFill>
                <a:latin typeface="Times New Roman" pitchFamily="18" charset="0"/>
              </a:rPr>
              <a:t>0</a:t>
            </a:r>
            <a:r>
              <a:rPr lang="zh-CN" altLang="en-US" sz="2000" dirty="0" smtClean="0">
                <a:solidFill>
                  <a:srgbClr val="0000FF"/>
                </a:solidFill>
                <a:latin typeface="Times New Roman" pitchFamily="18" charset="0"/>
              </a:rPr>
              <a:t>分别是</a:t>
            </a:r>
            <a:r>
              <a:rPr lang="en-US" altLang="zh-CN" sz="2000" dirty="0" smtClean="0">
                <a:solidFill>
                  <a:srgbClr val="0000FF"/>
                </a:solidFill>
                <a:latin typeface="Times New Roman" pitchFamily="18" charset="0"/>
              </a:rPr>
              <a:t>{00,11,10,01}</a:t>
            </a:r>
            <a:r>
              <a:rPr lang="zh-CN" altLang="en-US" sz="2000" dirty="0" smtClean="0">
                <a:solidFill>
                  <a:srgbClr val="0000FF"/>
                </a:solidFill>
                <a:latin typeface="Times New Roman" pitchFamily="18" charset="0"/>
              </a:rPr>
              <a:t>中任意一个的</a:t>
            </a:r>
            <a:r>
              <a:rPr lang="en-US" altLang="zh-CN" sz="2000" dirty="0" smtClean="0">
                <a:solidFill>
                  <a:srgbClr val="0000FF"/>
                </a:solidFill>
                <a:latin typeface="Times New Roman" pitchFamily="18" charset="0"/>
              </a:rPr>
              <a:t>14</a:t>
            </a:r>
            <a:r>
              <a:rPr lang="zh-CN" altLang="en-US" sz="2000" dirty="0" smtClean="0">
                <a:solidFill>
                  <a:srgbClr val="0000FF"/>
                </a:solidFill>
                <a:latin typeface="Times New Roman" pitchFamily="18" charset="0"/>
              </a:rPr>
              <a:t>次重复</a:t>
            </a:r>
            <a:r>
              <a:rPr lang="zh-CN" altLang="en-US" sz="2000" dirty="0" smtClean="0">
                <a:latin typeface="Times New Roman" pitchFamily="18" charset="0"/>
              </a:rPr>
              <a:t>，则因这样的</a:t>
            </a:r>
            <a:r>
              <a:rPr lang="en-US" altLang="zh-CN" sz="2000" dirty="0" smtClean="0">
                <a:latin typeface="Times New Roman" pitchFamily="18" charset="0"/>
              </a:rPr>
              <a:t>C</a:t>
            </a:r>
            <a:r>
              <a:rPr lang="en-US" altLang="zh-CN" sz="2000" baseline="-25000" dirty="0" smtClean="0">
                <a:latin typeface="Times New Roman" pitchFamily="18" charset="0"/>
              </a:rPr>
              <a:t>0</a:t>
            </a:r>
            <a:r>
              <a:rPr lang="zh-CN" altLang="en-US" sz="2000" dirty="0" smtClean="0">
                <a:latin typeface="Times New Roman" pitchFamily="18" charset="0"/>
              </a:rPr>
              <a:t>与</a:t>
            </a:r>
            <a:r>
              <a:rPr lang="en-US" altLang="zh-CN" sz="2000" dirty="0" smtClean="0">
                <a:latin typeface="Times New Roman" pitchFamily="18" charset="0"/>
              </a:rPr>
              <a:t>D</a:t>
            </a:r>
            <a:r>
              <a:rPr lang="en-US" altLang="zh-CN" sz="2000" baseline="-25000" dirty="0" smtClean="0">
                <a:latin typeface="Times New Roman" pitchFamily="18" charset="0"/>
              </a:rPr>
              <a:t>0</a:t>
            </a:r>
            <a:r>
              <a:rPr lang="zh-CN" altLang="en-US" sz="2000" dirty="0" smtClean="0">
                <a:latin typeface="Times New Roman" pitchFamily="18" charset="0"/>
              </a:rPr>
              <a:t>都对环移</a:t>
            </a:r>
            <a:r>
              <a:rPr lang="en-US" altLang="zh-CN" sz="2000" dirty="0" smtClean="0">
                <a:latin typeface="Times New Roman" pitchFamily="18" charset="0"/>
              </a:rPr>
              <a:t>(</a:t>
            </a:r>
            <a:r>
              <a:rPr lang="zh-CN" altLang="en-US" sz="2000" dirty="0" smtClean="0">
                <a:latin typeface="Times New Roman" pitchFamily="18" charset="0"/>
              </a:rPr>
              <a:t>无论左或右</a:t>
            </a:r>
            <a:r>
              <a:rPr lang="en-US" altLang="zh-CN" sz="2000" dirty="0" smtClean="0">
                <a:latin typeface="Times New Roman" pitchFamily="18" charset="0"/>
              </a:rPr>
              <a:t>)</a:t>
            </a:r>
            <a:r>
              <a:rPr lang="zh-CN" altLang="en-US" sz="2000" dirty="0" smtClean="0">
                <a:latin typeface="Times New Roman" pitchFamily="18" charset="0"/>
              </a:rPr>
              <a:t>偶数位具有自封闭性</a:t>
            </a:r>
            <a:endParaRPr lang="en-US" altLang="zh-CN" sz="2000" dirty="0" smtClean="0">
              <a:latin typeface="Times New Roman" pitchFamily="18" charset="0"/>
            </a:endParaRPr>
          </a:p>
          <a:p>
            <a:pPr lvl="2" eaLnBrk="1" hangingPunct="1">
              <a:lnSpc>
                <a:spcPct val="110000"/>
              </a:lnSpc>
              <a:spcBef>
                <a:spcPts val="600"/>
              </a:spcBef>
              <a:spcAft>
                <a:spcPts val="0"/>
              </a:spcAft>
            </a:pPr>
            <a:r>
              <a:rPr lang="zh-CN" altLang="en-US" sz="2000" dirty="0" smtClean="0">
                <a:latin typeface="Times New Roman" pitchFamily="18" charset="0"/>
              </a:rPr>
              <a:t>若</a:t>
            </a:r>
            <a:r>
              <a:rPr lang="en-US" altLang="zh-CN" sz="2000" dirty="0" smtClean="0">
                <a:latin typeface="Times New Roman" pitchFamily="18" charset="0"/>
              </a:rPr>
              <a:t>PC-1</a:t>
            </a:r>
            <a:r>
              <a:rPr lang="en-US" altLang="zh-CN" sz="2000" baseline="30000" dirty="0" smtClean="0">
                <a:latin typeface="Times New Roman" pitchFamily="18" charset="0"/>
              </a:rPr>
              <a:t>-1</a:t>
            </a:r>
            <a:r>
              <a:rPr lang="en-US" altLang="zh-CN" sz="2000" dirty="0" smtClean="0">
                <a:latin typeface="Times New Roman" pitchFamily="18" charset="0"/>
              </a:rPr>
              <a:t>(C</a:t>
            </a:r>
            <a:r>
              <a:rPr lang="en-US" altLang="zh-CN" sz="2000" baseline="-25000" dirty="0" smtClean="0">
                <a:latin typeface="Times New Roman" pitchFamily="18" charset="0"/>
              </a:rPr>
              <a:t>0</a:t>
            </a:r>
            <a:r>
              <a:rPr lang="en-US" altLang="zh-CN" sz="2000" dirty="0" smtClean="0">
                <a:latin typeface="Times New Roman" pitchFamily="18" charset="0"/>
              </a:rPr>
              <a:t>D</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则由</a:t>
            </a:r>
            <a:r>
              <a:rPr lang="en-US" altLang="zh-CN" sz="2000" i="1" dirty="0" smtClean="0">
                <a:latin typeface="Times New Roman" pitchFamily="18" charset="0"/>
              </a:rPr>
              <a:t>K</a:t>
            </a:r>
            <a:r>
              <a:rPr lang="zh-CN" altLang="en-US" sz="2000" dirty="0" smtClean="0">
                <a:latin typeface="Times New Roman" pitchFamily="18" charset="0"/>
              </a:rPr>
              <a:t>扩展出来的加密子密钥为：</a:t>
            </a:r>
          </a:p>
          <a:p>
            <a:pPr lvl="3" eaLnBrk="1" hangingPunct="1">
              <a:lnSpc>
                <a:spcPct val="110000"/>
              </a:lnSpc>
              <a:spcBef>
                <a:spcPts val="600"/>
              </a:spcBef>
              <a:spcAft>
                <a:spcPts val="0"/>
              </a:spcAft>
            </a:pPr>
            <a:r>
              <a:rPr lang="en-US" altLang="zh-CN" i="1" dirty="0" smtClean="0">
                <a:solidFill>
                  <a:srgbClr val="0000FF"/>
                </a:solidFill>
                <a:latin typeface="Times New Roman" pitchFamily="18" charset="0"/>
              </a:rPr>
              <a:t>K</a:t>
            </a:r>
            <a:r>
              <a:rPr lang="en-US" altLang="zh-CN" baseline="-25000" dirty="0" smtClean="0">
                <a:solidFill>
                  <a:srgbClr val="0000FF"/>
                </a:solidFill>
                <a:latin typeface="Times New Roman" pitchFamily="18" charset="0"/>
              </a:rPr>
              <a:t>1</a:t>
            </a:r>
            <a:r>
              <a:rPr lang="en-US" altLang="zh-CN" dirty="0" smtClean="0">
                <a:latin typeface="Times New Roman" pitchFamily="18" charset="0"/>
              </a:rPr>
              <a:t>, </a:t>
            </a:r>
            <a:r>
              <a:rPr lang="en-US" altLang="zh-CN" i="1" dirty="0" smtClean="0">
                <a:latin typeface="Times New Roman" pitchFamily="18" charset="0"/>
              </a:rPr>
              <a:t>K</a:t>
            </a:r>
            <a:r>
              <a:rPr lang="en-US" altLang="zh-CN" baseline="-25000" dirty="0" smtClean="0">
                <a:latin typeface="Times New Roman" pitchFamily="18" charset="0"/>
              </a:rPr>
              <a:t>2</a:t>
            </a:r>
            <a:r>
              <a:rPr lang="en-US" altLang="zh-CN" dirty="0" smtClean="0">
                <a:latin typeface="Times New Roman" pitchFamily="18" charset="0"/>
              </a:rPr>
              <a:t>, </a:t>
            </a:r>
            <a:r>
              <a:rPr lang="en-US" altLang="zh-CN" i="1" dirty="0" smtClean="0">
                <a:latin typeface="Times New Roman" pitchFamily="18" charset="0"/>
              </a:rPr>
              <a:t>K</a:t>
            </a:r>
            <a:r>
              <a:rPr lang="en-US" altLang="zh-CN" baseline="-25000" dirty="0" smtClean="0">
                <a:latin typeface="Times New Roman" pitchFamily="18" charset="0"/>
              </a:rPr>
              <a:t>2</a:t>
            </a:r>
            <a:r>
              <a:rPr lang="en-US" altLang="zh-CN" dirty="0" smtClean="0">
                <a:latin typeface="Times New Roman" pitchFamily="18" charset="0"/>
              </a:rPr>
              <a:t>, </a:t>
            </a:r>
            <a:r>
              <a:rPr lang="en-US" altLang="zh-CN" i="1" dirty="0" smtClean="0">
                <a:latin typeface="Times New Roman" pitchFamily="18" charset="0"/>
              </a:rPr>
              <a:t>K</a:t>
            </a:r>
            <a:r>
              <a:rPr lang="en-US" altLang="zh-CN" baseline="-25000" dirty="0" smtClean="0">
                <a:latin typeface="Times New Roman" pitchFamily="18" charset="0"/>
              </a:rPr>
              <a:t>2</a:t>
            </a:r>
            <a:r>
              <a:rPr lang="en-US" altLang="zh-CN" dirty="0" smtClean="0">
                <a:latin typeface="Times New Roman" pitchFamily="18" charset="0"/>
              </a:rPr>
              <a:t>, </a:t>
            </a:r>
            <a:r>
              <a:rPr lang="en-US" altLang="zh-CN" i="1" dirty="0" smtClean="0">
                <a:latin typeface="Times New Roman" pitchFamily="18" charset="0"/>
              </a:rPr>
              <a:t>K</a:t>
            </a:r>
            <a:r>
              <a:rPr lang="en-US" altLang="zh-CN" baseline="-25000" dirty="0" smtClean="0">
                <a:latin typeface="Times New Roman" pitchFamily="18" charset="0"/>
              </a:rPr>
              <a:t>2</a:t>
            </a:r>
            <a:r>
              <a:rPr lang="en-US" altLang="zh-CN" dirty="0" smtClean="0">
                <a:latin typeface="Times New Roman" pitchFamily="18" charset="0"/>
              </a:rPr>
              <a:t>, </a:t>
            </a:r>
            <a:r>
              <a:rPr lang="en-US" altLang="zh-CN" i="1" dirty="0" smtClean="0">
                <a:latin typeface="Times New Roman" pitchFamily="18" charset="0"/>
              </a:rPr>
              <a:t>K</a:t>
            </a:r>
            <a:r>
              <a:rPr lang="en-US" altLang="zh-CN" baseline="-25000" dirty="0" smtClean="0">
                <a:latin typeface="Times New Roman" pitchFamily="18" charset="0"/>
              </a:rPr>
              <a:t>2</a:t>
            </a:r>
            <a:r>
              <a:rPr lang="en-US" altLang="zh-CN" dirty="0" smtClean="0">
                <a:latin typeface="Times New Roman" pitchFamily="18" charset="0"/>
              </a:rPr>
              <a:t>, </a:t>
            </a:r>
            <a:r>
              <a:rPr lang="en-US" altLang="zh-CN" i="1" dirty="0" smtClean="0">
                <a:latin typeface="Times New Roman" pitchFamily="18" charset="0"/>
              </a:rPr>
              <a:t>K</a:t>
            </a:r>
            <a:r>
              <a:rPr lang="en-US" altLang="zh-CN" baseline="-25000" dirty="0" smtClean="0">
                <a:latin typeface="Times New Roman" pitchFamily="18" charset="0"/>
              </a:rPr>
              <a:t>2</a:t>
            </a:r>
            <a:r>
              <a:rPr lang="en-US" altLang="zh-CN" dirty="0" smtClean="0">
                <a:latin typeface="Times New Roman" pitchFamily="18" charset="0"/>
              </a:rPr>
              <a:t>, </a:t>
            </a:r>
            <a:r>
              <a:rPr lang="en-US" altLang="zh-CN" i="1" dirty="0" smtClean="0">
                <a:latin typeface="Times New Roman" pitchFamily="18" charset="0"/>
              </a:rPr>
              <a:t>K</a:t>
            </a:r>
            <a:r>
              <a:rPr lang="en-US" altLang="zh-CN" baseline="-25000" dirty="0" smtClean="0">
                <a:latin typeface="Times New Roman" pitchFamily="18" charset="0"/>
              </a:rPr>
              <a:t>2</a:t>
            </a:r>
            <a:r>
              <a:rPr lang="en-US" altLang="zh-CN" dirty="0" smtClean="0">
                <a:latin typeface="Times New Roman" pitchFamily="18" charset="0"/>
              </a:rPr>
              <a:t>, </a:t>
            </a:r>
            <a:r>
              <a:rPr lang="en-US" altLang="zh-CN" i="1" dirty="0" smtClean="0">
                <a:solidFill>
                  <a:srgbClr val="0000FF"/>
                </a:solidFill>
                <a:latin typeface="Times New Roman" pitchFamily="18" charset="0"/>
              </a:rPr>
              <a:t>K</a:t>
            </a:r>
            <a:r>
              <a:rPr lang="en-US" altLang="zh-CN" baseline="-25000" dirty="0" smtClean="0">
                <a:solidFill>
                  <a:srgbClr val="0000FF"/>
                </a:solidFill>
                <a:latin typeface="Times New Roman" pitchFamily="18" charset="0"/>
              </a:rPr>
              <a:t>1</a:t>
            </a:r>
            <a:r>
              <a:rPr lang="en-US" altLang="zh-CN" dirty="0" smtClean="0">
                <a:solidFill>
                  <a:srgbClr val="0000FF"/>
                </a:solidFill>
                <a:latin typeface="Times New Roman" pitchFamily="18" charset="0"/>
              </a:rPr>
              <a:t>, </a:t>
            </a:r>
            <a:r>
              <a:rPr lang="en-US" altLang="zh-CN" i="1" dirty="0" smtClean="0">
                <a:solidFill>
                  <a:srgbClr val="0000FF"/>
                </a:solidFill>
                <a:latin typeface="Times New Roman" pitchFamily="18" charset="0"/>
              </a:rPr>
              <a:t>K</a:t>
            </a:r>
            <a:r>
              <a:rPr lang="en-US" altLang="zh-CN" baseline="-25000" dirty="0" smtClean="0">
                <a:solidFill>
                  <a:srgbClr val="0000FF"/>
                </a:solidFill>
                <a:latin typeface="Times New Roman" pitchFamily="18" charset="0"/>
              </a:rPr>
              <a:t>1</a:t>
            </a:r>
            <a:r>
              <a:rPr lang="en-US" altLang="zh-CN" dirty="0" smtClean="0">
                <a:solidFill>
                  <a:srgbClr val="0000FF"/>
                </a:solidFill>
                <a:latin typeface="Times New Roman" pitchFamily="18" charset="0"/>
              </a:rPr>
              <a:t>, </a:t>
            </a:r>
            <a:r>
              <a:rPr lang="en-US" altLang="zh-CN" i="1" dirty="0" smtClean="0">
                <a:solidFill>
                  <a:srgbClr val="0000FF"/>
                </a:solidFill>
                <a:latin typeface="Times New Roman" pitchFamily="18" charset="0"/>
              </a:rPr>
              <a:t>K</a:t>
            </a:r>
            <a:r>
              <a:rPr lang="en-US" altLang="zh-CN" baseline="-25000" dirty="0" smtClean="0">
                <a:solidFill>
                  <a:srgbClr val="0000FF"/>
                </a:solidFill>
                <a:latin typeface="Times New Roman" pitchFamily="18" charset="0"/>
              </a:rPr>
              <a:t>1</a:t>
            </a:r>
            <a:r>
              <a:rPr lang="en-US" altLang="zh-CN" dirty="0" smtClean="0">
                <a:solidFill>
                  <a:srgbClr val="0000FF"/>
                </a:solidFill>
                <a:latin typeface="Times New Roman" pitchFamily="18" charset="0"/>
              </a:rPr>
              <a:t>, </a:t>
            </a:r>
            <a:r>
              <a:rPr lang="en-US" altLang="zh-CN" i="1" dirty="0" smtClean="0">
                <a:solidFill>
                  <a:srgbClr val="0000FF"/>
                </a:solidFill>
                <a:latin typeface="Times New Roman" pitchFamily="18" charset="0"/>
              </a:rPr>
              <a:t>K</a:t>
            </a:r>
            <a:r>
              <a:rPr lang="en-US" altLang="zh-CN" baseline="-25000" dirty="0" smtClean="0">
                <a:solidFill>
                  <a:srgbClr val="0000FF"/>
                </a:solidFill>
                <a:latin typeface="Times New Roman" pitchFamily="18" charset="0"/>
              </a:rPr>
              <a:t>1</a:t>
            </a:r>
            <a:r>
              <a:rPr lang="en-US" altLang="zh-CN" dirty="0" smtClean="0">
                <a:solidFill>
                  <a:srgbClr val="0000FF"/>
                </a:solidFill>
                <a:latin typeface="Times New Roman" pitchFamily="18" charset="0"/>
              </a:rPr>
              <a:t>, </a:t>
            </a:r>
            <a:r>
              <a:rPr lang="en-US" altLang="zh-CN" i="1" dirty="0" smtClean="0">
                <a:solidFill>
                  <a:srgbClr val="0000FF"/>
                </a:solidFill>
                <a:latin typeface="Times New Roman" pitchFamily="18" charset="0"/>
              </a:rPr>
              <a:t>K</a:t>
            </a:r>
            <a:r>
              <a:rPr lang="en-US" altLang="zh-CN" baseline="-25000" dirty="0" smtClean="0">
                <a:solidFill>
                  <a:srgbClr val="0000FF"/>
                </a:solidFill>
                <a:latin typeface="Times New Roman" pitchFamily="18" charset="0"/>
              </a:rPr>
              <a:t>1</a:t>
            </a:r>
            <a:r>
              <a:rPr lang="en-US" altLang="zh-CN" dirty="0" smtClean="0">
                <a:solidFill>
                  <a:srgbClr val="0000FF"/>
                </a:solidFill>
                <a:latin typeface="Times New Roman" pitchFamily="18" charset="0"/>
              </a:rPr>
              <a:t>, </a:t>
            </a:r>
            <a:r>
              <a:rPr lang="en-US" altLang="zh-CN" i="1" dirty="0" smtClean="0">
                <a:solidFill>
                  <a:srgbClr val="0000FF"/>
                </a:solidFill>
                <a:latin typeface="Times New Roman" pitchFamily="18" charset="0"/>
              </a:rPr>
              <a:t>K</a:t>
            </a:r>
            <a:r>
              <a:rPr lang="en-US" altLang="zh-CN" baseline="-25000" dirty="0" smtClean="0">
                <a:solidFill>
                  <a:srgbClr val="0000FF"/>
                </a:solidFill>
                <a:latin typeface="Times New Roman" pitchFamily="18" charset="0"/>
              </a:rPr>
              <a:t>1</a:t>
            </a:r>
            <a:r>
              <a:rPr lang="en-US" altLang="zh-CN" dirty="0" smtClean="0">
                <a:solidFill>
                  <a:srgbClr val="0000FF"/>
                </a:solidFill>
                <a:latin typeface="Times New Roman" pitchFamily="18" charset="0"/>
              </a:rPr>
              <a:t>, </a:t>
            </a:r>
            <a:r>
              <a:rPr lang="en-US" altLang="zh-CN" i="1" dirty="0" smtClean="0">
                <a:solidFill>
                  <a:srgbClr val="0000FF"/>
                </a:solidFill>
                <a:latin typeface="Times New Roman" pitchFamily="18" charset="0"/>
              </a:rPr>
              <a:t>K</a:t>
            </a:r>
            <a:r>
              <a:rPr lang="en-US" altLang="zh-CN" baseline="-25000" dirty="0" smtClean="0">
                <a:solidFill>
                  <a:srgbClr val="0000FF"/>
                </a:solidFill>
                <a:latin typeface="Times New Roman" pitchFamily="18" charset="0"/>
              </a:rPr>
              <a:t>1</a:t>
            </a:r>
            <a:r>
              <a:rPr lang="en-US" altLang="zh-CN" dirty="0" smtClean="0">
                <a:latin typeface="Times New Roman" pitchFamily="18" charset="0"/>
              </a:rPr>
              <a:t>, </a:t>
            </a:r>
            <a:r>
              <a:rPr lang="en-US" altLang="zh-CN" i="1" dirty="0" smtClean="0">
                <a:latin typeface="Times New Roman" pitchFamily="18" charset="0"/>
              </a:rPr>
              <a:t>K</a:t>
            </a:r>
            <a:r>
              <a:rPr lang="en-US" altLang="zh-CN" baseline="-25000" dirty="0" smtClean="0">
                <a:latin typeface="Times New Roman" pitchFamily="18" charset="0"/>
              </a:rPr>
              <a:t>2</a:t>
            </a:r>
            <a:endParaRPr lang="en-US" altLang="zh-CN" dirty="0" smtClean="0">
              <a:latin typeface="Times New Roman" pitchFamily="18" charset="0"/>
            </a:endParaRPr>
          </a:p>
          <a:p>
            <a:pPr lvl="2" eaLnBrk="1" hangingPunct="1">
              <a:lnSpc>
                <a:spcPct val="110000"/>
              </a:lnSpc>
              <a:spcBef>
                <a:spcPts val="600"/>
              </a:spcBef>
              <a:spcAft>
                <a:spcPts val="0"/>
              </a:spcAft>
            </a:pPr>
            <a:r>
              <a:rPr lang="zh-CN" altLang="en-US" sz="2000" dirty="0" smtClean="0">
                <a:latin typeface="Times New Roman" pitchFamily="18" charset="0"/>
              </a:rPr>
              <a:t>把</a:t>
            </a:r>
            <a:r>
              <a:rPr lang="en-US" altLang="zh-CN" sz="2000" dirty="0" smtClean="0">
                <a:latin typeface="Times New Roman" pitchFamily="18" charset="0"/>
              </a:rPr>
              <a:t>C</a:t>
            </a:r>
            <a:r>
              <a:rPr lang="en-US" altLang="zh-CN" sz="2000" baseline="-25000" dirty="0" smtClean="0">
                <a:latin typeface="Times New Roman" pitchFamily="18" charset="0"/>
              </a:rPr>
              <a:t>0</a:t>
            </a:r>
            <a:r>
              <a:rPr lang="zh-CN" altLang="en-US" sz="2000" dirty="0" smtClean="0">
                <a:latin typeface="Times New Roman" pitchFamily="18" charset="0"/>
              </a:rPr>
              <a:t>与</a:t>
            </a:r>
            <a:r>
              <a:rPr lang="en-US" altLang="zh-CN" sz="2000" dirty="0" smtClean="0">
                <a:latin typeface="Times New Roman" pitchFamily="18" charset="0"/>
              </a:rPr>
              <a:t>D</a:t>
            </a:r>
            <a:r>
              <a:rPr lang="en-US" altLang="zh-CN" sz="2000" baseline="-25000" dirty="0" smtClean="0">
                <a:latin typeface="Times New Roman" pitchFamily="18" charset="0"/>
              </a:rPr>
              <a:t>0</a:t>
            </a:r>
            <a:r>
              <a:rPr lang="zh-CN" altLang="en-US" sz="2000" dirty="0" smtClean="0">
                <a:latin typeface="Times New Roman" pitchFamily="18" charset="0"/>
              </a:rPr>
              <a:t>各自左环移一位得</a:t>
            </a:r>
            <a:r>
              <a:rPr lang="en-US" altLang="zh-CN" sz="2000" dirty="0" smtClean="0">
                <a:latin typeface="Times New Roman" pitchFamily="18" charset="0"/>
              </a:rPr>
              <a:t>C</a:t>
            </a:r>
            <a:r>
              <a:rPr lang="en-US" altLang="zh-CN" sz="2000" baseline="-25000" dirty="0" smtClean="0">
                <a:latin typeface="Times New Roman" pitchFamily="18" charset="0"/>
              </a:rPr>
              <a:t>1</a:t>
            </a:r>
            <a:r>
              <a:rPr lang="zh-CN" altLang="en-US" sz="2000" dirty="0" smtClean="0">
                <a:latin typeface="Times New Roman" pitchFamily="18" charset="0"/>
              </a:rPr>
              <a:t>与</a:t>
            </a:r>
            <a:r>
              <a:rPr lang="en-US" altLang="zh-CN" sz="2000" dirty="0" smtClean="0">
                <a:latin typeface="Times New Roman" pitchFamily="18" charset="0"/>
              </a:rPr>
              <a:t>D</a:t>
            </a:r>
            <a:r>
              <a:rPr lang="en-US" altLang="zh-CN" sz="2000" baseline="-25000" dirty="0" smtClean="0">
                <a:latin typeface="Times New Roman" pitchFamily="18" charset="0"/>
              </a:rPr>
              <a:t>1</a:t>
            </a:r>
            <a:r>
              <a:rPr lang="zh-CN" altLang="en-US" sz="2000" dirty="0" smtClean="0">
                <a:latin typeface="Times New Roman" pitchFamily="18" charset="0"/>
              </a:rPr>
              <a:t>，设</a:t>
            </a:r>
            <a:r>
              <a:rPr lang="en-US" altLang="zh-CN" sz="2000" dirty="0" smtClean="0">
                <a:latin typeface="Times New Roman" pitchFamily="18" charset="0"/>
              </a:rPr>
              <a:t>PC-1</a:t>
            </a:r>
            <a:r>
              <a:rPr lang="en-US" altLang="zh-CN" sz="2000" baseline="30000" dirty="0" smtClean="0">
                <a:latin typeface="Times New Roman" pitchFamily="18" charset="0"/>
              </a:rPr>
              <a:t>-1 </a:t>
            </a:r>
            <a:r>
              <a:rPr lang="en-US" altLang="zh-CN" sz="2000"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D</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dirty="0" smtClean="0">
                <a:latin typeface="Times New Roman" pitchFamily="18" charset="0"/>
                <a:cs typeface="Times New Roman" pitchFamily="18" charset="0"/>
                <a:sym typeface="Symbol" pitchFamily="18" charset="2"/>
              </a:rPr>
              <a:t></a:t>
            </a:r>
            <a:r>
              <a:rPr lang="zh-CN" altLang="en-US" sz="2000" dirty="0" smtClean="0">
                <a:latin typeface="Times New Roman" pitchFamily="18" charset="0"/>
              </a:rPr>
              <a:t>，则由</a:t>
            </a:r>
            <a:r>
              <a:rPr lang="en-US" altLang="zh-CN" sz="2000" i="1" dirty="0" smtClean="0">
                <a:latin typeface="Times New Roman" pitchFamily="18" charset="0"/>
              </a:rPr>
              <a:t>K</a:t>
            </a:r>
            <a:r>
              <a:rPr lang="en-US" altLang="zh-CN" sz="2000" dirty="0" smtClean="0">
                <a:latin typeface="Times New Roman" pitchFamily="18" charset="0"/>
                <a:cs typeface="Times New Roman" pitchFamily="18" charset="0"/>
                <a:sym typeface="Symbol" pitchFamily="18" charset="2"/>
              </a:rPr>
              <a:t></a:t>
            </a:r>
            <a:r>
              <a:rPr lang="zh-CN" altLang="en-US" sz="2000" dirty="0" smtClean="0">
                <a:latin typeface="Times New Roman" pitchFamily="18" charset="0"/>
              </a:rPr>
              <a:t>扩展出来的加密子密钥为：</a:t>
            </a:r>
          </a:p>
          <a:p>
            <a:pPr lvl="3" eaLnBrk="1" hangingPunct="1">
              <a:lnSpc>
                <a:spcPct val="110000"/>
              </a:lnSpc>
              <a:spcBef>
                <a:spcPts val="600"/>
              </a:spcBef>
              <a:spcAft>
                <a:spcPts val="0"/>
              </a:spcAft>
            </a:pPr>
            <a:r>
              <a:rPr lang="en-US" altLang="zh-CN" i="1" dirty="0" smtClean="0">
                <a:latin typeface="Times New Roman" pitchFamily="18" charset="0"/>
              </a:rPr>
              <a:t>K</a:t>
            </a:r>
            <a:r>
              <a:rPr lang="en-US" altLang="zh-CN" baseline="-25000" dirty="0" smtClean="0">
                <a:latin typeface="Times New Roman" pitchFamily="18" charset="0"/>
              </a:rPr>
              <a:t>2</a:t>
            </a:r>
            <a:r>
              <a:rPr lang="en-US" altLang="zh-CN" dirty="0" smtClean="0">
                <a:latin typeface="Times New Roman" pitchFamily="18" charset="0"/>
              </a:rPr>
              <a:t>, </a:t>
            </a:r>
            <a:r>
              <a:rPr lang="en-US" altLang="zh-CN" i="1" dirty="0" smtClean="0">
                <a:solidFill>
                  <a:srgbClr val="0000FF"/>
                </a:solidFill>
                <a:latin typeface="Times New Roman" pitchFamily="18" charset="0"/>
              </a:rPr>
              <a:t>K</a:t>
            </a:r>
            <a:r>
              <a:rPr lang="en-US" altLang="zh-CN" baseline="-25000" dirty="0" smtClean="0">
                <a:solidFill>
                  <a:srgbClr val="0000FF"/>
                </a:solidFill>
                <a:latin typeface="Times New Roman" pitchFamily="18" charset="0"/>
              </a:rPr>
              <a:t>1</a:t>
            </a:r>
            <a:r>
              <a:rPr lang="en-US" altLang="zh-CN" dirty="0" smtClean="0">
                <a:solidFill>
                  <a:srgbClr val="0000FF"/>
                </a:solidFill>
                <a:latin typeface="Times New Roman" pitchFamily="18" charset="0"/>
              </a:rPr>
              <a:t>, </a:t>
            </a:r>
            <a:r>
              <a:rPr lang="en-US" altLang="zh-CN" i="1" dirty="0" smtClean="0">
                <a:solidFill>
                  <a:srgbClr val="0000FF"/>
                </a:solidFill>
                <a:latin typeface="Times New Roman" pitchFamily="18" charset="0"/>
              </a:rPr>
              <a:t>K</a:t>
            </a:r>
            <a:r>
              <a:rPr lang="en-US" altLang="zh-CN" baseline="-25000" dirty="0" smtClean="0">
                <a:solidFill>
                  <a:srgbClr val="0000FF"/>
                </a:solidFill>
                <a:latin typeface="Times New Roman" pitchFamily="18" charset="0"/>
              </a:rPr>
              <a:t>1</a:t>
            </a:r>
            <a:r>
              <a:rPr lang="en-US" altLang="zh-CN" dirty="0" smtClean="0">
                <a:solidFill>
                  <a:srgbClr val="0000FF"/>
                </a:solidFill>
                <a:latin typeface="Times New Roman" pitchFamily="18" charset="0"/>
              </a:rPr>
              <a:t>, </a:t>
            </a:r>
            <a:r>
              <a:rPr lang="en-US" altLang="zh-CN" i="1" dirty="0" smtClean="0">
                <a:solidFill>
                  <a:srgbClr val="0000FF"/>
                </a:solidFill>
                <a:latin typeface="Times New Roman" pitchFamily="18" charset="0"/>
              </a:rPr>
              <a:t>K</a:t>
            </a:r>
            <a:r>
              <a:rPr lang="en-US" altLang="zh-CN" baseline="-25000" dirty="0" smtClean="0">
                <a:solidFill>
                  <a:srgbClr val="0000FF"/>
                </a:solidFill>
                <a:latin typeface="Times New Roman" pitchFamily="18" charset="0"/>
              </a:rPr>
              <a:t>1</a:t>
            </a:r>
            <a:r>
              <a:rPr lang="en-US" altLang="zh-CN" dirty="0" smtClean="0">
                <a:solidFill>
                  <a:srgbClr val="0000FF"/>
                </a:solidFill>
                <a:latin typeface="Times New Roman" pitchFamily="18" charset="0"/>
              </a:rPr>
              <a:t>, </a:t>
            </a:r>
            <a:r>
              <a:rPr lang="en-US" altLang="zh-CN" i="1" dirty="0" smtClean="0">
                <a:solidFill>
                  <a:srgbClr val="0000FF"/>
                </a:solidFill>
                <a:latin typeface="Times New Roman" pitchFamily="18" charset="0"/>
              </a:rPr>
              <a:t>K</a:t>
            </a:r>
            <a:r>
              <a:rPr lang="en-US" altLang="zh-CN" baseline="-25000" dirty="0" smtClean="0">
                <a:solidFill>
                  <a:srgbClr val="0000FF"/>
                </a:solidFill>
                <a:latin typeface="Times New Roman" pitchFamily="18" charset="0"/>
              </a:rPr>
              <a:t>1</a:t>
            </a:r>
            <a:r>
              <a:rPr lang="en-US" altLang="zh-CN" dirty="0" smtClean="0">
                <a:solidFill>
                  <a:srgbClr val="0000FF"/>
                </a:solidFill>
                <a:latin typeface="Times New Roman" pitchFamily="18" charset="0"/>
              </a:rPr>
              <a:t>, </a:t>
            </a:r>
            <a:r>
              <a:rPr lang="en-US" altLang="zh-CN" i="1" dirty="0" smtClean="0">
                <a:solidFill>
                  <a:srgbClr val="0000FF"/>
                </a:solidFill>
                <a:latin typeface="Times New Roman" pitchFamily="18" charset="0"/>
              </a:rPr>
              <a:t>K</a:t>
            </a:r>
            <a:r>
              <a:rPr lang="en-US" altLang="zh-CN" baseline="-25000" dirty="0" smtClean="0">
                <a:solidFill>
                  <a:srgbClr val="0000FF"/>
                </a:solidFill>
                <a:latin typeface="Times New Roman" pitchFamily="18" charset="0"/>
              </a:rPr>
              <a:t>1</a:t>
            </a:r>
            <a:r>
              <a:rPr lang="en-US" altLang="zh-CN" dirty="0" smtClean="0">
                <a:solidFill>
                  <a:srgbClr val="0000FF"/>
                </a:solidFill>
                <a:latin typeface="Times New Roman" pitchFamily="18" charset="0"/>
              </a:rPr>
              <a:t>, </a:t>
            </a:r>
            <a:r>
              <a:rPr lang="en-US" altLang="zh-CN" i="1" dirty="0" smtClean="0">
                <a:solidFill>
                  <a:srgbClr val="0000FF"/>
                </a:solidFill>
                <a:latin typeface="Times New Roman" pitchFamily="18" charset="0"/>
              </a:rPr>
              <a:t>K</a:t>
            </a:r>
            <a:r>
              <a:rPr lang="en-US" altLang="zh-CN" baseline="-25000" dirty="0" smtClean="0">
                <a:solidFill>
                  <a:srgbClr val="0000FF"/>
                </a:solidFill>
                <a:latin typeface="Times New Roman" pitchFamily="18" charset="0"/>
              </a:rPr>
              <a:t>1</a:t>
            </a:r>
            <a:r>
              <a:rPr lang="en-US" altLang="zh-CN" dirty="0" smtClean="0">
                <a:solidFill>
                  <a:srgbClr val="0000FF"/>
                </a:solidFill>
                <a:latin typeface="Times New Roman" pitchFamily="18" charset="0"/>
              </a:rPr>
              <a:t>, </a:t>
            </a:r>
            <a:r>
              <a:rPr lang="en-US" altLang="zh-CN" i="1" dirty="0" smtClean="0">
                <a:solidFill>
                  <a:srgbClr val="0000FF"/>
                </a:solidFill>
                <a:latin typeface="Times New Roman" pitchFamily="18" charset="0"/>
              </a:rPr>
              <a:t>K</a:t>
            </a:r>
            <a:r>
              <a:rPr lang="en-US" altLang="zh-CN" baseline="-25000" dirty="0" smtClean="0">
                <a:solidFill>
                  <a:srgbClr val="0000FF"/>
                </a:solidFill>
                <a:latin typeface="Times New Roman" pitchFamily="18" charset="0"/>
              </a:rPr>
              <a:t>1</a:t>
            </a:r>
            <a:r>
              <a:rPr lang="en-US" altLang="zh-CN" dirty="0" smtClean="0">
                <a:latin typeface="Times New Roman" pitchFamily="18" charset="0"/>
              </a:rPr>
              <a:t>, </a:t>
            </a:r>
            <a:r>
              <a:rPr lang="en-US" altLang="zh-CN" i="1" dirty="0" smtClean="0">
                <a:latin typeface="Times New Roman" pitchFamily="18" charset="0"/>
              </a:rPr>
              <a:t>K</a:t>
            </a:r>
            <a:r>
              <a:rPr lang="en-US" altLang="zh-CN" baseline="-25000" dirty="0" smtClean="0">
                <a:latin typeface="Times New Roman" pitchFamily="18" charset="0"/>
              </a:rPr>
              <a:t>2</a:t>
            </a:r>
            <a:r>
              <a:rPr lang="en-US" altLang="zh-CN" dirty="0" smtClean="0">
                <a:latin typeface="Times New Roman" pitchFamily="18" charset="0"/>
              </a:rPr>
              <a:t>, </a:t>
            </a:r>
            <a:r>
              <a:rPr lang="en-US" altLang="zh-CN" i="1" dirty="0" smtClean="0">
                <a:latin typeface="Times New Roman" pitchFamily="18" charset="0"/>
              </a:rPr>
              <a:t>K</a:t>
            </a:r>
            <a:r>
              <a:rPr lang="en-US" altLang="zh-CN" baseline="-25000" dirty="0" smtClean="0">
                <a:latin typeface="Times New Roman" pitchFamily="18" charset="0"/>
              </a:rPr>
              <a:t>2</a:t>
            </a:r>
            <a:r>
              <a:rPr lang="en-US" altLang="zh-CN" dirty="0" smtClean="0">
                <a:latin typeface="Times New Roman" pitchFamily="18" charset="0"/>
              </a:rPr>
              <a:t>, </a:t>
            </a:r>
            <a:r>
              <a:rPr lang="en-US" altLang="zh-CN" i="1" dirty="0" smtClean="0">
                <a:latin typeface="Times New Roman" pitchFamily="18" charset="0"/>
              </a:rPr>
              <a:t>K</a:t>
            </a:r>
            <a:r>
              <a:rPr lang="en-US" altLang="zh-CN" baseline="-25000" dirty="0" smtClean="0">
                <a:latin typeface="Times New Roman" pitchFamily="18" charset="0"/>
              </a:rPr>
              <a:t>2</a:t>
            </a:r>
            <a:r>
              <a:rPr lang="en-US" altLang="zh-CN" dirty="0" smtClean="0">
                <a:latin typeface="Times New Roman" pitchFamily="18" charset="0"/>
              </a:rPr>
              <a:t>, </a:t>
            </a:r>
            <a:r>
              <a:rPr lang="en-US" altLang="zh-CN" i="1" dirty="0" smtClean="0">
                <a:latin typeface="Times New Roman" pitchFamily="18" charset="0"/>
              </a:rPr>
              <a:t>K</a:t>
            </a:r>
            <a:r>
              <a:rPr lang="en-US" altLang="zh-CN" baseline="-25000" dirty="0" smtClean="0">
                <a:latin typeface="Times New Roman" pitchFamily="18" charset="0"/>
              </a:rPr>
              <a:t>2</a:t>
            </a:r>
            <a:r>
              <a:rPr lang="en-US" altLang="zh-CN" dirty="0" smtClean="0">
                <a:latin typeface="Times New Roman" pitchFamily="18" charset="0"/>
              </a:rPr>
              <a:t>, </a:t>
            </a:r>
            <a:r>
              <a:rPr lang="en-US" altLang="zh-CN" i="1" dirty="0" smtClean="0">
                <a:latin typeface="Times New Roman" pitchFamily="18" charset="0"/>
              </a:rPr>
              <a:t>K</a:t>
            </a:r>
            <a:r>
              <a:rPr lang="en-US" altLang="zh-CN" baseline="-25000" dirty="0" smtClean="0">
                <a:latin typeface="Times New Roman" pitchFamily="18" charset="0"/>
              </a:rPr>
              <a:t>2</a:t>
            </a:r>
            <a:r>
              <a:rPr lang="en-US" altLang="zh-CN" dirty="0" smtClean="0">
                <a:latin typeface="Times New Roman" pitchFamily="18" charset="0"/>
              </a:rPr>
              <a:t>, </a:t>
            </a:r>
            <a:r>
              <a:rPr lang="en-US" altLang="zh-CN" i="1" dirty="0" smtClean="0">
                <a:latin typeface="Times New Roman" pitchFamily="18" charset="0"/>
              </a:rPr>
              <a:t>K</a:t>
            </a:r>
            <a:r>
              <a:rPr lang="en-US" altLang="zh-CN" baseline="-25000" dirty="0" smtClean="0">
                <a:latin typeface="Times New Roman" pitchFamily="18" charset="0"/>
              </a:rPr>
              <a:t>2</a:t>
            </a:r>
            <a:r>
              <a:rPr lang="en-US" altLang="zh-CN" dirty="0" smtClean="0">
                <a:latin typeface="Times New Roman" pitchFamily="18" charset="0"/>
              </a:rPr>
              <a:t>, </a:t>
            </a:r>
            <a:r>
              <a:rPr lang="en-US" altLang="zh-CN" i="1" dirty="0" smtClean="0">
                <a:latin typeface="Times New Roman" pitchFamily="18" charset="0"/>
              </a:rPr>
              <a:t>K</a:t>
            </a:r>
            <a:r>
              <a:rPr lang="en-US" altLang="zh-CN" baseline="-25000" dirty="0" smtClean="0">
                <a:latin typeface="Times New Roman" pitchFamily="18" charset="0"/>
              </a:rPr>
              <a:t>2</a:t>
            </a:r>
            <a:r>
              <a:rPr lang="en-US" altLang="zh-CN" dirty="0" smtClean="0">
                <a:latin typeface="Times New Roman" pitchFamily="18" charset="0"/>
              </a:rPr>
              <a:t>, </a:t>
            </a:r>
            <a:r>
              <a:rPr lang="en-US" altLang="zh-CN" i="1" dirty="0" smtClean="0">
                <a:solidFill>
                  <a:srgbClr val="0000FF"/>
                </a:solidFill>
                <a:latin typeface="Times New Roman" pitchFamily="18" charset="0"/>
              </a:rPr>
              <a:t>K</a:t>
            </a:r>
            <a:r>
              <a:rPr lang="en-US" altLang="zh-CN" baseline="-25000" dirty="0" smtClean="0">
                <a:solidFill>
                  <a:srgbClr val="0000FF"/>
                </a:solidFill>
                <a:latin typeface="Times New Roman" pitchFamily="18" charset="0"/>
              </a:rPr>
              <a:t>1</a:t>
            </a: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DES</a:t>
            </a:r>
            <a:r>
              <a:rPr lang="zh-CN" altLang="en-US" dirty="0" smtClean="0"/>
              <a:t>算法描述</a:t>
            </a:r>
            <a:endParaRPr lang="zh-CN" altLang="en-US" dirty="0"/>
          </a:p>
        </p:txBody>
      </p:sp>
      <p:sp>
        <p:nvSpPr>
          <p:cNvPr id="3" name="内容占位符 2"/>
          <p:cNvSpPr>
            <a:spLocks noGrp="1"/>
          </p:cNvSpPr>
          <p:nvPr>
            <p:ph idx="1"/>
          </p:nvPr>
        </p:nvSpPr>
        <p:spPr>
          <a:xfrm>
            <a:off x="457200" y="990600"/>
            <a:ext cx="8458200" cy="5486400"/>
          </a:xfrm>
        </p:spPr>
        <p:txBody>
          <a:bodyPr/>
          <a:lstStyle/>
          <a:p>
            <a:pPr lvl="1" eaLnBrk="1" hangingPunct="1">
              <a:spcBef>
                <a:spcPts val="600"/>
              </a:spcBef>
            </a:pPr>
            <a:r>
              <a:rPr lang="zh-CN" altLang="en-US" sz="2000" dirty="0" smtClean="0">
                <a:latin typeface="Times New Roman" pitchFamily="18" charset="0"/>
              </a:rPr>
              <a:t>因此，由上述</a:t>
            </a:r>
            <a:r>
              <a:rPr lang="en-US" altLang="zh-CN" sz="2000" dirty="0" smtClean="0">
                <a:latin typeface="Times New Roman" pitchFamily="18" charset="0"/>
              </a:rPr>
              <a:t>C</a:t>
            </a:r>
            <a:r>
              <a:rPr lang="en-US" altLang="zh-CN" sz="2000" baseline="-25000" dirty="0" smtClean="0">
                <a:latin typeface="Times New Roman" pitchFamily="18" charset="0"/>
              </a:rPr>
              <a:t>0</a:t>
            </a:r>
            <a:r>
              <a:rPr lang="zh-CN" altLang="en-US" sz="2000" dirty="0" smtClean="0">
                <a:latin typeface="Times New Roman" pitchFamily="18" charset="0"/>
              </a:rPr>
              <a:t>与</a:t>
            </a:r>
            <a:r>
              <a:rPr lang="en-US" altLang="zh-CN" sz="2000" dirty="0" smtClean="0">
                <a:latin typeface="Times New Roman" pitchFamily="18" charset="0"/>
              </a:rPr>
              <a:t>D</a:t>
            </a:r>
            <a:r>
              <a:rPr lang="en-US" altLang="zh-CN" sz="2000" baseline="-25000" dirty="0" smtClean="0">
                <a:latin typeface="Times New Roman" pitchFamily="18" charset="0"/>
              </a:rPr>
              <a:t>0</a:t>
            </a:r>
            <a:r>
              <a:rPr lang="zh-CN" altLang="en-US" sz="2000" dirty="0" smtClean="0">
                <a:latin typeface="Times New Roman" pitchFamily="18" charset="0"/>
              </a:rPr>
              <a:t>导致的</a:t>
            </a:r>
            <a:r>
              <a:rPr lang="en-US" altLang="zh-CN" sz="2000" i="1" dirty="0" smtClean="0">
                <a:latin typeface="Times New Roman" pitchFamily="18" charset="0"/>
              </a:rPr>
              <a:t>K</a:t>
            </a:r>
            <a:r>
              <a:rPr lang="zh-CN" altLang="en-US" sz="2000" dirty="0" smtClean="0">
                <a:latin typeface="Times New Roman" pitchFamily="18" charset="0"/>
              </a:rPr>
              <a:t>与</a:t>
            </a:r>
            <a:r>
              <a:rPr lang="en-US" altLang="zh-CN" sz="2000" i="1" dirty="0" smtClean="0">
                <a:latin typeface="Times New Roman" pitchFamily="18" charset="0"/>
              </a:rPr>
              <a:t>K</a:t>
            </a:r>
            <a:r>
              <a:rPr lang="en-US" altLang="zh-CN" sz="2000" dirty="0" smtClean="0">
                <a:latin typeface="Times New Roman" pitchFamily="18" charset="0"/>
                <a:cs typeface="Times New Roman" pitchFamily="18" charset="0"/>
                <a:sym typeface="Symbol" pitchFamily="18" charset="2"/>
              </a:rPr>
              <a:t></a:t>
            </a:r>
            <a:r>
              <a:rPr lang="zh-CN" altLang="en-US" sz="2000" dirty="0" smtClean="0">
                <a:latin typeface="Times New Roman" pitchFamily="18" charset="0"/>
              </a:rPr>
              <a:t>互为对合；</a:t>
            </a:r>
            <a:r>
              <a:rPr lang="en-US" altLang="zh-CN" sz="2000" i="1" dirty="0" smtClean="0">
                <a:latin typeface="Times New Roman" pitchFamily="18" charset="0"/>
              </a:rPr>
              <a:t>K</a:t>
            </a:r>
            <a:r>
              <a:rPr lang="zh-CN" altLang="en-US" sz="2000" dirty="0" smtClean="0">
                <a:latin typeface="Times New Roman" pitchFamily="18" charset="0"/>
              </a:rPr>
              <a:t>中只有这些对合对</a:t>
            </a:r>
          </a:p>
          <a:p>
            <a:pPr lvl="2" eaLnBrk="1" hangingPunct="1">
              <a:spcBef>
                <a:spcPts val="600"/>
              </a:spcBef>
            </a:pPr>
            <a:r>
              <a:rPr lang="zh-CN" altLang="en-US" sz="2000" dirty="0" smtClean="0">
                <a:latin typeface="Times New Roman" pitchFamily="18" charset="0"/>
              </a:rPr>
              <a:t>对于</a:t>
            </a:r>
            <a:r>
              <a:rPr lang="en-US" altLang="zh-CN" sz="2000" i="1" dirty="0" smtClean="0">
                <a:latin typeface="Times New Roman" pitchFamily="18" charset="0"/>
              </a:rPr>
              <a:t>K</a:t>
            </a:r>
            <a:r>
              <a:rPr lang="zh-CN" altLang="en-US" sz="2000" dirty="0" smtClean="0">
                <a:latin typeface="Times New Roman" pitchFamily="18" charset="0"/>
              </a:rPr>
              <a:t>，若</a:t>
            </a:r>
            <a:r>
              <a:rPr lang="en-US" altLang="zh-CN" sz="2000" i="1" dirty="0" smtClean="0">
                <a:latin typeface="Times New Roman" pitchFamily="18" charset="0"/>
              </a:rPr>
              <a:t>K</a:t>
            </a:r>
            <a:r>
              <a:rPr lang="zh-CN" altLang="en-US" sz="2000" dirty="0" smtClean="0">
                <a:latin typeface="Times New Roman" pitchFamily="18" charset="0"/>
              </a:rPr>
              <a:t>是自己的对合，则称</a:t>
            </a:r>
            <a:r>
              <a:rPr lang="en-US" altLang="zh-CN" sz="2000" i="1" dirty="0" smtClean="0">
                <a:latin typeface="Times New Roman" pitchFamily="18" charset="0"/>
              </a:rPr>
              <a:t>K</a:t>
            </a:r>
            <a:r>
              <a:rPr lang="zh-CN" altLang="en-US" sz="2000" dirty="0" smtClean="0">
                <a:latin typeface="Times New Roman" pitchFamily="18" charset="0"/>
              </a:rPr>
              <a:t>为</a:t>
            </a:r>
            <a:r>
              <a:rPr lang="en-US" altLang="zh-CN" sz="2000" dirty="0" smtClean="0">
                <a:latin typeface="Times New Roman" pitchFamily="18" charset="0"/>
              </a:rPr>
              <a:t>DES</a:t>
            </a:r>
            <a:r>
              <a:rPr lang="zh-CN" altLang="en-US" sz="2000" dirty="0" smtClean="0">
                <a:latin typeface="Times New Roman" pitchFamily="18" charset="0"/>
              </a:rPr>
              <a:t>的一个弱密钥</a:t>
            </a:r>
          </a:p>
          <a:p>
            <a:pPr lvl="2" eaLnBrk="1" hangingPunct="1">
              <a:spcBef>
                <a:spcPts val="600"/>
              </a:spcBef>
            </a:pPr>
            <a:r>
              <a:rPr lang="zh-CN" altLang="en-US" sz="2000" dirty="0" smtClean="0">
                <a:latin typeface="Times New Roman" pitchFamily="18" charset="0"/>
              </a:rPr>
              <a:t>若</a:t>
            </a:r>
            <a:r>
              <a:rPr lang="en-US" altLang="zh-CN" sz="2000" i="1" dirty="0" smtClean="0">
                <a:latin typeface="Times New Roman" pitchFamily="18" charset="0"/>
              </a:rPr>
              <a:t>K</a:t>
            </a:r>
            <a:r>
              <a:rPr lang="zh-CN" altLang="en-US" sz="2000" dirty="0" smtClean="0">
                <a:latin typeface="Times New Roman" pitchFamily="18" charset="0"/>
              </a:rPr>
              <a:t>存在异于自己的对合，则称</a:t>
            </a:r>
            <a:r>
              <a:rPr lang="en-US" altLang="zh-CN" sz="2000" i="1" dirty="0" smtClean="0">
                <a:latin typeface="Times New Roman" pitchFamily="18" charset="0"/>
              </a:rPr>
              <a:t>K</a:t>
            </a:r>
            <a:r>
              <a:rPr lang="zh-CN" altLang="en-US" sz="2000" dirty="0" smtClean="0">
                <a:latin typeface="Times New Roman" pitchFamily="18" charset="0"/>
              </a:rPr>
              <a:t>为</a:t>
            </a:r>
            <a:r>
              <a:rPr lang="en-US" altLang="zh-CN" sz="2000" dirty="0" smtClean="0">
                <a:latin typeface="Times New Roman" pitchFamily="18" charset="0"/>
              </a:rPr>
              <a:t>DES</a:t>
            </a:r>
            <a:r>
              <a:rPr lang="zh-CN" altLang="en-US" sz="2000" dirty="0" smtClean="0">
                <a:latin typeface="Times New Roman" pitchFamily="18" charset="0"/>
              </a:rPr>
              <a:t>的一个半弱密钥</a:t>
            </a:r>
            <a:endParaRPr lang="en-US" altLang="zh-CN" sz="2000" dirty="0" smtClean="0">
              <a:latin typeface="Times New Roman" pitchFamily="18" charset="0"/>
            </a:endParaRPr>
          </a:p>
          <a:p>
            <a:pPr lvl="1" eaLnBrk="1" hangingPunct="1">
              <a:spcBef>
                <a:spcPts val="600"/>
              </a:spcBef>
            </a:pPr>
            <a:r>
              <a:rPr lang="zh-CN" altLang="en-US" sz="2000" dirty="0" smtClean="0"/>
              <a:t>显然，</a:t>
            </a:r>
            <a:r>
              <a:rPr lang="en-US" altLang="zh-CN" sz="2000" dirty="0" smtClean="0"/>
              <a:t>C</a:t>
            </a:r>
            <a:r>
              <a:rPr lang="en-US" altLang="zh-CN" sz="2000" baseline="-25000" dirty="0" smtClean="0"/>
              <a:t>0</a:t>
            </a:r>
            <a:r>
              <a:rPr lang="zh-CN" altLang="en-US" sz="2000" dirty="0" smtClean="0"/>
              <a:t>与</a:t>
            </a:r>
            <a:r>
              <a:rPr lang="en-US" altLang="zh-CN" sz="2000" dirty="0" smtClean="0"/>
              <a:t>D</a:t>
            </a:r>
            <a:r>
              <a:rPr lang="en-US" altLang="zh-CN" sz="2000" baseline="-25000" dirty="0" smtClean="0"/>
              <a:t>0</a:t>
            </a:r>
            <a:r>
              <a:rPr lang="zh-CN" altLang="en-US" sz="2000" dirty="0" smtClean="0"/>
              <a:t>分别是</a:t>
            </a:r>
            <a:r>
              <a:rPr lang="en-US" altLang="zh-CN" sz="2000" dirty="0" smtClean="0"/>
              <a:t>{00,11,10,01}</a:t>
            </a:r>
            <a:r>
              <a:rPr lang="zh-CN" altLang="en-US" sz="2000" dirty="0" smtClean="0"/>
              <a:t>中任意一个的</a:t>
            </a:r>
            <a:r>
              <a:rPr lang="en-US" altLang="zh-CN" sz="2000" dirty="0" smtClean="0"/>
              <a:t>14</a:t>
            </a:r>
            <a:r>
              <a:rPr lang="zh-CN" altLang="en-US" sz="2000" dirty="0" smtClean="0"/>
              <a:t>次重复的情况共有</a:t>
            </a:r>
            <a:r>
              <a:rPr lang="en-US" altLang="zh-CN" sz="2000" dirty="0" smtClean="0"/>
              <a:t>4</a:t>
            </a:r>
            <a:r>
              <a:rPr lang="en-US" altLang="zh-CN" sz="2000" baseline="30000" dirty="0" smtClean="0"/>
              <a:t>2</a:t>
            </a:r>
            <a:r>
              <a:rPr lang="en-US" altLang="zh-CN" sz="2000" dirty="0" smtClean="0"/>
              <a:t>=16</a:t>
            </a:r>
            <a:r>
              <a:rPr lang="zh-CN" altLang="en-US" sz="2000" dirty="0" smtClean="0"/>
              <a:t>种</a:t>
            </a:r>
          </a:p>
          <a:p>
            <a:pPr lvl="2" eaLnBrk="1" hangingPunct="1">
              <a:spcBef>
                <a:spcPts val="600"/>
              </a:spcBef>
            </a:pPr>
            <a:r>
              <a:rPr lang="zh-CN" altLang="en-US" sz="2000" dirty="0" smtClean="0"/>
              <a:t>其中</a:t>
            </a:r>
            <a:r>
              <a:rPr lang="en-US" altLang="zh-CN" sz="2000" dirty="0" smtClean="0"/>
              <a:t>C</a:t>
            </a:r>
            <a:r>
              <a:rPr lang="en-US" altLang="zh-CN" sz="2000" baseline="-25000" dirty="0" smtClean="0"/>
              <a:t>0</a:t>
            </a:r>
            <a:r>
              <a:rPr lang="zh-CN" altLang="en-US" sz="2000" dirty="0" smtClean="0"/>
              <a:t>与</a:t>
            </a:r>
            <a:r>
              <a:rPr lang="en-US" altLang="zh-CN" sz="2000" dirty="0" smtClean="0"/>
              <a:t>D</a:t>
            </a:r>
            <a:r>
              <a:rPr lang="en-US" altLang="zh-CN" sz="2000" baseline="-25000" dirty="0" smtClean="0"/>
              <a:t>0</a:t>
            </a:r>
            <a:r>
              <a:rPr lang="zh-CN" altLang="en-US" sz="2000" dirty="0" smtClean="0"/>
              <a:t>分别是</a:t>
            </a:r>
            <a:r>
              <a:rPr lang="en-US" altLang="zh-CN" sz="2000" dirty="0" smtClean="0"/>
              <a:t>{00,11}</a:t>
            </a:r>
            <a:r>
              <a:rPr lang="zh-CN" altLang="en-US" sz="2000" dirty="0" smtClean="0"/>
              <a:t>中任意一个的</a:t>
            </a:r>
            <a:r>
              <a:rPr lang="en-US" altLang="zh-CN" sz="2000" dirty="0" smtClean="0"/>
              <a:t>14</a:t>
            </a:r>
            <a:r>
              <a:rPr lang="zh-CN" altLang="en-US" sz="2000" dirty="0" smtClean="0"/>
              <a:t>次重复的情况</a:t>
            </a:r>
            <a:r>
              <a:rPr lang="en-US" altLang="zh-CN" sz="2000" dirty="0" smtClean="0">
                <a:solidFill>
                  <a:srgbClr val="0000FF"/>
                </a:solidFill>
              </a:rPr>
              <a:t>(</a:t>
            </a:r>
            <a:r>
              <a:rPr lang="zh-CN" altLang="en-US" sz="2000" dirty="0" smtClean="0">
                <a:solidFill>
                  <a:srgbClr val="0000FF"/>
                </a:solidFill>
              </a:rPr>
              <a:t>计</a:t>
            </a:r>
            <a:r>
              <a:rPr lang="en-US" altLang="zh-CN" sz="2000" dirty="0" smtClean="0">
                <a:solidFill>
                  <a:srgbClr val="0000FF"/>
                </a:solidFill>
              </a:rPr>
              <a:t>2</a:t>
            </a:r>
            <a:r>
              <a:rPr lang="en-US" altLang="zh-CN" sz="2000" baseline="30000" dirty="0" smtClean="0">
                <a:solidFill>
                  <a:srgbClr val="0000FF"/>
                </a:solidFill>
              </a:rPr>
              <a:t>2</a:t>
            </a:r>
            <a:r>
              <a:rPr lang="en-US" altLang="zh-CN" sz="2000" dirty="0" smtClean="0">
                <a:solidFill>
                  <a:srgbClr val="0000FF"/>
                </a:solidFill>
              </a:rPr>
              <a:t>=4</a:t>
            </a:r>
            <a:r>
              <a:rPr lang="zh-CN" altLang="en-US" sz="2000" dirty="0" smtClean="0">
                <a:solidFill>
                  <a:srgbClr val="0000FF"/>
                </a:solidFill>
              </a:rPr>
              <a:t>种</a:t>
            </a:r>
            <a:r>
              <a:rPr lang="en-US" altLang="zh-CN" sz="2000" dirty="0" smtClean="0">
                <a:solidFill>
                  <a:srgbClr val="0000FF"/>
                </a:solidFill>
              </a:rPr>
              <a:t>)</a:t>
            </a:r>
            <a:r>
              <a:rPr lang="zh-CN" altLang="en-US" sz="2000" dirty="0" smtClean="0">
                <a:solidFill>
                  <a:srgbClr val="0000FF"/>
                </a:solidFill>
              </a:rPr>
              <a:t>对应弱密钥；剩下的</a:t>
            </a:r>
            <a:r>
              <a:rPr lang="en-US" altLang="zh-CN" sz="2000" dirty="0" smtClean="0">
                <a:solidFill>
                  <a:srgbClr val="0000FF"/>
                </a:solidFill>
              </a:rPr>
              <a:t>(16-4=12</a:t>
            </a:r>
            <a:r>
              <a:rPr lang="zh-CN" altLang="en-US" sz="2000" dirty="0" smtClean="0">
                <a:solidFill>
                  <a:srgbClr val="0000FF"/>
                </a:solidFill>
              </a:rPr>
              <a:t>种</a:t>
            </a:r>
            <a:r>
              <a:rPr lang="en-US" altLang="zh-CN" sz="2000" dirty="0" smtClean="0">
                <a:solidFill>
                  <a:srgbClr val="0000FF"/>
                </a:solidFill>
              </a:rPr>
              <a:t>)</a:t>
            </a:r>
            <a:r>
              <a:rPr lang="zh-CN" altLang="en-US" sz="2000" dirty="0" smtClean="0">
                <a:solidFill>
                  <a:srgbClr val="0000FF"/>
                </a:solidFill>
              </a:rPr>
              <a:t>对应半弱密钥</a:t>
            </a:r>
            <a:r>
              <a:rPr lang="zh-CN" altLang="en-US" sz="2000" dirty="0" smtClean="0"/>
              <a:t>。</a:t>
            </a:r>
          </a:p>
          <a:p>
            <a:pPr lvl="2" eaLnBrk="1" hangingPunct="1">
              <a:spcBef>
                <a:spcPts val="600"/>
              </a:spcBef>
            </a:pPr>
            <a:r>
              <a:rPr lang="zh-CN" altLang="en-US" sz="2000" dirty="0" smtClean="0">
                <a:solidFill>
                  <a:srgbClr val="0000FF"/>
                </a:solidFill>
              </a:rPr>
              <a:t>弱密钥与半弱密钥直接引起的</a:t>
            </a:r>
            <a:r>
              <a:rPr lang="zh-CN" altLang="en-US" sz="2000" dirty="0" smtClean="0">
                <a:solidFill>
                  <a:srgbClr val="0000FF"/>
                </a:solidFill>
                <a:latin typeface="华文中宋" pitchFamily="2" charset="-122"/>
              </a:rPr>
              <a:t>“</a:t>
            </a:r>
            <a:r>
              <a:rPr lang="zh-CN" altLang="en-US" sz="2000" dirty="0" smtClean="0">
                <a:solidFill>
                  <a:srgbClr val="0000FF"/>
                </a:solidFill>
              </a:rPr>
              <a:t>危险</a:t>
            </a:r>
            <a:r>
              <a:rPr lang="zh-CN" altLang="en-US" sz="2000" dirty="0" smtClean="0">
                <a:solidFill>
                  <a:srgbClr val="0000FF"/>
                </a:solidFill>
                <a:latin typeface="华文中宋" pitchFamily="2" charset="-122"/>
              </a:rPr>
              <a:t>”</a:t>
            </a:r>
            <a:r>
              <a:rPr lang="zh-CN" altLang="en-US" sz="2000" dirty="0" smtClean="0">
                <a:solidFill>
                  <a:srgbClr val="0000FF"/>
                </a:solidFill>
              </a:rPr>
              <a:t>是在多重使用</a:t>
            </a:r>
            <a:r>
              <a:rPr lang="en-US" altLang="zh-CN" sz="2000" dirty="0" smtClean="0">
                <a:solidFill>
                  <a:srgbClr val="0000FF"/>
                </a:solidFill>
              </a:rPr>
              <a:t>DES</a:t>
            </a:r>
            <a:r>
              <a:rPr lang="zh-CN" altLang="en-US" sz="2000" dirty="0" smtClean="0">
                <a:solidFill>
                  <a:srgbClr val="0000FF"/>
                </a:solidFill>
              </a:rPr>
              <a:t>加密中</a:t>
            </a:r>
            <a:r>
              <a:rPr lang="zh-CN" altLang="en-US" sz="2000" dirty="0" smtClean="0"/>
              <a:t>，第二次加密有可能使第一次加密复原；另外，</a:t>
            </a:r>
            <a:r>
              <a:rPr lang="zh-CN" altLang="en-US" sz="2000" dirty="0" smtClean="0">
                <a:solidFill>
                  <a:srgbClr val="0000FF"/>
                </a:solidFill>
              </a:rPr>
              <a:t>弱密钥与半弱密钥使得扩展出来的诸加密子密钥至多有两种差异</a:t>
            </a:r>
            <a:r>
              <a:rPr lang="zh-CN" altLang="en-US" sz="2000" dirty="0" smtClean="0"/>
              <a:t>，如此导致原本多轮迭代的复杂结构简化和容易分析。</a:t>
            </a:r>
          </a:p>
          <a:p>
            <a:pPr lvl="1" eaLnBrk="1" hangingPunct="1">
              <a:spcBef>
                <a:spcPts val="600"/>
              </a:spcBef>
            </a:pPr>
            <a:r>
              <a:rPr lang="zh-CN" altLang="en-US" sz="2000" dirty="0" smtClean="0"/>
              <a:t>所幸在总数</a:t>
            </a:r>
            <a:r>
              <a:rPr lang="en-US" altLang="zh-CN" sz="2000" dirty="0" smtClean="0"/>
              <a:t>2</a:t>
            </a:r>
            <a:r>
              <a:rPr lang="en-US" altLang="zh-CN" sz="2000" baseline="30000" dirty="0" smtClean="0"/>
              <a:t>56</a:t>
            </a:r>
            <a:r>
              <a:rPr lang="zh-CN" altLang="en-US" sz="2000" dirty="0" smtClean="0"/>
              <a:t>个可选密钥中，弱密钥与半弱密钥所占的比例极小，如果是随机选择，</a:t>
            </a:r>
            <a:r>
              <a:rPr lang="en-US" altLang="zh-CN" sz="2000" dirty="0" smtClean="0"/>
              <a:t>(</a:t>
            </a:r>
            <a:r>
              <a:rPr lang="zh-CN" altLang="en-US" sz="2000" dirty="0" smtClean="0"/>
              <a:t>半</a:t>
            </a:r>
            <a:r>
              <a:rPr lang="en-US" altLang="zh-CN" sz="2000" dirty="0" smtClean="0"/>
              <a:t>)</a:t>
            </a:r>
            <a:r>
              <a:rPr lang="zh-CN" altLang="en-US" sz="2000" dirty="0" smtClean="0"/>
              <a:t>弱密钥出现的概率很小，因而其存在性并不会危及</a:t>
            </a:r>
            <a:r>
              <a:rPr lang="en-US" altLang="zh-CN" sz="2000" dirty="0" smtClean="0"/>
              <a:t>DES</a:t>
            </a:r>
            <a:r>
              <a:rPr lang="zh-CN" altLang="en-US" sz="2000" dirty="0" smtClean="0"/>
              <a:t>的安全</a:t>
            </a: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3.1.1</a:t>
            </a:r>
            <a:r>
              <a:rPr lang="zh-CN" altLang="en-US" dirty="0" smtClean="0"/>
              <a:t>分组密码的基本概念和发展</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r>
              <a:rPr lang="zh-CN" altLang="en-US" sz="2400" dirty="0" smtClean="0">
                <a:latin typeface="Times New Roman" pitchFamily="18" charset="0"/>
              </a:rPr>
              <a:t>分组密码的作用</a:t>
            </a:r>
          </a:p>
          <a:p>
            <a:pPr lvl="1" eaLnBrk="1" hangingPunct="1"/>
            <a:r>
              <a:rPr lang="zh-CN" altLang="en-US" sz="2000" dirty="0" smtClean="0">
                <a:latin typeface="Times New Roman" pitchFamily="18" charset="0"/>
              </a:rPr>
              <a:t>加密</a:t>
            </a:r>
            <a:r>
              <a:rPr lang="en-US" altLang="zh-CN" sz="2000" dirty="0" smtClean="0">
                <a:latin typeface="Times New Roman" pitchFamily="18" charset="0"/>
              </a:rPr>
              <a:t>(</a:t>
            </a:r>
            <a:r>
              <a:rPr lang="zh-CN" altLang="en-US" sz="2000" dirty="0" smtClean="0">
                <a:latin typeface="Times New Roman" pitchFamily="18" charset="0"/>
              </a:rPr>
              <a:t>适合软硬件实现</a:t>
            </a:r>
            <a:r>
              <a:rPr lang="en-US" altLang="zh-CN" sz="2000" dirty="0" smtClean="0">
                <a:latin typeface="Times New Roman" pitchFamily="18" charset="0"/>
              </a:rPr>
              <a:t>)</a:t>
            </a:r>
          </a:p>
          <a:p>
            <a:pPr lvl="1" eaLnBrk="1" hangingPunct="1"/>
            <a:r>
              <a:rPr lang="zh-CN" altLang="en-US" sz="2000" dirty="0" smtClean="0">
                <a:latin typeface="Times New Roman" pitchFamily="18" charset="0"/>
              </a:rPr>
              <a:t>构成其它密码功能的基本模块</a:t>
            </a:r>
          </a:p>
          <a:p>
            <a:pPr lvl="2" eaLnBrk="1" hangingPunct="1"/>
            <a:r>
              <a:rPr lang="en-US" altLang="zh-CN" sz="2000" dirty="0" smtClean="0">
                <a:latin typeface="Times New Roman" pitchFamily="18" charset="0"/>
              </a:rPr>
              <a:t>1. </a:t>
            </a:r>
            <a:r>
              <a:rPr lang="zh-CN" altLang="en-US" sz="2000" dirty="0" smtClean="0">
                <a:latin typeface="Times New Roman" pitchFamily="18" charset="0"/>
              </a:rPr>
              <a:t>构造伪随机数生成器。用于</a:t>
            </a:r>
            <a:r>
              <a:rPr lang="zh-CN" altLang="en-US" sz="2000" dirty="0" smtClean="0">
                <a:latin typeface="华文中宋" pitchFamily="2" charset="-122"/>
              </a:rPr>
              <a:t>产生性能良好的随机数</a:t>
            </a:r>
          </a:p>
          <a:p>
            <a:pPr lvl="3" eaLnBrk="1" hangingPunct="1"/>
            <a:r>
              <a:rPr lang="zh-CN" altLang="en-US" dirty="0" smtClean="0">
                <a:latin typeface="Times New Roman" pitchFamily="18" charset="0"/>
              </a:rPr>
              <a:t>适合产生少量随机数，如</a:t>
            </a:r>
            <a:r>
              <a:rPr lang="en-US" altLang="zh-CN" dirty="0" smtClean="0">
                <a:latin typeface="Times New Roman" pitchFamily="18" charset="0"/>
              </a:rPr>
              <a:t>ANSI X9.17(</a:t>
            </a:r>
            <a:r>
              <a:rPr lang="zh-CN" altLang="en-US" dirty="0" smtClean="0">
                <a:latin typeface="Times New Roman" pitchFamily="18" charset="0"/>
              </a:rPr>
              <a:t>基于</a:t>
            </a:r>
            <a:r>
              <a:rPr lang="en-US" altLang="zh-CN" dirty="0" smtClean="0">
                <a:latin typeface="Times New Roman" pitchFamily="18" charset="0"/>
              </a:rPr>
              <a:t>EDE</a:t>
            </a:r>
            <a:r>
              <a:rPr lang="zh-CN" altLang="en-US" dirty="0" smtClean="0">
                <a:latin typeface="Times New Roman" pitchFamily="18" charset="0"/>
              </a:rPr>
              <a:t>算法</a:t>
            </a:r>
            <a:r>
              <a:rPr lang="en-US" altLang="zh-CN" dirty="0" smtClean="0">
                <a:latin typeface="Times New Roman" pitchFamily="18" charset="0"/>
              </a:rPr>
              <a:t>)</a:t>
            </a:r>
            <a:endParaRPr lang="en-US" altLang="zh-CN" dirty="0" smtClean="0">
              <a:latin typeface="华文中宋" pitchFamily="2" charset="-122"/>
            </a:endParaRPr>
          </a:p>
          <a:p>
            <a:pPr lvl="2" eaLnBrk="1" hangingPunct="1"/>
            <a:r>
              <a:rPr lang="en-US" altLang="zh-CN" sz="2000" dirty="0" smtClean="0">
                <a:latin typeface="Times New Roman" pitchFamily="18" charset="0"/>
              </a:rPr>
              <a:t>2. </a:t>
            </a:r>
            <a:r>
              <a:rPr lang="zh-CN" altLang="en-US" sz="2000" dirty="0" smtClean="0">
                <a:latin typeface="Times New Roman" pitchFamily="18" charset="0"/>
              </a:rPr>
              <a:t>构造流密码。</a:t>
            </a:r>
          </a:p>
          <a:p>
            <a:pPr lvl="3" eaLnBrk="1" hangingPunct="1"/>
            <a:r>
              <a:rPr lang="zh-CN" altLang="en-US" dirty="0" smtClean="0">
                <a:latin typeface="Times New Roman" pitchFamily="18" charset="0"/>
              </a:rPr>
              <a:t>速度比移位寄存器慢得多，但软件实现方便</a:t>
            </a:r>
          </a:p>
          <a:p>
            <a:pPr lvl="3" eaLnBrk="1" hangingPunct="1"/>
            <a:r>
              <a:rPr lang="zh-CN" altLang="en-US" dirty="0" smtClean="0">
                <a:latin typeface="Times New Roman" pitchFamily="18" charset="0"/>
              </a:rPr>
              <a:t>采用适当的分组链接模式</a:t>
            </a:r>
            <a:r>
              <a:rPr lang="en-US" altLang="zh-CN" dirty="0" smtClean="0">
                <a:latin typeface="Times New Roman" pitchFamily="18" charset="0"/>
              </a:rPr>
              <a:t>(CFB</a:t>
            </a:r>
            <a:r>
              <a:rPr lang="zh-CN" altLang="en-US" dirty="0" smtClean="0">
                <a:latin typeface="Times New Roman" pitchFamily="18" charset="0"/>
              </a:rPr>
              <a:t>或</a:t>
            </a:r>
            <a:r>
              <a:rPr lang="en-US" altLang="zh-CN" dirty="0" smtClean="0">
                <a:latin typeface="Times New Roman" pitchFamily="18" charset="0"/>
              </a:rPr>
              <a:t>OFB)</a:t>
            </a:r>
            <a:r>
              <a:rPr lang="zh-CN" altLang="en-US" dirty="0" smtClean="0">
                <a:latin typeface="Times New Roman" pitchFamily="18" charset="0"/>
              </a:rPr>
              <a:t>可实现</a:t>
            </a:r>
          </a:p>
          <a:p>
            <a:pPr lvl="2" eaLnBrk="1" hangingPunct="1"/>
            <a:r>
              <a:rPr lang="en-US" altLang="zh-CN" sz="2000" dirty="0" smtClean="0">
                <a:latin typeface="Times New Roman" pitchFamily="18" charset="0"/>
              </a:rPr>
              <a:t>3. </a:t>
            </a:r>
            <a:r>
              <a:rPr lang="zh-CN" altLang="en-US" sz="2000" dirty="0" smtClean="0">
                <a:latin typeface="Times New Roman" pitchFamily="18" charset="0"/>
              </a:rPr>
              <a:t>消息认证和数据完整性保护</a:t>
            </a:r>
          </a:p>
          <a:p>
            <a:pPr lvl="3" eaLnBrk="1" hangingPunct="1"/>
            <a:r>
              <a:rPr lang="zh-CN" altLang="en-US" dirty="0" smtClean="0">
                <a:latin typeface="Times New Roman" pitchFamily="18" charset="0"/>
              </a:rPr>
              <a:t>通过用于构造消息认证码</a:t>
            </a:r>
            <a:r>
              <a:rPr lang="en-US" altLang="zh-CN" dirty="0" smtClean="0">
                <a:latin typeface="Times New Roman" pitchFamily="18" charset="0"/>
              </a:rPr>
              <a:t>(MAC)</a:t>
            </a:r>
            <a:r>
              <a:rPr lang="zh-CN" altLang="en-US" dirty="0" smtClean="0">
                <a:latin typeface="Times New Roman" pitchFamily="18" charset="0"/>
              </a:rPr>
              <a:t>和杂凑函数等来实现</a:t>
            </a:r>
          </a:p>
          <a:p>
            <a:pPr lvl="1" algn="just" eaLnBrk="1" hangingPunct="1">
              <a:lnSpc>
                <a:spcPct val="100000"/>
              </a:lnSpc>
              <a:spcBef>
                <a:spcPts val="600"/>
              </a:spcBef>
            </a:pP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DES</a:t>
            </a:r>
            <a:r>
              <a:rPr lang="zh-CN" altLang="en-US" dirty="0" smtClean="0"/>
              <a:t>算法描述</a:t>
            </a:r>
            <a:endParaRPr lang="zh-CN" altLang="en-US" dirty="0"/>
          </a:p>
        </p:txBody>
      </p:sp>
      <p:sp>
        <p:nvSpPr>
          <p:cNvPr id="3" name="内容占位符 2"/>
          <p:cNvSpPr>
            <a:spLocks noGrp="1"/>
          </p:cNvSpPr>
          <p:nvPr>
            <p:ph idx="1"/>
          </p:nvPr>
        </p:nvSpPr>
        <p:spPr>
          <a:xfrm>
            <a:off x="457200" y="990600"/>
            <a:ext cx="8458200" cy="5486400"/>
          </a:xfrm>
        </p:spPr>
        <p:txBody>
          <a:bodyPr/>
          <a:lstStyle/>
          <a:p>
            <a:pPr eaLnBrk="1" hangingPunct="1">
              <a:lnSpc>
                <a:spcPct val="110000"/>
              </a:lnSpc>
            </a:pPr>
            <a:r>
              <a:rPr lang="en-US" altLang="zh-CN" sz="2400" dirty="0" smtClean="0"/>
              <a:t>3)</a:t>
            </a:r>
            <a:r>
              <a:rPr lang="zh-CN" altLang="en-US" sz="2400" dirty="0" smtClean="0"/>
              <a:t>密文与明文、密文与密钥的相关性</a:t>
            </a:r>
            <a:r>
              <a:rPr lang="en-US" altLang="zh-CN" sz="2400" dirty="0" smtClean="0"/>
              <a:t>. </a:t>
            </a:r>
          </a:p>
          <a:p>
            <a:pPr lvl="1" eaLnBrk="1" hangingPunct="1">
              <a:lnSpc>
                <a:spcPct val="110000"/>
              </a:lnSpc>
            </a:pPr>
            <a:r>
              <a:rPr lang="zh-CN" altLang="en-US" sz="2000" dirty="0" smtClean="0"/>
              <a:t>人们的研究结果表明：</a:t>
            </a:r>
            <a:r>
              <a:rPr lang="en-US" altLang="zh-CN" sz="2000" dirty="0" smtClean="0"/>
              <a:t>DES</a:t>
            </a:r>
            <a:r>
              <a:rPr lang="zh-CN" altLang="en-US" sz="2000" dirty="0" smtClean="0"/>
              <a:t>的编码过程可使</a:t>
            </a:r>
            <a:r>
              <a:rPr lang="zh-CN" altLang="en-US" sz="2000" u="sng" dirty="0" smtClean="0">
                <a:solidFill>
                  <a:srgbClr val="0000FF"/>
                </a:solidFill>
              </a:rPr>
              <a:t>每个密文比特</a:t>
            </a:r>
            <a:r>
              <a:rPr lang="zh-CN" altLang="en-US" sz="2000" dirty="0" smtClean="0">
                <a:solidFill>
                  <a:srgbClr val="0000FF"/>
                </a:solidFill>
              </a:rPr>
              <a:t>都是</a:t>
            </a:r>
            <a:r>
              <a:rPr lang="zh-CN" altLang="en-US" sz="2000" u="sng" dirty="0" smtClean="0">
                <a:solidFill>
                  <a:srgbClr val="0000FF"/>
                </a:solidFill>
              </a:rPr>
              <a:t>所有明文比特</a:t>
            </a:r>
            <a:r>
              <a:rPr lang="zh-CN" altLang="en-US" sz="2000" dirty="0" smtClean="0">
                <a:solidFill>
                  <a:srgbClr val="0000FF"/>
                </a:solidFill>
              </a:rPr>
              <a:t>和</a:t>
            </a:r>
            <a:r>
              <a:rPr lang="zh-CN" altLang="en-US" sz="2000" u="sng" dirty="0" smtClean="0">
                <a:solidFill>
                  <a:srgbClr val="0000FF"/>
                </a:solidFill>
              </a:rPr>
              <a:t>所有密钥比特</a:t>
            </a:r>
            <a:r>
              <a:rPr lang="zh-CN" altLang="en-US" sz="2000" dirty="0" smtClean="0">
                <a:solidFill>
                  <a:srgbClr val="0000FF"/>
                </a:solidFill>
              </a:rPr>
              <a:t>的</a:t>
            </a:r>
            <a:r>
              <a:rPr lang="zh-CN" altLang="en-US" sz="2000" u="sng" dirty="0" smtClean="0">
                <a:solidFill>
                  <a:srgbClr val="0000FF"/>
                </a:solidFill>
              </a:rPr>
              <a:t>复杂混合函数</a:t>
            </a:r>
            <a:r>
              <a:rPr lang="zh-CN" altLang="en-US" sz="2000" dirty="0" smtClean="0"/>
              <a:t>，而要达到这一要求</a:t>
            </a:r>
            <a:r>
              <a:rPr lang="zh-CN" altLang="en-US" sz="2000" dirty="0" smtClean="0">
                <a:solidFill>
                  <a:srgbClr val="FF0000"/>
                </a:solidFill>
              </a:rPr>
              <a:t>至少需要</a:t>
            </a:r>
            <a:r>
              <a:rPr lang="en-US" altLang="zh-CN" sz="2000" dirty="0" smtClean="0">
                <a:solidFill>
                  <a:srgbClr val="FF0000"/>
                </a:solidFill>
              </a:rPr>
              <a:t>DES</a:t>
            </a:r>
            <a:r>
              <a:rPr lang="zh-CN" altLang="en-US" sz="2000" dirty="0" smtClean="0">
                <a:solidFill>
                  <a:srgbClr val="FF0000"/>
                </a:solidFill>
              </a:rPr>
              <a:t>的迭代：</a:t>
            </a:r>
            <a:r>
              <a:rPr lang="en-US" altLang="zh-CN" sz="2000" dirty="0" smtClean="0">
                <a:solidFill>
                  <a:srgbClr val="FF0000"/>
                </a:solidFill>
              </a:rPr>
              <a:t>5</a:t>
            </a:r>
            <a:r>
              <a:rPr lang="zh-CN" altLang="en-US" sz="2000" dirty="0" smtClean="0">
                <a:solidFill>
                  <a:srgbClr val="FF0000"/>
                </a:solidFill>
              </a:rPr>
              <a:t>轮</a:t>
            </a:r>
            <a:r>
              <a:rPr lang="zh-CN" altLang="en-US" sz="2000" dirty="0" smtClean="0"/>
              <a:t>。人们也用</a:t>
            </a:r>
            <a:r>
              <a:rPr lang="zh-CN" altLang="en-US" sz="2000" dirty="0" smtClean="0">
                <a:sym typeface="Symbol" pitchFamily="18" charset="2"/>
              </a:rPr>
              <a:t></a:t>
            </a:r>
            <a:r>
              <a:rPr lang="en-US" altLang="zh-CN" sz="2000" dirty="0" smtClean="0"/>
              <a:t>2-</a:t>
            </a:r>
            <a:r>
              <a:rPr lang="zh-CN" altLang="en-US" sz="2000" dirty="0" smtClean="0"/>
              <a:t>检验证明：</a:t>
            </a:r>
            <a:r>
              <a:rPr lang="en-US" altLang="zh-CN" sz="2000" dirty="0" smtClean="0">
                <a:solidFill>
                  <a:srgbClr val="FF0000"/>
                </a:solidFill>
              </a:rPr>
              <a:t>DES</a:t>
            </a:r>
            <a:r>
              <a:rPr lang="zh-CN" altLang="en-US" sz="2000" dirty="0" smtClean="0">
                <a:solidFill>
                  <a:srgbClr val="FF0000"/>
                </a:solidFill>
              </a:rPr>
              <a:t>迭代</a:t>
            </a:r>
            <a:r>
              <a:rPr lang="en-US" altLang="zh-CN" sz="2000" dirty="0" smtClean="0">
                <a:solidFill>
                  <a:srgbClr val="FF0000"/>
                </a:solidFill>
              </a:rPr>
              <a:t>8</a:t>
            </a:r>
            <a:r>
              <a:rPr lang="zh-CN" altLang="en-US" sz="2000" dirty="0" smtClean="0">
                <a:solidFill>
                  <a:srgbClr val="FF0000"/>
                </a:solidFill>
              </a:rPr>
              <a:t>轮</a:t>
            </a:r>
            <a:r>
              <a:rPr lang="zh-CN" altLang="en-US" sz="2000" dirty="0" smtClean="0"/>
              <a:t>以后，就可认为输出和输入不相关了。</a:t>
            </a:r>
            <a:endParaRPr lang="en-US" altLang="zh-CN" sz="2000" dirty="0" smtClean="0"/>
          </a:p>
          <a:p>
            <a:pPr eaLnBrk="1" hangingPunct="1"/>
            <a:r>
              <a:rPr lang="en-US" altLang="zh-CN" sz="2000" dirty="0" smtClean="0"/>
              <a:t>DES</a:t>
            </a:r>
            <a:r>
              <a:rPr lang="zh-CN" altLang="en-US" sz="2000" dirty="0" smtClean="0"/>
              <a:t>的评估</a:t>
            </a:r>
          </a:p>
          <a:p>
            <a:pPr lvl="1" eaLnBrk="1" hangingPunct="1"/>
            <a:r>
              <a:rPr lang="zh-CN" altLang="en-US" sz="2000" dirty="0" smtClean="0"/>
              <a:t>规定</a:t>
            </a:r>
            <a:r>
              <a:rPr lang="zh-CN" altLang="en-US" sz="2000" dirty="0" smtClean="0">
                <a:solidFill>
                  <a:srgbClr val="0000FF"/>
                </a:solidFill>
              </a:rPr>
              <a:t>每隔</a:t>
            </a:r>
            <a:r>
              <a:rPr lang="en-US" altLang="zh-CN" sz="2000" dirty="0" smtClean="0">
                <a:solidFill>
                  <a:srgbClr val="0000FF"/>
                </a:solidFill>
              </a:rPr>
              <a:t>5</a:t>
            </a:r>
            <a:r>
              <a:rPr lang="zh-CN" altLang="en-US" sz="2000" dirty="0" smtClean="0">
                <a:solidFill>
                  <a:srgbClr val="0000FF"/>
                </a:solidFill>
              </a:rPr>
              <a:t>年</a:t>
            </a:r>
            <a:r>
              <a:rPr lang="zh-CN" altLang="en-US" sz="2000" dirty="0" smtClean="0"/>
              <a:t>由美国国家保密局（</a:t>
            </a:r>
            <a:r>
              <a:rPr lang="en-US" altLang="zh-CN" sz="2000" dirty="0" smtClean="0"/>
              <a:t>national security agency, NSA</a:t>
            </a:r>
            <a:r>
              <a:rPr lang="zh-CN" altLang="en-US" sz="2000" dirty="0" smtClean="0"/>
              <a:t>）作出评估，并重新批准它是否继续作为联邦加密标准。最近的一次评估是在</a:t>
            </a:r>
            <a:r>
              <a:rPr lang="en-US" altLang="zh-CN" sz="2000" dirty="0" smtClean="0"/>
              <a:t>1994</a:t>
            </a:r>
            <a:r>
              <a:rPr lang="zh-CN" altLang="en-US" sz="2000" dirty="0" smtClean="0"/>
              <a:t>年</a:t>
            </a:r>
            <a:r>
              <a:rPr lang="en-US" altLang="zh-CN" sz="2000" dirty="0" smtClean="0"/>
              <a:t>1</a:t>
            </a:r>
            <a:r>
              <a:rPr lang="zh-CN" altLang="en-US" sz="2000" dirty="0" smtClean="0"/>
              <a:t>月，美国已决定</a:t>
            </a:r>
            <a:r>
              <a:rPr lang="en-US" altLang="zh-CN" sz="2000" dirty="0" smtClean="0"/>
              <a:t>1998</a:t>
            </a:r>
            <a:r>
              <a:rPr lang="zh-CN" altLang="en-US" sz="2000" dirty="0" smtClean="0"/>
              <a:t>年</a:t>
            </a:r>
            <a:r>
              <a:rPr lang="en-US" altLang="zh-CN" sz="2000" dirty="0" smtClean="0"/>
              <a:t>12</a:t>
            </a:r>
            <a:r>
              <a:rPr lang="zh-CN" altLang="en-US" sz="2000" dirty="0" smtClean="0"/>
              <a:t>月以后将不再使用</a:t>
            </a:r>
            <a:r>
              <a:rPr lang="en-US" altLang="zh-CN" sz="2000" dirty="0" smtClean="0"/>
              <a:t>DES</a:t>
            </a:r>
            <a:r>
              <a:rPr lang="zh-CN" altLang="en-US" sz="2000" dirty="0" smtClean="0"/>
              <a:t>。</a:t>
            </a:r>
            <a:endParaRPr lang="en-US" altLang="zh-CN" sz="2000" dirty="0" smtClean="0"/>
          </a:p>
          <a:p>
            <a:pPr lvl="1" eaLnBrk="1" hangingPunct="1"/>
            <a:r>
              <a:rPr lang="en-US" altLang="zh-CN" sz="2000" dirty="0" smtClean="0"/>
              <a:t>DES</a:t>
            </a:r>
            <a:r>
              <a:rPr lang="zh-CN" altLang="en-US" sz="2000" dirty="0" smtClean="0"/>
              <a:t>密钥量仅为</a:t>
            </a:r>
            <a:r>
              <a:rPr lang="en-US" altLang="zh-CN" sz="2000" dirty="0" smtClean="0"/>
              <a:t>2</a:t>
            </a:r>
            <a:r>
              <a:rPr lang="en-US" altLang="zh-CN" sz="2000" baseline="30000" dirty="0" smtClean="0"/>
              <a:t>56</a:t>
            </a:r>
            <a:r>
              <a:rPr lang="en-US" altLang="zh-CN" sz="2000" dirty="0" smtClean="0"/>
              <a:t>≈10</a:t>
            </a:r>
            <a:r>
              <a:rPr lang="en-US" altLang="zh-CN" sz="2000" baseline="30000" dirty="0" smtClean="0"/>
              <a:t>17</a:t>
            </a:r>
            <a:r>
              <a:rPr lang="zh-CN" altLang="en-US" sz="2000" dirty="0" smtClean="0"/>
              <a:t>，不能抵抗穷搜索攻击</a:t>
            </a:r>
            <a:endParaRPr lang="en-US" altLang="zh-CN" sz="2000" dirty="0" smtClean="0"/>
          </a:p>
          <a:p>
            <a:pPr lvl="1" eaLnBrk="1" hangingPunct="1"/>
            <a:r>
              <a:rPr lang="zh-CN" altLang="en-US" sz="2000" dirty="0" smtClean="0"/>
              <a:t>尽管如此，</a:t>
            </a:r>
            <a:r>
              <a:rPr lang="en-US" altLang="zh-CN" sz="2000" dirty="0" smtClean="0"/>
              <a:t>DES</a:t>
            </a:r>
            <a:r>
              <a:rPr lang="zh-CN" altLang="en-US" sz="2000" dirty="0" smtClean="0"/>
              <a:t>对于推动密码理论的发展和应用毕竟起了重大作用，对于</a:t>
            </a:r>
            <a:r>
              <a:rPr lang="zh-CN" altLang="en-US" sz="2000" u="sng" dirty="0" smtClean="0"/>
              <a:t>掌握分组密码的基本理论、设计思想和实际应用</a:t>
            </a:r>
            <a:r>
              <a:rPr lang="zh-CN" altLang="en-US" sz="2000" dirty="0" smtClean="0"/>
              <a:t>仍然有着重要的参考价值</a:t>
            </a:r>
            <a:endParaRPr lang="en-US" altLang="zh-CN"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DES</a:t>
            </a:r>
            <a:r>
              <a:rPr lang="zh-CN" altLang="en-US" dirty="0" smtClean="0"/>
              <a:t>算法描述</a:t>
            </a:r>
            <a:endParaRPr lang="zh-CN" altLang="en-US" dirty="0"/>
          </a:p>
        </p:txBody>
      </p:sp>
      <p:sp>
        <p:nvSpPr>
          <p:cNvPr id="3" name="内容占位符 2"/>
          <p:cNvSpPr>
            <a:spLocks noGrp="1"/>
          </p:cNvSpPr>
          <p:nvPr>
            <p:ph idx="1"/>
          </p:nvPr>
        </p:nvSpPr>
        <p:spPr>
          <a:xfrm>
            <a:off x="457200" y="990600"/>
            <a:ext cx="8458200" cy="5486400"/>
          </a:xfrm>
        </p:spPr>
        <p:txBody>
          <a:bodyPr/>
          <a:lstStyle/>
          <a:p>
            <a:pPr lvl="1" eaLnBrk="1" hangingPunct="1"/>
            <a:r>
              <a:rPr lang="zh-CN" altLang="en-US" sz="2000" dirty="0" smtClean="0"/>
              <a:t>一些强力攻击的案例：</a:t>
            </a:r>
          </a:p>
          <a:p>
            <a:pPr lvl="2" eaLnBrk="1" hangingPunct="1"/>
            <a:r>
              <a:rPr lang="en-US" altLang="zh-CN" sz="2000" dirty="0" smtClean="0"/>
              <a:t>1997</a:t>
            </a:r>
            <a:r>
              <a:rPr lang="zh-CN" altLang="en-US" sz="2000" dirty="0" smtClean="0"/>
              <a:t>年</a:t>
            </a:r>
            <a:r>
              <a:rPr lang="en-US" altLang="zh-CN" sz="2000" dirty="0" smtClean="0"/>
              <a:t>1</a:t>
            </a:r>
            <a:r>
              <a:rPr lang="zh-CN" altLang="en-US" sz="2000" dirty="0" smtClean="0"/>
              <a:t>月</a:t>
            </a:r>
            <a:r>
              <a:rPr lang="en-US" altLang="zh-CN" sz="2000" dirty="0" smtClean="0"/>
              <a:t>28</a:t>
            </a:r>
            <a:r>
              <a:rPr lang="zh-CN" altLang="en-US" sz="2000" dirty="0" smtClean="0"/>
              <a:t>日，美国</a:t>
            </a:r>
            <a:r>
              <a:rPr lang="en-US" altLang="zh-CN" sz="2000" dirty="0" smtClean="0"/>
              <a:t>RSA</a:t>
            </a:r>
            <a:r>
              <a:rPr lang="zh-CN" altLang="en-US" sz="2000" dirty="0" smtClean="0"/>
              <a:t>数据安全公司在</a:t>
            </a:r>
            <a:r>
              <a:rPr lang="en-US" altLang="zh-CN" sz="2000" dirty="0" smtClean="0"/>
              <a:t>RSA</a:t>
            </a:r>
            <a:r>
              <a:rPr lang="zh-CN" altLang="en-US" sz="2000" dirty="0" smtClean="0"/>
              <a:t>安全年会上发布了一项</a:t>
            </a:r>
            <a:r>
              <a:rPr lang="zh-CN" altLang="en-US" sz="2000" dirty="0" smtClean="0">
                <a:latin typeface="华文中宋" pitchFamily="2" charset="-122"/>
              </a:rPr>
              <a:t>“</a:t>
            </a:r>
            <a:r>
              <a:rPr lang="zh-CN" altLang="en-US" sz="2000" dirty="0" smtClean="0"/>
              <a:t>秘密密钥挑战</a:t>
            </a:r>
            <a:r>
              <a:rPr lang="zh-CN" altLang="en-US" sz="2000" dirty="0" smtClean="0">
                <a:latin typeface="华文中宋" pitchFamily="2" charset="-122"/>
              </a:rPr>
              <a:t>”</a:t>
            </a:r>
            <a:r>
              <a:rPr lang="zh-CN" altLang="en-US" sz="2000" dirty="0" smtClean="0"/>
              <a:t>竞赛，</a:t>
            </a:r>
            <a:r>
              <a:rPr lang="zh-CN" altLang="en-US" sz="2000" dirty="0" smtClean="0">
                <a:solidFill>
                  <a:srgbClr val="0000FF"/>
                </a:solidFill>
              </a:rPr>
              <a:t>悬赏</a:t>
            </a:r>
            <a:r>
              <a:rPr lang="en-US" altLang="zh-CN" sz="2000" dirty="0" smtClean="0">
                <a:solidFill>
                  <a:srgbClr val="0000FF"/>
                </a:solidFill>
              </a:rPr>
              <a:t>10000</a:t>
            </a:r>
            <a:r>
              <a:rPr lang="zh-CN" altLang="en-US" sz="2000" dirty="0" smtClean="0">
                <a:solidFill>
                  <a:srgbClr val="0000FF"/>
                </a:solidFill>
              </a:rPr>
              <a:t>美金破译密钥长度为</a:t>
            </a:r>
            <a:r>
              <a:rPr lang="en-US" altLang="zh-CN" sz="2000" dirty="0" smtClean="0">
                <a:solidFill>
                  <a:srgbClr val="0000FF"/>
                </a:solidFill>
              </a:rPr>
              <a:t>56bit</a:t>
            </a:r>
            <a:r>
              <a:rPr lang="zh-CN" altLang="en-US" sz="2000" dirty="0" smtClean="0">
                <a:solidFill>
                  <a:srgbClr val="0000FF"/>
                </a:solidFill>
              </a:rPr>
              <a:t>的</a:t>
            </a:r>
            <a:r>
              <a:rPr lang="en-US" altLang="zh-CN" sz="2000" dirty="0" smtClean="0">
                <a:solidFill>
                  <a:srgbClr val="0000FF"/>
                </a:solidFill>
              </a:rPr>
              <a:t>DES</a:t>
            </a:r>
            <a:r>
              <a:rPr lang="zh-CN" altLang="en-US" sz="2000" dirty="0" smtClean="0"/>
              <a:t>。以测试其强度。</a:t>
            </a:r>
            <a:r>
              <a:rPr lang="zh-CN" altLang="en-US" sz="2000" dirty="0" smtClean="0">
                <a:solidFill>
                  <a:srgbClr val="0000FF"/>
                </a:solidFill>
              </a:rPr>
              <a:t>克罗拉多州的程序员</a:t>
            </a:r>
            <a:r>
              <a:rPr lang="en-US" altLang="zh-CN" sz="2000" dirty="0" err="1" smtClean="0">
                <a:solidFill>
                  <a:srgbClr val="0000FF"/>
                </a:solidFill>
              </a:rPr>
              <a:t>Verser</a:t>
            </a:r>
            <a:r>
              <a:rPr lang="zh-CN" altLang="en-US" sz="2000" dirty="0" smtClean="0"/>
              <a:t>从</a:t>
            </a:r>
            <a:r>
              <a:rPr lang="en-US" altLang="zh-CN" sz="2000" dirty="0" smtClean="0"/>
              <a:t>1997</a:t>
            </a:r>
            <a:r>
              <a:rPr lang="zh-CN" altLang="en-US" sz="2000" dirty="0" smtClean="0"/>
              <a:t>年</a:t>
            </a:r>
            <a:r>
              <a:rPr lang="en-US" altLang="zh-CN" sz="2000" dirty="0" smtClean="0"/>
              <a:t>3</a:t>
            </a:r>
            <a:r>
              <a:rPr lang="zh-CN" altLang="en-US" sz="2000" dirty="0" smtClean="0"/>
              <a:t>月</a:t>
            </a:r>
            <a:r>
              <a:rPr lang="en-US" altLang="zh-CN" sz="2000" dirty="0" smtClean="0"/>
              <a:t>13</a:t>
            </a:r>
            <a:r>
              <a:rPr lang="zh-CN" altLang="en-US" sz="2000" dirty="0" smtClean="0"/>
              <a:t>日</a:t>
            </a:r>
            <a:r>
              <a:rPr lang="zh-CN" altLang="en-US" sz="2000" dirty="0" smtClean="0">
                <a:solidFill>
                  <a:srgbClr val="0000FF"/>
                </a:solidFill>
              </a:rPr>
              <a:t>起用了</a:t>
            </a:r>
            <a:r>
              <a:rPr lang="en-US" altLang="zh-CN" sz="2000" dirty="0" smtClean="0">
                <a:solidFill>
                  <a:srgbClr val="0000FF"/>
                </a:solidFill>
              </a:rPr>
              <a:t>96</a:t>
            </a:r>
            <a:r>
              <a:rPr lang="zh-CN" altLang="en-US" sz="2000" dirty="0" smtClean="0">
                <a:solidFill>
                  <a:srgbClr val="0000FF"/>
                </a:solidFill>
              </a:rPr>
              <a:t>天的时间，在</a:t>
            </a:r>
            <a:r>
              <a:rPr lang="en-US" altLang="zh-CN" sz="2000" dirty="0" smtClean="0">
                <a:solidFill>
                  <a:srgbClr val="0000FF"/>
                </a:solidFill>
              </a:rPr>
              <a:t>Internet</a:t>
            </a:r>
            <a:r>
              <a:rPr lang="zh-CN" altLang="en-US" sz="2000" dirty="0" smtClean="0">
                <a:solidFill>
                  <a:srgbClr val="0000FF"/>
                </a:solidFill>
              </a:rPr>
              <a:t>上数万名志愿者的协同工作下</a:t>
            </a:r>
            <a:r>
              <a:rPr lang="zh-CN" altLang="en-US" sz="2000" dirty="0" smtClean="0"/>
              <a:t>，于</a:t>
            </a:r>
            <a:r>
              <a:rPr lang="en-US" altLang="zh-CN" sz="2000" dirty="0" smtClean="0"/>
              <a:t>1997</a:t>
            </a:r>
            <a:r>
              <a:rPr lang="zh-CN" altLang="en-US" sz="2000" dirty="0" smtClean="0"/>
              <a:t>年</a:t>
            </a:r>
            <a:r>
              <a:rPr lang="en-US" altLang="zh-CN" sz="2000" dirty="0" smtClean="0"/>
              <a:t>6</a:t>
            </a:r>
            <a:r>
              <a:rPr lang="zh-CN" altLang="en-US" sz="2000" dirty="0" smtClean="0"/>
              <a:t>月</a:t>
            </a:r>
            <a:r>
              <a:rPr lang="en-US" altLang="zh-CN" sz="2000" dirty="0" smtClean="0"/>
              <a:t>17</a:t>
            </a:r>
            <a:r>
              <a:rPr lang="zh-CN" altLang="en-US" sz="2000" dirty="0" smtClean="0"/>
              <a:t>日成功地</a:t>
            </a:r>
            <a:r>
              <a:rPr lang="zh-CN" altLang="en-US" sz="2000" dirty="0" smtClean="0">
                <a:solidFill>
                  <a:srgbClr val="0000FF"/>
                </a:solidFill>
              </a:rPr>
              <a:t>找到了</a:t>
            </a:r>
            <a:r>
              <a:rPr lang="en-US" altLang="zh-CN" sz="2000" dirty="0" smtClean="0">
                <a:solidFill>
                  <a:srgbClr val="0000FF"/>
                </a:solidFill>
              </a:rPr>
              <a:t>DES</a:t>
            </a:r>
            <a:r>
              <a:rPr lang="zh-CN" altLang="en-US" sz="2000" dirty="0" smtClean="0">
                <a:solidFill>
                  <a:srgbClr val="0000FF"/>
                </a:solidFill>
              </a:rPr>
              <a:t>的密钥</a:t>
            </a:r>
            <a:endParaRPr lang="en-US" altLang="zh-CN" sz="2000" dirty="0" smtClean="0"/>
          </a:p>
          <a:p>
            <a:pPr lvl="2" eaLnBrk="1" hangingPunct="1"/>
            <a:r>
              <a:rPr lang="en-US" altLang="zh-CN" sz="2000" dirty="0" smtClean="0"/>
              <a:t>1997</a:t>
            </a:r>
            <a:r>
              <a:rPr lang="zh-CN" altLang="en-US" sz="2000" dirty="0" smtClean="0"/>
              <a:t>年</a:t>
            </a:r>
            <a:r>
              <a:rPr lang="en-US" altLang="zh-CN" sz="2000" dirty="0" smtClean="0"/>
              <a:t>DESCHALL</a:t>
            </a:r>
            <a:r>
              <a:rPr lang="zh-CN" altLang="en-US" sz="2000" dirty="0" smtClean="0"/>
              <a:t>小组经过近</a:t>
            </a:r>
            <a:r>
              <a:rPr lang="en-US" altLang="zh-CN" sz="2000" dirty="0" smtClean="0"/>
              <a:t>4</a:t>
            </a:r>
            <a:r>
              <a:rPr lang="zh-CN" altLang="en-US" sz="2000" dirty="0" smtClean="0"/>
              <a:t>个月的努力，通过</a:t>
            </a:r>
            <a:r>
              <a:rPr lang="en-US" altLang="zh-CN" sz="2000" dirty="0" smtClean="0"/>
              <a:t>Internet</a:t>
            </a:r>
            <a:r>
              <a:rPr lang="zh-CN" altLang="en-US" sz="2000" dirty="0" smtClean="0"/>
              <a:t>搜索了</a:t>
            </a:r>
            <a:r>
              <a:rPr lang="en-US" altLang="zh-CN" sz="2000" dirty="0" smtClean="0"/>
              <a:t>3×10</a:t>
            </a:r>
            <a:r>
              <a:rPr lang="en-US" altLang="zh-CN" sz="2000" baseline="30000" dirty="0" smtClean="0"/>
              <a:t>16</a:t>
            </a:r>
            <a:r>
              <a:rPr lang="zh-CN" altLang="en-US" sz="2000" dirty="0" smtClean="0"/>
              <a:t>个密钥，找出了</a:t>
            </a:r>
            <a:r>
              <a:rPr lang="en-US" altLang="zh-CN" sz="2000" dirty="0" smtClean="0"/>
              <a:t>DES</a:t>
            </a:r>
            <a:r>
              <a:rPr lang="zh-CN" altLang="en-US" sz="2000" dirty="0" smtClean="0"/>
              <a:t>的密钥，恢复出了明文。</a:t>
            </a:r>
          </a:p>
          <a:p>
            <a:pPr lvl="2" eaLnBrk="1" hangingPunct="1"/>
            <a:r>
              <a:rPr lang="en-US" altLang="zh-CN" sz="2000" dirty="0" smtClean="0"/>
              <a:t>1998</a:t>
            </a:r>
            <a:r>
              <a:rPr lang="zh-CN" altLang="en-US" sz="2000" dirty="0" smtClean="0"/>
              <a:t>年</a:t>
            </a:r>
            <a:r>
              <a:rPr lang="en-US" altLang="zh-CN" sz="2000" dirty="0" smtClean="0"/>
              <a:t>5</a:t>
            </a:r>
            <a:r>
              <a:rPr lang="zh-CN" altLang="en-US" sz="2000" dirty="0" smtClean="0"/>
              <a:t>月美国</a:t>
            </a:r>
            <a:r>
              <a:rPr lang="en-US" altLang="zh-CN" sz="2000" dirty="0" smtClean="0"/>
              <a:t>EFF(electronics frontier foundation)</a:t>
            </a:r>
            <a:r>
              <a:rPr lang="zh-CN" altLang="en-US" sz="2000" dirty="0" smtClean="0"/>
              <a:t>宣布，他们以一台价值</a:t>
            </a:r>
            <a:r>
              <a:rPr lang="en-US" altLang="zh-CN" sz="2000" dirty="0" smtClean="0"/>
              <a:t>20</a:t>
            </a:r>
            <a:r>
              <a:rPr lang="zh-CN" altLang="en-US" sz="2000" dirty="0" smtClean="0"/>
              <a:t>万美元的计算机改装成的专用解密机，用</a:t>
            </a:r>
            <a:r>
              <a:rPr lang="en-US" altLang="zh-CN" sz="2000" dirty="0" smtClean="0"/>
              <a:t>56</a:t>
            </a:r>
            <a:r>
              <a:rPr lang="zh-CN" altLang="en-US" sz="2000" dirty="0" smtClean="0"/>
              <a:t>小时破译了</a:t>
            </a:r>
            <a:r>
              <a:rPr lang="en-US" altLang="zh-CN" sz="2000" dirty="0" smtClean="0"/>
              <a:t>56 </a:t>
            </a:r>
            <a:r>
              <a:rPr lang="zh-CN" altLang="en-US" sz="2000" dirty="0" smtClean="0"/>
              <a:t>比特密钥的</a:t>
            </a:r>
            <a:r>
              <a:rPr lang="en-US" altLang="zh-CN" sz="2000" dirty="0" smtClean="0"/>
              <a:t>DES</a:t>
            </a:r>
            <a:r>
              <a:rPr lang="zh-CN" altLang="en-US" sz="2000" dirty="0" smtClean="0"/>
              <a:t>。</a:t>
            </a:r>
          </a:p>
          <a:p>
            <a:pPr lvl="1" eaLnBrk="1" hangingPunct="1"/>
            <a:r>
              <a:rPr lang="zh-CN" altLang="en-US" sz="2000" dirty="0" smtClean="0"/>
              <a:t>美国国家标准和技术协会已征集并进行了几轮评估、筛选，产生了称之为</a:t>
            </a:r>
            <a:r>
              <a:rPr lang="en-US" altLang="zh-CN" sz="2000" dirty="0" smtClean="0"/>
              <a:t>AES(advanced encryption standard) </a:t>
            </a:r>
            <a:r>
              <a:rPr lang="zh-CN" altLang="en-US" sz="2000" dirty="0" smtClean="0"/>
              <a:t>的新加密标准。</a:t>
            </a:r>
            <a:endParaRPr lang="en-US" altLang="zh-CN"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3.2.2 </a:t>
            </a:r>
            <a:r>
              <a:rPr lang="zh-CN" altLang="en-US" dirty="0" smtClean="0"/>
              <a:t>二重</a:t>
            </a:r>
            <a:r>
              <a:rPr lang="en-US" altLang="zh-CN" dirty="0" smtClean="0"/>
              <a:t>DES</a:t>
            </a:r>
            <a:endParaRPr lang="zh-CN" altLang="en-US" dirty="0"/>
          </a:p>
        </p:txBody>
      </p:sp>
      <p:sp>
        <p:nvSpPr>
          <p:cNvPr id="3" name="内容占位符 2"/>
          <p:cNvSpPr>
            <a:spLocks noGrp="1"/>
          </p:cNvSpPr>
          <p:nvPr>
            <p:ph idx="1"/>
          </p:nvPr>
        </p:nvSpPr>
        <p:spPr>
          <a:xfrm>
            <a:off x="457200" y="990600"/>
            <a:ext cx="8458200" cy="5486400"/>
          </a:xfrm>
        </p:spPr>
        <p:txBody>
          <a:bodyPr/>
          <a:lstStyle/>
          <a:p>
            <a:pPr eaLnBrk="1" hangingPunct="1">
              <a:lnSpc>
                <a:spcPct val="100000"/>
              </a:lnSpc>
            </a:pPr>
            <a:r>
              <a:rPr lang="zh-CN" altLang="en-US" sz="2000" dirty="0" smtClean="0">
                <a:latin typeface="Times New Roman" pitchFamily="18" charset="0"/>
              </a:rPr>
              <a:t>为了</a:t>
            </a:r>
            <a:r>
              <a:rPr lang="zh-CN" altLang="en-US" sz="2000" dirty="0" smtClean="0">
                <a:solidFill>
                  <a:srgbClr val="0000FF"/>
                </a:solidFill>
                <a:latin typeface="Times New Roman" pitchFamily="18" charset="0"/>
              </a:rPr>
              <a:t>提高</a:t>
            </a:r>
            <a:r>
              <a:rPr lang="en-US" altLang="zh-CN" sz="2000" dirty="0" smtClean="0">
                <a:solidFill>
                  <a:srgbClr val="0000FF"/>
                </a:solidFill>
                <a:latin typeface="Times New Roman" pitchFamily="18" charset="0"/>
              </a:rPr>
              <a:t>DES</a:t>
            </a:r>
            <a:r>
              <a:rPr lang="zh-CN" altLang="en-US" sz="2000" dirty="0" smtClean="0">
                <a:solidFill>
                  <a:srgbClr val="0000FF"/>
                </a:solidFill>
                <a:latin typeface="Times New Roman" pitchFamily="18" charset="0"/>
              </a:rPr>
              <a:t>的安全性</a:t>
            </a:r>
            <a:r>
              <a:rPr lang="zh-CN" altLang="en-US" sz="2000" dirty="0" smtClean="0">
                <a:latin typeface="Times New Roman" pitchFamily="18" charset="0"/>
              </a:rPr>
              <a:t>，并</a:t>
            </a:r>
            <a:r>
              <a:rPr lang="zh-CN" altLang="en-US" sz="2000" dirty="0" smtClean="0">
                <a:solidFill>
                  <a:srgbClr val="0000FF"/>
                </a:solidFill>
                <a:latin typeface="Times New Roman" pitchFamily="18" charset="0"/>
              </a:rPr>
              <a:t>利用实现</a:t>
            </a:r>
            <a:r>
              <a:rPr lang="en-US" altLang="zh-CN" sz="2000" dirty="0" smtClean="0">
                <a:solidFill>
                  <a:srgbClr val="0000FF"/>
                </a:solidFill>
                <a:latin typeface="Times New Roman" pitchFamily="18" charset="0"/>
              </a:rPr>
              <a:t>DES</a:t>
            </a:r>
            <a:r>
              <a:rPr lang="zh-CN" altLang="en-US" sz="2000" dirty="0" smtClean="0">
                <a:solidFill>
                  <a:srgbClr val="0000FF"/>
                </a:solidFill>
                <a:latin typeface="Times New Roman" pitchFamily="18" charset="0"/>
              </a:rPr>
              <a:t>的现有软硬件</a:t>
            </a:r>
            <a:r>
              <a:rPr lang="zh-CN" altLang="en-US" sz="2000" dirty="0" smtClean="0">
                <a:latin typeface="Times New Roman" pitchFamily="18" charset="0"/>
              </a:rPr>
              <a:t>，</a:t>
            </a:r>
            <a:r>
              <a:rPr lang="zh-CN" altLang="en-US" sz="2000" dirty="0" smtClean="0">
                <a:solidFill>
                  <a:srgbClr val="0000FF"/>
                </a:solidFill>
                <a:latin typeface="Times New Roman" pitchFamily="18" charset="0"/>
              </a:rPr>
              <a:t>可将</a:t>
            </a:r>
            <a:r>
              <a:rPr lang="en-US" altLang="zh-CN" sz="2000" dirty="0" smtClean="0">
                <a:solidFill>
                  <a:srgbClr val="0000FF"/>
                </a:solidFill>
                <a:latin typeface="Times New Roman" pitchFamily="18" charset="0"/>
              </a:rPr>
              <a:t>DES</a:t>
            </a:r>
            <a:r>
              <a:rPr lang="zh-CN" altLang="en-US" sz="2000" dirty="0" smtClean="0">
                <a:solidFill>
                  <a:srgbClr val="0000FF"/>
                </a:solidFill>
                <a:latin typeface="Times New Roman" pitchFamily="18" charset="0"/>
              </a:rPr>
              <a:t>算法在多密钥下多重使用</a:t>
            </a:r>
            <a:r>
              <a:rPr lang="zh-CN" altLang="en-US" sz="2000" dirty="0" smtClean="0">
                <a:latin typeface="Times New Roman" pitchFamily="18" charset="0"/>
              </a:rPr>
              <a:t>。</a:t>
            </a:r>
          </a:p>
          <a:p>
            <a:pPr eaLnBrk="1" hangingPunct="1">
              <a:lnSpc>
                <a:spcPct val="100000"/>
              </a:lnSpc>
            </a:pPr>
            <a:r>
              <a:rPr lang="zh-CN" altLang="en-US" sz="2000" dirty="0" smtClean="0">
                <a:latin typeface="Times New Roman" pitchFamily="18" charset="0"/>
              </a:rPr>
              <a:t>二重</a:t>
            </a:r>
            <a:r>
              <a:rPr lang="en-US" altLang="zh-CN" sz="2000" dirty="0" smtClean="0">
                <a:latin typeface="Times New Roman" pitchFamily="18" charset="0"/>
              </a:rPr>
              <a:t>DES</a:t>
            </a:r>
            <a:r>
              <a:rPr lang="zh-CN" altLang="en-US" sz="2000" dirty="0" smtClean="0">
                <a:latin typeface="Times New Roman" pitchFamily="18" charset="0"/>
              </a:rPr>
              <a:t>是多重使用</a:t>
            </a:r>
            <a:r>
              <a:rPr lang="en-US" altLang="zh-CN" sz="2000" dirty="0" smtClean="0">
                <a:latin typeface="Times New Roman" pitchFamily="18" charset="0"/>
              </a:rPr>
              <a:t>DES</a:t>
            </a:r>
            <a:r>
              <a:rPr lang="zh-CN" altLang="en-US" sz="2000" dirty="0" smtClean="0">
                <a:latin typeface="Times New Roman" pitchFamily="18" charset="0"/>
              </a:rPr>
              <a:t>时最简单的形式，如图</a:t>
            </a:r>
            <a:r>
              <a:rPr lang="en-US" altLang="zh-CN" sz="2000" dirty="0" smtClean="0">
                <a:latin typeface="Times New Roman" pitchFamily="18" charset="0"/>
              </a:rPr>
              <a:t>4.8</a:t>
            </a:r>
            <a:r>
              <a:rPr lang="zh-CN" altLang="en-US" sz="2000" dirty="0" smtClean="0">
                <a:latin typeface="Times New Roman" pitchFamily="18" charset="0"/>
              </a:rPr>
              <a:t>所示。其中明文为</a:t>
            </a:r>
            <a:r>
              <a:rPr lang="en-US" altLang="zh-CN" sz="2000" i="1" dirty="0" smtClean="0">
                <a:latin typeface="Times New Roman" pitchFamily="18" charset="0"/>
              </a:rPr>
              <a:t>P</a:t>
            </a:r>
            <a:r>
              <a:rPr lang="zh-CN" altLang="en-US" sz="2000" dirty="0" smtClean="0">
                <a:latin typeface="Times New Roman" pitchFamily="18" charset="0"/>
              </a:rPr>
              <a:t>，两个加密密钥为</a:t>
            </a:r>
            <a:r>
              <a:rPr lang="en-US" altLang="zh-CN" sz="2000" i="1"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和</a:t>
            </a:r>
            <a:r>
              <a:rPr lang="en-US" altLang="zh-CN" sz="2000" i="1" dirty="0" smtClean="0">
                <a:latin typeface="Times New Roman" pitchFamily="18" charset="0"/>
              </a:rPr>
              <a:t>K</a:t>
            </a:r>
            <a:r>
              <a:rPr lang="en-US" altLang="zh-CN" sz="2000" baseline="-25000" dirty="0" smtClean="0">
                <a:latin typeface="Times New Roman" pitchFamily="18" charset="0"/>
              </a:rPr>
              <a:t>2</a:t>
            </a:r>
            <a:endParaRPr lang="en-US" altLang="zh-CN" sz="2000" dirty="0" smtClean="0">
              <a:latin typeface="Times New Roman" pitchFamily="18" charset="0"/>
            </a:endParaRPr>
          </a:p>
          <a:p>
            <a:pPr lvl="1" eaLnBrk="1" hangingPunct="1">
              <a:lnSpc>
                <a:spcPct val="100000"/>
              </a:lnSpc>
            </a:pPr>
            <a:r>
              <a:rPr lang="zh-CN" altLang="en-US" sz="2000" dirty="0" smtClean="0">
                <a:latin typeface="Times New Roman" pitchFamily="18" charset="0"/>
              </a:rPr>
              <a:t>密文为：</a:t>
            </a: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i="1" dirty="0" smtClean="0">
                <a:latin typeface="Times New Roman" pitchFamily="18" charset="0"/>
              </a:rPr>
              <a:t>E</a:t>
            </a:r>
            <a:r>
              <a:rPr lang="en-US" altLang="zh-CN" sz="2000" i="1" baseline="-25000" dirty="0" smtClean="0">
                <a:latin typeface="Times New Roman" pitchFamily="18" charset="0"/>
              </a:rPr>
              <a:t>K</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E</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zh-CN" altLang="en-US" sz="2000" dirty="0" smtClean="0">
                <a:latin typeface="Times New Roman" pitchFamily="18" charset="0"/>
              </a:rPr>
              <a:t>，</a:t>
            </a:r>
          </a:p>
          <a:p>
            <a:pPr lvl="1" eaLnBrk="1" hangingPunct="1">
              <a:lnSpc>
                <a:spcPct val="100000"/>
              </a:lnSpc>
            </a:pPr>
            <a:r>
              <a:rPr lang="zh-CN" altLang="en-US" sz="2000" dirty="0" smtClean="0">
                <a:latin typeface="Times New Roman" pitchFamily="18" charset="0"/>
              </a:rPr>
              <a:t>解密时，以相反顺序使用两个密钥：  </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D</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D</a:t>
            </a:r>
            <a:r>
              <a:rPr lang="en-US" altLang="zh-CN" sz="2000" i="1" baseline="-25000" dirty="0" smtClean="0">
                <a:latin typeface="Times New Roman" pitchFamily="18" charset="0"/>
              </a:rPr>
              <a:t>K</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dirty="0" smtClean="0">
                <a:latin typeface="Times New Roman" pitchFamily="18" charset="0"/>
              </a:rPr>
              <a:t>])</a:t>
            </a:r>
          </a:p>
          <a:p>
            <a:pPr eaLnBrk="1" hangingPunct="1">
              <a:lnSpc>
                <a:spcPct val="100000"/>
              </a:lnSpc>
            </a:pPr>
            <a:r>
              <a:rPr lang="zh-CN" altLang="en-US" sz="2000" dirty="0" smtClean="0">
                <a:latin typeface="Times New Roman" pitchFamily="18" charset="0"/>
              </a:rPr>
              <a:t>二重</a:t>
            </a:r>
            <a:r>
              <a:rPr lang="en-US" altLang="zh-CN" sz="2000" dirty="0" smtClean="0">
                <a:latin typeface="Times New Roman" pitchFamily="18" charset="0"/>
              </a:rPr>
              <a:t>DES</a:t>
            </a:r>
            <a:r>
              <a:rPr lang="zh-CN" altLang="en-US" sz="2000" dirty="0" smtClean="0">
                <a:latin typeface="Times New Roman" pitchFamily="18" charset="0"/>
              </a:rPr>
              <a:t>所用密钥长度为</a:t>
            </a:r>
            <a:r>
              <a:rPr lang="en-US" altLang="zh-CN" sz="2000" dirty="0" smtClean="0">
                <a:latin typeface="Times New Roman" pitchFamily="18" charset="0"/>
              </a:rPr>
              <a:t>112</a:t>
            </a:r>
            <a:r>
              <a:rPr lang="zh-CN" altLang="en-US" sz="2000" dirty="0" smtClean="0">
                <a:latin typeface="Times New Roman" pitchFamily="18" charset="0"/>
              </a:rPr>
              <a:t>比特，强度极大地增加。</a:t>
            </a:r>
            <a:endParaRPr lang="en-US" altLang="zh-CN" sz="2000" dirty="0" smtClean="0">
              <a:latin typeface="Times New Roman" pitchFamily="18" charset="0"/>
            </a:endParaRPr>
          </a:p>
          <a:p>
            <a:pPr eaLnBrk="1" hangingPunct="1">
              <a:lnSpc>
                <a:spcPct val="100000"/>
              </a:lnSpc>
            </a:pPr>
            <a:r>
              <a:rPr lang="zh-CN" altLang="en-US" sz="2000" dirty="0" smtClean="0">
                <a:latin typeface="Times New Roman" pitchFamily="18" charset="0"/>
              </a:rPr>
              <a:t>人们证明了二重</a:t>
            </a:r>
            <a:r>
              <a:rPr lang="en-US" altLang="zh-CN" sz="2000" dirty="0" smtClean="0">
                <a:latin typeface="Times New Roman" pitchFamily="18" charset="0"/>
              </a:rPr>
              <a:t>DES</a:t>
            </a:r>
            <a:r>
              <a:rPr lang="zh-CN" altLang="en-US" sz="2000" dirty="0" smtClean="0">
                <a:latin typeface="Times New Roman" pitchFamily="18" charset="0"/>
              </a:rPr>
              <a:t>所定义的新映射不会出现在单重</a:t>
            </a:r>
            <a:r>
              <a:rPr lang="en-US" altLang="zh-CN" sz="2000" dirty="0" smtClean="0">
                <a:latin typeface="Times New Roman" pitchFamily="18" charset="0"/>
              </a:rPr>
              <a:t>DES</a:t>
            </a:r>
            <a:r>
              <a:rPr lang="zh-CN" altLang="en-US" sz="2000" dirty="0" smtClean="0">
                <a:latin typeface="Times New Roman" pitchFamily="18" charset="0"/>
              </a:rPr>
              <a:t>中，即</a:t>
            </a:r>
            <a:r>
              <a:rPr lang="en-US" altLang="zh-CN" sz="2000" dirty="0" smtClean="0">
                <a:latin typeface="Times New Roman" pitchFamily="18" charset="0"/>
              </a:rPr>
              <a:t>2DES</a:t>
            </a:r>
            <a:r>
              <a:rPr lang="zh-CN" altLang="en-US" sz="2000" dirty="0" smtClean="0">
                <a:latin typeface="Times New Roman" pitchFamily="18" charset="0"/>
              </a:rPr>
              <a:t>产生的映射不等价于</a:t>
            </a:r>
            <a:r>
              <a:rPr lang="en-US" altLang="zh-CN" sz="2000" dirty="0" smtClean="0">
                <a:latin typeface="Times New Roman" pitchFamily="18" charset="0"/>
              </a:rPr>
              <a:t>DES</a:t>
            </a:r>
          </a:p>
          <a:p>
            <a:pPr eaLnBrk="1" hangingPunct="1">
              <a:lnSpc>
                <a:spcPct val="100000"/>
              </a:lnSpc>
            </a:pPr>
            <a:r>
              <a:rPr lang="zh-CN" altLang="en-US" sz="2000" dirty="0" smtClean="0">
                <a:latin typeface="Times New Roman" pitchFamily="18" charset="0"/>
              </a:rPr>
              <a:t>但</a:t>
            </a:r>
            <a:r>
              <a:rPr lang="en-US" altLang="zh-CN" sz="2000" dirty="0" smtClean="0">
                <a:latin typeface="Times New Roman" pitchFamily="18" charset="0"/>
              </a:rPr>
              <a:t>2DES</a:t>
            </a:r>
            <a:r>
              <a:rPr lang="zh-CN" altLang="en-US" sz="2000" dirty="0" smtClean="0">
                <a:latin typeface="Times New Roman" pitchFamily="18" charset="0"/>
              </a:rPr>
              <a:t>存在中途相遇攻击</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022978" name="Object 4"/>
          <p:cNvGraphicFramePr>
            <a:graphicFrameLocks noChangeAspect="1"/>
          </p:cNvGraphicFramePr>
          <p:nvPr/>
        </p:nvGraphicFramePr>
        <p:xfrm>
          <a:off x="1447800" y="4953000"/>
          <a:ext cx="6248400" cy="1710026"/>
        </p:xfrm>
        <a:graphic>
          <a:graphicData uri="http://schemas.openxmlformats.org/presentationml/2006/ole">
            <p:oleObj spid="_x0000_s1022978" name="Visio" r:id="rId3" imgW="4519574" imgH="1236574" progId="Visio.Drawing.11">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3.2.2 </a:t>
            </a:r>
            <a:r>
              <a:rPr lang="zh-CN" altLang="en-US" dirty="0" smtClean="0"/>
              <a:t>二重</a:t>
            </a:r>
            <a:r>
              <a:rPr lang="en-US" altLang="zh-CN" dirty="0" smtClean="0"/>
              <a:t>DES</a:t>
            </a:r>
            <a:endParaRPr lang="zh-CN" altLang="en-US" dirty="0"/>
          </a:p>
        </p:txBody>
      </p:sp>
      <p:sp>
        <p:nvSpPr>
          <p:cNvPr id="3" name="内容占位符 2"/>
          <p:cNvSpPr>
            <a:spLocks noGrp="1"/>
          </p:cNvSpPr>
          <p:nvPr>
            <p:ph idx="1"/>
          </p:nvPr>
        </p:nvSpPr>
        <p:spPr>
          <a:xfrm>
            <a:off x="457200" y="990600"/>
            <a:ext cx="8458200" cy="5486400"/>
          </a:xfrm>
        </p:spPr>
        <p:txBody>
          <a:bodyPr/>
          <a:lstStyle/>
          <a:p>
            <a:pPr eaLnBrk="1" hangingPunct="1">
              <a:lnSpc>
                <a:spcPct val="110000"/>
              </a:lnSpc>
            </a:pPr>
            <a:r>
              <a:rPr lang="zh-CN" altLang="en-US" sz="2400" dirty="0" smtClean="0">
                <a:latin typeface="Times New Roman" pitchFamily="18" charset="0"/>
              </a:rPr>
              <a:t>对二重</a:t>
            </a:r>
            <a:r>
              <a:rPr lang="en-US" altLang="zh-CN" sz="2400" dirty="0" smtClean="0">
                <a:latin typeface="Times New Roman" pitchFamily="18" charset="0"/>
              </a:rPr>
              <a:t>DES</a:t>
            </a:r>
            <a:r>
              <a:rPr lang="zh-CN" altLang="en-US" sz="2400" dirty="0" smtClean="0">
                <a:latin typeface="Times New Roman" pitchFamily="18" charset="0"/>
              </a:rPr>
              <a:t>的中途相遇攻击</a:t>
            </a:r>
          </a:p>
          <a:p>
            <a:pPr lvl="1" eaLnBrk="1" hangingPunct="1">
              <a:lnSpc>
                <a:spcPct val="110000"/>
              </a:lnSpc>
            </a:pPr>
            <a:r>
              <a:rPr lang="zh-CN" altLang="en-US" sz="2000" dirty="0" smtClean="0">
                <a:latin typeface="Times New Roman" pitchFamily="18" charset="0"/>
              </a:rPr>
              <a:t>该类攻击不依赖于</a:t>
            </a:r>
            <a:r>
              <a:rPr lang="en-US" altLang="zh-CN" sz="2000" dirty="0" smtClean="0">
                <a:latin typeface="Times New Roman" pitchFamily="18" charset="0"/>
              </a:rPr>
              <a:t>DES</a:t>
            </a:r>
            <a:r>
              <a:rPr lang="zh-CN" altLang="en-US" sz="2000" dirty="0" smtClean="0">
                <a:latin typeface="Times New Roman" pitchFamily="18" charset="0"/>
              </a:rPr>
              <a:t>的任何特性，可用于攻击任何分组密码。</a:t>
            </a:r>
          </a:p>
          <a:p>
            <a:pPr eaLnBrk="1" hangingPunct="1">
              <a:lnSpc>
                <a:spcPct val="110000"/>
              </a:lnSpc>
            </a:pPr>
            <a:r>
              <a:rPr lang="zh-CN" altLang="en-US" sz="2400" dirty="0" smtClean="0">
                <a:latin typeface="Times New Roman" pitchFamily="18" charset="0"/>
              </a:rPr>
              <a:t>基本思想：</a:t>
            </a:r>
          </a:p>
          <a:p>
            <a:pPr lvl="1" eaLnBrk="1" hangingPunct="1">
              <a:lnSpc>
                <a:spcPct val="110000"/>
              </a:lnSpc>
            </a:pPr>
            <a:r>
              <a:rPr lang="zh-CN" altLang="en-US" sz="2000" dirty="0" smtClean="0">
                <a:latin typeface="Times New Roman" pitchFamily="18" charset="0"/>
              </a:rPr>
              <a:t>如果有 </a:t>
            </a: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i="1" dirty="0" smtClean="0">
                <a:latin typeface="Times New Roman" pitchFamily="18" charset="0"/>
              </a:rPr>
              <a:t>E</a:t>
            </a:r>
            <a:r>
              <a:rPr lang="en-US" altLang="zh-CN" sz="2000" i="1" baseline="-25000" dirty="0" smtClean="0">
                <a:latin typeface="Times New Roman" pitchFamily="18" charset="0"/>
              </a:rPr>
              <a:t>K</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E</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zh-CN" altLang="en-US" sz="2000" dirty="0" smtClean="0">
                <a:latin typeface="Times New Roman" pitchFamily="18" charset="0"/>
              </a:rPr>
              <a:t>，那么</a:t>
            </a:r>
            <a:r>
              <a:rPr lang="en-US" altLang="zh-CN" sz="2000" dirty="0" smtClean="0">
                <a:latin typeface="Times New Roman" pitchFamily="18" charset="0"/>
              </a:rPr>
              <a:t>X=</a:t>
            </a:r>
            <a:r>
              <a:rPr lang="en-US" altLang="zh-CN" sz="2000" i="1" dirty="0" smtClean="0">
                <a:latin typeface="Times New Roman" pitchFamily="18" charset="0"/>
              </a:rPr>
              <a:t>E</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D</a:t>
            </a:r>
            <a:r>
              <a:rPr lang="en-US" altLang="zh-CN" sz="2000" i="1" baseline="-25000" dirty="0" smtClean="0">
                <a:latin typeface="Times New Roman" pitchFamily="18" charset="0"/>
              </a:rPr>
              <a:t>K</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dirty="0" smtClean="0">
                <a:latin typeface="Times New Roman" pitchFamily="18" charset="0"/>
              </a:rPr>
              <a:t>]</a:t>
            </a:r>
          </a:p>
          <a:p>
            <a:pPr lvl="1" eaLnBrk="1" hangingPunct="1">
              <a:lnSpc>
                <a:spcPct val="110000"/>
              </a:lnSpc>
            </a:pPr>
            <a:r>
              <a:rPr lang="zh-CN" altLang="en-US" sz="2000" dirty="0" smtClean="0">
                <a:latin typeface="Times New Roman" pitchFamily="18" charset="0"/>
              </a:rPr>
              <a:t>如果已知一个明文密文对</a:t>
            </a:r>
            <a:r>
              <a:rPr lang="en-US" altLang="zh-CN" sz="2000" dirty="0" smtClean="0">
                <a:latin typeface="Times New Roman" pitchFamily="18" charset="0"/>
              </a:rPr>
              <a:t>(P,C)</a:t>
            </a:r>
            <a:r>
              <a:rPr lang="zh-CN" altLang="en-US" sz="2000" dirty="0" smtClean="0">
                <a:latin typeface="Times New Roman" pitchFamily="18" charset="0"/>
              </a:rPr>
              <a:t>，攻击的实施可如下进行：</a:t>
            </a:r>
          </a:p>
          <a:p>
            <a:pPr lvl="2" eaLnBrk="1" hangingPunct="1">
              <a:lnSpc>
                <a:spcPct val="110000"/>
              </a:lnSpc>
            </a:pPr>
            <a:r>
              <a:rPr lang="zh-CN" altLang="en-US" sz="2000" dirty="0" smtClean="0">
                <a:latin typeface="Times New Roman" pitchFamily="18" charset="0"/>
              </a:rPr>
              <a:t>首先，用</a:t>
            </a:r>
            <a:r>
              <a:rPr lang="en-US" altLang="zh-CN" sz="2000" dirty="0" smtClean="0">
                <a:latin typeface="Times New Roman" pitchFamily="18" charset="0"/>
              </a:rPr>
              <a:t>2</a:t>
            </a:r>
            <a:r>
              <a:rPr lang="en-US" altLang="zh-CN" sz="2000" baseline="30000" dirty="0" smtClean="0">
                <a:latin typeface="Times New Roman" pitchFamily="18" charset="0"/>
              </a:rPr>
              <a:t>56</a:t>
            </a:r>
            <a:r>
              <a:rPr lang="zh-CN" altLang="en-US" sz="2000" dirty="0" smtClean="0">
                <a:latin typeface="Times New Roman" pitchFamily="18" charset="0"/>
              </a:rPr>
              <a:t>个所有可能的</a:t>
            </a:r>
            <a:r>
              <a:rPr lang="en-US" altLang="zh-CN" sz="2000" i="1"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对</a:t>
            </a:r>
            <a:r>
              <a:rPr lang="en-US" altLang="zh-CN" sz="2000" i="1" dirty="0" smtClean="0">
                <a:latin typeface="Times New Roman" pitchFamily="18" charset="0"/>
              </a:rPr>
              <a:t>P</a:t>
            </a:r>
            <a:r>
              <a:rPr lang="zh-CN" altLang="en-US" sz="2000" dirty="0" smtClean="0">
                <a:latin typeface="Times New Roman" pitchFamily="18" charset="0"/>
              </a:rPr>
              <a:t>加密，将加密结果存入一表并对表按</a:t>
            </a:r>
            <a:r>
              <a:rPr lang="en-US" altLang="zh-CN" sz="2000" dirty="0" smtClean="0">
                <a:latin typeface="Times New Roman" pitchFamily="18" charset="0"/>
              </a:rPr>
              <a:t>X</a:t>
            </a:r>
            <a:r>
              <a:rPr lang="zh-CN" altLang="en-US" sz="2000" dirty="0" smtClean="0">
                <a:latin typeface="Times New Roman" pitchFamily="18" charset="0"/>
              </a:rPr>
              <a:t>排序，</a:t>
            </a:r>
          </a:p>
          <a:p>
            <a:pPr lvl="2" eaLnBrk="1" hangingPunct="1">
              <a:lnSpc>
                <a:spcPct val="110000"/>
              </a:lnSpc>
            </a:pPr>
            <a:r>
              <a:rPr lang="zh-CN" altLang="en-US" sz="2000" dirty="0" smtClean="0">
                <a:latin typeface="Times New Roman" pitchFamily="18" charset="0"/>
              </a:rPr>
              <a:t>然后用</a:t>
            </a:r>
            <a:r>
              <a:rPr lang="en-US" altLang="zh-CN" sz="2000" dirty="0" smtClean="0">
                <a:latin typeface="Times New Roman" pitchFamily="18" charset="0"/>
              </a:rPr>
              <a:t>2</a:t>
            </a:r>
            <a:r>
              <a:rPr lang="en-US" altLang="zh-CN" sz="2000" baseline="30000" dirty="0" smtClean="0">
                <a:latin typeface="Times New Roman" pitchFamily="18" charset="0"/>
              </a:rPr>
              <a:t>56</a:t>
            </a:r>
            <a:r>
              <a:rPr lang="zh-CN" altLang="en-US" sz="2000" dirty="0" smtClean="0">
                <a:latin typeface="Times New Roman" pitchFamily="18" charset="0"/>
              </a:rPr>
              <a:t>个所有可能的</a:t>
            </a:r>
            <a:r>
              <a:rPr lang="en-US" altLang="zh-CN" sz="2000" i="1" dirty="0" smtClean="0">
                <a:latin typeface="Times New Roman" pitchFamily="18" charset="0"/>
              </a:rPr>
              <a:t>K</a:t>
            </a:r>
            <a:r>
              <a:rPr lang="en-US" altLang="zh-CN" sz="2000" baseline="-25000" dirty="0" smtClean="0">
                <a:latin typeface="Times New Roman" pitchFamily="18" charset="0"/>
              </a:rPr>
              <a:t>2</a:t>
            </a:r>
            <a:r>
              <a:rPr lang="zh-CN" altLang="en-US" sz="2000" dirty="0" smtClean="0">
                <a:latin typeface="Times New Roman" pitchFamily="18" charset="0"/>
              </a:rPr>
              <a:t>对</a:t>
            </a:r>
            <a:r>
              <a:rPr lang="en-US" altLang="zh-CN" sz="2000" dirty="0" smtClean="0">
                <a:latin typeface="Times New Roman" pitchFamily="18" charset="0"/>
              </a:rPr>
              <a:t>C</a:t>
            </a:r>
            <a:r>
              <a:rPr lang="zh-CN" altLang="en-US" sz="2000" dirty="0" smtClean="0">
                <a:latin typeface="Times New Roman" pitchFamily="18" charset="0"/>
              </a:rPr>
              <a:t>解密，在上述表中查找与</a:t>
            </a:r>
            <a:r>
              <a:rPr lang="en-US" altLang="zh-CN" sz="2000" dirty="0" smtClean="0">
                <a:latin typeface="Times New Roman" pitchFamily="18" charset="0"/>
              </a:rPr>
              <a:t>C</a:t>
            </a:r>
            <a:r>
              <a:rPr lang="zh-CN" altLang="en-US" sz="2000" dirty="0" smtClean="0">
                <a:latin typeface="Times New Roman" pitchFamily="18" charset="0"/>
              </a:rPr>
              <a:t>解密结果相匹配的项，如果找到，则记下相应的</a:t>
            </a:r>
            <a:r>
              <a:rPr lang="en-US" altLang="zh-CN" sz="2000" i="1"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和</a:t>
            </a:r>
            <a:r>
              <a:rPr lang="en-US" altLang="zh-CN" sz="2000" i="1" dirty="0" smtClean="0">
                <a:latin typeface="Times New Roman" pitchFamily="18" charset="0"/>
              </a:rPr>
              <a:t>K</a:t>
            </a:r>
            <a:r>
              <a:rPr lang="en-US" altLang="zh-CN" sz="2000" baseline="-25000" dirty="0" smtClean="0">
                <a:latin typeface="Times New Roman" pitchFamily="18" charset="0"/>
              </a:rPr>
              <a:t>2</a:t>
            </a:r>
            <a:r>
              <a:rPr lang="zh-CN" altLang="en-US" sz="2000" dirty="0" smtClean="0">
                <a:latin typeface="Times New Roman" pitchFamily="18" charset="0"/>
              </a:rPr>
              <a:t>。</a:t>
            </a:r>
          </a:p>
          <a:p>
            <a:pPr lvl="2" eaLnBrk="1" hangingPunct="1">
              <a:lnSpc>
                <a:spcPct val="110000"/>
              </a:lnSpc>
            </a:pPr>
            <a:r>
              <a:rPr lang="zh-CN" altLang="en-US" sz="2000" dirty="0" smtClean="0">
                <a:latin typeface="Times New Roman" pitchFamily="18" charset="0"/>
              </a:rPr>
              <a:t>最后再用一新的明文密文对</a:t>
            </a:r>
            <a:r>
              <a:rPr lang="en-US" altLang="zh-CN" sz="2000" dirty="0" smtClean="0">
                <a:latin typeface="Times New Roman" pitchFamily="18" charset="0"/>
              </a:rPr>
              <a:t>(P</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,C</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zh-CN" altLang="en-US" sz="2000" dirty="0" smtClean="0">
                <a:latin typeface="Times New Roman" pitchFamily="18" charset="0"/>
              </a:rPr>
              <a:t>检验上面找到的</a:t>
            </a:r>
            <a:r>
              <a:rPr lang="en-US" altLang="zh-CN" sz="2000" i="1"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和</a:t>
            </a:r>
            <a:r>
              <a:rPr lang="en-US" altLang="zh-CN" sz="2000" i="1" dirty="0" smtClean="0">
                <a:latin typeface="Times New Roman" pitchFamily="18" charset="0"/>
              </a:rPr>
              <a:t>K</a:t>
            </a:r>
            <a:r>
              <a:rPr lang="en-US" altLang="zh-CN" sz="2000" baseline="-25000" dirty="0" smtClean="0">
                <a:latin typeface="Times New Roman" pitchFamily="18" charset="0"/>
              </a:rPr>
              <a:t>2</a:t>
            </a:r>
            <a:r>
              <a:rPr lang="zh-CN" altLang="en-US" sz="2000" dirty="0" smtClean="0">
                <a:latin typeface="Times New Roman" pitchFamily="18" charset="0"/>
              </a:rPr>
              <a:t>，用</a:t>
            </a:r>
            <a:r>
              <a:rPr lang="en-US" altLang="zh-CN" sz="2000" i="1"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和</a:t>
            </a:r>
            <a:r>
              <a:rPr lang="en-US" altLang="zh-CN" sz="2000" i="1" dirty="0" smtClean="0">
                <a:latin typeface="Times New Roman" pitchFamily="18" charset="0"/>
              </a:rPr>
              <a:t>K</a:t>
            </a:r>
            <a:r>
              <a:rPr lang="en-US" altLang="zh-CN" sz="2000" baseline="-25000" dirty="0" smtClean="0">
                <a:latin typeface="Times New Roman" pitchFamily="18" charset="0"/>
              </a:rPr>
              <a:t>2</a:t>
            </a:r>
            <a:r>
              <a:rPr lang="zh-CN" altLang="en-US" sz="2000" dirty="0" smtClean="0">
                <a:latin typeface="Times New Roman" pitchFamily="18" charset="0"/>
              </a:rPr>
              <a:t>对</a:t>
            </a:r>
            <a:r>
              <a:rPr lang="en-US" altLang="zh-CN" sz="2000" i="1" dirty="0" smtClean="0">
                <a:latin typeface="Times New Roman" pitchFamily="18" charset="0"/>
              </a:rPr>
              <a:t>P </a:t>
            </a:r>
            <a:r>
              <a:rPr lang="en-US" altLang="zh-CN" sz="2000" dirty="0" smtClean="0">
                <a:latin typeface="Times New Roman" pitchFamily="18" charset="0"/>
                <a:sym typeface="Symbol" pitchFamily="18" charset="2"/>
              </a:rPr>
              <a:t></a:t>
            </a:r>
            <a:r>
              <a:rPr lang="zh-CN" altLang="en-US" sz="2000" dirty="0" smtClean="0">
                <a:latin typeface="Times New Roman" pitchFamily="18" charset="0"/>
              </a:rPr>
              <a:t>两次加密，若结果等于</a:t>
            </a:r>
            <a:r>
              <a:rPr lang="en-US" altLang="zh-CN" sz="2000" dirty="0" smtClean="0">
                <a:latin typeface="Times New Roman" pitchFamily="18" charset="0"/>
              </a:rPr>
              <a:t>C</a:t>
            </a:r>
            <a:r>
              <a:rPr lang="en-US" altLang="zh-CN" sz="2000" dirty="0" smtClean="0">
                <a:latin typeface="Times New Roman" pitchFamily="18" charset="0"/>
                <a:sym typeface="Symbol" pitchFamily="18" charset="2"/>
              </a:rPr>
              <a:t></a:t>
            </a:r>
            <a:r>
              <a:rPr lang="zh-CN" altLang="en-US" sz="2000" dirty="0" smtClean="0">
                <a:latin typeface="Times New Roman" pitchFamily="18" charset="0"/>
              </a:rPr>
              <a:t>，就可确定</a:t>
            </a:r>
            <a:r>
              <a:rPr lang="en-US" altLang="zh-CN" sz="2000" i="1"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和</a:t>
            </a:r>
            <a:r>
              <a:rPr lang="en-US" altLang="zh-CN" sz="2000" i="1" dirty="0" smtClean="0">
                <a:latin typeface="Times New Roman" pitchFamily="18" charset="0"/>
              </a:rPr>
              <a:t>K</a:t>
            </a:r>
            <a:r>
              <a:rPr lang="en-US" altLang="zh-CN" sz="2000" baseline="-25000" dirty="0" smtClean="0">
                <a:latin typeface="Times New Roman" pitchFamily="18" charset="0"/>
              </a:rPr>
              <a:t>2</a:t>
            </a:r>
            <a:r>
              <a:rPr lang="zh-CN" altLang="en-US" sz="2000" dirty="0" smtClean="0">
                <a:latin typeface="Times New Roman" pitchFamily="18" charset="0"/>
              </a:rPr>
              <a:t>是所要找的密钥。</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3.2.3 EDE-</a:t>
            </a:r>
            <a:r>
              <a:rPr lang="zh-CN" altLang="en-US" dirty="0" smtClean="0"/>
              <a:t>两个密钥的三重</a:t>
            </a:r>
            <a:r>
              <a:rPr lang="en-US" altLang="zh-CN" dirty="0" smtClean="0"/>
              <a:t>DES</a:t>
            </a:r>
            <a:endParaRPr lang="zh-CN" altLang="en-US" dirty="0"/>
          </a:p>
        </p:txBody>
      </p:sp>
      <p:sp>
        <p:nvSpPr>
          <p:cNvPr id="3" name="内容占位符 2"/>
          <p:cNvSpPr>
            <a:spLocks noGrp="1"/>
          </p:cNvSpPr>
          <p:nvPr>
            <p:ph idx="1"/>
          </p:nvPr>
        </p:nvSpPr>
        <p:spPr>
          <a:xfrm>
            <a:off x="457200" y="990600"/>
            <a:ext cx="8458200" cy="5486400"/>
          </a:xfrm>
        </p:spPr>
        <p:txBody>
          <a:bodyPr/>
          <a:lstStyle/>
          <a:p>
            <a:pPr marL="342900" lvl="1" indent="-342900" eaLnBrk="1" hangingPunct="1">
              <a:lnSpc>
                <a:spcPct val="100000"/>
              </a:lnSpc>
              <a:buClr>
                <a:schemeClr val="tx2"/>
              </a:buClr>
              <a:buFont typeface="Wingdings" pitchFamily="2" charset="2"/>
              <a:buChar char="Ü"/>
            </a:pPr>
            <a:r>
              <a:rPr lang="zh-CN" altLang="en-US" dirty="0" smtClean="0">
                <a:effectLst>
                  <a:outerShdw blurRad="38100" dist="38100" dir="2700000" algn="tl">
                    <a:srgbClr val="000000">
                      <a:alpha val="43137"/>
                    </a:srgbClr>
                  </a:outerShdw>
                </a:effectLst>
              </a:rPr>
              <a:t>为抵抗中途相遇攻击使用</a:t>
            </a:r>
            <a:r>
              <a:rPr lang="en-US" altLang="zh-CN" dirty="0" smtClean="0">
                <a:effectLst>
                  <a:outerShdw blurRad="38100" dist="38100" dir="2700000" algn="tl">
                    <a:srgbClr val="000000">
                      <a:alpha val="43137"/>
                    </a:srgbClr>
                  </a:outerShdw>
                </a:effectLst>
              </a:rPr>
              <a:t>3</a:t>
            </a:r>
            <a:r>
              <a:rPr lang="zh-CN" altLang="en-US" dirty="0" smtClean="0">
                <a:effectLst>
                  <a:outerShdw blurRad="38100" dist="38100" dir="2700000" algn="tl">
                    <a:srgbClr val="000000">
                      <a:alpha val="43137"/>
                    </a:srgbClr>
                  </a:outerShdw>
                </a:effectLst>
              </a:rPr>
              <a:t>个不同的密钥做</a:t>
            </a:r>
            <a:r>
              <a:rPr lang="en-US" altLang="zh-CN" dirty="0" smtClean="0">
                <a:effectLst>
                  <a:outerShdw blurRad="38100" dist="38100" dir="2700000" algn="tl">
                    <a:srgbClr val="000000">
                      <a:alpha val="43137"/>
                    </a:srgbClr>
                  </a:outerShdw>
                </a:effectLst>
              </a:rPr>
              <a:t>3</a:t>
            </a:r>
            <a:r>
              <a:rPr lang="zh-CN" altLang="en-US" dirty="0" smtClean="0">
                <a:effectLst>
                  <a:outerShdw blurRad="38100" dist="38100" dir="2700000" algn="tl">
                    <a:srgbClr val="000000">
                      <a:alpha val="43137"/>
                    </a:srgbClr>
                  </a:outerShdw>
                </a:effectLst>
              </a:rPr>
              <a:t>次加密，从而可使已知明文攻击的代价增加到</a:t>
            </a:r>
            <a:r>
              <a:rPr lang="en-US" altLang="zh-CN" dirty="0" smtClean="0">
                <a:effectLst>
                  <a:outerShdw blurRad="38100" dist="38100" dir="2700000" algn="tl">
                    <a:srgbClr val="000000">
                      <a:alpha val="43137"/>
                    </a:srgbClr>
                  </a:outerShdw>
                </a:effectLst>
              </a:rPr>
              <a:t>2</a:t>
            </a:r>
            <a:r>
              <a:rPr lang="en-US" altLang="zh-CN" baseline="30000" dirty="0" smtClean="0">
                <a:effectLst>
                  <a:outerShdw blurRad="38100" dist="38100" dir="2700000" algn="tl">
                    <a:srgbClr val="000000">
                      <a:alpha val="43137"/>
                    </a:srgbClr>
                  </a:outerShdw>
                </a:effectLst>
              </a:rPr>
              <a:t>112</a:t>
            </a:r>
            <a:r>
              <a:rPr lang="zh-CN" altLang="en-US" dirty="0" smtClean="0">
                <a:effectLst>
                  <a:outerShdw blurRad="38100" dist="38100" dir="2700000" algn="tl">
                    <a:srgbClr val="000000">
                      <a:alpha val="43137"/>
                    </a:srgbClr>
                  </a:outerShdw>
                </a:effectLst>
              </a:rPr>
              <a:t>。一种实用的方法是仅使用两个密钥做</a:t>
            </a:r>
            <a:r>
              <a:rPr lang="en-US" altLang="zh-CN" dirty="0" smtClean="0">
                <a:effectLst>
                  <a:outerShdw blurRad="38100" dist="38100" dir="2700000" algn="tl">
                    <a:srgbClr val="000000">
                      <a:alpha val="43137"/>
                    </a:srgbClr>
                  </a:outerShdw>
                </a:effectLst>
              </a:rPr>
              <a:t>3</a:t>
            </a:r>
            <a:r>
              <a:rPr lang="zh-CN" altLang="en-US" dirty="0" smtClean="0">
                <a:effectLst>
                  <a:outerShdw blurRad="38100" dist="38100" dir="2700000" algn="tl">
                    <a:srgbClr val="000000">
                      <a:alpha val="43137"/>
                    </a:srgbClr>
                  </a:outerShdw>
                </a:effectLst>
              </a:rPr>
              <a:t>次加密，实现方式为加密</a:t>
            </a:r>
            <a:r>
              <a:rPr lang="en-US" altLang="zh-CN" dirty="0" smtClean="0">
                <a:effectLst>
                  <a:outerShdw blurRad="38100" dist="38100" dir="2700000" algn="tl">
                    <a:srgbClr val="000000">
                      <a:alpha val="43137"/>
                    </a:srgbClr>
                  </a:outerShdw>
                </a:effectLst>
              </a:rPr>
              <a:t>\|</a:t>
            </a:r>
            <a:r>
              <a:rPr lang="zh-CN" altLang="en-US" dirty="0" smtClean="0">
                <a:effectLst>
                  <a:outerShdw blurRad="38100" dist="38100" dir="2700000" algn="tl">
                    <a:srgbClr val="000000">
                      <a:alpha val="43137"/>
                    </a:srgbClr>
                  </a:outerShdw>
                </a:effectLst>
              </a:rPr>
              <a:t>解密</a:t>
            </a:r>
            <a:r>
              <a:rPr lang="en-US" altLang="zh-CN" dirty="0" smtClean="0">
                <a:effectLst>
                  <a:outerShdw blurRad="38100" dist="38100" dir="2700000" algn="tl">
                    <a:srgbClr val="000000">
                      <a:alpha val="43137"/>
                    </a:srgbClr>
                  </a:outerShdw>
                </a:effectLst>
              </a:rPr>
              <a:t>\|</a:t>
            </a:r>
            <a:r>
              <a:rPr lang="zh-CN" altLang="en-US" dirty="0" smtClean="0">
                <a:effectLst>
                  <a:outerShdw blurRad="38100" dist="38100" dir="2700000" algn="tl">
                    <a:srgbClr val="000000">
                      <a:alpha val="43137"/>
                    </a:srgbClr>
                  </a:outerShdw>
                </a:effectLst>
              </a:rPr>
              <a:t>加密，</a:t>
            </a:r>
            <a:r>
              <a:rPr lang="zh-CN" altLang="en-US" dirty="0" smtClean="0">
                <a:solidFill>
                  <a:srgbClr val="0000FF"/>
                </a:solidFill>
                <a:effectLst>
                  <a:outerShdw blurRad="38100" dist="38100" dir="2700000" algn="tl">
                    <a:srgbClr val="000000">
                      <a:alpha val="43137"/>
                    </a:srgbClr>
                  </a:outerShdw>
                </a:effectLst>
              </a:rPr>
              <a:t>简记为</a:t>
            </a:r>
            <a:r>
              <a:rPr lang="en-US" altLang="zh-CN" dirty="0" smtClean="0">
                <a:solidFill>
                  <a:srgbClr val="0000FF"/>
                </a:solidFill>
                <a:effectLst>
                  <a:outerShdw blurRad="38100" dist="38100" dir="2700000" algn="tl">
                    <a:srgbClr val="000000">
                      <a:alpha val="43137"/>
                    </a:srgbClr>
                  </a:outerShdw>
                </a:effectLst>
              </a:rPr>
              <a:t>EDE( encrypt-decrypt-encrypt)</a:t>
            </a:r>
            <a:r>
              <a:rPr lang="zh-CN" altLang="en-US" dirty="0" smtClean="0">
                <a:effectLst>
                  <a:outerShdw blurRad="38100" dist="38100" dir="2700000" algn="tl">
                    <a:srgbClr val="000000">
                      <a:alpha val="43137"/>
                    </a:srgbClr>
                  </a:outerShdw>
                </a:effectLst>
              </a:rPr>
              <a:t>，最早是由</a:t>
            </a:r>
            <a:r>
              <a:rPr lang="en-US" altLang="zh-CN" dirty="0" smtClean="0">
                <a:effectLst>
                  <a:outerShdw blurRad="38100" dist="38100" dir="2700000" algn="tl">
                    <a:srgbClr val="000000">
                      <a:alpha val="43137"/>
                    </a:srgbClr>
                  </a:outerShdw>
                </a:effectLst>
              </a:rPr>
              <a:t>Tuchman</a:t>
            </a:r>
            <a:r>
              <a:rPr lang="zh-CN" altLang="en-US" dirty="0" smtClean="0">
                <a:effectLst>
                  <a:outerShdw blurRad="38100" dist="38100" dir="2700000" algn="tl">
                    <a:srgbClr val="000000">
                      <a:alpha val="43137"/>
                    </a:srgbClr>
                  </a:outerShdw>
                </a:effectLst>
              </a:rPr>
              <a:t>设计的</a:t>
            </a:r>
          </a:p>
          <a:p>
            <a:pPr eaLnBrk="1" hangingPunct="1">
              <a:lnSpc>
                <a:spcPct val="100000"/>
              </a:lnSpc>
            </a:pPr>
            <a:endParaRPr lang="en-US" altLang="zh-CN" sz="24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Rectangle 6"/>
          <p:cNvSpPr>
            <a:spLocks noChangeArrowheads="1"/>
          </p:cNvSpPr>
          <p:nvPr/>
        </p:nvSpPr>
        <p:spPr bwMode="auto">
          <a:xfrm>
            <a:off x="152400" y="3048000"/>
            <a:ext cx="4114800" cy="3505200"/>
          </a:xfrm>
          <a:prstGeom prst="rect">
            <a:avLst/>
          </a:prstGeom>
          <a:noFill/>
          <a:ln w="9525">
            <a:noFill/>
            <a:miter lim="800000"/>
            <a:headEnd/>
            <a:tailEnd/>
          </a:ln>
        </p:spPr>
        <p:txBody>
          <a:bodyPr/>
          <a:lstStyle/>
          <a:p>
            <a:pPr marL="692150" lvl="1" indent="-347663" algn="l">
              <a:lnSpc>
                <a:spcPct val="120000"/>
              </a:lnSpc>
              <a:spcBef>
                <a:spcPct val="40000"/>
              </a:spcBef>
              <a:spcAft>
                <a:spcPct val="10000"/>
              </a:spcAft>
              <a:buClr>
                <a:schemeClr val="accent2"/>
              </a:buClr>
              <a:buSzPct val="70000"/>
              <a:buFont typeface="Wingdings" pitchFamily="2" charset="2"/>
              <a:buChar char="l"/>
            </a:pPr>
            <a:r>
              <a:rPr lang="en-US" altLang="zh-CN" sz="2400" b="1" i="1" dirty="0">
                <a:latin typeface="Times New Roman" pitchFamily="18" charset="0"/>
                <a:ea typeface="华文中宋" pitchFamily="2" charset="-122"/>
              </a:rPr>
              <a:t>C</a:t>
            </a:r>
            <a:r>
              <a:rPr lang="en-US" altLang="zh-CN" sz="2400" b="1" dirty="0">
                <a:latin typeface="Times New Roman" pitchFamily="18" charset="0"/>
                <a:ea typeface="华文中宋" pitchFamily="2" charset="-122"/>
              </a:rPr>
              <a:t>=</a:t>
            </a:r>
            <a:r>
              <a:rPr lang="en-US" altLang="zh-CN" sz="2400" b="1" i="1" dirty="0">
                <a:latin typeface="Times New Roman" pitchFamily="18" charset="0"/>
                <a:ea typeface="华文中宋" pitchFamily="2" charset="-122"/>
              </a:rPr>
              <a:t>E</a:t>
            </a:r>
            <a:r>
              <a:rPr lang="en-US" altLang="zh-CN" sz="2400" b="1" i="1" baseline="-25000" dirty="0">
                <a:latin typeface="Times New Roman" pitchFamily="18" charset="0"/>
                <a:ea typeface="华文中宋" pitchFamily="2" charset="-122"/>
              </a:rPr>
              <a:t>K</a:t>
            </a:r>
            <a:r>
              <a:rPr lang="en-US" altLang="zh-CN" sz="2400" b="1" baseline="-25000" dirty="0">
                <a:latin typeface="Times New Roman" pitchFamily="18" charset="0"/>
                <a:ea typeface="华文中宋" pitchFamily="2" charset="-122"/>
              </a:rPr>
              <a:t>1</a:t>
            </a:r>
            <a:r>
              <a:rPr lang="en-US" altLang="zh-CN" sz="2400" b="1" dirty="0">
                <a:latin typeface="Times New Roman" pitchFamily="18" charset="0"/>
                <a:ea typeface="华文中宋" pitchFamily="2" charset="-122"/>
              </a:rPr>
              <a:t>(</a:t>
            </a:r>
            <a:r>
              <a:rPr lang="en-US" altLang="zh-CN" sz="2400" b="1" i="1" dirty="0">
                <a:latin typeface="Times New Roman" pitchFamily="18" charset="0"/>
                <a:ea typeface="华文中宋" pitchFamily="2" charset="-122"/>
              </a:rPr>
              <a:t>D</a:t>
            </a:r>
            <a:r>
              <a:rPr lang="en-US" altLang="zh-CN" sz="2400" b="1" i="1" baseline="-25000" dirty="0">
                <a:latin typeface="Times New Roman" pitchFamily="18" charset="0"/>
                <a:ea typeface="华文中宋" pitchFamily="2" charset="-122"/>
              </a:rPr>
              <a:t>K</a:t>
            </a:r>
            <a:r>
              <a:rPr lang="en-US" altLang="zh-CN" sz="2400" b="1" baseline="-25000" dirty="0">
                <a:latin typeface="Times New Roman" pitchFamily="18" charset="0"/>
                <a:ea typeface="华文中宋" pitchFamily="2" charset="-122"/>
              </a:rPr>
              <a:t>2</a:t>
            </a:r>
            <a:r>
              <a:rPr lang="en-US" altLang="zh-CN" sz="2400" b="1" dirty="0">
                <a:latin typeface="Times New Roman" pitchFamily="18" charset="0"/>
                <a:ea typeface="华文中宋" pitchFamily="2" charset="-122"/>
              </a:rPr>
              <a:t>(</a:t>
            </a:r>
            <a:r>
              <a:rPr lang="en-US" altLang="zh-CN" sz="2400" b="1" i="1" dirty="0">
                <a:latin typeface="Times New Roman" pitchFamily="18" charset="0"/>
                <a:ea typeface="华文中宋" pitchFamily="2" charset="-122"/>
              </a:rPr>
              <a:t>E</a:t>
            </a:r>
            <a:r>
              <a:rPr lang="en-US" altLang="zh-CN" sz="2400" b="1" i="1" baseline="-25000" dirty="0">
                <a:latin typeface="Times New Roman" pitchFamily="18" charset="0"/>
                <a:ea typeface="华文中宋" pitchFamily="2" charset="-122"/>
              </a:rPr>
              <a:t>K</a:t>
            </a:r>
            <a:r>
              <a:rPr lang="en-US" altLang="zh-CN" sz="2400" b="1" baseline="-25000" dirty="0">
                <a:latin typeface="Times New Roman" pitchFamily="18" charset="0"/>
                <a:ea typeface="华文中宋" pitchFamily="2" charset="-122"/>
              </a:rPr>
              <a:t>1</a:t>
            </a:r>
            <a:r>
              <a:rPr lang="en-US" altLang="zh-CN" sz="2400" b="1" dirty="0">
                <a:latin typeface="Times New Roman" pitchFamily="18" charset="0"/>
                <a:ea typeface="华文中宋" pitchFamily="2" charset="-122"/>
              </a:rPr>
              <a:t>[</a:t>
            </a:r>
            <a:r>
              <a:rPr lang="en-US" altLang="zh-CN" sz="2400" b="1" i="1" dirty="0">
                <a:latin typeface="Times New Roman" pitchFamily="18" charset="0"/>
                <a:ea typeface="华文中宋" pitchFamily="2" charset="-122"/>
              </a:rPr>
              <a:t>P</a:t>
            </a:r>
            <a:r>
              <a:rPr lang="en-US" altLang="zh-CN" sz="2400" b="1" dirty="0">
                <a:latin typeface="Times New Roman" pitchFamily="18" charset="0"/>
                <a:ea typeface="华文中宋" pitchFamily="2" charset="-122"/>
              </a:rPr>
              <a:t>]))</a:t>
            </a:r>
          </a:p>
          <a:p>
            <a:pPr marL="692150" lvl="1" indent="-347663" algn="l">
              <a:lnSpc>
                <a:spcPct val="120000"/>
              </a:lnSpc>
              <a:spcBef>
                <a:spcPct val="40000"/>
              </a:spcBef>
              <a:spcAft>
                <a:spcPct val="10000"/>
              </a:spcAft>
              <a:buClr>
                <a:schemeClr val="accent2"/>
              </a:buClr>
              <a:buSzPct val="70000"/>
              <a:buFont typeface="Wingdings" pitchFamily="2" charset="2"/>
              <a:buChar char="l"/>
            </a:pPr>
            <a:r>
              <a:rPr lang="zh-CN" altLang="en-US" sz="2400" b="1" dirty="0">
                <a:latin typeface="Times New Roman" pitchFamily="18" charset="0"/>
                <a:ea typeface="华文中宋" pitchFamily="2" charset="-122"/>
              </a:rPr>
              <a:t>第二步解密的目的仅在于使得用户可对</a:t>
            </a:r>
            <a:r>
              <a:rPr lang="zh-CN" altLang="en-US" sz="2400" b="1" dirty="0">
                <a:solidFill>
                  <a:srgbClr val="0000FF"/>
                </a:solidFill>
                <a:latin typeface="Times New Roman" pitchFamily="18" charset="0"/>
                <a:ea typeface="华文中宋" pitchFamily="2" charset="-122"/>
              </a:rPr>
              <a:t>一重</a:t>
            </a:r>
            <a:r>
              <a:rPr lang="en-US" altLang="zh-CN" sz="2400" b="1" dirty="0">
                <a:solidFill>
                  <a:srgbClr val="0000FF"/>
                </a:solidFill>
                <a:latin typeface="Times New Roman" pitchFamily="18" charset="0"/>
                <a:ea typeface="华文中宋" pitchFamily="2" charset="-122"/>
              </a:rPr>
              <a:t>DES</a:t>
            </a:r>
            <a:r>
              <a:rPr lang="zh-CN" altLang="en-US" sz="2400" b="1" dirty="0">
                <a:solidFill>
                  <a:srgbClr val="0000FF"/>
                </a:solidFill>
                <a:latin typeface="Times New Roman" pitchFamily="18" charset="0"/>
                <a:ea typeface="华文中宋" pitchFamily="2" charset="-122"/>
              </a:rPr>
              <a:t>加密的数据解密</a:t>
            </a:r>
            <a:r>
              <a:rPr lang="zh-CN" altLang="en-US" sz="2400" b="1" dirty="0">
                <a:latin typeface="Times New Roman" pitchFamily="18" charset="0"/>
                <a:ea typeface="华文中宋" pitchFamily="2" charset="-122"/>
              </a:rPr>
              <a:t>，此方案已在密钥管理标准</a:t>
            </a:r>
            <a:r>
              <a:rPr lang="en-US" altLang="zh-CN" sz="2400" b="1" dirty="0">
                <a:latin typeface="Times New Roman" pitchFamily="18" charset="0"/>
                <a:ea typeface="华文中宋" pitchFamily="2" charset="-122"/>
              </a:rPr>
              <a:t>ANS X.917</a:t>
            </a:r>
            <a:r>
              <a:rPr lang="zh-CN" altLang="en-US" sz="2400" b="1" dirty="0">
                <a:latin typeface="Times New Roman" pitchFamily="18" charset="0"/>
                <a:ea typeface="华文中宋" pitchFamily="2" charset="-122"/>
              </a:rPr>
              <a:t>和</a:t>
            </a:r>
            <a:r>
              <a:rPr lang="en-US" altLang="zh-CN" sz="2400" b="1" dirty="0">
                <a:latin typeface="Times New Roman" pitchFamily="18" charset="0"/>
                <a:ea typeface="华文中宋" pitchFamily="2" charset="-122"/>
              </a:rPr>
              <a:t>ISO 8732</a:t>
            </a:r>
            <a:r>
              <a:rPr lang="zh-CN" altLang="en-US" sz="2400" b="1" dirty="0">
                <a:latin typeface="Times New Roman" pitchFamily="18" charset="0"/>
                <a:ea typeface="华文中宋" pitchFamily="2" charset="-122"/>
              </a:rPr>
              <a:t>中被采用。 </a:t>
            </a:r>
          </a:p>
        </p:txBody>
      </p:sp>
      <p:graphicFrame>
        <p:nvGraphicFramePr>
          <p:cNvPr id="1025026" name="Object 4"/>
          <p:cNvGraphicFramePr>
            <a:graphicFrameLocks noChangeAspect="1"/>
          </p:cNvGraphicFramePr>
          <p:nvPr/>
        </p:nvGraphicFramePr>
        <p:xfrm>
          <a:off x="4191000" y="3352800"/>
          <a:ext cx="4191000" cy="3316288"/>
        </p:xfrm>
        <a:graphic>
          <a:graphicData uri="http://schemas.openxmlformats.org/presentationml/2006/ole">
            <p:oleObj spid="_x0000_s1025026" name="Visio" r:id="rId3" imgW="3007462" imgH="2382317" progId="Visio.Drawing.11">
              <p:embed/>
            </p:oleObj>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3.2.4 </a:t>
            </a:r>
            <a:r>
              <a:rPr lang="zh-CN" altLang="en-US" dirty="0" smtClean="0"/>
              <a:t>三个密钥的三重</a:t>
            </a:r>
            <a:r>
              <a:rPr lang="en-US" altLang="zh-CN" dirty="0" smtClean="0"/>
              <a:t>DES</a:t>
            </a:r>
            <a:endParaRPr lang="zh-CN" altLang="en-US" dirty="0"/>
          </a:p>
        </p:txBody>
      </p:sp>
      <p:sp>
        <p:nvSpPr>
          <p:cNvPr id="3" name="内容占位符 2"/>
          <p:cNvSpPr>
            <a:spLocks noGrp="1"/>
          </p:cNvSpPr>
          <p:nvPr>
            <p:ph idx="1"/>
          </p:nvPr>
        </p:nvSpPr>
        <p:spPr>
          <a:xfrm>
            <a:off x="457200" y="990600"/>
            <a:ext cx="8458200" cy="5486400"/>
          </a:xfrm>
        </p:spPr>
        <p:txBody>
          <a:bodyPr/>
          <a:lstStyle/>
          <a:p>
            <a:pPr eaLnBrk="1" hangingPunct="1"/>
            <a:r>
              <a:rPr lang="zh-CN" altLang="en-US" dirty="0" smtClean="0">
                <a:latin typeface="Times New Roman" pitchFamily="18" charset="0"/>
              </a:rPr>
              <a:t>三个密钥的三重</a:t>
            </a:r>
            <a:r>
              <a:rPr lang="en-US" altLang="zh-CN" dirty="0" smtClean="0">
                <a:latin typeface="Times New Roman" pitchFamily="18" charset="0"/>
              </a:rPr>
              <a:t>DES</a:t>
            </a:r>
            <a:r>
              <a:rPr lang="zh-CN" altLang="en-US" dirty="0" smtClean="0">
                <a:latin typeface="Times New Roman" pitchFamily="18" charset="0"/>
              </a:rPr>
              <a:t>密钥长度为</a:t>
            </a:r>
            <a:r>
              <a:rPr lang="en-US" altLang="zh-CN" dirty="0" smtClean="0">
                <a:latin typeface="Times New Roman" pitchFamily="18" charset="0"/>
              </a:rPr>
              <a:t>168</a:t>
            </a:r>
            <a:r>
              <a:rPr lang="zh-CN" altLang="en-US" dirty="0" smtClean="0">
                <a:latin typeface="Times New Roman" pitchFamily="18" charset="0"/>
              </a:rPr>
              <a:t>比特，加密方式为</a:t>
            </a:r>
            <a:endParaRPr lang="zh-CN" altLang="en-US" i="1" dirty="0" smtClean="0">
              <a:latin typeface="Times New Roman" pitchFamily="18" charset="0"/>
            </a:endParaRPr>
          </a:p>
          <a:p>
            <a:pPr lvl="1" eaLnBrk="1" hangingPunct="1"/>
            <a:r>
              <a:rPr lang="en-US" altLang="zh-CN" i="1" dirty="0" smtClean="0">
                <a:latin typeface="Times New Roman" pitchFamily="18" charset="0"/>
              </a:rPr>
              <a:t>C</a:t>
            </a:r>
            <a:r>
              <a:rPr lang="en-US" altLang="zh-CN" dirty="0" smtClean="0">
                <a:latin typeface="Times New Roman" pitchFamily="18" charset="0"/>
              </a:rPr>
              <a:t>=</a:t>
            </a:r>
            <a:r>
              <a:rPr lang="en-US" altLang="zh-CN" i="1" dirty="0" smtClean="0">
                <a:latin typeface="Times New Roman" pitchFamily="18" charset="0"/>
              </a:rPr>
              <a:t>E</a:t>
            </a:r>
            <a:r>
              <a:rPr lang="en-US" altLang="zh-CN" i="1" baseline="-25000" dirty="0" smtClean="0">
                <a:latin typeface="Times New Roman" pitchFamily="18" charset="0"/>
              </a:rPr>
              <a:t>K</a:t>
            </a:r>
            <a:r>
              <a:rPr lang="en-US" altLang="zh-CN" baseline="-25000" dirty="0" smtClean="0">
                <a:latin typeface="Times New Roman" pitchFamily="18" charset="0"/>
              </a:rPr>
              <a:t>3</a:t>
            </a:r>
            <a:r>
              <a:rPr lang="en-US" altLang="zh-CN" dirty="0" smtClean="0">
                <a:latin typeface="Times New Roman" pitchFamily="18" charset="0"/>
              </a:rPr>
              <a:t>(</a:t>
            </a:r>
            <a:r>
              <a:rPr lang="en-US" altLang="zh-CN" i="1" dirty="0" smtClean="0">
                <a:latin typeface="Times New Roman" pitchFamily="18" charset="0"/>
              </a:rPr>
              <a:t>D</a:t>
            </a:r>
            <a:r>
              <a:rPr lang="en-US" altLang="zh-CN" i="1" baseline="-25000" dirty="0" smtClean="0">
                <a:latin typeface="Times New Roman" pitchFamily="18" charset="0"/>
              </a:rPr>
              <a:t>K</a:t>
            </a:r>
            <a:r>
              <a:rPr lang="en-US" altLang="zh-CN" baseline="-25000" dirty="0" smtClean="0">
                <a:latin typeface="Times New Roman" pitchFamily="18" charset="0"/>
              </a:rPr>
              <a:t>2</a:t>
            </a:r>
            <a:r>
              <a:rPr lang="en-US" altLang="zh-CN" dirty="0" smtClean="0">
                <a:latin typeface="Times New Roman" pitchFamily="18" charset="0"/>
              </a:rPr>
              <a:t>(</a:t>
            </a:r>
            <a:r>
              <a:rPr lang="en-US" altLang="zh-CN" i="1" dirty="0" smtClean="0">
                <a:latin typeface="Times New Roman" pitchFamily="18" charset="0"/>
              </a:rPr>
              <a:t>E</a:t>
            </a:r>
            <a:r>
              <a:rPr lang="en-US" altLang="zh-CN" i="1" baseline="-25000" dirty="0" smtClean="0">
                <a:latin typeface="Times New Roman" pitchFamily="18" charset="0"/>
              </a:rPr>
              <a:t>K</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P</a:t>
            </a:r>
            <a:r>
              <a:rPr lang="en-US" altLang="zh-CN" dirty="0" smtClean="0">
                <a:latin typeface="Times New Roman" pitchFamily="18" charset="0"/>
              </a:rPr>
              <a:t>]))</a:t>
            </a:r>
          </a:p>
          <a:p>
            <a:pPr lvl="1" eaLnBrk="1" hangingPunct="1"/>
            <a:r>
              <a:rPr lang="zh-CN" altLang="en-US" dirty="0" smtClean="0">
                <a:latin typeface="Times New Roman" pitchFamily="18" charset="0"/>
              </a:rPr>
              <a:t>令</a:t>
            </a:r>
            <a:r>
              <a:rPr lang="en-US" altLang="zh-CN" i="1" dirty="0" smtClean="0">
                <a:latin typeface="Times New Roman" pitchFamily="18" charset="0"/>
              </a:rPr>
              <a:t>K</a:t>
            </a:r>
            <a:r>
              <a:rPr lang="en-US" altLang="zh-CN" baseline="-25000" dirty="0" smtClean="0">
                <a:latin typeface="Times New Roman" pitchFamily="18" charset="0"/>
              </a:rPr>
              <a:t>3</a:t>
            </a:r>
            <a:r>
              <a:rPr lang="en-US" altLang="zh-CN" dirty="0" smtClean="0">
                <a:latin typeface="Times New Roman" pitchFamily="18" charset="0"/>
              </a:rPr>
              <a:t>=</a:t>
            </a:r>
            <a:r>
              <a:rPr lang="en-US" altLang="zh-CN" i="1" dirty="0" smtClean="0">
                <a:latin typeface="Times New Roman" pitchFamily="18" charset="0"/>
              </a:rPr>
              <a:t>K</a:t>
            </a:r>
            <a:r>
              <a:rPr lang="en-US" altLang="zh-CN" baseline="-25000" dirty="0" smtClean="0">
                <a:latin typeface="Times New Roman" pitchFamily="18" charset="0"/>
              </a:rPr>
              <a:t>2</a:t>
            </a:r>
            <a:r>
              <a:rPr lang="zh-CN" altLang="en-US" dirty="0" smtClean="0">
                <a:latin typeface="Times New Roman" pitchFamily="18" charset="0"/>
              </a:rPr>
              <a:t>或</a:t>
            </a:r>
            <a:r>
              <a:rPr lang="en-US" altLang="zh-CN" i="1" dirty="0" smtClean="0">
                <a:latin typeface="Times New Roman" pitchFamily="18" charset="0"/>
              </a:rPr>
              <a:t>K</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K</a:t>
            </a:r>
            <a:r>
              <a:rPr lang="en-US" altLang="zh-CN" baseline="-25000" dirty="0" smtClean="0">
                <a:latin typeface="Times New Roman" pitchFamily="18" charset="0"/>
              </a:rPr>
              <a:t>2</a:t>
            </a:r>
            <a:r>
              <a:rPr lang="zh-CN" altLang="en-US" dirty="0" smtClean="0">
                <a:latin typeface="Times New Roman" pitchFamily="18" charset="0"/>
              </a:rPr>
              <a:t>则变为一重</a:t>
            </a:r>
            <a:r>
              <a:rPr lang="en-US" altLang="zh-CN" dirty="0" smtClean="0">
                <a:latin typeface="Times New Roman" pitchFamily="18" charset="0"/>
              </a:rPr>
              <a:t>DES</a:t>
            </a:r>
          </a:p>
          <a:p>
            <a:pPr eaLnBrk="1" hangingPunct="1"/>
            <a:r>
              <a:rPr lang="zh-CN" altLang="en-US" dirty="0" smtClean="0">
                <a:latin typeface="Times New Roman" pitchFamily="18" charset="0"/>
              </a:rPr>
              <a:t>三个密钥的三重</a:t>
            </a:r>
            <a:r>
              <a:rPr lang="en-US" altLang="zh-CN" dirty="0" smtClean="0">
                <a:latin typeface="Times New Roman" pitchFamily="18" charset="0"/>
              </a:rPr>
              <a:t>DES</a:t>
            </a:r>
            <a:r>
              <a:rPr lang="zh-CN" altLang="en-US" dirty="0" smtClean="0">
                <a:latin typeface="Times New Roman" pitchFamily="18" charset="0"/>
              </a:rPr>
              <a:t>已在因特网的许多应用（如</a:t>
            </a:r>
            <a:r>
              <a:rPr lang="en-US" altLang="zh-CN" dirty="0" smtClean="0">
                <a:latin typeface="Times New Roman" pitchFamily="18" charset="0"/>
              </a:rPr>
              <a:t>PGP</a:t>
            </a:r>
            <a:r>
              <a:rPr lang="zh-CN" altLang="en-US" dirty="0" smtClean="0">
                <a:latin typeface="Times New Roman" pitchFamily="18" charset="0"/>
              </a:rPr>
              <a:t>和</a:t>
            </a:r>
            <a:r>
              <a:rPr lang="en-US" altLang="zh-CN" dirty="0" smtClean="0">
                <a:latin typeface="Times New Roman" pitchFamily="18" charset="0"/>
              </a:rPr>
              <a:t>S/MIME</a:t>
            </a:r>
            <a:r>
              <a:rPr lang="zh-CN" altLang="en-US" dirty="0" smtClean="0">
                <a:latin typeface="Times New Roman" pitchFamily="18" charset="0"/>
              </a:rPr>
              <a:t>）中被采用。</a:t>
            </a:r>
            <a:endParaRPr lang="en-US" altLang="zh-CN" dirty="0" smtClean="0">
              <a:latin typeface="Times New Roman" pitchFamily="18" charset="0"/>
            </a:endParaRPr>
          </a:p>
          <a:p>
            <a:pPr eaLnBrk="1" hangingPunct="1"/>
            <a:r>
              <a:rPr lang="zh-CN" altLang="en-US" dirty="0" smtClean="0"/>
              <a:t>虽然密钥长度增加到</a:t>
            </a:r>
            <a:r>
              <a:rPr lang="en-US" altLang="zh-CN" dirty="0" smtClean="0"/>
              <a:t>56×3=168</a:t>
            </a:r>
            <a:r>
              <a:rPr lang="zh-CN" altLang="en-US" dirty="0" smtClean="0"/>
              <a:t>比特，但也有系统使用</a:t>
            </a:r>
          </a:p>
          <a:p>
            <a:pPr eaLnBrk="1" hangingPunct="1"/>
            <a:endParaRPr lang="zh-CN" altLang="en-US"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数据加密标准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DES</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3.3.1 </a:t>
            </a:r>
            <a:r>
              <a:rPr lang="zh-CN" altLang="en-US" dirty="0" smtClean="0"/>
              <a:t>差分密码分析－选择明文攻击</a:t>
            </a:r>
          </a:p>
        </p:txBody>
      </p:sp>
      <p:sp>
        <p:nvSpPr>
          <p:cNvPr id="3" name="内容占位符 2"/>
          <p:cNvSpPr>
            <a:spLocks noGrp="1"/>
          </p:cNvSpPr>
          <p:nvPr>
            <p:ph idx="1"/>
          </p:nvPr>
        </p:nvSpPr>
        <p:spPr>
          <a:xfrm>
            <a:off x="457200" y="990600"/>
            <a:ext cx="8458200" cy="5486400"/>
          </a:xfrm>
        </p:spPr>
        <p:txBody>
          <a:bodyPr/>
          <a:lstStyle/>
          <a:p>
            <a:pPr eaLnBrk="1" hangingPunct="1">
              <a:lnSpc>
                <a:spcPct val="110000"/>
              </a:lnSpc>
            </a:pPr>
            <a:r>
              <a:rPr lang="zh-CN" altLang="en-US" sz="2400" dirty="0" smtClean="0">
                <a:latin typeface="Times New Roman" pitchFamily="18" charset="0"/>
              </a:rPr>
              <a:t>差分密码分析是迄今已知的攻击迭代密码最有效的方法之一</a:t>
            </a:r>
          </a:p>
          <a:p>
            <a:pPr lvl="1" eaLnBrk="1" hangingPunct="1">
              <a:lnSpc>
                <a:spcPct val="110000"/>
              </a:lnSpc>
            </a:pPr>
            <a:r>
              <a:rPr lang="zh-CN" altLang="en-US" sz="2000" dirty="0" smtClean="0">
                <a:latin typeface="Times New Roman" pitchFamily="18" charset="0"/>
              </a:rPr>
              <a:t>其基本思想是：  通过分析</a:t>
            </a:r>
            <a:r>
              <a:rPr lang="zh-CN" altLang="en-US" sz="2000" dirty="0" smtClean="0">
                <a:solidFill>
                  <a:srgbClr val="0000FF"/>
                </a:solidFill>
                <a:latin typeface="Times New Roman" pitchFamily="18" charset="0"/>
              </a:rPr>
              <a:t>明文对</a:t>
            </a:r>
            <a:r>
              <a:rPr lang="zh-CN" altLang="en-US" sz="2000" dirty="0" smtClean="0">
                <a:latin typeface="Times New Roman" pitchFamily="18" charset="0"/>
              </a:rPr>
              <a:t>的</a:t>
            </a:r>
            <a:r>
              <a:rPr lang="zh-CN" altLang="en-US" sz="2000" dirty="0" smtClean="0">
                <a:solidFill>
                  <a:srgbClr val="0000FF"/>
                </a:solidFill>
                <a:latin typeface="Times New Roman" pitchFamily="18" charset="0"/>
              </a:rPr>
              <a:t>差值</a:t>
            </a:r>
            <a:r>
              <a:rPr lang="zh-CN" altLang="en-US" sz="2000" dirty="0" smtClean="0">
                <a:latin typeface="Times New Roman" pitchFamily="18" charset="0"/>
              </a:rPr>
              <a:t>对</a:t>
            </a:r>
            <a:r>
              <a:rPr lang="zh-CN" altLang="en-US" sz="2000" dirty="0" smtClean="0">
                <a:solidFill>
                  <a:srgbClr val="0000FF"/>
                </a:solidFill>
                <a:latin typeface="Times New Roman" pitchFamily="18" charset="0"/>
              </a:rPr>
              <a:t>密文对</a:t>
            </a:r>
            <a:r>
              <a:rPr lang="zh-CN" altLang="en-US" sz="2000" dirty="0" smtClean="0">
                <a:latin typeface="Times New Roman" pitchFamily="18" charset="0"/>
              </a:rPr>
              <a:t>的</a:t>
            </a:r>
            <a:r>
              <a:rPr lang="zh-CN" altLang="en-US" sz="2000" dirty="0" smtClean="0">
                <a:solidFill>
                  <a:srgbClr val="0000FF"/>
                </a:solidFill>
                <a:latin typeface="Times New Roman" pitchFamily="18" charset="0"/>
              </a:rPr>
              <a:t>差值</a:t>
            </a:r>
            <a:r>
              <a:rPr lang="zh-CN" altLang="en-US" sz="2000" dirty="0" smtClean="0">
                <a:latin typeface="Times New Roman" pitchFamily="18" charset="0"/>
              </a:rPr>
              <a:t>的影响来恢复某些密钥比特。</a:t>
            </a:r>
          </a:p>
          <a:p>
            <a:pPr eaLnBrk="1" hangingPunct="1">
              <a:lnSpc>
                <a:spcPct val="110000"/>
              </a:lnSpc>
            </a:pPr>
            <a:r>
              <a:rPr lang="zh-CN" altLang="en-US" sz="2400" dirty="0" smtClean="0">
                <a:latin typeface="Times New Roman" pitchFamily="18" charset="0"/>
              </a:rPr>
              <a:t>对分组长度为</a:t>
            </a:r>
            <a:r>
              <a:rPr lang="en-US" altLang="zh-CN" sz="2400" i="1" dirty="0" smtClean="0">
                <a:latin typeface="Times New Roman" pitchFamily="18" charset="0"/>
              </a:rPr>
              <a:t>n</a:t>
            </a:r>
            <a:r>
              <a:rPr lang="zh-CN" altLang="en-US" sz="2400" dirty="0" smtClean="0">
                <a:latin typeface="Times New Roman" pitchFamily="18" charset="0"/>
              </a:rPr>
              <a:t>的</a:t>
            </a:r>
            <a:r>
              <a:rPr lang="en-US" altLang="zh-CN" sz="2400" dirty="0" smtClean="0">
                <a:latin typeface="Times New Roman" pitchFamily="18" charset="0"/>
              </a:rPr>
              <a:t>r</a:t>
            </a:r>
            <a:r>
              <a:rPr lang="zh-CN" altLang="en-US" sz="2400" dirty="0" smtClean="0">
                <a:latin typeface="Times New Roman" pitchFamily="18" charset="0"/>
              </a:rPr>
              <a:t>轮迭代密码，两个</a:t>
            </a:r>
            <a:r>
              <a:rPr lang="en-US" altLang="zh-CN" sz="2400" dirty="0" smtClean="0">
                <a:latin typeface="Times New Roman" pitchFamily="18" charset="0"/>
              </a:rPr>
              <a:t>n</a:t>
            </a:r>
            <a:r>
              <a:rPr lang="zh-CN" altLang="en-US" sz="2400" dirty="0" smtClean="0">
                <a:latin typeface="Times New Roman" pitchFamily="18" charset="0"/>
              </a:rPr>
              <a:t>比特串</a:t>
            </a:r>
            <a:r>
              <a:rPr lang="en-US" altLang="zh-CN" sz="2400" i="1" dirty="0" smtClean="0">
                <a:latin typeface="Times New Roman" pitchFamily="18" charset="0"/>
              </a:rPr>
              <a:t>Y</a:t>
            </a:r>
            <a:r>
              <a:rPr lang="en-US" altLang="zh-CN" sz="2400" i="1" baseline="-25000" dirty="0" smtClean="0">
                <a:latin typeface="Times New Roman" pitchFamily="18" charset="0"/>
              </a:rPr>
              <a:t>i</a:t>
            </a:r>
            <a:r>
              <a:rPr lang="zh-CN" altLang="en-US" sz="2400" dirty="0" smtClean="0">
                <a:latin typeface="Times New Roman" pitchFamily="18" charset="0"/>
              </a:rPr>
              <a:t>和</a:t>
            </a:r>
            <a:r>
              <a:rPr lang="en-US" altLang="zh-CN" sz="2400" i="1" dirty="0" smtClean="0">
                <a:latin typeface="Times New Roman" pitchFamily="18" charset="0"/>
              </a:rPr>
              <a:t>Y</a:t>
            </a:r>
            <a:r>
              <a:rPr lang="en-US" altLang="zh-CN" sz="2400" i="1" baseline="-25000" dirty="0" smtClean="0">
                <a:latin typeface="Times New Roman" pitchFamily="18" charset="0"/>
              </a:rPr>
              <a:t>i</a:t>
            </a:r>
            <a:r>
              <a:rPr lang="en-US" altLang="zh-CN" sz="2400" dirty="0" smtClean="0">
                <a:latin typeface="Times New Roman" pitchFamily="18" charset="0"/>
              </a:rPr>
              <a:t>*</a:t>
            </a:r>
            <a:r>
              <a:rPr lang="zh-CN" altLang="en-US" sz="2400" dirty="0" smtClean="0">
                <a:latin typeface="Times New Roman" pitchFamily="18" charset="0"/>
              </a:rPr>
              <a:t>的差分定义为</a:t>
            </a:r>
            <a:endParaRPr lang="zh-CN" altLang="en-US" sz="2400" i="1" dirty="0" smtClean="0">
              <a:latin typeface="Times New Roman" pitchFamily="18" charset="0"/>
            </a:endParaRPr>
          </a:p>
          <a:p>
            <a:pPr lvl="1" eaLnBrk="1" hangingPunct="1">
              <a:lnSpc>
                <a:spcPct val="110000"/>
              </a:lnSpc>
            </a:pPr>
            <a:r>
              <a:rPr lang="en-US" altLang="zh-CN" sz="2000" i="1" dirty="0" err="1" smtClean="0">
                <a:latin typeface="Times New Roman" pitchFamily="18" charset="0"/>
              </a:rPr>
              <a:t>ΔY</a:t>
            </a:r>
            <a:r>
              <a:rPr lang="en-US" altLang="zh-CN" sz="2000" i="1" baseline="-25000" dirty="0" err="1" smtClean="0">
                <a:latin typeface="Times New Roman" pitchFamily="18" charset="0"/>
              </a:rPr>
              <a:t>i</a:t>
            </a:r>
            <a:r>
              <a:rPr lang="zh-CN" altLang="en-US" sz="2000" dirty="0" smtClean="0">
                <a:latin typeface="Times New Roman" pitchFamily="18" charset="0"/>
              </a:rPr>
              <a:t>＝</a:t>
            </a:r>
            <a:r>
              <a:rPr lang="en-US" altLang="zh-CN" sz="2000" i="1" dirty="0" smtClean="0">
                <a:latin typeface="Times New Roman" pitchFamily="18" charset="0"/>
              </a:rPr>
              <a:t>Y</a:t>
            </a:r>
            <a:r>
              <a:rPr lang="en-US" altLang="zh-CN" sz="2000" i="1" baseline="-25000" dirty="0" smtClean="0">
                <a:latin typeface="Times New Roman" pitchFamily="18" charset="0"/>
              </a:rPr>
              <a:t>i</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i="1" baseline="-25000" dirty="0" smtClean="0">
                <a:latin typeface="Times New Roman" pitchFamily="18" charset="0"/>
              </a:rPr>
              <a:t>i</a:t>
            </a:r>
            <a:r>
              <a:rPr lang="en-US" altLang="zh-CN" sz="2000" dirty="0" smtClean="0">
                <a:latin typeface="Times New Roman" pitchFamily="18" charset="0"/>
              </a:rPr>
              <a:t>*)</a:t>
            </a:r>
            <a:r>
              <a:rPr lang="zh-CN" altLang="en-US" sz="2000" baseline="30000" dirty="0" smtClean="0">
                <a:latin typeface="Times New Roman" pitchFamily="18" charset="0"/>
              </a:rPr>
              <a:t>－</a:t>
            </a:r>
            <a:r>
              <a:rPr lang="en-US" altLang="zh-CN" sz="2000" baseline="30000" dirty="0" smtClean="0">
                <a:latin typeface="Times New Roman" pitchFamily="18" charset="0"/>
              </a:rPr>
              <a:t>1</a:t>
            </a:r>
            <a:r>
              <a:rPr lang="zh-CN" altLang="en-US" sz="2000" dirty="0" smtClean="0">
                <a:latin typeface="Times New Roman" pitchFamily="18" charset="0"/>
              </a:rPr>
              <a:t>。其中</a:t>
            </a:r>
            <a:r>
              <a:rPr lang="zh-CN" altLang="en-US" sz="2000" dirty="0" smtClean="0">
                <a:latin typeface="Times New Roman" pitchFamily="18" charset="0"/>
                <a:sym typeface="Symbol" pitchFamily="18" charset="2"/>
              </a:rPr>
              <a:t></a:t>
            </a:r>
            <a:r>
              <a:rPr lang="zh-CN" altLang="en-US" sz="2000" dirty="0" smtClean="0">
                <a:latin typeface="Times New Roman" pitchFamily="18" charset="0"/>
              </a:rPr>
              <a:t>表示</a:t>
            </a:r>
            <a:r>
              <a:rPr lang="en-US" altLang="zh-CN" sz="2000" dirty="0" smtClean="0">
                <a:latin typeface="Times New Roman" pitchFamily="18" charset="0"/>
              </a:rPr>
              <a:t>n</a:t>
            </a:r>
            <a:r>
              <a:rPr lang="zh-CN" altLang="en-US" sz="2000" dirty="0" smtClean="0">
                <a:latin typeface="Times New Roman" pitchFamily="18" charset="0"/>
              </a:rPr>
              <a:t>比特串集上的一个特定群运算，</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i="1" baseline="-25000" dirty="0" smtClean="0">
                <a:latin typeface="Times New Roman" pitchFamily="18" charset="0"/>
              </a:rPr>
              <a:t>i</a:t>
            </a:r>
            <a:r>
              <a:rPr lang="en-US" altLang="zh-CN" sz="2000" dirty="0" smtClean="0">
                <a:latin typeface="Times New Roman" pitchFamily="18" charset="0"/>
              </a:rPr>
              <a:t>*)</a:t>
            </a:r>
            <a:r>
              <a:rPr lang="zh-CN" altLang="en-US" sz="2000" baseline="30000" dirty="0" smtClean="0">
                <a:latin typeface="Times New Roman" pitchFamily="18" charset="0"/>
              </a:rPr>
              <a:t>－</a:t>
            </a:r>
            <a:r>
              <a:rPr lang="en-US" altLang="zh-CN" sz="2000" baseline="30000" dirty="0" smtClean="0">
                <a:latin typeface="Times New Roman" pitchFamily="18" charset="0"/>
              </a:rPr>
              <a:t>1</a:t>
            </a:r>
            <a:r>
              <a:rPr lang="zh-CN" altLang="en-US" sz="2000" dirty="0" smtClean="0">
                <a:latin typeface="Times New Roman" pitchFamily="18" charset="0"/>
              </a:rPr>
              <a:t>表示 </a:t>
            </a:r>
            <a:r>
              <a:rPr lang="en-US" altLang="zh-CN" sz="2000" i="1" dirty="0" smtClean="0">
                <a:latin typeface="Times New Roman" pitchFamily="18" charset="0"/>
              </a:rPr>
              <a:t>Y</a:t>
            </a:r>
            <a:r>
              <a:rPr lang="en-US" altLang="zh-CN" sz="2000" i="1" baseline="-25000" dirty="0"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在此群中的逆元。</a:t>
            </a:r>
            <a:r>
              <a:rPr lang="zh-CN" altLang="en-US" sz="2000" i="1" dirty="0" smtClean="0">
                <a:solidFill>
                  <a:srgbClr val="0000FF"/>
                </a:solidFill>
                <a:latin typeface="Times New Roman" pitchFamily="18" charset="0"/>
              </a:rPr>
              <a:t>在</a:t>
            </a:r>
            <a:r>
              <a:rPr lang="en-US" altLang="zh-CN" sz="2000" i="1" dirty="0" smtClean="0">
                <a:solidFill>
                  <a:srgbClr val="0000FF"/>
                </a:solidFill>
                <a:latin typeface="Times New Roman" pitchFamily="18" charset="0"/>
              </a:rPr>
              <a:t>DES</a:t>
            </a:r>
            <a:r>
              <a:rPr lang="zh-CN" altLang="en-US" sz="2000" i="1" dirty="0" smtClean="0">
                <a:solidFill>
                  <a:srgbClr val="0000FF"/>
                </a:solidFill>
                <a:latin typeface="Times New Roman" pitchFamily="18" charset="0"/>
              </a:rPr>
              <a:t>的差分分析中差分的计算</a:t>
            </a:r>
            <a:r>
              <a:rPr lang="zh-CN" altLang="en-US" sz="2000" dirty="0" smtClean="0">
                <a:solidFill>
                  <a:srgbClr val="0000FF"/>
                </a:solidFill>
                <a:latin typeface="Times New Roman" pitchFamily="18" charset="0"/>
              </a:rPr>
              <a:t>选择</a:t>
            </a:r>
            <a:r>
              <a:rPr lang="en-US" altLang="zh-CN" sz="2000" i="1" dirty="0" err="1" smtClean="0">
                <a:solidFill>
                  <a:srgbClr val="0000FF"/>
                </a:solidFill>
                <a:latin typeface="Times New Roman" pitchFamily="18" charset="0"/>
              </a:rPr>
              <a:t>Y</a:t>
            </a:r>
            <a:r>
              <a:rPr lang="en-US" altLang="zh-CN" sz="2000" i="1" baseline="-25000" dirty="0" err="1" smtClean="0">
                <a:solidFill>
                  <a:srgbClr val="0000FF"/>
                </a:solidFill>
                <a:latin typeface="Times New Roman" pitchFamily="18" charset="0"/>
              </a:rPr>
              <a:t>i</a:t>
            </a:r>
            <a:r>
              <a:rPr lang="en-US" altLang="zh-CN" sz="2000" dirty="0" err="1" smtClean="0">
                <a:solidFill>
                  <a:srgbClr val="0000FF"/>
                </a:solidFill>
                <a:latin typeface="Times New Roman" pitchFamily="18" charset="0"/>
                <a:sym typeface="Symbol" pitchFamily="18" charset="2"/>
              </a:rPr>
              <a:t></a:t>
            </a:r>
            <a:r>
              <a:rPr lang="en-US" altLang="zh-CN" sz="2000" i="1" dirty="0" err="1" smtClean="0">
                <a:solidFill>
                  <a:srgbClr val="0000FF"/>
                </a:solidFill>
                <a:latin typeface="Times New Roman" pitchFamily="18" charset="0"/>
              </a:rPr>
              <a:t>Y</a:t>
            </a:r>
            <a:r>
              <a:rPr lang="en-US" altLang="zh-CN" sz="2000" i="1" baseline="-25000" dirty="0" err="1" smtClean="0">
                <a:solidFill>
                  <a:srgbClr val="0000FF"/>
                </a:solidFill>
                <a:latin typeface="Times New Roman" pitchFamily="18" charset="0"/>
              </a:rPr>
              <a:t>i</a:t>
            </a:r>
            <a:r>
              <a:rPr lang="en-US" altLang="zh-CN" sz="2000" dirty="0" smtClean="0">
                <a:solidFill>
                  <a:srgbClr val="0000FF"/>
                </a:solidFill>
                <a:latin typeface="Times New Roman" pitchFamily="18" charset="0"/>
              </a:rPr>
              <a:t>*</a:t>
            </a:r>
            <a:r>
              <a:rPr lang="zh-CN" altLang="en-US" sz="2000" i="1" dirty="0" smtClean="0">
                <a:solidFill>
                  <a:srgbClr val="0000FF"/>
                </a:solidFill>
                <a:latin typeface="Times New Roman" pitchFamily="18" charset="0"/>
              </a:rPr>
              <a:t>，因为</a:t>
            </a:r>
            <a:r>
              <a:rPr lang="zh-CN" altLang="en-US" sz="2000" dirty="0" smtClean="0">
                <a:solidFill>
                  <a:srgbClr val="0000FF"/>
                </a:solidFill>
                <a:latin typeface="Times New Roman" pitchFamily="18" charset="0"/>
                <a:sym typeface="Symbol" pitchFamily="18" charset="2"/>
              </a:rPr>
              <a:t>运算的单位元是</a:t>
            </a:r>
            <a:r>
              <a:rPr lang="en-US" altLang="zh-CN" sz="2000" dirty="0" smtClean="0">
                <a:solidFill>
                  <a:srgbClr val="0000FF"/>
                </a:solidFill>
                <a:latin typeface="Times New Roman" pitchFamily="18" charset="0"/>
                <a:sym typeface="Symbol" pitchFamily="18" charset="2"/>
              </a:rPr>
              <a:t>0</a:t>
            </a:r>
            <a:r>
              <a:rPr lang="zh-CN" altLang="en-US" sz="2000" dirty="0" smtClean="0">
                <a:solidFill>
                  <a:srgbClr val="0000FF"/>
                </a:solidFill>
                <a:latin typeface="Times New Roman" pitchFamily="18" charset="0"/>
                <a:sym typeface="Symbol" pitchFamily="18" charset="2"/>
              </a:rPr>
              <a:t>元</a:t>
            </a:r>
            <a:endParaRPr lang="zh-CN" altLang="en-US" sz="2000" dirty="0" smtClean="0">
              <a:solidFill>
                <a:srgbClr val="0000FF"/>
              </a:solidFill>
              <a:latin typeface="Times New Roman" pitchFamily="18" charset="0"/>
            </a:endParaRPr>
          </a:p>
          <a:p>
            <a:pPr eaLnBrk="1" hangingPunct="1">
              <a:lnSpc>
                <a:spcPct val="110000"/>
              </a:lnSpc>
            </a:pPr>
            <a:r>
              <a:rPr lang="zh-CN" altLang="en-US" sz="2400" dirty="0" smtClean="0">
                <a:latin typeface="Times New Roman" pitchFamily="18" charset="0"/>
              </a:rPr>
              <a:t>由加密对可得差分序列：</a:t>
            </a:r>
            <a:r>
              <a:rPr lang="en-US" altLang="zh-CN" sz="2400" i="1" dirty="0" smtClean="0">
                <a:latin typeface="Times New Roman" pitchFamily="18" charset="0"/>
              </a:rPr>
              <a:t>ΔY</a:t>
            </a:r>
            <a:r>
              <a:rPr lang="en-US" altLang="zh-CN" sz="2400" baseline="-25000" dirty="0" smtClean="0">
                <a:latin typeface="Times New Roman" pitchFamily="18" charset="0"/>
              </a:rPr>
              <a:t>0</a:t>
            </a:r>
            <a:r>
              <a:rPr lang="en-US" altLang="zh-CN" sz="2400" dirty="0" smtClean="0">
                <a:latin typeface="Times New Roman" pitchFamily="18" charset="0"/>
              </a:rPr>
              <a:t>,</a:t>
            </a:r>
            <a:r>
              <a:rPr lang="en-US" altLang="zh-CN" sz="2400" i="1" dirty="0" smtClean="0">
                <a:latin typeface="Times New Roman" pitchFamily="18" charset="0"/>
              </a:rPr>
              <a:t>ΔY</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err="1" smtClean="0">
                <a:latin typeface="Times New Roman" pitchFamily="18" charset="0"/>
              </a:rPr>
              <a:t>ΔY</a:t>
            </a:r>
            <a:r>
              <a:rPr lang="en-US" altLang="zh-CN" sz="2400" i="1" baseline="-25000" dirty="0" err="1" smtClean="0">
                <a:latin typeface="Times New Roman" pitchFamily="18" charset="0"/>
              </a:rPr>
              <a:t>r</a:t>
            </a:r>
            <a:endParaRPr lang="en-US" altLang="zh-CN" sz="2400" baseline="-25000" dirty="0" smtClean="0">
              <a:latin typeface="Times New Roman" pitchFamily="18" charset="0"/>
            </a:endParaRPr>
          </a:p>
          <a:p>
            <a:pPr lvl="1" eaLnBrk="1" hangingPunct="1">
              <a:lnSpc>
                <a:spcPct val="110000"/>
              </a:lnSpc>
            </a:pPr>
            <a:r>
              <a:rPr lang="zh-CN" altLang="en-US" sz="2000" dirty="0" smtClean="0">
                <a:latin typeface="Times New Roman" pitchFamily="18" charset="0"/>
              </a:rPr>
              <a:t>其中</a:t>
            </a:r>
            <a:r>
              <a:rPr lang="en-US" altLang="zh-CN" sz="2000" i="1" dirty="0" smtClean="0">
                <a:latin typeface="Times New Roman" pitchFamily="18" charset="0"/>
              </a:rPr>
              <a:t>Y</a:t>
            </a:r>
            <a:r>
              <a:rPr lang="en-US" altLang="zh-CN" sz="2000" baseline="-25000" dirty="0" smtClean="0">
                <a:latin typeface="Times New Roman" pitchFamily="18" charset="0"/>
              </a:rPr>
              <a:t>0</a:t>
            </a:r>
            <a:r>
              <a:rPr lang="zh-CN" altLang="en-US" sz="2000" dirty="0" smtClean="0">
                <a:latin typeface="Times New Roman" pitchFamily="18" charset="0"/>
              </a:rPr>
              <a:t>和</a:t>
            </a:r>
            <a:r>
              <a:rPr lang="en-US" altLang="zh-CN" sz="2000" i="1" dirty="0" smtClean="0">
                <a:latin typeface="Times New Roman" pitchFamily="18" charset="0"/>
              </a:rPr>
              <a:t>Y</a:t>
            </a:r>
            <a:r>
              <a:rPr lang="en-US" altLang="zh-CN" sz="2000" baseline="-25000" dirty="0" smtClean="0">
                <a:latin typeface="Times New Roman" pitchFamily="18" charset="0"/>
              </a:rPr>
              <a:t>0</a:t>
            </a:r>
            <a:r>
              <a:rPr lang="en-US" altLang="zh-CN" sz="2000" dirty="0" smtClean="0">
                <a:latin typeface="Times New Roman" pitchFamily="18" charset="0"/>
              </a:rPr>
              <a:t>*</a:t>
            </a:r>
            <a:r>
              <a:rPr lang="zh-CN" altLang="en-US" sz="2000" dirty="0" smtClean="0">
                <a:latin typeface="Times New Roman" pitchFamily="18" charset="0"/>
              </a:rPr>
              <a:t>是明文对，</a:t>
            </a:r>
            <a:r>
              <a:rPr lang="en-US" altLang="zh-CN" sz="2000" i="1" dirty="0" smtClean="0">
                <a:latin typeface="Times New Roman" pitchFamily="18" charset="0"/>
              </a:rPr>
              <a:t>Y</a:t>
            </a:r>
            <a:r>
              <a:rPr lang="en-US" altLang="zh-CN" sz="2000" i="1" baseline="-25000" dirty="0" smtClean="0">
                <a:latin typeface="Times New Roman" pitchFamily="18" charset="0"/>
              </a:rPr>
              <a:t>i</a:t>
            </a:r>
            <a:r>
              <a:rPr lang="zh-CN" altLang="en-US" sz="2000" dirty="0" smtClean="0">
                <a:latin typeface="Times New Roman" pitchFamily="18" charset="0"/>
              </a:rPr>
              <a:t>和</a:t>
            </a:r>
            <a:r>
              <a:rPr lang="en-US" altLang="zh-CN" sz="2000" i="1" dirty="0" smtClean="0">
                <a:latin typeface="Times New Roman" pitchFamily="18" charset="0"/>
              </a:rPr>
              <a:t>Y</a:t>
            </a:r>
            <a:r>
              <a:rPr lang="en-US" altLang="zh-CN" sz="2000" i="1" baseline="-25000" dirty="0" smtClean="0">
                <a:latin typeface="Times New Roman" pitchFamily="18" charset="0"/>
              </a:rPr>
              <a:t>i</a:t>
            </a:r>
            <a:r>
              <a:rPr lang="en-US" altLang="zh-CN" sz="2000" dirty="0" smtClean="0">
                <a:latin typeface="Times New Roman" pitchFamily="18" charset="0"/>
              </a:rPr>
              <a:t>* (1</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i</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r)</a:t>
            </a:r>
            <a:r>
              <a:rPr lang="zh-CN" altLang="en-US" sz="2000" dirty="0" smtClean="0">
                <a:latin typeface="Times New Roman" pitchFamily="18" charset="0"/>
              </a:rPr>
              <a:t>是第</a:t>
            </a:r>
            <a:r>
              <a:rPr lang="en-US" altLang="zh-CN" sz="2000" i="1" dirty="0" err="1" smtClean="0">
                <a:latin typeface="Times New Roman" pitchFamily="18" charset="0"/>
              </a:rPr>
              <a:t>i</a:t>
            </a:r>
            <a:r>
              <a:rPr lang="zh-CN" altLang="en-US" sz="2000" dirty="0" smtClean="0">
                <a:latin typeface="Times New Roman" pitchFamily="18" charset="0"/>
              </a:rPr>
              <a:t>轮的输出，它们同时也是第</a:t>
            </a:r>
            <a:r>
              <a:rPr lang="en-US" altLang="zh-CN" sz="2000" i="1" dirty="0" smtClean="0">
                <a:latin typeface="Times New Roman" pitchFamily="18" charset="0"/>
              </a:rPr>
              <a:t>i</a:t>
            </a:r>
            <a:r>
              <a:rPr lang="en-US" altLang="zh-CN" sz="2000" dirty="0" smtClean="0">
                <a:latin typeface="Times New Roman" pitchFamily="18" charset="0"/>
              </a:rPr>
              <a:t>+1</a:t>
            </a:r>
            <a:r>
              <a:rPr lang="zh-CN" altLang="en-US" sz="2000" dirty="0" smtClean="0">
                <a:latin typeface="Times New Roman" pitchFamily="18" charset="0"/>
              </a:rPr>
              <a:t>轮的输入。第</a:t>
            </a:r>
            <a:r>
              <a:rPr lang="en-US" altLang="zh-CN" sz="2000" i="1" dirty="0" err="1" smtClean="0">
                <a:latin typeface="Times New Roman" pitchFamily="18" charset="0"/>
              </a:rPr>
              <a:t>i</a:t>
            </a:r>
            <a:r>
              <a:rPr lang="zh-CN" altLang="en-US" sz="2000" dirty="0" smtClean="0">
                <a:latin typeface="Times New Roman" pitchFamily="18" charset="0"/>
              </a:rPr>
              <a:t>轮的子密钥记为</a:t>
            </a:r>
            <a:r>
              <a:rPr lang="en-US" altLang="zh-CN" sz="2000" i="1" dirty="0" err="1" smtClean="0">
                <a:latin typeface="Times New Roman" pitchFamily="18" charset="0"/>
              </a:rPr>
              <a:t>K</a:t>
            </a:r>
            <a:r>
              <a:rPr lang="en-US" altLang="zh-CN" sz="2000" i="1" baseline="-25000" dirty="0" err="1" smtClean="0">
                <a:latin typeface="Times New Roman" pitchFamily="18" charset="0"/>
              </a:rPr>
              <a:t>i</a:t>
            </a:r>
            <a:r>
              <a:rPr lang="zh-CN" altLang="en-US" sz="2000" dirty="0" smtClean="0">
                <a:latin typeface="Times New Roman" pitchFamily="18" charset="0"/>
              </a:rPr>
              <a:t>，</a:t>
            </a:r>
            <a:r>
              <a:rPr lang="en-US" altLang="zh-CN" sz="2000" i="1" dirty="0" smtClean="0">
                <a:latin typeface="Times New Roman" pitchFamily="18" charset="0"/>
              </a:rPr>
              <a:t>F</a:t>
            </a:r>
            <a:r>
              <a:rPr lang="zh-CN" altLang="en-US" sz="2000" dirty="0" smtClean="0">
                <a:latin typeface="Times New Roman" pitchFamily="18" charset="0"/>
              </a:rPr>
              <a:t>是轮函数，且</a:t>
            </a:r>
            <a:r>
              <a:rPr lang="en-US" altLang="zh-CN" sz="2000" i="1" dirty="0" smtClean="0">
                <a:latin typeface="Times New Roman" pitchFamily="18" charset="0"/>
              </a:rPr>
              <a:t>Y</a:t>
            </a:r>
            <a:r>
              <a:rPr lang="en-US" altLang="zh-CN" sz="2000" i="1" baseline="-25000" dirty="0" smtClean="0">
                <a:latin typeface="Times New Roman" pitchFamily="18" charset="0"/>
              </a:rPr>
              <a:t>i</a:t>
            </a:r>
            <a:r>
              <a:rPr lang="en-US" altLang="zh-CN" sz="2000" dirty="0" smtClean="0">
                <a:latin typeface="Times New Roman" pitchFamily="18" charset="0"/>
              </a:rPr>
              <a:t>=</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i="1" baseline="-25000" dirty="0" smtClean="0">
                <a:latin typeface="Times New Roman" pitchFamily="18" charset="0"/>
              </a:rPr>
              <a:t>i</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i="1" baseline="-25000" dirty="0"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a:t>
            </a:r>
            <a:endParaRPr lang="zh-CN" altLang="en-US"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差分密码分析和线性密码分析</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3.3.1 </a:t>
            </a:r>
            <a:r>
              <a:rPr lang="zh-CN" altLang="en-US" dirty="0" smtClean="0"/>
              <a:t>差分密码分析－选择明文攻击</a:t>
            </a:r>
          </a:p>
        </p:txBody>
      </p:sp>
      <p:sp>
        <p:nvSpPr>
          <p:cNvPr id="3" name="内容占位符 2"/>
          <p:cNvSpPr>
            <a:spLocks noGrp="1"/>
          </p:cNvSpPr>
          <p:nvPr>
            <p:ph idx="1"/>
          </p:nvPr>
        </p:nvSpPr>
        <p:spPr>
          <a:xfrm>
            <a:off x="457200" y="990600"/>
            <a:ext cx="8458200" cy="5486400"/>
          </a:xfrm>
        </p:spPr>
        <p:txBody>
          <a:bodyPr/>
          <a:lstStyle/>
          <a:p>
            <a:pPr eaLnBrk="1" hangingPunct="1">
              <a:lnSpc>
                <a:spcPct val="110000"/>
              </a:lnSpc>
            </a:pPr>
            <a:r>
              <a:rPr lang="zh-CN" altLang="en-US" sz="2400" dirty="0" smtClean="0">
                <a:solidFill>
                  <a:srgbClr val="004C00"/>
                </a:solidFill>
                <a:latin typeface="Times New Roman" pitchFamily="18" charset="0"/>
                <a:cs typeface="Times New Roman" pitchFamily="18" charset="0"/>
              </a:rPr>
              <a:t>定义</a:t>
            </a:r>
            <a:r>
              <a:rPr lang="en-US" altLang="zh-CN" sz="2400" dirty="0" smtClean="0">
                <a:solidFill>
                  <a:srgbClr val="004C00"/>
                </a:solidFill>
                <a:latin typeface="Times New Roman" pitchFamily="18" charset="0"/>
                <a:cs typeface="Times New Roman" pitchFamily="18" charset="0"/>
              </a:rPr>
              <a:t>3-1</a:t>
            </a:r>
            <a:r>
              <a:rPr lang="zh-CN" altLang="en-US" sz="2400" dirty="0" smtClean="0">
                <a:solidFill>
                  <a:srgbClr val="004C00"/>
                </a:solidFill>
                <a:latin typeface="Times New Roman" pitchFamily="18" charset="0"/>
                <a:cs typeface="Times New Roman" pitchFamily="18" charset="0"/>
              </a:rPr>
              <a:t>：</a:t>
            </a:r>
            <a:r>
              <a:rPr lang="en-US" altLang="zh-CN" sz="2400" dirty="0" smtClean="0">
                <a:solidFill>
                  <a:srgbClr val="004C00"/>
                </a:solidFill>
                <a:latin typeface="Times New Roman" pitchFamily="18" charset="0"/>
                <a:cs typeface="Times New Roman" pitchFamily="18" charset="0"/>
              </a:rPr>
              <a:t>r-</a:t>
            </a:r>
            <a:r>
              <a:rPr lang="zh-CN" altLang="en-US" sz="2400" dirty="0" smtClean="0">
                <a:solidFill>
                  <a:srgbClr val="004C00"/>
                </a:solidFill>
                <a:latin typeface="Times New Roman" pitchFamily="18" charset="0"/>
                <a:cs typeface="Times New Roman" pitchFamily="18" charset="0"/>
              </a:rPr>
              <a:t>轮特征</a:t>
            </a:r>
            <a:r>
              <a:rPr lang="en-US" altLang="zh-CN" sz="2400" dirty="0" smtClean="0">
                <a:solidFill>
                  <a:srgbClr val="004C00"/>
                </a:solidFill>
                <a:latin typeface="Times New Roman" pitchFamily="18" charset="0"/>
                <a:cs typeface="Times New Roman" pitchFamily="18" charset="0"/>
              </a:rPr>
              <a:t>(r-round characteristic)</a:t>
            </a:r>
            <a:r>
              <a:rPr lang="en-US" altLang="zh-CN" sz="2400" i="1" dirty="0" smtClean="0">
                <a:solidFill>
                  <a:srgbClr val="004C00"/>
                </a:solidFill>
                <a:latin typeface="Times New Roman" pitchFamily="18" charset="0"/>
                <a:cs typeface="Times New Roman" pitchFamily="18" charset="0"/>
              </a:rPr>
              <a:t>Ω</a:t>
            </a:r>
            <a:r>
              <a:rPr lang="zh-CN" altLang="en-US" sz="2400" dirty="0" smtClean="0">
                <a:solidFill>
                  <a:srgbClr val="004C00"/>
                </a:solidFill>
                <a:latin typeface="Times New Roman" pitchFamily="18" charset="0"/>
                <a:cs typeface="Times New Roman" pitchFamily="18" charset="0"/>
              </a:rPr>
              <a:t>是一个差分序列：</a:t>
            </a:r>
            <a:r>
              <a:rPr lang="en-US" altLang="zh-CN" sz="2400" i="1" dirty="0" smtClean="0">
                <a:solidFill>
                  <a:srgbClr val="004C00"/>
                </a:solidFill>
                <a:latin typeface="Times New Roman" pitchFamily="18" charset="0"/>
                <a:cs typeface="Times New Roman" pitchFamily="18" charset="0"/>
              </a:rPr>
              <a:t>α</a:t>
            </a:r>
            <a:r>
              <a:rPr lang="en-US" altLang="zh-CN" sz="2400" baseline="-25000" dirty="0" smtClean="0">
                <a:solidFill>
                  <a:srgbClr val="004C00"/>
                </a:solidFill>
                <a:latin typeface="Times New Roman" pitchFamily="18" charset="0"/>
                <a:cs typeface="Times New Roman" pitchFamily="18" charset="0"/>
              </a:rPr>
              <a:t>0</a:t>
            </a:r>
            <a:r>
              <a:rPr lang="en-US" altLang="zh-CN" sz="2400" dirty="0" smtClean="0">
                <a:solidFill>
                  <a:srgbClr val="004C00"/>
                </a:solidFill>
                <a:latin typeface="Times New Roman" pitchFamily="18" charset="0"/>
                <a:cs typeface="Times New Roman" pitchFamily="18" charset="0"/>
              </a:rPr>
              <a:t>,</a:t>
            </a:r>
            <a:r>
              <a:rPr lang="en-US" altLang="zh-CN" sz="2400" i="1" dirty="0" smtClean="0">
                <a:solidFill>
                  <a:srgbClr val="004C00"/>
                </a:solidFill>
                <a:latin typeface="Times New Roman" pitchFamily="18" charset="0"/>
                <a:cs typeface="Times New Roman" pitchFamily="18" charset="0"/>
              </a:rPr>
              <a:t>α</a:t>
            </a:r>
            <a:r>
              <a:rPr lang="en-US" altLang="zh-CN" sz="2400" baseline="-25000" dirty="0" smtClean="0">
                <a:solidFill>
                  <a:srgbClr val="004C00"/>
                </a:solidFill>
                <a:latin typeface="Times New Roman" pitchFamily="18" charset="0"/>
                <a:cs typeface="Times New Roman" pitchFamily="18" charset="0"/>
              </a:rPr>
              <a:t>1</a:t>
            </a:r>
            <a:r>
              <a:rPr lang="en-US" altLang="zh-CN" sz="2400" dirty="0" smtClean="0">
                <a:solidFill>
                  <a:srgbClr val="004C00"/>
                </a:solidFill>
                <a:latin typeface="Times New Roman" pitchFamily="18" charset="0"/>
                <a:cs typeface="Times New Roman" pitchFamily="18" charset="0"/>
              </a:rPr>
              <a:t>,…,</a:t>
            </a:r>
            <a:r>
              <a:rPr lang="en-US" altLang="zh-CN" sz="2400" i="1" dirty="0" err="1" smtClean="0">
                <a:solidFill>
                  <a:srgbClr val="004C00"/>
                </a:solidFill>
                <a:latin typeface="Times New Roman" pitchFamily="18" charset="0"/>
                <a:cs typeface="Times New Roman" pitchFamily="18" charset="0"/>
              </a:rPr>
              <a:t>α</a:t>
            </a:r>
            <a:r>
              <a:rPr lang="en-US" altLang="zh-CN" sz="2400" i="1" baseline="-25000" dirty="0" err="1" smtClean="0">
                <a:solidFill>
                  <a:srgbClr val="004C00"/>
                </a:solidFill>
                <a:latin typeface="Times New Roman" pitchFamily="18" charset="0"/>
                <a:cs typeface="Times New Roman" pitchFamily="18" charset="0"/>
              </a:rPr>
              <a:t>r</a:t>
            </a:r>
            <a:endParaRPr lang="en-US" altLang="zh-CN" sz="2400" baseline="-25000" dirty="0" smtClean="0">
              <a:solidFill>
                <a:srgbClr val="004C00"/>
              </a:solidFill>
              <a:latin typeface="Times New Roman" pitchFamily="18" charset="0"/>
              <a:cs typeface="Times New Roman" pitchFamily="18" charset="0"/>
            </a:endParaRPr>
          </a:p>
          <a:p>
            <a:pPr lvl="1" eaLnBrk="1" hangingPunct="1">
              <a:lnSpc>
                <a:spcPct val="110000"/>
              </a:lnSpc>
            </a:pPr>
            <a:r>
              <a:rPr lang="zh-CN" altLang="en-US" sz="2000" dirty="0" smtClean="0">
                <a:latin typeface="Times New Roman" pitchFamily="18" charset="0"/>
                <a:cs typeface="Times New Roman" pitchFamily="18" charset="0"/>
              </a:rPr>
              <a:t>其中</a:t>
            </a:r>
            <a:r>
              <a:rPr lang="en-US" altLang="zh-CN" sz="2000" i="1" dirty="0" smtClean="0">
                <a:latin typeface="Times New Roman" pitchFamily="18" charset="0"/>
                <a:cs typeface="Times New Roman" pitchFamily="18" charset="0"/>
              </a:rPr>
              <a:t>α</a:t>
            </a:r>
            <a:r>
              <a:rPr lang="en-US" altLang="zh-CN" sz="2000" baseline="-25000" dirty="0" smtClean="0">
                <a:latin typeface="Times New Roman" pitchFamily="18" charset="0"/>
                <a:cs typeface="Times New Roman" pitchFamily="18" charset="0"/>
              </a:rPr>
              <a:t>0</a:t>
            </a:r>
            <a:r>
              <a:rPr lang="zh-CN" altLang="en-US" sz="2000" dirty="0" smtClean="0">
                <a:latin typeface="Times New Roman" pitchFamily="18" charset="0"/>
                <a:cs typeface="Times New Roman" pitchFamily="18" charset="0"/>
              </a:rPr>
              <a:t>是明文对</a:t>
            </a:r>
            <a:r>
              <a:rPr lang="en-US" altLang="zh-CN" sz="2000" i="1" dirty="0" smtClean="0">
                <a:latin typeface="Times New Roman" pitchFamily="18" charset="0"/>
                <a:cs typeface="Times New Roman" pitchFamily="18" charset="0"/>
              </a:rPr>
              <a:t>Y</a:t>
            </a:r>
            <a:r>
              <a:rPr lang="en-US" altLang="zh-CN" sz="2000" baseline="-25000" dirty="0" smtClean="0">
                <a:latin typeface="Times New Roman" pitchFamily="18" charset="0"/>
                <a:cs typeface="Times New Roman" pitchFamily="18" charset="0"/>
              </a:rPr>
              <a:t>0</a:t>
            </a:r>
            <a:r>
              <a:rPr lang="zh-CN" altLang="en-US" sz="2000" dirty="0" smtClean="0">
                <a:latin typeface="Times New Roman" pitchFamily="18" charset="0"/>
                <a:cs typeface="Times New Roman" pitchFamily="18" charset="0"/>
              </a:rPr>
              <a:t>和</a:t>
            </a:r>
            <a:r>
              <a:rPr lang="en-US" altLang="zh-CN" sz="2000" i="1" dirty="0" smtClean="0">
                <a:latin typeface="Times New Roman" pitchFamily="18" charset="0"/>
                <a:cs typeface="Times New Roman" pitchFamily="18" charset="0"/>
              </a:rPr>
              <a:t>Y</a:t>
            </a:r>
            <a:r>
              <a:rPr lang="en-US" altLang="zh-CN" sz="2000" baseline="-25000" dirty="0" smtClean="0">
                <a:latin typeface="Times New Roman" pitchFamily="18" charset="0"/>
                <a:cs typeface="Times New Roman" pitchFamily="18" charset="0"/>
              </a:rPr>
              <a:t>0</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的差分，</a:t>
            </a:r>
            <a:r>
              <a:rPr lang="en-US" altLang="zh-CN" sz="2000" i="1" dirty="0" err="1" smtClean="0">
                <a:latin typeface="Times New Roman" pitchFamily="18" charset="0"/>
                <a:cs typeface="Times New Roman" pitchFamily="18" charset="0"/>
              </a:rPr>
              <a:t>α</a:t>
            </a:r>
            <a:r>
              <a:rPr lang="en-US" altLang="zh-CN" sz="2000" i="1" baseline="-25000" dirty="0" err="1" smtClean="0">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(1≤i≤r)</a:t>
            </a:r>
            <a:r>
              <a:rPr lang="zh-CN" altLang="en-US" sz="2000" dirty="0" smtClean="0">
                <a:latin typeface="Times New Roman" pitchFamily="18" charset="0"/>
                <a:cs typeface="Times New Roman" pitchFamily="18" charset="0"/>
              </a:rPr>
              <a:t>是第</a:t>
            </a:r>
            <a:r>
              <a:rPr lang="en-US" altLang="zh-CN" sz="2000" i="1" dirty="0" err="1" smtClean="0">
                <a:latin typeface="Times New Roman" pitchFamily="18" charset="0"/>
                <a:cs typeface="Times New Roman" pitchFamily="18" charset="0"/>
              </a:rPr>
              <a:t>i</a:t>
            </a:r>
            <a:r>
              <a:rPr lang="zh-CN" altLang="en-US" sz="2000" dirty="0" smtClean="0">
                <a:latin typeface="Times New Roman" pitchFamily="18" charset="0"/>
                <a:cs typeface="Times New Roman" pitchFamily="18" charset="0"/>
              </a:rPr>
              <a:t>轮输出</a:t>
            </a:r>
            <a:r>
              <a:rPr lang="en-US" altLang="zh-CN" sz="2000" i="1" dirty="0" smtClean="0">
                <a:latin typeface="Times New Roman" pitchFamily="18" charset="0"/>
                <a:cs typeface="Times New Roman" pitchFamily="18" charset="0"/>
              </a:rPr>
              <a:t>Y</a:t>
            </a:r>
            <a:r>
              <a:rPr lang="en-US" altLang="zh-CN" sz="2000" i="1" baseline="-25000" dirty="0" smtClean="0">
                <a:latin typeface="Times New Roman" pitchFamily="18" charset="0"/>
                <a:cs typeface="Times New Roman" pitchFamily="18" charset="0"/>
              </a:rPr>
              <a:t>i</a:t>
            </a:r>
            <a:r>
              <a:rPr lang="zh-CN" altLang="en-US" sz="2000" dirty="0" smtClean="0">
                <a:latin typeface="Times New Roman" pitchFamily="18" charset="0"/>
                <a:cs typeface="Times New Roman" pitchFamily="18" charset="0"/>
              </a:rPr>
              <a:t>和</a:t>
            </a:r>
            <a:r>
              <a:rPr lang="en-US" altLang="zh-CN" sz="2000" i="1" dirty="0" smtClean="0">
                <a:latin typeface="Times New Roman" pitchFamily="18" charset="0"/>
                <a:cs typeface="Times New Roman" pitchFamily="18" charset="0"/>
              </a:rPr>
              <a:t>Y</a:t>
            </a:r>
            <a:r>
              <a:rPr lang="en-US" altLang="zh-CN" sz="2000" i="1" baseline="-25000" dirty="0" smtClean="0">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的差分</a:t>
            </a:r>
          </a:p>
          <a:p>
            <a:pPr lvl="1" eaLnBrk="1" hangingPunct="1">
              <a:lnSpc>
                <a:spcPct val="110000"/>
              </a:lnSpc>
            </a:pPr>
            <a:r>
              <a:rPr lang="en-US" altLang="zh-CN" sz="2000" dirty="0" smtClean="0">
                <a:latin typeface="Times New Roman" pitchFamily="18" charset="0"/>
                <a:cs typeface="Times New Roman" pitchFamily="18" charset="0"/>
              </a:rPr>
              <a:t>r-</a:t>
            </a:r>
            <a:r>
              <a:rPr lang="zh-CN" altLang="en-US" sz="2000" dirty="0" smtClean="0">
                <a:latin typeface="Times New Roman" pitchFamily="18" charset="0"/>
                <a:cs typeface="Times New Roman" pitchFamily="18" charset="0"/>
              </a:rPr>
              <a:t>轮特征</a:t>
            </a:r>
            <a:r>
              <a:rPr lang="en-US" altLang="zh-CN" sz="2000" i="1" dirty="0" smtClean="0">
                <a:latin typeface="Times New Roman" pitchFamily="18" charset="0"/>
                <a:cs typeface="Times New Roman" pitchFamily="18" charset="0"/>
              </a:rPr>
              <a:t>Ω</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α</a:t>
            </a:r>
            <a:r>
              <a:rPr lang="en-US" altLang="zh-CN" sz="2000" baseline="-25000" dirty="0" smtClean="0">
                <a:latin typeface="Times New Roman" pitchFamily="18" charset="0"/>
                <a:cs typeface="Times New Roman" pitchFamily="18" charset="0"/>
              </a:rPr>
              <a:t>0</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α</a:t>
            </a:r>
            <a:r>
              <a:rPr lang="en-US" altLang="zh-CN" sz="2000" baseline="-25000" dirty="0" smtClean="0">
                <a:latin typeface="Times New Roman" pitchFamily="18" charset="0"/>
                <a:cs typeface="Times New Roman" pitchFamily="18" charset="0"/>
              </a:rPr>
              <a:t>1</a:t>
            </a:r>
            <a:r>
              <a:rPr lang="en-US" altLang="zh-CN" sz="2000"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α</a:t>
            </a:r>
            <a:r>
              <a:rPr lang="en-US" altLang="zh-CN" sz="2000" i="1" baseline="-25000" dirty="0" err="1" smtClean="0">
                <a:latin typeface="Times New Roman" pitchFamily="18" charset="0"/>
                <a:cs typeface="Times New Roman" pitchFamily="18" charset="0"/>
              </a:rPr>
              <a:t>r</a:t>
            </a:r>
            <a:r>
              <a:rPr lang="zh-CN" altLang="en-US" sz="2000" dirty="0" smtClean="0">
                <a:latin typeface="Times New Roman" pitchFamily="18" charset="0"/>
                <a:cs typeface="Times New Roman" pitchFamily="18" charset="0"/>
              </a:rPr>
              <a:t>的概率是指在明文</a:t>
            </a:r>
            <a:r>
              <a:rPr lang="en-US" altLang="zh-CN" sz="2000" i="1" dirty="0" smtClean="0">
                <a:latin typeface="Times New Roman" pitchFamily="18" charset="0"/>
                <a:cs typeface="Times New Roman" pitchFamily="18" charset="0"/>
              </a:rPr>
              <a:t>Y</a:t>
            </a:r>
            <a:r>
              <a:rPr lang="en-US" altLang="zh-CN" sz="2000" baseline="-25000" dirty="0" smtClean="0">
                <a:latin typeface="Times New Roman" pitchFamily="18" charset="0"/>
                <a:cs typeface="Times New Roman" pitchFamily="18" charset="0"/>
              </a:rPr>
              <a:t>0</a:t>
            </a:r>
            <a:r>
              <a:rPr lang="zh-CN" altLang="en-US" sz="2000" dirty="0" smtClean="0">
                <a:latin typeface="Times New Roman" pitchFamily="18" charset="0"/>
                <a:cs typeface="Times New Roman" pitchFamily="18" charset="0"/>
              </a:rPr>
              <a:t>和子密钥</a:t>
            </a:r>
            <a:r>
              <a:rPr lang="en-US" altLang="zh-CN" sz="2000" i="1" dirty="0" smtClean="0">
                <a:latin typeface="Times New Roman" pitchFamily="18" charset="0"/>
                <a:cs typeface="Times New Roman" pitchFamily="18" charset="0"/>
              </a:rPr>
              <a:t>K</a:t>
            </a:r>
            <a:r>
              <a:rPr lang="en-US" altLang="zh-CN" sz="2000" baseline="-25000" dirty="0" smtClean="0">
                <a:latin typeface="Times New Roman" pitchFamily="18" charset="0"/>
                <a:cs typeface="Times New Roman" pitchFamily="18" charset="0"/>
              </a:rPr>
              <a:t>1</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K</a:t>
            </a:r>
            <a:r>
              <a:rPr lang="en-US" altLang="zh-CN" sz="2000" i="1" baseline="-25000" dirty="0" smtClean="0">
                <a:latin typeface="Times New Roman" pitchFamily="18" charset="0"/>
                <a:cs typeface="Times New Roman" pitchFamily="18" charset="0"/>
              </a:rPr>
              <a:t>r</a:t>
            </a:r>
            <a:r>
              <a:rPr lang="zh-CN" altLang="en-US" sz="2000" dirty="0" smtClean="0">
                <a:latin typeface="Times New Roman" pitchFamily="18" charset="0"/>
                <a:cs typeface="Times New Roman" pitchFamily="18" charset="0"/>
              </a:rPr>
              <a:t>独立、均匀随机时，明文对</a:t>
            </a:r>
            <a:r>
              <a:rPr lang="en-US" altLang="zh-CN" sz="2000" i="1" dirty="0" smtClean="0">
                <a:latin typeface="Times New Roman" pitchFamily="18" charset="0"/>
                <a:cs typeface="Times New Roman" pitchFamily="18" charset="0"/>
              </a:rPr>
              <a:t>Y</a:t>
            </a:r>
            <a:r>
              <a:rPr lang="en-US" altLang="zh-CN" sz="2000" baseline="-25000" dirty="0" smtClean="0">
                <a:latin typeface="Times New Roman" pitchFamily="18" charset="0"/>
                <a:cs typeface="Times New Roman" pitchFamily="18" charset="0"/>
              </a:rPr>
              <a:t>0</a:t>
            </a:r>
            <a:r>
              <a:rPr lang="zh-CN" altLang="en-US" sz="2000" dirty="0" smtClean="0">
                <a:latin typeface="Times New Roman" pitchFamily="18" charset="0"/>
                <a:cs typeface="Times New Roman" pitchFamily="18" charset="0"/>
              </a:rPr>
              <a:t>和</a:t>
            </a:r>
            <a:r>
              <a:rPr lang="en-US" altLang="zh-CN" sz="2000" i="1" dirty="0" smtClean="0">
                <a:latin typeface="Times New Roman" pitchFamily="18" charset="0"/>
                <a:cs typeface="Times New Roman" pitchFamily="18" charset="0"/>
              </a:rPr>
              <a:t>Y</a:t>
            </a:r>
            <a:r>
              <a:rPr lang="en-US" altLang="zh-CN" sz="2000" baseline="-25000" dirty="0" smtClean="0">
                <a:latin typeface="Times New Roman" pitchFamily="18" charset="0"/>
                <a:cs typeface="Times New Roman" pitchFamily="18" charset="0"/>
              </a:rPr>
              <a:t>0</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的差分为</a:t>
            </a:r>
            <a:r>
              <a:rPr lang="en-US" altLang="zh-CN" sz="2000" i="1" dirty="0" smtClean="0">
                <a:latin typeface="Times New Roman" pitchFamily="18" charset="0"/>
                <a:cs typeface="Times New Roman" pitchFamily="18" charset="0"/>
              </a:rPr>
              <a:t>α</a:t>
            </a:r>
            <a:r>
              <a:rPr lang="en-US" altLang="zh-CN" sz="2000" baseline="-25000" dirty="0" smtClean="0">
                <a:latin typeface="Times New Roman" pitchFamily="18" charset="0"/>
                <a:cs typeface="Times New Roman" pitchFamily="18" charset="0"/>
              </a:rPr>
              <a:t>0</a:t>
            </a:r>
            <a:r>
              <a:rPr lang="zh-CN" altLang="en-US" sz="2000" dirty="0" smtClean="0">
                <a:latin typeface="Times New Roman" pitchFamily="18" charset="0"/>
                <a:cs typeface="Times New Roman" pitchFamily="18" charset="0"/>
              </a:rPr>
              <a:t>的条件下，第</a:t>
            </a:r>
            <a:r>
              <a:rPr lang="en-US" altLang="zh-CN" sz="2000" i="1" dirty="0" err="1" smtClean="0">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(1≤i≤r)</a:t>
            </a:r>
            <a:r>
              <a:rPr lang="zh-CN" altLang="en-US" sz="2000" dirty="0" smtClean="0">
                <a:latin typeface="Times New Roman" pitchFamily="18" charset="0"/>
                <a:cs typeface="Times New Roman" pitchFamily="18" charset="0"/>
              </a:rPr>
              <a:t>轮输出</a:t>
            </a:r>
            <a:r>
              <a:rPr lang="en-US" altLang="zh-CN" sz="2000" i="1" dirty="0" smtClean="0">
                <a:latin typeface="Times New Roman" pitchFamily="18" charset="0"/>
                <a:cs typeface="Times New Roman" pitchFamily="18" charset="0"/>
              </a:rPr>
              <a:t>Y</a:t>
            </a:r>
            <a:r>
              <a:rPr lang="en-US" altLang="zh-CN" sz="2000" i="1" baseline="-25000" dirty="0" smtClean="0">
                <a:latin typeface="Times New Roman" pitchFamily="18" charset="0"/>
                <a:cs typeface="Times New Roman" pitchFamily="18" charset="0"/>
              </a:rPr>
              <a:t>i</a:t>
            </a:r>
            <a:r>
              <a:rPr lang="zh-CN" altLang="en-US" sz="2000" dirty="0" smtClean="0">
                <a:latin typeface="Times New Roman" pitchFamily="18" charset="0"/>
                <a:cs typeface="Times New Roman" pitchFamily="18" charset="0"/>
              </a:rPr>
              <a:t>和</a:t>
            </a:r>
            <a:r>
              <a:rPr lang="en-US" altLang="zh-CN" sz="2000" i="1" dirty="0" smtClean="0">
                <a:latin typeface="Times New Roman" pitchFamily="18" charset="0"/>
                <a:cs typeface="Times New Roman" pitchFamily="18" charset="0"/>
              </a:rPr>
              <a:t>Y</a:t>
            </a:r>
            <a:r>
              <a:rPr lang="en-US" altLang="zh-CN" sz="2000" i="1" baseline="-25000" dirty="0" smtClean="0">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的差分为</a:t>
            </a:r>
            <a:r>
              <a:rPr lang="en-US" altLang="zh-CN" sz="2000" i="1" dirty="0" err="1" smtClean="0">
                <a:latin typeface="Times New Roman" pitchFamily="18" charset="0"/>
                <a:cs typeface="Times New Roman" pitchFamily="18" charset="0"/>
              </a:rPr>
              <a:t>α</a:t>
            </a:r>
            <a:r>
              <a:rPr lang="en-US" altLang="zh-CN" sz="2000" i="1" baseline="-25000" dirty="0" err="1" smtClean="0">
                <a:latin typeface="Times New Roman" pitchFamily="18" charset="0"/>
                <a:cs typeface="Times New Roman" pitchFamily="18" charset="0"/>
              </a:rPr>
              <a:t>i</a:t>
            </a:r>
            <a:r>
              <a:rPr lang="zh-CN" altLang="en-US" sz="2000" dirty="0" smtClean="0">
                <a:latin typeface="Times New Roman" pitchFamily="18" charset="0"/>
                <a:cs typeface="Times New Roman" pitchFamily="18" charset="0"/>
              </a:rPr>
              <a:t>的概率。</a:t>
            </a:r>
          </a:p>
          <a:p>
            <a:pPr lvl="2" eaLnBrk="1" hangingPunct="1">
              <a:lnSpc>
                <a:spcPct val="110000"/>
              </a:lnSpc>
            </a:pPr>
            <a:r>
              <a:rPr lang="zh-CN" altLang="en-US" sz="1800" dirty="0" smtClean="0">
                <a:latin typeface="Times New Roman" pitchFamily="18" charset="0"/>
                <a:cs typeface="Times New Roman" pitchFamily="18" charset="0"/>
              </a:rPr>
              <a:t>共有</a:t>
            </a:r>
            <a:r>
              <a:rPr lang="en-US" altLang="zh-CN" sz="1800" dirty="0" smtClean="0">
                <a:latin typeface="Times New Roman" pitchFamily="18" charset="0"/>
                <a:cs typeface="Times New Roman" pitchFamily="18" charset="0"/>
              </a:rPr>
              <a:t>r</a:t>
            </a:r>
            <a:r>
              <a:rPr lang="zh-CN" altLang="en-US" sz="1800" dirty="0" smtClean="0">
                <a:latin typeface="Times New Roman" pitchFamily="18" charset="0"/>
                <a:cs typeface="Times New Roman" pitchFamily="18" charset="0"/>
              </a:rPr>
              <a:t>个概率值</a:t>
            </a:r>
          </a:p>
          <a:p>
            <a:pPr eaLnBrk="1" hangingPunct="1">
              <a:lnSpc>
                <a:spcPct val="110000"/>
              </a:lnSpc>
            </a:pPr>
            <a:r>
              <a:rPr lang="zh-CN" altLang="en-US" sz="2400" dirty="0" smtClean="0">
                <a:solidFill>
                  <a:srgbClr val="004C00"/>
                </a:solidFill>
                <a:latin typeface="Times New Roman" pitchFamily="18" charset="0"/>
                <a:cs typeface="Times New Roman" pitchFamily="18" charset="0"/>
              </a:rPr>
              <a:t>定义</a:t>
            </a:r>
            <a:r>
              <a:rPr lang="en-US" altLang="zh-CN" sz="2400" dirty="0" smtClean="0">
                <a:solidFill>
                  <a:srgbClr val="004C00"/>
                </a:solidFill>
                <a:latin typeface="Times New Roman" pitchFamily="18" charset="0"/>
                <a:cs typeface="Times New Roman" pitchFamily="18" charset="0"/>
              </a:rPr>
              <a:t>3-2</a:t>
            </a:r>
            <a:r>
              <a:rPr lang="zh-CN" altLang="en-US" sz="2400" dirty="0" smtClean="0">
                <a:solidFill>
                  <a:srgbClr val="004C00"/>
                </a:solidFill>
                <a:latin typeface="Times New Roman" pitchFamily="18" charset="0"/>
                <a:cs typeface="Times New Roman" pitchFamily="18" charset="0"/>
              </a:rPr>
              <a:t>：在</a:t>
            </a:r>
            <a:r>
              <a:rPr lang="en-US" altLang="zh-CN" sz="2400" dirty="0" smtClean="0">
                <a:solidFill>
                  <a:srgbClr val="004C00"/>
                </a:solidFill>
                <a:latin typeface="Times New Roman" pitchFamily="18" charset="0"/>
                <a:cs typeface="Times New Roman" pitchFamily="18" charset="0"/>
              </a:rPr>
              <a:t>r-</a:t>
            </a:r>
            <a:r>
              <a:rPr lang="zh-CN" altLang="en-US" sz="2400" dirty="0" smtClean="0">
                <a:solidFill>
                  <a:srgbClr val="004C00"/>
                </a:solidFill>
                <a:latin typeface="Times New Roman" pitchFamily="18" charset="0"/>
                <a:cs typeface="Times New Roman" pitchFamily="18" charset="0"/>
              </a:rPr>
              <a:t>轮特征</a:t>
            </a:r>
            <a:r>
              <a:rPr lang="en-US" altLang="zh-CN" sz="2400" i="1" dirty="0" smtClean="0">
                <a:solidFill>
                  <a:srgbClr val="004C00"/>
                </a:solidFill>
                <a:latin typeface="Times New Roman" pitchFamily="18" charset="0"/>
                <a:cs typeface="Times New Roman" pitchFamily="18" charset="0"/>
              </a:rPr>
              <a:t>Ω</a:t>
            </a:r>
            <a:r>
              <a:rPr lang="en-US" altLang="zh-CN" sz="2400" dirty="0" smtClean="0">
                <a:solidFill>
                  <a:srgbClr val="004C00"/>
                </a:solidFill>
                <a:latin typeface="Times New Roman" pitchFamily="18" charset="0"/>
                <a:cs typeface="Times New Roman" pitchFamily="18" charset="0"/>
              </a:rPr>
              <a:t>=</a:t>
            </a:r>
            <a:r>
              <a:rPr lang="en-US" altLang="zh-CN" sz="2400" i="1" dirty="0" smtClean="0">
                <a:solidFill>
                  <a:srgbClr val="004C00"/>
                </a:solidFill>
                <a:latin typeface="Times New Roman" pitchFamily="18" charset="0"/>
                <a:cs typeface="Times New Roman" pitchFamily="18" charset="0"/>
              </a:rPr>
              <a:t>α</a:t>
            </a:r>
            <a:r>
              <a:rPr lang="en-US" altLang="zh-CN" sz="2400" baseline="-25000" dirty="0" smtClean="0">
                <a:solidFill>
                  <a:srgbClr val="004C00"/>
                </a:solidFill>
                <a:latin typeface="Times New Roman" pitchFamily="18" charset="0"/>
                <a:cs typeface="Times New Roman" pitchFamily="18" charset="0"/>
              </a:rPr>
              <a:t>0</a:t>
            </a:r>
            <a:r>
              <a:rPr lang="en-US" altLang="zh-CN" sz="2400" dirty="0" smtClean="0">
                <a:solidFill>
                  <a:srgbClr val="004C00"/>
                </a:solidFill>
                <a:latin typeface="Times New Roman" pitchFamily="18" charset="0"/>
                <a:cs typeface="Times New Roman" pitchFamily="18" charset="0"/>
              </a:rPr>
              <a:t>,</a:t>
            </a:r>
            <a:r>
              <a:rPr lang="en-US" altLang="zh-CN" sz="2400" i="1" dirty="0" smtClean="0">
                <a:solidFill>
                  <a:srgbClr val="004C00"/>
                </a:solidFill>
                <a:latin typeface="Times New Roman" pitchFamily="18" charset="0"/>
                <a:cs typeface="Times New Roman" pitchFamily="18" charset="0"/>
              </a:rPr>
              <a:t>α</a:t>
            </a:r>
            <a:r>
              <a:rPr lang="en-US" altLang="zh-CN" sz="2400" baseline="-25000" dirty="0" smtClean="0">
                <a:solidFill>
                  <a:srgbClr val="004C00"/>
                </a:solidFill>
                <a:latin typeface="Times New Roman" pitchFamily="18" charset="0"/>
                <a:cs typeface="Times New Roman" pitchFamily="18" charset="0"/>
              </a:rPr>
              <a:t>1</a:t>
            </a:r>
            <a:r>
              <a:rPr lang="en-US" altLang="zh-CN" sz="2400" dirty="0" smtClean="0">
                <a:solidFill>
                  <a:srgbClr val="004C00"/>
                </a:solidFill>
                <a:latin typeface="Times New Roman" pitchFamily="18" charset="0"/>
                <a:cs typeface="Times New Roman" pitchFamily="18" charset="0"/>
              </a:rPr>
              <a:t>,…,</a:t>
            </a:r>
            <a:r>
              <a:rPr lang="en-US" altLang="zh-CN" sz="2400" i="1" dirty="0" err="1" smtClean="0">
                <a:solidFill>
                  <a:srgbClr val="004C00"/>
                </a:solidFill>
                <a:latin typeface="Times New Roman" pitchFamily="18" charset="0"/>
                <a:cs typeface="Times New Roman" pitchFamily="18" charset="0"/>
              </a:rPr>
              <a:t>α</a:t>
            </a:r>
            <a:r>
              <a:rPr lang="en-US" altLang="zh-CN" sz="2400" i="1" baseline="-25000" dirty="0" err="1" smtClean="0">
                <a:solidFill>
                  <a:srgbClr val="004C00"/>
                </a:solidFill>
                <a:latin typeface="Times New Roman" pitchFamily="18" charset="0"/>
                <a:cs typeface="Times New Roman" pitchFamily="18" charset="0"/>
              </a:rPr>
              <a:t>r</a:t>
            </a:r>
            <a:r>
              <a:rPr lang="zh-CN" altLang="en-US" sz="2400" dirty="0" smtClean="0">
                <a:solidFill>
                  <a:srgbClr val="004C00"/>
                </a:solidFill>
                <a:latin typeface="Times New Roman" pitchFamily="18" charset="0"/>
                <a:cs typeface="Times New Roman" pitchFamily="18" charset="0"/>
              </a:rPr>
              <a:t>中，定义</a:t>
            </a:r>
          </a:p>
          <a:p>
            <a:pPr lvl="1" eaLnBrk="1" hangingPunct="1">
              <a:lnSpc>
                <a:spcPct val="110000"/>
              </a:lnSpc>
            </a:pPr>
            <a:r>
              <a:rPr lang="zh-CN" altLang="en-US" sz="2000" dirty="0" smtClean="0">
                <a:latin typeface="Times New Roman" pitchFamily="18" charset="0"/>
                <a:cs typeface="Times New Roman" pitchFamily="18" charset="0"/>
              </a:rPr>
              <a:t>      </a:t>
            </a:r>
            <a:r>
              <a:rPr lang="en-US" altLang="zh-CN" sz="2000" i="1" dirty="0" err="1" smtClean="0">
                <a:latin typeface="Times New Roman" pitchFamily="18" charset="0"/>
                <a:cs typeface="Times New Roman" pitchFamily="18" charset="0"/>
              </a:rPr>
              <a:t>p</a:t>
            </a:r>
            <a:r>
              <a:rPr lang="en-US" altLang="zh-CN" sz="2000" i="1" baseline="-25000" dirty="0" err="1" smtClean="0">
                <a:latin typeface="Times New Roman" pitchFamily="18" charset="0"/>
                <a:cs typeface="Times New Roman" pitchFamily="18" charset="0"/>
              </a:rPr>
              <a:t>i</a:t>
            </a:r>
            <a:r>
              <a:rPr lang="en-US" altLang="zh-CN" sz="2000" i="1" baseline="30000" dirty="0" err="1" smtClean="0">
                <a:latin typeface="Times New Roman" pitchFamily="18" charset="0"/>
                <a:cs typeface="Times New Roman" pitchFamily="18" charset="0"/>
              </a:rPr>
              <a:t>Ω</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P</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ΔF</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Y</a:t>
            </a:r>
            <a:r>
              <a:rPr lang="en-US" altLang="zh-CN" sz="2000"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α</a:t>
            </a:r>
            <a:r>
              <a:rPr lang="en-US" altLang="zh-CN" sz="2000" i="1" baseline="-25000" dirty="0" err="1" smtClean="0">
                <a:latin typeface="Times New Roman" pitchFamily="18" charset="0"/>
                <a:cs typeface="Times New Roman" pitchFamily="18" charset="0"/>
              </a:rPr>
              <a:t>i</a:t>
            </a:r>
            <a:r>
              <a:rPr lang="en-US" altLang="zh-CN" sz="2000" dirty="0" err="1"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ΔY</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α</a:t>
            </a:r>
            <a:r>
              <a:rPr lang="en-US" altLang="zh-CN" sz="2000" i="1" baseline="-25000" dirty="0" smtClean="0">
                <a:latin typeface="Times New Roman" pitchFamily="18" charset="0"/>
                <a:cs typeface="Times New Roman" pitchFamily="18" charset="0"/>
              </a:rPr>
              <a:t>i</a:t>
            </a:r>
            <a:r>
              <a:rPr lang="en-US" altLang="zh-CN" sz="2000" baseline="-25000" dirty="0" smtClean="0">
                <a:latin typeface="Times New Roman" pitchFamily="18" charset="0"/>
                <a:cs typeface="Times New Roman" pitchFamily="18" charset="0"/>
              </a:rPr>
              <a:t>-1</a:t>
            </a:r>
            <a:r>
              <a:rPr lang="en-US" altLang="zh-CN" sz="2000" dirty="0" smtClean="0">
                <a:latin typeface="Times New Roman" pitchFamily="18" charset="0"/>
                <a:cs typeface="Times New Roman" pitchFamily="18" charset="0"/>
              </a:rPr>
              <a:t>)</a:t>
            </a:r>
          </a:p>
          <a:p>
            <a:pPr lvl="1" eaLnBrk="1" hangingPunct="1">
              <a:lnSpc>
                <a:spcPct val="110000"/>
              </a:lnSpc>
            </a:pPr>
            <a:r>
              <a:rPr lang="zh-CN" altLang="en-US" sz="2000" dirty="0" smtClean="0">
                <a:latin typeface="Times New Roman" pitchFamily="18" charset="0"/>
                <a:cs typeface="Times New Roman" pitchFamily="18" charset="0"/>
              </a:rPr>
              <a:t>即</a:t>
            </a:r>
            <a:r>
              <a:rPr lang="en-US" altLang="zh-CN" sz="2000" i="1" dirty="0" err="1" smtClean="0">
                <a:latin typeface="Times New Roman" pitchFamily="18" charset="0"/>
                <a:cs typeface="Times New Roman" pitchFamily="18" charset="0"/>
              </a:rPr>
              <a:t>p</a:t>
            </a:r>
            <a:r>
              <a:rPr lang="en-US" altLang="zh-CN" sz="2000" i="1" baseline="-25000" dirty="0" err="1" smtClean="0">
                <a:latin typeface="Times New Roman" pitchFamily="18" charset="0"/>
                <a:cs typeface="Times New Roman" pitchFamily="18" charset="0"/>
              </a:rPr>
              <a:t>i</a:t>
            </a:r>
            <a:r>
              <a:rPr lang="en-US" altLang="zh-CN" sz="2000" i="1" baseline="30000" dirty="0" err="1" smtClean="0">
                <a:latin typeface="Times New Roman" pitchFamily="18" charset="0"/>
                <a:cs typeface="Times New Roman" pitchFamily="18" charset="0"/>
              </a:rPr>
              <a:t>Ω</a:t>
            </a:r>
            <a:r>
              <a:rPr lang="zh-CN" altLang="en-US" sz="2000" dirty="0" smtClean="0">
                <a:latin typeface="Times New Roman" pitchFamily="18" charset="0"/>
                <a:cs typeface="Times New Roman" pitchFamily="18" charset="0"/>
              </a:rPr>
              <a:t>表示在输入差分为</a:t>
            </a:r>
            <a:r>
              <a:rPr lang="en-US" altLang="zh-CN" sz="2000" i="1" dirty="0" smtClean="0">
                <a:latin typeface="Times New Roman" pitchFamily="18" charset="0"/>
                <a:cs typeface="Times New Roman" pitchFamily="18" charset="0"/>
              </a:rPr>
              <a:t>α</a:t>
            </a:r>
            <a:r>
              <a:rPr lang="en-US" altLang="zh-CN" sz="2000" i="1" baseline="-25000" dirty="0" smtClean="0">
                <a:latin typeface="Times New Roman" pitchFamily="18" charset="0"/>
                <a:cs typeface="Times New Roman" pitchFamily="18" charset="0"/>
              </a:rPr>
              <a:t>i</a:t>
            </a:r>
            <a:r>
              <a:rPr lang="en-US" altLang="zh-CN" sz="2000" baseline="-25000" dirty="0" smtClean="0">
                <a:latin typeface="Times New Roman" pitchFamily="18" charset="0"/>
                <a:cs typeface="Times New Roman" pitchFamily="18" charset="0"/>
              </a:rPr>
              <a:t>-1</a:t>
            </a:r>
            <a:r>
              <a:rPr lang="zh-CN" altLang="en-US" sz="2000" dirty="0" smtClean="0">
                <a:latin typeface="Times New Roman" pitchFamily="18" charset="0"/>
                <a:cs typeface="Times New Roman" pitchFamily="18" charset="0"/>
              </a:rPr>
              <a:t>的条件下，轮函数</a:t>
            </a:r>
            <a:r>
              <a:rPr lang="en-US" altLang="zh-CN" sz="2000" i="1" dirty="0" smtClean="0">
                <a:latin typeface="Times New Roman" pitchFamily="18" charset="0"/>
                <a:cs typeface="Times New Roman" pitchFamily="18" charset="0"/>
              </a:rPr>
              <a:t>F</a:t>
            </a:r>
            <a:r>
              <a:rPr lang="zh-CN" altLang="en-US" sz="2000" dirty="0" smtClean="0">
                <a:latin typeface="Times New Roman" pitchFamily="18" charset="0"/>
                <a:cs typeface="Times New Roman" pitchFamily="18" charset="0"/>
              </a:rPr>
              <a:t>的输出差分为</a:t>
            </a:r>
            <a:r>
              <a:rPr lang="en-US" altLang="zh-CN" sz="2000" i="1" dirty="0" err="1" smtClean="0">
                <a:latin typeface="Times New Roman" pitchFamily="18" charset="0"/>
                <a:cs typeface="Times New Roman" pitchFamily="18" charset="0"/>
              </a:rPr>
              <a:t>α</a:t>
            </a:r>
            <a:r>
              <a:rPr lang="en-US" altLang="zh-CN" sz="2000" i="1" baseline="-25000" dirty="0" err="1" smtClean="0">
                <a:latin typeface="Times New Roman" pitchFamily="18" charset="0"/>
                <a:cs typeface="Times New Roman" pitchFamily="18" charset="0"/>
              </a:rPr>
              <a:t>i</a:t>
            </a:r>
            <a:r>
              <a:rPr lang="zh-CN" altLang="en-US" sz="2000" dirty="0" smtClean="0">
                <a:latin typeface="Times New Roman" pitchFamily="18" charset="0"/>
                <a:cs typeface="Times New Roman" pitchFamily="18" charset="0"/>
              </a:rPr>
              <a:t>的概率。</a:t>
            </a:r>
            <a:r>
              <a:rPr lang="zh-CN" altLang="en-US" sz="2000" dirty="0" smtClean="0">
                <a:solidFill>
                  <a:srgbClr val="0000FF"/>
                </a:solidFill>
                <a:latin typeface="Times New Roman" pitchFamily="18" charset="0"/>
                <a:cs typeface="Times New Roman" pitchFamily="18" charset="0"/>
              </a:rPr>
              <a:t>（转移概率）</a:t>
            </a:r>
          </a:p>
          <a:p>
            <a:pPr lvl="1" eaLnBrk="1" hangingPunct="1">
              <a:lnSpc>
                <a:spcPct val="110000"/>
              </a:lnSpc>
            </a:pPr>
            <a:r>
              <a:rPr lang="zh-CN" altLang="en-US"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r-</a:t>
            </a:r>
            <a:r>
              <a:rPr lang="zh-CN" altLang="en-US" sz="2000" dirty="0" smtClean="0">
                <a:latin typeface="Times New Roman" pitchFamily="18" charset="0"/>
                <a:cs typeface="Times New Roman" pitchFamily="18" charset="0"/>
              </a:rPr>
              <a:t>轮特征</a:t>
            </a:r>
            <a:r>
              <a:rPr lang="en-US" altLang="zh-CN" sz="2000" i="1" dirty="0" smtClean="0">
                <a:latin typeface="Times New Roman" pitchFamily="18" charset="0"/>
                <a:cs typeface="Times New Roman" pitchFamily="18" charset="0"/>
              </a:rPr>
              <a:t>Ω</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α</a:t>
            </a:r>
            <a:r>
              <a:rPr lang="en-US" altLang="zh-CN" sz="2000" baseline="-25000" dirty="0" smtClean="0">
                <a:latin typeface="Times New Roman" pitchFamily="18" charset="0"/>
                <a:cs typeface="Times New Roman" pitchFamily="18" charset="0"/>
              </a:rPr>
              <a:t>0</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α</a:t>
            </a:r>
            <a:r>
              <a:rPr lang="en-US" altLang="zh-CN" sz="2000" baseline="-25000" dirty="0" smtClean="0">
                <a:latin typeface="Times New Roman" pitchFamily="18" charset="0"/>
                <a:cs typeface="Times New Roman" pitchFamily="18" charset="0"/>
              </a:rPr>
              <a:t>1</a:t>
            </a:r>
            <a:r>
              <a:rPr lang="en-US" altLang="zh-CN" sz="2000"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α</a:t>
            </a:r>
            <a:r>
              <a:rPr lang="en-US" altLang="zh-CN" sz="2000" i="1" baseline="-25000" dirty="0" err="1" smtClean="0">
                <a:latin typeface="Times New Roman" pitchFamily="18" charset="0"/>
                <a:cs typeface="Times New Roman" pitchFamily="18" charset="0"/>
              </a:rPr>
              <a:t>r</a:t>
            </a:r>
            <a:r>
              <a:rPr lang="zh-CN" altLang="en-US" sz="2000" dirty="0" smtClean="0">
                <a:latin typeface="Times New Roman" pitchFamily="18" charset="0"/>
                <a:cs typeface="Times New Roman" pitchFamily="18" charset="0"/>
              </a:rPr>
              <a:t>的概率近似看作</a:t>
            </a:r>
            <a:r>
              <a:rPr lang="zh-CN" altLang="en-US" sz="2000" dirty="0" smtClean="0">
                <a:latin typeface="Times New Roman" pitchFamily="18" charset="0"/>
                <a:cs typeface="Times New Roman" pitchFamily="18" charset="0"/>
                <a:sym typeface="Symbol" pitchFamily="18" charset="2"/>
              </a:rPr>
              <a:t></a:t>
            </a:r>
            <a:r>
              <a:rPr lang="en-US" altLang="zh-CN" sz="2000" i="1" baseline="-25000" dirty="0" err="1" smtClean="0">
                <a:latin typeface="Times New Roman" pitchFamily="18" charset="0"/>
                <a:cs typeface="Times New Roman" pitchFamily="18" charset="0"/>
              </a:rPr>
              <a:t>i</a:t>
            </a:r>
            <a:r>
              <a:rPr lang="en-US" altLang="zh-CN" sz="2000" baseline="-25000" dirty="0" smtClean="0">
                <a:latin typeface="Times New Roman" pitchFamily="18" charset="0"/>
                <a:cs typeface="Times New Roman" pitchFamily="18" charset="0"/>
              </a:rPr>
              <a:t>=1</a:t>
            </a:r>
            <a:r>
              <a:rPr lang="zh-CN" altLang="en-US" sz="2000" baseline="-25000" dirty="0" smtClean="0">
                <a:latin typeface="Times New Roman" pitchFamily="18" charset="0"/>
                <a:cs typeface="Times New Roman" pitchFamily="18" charset="0"/>
              </a:rPr>
              <a:t>～</a:t>
            </a:r>
            <a:r>
              <a:rPr lang="en-US" altLang="zh-CN" sz="2000" i="1" baseline="-25000" dirty="0" smtClean="0">
                <a:latin typeface="Times New Roman" pitchFamily="18" charset="0"/>
                <a:cs typeface="Times New Roman" pitchFamily="18" charset="0"/>
              </a:rPr>
              <a:t>r</a:t>
            </a:r>
            <a:r>
              <a:rPr lang="en-US" altLang="zh-CN" sz="2000" i="1" dirty="0" smtClean="0">
                <a:latin typeface="Times New Roman" pitchFamily="18" charset="0"/>
                <a:cs typeface="Times New Roman" pitchFamily="18" charset="0"/>
              </a:rPr>
              <a:t> </a:t>
            </a:r>
            <a:r>
              <a:rPr lang="en-US" altLang="zh-CN" sz="2000" i="1" dirty="0" err="1" smtClean="0">
                <a:latin typeface="Times New Roman" pitchFamily="18" charset="0"/>
                <a:cs typeface="Times New Roman" pitchFamily="18" charset="0"/>
              </a:rPr>
              <a:t>p</a:t>
            </a:r>
            <a:r>
              <a:rPr lang="en-US" altLang="zh-CN" sz="2000" i="1" baseline="-25000" dirty="0" err="1" smtClean="0">
                <a:latin typeface="Times New Roman" pitchFamily="18" charset="0"/>
                <a:cs typeface="Times New Roman" pitchFamily="18" charset="0"/>
              </a:rPr>
              <a:t>i</a:t>
            </a:r>
            <a:r>
              <a:rPr lang="en-US" altLang="zh-CN" sz="2000" i="1" baseline="30000" dirty="0" err="1" smtClean="0">
                <a:latin typeface="Times New Roman" pitchFamily="18" charset="0"/>
                <a:cs typeface="Times New Roman" pitchFamily="18" charset="0"/>
              </a:rPr>
              <a:t>Ω</a:t>
            </a:r>
            <a:r>
              <a:rPr lang="zh-CN" altLang="en-US" sz="2000" dirty="0" smtClean="0">
                <a:latin typeface="Times New Roman" pitchFamily="18" charset="0"/>
                <a:cs typeface="Times New Roman" pitchFamily="18" charset="0"/>
              </a:rPr>
              <a:t>。</a:t>
            </a:r>
            <a:endParaRPr lang="zh-CN" altLang="en-US" dirty="0" smtClean="0">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差分密码分析和线性密码分析</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3.3.1 </a:t>
            </a:r>
            <a:r>
              <a:rPr lang="zh-CN" altLang="en-US" dirty="0" smtClean="0"/>
              <a:t>差分密码分析－选择明文攻击</a:t>
            </a:r>
          </a:p>
        </p:txBody>
      </p:sp>
      <p:sp>
        <p:nvSpPr>
          <p:cNvPr id="3" name="内容占位符 2"/>
          <p:cNvSpPr>
            <a:spLocks noGrp="1"/>
          </p:cNvSpPr>
          <p:nvPr>
            <p:ph idx="1"/>
          </p:nvPr>
        </p:nvSpPr>
        <p:spPr>
          <a:xfrm>
            <a:off x="457200" y="990600"/>
            <a:ext cx="8458200" cy="5486400"/>
          </a:xfrm>
        </p:spPr>
        <p:txBody>
          <a:bodyPr/>
          <a:lstStyle/>
          <a:p>
            <a:pPr eaLnBrk="1" hangingPunct="1"/>
            <a:r>
              <a:rPr lang="zh-CN" altLang="en-US" sz="2400" dirty="0" smtClean="0"/>
              <a:t>对</a:t>
            </a:r>
            <a:r>
              <a:rPr lang="en-US" altLang="zh-CN" sz="2400" dirty="0" smtClean="0"/>
              <a:t>r-</a:t>
            </a:r>
            <a:r>
              <a:rPr lang="zh-CN" altLang="en-US" sz="2400" dirty="0" smtClean="0"/>
              <a:t>轮迭代密码的差分密码分析过程可综述为如下步骤： </a:t>
            </a:r>
          </a:p>
          <a:p>
            <a:pPr lvl="1" eaLnBrk="1" hangingPunct="1"/>
            <a:r>
              <a:rPr lang="zh-CN" altLang="en-US" sz="2000" dirty="0" smtClean="0"/>
              <a:t>① </a:t>
            </a:r>
            <a:r>
              <a:rPr lang="zh-CN" altLang="en-US" sz="2000" dirty="0" smtClean="0">
                <a:solidFill>
                  <a:srgbClr val="0000FF"/>
                </a:solidFill>
              </a:rPr>
              <a:t>找出一个</a:t>
            </a:r>
            <a:r>
              <a:rPr lang="en-US" altLang="zh-CN" sz="2000" dirty="0" smtClean="0">
                <a:solidFill>
                  <a:srgbClr val="0000FF"/>
                </a:solidFill>
              </a:rPr>
              <a:t>(</a:t>
            </a:r>
            <a:r>
              <a:rPr lang="en-US" altLang="zh-CN" sz="2000" i="1" dirty="0" smtClean="0">
                <a:solidFill>
                  <a:srgbClr val="0000FF"/>
                </a:solidFill>
                <a:latin typeface="Times New Roman" pitchFamily="18" charset="0"/>
              </a:rPr>
              <a:t>r</a:t>
            </a:r>
            <a:r>
              <a:rPr lang="en-US" altLang="zh-CN" sz="2000" dirty="0" smtClean="0">
                <a:solidFill>
                  <a:srgbClr val="0000FF"/>
                </a:solidFill>
              </a:rPr>
              <a:t>-1)-</a:t>
            </a:r>
            <a:r>
              <a:rPr lang="zh-CN" altLang="en-US" sz="2000" dirty="0" smtClean="0">
                <a:solidFill>
                  <a:srgbClr val="0000FF"/>
                </a:solidFill>
              </a:rPr>
              <a:t>轮特征</a:t>
            </a:r>
            <a:r>
              <a:rPr lang="en-US" altLang="zh-CN" sz="2000" i="1" dirty="0" smtClean="0">
                <a:latin typeface="Times New Roman" pitchFamily="18" charset="0"/>
              </a:rPr>
              <a:t>Ω</a:t>
            </a:r>
            <a:r>
              <a:rPr lang="en-US" altLang="zh-CN" sz="2000" dirty="0" smtClean="0">
                <a:latin typeface="Times New Roman" pitchFamily="18" charset="0"/>
              </a:rPr>
              <a:t>(</a:t>
            </a:r>
            <a:r>
              <a:rPr lang="en-US" altLang="zh-CN" sz="2000" i="1" dirty="0" smtClean="0">
                <a:latin typeface="Times New Roman" pitchFamily="18" charset="0"/>
              </a:rPr>
              <a:t>r</a:t>
            </a:r>
            <a:r>
              <a:rPr lang="en-US" altLang="zh-CN" sz="2000" dirty="0" smtClean="0">
                <a:latin typeface="Times New Roman" pitchFamily="18" charset="0"/>
              </a:rPr>
              <a:t>-1)=</a:t>
            </a:r>
            <a:r>
              <a:rPr lang="en-US" altLang="zh-CN" sz="2000" i="1" dirty="0" smtClean="0">
                <a:latin typeface="华文中宋" pitchFamily="2" charset="-122"/>
              </a:rPr>
              <a:t>α</a:t>
            </a:r>
            <a:r>
              <a:rPr lang="en-US" altLang="zh-CN" sz="2000" baseline="-25000" dirty="0" smtClean="0">
                <a:latin typeface="华文中宋" pitchFamily="2" charset="-122"/>
              </a:rPr>
              <a:t>0</a:t>
            </a:r>
            <a:r>
              <a:rPr lang="en-US" altLang="zh-CN" sz="2000" dirty="0" smtClean="0">
                <a:latin typeface="华文中宋" pitchFamily="2" charset="-122"/>
              </a:rPr>
              <a:t>,</a:t>
            </a:r>
            <a:r>
              <a:rPr lang="en-US" altLang="zh-CN" sz="2000" i="1" dirty="0" smtClean="0">
                <a:latin typeface="华文中宋" pitchFamily="2" charset="-122"/>
              </a:rPr>
              <a:t>α</a:t>
            </a:r>
            <a:r>
              <a:rPr lang="en-US" altLang="zh-CN" sz="2000" baseline="-25000" dirty="0" smtClean="0">
                <a:latin typeface="华文中宋" pitchFamily="2" charset="-122"/>
              </a:rPr>
              <a:t>1</a:t>
            </a:r>
            <a:r>
              <a:rPr lang="en-US" altLang="zh-CN" sz="2000" dirty="0" smtClean="0">
                <a:latin typeface="华文中宋" pitchFamily="2" charset="-122"/>
              </a:rPr>
              <a:t>,…,</a:t>
            </a:r>
            <a:r>
              <a:rPr lang="en-US" altLang="zh-CN" sz="2000" i="1" dirty="0" smtClean="0">
                <a:latin typeface="华文中宋" pitchFamily="2" charset="-122"/>
              </a:rPr>
              <a:t>α</a:t>
            </a:r>
            <a:r>
              <a:rPr lang="en-US" altLang="zh-CN" sz="2000" i="1" baseline="-25000" dirty="0" smtClean="0">
                <a:latin typeface="Times New Roman" pitchFamily="18" charset="0"/>
              </a:rPr>
              <a:t>r</a:t>
            </a:r>
            <a:r>
              <a:rPr lang="en-US" altLang="zh-CN" sz="2000" baseline="-25000" dirty="0" smtClean="0">
                <a:latin typeface="华文中宋" pitchFamily="2" charset="-122"/>
              </a:rPr>
              <a:t>-1</a:t>
            </a:r>
            <a:r>
              <a:rPr lang="zh-CN" altLang="en-US" sz="2000" dirty="0" smtClean="0">
                <a:latin typeface="华文中宋" pitchFamily="2" charset="-122"/>
              </a:rPr>
              <a:t>，</a:t>
            </a:r>
            <a:r>
              <a:rPr lang="zh-CN" altLang="en-US" sz="2000" dirty="0" smtClean="0"/>
              <a:t>使得它的概率达到最大或几乎最大。（</a:t>
            </a:r>
            <a:r>
              <a:rPr lang="zh-CN" altLang="en-US" sz="2000" dirty="0" smtClean="0">
                <a:solidFill>
                  <a:srgbClr val="C3093E"/>
                </a:solidFill>
              </a:rPr>
              <a:t>通过统计分析或者数学推导的方法</a:t>
            </a:r>
            <a:r>
              <a:rPr lang="zh-CN" altLang="en-US" sz="2000" dirty="0" smtClean="0"/>
              <a:t>）</a:t>
            </a:r>
            <a:endParaRPr lang="en-US" altLang="zh-CN" sz="2000" dirty="0" smtClean="0"/>
          </a:p>
          <a:p>
            <a:pPr eaLnBrk="1" hangingPunct="1">
              <a:lnSpc>
                <a:spcPct val="100000"/>
              </a:lnSpc>
            </a:pPr>
            <a:r>
              <a:rPr lang="zh-CN" altLang="en-US" sz="2400" dirty="0" smtClean="0">
                <a:latin typeface="Times New Roman" pitchFamily="18" charset="0"/>
                <a:cs typeface="Times New Roman" pitchFamily="18" charset="0"/>
                <a:sym typeface="Symbol" pitchFamily="18" charset="2"/>
              </a:rPr>
              <a:t>例如：一个</a:t>
            </a:r>
            <a:r>
              <a:rPr lang="en-US" altLang="zh-CN" sz="2400" dirty="0" smtClean="0">
                <a:latin typeface="Times New Roman" pitchFamily="18" charset="0"/>
                <a:cs typeface="Times New Roman" pitchFamily="18" charset="0"/>
                <a:sym typeface="Symbol" pitchFamily="18" charset="2"/>
              </a:rPr>
              <a:t>3</a:t>
            </a:r>
            <a:r>
              <a:rPr lang="zh-CN" altLang="en-US" sz="2400" dirty="0" smtClean="0">
                <a:latin typeface="Times New Roman" pitchFamily="18" charset="0"/>
                <a:cs typeface="Times New Roman" pitchFamily="18" charset="0"/>
                <a:sym typeface="Symbol" pitchFamily="18" charset="2"/>
              </a:rPr>
              <a:t>轮特征</a:t>
            </a:r>
            <a:r>
              <a:rPr lang="en-US" altLang="zh-CN" sz="2400" dirty="0" smtClean="0">
                <a:latin typeface="Times New Roman" pitchFamily="18" charset="0"/>
                <a:cs typeface="Times New Roman" pitchFamily="18" charset="0"/>
                <a:sym typeface="Symbol" pitchFamily="18" charset="2"/>
              </a:rPr>
              <a:t>: </a:t>
            </a:r>
            <a:r>
              <a:rPr lang="en-US" altLang="zh-CN" sz="2400" i="1" dirty="0" smtClean="0">
                <a:latin typeface="Times New Roman" pitchFamily="18" charset="0"/>
                <a:sym typeface="Symbol" pitchFamily="18" charset="2"/>
              </a:rPr>
              <a:t></a:t>
            </a:r>
            <a:r>
              <a:rPr lang="en-US" altLang="zh-CN" sz="2400" baseline="-25000" dirty="0" smtClean="0">
                <a:latin typeface="Times New Roman" pitchFamily="18" charset="0"/>
                <a:sym typeface="Symbol" pitchFamily="18" charset="2"/>
              </a:rPr>
              <a:t>0</a:t>
            </a:r>
            <a:r>
              <a:rPr lang="en-US" altLang="zh-CN" sz="2400" dirty="0" smtClean="0">
                <a:latin typeface="Times New Roman" pitchFamily="18" charset="0"/>
                <a:sym typeface="Symbol" pitchFamily="18" charset="2"/>
              </a:rPr>
              <a:t>, </a:t>
            </a:r>
            <a:r>
              <a:rPr lang="en-US" altLang="zh-CN" sz="2400" i="1" dirty="0" smtClean="0">
                <a:latin typeface="Times New Roman" pitchFamily="18" charset="0"/>
                <a:sym typeface="Symbol" pitchFamily="18" charset="2"/>
              </a:rPr>
              <a:t></a:t>
            </a:r>
            <a:r>
              <a:rPr lang="en-US" altLang="zh-CN" sz="2400" baseline="-25000" dirty="0" smtClean="0">
                <a:latin typeface="Times New Roman" pitchFamily="18" charset="0"/>
                <a:sym typeface="Symbol" pitchFamily="18" charset="2"/>
              </a:rPr>
              <a:t>1</a:t>
            </a:r>
            <a:r>
              <a:rPr lang="en-US" altLang="zh-CN" sz="2400" dirty="0" smtClean="0">
                <a:latin typeface="Times New Roman" pitchFamily="18" charset="0"/>
                <a:sym typeface="Symbol" pitchFamily="18" charset="2"/>
              </a:rPr>
              <a:t>,</a:t>
            </a:r>
            <a:r>
              <a:rPr lang="en-US" altLang="zh-CN" sz="2400" baseline="-25000" dirty="0" smtClean="0">
                <a:latin typeface="Times New Roman" pitchFamily="18" charset="0"/>
                <a:sym typeface="Symbol" pitchFamily="18" charset="2"/>
              </a:rPr>
              <a:t> </a:t>
            </a:r>
            <a:r>
              <a:rPr lang="en-US" altLang="zh-CN" sz="2400" i="1" dirty="0" smtClean="0">
                <a:latin typeface="Times New Roman" pitchFamily="18" charset="0"/>
                <a:sym typeface="Symbol" pitchFamily="18" charset="2"/>
              </a:rPr>
              <a:t></a:t>
            </a:r>
            <a:r>
              <a:rPr lang="en-US" altLang="zh-CN" sz="2400" baseline="-25000" dirty="0" smtClean="0">
                <a:latin typeface="Times New Roman" pitchFamily="18" charset="0"/>
                <a:sym typeface="Symbol" pitchFamily="18" charset="2"/>
              </a:rPr>
              <a:t>2</a:t>
            </a:r>
            <a:r>
              <a:rPr lang="en-US" altLang="zh-CN" sz="2400" dirty="0" smtClean="0">
                <a:latin typeface="Times New Roman" pitchFamily="18" charset="0"/>
                <a:sym typeface="Symbol" pitchFamily="18" charset="2"/>
              </a:rPr>
              <a:t>, </a:t>
            </a:r>
            <a:r>
              <a:rPr lang="en-US" altLang="zh-CN" sz="2400" i="1" dirty="0" smtClean="0">
                <a:latin typeface="Times New Roman" pitchFamily="18" charset="0"/>
                <a:sym typeface="Symbol" pitchFamily="18" charset="2"/>
              </a:rPr>
              <a:t></a:t>
            </a:r>
            <a:r>
              <a:rPr lang="en-US" altLang="zh-CN" sz="2400" baseline="-25000" dirty="0" smtClean="0">
                <a:latin typeface="Times New Roman" pitchFamily="18" charset="0"/>
                <a:sym typeface="Symbol" pitchFamily="18" charset="2"/>
              </a:rPr>
              <a:t>3</a:t>
            </a:r>
            <a:endParaRPr lang="en-US" altLang="zh-CN" sz="2400" dirty="0" smtClean="0">
              <a:latin typeface="Times New Roman" pitchFamily="18" charset="0"/>
              <a:cs typeface="Times New Roman" pitchFamily="18" charset="0"/>
              <a:sym typeface="Symbol" pitchFamily="18" charset="2"/>
            </a:endParaRPr>
          </a:p>
          <a:p>
            <a:pPr lvl="1" eaLnBrk="1" hangingPunct="1">
              <a:lnSpc>
                <a:spcPct val="100000"/>
              </a:lnSpc>
            </a:pPr>
            <a:r>
              <a:rPr lang="en-US" altLang="zh-CN" sz="1800" i="1" dirty="0" smtClean="0">
                <a:latin typeface="Times New Roman" pitchFamily="18" charset="0"/>
                <a:sym typeface="Symbol" pitchFamily="18" charset="2"/>
              </a:rPr>
              <a:t></a:t>
            </a:r>
            <a:r>
              <a:rPr lang="en-US" altLang="zh-CN" sz="1800" baseline="-25000" dirty="0" smtClean="0">
                <a:latin typeface="Times New Roman" pitchFamily="18" charset="0"/>
                <a:sym typeface="Symbol" pitchFamily="18" charset="2"/>
              </a:rPr>
              <a:t>0</a:t>
            </a:r>
            <a:r>
              <a:rPr lang="en-US" altLang="zh-CN" sz="1800" dirty="0" smtClean="0">
                <a:latin typeface="Times New Roman" pitchFamily="18" charset="0"/>
                <a:sym typeface="Symbol" pitchFamily="18" charset="2"/>
              </a:rPr>
              <a:t>   </a:t>
            </a:r>
            <a:r>
              <a:rPr lang="en-US" altLang="zh-CN" sz="1800" i="1" dirty="0" smtClean="0">
                <a:latin typeface="Times New Roman" pitchFamily="18" charset="0"/>
                <a:sym typeface="Symbol" pitchFamily="18" charset="2"/>
              </a:rPr>
              <a:t>L</a:t>
            </a:r>
            <a:r>
              <a:rPr lang="en-US" altLang="zh-CN" sz="1800" baseline="-25000" dirty="0" smtClean="0">
                <a:latin typeface="Times New Roman" pitchFamily="18" charset="0"/>
                <a:sym typeface="Symbol" pitchFamily="18" charset="2"/>
              </a:rPr>
              <a:t>0</a:t>
            </a:r>
            <a:r>
              <a:rPr lang="en-US" altLang="zh-CN" sz="1800" dirty="0" smtClean="0">
                <a:latin typeface="Times New Roman" pitchFamily="18" charset="0"/>
                <a:cs typeface="Times New Roman" pitchFamily="18" charset="0"/>
                <a:sym typeface="Symbol" pitchFamily="18" charset="2"/>
              </a:rPr>
              <a:t>= 40080000</a:t>
            </a:r>
            <a:r>
              <a:rPr lang="en-US" altLang="zh-CN" sz="1800" baseline="-25000" dirty="0" smtClean="0">
                <a:latin typeface="Times New Roman" pitchFamily="18" charset="0"/>
                <a:cs typeface="Times New Roman" pitchFamily="18" charset="0"/>
                <a:sym typeface="Symbol" pitchFamily="18" charset="2"/>
              </a:rPr>
              <a:t>16 </a:t>
            </a:r>
            <a:r>
              <a:rPr lang="en-US" altLang="zh-CN" sz="1800" dirty="0" smtClean="0">
                <a:latin typeface="Times New Roman" pitchFamily="18" charset="0"/>
                <a:cs typeface="Times New Roman" pitchFamily="18" charset="0"/>
                <a:sym typeface="Symbol" pitchFamily="18" charset="2"/>
              </a:rPr>
              <a:t>   </a:t>
            </a:r>
            <a:r>
              <a:rPr lang="en-US" altLang="zh-CN" sz="1800" i="1" dirty="0" smtClean="0">
                <a:latin typeface="Times New Roman" pitchFamily="18" charset="0"/>
                <a:sym typeface="Symbol" pitchFamily="18" charset="2"/>
              </a:rPr>
              <a:t>R</a:t>
            </a:r>
            <a:r>
              <a:rPr lang="en-US" altLang="zh-CN" sz="1800" baseline="-25000" dirty="0" smtClean="0">
                <a:latin typeface="Times New Roman" pitchFamily="18" charset="0"/>
                <a:sym typeface="Symbol" pitchFamily="18" charset="2"/>
              </a:rPr>
              <a:t>0</a:t>
            </a:r>
            <a:r>
              <a:rPr lang="en-US" altLang="zh-CN" sz="1800" dirty="0" smtClean="0">
                <a:latin typeface="Times New Roman" pitchFamily="18" charset="0"/>
                <a:cs typeface="Times New Roman" pitchFamily="18" charset="0"/>
                <a:sym typeface="Symbol" pitchFamily="18" charset="2"/>
              </a:rPr>
              <a:t>=04000000</a:t>
            </a:r>
            <a:r>
              <a:rPr lang="en-US" altLang="zh-CN" sz="1800" baseline="-25000" dirty="0" smtClean="0">
                <a:latin typeface="Times New Roman" pitchFamily="18" charset="0"/>
                <a:cs typeface="Times New Roman" pitchFamily="18" charset="0"/>
                <a:sym typeface="Symbol" pitchFamily="18" charset="2"/>
              </a:rPr>
              <a:t>16</a:t>
            </a:r>
          </a:p>
          <a:p>
            <a:pPr lvl="1" eaLnBrk="1" hangingPunct="1">
              <a:lnSpc>
                <a:spcPct val="100000"/>
              </a:lnSpc>
            </a:pPr>
            <a:r>
              <a:rPr lang="en-US" altLang="zh-CN" sz="1800" i="1" dirty="0" smtClean="0">
                <a:latin typeface="Times New Roman" pitchFamily="18" charset="0"/>
                <a:sym typeface="Symbol" pitchFamily="18" charset="2"/>
              </a:rPr>
              <a:t></a:t>
            </a:r>
            <a:r>
              <a:rPr lang="en-US" altLang="zh-CN" sz="1800" baseline="-25000" dirty="0" smtClean="0">
                <a:latin typeface="Times New Roman" pitchFamily="18" charset="0"/>
                <a:sym typeface="Symbol" pitchFamily="18" charset="2"/>
              </a:rPr>
              <a:t>1</a:t>
            </a:r>
            <a:r>
              <a:rPr lang="en-US" altLang="zh-CN" sz="1800" dirty="0" smtClean="0">
                <a:latin typeface="Times New Roman" pitchFamily="18" charset="0"/>
                <a:sym typeface="Symbol" pitchFamily="18" charset="2"/>
              </a:rPr>
              <a:t>   </a:t>
            </a:r>
            <a:r>
              <a:rPr lang="en-US" altLang="zh-CN" sz="1800" i="1" dirty="0" smtClean="0">
                <a:latin typeface="Times New Roman" pitchFamily="18" charset="0"/>
                <a:sym typeface="Symbol" pitchFamily="18" charset="2"/>
              </a:rPr>
              <a:t>L</a:t>
            </a:r>
            <a:r>
              <a:rPr lang="en-US" altLang="zh-CN" sz="1800" baseline="-25000" dirty="0" smtClean="0">
                <a:latin typeface="Times New Roman" pitchFamily="18" charset="0"/>
                <a:sym typeface="Symbol" pitchFamily="18" charset="2"/>
              </a:rPr>
              <a:t>1</a:t>
            </a:r>
            <a:r>
              <a:rPr lang="en-US" altLang="zh-CN" sz="1800" dirty="0" smtClean="0">
                <a:latin typeface="Times New Roman" pitchFamily="18" charset="0"/>
                <a:cs typeface="Times New Roman" pitchFamily="18" charset="0"/>
                <a:sym typeface="Symbol" pitchFamily="18" charset="2"/>
              </a:rPr>
              <a:t>= 04000000</a:t>
            </a:r>
            <a:r>
              <a:rPr lang="en-US" altLang="zh-CN" sz="1800" baseline="-25000" dirty="0" smtClean="0">
                <a:latin typeface="Times New Roman" pitchFamily="18" charset="0"/>
                <a:cs typeface="Times New Roman" pitchFamily="18" charset="0"/>
                <a:sym typeface="Symbol" pitchFamily="18" charset="2"/>
              </a:rPr>
              <a:t>16</a:t>
            </a:r>
            <a:r>
              <a:rPr lang="en-US" altLang="zh-CN" sz="1800" dirty="0" smtClean="0">
                <a:latin typeface="Times New Roman" pitchFamily="18" charset="0"/>
                <a:cs typeface="Times New Roman" pitchFamily="18" charset="0"/>
                <a:sym typeface="Symbol" pitchFamily="18" charset="2"/>
              </a:rPr>
              <a:t>    </a:t>
            </a:r>
            <a:r>
              <a:rPr lang="en-US" altLang="zh-CN" sz="1800" i="1" dirty="0" smtClean="0">
                <a:latin typeface="Times New Roman" pitchFamily="18" charset="0"/>
                <a:sym typeface="Symbol" pitchFamily="18" charset="2"/>
              </a:rPr>
              <a:t>R</a:t>
            </a:r>
            <a:r>
              <a:rPr lang="en-US" altLang="zh-CN" sz="1800" baseline="-25000" dirty="0" smtClean="0">
                <a:latin typeface="Times New Roman" pitchFamily="18" charset="0"/>
                <a:sym typeface="Symbol" pitchFamily="18" charset="2"/>
              </a:rPr>
              <a:t>1</a:t>
            </a:r>
            <a:r>
              <a:rPr lang="en-US" altLang="zh-CN" sz="1800" dirty="0" smtClean="0">
                <a:latin typeface="Times New Roman" pitchFamily="18" charset="0"/>
                <a:cs typeface="Times New Roman" pitchFamily="18" charset="0"/>
                <a:sym typeface="Symbol" pitchFamily="18" charset="2"/>
              </a:rPr>
              <a:t>=</a:t>
            </a:r>
            <a:r>
              <a:rPr lang="en-US" altLang="zh-CN" sz="1800" dirty="0" smtClean="0">
                <a:latin typeface="Times New Roman" pitchFamily="18" charset="0"/>
                <a:sym typeface="Symbol" pitchFamily="18" charset="2"/>
              </a:rPr>
              <a:t>00000000</a:t>
            </a:r>
            <a:r>
              <a:rPr lang="en-US" altLang="zh-CN" sz="1800" baseline="-25000" dirty="0" smtClean="0">
                <a:latin typeface="Times New Roman" pitchFamily="18" charset="0"/>
                <a:cs typeface="Times New Roman" pitchFamily="18" charset="0"/>
                <a:sym typeface="Symbol" pitchFamily="18" charset="2"/>
              </a:rPr>
              <a:t>16         </a:t>
            </a:r>
            <a:r>
              <a:rPr lang="en-US" altLang="zh-CN" sz="1800" i="1" dirty="0" smtClean="0">
                <a:latin typeface="Times New Roman" pitchFamily="18" charset="0"/>
                <a:cs typeface="Times New Roman" pitchFamily="18" charset="0"/>
                <a:sym typeface="Symbol" pitchFamily="18" charset="2"/>
              </a:rPr>
              <a:t>p</a:t>
            </a:r>
            <a:r>
              <a:rPr lang="en-US" altLang="zh-CN" sz="1800" baseline="-25000" dirty="0" smtClean="0">
                <a:latin typeface="Times New Roman" pitchFamily="18" charset="0"/>
                <a:cs typeface="Times New Roman" pitchFamily="18" charset="0"/>
                <a:sym typeface="Symbol" pitchFamily="18" charset="2"/>
              </a:rPr>
              <a:t>1</a:t>
            </a:r>
            <a:r>
              <a:rPr lang="en-US" altLang="zh-CN" sz="1800" dirty="0" smtClean="0">
                <a:latin typeface="Times New Roman" pitchFamily="18" charset="0"/>
                <a:cs typeface="Times New Roman" pitchFamily="18" charset="0"/>
                <a:sym typeface="Symbol" pitchFamily="18" charset="2"/>
              </a:rPr>
              <a:t>=1/4</a:t>
            </a:r>
          </a:p>
          <a:p>
            <a:pPr lvl="1" eaLnBrk="1" hangingPunct="1">
              <a:lnSpc>
                <a:spcPct val="100000"/>
              </a:lnSpc>
            </a:pPr>
            <a:r>
              <a:rPr lang="en-US" altLang="zh-CN" sz="1800" i="1" dirty="0" smtClean="0">
                <a:latin typeface="Times New Roman" pitchFamily="18" charset="0"/>
                <a:sym typeface="Symbol" pitchFamily="18" charset="2"/>
              </a:rPr>
              <a:t></a:t>
            </a:r>
            <a:r>
              <a:rPr lang="en-US" altLang="zh-CN" sz="1800" baseline="-25000" dirty="0" smtClean="0">
                <a:latin typeface="Times New Roman" pitchFamily="18" charset="0"/>
                <a:sym typeface="Symbol" pitchFamily="18" charset="2"/>
              </a:rPr>
              <a:t>2</a:t>
            </a:r>
            <a:r>
              <a:rPr lang="en-US" altLang="zh-CN" sz="1800" dirty="0" smtClean="0">
                <a:latin typeface="Times New Roman" pitchFamily="18" charset="0"/>
                <a:sym typeface="Symbol" pitchFamily="18" charset="2"/>
              </a:rPr>
              <a:t>   </a:t>
            </a:r>
            <a:r>
              <a:rPr lang="en-US" altLang="zh-CN" sz="1800" i="1" dirty="0" smtClean="0">
                <a:latin typeface="Times New Roman" pitchFamily="18" charset="0"/>
                <a:sym typeface="Symbol" pitchFamily="18" charset="2"/>
              </a:rPr>
              <a:t>L</a:t>
            </a:r>
            <a:r>
              <a:rPr lang="en-US" altLang="zh-CN" sz="1800" baseline="-25000" dirty="0" smtClean="0">
                <a:latin typeface="Times New Roman" pitchFamily="18" charset="0"/>
                <a:sym typeface="Symbol" pitchFamily="18" charset="2"/>
              </a:rPr>
              <a:t>2</a:t>
            </a:r>
            <a:r>
              <a:rPr lang="en-US" altLang="zh-CN" sz="1800" dirty="0" smtClean="0">
                <a:latin typeface="Times New Roman" pitchFamily="18" charset="0"/>
                <a:cs typeface="Times New Roman" pitchFamily="18" charset="0"/>
                <a:sym typeface="Symbol" pitchFamily="18" charset="2"/>
              </a:rPr>
              <a:t>= 00000000</a:t>
            </a:r>
            <a:r>
              <a:rPr lang="en-US" altLang="zh-CN" sz="1800" baseline="-25000" dirty="0" smtClean="0">
                <a:latin typeface="Times New Roman" pitchFamily="18" charset="0"/>
                <a:cs typeface="Times New Roman" pitchFamily="18" charset="0"/>
                <a:sym typeface="Symbol" pitchFamily="18" charset="2"/>
              </a:rPr>
              <a:t>16 </a:t>
            </a:r>
            <a:r>
              <a:rPr lang="en-US" altLang="zh-CN" sz="1800" dirty="0" smtClean="0">
                <a:latin typeface="Times New Roman" pitchFamily="18" charset="0"/>
                <a:cs typeface="Times New Roman" pitchFamily="18" charset="0"/>
                <a:sym typeface="Symbol" pitchFamily="18" charset="2"/>
              </a:rPr>
              <a:t>   </a:t>
            </a:r>
            <a:r>
              <a:rPr lang="en-US" altLang="zh-CN" sz="1800" i="1" dirty="0" smtClean="0">
                <a:latin typeface="Times New Roman" pitchFamily="18" charset="0"/>
                <a:sym typeface="Symbol" pitchFamily="18" charset="2"/>
              </a:rPr>
              <a:t>R</a:t>
            </a:r>
            <a:r>
              <a:rPr lang="en-US" altLang="zh-CN" sz="1800" baseline="-25000" dirty="0" smtClean="0">
                <a:latin typeface="Times New Roman" pitchFamily="18" charset="0"/>
                <a:sym typeface="Symbol" pitchFamily="18" charset="2"/>
              </a:rPr>
              <a:t>2</a:t>
            </a:r>
            <a:r>
              <a:rPr lang="en-US" altLang="zh-CN" sz="1800" dirty="0" smtClean="0">
                <a:latin typeface="Times New Roman" pitchFamily="18" charset="0"/>
                <a:cs typeface="Times New Roman" pitchFamily="18" charset="0"/>
                <a:sym typeface="Symbol" pitchFamily="18" charset="2"/>
              </a:rPr>
              <a:t>=04000000</a:t>
            </a:r>
            <a:r>
              <a:rPr lang="en-US" altLang="zh-CN" sz="1800" baseline="-25000" dirty="0" smtClean="0">
                <a:latin typeface="Times New Roman" pitchFamily="18" charset="0"/>
                <a:cs typeface="Times New Roman" pitchFamily="18" charset="0"/>
                <a:sym typeface="Symbol" pitchFamily="18" charset="2"/>
              </a:rPr>
              <a:t>16          </a:t>
            </a:r>
            <a:r>
              <a:rPr lang="en-US" altLang="zh-CN" sz="1800" i="1" dirty="0" smtClean="0">
                <a:latin typeface="Times New Roman" pitchFamily="18" charset="0"/>
                <a:cs typeface="Times New Roman" pitchFamily="18" charset="0"/>
                <a:sym typeface="Symbol" pitchFamily="18" charset="2"/>
              </a:rPr>
              <a:t>p</a:t>
            </a:r>
            <a:r>
              <a:rPr lang="en-US" altLang="zh-CN" sz="1800" baseline="-25000" dirty="0" smtClean="0">
                <a:latin typeface="Times New Roman" pitchFamily="18" charset="0"/>
                <a:cs typeface="Times New Roman" pitchFamily="18" charset="0"/>
                <a:sym typeface="Symbol" pitchFamily="18" charset="2"/>
              </a:rPr>
              <a:t>2</a:t>
            </a:r>
            <a:r>
              <a:rPr lang="en-US" altLang="zh-CN" sz="1800" dirty="0" smtClean="0">
                <a:latin typeface="Times New Roman" pitchFamily="18" charset="0"/>
                <a:cs typeface="Times New Roman" pitchFamily="18" charset="0"/>
                <a:sym typeface="Symbol" pitchFamily="18" charset="2"/>
              </a:rPr>
              <a:t>=1</a:t>
            </a:r>
            <a:endParaRPr lang="en-US" altLang="zh-CN" sz="1800" baseline="-25000" dirty="0" smtClean="0">
              <a:latin typeface="Times New Roman" pitchFamily="18" charset="0"/>
              <a:cs typeface="Times New Roman" pitchFamily="18" charset="0"/>
              <a:sym typeface="Symbol" pitchFamily="18" charset="2"/>
            </a:endParaRPr>
          </a:p>
          <a:p>
            <a:pPr lvl="1" eaLnBrk="1" hangingPunct="1">
              <a:lnSpc>
                <a:spcPct val="100000"/>
              </a:lnSpc>
            </a:pPr>
            <a:r>
              <a:rPr lang="en-US" altLang="zh-CN" sz="1800" i="1" dirty="0" smtClean="0">
                <a:latin typeface="Times New Roman" pitchFamily="18" charset="0"/>
                <a:sym typeface="Symbol" pitchFamily="18" charset="2"/>
              </a:rPr>
              <a:t></a:t>
            </a:r>
            <a:r>
              <a:rPr lang="en-US" altLang="zh-CN" sz="1800" baseline="-25000" dirty="0" smtClean="0">
                <a:latin typeface="Times New Roman" pitchFamily="18" charset="0"/>
                <a:sym typeface="Symbol" pitchFamily="18" charset="2"/>
              </a:rPr>
              <a:t>3</a:t>
            </a:r>
            <a:r>
              <a:rPr lang="en-US" altLang="zh-CN" sz="1800" dirty="0" smtClean="0">
                <a:latin typeface="Times New Roman" pitchFamily="18" charset="0"/>
                <a:sym typeface="Symbol" pitchFamily="18" charset="2"/>
              </a:rPr>
              <a:t>   </a:t>
            </a:r>
            <a:r>
              <a:rPr lang="en-US" altLang="zh-CN" sz="1800" i="1" dirty="0" smtClean="0">
                <a:latin typeface="Times New Roman" pitchFamily="18" charset="0"/>
                <a:sym typeface="Symbol" pitchFamily="18" charset="2"/>
              </a:rPr>
              <a:t>L</a:t>
            </a:r>
            <a:r>
              <a:rPr lang="en-US" altLang="zh-CN" sz="1800" baseline="-25000" dirty="0" smtClean="0">
                <a:latin typeface="Times New Roman" pitchFamily="18" charset="0"/>
                <a:sym typeface="Symbol" pitchFamily="18" charset="2"/>
              </a:rPr>
              <a:t>3</a:t>
            </a:r>
            <a:r>
              <a:rPr lang="en-US" altLang="zh-CN" sz="1800" dirty="0" smtClean="0">
                <a:latin typeface="Times New Roman" pitchFamily="18" charset="0"/>
                <a:cs typeface="Times New Roman" pitchFamily="18" charset="0"/>
                <a:sym typeface="Symbol" pitchFamily="18" charset="2"/>
              </a:rPr>
              <a:t>= 04000000</a:t>
            </a:r>
            <a:r>
              <a:rPr lang="en-US" altLang="zh-CN" sz="1800" baseline="-25000" dirty="0" smtClean="0">
                <a:latin typeface="Times New Roman" pitchFamily="18" charset="0"/>
                <a:cs typeface="Times New Roman" pitchFamily="18" charset="0"/>
                <a:sym typeface="Symbol" pitchFamily="18" charset="2"/>
              </a:rPr>
              <a:t>16</a:t>
            </a:r>
            <a:r>
              <a:rPr lang="en-US" altLang="zh-CN" sz="1800" dirty="0" smtClean="0">
                <a:latin typeface="Times New Roman" pitchFamily="18" charset="0"/>
                <a:cs typeface="Times New Roman" pitchFamily="18" charset="0"/>
                <a:sym typeface="Symbol" pitchFamily="18" charset="2"/>
              </a:rPr>
              <a:t>    </a:t>
            </a:r>
            <a:r>
              <a:rPr lang="en-US" altLang="zh-CN" sz="1800" i="1" dirty="0" smtClean="0">
                <a:latin typeface="Times New Roman" pitchFamily="18" charset="0"/>
                <a:sym typeface="Symbol" pitchFamily="18" charset="2"/>
              </a:rPr>
              <a:t>R</a:t>
            </a:r>
            <a:r>
              <a:rPr lang="en-US" altLang="zh-CN" sz="1800" baseline="-25000" dirty="0" smtClean="0">
                <a:latin typeface="Times New Roman" pitchFamily="18" charset="0"/>
                <a:sym typeface="Symbol" pitchFamily="18" charset="2"/>
              </a:rPr>
              <a:t>3</a:t>
            </a:r>
            <a:r>
              <a:rPr lang="en-US" altLang="zh-CN" sz="1800" dirty="0" smtClean="0">
                <a:latin typeface="Times New Roman" pitchFamily="18" charset="0"/>
                <a:cs typeface="Times New Roman" pitchFamily="18" charset="0"/>
                <a:sym typeface="Symbol" pitchFamily="18" charset="2"/>
              </a:rPr>
              <a:t>=4</a:t>
            </a:r>
            <a:r>
              <a:rPr lang="en-US" altLang="zh-CN" sz="1800" dirty="0" smtClean="0">
                <a:latin typeface="Times New Roman" pitchFamily="18" charset="0"/>
                <a:sym typeface="Symbol" pitchFamily="18" charset="2"/>
              </a:rPr>
              <a:t>0080000</a:t>
            </a:r>
            <a:r>
              <a:rPr lang="en-US" altLang="zh-CN" sz="1800" baseline="-25000" dirty="0" smtClean="0">
                <a:latin typeface="Times New Roman" pitchFamily="18" charset="0"/>
                <a:cs typeface="Times New Roman" pitchFamily="18" charset="0"/>
                <a:sym typeface="Symbol" pitchFamily="18" charset="2"/>
              </a:rPr>
              <a:t>16         </a:t>
            </a:r>
            <a:r>
              <a:rPr lang="en-US" altLang="zh-CN" sz="1800" i="1" dirty="0" smtClean="0">
                <a:latin typeface="Times New Roman" pitchFamily="18" charset="0"/>
                <a:cs typeface="Times New Roman" pitchFamily="18" charset="0"/>
                <a:sym typeface="Symbol" pitchFamily="18" charset="2"/>
              </a:rPr>
              <a:t>p</a:t>
            </a:r>
            <a:r>
              <a:rPr lang="en-US" altLang="zh-CN" sz="1800" baseline="-25000" dirty="0" smtClean="0">
                <a:latin typeface="Times New Roman" pitchFamily="18" charset="0"/>
                <a:cs typeface="Times New Roman" pitchFamily="18" charset="0"/>
                <a:sym typeface="Symbol" pitchFamily="18" charset="2"/>
              </a:rPr>
              <a:t>3</a:t>
            </a:r>
            <a:r>
              <a:rPr lang="en-US" altLang="zh-CN" sz="1800" dirty="0" smtClean="0">
                <a:latin typeface="Times New Roman" pitchFamily="18" charset="0"/>
                <a:cs typeface="Times New Roman" pitchFamily="18" charset="0"/>
                <a:sym typeface="Symbol" pitchFamily="18" charset="2"/>
              </a:rPr>
              <a:t>=1/4</a:t>
            </a:r>
          </a:p>
          <a:p>
            <a:pPr eaLnBrk="1" hangingPunct="1">
              <a:lnSpc>
                <a:spcPct val="100000"/>
              </a:lnSpc>
            </a:pPr>
            <a:r>
              <a:rPr lang="zh-CN" altLang="en-US" dirty="0" smtClean="0"/>
              <a:t>再如：</a:t>
            </a:r>
            <a:r>
              <a:rPr lang="en-US" altLang="zh-CN" sz="2400" dirty="0" smtClean="0">
                <a:latin typeface="Times New Roman" pitchFamily="18" charset="0"/>
              </a:rPr>
              <a:t> 1</a:t>
            </a:r>
            <a:r>
              <a:rPr lang="zh-CN" altLang="en-US" sz="2400" dirty="0" smtClean="0">
                <a:latin typeface="Times New Roman" pitchFamily="18" charset="0"/>
              </a:rPr>
              <a:t>轮特征： </a:t>
            </a:r>
            <a:r>
              <a:rPr lang="zh-CN" altLang="en-US" sz="2400" i="1" dirty="0" smtClean="0">
                <a:latin typeface="Times New Roman" pitchFamily="18" charset="0"/>
                <a:sym typeface="Symbol" pitchFamily="18" charset="2"/>
              </a:rPr>
              <a:t></a:t>
            </a:r>
            <a:r>
              <a:rPr lang="en-US" altLang="zh-CN" sz="2400" baseline="-25000" dirty="0" smtClean="0">
                <a:latin typeface="Times New Roman" pitchFamily="18" charset="0"/>
                <a:sym typeface="Symbol" pitchFamily="18" charset="2"/>
              </a:rPr>
              <a:t>0</a:t>
            </a:r>
            <a:r>
              <a:rPr lang="en-US" altLang="zh-CN" sz="2400" dirty="0" smtClean="0">
                <a:latin typeface="Times New Roman" pitchFamily="18" charset="0"/>
                <a:sym typeface="Symbol" pitchFamily="18" charset="2"/>
              </a:rPr>
              <a:t>, </a:t>
            </a:r>
            <a:r>
              <a:rPr lang="en-US" altLang="zh-CN" sz="2400" i="1" dirty="0" smtClean="0">
                <a:latin typeface="Times New Roman" pitchFamily="18" charset="0"/>
                <a:sym typeface="Symbol" pitchFamily="18" charset="2"/>
              </a:rPr>
              <a:t></a:t>
            </a:r>
            <a:r>
              <a:rPr lang="en-US" altLang="zh-CN" sz="2400" baseline="-25000" dirty="0" smtClean="0">
                <a:latin typeface="Times New Roman" pitchFamily="18" charset="0"/>
                <a:sym typeface="Symbol" pitchFamily="18" charset="2"/>
              </a:rPr>
              <a:t>1</a:t>
            </a:r>
            <a:endParaRPr lang="en-US" altLang="zh-CN" sz="2400" dirty="0" smtClean="0">
              <a:latin typeface="Times New Roman" pitchFamily="18" charset="0"/>
            </a:endParaRPr>
          </a:p>
          <a:p>
            <a:pPr lvl="1" eaLnBrk="1" hangingPunct="1">
              <a:lnSpc>
                <a:spcPct val="100000"/>
              </a:lnSpc>
            </a:pPr>
            <a:r>
              <a:rPr lang="en-US" altLang="zh-CN" sz="2000" i="1" dirty="0" smtClean="0">
                <a:latin typeface="Times New Roman" pitchFamily="18" charset="0"/>
                <a:sym typeface="Symbol" pitchFamily="18" charset="2"/>
              </a:rPr>
              <a:t></a:t>
            </a:r>
            <a:r>
              <a:rPr lang="en-US" altLang="zh-CN" sz="2000" baseline="-25000" dirty="0" smtClean="0">
                <a:latin typeface="Times New Roman" pitchFamily="18" charset="0"/>
                <a:sym typeface="Symbol" pitchFamily="18" charset="2"/>
              </a:rPr>
              <a:t>0</a:t>
            </a:r>
            <a:r>
              <a:rPr lang="en-US" altLang="zh-CN" sz="2000" dirty="0" smtClean="0">
                <a:latin typeface="Times New Roman" pitchFamily="18" charset="0"/>
                <a:sym typeface="Symbol" pitchFamily="18" charset="2"/>
              </a:rPr>
              <a:t>   </a:t>
            </a:r>
            <a:r>
              <a:rPr lang="en-US" altLang="zh-CN" sz="2000" i="1" dirty="0" smtClean="0">
                <a:latin typeface="Times New Roman" pitchFamily="18" charset="0"/>
                <a:sym typeface="Symbol" pitchFamily="18" charset="2"/>
              </a:rPr>
              <a:t>L</a:t>
            </a:r>
            <a:r>
              <a:rPr lang="en-US" altLang="zh-CN" sz="2000" baseline="-25000" dirty="0" smtClean="0">
                <a:latin typeface="Times New Roman" pitchFamily="18" charset="0"/>
                <a:sym typeface="Symbol" pitchFamily="18" charset="2"/>
              </a:rPr>
              <a:t>0</a:t>
            </a:r>
            <a:r>
              <a:rPr lang="en-US" altLang="zh-CN" sz="2000" dirty="0" smtClean="0">
                <a:latin typeface="Times New Roman" pitchFamily="18" charset="0"/>
                <a:cs typeface="Times New Roman" pitchFamily="18" charset="0"/>
                <a:sym typeface="Symbol" pitchFamily="18" charset="2"/>
              </a:rPr>
              <a:t>= 00000000</a:t>
            </a:r>
            <a:r>
              <a:rPr lang="en-US" altLang="zh-CN" sz="2000" baseline="-25000" dirty="0" smtClean="0">
                <a:latin typeface="Times New Roman" pitchFamily="18" charset="0"/>
                <a:cs typeface="Times New Roman" pitchFamily="18" charset="0"/>
                <a:sym typeface="Symbol" pitchFamily="18" charset="2"/>
              </a:rPr>
              <a:t>16 </a:t>
            </a:r>
            <a:r>
              <a:rPr lang="en-US" altLang="zh-CN" sz="2000" dirty="0" smtClean="0">
                <a:latin typeface="Times New Roman" pitchFamily="18" charset="0"/>
                <a:cs typeface="Times New Roman" pitchFamily="18" charset="0"/>
                <a:sym typeface="Symbol" pitchFamily="18" charset="2"/>
              </a:rPr>
              <a:t>   </a:t>
            </a:r>
            <a:r>
              <a:rPr lang="en-US" altLang="zh-CN" sz="2000" i="1" dirty="0" smtClean="0">
                <a:latin typeface="Times New Roman" pitchFamily="18" charset="0"/>
                <a:sym typeface="Symbol" pitchFamily="18" charset="2"/>
              </a:rPr>
              <a:t>R</a:t>
            </a:r>
            <a:r>
              <a:rPr lang="en-US" altLang="zh-CN" sz="2000" baseline="-25000" dirty="0" smtClean="0">
                <a:latin typeface="Times New Roman" pitchFamily="18" charset="0"/>
                <a:sym typeface="Symbol" pitchFamily="18" charset="2"/>
              </a:rPr>
              <a:t>0</a:t>
            </a:r>
            <a:r>
              <a:rPr lang="en-US" altLang="zh-CN" sz="2000" dirty="0" smtClean="0">
                <a:latin typeface="Times New Roman" pitchFamily="18" charset="0"/>
                <a:cs typeface="Times New Roman" pitchFamily="18" charset="0"/>
                <a:sym typeface="Symbol" pitchFamily="18" charset="2"/>
              </a:rPr>
              <a:t>=60000000</a:t>
            </a:r>
            <a:r>
              <a:rPr lang="en-US" altLang="zh-CN" sz="2000" baseline="-25000" dirty="0" smtClean="0">
                <a:latin typeface="Times New Roman" pitchFamily="18" charset="0"/>
                <a:cs typeface="Times New Roman" pitchFamily="18" charset="0"/>
                <a:sym typeface="Symbol" pitchFamily="18" charset="2"/>
              </a:rPr>
              <a:t>16</a:t>
            </a:r>
          </a:p>
          <a:p>
            <a:pPr lvl="1" eaLnBrk="1" hangingPunct="1">
              <a:lnSpc>
                <a:spcPct val="100000"/>
              </a:lnSpc>
            </a:pPr>
            <a:r>
              <a:rPr lang="en-US" altLang="zh-CN" sz="2000" i="1" dirty="0" smtClean="0">
                <a:latin typeface="Times New Roman" pitchFamily="18" charset="0"/>
                <a:sym typeface="Symbol" pitchFamily="18" charset="2"/>
              </a:rPr>
              <a:t></a:t>
            </a:r>
            <a:r>
              <a:rPr lang="en-US" altLang="zh-CN" sz="2000" baseline="-25000" dirty="0" smtClean="0">
                <a:latin typeface="Times New Roman" pitchFamily="18" charset="0"/>
                <a:sym typeface="Symbol" pitchFamily="18" charset="2"/>
              </a:rPr>
              <a:t>1</a:t>
            </a:r>
            <a:r>
              <a:rPr lang="en-US" altLang="zh-CN" sz="2000" dirty="0" smtClean="0">
                <a:latin typeface="Times New Roman" pitchFamily="18" charset="0"/>
                <a:sym typeface="Symbol" pitchFamily="18" charset="2"/>
              </a:rPr>
              <a:t>   </a:t>
            </a:r>
            <a:r>
              <a:rPr lang="en-US" altLang="zh-CN" sz="2000" i="1" dirty="0" smtClean="0">
                <a:latin typeface="Times New Roman" pitchFamily="18" charset="0"/>
                <a:sym typeface="Symbol" pitchFamily="18" charset="2"/>
              </a:rPr>
              <a:t>L</a:t>
            </a:r>
            <a:r>
              <a:rPr lang="en-US" altLang="zh-CN" sz="2000" baseline="-25000" dirty="0" smtClean="0">
                <a:latin typeface="Times New Roman" pitchFamily="18" charset="0"/>
                <a:sym typeface="Symbol" pitchFamily="18" charset="2"/>
              </a:rPr>
              <a:t>1</a:t>
            </a:r>
            <a:r>
              <a:rPr lang="en-US" altLang="zh-CN" sz="2000" dirty="0" smtClean="0">
                <a:latin typeface="Times New Roman" pitchFamily="18" charset="0"/>
                <a:cs typeface="Times New Roman" pitchFamily="18" charset="0"/>
                <a:sym typeface="Symbol" pitchFamily="18" charset="2"/>
              </a:rPr>
              <a:t>= 60000000</a:t>
            </a:r>
            <a:r>
              <a:rPr lang="en-US" altLang="zh-CN" sz="2000" baseline="-25000" dirty="0" smtClean="0">
                <a:latin typeface="Times New Roman" pitchFamily="18" charset="0"/>
                <a:cs typeface="Times New Roman" pitchFamily="18" charset="0"/>
                <a:sym typeface="Symbol" pitchFamily="18" charset="2"/>
              </a:rPr>
              <a:t>16</a:t>
            </a:r>
            <a:r>
              <a:rPr lang="en-US" altLang="zh-CN" sz="2000" dirty="0" smtClean="0">
                <a:latin typeface="Times New Roman" pitchFamily="18" charset="0"/>
                <a:cs typeface="Times New Roman" pitchFamily="18" charset="0"/>
                <a:sym typeface="Symbol" pitchFamily="18" charset="2"/>
              </a:rPr>
              <a:t>    </a:t>
            </a:r>
            <a:r>
              <a:rPr lang="en-US" altLang="zh-CN" sz="2000" i="1" dirty="0" smtClean="0">
                <a:latin typeface="Times New Roman" pitchFamily="18" charset="0"/>
                <a:sym typeface="Symbol" pitchFamily="18" charset="2"/>
              </a:rPr>
              <a:t>R</a:t>
            </a:r>
            <a:r>
              <a:rPr lang="en-US" altLang="zh-CN" sz="2000" baseline="-25000" dirty="0" smtClean="0">
                <a:latin typeface="Times New Roman" pitchFamily="18" charset="0"/>
                <a:sym typeface="Symbol" pitchFamily="18" charset="2"/>
              </a:rPr>
              <a:t>1</a:t>
            </a:r>
            <a:r>
              <a:rPr lang="en-US" altLang="zh-CN" sz="2000" dirty="0" smtClean="0">
                <a:latin typeface="Times New Roman" pitchFamily="18" charset="0"/>
                <a:cs typeface="Times New Roman" pitchFamily="18" charset="0"/>
                <a:sym typeface="Symbol" pitchFamily="18" charset="2"/>
              </a:rPr>
              <a:t>=</a:t>
            </a:r>
            <a:r>
              <a:rPr lang="en-US" altLang="zh-CN" sz="2000" dirty="0" smtClean="0">
                <a:latin typeface="Times New Roman" pitchFamily="18" charset="0"/>
                <a:sym typeface="Symbol" pitchFamily="18" charset="2"/>
              </a:rPr>
              <a:t>00808200</a:t>
            </a:r>
            <a:r>
              <a:rPr lang="en-US" altLang="zh-CN" sz="2000" baseline="-25000" dirty="0" smtClean="0">
                <a:latin typeface="Times New Roman" pitchFamily="18" charset="0"/>
                <a:cs typeface="Times New Roman" pitchFamily="18" charset="0"/>
                <a:sym typeface="Symbol" pitchFamily="18" charset="2"/>
              </a:rPr>
              <a:t>16         </a:t>
            </a:r>
            <a:r>
              <a:rPr lang="en-US" altLang="zh-CN" sz="2000" i="1" dirty="0" smtClean="0">
                <a:latin typeface="Times New Roman" pitchFamily="18" charset="0"/>
                <a:cs typeface="Times New Roman" pitchFamily="18" charset="0"/>
                <a:sym typeface="Symbol" pitchFamily="18" charset="2"/>
              </a:rPr>
              <a:t>p</a:t>
            </a:r>
            <a:r>
              <a:rPr lang="en-US" altLang="zh-CN" sz="2000" dirty="0" smtClean="0">
                <a:latin typeface="Times New Roman" pitchFamily="18" charset="0"/>
                <a:cs typeface="Times New Roman" pitchFamily="18" charset="0"/>
                <a:sym typeface="Symbol" pitchFamily="18" charset="2"/>
              </a:rPr>
              <a:t>=14/64</a:t>
            </a:r>
            <a:endParaRPr lang="zh-CN" altLang="en-US"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差分密码分析和线性密码分析</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矩形 6"/>
          <p:cNvSpPr/>
          <p:nvPr/>
        </p:nvSpPr>
        <p:spPr>
          <a:xfrm>
            <a:off x="5562600" y="3124200"/>
            <a:ext cx="3429000" cy="1323439"/>
          </a:xfrm>
          <a:prstGeom prst="rect">
            <a:avLst/>
          </a:prstGeom>
        </p:spPr>
        <p:txBody>
          <a:bodyPr wrap="square">
            <a:spAutoFit/>
          </a:bodyPr>
          <a:lstStyle/>
          <a:p>
            <a:pPr lvl="1" algn="l" eaLnBrk="1" hangingPunct="1">
              <a:lnSpc>
                <a:spcPct val="100000"/>
              </a:lnSpc>
            </a:pPr>
            <a:r>
              <a:rPr lang="en-US" altLang="zh-CN" sz="2000" dirty="0" smtClean="0">
                <a:solidFill>
                  <a:srgbClr val="FF0000"/>
                </a:solidFill>
                <a:latin typeface="Times New Roman" pitchFamily="18" charset="0"/>
                <a:cs typeface="Times New Roman" pitchFamily="18" charset="0"/>
                <a:sym typeface="Symbol" pitchFamily="18" charset="2"/>
              </a:rPr>
              <a:t>3</a:t>
            </a:r>
            <a:r>
              <a:rPr lang="zh-CN" altLang="en-US" sz="2000" dirty="0" smtClean="0">
                <a:solidFill>
                  <a:srgbClr val="FF0000"/>
                </a:solidFill>
                <a:latin typeface="Times New Roman" pitchFamily="18" charset="0"/>
                <a:cs typeface="Times New Roman" pitchFamily="18" charset="0"/>
                <a:sym typeface="Symbol" pitchFamily="18" charset="2"/>
              </a:rPr>
              <a:t>轮特征概率为</a:t>
            </a:r>
            <a:r>
              <a:rPr lang="en-US" altLang="zh-CN" sz="2000" i="1" dirty="0" smtClean="0">
                <a:solidFill>
                  <a:srgbClr val="FF0000"/>
                </a:solidFill>
                <a:latin typeface="Times New Roman" pitchFamily="18" charset="0"/>
                <a:cs typeface="Times New Roman" pitchFamily="18" charset="0"/>
                <a:sym typeface="Symbol" pitchFamily="18" charset="2"/>
              </a:rPr>
              <a:t>p</a:t>
            </a:r>
            <a:r>
              <a:rPr lang="en-US" altLang="zh-CN" sz="2000" baseline="-25000" dirty="0" smtClean="0">
                <a:solidFill>
                  <a:srgbClr val="FF0000"/>
                </a:solidFill>
                <a:latin typeface="Times New Roman" pitchFamily="18" charset="0"/>
                <a:cs typeface="Times New Roman" pitchFamily="18" charset="0"/>
                <a:sym typeface="Symbol" pitchFamily="18" charset="2"/>
              </a:rPr>
              <a:t>1</a:t>
            </a:r>
            <a:r>
              <a:rPr lang="en-US" altLang="zh-CN" sz="2000" dirty="0" smtClean="0">
                <a:solidFill>
                  <a:srgbClr val="FF0000"/>
                </a:solidFill>
                <a:latin typeface="Times New Roman" pitchFamily="18" charset="0"/>
                <a:cs typeface="Times New Roman" pitchFamily="18" charset="0"/>
                <a:sym typeface="Symbol" pitchFamily="18" charset="2"/>
              </a:rPr>
              <a:t>× </a:t>
            </a:r>
            <a:r>
              <a:rPr lang="en-US" altLang="zh-CN" sz="2000" i="1" dirty="0" smtClean="0">
                <a:solidFill>
                  <a:srgbClr val="FF0000"/>
                </a:solidFill>
                <a:latin typeface="Times New Roman" pitchFamily="18" charset="0"/>
                <a:cs typeface="Times New Roman" pitchFamily="18" charset="0"/>
                <a:sym typeface="Symbol" pitchFamily="18" charset="2"/>
              </a:rPr>
              <a:t>p</a:t>
            </a:r>
            <a:r>
              <a:rPr lang="en-US" altLang="zh-CN" sz="2000" baseline="-25000" dirty="0" smtClean="0">
                <a:solidFill>
                  <a:srgbClr val="FF0000"/>
                </a:solidFill>
                <a:latin typeface="Times New Roman" pitchFamily="18" charset="0"/>
                <a:cs typeface="Times New Roman" pitchFamily="18" charset="0"/>
                <a:sym typeface="Symbol" pitchFamily="18" charset="2"/>
              </a:rPr>
              <a:t>2</a:t>
            </a:r>
            <a:r>
              <a:rPr lang="en-US" altLang="zh-CN" sz="2000" dirty="0" smtClean="0">
                <a:solidFill>
                  <a:srgbClr val="FF0000"/>
                </a:solidFill>
                <a:latin typeface="Times New Roman" pitchFamily="18" charset="0"/>
                <a:cs typeface="Times New Roman" pitchFamily="18" charset="0"/>
                <a:sym typeface="Symbol" pitchFamily="18" charset="2"/>
              </a:rPr>
              <a:t>× </a:t>
            </a:r>
            <a:r>
              <a:rPr lang="en-US" altLang="zh-CN" sz="2000" i="1" dirty="0" smtClean="0">
                <a:solidFill>
                  <a:srgbClr val="FF0000"/>
                </a:solidFill>
                <a:latin typeface="Times New Roman" pitchFamily="18" charset="0"/>
                <a:cs typeface="Times New Roman" pitchFamily="18" charset="0"/>
                <a:sym typeface="Symbol" pitchFamily="18" charset="2"/>
              </a:rPr>
              <a:t>p</a:t>
            </a:r>
            <a:r>
              <a:rPr lang="en-US" altLang="zh-CN" sz="2000" baseline="-25000" dirty="0" smtClean="0">
                <a:solidFill>
                  <a:srgbClr val="FF0000"/>
                </a:solidFill>
                <a:latin typeface="Times New Roman" pitchFamily="18" charset="0"/>
                <a:cs typeface="Times New Roman" pitchFamily="18" charset="0"/>
                <a:sym typeface="Symbol" pitchFamily="18" charset="2"/>
              </a:rPr>
              <a:t>3</a:t>
            </a:r>
            <a:r>
              <a:rPr lang="zh-CN" altLang="en-US" sz="2000" dirty="0" smtClean="0">
                <a:solidFill>
                  <a:srgbClr val="FF0000"/>
                </a:solidFill>
                <a:latin typeface="Times New Roman" pitchFamily="18" charset="0"/>
                <a:cs typeface="Times New Roman" pitchFamily="18" charset="0"/>
                <a:sym typeface="Symbol" pitchFamily="18" charset="2"/>
              </a:rPr>
              <a:t>＝</a:t>
            </a:r>
            <a:r>
              <a:rPr lang="en-US" altLang="zh-CN" sz="2000" dirty="0" smtClean="0">
                <a:solidFill>
                  <a:srgbClr val="FF0000"/>
                </a:solidFill>
                <a:latin typeface="Times New Roman" pitchFamily="18" charset="0"/>
                <a:cs typeface="Times New Roman" pitchFamily="18" charset="0"/>
                <a:sym typeface="Symbol" pitchFamily="18" charset="2"/>
              </a:rPr>
              <a:t>1/16</a:t>
            </a:r>
          </a:p>
          <a:p>
            <a:pPr lvl="1" algn="l" eaLnBrk="1" hangingPunct="1"/>
            <a:r>
              <a:rPr lang="zh-CN" altLang="en-US" sz="2000" dirty="0" smtClean="0">
                <a:solidFill>
                  <a:srgbClr val="FF0000"/>
                </a:solidFill>
                <a:latin typeface="华文中宋" pitchFamily="2" charset="-122"/>
                <a:ea typeface="华文中宋" pitchFamily="2" charset="-122"/>
              </a:rPr>
              <a:t>由此</a:t>
            </a:r>
            <a:r>
              <a:rPr lang="en-US" altLang="zh-CN" sz="2000" dirty="0" smtClean="0">
                <a:solidFill>
                  <a:srgbClr val="FF0000"/>
                </a:solidFill>
                <a:latin typeface="华文中宋" pitchFamily="2" charset="-122"/>
                <a:ea typeface="华文中宋" pitchFamily="2" charset="-122"/>
              </a:rPr>
              <a:t>3</a:t>
            </a:r>
            <a:r>
              <a:rPr lang="zh-CN" altLang="en-US" sz="2000" dirty="0" smtClean="0">
                <a:solidFill>
                  <a:srgbClr val="FF0000"/>
                </a:solidFill>
                <a:latin typeface="华文中宋" pitchFamily="2" charset="-122"/>
                <a:ea typeface="华文中宋" pitchFamily="2" charset="-122"/>
              </a:rPr>
              <a:t>轮特征可容易破译仅</a:t>
            </a:r>
            <a:r>
              <a:rPr lang="en-US" altLang="zh-CN" sz="2000" dirty="0" smtClean="0">
                <a:solidFill>
                  <a:srgbClr val="FF0000"/>
                </a:solidFill>
                <a:latin typeface="华文中宋" pitchFamily="2" charset="-122"/>
                <a:ea typeface="华文中宋" pitchFamily="2" charset="-122"/>
              </a:rPr>
              <a:t>4</a:t>
            </a:r>
            <a:r>
              <a:rPr lang="zh-CN" altLang="en-US" sz="2000" dirty="0" smtClean="0">
                <a:solidFill>
                  <a:srgbClr val="FF0000"/>
                </a:solidFill>
                <a:latin typeface="华文中宋" pitchFamily="2" charset="-122"/>
                <a:ea typeface="华文中宋" pitchFamily="2" charset="-122"/>
              </a:rPr>
              <a:t>轮加密的</a:t>
            </a:r>
            <a:r>
              <a:rPr lang="en-US" altLang="zh-CN" sz="2000" dirty="0" smtClean="0">
                <a:solidFill>
                  <a:srgbClr val="FF0000"/>
                </a:solidFill>
                <a:latin typeface="华文中宋" pitchFamily="2" charset="-122"/>
                <a:ea typeface="华文中宋" pitchFamily="2" charset="-122"/>
              </a:rPr>
              <a:t>DES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3.3.1 </a:t>
            </a:r>
            <a:r>
              <a:rPr lang="zh-CN" altLang="en-US" dirty="0" smtClean="0"/>
              <a:t>差分密码分析－选择明文攻击</a:t>
            </a:r>
          </a:p>
        </p:txBody>
      </p:sp>
      <p:sp>
        <p:nvSpPr>
          <p:cNvPr id="3" name="内容占位符 2"/>
          <p:cNvSpPr>
            <a:spLocks noGrp="1"/>
          </p:cNvSpPr>
          <p:nvPr>
            <p:ph idx="1"/>
          </p:nvPr>
        </p:nvSpPr>
        <p:spPr>
          <a:xfrm>
            <a:off x="457200" y="990600"/>
            <a:ext cx="8458200" cy="5486400"/>
          </a:xfrm>
        </p:spPr>
        <p:txBody>
          <a:bodyPr/>
          <a:lstStyle/>
          <a:p>
            <a:pPr lvl="1" eaLnBrk="1" hangingPunct="1"/>
            <a:r>
              <a:rPr lang="zh-CN" altLang="en-US" sz="2000" dirty="0" smtClean="0"/>
              <a:t>② 均匀随机地选择明文</a:t>
            </a:r>
            <a:r>
              <a:rPr lang="en-US" altLang="zh-CN" sz="2000" i="1" dirty="0" smtClean="0"/>
              <a:t>Y</a:t>
            </a:r>
            <a:r>
              <a:rPr lang="en-US" altLang="zh-CN" sz="2000" baseline="-25000" dirty="0" smtClean="0"/>
              <a:t>0</a:t>
            </a:r>
            <a:r>
              <a:rPr lang="zh-CN" altLang="en-US" sz="2000" dirty="0" smtClean="0"/>
              <a:t>并计算</a:t>
            </a:r>
            <a:r>
              <a:rPr lang="en-US" altLang="zh-CN" sz="2000" i="1" dirty="0" smtClean="0"/>
              <a:t>Y</a:t>
            </a:r>
            <a:r>
              <a:rPr lang="en-US" altLang="zh-CN" sz="2000" baseline="-25000" dirty="0" smtClean="0"/>
              <a:t>0</a:t>
            </a:r>
            <a:r>
              <a:rPr lang="en-US" altLang="zh-CN" sz="2000" dirty="0" smtClean="0"/>
              <a:t>*</a:t>
            </a:r>
            <a:r>
              <a:rPr lang="zh-CN" altLang="en-US" sz="2000" dirty="0" smtClean="0"/>
              <a:t>，</a:t>
            </a:r>
            <a:r>
              <a:rPr lang="zh-CN" altLang="en-US" sz="2000" dirty="0" smtClean="0">
                <a:solidFill>
                  <a:srgbClr val="0000FF"/>
                </a:solidFill>
              </a:rPr>
              <a:t>使得</a:t>
            </a:r>
            <a:r>
              <a:rPr lang="en-US" altLang="zh-CN" sz="2000" i="1" dirty="0" smtClean="0">
                <a:solidFill>
                  <a:srgbClr val="0000FF"/>
                </a:solidFill>
              </a:rPr>
              <a:t>Y</a:t>
            </a:r>
            <a:r>
              <a:rPr lang="en-US" altLang="zh-CN" sz="2000" baseline="-25000" dirty="0" smtClean="0">
                <a:solidFill>
                  <a:srgbClr val="0000FF"/>
                </a:solidFill>
              </a:rPr>
              <a:t>0</a:t>
            </a:r>
            <a:r>
              <a:rPr lang="zh-CN" altLang="en-US" sz="2000" dirty="0" smtClean="0">
                <a:solidFill>
                  <a:srgbClr val="0000FF"/>
                </a:solidFill>
              </a:rPr>
              <a:t>和</a:t>
            </a:r>
            <a:r>
              <a:rPr lang="en-US" altLang="zh-CN" sz="2000" i="1" dirty="0" smtClean="0">
                <a:solidFill>
                  <a:srgbClr val="0000FF"/>
                </a:solidFill>
              </a:rPr>
              <a:t>Y</a:t>
            </a:r>
            <a:r>
              <a:rPr lang="en-US" altLang="zh-CN" sz="2000" baseline="-25000" dirty="0" smtClean="0">
                <a:solidFill>
                  <a:srgbClr val="0000FF"/>
                </a:solidFill>
              </a:rPr>
              <a:t>0</a:t>
            </a:r>
            <a:r>
              <a:rPr lang="en-US" altLang="zh-CN" sz="2000" dirty="0" smtClean="0">
                <a:solidFill>
                  <a:srgbClr val="0000FF"/>
                </a:solidFill>
              </a:rPr>
              <a:t>*</a:t>
            </a:r>
            <a:r>
              <a:rPr lang="zh-CN" altLang="en-US" sz="2000" dirty="0" smtClean="0">
                <a:solidFill>
                  <a:srgbClr val="0000FF"/>
                </a:solidFill>
              </a:rPr>
              <a:t>的差分为</a:t>
            </a:r>
            <a:r>
              <a:rPr lang="en-US" altLang="zh-CN" sz="2000" i="1" dirty="0" smtClean="0">
                <a:solidFill>
                  <a:srgbClr val="0000FF"/>
                </a:solidFill>
                <a:latin typeface="华文中宋" pitchFamily="2" charset="-122"/>
              </a:rPr>
              <a:t>α</a:t>
            </a:r>
            <a:r>
              <a:rPr lang="en-US" altLang="zh-CN" sz="2000" baseline="-25000" dirty="0" smtClean="0">
                <a:solidFill>
                  <a:srgbClr val="0000FF"/>
                </a:solidFill>
                <a:latin typeface="华文中宋" pitchFamily="2" charset="-122"/>
              </a:rPr>
              <a:t>0</a:t>
            </a:r>
            <a:r>
              <a:rPr lang="zh-CN" altLang="en-US" sz="2000" dirty="0" smtClean="0">
                <a:latin typeface="华文中宋" pitchFamily="2" charset="-122"/>
              </a:rPr>
              <a:t>，</a:t>
            </a:r>
            <a:r>
              <a:rPr lang="zh-CN" altLang="en-US" sz="2000" dirty="0" smtClean="0"/>
              <a:t>找出</a:t>
            </a:r>
            <a:r>
              <a:rPr lang="en-US" altLang="zh-CN" sz="2000" i="1" dirty="0" smtClean="0"/>
              <a:t>Y</a:t>
            </a:r>
            <a:r>
              <a:rPr lang="en-US" altLang="zh-CN" sz="2000" baseline="-25000" dirty="0" smtClean="0"/>
              <a:t>0</a:t>
            </a:r>
            <a:r>
              <a:rPr lang="zh-CN" altLang="en-US" sz="2000" dirty="0" smtClean="0"/>
              <a:t>和</a:t>
            </a:r>
            <a:r>
              <a:rPr lang="en-US" altLang="zh-CN" sz="2000" i="1" dirty="0" smtClean="0"/>
              <a:t>Y</a:t>
            </a:r>
            <a:r>
              <a:rPr lang="en-US" altLang="zh-CN" sz="2000" baseline="-25000" dirty="0" smtClean="0"/>
              <a:t>0</a:t>
            </a:r>
            <a:r>
              <a:rPr lang="en-US" altLang="zh-CN" sz="2000" dirty="0" smtClean="0"/>
              <a:t>*</a:t>
            </a:r>
            <a:r>
              <a:rPr lang="zh-CN" altLang="en-US" sz="2000" dirty="0" smtClean="0">
                <a:solidFill>
                  <a:srgbClr val="0000FF"/>
                </a:solidFill>
              </a:rPr>
              <a:t>在实际密钥加密下所得的密文</a:t>
            </a:r>
            <a:r>
              <a:rPr lang="en-US" altLang="zh-CN" sz="2000" i="1" dirty="0" smtClean="0">
                <a:solidFill>
                  <a:srgbClr val="0000FF"/>
                </a:solidFill>
              </a:rPr>
              <a:t>Y</a:t>
            </a:r>
            <a:r>
              <a:rPr lang="en-US" altLang="zh-CN" sz="2000" i="1" baseline="-25000" dirty="0" smtClean="0">
                <a:solidFill>
                  <a:srgbClr val="0000FF"/>
                </a:solidFill>
              </a:rPr>
              <a:t>r</a:t>
            </a:r>
            <a:r>
              <a:rPr lang="zh-CN" altLang="en-US" sz="2000" dirty="0" smtClean="0">
                <a:solidFill>
                  <a:srgbClr val="0000FF"/>
                </a:solidFill>
              </a:rPr>
              <a:t>和</a:t>
            </a:r>
            <a:r>
              <a:rPr lang="en-US" altLang="zh-CN" sz="2000" i="1" dirty="0" smtClean="0">
                <a:solidFill>
                  <a:srgbClr val="0000FF"/>
                </a:solidFill>
              </a:rPr>
              <a:t>Y</a:t>
            </a:r>
            <a:r>
              <a:rPr lang="en-US" altLang="zh-CN" sz="2000" i="1" baseline="-25000" dirty="0" smtClean="0">
                <a:solidFill>
                  <a:srgbClr val="0000FF"/>
                </a:solidFill>
              </a:rPr>
              <a:t>r</a:t>
            </a:r>
            <a:r>
              <a:rPr lang="en-US" altLang="zh-CN" sz="2000" dirty="0" smtClean="0">
                <a:solidFill>
                  <a:srgbClr val="0000FF"/>
                </a:solidFill>
              </a:rPr>
              <a:t>*</a:t>
            </a:r>
            <a:r>
              <a:rPr lang="zh-CN" altLang="en-US" sz="2000" dirty="0" smtClean="0"/>
              <a:t>。</a:t>
            </a:r>
          </a:p>
          <a:p>
            <a:pPr lvl="1" eaLnBrk="1" hangingPunct="1"/>
            <a:r>
              <a:rPr lang="zh-CN" altLang="en-US" sz="2000" dirty="0" smtClean="0">
                <a:latin typeface="Times New Roman" pitchFamily="18" charset="0"/>
              </a:rPr>
              <a:t>若</a:t>
            </a:r>
            <a:r>
              <a:rPr lang="zh-CN" altLang="en-US" sz="2000" dirty="0" smtClean="0">
                <a:solidFill>
                  <a:srgbClr val="0000FF"/>
                </a:solidFill>
                <a:latin typeface="Times New Roman" pitchFamily="18" charset="0"/>
              </a:rPr>
              <a:t>最后一轮的子密钥</a:t>
            </a:r>
            <a:r>
              <a:rPr lang="en-US" altLang="zh-CN" sz="2000" i="1" dirty="0" smtClean="0">
                <a:solidFill>
                  <a:srgbClr val="0000FF"/>
                </a:solidFill>
                <a:latin typeface="Times New Roman" pitchFamily="18" charset="0"/>
              </a:rPr>
              <a:t>K</a:t>
            </a:r>
            <a:r>
              <a:rPr lang="en-US" altLang="zh-CN" sz="2000" i="1" baseline="-25000" dirty="0" smtClean="0">
                <a:solidFill>
                  <a:srgbClr val="0000FF"/>
                </a:solidFill>
                <a:latin typeface="Times New Roman" pitchFamily="18" charset="0"/>
              </a:rPr>
              <a:t>r</a:t>
            </a:r>
            <a:r>
              <a:rPr lang="zh-CN" altLang="en-US" sz="2000" dirty="0" smtClean="0">
                <a:latin typeface="Times New Roman" pitchFamily="18" charset="0"/>
              </a:rPr>
              <a:t>（或</a:t>
            </a:r>
            <a:r>
              <a:rPr lang="en-US" altLang="zh-CN" sz="2000" i="1" dirty="0" smtClean="0">
                <a:latin typeface="Times New Roman" pitchFamily="18" charset="0"/>
              </a:rPr>
              <a:t>K</a:t>
            </a:r>
            <a:r>
              <a:rPr lang="en-US" altLang="zh-CN" sz="2000" i="1" baseline="-25000" dirty="0" smtClean="0">
                <a:latin typeface="Times New Roman" pitchFamily="18" charset="0"/>
              </a:rPr>
              <a:t>r</a:t>
            </a:r>
            <a:r>
              <a:rPr lang="zh-CN" altLang="en-US" sz="2000" dirty="0" smtClean="0">
                <a:latin typeface="Times New Roman" pitchFamily="18" charset="0"/>
              </a:rPr>
              <a:t>的部分比特）有</a:t>
            </a:r>
            <a:r>
              <a:rPr lang="en-US" altLang="zh-CN" sz="2000" dirty="0" smtClean="0">
                <a:latin typeface="Times New Roman" pitchFamily="18" charset="0"/>
              </a:rPr>
              <a:t>2</a:t>
            </a:r>
            <a:r>
              <a:rPr lang="en-US" altLang="zh-CN" sz="2000" baseline="30000" dirty="0" smtClean="0">
                <a:latin typeface="Times New Roman" pitchFamily="18" charset="0"/>
              </a:rPr>
              <a:t>m</a:t>
            </a:r>
            <a:r>
              <a:rPr lang="zh-CN" altLang="en-US" sz="2000" dirty="0" smtClean="0">
                <a:latin typeface="Times New Roman" pitchFamily="18" charset="0"/>
              </a:rPr>
              <a:t>个可能值</a:t>
            </a:r>
            <a:r>
              <a:rPr lang="en-US" altLang="zh-CN" sz="2000" i="1" dirty="0" err="1" smtClean="0">
                <a:latin typeface="Times New Roman" pitchFamily="18" charset="0"/>
              </a:rPr>
              <a:t>K</a:t>
            </a:r>
            <a:r>
              <a:rPr lang="en-US" altLang="zh-CN" sz="2000" i="1" baseline="-25000" dirty="0" err="1" smtClean="0">
                <a:latin typeface="Times New Roman" pitchFamily="18" charset="0"/>
              </a:rPr>
              <a:t>r</a:t>
            </a:r>
            <a:r>
              <a:rPr lang="en-US" altLang="zh-CN" sz="2000" i="1" baseline="30000" dirty="0" err="1" smtClean="0">
                <a:latin typeface="Times New Roman" pitchFamily="18" charset="0"/>
              </a:rPr>
              <a:t>j</a:t>
            </a:r>
            <a:r>
              <a:rPr lang="en-US" altLang="zh-CN" sz="2000" dirty="0" smtClean="0">
                <a:latin typeface="Times New Roman" pitchFamily="18" charset="0"/>
              </a:rPr>
              <a:t>(1≤</a:t>
            </a:r>
            <a:r>
              <a:rPr lang="en-US" altLang="zh-CN" sz="2000" i="1" dirty="0" smtClean="0">
                <a:latin typeface="Times New Roman" pitchFamily="18" charset="0"/>
              </a:rPr>
              <a:t>j</a:t>
            </a:r>
            <a:r>
              <a:rPr lang="en-US" altLang="zh-CN" sz="2000" dirty="0" smtClean="0">
                <a:latin typeface="Times New Roman" pitchFamily="18" charset="0"/>
              </a:rPr>
              <a:t>≤2</a:t>
            </a:r>
            <a:r>
              <a:rPr lang="en-US" altLang="zh-CN" sz="2000" baseline="30000" dirty="0" smtClean="0">
                <a:latin typeface="Times New Roman" pitchFamily="18" charset="0"/>
              </a:rPr>
              <a:t>m</a:t>
            </a:r>
            <a:r>
              <a:rPr lang="en-US" altLang="zh-CN" sz="2000" dirty="0" smtClean="0">
                <a:latin typeface="Times New Roman" pitchFamily="18" charset="0"/>
              </a:rPr>
              <a:t>)</a:t>
            </a:r>
            <a:r>
              <a:rPr lang="zh-CN" altLang="en-US" sz="2000" dirty="0" smtClean="0">
                <a:latin typeface="Times New Roman" pitchFamily="18" charset="0"/>
              </a:rPr>
              <a:t>，设置相应的</a:t>
            </a:r>
            <a:r>
              <a:rPr lang="en-US" altLang="zh-CN" sz="2000" dirty="0" smtClean="0">
                <a:latin typeface="Times New Roman" pitchFamily="18" charset="0"/>
              </a:rPr>
              <a:t>2</a:t>
            </a:r>
            <a:r>
              <a:rPr lang="en-US" altLang="zh-CN" sz="2000" baseline="30000" dirty="0" smtClean="0">
                <a:latin typeface="Times New Roman" pitchFamily="18" charset="0"/>
              </a:rPr>
              <a:t>m</a:t>
            </a:r>
            <a:r>
              <a:rPr lang="zh-CN" altLang="en-US" sz="2000" dirty="0" smtClean="0">
                <a:latin typeface="Times New Roman" pitchFamily="18" charset="0"/>
              </a:rPr>
              <a:t>个计数器</a:t>
            </a:r>
            <a:r>
              <a:rPr lang="en-US" altLang="zh-CN" sz="2000" i="1" dirty="0" err="1" smtClean="0">
                <a:latin typeface="Times New Roman" pitchFamily="18" charset="0"/>
              </a:rPr>
              <a:t>Λ</a:t>
            </a:r>
            <a:r>
              <a:rPr lang="en-US" altLang="zh-CN" sz="2000" i="1" baseline="-25000" dirty="0" err="1" smtClean="0">
                <a:latin typeface="Times New Roman" pitchFamily="18" charset="0"/>
              </a:rPr>
              <a:t>j</a:t>
            </a:r>
            <a:r>
              <a:rPr lang="en-US" altLang="zh-CN" sz="2000" dirty="0" smtClean="0">
                <a:latin typeface="Times New Roman" pitchFamily="18" charset="0"/>
              </a:rPr>
              <a:t>(1≤</a:t>
            </a:r>
            <a:r>
              <a:rPr lang="en-US" altLang="zh-CN" sz="2000" i="1" dirty="0" smtClean="0">
                <a:latin typeface="Times New Roman" pitchFamily="18" charset="0"/>
              </a:rPr>
              <a:t>j</a:t>
            </a:r>
            <a:r>
              <a:rPr lang="en-US" altLang="zh-CN" sz="2000" dirty="0" smtClean="0">
                <a:latin typeface="Times New Roman" pitchFamily="18" charset="0"/>
              </a:rPr>
              <a:t>≤2</a:t>
            </a:r>
            <a:r>
              <a:rPr lang="en-US" altLang="zh-CN" sz="2000" baseline="30000" dirty="0" smtClean="0">
                <a:latin typeface="Times New Roman" pitchFamily="18" charset="0"/>
              </a:rPr>
              <a:t>m</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DES</a:t>
            </a:r>
            <a:r>
              <a:rPr lang="zh-CN" altLang="en-US" sz="2000" dirty="0" smtClean="0">
                <a:latin typeface="Times New Roman" pitchFamily="18" charset="0"/>
              </a:rPr>
              <a:t>中是</a:t>
            </a:r>
            <a:r>
              <a:rPr lang="en-US" altLang="zh-CN" sz="2000" dirty="0" smtClean="0">
                <a:latin typeface="Times New Roman" pitchFamily="18" charset="0"/>
              </a:rPr>
              <a:t>2</a:t>
            </a:r>
            <a:r>
              <a:rPr lang="en-US" altLang="zh-CN" sz="2000" baseline="30000" dirty="0" smtClean="0">
                <a:latin typeface="Times New Roman" pitchFamily="18" charset="0"/>
              </a:rPr>
              <a:t>48</a:t>
            </a:r>
          </a:p>
          <a:p>
            <a:pPr lvl="1" eaLnBrk="1" hangingPunct="1"/>
            <a:r>
              <a:rPr lang="zh-CN" altLang="en-US" sz="2000" dirty="0" smtClean="0">
                <a:solidFill>
                  <a:srgbClr val="0000FF"/>
                </a:solidFill>
                <a:latin typeface="Times New Roman" pitchFamily="18" charset="0"/>
              </a:rPr>
              <a:t>用每个</a:t>
            </a:r>
            <a:r>
              <a:rPr lang="en-US" altLang="zh-CN" sz="2000" i="1" dirty="0" err="1" smtClean="0">
                <a:solidFill>
                  <a:srgbClr val="0000FF"/>
                </a:solidFill>
                <a:latin typeface="Times New Roman" pitchFamily="18" charset="0"/>
              </a:rPr>
              <a:t>K</a:t>
            </a:r>
            <a:r>
              <a:rPr lang="en-US" altLang="zh-CN" sz="2000" i="1" baseline="-25000" dirty="0" err="1" smtClean="0">
                <a:solidFill>
                  <a:srgbClr val="0000FF"/>
                </a:solidFill>
                <a:latin typeface="Times New Roman" pitchFamily="18" charset="0"/>
              </a:rPr>
              <a:t>r</a:t>
            </a:r>
            <a:r>
              <a:rPr lang="en-US" altLang="zh-CN" sz="2000" i="1" baseline="30000" dirty="0" err="1" smtClean="0">
                <a:solidFill>
                  <a:srgbClr val="0000FF"/>
                </a:solidFill>
                <a:latin typeface="Times New Roman" pitchFamily="18" charset="0"/>
              </a:rPr>
              <a:t>j</a:t>
            </a:r>
            <a:r>
              <a:rPr lang="zh-CN" altLang="en-US" sz="2000" dirty="0" smtClean="0">
                <a:solidFill>
                  <a:srgbClr val="0000FF"/>
                </a:solidFill>
                <a:latin typeface="Times New Roman" pitchFamily="18" charset="0"/>
              </a:rPr>
              <a:t>解密密文</a:t>
            </a:r>
            <a:r>
              <a:rPr lang="en-US" altLang="zh-CN" sz="2000" i="1" dirty="0" smtClean="0">
                <a:solidFill>
                  <a:srgbClr val="0000FF"/>
                </a:solidFill>
                <a:latin typeface="Times New Roman" pitchFamily="18" charset="0"/>
              </a:rPr>
              <a:t>Y</a:t>
            </a:r>
            <a:r>
              <a:rPr lang="en-US" altLang="zh-CN" sz="2000" i="1" baseline="-25000" dirty="0" smtClean="0">
                <a:solidFill>
                  <a:srgbClr val="0000FF"/>
                </a:solidFill>
                <a:latin typeface="Times New Roman" pitchFamily="18" charset="0"/>
              </a:rPr>
              <a:t>r</a:t>
            </a:r>
            <a:r>
              <a:rPr lang="zh-CN" altLang="en-US" sz="2000" dirty="0" smtClean="0">
                <a:solidFill>
                  <a:srgbClr val="0000FF"/>
                </a:solidFill>
                <a:latin typeface="Times New Roman" pitchFamily="18" charset="0"/>
              </a:rPr>
              <a:t>和</a:t>
            </a:r>
            <a:r>
              <a:rPr lang="en-US" altLang="zh-CN" sz="2000" i="1" dirty="0" smtClean="0">
                <a:solidFill>
                  <a:srgbClr val="0000FF"/>
                </a:solidFill>
                <a:latin typeface="Times New Roman" pitchFamily="18" charset="0"/>
              </a:rPr>
              <a:t>Y</a:t>
            </a:r>
            <a:r>
              <a:rPr lang="en-US" altLang="zh-CN" sz="2000" i="1" baseline="-25000" dirty="0" smtClean="0">
                <a:solidFill>
                  <a:srgbClr val="0000FF"/>
                </a:solidFill>
                <a:latin typeface="Times New Roman" pitchFamily="18" charset="0"/>
              </a:rPr>
              <a:t>r</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，得到</a:t>
            </a:r>
            <a:r>
              <a:rPr lang="en-US" altLang="zh-CN" sz="2000" i="1" dirty="0" smtClean="0">
                <a:solidFill>
                  <a:srgbClr val="0000FF"/>
                </a:solidFill>
                <a:latin typeface="Times New Roman" pitchFamily="18" charset="0"/>
              </a:rPr>
              <a:t>Y</a:t>
            </a:r>
            <a:r>
              <a:rPr lang="en-US" altLang="zh-CN" sz="2000" i="1" baseline="-25000" dirty="0" smtClean="0">
                <a:solidFill>
                  <a:srgbClr val="0000FF"/>
                </a:solidFill>
                <a:latin typeface="Times New Roman" pitchFamily="18" charset="0"/>
              </a:rPr>
              <a:t>r</a:t>
            </a:r>
            <a:r>
              <a:rPr lang="en-US" altLang="zh-CN" sz="2000" baseline="-25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和</a:t>
            </a:r>
            <a:r>
              <a:rPr lang="en-US" altLang="zh-CN" sz="2000" i="1" dirty="0" smtClean="0">
                <a:solidFill>
                  <a:srgbClr val="0000FF"/>
                </a:solidFill>
                <a:latin typeface="Times New Roman" pitchFamily="18" charset="0"/>
              </a:rPr>
              <a:t>Y</a:t>
            </a:r>
            <a:r>
              <a:rPr lang="en-US" altLang="zh-CN" sz="2000" i="1" baseline="-25000" dirty="0" smtClean="0">
                <a:solidFill>
                  <a:srgbClr val="0000FF"/>
                </a:solidFill>
                <a:latin typeface="Times New Roman" pitchFamily="18" charset="0"/>
              </a:rPr>
              <a:t>r</a:t>
            </a:r>
            <a:r>
              <a:rPr lang="en-US" altLang="zh-CN" sz="2000" baseline="-25000" dirty="0" smtClean="0">
                <a:solidFill>
                  <a:srgbClr val="0000FF"/>
                </a:solidFill>
                <a:latin typeface="Times New Roman" pitchFamily="18" charset="0"/>
              </a:rPr>
              <a:t>-1</a:t>
            </a:r>
            <a:r>
              <a:rPr lang="en-US" altLang="zh-CN" sz="2000" dirty="0" smtClean="0">
                <a:solidFill>
                  <a:srgbClr val="0000FF"/>
                </a:solidFill>
                <a:latin typeface="Times New Roman" pitchFamily="18" charset="0"/>
              </a:rPr>
              <a:t>*</a:t>
            </a:r>
            <a:r>
              <a:rPr lang="zh-CN" altLang="en-US" sz="2000" dirty="0" smtClean="0">
                <a:latin typeface="Times New Roman" pitchFamily="18" charset="0"/>
              </a:rPr>
              <a:t>，如果</a:t>
            </a:r>
            <a:r>
              <a:rPr lang="en-US" altLang="zh-CN" sz="2000" i="1" dirty="0" smtClean="0">
                <a:latin typeface="Times New Roman" pitchFamily="18" charset="0"/>
              </a:rPr>
              <a:t>Y</a:t>
            </a:r>
            <a:r>
              <a:rPr lang="en-US" altLang="zh-CN" sz="2000" baseline="-25000" dirty="0" smtClean="0">
                <a:latin typeface="Times New Roman" pitchFamily="18" charset="0"/>
              </a:rPr>
              <a:t>r-1</a:t>
            </a:r>
            <a:r>
              <a:rPr lang="zh-CN" altLang="en-US" sz="2000" dirty="0" smtClean="0">
                <a:latin typeface="Times New Roman" pitchFamily="18" charset="0"/>
              </a:rPr>
              <a:t>和</a:t>
            </a:r>
            <a:r>
              <a:rPr lang="en-US" altLang="zh-CN" sz="2000" i="1" dirty="0" smtClean="0">
                <a:latin typeface="Times New Roman" pitchFamily="18" charset="0"/>
              </a:rPr>
              <a:t>Y</a:t>
            </a:r>
            <a:r>
              <a:rPr lang="en-US" altLang="zh-CN" sz="2000" i="1" baseline="-25000" dirty="0" smtClean="0">
                <a:latin typeface="Times New Roman" pitchFamily="18" charset="0"/>
              </a:rPr>
              <a:t>r</a:t>
            </a:r>
            <a:r>
              <a:rPr lang="en-US" altLang="zh-CN" sz="2000" baseline="-25000" dirty="0" smtClean="0">
                <a:latin typeface="Times New Roman" pitchFamily="18" charset="0"/>
              </a:rPr>
              <a:t>-1</a:t>
            </a:r>
            <a:r>
              <a:rPr lang="en-US" altLang="zh-CN" sz="2000" dirty="0" smtClean="0">
                <a:latin typeface="Times New Roman" pitchFamily="18" charset="0"/>
              </a:rPr>
              <a:t>*</a:t>
            </a:r>
            <a:r>
              <a:rPr lang="zh-CN" altLang="en-US" sz="2000" dirty="0" smtClean="0">
                <a:latin typeface="Times New Roman" pitchFamily="18" charset="0"/>
              </a:rPr>
              <a:t>的差分是</a:t>
            </a:r>
            <a:r>
              <a:rPr lang="en-US" altLang="zh-CN" sz="2000" i="1" dirty="0" smtClean="0">
                <a:solidFill>
                  <a:srgbClr val="0000FF"/>
                </a:solidFill>
                <a:latin typeface="Times New Roman" pitchFamily="18" charset="0"/>
              </a:rPr>
              <a:t>α</a:t>
            </a:r>
            <a:r>
              <a:rPr lang="en-US" altLang="zh-CN" sz="2000" i="1" baseline="-25000" dirty="0" smtClean="0">
                <a:solidFill>
                  <a:srgbClr val="0000FF"/>
                </a:solidFill>
                <a:latin typeface="Times New Roman" pitchFamily="18" charset="0"/>
              </a:rPr>
              <a:t>r</a:t>
            </a:r>
            <a:r>
              <a:rPr lang="en-US" altLang="zh-CN" sz="2000" baseline="-25000" dirty="0" smtClean="0">
                <a:solidFill>
                  <a:srgbClr val="0000FF"/>
                </a:solidFill>
                <a:latin typeface="Times New Roman" pitchFamily="18" charset="0"/>
              </a:rPr>
              <a:t>-1</a:t>
            </a:r>
            <a:r>
              <a:rPr lang="zh-CN" altLang="en-US" sz="2000" dirty="0" smtClean="0">
                <a:latin typeface="Times New Roman" pitchFamily="18" charset="0"/>
              </a:rPr>
              <a:t>，则给相应的计数器</a:t>
            </a:r>
            <a:r>
              <a:rPr lang="en-US" altLang="zh-CN" sz="2000" i="1" dirty="0" err="1" smtClean="0">
                <a:latin typeface="Times New Roman" pitchFamily="18" charset="0"/>
              </a:rPr>
              <a:t>Λ</a:t>
            </a:r>
            <a:r>
              <a:rPr lang="en-US" altLang="zh-CN" sz="2000" i="1" baseline="-25000" dirty="0" err="1" smtClean="0">
                <a:latin typeface="Times New Roman" pitchFamily="18" charset="0"/>
              </a:rPr>
              <a:t>j</a:t>
            </a:r>
            <a:r>
              <a:rPr lang="zh-CN" altLang="en-US" sz="2000" dirty="0" smtClean="0">
                <a:latin typeface="Times New Roman" pitchFamily="18" charset="0"/>
              </a:rPr>
              <a:t>加</a:t>
            </a:r>
            <a:r>
              <a:rPr lang="en-US" altLang="zh-CN" sz="2000" dirty="0" smtClean="0">
                <a:latin typeface="Times New Roman" pitchFamily="18" charset="0"/>
              </a:rPr>
              <a:t>1</a:t>
            </a:r>
            <a:r>
              <a:rPr lang="zh-CN" altLang="en-US" sz="2000" dirty="0" smtClean="0">
                <a:latin typeface="Times New Roman" pitchFamily="18" charset="0"/>
              </a:rPr>
              <a:t>。</a:t>
            </a:r>
          </a:p>
          <a:p>
            <a:pPr lvl="1" eaLnBrk="1" hangingPunct="1"/>
            <a:r>
              <a:rPr lang="zh-CN" altLang="en-US" sz="2000" dirty="0" smtClean="0"/>
              <a:t>③ 重复步骤②，直到一个或几个计数器的值明显高于其他计数器的值，输出它们所对应的子密钥（或部分比特）。</a:t>
            </a:r>
          </a:p>
          <a:p>
            <a:pPr eaLnBrk="1" hangingPunct="1"/>
            <a:r>
              <a:rPr lang="en-US" altLang="zh-CN" sz="2400" dirty="0" smtClean="0"/>
              <a:t>DES</a:t>
            </a:r>
            <a:r>
              <a:rPr lang="zh-CN" altLang="en-US" sz="2400" dirty="0" smtClean="0"/>
              <a:t>的差分攻击有比上述过程更有效的改进方式。</a:t>
            </a:r>
            <a:endParaRPr lang="en-US" altLang="zh-CN" sz="2400" dirty="0" smtClean="0"/>
          </a:p>
          <a:p>
            <a:pPr eaLnBrk="1" hangingPunct="1">
              <a:lnSpc>
                <a:spcPct val="100000"/>
              </a:lnSpc>
            </a:pPr>
            <a:r>
              <a:rPr lang="en-US" altLang="zh-CN" sz="2400" dirty="0" smtClean="0">
                <a:latin typeface="Times New Roman" pitchFamily="18" charset="0"/>
              </a:rPr>
              <a:t>1</a:t>
            </a:r>
            <a:r>
              <a:rPr lang="zh-CN" altLang="en-US" sz="2400" dirty="0" smtClean="0">
                <a:latin typeface="Times New Roman" pitchFamily="18" charset="0"/>
              </a:rPr>
              <a:t>轮特征</a:t>
            </a:r>
            <a:r>
              <a:rPr lang="en-US" altLang="zh-CN" sz="2400" dirty="0" smtClean="0">
                <a:latin typeface="Times New Roman" pitchFamily="18" charset="0"/>
              </a:rPr>
              <a:t>(1)</a:t>
            </a:r>
            <a:r>
              <a:rPr lang="zh-CN" altLang="en-US" sz="2400" dirty="0" smtClean="0">
                <a:latin typeface="Times New Roman" pitchFamily="18" charset="0"/>
              </a:rPr>
              <a:t>： </a:t>
            </a:r>
            <a:r>
              <a:rPr lang="zh-CN" altLang="en-US" sz="2400" i="1" dirty="0" smtClean="0">
                <a:latin typeface="Times New Roman" pitchFamily="18" charset="0"/>
                <a:sym typeface="Symbol" pitchFamily="18" charset="2"/>
              </a:rPr>
              <a:t></a:t>
            </a:r>
            <a:r>
              <a:rPr lang="en-US" altLang="zh-CN" sz="2400" baseline="-25000" dirty="0" smtClean="0">
                <a:latin typeface="Times New Roman" pitchFamily="18" charset="0"/>
                <a:sym typeface="Symbol" pitchFamily="18" charset="2"/>
              </a:rPr>
              <a:t>0</a:t>
            </a:r>
            <a:r>
              <a:rPr lang="en-US" altLang="zh-CN" sz="2400" dirty="0" smtClean="0">
                <a:latin typeface="Times New Roman" pitchFamily="18" charset="0"/>
                <a:sym typeface="Symbol" pitchFamily="18" charset="2"/>
              </a:rPr>
              <a:t>, </a:t>
            </a:r>
            <a:r>
              <a:rPr lang="en-US" altLang="zh-CN" sz="2400" i="1" dirty="0" smtClean="0">
                <a:latin typeface="Times New Roman" pitchFamily="18" charset="0"/>
                <a:sym typeface="Symbol" pitchFamily="18" charset="2"/>
              </a:rPr>
              <a:t></a:t>
            </a:r>
            <a:r>
              <a:rPr lang="en-US" altLang="zh-CN" sz="2400" baseline="-25000" dirty="0" smtClean="0">
                <a:latin typeface="Times New Roman" pitchFamily="18" charset="0"/>
                <a:sym typeface="Symbol" pitchFamily="18" charset="2"/>
              </a:rPr>
              <a:t>1</a:t>
            </a:r>
            <a:endParaRPr lang="en-US" altLang="zh-CN" sz="2400" dirty="0" smtClean="0">
              <a:latin typeface="Times New Roman" pitchFamily="18" charset="0"/>
            </a:endParaRPr>
          </a:p>
          <a:p>
            <a:pPr lvl="1" eaLnBrk="1" hangingPunct="1">
              <a:lnSpc>
                <a:spcPct val="100000"/>
              </a:lnSpc>
            </a:pPr>
            <a:r>
              <a:rPr lang="en-US" altLang="zh-CN" sz="2000" i="1" dirty="0" smtClean="0">
                <a:latin typeface="Times New Roman" pitchFamily="18" charset="0"/>
                <a:sym typeface="Symbol" pitchFamily="18" charset="2"/>
              </a:rPr>
              <a:t></a:t>
            </a:r>
            <a:r>
              <a:rPr lang="en-US" altLang="zh-CN" sz="2000" baseline="-25000" dirty="0" smtClean="0">
                <a:latin typeface="Times New Roman" pitchFamily="18" charset="0"/>
                <a:sym typeface="Symbol" pitchFamily="18" charset="2"/>
              </a:rPr>
              <a:t>0</a:t>
            </a:r>
            <a:r>
              <a:rPr lang="en-US" altLang="zh-CN" sz="2000" dirty="0" smtClean="0">
                <a:latin typeface="Times New Roman" pitchFamily="18" charset="0"/>
                <a:sym typeface="Symbol" pitchFamily="18" charset="2"/>
              </a:rPr>
              <a:t>   </a:t>
            </a:r>
            <a:r>
              <a:rPr lang="en-US" altLang="zh-CN" sz="2000" i="1" dirty="0" smtClean="0">
                <a:latin typeface="Times New Roman" pitchFamily="18" charset="0"/>
                <a:sym typeface="Symbol" pitchFamily="18" charset="2"/>
              </a:rPr>
              <a:t>L</a:t>
            </a:r>
            <a:r>
              <a:rPr lang="en-US" altLang="zh-CN" sz="2000" baseline="-25000" dirty="0" smtClean="0">
                <a:latin typeface="Times New Roman" pitchFamily="18" charset="0"/>
                <a:sym typeface="Symbol" pitchFamily="18" charset="2"/>
              </a:rPr>
              <a:t>0</a:t>
            </a:r>
            <a:r>
              <a:rPr lang="en-US" altLang="zh-CN" sz="2000" dirty="0" smtClean="0">
                <a:latin typeface="Times New Roman" pitchFamily="18" charset="0"/>
                <a:cs typeface="Times New Roman" pitchFamily="18" charset="0"/>
                <a:sym typeface="Symbol" pitchFamily="18" charset="2"/>
              </a:rPr>
              <a:t>=any                  </a:t>
            </a:r>
            <a:r>
              <a:rPr lang="en-US" altLang="zh-CN" sz="2000" i="1" dirty="0" smtClean="0">
                <a:latin typeface="Times New Roman" pitchFamily="18" charset="0"/>
                <a:sym typeface="Symbol" pitchFamily="18" charset="2"/>
              </a:rPr>
              <a:t>R</a:t>
            </a:r>
            <a:r>
              <a:rPr lang="en-US" altLang="zh-CN" sz="2000" baseline="-25000" dirty="0" smtClean="0">
                <a:latin typeface="Times New Roman" pitchFamily="18" charset="0"/>
                <a:sym typeface="Symbol" pitchFamily="18" charset="2"/>
              </a:rPr>
              <a:t>0</a:t>
            </a:r>
            <a:r>
              <a:rPr lang="en-US" altLang="zh-CN" sz="2000" dirty="0" smtClean="0">
                <a:latin typeface="Times New Roman" pitchFamily="18" charset="0"/>
                <a:cs typeface="Times New Roman" pitchFamily="18" charset="0"/>
                <a:sym typeface="Symbol" pitchFamily="18" charset="2"/>
              </a:rPr>
              <a:t>=00000000</a:t>
            </a:r>
            <a:r>
              <a:rPr lang="en-US" altLang="zh-CN" sz="2000" baseline="-25000" dirty="0" smtClean="0">
                <a:latin typeface="Times New Roman" pitchFamily="18" charset="0"/>
                <a:cs typeface="Times New Roman" pitchFamily="18" charset="0"/>
                <a:sym typeface="Symbol" pitchFamily="18" charset="2"/>
              </a:rPr>
              <a:t>16</a:t>
            </a:r>
          </a:p>
          <a:p>
            <a:pPr lvl="1" eaLnBrk="1" hangingPunct="1">
              <a:lnSpc>
                <a:spcPct val="100000"/>
              </a:lnSpc>
            </a:pPr>
            <a:r>
              <a:rPr lang="en-US" altLang="zh-CN" sz="2000" i="1" dirty="0" smtClean="0">
                <a:latin typeface="Times New Roman" pitchFamily="18" charset="0"/>
                <a:sym typeface="Symbol" pitchFamily="18" charset="2"/>
              </a:rPr>
              <a:t></a:t>
            </a:r>
            <a:r>
              <a:rPr lang="en-US" altLang="zh-CN" sz="2000" baseline="-25000" dirty="0" smtClean="0">
                <a:latin typeface="Times New Roman" pitchFamily="18" charset="0"/>
                <a:sym typeface="Symbol" pitchFamily="18" charset="2"/>
              </a:rPr>
              <a:t>1</a:t>
            </a:r>
            <a:r>
              <a:rPr lang="en-US" altLang="zh-CN" sz="2000" dirty="0" smtClean="0">
                <a:latin typeface="Times New Roman" pitchFamily="18" charset="0"/>
                <a:sym typeface="Symbol" pitchFamily="18" charset="2"/>
              </a:rPr>
              <a:t>   </a:t>
            </a:r>
            <a:r>
              <a:rPr lang="en-US" altLang="zh-CN" sz="2000" i="1" dirty="0" smtClean="0">
                <a:latin typeface="Times New Roman" pitchFamily="18" charset="0"/>
                <a:sym typeface="Symbol" pitchFamily="18" charset="2"/>
              </a:rPr>
              <a:t>L</a:t>
            </a:r>
            <a:r>
              <a:rPr lang="en-US" altLang="zh-CN" sz="2000" baseline="-25000" dirty="0" smtClean="0">
                <a:latin typeface="Times New Roman" pitchFamily="18" charset="0"/>
                <a:sym typeface="Symbol" pitchFamily="18" charset="2"/>
              </a:rPr>
              <a:t>1</a:t>
            </a:r>
            <a:r>
              <a:rPr lang="en-US" altLang="zh-CN" sz="2000" dirty="0" smtClean="0">
                <a:latin typeface="Times New Roman" pitchFamily="18" charset="0"/>
                <a:cs typeface="Times New Roman" pitchFamily="18" charset="0"/>
                <a:sym typeface="Symbol" pitchFamily="18" charset="2"/>
              </a:rPr>
              <a:t>= 00000000</a:t>
            </a:r>
            <a:r>
              <a:rPr lang="en-US" altLang="zh-CN" sz="2000" baseline="-25000" dirty="0" smtClean="0">
                <a:latin typeface="Times New Roman" pitchFamily="18" charset="0"/>
                <a:cs typeface="Times New Roman" pitchFamily="18" charset="0"/>
                <a:sym typeface="Symbol" pitchFamily="18" charset="2"/>
              </a:rPr>
              <a:t>16</a:t>
            </a:r>
            <a:r>
              <a:rPr lang="en-US" altLang="zh-CN" sz="2000" dirty="0" smtClean="0">
                <a:latin typeface="Times New Roman" pitchFamily="18" charset="0"/>
                <a:cs typeface="Times New Roman" pitchFamily="18" charset="0"/>
                <a:sym typeface="Symbol" pitchFamily="18" charset="2"/>
              </a:rPr>
              <a:t>    </a:t>
            </a:r>
            <a:r>
              <a:rPr lang="en-US" altLang="zh-CN" sz="2000" i="1" dirty="0" smtClean="0">
                <a:latin typeface="Times New Roman" pitchFamily="18" charset="0"/>
                <a:sym typeface="Symbol" pitchFamily="18" charset="2"/>
              </a:rPr>
              <a:t>R</a:t>
            </a:r>
            <a:r>
              <a:rPr lang="en-US" altLang="zh-CN" sz="2000" baseline="-25000" dirty="0" smtClean="0">
                <a:latin typeface="Times New Roman" pitchFamily="18" charset="0"/>
                <a:sym typeface="Symbol" pitchFamily="18" charset="2"/>
              </a:rPr>
              <a:t>1</a:t>
            </a:r>
            <a:r>
              <a:rPr lang="en-US" altLang="zh-CN" sz="2000" dirty="0" smtClean="0">
                <a:latin typeface="Times New Roman" pitchFamily="18" charset="0"/>
                <a:cs typeface="Times New Roman" pitchFamily="18" charset="0"/>
                <a:sym typeface="Symbol" pitchFamily="18" charset="2"/>
              </a:rPr>
              <a:t>= </a:t>
            </a:r>
            <a:r>
              <a:rPr lang="en-US" altLang="zh-CN" sz="2000" i="1" dirty="0" smtClean="0">
                <a:latin typeface="Times New Roman" pitchFamily="18" charset="0"/>
                <a:sym typeface="Symbol" pitchFamily="18" charset="2"/>
              </a:rPr>
              <a:t>L</a:t>
            </a:r>
            <a:r>
              <a:rPr lang="en-US" altLang="zh-CN" sz="2000" baseline="-25000" dirty="0" smtClean="0">
                <a:latin typeface="Times New Roman" pitchFamily="18" charset="0"/>
                <a:sym typeface="Symbol" pitchFamily="18" charset="2"/>
              </a:rPr>
              <a:t>0</a:t>
            </a:r>
            <a:r>
              <a:rPr lang="en-US" altLang="zh-CN" sz="2000" dirty="0" smtClean="0">
                <a:latin typeface="Times New Roman" pitchFamily="18" charset="0"/>
                <a:cs typeface="Times New Roman" pitchFamily="18" charset="0"/>
                <a:sym typeface="Symbol" pitchFamily="18" charset="2"/>
              </a:rPr>
              <a:t>                   </a:t>
            </a:r>
            <a:r>
              <a:rPr lang="en-US" altLang="zh-CN" sz="2000" i="1" dirty="0" smtClean="0">
                <a:latin typeface="Times New Roman" pitchFamily="18" charset="0"/>
                <a:cs typeface="Times New Roman" pitchFamily="18" charset="0"/>
                <a:sym typeface="Symbol" pitchFamily="18" charset="2"/>
              </a:rPr>
              <a:t>p</a:t>
            </a:r>
            <a:r>
              <a:rPr lang="zh-CN" altLang="en-US" sz="2000" dirty="0" smtClean="0">
                <a:latin typeface="Times New Roman" pitchFamily="18" charset="0"/>
                <a:cs typeface="Times New Roman" pitchFamily="18" charset="0"/>
                <a:sym typeface="Symbol" pitchFamily="18" charset="2"/>
              </a:rPr>
              <a:t>＝</a:t>
            </a:r>
            <a:r>
              <a:rPr lang="en-US" altLang="zh-CN" sz="2000" dirty="0" smtClean="0">
                <a:latin typeface="Times New Roman" pitchFamily="18" charset="0"/>
                <a:cs typeface="Times New Roman" pitchFamily="18" charset="0"/>
                <a:sym typeface="Symbol" pitchFamily="18" charset="2"/>
              </a:rPr>
              <a:t>1</a:t>
            </a:r>
            <a:endParaRPr lang="zh-CN" altLang="en-US" sz="24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差分密码分析和线性密码分析</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3.1.1</a:t>
            </a:r>
            <a:r>
              <a:rPr lang="zh-CN" altLang="en-US" dirty="0" smtClean="0"/>
              <a:t>分组密码的基本概念和发展</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lnSpc>
                <a:spcPct val="110000"/>
              </a:lnSpc>
            </a:pPr>
            <a:r>
              <a:rPr lang="zh-CN" altLang="en-US" sz="2400" dirty="0" smtClean="0"/>
              <a:t>分组密码算法设计的研究发展概况</a:t>
            </a:r>
          </a:p>
          <a:p>
            <a:pPr eaLnBrk="1" hangingPunct="1">
              <a:lnSpc>
                <a:spcPct val="110000"/>
              </a:lnSpc>
            </a:pPr>
            <a:r>
              <a:rPr lang="zh-CN" altLang="en-US" sz="2000" dirty="0" smtClean="0"/>
              <a:t>（一）古典密码学阶段</a:t>
            </a:r>
          </a:p>
          <a:p>
            <a:pPr lvl="1" eaLnBrk="1" hangingPunct="1">
              <a:lnSpc>
                <a:spcPct val="110000"/>
              </a:lnSpc>
            </a:pPr>
            <a:r>
              <a:rPr lang="en-US" altLang="zh-CN" sz="2000" dirty="0" smtClean="0"/>
              <a:t>1</a:t>
            </a:r>
            <a:r>
              <a:rPr lang="zh-CN" altLang="en-US" sz="2000" dirty="0" smtClean="0"/>
              <a:t>）算法保密，出现了</a:t>
            </a:r>
            <a:r>
              <a:rPr lang="zh-CN" altLang="en-US" sz="2000" dirty="0" smtClean="0">
                <a:solidFill>
                  <a:srgbClr val="0000FF"/>
                </a:solidFill>
              </a:rPr>
              <a:t>代换</a:t>
            </a:r>
            <a:r>
              <a:rPr lang="zh-CN" altLang="en-US" sz="2000" dirty="0" smtClean="0"/>
              <a:t>和</a:t>
            </a:r>
            <a:r>
              <a:rPr lang="zh-CN" altLang="en-US" sz="2000" dirty="0" smtClean="0">
                <a:solidFill>
                  <a:srgbClr val="0000FF"/>
                </a:solidFill>
              </a:rPr>
              <a:t>置换</a:t>
            </a:r>
            <a:r>
              <a:rPr lang="zh-CN" altLang="en-US" sz="2000" dirty="0" smtClean="0"/>
              <a:t>的方法</a:t>
            </a:r>
          </a:p>
          <a:p>
            <a:pPr lvl="1" eaLnBrk="1" hangingPunct="1">
              <a:lnSpc>
                <a:spcPct val="110000"/>
              </a:lnSpc>
            </a:pPr>
            <a:r>
              <a:rPr lang="en-US" altLang="zh-CN" sz="2000" dirty="0" smtClean="0"/>
              <a:t>2</a:t>
            </a:r>
            <a:r>
              <a:rPr lang="zh-CN" altLang="en-US" sz="2000" dirty="0" smtClean="0"/>
              <a:t>）产生了乘积密码的思想</a:t>
            </a:r>
          </a:p>
          <a:p>
            <a:pPr lvl="2" eaLnBrk="1" hangingPunct="1">
              <a:lnSpc>
                <a:spcPct val="110000"/>
              </a:lnSpc>
            </a:pPr>
            <a:r>
              <a:rPr lang="zh-CN" altLang="en-US" sz="1800" dirty="0" smtClean="0">
                <a:latin typeface="华文中宋" pitchFamily="2" charset="-122"/>
              </a:rPr>
              <a:t>指顺序地执行两个或多个基本密码系统，使最后结果的密码强度高于每个基本密码系统的强度</a:t>
            </a:r>
            <a:endParaRPr lang="en-US" altLang="zh-CN" sz="1800" dirty="0" smtClean="0">
              <a:latin typeface="华文中宋" pitchFamily="2" charset="-122"/>
            </a:endParaRPr>
          </a:p>
          <a:p>
            <a:pPr lvl="2" eaLnBrk="1" hangingPunct="1">
              <a:lnSpc>
                <a:spcPct val="110000"/>
              </a:lnSpc>
            </a:pPr>
            <a:r>
              <a:rPr lang="zh-CN" altLang="en-US" sz="1800" dirty="0" smtClean="0">
                <a:latin typeface="华文中宋" pitchFamily="2" charset="-122"/>
              </a:rPr>
              <a:t>多轮加密</a:t>
            </a:r>
            <a:r>
              <a:rPr lang="en-US" altLang="zh-CN" sz="1800" dirty="0" smtClean="0">
                <a:latin typeface="华文中宋" pitchFamily="2" charset="-122"/>
              </a:rPr>
              <a:t>(3.1.3</a:t>
            </a:r>
            <a:r>
              <a:rPr lang="zh-CN" altLang="en-US" sz="1800" dirty="0" smtClean="0">
                <a:latin typeface="华文中宋" pitchFamily="2" charset="-122"/>
              </a:rPr>
              <a:t>节</a:t>
            </a:r>
            <a:r>
              <a:rPr lang="en-US" altLang="zh-CN" sz="1800" dirty="0" smtClean="0">
                <a:latin typeface="华文中宋" pitchFamily="2" charset="-122"/>
              </a:rPr>
              <a:t>1</a:t>
            </a:r>
            <a:r>
              <a:rPr lang="zh-CN" altLang="en-US" sz="1800" dirty="0" smtClean="0">
                <a:latin typeface="华文中宋" pitchFamily="2" charset="-122"/>
              </a:rPr>
              <a:t>段</a:t>
            </a:r>
            <a:r>
              <a:rPr lang="en-US" altLang="zh-CN" sz="1800" dirty="0" smtClean="0">
                <a:latin typeface="华文中宋" pitchFamily="2" charset="-122"/>
              </a:rPr>
              <a:t>)</a:t>
            </a:r>
            <a:r>
              <a:rPr lang="zh-CN" altLang="en-US" sz="1800" dirty="0" smtClean="0">
                <a:latin typeface="华文中宋" pitchFamily="2" charset="-122"/>
              </a:rPr>
              <a:t>，或叫多轮迭代</a:t>
            </a:r>
            <a:endParaRPr lang="en-US" altLang="zh-CN" sz="1800" dirty="0" smtClean="0">
              <a:latin typeface="华文中宋" pitchFamily="2" charset="-122"/>
            </a:endParaRPr>
          </a:p>
          <a:p>
            <a:pPr lvl="1" eaLnBrk="1" hangingPunct="1">
              <a:lnSpc>
                <a:spcPct val="110000"/>
              </a:lnSpc>
            </a:pPr>
            <a:r>
              <a:rPr lang="en-US" altLang="zh-CN" sz="2000" dirty="0" smtClean="0"/>
              <a:t>3</a:t>
            </a:r>
            <a:r>
              <a:rPr lang="zh-CN" altLang="en-US" sz="2000" dirty="0" smtClean="0"/>
              <a:t>）基尔霍夫准则：密码系统的安全性不依赖于算法，而只依赖于密钥的保密性</a:t>
            </a:r>
            <a:endParaRPr lang="en-US" altLang="zh-CN" sz="2000" dirty="0" smtClean="0"/>
          </a:p>
          <a:p>
            <a:pPr eaLnBrk="1" hangingPunct="1">
              <a:lnSpc>
                <a:spcPct val="110000"/>
              </a:lnSpc>
            </a:pPr>
            <a:endParaRPr lang="zh-CN" altLang="en-US" sz="2200" dirty="0" smtClean="0"/>
          </a:p>
          <a:p>
            <a:pPr algn="just" eaLnBrk="1" hangingPunct="1">
              <a:lnSpc>
                <a:spcPct val="100000"/>
              </a:lnSpc>
              <a:spcBef>
                <a:spcPts val="600"/>
              </a:spcBef>
            </a:pPr>
            <a:endParaRPr lang="zh-CN" altLang="en-US"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3.3.1 </a:t>
            </a:r>
            <a:r>
              <a:rPr lang="zh-CN" altLang="en-US" dirty="0" smtClean="0"/>
              <a:t>差分密码分析－选择明文攻击</a:t>
            </a:r>
          </a:p>
        </p:txBody>
      </p:sp>
      <p:sp>
        <p:nvSpPr>
          <p:cNvPr id="3" name="内容占位符 2"/>
          <p:cNvSpPr>
            <a:spLocks noGrp="1"/>
          </p:cNvSpPr>
          <p:nvPr>
            <p:ph idx="1"/>
          </p:nvPr>
        </p:nvSpPr>
        <p:spPr>
          <a:xfrm>
            <a:off x="457200" y="990600"/>
            <a:ext cx="8458200" cy="5486400"/>
          </a:xfrm>
        </p:spPr>
        <p:txBody>
          <a:bodyPr/>
          <a:lstStyle/>
          <a:p>
            <a:pPr algn="just" eaLnBrk="1" hangingPunct="1">
              <a:lnSpc>
                <a:spcPct val="150000"/>
              </a:lnSpc>
            </a:pPr>
            <a:r>
              <a:rPr lang="zh-CN" altLang="en-US" sz="2000" dirty="0" smtClean="0">
                <a:latin typeface="Times New Roman" pitchFamily="18" charset="0"/>
              </a:rPr>
              <a:t>上述原理：</a:t>
            </a:r>
          </a:p>
          <a:p>
            <a:pPr lvl="1" algn="just" eaLnBrk="1" hangingPunct="1">
              <a:lnSpc>
                <a:spcPct val="150000"/>
              </a:lnSpc>
            </a:pPr>
            <a:r>
              <a:rPr lang="zh-CN" altLang="en-US" sz="2000" dirty="0" smtClean="0">
                <a:latin typeface="Times New Roman" pitchFamily="18" charset="0"/>
              </a:rPr>
              <a:t>在</a:t>
            </a:r>
            <a:r>
              <a:rPr lang="en-US" altLang="zh-CN" sz="2000" dirty="0" smtClean="0">
                <a:latin typeface="Times New Roman" pitchFamily="18" charset="0"/>
              </a:rPr>
              <a:t>(r-1)-</a:t>
            </a:r>
            <a:r>
              <a:rPr lang="zh-CN" altLang="en-US" sz="2000" dirty="0" smtClean="0">
                <a:latin typeface="Times New Roman" pitchFamily="18" charset="0"/>
              </a:rPr>
              <a:t>轮特征下，如果明文对</a:t>
            </a:r>
            <a:r>
              <a:rPr lang="en-US" altLang="zh-CN" sz="2000" i="1" dirty="0" smtClean="0">
                <a:latin typeface="Times New Roman" pitchFamily="18" charset="0"/>
              </a:rPr>
              <a:t>Y</a:t>
            </a:r>
            <a:r>
              <a:rPr lang="en-US" altLang="zh-CN" sz="2000" baseline="-25000" dirty="0" smtClean="0">
                <a:latin typeface="Times New Roman" pitchFamily="18" charset="0"/>
              </a:rPr>
              <a:t>0</a:t>
            </a:r>
            <a:r>
              <a:rPr lang="zh-CN" altLang="en-US" sz="2000" dirty="0" smtClean="0">
                <a:latin typeface="Times New Roman" pitchFamily="18" charset="0"/>
              </a:rPr>
              <a:t>和</a:t>
            </a:r>
            <a:r>
              <a:rPr lang="en-US" altLang="zh-CN" sz="2000" i="1" dirty="0" smtClean="0">
                <a:latin typeface="Times New Roman" pitchFamily="18" charset="0"/>
              </a:rPr>
              <a:t>Y</a:t>
            </a:r>
            <a:r>
              <a:rPr lang="en-US" altLang="zh-CN" sz="2000" baseline="-25000" dirty="0" smtClean="0">
                <a:latin typeface="Times New Roman" pitchFamily="18" charset="0"/>
              </a:rPr>
              <a:t>0</a:t>
            </a:r>
            <a:r>
              <a:rPr lang="en-US" altLang="zh-CN" sz="2000" dirty="0" smtClean="0">
                <a:latin typeface="Times New Roman" pitchFamily="18" charset="0"/>
              </a:rPr>
              <a:t>*</a:t>
            </a:r>
            <a:r>
              <a:rPr lang="zh-CN" altLang="en-US" sz="2000" dirty="0" smtClean="0">
                <a:latin typeface="Times New Roman" pitchFamily="18" charset="0"/>
              </a:rPr>
              <a:t>的选择使得差分为</a:t>
            </a:r>
            <a:r>
              <a:rPr lang="en-US" altLang="zh-CN" sz="2000" i="1" dirty="0" smtClean="0">
                <a:latin typeface="Times New Roman" pitchFamily="18" charset="0"/>
              </a:rPr>
              <a:t>α</a:t>
            </a:r>
            <a:r>
              <a:rPr lang="en-US" altLang="zh-CN" sz="2000" baseline="-25000" dirty="0" smtClean="0">
                <a:latin typeface="Times New Roman" pitchFamily="18" charset="0"/>
              </a:rPr>
              <a:t>0</a:t>
            </a:r>
            <a:r>
              <a:rPr lang="zh-CN" altLang="en-US" sz="2000" dirty="0" smtClean="0">
                <a:latin typeface="Times New Roman" pitchFamily="18" charset="0"/>
              </a:rPr>
              <a:t>，则第</a:t>
            </a:r>
            <a:r>
              <a:rPr lang="en-US" altLang="zh-CN" sz="2000" dirty="0" smtClean="0">
                <a:latin typeface="Times New Roman" pitchFamily="18" charset="0"/>
              </a:rPr>
              <a:t>(r-1)</a:t>
            </a:r>
            <a:r>
              <a:rPr lang="zh-CN" altLang="en-US" sz="2000" dirty="0" smtClean="0">
                <a:latin typeface="Times New Roman" pitchFamily="18" charset="0"/>
              </a:rPr>
              <a:t>轮的差分将以较大的概率（</a:t>
            </a:r>
            <a:r>
              <a:rPr lang="zh-CN" altLang="en-US" sz="2000" dirty="0" smtClean="0">
                <a:latin typeface="Times New Roman" pitchFamily="18" charset="0"/>
                <a:sym typeface="Symbol" pitchFamily="18" charset="2"/>
              </a:rPr>
              <a:t></a:t>
            </a:r>
            <a:r>
              <a:rPr lang="en-US" altLang="zh-CN" sz="2000" i="1" baseline="-25000" dirty="0" err="1" smtClean="0">
                <a:latin typeface="Times New Roman" pitchFamily="18" charset="0"/>
              </a:rPr>
              <a:t>i</a:t>
            </a:r>
            <a:r>
              <a:rPr lang="en-US" altLang="zh-CN" sz="2000" baseline="-25000" dirty="0" smtClean="0">
                <a:latin typeface="Times New Roman" pitchFamily="18" charset="0"/>
              </a:rPr>
              <a:t>=1</a:t>
            </a:r>
            <a:r>
              <a:rPr lang="zh-CN" altLang="en-US" sz="2000" baseline="-25000" dirty="0" smtClean="0">
                <a:latin typeface="Times New Roman" pitchFamily="18" charset="0"/>
              </a:rPr>
              <a:t>～</a:t>
            </a:r>
            <a:r>
              <a:rPr lang="en-US" altLang="zh-CN" sz="2000" i="1" baseline="-25000" dirty="0" smtClean="0">
                <a:latin typeface="Times New Roman" pitchFamily="18" charset="0"/>
              </a:rPr>
              <a:t>r</a:t>
            </a:r>
            <a:r>
              <a:rPr lang="en-US" altLang="zh-CN" sz="2000" i="1" dirty="0" smtClean="0">
                <a:latin typeface="Times New Roman" pitchFamily="18" charset="0"/>
              </a:rPr>
              <a:t> </a:t>
            </a:r>
            <a:r>
              <a:rPr lang="en-US" altLang="zh-CN" sz="2000" i="1" dirty="0" err="1" smtClean="0">
                <a:latin typeface="Times New Roman" pitchFamily="18" charset="0"/>
              </a:rPr>
              <a:t>p</a:t>
            </a:r>
            <a:r>
              <a:rPr lang="en-US" altLang="zh-CN" sz="2000" i="1" baseline="-25000" dirty="0" err="1" smtClean="0">
                <a:latin typeface="Times New Roman" pitchFamily="18" charset="0"/>
              </a:rPr>
              <a:t>i</a:t>
            </a:r>
            <a:r>
              <a:rPr lang="en-US" altLang="zh-CN" sz="2000" i="1" baseline="30000" dirty="0" err="1" smtClean="0">
                <a:latin typeface="Times New Roman" pitchFamily="18" charset="0"/>
              </a:rPr>
              <a:t>Ω</a:t>
            </a:r>
            <a:r>
              <a:rPr lang="zh-CN" altLang="en-US" sz="2000" dirty="0" smtClean="0">
                <a:latin typeface="Times New Roman" pitchFamily="18" charset="0"/>
              </a:rPr>
              <a:t>）为</a:t>
            </a:r>
            <a:r>
              <a:rPr lang="en-US" altLang="zh-CN" sz="2000" i="1" dirty="0" smtClean="0">
                <a:latin typeface="Times New Roman" pitchFamily="18" charset="0"/>
              </a:rPr>
              <a:t>α</a:t>
            </a:r>
            <a:r>
              <a:rPr lang="en-US" altLang="zh-CN" sz="2000" i="1" baseline="-25000" dirty="0" smtClean="0">
                <a:latin typeface="Times New Roman" pitchFamily="18" charset="0"/>
              </a:rPr>
              <a:t>r</a:t>
            </a:r>
            <a:r>
              <a:rPr lang="en-US" altLang="zh-CN" sz="2000" baseline="-25000" dirty="0" smtClean="0">
                <a:latin typeface="Times New Roman" pitchFamily="18" charset="0"/>
              </a:rPr>
              <a:t>-1</a:t>
            </a:r>
          </a:p>
          <a:p>
            <a:pPr lvl="1" algn="just" eaLnBrk="1" hangingPunct="1">
              <a:lnSpc>
                <a:spcPct val="150000"/>
              </a:lnSpc>
            </a:pPr>
            <a:r>
              <a:rPr lang="zh-CN" altLang="en-US" sz="2000" dirty="0" smtClean="0">
                <a:latin typeface="Times New Roman" pitchFamily="18" charset="0"/>
              </a:rPr>
              <a:t>那么如果已知相应的密文对为</a:t>
            </a:r>
            <a:r>
              <a:rPr lang="en-US" altLang="zh-CN" sz="2000" i="1" dirty="0" smtClean="0">
                <a:latin typeface="Times New Roman" pitchFamily="18" charset="0"/>
              </a:rPr>
              <a:t>Y</a:t>
            </a:r>
            <a:r>
              <a:rPr lang="en-US" altLang="zh-CN" sz="2000" i="1" baseline="-25000" dirty="0" smtClean="0">
                <a:latin typeface="Times New Roman" pitchFamily="18" charset="0"/>
              </a:rPr>
              <a:t>r</a:t>
            </a:r>
            <a:r>
              <a:rPr lang="zh-CN" altLang="en-US" sz="2000" dirty="0" smtClean="0">
                <a:latin typeface="Times New Roman" pitchFamily="18" charset="0"/>
              </a:rPr>
              <a:t>和</a:t>
            </a:r>
            <a:r>
              <a:rPr lang="en-US" altLang="zh-CN" sz="2000" i="1" dirty="0" smtClean="0">
                <a:latin typeface="Times New Roman" pitchFamily="18" charset="0"/>
              </a:rPr>
              <a:t>Y</a:t>
            </a:r>
            <a:r>
              <a:rPr lang="en-US" altLang="zh-CN" sz="2000" i="1" baseline="-25000" dirty="0" smtClean="0">
                <a:latin typeface="Times New Roman" pitchFamily="18" charset="0"/>
              </a:rPr>
              <a:t>r</a:t>
            </a:r>
            <a:r>
              <a:rPr lang="en-US" altLang="zh-CN" sz="2000" dirty="0" smtClean="0">
                <a:latin typeface="Times New Roman" pitchFamily="18" charset="0"/>
              </a:rPr>
              <a:t>*</a:t>
            </a:r>
            <a:r>
              <a:rPr lang="zh-CN" altLang="en-US" sz="2000" dirty="0" smtClean="0">
                <a:latin typeface="Times New Roman" pitchFamily="18" charset="0"/>
              </a:rPr>
              <a:t>，则</a:t>
            </a:r>
            <a:r>
              <a:rPr lang="zh-CN" altLang="en-US" sz="2000" dirty="0" smtClean="0">
                <a:solidFill>
                  <a:srgbClr val="0000FF"/>
                </a:solidFill>
                <a:latin typeface="Times New Roman" pitchFamily="18" charset="0"/>
              </a:rPr>
              <a:t>穷尽</a:t>
            </a:r>
            <a:r>
              <a:rPr lang="zh-CN" altLang="en-US" sz="2000" dirty="0" smtClean="0">
                <a:latin typeface="Times New Roman" pitchFamily="18" charset="0"/>
              </a:rPr>
              <a:t>第</a:t>
            </a:r>
            <a:r>
              <a:rPr lang="en-US" altLang="zh-CN" sz="2000" dirty="0" smtClean="0">
                <a:latin typeface="Times New Roman" pitchFamily="18" charset="0"/>
              </a:rPr>
              <a:t>r</a:t>
            </a:r>
            <a:r>
              <a:rPr lang="zh-CN" altLang="en-US" sz="2000" dirty="0" smtClean="0">
                <a:latin typeface="Times New Roman" pitchFamily="18" charset="0"/>
              </a:rPr>
              <a:t>轮子密钥进行</a:t>
            </a:r>
            <a:r>
              <a:rPr lang="en-US" altLang="zh-CN" sz="2000" dirty="0" smtClean="0">
                <a:latin typeface="Times New Roman" pitchFamily="18" charset="0"/>
              </a:rPr>
              <a:t>1</a:t>
            </a:r>
            <a:r>
              <a:rPr lang="zh-CN" altLang="en-US" sz="2000" dirty="0" smtClean="0">
                <a:latin typeface="Times New Roman" pitchFamily="18" charset="0"/>
              </a:rPr>
              <a:t>轮解密，此时</a:t>
            </a:r>
            <a:r>
              <a:rPr lang="zh-CN" altLang="en-US" sz="2000" dirty="0" smtClean="0">
                <a:solidFill>
                  <a:srgbClr val="0000FF"/>
                </a:solidFill>
                <a:latin typeface="Times New Roman" pitchFamily="18" charset="0"/>
              </a:rPr>
              <a:t>密钥长度相对小</a:t>
            </a:r>
            <a:r>
              <a:rPr lang="zh-CN" altLang="en-US" sz="2000" dirty="0" smtClean="0">
                <a:latin typeface="Times New Roman" pitchFamily="18" charset="0"/>
              </a:rPr>
              <a:t>，解密只有一轮，速度快，因此</a:t>
            </a:r>
            <a:r>
              <a:rPr lang="zh-CN" altLang="en-US" sz="2000" dirty="0" smtClean="0">
                <a:solidFill>
                  <a:srgbClr val="0000FF"/>
                </a:solidFill>
                <a:latin typeface="Times New Roman" pitchFamily="18" charset="0"/>
              </a:rPr>
              <a:t>可行</a:t>
            </a:r>
          </a:p>
          <a:p>
            <a:pPr lvl="1" algn="just" eaLnBrk="1" hangingPunct="1">
              <a:lnSpc>
                <a:spcPct val="150000"/>
              </a:lnSpc>
            </a:pPr>
            <a:r>
              <a:rPr lang="zh-CN" altLang="en-US" sz="2000" dirty="0" smtClean="0">
                <a:latin typeface="Times New Roman" pitchFamily="18" charset="0"/>
              </a:rPr>
              <a:t>解密后的</a:t>
            </a:r>
            <a:r>
              <a:rPr lang="en-US" altLang="zh-CN" sz="2000" i="1" dirty="0" smtClean="0">
                <a:latin typeface="Times New Roman" pitchFamily="18" charset="0"/>
              </a:rPr>
              <a:t>Y</a:t>
            </a:r>
            <a:r>
              <a:rPr lang="en-US" altLang="zh-CN" sz="2000" i="1" baseline="-25000" dirty="0" smtClean="0">
                <a:latin typeface="Times New Roman" pitchFamily="18" charset="0"/>
              </a:rPr>
              <a:t>r</a:t>
            </a:r>
            <a:r>
              <a:rPr lang="en-US" altLang="zh-CN" sz="2000" baseline="-25000" dirty="0" smtClean="0">
                <a:latin typeface="Times New Roman" pitchFamily="18" charset="0"/>
              </a:rPr>
              <a:t>-1</a:t>
            </a:r>
            <a:r>
              <a:rPr lang="zh-CN" altLang="en-US" sz="2000" dirty="0" smtClean="0">
                <a:latin typeface="Times New Roman" pitchFamily="18" charset="0"/>
              </a:rPr>
              <a:t>和</a:t>
            </a:r>
            <a:r>
              <a:rPr lang="en-US" altLang="zh-CN" sz="2000" i="1" dirty="0" smtClean="0">
                <a:latin typeface="Times New Roman" pitchFamily="18" charset="0"/>
              </a:rPr>
              <a:t>Y</a:t>
            </a:r>
            <a:r>
              <a:rPr lang="en-US" altLang="zh-CN" sz="2000" i="1" baseline="-25000" dirty="0" smtClean="0">
                <a:latin typeface="Times New Roman" pitchFamily="18" charset="0"/>
              </a:rPr>
              <a:t>r</a:t>
            </a:r>
            <a:r>
              <a:rPr lang="en-US" altLang="zh-CN" sz="2000" baseline="-25000" dirty="0" smtClean="0">
                <a:latin typeface="Times New Roman" pitchFamily="18" charset="0"/>
              </a:rPr>
              <a:t>-1</a:t>
            </a:r>
            <a:r>
              <a:rPr lang="en-US" altLang="zh-CN" sz="2000" dirty="0" smtClean="0">
                <a:latin typeface="Times New Roman" pitchFamily="18" charset="0"/>
              </a:rPr>
              <a:t>*</a:t>
            </a:r>
            <a:r>
              <a:rPr lang="zh-CN" altLang="en-US" sz="2000" dirty="0" smtClean="0">
                <a:latin typeface="Times New Roman" pitchFamily="18" charset="0"/>
              </a:rPr>
              <a:t>如果差分是</a:t>
            </a:r>
            <a:r>
              <a:rPr lang="en-US" altLang="zh-CN" sz="2000" i="1" dirty="0" smtClean="0">
                <a:latin typeface="Times New Roman" pitchFamily="18" charset="0"/>
              </a:rPr>
              <a:t>α</a:t>
            </a:r>
            <a:r>
              <a:rPr lang="en-US" altLang="zh-CN" sz="2000" i="1" baseline="-25000" dirty="0" smtClean="0">
                <a:latin typeface="Times New Roman" pitchFamily="18" charset="0"/>
              </a:rPr>
              <a:t>r</a:t>
            </a:r>
            <a:r>
              <a:rPr lang="en-US" altLang="zh-CN" sz="2000" baseline="-25000" dirty="0" smtClean="0">
                <a:latin typeface="Times New Roman" pitchFamily="18" charset="0"/>
              </a:rPr>
              <a:t>-1</a:t>
            </a:r>
            <a:r>
              <a:rPr lang="zh-CN" altLang="en-US" sz="2000" dirty="0" smtClean="0">
                <a:latin typeface="Times New Roman" pitchFamily="18" charset="0"/>
              </a:rPr>
              <a:t>则相应的子密钥可能以较大的概率是正确的，满足条件的子密钥的个数可能有很多个，对他们计数。</a:t>
            </a:r>
          </a:p>
          <a:p>
            <a:pPr lvl="1" algn="just" eaLnBrk="1" hangingPunct="1">
              <a:lnSpc>
                <a:spcPct val="150000"/>
              </a:lnSpc>
            </a:pPr>
            <a:r>
              <a:rPr lang="zh-CN" altLang="en-US" sz="2000" dirty="0" smtClean="0">
                <a:latin typeface="Times New Roman" pitchFamily="18" charset="0"/>
              </a:rPr>
              <a:t>但如果</a:t>
            </a:r>
            <a:r>
              <a:rPr lang="zh-CN" altLang="en-US" sz="2000" dirty="0" smtClean="0">
                <a:solidFill>
                  <a:srgbClr val="0000FF"/>
                </a:solidFill>
                <a:latin typeface="Times New Roman" pitchFamily="18" charset="0"/>
              </a:rPr>
              <a:t>选择足够多对的明文</a:t>
            </a:r>
            <a:r>
              <a:rPr lang="zh-CN" altLang="en-US" sz="2000" dirty="0" smtClean="0">
                <a:latin typeface="Times New Roman" pitchFamily="18" charset="0"/>
              </a:rPr>
              <a:t>满足差分为</a:t>
            </a:r>
            <a:r>
              <a:rPr lang="en-US" altLang="zh-CN" sz="2000" i="1" dirty="0" smtClean="0">
                <a:latin typeface="Times New Roman" pitchFamily="18" charset="0"/>
              </a:rPr>
              <a:t>α</a:t>
            </a:r>
            <a:r>
              <a:rPr lang="en-US" altLang="zh-CN" sz="2000" baseline="-25000" dirty="0" smtClean="0">
                <a:latin typeface="Times New Roman" pitchFamily="18" charset="0"/>
              </a:rPr>
              <a:t>0</a:t>
            </a:r>
            <a:r>
              <a:rPr lang="zh-CN" altLang="en-US" sz="2000" dirty="0" smtClean="0">
                <a:latin typeface="Times New Roman" pitchFamily="18" charset="0"/>
              </a:rPr>
              <a:t>，</a:t>
            </a:r>
            <a:r>
              <a:rPr lang="zh-CN" altLang="en-US" sz="2000" dirty="0" smtClean="0">
                <a:solidFill>
                  <a:srgbClr val="0000FF"/>
                </a:solidFill>
                <a:latin typeface="Times New Roman" pitchFamily="18" charset="0"/>
              </a:rPr>
              <a:t>则正确的子密钥所对应的计数将以很大的概率远远超过其它的子密钥的计数</a:t>
            </a:r>
            <a:r>
              <a:rPr lang="zh-CN" altLang="en-US" sz="2000" dirty="0" smtClean="0">
                <a:latin typeface="Times New Roman" pitchFamily="18" charset="0"/>
              </a:rPr>
              <a:t>，从而破译出一些密钥比特，</a:t>
            </a:r>
            <a:r>
              <a:rPr lang="zh-CN" altLang="en-US" sz="2000" dirty="0" smtClean="0">
                <a:solidFill>
                  <a:srgbClr val="0000FF"/>
                </a:solidFill>
                <a:latin typeface="Times New Roman" pitchFamily="18" charset="0"/>
              </a:rPr>
              <a:t>其它的剩余密钥比特较少可直接采用搜索的办法</a:t>
            </a:r>
            <a:r>
              <a:rPr lang="zh-CN" altLang="en-US" sz="2000" dirty="0" smtClean="0">
                <a:latin typeface="Times New Roman" pitchFamily="18" charset="0"/>
              </a:rPr>
              <a:t>。</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差分密码分析和线性密码分析</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3.3.1 </a:t>
            </a:r>
            <a:r>
              <a:rPr lang="zh-CN" altLang="en-US" dirty="0" smtClean="0"/>
              <a:t>差分密码分析－选择明文攻击</a:t>
            </a:r>
          </a:p>
        </p:txBody>
      </p:sp>
      <p:sp>
        <p:nvSpPr>
          <p:cNvPr id="3" name="内容占位符 2"/>
          <p:cNvSpPr>
            <a:spLocks noGrp="1"/>
          </p:cNvSpPr>
          <p:nvPr>
            <p:ph idx="1"/>
          </p:nvPr>
        </p:nvSpPr>
        <p:spPr>
          <a:xfrm>
            <a:off x="457200" y="990600"/>
            <a:ext cx="8458200" cy="5486400"/>
          </a:xfrm>
        </p:spPr>
        <p:txBody>
          <a:bodyPr/>
          <a:lstStyle/>
          <a:p>
            <a:pPr eaLnBrk="1" hangingPunct="1">
              <a:lnSpc>
                <a:spcPct val="110000"/>
              </a:lnSpc>
            </a:pPr>
            <a:r>
              <a:rPr lang="zh-CN" altLang="en-US" sz="2400" dirty="0" smtClean="0">
                <a:solidFill>
                  <a:srgbClr val="006600"/>
                </a:solidFill>
              </a:rPr>
              <a:t>一种攻击的复杂度可以分为两部分：</a:t>
            </a:r>
          </a:p>
          <a:p>
            <a:pPr lvl="1" eaLnBrk="1" hangingPunct="1">
              <a:lnSpc>
                <a:spcPct val="110000"/>
              </a:lnSpc>
            </a:pPr>
            <a:r>
              <a:rPr lang="zh-CN" altLang="en-US" sz="2000" dirty="0" smtClean="0"/>
              <a:t>数据复杂度和处理复杂度。</a:t>
            </a:r>
          </a:p>
          <a:p>
            <a:pPr lvl="1" eaLnBrk="1" hangingPunct="1">
              <a:lnSpc>
                <a:spcPct val="110000"/>
              </a:lnSpc>
            </a:pPr>
            <a:r>
              <a:rPr lang="zh-CN" altLang="en-US" sz="2000" dirty="0" smtClean="0"/>
              <a:t>数据复杂度是实施该攻击所需输入的</a:t>
            </a:r>
            <a:r>
              <a:rPr lang="zh-CN" altLang="en-US" sz="2000" dirty="0" smtClean="0">
                <a:solidFill>
                  <a:srgbClr val="FF0000"/>
                </a:solidFill>
              </a:rPr>
              <a:t>数据量</a:t>
            </a:r>
            <a:r>
              <a:rPr lang="zh-CN" altLang="en-US" sz="2000" dirty="0" smtClean="0"/>
              <a:t>；</a:t>
            </a:r>
          </a:p>
          <a:p>
            <a:pPr lvl="1" eaLnBrk="1" hangingPunct="1">
              <a:lnSpc>
                <a:spcPct val="110000"/>
              </a:lnSpc>
            </a:pPr>
            <a:r>
              <a:rPr lang="zh-CN" altLang="en-US" sz="2000" dirty="0" smtClean="0"/>
              <a:t>而处理复杂度是处理这些数据所需的</a:t>
            </a:r>
            <a:r>
              <a:rPr lang="zh-CN" altLang="en-US" sz="2000" dirty="0" smtClean="0">
                <a:solidFill>
                  <a:srgbClr val="FF0000"/>
                </a:solidFill>
              </a:rPr>
              <a:t>计算量</a:t>
            </a:r>
            <a:r>
              <a:rPr lang="zh-CN" altLang="en-US" sz="2000" dirty="0" smtClean="0"/>
              <a:t>。这两部分的主要部分通常被用来刻画该攻击的复杂度。</a:t>
            </a:r>
          </a:p>
          <a:p>
            <a:pPr eaLnBrk="1" hangingPunct="1">
              <a:lnSpc>
                <a:spcPct val="110000"/>
              </a:lnSpc>
            </a:pPr>
            <a:r>
              <a:rPr lang="zh-CN" altLang="en-US" sz="2400" dirty="0" smtClean="0">
                <a:solidFill>
                  <a:srgbClr val="006600"/>
                </a:solidFill>
              </a:rPr>
              <a:t>差分密码分析的复杂度</a:t>
            </a:r>
          </a:p>
          <a:p>
            <a:pPr lvl="1" eaLnBrk="1" hangingPunct="1">
              <a:lnSpc>
                <a:spcPct val="110000"/>
              </a:lnSpc>
            </a:pPr>
            <a:r>
              <a:rPr lang="zh-CN" altLang="en-US" sz="2000" dirty="0" smtClean="0">
                <a:solidFill>
                  <a:srgbClr val="006600"/>
                </a:solidFill>
              </a:rPr>
              <a:t>差分密码分析的数据复杂度是成对加密所需的选择明文对（</a:t>
            </a:r>
            <a:r>
              <a:rPr lang="en-US" altLang="zh-CN" sz="2000" i="1" dirty="0" smtClean="0">
                <a:solidFill>
                  <a:srgbClr val="006600"/>
                </a:solidFill>
              </a:rPr>
              <a:t>Y</a:t>
            </a:r>
            <a:r>
              <a:rPr lang="en-US" altLang="zh-CN" sz="2000" baseline="-25000" dirty="0" smtClean="0">
                <a:solidFill>
                  <a:srgbClr val="006600"/>
                </a:solidFill>
              </a:rPr>
              <a:t>0</a:t>
            </a:r>
            <a:r>
              <a:rPr lang="zh-CN" altLang="en-US" sz="2000" dirty="0" smtClean="0">
                <a:solidFill>
                  <a:srgbClr val="006600"/>
                </a:solidFill>
              </a:rPr>
              <a:t>，</a:t>
            </a:r>
            <a:r>
              <a:rPr lang="en-US" altLang="zh-CN" sz="2000" i="1" dirty="0" smtClean="0">
                <a:solidFill>
                  <a:srgbClr val="006600"/>
                </a:solidFill>
              </a:rPr>
              <a:t>Y</a:t>
            </a:r>
            <a:r>
              <a:rPr lang="en-US" altLang="zh-CN" sz="2000" baseline="-25000" dirty="0" smtClean="0">
                <a:solidFill>
                  <a:srgbClr val="006600"/>
                </a:solidFill>
              </a:rPr>
              <a:t>0</a:t>
            </a:r>
            <a:r>
              <a:rPr lang="en-US" altLang="zh-CN" sz="2000" dirty="0" smtClean="0">
                <a:solidFill>
                  <a:srgbClr val="006600"/>
                </a:solidFill>
              </a:rPr>
              <a:t>*</a:t>
            </a:r>
            <a:r>
              <a:rPr lang="zh-CN" altLang="en-US" sz="2000" dirty="0" smtClean="0">
                <a:solidFill>
                  <a:srgbClr val="006600"/>
                </a:solidFill>
              </a:rPr>
              <a:t>）个数的两倍。</a:t>
            </a:r>
          </a:p>
          <a:p>
            <a:pPr lvl="1" eaLnBrk="1" hangingPunct="1">
              <a:lnSpc>
                <a:spcPct val="110000"/>
              </a:lnSpc>
            </a:pPr>
            <a:r>
              <a:rPr lang="zh-CN" altLang="en-US" sz="2000" dirty="0" smtClean="0">
                <a:solidFill>
                  <a:srgbClr val="006600"/>
                </a:solidFill>
              </a:rPr>
              <a:t>差分密码分析的处理复杂度是从</a:t>
            </a:r>
            <a:r>
              <a:rPr lang="en-US" altLang="zh-CN" sz="2000" dirty="0" smtClean="0">
                <a:solidFill>
                  <a:srgbClr val="006600"/>
                </a:solidFill>
              </a:rPr>
              <a:t>(</a:t>
            </a:r>
            <a:r>
              <a:rPr lang="en-US" altLang="zh-CN" sz="2000" i="1" dirty="0" smtClean="0">
                <a:solidFill>
                  <a:srgbClr val="006600"/>
                </a:solidFill>
              </a:rPr>
              <a:t>ΔY</a:t>
            </a:r>
            <a:r>
              <a:rPr lang="en-US" altLang="zh-CN" sz="2000" i="1" baseline="-25000" dirty="0" smtClean="0">
                <a:solidFill>
                  <a:srgbClr val="006600"/>
                </a:solidFill>
              </a:rPr>
              <a:t>r</a:t>
            </a:r>
            <a:r>
              <a:rPr lang="en-US" altLang="zh-CN" sz="2000" baseline="-25000" dirty="0" smtClean="0">
                <a:solidFill>
                  <a:srgbClr val="006600"/>
                </a:solidFill>
              </a:rPr>
              <a:t>-1</a:t>
            </a:r>
            <a:r>
              <a:rPr lang="en-US" altLang="zh-CN" sz="2000" dirty="0" smtClean="0">
                <a:solidFill>
                  <a:srgbClr val="006600"/>
                </a:solidFill>
              </a:rPr>
              <a:t>, </a:t>
            </a:r>
            <a:r>
              <a:rPr lang="en-US" altLang="zh-CN" sz="2000" i="1" dirty="0" smtClean="0">
                <a:solidFill>
                  <a:srgbClr val="006600"/>
                </a:solidFill>
              </a:rPr>
              <a:t>Y</a:t>
            </a:r>
            <a:r>
              <a:rPr lang="en-US" altLang="zh-CN" sz="2000" i="1" baseline="-25000" dirty="0" smtClean="0">
                <a:solidFill>
                  <a:srgbClr val="006600"/>
                </a:solidFill>
              </a:rPr>
              <a:t>r</a:t>
            </a:r>
            <a:r>
              <a:rPr lang="zh-CN" altLang="en-US" sz="2000" dirty="0" smtClean="0">
                <a:solidFill>
                  <a:srgbClr val="006600"/>
                </a:solidFill>
              </a:rPr>
              <a:t>，</a:t>
            </a:r>
            <a:r>
              <a:rPr lang="en-US" altLang="zh-CN" sz="2000" i="1" dirty="0" smtClean="0">
                <a:solidFill>
                  <a:srgbClr val="006600"/>
                </a:solidFill>
              </a:rPr>
              <a:t>Y</a:t>
            </a:r>
            <a:r>
              <a:rPr lang="en-US" altLang="zh-CN" sz="2000" i="1" baseline="-25000" dirty="0" smtClean="0">
                <a:solidFill>
                  <a:srgbClr val="006600"/>
                </a:solidFill>
              </a:rPr>
              <a:t>r</a:t>
            </a:r>
            <a:r>
              <a:rPr lang="en-US" altLang="zh-CN" sz="2000" dirty="0" smtClean="0">
                <a:solidFill>
                  <a:srgbClr val="006600"/>
                </a:solidFill>
              </a:rPr>
              <a:t>*)</a:t>
            </a:r>
            <a:r>
              <a:rPr lang="zh-CN" altLang="en-US" sz="2000" dirty="0" smtClean="0">
                <a:solidFill>
                  <a:srgbClr val="006600"/>
                </a:solidFill>
              </a:rPr>
              <a:t>找出子密钥</a:t>
            </a:r>
            <a:r>
              <a:rPr lang="en-US" altLang="zh-CN" sz="2000" i="1" dirty="0" smtClean="0">
                <a:solidFill>
                  <a:srgbClr val="006600"/>
                </a:solidFill>
              </a:rPr>
              <a:t>K</a:t>
            </a:r>
            <a:r>
              <a:rPr lang="en-US" altLang="zh-CN" sz="2000" i="1" baseline="-25000" dirty="0" smtClean="0">
                <a:solidFill>
                  <a:srgbClr val="006600"/>
                </a:solidFill>
              </a:rPr>
              <a:t>r</a:t>
            </a:r>
            <a:r>
              <a:rPr lang="zh-CN" altLang="en-US" sz="2000" dirty="0" smtClean="0">
                <a:solidFill>
                  <a:srgbClr val="006600"/>
                </a:solidFill>
              </a:rPr>
              <a:t>（或</a:t>
            </a:r>
            <a:r>
              <a:rPr lang="en-US" altLang="zh-CN" sz="2000" i="1" dirty="0" smtClean="0">
                <a:solidFill>
                  <a:srgbClr val="006600"/>
                </a:solidFill>
              </a:rPr>
              <a:t>K</a:t>
            </a:r>
            <a:r>
              <a:rPr lang="en-US" altLang="zh-CN" sz="2000" i="1" baseline="-25000" dirty="0" smtClean="0">
                <a:solidFill>
                  <a:srgbClr val="006600"/>
                </a:solidFill>
              </a:rPr>
              <a:t>r</a:t>
            </a:r>
            <a:r>
              <a:rPr lang="zh-CN" altLang="en-US" sz="2000" dirty="0" smtClean="0">
                <a:solidFill>
                  <a:srgbClr val="006600"/>
                </a:solidFill>
              </a:rPr>
              <a:t>的部分比特）的计算量，它实际上与</a:t>
            </a:r>
            <a:r>
              <a:rPr lang="en-US" altLang="zh-CN" sz="2000" i="1" dirty="0" smtClean="0">
                <a:solidFill>
                  <a:srgbClr val="006600"/>
                </a:solidFill>
              </a:rPr>
              <a:t>r</a:t>
            </a:r>
            <a:r>
              <a:rPr lang="zh-CN" altLang="en-US" sz="2000" dirty="0" smtClean="0">
                <a:solidFill>
                  <a:srgbClr val="006600"/>
                </a:solidFill>
              </a:rPr>
              <a:t>无关，而且由于轮函数是弱的，所以此计算量在大多数情况下相对较小。</a:t>
            </a:r>
          </a:p>
          <a:p>
            <a:pPr eaLnBrk="1" hangingPunct="1">
              <a:lnSpc>
                <a:spcPct val="110000"/>
              </a:lnSpc>
            </a:pPr>
            <a:r>
              <a:rPr lang="zh-CN" altLang="en-US" sz="2400" dirty="0" smtClean="0"/>
              <a:t>因此，差分密码分析的复杂度取决于它的数据复杂度。</a:t>
            </a: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差分密码分析和线性密码分析</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3.3.2 </a:t>
            </a:r>
            <a:r>
              <a:rPr lang="zh-CN" altLang="en-US" dirty="0" smtClean="0"/>
              <a:t>线性密码分析－已知明文攻击</a:t>
            </a:r>
          </a:p>
        </p:txBody>
      </p:sp>
      <p:sp>
        <p:nvSpPr>
          <p:cNvPr id="3" name="内容占位符 2"/>
          <p:cNvSpPr>
            <a:spLocks noGrp="1"/>
          </p:cNvSpPr>
          <p:nvPr>
            <p:ph idx="1"/>
          </p:nvPr>
        </p:nvSpPr>
        <p:spPr>
          <a:xfrm>
            <a:off x="457200" y="990600"/>
            <a:ext cx="8458200" cy="5486400"/>
          </a:xfrm>
        </p:spPr>
        <p:txBody>
          <a:bodyPr/>
          <a:lstStyle/>
          <a:p>
            <a:pPr eaLnBrk="1" hangingPunct="1">
              <a:lnSpc>
                <a:spcPct val="100000"/>
              </a:lnSpc>
            </a:pPr>
            <a:r>
              <a:rPr lang="zh-CN" altLang="en-US" sz="2000" dirty="0" smtClean="0">
                <a:solidFill>
                  <a:srgbClr val="006600"/>
                </a:solidFill>
                <a:latin typeface="Times New Roman" pitchFamily="18" charset="0"/>
              </a:rPr>
              <a:t>线性密码分析是对迭代密码的一种已知明文攻击，它利用的是密码算法中的“不平衡（有效）的线性逼近”。</a:t>
            </a:r>
          </a:p>
          <a:p>
            <a:pPr eaLnBrk="1" hangingPunct="1">
              <a:lnSpc>
                <a:spcPct val="100000"/>
              </a:lnSpc>
            </a:pPr>
            <a:r>
              <a:rPr lang="zh-CN" altLang="en-US" sz="2000" dirty="0" smtClean="0">
                <a:solidFill>
                  <a:srgbClr val="006600"/>
                </a:solidFill>
                <a:latin typeface="Times New Roman" pitchFamily="18" charset="0"/>
              </a:rPr>
              <a:t>设明文分组长度和密文分组长度都为</a:t>
            </a:r>
            <a:r>
              <a:rPr lang="en-US" altLang="zh-CN" sz="2000" dirty="0" smtClean="0">
                <a:solidFill>
                  <a:srgbClr val="006600"/>
                </a:solidFill>
                <a:latin typeface="Times New Roman" pitchFamily="18" charset="0"/>
              </a:rPr>
              <a:t>n</a:t>
            </a:r>
            <a:r>
              <a:rPr lang="zh-CN" altLang="en-US" sz="2000" dirty="0" smtClean="0">
                <a:solidFill>
                  <a:srgbClr val="006600"/>
                </a:solidFill>
                <a:latin typeface="Times New Roman" pitchFamily="18" charset="0"/>
              </a:rPr>
              <a:t>比特，密钥分组长度</a:t>
            </a:r>
            <a:r>
              <a:rPr lang="en-US" altLang="zh-CN" sz="2000" dirty="0" smtClean="0">
                <a:solidFill>
                  <a:srgbClr val="006600"/>
                </a:solidFill>
                <a:latin typeface="Times New Roman" pitchFamily="18" charset="0"/>
              </a:rPr>
              <a:t>m</a:t>
            </a:r>
            <a:r>
              <a:rPr lang="zh-CN" altLang="en-US" sz="2000" dirty="0" smtClean="0">
                <a:solidFill>
                  <a:srgbClr val="006600"/>
                </a:solidFill>
                <a:latin typeface="Times New Roman" pitchFamily="18" charset="0"/>
              </a:rPr>
              <a:t>比特，记</a:t>
            </a:r>
          </a:p>
          <a:p>
            <a:pPr lvl="1" eaLnBrk="1" hangingPunct="1">
              <a:lnSpc>
                <a:spcPct val="100000"/>
              </a:lnSpc>
            </a:pPr>
            <a:r>
              <a:rPr lang="zh-CN" altLang="en-US" sz="1800" dirty="0" smtClean="0">
                <a:latin typeface="Times New Roman" pitchFamily="18" charset="0"/>
              </a:rPr>
              <a:t>       明文分组为</a:t>
            </a:r>
            <a:r>
              <a:rPr lang="en-US" altLang="zh-CN" sz="1800" i="1" dirty="0" smtClean="0">
                <a:latin typeface="Times New Roman" pitchFamily="18" charset="0"/>
              </a:rPr>
              <a:t>P</a:t>
            </a:r>
            <a:r>
              <a:rPr lang="en-US" altLang="zh-CN" sz="1800" dirty="0" smtClean="0">
                <a:latin typeface="Times New Roman" pitchFamily="18" charset="0"/>
              </a:rPr>
              <a:t>[1]</a:t>
            </a:r>
            <a:r>
              <a:rPr lang="zh-CN" altLang="en-US" sz="1800" dirty="0" smtClean="0">
                <a:latin typeface="Times New Roman" pitchFamily="18" charset="0"/>
              </a:rPr>
              <a:t>，</a:t>
            </a:r>
            <a:r>
              <a:rPr lang="en-US" altLang="zh-CN" sz="1800" i="1" dirty="0" smtClean="0">
                <a:latin typeface="Times New Roman" pitchFamily="18" charset="0"/>
              </a:rPr>
              <a:t>P</a:t>
            </a:r>
            <a:r>
              <a:rPr lang="en-US" altLang="zh-CN" sz="1800" dirty="0" smtClean="0">
                <a:latin typeface="Times New Roman" pitchFamily="18" charset="0"/>
              </a:rPr>
              <a:t>[2]</a:t>
            </a:r>
            <a:r>
              <a:rPr lang="zh-CN" altLang="en-US" sz="1800" dirty="0" smtClean="0">
                <a:latin typeface="Times New Roman" pitchFamily="18" charset="0"/>
              </a:rPr>
              <a:t>，</a:t>
            </a:r>
            <a:r>
              <a:rPr lang="en-US" altLang="zh-CN" sz="1800" dirty="0" smtClean="0">
                <a:latin typeface="Times New Roman" pitchFamily="18" charset="0"/>
              </a:rPr>
              <a:t>…</a:t>
            </a:r>
            <a:r>
              <a:rPr lang="zh-CN" altLang="en-US" sz="1800" dirty="0" smtClean="0">
                <a:latin typeface="Times New Roman" pitchFamily="18" charset="0"/>
              </a:rPr>
              <a:t>，</a:t>
            </a:r>
            <a:r>
              <a:rPr lang="en-US" altLang="zh-CN" sz="1800" i="1" dirty="0" smtClean="0">
                <a:latin typeface="Times New Roman" pitchFamily="18" charset="0"/>
              </a:rPr>
              <a:t>P</a:t>
            </a:r>
            <a:r>
              <a:rPr lang="en-US" altLang="zh-CN" sz="1800" dirty="0" smtClean="0">
                <a:latin typeface="Times New Roman" pitchFamily="18" charset="0"/>
              </a:rPr>
              <a:t>[n]</a:t>
            </a:r>
            <a:r>
              <a:rPr lang="zh-CN" altLang="en-US" sz="1800" dirty="0" smtClean="0">
                <a:latin typeface="Times New Roman" pitchFamily="18" charset="0"/>
              </a:rPr>
              <a:t>，比特形式</a:t>
            </a:r>
          </a:p>
          <a:p>
            <a:pPr lvl="1" eaLnBrk="1" hangingPunct="1">
              <a:lnSpc>
                <a:spcPct val="100000"/>
              </a:lnSpc>
            </a:pPr>
            <a:r>
              <a:rPr lang="zh-CN" altLang="en-US" sz="1800" dirty="0" smtClean="0">
                <a:latin typeface="Times New Roman" pitchFamily="18" charset="0"/>
              </a:rPr>
              <a:t>       密文分组为</a:t>
            </a:r>
            <a:r>
              <a:rPr lang="en-US" altLang="zh-CN" sz="1800" i="1" dirty="0" smtClean="0">
                <a:latin typeface="Times New Roman" pitchFamily="18" charset="0"/>
              </a:rPr>
              <a:t>C</a:t>
            </a:r>
            <a:r>
              <a:rPr lang="en-US" altLang="zh-CN" sz="1800" dirty="0" smtClean="0">
                <a:latin typeface="Times New Roman" pitchFamily="18" charset="0"/>
              </a:rPr>
              <a:t>[1]</a:t>
            </a:r>
            <a:r>
              <a:rPr lang="zh-CN" altLang="en-US" sz="1800" dirty="0" smtClean="0">
                <a:latin typeface="Times New Roman" pitchFamily="18" charset="0"/>
              </a:rPr>
              <a:t>，</a:t>
            </a:r>
            <a:r>
              <a:rPr lang="en-US" altLang="zh-CN" sz="1800" i="1" dirty="0" smtClean="0">
                <a:latin typeface="Times New Roman" pitchFamily="18" charset="0"/>
              </a:rPr>
              <a:t>C</a:t>
            </a:r>
            <a:r>
              <a:rPr lang="en-US" altLang="zh-CN" sz="1800" dirty="0" smtClean="0">
                <a:latin typeface="Times New Roman" pitchFamily="18" charset="0"/>
              </a:rPr>
              <a:t>[2]</a:t>
            </a:r>
            <a:r>
              <a:rPr lang="zh-CN" altLang="en-US" sz="1800" dirty="0" smtClean="0">
                <a:latin typeface="Times New Roman" pitchFamily="18" charset="0"/>
              </a:rPr>
              <a:t>，</a:t>
            </a:r>
            <a:r>
              <a:rPr lang="en-US" altLang="zh-CN" sz="1800" dirty="0" smtClean="0">
                <a:latin typeface="Times New Roman" pitchFamily="18" charset="0"/>
              </a:rPr>
              <a:t>…</a:t>
            </a:r>
            <a:r>
              <a:rPr lang="zh-CN" altLang="en-US" sz="1800" dirty="0" smtClean="0">
                <a:latin typeface="Times New Roman" pitchFamily="18" charset="0"/>
              </a:rPr>
              <a:t>，</a:t>
            </a:r>
            <a:r>
              <a:rPr lang="en-US" altLang="zh-CN" sz="1800" i="1" dirty="0" smtClean="0">
                <a:latin typeface="Times New Roman" pitchFamily="18" charset="0"/>
              </a:rPr>
              <a:t>C</a:t>
            </a:r>
            <a:r>
              <a:rPr lang="en-US" altLang="zh-CN" sz="1800" dirty="0" smtClean="0">
                <a:latin typeface="Times New Roman" pitchFamily="18" charset="0"/>
              </a:rPr>
              <a:t>[n]</a:t>
            </a:r>
            <a:r>
              <a:rPr lang="zh-CN" altLang="en-US" sz="1800" dirty="0" smtClean="0">
                <a:latin typeface="Times New Roman" pitchFamily="18" charset="0"/>
              </a:rPr>
              <a:t>，</a:t>
            </a:r>
          </a:p>
          <a:p>
            <a:pPr lvl="1" eaLnBrk="1" hangingPunct="1">
              <a:lnSpc>
                <a:spcPct val="100000"/>
              </a:lnSpc>
            </a:pPr>
            <a:r>
              <a:rPr lang="zh-CN" altLang="en-US" sz="1800" dirty="0" smtClean="0">
                <a:latin typeface="Times New Roman" pitchFamily="18" charset="0"/>
              </a:rPr>
              <a:t>       密钥分组为</a:t>
            </a:r>
            <a:r>
              <a:rPr lang="en-US" altLang="zh-CN" sz="1800" i="1" dirty="0" smtClean="0">
                <a:latin typeface="Times New Roman" pitchFamily="18" charset="0"/>
              </a:rPr>
              <a:t>K</a:t>
            </a:r>
            <a:r>
              <a:rPr lang="en-US" altLang="zh-CN" sz="1800" dirty="0" smtClean="0">
                <a:latin typeface="Times New Roman" pitchFamily="18" charset="0"/>
              </a:rPr>
              <a:t>[1]</a:t>
            </a:r>
            <a:r>
              <a:rPr lang="zh-CN" altLang="en-US" sz="1800" dirty="0" smtClean="0">
                <a:latin typeface="Times New Roman" pitchFamily="18" charset="0"/>
              </a:rPr>
              <a:t>，</a:t>
            </a:r>
            <a:r>
              <a:rPr lang="en-US" altLang="zh-CN" sz="1800" i="1" dirty="0" smtClean="0">
                <a:latin typeface="Times New Roman" pitchFamily="18" charset="0"/>
              </a:rPr>
              <a:t>K</a:t>
            </a:r>
            <a:r>
              <a:rPr lang="en-US" altLang="zh-CN" sz="1800" dirty="0" smtClean="0">
                <a:latin typeface="Times New Roman" pitchFamily="18" charset="0"/>
              </a:rPr>
              <a:t>[2]</a:t>
            </a:r>
            <a:r>
              <a:rPr lang="zh-CN" altLang="en-US" sz="1800" dirty="0" smtClean="0">
                <a:latin typeface="Times New Roman" pitchFamily="18" charset="0"/>
              </a:rPr>
              <a:t>，</a:t>
            </a:r>
            <a:r>
              <a:rPr lang="en-US" altLang="zh-CN" sz="1800" dirty="0" smtClean="0">
                <a:latin typeface="Times New Roman" pitchFamily="18" charset="0"/>
              </a:rPr>
              <a:t>…</a:t>
            </a:r>
            <a:r>
              <a:rPr lang="zh-CN" altLang="en-US" sz="1800" dirty="0" smtClean="0">
                <a:latin typeface="Times New Roman" pitchFamily="18" charset="0"/>
              </a:rPr>
              <a:t>，</a:t>
            </a:r>
            <a:r>
              <a:rPr lang="en-US" altLang="zh-CN" sz="1800" i="1" dirty="0" smtClean="0">
                <a:latin typeface="Times New Roman" pitchFamily="18" charset="0"/>
              </a:rPr>
              <a:t>K</a:t>
            </a:r>
            <a:r>
              <a:rPr lang="en-US" altLang="zh-CN" sz="1800" dirty="0" smtClean="0">
                <a:latin typeface="Times New Roman" pitchFamily="18" charset="0"/>
              </a:rPr>
              <a:t>[</a:t>
            </a:r>
            <a:r>
              <a:rPr lang="en-US" altLang="zh-CN" sz="1800" i="1" dirty="0" smtClean="0">
                <a:latin typeface="Times New Roman" pitchFamily="18" charset="0"/>
              </a:rPr>
              <a:t>m</a:t>
            </a:r>
            <a:r>
              <a:rPr lang="en-US" altLang="zh-CN" sz="1800" dirty="0" smtClean="0">
                <a:latin typeface="Times New Roman" pitchFamily="18" charset="0"/>
              </a:rPr>
              <a:t>]</a:t>
            </a:r>
            <a:r>
              <a:rPr lang="zh-CN" altLang="en-US" sz="1800" dirty="0" smtClean="0">
                <a:latin typeface="Times New Roman" pitchFamily="18" charset="0"/>
              </a:rPr>
              <a:t>。</a:t>
            </a:r>
          </a:p>
          <a:p>
            <a:pPr eaLnBrk="1" hangingPunct="1">
              <a:lnSpc>
                <a:spcPct val="100000"/>
              </a:lnSpc>
            </a:pPr>
            <a:r>
              <a:rPr lang="zh-CN" altLang="en-US" sz="2000" dirty="0" smtClean="0">
                <a:solidFill>
                  <a:srgbClr val="006600"/>
                </a:solidFill>
                <a:latin typeface="Times New Roman" pitchFamily="18" charset="0"/>
              </a:rPr>
              <a:t>定义</a:t>
            </a:r>
            <a:r>
              <a:rPr lang="en-US" altLang="zh-CN" sz="2000" dirty="0" smtClean="0">
                <a:solidFill>
                  <a:srgbClr val="006600"/>
                </a:solidFill>
                <a:latin typeface="Times New Roman" pitchFamily="18" charset="0"/>
              </a:rPr>
              <a:t>:</a:t>
            </a:r>
            <a:r>
              <a:rPr lang="en-US" altLang="zh-CN" sz="2000" i="1" dirty="0" smtClean="0">
                <a:solidFill>
                  <a:srgbClr val="006600"/>
                </a:solidFill>
                <a:latin typeface="Times New Roman" pitchFamily="18" charset="0"/>
              </a:rPr>
              <a:t>A</a:t>
            </a:r>
            <a:r>
              <a:rPr lang="en-US" altLang="zh-CN" sz="2000" dirty="0" smtClean="0">
                <a:solidFill>
                  <a:srgbClr val="006600"/>
                </a:solidFill>
                <a:latin typeface="Times New Roman" pitchFamily="18" charset="0"/>
              </a:rPr>
              <a:t>[</a:t>
            </a:r>
            <a:r>
              <a:rPr lang="en-US" altLang="zh-CN" sz="2000" i="1" dirty="0" err="1" smtClean="0">
                <a:solidFill>
                  <a:srgbClr val="006600"/>
                </a:solidFill>
                <a:latin typeface="Times New Roman" pitchFamily="18" charset="0"/>
              </a:rPr>
              <a:t>i</a:t>
            </a:r>
            <a:r>
              <a:rPr lang="en-US" altLang="zh-CN" sz="2000" dirty="0" err="1" smtClean="0">
                <a:solidFill>
                  <a:srgbClr val="006600"/>
                </a:solidFill>
                <a:latin typeface="Times New Roman" pitchFamily="18" charset="0"/>
              </a:rPr>
              <a:t>,</a:t>
            </a:r>
            <a:r>
              <a:rPr lang="en-US" altLang="zh-CN" sz="2000" i="1" dirty="0" err="1" smtClean="0">
                <a:solidFill>
                  <a:srgbClr val="006600"/>
                </a:solidFill>
                <a:latin typeface="Times New Roman" pitchFamily="18" charset="0"/>
              </a:rPr>
              <a:t>j</a:t>
            </a:r>
            <a:r>
              <a:rPr lang="en-US" altLang="zh-CN" sz="2000" dirty="0" smtClean="0">
                <a:solidFill>
                  <a:srgbClr val="006600"/>
                </a:solidFill>
                <a:latin typeface="Times New Roman" pitchFamily="18" charset="0"/>
              </a:rPr>
              <a:t>,…,</a:t>
            </a:r>
            <a:r>
              <a:rPr lang="en-US" altLang="zh-CN" sz="2000" i="1" dirty="0" smtClean="0">
                <a:solidFill>
                  <a:srgbClr val="006600"/>
                </a:solidFill>
                <a:latin typeface="Times New Roman" pitchFamily="18" charset="0"/>
              </a:rPr>
              <a:t>k</a:t>
            </a:r>
            <a:r>
              <a:rPr lang="en-US" altLang="zh-CN" sz="2000" dirty="0" smtClean="0">
                <a:solidFill>
                  <a:srgbClr val="006600"/>
                </a:solidFill>
                <a:latin typeface="Times New Roman" pitchFamily="18" charset="0"/>
              </a:rPr>
              <a:t>]=</a:t>
            </a:r>
            <a:r>
              <a:rPr lang="en-US" altLang="zh-CN" sz="2000" i="1" dirty="0" smtClean="0">
                <a:solidFill>
                  <a:srgbClr val="006600"/>
                </a:solidFill>
                <a:latin typeface="Times New Roman" pitchFamily="18" charset="0"/>
              </a:rPr>
              <a:t>A</a:t>
            </a:r>
            <a:r>
              <a:rPr lang="en-US" altLang="zh-CN" sz="2000" dirty="0" smtClean="0">
                <a:solidFill>
                  <a:srgbClr val="006600"/>
                </a:solidFill>
                <a:latin typeface="Times New Roman" pitchFamily="18" charset="0"/>
              </a:rPr>
              <a:t>[</a:t>
            </a:r>
            <a:r>
              <a:rPr lang="en-US" altLang="zh-CN" sz="2000" i="1" dirty="0" err="1" smtClean="0">
                <a:solidFill>
                  <a:srgbClr val="006600"/>
                </a:solidFill>
                <a:latin typeface="Times New Roman" pitchFamily="18" charset="0"/>
              </a:rPr>
              <a:t>i</a:t>
            </a:r>
            <a:r>
              <a:rPr lang="en-US" altLang="zh-CN" sz="2000" dirty="0" smtClean="0">
                <a:solidFill>
                  <a:srgbClr val="006600"/>
                </a:solidFill>
                <a:latin typeface="Times New Roman" pitchFamily="18" charset="0"/>
              </a:rPr>
              <a:t>]</a:t>
            </a:r>
            <a:r>
              <a:rPr lang="en-US" altLang="zh-CN" sz="2000" dirty="0" smtClean="0">
                <a:solidFill>
                  <a:srgbClr val="006600"/>
                </a:solidFill>
                <a:latin typeface="Times New Roman" pitchFamily="18" charset="0"/>
                <a:sym typeface="Symbol" pitchFamily="18" charset="2"/>
              </a:rPr>
              <a:t></a:t>
            </a:r>
            <a:r>
              <a:rPr lang="en-US" altLang="zh-CN" sz="2000" i="1" dirty="0" smtClean="0">
                <a:solidFill>
                  <a:srgbClr val="006600"/>
                </a:solidFill>
                <a:latin typeface="Times New Roman" pitchFamily="18" charset="0"/>
              </a:rPr>
              <a:t>A</a:t>
            </a:r>
            <a:r>
              <a:rPr lang="en-US" altLang="zh-CN" sz="2000" dirty="0" smtClean="0">
                <a:solidFill>
                  <a:srgbClr val="006600"/>
                </a:solidFill>
                <a:latin typeface="Times New Roman" pitchFamily="18" charset="0"/>
              </a:rPr>
              <a:t>[</a:t>
            </a:r>
            <a:r>
              <a:rPr lang="en-US" altLang="zh-CN" sz="2000" i="1" dirty="0" smtClean="0">
                <a:solidFill>
                  <a:srgbClr val="006600"/>
                </a:solidFill>
                <a:latin typeface="Times New Roman" pitchFamily="18" charset="0"/>
              </a:rPr>
              <a:t>j</a:t>
            </a:r>
            <a:r>
              <a:rPr lang="en-US" altLang="zh-CN" sz="2000" dirty="0" smtClean="0">
                <a:solidFill>
                  <a:srgbClr val="006600"/>
                </a:solidFill>
                <a:latin typeface="Times New Roman" pitchFamily="18" charset="0"/>
              </a:rPr>
              <a:t>]</a:t>
            </a:r>
            <a:r>
              <a:rPr lang="en-US" altLang="zh-CN" sz="2000" dirty="0" smtClean="0">
                <a:solidFill>
                  <a:srgbClr val="006600"/>
                </a:solidFill>
                <a:latin typeface="Times New Roman" pitchFamily="18" charset="0"/>
                <a:sym typeface="Symbol" pitchFamily="18" charset="2"/>
              </a:rPr>
              <a:t></a:t>
            </a:r>
            <a:r>
              <a:rPr lang="en-US" altLang="zh-CN" sz="2000" dirty="0" smtClean="0">
                <a:solidFill>
                  <a:srgbClr val="006600"/>
                </a:solidFill>
                <a:latin typeface="Times New Roman" pitchFamily="18" charset="0"/>
              </a:rPr>
              <a:t>…</a:t>
            </a:r>
            <a:r>
              <a:rPr lang="en-US" altLang="zh-CN" sz="2000" dirty="0" smtClean="0">
                <a:solidFill>
                  <a:srgbClr val="006600"/>
                </a:solidFill>
                <a:latin typeface="Times New Roman" pitchFamily="18" charset="0"/>
                <a:sym typeface="Symbol" pitchFamily="18" charset="2"/>
              </a:rPr>
              <a:t></a:t>
            </a:r>
            <a:r>
              <a:rPr lang="en-US" altLang="zh-CN" sz="2000" i="1" dirty="0" smtClean="0">
                <a:solidFill>
                  <a:srgbClr val="006600"/>
                </a:solidFill>
                <a:latin typeface="Times New Roman" pitchFamily="18" charset="0"/>
              </a:rPr>
              <a:t>A</a:t>
            </a:r>
            <a:r>
              <a:rPr lang="en-US" altLang="zh-CN" sz="2000" dirty="0" smtClean="0">
                <a:solidFill>
                  <a:srgbClr val="006600"/>
                </a:solidFill>
                <a:latin typeface="Times New Roman" pitchFamily="18" charset="0"/>
              </a:rPr>
              <a:t>[</a:t>
            </a:r>
            <a:r>
              <a:rPr lang="en-US" altLang="zh-CN" sz="2000" i="1" dirty="0" smtClean="0">
                <a:solidFill>
                  <a:srgbClr val="006600"/>
                </a:solidFill>
                <a:latin typeface="Times New Roman" pitchFamily="18" charset="0"/>
              </a:rPr>
              <a:t>k</a:t>
            </a:r>
            <a:r>
              <a:rPr lang="en-US" altLang="zh-CN" sz="2000" dirty="0" smtClean="0">
                <a:solidFill>
                  <a:srgbClr val="006600"/>
                </a:solidFill>
                <a:latin typeface="Times New Roman" pitchFamily="18" charset="0"/>
              </a:rPr>
              <a:t>]</a:t>
            </a:r>
          </a:p>
          <a:p>
            <a:pPr eaLnBrk="1" hangingPunct="1">
              <a:lnSpc>
                <a:spcPct val="100000"/>
              </a:lnSpc>
            </a:pPr>
            <a:r>
              <a:rPr lang="zh-CN" altLang="en-US" sz="2000" dirty="0" smtClean="0">
                <a:solidFill>
                  <a:srgbClr val="006600"/>
                </a:solidFill>
                <a:latin typeface="Times New Roman" pitchFamily="18" charset="0"/>
              </a:rPr>
              <a:t>线性密码分析的目标就是找出以下形式的线性方程：</a:t>
            </a:r>
          </a:p>
          <a:p>
            <a:pPr lvl="1" eaLnBrk="1" hangingPunct="1">
              <a:lnSpc>
                <a:spcPct val="100000"/>
              </a:lnSpc>
            </a:pPr>
            <a:r>
              <a:rPr lang="en-US" altLang="zh-CN" sz="1800" i="1" dirty="0" smtClean="0">
                <a:latin typeface="Times New Roman" pitchFamily="18" charset="0"/>
              </a:rPr>
              <a:t>P</a:t>
            </a:r>
            <a:r>
              <a:rPr lang="en-US" altLang="zh-CN" sz="1800" dirty="0" smtClean="0">
                <a:latin typeface="Times New Roman" pitchFamily="18" charset="0"/>
              </a:rPr>
              <a:t>[</a:t>
            </a:r>
            <a:r>
              <a:rPr lang="en-US" altLang="zh-CN" sz="1800" i="1" dirty="0" smtClean="0">
                <a:latin typeface="Times New Roman" pitchFamily="18" charset="0"/>
              </a:rPr>
              <a:t>i</a:t>
            </a:r>
            <a:r>
              <a:rPr lang="en-US" altLang="zh-CN" sz="1800" baseline="-25000" dirty="0" smtClean="0">
                <a:latin typeface="Times New Roman" pitchFamily="18" charset="0"/>
              </a:rPr>
              <a:t>1</a:t>
            </a:r>
            <a:r>
              <a:rPr lang="en-US" altLang="zh-CN" sz="1800" dirty="0" smtClean="0">
                <a:latin typeface="Times New Roman" pitchFamily="18" charset="0"/>
              </a:rPr>
              <a:t>,</a:t>
            </a:r>
            <a:r>
              <a:rPr lang="en-US" altLang="zh-CN" sz="1800" i="1" dirty="0" smtClean="0">
                <a:latin typeface="Times New Roman" pitchFamily="18" charset="0"/>
              </a:rPr>
              <a:t>i</a:t>
            </a:r>
            <a:r>
              <a:rPr lang="en-US" altLang="zh-CN" sz="1800" baseline="-25000" dirty="0" smtClean="0">
                <a:latin typeface="Times New Roman" pitchFamily="18" charset="0"/>
              </a:rPr>
              <a:t>2</a:t>
            </a:r>
            <a:r>
              <a:rPr lang="en-US" altLang="zh-CN" sz="1800" dirty="0" smtClean="0">
                <a:latin typeface="Times New Roman" pitchFamily="18" charset="0"/>
              </a:rPr>
              <a:t>,…,</a:t>
            </a:r>
            <a:r>
              <a:rPr lang="en-US" altLang="zh-CN" sz="1800" i="1" dirty="0" err="1" smtClean="0">
                <a:latin typeface="Times New Roman" pitchFamily="18" charset="0"/>
              </a:rPr>
              <a:t>i</a:t>
            </a:r>
            <a:r>
              <a:rPr lang="en-US" altLang="zh-CN" sz="1800" i="1" baseline="-25000" dirty="0" err="1" smtClean="0">
                <a:latin typeface="Times New Roman" pitchFamily="18" charset="0"/>
              </a:rPr>
              <a:t>a</a:t>
            </a:r>
            <a:r>
              <a:rPr lang="en-US" altLang="zh-CN" sz="1800" dirty="0" smtClean="0">
                <a:latin typeface="Times New Roman" pitchFamily="18" charset="0"/>
              </a:rPr>
              <a:t>]</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 C</a:t>
            </a:r>
            <a:r>
              <a:rPr lang="en-US" altLang="zh-CN" sz="1800" dirty="0" smtClean="0">
                <a:latin typeface="Times New Roman" pitchFamily="18" charset="0"/>
              </a:rPr>
              <a:t>[</a:t>
            </a:r>
            <a:r>
              <a:rPr lang="en-US" altLang="zh-CN" sz="1800" i="1" dirty="0" smtClean="0">
                <a:latin typeface="Times New Roman" pitchFamily="18" charset="0"/>
              </a:rPr>
              <a:t>j</a:t>
            </a:r>
            <a:r>
              <a:rPr lang="en-US" altLang="zh-CN" sz="1800" baseline="-25000" dirty="0" smtClean="0">
                <a:latin typeface="Times New Roman" pitchFamily="18" charset="0"/>
              </a:rPr>
              <a:t>1</a:t>
            </a:r>
            <a:r>
              <a:rPr lang="en-US" altLang="zh-CN" sz="1800" dirty="0" smtClean="0">
                <a:latin typeface="Times New Roman" pitchFamily="18" charset="0"/>
              </a:rPr>
              <a:t>,</a:t>
            </a:r>
            <a:r>
              <a:rPr lang="en-US" altLang="zh-CN" sz="1800" i="1" dirty="0" smtClean="0">
                <a:latin typeface="Times New Roman" pitchFamily="18" charset="0"/>
              </a:rPr>
              <a:t>j</a:t>
            </a:r>
            <a:r>
              <a:rPr lang="en-US" altLang="zh-CN" sz="1800" baseline="-25000" dirty="0" smtClean="0">
                <a:latin typeface="Times New Roman" pitchFamily="18" charset="0"/>
              </a:rPr>
              <a:t>2</a:t>
            </a:r>
            <a:r>
              <a:rPr lang="en-US" altLang="zh-CN" sz="1800" dirty="0" smtClean="0">
                <a:latin typeface="Times New Roman" pitchFamily="18" charset="0"/>
              </a:rPr>
              <a:t>,…,</a:t>
            </a:r>
            <a:r>
              <a:rPr lang="en-US" altLang="zh-CN" sz="1800" i="1" dirty="0" err="1" smtClean="0">
                <a:latin typeface="Times New Roman" pitchFamily="18" charset="0"/>
              </a:rPr>
              <a:t>j</a:t>
            </a:r>
            <a:r>
              <a:rPr lang="en-US" altLang="zh-CN" sz="1800" i="1" baseline="-25000" dirty="0" err="1" smtClean="0">
                <a:latin typeface="Times New Roman" pitchFamily="18" charset="0"/>
              </a:rPr>
              <a:t>b</a:t>
            </a:r>
            <a:r>
              <a:rPr lang="en-US" altLang="zh-CN" sz="1800" dirty="0" smtClean="0">
                <a:latin typeface="Times New Roman" pitchFamily="18" charset="0"/>
              </a:rPr>
              <a:t>]=</a:t>
            </a:r>
            <a:r>
              <a:rPr lang="en-US" altLang="zh-CN" sz="1800" i="1" dirty="0" smtClean="0">
                <a:latin typeface="Times New Roman" pitchFamily="18" charset="0"/>
              </a:rPr>
              <a:t>K</a:t>
            </a:r>
            <a:r>
              <a:rPr lang="en-US" altLang="zh-CN" sz="1800" dirty="0" smtClean="0">
                <a:latin typeface="Times New Roman" pitchFamily="18" charset="0"/>
              </a:rPr>
              <a:t>[</a:t>
            </a:r>
            <a:r>
              <a:rPr lang="en-US" altLang="zh-CN" sz="1800" i="1" dirty="0" smtClean="0">
                <a:latin typeface="Times New Roman" pitchFamily="18" charset="0"/>
              </a:rPr>
              <a:t>k</a:t>
            </a:r>
            <a:r>
              <a:rPr lang="en-US" altLang="zh-CN" sz="1800" baseline="-25000" dirty="0" smtClean="0">
                <a:latin typeface="Times New Roman" pitchFamily="18" charset="0"/>
              </a:rPr>
              <a:t>1</a:t>
            </a:r>
            <a:r>
              <a:rPr lang="en-US" altLang="zh-CN" sz="1800" dirty="0" smtClean="0">
                <a:latin typeface="Times New Roman" pitchFamily="18" charset="0"/>
              </a:rPr>
              <a:t>,</a:t>
            </a:r>
            <a:r>
              <a:rPr lang="en-US" altLang="zh-CN" sz="1800" i="1" dirty="0" smtClean="0">
                <a:latin typeface="Times New Roman" pitchFamily="18" charset="0"/>
              </a:rPr>
              <a:t>k</a:t>
            </a:r>
            <a:r>
              <a:rPr lang="en-US" altLang="zh-CN" sz="1800" baseline="-25000" dirty="0" smtClean="0">
                <a:latin typeface="Times New Roman" pitchFamily="18" charset="0"/>
              </a:rPr>
              <a:t>2</a:t>
            </a:r>
            <a:r>
              <a:rPr lang="en-US" altLang="zh-CN" sz="1800" dirty="0" smtClean="0">
                <a:latin typeface="Times New Roman" pitchFamily="18" charset="0"/>
              </a:rPr>
              <a:t>,…,</a:t>
            </a:r>
            <a:r>
              <a:rPr lang="en-US" altLang="zh-CN" sz="1800" i="1" dirty="0" err="1" smtClean="0">
                <a:latin typeface="Times New Roman" pitchFamily="18" charset="0"/>
              </a:rPr>
              <a:t>k</a:t>
            </a:r>
            <a:r>
              <a:rPr lang="en-US" altLang="zh-CN" sz="1800" i="1" baseline="-25000" dirty="0" err="1" smtClean="0">
                <a:latin typeface="Times New Roman" pitchFamily="18" charset="0"/>
              </a:rPr>
              <a:t>c</a:t>
            </a:r>
            <a:r>
              <a:rPr lang="en-US" altLang="zh-CN" sz="1800" dirty="0" smtClean="0">
                <a:latin typeface="Times New Roman" pitchFamily="18" charset="0"/>
              </a:rPr>
              <a:t>]</a:t>
            </a:r>
          </a:p>
          <a:p>
            <a:pPr lvl="1" eaLnBrk="1" hangingPunct="1">
              <a:lnSpc>
                <a:spcPct val="100000"/>
              </a:lnSpc>
            </a:pPr>
            <a:r>
              <a:rPr lang="zh-CN" altLang="en-US" sz="1800" dirty="0" smtClean="0">
                <a:latin typeface="Times New Roman" pitchFamily="18" charset="0"/>
              </a:rPr>
              <a:t>其中</a:t>
            </a:r>
            <a:r>
              <a:rPr lang="en-US" altLang="zh-CN" sz="1800" dirty="0" smtClean="0">
                <a:latin typeface="Times New Roman" pitchFamily="18" charset="0"/>
              </a:rPr>
              <a:t>1</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a</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n</a:t>
            </a:r>
            <a:r>
              <a:rPr lang="zh-CN" altLang="en-US" sz="1800" dirty="0" smtClean="0">
                <a:latin typeface="Times New Roman" pitchFamily="18" charset="0"/>
              </a:rPr>
              <a:t>，</a:t>
            </a:r>
            <a:r>
              <a:rPr lang="en-US" altLang="zh-CN" sz="1800" dirty="0" smtClean="0">
                <a:latin typeface="Times New Roman" pitchFamily="18" charset="0"/>
              </a:rPr>
              <a:t>1</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b</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n</a:t>
            </a:r>
            <a:r>
              <a:rPr lang="zh-CN" altLang="en-US" sz="1800" dirty="0" smtClean="0">
                <a:latin typeface="Times New Roman" pitchFamily="18" charset="0"/>
              </a:rPr>
              <a:t>，</a:t>
            </a:r>
            <a:r>
              <a:rPr lang="en-US" altLang="zh-CN" sz="1800" dirty="0" smtClean="0">
                <a:latin typeface="Times New Roman" pitchFamily="18" charset="0"/>
              </a:rPr>
              <a:t>1</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c</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m</a:t>
            </a:r>
            <a:endParaRPr lang="en-US" altLang="zh-CN" sz="1800" dirty="0" smtClean="0">
              <a:latin typeface="Times New Roman" pitchFamily="18" charset="0"/>
            </a:endParaRPr>
          </a:p>
          <a:p>
            <a:pPr lvl="1" eaLnBrk="1" hangingPunct="1">
              <a:lnSpc>
                <a:spcPct val="100000"/>
              </a:lnSpc>
            </a:pPr>
            <a:r>
              <a:rPr lang="zh-CN" altLang="en-US" sz="1800" dirty="0" smtClean="0">
                <a:latin typeface="Times New Roman" pitchFamily="18" charset="0"/>
              </a:rPr>
              <a:t>即</a:t>
            </a:r>
            <a:r>
              <a:rPr lang="en-US" altLang="zh-CN" sz="1800" dirty="0" smtClean="0">
                <a:latin typeface="Times New Roman" pitchFamily="18" charset="0"/>
              </a:rPr>
              <a:t>P</a:t>
            </a:r>
            <a:r>
              <a:rPr lang="zh-CN" altLang="en-US" sz="1800" dirty="0" smtClean="0">
                <a:latin typeface="Times New Roman" pitchFamily="18" charset="0"/>
              </a:rPr>
              <a:t>中的某</a:t>
            </a:r>
            <a:r>
              <a:rPr lang="en-US" altLang="zh-CN" sz="1800" dirty="0" smtClean="0">
                <a:latin typeface="Times New Roman" pitchFamily="18" charset="0"/>
              </a:rPr>
              <a:t>a</a:t>
            </a:r>
            <a:r>
              <a:rPr lang="zh-CN" altLang="en-US" sz="1800" dirty="0" smtClean="0">
                <a:latin typeface="Times New Roman" pitchFamily="18" charset="0"/>
              </a:rPr>
              <a:t>个</a:t>
            </a:r>
            <a:r>
              <a:rPr lang="en-US" altLang="zh-CN" sz="1800" dirty="0" smtClean="0">
                <a:latin typeface="Times New Roman" pitchFamily="18" charset="0"/>
              </a:rPr>
              <a:t>bit</a:t>
            </a:r>
            <a:r>
              <a:rPr lang="zh-CN" altLang="en-US" sz="1800" dirty="0" smtClean="0">
                <a:latin typeface="Times New Roman" pitchFamily="18" charset="0"/>
              </a:rPr>
              <a:t>和</a:t>
            </a:r>
            <a:r>
              <a:rPr lang="en-US" altLang="zh-CN" sz="1800" dirty="0" smtClean="0">
                <a:latin typeface="Times New Roman" pitchFamily="18" charset="0"/>
              </a:rPr>
              <a:t>C</a:t>
            </a:r>
            <a:r>
              <a:rPr lang="zh-CN" altLang="en-US" sz="1800" dirty="0" smtClean="0">
                <a:latin typeface="Times New Roman" pitchFamily="18" charset="0"/>
              </a:rPr>
              <a:t>中的某</a:t>
            </a:r>
            <a:r>
              <a:rPr lang="en-US" altLang="zh-CN" sz="1800" dirty="0" smtClean="0">
                <a:latin typeface="Times New Roman" pitchFamily="18" charset="0"/>
              </a:rPr>
              <a:t>b</a:t>
            </a:r>
            <a:r>
              <a:rPr lang="zh-CN" altLang="en-US" sz="1800" dirty="0" smtClean="0">
                <a:latin typeface="Times New Roman" pitchFamily="18" charset="0"/>
              </a:rPr>
              <a:t>个比特与</a:t>
            </a:r>
            <a:r>
              <a:rPr lang="en-US" altLang="zh-CN" sz="1800" dirty="0" smtClean="0">
                <a:latin typeface="Times New Roman" pitchFamily="18" charset="0"/>
              </a:rPr>
              <a:t>K</a:t>
            </a:r>
            <a:r>
              <a:rPr lang="zh-CN" altLang="en-US" sz="1800" dirty="0" smtClean="0">
                <a:latin typeface="Times New Roman" pitchFamily="18" charset="0"/>
              </a:rPr>
              <a:t>中某</a:t>
            </a:r>
            <a:r>
              <a:rPr lang="en-US" altLang="zh-CN" sz="1800" dirty="0" smtClean="0">
                <a:latin typeface="Times New Roman" pitchFamily="18" charset="0"/>
              </a:rPr>
              <a:t>c</a:t>
            </a:r>
            <a:r>
              <a:rPr lang="zh-CN" altLang="en-US" sz="1800" dirty="0" smtClean="0">
                <a:latin typeface="Times New Roman" pitchFamily="18" charset="0"/>
              </a:rPr>
              <a:t>个比特满足线性方程</a:t>
            </a:r>
          </a:p>
          <a:p>
            <a:pPr eaLnBrk="1" hangingPunct="1">
              <a:lnSpc>
                <a:spcPct val="100000"/>
              </a:lnSpc>
            </a:pPr>
            <a:r>
              <a:rPr lang="zh-CN" altLang="en-US" sz="1800" dirty="0" smtClean="0">
                <a:latin typeface="Times New Roman" pitchFamily="18" charset="0"/>
              </a:rPr>
              <a:t>如果对于猜测的密钥和已知的大量明密文对，</a:t>
            </a:r>
            <a:r>
              <a:rPr lang="zh-CN" altLang="en-US" sz="1800" dirty="0" smtClean="0">
                <a:solidFill>
                  <a:srgbClr val="0000FF"/>
                </a:solidFill>
                <a:latin typeface="Times New Roman" pitchFamily="18" charset="0"/>
              </a:rPr>
              <a:t>方程成立的概率</a:t>
            </a:r>
            <a:r>
              <a:rPr lang="en-US" altLang="zh-CN" sz="1800" i="1" dirty="0" smtClean="0">
                <a:solidFill>
                  <a:srgbClr val="0000FF"/>
                </a:solidFill>
                <a:latin typeface="Times New Roman" pitchFamily="18" charset="0"/>
              </a:rPr>
              <a:t>p</a:t>
            </a:r>
            <a:r>
              <a:rPr lang="en-US" altLang="zh-CN" sz="1800" dirty="0" smtClean="0">
                <a:solidFill>
                  <a:srgbClr val="0000FF"/>
                </a:solidFill>
                <a:latin typeface="Times New Roman" pitchFamily="18" charset="0"/>
              </a:rPr>
              <a:t>≠1/2</a:t>
            </a:r>
            <a:r>
              <a:rPr lang="zh-CN" altLang="en-US" sz="1800" dirty="0" smtClean="0">
                <a:solidFill>
                  <a:srgbClr val="0000FF"/>
                </a:solidFill>
                <a:latin typeface="Times New Roman" pitchFamily="18" charset="0"/>
              </a:rPr>
              <a:t>，则称该方程是有效的线性逼近</a:t>
            </a:r>
            <a:r>
              <a:rPr lang="zh-CN" altLang="en-US" sz="1800" dirty="0" smtClean="0">
                <a:latin typeface="Times New Roman" pitchFamily="18" charset="0"/>
              </a:rPr>
              <a:t>。如果</a:t>
            </a:r>
            <a:r>
              <a:rPr lang="en-US" altLang="zh-CN" sz="1800" dirty="0" smtClean="0">
                <a:latin typeface="Times New Roman" pitchFamily="18" charset="0"/>
              </a:rPr>
              <a:t>|</a:t>
            </a:r>
            <a:r>
              <a:rPr lang="en-US" altLang="zh-CN" sz="1800" i="1" dirty="0" smtClean="0">
                <a:latin typeface="Times New Roman" pitchFamily="18" charset="0"/>
              </a:rPr>
              <a:t>p</a:t>
            </a:r>
            <a:r>
              <a:rPr lang="en-US" altLang="zh-CN" sz="1800" dirty="0" smtClean="0">
                <a:latin typeface="Times New Roman" pitchFamily="18" charset="0"/>
              </a:rPr>
              <a:t>-1/2|</a:t>
            </a:r>
            <a:r>
              <a:rPr lang="zh-CN" altLang="en-US" sz="1800" dirty="0" smtClean="0">
                <a:latin typeface="Times New Roman" pitchFamily="18" charset="0"/>
              </a:rPr>
              <a:t>是最大的，则称该方程是最有效的线性逼近。等于</a:t>
            </a:r>
            <a:r>
              <a:rPr lang="en-US" altLang="zh-CN" sz="1800" dirty="0" smtClean="0">
                <a:latin typeface="Times New Roman" pitchFamily="18" charset="0"/>
              </a:rPr>
              <a:t>1/2</a:t>
            </a:r>
            <a:r>
              <a:rPr lang="zh-CN" altLang="en-US" sz="1800" dirty="0" smtClean="0">
                <a:latin typeface="Times New Roman" pitchFamily="18" charset="0"/>
              </a:rPr>
              <a:t>时说明随机性很好，再多明密文对也不暴露任何信息</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差分密码分析和线性密码分析</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3.3.2 </a:t>
            </a:r>
            <a:r>
              <a:rPr lang="zh-CN" altLang="en-US" dirty="0" smtClean="0"/>
              <a:t>线性密码分析－已知明文攻击</a:t>
            </a:r>
          </a:p>
        </p:txBody>
      </p:sp>
      <p:sp>
        <p:nvSpPr>
          <p:cNvPr id="3" name="内容占位符 2"/>
          <p:cNvSpPr>
            <a:spLocks noGrp="1"/>
          </p:cNvSpPr>
          <p:nvPr>
            <p:ph idx="1"/>
          </p:nvPr>
        </p:nvSpPr>
        <p:spPr>
          <a:xfrm>
            <a:off x="457200" y="990600"/>
            <a:ext cx="8458200" cy="5486400"/>
          </a:xfrm>
        </p:spPr>
        <p:txBody>
          <a:bodyPr/>
          <a:lstStyle/>
          <a:p>
            <a:pPr eaLnBrk="1" hangingPunct="1">
              <a:lnSpc>
                <a:spcPct val="110000"/>
              </a:lnSpc>
            </a:pPr>
            <a:r>
              <a:rPr lang="zh-CN" altLang="en-US" sz="2000" dirty="0" smtClean="0">
                <a:latin typeface="Times New Roman" pitchFamily="18" charset="0"/>
              </a:rPr>
              <a:t>设</a:t>
            </a:r>
            <a:r>
              <a:rPr lang="en-US" altLang="zh-CN" sz="2000" i="1" dirty="0" smtClean="0">
                <a:latin typeface="Times New Roman" pitchFamily="18" charset="0"/>
              </a:rPr>
              <a:t>N</a:t>
            </a:r>
            <a:r>
              <a:rPr lang="zh-CN" altLang="en-US" sz="2000" dirty="0" smtClean="0">
                <a:latin typeface="Times New Roman" pitchFamily="18" charset="0"/>
              </a:rPr>
              <a:t>表示明文数，</a:t>
            </a:r>
            <a:r>
              <a:rPr lang="en-US" altLang="zh-CN" sz="2000" i="1" dirty="0" smtClean="0">
                <a:latin typeface="Times New Roman" pitchFamily="18" charset="0"/>
              </a:rPr>
              <a:t>T</a:t>
            </a:r>
            <a:r>
              <a:rPr lang="zh-CN" altLang="en-US" sz="2000" dirty="0" smtClean="0">
                <a:latin typeface="Times New Roman" pitchFamily="18" charset="0"/>
              </a:rPr>
              <a:t>是使方程左边为</a:t>
            </a:r>
            <a:r>
              <a:rPr lang="en-US" altLang="zh-CN" sz="2000" dirty="0" smtClean="0">
                <a:latin typeface="Times New Roman" pitchFamily="18" charset="0"/>
              </a:rPr>
              <a:t>0</a:t>
            </a:r>
            <a:r>
              <a:rPr lang="zh-CN" altLang="en-US" sz="2000" dirty="0" smtClean="0">
                <a:latin typeface="Times New Roman" pitchFamily="18" charset="0"/>
              </a:rPr>
              <a:t>的明文数。</a:t>
            </a:r>
          </a:p>
          <a:p>
            <a:pPr eaLnBrk="1" hangingPunct="1">
              <a:lnSpc>
                <a:spcPct val="110000"/>
              </a:lnSpc>
            </a:pPr>
            <a:r>
              <a:rPr lang="zh-CN" altLang="en-US" sz="2000" dirty="0" smtClean="0">
                <a:latin typeface="Times New Roman" pitchFamily="18" charset="0"/>
              </a:rPr>
              <a:t>如果</a:t>
            </a:r>
            <a:r>
              <a:rPr lang="en-US" altLang="zh-CN" sz="2000" dirty="0" smtClean="0">
                <a:latin typeface="Times New Roman" pitchFamily="18" charset="0"/>
              </a:rPr>
              <a:t>T&gt;N/2</a:t>
            </a:r>
            <a:r>
              <a:rPr lang="zh-CN" altLang="en-US" sz="2000" dirty="0" smtClean="0">
                <a:latin typeface="Times New Roman" pitchFamily="18" charset="0"/>
              </a:rPr>
              <a:t>，则令</a:t>
            </a:r>
            <a:endParaRPr lang="zh-CN" altLang="en-US" sz="2000" i="1" dirty="0" smtClean="0">
              <a:latin typeface="Times New Roman" pitchFamily="18" charset="0"/>
            </a:endParaRPr>
          </a:p>
          <a:p>
            <a:pPr lvl="1" eaLnBrk="1" hangingPunct="1">
              <a:lnSpc>
                <a:spcPct val="110000"/>
              </a:lnSpc>
            </a:pPr>
            <a:r>
              <a:rPr lang="en-US" altLang="zh-CN" sz="2000" i="1"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k</a:t>
            </a:r>
            <a:r>
              <a:rPr lang="en-US" altLang="zh-CN" sz="2000" i="1" baseline="-25000" dirty="0" err="1" smtClean="0">
                <a:latin typeface="Times New Roman" pitchFamily="18" charset="0"/>
              </a:rPr>
              <a:t>c</a:t>
            </a:r>
            <a:r>
              <a:rPr lang="en-US" altLang="zh-CN" sz="2000" dirty="0" smtClean="0">
                <a:latin typeface="Times New Roman" pitchFamily="18" charset="0"/>
              </a:rPr>
              <a:t>]</a:t>
            </a:r>
            <a:r>
              <a:rPr lang="zh-CN" altLang="en-US" sz="2000" dirty="0" smtClean="0">
                <a:latin typeface="Times New Roman" pitchFamily="18" charset="0"/>
              </a:rPr>
              <a:t>＝</a:t>
            </a:r>
          </a:p>
          <a:p>
            <a:pPr eaLnBrk="1" hangingPunct="1">
              <a:lnSpc>
                <a:spcPct val="110000"/>
              </a:lnSpc>
            </a:pPr>
            <a:r>
              <a:rPr lang="zh-CN" altLang="en-US" sz="2000" dirty="0" smtClean="0">
                <a:latin typeface="Times New Roman" pitchFamily="18" charset="0"/>
              </a:rPr>
              <a:t>如果</a:t>
            </a:r>
            <a:r>
              <a:rPr lang="en-US" altLang="zh-CN" sz="2000" dirty="0" smtClean="0">
                <a:latin typeface="Times New Roman" pitchFamily="18" charset="0"/>
              </a:rPr>
              <a:t>T&lt;N/2</a:t>
            </a:r>
            <a:r>
              <a:rPr lang="zh-CN" altLang="en-US" sz="2000" dirty="0" smtClean="0">
                <a:latin typeface="Times New Roman" pitchFamily="18" charset="0"/>
              </a:rPr>
              <a:t>，则令</a:t>
            </a:r>
            <a:endParaRPr lang="zh-CN" altLang="en-US" sz="2000" i="1" dirty="0" smtClean="0">
              <a:latin typeface="Times New Roman" pitchFamily="18" charset="0"/>
            </a:endParaRPr>
          </a:p>
          <a:p>
            <a:pPr lvl="1" eaLnBrk="1" hangingPunct="1">
              <a:lnSpc>
                <a:spcPct val="110000"/>
              </a:lnSpc>
            </a:pPr>
            <a:r>
              <a:rPr lang="en-US" altLang="zh-CN" sz="2000" i="1"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k</a:t>
            </a:r>
            <a:r>
              <a:rPr lang="en-US" altLang="zh-CN" sz="2000" i="1" baseline="-25000" dirty="0" err="1" smtClean="0">
                <a:latin typeface="Times New Roman" pitchFamily="18" charset="0"/>
              </a:rPr>
              <a:t>c</a:t>
            </a:r>
            <a:r>
              <a:rPr lang="en-US" altLang="zh-CN" sz="2000" dirty="0" smtClean="0">
                <a:latin typeface="Times New Roman" pitchFamily="18" charset="0"/>
              </a:rPr>
              <a:t>]</a:t>
            </a:r>
            <a:r>
              <a:rPr lang="zh-CN" altLang="en-US" sz="2000" dirty="0" smtClean="0">
                <a:latin typeface="Times New Roman" pitchFamily="18" charset="0"/>
              </a:rPr>
              <a:t>＝</a:t>
            </a:r>
          </a:p>
          <a:p>
            <a:pPr lvl="1" eaLnBrk="1" hangingPunct="1">
              <a:lnSpc>
                <a:spcPct val="110000"/>
              </a:lnSpc>
            </a:pPr>
            <a:r>
              <a:rPr lang="zh-CN" altLang="en-US" sz="2000" dirty="0" smtClean="0">
                <a:latin typeface="Times New Roman" pitchFamily="18" charset="0"/>
              </a:rPr>
              <a:t>从而可得关于密钥比特的一个线性方程。</a:t>
            </a:r>
          </a:p>
          <a:p>
            <a:pPr lvl="1" eaLnBrk="1" hangingPunct="1">
              <a:lnSpc>
                <a:spcPct val="110000"/>
              </a:lnSpc>
            </a:pPr>
            <a:r>
              <a:rPr lang="zh-CN" altLang="en-US" sz="2000" dirty="0" smtClean="0">
                <a:latin typeface="Times New Roman" pitchFamily="18" charset="0"/>
              </a:rPr>
              <a:t>对不同的明文密文对重复以上过程，可得关于密钥的一组线性方程，从而确定出密钥比特。</a:t>
            </a:r>
          </a:p>
          <a:p>
            <a:pPr eaLnBrk="1" hangingPunct="1">
              <a:lnSpc>
                <a:spcPct val="110000"/>
              </a:lnSpc>
            </a:pPr>
            <a:r>
              <a:rPr lang="zh-CN" altLang="en-US" sz="2000" dirty="0" smtClean="0">
                <a:latin typeface="Times New Roman" pitchFamily="18" charset="0"/>
              </a:rPr>
              <a:t>研究表明，当 </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-1/2|</a:t>
            </a:r>
            <a:r>
              <a:rPr lang="zh-CN" altLang="en-US" sz="2000" dirty="0" smtClean="0">
                <a:latin typeface="Times New Roman" pitchFamily="18" charset="0"/>
              </a:rPr>
              <a:t>充分小时，攻击成功的概率是</a:t>
            </a:r>
          </a:p>
          <a:p>
            <a:pPr eaLnBrk="1" hangingPunct="1">
              <a:lnSpc>
                <a:spcPct val="110000"/>
              </a:lnSpc>
            </a:pPr>
            <a:endParaRPr lang="zh-CN" altLang="en-US" sz="2000" dirty="0" smtClean="0">
              <a:latin typeface="Times New Roman" pitchFamily="18" charset="0"/>
            </a:endParaRPr>
          </a:p>
          <a:p>
            <a:pPr lvl="1" eaLnBrk="1" hangingPunct="1">
              <a:lnSpc>
                <a:spcPct val="110000"/>
              </a:lnSpc>
            </a:pPr>
            <a:r>
              <a:rPr lang="zh-CN" altLang="en-US" sz="2000" dirty="0" smtClean="0">
                <a:latin typeface="Times New Roman" pitchFamily="18" charset="0"/>
              </a:rPr>
              <a:t>这一概率只依赖于                   ，并随着</a:t>
            </a:r>
            <a:r>
              <a:rPr lang="en-US" altLang="zh-CN" sz="2000" dirty="0" smtClean="0">
                <a:latin typeface="Times New Roman" pitchFamily="18" charset="0"/>
              </a:rPr>
              <a:t>N</a:t>
            </a:r>
            <a:r>
              <a:rPr lang="zh-CN" altLang="en-US" sz="2000" dirty="0" smtClean="0">
                <a:latin typeface="Times New Roman" pitchFamily="18" charset="0"/>
              </a:rPr>
              <a:t>或                 的增加而增加</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差分密码分析和线性密码分析</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 name="Object 4"/>
          <p:cNvGraphicFramePr>
            <a:graphicFrameLocks noChangeAspect="1"/>
          </p:cNvGraphicFramePr>
          <p:nvPr/>
        </p:nvGraphicFramePr>
        <p:xfrm>
          <a:off x="2895600" y="1830387"/>
          <a:ext cx="1219200" cy="715683"/>
        </p:xfrm>
        <a:graphic>
          <a:graphicData uri="http://schemas.openxmlformats.org/presentationml/2006/ole">
            <p:oleObj spid="_x0000_s1092610" name="公式" r:id="rId4" imgW="799920" imgH="469800" progId="Equation.3">
              <p:embed/>
            </p:oleObj>
          </a:graphicData>
        </a:graphic>
      </p:graphicFrame>
      <p:graphicFrame>
        <p:nvGraphicFramePr>
          <p:cNvPr id="7" name="Object 6"/>
          <p:cNvGraphicFramePr>
            <a:graphicFrameLocks noChangeAspect="1"/>
          </p:cNvGraphicFramePr>
          <p:nvPr/>
        </p:nvGraphicFramePr>
        <p:xfrm>
          <a:off x="2873375" y="2778443"/>
          <a:ext cx="1241425" cy="726757"/>
        </p:xfrm>
        <a:graphic>
          <a:graphicData uri="http://schemas.openxmlformats.org/presentationml/2006/ole">
            <p:oleObj spid="_x0000_s1092611" name="公式" r:id="rId5" imgW="799920" imgH="469800" progId="Equation.3">
              <p:embed/>
            </p:oleObj>
          </a:graphicData>
        </a:graphic>
      </p:graphicFrame>
      <p:sp>
        <p:nvSpPr>
          <p:cNvPr id="8" name="Text Box 14"/>
          <p:cNvSpPr txBox="1">
            <a:spLocks noChangeArrowheads="1"/>
          </p:cNvSpPr>
          <p:nvPr/>
        </p:nvSpPr>
        <p:spPr bwMode="auto">
          <a:xfrm>
            <a:off x="5867400" y="1219200"/>
            <a:ext cx="3124200" cy="2427288"/>
          </a:xfrm>
          <a:prstGeom prst="rect">
            <a:avLst/>
          </a:prstGeom>
          <a:noFill/>
          <a:ln w="9525" algn="ctr">
            <a:noFill/>
            <a:miter lim="800000"/>
            <a:headEnd/>
            <a:tailEnd/>
          </a:ln>
        </p:spPr>
        <p:txBody>
          <a:bodyPr anchor="b">
            <a:spAutoFit/>
          </a:bodyPr>
          <a:lstStyle/>
          <a:p>
            <a:pPr algn="l">
              <a:spcBef>
                <a:spcPct val="50000"/>
              </a:spcBef>
            </a:pPr>
            <a:r>
              <a:rPr lang="zh-CN" altLang="en-US" sz="1800" b="1" dirty="0">
                <a:solidFill>
                  <a:srgbClr val="0000FF"/>
                </a:solidFill>
                <a:effectLst>
                  <a:outerShdw blurRad="38100" dist="38100" dir="2700000" algn="tl">
                    <a:srgbClr val="000000">
                      <a:alpha val="43137"/>
                    </a:srgbClr>
                  </a:outerShdw>
                </a:effectLst>
              </a:rPr>
              <a:t>如果方程成立的概率大于</a:t>
            </a:r>
            <a:r>
              <a:rPr lang="en-US" altLang="zh-CN" sz="1800" b="1" dirty="0">
                <a:solidFill>
                  <a:srgbClr val="0000FF"/>
                </a:solidFill>
                <a:effectLst>
                  <a:outerShdw blurRad="38100" dist="38100" dir="2700000" algn="tl">
                    <a:srgbClr val="000000">
                      <a:alpha val="43137"/>
                    </a:srgbClr>
                  </a:outerShdw>
                </a:effectLst>
              </a:rPr>
              <a:t>1/2</a:t>
            </a:r>
            <a:r>
              <a:rPr lang="zh-CN" altLang="en-US" sz="1800" b="1" dirty="0">
                <a:solidFill>
                  <a:srgbClr val="0000FF"/>
                </a:solidFill>
                <a:effectLst>
                  <a:outerShdw blurRad="38100" dist="38100" dir="2700000" algn="tl">
                    <a:srgbClr val="000000">
                      <a:alpha val="43137"/>
                    </a:srgbClr>
                  </a:outerShdw>
                </a:effectLst>
              </a:rPr>
              <a:t>，则由于使得左边为</a:t>
            </a:r>
            <a:r>
              <a:rPr lang="en-US" altLang="zh-CN" sz="1800" b="1" dirty="0">
                <a:solidFill>
                  <a:srgbClr val="0000FF"/>
                </a:solidFill>
                <a:effectLst>
                  <a:outerShdw blurRad="38100" dist="38100" dir="2700000" algn="tl">
                    <a:srgbClr val="000000">
                      <a:alpha val="43137"/>
                    </a:srgbClr>
                  </a:outerShdw>
                </a:effectLst>
              </a:rPr>
              <a:t>0</a:t>
            </a:r>
            <a:r>
              <a:rPr lang="zh-CN" altLang="en-US" sz="1800" b="1" dirty="0">
                <a:solidFill>
                  <a:srgbClr val="0000FF"/>
                </a:solidFill>
                <a:effectLst>
                  <a:outerShdw blurRad="38100" dist="38100" dir="2700000" algn="tl">
                    <a:srgbClr val="000000">
                      <a:alpha val="43137"/>
                    </a:srgbClr>
                  </a:outerShdw>
                </a:effectLst>
              </a:rPr>
              <a:t>的明文数</a:t>
            </a:r>
            <a:r>
              <a:rPr lang="en-US" altLang="zh-CN" sz="1800" b="1" dirty="0">
                <a:solidFill>
                  <a:srgbClr val="0000FF"/>
                </a:solidFill>
                <a:effectLst>
                  <a:outerShdw blurRad="38100" dist="38100" dir="2700000" algn="tl">
                    <a:srgbClr val="000000">
                      <a:alpha val="43137"/>
                    </a:srgbClr>
                  </a:outerShdw>
                </a:effectLst>
              </a:rPr>
              <a:t>T</a:t>
            </a:r>
            <a:r>
              <a:rPr lang="zh-CN" altLang="en-US" sz="1800" b="1" dirty="0">
                <a:solidFill>
                  <a:srgbClr val="0000FF"/>
                </a:solidFill>
                <a:effectLst>
                  <a:outerShdw blurRad="38100" dist="38100" dir="2700000" algn="tl">
                    <a:srgbClr val="000000">
                      <a:alpha val="43137"/>
                    </a:srgbClr>
                  </a:outerShdw>
                </a:effectLst>
              </a:rPr>
              <a:t>大于总明文数的一半，在所有方程成立的情况中，左边得</a:t>
            </a:r>
            <a:r>
              <a:rPr lang="en-US" altLang="zh-CN" sz="1800" b="1" dirty="0">
                <a:solidFill>
                  <a:srgbClr val="0000FF"/>
                </a:solidFill>
                <a:effectLst>
                  <a:outerShdw blurRad="38100" dist="38100" dir="2700000" algn="tl">
                    <a:srgbClr val="000000">
                      <a:alpha val="43137"/>
                    </a:srgbClr>
                  </a:outerShdw>
                </a:effectLst>
              </a:rPr>
              <a:t>0</a:t>
            </a:r>
            <a:r>
              <a:rPr lang="zh-CN" altLang="en-US" sz="1800" b="1" dirty="0">
                <a:solidFill>
                  <a:srgbClr val="0000FF"/>
                </a:solidFill>
                <a:effectLst>
                  <a:outerShdw blurRad="38100" dist="38100" dir="2700000" algn="tl">
                    <a:srgbClr val="000000">
                      <a:alpha val="43137"/>
                    </a:srgbClr>
                  </a:outerShdw>
                </a:effectLst>
              </a:rPr>
              <a:t>的可能性更大，所以此时令右边取</a:t>
            </a:r>
            <a:r>
              <a:rPr lang="en-US" altLang="zh-CN" sz="1800" b="1" dirty="0">
                <a:solidFill>
                  <a:srgbClr val="0000FF"/>
                </a:solidFill>
                <a:effectLst>
                  <a:outerShdw blurRad="38100" dist="38100" dir="2700000" algn="tl">
                    <a:srgbClr val="000000">
                      <a:alpha val="43137"/>
                    </a:srgbClr>
                  </a:outerShdw>
                </a:effectLst>
              </a:rPr>
              <a:t>0</a:t>
            </a:r>
            <a:r>
              <a:rPr lang="zh-CN" altLang="en-US" sz="1800" b="1" dirty="0">
                <a:solidFill>
                  <a:srgbClr val="0000FF"/>
                </a:solidFill>
                <a:effectLst>
                  <a:outerShdw blurRad="38100" dist="38100" dir="2700000" algn="tl">
                    <a:srgbClr val="000000">
                      <a:alpha val="43137"/>
                    </a:srgbClr>
                  </a:outerShdw>
                </a:effectLst>
              </a:rPr>
              <a:t>。</a:t>
            </a:r>
          </a:p>
          <a:p>
            <a:pPr algn="l">
              <a:spcBef>
                <a:spcPct val="50000"/>
              </a:spcBef>
            </a:pPr>
            <a:r>
              <a:rPr lang="zh-CN" altLang="en-US" sz="1800" b="1" dirty="0">
                <a:solidFill>
                  <a:srgbClr val="0000FF"/>
                </a:solidFill>
                <a:effectLst>
                  <a:outerShdw blurRad="38100" dist="38100" dir="2700000" algn="tl">
                    <a:srgbClr val="000000">
                      <a:alpha val="43137"/>
                    </a:srgbClr>
                  </a:outerShdw>
                </a:effectLst>
              </a:rPr>
              <a:t>反之方程不成立的概率大于一半，则左边</a:t>
            </a:r>
            <a:r>
              <a:rPr lang="en-US" altLang="zh-CN" sz="1800" b="1" dirty="0">
                <a:solidFill>
                  <a:srgbClr val="0000FF"/>
                </a:solidFill>
                <a:effectLst>
                  <a:outerShdw blurRad="38100" dist="38100" dir="2700000" algn="tl">
                    <a:srgbClr val="000000">
                      <a:alpha val="43137"/>
                    </a:srgbClr>
                  </a:outerShdw>
                </a:effectLst>
              </a:rPr>
              <a:t>1</a:t>
            </a:r>
            <a:r>
              <a:rPr lang="zh-CN" altLang="en-US" sz="1800" b="1" dirty="0">
                <a:solidFill>
                  <a:srgbClr val="0000FF"/>
                </a:solidFill>
                <a:effectLst>
                  <a:outerShdw blurRad="38100" dist="38100" dir="2700000" algn="tl">
                    <a:srgbClr val="000000">
                      <a:alpha val="43137"/>
                    </a:srgbClr>
                  </a:outerShdw>
                </a:effectLst>
              </a:rPr>
              <a:t>多，右边取</a:t>
            </a:r>
            <a:r>
              <a:rPr lang="en-US" altLang="zh-CN" sz="1800" b="1" dirty="0">
                <a:solidFill>
                  <a:srgbClr val="0000FF"/>
                </a:solidFill>
                <a:effectLst>
                  <a:outerShdw blurRad="38100" dist="38100" dir="2700000" algn="tl">
                    <a:srgbClr val="000000">
                      <a:alpha val="43137"/>
                    </a:srgbClr>
                  </a:outerShdw>
                </a:effectLst>
              </a:rPr>
              <a:t>1</a:t>
            </a:r>
          </a:p>
        </p:txBody>
      </p:sp>
      <p:sp>
        <p:nvSpPr>
          <p:cNvPr id="9" name="AutoShape 15"/>
          <p:cNvSpPr>
            <a:spLocks noChangeArrowheads="1"/>
          </p:cNvSpPr>
          <p:nvPr/>
        </p:nvSpPr>
        <p:spPr bwMode="auto">
          <a:xfrm>
            <a:off x="4267200" y="1905000"/>
            <a:ext cx="1524000" cy="304800"/>
          </a:xfrm>
          <a:prstGeom prst="leftArrow">
            <a:avLst>
              <a:gd name="adj1" fmla="val 50000"/>
              <a:gd name="adj2" fmla="val 125000"/>
            </a:avLst>
          </a:prstGeom>
          <a:noFill/>
          <a:ln w="9525" algn="ctr">
            <a:solidFill>
              <a:schemeClr val="tx1"/>
            </a:solidFill>
            <a:miter lim="800000"/>
            <a:headEnd/>
            <a:tailEnd/>
          </a:ln>
        </p:spPr>
        <p:txBody>
          <a:bodyPr wrap="none" anchor="ctr"/>
          <a:lstStyle/>
          <a:p>
            <a:endParaRPr lang="zh-CN" altLang="en-US"/>
          </a:p>
        </p:txBody>
      </p:sp>
      <p:graphicFrame>
        <p:nvGraphicFramePr>
          <p:cNvPr id="193544" name="Object 8"/>
          <p:cNvGraphicFramePr>
            <a:graphicFrameLocks noChangeAspect="1"/>
          </p:cNvGraphicFramePr>
          <p:nvPr/>
        </p:nvGraphicFramePr>
        <p:xfrm>
          <a:off x="2798763" y="5087938"/>
          <a:ext cx="2479675" cy="714375"/>
        </p:xfrm>
        <a:graphic>
          <a:graphicData uri="http://schemas.openxmlformats.org/presentationml/2006/ole">
            <p:oleObj spid="_x0000_s1092612" name="公式" r:id="rId6" imgW="1498320" imgH="431640" progId="Equation.3">
              <p:embed/>
            </p:oleObj>
          </a:graphicData>
        </a:graphic>
      </p:graphicFrame>
      <p:graphicFrame>
        <p:nvGraphicFramePr>
          <p:cNvPr id="193546" name="Object 10"/>
          <p:cNvGraphicFramePr>
            <a:graphicFrameLocks noChangeAspect="1"/>
          </p:cNvGraphicFramePr>
          <p:nvPr/>
        </p:nvGraphicFramePr>
        <p:xfrm>
          <a:off x="3200400" y="5791200"/>
          <a:ext cx="1331912" cy="347663"/>
        </p:xfrm>
        <a:graphic>
          <a:graphicData uri="http://schemas.openxmlformats.org/presentationml/2006/ole">
            <p:oleObj spid="_x0000_s1092613" name="公式" r:id="rId7" imgW="914400" imgH="241200" progId="Equation.3">
              <p:embed/>
            </p:oleObj>
          </a:graphicData>
        </a:graphic>
      </p:graphicFrame>
      <p:graphicFrame>
        <p:nvGraphicFramePr>
          <p:cNvPr id="193548" name="Object 12"/>
          <p:cNvGraphicFramePr>
            <a:graphicFrameLocks noChangeAspect="1"/>
          </p:cNvGraphicFramePr>
          <p:nvPr/>
        </p:nvGraphicFramePr>
        <p:xfrm>
          <a:off x="5976938" y="5765800"/>
          <a:ext cx="1033462" cy="330200"/>
        </p:xfrm>
        <a:graphic>
          <a:graphicData uri="http://schemas.openxmlformats.org/presentationml/2006/ole">
            <p:oleObj spid="_x0000_s1092614" name="公式" r:id="rId8" imgW="622080" imgH="203040" progId="Equation.3">
              <p:embed/>
            </p:oleObj>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3544"/>
                                        </p:tgtEl>
                                        <p:attrNameLst>
                                          <p:attrName>style.visibility</p:attrName>
                                        </p:attrNameLst>
                                      </p:cBhvr>
                                      <p:to>
                                        <p:strVal val="visible"/>
                                      </p:to>
                                    </p:set>
                                    <p:anim calcmode="lin" valueType="num">
                                      <p:cBhvr additive="base">
                                        <p:cTn id="11" dur="500" fill="hold"/>
                                        <p:tgtEl>
                                          <p:spTgt spid="193544"/>
                                        </p:tgtEl>
                                        <p:attrNameLst>
                                          <p:attrName>ppt_x</p:attrName>
                                        </p:attrNameLst>
                                      </p:cBhvr>
                                      <p:tavLst>
                                        <p:tav tm="0">
                                          <p:val>
                                            <p:strVal val="#ppt_x"/>
                                          </p:val>
                                        </p:tav>
                                        <p:tav tm="100000">
                                          <p:val>
                                            <p:strVal val="#ppt_x"/>
                                          </p:val>
                                        </p:tav>
                                      </p:tavLst>
                                    </p:anim>
                                    <p:anim calcmode="lin" valueType="num">
                                      <p:cBhvr additive="base">
                                        <p:cTn id="12" dur="500" fill="hold"/>
                                        <p:tgtEl>
                                          <p:spTgt spid="19354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3546"/>
                                        </p:tgtEl>
                                        <p:attrNameLst>
                                          <p:attrName>style.visibility</p:attrName>
                                        </p:attrNameLst>
                                      </p:cBhvr>
                                      <p:to>
                                        <p:strVal val="visible"/>
                                      </p:to>
                                    </p:set>
                                    <p:anim calcmode="lin" valueType="num">
                                      <p:cBhvr additive="base">
                                        <p:cTn id="15" dur="500" fill="hold"/>
                                        <p:tgtEl>
                                          <p:spTgt spid="193546"/>
                                        </p:tgtEl>
                                        <p:attrNameLst>
                                          <p:attrName>ppt_x</p:attrName>
                                        </p:attrNameLst>
                                      </p:cBhvr>
                                      <p:tavLst>
                                        <p:tav tm="0">
                                          <p:val>
                                            <p:strVal val="#ppt_x"/>
                                          </p:val>
                                        </p:tav>
                                        <p:tav tm="100000">
                                          <p:val>
                                            <p:strVal val="#ppt_x"/>
                                          </p:val>
                                        </p:tav>
                                      </p:tavLst>
                                    </p:anim>
                                    <p:anim calcmode="lin" valueType="num">
                                      <p:cBhvr additive="base">
                                        <p:cTn id="16" dur="500" fill="hold"/>
                                        <p:tgtEl>
                                          <p:spTgt spid="19354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3548"/>
                                        </p:tgtEl>
                                        <p:attrNameLst>
                                          <p:attrName>style.visibility</p:attrName>
                                        </p:attrNameLst>
                                      </p:cBhvr>
                                      <p:to>
                                        <p:strVal val="visible"/>
                                      </p:to>
                                    </p:set>
                                    <p:anim calcmode="lin" valueType="num">
                                      <p:cBhvr additive="base">
                                        <p:cTn id="19" dur="500" fill="hold"/>
                                        <p:tgtEl>
                                          <p:spTgt spid="193548"/>
                                        </p:tgtEl>
                                        <p:attrNameLst>
                                          <p:attrName>ppt_x</p:attrName>
                                        </p:attrNameLst>
                                      </p:cBhvr>
                                      <p:tavLst>
                                        <p:tav tm="0">
                                          <p:val>
                                            <p:strVal val="#ppt_x"/>
                                          </p:val>
                                        </p:tav>
                                        <p:tav tm="100000">
                                          <p:val>
                                            <p:strVal val="#ppt_x"/>
                                          </p:val>
                                        </p:tav>
                                      </p:tavLst>
                                    </p:anim>
                                    <p:anim calcmode="lin" valueType="num">
                                      <p:cBhvr additive="base">
                                        <p:cTn id="20" dur="500" fill="hold"/>
                                        <p:tgtEl>
                                          <p:spTgt spid="1935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3.3.2 </a:t>
            </a:r>
            <a:r>
              <a:rPr lang="zh-CN" altLang="en-US" dirty="0" smtClean="0"/>
              <a:t>线性密码分析－已知明文攻击</a:t>
            </a:r>
          </a:p>
        </p:txBody>
      </p:sp>
      <p:sp>
        <p:nvSpPr>
          <p:cNvPr id="3" name="内容占位符 2"/>
          <p:cNvSpPr>
            <a:spLocks noGrp="1"/>
          </p:cNvSpPr>
          <p:nvPr>
            <p:ph idx="1"/>
          </p:nvPr>
        </p:nvSpPr>
        <p:spPr>
          <a:xfrm>
            <a:off x="457200" y="990600"/>
            <a:ext cx="8458200" cy="5486400"/>
          </a:xfrm>
        </p:spPr>
        <p:txBody>
          <a:bodyPr/>
          <a:lstStyle/>
          <a:p>
            <a:pPr eaLnBrk="1" hangingPunct="1">
              <a:lnSpc>
                <a:spcPct val="110000"/>
              </a:lnSpc>
            </a:pPr>
            <a:r>
              <a:rPr lang="zh-CN" altLang="en-US" sz="2000" dirty="0" smtClean="0">
                <a:solidFill>
                  <a:srgbClr val="006600"/>
                </a:solidFill>
                <a:latin typeface="Times New Roman" pitchFamily="18" charset="0"/>
              </a:rPr>
              <a:t>对于</a:t>
            </a:r>
            <a:r>
              <a:rPr lang="en-US" altLang="zh-CN" sz="2000" i="1" dirty="0" smtClean="0">
                <a:solidFill>
                  <a:srgbClr val="006600"/>
                </a:solidFill>
                <a:latin typeface="Times New Roman" pitchFamily="18" charset="0"/>
              </a:rPr>
              <a:t>n</a:t>
            </a:r>
            <a:r>
              <a:rPr lang="zh-CN" altLang="en-US" sz="2000" dirty="0" smtClean="0">
                <a:solidFill>
                  <a:srgbClr val="006600"/>
                </a:solidFill>
                <a:latin typeface="Times New Roman" pitchFamily="18" charset="0"/>
              </a:rPr>
              <a:t>轮</a:t>
            </a:r>
            <a:r>
              <a:rPr lang="en-US" altLang="zh-CN" sz="2000" dirty="0" smtClean="0">
                <a:solidFill>
                  <a:srgbClr val="006600"/>
                </a:solidFill>
                <a:latin typeface="Times New Roman" pitchFamily="18" charset="0"/>
              </a:rPr>
              <a:t>DES</a:t>
            </a:r>
            <a:r>
              <a:rPr lang="zh-CN" altLang="en-US" sz="2000" dirty="0" smtClean="0">
                <a:solidFill>
                  <a:srgbClr val="006600"/>
                </a:solidFill>
                <a:latin typeface="Times New Roman" pitchFamily="18" charset="0"/>
              </a:rPr>
              <a:t>，我们假定使用</a:t>
            </a:r>
            <a:r>
              <a:rPr lang="en-US" altLang="zh-CN" sz="2000" i="1" dirty="0" smtClean="0">
                <a:solidFill>
                  <a:srgbClr val="006600"/>
                </a:solidFill>
                <a:latin typeface="Times New Roman" pitchFamily="18" charset="0"/>
              </a:rPr>
              <a:t>n</a:t>
            </a:r>
            <a:r>
              <a:rPr lang="en-US" altLang="zh-CN" sz="2000" dirty="0" smtClean="0">
                <a:solidFill>
                  <a:srgbClr val="006600"/>
                </a:solidFill>
                <a:latin typeface="Times New Roman" pitchFamily="18" charset="0"/>
              </a:rPr>
              <a:t>-1</a:t>
            </a:r>
            <a:r>
              <a:rPr lang="zh-CN" altLang="en-US" sz="2000" dirty="0" smtClean="0">
                <a:solidFill>
                  <a:srgbClr val="006600"/>
                </a:solidFill>
                <a:latin typeface="Times New Roman" pitchFamily="18" charset="0"/>
              </a:rPr>
              <a:t>轮的</a:t>
            </a:r>
            <a:r>
              <a:rPr lang="en-US" altLang="zh-CN" sz="2000" dirty="0" smtClean="0">
                <a:solidFill>
                  <a:srgbClr val="006600"/>
                </a:solidFill>
                <a:latin typeface="Times New Roman" pitchFamily="18" charset="0"/>
              </a:rPr>
              <a:t>DES</a:t>
            </a:r>
            <a:r>
              <a:rPr lang="zh-CN" altLang="en-US" sz="2000" dirty="0" smtClean="0">
                <a:solidFill>
                  <a:srgbClr val="006600"/>
                </a:solidFill>
                <a:latin typeface="Times New Roman" pitchFamily="18" charset="0"/>
              </a:rPr>
              <a:t>的最佳表达式，即假定已经把最后一轮使用</a:t>
            </a:r>
            <a:r>
              <a:rPr lang="en-US" altLang="zh-CN" sz="2000" i="1" dirty="0" err="1" smtClean="0">
                <a:solidFill>
                  <a:srgbClr val="006600"/>
                </a:solidFill>
                <a:latin typeface="Times New Roman" pitchFamily="18" charset="0"/>
              </a:rPr>
              <a:t>K</a:t>
            </a:r>
            <a:r>
              <a:rPr lang="en-US" altLang="zh-CN" sz="2000" i="1" baseline="-25000" dirty="0" err="1" smtClean="0">
                <a:solidFill>
                  <a:srgbClr val="006600"/>
                </a:solidFill>
                <a:latin typeface="Times New Roman" pitchFamily="18" charset="0"/>
              </a:rPr>
              <a:t>n</a:t>
            </a:r>
            <a:r>
              <a:rPr lang="zh-CN" altLang="en-US" sz="2000" dirty="0" smtClean="0">
                <a:solidFill>
                  <a:srgbClr val="006600"/>
                </a:solidFill>
                <a:latin typeface="Times New Roman" pitchFamily="18" charset="0"/>
              </a:rPr>
              <a:t>做了解密</a:t>
            </a:r>
          </a:p>
          <a:p>
            <a:pPr lvl="1" eaLnBrk="1" hangingPunct="1">
              <a:lnSpc>
                <a:spcPct val="110000"/>
              </a:lnSpc>
            </a:pPr>
            <a:r>
              <a:rPr lang="zh-CN" altLang="en-US" sz="2000" dirty="0" smtClean="0">
                <a:solidFill>
                  <a:srgbClr val="006600"/>
                </a:solidFill>
                <a:latin typeface="Times New Roman" pitchFamily="18" charset="0"/>
              </a:rPr>
              <a:t>密文为</a:t>
            </a:r>
            <a:r>
              <a:rPr lang="en-US" altLang="zh-CN" sz="2000" i="1" dirty="0" smtClean="0">
                <a:solidFill>
                  <a:srgbClr val="006600"/>
                </a:solidFill>
                <a:latin typeface="Times New Roman" pitchFamily="18" charset="0"/>
              </a:rPr>
              <a:t>C</a:t>
            </a:r>
            <a:r>
              <a:rPr lang="en-US" altLang="zh-CN" sz="2000" i="1" baseline="-25000" dirty="0" smtClean="0">
                <a:solidFill>
                  <a:srgbClr val="006600"/>
                </a:solidFill>
                <a:latin typeface="Times New Roman" pitchFamily="18" charset="0"/>
              </a:rPr>
              <a:t>L</a:t>
            </a:r>
            <a:r>
              <a:rPr lang="en-US" altLang="zh-CN" sz="2000" dirty="0" smtClean="0">
                <a:solidFill>
                  <a:srgbClr val="006600"/>
                </a:solidFill>
                <a:latin typeface="Times New Roman" pitchFamily="18" charset="0"/>
              </a:rPr>
              <a:t>||</a:t>
            </a:r>
            <a:r>
              <a:rPr lang="en-US" altLang="zh-CN" sz="2000" i="1" dirty="0" smtClean="0">
                <a:solidFill>
                  <a:srgbClr val="006600"/>
                </a:solidFill>
                <a:latin typeface="Times New Roman" pitchFamily="18" charset="0"/>
              </a:rPr>
              <a:t>C</a:t>
            </a:r>
            <a:r>
              <a:rPr lang="en-US" altLang="zh-CN" sz="2000" i="1" baseline="-25000" dirty="0" smtClean="0">
                <a:solidFill>
                  <a:srgbClr val="006600"/>
                </a:solidFill>
                <a:latin typeface="Times New Roman" pitchFamily="18" charset="0"/>
              </a:rPr>
              <a:t>R</a:t>
            </a:r>
            <a:r>
              <a:rPr lang="zh-CN" altLang="en-US" sz="2000" dirty="0" smtClean="0">
                <a:solidFill>
                  <a:srgbClr val="006600"/>
                </a:solidFill>
                <a:latin typeface="Times New Roman" pitchFamily="18" charset="0"/>
              </a:rPr>
              <a:t>则一轮解密后为</a:t>
            </a:r>
            <a:r>
              <a:rPr lang="en-US" altLang="zh-CN" sz="2000" i="1" dirty="0" smtClean="0">
                <a:solidFill>
                  <a:srgbClr val="006600"/>
                </a:solidFill>
                <a:latin typeface="Times New Roman" pitchFamily="18" charset="0"/>
              </a:rPr>
              <a:t>C</a:t>
            </a:r>
            <a:r>
              <a:rPr lang="en-US" altLang="zh-CN" sz="2000" i="1" baseline="-25000" dirty="0" smtClean="0">
                <a:solidFill>
                  <a:srgbClr val="006600"/>
                </a:solidFill>
                <a:latin typeface="Times New Roman" pitchFamily="18" charset="0"/>
              </a:rPr>
              <a:t>R</a:t>
            </a:r>
            <a:r>
              <a:rPr lang="en-US" altLang="zh-CN" sz="2000" dirty="0" smtClean="0">
                <a:solidFill>
                  <a:srgbClr val="006600"/>
                </a:solidFill>
                <a:latin typeface="Times New Roman" pitchFamily="18" charset="0"/>
                <a:sym typeface="Symbol" pitchFamily="18" charset="2"/>
              </a:rPr>
              <a:t></a:t>
            </a:r>
            <a:r>
              <a:rPr lang="en-US" altLang="zh-CN" sz="2000" i="1" dirty="0" smtClean="0">
                <a:solidFill>
                  <a:srgbClr val="006600"/>
                </a:solidFill>
                <a:latin typeface="Times New Roman" pitchFamily="18" charset="0"/>
              </a:rPr>
              <a:t>F</a:t>
            </a:r>
            <a:r>
              <a:rPr lang="en-US" altLang="zh-CN" sz="2000" dirty="0" smtClean="0">
                <a:solidFill>
                  <a:srgbClr val="006600"/>
                </a:solidFill>
                <a:latin typeface="Times New Roman" pitchFamily="18" charset="0"/>
              </a:rPr>
              <a:t>(</a:t>
            </a:r>
            <a:r>
              <a:rPr lang="en-US" altLang="zh-CN" sz="2000" i="1" dirty="0" err="1" smtClean="0">
                <a:solidFill>
                  <a:srgbClr val="006600"/>
                </a:solidFill>
                <a:latin typeface="Times New Roman" pitchFamily="18" charset="0"/>
              </a:rPr>
              <a:t>C</a:t>
            </a:r>
            <a:r>
              <a:rPr lang="en-US" altLang="zh-CN" sz="2000" i="1" baseline="-25000" dirty="0" err="1" smtClean="0">
                <a:solidFill>
                  <a:srgbClr val="006600"/>
                </a:solidFill>
                <a:latin typeface="Times New Roman" pitchFamily="18" charset="0"/>
              </a:rPr>
              <a:t>L</a:t>
            </a:r>
            <a:r>
              <a:rPr lang="en-US" altLang="zh-CN" sz="2000" dirty="0" err="1" smtClean="0">
                <a:solidFill>
                  <a:srgbClr val="006600"/>
                </a:solidFill>
                <a:latin typeface="Times New Roman" pitchFamily="18" charset="0"/>
              </a:rPr>
              <a:t>,</a:t>
            </a:r>
            <a:r>
              <a:rPr lang="en-US" altLang="zh-CN" sz="2000" i="1" dirty="0" err="1" smtClean="0">
                <a:solidFill>
                  <a:srgbClr val="006600"/>
                </a:solidFill>
                <a:latin typeface="Times New Roman" pitchFamily="18" charset="0"/>
              </a:rPr>
              <a:t>K</a:t>
            </a:r>
            <a:r>
              <a:rPr lang="en-US" altLang="zh-CN" sz="2000" i="1" baseline="-25000" dirty="0" err="1" smtClean="0">
                <a:solidFill>
                  <a:srgbClr val="006600"/>
                </a:solidFill>
                <a:latin typeface="Times New Roman" pitchFamily="18" charset="0"/>
              </a:rPr>
              <a:t>n</a:t>
            </a:r>
            <a:r>
              <a:rPr lang="en-US" altLang="zh-CN" sz="2000" dirty="0" smtClean="0">
                <a:solidFill>
                  <a:srgbClr val="006600"/>
                </a:solidFill>
                <a:latin typeface="Times New Roman" pitchFamily="18" charset="0"/>
              </a:rPr>
              <a:t>) ||</a:t>
            </a:r>
            <a:r>
              <a:rPr lang="en-US" altLang="zh-CN" sz="2000" i="1" dirty="0" smtClean="0">
                <a:solidFill>
                  <a:srgbClr val="006600"/>
                </a:solidFill>
                <a:latin typeface="Times New Roman" pitchFamily="18" charset="0"/>
              </a:rPr>
              <a:t>C</a:t>
            </a:r>
            <a:r>
              <a:rPr lang="en-US" altLang="zh-CN" sz="2000" i="1" baseline="-25000" dirty="0" smtClean="0">
                <a:solidFill>
                  <a:srgbClr val="006600"/>
                </a:solidFill>
                <a:latin typeface="Times New Roman" pitchFamily="18" charset="0"/>
              </a:rPr>
              <a:t>L</a:t>
            </a:r>
          </a:p>
          <a:p>
            <a:pPr lvl="1" eaLnBrk="1" hangingPunct="1">
              <a:lnSpc>
                <a:spcPct val="110000"/>
              </a:lnSpc>
            </a:pPr>
            <a:r>
              <a:rPr lang="zh-CN" altLang="en-US" sz="2000" dirty="0" smtClean="0">
                <a:solidFill>
                  <a:srgbClr val="006600"/>
                </a:solidFill>
              </a:rPr>
              <a:t>则构造方程</a:t>
            </a:r>
            <a:r>
              <a:rPr lang="en-US" altLang="zh-CN" sz="2000" i="1" dirty="0" smtClean="0">
                <a:solidFill>
                  <a:srgbClr val="006600"/>
                </a:solidFill>
                <a:latin typeface="Times New Roman" pitchFamily="18" charset="0"/>
              </a:rPr>
              <a:t>P</a:t>
            </a:r>
            <a:r>
              <a:rPr lang="en-US" altLang="zh-CN" sz="2000" dirty="0" smtClean="0">
                <a:solidFill>
                  <a:srgbClr val="006600"/>
                </a:solidFill>
                <a:latin typeface="Times New Roman" pitchFamily="18" charset="0"/>
              </a:rPr>
              <a:t>[</a:t>
            </a:r>
            <a:r>
              <a:rPr lang="en-US" altLang="zh-CN" sz="2000" i="1" dirty="0" smtClean="0">
                <a:solidFill>
                  <a:srgbClr val="006600"/>
                </a:solidFill>
                <a:latin typeface="Times New Roman" pitchFamily="18" charset="0"/>
              </a:rPr>
              <a:t>i</a:t>
            </a:r>
            <a:r>
              <a:rPr lang="en-US" altLang="zh-CN" sz="2000" baseline="-25000" dirty="0" smtClean="0">
                <a:solidFill>
                  <a:srgbClr val="006600"/>
                </a:solidFill>
                <a:latin typeface="Times New Roman" pitchFamily="18" charset="0"/>
              </a:rPr>
              <a:t>1</a:t>
            </a:r>
            <a:r>
              <a:rPr lang="en-US" altLang="zh-CN" sz="2000" dirty="0" smtClean="0">
                <a:solidFill>
                  <a:srgbClr val="006600"/>
                </a:solidFill>
                <a:latin typeface="Times New Roman" pitchFamily="18" charset="0"/>
              </a:rPr>
              <a:t>,</a:t>
            </a:r>
            <a:r>
              <a:rPr lang="en-US" altLang="zh-CN" sz="2000" i="1" dirty="0" smtClean="0">
                <a:solidFill>
                  <a:srgbClr val="006600"/>
                </a:solidFill>
                <a:latin typeface="Times New Roman" pitchFamily="18" charset="0"/>
              </a:rPr>
              <a:t>i</a:t>
            </a:r>
            <a:r>
              <a:rPr lang="en-US" altLang="zh-CN" sz="2000" baseline="-25000" dirty="0" smtClean="0">
                <a:solidFill>
                  <a:srgbClr val="006600"/>
                </a:solidFill>
                <a:latin typeface="Times New Roman" pitchFamily="18" charset="0"/>
              </a:rPr>
              <a:t>2</a:t>
            </a:r>
            <a:r>
              <a:rPr lang="en-US" altLang="zh-CN" sz="2000" dirty="0" smtClean="0">
                <a:solidFill>
                  <a:srgbClr val="006600"/>
                </a:solidFill>
                <a:latin typeface="Times New Roman" pitchFamily="18" charset="0"/>
              </a:rPr>
              <a:t>,…,</a:t>
            </a:r>
            <a:r>
              <a:rPr lang="en-US" altLang="zh-CN" sz="2000" i="1" dirty="0" err="1" smtClean="0">
                <a:solidFill>
                  <a:srgbClr val="006600"/>
                </a:solidFill>
                <a:latin typeface="Times New Roman" pitchFamily="18" charset="0"/>
              </a:rPr>
              <a:t>i</a:t>
            </a:r>
            <a:r>
              <a:rPr lang="en-US" altLang="zh-CN" sz="2000" i="1" baseline="-25000" dirty="0" err="1" smtClean="0">
                <a:solidFill>
                  <a:srgbClr val="006600"/>
                </a:solidFill>
                <a:latin typeface="Times New Roman" pitchFamily="18" charset="0"/>
              </a:rPr>
              <a:t>a</a:t>
            </a:r>
            <a:r>
              <a:rPr lang="en-US" altLang="zh-CN" sz="2000" dirty="0" smtClean="0">
                <a:solidFill>
                  <a:srgbClr val="006600"/>
                </a:solidFill>
                <a:latin typeface="Times New Roman" pitchFamily="18" charset="0"/>
              </a:rPr>
              <a:t>]</a:t>
            </a:r>
            <a:r>
              <a:rPr lang="en-US" altLang="zh-CN" sz="2000" dirty="0" smtClean="0">
                <a:solidFill>
                  <a:srgbClr val="006600"/>
                </a:solidFill>
                <a:latin typeface="Times New Roman" pitchFamily="18" charset="0"/>
                <a:sym typeface="Symbol" pitchFamily="18" charset="2"/>
              </a:rPr>
              <a:t></a:t>
            </a:r>
            <a:r>
              <a:rPr lang="en-US" altLang="zh-CN" sz="2000" i="1" dirty="0" smtClean="0">
                <a:solidFill>
                  <a:srgbClr val="006600"/>
                </a:solidFill>
                <a:latin typeface="Times New Roman" pitchFamily="18" charset="0"/>
              </a:rPr>
              <a:t>C</a:t>
            </a:r>
            <a:r>
              <a:rPr lang="en-US" altLang="zh-CN" sz="2000" dirty="0" smtClean="0">
                <a:solidFill>
                  <a:srgbClr val="006600"/>
                </a:solidFill>
                <a:latin typeface="Times New Roman" pitchFamily="18" charset="0"/>
              </a:rPr>
              <a:t>[</a:t>
            </a:r>
            <a:r>
              <a:rPr lang="en-US" altLang="zh-CN" sz="2000" i="1" dirty="0" smtClean="0">
                <a:solidFill>
                  <a:srgbClr val="006600"/>
                </a:solidFill>
                <a:latin typeface="Times New Roman" pitchFamily="18" charset="0"/>
              </a:rPr>
              <a:t>j</a:t>
            </a:r>
            <a:r>
              <a:rPr lang="en-US" altLang="zh-CN" sz="2000" baseline="-25000" dirty="0" smtClean="0">
                <a:solidFill>
                  <a:srgbClr val="006600"/>
                </a:solidFill>
                <a:latin typeface="Times New Roman" pitchFamily="18" charset="0"/>
              </a:rPr>
              <a:t>1</a:t>
            </a:r>
            <a:r>
              <a:rPr lang="en-US" altLang="zh-CN" sz="2000" dirty="0" smtClean="0">
                <a:solidFill>
                  <a:srgbClr val="006600"/>
                </a:solidFill>
                <a:latin typeface="Times New Roman" pitchFamily="18" charset="0"/>
              </a:rPr>
              <a:t>,</a:t>
            </a:r>
            <a:r>
              <a:rPr lang="en-US" altLang="zh-CN" sz="2000" i="1" dirty="0" smtClean="0">
                <a:solidFill>
                  <a:srgbClr val="006600"/>
                </a:solidFill>
                <a:latin typeface="Times New Roman" pitchFamily="18" charset="0"/>
              </a:rPr>
              <a:t>j</a:t>
            </a:r>
            <a:r>
              <a:rPr lang="en-US" altLang="zh-CN" sz="2000" baseline="-25000" dirty="0" smtClean="0">
                <a:solidFill>
                  <a:srgbClr val="006600"/>
                </a:solidFill>
                <a:latin typeface="Times New Roman" pitchFamily="18" charset="0"/>
              </a:rPr>
              <a:t>2</a:t>
            </a:r>
            <a:r>
              <a:rPr lang="en-US" altLang="zh-CN" sz="2000" dirty="0" smtClean="0">
                <a:solidFill>
                  <a:srgbClr val="006600"/>
                </a:solidFill>
                <a:latin typeface="Times New Roman" pitchFamily="18" charset="0"/>
              </a:rPr>
              <a:t>,…,</a:t>
            </a:r>
            <a:r>
              <a:rPr lang="en-US" altLang="zh-CN" sz="2000" i="1" dirty="0" err="1" smtClean="0">
                <a:solidFill>
                  <a:srgbClr val="006600"/>
                </a:solidFill>
                <a:latin typeface="Times New Roman" pitchFamily="18" charset="0"/>
              </a:rPr>
              <a:t>j</a:t>
            </a:r>
            <a:r>
              <a:rPr lang="en-US" altLang="zh-CN" sz="2000" i="1" baseline="-25000" dirty="0" err="1" smtClean="0">
                <a:solidFill>
                  <a:srgbClr val="006600"/>
                </a:solidFill>
                <a:latin typeface="Times New Roman" pitchFamily="18" charset="0"/>
              </a:rPr>
              <a:t>b</a:t>
            </a:r>
            <a:r>
              <a:rPr lang="en-US" altLang="zh-CN" sz="2000" dirty="0" smtClean="0">
                <a:solidFill>
                  <a:srgbClr val="006600"/>
                </a:solidFill>
                <a:latin typeface="Times New Roman" pitchFamily="18" charset="0"/>
              </a:rPr>
              <a:t>] </a:t>
            </a:r>
            <a:r>
              <a:rPr lang="en-US" altLang="zh-CN" sz="2000" dirty="0" smtClean="0">
                <a:solidFill>
                  <a:srgbClr val="006600"/>
                </a:solidFill>
                <a:latin typeface="Times New Roman" pitchFamily="18" charset="0"/>
                <a:sym typeface="Symbol" pitchFamily="18" charset="2"/>
              </a:rPr>
              <a:t></a:t>
            </a:r>
            <a:r>
              <a:rPr lang="en-US" altLang="zh-CN" sz="2000" i="1" dirty="0" smtClean="0">
                <a:solidFill>
                  <a:srgbClr val="006600"/>
                </a:solidFill>
                <a:latin typeface="Times New Roman" pitchFamily="18" charset="0"/>
              </a:rPr>
              <a:t>F</a:t>
            </a:r>
            <a:r>
              <a:rPr lang="en-US" altLang="zh-CN" sz="2000" dirty="0" smtClean="0">
                <a:solidFill>
                  <a:srgbClr val="006600"/>
                </a:solidFill>
                <a:latin typeface="Times New Roman" pitchFamily="18" charset="0"/>
              </a:rPr>
              <a:t>(</a:t>
            </a:r>
            <a:r>
              <a:rPr lang="en-US" altLang="zh-CN" sz="2000" i="1" dirty="0" smtClean="0">
                <a:solidFill>
                  <a:srgbClr val="006600"/>
                </a:solidFill>
              </a:rPr>
              <a:t>C</a:t>
            </a:r>
            <a:r>
              <a:rPr lang="en-US" altLang="zh-CN" sz="2000" i="1" baseline="-25000" dirty="0" smtClean="0">
                <a:solidFill>
                  <a:srgbClr val="006600"/>
                </a:solidFill>
              </a:rPr>
              <a:t>L</a:t>
            </a:r>
            <a:r>
              <a:rPr lang="en-US" altLang="zh-CN" sz="2000" dirty="0" smtClean="0">
                <a:solidFill>
                  <a:srgbClr val="006600"/>
                </a:solidFill>
                <a:latin typeface="Times New Roman" pitchFamily="18" charset="0"/>
              </a:rPr>
              <a:t>,</a:t>
            </a:r>
            <a:r>
              <a:rPr lang="en-US" altLang="zh-CN" sz="2000" i="1" dirty="0" smtClean="0">
                <a:solidFill>
                  <a:srgbClr val="006600"/>
                </a:solidFill>
                <a:latin typeface="Times New Roman" pitchFamily="18" charset="0"/>
              </a:rPr>
              <a:t> </a:t>
            </a:r>
            <a:r>
              <a:rPr lang="en-US" altLang="zh-CN" sz="2000" i="1" dirty="0" err="1" smtClean="0">
                <a:solidFill>
                  <a:srgbClr val="006600"/>
                </a:solidFill>
                <a:latin typeface="Times New Roman" pitchFamily="18" charset="0"/>
              </a:rPr>
              <a:t>K</a:t>
            </a:r>
            <a:r>
              <a:rPr lang="en-US" altLang="zh-CN" sz="2000" i="1" baseline="-25000" dirty="0" err="1" smtClean="0">
                <a:solidFill>
                  <a:srgbClr val="006600"/>
                </a:solidFill>
                <a:latin typeface="Times New Roman" pitchFamily="18" charset="0"/>
              </a:rPr>
              <a:t>n</a:t>
            </a:r>
            <a:r>
              <a:rPr lang="en-US" altLang="zh-CN" sz="2000" dirty="0" smtClean="0">
                <a:solidFill>
                  <a:srgbClr val="006600"/>
                </a:solidFill>
                <a:latin typeface="Times New Roman" pitchFamily="18" charset="0"/>
              </a:rPr>
              <a:t>) [</a:t>
            </a:r>
            <a:r>
              <a:rPr lang="en-US" altLang="zh-CN" sz="2000" i="1" dirty="0" smtClean="0">
                <a:solidFill>
                  <a:srgbClr val="006600"/>
                </a:solidFill>
                <a:latin typeface="Times New Roman" pitchFamily="18" charset="0"/>
              </a:rPr>
              <a:t>e</a:t>
            </a:r>
            <a:r>
              <a:rPr lang="en-US" altLang="zh-CN" sz="2000" baseline="-25000" dirty="0" smtClean="0">
                <a:solidFill>
                  <a:srgbClr val="006600"/>
                </a:solidFill>
                <a:latin typeface="Times New Roman" pitchFamily="18" charset="0"/>
              </a:rPr>
              <a:t>1</a:t>
            </a:r>
            <a:r>
              <a:rPr lang="en-US" altLang="zh-CN" sz="2000" dirty="0" smtClean="0">
                <a:solidFill>
                  <a:srgbClr val="006600"/>
                </a:solidFill>
                <a:latin typeface="Times New Roman" pitchFamily="18" charset="0"/>
              </a:rPr>
              <a:t>, </a:t>
            </a:r>
            <a:r>
              <a:rPr lang="en-US" altLang="zh-CN" sz="2000" i="1" dirty="0" smtClean="0">
                <a:solidFill>
                  <a:srgbClr val="006600"/>
                </a:solidFill>
                <a:latin typeface="Times New Roman" pitchFamily="18" charset="0"/>
              </a:rPr>
              <a:t>e</a:t>
            </a:r>
            <a:r>
              <a:rPr lang="en-US" altLang="zh-CN" sz="2000" baseline="-25000" dirty="0" smtClean="0">
                <a:solidFill>
                  <a:srgbClr val="006600"/>
                </a:solidFill>
                <a:latin typeface="Times New Roman" pitchFamily="18" charset="0"/>
              </a:rPr>
              <a:t>2</a:t>
            </a:r>
            <a:r>
              <a:rPr lang="en-US" altLang="zh-CN" sz="2000" dirty="0" smtClean="0">
                <a:solidFill>
                  <a:srgbClr val="006600"/>
                </a:solidFill>
                <a:latin typeface="Times New Roman" pitchFamily="18" charset="0"/>
              </a:rPr>
              <a:t>, …, </a:t>
            </a:r>
            <a:r>
              <a:rPr lang="en-US" altLang="zh-CN" sz="2000" i="1" dirty="0" err="1" smtClean="0">
                <a:solidFill>
                  <a:srgbClr val="006600"/>
                </a:solidFill>
                <a:latin typeface="Times New Roman" pitchFamily="18" charset="0"/>
              </a:rPr>
              <a:t>e</a:t>
            </a:r>
            <a:r>
              <a:rPr lang="en-US" altLang="zh-CN" sz="2000" i="1" baseline="-25000" dirty="0" err="1" smtClean="0">
                <a:solidFill>
                  <a:srgbClr val="006600"/>
                </a:solidFill>
                <a:latin typeface="Times New Roman" pitchFamily="18" charset="0"/>
              </a:rPr>
              <a:t>d</a:t>
            </a:r>
            <a:r>
              <a:rPr lang="en-US" altLang="zh-CN" sz="2000" dirty="0" smtClean="0">
                <a:solidFill>
                  <a:srgbClr val="006600"/>
                </a:solidFill>
                <a:latin typeface="Times New Roman" pitchFamily="18" charset="0"/>
              </a:rPr>
              <a:t>] =</a:t>
            </a:r>
            <a:r>
              <a:rPr lang="en-US" altLang="zh-CN" sz="2000" i="1" dirty="0" smtClean="0">
                <a:solidFill>
                  <a:srgbClr val="006600"/>
                </a:solidFill>
                <a:latin typeface="Times New Roman" pitchFamily="18" charset="0"/>
              </a:rPr>
              <a:t>K</a:t>
            </a:r>
            <a:r>
              <a:rPr lang="en-US" altLang="zh-CN" sz="2000" dirty="0" smtClean="0">
                <a:solidFill>
                  <a:srgbClr val="006600"/>
                </a:solidFill>
                <a:latin typeface="Times New Roman" pitchFamily="18" charset="0"/>
              </a:rPr>
              <a:t>[</a:t>
            </a:r>
            <a:r>
              <a:rPr lang="en-US" altLang="zh-CN" sz="2000" i="1" dirty="0" smtClean="0">
                <a:solidFill>
                  <a:srgbClr val="006600"/>
                </a:solidFill>
                <a:latin typeface="Times New Roman" pitchFamily="18" charset="0"/>
              </a:rPr>
              <a:t>k</a:t>
            </a:r>
            <a:r>
              <a:rPr lang="en-US" altLang="zh-CN" sz="2000" baseline="-25000" dirty="0" smtClean="0">
                <a:solidFill>
                  <a:srgbClr val="006600"/>
                </a:solidFill>
                <a:latin typeface="Times New Roman" pitchFamily="18" charset="0"/>
              </a:rPr>
              <a:t>1</a:t>
            </a:r>
            <a:r>
              <a:rPr lang="en-US" altLang="zh-CN" sz="2000" dirty="0" smtClean="0">
                <a:solidFill>
                  <a:srgbClr val="006600"/>
                </a:solidFill>
                <a:latin typeface="Times New Roman" pitchFamily="18" charset="0"/>
              </a:rPr>
              <a:t>,</a:t>
            </a:r>
            <a:r>
              <a:rPr lang="en-US" altLang="zh-CN" sz="2000" i="1" dirty="0" smtClean="0">
                <a:solidFill>
                  <a:srgbClr val="006600"/>
                </a:solidFill>
                <a:latin typeface="Times New Roman" pitchFamily="18" charset="0"/>
              </a:rPr>
              <a:t>k</a:t>
            </a:r>
            <a:r>
              <a:rPr lang="en-US" altLang="zh-CN" sz="2000" baseline="-25000" dirty="0" smtClean="0">
                <a:solidFill>
                  <a:srgbClr val="006600"/>
                </a:solidFill>
                <a:latin typeface="Times New Roman" pitchFamily="18" charset="0"/>
              </a:rPr>
              <a:t>2</a:t>
            </a:r>
            <a:r>
              <a:rPr lang="en-US" altLang="zh-CN" sz="2000" dirty="0" smtClean="0">
                <a:solidFill>
                  <a:srgbClr val="006600"/>
                </a:solidFill>
                <a:latin typeface="Times New Roman" pitchFamily="18" charset="0"/>
              </a:rPr>
              <a:t>,…,</a:t>
            </a:r>
            <a:r>
              <a:rPr lang="en-US" altLang="zh-CN" sz="2000" i="1" dirty="0" err="1" smtClean="0">
                <a:solidFill>
                  <a:srgbClr val="006600"/>
                </a:solidFill>
                <a:latin typeface="Times New Roman" pitchFamily="18" charset="0"/>
              </a:rPr>
              <a:t>k</a:t>
            </a:r>
            <a:r>
              <a:rPr lang="en-US" altLang="zh-CN" sz="2000" i="1" baseline="-25000" dirty="0" err="1" smtClean="0">
                <a:solidFill>
                  <a:srgbClr val="006600"/>
                </a:solidFill>
                <a:latin typeface="Times New Roman" pitchFamily="18" charset="0"/>
              </a:rPr>
              <a:t>c</a:t>
            </a:r>
            <a:r>
              <a:rPr lang="en-US" altLang="zh-CN" sz="2000" dirty="0" smtClean="0">
                <a:solidFill>
                  <a:srgbClr val="006600"/>
                </a:solidFill>
                <a:latin typeface="Times New Roman" pitchFamily="18" charset="0"/>
              </a:rPr>
              <a:t>]</a:t>
            </a:r>
          </a:p>
          <a:p>
            <a:pPr eaLnBrk="1" hangingPunct="1">
              <a:lnSpc>
                <a:spcPct val="110000"/>
              </a:lnSpc>
            </a:pPr>
            <a:r>
              <a:rPr lang="zh-CN" altLang="en-US" sz="2000" dirty="0" smtClean="0">
                <a:solidFill>
                  <a:srgbClr val="006600"/>
                </a:solidFill>
              </a:rPr>
              <a:t>表达式与</a:t>
            </a:r>
            <a:r>
              <a:rPr lang="en-US" altLang="zh-CN" sz="2000" i="1" dirty="0" smtClean="0">
                <a:solidFill>
                  <a:srgbClr val="006600"/>
                </a:solidFill>
                <a:latin typeface="Times New Roman" pitchFamily="18" charset="0"/>
              </a:rPr>
              <a:t>F</a:t>
            </a:r>
            <a:r>
              <a:rPr lang="zh-CN" altLang="en-US" sz="2000" dirty="0" smtClean="0">
                <a:solidFill>
                  <a:srgbClr val="006600"/>
                </a:solidFill>
              </a:rPr>
              <a:t>和</a:t>
            </a:r>
            <a:r>
              <a:rPr lang="en-US" altLang="zh-CN" sz="2000" i="1" dirty="0" err="1" smtClean="0">
                <a:solidFill>
                  <a:srgbClr val="006600"/>
                </a:solidFill>
                <a:latin typeface="Times New Roman" pitchFamily="18" charset="0"/>
              </a:rPr>
              <a:t>K</a:t>
            </a:r>
            <a:r>
              <a:rPr lang="en-US" altLang="zh-CN" sz="2000" i="1" baseline="-25000" dirty="0" err="1" smtClean="0">
                <a:solidFill>
                  <a:srgbClr val="006600"/>
                </a:solidFill>
                <a:latin typeface="Times New Roman" pitchFamily="18" charset="0"/>
              </a:rPr>
              <a:t>n</a:t>
            </a:r>
            <a:r>
              <a:rPr lang="zh-CN" altLang="en-US" sz="2000" dirty="0" smtClean="0">
                <a:solidFill>
                  <a:srgbClr val="006600"/>
                </a:solidFill>
              </a:rPr>
              <a:t>有关，若带入一个不正确的</a:t>
            </a:r>
            <a:r>
              <a:rPr lang="en-US" altLang="zh-CN" sz="2000" i="1" dirty="0" err="1" smtClean="0">
                <a:solidFill>
                  <a:srgbClr val="006600"/>
                </a:solidFill>
                <a:latin typeface="Times New Roman" pitchFamily="18" charset="0"/>
              </a:rPr>
              <a:t>K</a:t>
            </a:r>
            <a:r>
              <a:rPr lang="en-US" altLang="zh-CN" sz="2000" i="1" baseline="-25000" dirty="0" err="1" smtClean="0">
                <a:solidFill>
                  <a:srgbClr val="006600"/>
                </a:solidFill>
                <a:latin typeface="Times New Roman" pitchFamily="18" charset="0"/>
              </a:rPr>
              <a:t>n</a:t>
            </a:r>
            <a:r>
              <a:rPr lang="zh-CN" altLang="en-US" sz="2000" dirty="0" smtClean="0">
                <a:solidFill>
                  <a:srgbClr val="006600"/>
                </a:solidFill>
              </a:rPr>
              <a:t>，这个等式的有效性显然就降低了，可使用最大似然法来推导</a:t>
            </a:r>
            <a:r>
              <a:rPr lang="en-US" altLang="zh-CN" sz="2000" i="1" dirty="0" err="1" smtClean="0">
                <a:solidFill>
                  <a:srgbClr val="006600"/>
                </a:solidFill>
                <a:latin typeface="Times New Roman" pitchFamily="18" charset="0"/>
              </a:rPr>
              <a:t>K</a:t>
            </a:r>
            <a:r>
              <a:rPr lang="en-US" altLang="zh-CN" sz="2000" i="1" baseline="-25000" dirty="0" err="1" smtClean="0">
                <a:solidFill>
                  <a:srgbClr val="006600"/>
                </a:solidFill>
                <a:latin typeface="Times New Roman" pitchFamily="18" charset="0"/>
              </a:rPr>
              <a:t>n</a:t>
            </a:r>
            <a:r>
              <a:rPr lang="zh-CN" altLang="en-US" sz="2000" dirty="0" smtClean="0">
                <a:solidFill>
                  <a:srgbClr val="006600"/>
                </a:solidFill>
              </a:rPr>
              <a:t>，</a:t>
            </a:r>
          </a:p>
          <a:p>
            <a:pPr lvl="1" eaLnBrk="1" hangingPunct="1">
              <a:lnSpc>
                <a:spcPct val="110000"/>
              </a:lnSpc>
            </a:pPr>
            <a:r>
              <a:rPr lang="zh-CN" altLang="en-US" sz="2000" dirty="0" smtClean="0"/>
              <a:t>对于每一个候选的</a:t>
            </a:r>
            <a:r>
              <a:rPr lang="en-US" altLang="zh-CN" sz="2000" i="1" dirty="0" err="1" smtClean="0">
                <a:latin typeface="Times New Roman" pitchFamily="18" charset="0"/>
              </a:rPr>
              <a:t>K</a:t>
            </a:r>
            <a:r>
              <a:rPr lang="en-US" altLang="zh-CN" sz="2000" i="1" baseline="-25000" dirty="0" err="1" smtClean="0">
                <a:latin typeface="Times New Roman" pitchFamily="18" charset="0"/>
              </a:rPr>
              <a:t>n</a:t>
            </a:r>
            <a:r>
              <a:rPr lang="en-US" altLang="zh-CN" sz="2000" baseline="30000" dirty="0" smtClean="0">
                <a:latin typeface="Times New Roman" pitchFamily="18" charset="0"/>
              </a:rPr>
              <a:t>(</a:t>
            </a:r>
            <a:r>
              <a:rPr lang="en-US" altLang="zh-CN" sz="2000" i="1" baseline="30000" dirty="0" err="1" smtClean="0">
                <a:latin typeface="Times New Roman" pitchFamily="18" charset="0"/>
              </a:rPr>
              <a:t>i</a:t>
            </a:r>
            <a:r>
              <a:rPr lang="en-US" altLang="zh-CN" sz="2000" baseline="30000" dirty="0" smtClean="0">
                <a:latin typeface="Times New Roman" pitchFamily="18" charset="0"/>
              </a:rPr>
              <a:t>)</a:t>
            </a:r>
            <a:r>
              <a:rPr lang="zh-CN" altLang="en-US" sz="2000" dirty="0" smtClean="0"/>
              <a:t>，</a:t>
            </a:r>
            <a:r>
              <a:rPr lang="zh-CN" altLang="en-US" sz="2000" dirty="0" smtClean="0">
                <a:latin typeface="Times New Roman" pitchFamily="18" charset="0"/>
              </a:rPr>
              <a:t>设</a:t>
            </a:r>
            <a:r>
              <a:rPr lang="en-US" altLang="zh-CN" sz="2000" i="1" dirty="0" smtClean="0">
                <a:latin typeface="Times New Roman" pitchFamily="18" charset="0"/>
              </a:rPr>
              <a:t>T</a:t>
            </a:r>
            <a:r>
              <a:rPr lang="en-US" altLang="zh-CN" sz="2000" i="1" baseline="-25000" dirty="0" smtClean="0">
                <a:latin typeface="Times New Roman" pitchFamily="18" charset="0"/>
              </a:rPr>
              <a:t>i</a:t>
            </a:r>
            <a:r>
              <a:rPr lang="zh-CN" altLang="en-US" sz="2000" dirty="0" smtClean="0">
                <a:latin typeface="Times New Roman" pitchFamily="18" charset="0"/>
              </a:rPr>
              <a:t>使得等式左边为</a:t>
            </a:r>
            <a:r>
              <a:rPr lang="en-US" altLang="zh-CN" sz="2000" dirty="0" smtClean="0">
                <a:latin typeface="Times New Roman" pitchFamily="18" charset="0"/>
              </a:rPr>
              <a:t>0</a:t>
            </a:r>
            <a:r>
              <a:rPr lang="zh-CN" altLang="en-US" sz="2000" dirty="0" smtClean="0">
                <a:latin typeface="Times New Roman" pitchFamily="18" charset="0"/>
              </a:rPr>
              <a:t>的明文个数</a:t>
            </a:r>
          </a:p>
          <a:p>
            <a:pPr lvl="1" eaLnBrk="1" hangingPunct="1">
              <a:lnSpc>
                <a:spcPct val="110000"/>
              </a:lnSpc>
            </a:pPr>
            <a:r>
              <a:rPr lang="zh-CN" altLang="en-US" sz="2000" dirty="0" smtClean="0">
                <a:latin typeface="Times New Roman" pitchFamily="18" charset="0"/>
              </a:rPr>
              <a:t>对于最大的</a:t>
            </a:r>
            <a:r>
              <a:rPr lang="en-US" altLang="zh-CN" sz="2000" i="1" dirty="0" smtClean="0">
                <a:latin typeface="Times New Roman" pitchFamily="18" charset="0"/>
              </a:rPr>
              <a:t>T</a:t>
            </a:r>
            <a:r>
              <a:rPr lang="en-US" altLang="zh-CN" sz="2000" i="1" baseline="-25000" dirty="0"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此时对应的子密钥为</a:t>
            </a:r>
            <a:r>
              <a:rPr lang="en-US" altLang="zh-CN" sz="2000" i="1" dirty="0" err="1" smtClean="0">
                <a:latin typeface="Times New Roman" pitchFamily="18" charset="0"/>
              </a:rPr>
              <a:t>K</a:t>
            </a:r>
            <a:r>
              <a:rPr lang="en-US" altLang="zh-CN" sz="2000" i="1" baseline="-25000" dirty="0" err="1" smtClean="0">
                <a:latin typeface="Times New Roman" pitchFamily="18" charset="0"/>
              </a:rPr>
              <a:t>n</a:t>
            </a:r>
            <a:r>
              <a:rPr lang="en-US" altLang="zh-CN" sz="2000" baseline="30000" dirty="0" smtClean="0">
                <a:latin typeface="Times New Roman" pitchFamily="18" charset="0"/>
              </a:rPr>
              <a:t>(</a:t>
            </a:r>
            <a:r>
              <a:rPr lang="en-US" altLang="zh-CN" sz="2000" i="1" baseline="30000" dirty="0" err="1" smtClean="0">
                <a:latin typeface="Times New Roman" pitchFamily="18" charset="0"/>
              </a:rPr>
              <a:t>i</a:t>
            </a:r>
            <a:r>
              <a:rPr lang="en-US" altLang="zh-CN" sz="2000" baseline="30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记作</a:t>
            </a:r>
            <a:r>
              <a:rPr lang="en-US" altLang="zh-CN" sz="2000" i="1" dirty="0" err="1" smtClean="0">
                <a:latin typeface="Times New Roman" pitchFamily="18" charset="0"/>
              </a:rPr>
              <a:t>T</a:t>
            </a:r>
            <a:r>
              <a:rPr lang="en-US" altLang="zh-CN" sz="2000" i="1" baseline="-25000" dirty="0" err="1" smtClean="0">
                <a:latin typeface="Times New Roman" pitchFamily="18" charset="0"/>
              </a:rPr>
              <a:t>max</a:t>
            </a:r>
            <a:r>
              <a:rPr lang="zh-CN" altLang="en-US" sz="2000" dirty="0" smtClean="0">
                <a:latin typeface="Times New Roman" pitchFamily="18" charset="0"/>
              </a:rPr>
              <a:t>，最小的记作</a:t>
            </a:r>
            <a:r>
              <a:rPr lang="en-US" altLang="zh-CN" sz="2000" i="1" dirty="0" err="1" smtClean="0">
                <a:latin typeface="Times New Roman" pitchFamily="18" charset="0"/>
              </a:rPr>
              <a:t>T</a:t>
            </a:r>
            <a:r>
              <a:rPr lang="en-US" altLang="zh-CN" sz="2000" i="1" baseline="-25000" dirty="0" err="1" smtClean="0">
                <a:latin typeface="Times New Roman" pitchFamily="18" charset="0"/>
              </a:rPr>
              <a:t>min</a:t>
            </a:r>
            <a:r>
              <a:rPr lang="zh-CN" altLang="en-US" sz="2000" dirty="0" smtClean="0">
                <a:latin typeface="Times New Roman" pitchFamily="18" charset="0"/>
              </a:rPr>
              <a:t>，则当</a:t>
            </a:r>
            <a:r>
              <a:rPr lang="en-US" altLang="zh-CN" sz="2000" dirty="0" smtClean="0">
                <a:latin typeface="Times New Roman" pitchFamily="18" charset="0"/>
              </a:rPr>
              <a:t>|</a:t>
            </a:r>
            <a:r>
              <a:rPr lang="en-US" altLang="zh-CN" sz="2000" i="1" dirty="0" err="1" smtClean="0">
                <a:latin typeface="Times New Roman" pitchFamily="18" charset="0"/>
              </a:rPr>
              <a:t>T</a:t>
            </a:r>
            <a:r>
              <a:rPr lang="en-US" altLang="zh-CN" sz="2000" i="1" baseline="-25000" dirty="0" err="1" smtClean="0">
                <a:latin typeface="Times New Roman" pitchFamily="18" charset="0"/>
              </a:rPr>
              <a:t>max</a:t>
            </a:r>
            <a:r>
              <a:rPr lang="zh-CN" altLang="en-US"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/2|&gt;|</a:t>
            </a:r>
            <a:r>
              <a:rPr lang="en-US" altLang="zh-CN" sz="2000" i="1" dirty="0" err="1" smtClean="0">
                <a:latin typeface="Times New Roman" pitchFamily="18" charset="0"/>
              </a:rPr>
              <a:t>T</a:t>
            </a:r>
            <a:r>
              <a:rPr lang="en-US" altLang="zh-CN" sz="2000" i="1" baseline="-25000" dirty="0" err="1" smtClean="0">
                <a:latin typeface="Times New Roman" pitchFamily="18" charset="0"/>
              </a:rPr>
              <a:t>min</a:t>
            </a:r>
            <a:r>
              <a:rPr lang="zh-CN" altLang="en-US"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/2 |,</a:t>
            </a:r>
            <a:r>
              <a:rPr lang="zh-CN" altLang="en-US" sz="2000" dirty="0" smtClean="0">
                <a:latin typeface="Times New Roman" pitchFamily="18" charset="0"/>
              </a:rPr>
              <a:t>将</a:t>
            </a:r>
            <a:r>
              <a:rPr lang="en-US" altLang="zh-CN" sz="2000" i="1" dirty="0" err="1" smtClean="0">
                <a:latin typeface="Times New Roman" pitchFamily="18" charset="0"/>
              </a:rPr>
              <a:t>T</a:t>
            </a:r>
            <a:r>
              <a:rPr lang="en-US" altLang="zh-CN" sz="2000" i="1" baseline="-25000" dirty="0" err="1" smtClean="0">
                <a:latin typeface="Times New Roman" pitchFamily="18" charset="0"/>
              </a:rPr>
              <a:t>max</a:t>
            </a:r>
            <a:r>
              <a:rPr lang="zh-CN" altLang="en-US" sz="2000" dirty="0" smtClean="0">
                <a:latin typeface="Times New Roman" pitchFamily="18" charset="0"/>
              </a:rPr>
              <a:t>对应的候选者</a:t>
            </a:r>
            <a:r>
              <a:rPr lang="en-US" altLang="zh-CN" sz="2000" i="1" dirty="0" err="1" smtClean="0">
                <a:latin typeface="Times New Roman" pitchFamily="18" charset="0"/>
              </a:rPr>
              <a:t>K</a:t>
            </a:r>
            <a:r>
              <a:rPr lang="en-US" altLang="zh-CN" sz="2000" i="1" baseline="-25000" dirty="0" err="1" smtClean="0">
                <a:latin typeface="Times New Roman" pitchFamily="18" charset="0"/>
              </a:rPr>
              <a:t>n</a:t>
            </a:r>
            <a:r>
              <a:rPr lang="en-US" altLang="zh-CN" sz="2000" baseline="30000" dirty="0" smtClean="0">
                <a:latin typeface="Times New Roman" pitchFamily="18" charset="0"/>
              </a:rPr>
              <a:t>(</a:t>
            </a:r>
            <a:r>
              <a:rPr lang="en-US" altLang="zh-CN" sz="2000" i="1" baseline="30000" dirty="0" err="1" smtClean="0">
                <a:latin typeface="Times New Roman" pitchFamily="18" charset="0"/>
              </a:rPr>
              <a:t>i</a:t>
            </a:r>
            <a:r>
              <a:rPr lang="en-US" altLang="zh-CN" sz="2000" baseline="30000" dirty="0" smtClean="0">
                <a:latin typeface="Times New Roman" pitchFamily="18" charset="0"/>
              </a:rPr>
              <a:t>)</a:t>
            </a:r>
            <a:r>
              <a:rPr lang="zh-CN" altLang="en-US" sz="2000" dirty="0" smtClean="0">
                <a:latin typeface="Times New Roman" pitchFamily="18" charset="0"/>
              </a:rPr>
              <a:t>作为</a:t>
            </a:r>
            <a:r>
              <a:rPr lang="en-US" altLang="zh-CN" sz="2000" i="1" dirty="0" err="1" smtClean="0">
                <a:latin typeface="Times New Roman" pitchFamily="18" charset="0"/>
              </a:rPr>
              <a:t>K</a:t>
            </a:r>
            <a:r>
              <a:rPr lang="en-US" altLang="zh-CN" sz="2000" i="1" baseline="-25000" dirty="0" err="1" smtClean="0">
                <a:latin typeface="Times New Roman" pitchFamily="18" charset="0"/>
              </a:rPr>
              <a:t>n</a:t>
            </a:r>
            <a:r>
              <a:rPr lang="zh-CN" altLang="en-US" sz="2000" dirty="0" smtClean="0">
                <a:latin typeface="Times New Roman" pitchFamily="18" charset="0"/>
              </a:rPr>
              <a:t>，并猜定</a:t>
            </a:r>
            <a:r>
              <a:rPr lang="en-US" altLang="zh-CN" sz="2000" i="1"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k</a:t>
            </a:r>
            <a:r>
              <a:rPr lang="en-US" altLang="zh-CN" sz="2000" i="1" baseline="-25000" dirty="0" err="1" smtClean="0">
                <a:latin typeface="Times New Roman" pitchFamily="18" charset="0"/>
              </a:rPr>
              <a:t>c</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0(p&gt;1/2)</a:t>
            </a:r>
            <a:r>
              <a:rPr lang="zh-CN" altLang="en-US" sz="2000" dirty="0" smtClean="0">
                <a:latin typeface="Times New Roman" pitchFamily="18" charset="0"/>
              </a:rPr>
              <a:t>或</a:t>
            </a:r>
            <a:r>
              <a:rPr lang="en-US" altLang="zh-CN" sz="2000" dirty="0" smtClean="0">
                <a:latin typeface="Times New Roman" pitchFamily="18" charset="0"/>
              </a:rPr>
              <a:t>1 (p&lt;1/2)</a:t>
            </a:r>
            <a:r>
              <a:rPr lang="zh-CN" altLang="en-US" sz="2000" dirty="0" smtClean="0">
                <a:latin typeface="Times New Roman" pitchFamily="18" charset="0"/>
              </a:rPr>
              <a:t>，反之同理</a:t>
            </a:r>
          </a:p>
          <a:p>
            <a:pPr lvl="1" eaLnBrk="1" hangingPunct="1">
              <a:lnSpc>
                <a:spcPct val="110000"/>
              </a:lnSpc>
            </a:pPr>
            <a:r>
              <a:rPr lang="zh-CN" altLang="en-US" sz="2000" dirty="0" smtClean="0">
                <a:latin typeface="Times New Roman" pitchFamily="18" charset="0"/>
              </a:rPr>
              <a:t>选取密钥的不同</a:t>
            </a:r>
            <a:r>
              <a:rPr lang="en-US" altLang="zh-CN" sz="2000" dirty="0" smtClean="0">
                <a:latin typeface="Times New Roman" pitchFamily="18" charset="0"/>
              </a:rPr>
              <a:t>bit</a:t>
            </a:r>
            <a:r>
              <a:rPr lang="zh-CN" altLang="en-US" sz="2000" dirty="0" smtClean="0">
                <a:latin typeface="Times New Roman" pitchFamily="18" charset="0"/>
              </a:rPr>
              <a:t>位置，将得到一组线性方程组</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差分密码分析和线性密码分析</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3.3.2 </a:t>
            </a:r>
            <a:r>
              <a:rPr lang="zh-CN" altLang="en-US" dirty="0" smtClean="0"/>
              <a:t>线性密码分析－已知明文攻击</a:t>
            </a:r>
          </a:p>
        </p:txBody>
      </p:sp>
      <p:sp>
        <p:nvSpPr>
          <p:cNvPr id="3" name="内容占位符 2"/>
          <p:cNvSpPr>
            <a:spLocks noGrp="1"/>
          </p:cNvSpPr>
          <p:nvPr>
            <p:ph idx="1"/>
          </p:nvPr>
        </p:nvSpPr>
        <p:spPr>
          <a:xfrm>
            <a:off x="457200" y="990600"/>
            <a:ext cx="8458200" cy="5486400"/>
          </a:xfrm>
        </p:spPr>
        <p:txBody>
          <a:bodyPr/>
          <a:lstStyle/>
          <a:p>
            <a:pPr eaLnBrk="1" hangingPunct="1">
              <a:lnSpc>
                <a:spcPct val="110000"/>
              </a:lnSpc>
            </a:pPr>
            <a:r>
              <a:rPr lang="zh-CN" altLang="en-US" sz="1800" dirty="0" smtClean="0"/>
              <a:t>如何对差分密码分析和线性密码分析进行改进，降低它们的复杂度仍是现在理论研究的热点</a:t>
            </a:r>
          </a:p>
          <a:p>
            <a:pPr lvl="1" eaLnBrk="1" hangingPunct="1">
              <a:lnSpc>
                <a:spcPct val="110000"/>
              </a:lnSpc>
            </a:pPr>
            <a:r>
              <a:rPr lang="zh-CN" altLang="en-US" sz="1800" dirty="0" smtClean="0"/>
              <a:t>目前已推出了很多改进方法，例如</a:t>
            </a:r>
            <a:r>
              <a:rPr lang="en-US" altLang="zh-CN" sz="1800" dirty="0" smtClean="0"/>
              <a:t>,</a:t>
            </a:r>
          </a:p>
          <a:p>
            <a:pPr lvl="2" eaLnBrk="1" hangingPunct="1">
              <a:lnSpc>
                <a:spcPct val="110000"/>
              </a:lnSpc>
            </a:pPr>
            <a:r>
              <a:rPr lang="zh-CN" altLang="en-US" sz="1800" dirty="0" smtClean="0"/>
              <a:t>高阶差分密码分析</a:t>
            </a:r>
          </a:p>
          <a:p>
            <a:pPr lvl="2" eaLnBrk="1" hangingPunct="1">
              <a:lnSpc>
                <a:spcPct val="110000"/>
              </a:lnSpc>
            </a:pPr>
            <a:r>
              <a:rPr lang="zh-CN" altLang="en-US" sz="1800" dirty="0" smtClean="0"/>
              <a:t>截段差分密码分析（</a:t>
            </a:r>
            <a:r>
              <a:rPr lang="en-US" altLang="zh-CN" sz="1800" dirty="0" smtClean="0"/>
              <a:t>truncated differential cryptanalysis</a:t>
            </a:r>
            <a:r>
              <a:rPr lang="zh-CN" altLang="en-US" sz="1800" dirty="0" smtClean="0"/>
              <a:t>）、</a:t>
            </a:r>
          </a:p>
          <a:p>
            <a:pPr lvl="2" eaLnBrk="1" hangingPunct="1">
              <a:lnSpc>
                <a:spcPct val="110000"/>
              </a:lnSpc>
            </a:pPr>
            <a:r>
              <a:rPr lang="zh-CN" altLang="en-US" sz="1800" dirty="0" smtClean="0"/>
              <a:t>不可能差分密码分析</a:t>
            </a:r>
          </a:p>
          <a:p>
            <a:pPr lvl="2" eaLnBrk="1" hangingPunct="1">
              <a:lnSpc>
                <a:spcPct val="110000"/>
              </a:lnSpc>
            </a:pPr>
            <a:r>
              <a:rPr lang="zh-CN" altLang="en-US" sz="1800" dirty="0" smtClean="0"/>
              <a:t>多重线性密码分析</a:t>
            </a:r>
          </a:p>
          <a:p>
            <a:pPr lvl="2" eaLnBrk="1" hangingPunct="1">
              <a:lnSpc>
                <a:spcPct val="110000"/>
              </a:lnSpc>
            </a:pPr>
            <a:r>
              <a:rPr lang="zh-CN" altLang="en-US" sz="1800" dirty="0" smtClean="0"/>
              <a:t>非线性密码分析</a:t>
            </a:r>
          </a:p>
          <a:p>
            <a:pPr lvl="2" eaLnBrk="1" hangingPunct="1">
              <a:lnSpc>
                <a:spcPct val="110000"/>
              </a:lnSpc>
            </a:pPr>
            <a:r>
              <a:rPr lang="zh-CN" altLang="en-US" sz="1800" dirty="0" smtClean="0"/>
              <a:t>差分</a:t>
            </a:r>
            <a:r>
              <a:rPr lang="en-US" altLang="zh-CN" sz="1800" dirty="0" smtClean="0"/>
              <a:t>-</a:t>
            </a:r>
            <a:r>
              <a:rPr lang="zh-CN" altLang="en-US" sz="1800" dirty="0" smtClean="0"/>
              <a:t>线性密码分析。</a:t>
            </a:r>
            <a:endParaRPr lang="en-US" altLang="zh-CN" sz="1800" dirty="0" smtClean="0"/>
          </a:p>
          <a:p>
            <a:pPr lvl="2" eaLnBrk="1" hangingPunct="1">
              <a:lnSpc>
                <a:spcPct val="110000"/>
              </a:lnSpc>
            </a:pPr>
            <a:r>
              <a:rPr lang="zh-CN" altLang="en-US" sz="1800" dirty="0" smtClean="0"/>
              <a:t>不可能差分攻击</a:t>
            </a:r>
          </a:p>
          <a:p>
            <a:pPr lvl="2" eaLnBrk="1" hangingPunct="1">
              <a:lnSpc>
                <a:spcPct val="110000"/>
              </a:lnSpc>
            </a:pPr>
            <a:r>
              <a:rPr lang="zh-CN" altLang="en-US" sz="1800" dirty="0" smtClean="0"/>
              <a:t>再如针对密钥编排算法的相关密钥攻击、基于</a:t>
            </a:r>
            <a:r>
              <a:rPr lang="en-US" altLang="zh-CN" sz="1800" dirty="0" smtClean="0"/>
              <a:t>Lagrange</a:t>
            </a:r>
            <a:r>
              <a:rPr lang="zh-CN" altLang="en-US" sz="1800" dirty="0" smtClean="0"/>
              <a:t>插值公式的插值攻击及基于密码器件的能量分析（</a:t>
            </a:r>
            <a:r>
              <a:rPr lang="en-US" altLang="zh-CN" sz="1800" dirty="0" smtClean="0"/>
              <a:t>power analysis</a:t>
            </a:r>
            <a:r>
              <a:rPr lang="zh-CN" altLang="en-US" sz="1800" dirty="0" smtClean="0"/>
              <a:t>），另外还有错误攻击、时间攻击、</a:t>
            </a:r>
            <a:r>
              <a:rPr lang="en-US" altLang="zh-CN" sz="1800" dirty="0" smtClean="0"/>
              <a:t>Square</a:t>
            </a:r>
            <a:r>
              <a:rPr lang="zh-CN" altLang="en-US" sz="1800" dirty="0" smtClean="0"/>
              <a:t>攻击和</a:t>
            </a:r>
            <a:r>
              <a:rPr lang="en-US" altLang="zh-CN" sz="1800" dirty="0" smtClean="0"/>
              <a:t>Davies</a:t>
            </a:r>
            <a:r>
              <a:rPr lang="zh-CN" altLang="en-US" sz="1800" dirty="0" smtClean="0"/>
              <a:t>攻击等。最新的有</a:t>
            </a:r>
            <a:r>
              <a:rPr lang="en-US" altLang="zh-CN" sz="1800" dirty="0" smtClean="0"/>
              <a:t>Cubic</a:t>
            </a:r>
            <a:r>
              <a:rPr lang="zh-CN" altLang="en-US" sz="1800" dirty="0" smtClean="0"/>
              <a:t>攻击</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差分密码分析和线性密码分析</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3.4 </a:t>
            </a:r>
            <a:r>
              <a:rPr lang="zh-CN" altLang="en-US" dirty="0" smtClean="0"/>
              <a:t>分组密码的运行模式</a:t>
            </a:r>
          </a:p>
        </p:txBody>
      </p:sp>
      <p:sp>
        <p:nvSpPr>
          <p:cNvPr id="3" name="内容占位符 2"/>
          <p:cNvSpPr>
            <a:spLocks noGrp="1"/>
          </p:cNvSpPr>
          <p:nvPr>
            <p:ph idx="1"/>
          </p:nvPr>
        </p:nvSpPr>
        <p:spPr>
          <a:xfrm>
            <a:off x="457200" y="990600"/>
            <a:ext cx="8458200" cy="5486400"/>
          </a:xfrm>
        </p:spPr>
        <p:txBody>
          <a:bodyPr/>
          <a:lstStyle/>
          <a:p>
            <a:pPr eaLnBrk="1" hangingPunct="1"/>
            <a:r>
              <a:rPr lang="zh-CN" altLang="en-US" sz="2400" dirty="0" smtClean="0">
                <a:effectLst>
                  <a:outerShdw blurRad="38100" dist="38100" dir="2700000" algn="tl">
                    <a:srgbClr val="000000">
                      <a:alpha val="43137"/>
                    </a:srgbClr>
                  </a:outerShdw>
                </a:effectLst>
                <a:cs typeface="+mn-cs"/>
              </a:rPr>
              <a:t>由于加密数据一般包含多个分组，选择合适的运行模式可避免固定格式带来的安全隐患</a:t>
            </a:r>
          </a:p>
          <a:p>
            <a:pPr eaLnBrk="1" hangingPunct="1"/>
            <a:r>
              <a:rPr lang="zh-CN" altLang="en-US" sz="2400" dirty="0" smtClean="0">
                <a:effectLst>
                  <a:outerShdw blurRad="38100" dist="38100" dir="2700000" algn="tl">
                    <a:srgbClr val="000000">
                      <a:alpha val="43137"/>
                    </a:srgbClr>
                  </a:outerShdw>
                </a:effectLst>
                <a:cs typeface="+mn-cs"/>
              </a:rPr>
              <a:t>有时还希望完成认证的功能，因此人们研究了多种功能不同的运行模式</a:t>
            </a:r>
          </a:p>
          <a:p>
            <a:pPr eaLnBrk="1" hangingPunct="1"/>
            <a:r>
              <a:rPr lang="zh-CN" altLang="en-US" sz="2400" dirty="0" smtClean="0">
                <a:solidFill>
                  <a:srgbClr val="0000FF"/>
                </a:solidFill>
              </a:rPr>
              <a:t>为了能在各种应用场合使用</a:t>
            </a:r>
            <a:r>
              <a:rPr lang="en-US" altLang="zh-CN" sz="2400" dirty="0" smtClean="0">
                <a:solidFill>
                  <a:srgbClr val="0000FF"/>
                </a:solidFill>
              </a:rPr>
              <a:t>DES</a:t>
            </a:r>
            <a:r>
              <a:rPr lang="zh-CN" altLang="en-US" sz="2400" dirty="0" smtClean="0"/>
              <a:t>，美国在</a:t>
            </a:r>
            <a:r>
              <a:rPr lang="en-US" altLang="zh-CN" sz="2400" dirty="0" smtClean="0"/>
              <a:t>FIPS PUS 74</a:t>
            </a:r>
            <a:r>
              <a:rPr lang="zh-CN" altLang="en-US" sz="2400" dirty="0" smtClean="0"/>
              <a:t>和</a:t>
            </a:r>
            <a:r>
              <a:rPr lang="en-US" altLang="zh-CN" sz="2400" dirty="0" smtClean="0"/>
              <a:t>81</a:t>
            </a:r>
            <a:r>
              <a:rPr lang="zh-CN" altLang="en-US" sz="2400" dirty="0" smtClean="0"/>
              <a:t>中定义了</a:t>
            </a:r>
            <a:r>
              <a:rPr lang="en-US" altLang="zh-CN" sz="2400" dirty="0" smtClean="0"/>
              <a:t>DES</a:t>
            </a:r>
            <a:r>
              <a:rPr lang="zh-CN" altLang="en-US" sz="2400" dirty="0" smtClean="0"/>
              <a:t>的</a:t>
            </a:r>
            <a:r>
              <a:rPr lang="en-US" altLang="zh-CN" sz="2400" dirty="0" smtClean="0"/>
              <a:t>4</a:t>
            </a:r>
            <a:r>
              <a:rPr lang="zh-CN" altLang="en-US" sz="2400" dirty="0" smtClean="0"/>
              <a:t>种运行模式，</a:t>
            </a:r>
            <a:r>
              <a:rPr lang="en-US" altLang="zh-CN" sz="2400" dirty="0" smtClean="0">
                <a:effectLst>
                  <a:outerShdw blurRad="38100" dist="38100" dir="2700000" algn="tl">
                    <a:srgbClr val="000000">
                      <a:alpha val="43137"/>
                    </a:srgbClr>
                  </a:outerShdw>
                </a:effectLst>
                <a:cs typeface="+mn-cs"/>
              </a:rPr>
              <a:t>NIST</a:t>
            </a:r>
            <a:r>
              <a:rPr lang="zh-CN" altLang="en-US" sz="2400" dirty="0" smtClean="0">
                <a:effectLst>
                  <a:outerShdw blurRad="38100" dist="38100" dir="2700000" algn="tl">
                    <a:srgbClr val="000000">
                      <a:alpha val="43137"/>
                    </a:srgbClr>
                  </a:outerShdw>
                </a:effectLst>
                <a:cs typeface="+mn-cs"/>
              </a:rPr>
              <a:t>从</a:t>
            </a:r>
            <a:r>
              <a:rPr lang="en-US" altLang="zh-CN" sz="2400" dirty="0" smtClean="0">
                <a:effectLst>
                  <a:outerShdw blurRad="38100" dist="38100" dir="2700000" algn="tl">
                    <a:srgbClr val="000000">
                      <a:alpha val="43137"/>
                    </a:srgbClr>
                  </a:outerShdw>
                </a:effectLst>
                <a:cs typeface="+mn-cs"/>
              </a:rPr>
              <a:t>2000</a:t>
            </a:r>
            <a:r>
              <a:rPr lang="zh-CN" altLang="en-US" sz="2400" dirty="0" smtClean="0">
                <a:effectLst>
                  <a:outerShdw blurRad="38100" dist="38100" dir="2700000" algn="tl">
                    <a:srgbClr val="000000">
                      <a:alpha val="43137"/>
                    </a:srgbClr>
                  </a:outerShdw>
                </a:effectLst>
                <a:cs typeface="+mn-cs"/>
              </a:rPr>
              <a:t>年开始致力于这方面的研究，又先后推出面向</a:t>
            </a:r>
            <a:r>
              <a:rPr lang="en-US" altLang="zh-CN" sz="2400" dirty="0" smtClean="0">
                <a:effectLst>
                  <a:outerShdw blurRad="38100" dist="38100" dir="2700000" algn="tl">
                    <a:srgbClr val="000000">
                      <a:alpha val="43137"/>
                    </a:srgbClr>
                  </a:outerShdw>
                </a:effectLst>
                <a:cs typeface="+mn-cs"/>
              </a:rPr>
              <a:t>AES</a:t>
            </a:r>
            <a:r>
              <a:rPr lang="zh-CN" altLang="en-US" sz="2400" dirty="0" smtClean="0">
                <a:effectLst>
                  <a:outerShdw blurRad="38100" dist="38100" dir="2700000" algn="tl">
                    <a:srgbClr val="000000">
                      <a:alpha val="43137"/>
                    </a:srgbClr>
                  </a:outerShdw>
                </a:effectLst>
                <a:cs typeface="+mn-cs"/>
              </a:rPr>
              <a:t>的一些运行模式</a:t>
            </a:r>
          </a:p>
          <a:p>
            <a:pPr eaLnBrk="1" hangingPunct="1"/>
            <a:r>
              <a:rPr lang="zh-CN" altLang="en-US" sz="2400" dirty="0" smtClean="0"/>
              <a:t>这些模式也可用于其他分组密码</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分组密码运行模式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3.4 </a:t>
            </a:r>
            <a:r>
              <a:rPr lang="zh-CN" altLang="en-US" dirty="0" smtClean="0"/>
              <a:t>分组密码的运行模式</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3.4</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分组密码运行模式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 name="Group 63"/>
          <p:cNvGraphicFramePr>
            <a:graphicFrameLocks noGrp="1"/>
          </p:cNvGraphicFramePr>
          <p:nvPr/>
        </p:nvGraphicFramePr>
        <p:xfrm>
          <a:off x="457200" y="1066800"/>
          <a:ext cx="8382000" cy="5351146"/>
        </p:xfrm>
        <a:graphic>
          <a:graphicData uri="http://schemas.openxmlformats.org/drawingml/2006/table">
            <a:tbl>
              <a:tblPr/>
              <a:tblGrid>
                <a:gridCol w="1828800"/>
                <a:gridCol w="4438650"/>
                <a:gridCol w="2114550"/>
              </a:tblGrid>
              <a:tr h="512763">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华文中宋" pitchFamily="2" charset="-122"/>
                          <a:ea typeface="华文中宋" pitchFamily="2" charset="-122"/>
                          <a:cs typeface="Times New Roman" pitchFamily="18" charset="0"/>
                        </a:rPr>
                        <a:t>模式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描述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用途</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6438">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电码本</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(ECB)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模式</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每个明文组独立地以同一密钥加密</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传送短数据</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如一个加密密钥</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2000">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密码分组链接</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(CBC)</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模式</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华文中宋" pitchFamily="2" charset="-122"/>
                          <a:ea typeface="华文中宋" pitchFamily="2" charset="-122"/>
                          <a:cs typeface="Times New Roman" pitchFamily="18" charset="0"/>
                        </a:rPr>
                        <a:t>加密算法的输入是当前明文组与前一密文组的异或</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传送数据分组；认证</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63650">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密码反馈</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(CFB)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模式</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每次只处理输入的</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j</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比特，将上一次的密文作加密算法的输入以产生伪随机输出，该输出再与当前明文异或以产生当前密文</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传送数据流；认证</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31863">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输出反馈</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(OFB)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模式</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与</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CFB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类似不同之处是本次加密算法的输入为前一次加密算法的输出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有绕信道上</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如卫星通信</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传送数据流</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endParaRPr kumimoji="0" lang="zh-CN" altLang="zh-CN" sz="1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endParaRPr kumimoji="0" lang="zh-CN" altLang="zh-CN" sz="1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endParaRPr kumimoji="0" lang="zh-CN" altLang="zh-CN" sz="1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08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华文中宋" pitchFamily="2" charset="-122"/>
                          <a:ea typeface="华文中宋" pitchFamily="2" charset="-122"/>
                          <a:cs typeface="Times New Roman" pitchFamily="18" charset="0"/>
                        </a:rPr>
                        <a:t>计数器</a:t>
                      </a:r>
                      <a:r>
                        <a:rPr kumimoji="0" lang="en-US" altLang="zh-CN" sz="2000" b="1" i="0" u="none" strike="noStrike" cap="none" normalizeH="0" baseline="0" dirty="0" smtClean="0">
                          <a:ln>
                            <a:noFill/>
                          </a:ln>
                          <a:solidFill>
                            <a:schemeClr val="tx1"/>
                          </a:solidFill>
                          <a:effectLst/>
                          <a:latin typeface="华文中宋" pitchFamily="2" charset="-122"/>
                          <a:ea typeface="华文中宋" pitchFamily="2" charset="-122"/>
                          <a:cs typeface="Times New Roman" pitchFamily="18" charset="0"/>
                        </a:rPr>
                        <a:t>(CTR)</a:t>
                      </a:r>
                      <a:r>
                        <a:rPr kumimoji="0" lang="zh-CN" altLang="en-US" sz="2000" b="1" i="0" u="none" strike="noStrike" cap="none" normalizeH="0" baseline="0" dirty="0" smtClean="0">
                          <a:ln>
                            <a:noFill/>
                          </a:ln>
                          <a:solidFill>
                            <a:schemeClr val="tx1"/>
                          </a:solidFill>
                          <a:effectLst/>
                          <a:latin typeface="华文中宋" pitchFamily="2" charset="-122"/>
                          <a:ea typeface="华文中宋" pitchFamily="2" charset="-122"/>
                          <a:cs typeface="Times New Roman" pitchFamily="18" charset="0"/>
                        </a:rPr>
                        <a:t>模式</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对计数器依次用</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k</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加密后与明文异或</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华文中宋" pitchFamily="2" charset="-122"/>
                          <a:ea typeface="华文中宋" pitchFamily="2" charset="-122"/>
                          <a:cs typeface="Times New Roman" pitchFamily="18" charset="0"/>
                        </a:rPr>
                        <a:t>适合并行，可随机访问</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3.4.1</a:t>
            </a:r>
            <a:r>
              <a:rPr lang="zh-CN" altLang="en-US" dirty="0" smtClean="0"/>
              <a:t>电码本</a:t>
            </a:r>
            <a:r>
              <a:rPr lang="en-US" altLang="zh-CN" dirty="0" smtClean="0"/>
              <a:t>(ECB)</a:t>
            </a:r>
            <a:r>
              <a:rPr lang="zh-CN" altLang="en-US" dirty="0" smtClean="0"/>
              <a:t>模式</a:t>
            </a:r>
          </a:p>
        </p:txBody>
      </p:sp>
      <p:sp>
        <p:nvSpPr>
          <p:cNvPr id="3" name="内容占位符 2"/>
          <p:cNvSpPr>
            <a:spLocks noGrp="1"/>
          </p:cNvSpPr>
          <p:nvPr>
            <p:ph idx="1"/>
          </p:nvPr>
        </p:nvSpPr>
        <p:spPr>
          <a:xfrm>
            <a:off x="304800" y="990600"/>
            <a:ext cx="8534400" cy="5486400"/>
          </a:xfrm>
        </p:spPr>
        <p:txBody>
          <a:bodyPr/>
          <a:lstStyle/>
          <a:p>
            <a:pPr eaLnBrk="1" hangingPunct="1">
              <a:lnSpc>
                <a:spcPct val="110000"/>
              </a:lnSpc>
            </a:pPr>
            <a:r>
              <a:rPr lang="en-US" altLang="zh-CN" sz="2400" dirty="0" smtClean="0">
                <a:latin typeface="Times New Roman" pitchFamily="18" charset="0"/>
              </a:rPr>
              <a:t>ECB(electronic codebook)</a:t>
            </a:r>
            <a:r>
              <a:rPr lang="zh-CN" altLang="en-US" sz="2400" dirty="0" smtClean="0">
                <a:latin typeface="Times New Roman" pitchFamily="18" charset="0"/>
              </a:rPr>
              <a:t>模式是最简单的运行模式</a:t>
            </a:r>
          </a:p>
          <a:p>
            <a:pPr lvl="1" eaLnBrk="1" hangingPunct="1">
              <a:lnSpc>
                <a:spcPct val="110000"/>
              </a:lnSpc>
            </a:pPr>
            <a:r>
              <a:rPr lang="zh-CN" altLang="en-US" sz="2000" dirty="0" smtClean="0">
                <a:solidFill>
                  <a:srgbClr val="0000FF"/>
                </a:solidFill>
                <a:latin typeface="Times New Roman" pitchFamily="18" charset="0"/>
              </a:rPr>
              <a:t>对明文分组后用同一密钥逐一加密，</a:t>
            </a:r>
            <a:r>
              <a:rPr lang="zh-CN" altLang="en-US" sz="2000" dirty="0" smtClean="0">
                <a:latin typeface="Times New Roman" pitchFamily="18" charset="0"/>
              </a:rPr>
              <a:t>就像有一个非常大的密文电码本</a:t>
            </a:r>
          </a:p>
          <a:p>
            <a:pPr lvl="1" eaLnBrk="1" hangingPunct="1">
              <a:lnSpc>
                <a:spcPct val="110000"/>
              </a:lnSpc>
            </a:pPr>
            <a:r>
              <a:rPr lang="zh-CN" altLang="en-US" sz="2000" dirty="0" smtClean="0">
                <a:solidFill>
                  <a:srgbClr val="0000FF"/>
                </a:solidFill>
                <a:latin typeface="Times New Roman" pitchFamily="18" charset="0"/>
              </a:rPr>
              <a:t>往往需要填充，如果</a:t>
            </a:r>
            <a:r>
              <a:rPr lang="zh-CN" altLang="en-US" sz="2000" dirty="0" smtClean="0">
                <a:latin typeface="Times New Roman" pitchFamily="18" charset="0"/>
              </a:rPr>
              <a:t>最后一个分组如果不够</a:t>
            </a:r>
            <a:r>
              <a:rPr lang="en-US" altLang="zh-CN" sz="2000" dirty="0" smtClean="0">
                <a:latin typeface="Times New Roman" pitchFamily="18" charset="0"/>
              </a:rPr>
              <a:t>64</a:t>
            </a:r>
            <a:r>
              <a:rPr lang="zh-CN" altLang="en-US" sz="2000" dirty="0" smtClean="0">
                <a:latin typeface="Times New Roman" pitchFamily="18" charset="0"/>
              </a:rPr>
              <a:t>比特</a:t>
            </a:r>
          </a:p>
          <a:p>
            <a:pPr lvl="1" eaLnBrk="1" hangingPunct="1"/>
            <a:r>
              <a:rPr lang="zh-CN" altLang="en-US" sz="2200" dirty="0" smtClean="0">
                <a:solidFill>
                  <a:srgbClr val="0000FF"/>
                </a:solidFill>
                <a:effectLst>
                  <a:outerShdw blurRad="38100" dist="38100" dir="2700000" algn="tl">
                    <a:srgbClr val="000000">
                      <a:alpha val="43137"/>
                    </a:srgbClr>
                  </a:outerShdw>
                </a:effectLst>
                <a:latin typeface="华文中宋" pitchFamily="2" charset="-122"/>
              </a:rPr>
              <a:t>适合短消息</a:t>
            </a:r>
            <a:r>
              <a:rPr lang="zh-CN" altLang="en-US" sz="2200" dirty="0" smtClean="0">
                <a:effectLst>
                  <a:outerShdw blurRad="38100" dist="38100" dir="2700000" algn="tl">
                    <a:srgbClr val="000000">
                      <a:alpha val="43137"/>
                    </a:srgbClr>
                  </a:outerShdw>
                </a:effectLst>
                <a:latin typeface="华文中宋" pitchFamily="2" charset="-122"/>
              </a:rPr>
              <a:t>，如</a:t>
            </a:r>
            <a:r>
              <a:rPr lang="zh-CN" altLang="en-US" sz="2000" dirty="0" smtClean="0">
                <a:latin typeface="华文中宋" pitchFamily="2" charset="-122"/>
              </a:rPr>
              <a:t>安全地传递</a:t>
            </a:r>
            <a:r>
              <a:rPr lang="en-US" altLang="zh-CN" sz="2000" dirty="0" smtClean="0">
                <a:latin typeface="华文中宋" pitchFamily="2" charset="-122"/>
              </a:rPr>
              <a:t>DES</a:t>
            </a:r>
            <a:r>
              <a:rPr lang="zh-CN" altLang="en-US" sz="2000" dirty="0" smtClean="0">
                <a:latin typeface="华文中宋" pitchFamily="2" charset="-122"/>
              </a:rPr>
              <a:t>密钥</a:t>
            </a:r>
            <a:endParaRPr lang="en-US" altLang="zh-CN" sz="2000" dirty="0" smtClean="0">
              <a:latin typeface="华文中宋" pitchFamily="2" charset="-122"/>
            </a:endParaRPr>
          </a:p>
          <a:p>
            <a:pPr lvl="1" eaLnBrk="1" hangingPunct="1"/>
            <a:r>
              <a:rPr lang="zh-CN" altLang="en-US" sz="2000" dirty="0" smtClean="0">
                <a:solidFill>
                  <a:srgbClr val="0000FF"/>
                </a:solidFill>
                <a:latin typeface="华文中宋" pitchFamily="2" charset="-122"/>
              </a:rPr>
              <a:t>用于长消息时可能不够安全</a:t>
            </a:r>
            <a:endParaRPr lang="en-US" altLang="zh-CN" sz="2000" dirty="0" smtClean="0">
              <a:solidFill>
                <a:srgbClr val="0000FF"/>
              </a:solidFill>
              <a:latin typeface="华文中宋" pitchFamily="2" charset="-122"/>
            </a:endParaRPr>
          </a:p>
          <a:p>
            <a:pPr lvl="2" eaLnBrk="1" hangingPunct="1"/>
            <a:r>
              <a:rPr lang="zh-CN" altLang="en-US" sz="2000" dirty="0" smtClean="0">
                <a:latin typeface="华文中宋" pitchFamily="2" charset="-122"/>
              </a:rPr>
              <a:t>同一明文分组的密文也相同</a:t>
            </a:r>
            <a:endParaRPr lang="en-US" altLang="zh-CN" sz="2000" dirty="0" smtClean="0">
              <a:latin typeface="华文中宋" pitchFamily="2" charset="-122"/>
            </a:endParaRPr>
          </a:p>
          <a:p>
            <a:pPr lvl="2" eaLnBrk="1" hangingPunct="1">
              <a:buNone/>
            </a:pPr>
            <a:r>
              <a:rPr lang="zh-CN" altLang="en-US" sz="2000" dirty="0" smtClean="0">
                <a:latin typeface="华文中宋" pitchFamily="2" charset="-122"/>
              </a:rPr>
              <a:t>    会有信息泄露泄露，比如图像</a:t>
            </a:r>
            <a:endParaRPr lang="en-US" altLang="zh-CN" sz="2000" dirty="0" smtClean="0">
              <a:latin typeface="华文中宋" pitchFamily="2" charset="-122"/>
            </a:endParaRPr>
          </a:p>
          <a:p>
            <a:pPr lvl="2" eaLnBrk="1" hangingPunct="1">
              <a:buNone/>
            </a:pPr>
            <a:r>
              <a:rPr lang="zh-CN" altLang="en-US" sz="2000" dirty="0" smtClean="0">
                <a:latin typeface="华文中宋" pitchFamily="2" charset="-122"/>
              </a:rPr>
              <a:t>    文档头格式中的</a:t>
            </a:r>
            <a:r>
              <a:rPr lang="zh-CN" altLang="en-US" sz="2000" dirty="0" smtClean="0">
                <a:solidFill>
                  <a:srgbClr val="CC0000"/>
                </a:solidFill>
                <a:latin typeface="华文中宋" pitchFamily="2" charset="-122"/>
              </a:rPr>
              <a:t>结构化明文</a:t>
            </a:r>
            <a:r>
              <a:rPr lang="zh-CN" altLang="en-US" sz="2000" dirty="0" smtClean="0">
                <a:latin typeface="华文中宋" pitchFamily="2" charset="-122"/>
              </a:rPr>
              <a:t>，</a:t>
            </a:r>
            <a:endParaRPr lang="en-US" altLang="zh-CN" sz="2000" dirty="0" smtClean="0">
              <a:latin typeface="华文中宋" pitchFamily="2" charset="-122"/>
            </a:endParaRPr>
          </a:p>
          <a:p>
            <a:pPr lvl="2" eaLnBrk="1" hangingPunct="1">
              <a:buNone/>
            </a:pPr>
            <a:r>
              <a:rPr lang="zh-CN" altLang="en-US" sz="2000" dirty="0" smtClean="0">
                <a:latin typeface="华文中宋" pitchFamily="2" charset="-122"/>
              </a:rPr>
              <a:t>    或者</a:t>
            </a:r>
            <a:r>
              <a:rPr lang="zh-CN" altLang="en-US" sz="2000" dirty="0" smtClean="0">
                <a:solidFill>
                  <a:srgbClr val="CC0000"/>
                </a:solidFill>
                <a:latin typeface="华文中宋" pitchFamily="2" charset="-122"/>
              </a:rPr>
              <a:t>消息有重复部分</a:t>
            </a:r>
            <a:r>
              <a:rPr lang="zh-CN" altLang="en-US" sz="2000" dirty="0" smtClean="0">
                <a:latin typeface="华文中宋" pitchFamily="2" charset="-122"/>
              </a:rPr>
              <a:t>，且是明</a:t>
            </a:r>
            <a:endParaRPr lang="en-US" altLang="zh-CN" sz="2000" dirty="0" smtClean="0">
              <a:latin typeface="华文中宋" pitchFamily="2" charset="-122"/>
            </a:endParaRPr>
          </a:p>
          <a:p>
            <a:pPr lvl="2" eaLnBrk="1" hangingPunct="1">
              <a:buNone/>
            </a:pPr>
            <a:r>
              <a:rPr lang="zh-CN" altLang="en-US" sz="2000" dirty="0" smtClean="0">
                <a:latin typeface="华文中宋" pitchFamily="2" charset="-122"/>
              </a:rPr>
              <a:t>    文分组长度的倍数，这些特性</a:t>
            </a:r>
            <a:endParaRPr lang="en-US" altLang="zh-CN" sz="2000" dirty="0" smtClean="0">
              <a:latin typeface="华文中宋" pitchFamily="2" charset="-122"/>
            </a:endParaRPr>
          </a:p>
          <a:p>
            <a:pPr lvl="2" eaLnBrk="1" hangingPunct="1">
              <a:buNone/>
            </a:pPr>
            <a:r>
              <a:rPr lang="zh-CN" altLang="en-US" sz="2000" dirty="0" smtClean="0">
                <a:latin typeface="华文中宋" pitchFamily="2" charset="-122"/>
              </a:rPr>
              <a:t>    都有助于密码分析者，对其提供对分组的代换或重排的机会</a:t>
            </a:r>
            <a:endParaRPr lang="zh-CN" altLang="en-US"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3.4</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分组密码运行模式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093634" name="Object 4"/>
          <p:cNvGraphicFramePr>
            <a:graphicFrameLocks noChangeAspect="1"/>
          </p:cNvGraphicFramePr>
          <p:nvPr/>
        </p:nvGraphicFramePr>
        <p:xfrm>
          <a:off x="4876800" y="2971800"/>
          <a:ext cx="4038600" cy="3551715"/>
        </p:xfrm>
        <a:graphic>
          <a:graphicData uri="http://schemas.openxmlformats.org/presentationml/2006/ole">
            <p:oleObj spid="_x0000_s1093634" name="Visio" r:id="rId3" imgW="3664809" imgH="3223646" progId="Visio.Drawing.11">
              <p:embed/>
            </p:oleObj>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3.4.2 </a:t>
            </a:r>
            <a:r>
              <a:rPr lang="zh-CN" altLang="en-US" dirty="0" smtClean="0"/>
              <a:t>密码分组链接</a:t>
            </a:r>
            <a:r>
              <a:rPr lang="en-US" altLang="zh-CN" dirty="0" smtClean="0"/>
              <a:t>(CBC)</a:t>
            </a:r>
            <a:r>
              <a:rPr lang="zh-CN" altLang="en-US" dirty="0" smtClean="0"/>
              <a:t>模式</a:t>
            </a:r>
          </a:p>
        </p:txBody>
      </p:sp>
      <p:sp>
        <p:nvSpPr>
          <p:cNvPr id="3" name="内容占位符 2"/>
          <p:cNvSpPr>
            <a:spLocks noGrp="1"/>
          </p:cNvSpPr>
          <p:nvPr>
            <p:ph idx="1"/>
          </p:nvPr>
        </p:nvSpPr>
        <p:spPr>
          <a:xfrm>
            <a:off x="304800" y="990600"/>
            <a:ext cx="8534400" cy="5486400"/>
          </a:xfrm>
        </p:spPr>
        <p:txBody>
          <a:bodyPr/>
          <a:lstStyle/>
          <a:p>
            <a:pPr eaLnBrk="1" hangingPunct="1">
              <a:lnSpc>
                <a:spcPct val="100000"/>
              </a:lnSpc>
            </a:pPr>
            <a:r>
              <a:rPr lang="en-US" altLang="zh-CN" sz="1800" dirty="0" smtClean="0"/>
              <a:t>CBC</a:t>
            </a:r>
            <a:r>
              <a:rPr lang="zh-CN" altLang="en-US" sz="1800" dirty="0" smtClean="0"/>
              <a:t>（</a:t>
            </a:r>
            <a:r>
              <a:rPr lang="en-US" altLang="zh-CN" sz="1800" dirty="0" smtClean="0"/>
              <a:t>cipher block chaining</a:t>
            </a:r>
            <a:r>
              <a:rPr lang="zh-CN" altLang="en-US" sz="1800" dirty="0" smtClean="0"/>
              <a:t>）模式可让重复的明文分组产生不同的密文分组</a:t>
            </a:r>
          </a:p>
          <a:p>
            <a:pPr eaLnBrk="1" hangingPunct="1"/>
            <a:r>
              <a:rPr lang="zh-CN" altLang="en-US" sz="1800" dirty="0" smtClean="0">
                <a:solidFill>
                  <a:srgbClr val="0000FF"/>
                </a:solidFill>
                <a:latin typeface="Times New Roman" pitchFamily="18" charset="0"/>
                <a:cs typeface="Times New Roman" pitchFamily="18" charset="0"/>
              </a:rPr>
              <a:t>加密算法的输入是当前明文分组与前一密文分组的异或，</a:t>
            </a:r>
            <a:r>
              <a:rPr lang="zh-CN" altLang="en-US" sz="1800" dirty="0" smtClean="0">
                <a:solidFill>
                  <a:srgbClr val="0000FF"/>
                </a:solidFill>
                <a:latin typeface="Times New Roman" pitchFamily="18" charset="0"/>
              </a:rPr>
              <a:t>利用一个初始向量开始</a:t>
            </a:r>
            <a:r>
              <a:rPr lang="zh-CN" altLang="en-US" sz="1800" dirty="0" smtClean="0">
                <a:latin typeface="Times New Roman" pitchFamily="18" charset="0"/>
              </a:rPr>
              <a:t>： </a:t>
            </a:r>
            <a:endParaRPr lang="zh-CN" altLang="en-US" sz="1800" i="1" dirty="0" smtClean="0">
              <a:latin typeface="Times New Roman" pitchFamily="18" charset="0"/>
            </a:endParaRPr>
          </a:p>
          <a:p>
            <a:pPr lvl="1" eaLnBrk="1" hangingPunct="1"/>
            <a:r>
              <a:rPr lang="en-US" altLang="zh-CN" sz="1800" i="1" dirty="0" err="1" smtClean="0">
                <a:latin typeface="Times New Roman" pitchFamily="18" charset="0"/>
              </a:rPr>
              <a:t>C</a:t>
            </a:r>
            <a:r>
              <a:rPr lang="en-US" altLang="zh-CN" sz="1800" i="1" baseline="-25000" dirty="0" err="1" smtClean="0">
                <a:latin typeface="Times New Roman" pitchFamily="18" charset="0"/>
              </a:rPr>
              <a:t>i</a:t>
            </a:r>
            <a:r>
              <a:rPr lang="en-US" altLang="zh-CN" sz="1800" dirty="0" smtClean="0">
                <a:latin typeface="Times New Roman" pitchFamily="18" charset="0"/>
              </a:rPr>
              <a:t>= </a:t>
            </a:r>
            <a:r>
              <a:rPr lang="en-US" altLang="zh-CN" sz="1800" i="1" dirty="0" smtClean="0">
                <a:latin typeface="Times New Roman" pitchFamily="18" charset="0"/>
              </a:rPr>
              <a:t>DES</a:t>
            </a:r>
            <a:r>
              <a:rPr lang="en-US" altLang="zh-CN" sz="1800" baseline="-25000" dirty="0" smtClean="0">
                <a:latin typeface="Times New Roman" pitchFamily="18" charset="0"/>
              </a:rPr>
              <a:t>K</a:t>
            </a:r>
            <a:r>
              <a:rPr lang="en-US" altLang="zh-CN" sz="1800" dirty="0" smtClean="0">
                <a:latin typeface="Times New Roman" pitchFamily="18" charset="0"/>
              </a:rPr>
              <a:t>(</a:t>
            </a:r>
            <a:r>
              <a:rPr lang="en-US" altLang="zh-CN" sz="1800" i="1" dirty="0" smtClean="0">
                <a:latin typeface="Times New Roman" pitchFamily="18" charset="0"/>
              </a:rPr>
              <a:t>P</a:t>
            </a:r>
            <a:r>
              <a:rPr lang="en-US" altLang="zh-CN" sz="1800" i="1" baseline="-25000" dirty="0" smtClean="0">
                <a:latin typeface="Times New Roman" pitchFamily="18" charset="0"/>
              </a:rPr>
              <a:t>i</a:t>
            </a:r>
            <a:r>
              <a:rPr lang="en-US" altLang="zh-CN" sz="1800" dirty="0" smtClean="0">
                <a:latin typeface="Times New Roman" pitchFamily="18" charset="0"/>
              </a:rPr>
              <a:t> XOR </a:t>
            </a:r>
            <a:r>
              <a:rPr lang="en-US" altLang="zh-CN" sz="1800" i="1" dirty="0" smtClean="0">
                <a:latin typeface="Times New Roman" pitchFamily="18" charset="0"/>
              </a:rPr>
              <a:t>C</a:t>
            </a:r>
            <a:r>
              <a:rPr lang="en-US" altLang="zh-CN" sz="1800" i="1" baseline="-25000" dirty="0" smtClean="0">
                <a:latin typeface="Times New Roman" pitchFamily="18" charset="0"/>
              </a:rPr>
              <a:t>i</a:t>
            </a:r>
            <a:r>
              <a:rPr lang="en-US" altLang="zh-CN" sz="1800" baseline="-25000" dirty="0" smtClean="0">
                <a:latin typeface="Times New Roman" pitchFamily="18" charset="0"/>
              </a:rPr>
              <a:t>-1</a:t>
            </a:r>
            <a:r>
              <a:rPr lang="en-US" altLang="zh-CN" sz="1800" dirty="0" smtClean="0">
                <a:latin typeface="Times New Roman" pitchFamily="18" charset="0"/>
              </a:rPr>
              <a:t>)          </a:t>
            </a:r>
            <a:r>
              <a:rPr lang="en-US" altLang="zh-CN" sz="1800" i="1" dirty="0" smtClean="0">
                <a:latin typeface="Times New Roman" pitchFamily="18" charset="0"/>
              </a:rPr>
              <a:t>C</a:t>
            </a:r>
            <a:r>
              <a:rPr lang="en-US" altLang="zh-CN" sz="1800" baseline="-25000" dirty="0" smtClean="0">
                <a:latin typeface="Times New Roman" pitchFamily="18" charset="0"/>
              </a:rPr>
              <a:t>-1</a:t>
            </a:r>
            <a:r>
              <a:rPr lang="en-US" altLang="zh-CN" sz="1800" dirty="0" smtClean="0">
                <a:latin typeface="Times New Roman" pitchFamily="18" charset="0"/>
              </a:rPr>
              <a:t> =IV </a:t>
            </a:r>
          </a:p>
          <a:p>
            <a:pPr marL="342900" lvl="1" indent="-342900" eaLnBrk="1" hangingPunct="1">
              <a:lnSpc>
                <a:spcPct val="100000"/>
              </a:lnSpc>
              <a:buClr>
                <a:schemeClr val="tx2"/>
              </a:buClr>
              <a:buFont typeface="Wingdings" pitchFamily="2" charset="2"/>
              <a:buChar char="Ü"/>
            </a:pPr>
            <a:r>
              <a:rPr lang="zh-CN" altLang="en-US" sz="1800" dirty="0" smtClean="0">
                <a:solidFill>
                  <a:srgbClr val="0000FF"/>
                </a:solidFill>
                <a:latin typeface="Times New Roman" pitchFamily="18" charset="0"/>
              </a:rPr>
              <a:t>初始向量</a:t>
            </a:r>
            <a:r>
              <a:rPr lang="en-US" altLang="zh-CN" sz="1800" dirty="0" smtClean="0">
                <a:solidFill>
                  <a:srgbClr val="0000FF"/>
                </a:solidFill>
                <a:latin typeface="Times New Roman" pitchFamily="18" charset="0"/>
              </a:rPr>
              <a:t>IV</a:t>
            </a:r>
            <a:r>
              <a:rPr lang="zh-CN" altLang="en-US" sz="1800" dirty="0" smtClean="0">
                <a:solidFill>
                  <a:srgbClr val="0000FF"/>
                </a:solidFill>
                <a:latin typeface="Times New Roman" pitchFamily="18" charset="0"/>
              </a:rPr>
              <a:t>需要保护</a:t>
            </a:r>
            <a:r>
              <a:rPr lang="zh-CN" altLang="en-US" sz="1800" dirty="0" smtClean="0">
                <a:latin typeface="Times New Roman" pitchFamily="18" charset="0"/>
              </a:rPr>
              <a:t>，</a:t>
            </a:r>
            <a:r>
              <a:rPr lang="zh-CN" altLang="en-US" sz="1800" dirty="0" smtClean="0"/>
              <a:t>如果</a:t>
            </a:r>
            <a:r>
              <a:rPr lang="en-US" altLang="zh-CN" sz="1800" dirty="0" smtClean="0"/>
              <a:t>IV</a:t>
            </a:r>
            <a:r>
              <a:rPr lang="zh-CN" altLang="en-US" sz="1800" dirty="0" smtClean="0"/>
              <a:t>被改变一个</a:t>
            </a:r>
            <a:endParaRPr lang="en-US" altLang="zh-CN" sz="1800" dirty="0" smtClean="0"/>
          </a:p>
          <a:p>
            <a:pPr marL="342900" lvl="1" indent="-342900" eaLnBrk="1" hangingPunct="1">
              <a:lnSpc>
                <a:spcPct val="100000"/>
              </a:lnSpc>
              <a:buClr>
                <a:schemeClr val="tx2"/>
              </a:buClr>
              <a:buNone/>
            </a:pPr>
            <a:r>
              <a:rPr lang="en-US" altLang="zh-CN" sz="1800" dirty="0" smtClean="0"/>
              <a:t>     </a:t>
            </a:r>
            <a:r>
              <a:rPr lang="zh-CN" altLang="en-US" sz="1800" dirty="0" smtClean="0"/>
              <a:t>比特，则相当于对应的一个明文比特被翻转</a:t>
            </a:r>
            <a:endParaRPr lang="en-US" altLang="zh-CN" sz="1800" dirty="0" smtClean="0"/>
          </a:p>
          <a:p>
            <a:pPr eaLnBrk="1" hangingPunct="1">
              <a:lnSpc>
                <a:spcPct val="100000"/>
              </a:lnSpc>
            </a:pPr>
            <a:r>
              <a:rPr lang="zh-CN" altLang="en-US" sz="1800" dirty="0" smtClean="0">
                <a:solidFill>
                  <a:srgbClr val="0000FF"/>
                </a:solidFill>
                <a:latin typeface="Times New Roman" pitchFamily="18" charset="0"/>
              </a:rPr>
              <a:t>适合加密长度大于</a:t>
            </a:r>
            <a:r>
              <a:rPr lang="en-US" altLang="zh-CN" sz="1800" dirty="0" smtClean="0">
                <a:solidFill>
                  <a:srgbClr val="0000FF"/>
                </a:solidFill>
                <a:latin typeface="Times New Roman" pitchFamily="18" charset="0"/>
              </a:rPr>
              <a:t>64</a:t>
            </a:r>
            <a:r>
              <a:rPr lang="zh-CN" altLang="en-US" sz="1800" dirty="0" smtClean="0">
                <a:solidFill>
                  <a:srgbClr val="0000FF"/>
                </a:solidFill>
                <a:latin typeface="Times New Roman" pitchFamily="18" charset="0"/>
              </a:rPr>
              <a:t>比特的消息</a:t>
            </a:r>
            <a:endParaRPr lang="en-US" altLang="zh-CN" sz="1800" dirty="0" smtClean="0">
              <a:solidFill>
                <a:srgbClr val="0000FF"/>
              </a:solidFill>
              <a:latin typeface="Times New Roman" pitchFamily="18" charset="0"/>
            </a:endParaRPr>
          </a:p>
          <a:p>
            <a:pPr eaLnBrk="1" hangingPunct="1">
              <a:lnSpc>
                <a:spcPct val="100000"/>
              </a:lnSpc>
            </a:pPr>
            <a:r>
              <a:rPr lang="zh-CN" altLang="en-US" sz="1800" dirty="0" smtClean="0">
                <a:solidFill>
                  <a:srgbClr val="0000FF"/>
                </a:solidFill>
                <a:latin typeface="Times New Roman" pitchFamily="18" charset="0"/>
              </a:rPr>
              <a:t>还可以用来进行用户认证</a:t>
            </a:r>
            <a:r>
              <a:rPr lang="en-US" altLang="zh-CN" sz="1800" dirty="0" smtClean="0">
                <a:latin typeface="Times New Roman" pitchFamily="18" charset="0"/>
              </a:rPr>
              <a:t>(</a:t>
            </a:r>
            <a:r>
              <a:rPr lang="zh-CN" altLang="en-US" sz="1800" dirty="0" smtClean="0">
                <a:latin typeface="Times New Roman" pitchFamily="18" charset="0"/>
              </a:rPr>
              <a:t>消息认证</a:t>
            </a:r>
            <a:r>
              <a:rPr lang="en-US" altLang="zh-CN" sz="1800" dirty="0" smtClean="0">
                <a:latin typeface="Times New Roman" pitchFamily="18" charset="0"/>
              </a:rPr>
              <a:t>)</a:t>
            </a:r>
          </a:p>
          <a:p>
            <a:pPr lvl="1" eaLnBrk="1" hangingPunct="1">
              <a:lnSpc>
                <a:spcPct val="100000"/>
              </a:lnSpc>
            </a:pPr>
            <a:r>
              <a:rPr lang="zh-CN" altLang="en-US" sz="1800" dirty="0" smtClean="0">
                <a:latin typeface="Times New Roman" pitchFamily="18" charset="0"/>
              </a:rPr>
              <a:t>比如著名的</a:t>
            </a:r>
            <a:r>
              <a:rPr lang="en-US" altLang="zh-CN" sz="1800" dirty="0" smtClean="0">
                <a:latin typeface="Times New Roman" pitchFamily="18" charset="0"/>
              </a:rPr>
              <a:t>CBC-MAC</a:t>
            </a:r>
          </a:p>
          <a:p>
            <a:pPr eaLnBrk="1" hangingPunct="1">
              <a:lnSpc>
                <a:spcPct val="100000"/>
              </a:lnSpc>
            </a:pPr>
            <a:r>
              <a:rPr lang="zh-CN" altLang="en-US" sz="1800" dirty="0" smtClean="0">
                <a:solidFill>
                  <a:srgbClr val="0000FF"/>
                </a:solidFill>
                <a:latin typeface="Times New Roman" pitchFamily="18" charset="0"/>
              </a:rPr>
              <a:t>错误传播：影响当前解密分组和下一分组</a:t>
            </a:r>
          </a:p>
          <a:p>
            <a:pPr eaLnBrk="1" hangingPunct="1">
              <a:lnSpc>
                <a:spcPct val="100000"/>
              </a:lnSpc>
            </a:pPr>
            <a:r>
              <a:rPr lang="zh-CN" altLang="en-US" sz="1800" dirty="0" smtClean="0">
                <a:solidFill>
                  <a:srgbClr val="006600"/>
                </a:solidFill>
                <a:latin typeface="Times New Roman" pitchFamily="18" charset="0"/>
              </a:rPr>
              <a:t>解密时，每一个密文分组被解密后，</a:t>
            </a:r>
            <a:endParaRPr lang="en-US" altLang="zh-CN" sz="1800" dirty="0" smtClean="0">
              <a:solidFill>
                <a:srgbClr val="006600"/>
              </a:solidFill>
              <a:latin typeface="Times New Roman" pitchFamily="18" charset="0"/>
            </a:endParaRPr>
          </a:p>
          <a:p>
            <a:pPr eaLnBrk="1" hangingPunct="1">
              <a:lnSpc>
                <a:spcPct val="100000"/>
              </a:lnSpc>
              <a:buNone/>
            </a:pPr>
            <a:r>
              <a:rPr lang="zh-CN" altLang="en-US" sz="1800" dirty="0" smtClean="0">
                <a:solidFill>
                  <a:srgbClr val="006600"/>
                </a:solidFill>
                <a:latin typeface="Times New Roman" pitchFamily="18" charset="0"/>
              </a:rPr>
              <a:t>      再与前一个密文分组异或，即</a:t>
            </a:r>
            <a:endParaRPr lang="zh-CN" altLang="en-US" sz="1800" i="1" dirty="0" smtClean="0">
              <a:solidFill>
                <a:srgbClr val="006600"/>
              </a:solidFill>
              <a:latin typeface="Times New Roman" pitchFamily="18" charset="0"/>
            </a:endParaRPr>
          </a:p>
          <a:p>
            <a:pPr lvl="1" eaLnBrk="1" hangingPunct="1">
              <a:lnSpc>
                <a:spcPct val="100000"/>
              </a:lnSpc>
            </a:pPr>
            <a:r>
              <a:rPr lang="en-US" altLang="zh-CN" sz="1800" i="1" dirty="0" smtClean="0">
                <a:latin typeface="Times New Roman" pitchFamily="18" charset="0"/>
              </a:rPr>
              <a:t>D</a:t>
            </a:r>
            <a:r>
              <a:rPr lang="en-US" altLang="zh-CN" sz="1800" i="1" baseline="-25000" dirty="0" smtClean="0">
                <a:latin typeface="Times New Roman" pitchFamily="18" charset="0"/>
              </a:rPr>
              <a:t>K</a:t>
            </a:r>
            <a:r>
              <a:rPr lang="en-US" altLang="zh-CN" sz="1800" dirty="0" smtClean="0">
                <a:latin typeface="Times New Roman" pitchFamily="18" charset="0"/>
              </a:rPr>
              <a:t>[</a:t>
            </a:r>
            <a:r>
              <a:rPr lang="en-US" altLang="zh-CN" sz="1800" i="1" dirty="0" err="1" smtClean="0">
                <a:latin typeface="Times New Roman" pitchFamily="18" charset="0"/>
              </a:rPr>
              <a:t>C</a:t>
            </a:r>
            <a:r>
              <a:rPr lang="en-US" altLang="zh-CN" sz="1800" i="1" baseline="-25000" dirty="0" err="1" smtClean="0">
                <a:latin typeface="Times New Roman" pitchFamily="18" charset="0"/>
              </a:rPr>
              <a:t>n</a:t>
            </a:r>
            <a:r>
              <a:rPr lang="en-US" altLang="zh-CN" sz="1800" dirty="0" smtClean="0">
                <a:latin typeface="Times New Roman" pitchFamily="18" charset="0"/>
              </a:rPr>
              <a:t>]</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C</a:t>
            </a:r>
            <a:r>
              <a:rPr lang="en-US" altLang="zh-CN" sz="1800" i="1" baseline="-25000" dirty="0" smtClean="0">
                <a:latin typeface="Times New Roman" pitchFamily="18" charset="0"/>
              </a:rPr>
              <a:t>n</a:t>
            </a:r>
            <a:r>
              <a:rPr lang="en-US" altLang="zh-CN" sz="1800" baseline="-25000" dirty="0" smtClean="0">
                <a:latin typeface="Times New Roman" pitchFamily="18" charset="0"/>
              </a:rPr>
              <a:t>-1</a:t>
            </a:r>
            <a:r>
              <a:rPr lang="en-US" altLang="zh-CN" sz="1800" dirty="0" smtClean="0">
                <a:latin typeface="Times New Roman" pitchFamily="18" charset="0"/>
              </a:rPr>
              <a:t>=</a:t>
            </a:r>
            <a:r>
              <a:rPr lang="en-US" altLang="zh-CN" sz="1800" i="1" dirty="0" smtClean="0">
                <a:latin typeface="Times New Roman" pitchFamily="18" charset="0"/>
              </a:rPr>
              <a:t> D</a:t>
            </a:r>
            <a:r>
              <a:rPr lang="en-US" altLang="zh-CN" sz="1800" i="1" baseline="-25000" dirty="0" smtClean="0">
                <a:latin typeface="Times New Roman" pitchFamily="18" charset="0"/>
              </a:rPr>
              <a:t>K</a:t>
            </a:r>
            <a:r>
              <a:rPr lang="en-US" altLang="zh-CN" sz="1800" dirty="0" smtClean="0">
                <a:latin typeface="Times New Roman" pitchFamily="18" charset="0"/>
              </a:rPr>
              <a:t>[</a:t>
            </a:r>
            <a:r>
              <a:rPr lang="en-US" altLang="zh-CN" sz="1800" i="1" dirty="0" smtClean="0">
                <a:latin typeface="Times New Roman" pitchFamily="18" charset="0"/>
              </a:rPr>
              <a:t>E</a:t>
            </a:r>
            <a:r>
              <a:rPr lang="en-US" altLang="zh-CN" sz="1800" i="1" baseline="-25000" dirty="0" smtClean="0">
                <a:latin typeface="Times New Roman" pitchFamily="18" charset="0"/>
              </a:rPr>
              <a:t>K</a:t>
            </a:r>
            <a:r>
              <a:rPr lang="en-US" altLang="zh-CN" sz="1800" dirty="0" smtClean="0">
                <a:latin typeface="Times New Roman" pitchFamily="18" charset="0"/>
              </a:rPr>
              <a:t>[</a:t>
            </a:r>
            <a:r>
              <a:rPr lang="en-US" altLang="zh-CN" sz="1800" i="1" dirty="0" smtClean="0">
                <a:latin typeface="Times New Roman" pitchFamily="18" charset="0"/>
              </a:rPr>
              <a:t>C</a:t>
            </a:r>
            <a:r>
              <a:rPr lang="en-US" altLang="zh-CN" sz="1800" i="1" baseline="-25000" dirty="0" smtClean="0">
                <a:latin typeface="Times New Roman" pitchFamily="18" charset="0"/>
              </a:rPr>
              <a:t>n</a:t>
            </a:r>
            <a:r>
              <a:rPr lang="en-US" altLang="zh-CN" sz="1800" baseline="-25000" dirty="0" smtClean="0">
                <a:latin typeface="Times New Roman" pitchFamily="18" charset="0"/>
              </a:rPr>
              <a:t>-1</a:t>
            </a:r>
            <a:r>
              <a:rPr lang="en-US" altLang="zh-CN" sz="1800" dirty="0" smtClean="0">
                <a:latin typeface="Times New Roman" pitchFamily="18" charset="0"/>
              </a:rPr>
              <a:t>]</a:t>
            </a:r>
            <a:r>
              <a:rPr lang="en-US" altLang="zh-CN" sz="1800" dirty="0" smtClean="0">
                <a:latin typeface="Times New Roman" pitchFamily="18" charset="0"/>
                <a:sym typeface="Symbol" pitchFamily="18" charset="2"/>
              </a:rPr>
              <a:t></a:t>
            </a:r>
            <a:r>
              <a:rPr lang="en-US" altLang="zh-CN" sz="1800" i="1" dirty="0" err="1" smtClean="0">
                <a:latin typeface="Times New Roman" pitchFamily="18" charset="0"/>
              </a:rPr>
              <a:t>P</a:t>
            </a:r>
            <a:r>
              <a:rPr lang="en-US" altLang="zh-CN" sz="1800" i="1" baseline="-25000" dirty="0" err="1" smtClean="0">
                <a:latin typeface="Times New Roman" pitchFamily="18" charset="0"/>
              </a:rPr>
              <a:t>n</a:t>
            </a:r>
            <a:r>
              <a:rPr lang="en-US" altLang="zh-CN" sz="1800" dirty="0" smtClean="0">
                <a:latin typeface="Times New Roman" pitchFamily="18" charset="0"/>
              </a:rPr>
              <a:t>]</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C</a:t>
            </a:r>
            <a:r>
              <a:rPr lang="en-US" altLang="zh-CN" sz="1800" i="1" baseline="-25000" dirty="0" smtClean="0">
                <a:latin typeface="Times New Roman" pitchFamily="18" charset="0"/>
              </a:rPr>
              <a:t>n</a:t>
            </a:r>
            <a:r>
              <a:rPr lang="en-US" altLang="zh-CN" sz="1800" baseline="-25000" dirty="0" smtClean="0">
                <a:latin typeface="Times New Roman" pitchFamily="18" charset="0"/>
              </a:rPr>
              <a:t>-1</a:t>
            </a:r>
          </a:p>
          <a:p>
            <a:pPr lvl="1" eaLnBrk="1" hangingPunct="1">
              <a:lnSpc>
                <a:spcPct val="100000"/>
              </a:lnSpc>
            </a:pPr>
            <a:r>
              <a:rPr lang="en-US" altLang="zh-CN" sz="1800" dirty="0" smtClean="0">
                <a:latin typeface="Times New Roman" pitchFamily="18" charset="0"/>
              </a:rPr>
              <a:t>=</a:t>
            </a:r>
            <a:r>
              <a:rPr lang="en-US" altLang="zh-CN" sz="1800" i="1" dirty="0" smtClean="0">
                <a:latin typeface="Times New Roman" pitchFamily="18" charset="0"/>
              </a:rPr>
              <a:t> C</a:t>
            </a:r>
            <a:r>
              <a:rPr lang="en-US" altLang="zh-CN" sz="1800" i="1" baseline="-25000" dirty="0" smtClean="0">
                <a:latin typeface="Times New Roman" pitchFamily="18" charset="0"/>
              </a:rPr>
              <a:t>n</a:t>
            </a:r>
            <a:r>
              <a:rPr lang="en-US" altLang="zh-CN" sz="1800" baseline="-25000" dirty="0" smtClean="0">
                <a:latin typeface="Times New Roman" pitchFamily="18" charset="0"/>
              </a:rPr>
              <a:t>-1</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P</a:t>
            </a:r>
            <a:r>
              <a:rPr lang="en-US" altLang="zh-CN" sz="1800" i="1" baseline="-25000" dirty="0" smtClean="0">
                <a:latin typeface="Times New Roman" pitchFamily="18" charset="0"/>
              </a:rPr>
              <a:t>n</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rPr>
              <a:t>C</a:t>
            </a:r>
            <a:r>
              <a:rPr lang="en-US" altLang="zh-CN" sz="1800" i="1" baseline="-25000" dirty="0" smtClean="0">
                <a:latin typeface="Times New Roman" pitchFamily="18" charset="0"/>
              </a:rPr>
              <a:t>n</a:t>
            </a:r>
            <a:r>
              <a:rPr lang="en-US" altLang="zh-CN" sz="1800" baseline="-25000" dirty="0" smtClean="0">
                <a:latin typeface="Times New Roman" pitchFamily="18" charset="0"/>
              </a:rPr>
              <a:t>-1</a:t>
            </a:r>
            <a:r>
              <a:rPr lang="en-US" altLang="zh-CN" sz="1800" dirty="0" smtClean="0">
                <a:latin typeface="Times New Roman" pitchFamily="18" charset="0"/>
              </a:rPr>
              <a:t>=</a:t>
            </a:r>
            <a:r>
              <a:rPr lang="en-US" altLang="zh-CN" sz="1800" i="1" dirty="0" smtClean="0">
                <a:latin typeface="Times New Roman" pitchFamily="18" charset="0"/>
              </a:rPr>
              <a:t> </a:t>
            </a:r>
            <a:r>
              <a:rPr lang="en-US" altLang="zh-CN" sz="1800" i="1" dirty="0" err="1" smtClean="0">
                <a:latin typeface="Times New Roman" pitchFamily="18" charset="0"/>
              </a:rPr>
              <a:t>P</a:t>
            </a:r>
            <a:r>
              <a:rPr lang="en-US" altLang="zh-CN" sz="1800" i="1" baseline="-25000" dirty="0" err="1" smtClean="0">
                <a:latin typeface="Times New Roman" pitchFamily="18" charset="0"/>
              </a:rPr>
              <a:t>n</a:t>
            </a:r>
            <a:r>
              <a:rPr lang="zh-CN" altLang="en-US" sz="1800" dirty="0" smtClean="0">
                <a:latin typeface="Times New Roman" pitchFamily="18" charset="0"/>
              </a:rPr>
              <a:t>（设</a:t>
            </a:r>
            <a:r>
              <a:rPr lang="en-US" altLang="zh-CN" sz="1800" i="1" dirty="0" err="1" smtClean="0">
                <a:latin typeface="Times New Roman" pitchFamily="18" charset="0"/>
              </a:rPr>
              <a:t>C</a:t>
            </a:r>
            <a:r>
              <a:rPr lang="en-US" altLang="zh-CN" sz="1800" i="1" baseline="-25000" dirty="0" err="1" smtClean="0">
                <a:latin typeface="Times New Roman" pitchFamily="18" charset="0"/>
              </a:rPr>
              <a:t>n</a:t>
            </a:r>
            <a:r>
              <a:rPr lang="en-US" altLang="zh-CN" sz="1800" dirty="0" smtClean="0">
                <a:latin typeface="Times New Roman" pitchFamily="18" charset="0"/>
              </a:rPr>
              <a:t>=</a:t>
            </a:r>
            <a:r>
              <a:rPr lang="en-US" altLang="zh-CN" sz="1800" i="1" dirty="0" smtClean="0">
                <a:latin typeface="Times New Roman" pitchFamily="18" charset="0"/>
              </a:rPr>
              <a:t>E</a:t>
            </a:r>
            <a:r>
              <a:rPr lang="en-US" altLang="zh-CN" sz="1800" i="1" baseline="-25000" dirty="0" smtClean="0">
                <a:latin typeface="Times New Roman" pitchFamily="18" charset="0"/>
              </a:rPr>
              <a:t>K</a:t>
            </a:r>
            <a:r>
              <a:rPr lang="en-US" altLang="zh-CN" sz="1800" dirty="0" smtClean="0">
                <a:latin typeface="Times New Roman" pitchFamily="18" charset="0"/>
              </a:rPr>
              <a:t>[</a:t>
            </a:r>
            <a:r>
              <a:rPr lang="en-US" altLang="zh-CN" sz="1800" i="1" dirty="0" smtClean="0">
                <a:latin typeface="Times New Roman" pitchFamily="18" charset="0"/>
              </a:rPr>
              <a:t>C</a:t>
            </a:r>
            <a:r>
              <a:rPr lang="en-US" altLang="zh-CN" sz="1800" i="1" baseline="-25000" dirty="0" smtClean="0">
                <a:latin typeface="Times New Roman" pitchFamily="18" charset="0"/>
              </a:rPr>
              <a:t>n</a:t>
            </a:r>
            <a:r>
              <a:rPr lang="en-US" altLang="zh-CN" sz="1800" baseline="-25000" dirty="0" smtClean="0">
                <a:latin typeface="Times New Roman" pitchFamily="18" charset="0"/>
              </a:rPr>
              <a:t>-1</a:t>
            </a:r>
            <a:r>
              <a:rPr lang="en-US" altLang="zh-CN" sz="1800" dirty="0" smtClean="0">
                <a:latin typeface="Times New Roman" pitchFamily="18" charset="0"/>
              </a:rPr>
              <a:t>]</a:t>
            </a:r>
            <a:r>
              <a:rPr lang="en-US" altLang="zh-CN" sz="1800" dirty="0" smtClean="0">
                <a:latin typeface="Times New Roman" pitchFamily="18" charset="0"/>
                <a:sym typeface="Symbol" pitchFamily="18" charset="2"/>
              </a:rPr>
              <a:t></a:t>
            </a:r>
            <a:r>
              <a:rPr lang="en-US" altLang="zh-CN" sz="1800" i="1" dirty="0" err="1" smtClean="0">
                <a:latin typeface="Times New Roman" pitchFamily="18" charset="0"/>
              </a:rPr>
              <a:t>P</a:t>
            </a:r>
            <a:r>
              <a:rPr lang="en-US" altLang="zh-CN" sz="1800" i="1" baseline="-25000" dirty="0" err="1" smtClean="0">
                <a:latin typeface="Times New Roman" pitchFamily="18" charset="0"/>
              </a:rPr>
              <a:t>n</a:t>
            </a:r>
            <a:r>
              <a:rPr lang="en-US" altLang="zh-CN" sz="1800" dirty="0" smtClean="0">
                <a:latin typeface="Times New Roman" pitchFamily="18" charset="0"/>
              </a:rPr>
              <a:t>]</a:t>
            </a:r>
            <a:r>
              <a:rPr lang="zh-CN" altLang="en-US" sz="1800" dirty="0" smtClean="0">
                <a:latin typeface="Times New Roman" pitchFamily="18" charset="0"/>
              </a:rPr>
              <a:t>）</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3.4</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分组密码运行模式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094659" name="Object 4"/>
          <p:cNvGraphicFramePr>
            <a:graphicFrameLocks noChangeAspect="1"/>
          </p:cNvGraphicFramePr>
          <p:nvPr/>
        </p:nvGraphicFramePr>
        <p:xfrm>
          <a:off x="5230812" y="2133600"/>
          <a:ext cx="3760788" cy="4189096"/>
        </p:xfrm>
        <a:graphic>
          <a:graphicData uri="http://schemas.openxmlformats.org/presentationml/2006/ole">
            <p:oleObj spid="_x0000_s1094659" name="Visio" r:id="rId3" imgW="3561366" imgH="3966825" progId="Visio.Drawing.11">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3.1.1</a:t>
            </a:r>
            <a:r>
              <a:rPr lang="zh-CN" altLang="en-US" dirty="0" smtClean="0"/>
              <a:t>分组密码的基本概念和发展</a:t>
            </a:r>
            <a:endParaRPr lang="zh-CN" altLang="en-US" dirty="0"/>
          </a:p>
        </p:txBody>
      </p:sp>
      <p:sp>
        <p:nvSpPr>
          <p:cNvPr id="3" name="内容占位符 2"/>
          <p:cNvSpPr>
            <a:spLocks noGrp="1"/>
          </p:cNvSpPr>
          <p:nvPr>
            <p:ph idx="1"/>
          </p:nvPr>
        </p:nvSpPr>
        <p:spPr>
          <a:xfrm>
            <a:off x="457200" y="990600"/>
            <a:ext cx="8305800" cy="5486400"/>
          </a:xfrm>
        </p:spPr>
        <p:txBody>
          <a:bodyPr/>
          <a:lstStyle/>
          <a:p>
            <a:pPr eaLnBrk="1" hangingPunct="1">
              <a:lnSpc>
                <a:spcPct val="110000"/>
              </a:lnSpc>
            </a:pPr>
            <a:r>
              <a:rPr lang="zh-CN" altLang="en-US" sz="2000" dirty="0" smtClean="0"/>
              <a:t>（二）近代密码学阶段</a:t>
            </a:r>
            <a:r>
              <a:rPr lang="en-US" altLang="zh-CN" sz="2000" dirty="0" smtClean="0"/>
              <a:t>(1949-1975)-</a:t>
            </a:r>
            <a:r>
              <a:rPr lang="zh-CN" altLang="en-US" sz="2000" dirty="0" smtClean="0"/>
              <a:t>分组密码的酝酿期</a:t>
            </a:r>
          </a:p>
          <a:p>
            <a:pPr lvl="1" eaLnBrk="1" hangingPunct="1">
              <a:lnSpc>
                <a:spcPct val="110000"/>
              </a:lnSpc>
            </a:pPr>
            <a:r>
              <a:rPr lang="en-US" altLang="zh-CN" sz="2000" dirty="0" smtClean="0">
                <a:latin typeface="Times New Roman" pitchFamily="18" charset="0"/>
              </a:rPr>
              <a:t>1</a:t>
            </a:r>
            <a:r>
              <a:rPr lang="zh-CN" altLang="en-US" sz="2000" dirty="0" smtClean="0">
                <a:latin typeface="Times New Roman" pitchFamily="18" charset="0"/>
              </a:rPr>
              <a:t>）计算机技术的发展，开始了密码学面向商业应用的设计</a:t>
            </a:r>
          </a:p>
          <a:p>
            <a:pPr lvl="1" eaLnBrk="1" hangingPunct="1">
              <a:lnSpc>
                <a:spcPct val="110000"/>
              </a:lnSpc>
            </a:pPr>
            <a:r>
              <a:rPr lang="en-US" altLang="zh-CN" sz="2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C. E. Shannon(1916~2002 )</a:t>
            </a:r>
            <a:r>
              <a:rPr lang="zh-CN" altLang="en-US" sz="2000" dirty="0" smtClean="0">
                <a:latin typeface="Times New Roman" pitchFamily="18" charset="0"/>
              </a:rPr>
              <a:t>的工作：</a:t>
            </a:r>
            <a:r>
              <a:rPr lang="en-US" altLang="zh-CN" sz="2000" dirty="0" smtClean="0">
                <a:latin typeface="Times New Roman" pitchFamily="18" charset="0"/>
              </a:rPr>
              <a:t>1949</a:t>
            </a:r>
            <a:r>
              <a:rPr lang="zh-CN" altLang="en-US" sz="2000" dirty="0" smtClean="0">
                <a:latin typeface="Times New Roman" pitchFamily="18" charset="0"/>
              </a:rPr>
              <a:t>年，建立了保密系统的通信理论，</a:t>
            </a:r>
            <a:r>
              <a:rPr lang="en-US" altLang="zh-CN" sz="2000" dirty="0" smtClean="0">
                <a:latin typeface="Times New Roman" pitchFamily="18" charset="0"/>
              </a:rPr>
              <a:t>50-70</a:t>
            </a:r>
            <a:r>
              <a:rPr lang="zh-CN" altLang="en-US" sz="2000" dirty="0" smtClean="0">
                <a:latin typeface="Times New Roman" pitchFamily="18" charset="0"/>
              </a:rPr>
              <a:t>年代</a:t>
            </a:r>
            <a:r>
              <a:rPr lang="en-US" altLang="zh-CN" sz="2000" dirty="0" smtClean="0">
                <a:latin typeface="Times New Roman" pitchFamily="18" charset="0"/>
              </a:rPr>
              <a:t>Shannon</a:t>
            </a:r>
            <a:r>
              <a:rPr lang="zh-CN" altLang="en-US" sz="2000" dirty="0" smtClean="0">
                <a:latin typeface="Times New Roman" pitchFamily="18" charset="0"/>
              </a:rPr>
              <a:t>的工作起着决定性的指导作用。对密码理论的贡献主要有两点</a:t>
            </a:r>
          </a:p>
          <a:p>
            <a:pPr lvl="2" eaLnBrk="1" hangingPunct="1">
              <a:lnSpc>
                <a:spcPct val="110000"/>
              </a:lnSpc>
            </a:pPr>
            <a:r>
              <a:rPr lang="zh-CN" altLang="en-US" sz="1800" dirty="0" smtClean="0">
                <a:latin typeface="Times New Roman" pitchFamily="18" charset="0"/>
              </a:rPr>
              <a:t>其一，用信息论刻划了密码学中的安全性</a:t>
            </a:r>
          </a:p>
          <a:p>
            <a:pPr lvl="3" eaLnBrk="1" hangingPunct="1">
              <a:lnSpc>
                <a:spcPct val="110000"/>
              </a:lnSpc>
            </a:pPr>
            <a:r>
              <a:rPr lang="zh-CN" altLang="en-US" sz="1800" dirty="0" smtClean="0">
                <a:latin typeface="华文中宋" pitchFamily="2" charset="-122"/>
              </a:rPr>
              <a:t>提出了</a:t>
            </a:r>
            <a:r>
              <a:rPr lang="zh-CN" altLang="en-US" sz="1800" dirty="0" smtClean="0">
                <a:solidFill>
                  <a:srgbClr val="0000FF"/>
                </a:solidFill>
                <a:latin typeface="华文中宋" pitchFamily="2" charset="-122"/>
              </a:rPr>
              <a:t>语言冗余度和“熵”</a:t>
            </a:r>
            <a:r>
              <a:rPr lang="zh-CN" altLang="en-US" sz="1800" dirty="0" smtClean="0">
                <a:latin typeface="华文中宋" pitchFamily="2" charset="-122"/>
              </a:rPr>
              <a:t>的概念，论述了破译密码需多少信息量</a:t>
            </a:r>
          </a:p>
          <a:p>
            <a:pPr lvl="3" eaLnBrk="1" hangingPunct="1">
              <a:lnSpc>
                <a:spcPct val="110000"/>
              </a:lnSpc>
            </a:pPr>
            <a:r>
              <a:rPr lang="zh-CN" altLang="en-US" sz="1800" dirty="0" smtClean="0">
                <a:latin typeface="华文中宋" pitchFamily="2" charset="-122"/>
              </a:rPr>
              <a:t>定义了</a:t>
            </a:r>
            <a:r>
              <a:rPr lang="zh-CN" altLang="en-US" sz="1800" dirty="0" smtClean="0">
                <a:solidFill>
                  <a:srgbClr val="0000FF"/>
                </a:solidFill>
                <a:latin typeface="华文中宋" pitchFamily="2" charset="-122"/>
              </a:rPr>
              <a:t>“计算安全”与“无条件安全”</a:t>
            </a:r>
            <a:r>
              <a:rPr lang="zh-CN" altLang="en-US" sz="1800" dirty="0" smtClean="0">
                <a:latin typeface="华文中宋" pitchFamily="2" charset="-122"/>
              </a:rPr>
              <a:t>；</a:t>
            </a:r>
            <a:endParaRPr lang="en-US" altLang="zh-CN" sz="1800" dirty="0" smtClean="0">
              <a:latin typeface="华文中宋" pitchFamily="2" charset="-122"/>
            </a:endParaRPr>
          </a:p>
          <a:p>
            <a:pPr lvl="2" eaLnBrk="1" hangingPunct="1">
              <a:lnSpc>
                <a:spcPct val="110000"/>
              </a:lnSpc>
            </a:pPr>
            <a:r>
              <a:rPr lang="zh-CN" altLang="en-US" sz="1800" dirty="0" smtClean="0">
                <a:latin typeface="Times New Roman" pitchFamily="18" charset="0"/>
              </a:rPr>
              <a:t>其二，提出了密码设计中的</a:t>
            </a:r>
            <a:r>
              <a:rPr lang="zh-CN" altLang="en-US" sz="1800" dirty="0" smtClean="0">
                <a:solidFill>
                  <a:srgbClr val="0000FF"/>
                </a:solidFill>
                <a:latin typeface="Times New Roman" pitchFamily="18" charset="0"/>
              </a:rPr>
              <a:t>扩散准则和混淆准则</a:t>
            </a:r>
          </a:p>
          <a:p>
            <a:pPr lvl="3" eaLnBrk="1" hangingPunct="1">
              <a:lnSpc>
                <a:spcPct val="110000"/>
              </a:lnSpc>
            </a:pPr>
            <a:r>
              <a:rPr lang="zh-CN" altLang="en-US" sz="1800" dirty="0" smtClean="0">
                <a:latin typeface="Times New Roman" pitchFamily="18" charset="0"/>
              </a:rPr>
              <a:t>在一次一密无法实现的情况下，这两个准则是设计密码体制的最基本准则。今天仍然是设计密码体制极其重要的指导准则</a:t>
            </a:r>
          </a:p>
          <a:p>
            <a:pPr lvl="1" eaLnBrk="1" hangingPunct="1">
              <a:lnSpc>
                <a:spcPct val="110000"/>
              </a:lnSpc>
            </a:pPr>
            <a:r>
              <a:rPr lang="en-US" altLang="zh-CN" sz="2000" dirty="0" smtClean="0">
                <a:latin typeface="Times New Roman" pitchFamily="18" charset="0"/>
              </a:rPr>
              <a:t>3</a:t>
            </a:r>
            <a:r>
              <a:rPr lang="zh-CN" altLang="en-US" sz="2000" dirty="0" smtClean="0">
                <a:latin typeface="Times New Roman" pitchFamily="18" charset="0"/>
              </a:rPr>
              <a:t>）</a:t>
            </a:r>
            <a:r>
              <a:rPr lang="en-US" altLang="zh-CN" sz="2000" dirty="0" smtClean="0">
                <a:latin typeface="Times New Roman" pitchFamily="18" charset="0"/>
              </a:rPr>
              <a:t>Smith</a:t>
            </a:r>
            <a:r>
              <a:rPr lang="zh-CN" altLang="en-US" sz="2000" dirty="0" smtClean="0">
                <a:latin typeface="Times New Roman" pitchFamily="18" charset="0"/>
              </a:rPr>
              <a:t>关于</a:t>
            </a:r>
            <a:r>
              <a:rPr lang="en-US" altLang="zh-CN" sz="2000" dirty="0" smtClean="0">
                <a:latin typeface="Times New Roman" pitchFamily="18" charset="0"/>
              </a:rPr>
              <a:t>Lucifer</a:t>
            </a:r>
            <a:r>
              <a:rPr lang="zh-CN" altLang="en-US" sz="2000" dirty="0" smtClean="0">
                <a:latin typeface="Times New Roman" pitchFamily="18" charset="0"/>
              </a:rPr>
              <a:t>密码的设计研究</a:t>
            </a:r>
          </a:p>
          <a:p>
            <a:pPr lvl="1" eaLnBrk="1" hangingPunct="1">
              <a:lnSpc>
                <a:spcPct val="110000"/>
              </a:lnSpc>
            </a:pPr>
            <a:r>
              <a:rPr lang="en-US" altLang="zh-CN" sz="2000" dirty="0" smtClean="0">
                <a:latin typeface="Times New Roman" pitchFamily="18" charset="0"/>
              </a:rPr>
              <a:t>4</a:t>
            </a:r>
            <a:r>
              <a:rPr lang="zh-CN" altLang="en-US" sz="2000" dirty="0" smtClean="0">
                <a:latin typeface="Times New Roman" pitchFamily="18" charset="0"/>
              </a:rPr>
              <a:t>）</a:t>
            </a:r>
            <a:r>
              <a:rPr lang="en-US" altLang="zh-CN" sz="2000" dirty="0" err="1" smtClean="0">
                <a:latin typeface="Times New Roman" pitchFamily="18" charset="0"/>
              </a:rPr>
              <a:t>Feistel</a:t>
            </a:r>
            <a:r>
              <a:rPr lang="zh-CN" altLang="en-US" sz="2000" dirty="0" smtClean="0">
                <a:latin typeface="Times New Roman" pitchFamily="18" charset="0"/>
              </a:rPr>
              <a:t>网络密码结构，除子密钥的顺序，加解密算法完全相同</a:t>
            </a:r>
            <a:endParaRPr lang="zh-CN" altLang="en-US"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3.4.3 </a:t>
            </a:r>
            <a:r>
              <a:rPr lang="zh-CN" altLang="en-US" dirty="0" smtClean="0"/>
              <a:t>密码反馈</a:t>
            </a:r>
            <a:r>
              <a:rPr lang="en-US" altLang="zh-CN" dirty="0" smtClean="0"/>
              <a:t>(CFB)</a:t>
            </a:r>
            <a:r>
              <a:rPr lang="zh-CN" altLang="en-US" dirty="0" smtClean="0"/>
              <a:t>模式</a:t>
            </a:r>
          </a:p>
        </p:txBody>
      </p:sp>
      <p:sp>
        <p:nvSpPr>
          <p:cNvPr id="3" name="内容占位符 2"/>
          <p:cNvSpPr>
            <a:spLocks noGrp="1"/>
          </p:cNvSpPr>
          <p:nvPr>
            <p:ph idx="1"/>
          </p:nvPr>
        </p:nvSpPr>
        <p:spPr>
          <a:xfrm>
            <a:off x="304800" y="990600"/>
            <a:ext cx="8534400" cy="5486400"/>
          </a:xfrm>
        </p:spPr>
        <p:txBody>
          <a:bodyPr/>
          <a:lstStyle/>
          <a:p>
            <a:pPr eaLnBrk="1" hangingPunct="1">
              <a:lnSpc>
                <a:spcPct val="110000"/>
              </a:lnSpc>
            </a:pPr>
            <a:r>
              <a:rPr lang="zh-CN" altLang="en-US" sz="2000" dirty="0" smtClean="0">
                <a:latin typeface="Times New Roman" pitchFamily="18" charset="0"/>
              </a:rPr>
              <a:t>利用</a:t>
            </a:r>
            <a:r>
              <a:rPr lang="en-US" altLang="zh-CN" sz="2000" dirty="0" smtClean="0">
                <a:latin typeface="Times New Roman" pitchFamily="18" charset="0"/>
              </a:rPr>
              <a:t>CFB</a:t>
            </a:r>
            <a:r>
              <a:rPr lang="zh-CN" altLang="en-US" sz="2000" dirty="0" smtClean="0">
                <a:latin typeface="Times New Roman" pitchFamily="18" charset="0"/>
              </a:rPr>
              <a:t>（</a:t>
            </a:r>
            <a:r>
              <a:rPr lang="en-US" altLang="zh-CN" sz="2000" dirty="0" smtClean="0">
                <a:latin typeface="Times New Roman" pitchFamily="18" charset="0"/>
              </a:rPr>
              <a:t>cipher feedback</a:t>
            </a:r>
            <a:r>
              <a:rPr lang="zh-CN" altLang="en-US" sz="2000" dirty="0" smtClean="0">
                <a:latin typeface="Times New Roman" pitchFamily="18" charset="0"/>
              </a:rPr>
              <a:t>）模式或</a:t>
            </a:r>
            <a:r>
              <a:rPr lang="en-US" altLang="zh-CN" sz="2000" dirty="0" smtClean="0">
                <a:latin typeface="Times New Roman" pitchFamily="18" charset="0"/>
              </a:rPr>
              <a:t>OFB</a:t>
            </a:r>
            <a:r>
              <a:rPr lang="zh-CN" altLang="en-US" sz="2000" dirty="0" smtClean="0">
                <a:latin typeface="Times New Roman" pitchFamily="18" charset="0"/>
              </a:rPr>
              <a:t>模式</a:t>
            </a:r>
            <a:r>
              <a:rPr lang="zh-CN" altLang="en-US" sz="2000" dirty="0" smtClean="0">
                <a:solidFill>
                  <a:srgbClr val="FF0000"/>
                </a:solidFill>
                <a:latin typeface="Times New Roman" pitchFamily="18" charset="0"/>
              </a:rPr>
              <a:t>可将</a:t>
            </a:r>
            <a:r>
              <a:rPr lang="en-US" altLang="zh-CN" sz="2000" dirty="0" smtClean="0">
                <a:solidFill>
                  <a:srgbClr val="FF0000"/>
                </a:solidFill>
                <a:latin typeface="Times New Roman" pitchFamily="18" charset="0"/>
              </a:rPr>
              <a:t>DES</a:t>
            </a:r>
            <a:r>
              <a:rPr lang="zh-CN" altLang="en-US" sz="2000" dirty="0" smtClean="0">
                <a:solidFill>
                  <a:srgbClr val="FF0000"/>
                </a:solidFill>
                <a:latin typeface="Times New Roman" pitchFamily="18" charset="0"/>
              </a:rPr>
              <a:t>转换为流密码</a:t>
            </a:r>
            <a:r>
              <a:rPr lang="zh-CN" altLang="en-US" sz="2000" dirty="0" smtClean="0">
                <a:latin typeface="Times New Roman" pitchFamily="18" charset="0"/>
              </a:rPr>
              <a:t>。流密码不需要对消息填充，而且运行是实时的</a:t>
            </a:r>
          </a:p>
          <a:p>
            <a:pPr lvl="1" eaLnBrk="1" hangingPunct="1">
              <a:lnSpc>
                <a:spcPct val="110000"/>
              </a:lnSpc>
            </a:pPr>
            <a:r>
              <a:rPr lang="zh-CN" altLang="en-US" sz="2000" dirty="0" smtClean="0">
                <a:latin typeface="Times New Roman" pitchFamily="18" charset="0"/>
              </a:rPr>
              <a:t>因此如果传送字母流，可使用流密码对每个字母直接加密并传送。</a:t>
            </a:r>
          </a:p>
          <a:p>
            <a:pPr lvl="1" eaLnBrk="1" hangingPunct="1">
              <a:lnSpc>
                <a:spcPct val="110000"/>
              </a:lnSpc>
            </a:pPr>
            <a:r>
              <a:rPr lang="zh-CN" altLang="en-US" sz="2000" dirty="0" smtClean="0">
                <a:latin typeface="Times New Roman" pitchFamily="18" charset="0"/>
              </a:rPr>
              <a:t>流密码具有密文和明文一样长这一性质，因此，如果需要发送的每个字符长为</a:t>
            </a:r>
            <a:r>
              <a:rPr lang="en-US" altLang="zh-CN" sz="2000" dirty="0" smtClean="0">
                <a:latin typeface="Times New Roman" pitchFamily="18" charset="0"/>
              </a:rPr>
              <a:t>8</a:t>
            </a:r>
            <a:r>
              <a:rPr lang="zh-CN" altLang="en-US" sz="2000" dirty="0" smtClean="0">
                <a:latin typeface="Times New Roman" pitchFamily="18" charset="0"/>
              </a:rPr>
              <a:t>比特，就应使用</a:t>
            </a:r>
            <a:r>
              <a:rPr lang="en-US" altLang="zh-CN" sz="2000" dirty="0" smtClean="0">
                <a:latin typeface="Times New Roman" pitchFamily="18" charset="0"/>
              </a:rPr>
              <a:t>8</a:t>
            </a:r>
            <a:r>
              <a:rPr lang="zh-CN" altLang="en-US" sz="2000" dirty="0" smtClean="0">
                <a:latin typeface="Times New Roman" pitchFamily="18" charset="0"/>
              </a:rPr>
              <a:t>比特密钥来加密每个字符。如果密钥长超过</a:t>
            </a:r>
            <a:r>
              <a:rPr lang="en-US" altLang="zh-CN" sz="2000" dirty="0" smtClean="0">
                <a:latin typeface="Times New Roman" pitchFamily="18" charset="0"/>
              </a:rPr>
              <a:t>8</a:t>
            </a:r>
            <a:r>
              <a:rPr lang="zh-CN" altLang="en-US" sz="2000" dirty="0" smtClean="0">
                <a:latin typeface="Times New Roman" pitchFamily="18" charset="0"/>
              </a:rPr>
              <a:t>比特，则造成浪费。</a:t>
            </a:r>
          </a:p>
          <a:p>
            <a:pPr eaLnBrk="1" hangingPunct="1">
              <a:lnSpc>
                <a:spcPct val="110000"/>
              </a:lnSpc>
            </a:pPr>
            <a:r>
              <a:rPr lang="en-US" altLang="zh-CN" sz="2000" dirty="0" smtClean="0">
                <a:latin typeface="Times New Roman" pitchFamily="18" charset="0"/>
              </a:rPr>
              <a:t>CFB</a:t>
            </a:r>
            <a:r>
              <a:rPr lang="zh-CN" altLang="en-US" sz="2000" dirty="0" smtClean="0">
                <a:latin typeface="Times New Roman" pitchFamily="18" charset="0"/>
              </a:rPr>
              <a:t>模式中</a:t>
            </a:r>
            <a:endParaRPr lang="en-US" altLang="zh-CN" sz="2000" dirty="0" smtClean="0">
              <a:latin typeface="Times New Roman" pitchFamily="18" charset="0"/>
            </a:endParaRPr>
          </a:p>
          <a:p>
            <a:pPr lvl="1" eaLnBrk="1" hangingPunct="1">
              <a:lnSpc>
                <a:spcPct val="110000"/>
              </a:lnSpc>
            </a:pPr>
            <a:r>
              <a:rPr lang="zh-CN" altLang="en-US" sz="2000" dirty="0" smtClean="0">
                <a:latin typeface="Times New Roman" pitchFamily="18" charset="0"/>
              </a:rPr>
              <a:t>设传送的每个单元（如一个字符）是</a:t>
            </a:r>
            <a:r>
              <a:rPr lang="en-US" altLang="zh-CN" sz="2000" i="1" dirty="0" smtClean="0">
                <a:latin typeface="Times New Roman" pitchFamily="18" charset="0"/>
              </a:rPr>
              <a:t>j</a:t>
            </a:r>
            <a:r>
              <a:rPr lang="zh-CN" altLang="en-US" sz="2000" dirty="0" smtClean="0">
                <a:latin typeface="Times New Roman" pitchFamily="18" charset="0"/>
              </a:rPr>
              <a:t>比特长，通常取</a:t>
            </a:r>
            <a:r>
              <a:rPr lang="en-US" altLang="zh-CN" sz="2000" dirty="0" smtClean="0">
                <a:latin typeface="Times New Roman" pitchFamily="18" charset="0"/>
              </a:rPr>
              <a:t>j=8</a:t>
            </a:r>
          </a:p>
          <a:p>
            <a:pPr lvl="1" eaLnBrk="1" hangingPunct="1">
              <a:lnSpc>
                <a:spcPct val="110000"/>
              </a:lnSpc>
            </a:pPr>
            <a:r>
              <a:rPr lang="zh-CN" altLang="en-US" sz="2000" dirty="0" smtClean="0">
                <a:latin typeface="Times New Roman" pitchFamily="18" charset="0"/>
              </a:rPr>
              <a:t>相当于一种自同步流密码，与</a:t>
            </a:r>
            <a:r>
              <a:rPr lang="en-US" altLang="zh-CN" sz="2000" dirty="0" smtClean="0">
                <a:latin typeface="Times New Roman" pitchFamily="18" charset="0"/>
              </a:rPr>
              <a:t>CBC</a:t>
            </a:r>
            <a:r>
              <a:rPr lang="zh-CN" altLang="en-US" sz="2000" dirty="0" smtClean="0">
                <a:latin typeface="Times New Roman" pitchFamily="18" charset="0"/>
              </a:rPr>
              <a:t>模式一样，明文单元被链接在一起，使得密文是前面所有明文的函数。</a:t>
            </a:r>
            <a:endParaRPr lang="en-US" altLang="zh-CN" sz="2000" dirty="0" smtClean="0">
              <a:latin typeface="Times New Roman" pitchFamily="18" charset="0"/>
            </a:endParaRPr>
          </a:p>
          <a:p>
            <a:pPr lvl="1" eaLnBrk="1" hangingPunct="1">
              <a:lnSpc>
                <a:spcPct val="110000"/>
              </a:lnSpc>
            </a:pPr>
            <a:r>
              <a:rPr lang="zh-CN" altLang="en-US" sz="2000" dirty="0" smtClean="0">
                <a:latin typeface="Times New Roman" pitchFamily="18" charset="0"/>
              </a:rPr>
              <a:t>消息被看作字符流或</a:t>
            </a:r>
            <a:r>
              <a:rPr lang="en-US" altLang="zh-CN" sz="2000" dirty="0" smtClean="0">
                <a:latin typeface="Times New Roman" pitchFamily="18" charset="0"/>
              </a:rPr>
              <a:t>bit</a:t>
            </a:r>
            <a:r>
              <a:rPr lang="zh-CN" altLang="en-US" sz="2000" dirty="0" smtClean="0">
                <a:latin typeface="Times New Roman" pitchFamily="18" charset="0"/>
              </a:rPr>
              <a:t>流 ，采用移位寄存器，需要初始向量，适合数据以比特或字节为单位出现，适合加密数据流</a:t>
            </a:r>
          </a:p>
          <a:p>
            <a:pPr eaLnBrk="1" hangingPunct="1">
              <a:lnSpc>
                <a:spcPct val="110000"/>
              </a:lnSpc>
            </a:pP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3.4</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分组密码运行模式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3.4.3 </a:t>
            </a:r>
            <a:r>
              <a:rPr lang="zh-CN" altLang="en-US" dirty="0" smtClean="0"/>
              <a:t>密码反馈</a:t>
            </a:r>
            <a:r>
              <a:rPr lang="en-US" altLang="zh-CN" dirty="0" smtClean="0"/>
              <a:t>(CFB)</a:t>
            </a:r>
            <a:r>
              <a:rPr lang="zh-CN" altLang="en-US" dirty="0" smtClean="0"/>
              <a:t>模式</a:t>
            </a:r>
          </a:p>
        </p:txBody>
      </p:sp>
      <p:sp>
        <p:nvSpPr>
          <p:cNvPr id="3" name="内容占位符 2"/>
          <p:cNvSpPr>
            <a:spLocks noGrp="1"/>
          </p:cNvSpPr>
          <p:nvPr>
            <p:ph idx="1"/>
          </p:nvPr>
        </p:nvSpPr>
        <p:spPr>
          <a:xfrm>
            <a:off x="304800" y="990600"/>
            <a:ext cx="3505200" cy="5486400"/>
          </a:xfrm>
        </p:spPr>
        <p:txBody>
          <a:bodyPr/>
          <a:lstStyle/>
          <a:p>
            <a:pPr eaLnBrk="1" hangingPunct="1">
              <a:lnSpc>
                <a:spcPct val="110000"/>
              </a:lnSpc>
            </a:pPr>
            <a:r>
              <a:rPr lang="zh-CN" altLang="en-US" sz="2000" dirty="0" smtClean="0">
                <a:latin typeface="Times New Roman" pitchFamily="18" charset="0"/>
              </a:rPr>
              <a:t>分组密文的输出中选择某固定</a:t>
            </a:r>
            <a:r>
              <a:rPr lang="en-US" altLang="zh-CN" sz="2000" dirty="0" smtClean="0">
                <a:latin typeface="Times New Roman" pitchFamily="18" charset="0"/>
              </a:rPr>
              <a:t>j</a:t>
            </a:r>
            <a:r>
              <a:rPr lang="zh-CN" altLang="en-US" sz="2000" dirty="0" smtClean="0">
                <a:latin typeface="Times New Roman" pitchFamily="18" charset="0"/>
              </a:rPr>
              <a:t>比特与字符或比特异或生成密文，移位寄存器内容左移</a:t>
            </a:r>
            <a:r>
              <a:rPr lang="en-US" altLang="zh-CN" sz="2000" dirty="0" smtClean="0">
                <a:latin typeface="Times New Roman" pitchFamily="18" charset="0"/>
              </a:rPr>
              <a:t>j</a:t>
            </a:r>
            <a:r>
              <a:rPr lang="zh-CN" altLang="en-US" sz="2000" dirty="0" smtClean="0">
                <a:latin typeface="Times New Roman" pitchFamily="18" charset="0"/>
              </a:rPr>
              <a:t>位，并把密文反馈到右面的</a:t>
            </a:r>
            <a:r>
              <a:rPr lang="en-US" altLang="zh-CN" sz="2000" dirty="0" smtClean="0">
                <a:latin typeface="Times New Roman" pitchFamily="18" charset="0"/>
              </a:rPr>
              <a:t>j</a:t>
            </a:r>
            <a:r>
              <a:rPr lang="zh-CN" altLang="en-US" sz="2000" dirty="0" smtClean="0">
                <a:latin typeface="Times New Roman" pitchFamily="18" charset="0"/>
              </a:rPr>
              <a:t>位</a:t>
            </a:r>
          </a:p>
          <a:p>
            <a:pPr eaLnBrk="1" hangingPunct="1">
              <a:lnSpc>
                <a:spcPct val="110000"/>
              </a:lnSpc>
            </a:pPr>
            <a:r>
              <a:rPr lang="zh-CN" altLang="en-US" sz="2000" dirty="0" smtClean="0">
                <a:latin typeface="Times New Roman" pitchFamily="18" charset="0"/>
              </a:rPr>
              <a:t>标准允许反馈任意比特 </a:t>
            </a:r>
            <a:r>
              <a:rPr lang="en-US" altLang="zh-CN" sz="2000" dirty="0" smtClean="0">
                <a:latin typeface="Times New Roman" pitchFamily="18" charset="0"/>
              </a:rPr>
              <a:t>(1,8 or 64 or whatever)</a:t>
            </a:r>
            <a:r>
              <a:rPr lang="zh-CN" altLang="en-US" sz="2000" dirty="0" smtClean="0">
                <a:latin typeface="Times New Roman" pitchFamily="18" charset="0"/>
              </a:rPr>
              <a:t>，记作 </a:t>
            </a:r>
            <a:r>
              <a:rPr lang="en-US" altLang="zh-CN" sz="2000" dirty="0" smtClean="0">
                <a:latin typeface="Times New Roman" pitchFamily="18" charset="0"/>
              </a:rPr>
              <a:t>CFB-1, CFB-8, CFB-64 etc </a:t>
            </a:r>
          </a:p>
          <a:p>
            <a:pPr eaLnBrk="1" hangingPunct="1">
              <a:lnSpc>
                <a:spcPct val="110000"/>
              </a:lnSpc>
            </a:pPr>
            <a:r>
              <a:rPr lang="en-US" altLang="zh-CN" sz="2000" dirty="0" smtClean="0">
                <a:latin typeface="Times New Roman" pitchFamily="18" charset="0"/>
              </a:rPr>
              <a:t>CFB-64 </a:t>
            </a:r>
            <a:r>
              <a:rPr lang="zh-CN" altLang="en-US" sz="2000" dirty="0" smtClean="0">
                <a:latin typeface="Times New Roman" pitchFamily="18" charset="0"/>
              </a:rPr>
              <a:t>： </a:t>
            </a:r>
            <a:r>
              <a:rPr lang="en-US" altLang="zh-CN" sz="2000" i="1" dirty="0" err="1" smtClean="0">
                <a:latin typeface="Times New Roman" pitchFamily="18" charset="0"/>
              </a:rPr>
              <a:t>C</a:t>
            </a:r>
            <a:r>
              <a:rPr lang="en-US" altLang="zh-CN" sz="2000" i="1" baseline="-25000" dirty="0" err="1" smtClean="0">
                <a:latin typeface="Times New Roman" pitchFamily="18" charset="0"/>
              </a:rPr>
              <a:t>i</a:t>
            </a:r>
            <a:r>
              <a:rPr lang="en-US" altLang="zh-CN" sz="2000" dirty="0" smtClean="0">
                <a:latin typeface="Times New Roman" pitchFamily="18" charset="0"/>
              </a:rPr>
              <a:t> =</a:t>
            </a:r>
            <a:r>
              <a:rPr lang="en-US" altLang="zh-CN" sz="2000" i="1" dirty="0" smtClean="0">
                <a:latin typeface="Times New Roman" pitchFamily="18" charset="0"/>
              </a:rPr>
              <a:t>P</a:t>
            </a:r>
            <a:r>
              <a:rPr lang="en-US" altLang="zh-CN" sz="2000" i="1" baseline="-25000" dirty="0" smtClean="0">
                <a:latin typeface="Times New Roman" pitchFamily="18" charset="0"/>
              </a:rPr>
              <a:t>i</a:t>
            </a:r>
            <a:r>
              <a:rPr lang="en-US" altLang="zh-CN" sz="2000" dirty="0" smtClean="0">
                <a:latin typeface="Times New Roman" pitchFamily="18" charset="0"/>
              </a:rPr>
              <a:t> XOR </a:t>
            </a:r>
            <a:r>
              <a:rPr lang="en-US" altLang="zh-CN" sz="2000" i="1" dirty="0" smtClean="0">
                <a:latin typeface="Times New Roman" pitchFamily="18" charset="0"/>
              </a:rPr>
              <a:t>DES</a:t>
            </a:r>
            <a:r>
              <a:rPr lang="en-US" altLang="zh-CN" sz="2000" baseline="-25000" dirty="0" smtClean="0">
                <a:latin typeface="Times New Roman" pitchFamily="18" charset="0"/>
              </a:rPr>
              <a:t>K</a:t>
            </a:r>
            <a:r>
              <a:rPr lang="en-US" altLang="zh-CN" sz="2000" dirty="0" smtClean="0">
                <a:latin typeface="Times New Roman" pitchFamily="18" charset="0"/>
              </a:rPr>
              <a:t> (</a:t>
            </a:r>
            <a:r>
              <a:rPr lang="en-US" altLang="zh-CN" sz="2000" i="1" dirty="0" smtClean="0">
                <a:latin typeface="Times New Roman" pitchFamily="18" charset="0"/>
              </a:rPr>
              <a:t>C</a:t>
            </a:r>
            <a:r>
              <a:rPr lang="en-US" altLang="zh-CN" sz="2000" i="1" baseline="-25000" dirty="0" smtClean="0">
                <a:latin typeface="Times New Roman" pitchFamily="18" charset="0"/>
              </a:rPr>
              <a:t>i</a:t>
            </a:r>
            <a:r>
              <a:rPr lang="en-US" altLang="zh-CN" sz="2000" baseline="-25000" dirty="0" smtClean="0">
                <a:latin typeface="Times New Roman" pitchFamily="18" charset="0"/>
              </a:rPr>
              <a:t>-1</a:t>
            </a:r>
            <a:r>
              <a:rPr lang="en-US" altLang="zh-CN" sz="2000" dirty="0" smtClean="0">
                <a:latin typeface="Times New Roman" pitchFamily="18" charset="0"/>
              </a:rPr>
              <a:t>)    </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 = IV</a:t>
            </a:r>
          </a:p>
          <a:p>
            <a:pPr eaLnBrk="1" hangingPunct="1">
              <a:lnSpc>
                <a:spcPct val="110000"/>
              </a:lnSpc>
            </a:pPr>
            <a:r>
              <a:rPr lang="zh-CN" altLang="en-US" sz="2000" dirty="0" smtClean="0">
                <a:latin typeface="Times New Roman" pitchFamily="18" charset="0"/>
              </a:rPr>
              <a:t>错误传播：</a:t>
            </a:r>
            <a:r>
              <a:rPr lang="en-US" altLang="zh-CN" sz="2000" dirty="0" smtClean="0">
                <a:latin typeface="Times New Roman" pitchFamily="18" charset="0"/>
              </a:rPr>
              <a:t>1</a:t>
            </a:r>
            <a:r>
              <a:rPr lang="zh-CN" altLang="en-US" sz="2000" dirty="0" smtClean="0">
                <a:latin typeface="Times New Roman" pitchFamily="18" charset="0"/>
              </a:rPr>
              <a:t>个比特密文传输错误会传播约</a:t>
            </a:r>
            <a:r>
              <a:rPr lang="en-US" altLang="zh-CN" sz="2000" dirty="0" smtClean="0">
                <a:latin typeface="Times New Roman" pitchFamily="18" charset="0"/>
              </a:rPr>
              <a:t>64/j</a:t>
            </a:r>
            <a:r>
              <a:rPr lang="zh-CN" altLang="en-US" sz="2000" dirty="0" smtClean="0">
                <a:latin typeface="Times New Roman" pitchFamily="18" charset="0"/>
              </a:rPr>
              <a:t>个分组</a:t>
            </a:r>
          </a:p>
          <a:p>
            <a:pPr eaLnBrk="1" hangingPunct="1">
              <a:lnSpc>
                <a:spcPct val="110000"/>
              </a:lnSpc>
            </a:pPr>
            <a:r>
              <a:rPr lang="zh-CN" altLang="en-US" sz="2000" dirty="0" smtClean="0">
                <a:latin typeface="Times New Roman" pitchFamily="18" charset="0"/>
              </a:rPr>
              <a:t>仅需要实现加密算法</a:t>
            </a:r>
            <a:endParaRPr lang="en-US" altLang="zh-CN" sz="2000" dirty="0" smtClean="0">
              <a:latin typeface="Times New Roman" pitchFamily="18" charset="0"/>
            </a:endParaRPr>
          </a:p>
          <a:p>
            <a:pPr eaLnBrk="1" hangingPunct="1">
              <a:lnSpc>
                <a:spcPct val="110000"/>
              </a:lnSpc>
            </a:pPr>
            <a:r>
              <a:rPr lang="zh-CN" altLang="en-US" sz="2000" dirty="0" smtClean="0">
                <a:latin typeface="Times New Roman" pitchFamily="18" charset="0"/>
              </a:rPr>
              <a:t>还能用于认证</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3.4</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分组密码运行模式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147906" name="Object 4"/>
          <p:cNvGraphicFramePr>
            <a:graphicFrameLocks noChangeAspect="1"/>
          </p:cNvGraphicFramePr>
          <p:nvPr/>
        </p:nvGraphicFramePr>
        <p:xfrm>
          <a:off x="3552825" y="1002089"/>
          <a:ext cx="5514975" cy="5681286"/>
        </p:xfrm>
        <a:graphic>
          <a:graphicData uri="http://schemas.openxmlformats.org/presentationml/2006/ole">
            <p:oleObj spid="_x0000_s1147906" name="Visio" r:id="rId3" imgW="5066538" imgH="5221605" progId="Visio.Drawing.11">
              <p:embed/>
            </p:oleObj>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3.4.4 </a:t>
            </a:r>
            <a:r>
              <a:rPr lang="zh-CN" altLang="en-US" dirty="0" smtClean="0"/>
              <a:t>输出反馈</a:t>
            </a:r>
            <a:r>
              <a:rPr lang="en-US" altLang="zh-CN" dirty="0" smtClean="0"/>
              <a:t>(OFB)</a:t>
            </a:r>
            <a:r>
              <a:rPr lang="zh-CN" altLang="en-US" dirty="0" smtClean="0"/>
              <a:t>模式</a:t>
            </a:r>
          </a:p>
        </p:txBody>
      </p:sp>
      <p:sp>
        <p:nvSpPr>
          <p:cNvPr id="3" name="内容占位符 2"/>
          <p:cNvSpPr>
            <a:spLocks noGrp="1"/>
          </p:cNvSpPr>
          <p:nvPr>
            <p:ph idx="1"/>
          </p:nvPr>
        </p:nvSpPr>
        <p:spPr>
          <a:xfrm>
            <a:off x="304800" y="990600"/>
            <a:ext cx="4267200" cy="5486400"/>
          </a:xfrm>
        </p:spPr>
        <p:txBody>
          <a:bodyPr/>
          <a:lstStyle/>
          <a:p>
            <a:pPr eaLnBrk="1" hangingPunct="1">
              <a:lnSpc>
                <a:spcPct val="100000"/>
              </a:lnSpc>
            </a:pPr>
            <a:r>
              <a:rPr lang="en-US" altLang="zh-CN" sz="2000" dirty="0" smtClean="0"/>
              <a:t>OFB</a:t>
            </a:r>
            <a:r>
              <a:rPr lang="zh-CN" altLang="en-US" sz="2000" dirty="0" smtClean="0"/>
              <a:t>（</a:t>
            </a:r>
            <a:r>
              <a:rPr lang="en-US" altLang="zh-CN" sz="2000" dirty="0" smtClean="0"/>
              <a:t>output feedback</a:t>
            </a:r>
            <a:r>
              <a:rPr lang="zh-CN" altLang="en-US" sz="2000" dirty="0" smtClean="0"/>
              <a:t>）模式的结构类似于</a:t>
            </a:r>
            <a:r>
              <a:rPr lang="en-US" altLang="zh-CN" sz="2000" dirty="0" smtClean="0"/>
              <a:t>CFB</a:t>
            </a:r>
          </a:p>
          <a:p>
            <a:pPr lvl="1" eaLnBrk="1" hangingPunct="1">
              <a:lnSpc>
                <a:spcPct val="100000"/>
              </a:lnSpc>
            </a:pPr>
            <a:r>
              <a:rPr lang="zh-CN" altLang="en-US" sz="2000" dirty="0" smtClean="0"/>
              <a:t>不同之处如下：</a:t>
            </a:r>
            <a:r>
              <a:rPr lang="en-US" altLang="zh-CN" sz="2000" dirty="0" smtClean="0"/>
              <a:t>OFB</a:t>
            </a:r>
            <a:r>
              <a:rPr lang="zh-CN" altLang="en-US" sz="2000" dirty="0" smtClean="0"/>
              <a:t>模式是将加密算法的输出反馈到移位寄存器，而</a:t>
            </a:r>
            <a:r>
              <a:rPr lang="en-US" altLang="zh-CN" sz="2000" dirty="0" smtClean="0"/>
              <a:t>CFB</a:t>
            </a:r>
            <a:r>
              <a:rPr lang="zh-CN" altLang="en-US" sz="2000" dirty="0" smtClean="0"/>
              <a:t>模式中是将密文单元反馈到移位寄存器</a:t>
            </a:r>
            <a:endParaRPr lang="en-US" altLang="zh-CN" sz="2000" dirty="0" smtClean="0"/>
          </a:p>
          <a:p>
            <a:pPr lvl="1" eaLnBrk="1" hangingPunct="1">
              <a:lnSpc>
                <a:spcPct val="100000"/>
              </a:lnSpc>
            </a:pPr>
            <a:r>
              <a:rPr lang="zh-CN" altLang="en-US" sz="2000" dirty="0" smtClean="0"/>
              <a:t>相当于同步流密码</a:t>
            </a:r>
            <a:endParaRPr lang="en-US" altLang="zh-CN" sz="2000" dirty="0" smtClean="0"/>
          </a:p>
          <a:p>
            <a:pPr lvl="1" eaLnBrk="1" hangingPunct="1">
              <a:lnSpc>
                <a:spcPct val="100000"/>
              </a:lnSpc>
            </a:pPr>
            <a:r>
              <a:rPr lang="zh-CN" altLang="en-US" sz="2000" dirty="0" smtClean="0">
                <a:latin typeface="Times New Roman" pitchFamily="18" charset="0"/>
              </a:rPr>
              <a:t>消息作为比特流，移位寄存器</a:t>
            </a:r>
            <a:endParaRPr lang="en-US" altLang="zh-CN" sz="2000" dirty="0" smtClean="0">
              <a:latin typeface="Times New Roman" pitchFamily="18" charset="0"/>
            </a:endParaRPr>
          </a:p>
          <a:p>
            <a:pPr lvl="1" eaLnBrk="1" hangingPunct="1">
              <a:lnSpc>
                <a:spcPct val="100000"/>
              </a:lnSpc>
            </a:pPr>
            <a:r>
              <a:rPr lang="zh-CN" altLang="en-US" sz="2000" dirty="0" smtClean="0">
                <a:latin typeface="Times New Roman" pitchFamily="18" charset="0"/>
              </a:rPr>
              <a:t>分组加密的输出与被加密的消息相异或</a:t>
            </a:r>
          </a:p>
          <a:p>
            <a:pPr lvl="1" eaLnBrk="1" hangingPunct="1">
              <a:lnSpc>
                <a:spcPct val="100000"/>
              </a:lnSpc>
            </a:pPr>
            <a:r>
              <a:rPr lang="zh-CN" altLang="en-US" sz="2000" dirty="0" smtClean="0">
                <a:latin typeface="Times New Roman" pitchFamily="18" charset="0"/>
              </a:rPr>
              <a:t>比特差错不容易传播</a:t>
            </a:r>
            <a:r>
              <a:rPr lang="en-US" altLang="zh-CN" sz="2000" dirty="0" smtClean="0">
                <a:latin typeface="Times New Roman" pitchFamily="18" charset="0"/>
              </a:rPr>
              <a:t>(</a:t>
            </a:r>
            <a:r>
              <a:rPr lang="zh-CN" altLang="en-US" sz="2000" dirty="0" smtClean="0">
                <a:latin typeface="Times New Roman" pitchFamily="18" charset="0"/>
              </a:rPr>
              <a:t>适合有扰信道，比如卫星等</a:t>
            </a:r>
            <a:r>
              <a:rPr lang="en-US" altLang="zh-CN" sz="2000" dirty="0" smtClean="0">
                <a:latin typeface="Times New Roman" pitchFamily="18" charset="0"/>
              </a:rPr>
              <a:t>)</a:t>
            </a:r>
          </a:p>
          <a:p>
            <a:pPr lvl="1" eaLnBrk="1" hangingPunct="1">
              <a:lnSpc>
                <a:spcPct val="100000"/>
              </a:lnSpc>
            </a:pPr>
            <a:r>
              <a:rPr lang="zh-CN" altLang="en-US" sz="2000" dirty="0" smtClean="0">
                <a:latin typeface="Times New Roman" pitchFamily="18" charset="0"/>
              </a:rPr>
              <a:t>只需要实现加密算法</a:t>
            </a:r>
          </a:p>
          <a:p>
            <a:pPr lvl="1" eaLnBrk="1" hangingPunct="1">
              <a:lnSpc>
                <a:spcPct val="100000"/>
              </a:lnSpc>
            </a:pPr>
            <a:r>
              <a:rPr lang="zh-CN" altLang="en-US" sz="2000" dirty="0" smtClean="0">
                <a:latin typeface="Times New Roman" pitchFamily="18" charset="0"/>
              </a:rPr>
              <a:t>密文易于被篡改，不适合认证</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3.4</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分组密码运行模式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148930" name="Object 4"/>
          <p:cNvGraphicFramePr>
            <a:graphicFrameLocks noChangeAspect="1"/>
          </p:cNvGraphicFramePr>
          <p:nvPr/>
        </p:nvGraphicFramePr>
        <p:xfrm>
          <a:off x="4554732" y="1489075"/>
          <a:ext cx="4417817" cy="4683125"/>
        </p:xfrm>
        <a:graphic>
          <a:graphicData uri="http://schemas.openxmlformats.org/presentationml/2006/ole">
            <p:oleObj spid="_x0000_s1148930" name="Visio" r:id="rId3" imgW="4924730" imgH="5221734" progId="Visio.Drawing.11">
              <p:embed/>
            </p:oleObj>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3.4.5 </a:t>
            </a:r>
            <a:r>
              <a:rPr lang="zh-CN" altLang="en-US" dirty="0" smtClean="0"/>
              <a:t>计数器</a:t>
            </a:r>
            <a:r>
              <a:rPr lang="en-US" altLang="zh-CN" dirty="0" smtClean="0"/>
              <a:t>(CTR)</a:t>
            </a:r>
            <a:r>
              <a:rPr lang="zh-CN" altLang="en-US" dirty="0" smtClean="0"/>
              <a:t>模式</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3.4</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分组密码运行模式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8" name="Rectangle 2"/>
          <p:cNvSpPr>
            <a:spLocks noChangeArrowheads="1"/>
          </p:cNvSpPr>
          <p:nvPr/>
        </p:nvSpPr>
        <p:spPr bwMode="auto">
          <a:xfrm>
            <a:off x="457200" y="990600"/>
            <a:ext cx="3429000" cy="4572000"/>
          </a:xfrm>
          <a:prstGeom prst="rect">
            <a:avLst/>
          </a:prstGeom>
          <a:noFill/>
          <a:ln w="9525">
            <a:noFill/>
            <a:miter lim="800000"/>
            <a:headEnd/>
            <a:tailEnd/>
          </a:ln>
        </p:spPr>
        <p:txBody>
          <a:bodyPr/>
          <a:lstStyle/>
          <a:p>
            <a:pPr marL="342900" indent="-342900" algn="l">
              <a:lnSpc>
                <a:spcPct val="110000"/>
              </a:lnSpc>
              <a:spcBef>
                <a:spcPct val="40000"/>
              </a:spcBef>
              <a:spcAft>
                <a:spcPct val="10000"/>
              </a:spcAft>
              <a:buClr>
                <a:schemeClr val="tx2"/>
              </a:buClr>
              <a:buSzPct val="70000"/>
              <a:buFont typeface="Wingdings" pitchFamily="2" charset="2"/>
              <a:buChar char="Ü"/>
            </a:pPr>
            <a:r>
              <a:rPr lang="zh-CN" altLang="en-US" sz="2000" b="1" dirty="0">
                <a:ea typeface="华文中宋" pitchFamily="2" charset="-122"/>
              </a:rPr>
              <a:t>效率</a:t>
            </a:r>
          </a:p>
          <a:p>
            <a:pPr marL="692150" lvl="1" indent="-347663" algn="l">
              <a:lnSpc>
                <a:spcPct val="110000"/>
              </a:lnSpc>
              <a:spcBef>
                <a:spcPct val="40000"/>
              </a:spcBef>
              <a:spcAft>
                <a:spcPct val="10000"/>
              </a:spcAft>
              <a:buClr>
                <a:schemeClr val="accent2"/>
              </a:buClr>
              <a:buSzPct val="70000"/>
              <a:buFont typeface="Wingdings" pitchFamily="2" charset="2"/>
              <a:buChar char="l"/>
            </a:pPr>
            <a:r>
              <a:rPr lang="zh-CN" altLang="en-US" sz="1800" b="1" dirty="0">
                <a:ea typeface="华文中宋" pitchFamily="2" charset="-122"/>
              </a:rPr>
              <a:t>可并行加密，</a:t>
            </a:r>
          </a:p>
          <a:p>
            <a:pPr marL="987425" lvl="2" indent="-293688" algn="l">
              <a:lnSpc>
                <a:spcPct val="110000"/>
              </a:lnSpc>
              <a:spcBef>
                <a:spcPct val="40000"/>
              </a:spcBef>
              <a:spcAft>
                <a:spcPct val="10000"/>
              </a:spcAft>
              <a:buClr>
                <a:schemeClr val="accent1"/>
              </a:buClr>
              <a:buSzPct val="70000"/>
              <a:buFont typeface="Wingdings" pitchFamily="2" charset="2"/>
              <a:buChar char="l"/>
            </a:pPr>
            <a:r>
              <a:rPr lang="zh-CN" altLang="en-US" sz="1800" b="1" dirty="0">
                <a:ea typeface="华文中宋" pitchFamily="2" charset="-122"/>
              </a:rPr>
              <a:t>因为计数器模式各块儿可单独处理</a:t>
            </a:r>
          </a:p>
          <a:p>
            <a:pPr marL="692150" lvl="1" indent="-347663" algn="l">
              <a:lnSpc>
                <a:spcPct val="110000"/>
              </a:lnSpc>
              <a:spcBef>
                <a:spcPct val="40000"/>
              </a:spcBef>
              <a:spcAft>
                <a:spcPct val="10000"/>
              </a:spcAft>
              <a:buClr>
                <a:schemeClr val="accent2"/>
              </a:buClr>
              <a:buSzPct val="70000"/>
              <a:buFont typeface="Wingdings" pitchFamily="2" charset="2"/>
              <a:buChar char="l"/>
            </a:pPr>
            <a:r>
              <a:rPr lang="zh-CN" altLang="en-US" sz="1800" b="1" dirty="0">
                <a:ea typeface="华文中宋" pitchFamily="2" charset="-122"/>
              </a:rPr>
              <a:t>可预处理，</a:t>
            </a:r>
          </a:p>
          <a:p>
            <a:pPr marL="987425" lvl="2" indent="-293688" algn="l">
              <a:lnSpc>
                <a:spcPct val="110000"/>
              </a:lnSpc>
              <a:spcBef>
                <a:spcPct val="40000"/>
              </a:spcBef>
              <a:spcAft>
                <a:spcPct val="10000"/>
              </a:spcAft>
              <a:buClr>
                <a:schemeClr val="accent1"/>
              </a:buClr>
              <a:buSzPct val="70000"/>
              <a:buFont typeface="Wingdings" pitchFamily="2" charset="2"/>
              <a:buChar char="l"/>
            </a:pPr>
            <a:r>
              <a:rPr lang="zh-CN" altLang="en-US" sz="1800" b="1" dirty="0">
                <a:ea typeface="华文中宋" pitchFamily="2" charset="-122"/>
              </a:rPr>
              <a:t>明文不参与密钥产生</a:t>
            </a:r>
          </a:p>
          <a:p>
            <a:pPr marL="692150" lvl="1" indent="-347663" algn="l">
              <a:lnSpc>
                <a:spcPct val="110000"/>
              </a:lnSpc>
              <a:spcBef>
                <a:spcPct val="40000"/>
              </a:spcBef>
              <a:spcAft>
                <a:spcPct val="10000"/>
              </a:spcAft>
              <a:buClr>
                <a:schemeClr val="accent2"/>
              </a:buClr>
              <a:buSzPct val="70000"/>
              <a:buFont typeface="Wingdings" pitchFamily="2" charset="2"/>
              <a:buChar char="l"/>
            </a:pPr>
            <a:r>
              <a:rPr lang="zh-CN" altLang="en-US" sz="1800" b="1" dirty="0">
                <a:ea typeface="华文中宋" pitchFamily="2" charset="-122"/>
              </a:rPr>
              <a:t>吞吐量仅受可使用并行数量的限制</a:t>
            </a:r>
          </a:p>
          <a:p>
            <a:pPr marL="342900" indent="-342900" algn="l">
              <a:lnSpc>
                <a:spcPct val="110000"/>
              </a:lnSpc>
              <a:spcBef>
                <a:spcPct val="40000"/>
              </a:spcBef>
              <a:spcAft>
                <a:spcPct val="10000"/>
              </a:spcAft>
              <a:buClr>
                <a:schemeClr val="tx2"/>
              </a:buClr>
              <a:buSzPct val="70000"/>
              <a:buFont typeface="Wingdings" pitchFamily="2" charset="2"/>
              <a:buChar char="Ü"/>
            </a:pPr>
            <a:r>
              <a:rPr lang="zh-CN" altLang="en-US" sz="2000" b="1" dirty="0">
                <a:ea typeface="华文中宋" pitchFamily="2" charset="-122"/>
              </a:rPr>
              <a:t>简单性</a:t>
            </a:r>
          </a:p>
          <a:p>
            <a:pPr marL="692150" lvl="1" indent="-347663" algn="l">
              <a:lnSpc>
                <a:spcPct val="110000"/>
              </a:lnSpc>
              <a:spcBef>
                <a:spcPct val="40000"/>
              </a:spcBef>
              <a:spcAft>
                <a:spcPct val="10000"/>
              </a:spcAft>
              <a:buClr>
                <a:schemeClr val="accent2"/>
              </a:buClr>
              <a:buSzPct val="70000"/>
              <a:buFont typeface="Wingdings" pitchFamily="2" charset="2"/>
              <a:buChar char="l"/>
            </a:pPr>
            <a:r>
              <a:rPr lang="zh-CN" altLang="en-US" sz="2000" b="1" dirty="0">
                <a:ea typeface="华文中宋" pitchFamily="2" charset="-122"/>
              </a:rPr>
              <a:t>只要求实现加密算法</a:t>
            </a:r>
          </a:p>
          <a:p>
            <a:pPr marL="342900" indent="-342900" algn="l">
              <a:spcBef>
                <a:spcPct val="20000"/>
              </a:spcBef>
              <a:spcAft>
                <a:spcPct val="10000"/>
              </a:spcAft>
              <a:buClr>
                <a:schemeClr val="tx2"/>
              </a:buClr>
              <a:buSzPct val="70000"/>
              <a:buFont typeface="Wingdings" pitchFamily="2" charset="2"/>
              <a:buChar char="Ü"/>
            </a:pPr>
            <a:r>
              <a:rPr lang="zh-CN" altLang="en-US" sz="2000" b="1" dirty="0">
                <a:ea typeface="华文中宋" pitchFamily="2" charset="-122"/>
              </a:rPr>
              <a:t>可证明安全</a:t>
            </a:r>
            <a:endParaRPr lang="zh-CN" altLang="en-US" sz="2400" b="1" dirty="0">
              <a:ea typeface="华文中宋" pitchFamily="2" charset="-122"/>
            </a:endParaRPr>
          </a:p>
        </p:txBody>
      </p:sp>
      <p:sp>
        <p:nvSpPr>
          <p:cNvPr id="9" name="Rectangle 3"/>
          <p:cNvSpPr>
            <a:spLocks noChangeArrowheads="1"/>
          </p:cNvSpPr>
          <p:nvPr/>
        </p:nvSpPr>
        <p:spPr bwMode="auto">
          <a:xfrm>
            <a:off x="457200" y="5715000"/>
            <a:ext cx="6096000" cy="990600"/>
          </a:xfrm>
          <a:prstGeom prst="rect">
            <a:avLst/>
          </a:prstGeom>
          <a:noFill/>
          <a:ln w="9525">
            <a:noFill/>
            <a:miter lim="800000"/>
            <a:headEnd/>
            <a:tailEnd/>
          </a:ln>
        </p:spPr>
        <p:txBody>
          <a:bodyPr/>
          <a:lstStyle/>
          <a:p>
            <a:pPr marL="342900" indent="-342900" algn="l">
              <a:spcBef>
                <a:spcPct val="20000"/>
              </a:spcBef>
              <a:spcAft>
                <a:spcPct val="10000"/>
              </a:spcAft>
              <a:buClr>
                <a:schemeClr val="tx2"/>
              </a:buClr>
              <a:buSzPct val="70000"/>
              <a:buFont typeface="Wingdings" pitchFamily="2" charset="2"/>
              <a:buChar char="Ü"/>
            </a:pPr>
            <a:r>
              <a:rPr lang="zh-CN" altLang="en-US" sz="2000" b="1" dirty="0">
                <a:ea typeface="华文中宋" pitchFamily="2" charset="-122"/>
              </a:rPr>
              <a:t>加密数据块的随机访问</a:t>
            </a:r>
          </a:p>
          <a:p>
            <a:pPr marL="692150" lvl="1" indent="-347663" algn="l">
              <a:spcBef>
                <a:spcPct val="20000"/>
              </a:spcBef>
              <a:spcAft>
                <a:spcPct val="10000"/>
              </a:spcAft>
              <a:buClr>
                <a:schemeClr val="accent2"/>
              </a:buClr>
              <a:buSzPct val="70000"/>
              <a:buFont typeface="Wingdings" pitchFamily="2" charset="2"/>
              <a:buChar char="l"/>
            </a:pPr>
            <a:r>
              <a:rPr lang="zh-CN" altLang="en-US" sz="2000" b="1" dirty="0">
                <a:ea typeface="华文中宋" pitchFamily="2" charset="-122"/>
              </a:rPr>
              <a:t>要访问第</a:t>
            </a:r>
            <a:r>
              <a:rPr lang="en-US" altLang="zh-CN" sz="2000" b="1" dirty="0">
                <a:ea typeface="华文中宋" pitchFamily="2" charset="-122"/>
              </a:rPr>
              <a:t>n</a:t>
            </a:r>
            <a:r>
              <a:rPr lang="zh-CN" altLang="en-US" sz="2000" b="1" dirty="0">
                <a:ea typeface="华文中宋" pitchFamily="2" charset="-122"/>
              </a:rPr>
              <a:t>块，直接将计数器加</a:t>
            </a:r>
            <a:r>
              <a:rPr lang="en-US" altLang="zh-CN" sz="2000" b="1" dirty="0">
                <a:ea typeface="华文中宋" pitchFamily="2" charset="-122"/>
              </a:rPr>
              <a:t>n</a:t>
            </a:r>
            <a:r>
              <a:rPr lang="zh-CN" altLang="en-US" sz="2000" b="1" dirty="0">
                <a:ea typeface="华文中宋" pitchFamily="2" charset="-122"/>
              </a:rPr>
              <a:t>即可解密该块</a:t>
            </a:r>
          </a:p>
        </p:txBody>
      </p:sp>
      <p:graphicFrame>
        <p:nvGraphicFramePr>
          <p:cNvPr id="10" name="Object 5"/>
          <p:cNvGraphicFramePr>
            <a:graphicFrameLocks noChangeAspect="1"/>
          </p:cNvGraphicFramePr>
          <p:nvPr/>
        </p:nvGraphicFramePr>
        <p:xfrm>
          <a:off x="3733800" y="1066800"/>
          <a:ext cx="4893788" cy="4210900"/>
        </p:xfrm>
        <a:graphic>
          <a:graphicData uri="http://schemas.openxmlformats.org/presentationml/2006/ole">
            <p:oleObj spid="_x0000_s1149955" name="Visio" r:id="rId3" imgW="4330873" imgH="3726236" progId="Visio.Drawing.11">
              <p:embed/>
            </p:oleObj>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3.4.6 </a:t>
            </a:r>
            <a:r>
              <a:rPr lang="zh-CN" altLang="en-US" dirty="0" smtClean="0"/>
              <a:t>分组密码运行模式的发展</a:t>
            </a:r>
          </a:p>
        </p:txBody>
      </p:sp>
      <p:sp>
        <p:nvSpPr>
          <p:cNvPr id="3" name="内容占位符 2"/>
          <p:cNvSpPr>
            <a:spLocks noGrp="1"/>
          </p:cNvSpPr>
          <p:nvPr>
            <p:ph idx="1"/>
          </p:nvPr>
        </p:nvSpPr>
        <p:spPr>
          <a:xfrm>
            <a:off x="304800" y="990600"/>
            <a:ext cx="8534400" cy="5486400"/>
          </a:xfrm>
        </p:spPr>
        <p:txBody>
          <a:bodyPr/>
          <a:lstStyle/>
          <a:p>
            <a:pPr eaLnBrk="1" hangingPunct="1"/>
            <a:r>
              <a:rPr lang="zh-CN" altLang="en-US" sz="2400" dirty="0" smtClean="0"/>
              <a:t>前述的</a:t>
            </a:r>
            <a:r>
              <a:rPr lang="en-US" altLang="zh-CN" sz="2400" dirty="0" smtClean="0"/>
              <a:t>5</a:t>
            </a:r>
            <a:r>
              <a:rPr lang="zh-CN" altLang="en-US" sz="2400" dirty="0" smtClean="0"/>
              <a:t>种运行模式为保密模式，即仅用于加密，人们还进一步研究了多种功能不同的运行模式，这里仅列几例</a:t>
            </a:r>
            <a:endParaRPr lang="en-US" altLang="zh-CN" sz="2400" dirty="0" smtClean="0"/>
          </a:p>
          <a:p>
            <a:pPr eaLnBrk="1" hangingPunct="1"/>
            <a:r>
              <a:rPr lang="zh-CN" altLang="en-US" sz="2400" dirty="0" smtClean="0"/>
              <a:t>认证模式：即用分组密码构造消息认证码</a:t>
            </a:r>
            <a:r>
              <a:rPr lang="en-US" altLang="zh-CN" sz="2400" dirty="0" smtClean="0"/>
              <a:t>MAC</a:t>
            </a:r>
          </a:p>
          <a:p>
            <a:pPr lvl="1" eaLnBrk="1" hangingPunct="1"/>
            <a:r>
              <a:rPr lang="en-US" altLang="zh-CN" sz="2000" dirty="0" smtClean="0">
                <a:solidFill>
                  <a:srgbClr val="C3093E"/>
                </a:solidFill>
              </a:rPr>
              <a:t>CBC-MAC</a:t>
            </a:r>
            <a:r>
              <a:rPr lang="zh-CN" altLang="en-US" sz="2000" dirty="0" smtClean="0"/>
              <a:t>：基于</a:t>
            </a:r>
            <a:r>
              <a:rPr lang="en-US" altLang="zh-CN" sz="2000" dirty="0" smtClean="0"/>
              <a:t>DES</a:t>
            </a:r>
            <a:r>
              <a:rPr lang="zh-CN" altLang="en-US" sz="2000" dirty="0" smtClean="0"/>
              <a:t>的</a:t>
            </a:r>
            <a:r>
              <a:rPr lang="en-US" altLang="zh-CN" sz="2000" dirty="0" smtClean="0"/>
              <a:t>CBC</a:t>
            </a:r>
            <a:r>
              <a:rPr lang="zh-CN" altLang="en-US" sz="2000" dirty="0" smtClean="0"/>
              <a:t>模式构造消息认证码</a:t>
            </a:r>
            <a:r>
              <a:rPr lang="en-US" altLang="zh-CN" sz="2000" dirty="0" smtClean="0"/>
              <a:t>MAC ANSI X9.17</a:t>
            </a:r>
          </a:p>
          <a:p>
            <a:pPr lvl="1" eaLnBrk="1" hangingPunct="1"/>
            <a:r>
              <a:rPr lang="en-US" altLang="zh-CN" sz="2000" dirty="0" smtClean="0"/>
              <a:t>CMAC</a:t>
            </a:r>
            <a:r>
              <a:rPr lang="zh-CN" altLang="en-US" sz="2000" dirty="0" smtClean="0"/>
              <a:t>：基于密码的消息认证码，</a:t>
            </a:r>
            <a:r>
              <a:rPr lang="en-US" altLang="zh-CN" sz="2000" dirty="0" smtClean="0"/>
              <a:t>NIST SP800-38B</a:t>
            </a:r>
          </a:p>
          <a:p>
            <a:pPr lvl="2" eaLnBrk="1" hangingPunct="1"/>
            <a:r>
              <a:rPr lang="zh-CN" altLang="en-US" sz="2000" dirty="0" smtClean="0"/>
              <a:t>实质上是</a:t>
            </a:r>
            <a:r>
              <a:rPr lang="en-US" altLang="zh-CN" sz="2000" dirty="0" smtClean="0"/>
              <a:t>CBC-MAC</a:t>
            </a:r>
            <a:r>
              <a:rPr lang="zh-CN" altLang="en-US" sz="2000" dirty="0" smtClean="0"/>
              <a:t>，填充方式和密钥使用上有不同</a:t>
            </a:r>
            <a:endParaRPr lang="en-US" altLang="zh-CN" sz="2000" dirty="0" smtClean="0"/>
          </a:p>
          <a:p>
            <a:pPr lvl="1" eaLnBrk="1" hangingPunct="1"/>
            <a:r>
              <a:rPr lang="en-US" altLang="zh-CN" sz="2000" dirty="0" smtClean="0">
                <a:solidFill>
                  <a:srgbClr val="C3093E"/>
                </a:solidFill>
              </a:rPr>
              <a:t>PMAC</a:t>
            </a:r>
            <a:r>
              <a:rPr lang="zh-CN" altLang="en-US" sz="2000" dirty="0" smtClean="0"/>
              <a:t>：可并行计算的</a:t>
            </a:r>
            <a:r>
              <a:rPr lang="en-US" altLang="zh-CN" sz="2000" dirty="0" smtClean="0"/>
              <a:t>MAC</a:t>
            </a:r>
          </a:p>
          <a:p>
            <a:pPr eaLnBrk="1" hangingPunct="1"/>
            <a:r>
              <a:rPr lang="zh-CN" altLang="en-US" sz="2400" dirty="0" smtClean="0"/>
              <a:t>认证保密模式：即实现认证又实现保密的运行模式</a:t>
            </a:r>
            <a:endParaRPr lang="en-US" altLang="zh-CN" sz="2400" dirty="0" smtClean="0"/>
          </a:p>
          <a:p>
            <a:pPr lvl="1" eaLnBrk="1" hangingPunct="1"/>
            <a:r>
              <a:rPr lang="en-US" altLang="zh-CN" sz="2000" dirty="0" smtClean="0">
                <a:solidFill>
                  <a:srgbClr val="FF0000"/>
                </a:solidFill>
              </a:rPr>
              <a:t>CCM</a:t>
            </a:r>
            <a:r>
              <a:rPr lang="zh-CN" altLang="en-US" sz="2000" dirty="0" smtClean="0"/>
              <a:t>： </a:t>
            </a:r>
            <a:r>
              <a:rPr lang="en-US" altLang="zh-CN" sz="2000" dirty="0" smtClean="0"/>
              <a:t>(CTR+CBC-MAC</a:t>
            </a:r>
            <a:r>
              <a:rPr lang="zh-CN" altLang="en-US" sz="2000" dirty="0" smtClean="0"/>
              <a:t>，先</a:t>
            </a:r>
            <a:r>
              <a:rPr lang="en-US" altLang="zh-CN" sz="2000" dirty="0" smtClean="0"/>
              <a:t>CBC-MAC</a:t>
            </a:r>
            <a:r>
              <a:rPr lang="zh-CN" altLang="en-US" sz="2000" dirty="0" smtClean="0"/>
              <a:t>再</a:t>
            </a:r>
            <a:r>
              <a:rPr lang="en-US" altLang="zh-CN" sz="2000" dirty="0" smtClean="0"/>
              <a:t>CTR) </a:t>
            </a:r>
            <a:r>
              <a:rPr lang="zh-CN" altLang="en-US" sz="2000" dirty="0" smtClean="0"/>
              <a:t>用于</a:t>
            </a:r>
            <a:r>
              <a:rPr lang="en-US" altLang="zh-CN" sz="2000" dirty="0" smtClean="0"/>
              <a:t>IEEE 802.x</a:t>
            </a:r>
            <a:r>
              <a:rPr lang="zh-CN" altLang="en-US" sz="2000" dirty="0" smtClean="0"/>
              <a:t>的</a:t>
            </a:r>
            <a:r>
              <a:rPr lang="en-US" altLang="zh-CN" sz="2000" dirty="0" smtClean="0"/>
              <a:t>WPAN</a:t>
            </a:r>
            <a:r>
              <a:rPr lang="zh-CN" altLang="en-US" sz="2000" dirty="0" smtClean="0"/>
              <a:t>、</a:t>
            </a:r>
            <a:r>
              <a:rPr lang="en-US" altLang="zh-CN" sz="2000" dirty="0" smtClean="0"/>
              <a:t>WLAN</a:t>
            </a:r>
            <a:r>
              <a:rPr lang="zh-CN" altLang="en-US" sz="2000" dirty="0" smtClean="0"/>
              <a:t>、</a:t>
            </a:r>
            <a:r>
              <a:rPr lang="en-US" altLang="zh-CN" sz="2000" dirty="0" smtClean="0"/>
              <a:t>WMAN   NIST800-38C</a:t>
            </a:r>
            <a:endParaRPr lang="zh-CN" altLang="en-US"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3.4</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分组密码运行模式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3.5 IDEA</a:t>
            </a:r>
            <a:r>
              <a:rPr lang="zh-CN" altLang="en-US" dirty="0" smtClean="0"/>
              <a:t>算法</a:t>
            </a:r>
          </a:p>
        </p:txBody>
      </p:sp>
      <p:sp>
        <p:nvSpPr>
          <p:cNvPr id="3" name="内容占位符 2"/>
          <p:cNvSpPr>
            <a:spLocks noGrp="1"/>
          </p:cNvSpPr>
          <p:nvPr>
            <p:ph idx="1"/>
          </p:nvPr>
        </p:nvSpPr>
        <p:spPr>
          <a:xfrm>
            <a:off x="304800" y="990600"/>
            <a:ext cx="8534400" cy="5486400"/>
          </a:xfrm>
        </p:spPr>
        <p:txBody>
          <a:bodyPr/>
          <a:lstStyle/>
          <a:p>
            <a:pPr eaLnBrk="1" hangingPunct="1">
              <a:lnSpc>
                <a:spcPct val="100000"/>
              </a:lnSpc>
              <a:spcBef>
                <a:spcPct val="20000"/>
              </a:spcBef>
            </a:pPr>
            <a:r>
              <a:rPr lang="en-US" altLang="zh-CN" sz="2400" dirty="0" smtClean="0"/>
              <a:t>IDEA(International Data Encryption Algorithm)</a:t>
            </a:r>
            <a:r>
              <a:rPr lang="zh-CN" altLang="en-US" sz="2400" dirty="0" smtClean="0"/>
              <a:t>是瑞士联邦技术学院的</a:t>
            </a:r>
            <a:r>
              <a:rPr lang="en-US" altLang="zh-CN" sz="2400" dirty="0" smtClean="0"/>
              <a:t>James Massey</a:t>
            </a:r>
            <a:r>
              <a:rPr lang="zh-CN" altLang="en-US" sz="2400" dirty="0" smtClean="0"/>
              <a:t>和来学嘉等人提出的加密算法</a:t>
            </a:r>
          </a:p>
          <a:p>
            <a:pPr eaLnBrk="1" hangingPunct="1">
              <a:lnSpc>
                <a:spcPct val="100000"/>
              </a:lnSpc>
              <a:spcBef>
                <a:spcPct val="20000"/>
              </a:spcBef>
            </a:pPr>
            <a:r>
              <a:rPr lang="zh-CN" altLang="en-US" sz="2400" dirty="0" smtClean="0"/>
              <a:t>第一版</a:t>
            </a:r>
            <a:r>
              <a:rPr lang="en-US" altLang="zh-CN" sz="2400" dirty="0" smtClean="0"/>
              <a:t>IDEA</a:t>
            </a:r>
            <a:r>
              <a:rPr lang="zh-CN" altLang="en-US" sz="2400" dirty="0" smtClean="0"/>
              <a:t>于</a:t>
            </a:r>
            <a:r>
              <a:rPr lang="en-US" altLang="zh-CN" sz="2400" dirty="0" smtClean="0">
                <a:solidFill>
                  <a:srgbClr val="C3093E"/>
                </a:solidFill>
              </a:rPr>
              <a:t>1990</a:t>
            </a:r>
            <a:r>
              <a:rPr lang="zh-CN" altLang="en-US" sz="2400" dirty="0" smtClean="0">
                <a:solidFill>
                  <a:srgbClr val="C3093E"/>
                </a:solidFill>
              </a:rPr>
              <a:t>年公布</a:t>
            </a:r>
            <a:r>
              <a:rPr lang="zh-CN" altLang="en-US" sz="2400" dirty="0" smtClean="0"/>
              <a:t>，来学嘉等人在</a:t>
            </a:r>
            <a:r>
              <a:rPr lang="en-US" altLang="zh-CN" sz="2400" dirty="0" smtClean="0"/>
              <a:t>EuroCrypt</a:t>
            </a:r>
            <a:r>
              <a:rPr lang="en-US" altLang="zh-CN" sz="2400" dirty="0" smtClean="0">
                <a:sym typeface="Symbol" pitchFamily="18" charset="2"/>
              </a:rPr>
              <a:t></a:t>
            </a:r>
            <a:r>
              <a:rPr lang="en-US" altLang="zh-CN" sz="2400" dirty="0" smtClean="0"/>
              <a:t>90</a:t>
            </a:r>
            <a:r>
              <a:rPr lang="zh-CN" altLang="en-US" sz="2400" dirty="0" smtClean="0"/>
              <a:t>年会上提出了分组密码建议</a:t>
            </a:r>
            <a:r>
              <a:rPr lang="en-US" altLang="zh-CN" sz="2400" dirty="0" smtClean="0"/>
              <a:t>PES(Proposed Encryption Standard)</a:t>
            </a:r>
          </a:p>
          <a:p>
            <a:pPr eaLnBrk="1" hangingPunct="1">
              <a:lnSpc>
                <a:spcPct val="100000"/>
              </a:lnSpc>
              <a:spcBef>
                <a:spcPct val="20000"/>
              </a:spcBef>
            </a:pPr>
            <a:r>
              <a:rPr lang="en-US" altLang="zh-CN" sz="2400" dirty="0" smtClean="0">
                <a:solidFill>
                  <a:srgbClr val="C3093E"/>
                </a:solidFill>
              </a:rPr>
              <a:t>1991</a:t>
            </a:r>
            <a:r>
              <a:rPr lang="zh-CN" altLang="en-US" sz="2400" dirty="0" smtClean="0">
                <a:solidFill>
                  <a:srgbClr val="C3093E"/>
                </a:solidFill>
              </a:rPr>
              <a:t>年，在</a:t>
            </a:r>
            <a:r>
              <a:rPr lang="en-US" altLang="zh-CN" sz="2400" dirty="0" err="1" smtClean="0">
                <a:solidFill>
                  <a:srgbClr val="C3093E"/>
                </a:solidFill>
              </a:rPr>
              <a:t>Biham</a:t>
            </a:r>
            <a:r>
              <a:rPr lang="zh-CN" altLang="en-US" sz="2400" dirty="0" smtClean="0">
                <a:solidFill>
                  <a:srgbClr val="C3093E"/>
                </a:solidFill>
              </a:rPr>
              <a:t>和</a:t>
            </a:r>
            <a:r>
              <a:rPr lang="en-US" altLang="zh-CN" sz="2400" dirty="0" smtClean="0">
                <a:solidFill>
                  <a:srgbClr val="C3093E"/>
                </a:solidFill>
              </a:rPr>
              <a:t>Shamir</a:t>
            </a:r>
            <a:r>
              <a:rPr lang="zh-CN" altLang="en-US" sz="2400" dirty="0" smtClean="0">
                <a:solidFill>
                  <a:srgbClr val="C3093E"/>
                </a:solidFill>
              </a:rPr>
              <a:t>提出差分密码分析</a:t>
            </a:r>
            <a:r>
              <a:rPr lang="zh-CN" altLang="en-US" sz="2400" dirty="0" smtClean="0"/>
              <a:t>之后，在</a:t>
            </a:r>
            <a:r>
              <a:rPr lang="en-US" altLang="zh-CN" sz="2400" dirty="0" smtClean="0"/>
              <a:t>EuroCrypt</a:t>
            </a:r>
            <a:r>
              <a:rPr lang="en-US" altLang="zh-CN" sz="2400" dirty="0" smtClean="0">
                <a:sym typeface="Symbol" pitchFamily="18" charset="2"/>
              </a:rPr>
              <a:t></a:t>
            </a:r>
            <a:r>
              <a:rPr lang="en-US" altLang="zh-CN" sz="2400" dirty="0" smtClean="0"/>
              <a:t>91</a:t>
            </a:r>
            <a:r>
              <a:rPr lang="zh-CN" altLang="en-US" sz="2400" dirty="0" smtClean="0"/>
              <a:t>年会上，来学嘉等人又提出了</a:t>
            </a:r>
            <a:r>
              <a:rPr lang="en-US" altLang="zh-CN" sz="2400" dirty="0" smtClean="0"/>
              <a:t>PES</a:t>
            </a:r>
            <a:r>
              <a:rPr lang="zh-CN" altLang="en-US" sz="2400" dirty="0" smtClean="0"/>
              <a:t>的修正版</a:t>
            </a:r>
            <a:r>
              <a:rPr lang="en-US" altLang="zh-CN" sz="2400" dirty="0" smtClean="0"/>
              <a:t>IPES(Improved PES)</a:t>
            </a:r>
          </a:p>
          <a:p>
            <a:pPr eaLnBrk="1" hangingPunct="1">
              <a:lnSpc>
                <a:spcPct val="100000"/>
              </a:lnSpc>
              <a:spcBef>
                <a:spcPct val="20000"/>
              </a:spcBef>
            </a:pPr>
            <a:r>
              <a:rPr lang="en-US" altLang="zh-CN" sz="2400" dirty="0" smtClean="0">
                <a:solidFill>
                  <a:srgbClr val="C3093E"/>
                </a:solidFill>
              </a:rPr>
              <a:t>1992</a:t>
            </a:r>
            <a:r>
              <a:rPr lang="zh-CN" altLang="en-US" sz="2400" dirty="0" smtClean="0">
                <a:solidFill>
                  <a:srgbClr val="C3093E"/>
                </a:solidFill>
              </a:rPr>
              <a:t>年设计者又将</a:t>
            </a:r>
            <a:r>
              <a:rPr lang="en-US" altLang="zh-CN" sz="2400" dirty="0" smtClean="0">
                <a:solidFill>
                  <a:srgbClr val="C3093E"/>
                </a:solidFill>
              </a:rPr>
              <a:t>IPES</a:t>
            </a:r>
            <a:r>
              <a:rPr lang="zh-CN" altLang="en-US" sz="2400" dirty="0" smtClean="0">
                <a:solidFill>
                  <a:srgbClr val="C3093E"/>
                </a:solidFill>
              </a:rPr>
              <a:t>改名为</a:t>
            </a:r>
            <a:r>
              <a:rPr lang="en-US" altLang="zh-CN" sz="2400" dirty="0" smtClean="0">
                <a:solidFill>
                  <a:srgbClr val="C3093E"/>
                </a:solidFill>
              </a:rPr>
              <a:t>IDEA</a:t>
            </a:r>
            <a:r>
              <a:rPr lang="zh-CN" altLang="en-US" sz="2400" dirty="0" smtClean="0"/>
              <a:t>。这是近些年来提出的分组密码中一个很成功的方案，已在</a:t>
            </a:r>
            <a:r>
              <a:rPr lang="en-US" altLang="zh-CN" sz="2400" dirty="0" smtClean="0"/>
              <a:t>PGP</a:t>
            </a:r>
            <a:r>
              <a:rPr lang="zh-CN" altLang="en-US" sz="2400" dirty="0" smtClean="0"/>
              <a:t>中采用</a:t>
            </a:r>
            <a:r>
              <a:rPr lang="en-US" altLang="zh-CN" sz="2400" dirty="0" smtClean="0"/>
              <a:t>(</a:t>
            </a:r>
            <a:r>
              <a:rPr lang="zh-CN" altLang="en-US" sz="2400" dirty="0" smtClean="0"/>
              <a:t>主要用于邮件加密</a:t>
            </a:r>
            <a:r>
              <a:rPr lang="en-US" altLang="zh-CN" sz="2400" dirty="0" smtClean="0"/>
              <a:t>)</a:t>
            </a:r>
            <a:r>
              <a:rPr lang="zh-CN" altLang="en-US" sz="2400" dirty="0" smtClean="0"/>
              <a:t>。 </a:t>
            </a:r>
          </a:p>
          <a:p>
            <a:pPr eaLnBrk="1" hangingPunct="1"/>
            <a:endParaRPr lang="zh-CN" altLang="en-US" sz="24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IDEA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3.5 IDEA</a:t>
            </a:r>
            <a:r>
              <a:rPr lang="zh-CN" altLang="en-US" dirty="0" smtClean="0"/>
              <a:t>算法</a:t>
            </a:r>
          </a:p>
        </p:txBody>
      </p:sp>
      <p:sp>
        <p:nvSpPr>
          <p:cNvPr id="3" name="内容占位符 2"/>
          <p:cNvSpPr>
            <a:spLocks noGrp="1"/>
          </p:cNvSpPr>
          <p:nvPr>
            <p:ph idx="1"/>
          </p:nvPr>
        </p:nvSpPr>
        <p:spPr>
          <a:xfrm>
            <a:off x="304800" y="838200"/>
            <a:ext cx="8534400" cy="5638800"/>
          </a:xfrm>
        </p:spPr>
        <p:txBody>
          <a:bodyPr/>
          <a:lstStyle/>
          <a:p>
            <a:pPr eaLnBrk="1" hangingPunct="1">
              <a:lnSpc>
                <a:spcPct val="110000"/>
              </a:lnSpc>
              <a:spcBef>
                <a:spcPct val="20000"/>
              </a:spcBef>
            </a:pPr>
            <a:r>
              <a:rPr lang="zh-CN" altLang="en-US" sz="2400" dirty="0" smtClean="0"/>
              <a:t>国际密码研究协会</a:t>
            </a:r>
          </a:p>
          <a:p>
            <a:pPr lvl="1" eaLnBrk="1" hangingPunct="1">
              <a:lnSpc>
                <a:spcPct val="110000"/>
              </a:lnSpc>
              <a:spcBef>
                <a:spcPct val="20000"/>
              </a:spcBef>
            </a:pPr>
            <a:r>
              <a:rPr lang="en-US" altLang="zh-CN" sz="2000" dirty="0" smtClean="0"/>
              <a:t>International Association for </a:t>
            </a:r>
            <a:r>
              <a:rPr lang="en-US" altLang="zh-CN" sz="2000" dirty="0" err="1" smtClean="0"/>
              <a:t>Cryptologic</a:t>
            </a:r>
            <a:r>
              <a:rPr lang="en-US" altLang="zh-CN" sz="2000" dirty="0" smtClean="0"/>
              <a:t> Research </a:t>
            </a:r>
          </a:p>
          <a:p>
            <a:pPr lvl="1" eaLnBrk="1" hangingPunct="1">
              <a:lnSpc>
                <a:spcPct val="110000"/>
              </a:lnSpc>
              <a:spcBef>
                <a:spcPct val="20000"/>
              </a:spcBef>
            </a:pPr>
            <a:r>
              <a:rPr lang="en-US" altLang="zh-CN" sz="2000" dirty="0" smtClean="0">
                <a:hlinkClick r:id="rId2"/>
              </a:rPr>
              <a:t>http://www.iacr.org</a:t>
            </a:r>
            <a:endParaRPr lang="en-US" altLang="zh-CN" sz="2000" dirty="0" smtClean="0"/>
          </a:p>
          <a:p>
            <a:pPr eaLnBrk="1" hangingPunct="1">
              <a:lnSpc>
                <a:spcPct val="110000"/>
              </a:lnSpc>
              <a:spcBef>
                <a:spcPct val="20000"/>
              </a:spcBef>
            </a:pPr>
            <a:r>
              <a:rPr lang="zh-CN" altLang="en-US" sz="2400" dirty="0" smtClean="0"/>
              <a:t>国际上的七大密码会</a:t>
            </a:r>
          </a:p>
          <a:p>
            <a:pPr lvl="1" eaLnBrk="1" hangingPunct="1">
              <a:lnSpc>
                <a:spcPct val="110000"/>
              </a:lnSpc>
              <a:spcBef>
                <a:spcPct val="20000"/>
              </a:spcBef>
            </a:pPr>
            <a:r>
              <a:rPr lang="zh-CN" altLang="en-US" dirty="0" smtClean="0"/>
              <a:t>欧密会</a:t>
            </a:r>
            <a:r>
              <a:rPr lang="en-US" altLang="zh-CN" dirty="0" smtClean="0"/>
              <a:t>(</a:t>
            </a:r>
            <a:r>
              <a:rPr lang="en-US" altLang="zh-CN" dirty="0" err="1" smtClean="0"/>
              <a:t>EuroCrypt</a:t>
            </a:r>
            <a:r>
              <a:rPr lang="en-US" altLang="zh-CN" dirty="0" smtClean="0"/>
              <a:t>)</a:t>
            </a:r>
          </a:p>
          <a:p>
            <a:pPr lvl="1" eaLnBrk="1" hangingPunct="1">
              <a:lnSpc>
                <a:spcPct val="110000"/>
              </a:lnSpc>
              <a:spcBef>
                <a:spcPct val="20000"/>
              </a:spcBef>
            </a:pPr>
            <a:r>
              <a:rPr lang="zh-CN" altLang="en-US" dirty="0" smtClean="0"/>
              <a:t>美密会</a:t>
            </a:r>
            <a:r>
              <a:rPr lang="en-US" altLang="zh-CN" dirty="0" smtClean="0"/>
              <a:t>(Crypt) </a:t>
            </a:r>
          </a:p>
          <a:p>
            <a:pPr lvl="1" eaLnBrk="1" hangingPunct="1">
              <a:lnSpc>
                <a:spcPct val="110000"/>
              </a:lnSpc>
              <a:spcBef>
                <a:spcPct val="20000"/>
              </a:spcBef>
            </a:pPr>
            <a:r>
              <a:rPr lang="zh-CN" altLang="en-US" dirty="0" smtClean="0"/>
              <a:t>亚密会</a:t>
            </a:r>
            <a:r>
              <a:rPr lang="en-US" altLang="zh-CN" dirty="0" smtClean="0"/>
              <a:t>(</a:t>
            </a:r>
            <a:r>
              <a:rPr lang="en-US" altLang="zh-CN" dirty="0" err="1" smtClean="0"/>
              <a:t>AsiaCrypt</a:t>
            </a:r>
            <a:r>
              <a:rPr lang="en-US" altLang="zh-CN" dirty="0" smtClean="0"/>
              <a:t>)</a:t>
            </a:r>
          </a:p>
          <a:p>
            <a:pPr lvl="1" eaLnBrk="1" hangingPunct="1">
              <a:lnSpc>
                <a:spcPct val="110000"/>
              </a:lnSpc>
              <a:spcBef>
                <a:spcPct val="20000"/>
              </a:spcBef>
            </a:pPr>
            <a:r>
              <a:rPr lang="zh-CN" altLang="en-US" dirty="0" smtClean="0"/>
              <a:t>公钥密码学年会</a:t>
            </a:r>
            <a:r>
              <a:rPr lang="en-US" altLang="zh-CN" dirty="0" smtClean="0"/>
              <a:t>(PKC</a:t>
            </a:r>
            <a:r>
              <a:rPr lang="zh-CN" altLang="en-US" dirty="0" smtClean="0"/>
              <a:t>，</a:t>
            </a:r>
            <a:r>
              <a:rPr lang="en-US" altLang="zh-CN" dirty="0" smtClean="0"/>
              <a:t>Public Key Cryptography )</a:t>
            </a:r>
          </a:p>
          <a:p>
            <a:pPr lvl="1" eaLnBrk="1" hangingPunct="1">
              <a:lnSpc>
                <a:spcPct val="110000"/>
              </a:lnSpc>
              <a:spcBef>
                <a:spcPct val="20000"/>
              </a:spcBef>
            </a:pPr>
            <a:r>
              <a:rPr lang="en-US" altLang="zh-CN" dirty="0" smtClean="0"/>
              <a:t>RSA</a:t>
            </a:r>
            <a:r>
              <a:rPr lang="zh-CN" altLang="en-US" dirty="0" smtClean="0"/>
              <a:t>国际会议</a:t>
            </a:r>
          </a:p>
          <a:p>
            <a:pPr lvl="1" eaLnBrk="1" hangingPunct="1">
              <a:lnSpc>
                <a:spcPct val="110000"/>
              </a:lnSpc>
              <a:spcBef>
                <a:spcPct val="20000"/>
              </a:spcBef>
            </a:pPr>
            <a:r>
              <a:rPr lang="zh-CN" altLang="en-US" dirty="0" smtClean="0"/>
              <a:t>软件工程基础</a:t>
            </a:r>
            <a:r>
              <a:rPr lang="en-US" altLang="zh-CN" dirty="0" smtClean="0"/>
              <a:t>(FSE)</a:t>
            </a:r>
          </a:p>
          <a:p>
            <a:pPr lvl="1" eaLnBrk="1" hangingPunct="1">
              <a:lnSpc>
                <a:spcPct val="110000"/>
              </a:lnSpc>
              <a:spcBef>
                <a:spcPct val="20000"/>
              </a:spcBef>
            </a:pPr>
            <a:r>
              <a:rPr lang="zh-CN" altLang="en-US" dirty="0" smtClean="0"/>
              <a:t>密码硬件与嵌入式系统</a:t>
            </a:r>
            <a:r>
              <a:rPr lang="en-US" altLang="zh-CN" dirty="0" smtClean="0"/>
              <a:t>(CHES</a:t>
            </a:r>
            <a:r>
              <a:rPr lang="zh-CN" altLang="en-US" dirty="0" smtClean="0"/>
              <a:t>，</a:t>
            </a:r>
            <a:r>
              <a:rPr lang="en-US" altLang="zh-CN" dirty="0" smtClean="0"/>
              <a:t>Cryptographic Hardware and Embedded Systems)</a:t>
            </a:r>
            <a:endParaRPr lang="en-US" altLang="zh-CN"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IDEA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3.5 IDEA</a:t>
            </a:r>
            <a:r>
              <a:rPr lang="zh-CN" altLang="en-US" dirty="0" smtClean="0"/>
              <a:t>算法</a:t>
            </a:r>
          </a:p>
        </p:txBody>
      </p:sp>
      <p:sp>
        <p:nvSpPr>
          <p:cNvPr id="3" name="内容占位符 2"/>
          <p:cNvSpPr>
            <a:spLocks noGrp="1"/>
          </p:cNvSpPr>
          <p:nvPr>
            <p:ph idx="1"/>
          </p:nvPr>
        </p:nvSpPr>
        <p:spPr>
          <a:xfrm>
            <a:off x="304800" y="838200"/>
            <a:ext cx="8534400" cy="5638800"/>
          </a:xfrm>
        </p:spPr>
        <p:txBody>
          <a:bodyPr/>
          <a:lstStyle/>
          <a:p>
            <a:pPr eaLnBrk="1" hangingPunct="1">
              <a:lnSpc>
                <a:spcPct val="110000"/>
              </a:lnSpc>
            </a:pPr>
            <a:r>
              <a:rPr lang="zh-CN" altLang="en-US" sz="2400" dirty="0" smtClean="0"/>
              <a:t>目前</a:t>
            </a:r>
            <a:r>
              <a:rPr lang="en-US" altLang="zh-CN" sz="2400" dirty="0" smtClean="0"/>
              <a:t>IPES</a:t>
            </a:r>
            <a:r>
              <a:rPr lang="zh-CN" altLang="en-US" sz="2400" dirty="0" smtClean="0"/>
              <a:t>已经商品化，并改名为</a:t>
            </a:r>
            <a:r>
              <a:rPr lang="en-US" altLang="zh-CN" sz="2400" dirty="0" smtClean="0"/>
              <a:t>IDEA</a:t>
            </a:r>
            <a:r>
              <a:rPr lang="zh-CN" altLang="en-US" sz="2400" dirty="0" smtClean="0"/>
              <a:t>。</a:t>
            </a:r>
          </a:p>
          <a:p>
            <a:pPr lvl="1" eaLnBrk="1" hangingPunct="1">
              <a:lnSpc>
                <a:spcPct val="110000"/>
              </a:lnSpc>
            </a:pPr>
            <a:r>
              <a:rPr lang="en-US" altLang="zh-CN" sz="2000" dirty="0" smtClean="0"/>
              <a:t>IDEA</a:t>
            </a:r>
            <a:r>
              <a:rPr lang="zh-CN" altLang="en-US" sz="2000" dirty="0" smtClean="0"/>
              <a:t>已由瑞士的</a:t>
            </a:r>
            <a:r>
              <a:rPr lang="en-US" altLang="zh-CN" sz="2000" dirty="0" err="1" smtClean="0"/>
              <a:t>Ascom</a:t>
            </a:r>
            <a:r>
              <a:rPr lang="zh-CN" altLang="en-US" sz="2000" dirty="0" smtClean="0"/>
              <a:t>公司注册专利，以商业目的使用</a:t>
            </a:r>
            <a:r>
              <a:rPr lang="en-US" altLang="zh-CN" sz="2000" dirty="0" smtClean="0"/>
              <a:t>IDEA</a:t>
            </a:r>
            <a:r>
              <a:rPr lang="zh-CN" altLang="en-US" sz="2000" dirty="0" smtClean="0"/>
              <a:t>算法必须向该公司申请许可。</a:t>
            </a:r>
          </a:p>
          <a:p>
            <a:pPr lvl="1" eaLnBrk="1" hangingPunct="1">
              <a:lnSpc>
                <a:spcPct val="110000"/>
              </a:lnSpc>
            </a:pPr>
            <a:r>
              <a:rPr lang="zh-CN" altLang="en-US" sz="2000" dirty="0" smtClean="0"/>
              <a:t>这是</a:t>
            </a:r>
            <a:r>
              <a:rPr lang="en-US" altLang="zh-CN" sz="2000" dirty="0" smtClean="0"/>
              <a:t>IDEA</a:t>
            </a:r>
            <a:r>
              <a:rPr lang="zh-CN" altLang="en-US" sz="2000" dirty="0" smtClean="0"/>
              <a:t>算法使用不够广泛的原因之一</a:t>
            </a:r>
          </a:p>
          <a:p>
            <a:pPr eaLnBrk="1" hangingPunct="1">
              <a:lnSpc>
                <a:spcPct val="110000"/>
              </a:lnSpc>
            </a:pPr>
            <a:r>
              <a:rPr lang="en-US" altLang="zh-CN" sz="2400" dirty="0" smtClean="0"/>
              <a:t>IDEA</a:t>
            </a:r>
            <a:r>
              <a:rPr lang="zh-CN" altLang="en-US" sz="2400" dirty="0" smtClean="0"/>
              <a:t>的分组长度</a:t>
            </a:r>
            <a:r>
              <a:rPr lang="en-US" altLang="zh-CN" sz="2400" dirty="0" smtClean="0"/>
              <a:t>64</a:t>
            </a:r>
            <a:r>
              <a:rPr lang="zh-CN" altLang="en-US" sz="2400" dirty="0" smtClean="0"/>
              <a:t>位，密钥长度为</a:t>
            </a:r>
            <a:r>
              <a:rPr lang="en-US" altLang="zh-CN" sz="2400" dirty="0" smtClean="0"/>
              <a:t>128</a:t>
            </a:r>
            <a:r>
              <a:rPr lang="zh-CN" altLang="en-US" sz="2400" dirty="0" smtClean="0"/>
              <a:t>位</a:t>
            </a:r>
          </a:p>
          <a:p>
            <a:pPr lvl="1" eaLnBrk="1" hangingPunct="1">
              <a:lnSpc>
                <a:spcPct val="110000"/>
              </a:lnSpc>
            </a:pPr>
            <a:r>
              <a:rPr lang="zh-CN" altLang="en-US" sz="2000" dirty="0" smtClean="0"/>
              <a:t>抗强力攻击能力比</a:t>
            </a:r>
            <a:r>
              <a:rPr lang="en-US" altLang="zh-CN" sz="2000" dirty="0" smtClean="0"/>
              <a:t>DES</a:t>
            </a:r>
            <a:r>
              <a:rPr lang="zh-CN" altLang="en-US" sz="2000" dirty="0" smtClean="0"/>
              <a:t>强，同一算法既可加密也可解密。</a:t>
            </a:r>
          </a:p>
          <a:p>
            <a:pPr eaLnBrk="1" hangingPunct="1">
              <a:lnSpc>
                <a:spcPct val="110000"/>
              </a:lnSpc>
              <a:spcBef>
                <a:spcPct val="20000"/>
              </a:spcBef>
            </a:pPr>
            <a:r>
              <a:rPr lang="zh-CN" altLang="en-US" sz="2400" dirty="0" smtClean="0"/>
              <a:t>从理论上讲，</a:t>
            </a:r>
            <a:r>
              <a:rPr lang="en-US" altLang="zh-CN" sz="2400" dirty="0" smtClean="0"/>
              <a:t>IDEA</a:t>
            </a:r>
            <a:r>
              <a:rPr lang="zh-CN" altLang="en-US" sz="2400" dirty="0" smtClean="0"/>
              <a:t>属于</a:t>
            </a:r>
            <a:r>
              <a:rPr lang="zh-CN" altLang="en-US" sz="2400" dirty="0" smtClean="0">
                <a:latin typeface="华文中宋" pitchFamily="2" charset="-122"/>
              </a:rPr>
              <a:t>“</a:t>
            </a:r>
            <a:r>
              <a:rPr lang="zh-CN" altLang="en-US" sz="2400" dirty="0" smtClean="0"/>
              <a:t>强</a:t>
            </a:r>
            <a:r>
              <a:rPr lang="zh-CN" altLang="en-US" sz="2400" dirty="0" smtClean="0">
                <a:latin typeface="华文中宋" pitchFamily="2" charset="-122"/>
              </a:rPr>
              <a:t>”</a:t>
            </a:r>
            <a:r>
              <a:rPr lang="zh-CN" altLang="en-US" sz="2400" dirty="0" smtClean="0"/>
              <a:t>加密算法，至今还没有出现对该算法的有效攻击算法</a:t>
            </a:r>
          </a:p>
          <a:p>
            <a:pPr lvl="1" eaLnBrk="1" hangingPunct="1">
              <a:lnSpc>
                <a:spcPct val="110000"/>
              </a:lnSpc>
            </a:pPr>
            <a:r>
              <a:rPr lang="en-US" altLang="zh-CN" sz="2000" dirty="0" smtClean="0"/>
              <a:t>IDEA</a:t>
            </a:r>
            <a:r>
              <a:rPr lang="zh-CN" altLang="en-US" sz="2000" dirty="0" smtClean="0"/>
              <a:t>能抗差分分析和相关分析；</a:t>
            </a:r>
          </a:p>
          <a:p>
            <a:pPr lvl="1" eaLnBrk="1" hangingPunct="1">
              <a:lnSpc>
                <a:spcPct val="110000"/>
              </a:lnSpc>
            </a:pPr>
            <a:r>
              <a:rPr lang="en-US" altLang="zh-CN" sz="2000" dirty="0" smtClean="0"/>
              <a:t>IDEA</a:t>
            </a:r>
            <a:r>
              <a:rPr lang="zh-CN" altLang="en-US" sz="2000" dirty="0" smtClean="0"/>
              <a:t>似乎没有</a:t>
            </a:r>
            <a:r>
              <a:rPr lang="en-US" altLang="zh-CN" sz="2000" dirty="0" smtClean="0"/>
              <a:t>DES</a:t>
            </a:r>
            <a:r>
              <a:rPr lang="zh-CN" altLang="en-US" sz="2000" dirty="0" smtClean="0"/>
              <a:t>意义下的弱密钥；</a:t>
            </a:r>
          </a:p>
          <a:p>
            <a:pPr lvl="1" eaLnBrk="1" hangingPunct="1">
              <a:lnSpc>
                <a:spcPct val="110000"/>
              </a:lnSpc>
            </a:pPr>
            <a:r>
              <a:rPr lang="en-US" altLang="zh-CN" sz="2000" dirty="0" smtClean="0"/>
              <a:t>IDEA</a:t>
            </a:r>
            <a:r>
              <a:rPr lang="zh-CN" altLang="en-US" sz="2000" dirty="0" smtClean="0"/>
              <a:t>的</a:t>
            </a:r>
            <a:r>
              <a:rPr lang="zh-CN" altLang="en-US" sz="2000" dirty="0" smtClean="0">
                <a:latin typeface="华文中宋" pitchFamily="2" charset="-122"/>
              </a:rPr>
              <a:t>“</a:t>
            </a:r>
            <a:r>
              <a:rPr lang="zh-CN" altLang="en-US" sz="2000" dirty="0" smtClean="0"/>
              <a:t>混淆</a:t>
            </a:r>
            <a:r>
              <a:rPr lang="zh-CN" altLang="en-US" sz="2000" dirty="0" smtClean="0">
                <a:latin typeface="华文中宋" pitchFamily="2" charset="-122"/>
              </a:rPr>
              <a:t>”</a:t>
            </a:r>
            <a:r>
              <a:rPr lang="zh-CN" altLang="en-US" sz="2000" dirty="0" smtClean="0"/>
              <a:t>和</a:t>
            </a:r>
            <a:r>
              <a:rPr lang="zh-CN" altLang="en-US" sz="2000" dirty="0" smtClean="0">
                <a:latin typeface="华文中宋" pitchFamily="2" charset="-122"/>
              </a:rPr>
              <a:t>“</a:t>
            </a:r>
            <a:r>
              <a:rPr lang="zh-CN" altLang="en-US" sz="2000" dirty="0" smtClean="0"/>
              <a:t>扩散</a:t>
            </a:r>
            <a:r>
              <a:rPr lang="zh-CN" altLang="en-US" sz="2000" dirty="0" smtClean="0">
                <a:latin typeface="华文中宋" pitchFamily="2" charset="-122"/>
              </a:rPr>
              <a:t>”</a:t>
            </a:r>
            <a:r>
              <a:rPr lang="zh-CN" altLang="en-US" sz="2000" dirty="0" smtClean="0"/>
              <a:t>设计原则来自三种运算，它们易于软、硬件实现（加密速度快）</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IDEA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2743200" y="3276600"/>
            <a:ext cx="1752600" cy="304800"/>
          </a:xfrm>
          <a:prstGeom prst="rect">
            <a:avLst/>
          </a:prstGeom>
          <a:solidFill>
            <a:srgbClr val="66FFFF"/>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4400" b="1" i="0" u="none" strike="noStrike" cap="none" normalizeH="0" baseline="0" smtClean="0">
              <a:ln>
                <a:noFill/>
              </a:ln>
              <a:solidFill>
                <a:schemeClr val="tx1"/>
              </a:solidFill>
              <a:effectLst/>
              <a:latin typeface="Arial" pitchFamily="34" charset="0"/>
              <a:ea typeface="宋体" pitchFamily="2" charset="-122"/>
            </a:endParaRPr>
          </a:p>
        </p:txBody>
      </p:sp>
      <p:sp>
        <p:nvSpPr>
          <p:cNvPr id="2" name="标题 1"/>
          <p:cNvSpPr>
            <a:spLocks noGrp="1"/>
          </p:cNvSpPr>
          <p:nvPr>
            <p:ph type="title"/>
          </p:nvPr>
        </p:nvSpPr>
        <p:spPr/>
        <p:txBody>
          <a:bodyPr/>
          <a:lstStyle/>
          <a:p>
            <a:pPr eaLnBrk="1" hangingPunct="1">
              <a:lnSpc>
                <a:spcPct val="110000"/>
              </a:lnSpc>
            </a:pPr>
            <a:r>
              <a:rPr lang="en-US" altLang="zh-CN" dirty="0" smtClean="0"/>
              <a:t>3.5.1 </a:t>
            </a:r>
            <a:r>
              <a:rPr lang="zh-CN" altLang="en-US" dirty="0" smtClean="0"/>
              <a:t>设计原理</a:t>
            </a:r>
          </a:p>
        </p:txBody>
      </p:sp>
      <p:sp>
        <p:nvSpPr>
          <p:cNvPr id="3" name="内容占位符 2"/>
          <p:cNvSpPr>
            <a:spLocks noGrp="1"/>
          </p:cNvSpPr>
          <p:nvPr>
            <p:ph idx="1"/>
          </p:nvPr>
        </p:nvSpPr>
        <p:spPr>
          <a:xfrm>
            <a:off x="304800" y="838200"/>
            <a:ext cx="8534400" cy="5638800"/>
          </a:xfrm>
        </p:spPr>
        <p:txBody>
          <a:bodyPr/>
          <a:lstStyle/>
          <a:p>
            <a:pPr eaLnBrk="1" hangingPunct="1">
              <a:lnSpc>
                <a:spcPct val="110000"/>
              </a:lnSpc>
            </a:pPr>
            <a:r>
              <a:rPr lang="en-US" altLang="zh-CN" sz="2400" dirty="0" smtClean="0"/>
              <a:t>1. </a:t>
            </a:r>
            <a:r>
              <a:rPr lang="zh-CN" altLang="en-US" sz="2400" dirty="0" smtClean="0"/>
              <a:t>密码强度，主要是</a:t>
            </a:r>
            <a:r>
              <a:rPr lang="zh-CN" altLang="en-US" sz="2400" dirty="0" smtClean="0">
                <a:solidFill>
                  <a:srgbClr val="0000FF"/>
                </a:solidFill>
              </a:rPr>
              <a:t>通过混淆和扩散</a:t>
            </a:r>
            <a:r>
              <a:rPr lang="zh-CN" altLang="en-US" sz="2400" dirty="0" smtClean="0"/>
              <a:t>来实现。</a:t>
            </a:r>
          </a:p>
          <a:p>
            <a:pPr eaLnBrk="1" hangingPunct="1">
              <a:lnSpc>
                <a:spcPct val="110000"/>
              </a:lnSpc>
            </a:pPr>
            <a:r>
              <a:rPr lang="en-US" altLang="zh-CN" sz="2400" dirty="0" smtClean="0">
                <a:solidFill>
                  <a:srgbClr val="0000FF"/>
                </a:solidFill>
              </a:rPr>
              <a:t>(1)</a:t>
            </a:r>
            <a:r>
              <a:rPr lang="zh-CN" altLang="en-US" sz="2400" dirty="0" smtClean="0">
                <a:solidFill>
                  <a:srgbClr val="0000FF"/>
                </a:solidFill>
              </a:rPr>
              <a:t>混淆</a:t>
            </a:r>
            <a:r>
              <a:rPr lang="zh-CN" altLang="en-US" sz="2400" dirty="0" smtClean="0"/>
              <a:t>：是通过使用以下三种运算而获得，</a:t>
            </a:r>
            <a:r>
              <a:rPr lang="en-US" altLang="zh-CN" sz="2400" dirty="0" smtClean="0"/>
              <a:t>3</a:t>
            </a:r>
            <a:r>
              <a:rPr lang="zh-CN" altLang="en-US" sz="2400" dirty="0" smtClean="0"/>
              <a:t>种运算都有两个</a:t>
            </a:r>
            <a:r>
              <a:rPr lang="en-US" altLang="zh-CN" sz="2400" dirty="0" smtClean="0"/>
              <a:t>16</a:t>
            </a:r>
            <a:r>
              <a:rPr lang="zh-CN" altLang="en-US" sz="2400" dirty="0" smtClean="0"/>
              <a:t>比特的输入和一个</a:t>
            </a:r>
            <a:r>
              <a:rPr lang="en-US" altLang="zh-CN" sz="2400" dirty="0" smtClean="0"/>
              <a:t>16</a:t>
            </a:r>
            <a:r>
              <a:rPr lang="zh-CN" altLang="en-US" sz="2400" dirty="0" smtClean="0"/>
              <a:t>比特的输出：</a:t>
            </a:r>
          </a:p>
          <a:p>
            <a:pPr lvl="2" eaLnBrk="1" hangingPunct="1">
              <a:lnSpc>
                <a:spcPct val="110000"/>
              </a:lnSpc>
            </a:pPr>
            <a:r>
              <a:rPr lang="zh-CN" altLang="en-US" sz="1800" dirty="0" smtClean="0"/>
              <a:t>①逐比特异或，表示为 </a:t>
            </a:r>
            <a:r>
              <a:rPr lang="zh-CN" altLang="en-US" sz="1800" dirty="0" smtClean="0">
                <a:sym typeface="Symbol" pitchFamily="18" charset="2"/>
              </a:rPr>
              <a:t></a:t>
            </a:r>
            <a:endParaRPr lang="zh-CN" altLang="en-US" sz="1800" dirty="0" smtClean="0"/>
          </a:p>
          <a:p>
            <a:pPr lvl="2" eaLnBrk="1" hangingPunct="1">
              <a:lnSpc>
                <a:spcPct val="110000"/>
              </a:lnSpc>
            </a:pPr>
            <a:r>
              <a:rPr lang="zh-CN" altLang="en-US" sz="1800" dirty="0" smtClean="0"/>
              <a:t>②模</a:t>
            </a:r>
            <a:r>
              <a:rPr lang="en-US" altLang="zh-CN" sz="1800" dirty="0" smtClean="0"/>
              <a:t>2</a:t>
            </a:r>
            <a:r>
              <a:rPr lang="en-US" altLang="zh-CN" sz="1800" baseline="30000" dirty="0" smtClean="0"/>
              <a:t>16</a:t>
            </a:r>
            <a:r>
              <a:rPr lang="en-US" altLang="zh-CN" sz="1800" dirty="0" smtClean="0"/>
              <a:t>(65536)</a:t>
            </a:r>
            <a:r>
              <a:rPr lang="zh-CN" altLang="en-US" sz="1800" dirty="0" smtClean="0"/>
              <a:t>整数加法表示为</a:t>
            </a:r>
            <a:r>
              <a:rPr lang="en-US" altLang="zh-CN" sz="1800" dirty="0" smtClean="0"/>
              <a:t>+</a:t>
            </a:r>
            <a:r>
              <a:rPr lang="zh-CN" altLang="en-US" sz="1800" dirty="0" smtClean="0"/>
              <a:t>，其输入和输出作</a:t>
            </a:r>
            <a:r>
              <a:rPr lang="en-US" altLang="zh-CN" sz="1800" dirty="0" smtClean="0"/>
              <a:t>16</a:t>
            </a:r>
            <a:r>
              <a:rPr lang="zh-CN" altLang="en-US" sz="1800" dirty="0" smtClean="0"/>
              <a:t>位无符号整数处理</a:t>
            </a:r>
          </a:p>
          <a:p>
            <a:pPr lvl="2" eaLnBrk="1" hangingPunct="1">
              <a:lnSpc>
                <a:spcPct val="110000"/>
              </a:lnSpc>
            </a:pPr>
            <a:r>
              <a:rPr lang="zh-CN" altLang="en-US" sz="1800" dirty="0" smtClean="0"/>
              <a:t>③模</a:t>
            </a:r>
            <a:r>
              <a:rPr lang="en-US" altLang="zh-CN" sz="1800" dirty="0" smtClean="0"/>
              <a:t>2</a:t>
            </a:r>
            <a:r>
              <a:rPr lang="en-US" altLang="zh-CN" sz="1800" baseline="30000" dirty="0" smtClean="0"/>
              <a:t>16</a:t>
            </a:r>
            <a:r>
              <a:rPr lang="zh-CN" altLang="en-US" sz="1800" dirty="0" smtClean="0"/>
              <a:t>＋</a:t>
            </a:r>
            <a:r>
              <a:rPr lang="en-US" altLang="zh-CN" sz="1800" dirty="0" smtClean="0"/>
              <a:t>1(=</a:t>
            </a:r>
            <a:r>
              <a:rPr lang="en-US" altLang="zh-CN" sz="1800" dirty="0" smtClean="0">
                <a:solidFill>
                  <a:srgbClr val="FF0000"/>
                </a:solidFill>
              </a:rPr>
              <a:t>65537</a:t>
            </a:r>
            <a:r>
              <a:rPr lang="zh-CN" altLang="en-US" sz="1800" dirty="0" smtClean="0">
                <a:solidFill>
                  <a:srgbClr val="FF0000"/>
                </a:solidFill>
              </a:rPr>
              <a:t>是一个素数</a:t>
            </a:r>
            <a:r>
              <a:rPr lang="en-US" altLang="zh-CN" sz="1800" dirty="0" smtClean="0"/>
              <a:t>)</a:t>
            </a:r>
            <a:r>
              <a:rPr lang="zh-CN" altLang="en-US" sz="1800" dirty="0" smtClean="0"/>
              <a:t>整数乘法，表示为⊙，其输入和输出中除</a:t>
            </a:r>
            <a:r>
              <a:rPr lang="en-US" altLang="zh-CN" sz="1800" dirty="0" smtClean="0">
                <a:solidFill>
                  <a:srgbClr val="0000FF"/>
                </a:solidFill>
              </a:rPr>
              <a:t>16</a:t>
            </a:r>
            <a:r>
              <a:rPr lang="zh-CN" altLang="en-US" sz="1800" dirty="0" smtClean="0">
                <a:solidFill>
                  <a:srgbClr val="0000FF"/>
                </a:solidFill>
              </a:rPr>
              <a:t>位全为</a:t>
            </a:r>
            <a:r>
              <a:rPr lang="en-US" altLang="zh-CN" sz="1800" dirty="0" smtClean="0">
                <a:solidFill>
                  <a:srgbClr val="0000FF"/>
                </a:solidFill>
              </a:rPr>
              <a:t>0</a:t>
            </a:r>
            <a:r>
              <a:rPr lang="zh-CN" altLang="en-US" sz="1800" dirty="0" smtClean="0">
                <a:solidFill>
                  <a:srgbClr val="0000FF"/>
                </a:solidFill>
              </a:rPr>
              <a:t>作为</a:t>
            </a:r>
            <a:r>
              <a:rPr lang="en-US" altLang="zh-CN" sz="1800" dirty="0" smtClean="0">
                <a:solidFill>
                  <a:srgbClr val="0000FF"/>
                </a:solidFill>
              </a:rPr>
              <a:t>2</a:t>
            </a:r>
            <a:r>
              <a:rPr lang="en-US" altLang="zh-CN" sz="1800" baseline="30000" dirty="0" smtClean="0">
                <a:solidFill>
                  <a:srgbClr val="0000FF"/>
                </a:solidFill>
              </a:rPr>
              <a:t>16</a:t>
            </a:r>
            <a:r>
              <a:rPr lang="zh-CN" altLang="en-US" sz="1800" dirty="0" smtClean="0"/>
              <a:t>处理外，其余都作为</a:t>
            </a:r>
            <a:r>
              <a:rPr lang="en-US" altLang="zh-CN" sz="1800" dirty="0" smtClean="0"/>
              <a:t>16</a:t>
            </a:r>
            <a:r>
              <a:rPr lang="zh-CN" altLang="en-US" sz="1800" dirty="0" smtClean="0"/>
              <a:t>位无符号整数处理。</a:t>
            </a:r>
            <a:r>
              <a:rPr lang="en-US" altLang="zh-CN" sz="1800" dirty="0" smtClean="0"/>
              <a:t>(IDEA</a:t>
            </a:r>
            <a:r>
              <a:rPr lang="zh-CN" altLang="en-US" sz="1800" dirty="0" smtClean="0"/>
              <a:t>的</a:t>
            </a:r>
            <a:r>
              <a:rPr lang="en-US" altLang="zh-CN" sz="1800" dirty="0" smtClean="0"/>
              <a:t>S</a:t>
            </a:r>
            <a:r>
              <a:rPr lang="zh-CN" altLang="en-US" sz="1800" dirty="0" smtClean="0"/>
              <a:t>盒），</a:t>
            </a:r>
            <a:r>
              <a:rPr lang="zh-CN" altLang="en-US" sz="1800" dirty="0" smtClean="0">
                <a:solidFill>
                  <a:srgbClr val="C3093E"/>
                </a:solidFill>
              </a:rPr>
              <a:t>注意乘法群无</a:t>
            </a:r>
            <a:r>
              <a:rPr lang="en-US" altLang="zh-CN" sz="1800" dirty="0" smtClean="0">
                <a:solidFill>
                  <a:srgbClr val="C3093E"/>
                </a:solidFill>
              </a:rPr>
              <a:t>0</a:t>
            </a:r>
            <a:r>
              <a:rPr lang="zh-CN" altLang="en-US" sz="1800" dirty="0" smtClean="0">
                <a:solidFill>
                  <a:srgbClr val="C3093E"/>
                </a:solidFill>
              </a:rPr>
              <a:t>元，这样</a:t>
            </a:r>
            <a:r>
              <a:rPr lang="en-US" altLang="zh-CN" sz="1800" dirty="0" smtClean="0">
                <a:solidFill>
                  <a:srgbClr val="C3093E"/>
                </a:solidFill>
              </a:rPr>
              <a:t>2</a:t>
            </a:r>
            <a:r>
              <a:rPr lang="en-US" altLang="zh-CN" sz="1800" baseline="30000" dirty="0" smtClean="0">
                <a:solidFill>
                  <a:srgbClr val="C3093E"/>
                </a:solidFill>
              </a:rPr>
              <a:t>16</a:t>
            </a:r>
            <a:r>
              <a:rPr lang="zh-CN" altLang="en-US" sz="1800" dirty="0" smtClean="0">
                <a:solidFill>
                  <a:srgbClr val="C3093E"/>
                </a:solidFill>
              </a:rPr>
              <a:t>个元素刚好构成乘法群</a:t>
            </a:r>
          </a:p>
          <a:p>
            <a:pPr lvl="1" eaLnBrk="1" hangingPunct="1">
              <a:lnSpc>
                <a:spcPct val="110000"/>
              </a:lnSpc>
            </a:pPr>
            <a:r>
              <a:rPr lang="zh-CN" altLang="en-US" sz="2000" dirty="0" smtClean="0"/>
              <a:t>例如 	</a:t>
            </a:r>
            <a:r>
              <a:rPr lang="en-US" altLang="zh-CN" sz="2000" dirty="0" smtClean="0"/>
              <a:t>0000000000000000⊙1000000000000000=1000000000000001</a:t>
            </a:r>
          </a:p>
          <a:p>
            <a:pPr lvl="2" eaLnBrk="1" hangingPunct="1">
              <a:lnSpc>
                <a:spcPct val="110000"/>
              </a:lnSpc>
            </a:pPr>
            <a:r>
              <a:rPr lang="zh-CN" altLang="en-US" sz="1800" dirty="0" smtClean="0"/>
              <a:t>这是因为</a:t>
            </a:r>
            <a:r>
              <a:rPr lang="en-US" altLang="zh-CN" sz="1800" dirty="0" smtClean="0"/>
              <a:t>2</a:t>
            </a:r>
            <a:r>
              <a:rPr lang="en-US" altLang="zh-CN" sz="1800" baseline="30000" dirty="0" smtClean="0"/>
              <a:t>16</a:t>
            </a:r>
            <a:r>
              <a:rPr lang="en-US" altLang="zh-CN" sz="1800" dirty="0" smtClean="0"/>
              <a:t>×2</a:t>
            </a:r>
            <a:r>
              <a:rPr lang="en-US" altLang="zh-CN" sz="1800" baseline="30000" dirty="0" smtClean="0"/>
              <a:t>15</a:t>
            </a:r>
            <a:r>
              <a:rPr lang="en-US" altLang="zh-CN" sz="1800" dirty="0" smtClean="0"/>
              <a:t> mod (2</a:t>
            </a:r>
            <a:r>
              <a:rPr lang="en-US" altLang="zh-CN" sz="1800" baseline="30000" dirty="0" smtClean="0"/>
              <a:t>16</a:t>
            </a:r>
            <a:r>
              <a:rPr lang="en-US" altLang="zh-CN" sz="1800" dirty="0" smtClean="0"/>
              <a:t>+1)=</a:t>
            </a:r>
            <a:r>
              <a:rPr lang="zh-CN" altLang="en-US" sz="1800" dirty="0" smtClean="0"/>
              <a:t>－</a:t>
            </a:r>
            <a:r>
              <a:rPr lang="en-US" altLang="zh-CN" sz="1800" dirty="0" smtClean="0"/>
              <a:t>2</a:t>
            </a:r>
            <a:r>
              <a:rPr lang="en-US" altLang="zh-CN" sz="1800" baseline="30000" dirty="0" smtClean="0"/>
              <a:t>15</a:t>
            </a:r>
            <a:r>
              <a:rPr lang="zh-CN" altLang="en-US" sz="1800" dirty="0" smtClean="0"/>
              <a:t>＝－</a:t>
            </a:r>
            <a:r>
              <a:rPr lang="en-US" altLang="zh-CN" sz="1800" dirty="0" smtClean="0"/>
              <a:t>2</a:t>
            </a:r>
            <a:r>
              <a:rPr lang="en-US" altLang="zh-CN" sz="1800" baseline="30000" dirty="0" smtClean="0"/>
              <a:t>15</a:t>
            </a:r>
            <a:r>
              <a:rPr lang="zh-CN" altLang="en-US" sz="1800" dirty="0" smtClean="0"/>
              <a:t>＋</a:t>
            </a:r>
            <a:r>
              <a:rPr lang="en-US" altLang="zh-CN" sz="1800" dirty="0" smtClean="0"/>
              <a:t>2</a:t>
            </a:r>
            <a:r>
              <a:rPr lang="en-US" altLang="zh-CN" sz="1800" baseline="30000" dirty="0" smtClean="0"/>
              <a:t>16</a:t>
            </a:r>
            <a:r>
              <a:rPr lang="zh-CN" altLang="en-US" sz="1800" dirty="0" smtClean="0"/>
              <a:t>＋</a:t>
            </a:r>
            <a:r>
              <a:rPr lang="en-US" altLang="zh-CN" sz="1800" dirty="0" smtClean="0"/>
              <a:t>1</a:t>
            </a:r>
            <a:r>
              <a:rPr lang="zh-CN" altLang="en-US" sz="1800" dirty="0" smtClean="0"/>
              <a:t>＝</a:t>
            </a:r>
            <a:r>
              <a:rPr lang="en-US" altLang="zh-CN" sz="1800" dirty="0" smtClean="0"/>
              <a:t>2</a:t>
            </a:r>
            <a:r>
              <a:rPr lang="en-US" altLang="zh-CN" sz="1800" baseline="30000" dirty="0" smtClean="0"/>
              <a:t>15</a:t>
            </a:r>
            <a:r>
              <a:rPr lang="zh-CN" altLang="en-US" sz="1800" dirty="0" smtClean="0"/>
              <a:t>＋</a:t>
            </a:r>
            <a:r>
              <a:rPr lang="en-US" altLang="zh-CN" sz="1800" dirty="0" smtClean="0"/>
              <a:t>1</a:t>
            </a:r>
            <a:r>
              <a:rPr lang="zh-CN" altLang="en-US" sz="1800" dirty="0" smtClean="0"/>
              <a:t>。</a:t>
            </a:r>
          </a:p>
          <a:p>
            <a:pPr eaLnBrk="1" hangingPunct="1">
              <a:lnSpc>
                <a:spcPct val="110000"/>
              </a:lnSpc>
            </a:pPr>
            <a:r>
              <a:rPr lang="en-US" altLang="zh-CN" sz="1800" dirty="0" smtClean="0">
                <a:latin typeface="Times New Roman" pitchFamily="18" charset="0"/>
              </a:rPr>
              <a:t>3</a:t>
            </a:r>
            <a:r>
              <a:rPr lang="zh-CN" altLang="en-US" sz="1800" dirty="0" smtClean="0">
                <a:latin typeface="Times New Roman" pitchFamily="18" charset="0"/>
              </a:rPr>
              <a:t>种运算不满足结合律和分配率等规律，但结合起来使用可对算法的输入提供复杂的变换，从而使得</a:t>
            </a:r>
            <a:r>
              <a:rPr lang="zh-CN" altLang="en-US" sz="1800" dirty="0" smtClean="0">
                <a:solidFill>
                  <a:srgbClr val="0000FF"/>
                </a:solidFill>
                <a:latin typeface="Times New Roman" pitchFamily="18" charset="0"/>
              </a:rPr>
              <a:t>对</a:t>
            </a:r>
            <a:r>
              <a:rPr lang="en-US" altLang="zh-CN" sz="1800" dirty="0" smtClean="0">
                <a:solidFill>
                  <a:srgbClr val="0000FF"/>
                </a:solidFill>
                <a:latin typeface="Times New Roman" pitchFamily="18" charset="0"/>
              </a:rPr>
              <a:t>IDEA</a:t>
            </a:r>
            <a:r>
              <a:rPr lang="zh-CN" altLang="en-US" sz="1800" dirty="0" smtClean="0">
                <a:solidFill>
                  <a:srgbClr val="0000FF"/>
                </a:solidFill>
                <a:latin typeface="Times New Roman" pitchFamily="18" charset="0"/>
              </a:rPr>
              <a:t>的密码分析比对仅使用异或运算的</a:t>
            </a:r>
            <a:r>
              <a:rPr lang="en-US" altLang="zh-CN" sz="1800" dirty="0" smtClean="0">
                <a:solidFill>
                  <a:srgbClr val="0000FF"/>
                </a:solidFill>
                <a:latin typeface="Times New Roman" pitchFamily="18" charset="0"/>
              </a:rPr>
              <a:t>DES</a:t>
            </a:r>
            <a:r>
              <a:rPr lang="zh-CN" altLang="en-US" sz="1800" dirty="0" smtClean="0">
                <a:solidFill>
                  <a:srgbClr val="0000FF"/>
                </a:solidFill>
                <a:latin typeface="Times New Roman" pitchFamily="18" charset="0"/>
              </a:rPr>
              <a:t>更为困难</a:t>
            </a:r>
            <a:endParaRPr lang="zh-CN" altLang="en-US" sz="18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IDEA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3.5.1 </a:t>
            </a:r>
            <a:r>
              <a:rPr lang="zh-CN" altLang="en-US" dirty="0" smtClean="0"/>
              <a:t>设计原理</a:t>
            </a:r>
          </a:p>
        </p:txBody>
      </p:sp>
      <p:sp>
        <p:nvSpPr>
          <p:cNvPr id="3" name="内容占位符 2"/>
          <p:cNvSpPr>
            <a:spLocks noGrp="1"/>
          </p:cNvSpPr>
          <p:nvPr>
            <p:ph idx="1"/>
          </p:nvPr>
        </p:nvSpPr>
        <p:spPr>
          <a:xfrm>
            <a:off x="304800" y="914400"/>
            <a:ext cx="8534400" cy="5562600"/>
          </a:xfrm>
        </p:spPr>
        <p:txBody>
          <a:bodyPr/>
          <a:lstStyle/>
          <a:p>
            <a:pPr eaLnBrk="1" hangingPunct="1">
              <a:lnSpc>
                <a:spcPct val="60000"/>
              </a:lnSpc>
            </a:pPr>
            <a:r>
              <a:rPr lang="zh-CN" altLang="en-US" sz="2200" dirty="0" smtClean="0"/>
              <a:t>表</a:t>
            </a:r>
            <a:r>
              <a:rPr lang="en-US" altLang="zh-CN" sz="2200" dirty="0" smtClean="0"/>
              <a:t>3</a:t>
            </a:r>
            <a:r>
              <a:rPr lang="zh-CN" altLang="en-US" sz="2200" dirty="0" smtClean="0"/>
              <a:t>－</a:t>
            </a:r>
            <a:r>
              <a:rPr lang="en-US" altLang="zh-CN" sz="2200" dirty="0" smtClean="0"/>
              <a:t>6</a:t>
            </a:r>
            <a:r>
              <a:rPr lang="zh-CN" altLang="en-US" sz="2200" dirty="0" smtClean="0"/>
              <a:t>给出了操作数为</a:t>
            </a:r>
            <a:r>
              <a:rPr lang="en-US" altLang="zh-CN" sz="2200" dirty="0" smtClean="0"/>
              <a:t>2</a:t>
            </a:r>
            <a:r>
              <a:rPr lang="zh-CN" altLang="en-US" sz="2200" dirty="0" smtClean="0"/>
              <a:t>比特长时</a:t>
            </a:r>
            <a:r>
              <a:rPr lang="en-US" altLang="zh-CN" sz="2200" dirty="0" smtClean="0"/>
              <a:t>3</a:t>
            </a:r>
            <a:r>
              <a:rPr lang="zh-CN" altLang="en-US" sz="2200" dirty="0" smtClean="0"/>
              <a:t>种运算的运算表。</a:t>
            </a:r>
          </a:p>
          <a:p>
            <a:pPr lvl="1" eaLnBrk="1" hangingPunct="1">
              <a:lnSpc>
                <a:spcPct val="60000"/>
              </a:lnSpc>
            </a:pPr>
            <a:r>
              <a:rPr lang="zh-CN" altLang="en-US" sz="1800" dirty="0" smtClean="0"/>
              <a:t>在表中加法为模</a:t>
            </a:r>
            <a:r>
              <a:rPr lang="en-US" altLang="zh-CN" sz="1800" dirty="0" smtClean="0"/>
              <a:t>2</a:t>
            </a:r>
            <a:r>
              <a:rPr lang="en-US" altLang="zh-CN" sz="1800" baseline="30000" dirty="0" smtClean="0"/>
              <a:t>2</a:t>
            </a:r>
            <a:r>
              <a:rPr lang="zh-CN" altLang="en-US" sz="1800" dirty="0" smtClean="0"/>
              <a:t>，</a:t>
            </a:r>
          </a:p>
          <a:p>
            <a:pPr lvl="1" eaLnBrk="1" hangingPunct="1">
              <a:lnSpc>
                <a:spcPct val="60000"/>
              </a:lnSpc>
            </a:pPr>
            <a:r>
              <a:rPr lang="zh-CN" altLang="en-US" sz="1800" dirty="0" smtClean="0"/>
              <a:t>乘法为模</a:t>
            </a:r>
            <a:r>
              <a:rPr lang="en-US" altLang="zh-CN" sz="1800" dirty="0" smtClean="0"/>
              <a:t>2</a:t>
            </a:r>
            <a:r>
              <a:rPr lang="en-US" altLang="zh-CN" sz="1800" baseline="30000" dirty="0" smtClean="0"/>
              <a:t>2</a:t>
            </a:r>
            <a:r>
              <a:rPr lang="zh-CN" altLang="en-US" sz="1800" dirty="0" smtClean="0"/>
              <a:t>＋</a:t>
            </a:r>
            <a:r>
              <a:rPr lang="en-US" altLang="zh-CN" sz="1800" dirty="0" smtClean="0"/>
              <a:t>1</a:t>
            </a:r>
            <a:r>
              <a:rPr lang="zh-CN" altLang="en-US" sz="1800" dirty="0" smtClean="0"/>
              <a:t>，且</a:t>
            </a:r>
            <a:r>
              <a:rPr lang="en-US" altLang="zh-CN" sz="1800" dirty="0" smtClean="0"/>
              <a:t>0</a:t>
            </a:r>
            <a:r>
              <a:rPr lang="zh-CN" altLang="en-US" sz="1800" dirty="0" smtClean="0"/>
              <a:t>作</a:t>
            </a:r>
            <a:r>
              <a:rPr lang="en-US" altLang="zh-CN" sz="1800" dirty="0" smtClean="0"/>
              <a:t>2</a:t>
            </a:r>
            <a:r>
              <a:rPr lang="en-US" altLang="zh-CN" sz="1800" baseline="30000" dirty="0" smtClean="0"/>
              <a:t>2</a:t>
            </a:r>
            <a:r>
              <a:rPr lang="zh-CN" altLang="en-US" sz="1800" dirty="0" smtClean="0"/>
              <a:t>处理，如果</a:t>
            </a:r>
            <a:r>
              <a:rPr lang="en-US" altLang="zh-CN" sz="1800" dirty="0" smtClean="0"/>
              <a:t>X⊙Y</a:t>
            </a:r>
            <a:r>
              <a:rPr lang="zh-CN" altLang="en-US" sz="1800" dirty="0" smtClean="0"/>
              <a:t>＝</a:t>
            </a:r>
            <a:r>
              <a:rPr lang="en-US" altLang="zh-CN" sz="1800" dirty="0" smtClean="0"/>
              <a:t>2</a:t>
            </a:r>
            <a:r>
              <a:rPr lang="en-US" altLang="zh-CN" sz="1800" baseline="30000" dirty="0" smtClean="0"/>
              <a:t>2</a:t>
            </a:r>
            <a:r>
              <a:rPr lang="zh-CN" altLang="en-US" sz="1800" dirty="0" smtClean="0"/>
              <a:t>则</a:t>
            </a:r>
            <a:r>
              <a:rPr lang="en-US" altLang="zh-CN" sz="1800" dirty="0" smtClean="0"/>
              <a:t>X⊙Y</a:t>
            </a:r>
            <a:r>
              <a:rPr lang="zh-CN" altLang="en-US" sz="1800" dirty="0" smtClean="0"/>
              <a:t>＝</a:t>
            </a:r>
            <a:r>
              <a:rPr lang="en-US" altLang="zh-CN" sz="1800" dirty="0" smtClean="0"/>
              <a:t>0</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IDEA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 name="Group 74"/>
          <p:cNvGraphicFramePr>
            <a:graphicFrameLocks/>
          </p:cNvGraphicFramePr>
          <p:nvPr/>
        </p:nvGraphicFramePr>
        <p:xfrm>
          <a:off x="762000" y="1783080"/>
          <a:ext cx="7924800" cy="4846320"/>
        </p:xfrm>
        <a:graphic>
          <a:graphicData uri="http://schemas.openxmlformats.org/drawingml/2006/table">
            <a:tbl>
              <a:tblPr/>
              <a:tblGrid>
                <a:gridCol w="1585913"/>
                <a:gridCol w="1585912"/>
                <a:gridCol w="1581150"/>
                <a:gridCol w="1585913"/>
                <a:gridCol w="1585912"/>
              </a:tblGrid>
              <a:tr h="1746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    Y</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05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1      01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1      01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1      01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1      01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2      10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2      10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2      10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2      10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3      11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3      11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3      11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3      11</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1      01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2      10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3      11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1      01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2      10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3      11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1      01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2      10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3      11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1      01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2      10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3      11</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1      01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2      10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3      11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1      01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2      10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3      11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2      10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3      11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1      01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3      11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1      01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2      10</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1      01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3      11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2      10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1      01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2      10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3      11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3      11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2      10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1      01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2      10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3      11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1      01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0      00</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0      00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1      01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2      10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3      11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1      01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0      00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3      11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2      10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2      10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3      11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0      00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1      01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3      11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2      10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1      01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0      00</a:t>
                      </a:r>
                      <a:endParaRPr kumimoji="0" lang="en-US" altLang="zh-CN" sz="18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183746" name="Object 70"/>
          <p:cNvGraphicFramePr>
            <a:graphicFrameLocks noChangeAspect="1"/>
          </p:cNvGraphicFramePr>
          <p:nvPr/>
        </p:nvGraphicFramePr>
        <p:xfrm>
          <a:off x="4191000" y="1828800"/>
          <a:ext cx="211138" cy="257175"/>
        </p:xfrm>
        <a:graphic>
          <a:graphicData uri="http://schemas.openxmlformats.org/presentationml/2006/ole">
            <p:oleObj spid="_x0000_s1183746" name="Visio" r:id="rId3" imgW="211531" imgH="256642" progId="Visio.Drawing.11">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3.1.1</a:t>
            </a:r>
            <a:r>
              <a:rPr lang="zh-CN" altLang="en-US" dirty="0" smtClean="0"/>
              <a:t>分组密码的基本概念和发展</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r>
              <a:rPr lang="zh-CN" altLang="en-US" sz="2000" dirty="0" smtClean="0"/>
              <a:t>（三）现代密码学阶段－走向成熟</a:t>
            </a:r>
          </a:p>
          <a:p>
            <a:pPr lvl="1" eaLnBrk="1" hangingPunct="1"/>
            <a:r>
              <a:rPr lang="en-US" altLang="zh-CN" sz="2000" dirty="0" smtClean="0"/>
              <a:t>1</a:t>
            </a:r>
            <a:r>
              <a:rPr lang="zh-CN" altLang="en-US" sz="2000" dirty="0" smtClean="0"/>
              <a:t>）密码学由专门应用转向商业应用</a:t>
            </a:r>
          </a:p>
          <a:p>
            <a:pPr lvl="2" eaLnBrk="1" hangingPunct="1"/>
            <a:r>
              <a:rPr lang="zh-CN" altLang="en-US" sz="2000" dirty="0" smtClean="0"/>
              <a:t>美国数据加密标准</a:t>
            </a:r>
            <a:r>
              <a:rPr lang="en-US" altLang="zh-CN" sz="2000" dirty="0" smtClean="0"/>
              <a:t>DES(Data Encryption Standard)</a:t>
            </a:r>
            <a:r>
              <a:rPr lang="zh-CN" altLang="en-US" sz="2000" dirty="0" smtClean="0"/>
              <a:t>颁布，激发了人们对密码学的研究兴趣</a:t>
            </a:r>
          </a:p>
          <a:p>
            <a:pPr lvl="2" eaLnBrk="1" hangingPunct="1"/>
            <a:r>
              <a:rPr lang="zh-CN" altLang="en-US" sz="2000" dirty="0" smtClean="0"/>
              <a:t>早期的研究基本上是围绕</a:t>
            </a:r>
            <a:r>
              <a:rPr lang="en-US" altLang="zh-CN" sz="2000" dirty="0" smtClean="0"/>
              <a:t>DES</a:t>
            </a:r>
            <a:r>
              <a:rPr lang="zh-CN" altLang="en-US" sz="2000" dirty="0" smtClean="0"/>
              <a:t>进行的，推出了一些类似的算法，例如：</a:t>
            </a:r>
            <a:r>
              <a:rPr lang="en-US" altLang="zh-CN" sz="2000" dirty="0" smtClean="0"/>
              <a:t>LOKI</a:t>
            </a:r>
            <a:r>
              <a:rPr lang="zh-CN" altLang="en-US" sz="2000" dirty="0" smtClean="0"/>
              <a:t>，</a:t>
            </a:r>
            <a:r>
              <a:rPr lang="en-US" altLang="zh-CN" sz="2000" dirty="0" smtClean="0"/>
              <a:t>FEAL</a:t>
            </a:r>
            <a:r>
              <a:rPr lang="zh-CN" altLang="en-US" sz="2000" dirty="0" smtClean="0"/>
              <a:t>，</a:t>
            </a:r>
            <a:r>
              <a:rPr lang="en-US" altLang="zh-CN" sz="2000" dirty="0" smtClean="0"/>
              <a:t>GOST</a:t>
            </a:r>
            <a:r>
              <a:rPr lang="zh-CN" altLang="en-US" sz="2000" dirty="0" smtClean="0"/>
              <a:t>等</a:t>
            </a:r>
            <a:endParaRPr lang="en-US" altLang="zh-CN" sz="2000" dirty="0" smtClean="0"/>
          </a:p>
          <a:p>
            <a:pPr lvl="1" eaLnBrk="1" hangingPunct="1"/>
            <a:r>
              <a:rPr lang="en-US" altLang="zh-CN" sz="2000" dirty="0" smtClean="0"/>
              <a:t>2</a:t>
            </a:r>
            <a:r>
              <a:rPr lang="zh-CN" altLang="en-US" sz="2000" dirty="0" smtClean="0"/>
              <a:t>）</a:t>
            </a:r>
            <a:r>
              <a:rPr lang="en-US" altLang="zh-CN" sz="2000" dirty="0" smtClean="0"/>
              <a:t>1990</a:t>
            </a:r>
            <a:r>
              <a:rPr lang="zh-CN" altLang="en-US" sz="2000" dirty="0" smtClean="0"/>
              <a:t>年</a:t>
            </a:r>
            <a:r>
              <a:rPr lang="en-US" altLang="zh-CN" sz="2000" dirty="0" err="1" smtClean="0"/>
              <a:t>Biham</a:t>
            </a:r>
            <a:r>
              <a:rPr lang="zh-CN" altLang="en-US" sz="2000" dirty="0" smtClean="0"/>
              <a:t>和</a:t>
            </a:r>
            <a:r>
              <a:rPr lang="en-US" altLang="zh-CN" sz="2000" dirty="0" smtClean="0"/>
              <a:t>Shamir</a:t>
            </a:r>
            <a:r>
              <a:rPr lang="zh-CN" altLang="en-US" sz="2000" dirty="0" smtClean="0">
                <a:solidFill>
                  <a:srgbClr val="0000FF"/>
                </a:solidFill>
              </a:rPr>
              <a:t>差分密码分析方法</a:t>
            </a:r>
            <a:r>
              <a:rPr lang="en-US" altLang="zh-CN" sz="2000" dirty="0" smtClean="0">
                <a:solidFill>
                  <a:srgbClr val="0000FF"/>
                </a:solidFill>
              </a:rPr>
              <a:t>(</a:t>
            </a:r>
            <a:r>
              <a:rPr lang="en-US" altLang="zh-CN" sz="2000" dirty="0" smtClean="0"/>
              <a:t>differential cryptanalysis</a:t>
            </a:r>
            <a:r>
              <a:rPr lang="zh-CN" altLang="en-US" sz="2000" dirty="0" smtClean="0"/>
              <a:t>）以及</a:t>
            </a:r>
            <a:r>
              <a:rPr lang="en-US" altLang="zh-CN" sz="2000" dirty="0" smtClean="0"/>
              <a:t>1993</a:t>
            </a:r>
            <a:r>
              <a:rPr lang="zh-CN" altLang="en-US" sz="2000" dirty="0" smtClean="0"/>
              <a:t>年</a:t>
            </a:r>
            <a:r>
              <a:rPr lang="en-US" altLang="zh-CN" sz="2000" dirty="0" smtClean="0"/>
              <a:t>Mitsuru Matsui</a:t>
            </a:r>
            <a:r>
              <a:rPr lang="zh-CN" altLang="en-US" sz="2000" dirty="0" smtClean="0">
                <a:solidFill>
                  <a:srgbClr val="0000FF"/>
                </a:solidFill>
              </a:rPr>
              <a:t>线性密码分析</a:t>
            </a:r>
            <a:r>
              <a:rPr lang="zh-CN" altLang="en-US" sz="2000" dirty="0" smtClean="0"/>
              <a:t>方法（</a:t>
            </a:r>
            <a:r>
              <a:rPr lang="en-US" altLang="zh-CN" sz="2000" dirty="0" smtClean="0"/>
              <a:t>linear cryptanalysis</a:t>
            </a:r>
            <a:r>
              <a:rPr lang="zh-CN" altLang="en-US" sz="2000" dirty="0" smtClean="0"/>
              <a:t>）问世，从理论上讲是攻击分组密码最有效的方法，迫使人们不得不研究新的密码结构</a:t>
            </a:r>
            <a:endParaRPr lang="en-US" altLang="zh-CN" sz="2000" dirty="0" smtClean="0"/>
          </a:p>
          <a:p>
            <a:pPr lvl="2" eaLnBrk="1" hangingPunct="1"/>
            <a:r>
              <a:rPr lang="zh-CN" altLang="en-US" sz="2000" u="sng" dirty="0" smtClean="0"/>
              <a:t>从实际上看强力攻击是攻击分组密码最可靠的方法</a:t>
            </a:r>
            <a:endParaRPr lang="en-US" altLang="zh-CN" sz="2000" u="sng" dirty="0" smtClean="0"/>
          </a:p>
          <a:p>
            <a:pPr lvl="1" eaLnBrk="1" hangingPunct="1"/>
            <a:r>
              <a:rPr lang="en-US" altLang="zh-CN" sz="2000" dirty="0" smtClean="0"/>
              <a:t>3</a:t>
            </a:r>
            <a:r>
              <a:rPr lang="zh-CN" altLang="en-US" sz="2000" dirty="0" smtClean="0"/>
              <a:t>）</a:t>
            </a:r>
            <a:r>
              <a:rPr lang="en-US" altLang="zh-CN" sz="2000" dirty="0" smtClean="0"/>
              <a:t>1992</a:t>
            </a:r>
            <a:r>
              <a:rPr lang="zh-CN" altLang="en-US" sz="2000" dirty="0" smtClean="0"/>
              <a:t>年</a:t>
            </a:r>
            <a:r>
              <a:rPr lang="en-US" altLang="zh-CN" sz="2000" dirty="0" smtClean="0"/>
              <a:t>IDEA</a:t>
            </a:r>
            <a:r>
              <a:rPr lang="zh-CN" altLang="en-US" sz="2000" dirty="0" smtClean="0"/>
              <a:t>密码打破了</a:t>
            </a:r>
            <a:r>
              <a:rPr lang="en-US" altLang="zh-CN" sz="2000" dirty="0" smtClean="0"/>
              <a:t>DES</a:t>
            </a:r>
            <a:r>
              <a:rPr lang="zh-CN" altLang="en-US" sz="2000" dirty="0" smtClean="0"/>
              <a:t>类密码的垄断局面</a:t>
            </a: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3.5.1 </a:t>
            </a:r>
            <a:r>
              <a:rPr lang="zh-CN" altLang="en-US" dirty="0" smtClean="0"/>
              <a:t>设计原理</a:t>
            </a:r>
          </a:p>
        </p:txBody>
      </p:sp>
      <p:sp>
        <p:nvSpPr>
          <p:cNvPr id="3" name="内容占位符 2"/>
          <p:cNvSpPr>
            <a:spLocks noGrp="1"/>
          </p:cNvSpPr>
          <p:nvPr>
            <p:ph idx="1"/>
          </p:nvPr>
        </p:nvSpPr>
        <p:spPr>
          <a:xfrm>
            <a:off x="304800" y="838200"/>
            <a:ext cx="8610600" cy="5638800"/>
          </a:xfrm>
        </p:spPr>
        <p:txBody>
          <a:bodyPr/>
          <a:lstStyle/>
          <a:p>
            <a:pPr eaLnBrk="1" hangingPunct="1"/>
            <a:r>
              <a:rPr lang="en-US" altLang="zh-CN" sz="2400" dirty="0" smtClean="0">
                <a:solidFill>
                  <a:srgbClr val="0000FF"/>
                </a:solidFill>
              </a:rPr>
              <a:t>(2) </a:t>
            </a:r>
            <a:r>
              <a:rPr lang="zh-CN" altLang="en-US" sz="2400" dirty="0" smtClean="0">
                <a:solidFill>
                  <a:srgbClr val="0000FF"/>
                </a:solidFill>
              </a:rPr>
              <a:t>扩散</a:t>
            </a:r>
            <a:r>
              <a:rPr lang="zh-CN" altLang="en-US" sz="2400" dirty="0" smtClean="0"/>
              <a:t>：算法中扩散是由称为</a:t>
            </a:r>
            <a:r>
              <a:rPr lang="zh-CN" altLang="en-US" sz="2400" dirty="0" smtClean="0">
                <a:solidFill>
                  <a:srgbClr val="0000FF"/>
                </a:solidFill>
              </a:rPr>
              <a:t>乘加</a:t>
            </a:r>
            <a:r>
              <a:rPr lang="en-US" altLang="zh-CN" sz="2400" dirty="0" smtClean="0">
                <a:solidFill>
                  <a:srgbClr val="0000FF"/>
                </a:solidFill>
              </a:rPr>
              <a:t>(multiplication/addition,  MA)</a:t>
            </a:r>
            <a:r>
              <a:rPr lang="zh-CN" altLang="en-US" sz="2400" dirty="0" smtClean="0">
                <a:solidFill>
                  <a:srgbClr val="0000FF"/>
                </a:solidFill>
              </a:rPr>
              <a:t>结构（</a:t>
            </a:r>
            <a:r>
              <a:rPr lang="zh-CN" altLang="en-US" sz="2400" dirty="0" smtClean="0"/>
              <a:t>见图</a:t>
            </a:r>
            <a:r>
              <a:rPr lang="en-US" altLang="zh-CN" sz="2400" dirty="0" smtClean="0"/>
              <a:t>3.14</a:t>
            </a:r>
            <a:r>
              <a:rPr lang="zh-CN" altLang="en-US" sz="2400" dirty="0" smtClean="0"/>
              <a:t>）的基本单元实现的。</a:t>
            </a:r>
          </a:p>
          <a:p>
            <a:pPr lvl="1" eaLnBrk="1" hangingPunct="1">
              <a:lnSpc>
                <a:spcPct val="110000"/>
              </a:lnSpc>
            </a:pPr>
            <a:r>
              <a:rPr lang="zh-CN" altLang="en-US" sz="2000" dirty="0" smtClean="0"/>
              <a:t>该结构的输入是两个</a:t>
            </a:r>
            <a:r>
              <a:rPr lang="en-US" altLang="zh-CN" sz="2000" dirty="0" smtClean="0"/>
              <a:t>16</a:t>
            </a:r>
            <a:r>
              <a:rPr lang="zh-CN" altLang="en-US" sz="2000" dirty="0" smtClean="0"/>
              <a:t>比特的子段和两个</a:t>
            </a:r>
            <a:r>
              <a:rPr lang="en-US" altLang="zh-CN" sz="2000" dirty="0" smtClean="0"/>
              <a:t>16</a:t>
            </a:r>
            <a:r>
              <a:rPr lang="zh-CN" altLang="en-US" sz="2000" dirty="0" smtClean="0"/>
              <a:t>比特的子密钥</a:t>
            </a:r>
          </a:p>
          <a:p>
            <a:pPr lvl="1" eaLnBrk="1" hangingPunct="1">
              <a:lnSpc>
                <a:spcPct val="110000"/>
              </a:lnSpc>
            </a:pPr>
            <a:r>
              <a:rPr lang="zh-CN" altLang="en-US" sz="2000" dirty="0" smtClean="0"/>
              <a:t>输出也为两个</a:t>
            </a:r>
            <a:r>
              <a:rPr lang="en-US" altLang="zh-CN" sz="2000" dirty="0" smtClean="0"/>
              <a:t>16</a:t>
            </a:r>
            <a:r>
              <a:rPr lang="zh-CN" altLang="en-US" sz="2000" dirty="0" smtClean="0"/>
              <a:t>比特子段。</a:t>
            </a:r>
          </a:p>
          <a:p>
            <a:pPr lvl="1" eaLnBrk="1" hangingPunct="1">
              <a:lnSpc>
                <a:spcPct val="110000"/>
              </a:lnSpc>
            </a:pPr>
            <a:r>
              <a:rPr lang="zh-CN" altLang="en-US" sz="2000" dirty="0" smtClean="0"/>
              <a:t>这一结构在算法中重复使用了</a:t>
            </a:r>
            <a:r>
              <a:rPr lang="en-US" altLang="zh-CN" sz="2000" dirty="0" smtClean="0"/>
              <a:t>8</a:t>
            </a:r>
            <a:r>
              <a:rPr lang="zh-CN" altLang="en-US" sz="2000" dirty="0" smtClean="0"/>
              <a:t>次</a:t>
            </a:r>
            <a:endParaRPr lang="en-US" altLang="zh-CN" sz="2000" dirty="0" smtClean="0"/>
          </a:p>
          <a:p>
            <a:pPr lvl="1" eaLnBrk="1" hangingPunct="1">
              <a:lnSpc>
                <a:spcPct val="110000"/>
              </a:lnSpc>
              <a:buNone/>
            </a:pPr>
            <a:r>
              <a:rPr lang="en-US" altLang="zh-CN" sz="2000" dirty="0" smtClean="0"/>
              <a:t>     </a:t>
            </a:r>
            <a:r>
              <a:rPr lang="zh-CN" altLang="en-US" sz="2000" dirty="0" smtClean="0"/>
              <a:t>获得了非常有效的扩散效果。</a:t>
            </a:r>
            <a:endParaRPr lang="en-US" altLang="zh-CN" sz="2000" dirty="0" smtClean="0"/>
          </a:p>
          <a:p>
            <a:pPr eaLnBrk="1" hangingPunct="1"/>
            <a:r>
              <a:rPr lang="en-US" altLang="zh-CN" sz="2400" dirty="0" smtClean="0"/>
              <a:t>2</a:t>
            </a:r>
            <a:r>
              <a:rPr lang="zh-CN" altLang="en-US" sz="2400" dirty="0" smtClean="0"/>
              <a:t>．实现</a:t>
            </a:r>
          </a:p>
          <a:p>
            <a:pPr lvl="1" eaLnBrk="1" hangingPunct="1"/>
            <a:r>
              <a:rPr lang="en-US" altLang="zh-CN" sz="2000" dirty="0" smtClean="0"/>
              <a:t>IDEA</a:t>
            </a:r>
            <a:r>
              <a:rPr lang="zh-CN" altLang="en-US" sz="2000" dirty="0" smtClean="0"/>
              <a:t>可方便地通过软件和硬件实现。</a:t>
            </a:r>
          </a:p>
          <a:p>
            <a:pPr lvl="1" eaLnBrk="1" hangingPunct="1"/>
            <a:r>
              <a:rPr lang="zh-CN" altLang="en-US" sz="2000" dirty="0" smtClean="0"/>
              <a:t>① 软件实现采用</a:t>
            </a:r>
            <a:r>
              <a:rPr lang="en-US" altLang="zh-CN" sz="2000" dirty="0" smtClean="0"/>
              <a:t>16</a:t>
            </a:r>
            <a:r>
              <a:rPr lang="zh-CN" altLang="en-US" sz="2000" dirty="0" smtClean="0"/>
              <a:t>比特子段处理，可通过使用容易编程的</a:t>
            </a:r>
            <a:r>
              <a:rPr lang="zh-CN" altLang="en-US" sz="2000" dirty="0" smtClean="0">
                <a:solidFill>
                  <a:srgbClr val="0000FF"/>
                </a:solidFill>
              </a:rPr>
              <a:t>加法、移位</a:t>
            </a:r>
            <a:r>
              <a:rPr lang="zh-CN" altLang="en-US" sz="2000" dirty="0" smtClean="0"/>
              <a:t>等运算实现算法的</a:t>
            </a:r>
            <a:r>
              <a:rPr lang="en-US" altLang="zh-CN" sz="2000" dirty="0" smtClean="0"/>
              <a:t>3</a:t>
            </a:r>
            <a:r>
              <a:rPr lang="zh-CN" altLang="en-US" sz="2000" dirty="0" smtClean="0"/>
              <a:t>种运算</a:t>
            </a:r>
          </a:p>
          <a:p>
            <a:pPr lvl="1" eaLnBrk="1" hangingPunct="1"/>
            <a:r>
              <a:rPr lang="zh-CN" altLang="en-US" sz="2000" dirty="0" smtClean="0"/>
              <a:t>② 硬件由于加、解密相似，差别仅为使用密钥的方式，因此可用同一器件实现。再者，算法中规则的模块结构，可方便</a:t>
            </a:r>
            <a:r>
              <a:rPr lang="en-US" altLang="zh-CN" sz="2000" dirty="0" smtClean="0"/>
              <a:t>VLSI</a:t>
            </a:r>
            <a:r>
              <a:rPr lang="zh-CN" altLang="en-US" sz="2000" dirty="0" smtClean="0"/>
              <a:t>的实现</a:t>
            </a: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IDEA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184770" name="Object 4"/>
          <p:cNvGraphicFramePr>
            <a:graphicFrameLocks noChangeAspect="1"/>
          </p:cNvGraphicFramePr>
          <p:nvPr/>
        </p:nvGraphicFramePr>
        <p:xfrm>
          <a:off x="6248401" y="2209800"/>
          <a:ext cx="2513134" cy="3048000"/>
        </p:xfrm>
        <a:graphic>
          <a:graphicData uri="http://schemas.openxmlformats.org/presentationml/2006/ole">
            <p:oleObj spid="_x0000_s1184770" name="Visio" r:id="rId3" imgW="1927555" imgH="2331720" progId="Visio.Drawing.11">
              <p:embed/>
            </p:oleObj>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3.5.2 </a:t>
            </a:r>
            <a:r>
              <a:rPr lang="zh-CN" altLang="en-US" dirty="0" smtClean="0"/>
              <a:t>加密过程</a:t>
            </a:r>
          </a:p>
        </p:txBody>
      </p:sp>
      <p:sp>
        <p:nvSpPr>
          <p:cNvPr id="3" name="内容占位符 2"/>
          <p:cNvSpPr>
            <a:spLocks noGrp="1"/>
          </p:cNvSpPr>
          <p:nvPr>
            <p:ph idx="1"/>
          </p:nvPr>
        </p:nvSpPr>
        <p:spPr>
          <a:xfrm>
            <a:off x="5029200" y="838200"/>
            <a:ext cx="3810000" cy="3886200"/>
          </a:xfrm>
        </p:spPr>
        <p:txBody>
          <a:bodyPr/>
          <a:lstStyle/>
          <a:p>
            <a:pPr>
              <a:spcBef>
                <a:spcPts val="600"/>
              </a:spcBef>
              <a:spcAft>
                <a:spcPts val="0"/>
              </a:spcAft>
            </a:pPr>
            <a:r>
              <a:rPr lang="zh-CN" altLang="en-US" sz="2000" dirty="0" smtClean="0">
                <a:ea typeface="华文中宋" pitchFamily="2" charset="-122"/>
              </a:rPr>
              <a:t>加密过程由连续的</a:t>
            </a:r>
            <a:r>
              <a:rPr lang="en-US" altLang="zh-CN" sz="2000" dirty="0" smtClean="0">
                <a:ea typeface="华文中宋" pitchFamily="2" charset="-122"/>
              </a:rPr>
              <a:t>8</a:t>
            </a:r>
            <a:r>
              <a:rPr lang="zh-CN" altLang="en-US" sz="2000" dirty="0" smtClean="0">
                <a:ea typeface="华文中宋" pitchFamily="2" charset="-122"/>
              </a:rPr>
              <a:t>轮迭代和一个输出变换组成</a:t>
            </a:r>
          </a:p>
          <a:p>
            <a:pPr>
              <a:spcBef>
                <a:spcPts val="600"/>
              </a:spcBef>
              <a:spcAft>
                <a:spcPts val="0"/>
              </a:spcAft>
            </a:pPr>
            <a:r>
              <a:rPr lang="zh-CN" altLang="en-US" sz="2000" dirty="0" smtClean="0">
                <a:solidFill>
                  <a:srgbClr val="004C00"/>
                </a:solidFill>
                <a:ea typeface="华文中宋" pitchFamily="2" charset="-122"/>
              </a:rPr>
              <a:t>算法将</a:t>
            </a:r>
            <a:r>
              <a:rPr lang="en-US" altLang="zh-CN" sz="2000" dirty="0" smtClean="0">
                <a:solidFill>
                  <a:srgbClr val="004C00"/>
                </a:solidFill>
                <a:ea typeface="华文中宋" pitchFamily="2" charset="-122"/>
              </a:rPr>
              <a:t>64</a:t>
            </a:r>
            <a:r>
              <a:rPr lang="zh-CN" altLang="en-US" sz="2000" dirty="0" smtClean="0">
                <a:solidFill>
                  <a:srgbClr val="004C00"/>
                </a:solidFill>
                <a:ea typeface="华文中宋" pitchFamily="2" charset="-122"/>
              </a:rPr>
              <a:t>比特的明文分组分成</a:t>
            </a:r>
            <a:r>
              <a:rPr lang="en-US" altLang="zh-CN" sz="2000" dirty="0" smtClean="0">
                <a:solidFill>
                  <a:srgbClr val="004C00"/>
                </a:solidFill>
                <a:ea typeface="华文中宋" pitchFamily="2" charset="-122"/>
              </a:rPr>
              <a:t>4</a:t>
            </a:r>
            <a:r>
              <a:rPr lang="zh-CN" altLang="en-US" sz="2000" dirty="0" smtClean="0">
                <a:solidFill>
                  <a:srgbClr val="004C00"/>
                </a:solidFill>
                <a:ea typeface="华文中宋" pitchFamily="2" charset="-122"/>
              </a:rPr>
              <a:t>个</a:t>
            </a:r>
            <a:r>
              <a:rPr lang="en-US" altLang="zh-CN" sz="2000" dirty="0" smtClean="0">
                <a:solidFill>
                  <a:srgbClr val="004C00"/>
                </a:solidFill>
                <a:ea typeface="华文中宋" pitchFamily="2" charset="-122"/>
              </a:rPr>
              <a:t>16</a:t>
            </a:r>
            <a:r>
              <a:rPr lang="zh-CN" altLang="en-US" sz="2000" dirty="0" smtClean="0">
                <a:solidFill>
                  <a:srgbClr val="004C00"/>
                </a:solidFill>
                <a:ea typeface="华文中宋" pitchFamily="2" charset="-122"/>
              </a:rPr>
              <a:t>比特的子段</a:t>
            </a:r>
          </a:p>
          <a:p>
            <a:pPr>
              <a:spcBef>
                <a:spcPts val="600"/>
              </a:spcBef>
              <a:spcAft>
                <a:spcPts val="0"/>
              </a:spcAft>
            </a:pPr>
            <a:r>
              <a:rPr lang="zh-CN" altLang="en-US" sz="2000" dirty="0" smtClean="0">
                <a:solidFill>
                  <a:srgbClr val="004C00"/>
                </a:solidFill>
                <a:ea typeface="华文中宋" pitchFamily="2" charset="-122"/>
              </a:rPr>
              <a:t>每轮迭代以</a:t>
            </a:r>
            <a:r>
              <a:rPr lang="en-US" altLang="zh-CN" sz="2000" dirty="0" smtClean="0">
                <a:solidFill>
                  <a:srgbClr val="004C00"/>
                </a:solidFill>
                <a:ea typeface="华文中宋" pitchFamily="2" charset="-122"/>
              </a:rPr>
              <a:t>4</a:t>
            </a:r>
            <a:r>
              <a:rPr lang="zh-CN" altLang="en-US" sz="2000" dirty="0" smtClean="0">
                <a:solidFill>
                  <a:srgbClr val="004C00"/>
                </a:solidFill>
                <a:ea typeface="华文中宋" pitchFamily="2" charset="-122"/>
              </a:rPr>
              <a:t>个</a:t>
            </a:r>
            <a:r>
              <a:rPr lang="en-US" altLang="zh-CN" sz="2000" dirty="0" smtClean="0">
                <a:solidFill>
                  <a:srgbClr val="004C00"/>
                </a:solidFill>
                <a:ea typeface="华文中宋" pitchFamily="2" charset="-122"/>
              </a:rPr>
              <a:t>16</a:t>
            </a:r>
            <a:r>
              <a:rPr lang="zh-CN" altLang="en-US" sz="2000" dirty="0" smtClean="0">
                <a:solidFill>
                  <a:srgbClr val="004C00"/>
                </a:solidFill>
                <a:ea typeface="华文中宋" pitchFamily="2" charset="-122"/>
              </a:rPr>
              <a:t>比特的子段作为输入，输出也为</a:t>
            </a:r>
            <a:r>
              <a:rPr lang="en-US" altLang="zh-CN" sz="2000" dirty="0" smtClean="0">
                <a:solidFill>
                  <a:srgbClr val="004C00"/>
                </a:solidFill>
                <a:ea typeface="华文中宋" pitchFamily="2" charset="-122"/>
              </a:rPr>
              <a:t>4</a:t>
            </a:r>
            <a:r>
              <a:rPr lang="zh-CN" altLang="en-US" sz="2000" dirty="0" smtClean="0">
                <a:solidFill>
                  <a:srgbClr val="004C00"/>
                </a:solidFill>
                <a:ea typeface="华文中宋" pitchFamily="2" charset="-122"/>
              </a:rPr>
              <a:t>个</a:t>
            </a:r>
            <a:r>
              <a:rPr lang="en-US" altLang="zh-CN" sz="2000" dirty="0" smtClean="0">
                <a:solidFill>
                  <a:srgbClr val="004C00"/>
                </a:solidFill>
                <a:ea typeface="华文中宋" pitchFamily="2" charset="-122"/>
              </a:rPr>
              <a:t>16</a:t>
            </a:r>
            <a:r>
              <a:rPr lang="zh-CN" altLang="en-US" sz="2000" dirty="0" smtClean="0">
                <a:solidFill>
                  <a:srgbClr val="004C00"/>
                </a:solidFill>
                <a:ea typeface="华文中宋" pitchFamily="2" charset="-122"/>
              </a:rPr>
              <a:t>比特的子段。最后输出的</a:t>
            </a:r>
            <a:r>
              <a:rPr lang="en-US" altLang="zh-CN" sz="2000" dirty="0" smtClean="0">
                <a:solidFill>
                  <a:srgbClr val="004C00"/>
                </a:solidFill>
                <a:ea typeface="华文中宋" pitchFamily="2" charset="-122"/>
              </a:rPr>
              <a:t>4</a:t>
            </a:r>
            <a:r>
              <a:rPr lang="zh-CN" altLang="en-US" sz="2000" dirty="0" smtClean="0">
                <a:solidFill>
                  <a:srgbClr val="004C00"/>
                </a:solidFill>
                <a:ea typeface="华文中宋" pitchFamily="2" charset="-122"/>
              </a:rPr>
              <a:t>个字段链接成</a:t>
            </a:r>
            <a:r>
              <a:rPr lang="en-US" altLang="zh-CN" sz="2000" dirty="0" smtClean="0">
                <a:solidFill>
                  <a:srgbClr val="004C00"/>
                </a:solidFill>
                <a:ea typeface="华文中宋" pitchFamily="2" charset="-122"/>
              </a:rPr>
              <a:t>64</a:t>
            </a:r>
            <a:r>
              <a:rPr lang="zh-CN" altLang="en-US" sz="2000" dirty="0" smtClean="0">
                <a:solidFill>
                  <a:srgbClr val="004C00"/>
                </a:solidFill>
                <a:ea typeface="华文中宋" pitchFamily="2" charset="-122"/>
              </a:rPr>
              <a:t>比特密文</a:t>
            </a:r>
            <a:endParaRPr lang="en-US" altLang="zh-CN" sz="2000" dirty="0" smtClean="0">
              <a:solidFill>
                <a:srgbClr val="004C00"/>
              </a:solidFill>
              <a:ea typeface="华文中宋" pitchFamily="2" charset="-122"/>
            </a:endParaRPr>
          </a:p>
          <a:p>
            <a:pPr>
              <a:spcBef>
                <a:spcPts val="600"/>
              </a:spcBef>
              <a:spcAft>
                <a:spcPts val="0"/>
              </a:spcAft>
            </a:pPr>
            <a:r>
              <a:rPr lang="zh-CN" altLang="en-US" sz="2000" dirty="0" smtClean="0">
                <a:solidFill>
                  <a:srgbClr val="004C00"/>
                </a:solidFill>
                <a:ea typeface="华文中宋" pitchFamily="2" charset="-122"/>
              </a:rPr>
              <a:t>且每一轮由乘加结构和输出变换两部分构成</a:t>
            </a:r>
            <a:endParaRPr lang="zh-CN" altLang="en-US" sz="2000" dirty="0">
              <a:solidFill>
                <a:srgbClr val="004C00"/>
              </a:solidFill>
              <a:ea typeface="华文中宋" pitchFamily="2" charset="-12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IDEA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185794" name="Object 4"/>
          <p:cNvGraphicFramePr>
            <a:graphicFrameLocks noChangeAspect="1"/>
          </p:cNvGraphicFramePr>
          <p:nvPr/>
        </p:nvGraphicFramePr>
        <p:xfrm>
          <a:off x="76200" y="762000"/>
          <a:ext cx="5004127" cy="5410200"/>
        </p:xfrm>
        <a:graphic>
          <a:graphicData uri="http://schemas.openxmlformats.org/presentationml/2006/ole">
            <p:oleObj spid="_x0000_s1185794" name="Visio" r:id="rId3" imgW="3523488" imgH="3806038" progId="Visio.Drawing.11">
              <p:embed/>
            </p:oleObj>
          </a:graphicData>
        </a:graphic>
      </p:graphicFrame>
      <p:sp>
        <p:nvSpPr>
          <p:cNvPr id="8" name="Rectangle 3"/>
          <p:cNvSpPr txBox="1">
            <a:spLocks noChangeArrowheads="1"/>
          </p:cNvSpPr>
          <p:nvPr/>
        </p:nvSpPr>
        <p:spPr bwMode="auto">
          <a:xfrm>
            <a:off x="3276600" y="4876800"/>
            <a:ext cx="5715000" cy="171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600"/>
              </a:spcBef>
              <a:spcAft>
                <a:spcPts val="0"/>
              </a:spcAft>
              <a:buClr>
                <a:schemeClr val="tx2"/>
              </a:buClr>
              <a:buSzPct val="70000"/>
              <a:buFont typeface="Wingdings" pitchFamily="2" charset="2"/>
              <a:buChar char="Ü"/>
              <a:tabLst/>
              <a:defRPr/>
            </a:pPr>
            <a:r>
              <a:rPr kumimoji="0" lang="zh-CN" altLang="en-US" sz="20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n-lt"/>
                <a:ea typeface="+mn-ea"/>
                <a:cs typeface="+mn-cs"/>
              </a:rPr>
              <a:t>每轮迭代还需使用</a:t>
            </a:r>
            <a:r>
              <a:rPr kumimoji="0" lang="en-US" altLang="zh-CN" sz="20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n-lt"/>
                <a:ea typeface="+mn-ea"/>
                <a:cs typeface="+mn-cs"/>
              </a:rPr>
              <a:t>6</a:t>
            </a:r>
            <a:r>
              <a:rPr kumimoji="0" lang="zh-CN" altLang="en-US" sz="20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n-lt"/>
                <a:ea typeface="+mn-ea"/>
                <a:cs typeface="+mn-cs"/>
              </a:rPr>
              <a:t>个</a:t>
            </a:r>
            <a:r>
              <a:rPr kumimoji="0" lang="en-US" altLang="zh-CN" sz="20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n-lt"/>
                <a:ea typeface="+mn-ea"/>
                <a:cs typeface="+mn-cs"/>
              </a:rPr>
              <a:t>16</a:t>
            </a:r>
            <a:r>
              <a:rPr kumimoji="0" lang="zh-CN" altLang="en-US" sz="20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n-lt"/>
                <a:ea typeface="+mn-ea"/>
                <a:cs typeface="+mn-cs"/>
              </a:rPr>
              <a:t>比特的子密钥</a:t>
            </a:r>
          </a:p>
          <a:p>
            <a:pPr marL="342900" marR="0" lvl="0" indent="-342900" algn="l" defTabSz="914400" rtl="0" eaLnBrk="1" fontAlgn="base" latinLnBrk="0" hangingPunct="1">
              <a:lnSpc>
                <a:spcPct val="100000"/>
              </a:lnSpc>
              <a:spcBef>
                <a:spcPts val="600"/>
              </a:spcBef>
              <a:spcAft>
                <a:spcPts val="0"/>
              </a:spcAft>
              <a:buClr>
                <a:schemeClr val="tx2"/>
              </a:buClr>
              <a:buSzPct val="70000"/>
              <a:buFont typeface="Wingdings" pitchFamily="2" charset="2"/>
              <a:buChar char="Ü"/>
              <a:tabLst/>
              <a:defRPr/>
            </a:pPr>
            <a:r>
              <a:rPr kumimoji="0" lang="zh-CN" altLang="en-US" sz="20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n-lt"/>
                <a:ea typeface="+mn-ea"/>
                <a:cs typeface="+mn-cs"/>
              </a:rPr>
              <a:t>最后的输出变换需使用</a:t>
            </a:r>
            <a:r>
              <a:rPr kumimoji="0" lang="en-US" altLang="zh-CN" sz="20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n-lt"/>
                <a:ea typeface="+mn-ea"/>
                <a:cs typeface="+mn-cs"/>
              </a:rPr>
              <a:t>4</a:t>
            </a:r>
            <a:r>
              <a:rPr kumimoji="0" lang="zh-CN" altLang="en-US" sz="20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n-lt"/>
                <a:ea typeface="+mn-ea"/>
                <a:cs typeface="+mn-cs"/>
              </a:rPr>
              <a:t>个</a:t>
            </a:r>
            <a:r>
              <a:rPr kumimoji="0" lang="en-US" altLang="zh-CN" sz="20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n-lt"/>
                <a:ea typeface="+mn-ea"/>
                <a:cs typeface="+mn-cs"/>
              </a:rPr>
              <a:t>16</a:t>
            </a:r>
            <a:r>
              <a:rPr kumimoji="0" lang="zh-CN" altLang="en-US" sz="20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n-lt"/>
                <a:ea typeface="+mn-ea"/>
                <a:cs typeface="+mn-cs"/>
              </a:rPr>
              <a:t>比特的子密钥，所以子密钥总数为</a:t>
            </a:r>
            <a:r>
              <a:rPr kumimoji="0" lang="en-US" altLang="zh-CN" sz="20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n-lt"/>
                <a:ea typeface="+mn-ea"/>
                <a:cs typeface="+mn-cs"/>
              </a:rPr>
              <a:t>52</a:t>
            </a:r>
            <a:r>
              <a:rPr kumimoji="0" lang="zh-CN" altLang="en-US" sz="20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n-lt"/>
                <a:ea typeface="+mn-ea"/>
                <a:cs typeface="+mn-cs"/>
              </a:rPr>
              <a:t>。</a:t>
            </a:r>
          </a:p>
          <a:p>
            <a:pPr marL="342900" marR="0" lvl="0" indent="-342900" algn="l" defTabSz="914400" rtl="0" eaLnBrk="1" fontAlgn="base" latinLnBrk="0" hangingPunct="1">
              <a:lnSpc>
                <a:spcPct val="100000"/>
              </a:lnSpc>
              <a:spcBef>
                <a:spcPts val="600"/>
              </a:spcBef>
              <a:spcAft>
                <a:spcPts val="0"/>
              </a:spcAft>
              <a:buClr>
                <a:schemeClr val="tx2"/>
              </a:buClr>
              <a:buSzPct val="70000"/>
              <a:buFont typeface="Wingdings" pitchFamily="2" charset="2"/>
              <a:buChar char="Ü"/>
              <a:tabLst/>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图</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3</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15</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右半部分表示由初始的</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128</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比特密钥产生</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52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个子密钥的子密钥产生器。</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3.5.2 </a:t>
            </a:r>
            <a:r>
              <a:rPr lang="zh-CN" altLang="en-US" dirty="0" smtClean="0"/>
              <a:t>加密过程</a:t>
            </a:r>
          </a:p>
        </p:txBody>
      </p:sp>
      <p:sp>
        <p:nvSpPr>
          <p:cNvPr id="3" name="内容占位符 2"/>
          <p:cNvSpPr>
            <a:spLocks noGrp="1"/>
          </p:cNvSpPr>
          <p:nvPr>
            <p:ph idx="1"/>
          </p:nvPr>
        </p:nvSpPr>
        <p:spPr>
          <a:xfrm>
            <a:off x="381000" y="838200"/>
            <a:ext cx="5029200" cy="5562600"/>
          </a:xfrm>
        </p:spPr>
        <p:txBody>
          <a:bodyPr/>
          <a:lstStyle/>
          <a:p>
            <a:pPr eaLnBrk="1" hangingPunct="1">
              <a:lnSpc>
                <a:spcPct val="110000"/>
              </a:lnSpc>
              <a:spcBef>
                <a:spcPts val="600"/>
              </a:spcBef>
              <a:spcAft>
                <a:spcPts val="0"/>
              </a:spcAft>
            </a:pPr>
            <a:r>
              <a:rPr lang="en-US" altLang="zh-CN" sz="2400" dirty="0" smtClean="0"/>
              <a:t>1.</a:t>
            </a:r>
            <a:r>
              <a:rPr lang="zh-CN" altLang="en-US" sz="2400" dirty="0" smtClean="0"/>
              <a:t>轮结构</a:t>
            </a:r>
          </a:p>
          <a:p>
            <a:pPr lvl="1" eaLnBrk="1" hangingPunct="1">
              <a:lnSpc>
                <a:spcPct val="110000"/>
              </a:lnSpc>
              <a:spcBef>
                <a:spcPts val="600"/>
              </a:spcBef>
              <a:spcAft>
                <a:spcPts val="0"/>
              </a:spcAft>
            </a:pPr>
            <a:r>
              <a:rPr lang="en-US" altLang="zh-CN" sz="2000" dirty="0" smtClean="0"/>
              <a:t>IDEA</a:t>
            </a:r>
            <a:r>
              <a:rPr lang="zh-CN" altLang="en-US" sz="2000" dirty="0" smtClean="0"/>
              <a:t>第</a:t>
            </a:r>
            <a:r>
              <a:rPr lang="en-US" altLang="zh-CN" sz="2000" dirty="0" smtClean="0"/>
              <a:t>1</a:t>
            </a:r>
            <a:r>
              <a:rPr lang="zh-CN" altLang="en-US" sz="2000" dirty="0" smtClean="0"/>
              <a:t>轮结构如右图，以后各轮也都是这种结构，但所用的子密钥和轮输入不同</a:t>
            </a:r>
          </a:p>
          <a:p>
            <a:pPr lvl="1" eaLnBrk="1" hangingPunct="1">
              <a:lnSpc>
                <a:spcPct val="110000"/>
              </a:lnSpc>
              <a:spcBef>
                <a:spcPts val="600"/>
              </a:spcBef>
              <a:spcAft>
                <a:spcPts val="0"/>
              </a:spcAft>
            </a:pPr>
            <a:r>
              <a:rPr lang="en-US" altLang="zh-CN" sz="2000" dirty="0" smtClean="0"/>
              <a:t>IDEA</a:t>
            </a:r>
            <a:r>
              <a:rPr lang="zh-CN" altLang="en-US" sz="2000" dirty="0" smtClean="0">
                <a:solidFill>
                  <a:srgbClr val="FF0000"/>
                </a:solidFill>
              </a:rPr>
              <a:t>不是传统的</a:t>
            </a:r>
            <a:r>
              <a:rPr lang="en-US" altLang="zh-CN" sz="2000" dirty="0" err="1" smtClean="0">
                <a:solidFill>
                  <a:srgbClr val="FF0000"/>
                </a:solidFill>
              </a:rPr>
              <a:t>Feistel</a:t>
            </a:r>
            <a:r>
              <a:rPr lang="zh-CN" altLang="en-US" sz="2000" dirty="0" smtClean="0">
                <a:solidFill>
                  <a:srgbClr val="FF0000"/>
                </a:solidFill>
              </a:rPr>
              <a:t>密码结构</a:t>
            </a:r>
            <a:endParaRPr lang="zh-CN" altLang="en-US" sz="2000" dirty="0" smtClean="0"/>
          </a:p>
          <a:p>
            <a:pPr lvl="1" eaLnBrk="1" hangingPunct="1">
              <a:lnSpc>
                <a:spcPct val="110000"/>
              </a:lnSpc>
              <a:spcBef>
                <a:spcPts val="600"/>
              </a:spcBef>
              <a:spcAft>
                <a:spcPts val="0"/>
              </a:spcAft>
            </a:pPr>
            <a:r>
              <a:rPr lang="zh-CN" altLang="en-US" sz="2000" dirty="0" smtClean="0">
                <a:solidFill>
                  <a:srgbClr val="0000FF"/>
                </a:solidFill>
              </a:rPr>
              <a:t>每轮开始时有一个变换，该变换的输入是</a:t>
            </a:r>
            <a:r>
              <a:rPr lang="en-US" altLang="zh-CN" sz="2000" dirty="0" smtClean="0">
                <a:solidFill>
                  <a:srgbClr val="0000FF"/>
                </a:solidFill>
              </a:rPr>
              <a:t>4</a:t>
            </a:r>
            <a:r>
              <a:rPr lang="zh-CN" altLang="en-US" sz="2000" dirty="0" smtClean="0">
                <a:solidFill>
                  <a:srgbClr val="0000FF"/>
                </a:solidFill>
              </a:rPr>
              <a:t>个子段和</a:t>
            </a:r>
            <a:r>
              <a:rPr lang="en-US" altLang="zh-CN" sz="2000" dirty="0" smtClean="0">
                <a:solidFill>
                  <a:srgbClr val="0000FF"/>
                </a:solidFill>
              </a:rPr>
              <a:t>4</a:t>
            </a:r>
            <a:r>
              <a:rPr lang="zh-CN" altLang="en-US" sz="2000" dirty="0" smtClean="0">
                <a:solidFill>
                  <a:srgbClr val="0000FF"/>
                </a:solidFill>
              </a:rPr>
              <a:t>个子密钥</a:t>
            </a:r>
          </a:p>
          <a:p>
            <a:pPr lvl="1" eaLnBrk="1" hangingPunct="1">
              <a:lnSpc>
                <a:spcPct val="110000"/>
              </a:lnSpc>
              <a:spcBef>
                <a:spcPts val="600"/>
              </a:spcBef>
              <a:spcAft>
                <a:spcPts val="0"/>
              </a:spcAft>
            </a:pPr>
            <a:r>
              <a:rPr lang="zh-CN" altLang="en-US" sz="2000" dirty="0" smtClean="0"/>
              <a:t>变换中的运算是两个乘法和两个加法</a:t>
            </a:r>
          </a:p>
          <a:p>
            <a:pPr lvl="1" eaLnBrk="1" hangingPunct="1">
              <a:lnSpc>
                <a:spcPct val="110000"/>
              </a:lnSpc>
              <a:spcBef>
                <a:spcPts val="600"/>
              </a:spcBef>
              <a:spcAft>
                <a:spcPts val="0"/>
              </a:spcAft>
            </a:pPr>
            <a:r>
              <a:rPr lang="zh-CN" altLang="en-US" sz="2000" dirty="0" smtClean="0">
                <a:solidFill>
                  <a:srgbClr val="0000FF"/>
                </a:solidFill>
              </a:rPr>
              <a:t>输出的</a:t>
            </a:r>
            <a:r>
              <a:rPr lang="en-US" altLang="zh-CN" sz="2000" dirty="0" smtClean="0">
                <a:solidFill>
                  <a:srgbClr val="0000FF"/>
                </a:solidFill>
              </a:rPr>
              <a:t>4</a:t>
            </a:r>
            <a:r>
              <a:rPr lang="zh-CN" altLang="en-US" sz="2000" dirty="0" smtClean="0">
                <a:solidFill>
                  <a:srgbClr val="0000FF"/>
                </a:solidFill>
              </a:rPr>
              <a:t>个子段经异或运算形成了两个</a:t>
            </a:r>
            <a:r>
              <a:rPr lang="en-US" altLang="zh-CN" sz="2000" dirty="0" smtClean="0">
                <a:solidFill>
                  <a:srgbClr val="0000FF"/>
                </a:solidFill>
              </a:rPr>
              <a:t>16</a:t>
            </a:r>
            <a:r>
              <a:rPr lang="zh-CN" altLang="en-US" sz="2000" dirty="0" smtClean="0">
                <a:solidFill>
                  <a:srgbClr val="0000FF"/>
                </a:solidFill>
              </a:rPr>
              <a:t>比特的子段作为</a:t>
            </a:r>
            <a:r>
              <a:rPr lang="en-US" altLang="zh-CN" sz="2000" dirty="0" smtClean="0">
                <a:solidFill>
                  <a:srgbClr val="0000FF"/>
                </a:solidFill>
              </a:rPr>
              <a:t>MA</a:t>
            </a:r>
            <a:r>
              <a:rPr lang="zh-CN" altLang="en-US" sz="2000" dirty="0" smtClean="0">
                <a:solidFill>
                  <a:srgbClr val="0000FF"/>
                </a:solidFill>
              </a:rPr>
              <a:t>结构的输入</a:t>
            </a:r>
          </a:p>
          <a:p>
            <a:pPr lvl="1" eaLnBrk="1" hangingPunct="1">
              <a:lnSpc>
                <a:spcPct val="110000"/>
              </a:lnSpc>
              <a:spcBef>
                <a:spcPts val="600"/>
              </a:spcBef>
              <a:spcAft>
                <a:spcPts val="0"/>
              </a:spcAft>
            </a:pPr>
            <a:r>
              <a:rPr lang="en-US" altLang="zh-CN" sz="2000" dirty="0" smtClean="0"/>
              <a:t>MA</a:t>
            </a:r>
            <a:r>
              <a:rPr lang="zh-CN" altLang="en-US" sz="2000" dirty="0" smtClean="0"/>
              <a:t>结构也有两个输入的子密钥，输出是两个</a:t>
            </a:r>
            <a:r>
              <a:rPr lang="en-US" altLang="zh-CN" sz="2000" dirty="0" smtClean="0"/>
              <a:t>16</a:t>
            </a:r>
            <a:r>
              <a:rPr lang="zh-CN" altLang="en-US" sz="2000" dirty="0" smtClean="0"/>
              <a:t>比特的子段</a:t>
            </a:r>
          </a:p>
          <a:p>
            <a:pPr lvl="1" eaLnBrk="1" hangingPunct="1">
              <a:lnSpc>
                <a:spcPct val="110000"/>
              </a:lnSpc>
              <a:spcBef>
                <a:spcPts val="600"/>
              </a:spcBef>
              <a:spcAft>
                <a:spcPts val="0"/>
              </a:spcAft>
            </a:pPr>
            <a:r>
              <a:rPr lang="zh-CN" altLang="en-US" sz="2000" dirty="0" smtClean="0">
                <a:solidFill>
                  <a:srgbClr val="0000FF"/>
                </a:solidFill>
                <a:latin typeface="Times New Roman" pitchFamily="18" charset="0"/>
              </a:rPr>
              <a:t>最后，变换的</a:t>
            </a:r>
            <a:r>
              <a:rPr lang="en-US" altLang="zh-CN" sz="2000" dirty="0" smtClean="0">
                <a:solidFill>
                  <a:srgbClr val="0000FF"/>
                </a:solidFill>
                <a:latin typeface="Times New Roman" pitchFamily="18" charset="0"/>
              </a:rPr>
              <a:t>4</a:t>
            </a:r>
            <a:r>
              <a:rPr lang="zh-CN" altLang="en-US" sz="2000" dirty="0" smtClean="0">
                <a:solidFill>
                  <a:srgbClr val="0000FF"/>
                </a:solidFill>
                <a:latin typeface="Times New Roman" pitchFamily="18" charset="0"/>
              </a:rPr>
              <a:t>个输出子段和</a:t>
            </a:r>
            <a:r>
              <a:rPr lang="en-US" altLang="zh-CN" sz="2000" dirty="0" smtClean="0">
                <a:solidFill>
                  <a:srgbClr val="0000FF"/>
                </a:solidFill>
                <a:latin typeface="Times New Roman" pitchFamily="18" charset="0"/>
              </a:rPr>
              <a:t>MA</a:t>
            </a:r>
            <a:r>
              <a:rPr lang="zh-CN" altLang="en-US" sz="2000" dirty="0" smtClean="0">
                <a:solidFill>
                  <a:srgbClr val="0000FF"/>
                </a:solidFill>
                <a:latin typeface="Times New Roman" pitchFamily="18" charset="0"/>
              </a:rPr>
              <a:t>结构的两个输出子段经过异或运算产生这一轮的</a:t>
            </a:r>
            <a:r>
              <a:rPr lang="en-US" altLang="zh-CN" sz="2000" dirty="0" smtClean="0">
                <a:solidFill>
                  <a:srgbClr val="0000FF"/>
                </a:solidFill>
                <a:latin typeface="Times New Roman" pitchFamily="18" charset="0"/>
              </a:rPr>
              <a:t>4</a:t>
            </a:r>
            <a:r>
              <a:rPr lang="zh-CN" altLang="en-US" sz="2000" dirty="0" smtClean="0">
                <a:solidFill>
                  <a:srgbClr val="0000FF"/>
                </a:solidFill>
                <a:latin typeface="Times New Roman" pitchFamily="18" charset="0"/>
              </a:rPr>
              <a:t>个输出子段</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IDEA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186819" name="Object 4"/>
          <p:cNvGraphicFramePr>
            <a:graphicFrameLocks noChangeAspect="1"/>
          </p:cNvGraphicFramePr>
          <p:nvPr/>
        </p:nvGraphicFramePr>
        <p:xfrm>
          <a:off x="5181600" y="609600"/>
          <a:ext cx="3949700" cy="5906542"/>
        </p:xfrm>
        <a:graphic>
          <a:graphicData uri="http://schemas.openxmlformats.org/presentationml/2006/ole">
            <p:oleObj spid="_x0000_s1186819" name="Visio" r:id="rId3" imgW="3034894" imgH="4541215" progId="Visio.Drawing.11">
              <p:embed/>
            </p:oleObj>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3.5.2 </a:t>
            </a:r>
            <a:r>
              <a:rPr lang="zh-CN" altLang="en-US" dirty="0" smtClean="0"/>
              <a:t>加密过程</a:t>
            </a:r>
          </a:p>
        </p:txBody>
      </p:sp>
      <p:sp>
        <p:nvSpPr>
          <p:cNvPr id="3" name="内容占位符 2"/>
          <p:cNvSpPr>
            <a:spLocks noGrp="1"/>
          </p:cNvSpPr>
          <p:nvPr>
            <p:ph idx="1"/>
          </p:nvPr>
        </p:nvSpPr>
        <p:spPr>
          <a:xfrm>
            <a:off x="304800" y="838200"/>
            <a:ext cx="8610600" cy="5638800"/>
          </a:xfrm>
        </p:spPr>
        <p:txBody>
          <a:bodyPr/>
          <a:lstStyle/>
          <a:p>
            <a:pPr lvl="1" eaLnBrk="1" hangingPunct="1">
              <a:spcBef>
                <a:spcPts val="600"/>
              </a:spcBef>
              <a:spcAft>
                <a:spcPts val="300"/>
              </a:spcAft>
            </a:pPr>
            <a:r>
              <a:rPr lang="zh-CN" altLang="en-US" sz="2000" dirty="0" smtClean="0">
                <a:latin typeface="Times New Roman" pitchFamily="18" charset="0"/>
              </a:rPr>
              <a:t>注意，由</a:t>
            </a:r>
            <a:r>
              <a:rPr lang="en-US" altLang="zh-CN" sz="2000" dirty="0" smtClean="0">
                <a:latin typeface="Times New Roman" pitchFamily="18" charset="0"/>
              </a:rPr>
              <a:t>X</a:t>
            </a:r>
            <a:r>
              <a:rPr lang="en-US" altLang="zh-CN" sz="2000" baseline="-25000" dirty="0" smtClean="0">
                <a:latin typeface="Times New Roman" pitchFamily="18" charset="0"/>
              </a:rPr>
              <a:t>2</a:t>
            </a:r>
            <a:r>
              <a:rPr lang="zh-CN" altLang="en-US" sz="2000" dirty="0" smtClean="0">
                <a:latin typeface="Times New Roman" pitchFamily="18" charset="0"/>
              </a:rPr>
              <a:t>产生的输出子段和由</a:t>
            </a:r>
            <a:r>
              <a:rPr lang="en-US" altLang="zh-CN" sz="2000" dirty="0" smtClean="0">
                <a:latin typeface="Times New Roman" pitchFamily="18" charset="0"/>
              </a:rPr>
              <a:t>X</a:t>
            </a:r>
            <a:r>
              <a:rPr lang="en-US" altLang="zh-CN" sz="2000" baseline="-25000" dirty="0" smtClean="0">
                <a:latin typeface="Times New Roman" pitchFamily="18" charset="0"/>
              </a:rPr>
              <a:t>3</a:t>
            </a:r>
            <a:r>
              <a:rPr lang="zh-CN" altLang="en-US" sz="2000" dirty="0" smtClean="0">
                <a:latin typeface="Times New Roman" pitchFamily="18" charset="0"/>
              </a:rPr>
              <a:t>产生的输出子段交换位置后形成</a:t>
            </a:r>
            <a:r>
              <a:rPr lang="en-US" altLang="zh-CN" sz="2000" dirty="0" smtClean="0">
                <a:latin typeface="Times New Roman" pitchFamily="18" charset="0"/>
              </a:rPr>
              <a:t>W</a:t>
            </a:r>
            <a:r>
              <a:rPr lang="en-US" altLang="zh-CN" sz="2000" baseline="-25000" dirty="0" smtClean="0">
                <a:latin typeface="Times New Roman" pitchFamily="18" charset="0"/>
              </a:rPr>
              <a:t>12</a:t>
            </a:r>
            <a:r>
              <a:rPr lang="zh-CN" altLang="en-US" sz="2000" dirty="0" smtClean="0">
                <a:latin typeface="Times New Roman" pitchFamily="18" charset="0"/>
              </a:rPr>
              <a:t>和</a:t>
            </a:r>
            <a:r>
              <a:rPr lang="en-US" altLang="zh-CN" sz="2000" dirty="0" smtClean="0">
                <a:latin typeface="Times New Roman" pitchFamily="18" charset="0"/>
              </a:rPr>
              <a:t>W</a:t>
            </a:r>
            <a:r>
              <a:rPr lang="en-US" altLang="zh-CN" sz="2000" baseline="-25000" dirty="0" smtClean="0">
                <a:latin typeface="Times New Roman" pitchFamily="18" charset="0"/>
              </a:rPr>
              <a:t>13</a:t>
            </a:r>
            <a:r>
              <a:rPr lang="zh-CN" altLang="en-US" sz="2000" dirty="0" smtClean="0">
                <a:latin typeface="Times New Roman" pitchFamily="18" charset="0"/>
              </a:rPr>
              <a:t>，目的在于进一步增加混淆</a:t>
            </a:r>
            <a:r>
              <a:rPr lang="en-US" altLang="zh-CN" sz="2000" dirty="0" smtClean="0">
                <a:latin typeface="Times New Roman" pitchFamily="18" charset="0"/>
              </a:rPr>
              <a:t>(</a:t>
            </a:r>
            <a:r>
              <a:rPr lang="zh-CN" altLang="en-US" sz="2000" dirty="0" smtClean="0">
                <a:latin typeface="Times New Roman" pitchFamily="18" charset="0"/>
              </a:rPr>
              <a:t>扩散</a:t>
            </a:r>
            <a:r>
              <a:rPr lang="en-US" altLang="zh-CN" sz="2000" dirty="0" smtClean="0">
                <a:latin typeface="Times New Roman" pitchFamily="18" charset="0"/>
              </a:rPr>
              <a:t>)</a:t>
            </a:r>
            <a:r>
              <a:rPr lang="zh-CN" altLang="en-US" sz="2000" dirty="0" smtClean="0">
                <a:latin typeface="Times New Roman" pitchFamily="18" charset="0"/>
              </a:rPr>
              <a:t>效果，使得算法更易抵抗差分密码分析</a:t>
            </a:r>
          </a:p>
          <a:p>
            <a:pPr eaLnBrk="1" hangingPunct="1">
              <a:spcBef>
                <a:spcPts val="600"/>
              </a:spcBef>
              <a:spcAft>
                <a:spcPts val="300"/>
              </a:spcAft>
            </a:pPr>
            <a:r>
              <a:rPr lang="zh-CN" altLang="en-US" sz="2400" dirty="0" smtClean="0"/>
              <a:t>输出变换</a:t>
            </a:r>
          </a:p>
          <a:p>
            <a:pPr lvl="1" eaLnBrk="1" hangingPunct="1">
              <a:spcBef>
                <a:spcPts val="600"/>
              </a:spcBef>
              <a:spcAft>
                <a:spcPts val="300"/>
              </a:spcAft>
            </a:pPr>
            <a:r>
              <a:rPr lang="zh-CN" altLang="en-US" sz="2000" dirty="0" smtClean="0"/>
              <a:t>算法的第</a:t>
            </a:r>
            <a:r>
              <a:rPr lang="en-US" altLang="zh-CN" sz="2000" dirty="0" smtClean="0"/>
              <a:t>9</a:t>
            </a:r>
            <a:r>
              <a:rPr lang="zh-CN" altLang="en-US" sz="2000" dirty="0" smtClean="0"/>
              <a:t>步是一个输出变换。它的结构和每一轮开始的变换结构一样，不同之处在于输出变换的第</a:t>
            </a:r>
            <a:r>
              <a:rPr lang="en-US" altLang="zh-CN" sz="2000" dirty="0" smtClean="0"/>
              <a:t>2</a:t>
            </a:r>
            <a:r>
              <a:rPr lang="zh-CN" altLang="en-US" sz="2000" dirty="0" smtClean="0"/>
              <a:t>个和第</a:t>
            </a:r>
            <a:r>
              <a:rPr lang="en-US" altLang="zh-CN" sz="2000" dirty="0" smtClean="0"/>
              <a:t>3</a:t>
            </a:r>
            <a:r>
              <a:rPr lang="zh-CN" altLang="en-US" sz="2000" dirty="0" smtClean="0"/>
              <a:t>个输入首先交换了位置，</a:t>
            </a:r>
            <a:r>
              <a:rPr lang="zh-CN" altLang="en-US" sz="2000" dirty="0" smtClean="0">
                <a:solidFill>
                  <a:srgbClr val="0000FF"/>
                </a:solidFill>
              </a:rPr>
              <a:t>目的在于撤销第</a:t>
            </a:r>
            <a:r>
              <a:rPr lang="en-US" altLang="zh-CN" sz="2000" dirty="0" smtClean="0">
                <a:solidFill>
                  <a:srgbClr val="0000FF"/>
                </a:solidFill>
              </a:rPr>
              <a:t>8</a:t>
            </a:r>
            <a:r>
              <a:rPr lang="zh-CN" altLang="en-US" sz="2000" dirty="0" smtClean="0">
                <a:solidFill>
                  <a:srgbClr val="0000FF"/>
                </a:solidFill>
              </a:rPr>
              <a:t>轮输出中两个子段的交换</a:t>
            </a:r>
            <a:r>
              <a:rPr lang="zh-CN" altLang="en-US" sz="2000" dirty="0" smtClean="0"/>
              <a:t>。</a:t>
            </a:r>
          </a:p>
          <a:p>
            <a:pPr lvl="1" eaLnBrk="1" hangingPunct="1">
              <a:spcBef>
                <a:spcPts val="600"/>
              </a:spcBef>
              <a:spcAft>
                <a:spcPts val="300"/>
              </a:spcAft>
            </a:pPr>
            <a:r>
              <a:rPr lang="zh-CN" altLang="en-US" sz="2000" dirty="0" smtClean="0"/>
              <a:t>还需注意，第</a:t>
            </a:r>
            <a:r>
              <a:rPr lang="en-US" altLang="zh-CN" sz="2000" dirty="0" smtClean="0"/>
              <a:t>9</a:t>
            </a:r>
            <a:r>
              <a:rPr lang="zh-CN" altLang="en-US" sz="2000" dirty="0" smtClean="0"/>
              <a:t>步仅需</a:t>
            </a:r>
            <a:r>
              <a:rPr lang="en-US" altLang="zh-CN" sz="2000" dirty="0" smtClean="0"/>
              <a:t>4</a:t>
            </a:r>
            <a:r>
              <a:rPr lang="zh-CN" altLang="en-US" sz="2000" dirty="0" smtClean="0"/>
              <a:t>个子密钥，而前面</a:t>
            </a:r>
            <a:r>
              <a:rPr lang="en-US" altLang="zh-CN" sz="2000" dirty="0" smtClean="0"/>
              <a:t>8</a:t>
            </a:r>
            <a:r>
              <a:rPr lang="zh-CN" altLang="en-US" sz="2000" dirty="0" smtClean="0"/>
              <a:t>轮中每轮需要</a:t>
            </a:r>
            <a:r>
              <a:rPr lang="en-US" altLang="zh-CN" sz="2000" dirty="0" smtClean="0"/>
              <a:t>6</a:t>
            </a:r>
            <a:r>
              <a:rPr lang="zh-CN" altLang="en-US" sz="2000" dirty="0" smtClean="0"/>
              <a:t>个子密钥</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IDEA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187843" name="Object 4"/>
          <p:cNvGraphicFramePr>
            <a:graphicFrameLocks noChangeAspect="1"/>
          </p:cNvGraphicFramePr>
          <p:nvPr/>
        </p:nvGraphicFramePr>
        <p:xfrm>
          <a:off x="2286000" y="4077576"/>
          <a:ext cx="4114800" cy="2583574"/>
        </p:xfrm>
        <a:graphic>
          <a:graphicData uri="http://schemas.openxmlformats.org/presentationml/2006/ole">
            <p:oleObj spid="_x0000_s1187843" name="Visio" r:id="rId3" imgW="2926994" imgH="1837639" progId="Visio.Drawing.11">
              <p:embed/>
            </p:oleObj>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3.5.2 </a:t>
            </a:r>
            <a:r>
              <a:rPr lang="zh-CN" altLang="en-US" dirty="0" smtClean="0"/>
              <a:t>加密过程</a:t>
            </a:r>
          </a:p>
        </p:txBody>
      </p:sp>
      <p:sp>
        <p:nvSpPr>
          <p:cNvPr id="3" name="内容占位符 2"/>
          <p:cNvSpPr>
            <a:spLocks noGrp="1"/>
          </p:cNvSpPr>
          <p:nvPr>
            <p:ph idx="1"/>
          </p:nvPr>
        </p:nvSpPr>
        <p:spPr>
          <a:xfrm>
            <a:off x="304800" y="838200"/>
            <a:ext cx="8610600" cy="5638800"/>
          </a:xfrm>
        </p:spPr>
        <p:txBody>
          <a:bodyPr/>
          <a:lstStyle/>
          <a:p>
            <a:pPr eaLnBrk="1" hangingPunct="1"/>
            <a:r>
              <a:rPr lang="en-US" altLang="zh-CN" dirty="0" smtClean="0"/>
              <a:t>2.</a:t>
            </a:r>
            <a:r>
              <a:rPr lang="zh-CN" altLang="en-US" dirty="0" smtClean="0"/>
              <a:t>子密钥的产生</a:t>
            </a:r>
          </a:p>
          <a:p>
            <a:pPr lvl="1" eaLnBrk="1" hangingPunct="1"/>
            <a:r>
              <a:rPr lang="zh-CN" altLang="en-US" dirty="0" smtClean="0"/>
              <a:t>加密过程中</a:t>
            </a:r>
            <a:r>
              <a:rPr lang="en-US" altLang="zh-CN" dirty="0" smtClean="0"/>
              <a:t>52</a:t>
            </a:r>
            <a:r>
              <a:rPr lang="zh-CN" altLang="en-US" dirty="0" smtClean="0"/>
              <a:t>个</a:t>
            </a:r>
            <a:r>
              <a:rPr lang="en-US" altLang="zh-CN" dirty="0" smtClean="0"/>
              <a:t>16</a:t>
            </a:r>
            <a:r>
              <a:rPr lang="zh-CN" altLang="en-US" dirty="0" smtClean="0"/>
              <a:t>比特子密钥是由</a:t>
            </a:r>
            <a:r>
              <a:rPr lang="en-US" altLang="zh-CN" dirty="0" smtClean="0"/>
              <a:t>128</a:t>
            </a:r>
            <a:r>
              <a:rPr lang="zh-CN" altLang="en-US" dirty="0" smtClean="0"/>
              <a:t>比特的加密密钥按如下方式产生</a:t>
            </a:r>
          </a:p>
          <a:p>
            <a:pPr lvl="1" eaLnBrk="1" hangingPunct="1"/>
            <a:r>
              <a:rPr lang="zh-CN" altLang="en-US" dirty="0" smtClean="0">
                <a:solidFill>
                  <a:srgbClr val="FF0000"/>
                </a:solidFill>
              </a:rPr>
              <a:t>前</a:t>
            </a:r>
            <a:r>
              <a:rPr lang="en-US" altLang="zh-CN" dirty="0" smtClean="0">
                <a:solidFill>
                  <a:srgbClr val="FF0000"/>
                </a:solidFill>
              </a:rPr>
              <a:t>8</a:t>
            </a:r>
            <a:r>
              <a:rPr lang="zh-CN" altLang="en-US" dirty="0" smtClean="0">
                <a:solidFill>
                  <a:srgbClr val="FF0000"/>
                </a:solidFill>
              </a:rPr>
              <a:t>个子密钥</a:t>
            </a:r>
            <a:r>
              <a:rPr lang="en-US" altLang="zh-CN" i="1" dirty="0" smtClean="0"/>
              <a:t>Z</a:t>
            </a:r>
            <a:r>
              <a:rPr lang="en-US" altLang="zh-CN" baseline="-25000" dirty="0" smtClean="0"/>
              <a:t>1</a:t>
            </a:r>
            <a:r>
              <a:rPr lang="zh-CN" altLang="en-US" dirty="0" smtClean="0"/>
              <a:t>，</a:t>
            </a:r>
            <a:r>
              <a:rPr lang="en-US" altLang="zh-CN" i="1" dirty="0" smtClean="0"/>
              <a:t>Z</a:t>
            </a:r>
            <a:r>
              <a:rPr lang="en-US" altLang="zh-CN" baseline="-25000" dirty="0" smtClean="0"/>
              <a:t>2</a:t>
            </a:r>
            <a:r>
              <a:rPr lang="zh-CN" altLang="en-US" dirty="0" smtClean="0"/>
              <a:t>，</a:t>
            </a:r>
            <a:r>
              <a:rPr lang="en-US" altLang="zh-CN" dirty="0" smtClean="0">
                <a:latin typeface="华文中宋" pitchFamily="2" charset="-122"/>
              </a:rPr>
              <a:t>…</a:t>
            </a:r>
            <a:r>
              <a:rPr lang="zh-CN" altLang="en-US" dirty="0" smtClean="0"/>
              <a:t>，</a:t>
            </a:r>
            <a:r>
              <a:rPr lang="en-US" altLang="zh-CN" i="1" dirty="0" smtClean="0"/>
              <a:t>Z</a:t>
            </a:r>
            <a:r>
              <a:rPr lang="en-US" altLang="zh-CN" baseline="-25000" dirty="0" smtClean="0"/>
              <a:t>8</a:t>
            </a:r>
            <a:r>
              <a:rPr lang="zh-CN" altLang="en-US" dirty="0" smtClean="0"/>
              <a:t>直接从加密密钥中取，即</a:t>
            </a:r>
            <a:r>
              <a:rPr lang="en-US" altLang="zh-CN" i="1" dirty="0" smtClean="0"/>
              <a:t>Z</a:t>
            </a:r>
            <a:r>
              <a:rPr lang="en-US" altLang="zh-CN" baseline="-25000" dirty="0" smtClean="0"/>
              <a:t>1</a:t>
            </a:r>
            <a:r>
              <a:rPr lang="zh-CN" altLang="en-US" dirty="0" smtClean="0"/>
              <a:t>取前</a:t>
            </a:r>
            <a:r>
              <a:rPr lang="en-US" altLang="zh-CN" dirty="0" smtClean="0"/>
              <a:t>16</a:t>
            </a:r>
            <a:r>
              <a:rPr lang="zh-CN" altLang="en-US" dirty="0" smtClean="0"/>
              <a:t>比特（最高有效位），</a:t>
            </a:r>
            <a:r>
              <a:rPr lang="en-US" altLang="zh-CN" dirty="0" smtClean="0"/>
              <a:t>Z</a:t>
            </a:r>
            <a:r>
              <a:rPr lang="en-US" altLang="zh-CN" baseline="-25000" dirty="0" smtClean="0"/>
              <a:t>2</a:t>
            </a:r>
            <a:r>
              <a:rPr lang="zh-CN" altLang="en-US" dirty="0" smtClean="0"/>
              <a:t>取下面的</a:t>
            </a:r>
            <a:r>
              <a:rPr lang="en-US" altLang="zh-CN" dirty="0" smtClean="0"/>
              <a:t>16</a:t>
            </a:r>
            <a:r>
              <a:rPr lang="zh-CN" altLang="en-US" dirty="0" smtClean="0"/>
              <a:t>比特，依次类推</a:t>
            </a:r>
          </a:p>
          <a:p>
            <a:pPr lvl="1" eaLnBrk="1" hangingPunct="1"/>
            <a:r>
              <a:rPr lang="zh-CN" altLang="en-US" dirty="0" smtClean="0">
                <a:solidFill>
                  <a:srgbClr val="FF0000"/>
                </a:solidFill>
              </a:rPr>
              <a:t>然后加密密钥循环左移</a:t>
            </a:r>
            <a:r>
              <a:rPr lang="en-US" altLang="zh-CN" dirty="0" smtClean="0">
                <a:solidFill>
                  <a:srgbClr val="FF0000"/>
                </a:solidFill>
              </a:rPr>
              <a:t>25</a:t>
            </a:r>
            <a:r>
              <a:rPr lang="zh-CN" altLang="en-US" dirty="0" smtClean="0">
                <a:solidFill>
                  <a:srgbClr val="FF0000"/>
                </a:solidFill>
              </a:rPr>
              <a:t>位</a:t>
            </a:r>
            <a:r>
              <a:rPr lang="zh-CN" altLang="en-US" dirty="0" smtClean="0"/>
              <a:t>，再取下面</a:t>
            </a:r>
            <a:r>
              <a:rPr lang="en-US" altLang="zh-CN" dirty="0" smtClean="0"/>
              <a:t>8</a:t>
            </a:r>
            <a:r>
              <a:rPr lang="zh-CN" altLang="en-US" dirty="0" smtClean="0"/>
              <a:t>个子密钥</a:t>
            </a:r>
            <a:r>
              <a:rPr lang="en-US" altLang="zh-CN" i="1" dirty="0" smtClean="0"/>
              <a:t>Z</a:t>
            </a:r>
            <a:r>
              <a:rPr lang="en-US" altLang="zh-CN" baseline="-25000" dirty="0" smtClean="0"/>
              <a:t>9</a:t>
            </a:r>
            <a:r>
              <a:rPr lang="zh-CN" altLang="en-US" dirty="0" smtClean="0"/>
              <a:t>，</a:t>
            </a:r>
            <a:r>
              <a:rPr lang="en-US" altLang="zh-CN" i="1" dirty="0" smtClean="0"/>
              <a:t>Z</a:t>
            </a:r>
            <a:r>
              <a:rPr lang="en-US" altLang="zh-CN" baseline="-25000" dirty="0" smtClean="0"/>
              <a:t>10</a:t>
            </a:r>
            <a:r>
              <a:rPr lang="zh-CN" altLang="en-US" dirty="0" smtClean="0"/>
              <a:t>，</a:t>
            </a:r>
            <a:r>
              <a:rPr lang="en-US" altLang="zh-CN" dirty="0" smtClean="0">
                <a:latin typeface="华文中宋" pitchFamily="2" charset="-122"/>
              </a:rPr>
              <a:t>…</a:t>
            </a:r>
            <a:r>
              <a:rPr lang="zh-CN" altLang="en-US" dirty="0" smtClean="0"/>
              <a:t>，</a:t>
            </a:r>
            <a:r>
              <a:rPr lang="en-US" altLang="zh-CN" i="1" dirty="0" smtClean="0"/>
              <a:t>Z</a:t>
            </a:r>
            <a:r>
              <a:rPr lang="en-US" altLang="zh-CN" baseline="-25000" dirty="0" smtClean="0"/>
              <a:t>16</a:t>
            </a:r>
            <a:r>
              <a:rPr lang="zh-CN" altLang="en-US" dirty="0" smtClean="0"/>
              <a:t>，取法与</a:t>
            </a:r>
            <a:r>
              <a:rPr lang="en-US" altLang="zh-CN" dirty="0" smtClean="0"/>
              <a:t>Z</a:t>
            </a:r>
            <a:r>
              <a:rPr lang="en-US" altLang="zh-CN" baseline="-25000" dirty="0" smtClean="0"/>
              <a:t>1</a:t>
            </a:r>
            <a:r>
              <a:rPr lang="zh-CN" altLang="en-US" dirty="0" smtClean="0"/>
              <a:t>，</a:t>
            </a:r>
            <a:r>
              <a:rPr lang="en-US" altLang="zh-CN" dirty="0" smtClean="0"/>
              <a:t>Z</a:t>
            </a:r>
            <a:r>
              <a:rPr lang="en-US" altLang="zh-CN" baseline="-25000" dirty="0" smtClean="0"/>
              <a:t>2</a:t>
            </a:r>
            <a:r>
              <a:rPr lang="zh-CN" altLang="en-US" dirty="0" smtClean="0"/>
              <a:t>，</a:t>
            </a:r>
            <a:r>
              <a:rPr lang="en-US" altLang="zh-CN" dirty="0" smtClean="0">
                <a:latin typeface="华文中宋" pitchFamily="2" charset="-122"/>
              </a:rPr>
              <a:t>…</a:t>
            </a:r>
            <a:r>
              <a:rPr lang="zh-CN" altLang="en-US" dirty="0" smtClean="0"/>
              <a:t>，</a:t>
            </a:r>
            <a:r>
              <a:rPr lang="en-US" altLang="zh-CN" dirty="0" smtClean="0"/>
              <a:t>Z</a:t>
            </a:r>
            <a:r>
              <a:rPr lang="en-US" altLang="zh-CN" baseline="-25000" dirty="0" smtClean="0"/>
              <a:t>8</a:t>
            </a:r>
            <a:r>
              <a:rPr lang="zh-CN" altLang="en-US" dirty="0" smtClean="0"/>
              <a:t>的取法相同</a:t>
            </a:r>
          </a:p>
          <a:p>
            <a:pPr lvl="1" eaLnBrk="1" hangingPunct="1"/>
            <a:r>
              <a:rPr lang="zh-CN" altLang="en-US" dirty="0" smtClean="0"/>
              <a:t>这一过程重复下去，直到</a:t>
            </a:r>
            <a:r>
              <a:rPr lang="en-US" altLang="zh-CN" dirty="0" smtClean="0"/>
              <a:t>52</a:t>
            </a:r>
            <a:r>
              <a:rPr lang="zh-CN" altLang="en-US" dirty="0" smtClean="0"/>
              <a:t>子密钥都被产生为止</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IDEA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3.5.2 </a:t>
            </a:r>
            <a:r>
              <a:rPr lang="zh-CN" altLang="en-US" dirty="0" smtClean="0"/>
              <a:t>加密过程</a:t>
            </a:r>
          </a:p>
        </p:txBody>
      </p:sp>
      <p:sp>
        <p:nvSpPr>
          <p:cNvPr id="3" name="内容占位符 2"/>
          <p:cNvSpPr>
            <a:spLocks noGrp="1"/>
          </p:cNvSpPr>
          <p:nvPr>
            <p:ph idx="1"/>
          </p:nvPr>
        </p:nvSpPr>
        <p:spPr>
          <a:xfrm>
            <a:off x="304800" y="838200"/>
            <a:ext cx="8610600" cy="5638800"/>
          </a:xfrm>
        </p:spPr>
        <p:txBody>
          <a:bodyPr/>
          <a:lstStyle/>
          <a:p>
            <a:pPr eaLnBrk="1" hangingPunct="1">
              <a:lnSpc>
                <a:spcPct val="100000"/>
              </a:lnSpc>
            </a:pPr>
            <a:r>
              <a:rPr lang="en-US" altLang="zh-CN" sz="2400" dirty="0" smtClean="0">
                <a:latin typeface="Times New Roman" pitchFamily="18" charset="0"/>
              </a:rPr>
              <a:t>3</a:t>
            </a:r>
            <a:r>
              <a:rPr lang="zh-CN" altLang="en-US" sz="2400" dirty="0" smtClean="0">
                <a:latin typeface="Times New Roman" pitchFamily="18" charset="0"/>
              </a:rPr>
              <a:t>．解密过程</a:t>
            </a:r>
          </a:p>
          <a:p>
            <a:pPr lvl="1" eaLnBrk="1" hangingPunct="1">
              <a:lnSpc>
                <a:spcPct val="100000"/>
              </a:lnSpc>
            </a:pPr>
            <a:r>
              <a:rPr lang="zh-CN" altLang="en-US" sz="2000" dirty="0" smtClean="0">
                <a:latin typeface="Times New Roman" pitchFamily="18" charset="0"/>
              </a:rPr>
              <a:t>解密与加密过程基本相同，但使用的密钥不同，解密密钥</a:t>
            </a:r>
            <a:r>
              <a:rPr lang="en-US" altLang="zh-CN" sz="2000" i="1" dirty="0" smtClean="0">
                <a:latin typeface="Times New Roman" pitchFamily="18" charset="0"/>
              </a:rPr>
              <a:t>U</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U</a:t>
            </a:r>
            <a:r>
              <a:rPr lang="en-US" altLang="zh-CN" sz="2000" baseline="-25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U</a:t>
            </a:r>
            <a:r>
              <a:rPr lang="en-US" altLang="zh-CN" sz="2000" baseline="-25000" dirty="0" smtClean="0">
                <a:latin typeface="Times New Roman" pitchFamily="18" charset="0"/>
              </a:rPr>
              <a:t>52</a:t>
            </a:r>
            <a:r>
              <a:rPr lang="zh-CN" altLang="en-US" sz="2000" dirty="0" smtClean="0">
                <a:latin typeface="Times New Roman" pitchFamily="18" charset="0"/>
              </a:rPr>
              <a:t>是由加密子密钥按如下方式生成。</a:t>
            </a:r>
          </a:p>
          <a:p>
            <a:pPr lvl="1" eaLnBrk="1" hangingPunct="1">
              <a:lnSpc>
                <a:spcPct val="100000"/>
              </a:lnSpc>
            </a:pPr>
            <a:r>
              <a:rPr lang="zh-CN" altLang="en-US" sz="2000" dirty="0" smtClean="0">
                <a:latin typeface="Times New Roman" pitchFamily="18" charset="0"/>
              </a:rPr>
              <a:t> </a:t>
            </a:r>
            <a:r>
              <a:rPr lang="en-US" altLang="zh-CN" sz="2000" dirty="0" smtClean="0">
                <a:latin typeface="Times New Roman" pitchFamily="18" charset="0"/>
              </a:rPr>
              <a:t>(1)</a:t>
            </a:r>
            <a:r>
              <a:rPr lang="zh-CN" altLang="en-US" sz="2000" dirty="0" smtClean="0">
                <a:latin typeface="Times New Roman" pitchFamily="18" charset="0"/>
              </a:rPr>
              <a:t>第</a:t>
            </a:r>
            <a:r>
              <a:rPr lang="en-US" altLang="zh-CN" sz="2000" i="1" dirty="0" err="1" smtClean="0">
                <a:latin typeface="Times New Roman" pitchFamily="18" charset="0"/>
              </a:rPr>
              <a:t>i</a:t>
            </a:r>
            <a:r>
              <a:rPr lang="en-US" altLang="zh-CN" sz="2000" dirty="0" smtClean="0">
                <a:latin typeface="Times New Roman" pitchFamily="18" charset="0"/>
              </a:rPr>
              <a:t> (</a:t>
            </a:r>
            <a:r>
              <a:rPr lang="en-US" altLang="zh-CN" sz="2000" i="1" dirty="0" err="1" smtClean="0">
                <a:latin typeface="Times New Roman" pitchFamily="18" charset="0"/>
              </a:rPr>
              <a:t>i</a:t>
            </a:r>
            <a:r>
              <a:rPr lang="en-US" altLang="zh-CN" sz="2000" dirty="0" smtClean="0">
                <a:latin typeface="Times New Roman" pitchFamily="18" charset="0"/>
              </a:rPr>
              <a:t>=1,2,…,9)</a:t>
            </a:r>
            <a:r>
              <a:rPr lang="zh-CN" altLang="en-US" sz="2000" dirty="0" smtClean="0">
                <a:latin typeface="Times New Roman" pitchFamily="18" charset="0"/>
              </a:rPr>
              <a:t>轮解密的前</a:t>
            </a:r>
            <a:r>
              <a:rPr lang="en-US" altLang="zh-CN" sz="2000" dirty="0" smtClean="0">
                <a:latin typeface="Times New Roman" pitchFamily="18" charset="0"/>
              </a:rPr>
              <a:t>4</a:t>
            </a:r>
            <a:r>
              <a:rPr lang="zh-CN" altLang="en-US" sz="2000" dirty="0" smtClean="0">
                <a:latin typeface="Times New Roman" pitchFamily="18" charset="0"/>
              </a:rPr>
              <a:t>个子密钥是由加密过程第</a:t>
            </a:r>
            <a:r>
              <a:rPr lang="en-US" altLang="zh-CN" sz="2000" dirty="0" smtClean="0">
                <a:latin typeface="Times New Roman" pitchFamily="18" charset="0"/>
              </a:rPr>
              <a:t>(10-</a:t>
            </a:r>
            <a:r>
              <a:rPr lang="en-US" altLang="zh-CN" sz="2000" i="1" dirty="0"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轮的前</a:t>
            </a:r>
            <a:r>
              <a:rPr lang="en-US" altLang="zh-CN" sz="2000" dirty="0" smtClean="0">
                <a:latin typeface="Times New Roman" pitchFamily="18" charset="0"/>
              </a:rPr>
              <a:t>4</a:t>
            </a:r>
            <a:r>
              <a:rPr lang="zh-CN" altLang="en-US" sz="2000" dirty="0" smtClean="0">
                <a:latin typeface="Times New Roman" pitchFamily="18" charset="0"/>
              </a:rPr>
              <a:t>个子密钥得出：</a:t>
            </a:r>
          </a:p>
          <a:p>
            <a:pPr lvl="2" eaLnBrk="1" hangingPunct="1">
              <a:lnSpc>
                <a:spcPct val="100000"/>
              </a:lnSpc>
            </a:pPr>
            <a:r>
              <a:rPr lang="zh-CN" altLang="en-US" sz="2000" dirty="0" smtClean="0">
                <a:latin typeface="Times New Roman" pitchFamily="18" charset="0"/>
              </a:rPr>
              <a:t>其中第</a:t>
            </a:r>
            <a:r>
              <a:rPr lang="en-US" altLang="zh-CN" sz="2000" dirty="0" smtClean="0">
                <a:latin typeface="Times New Roman" pitchFamily="18" charset="0"/>
              </a:rPr>
              <a:t>1</a:t>
            </a:r>
            <a:r>
              <a:rPr lang="zh-CN" altLang="en-US" sz="2000" dirty="0" smtClean="0">
                <a:latin typeface="Times New Roman" pitchFamily="18" charset="0"/>
              </a:rPr>
              <a:t>个和第</a:t>
            </a:r>
            <a:r>
              <a:rPr lang="en-US" altLang="zh-CN" sz="2000" dirty="0" smtClean="0">
                <a:latin typeface="Times New Roman" pitchFamily="18" charset="0"/>
              </a:rPr>
              <a:t>4</a:t>
            </a:r>
            <a:r>
              <a:rPr lang="zh-CN" altLang="en-US" sz="2000" dirty="0" smtClean="0">
                <a:latin typeface="Times New Roman" pitchFamily="18" charset="0"/>
              </a:rPr>
              <a:t>个解密子密钥取为相应的第一个和第四个加密子密钥模</a:t>
            </a:r>
            <a:r>
              <a:rPr lang="en-US" altLang="zh-CN" sz="2000" dirty="0" smtClean="0">
                <a:latin typeface="Times New Roman" pitchFamily="18" charset="0"/>
              </a:rPr>
              <a:t>2</a:t>
            </a:r>
            <a:r>
              <a:rPr lang="en-US" altLang="zh-CN" sz="2000" baseline="30000" dirty="0" smtClean="0">
                <a:latin typeface="Times New Roman" pitchFamily="18" charset="0"/>
              </a:rPr>
              <a:t>16</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乘法逆元。</a:t>
            </a:r>
          </a:p>
          <a:p>
            <a:pPr lvl="2" eaLnBrk="1" hangingPunct="1">
              <a:lnSpc>
                <a:spcPct val="100000"/>
              </a:lnSpc>
            </a:pPr>
            <a:r>
              <a:rPr lang="zh-CN" altLang="en-US" sz="2000" dirty="0" smtClean="0">
                <a:latin typeface="Times New Roman" pitchFamily="18" charset="0"/>
              </a:rPr>
              <a:t>第二和第三个子密钥的取法为：</a:t>
            </a:r>
          </a:p>
          <a:p>
            <a:pPr lvl="2" eaLnBrk="1" hangingPunct="1">
              <a:lnSpc>
                <a:spcPct val="100000"/>
              </a:lnSpc>
            </a:pPr>
            <a:r>
              <a:rPr lang="zh-CN" altLang="en-US" sz="2000" dirty="0" smtClean="0">
                <a:latin typeface="Times New Roman" pitchFamily="18" charset="0"/>
              </a:rPr>
              <a:t>当轮数为</a:t>
            </a:r>
            <a:r>
              <a:rPr lang="en-US" altLang="zh-CN" sz="2000" i="1" dirty="0" err="1" smtClean="0">
                <a:solidFill>
                  <a:srgbClr val="0000FF"/>
                </a:solidFill>
                <a:latin typeface="Times New Roman" pitchFamily="18" charset="0"/>
              </a:rPr>
              <a:t>i</a:t>
            </a:r>
            <a:r>
              <a:rPr lang="en-US" altLang="zh-CN" sz="2000" dirty="0" smtClean="0">
                <a:solidFill>
                  <a:srgbClr val="0000FF"/>
                </a:solidFill>
                <a:latin typeface="Times New Roman" pitchFamily="18" charset="0"/>
              </a:rPr>
              <a:t>=2,..,8</a:t>
            </a:r>
            <a:r>
              <a:rPr lang="zh-CN" altLang="en-US" sz="2000" dirty="0" smtClean="0">
                <a:latin typeface="Times New Roman" pitchFamily="18" charset="0"/>
              </a:rPr>
              <a:t>时取为相应的</a:t>
            </a:r>
            <a:r>
              <a:rPr lang="zh-CN" altLang="en-US" sz="2000" dirty="0" smtClean="0">
                <a:solidFill>
                  <a:srgbClr val="FF0000"/>
                </a:solidFill>
                <a:latin typeface="Times New Roman" pitchFamily="18" charset="0"/>
              </a:rPr>
              <a:t>第三个和第二个</a:t>
            </a:r>
            <a:r>
              <a:rPr lang="zh-CN" altLang="en-US" sz="2000" dirty="0" smtClean="0">
                <a:latin typeface="Times New Roman" pitchFamily="18" charset="0"/>
              </a:rPr>
              <a:t>加密子密钥的模</a:t>
            </a:r>
            <a:r>
              <a:rPr lang="en-US" altLang="zh-CN" sz="2000" dirty="0" smtClean="0">
                <a:latin typeface="Times New Roman" pitchFamily="18" charset="0"/>
              </a:rPr>
              <a:t>2</a:t>
            </a:r>
            <a:r>
              <a:rPr lang="en-US" altLang="zh-CN" sz="2000" baseline="30000" dirty="0" smtClean="0">
                <a:latin typeface="Times New Roman" pitchFamily="18" charset="0"/>
              </a:rPr>
              <a:t>16</a:t>
            </a:r>
            <a:r>
              <a:rPr lang="zh-CN" altLang="en-US" sz="2000" dirty="0" smtClean="0">
                <a:latin typeface="Times New Roman" pitchFamily="18" charset="0"/>
              </a:rPr>
              <a:t>加法逆元，</a:t>
            </a:r>
          </a:p>
          <a:p>
            <a:pPr lvl="2" eaLnBrk="1" hangingPunct="1">
              <a:lnSpc>
                <a:spcPct val="100000"/>
              </a:lnSpc>
            </a:pPr>
            <a:r>
              <a:rPr lang="zh-CN" altLang="en-US" sz="2000" dirty="0" smtClean="0">
                <a:latin typeface="Times New Roman" pitchFamily="18" charset="0"/>
              </a:rPr>
              <a:t>当</a:t>
            </a:r>
            <a:r>
              <a:rPr lang="en-US" altLang="zh-CN" sz="2000" i="1" dirty="0" err="1" smtClean="0">
                <a:solidFill>
                  <a:srgbClr val="0000FF"/>
                </a:solidFill>
                <a:latin typeface="Times New Roman" pitchFamily="18" charset="0"/>
              </a:rPr>
              <a:t>i</a:t>
            </a: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和</a:t>
            </a:r>
            <a:r>
              <a:rPr lang="en-US" altLang="zh-CN" sz="2000" dirty="0" smtClean="0">
                <a:solidFill>
                  <a:srgbClr val="0000FF"/>
                </a:solidFill>
                <a:latin typeface="Times New Roman" pitchFamily="18" charset="0"/>
              </a:rPr>
              <a:t>9</a:t>
            </a:r>
            <a:r>
              <a:rPr lang="zh-CN" altLang="en-US" sz="2000" dirty="0" smtClean="0">
                <a:latin typeface="Times New Roman" pitchFamily="18" charset="0"/>
              </a:rPr>
              <a:t>时，取为相应的</a:t>
            </a:r>
            <a:r>
              <a:rPr lang="zh-CN" altLang="en-US" sz="2000" dirty="0" smtClean="0">
                <a:solidFill>
                  <a:srgbClr val="FF0000"/>
                </a:solidFill>
                <a:latin typeface="Times New Roman" pitchFamily="18" charset="0"/>
              </a:rPr>
              <a:t>第二个和第三个</a:t>
            </a:r>
            <a:r>
              <a:rPr lang="zh-CN" altLang="en-US" sz="2000" dirty="0" smtClean="0">
                <a:latin typeface="Times New Roman" pitchFamily="18" charset="0"/>
              </a:rPr>
              <a:t>加密子密钥的模</a:t>
            </a:r>
            <a:r>
              <a:rPr lang="en-US" altLang="zh-CN" sz="2000" dirty="0" smtClean="0">
                <a:latin typeface="Times New Roman" pitchFamily="18" charset="0"/>
              </a:rPr>
              <a:t>2</a:t>
            </a:r>
            <a:r>
              <a:rPr lang="en-US" altLang="zh-CN" sz="2000" baseline="30000" dirty="0" smtClean="0">
                <a:latin typeface="Times New Roman" pitchFamily="18" charset="0"/>
              </a:rPr>
              <a:t>16</a:t>
            </a:r>
            <a:r>
              <a:rPr lang="zh-CN" altLang="en-US" sz="2000" dirty="0" smtClean="0">
                <a:latin typeface="Times New Roman" pitchFamily="18" charset="0"/>
              </a:rPr>
              <a:t>加法逆元。</a:t>
            </a:r>
          </a:p>
          <a:p>
            <a:pPr lvl="1" eaLnBrk="1" hangingPunct="1">
              <a:lnSpc>
                <a:spcPct val="100000"/>
              </a:lnSpc>
            </a:pPr>
            <a:r>
              <a:rPr lang="en-US" altLang="zh-CN" sz="2000" dirty="0" smtClean="0">
                <a:latin typeface="Times New Roman" pitchFamily="18" charset="0"/>
              </a:rPr>
              <a:t>(2)</a:t>
            </a:r>
            <a:r>
              <a:rPr lang="zh-CN" altLang="en-US" sz="2000" dirty="0" smtClean="0">
                <a:latin typeface="Times New Roman" pitchFamily="18" charset="0"/>
              </a:rPr>
              <a:t>第</a:t>
            </a:r>
            <a:r>
              <a:rPr lang="en-US" altLang="zh-CN" sz="2000" i="1" dirty="0" err="1" smtClean="0">
                <a:latin typeface="Times New Roman" pitchFamily="18" charset="0"/>
              </a:rPr>
              <a:t>i</a:t>
            </a:r>
            <a:r>
              <a:rPr lang="en-US" altLang="zh-CN" sz="2000" dirty="0" smtClean="0">
                <a:latin typeface="Times New Roman" pitchFamily="18" charset="0"/>
              </a:rPr>
              <a:t>(</a:t>
            </a:r>
            <a:r>
              <a:rPr lang="en-US" altLang="zh-CN" sz="2000" i="1" dirty="0" err="1" smtClean="0">
                <a:latin typeface="Times New Roman" pitchFamily="18" charset="0"/>
              </a:rPr>
              <a:t>i</a:t>
            </a:r>
            <a:r>
              <a:rPr lang="en-US" altLang="zh-CN" sz="2000" dirty="0" smtClean="0">
                <a:latin typeface="Times New Roman" pitchFamily="18" charset="0"/>
              </a:rPr>
              <a:t>=1,…,8)</a:t>
            </a:r>
            <a:r>
              <a:rPr lang="zh-CN" altLang="en-US" sz="2000" dirty="0" smtClean="0">
                <a:latin typeface="Times New Roman" pitchFamily="18" charset="0"/>
              </a:rPr>
              <a:t>轮解密的后两个子密钥</a:t>
            </a:r>
            <a:r>
              <a:rPr lang="zh-CN" altLang="en-US" sz="2000" dirty="0" smtClean="0">
                <a:solidFill>
                  <a:srgbClr val="0000FF"/>
                </a:solidFill>
                <a:latin typeface="Times New Roman" pitchFamily="18" charset="0"/>
              </a:rPr>
              <a:t>等于加密过程的第</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9</a:t>
            </a:r>
            <a:r>
              <a:rPr lang="en-US" altLang="zh-CN" sz="2000" dirty="0" smtClean="0">
                <a:solidFill>
                  <a:srgbClr val="0000FF"/>
                </a:solidFill>
                <a:latin typeface="Times New Roman" pitchFamily="18" charset="0"/>
              </a:rPr>
              <a:t>-i)</a:t>
            </a:r>
            <a:r>
              <a:rPr lang="zh-CN" altLang="en-US" sz="2000" dirty="0" smtClean="0">
                <a:solidFill>
                  <a:srgbClr val="0000FF"/>
                </a:solidFill>
                <a:latin typeface="Times New Roman" pitchFamily="18" charset="0"/>
              </a:rPr>
              <a:t>轮的后两个子密钥</a:t>
            </a:r>
            <a:endParaRPr lang="zh-CN" altLang="en-US"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IDEA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灯片编号占位符 7"/>
          <p:cNvSpPr>
            <a:spLocks noGrp="1"/>
          </p:cNvSpPr>
          <p:nvPr>
            <p:ph type="sldNum" sz="quarter" idx="12"/>
          </p:nvPr>
        </p:nvSpPr>
        <p:spPr>
          <a:noFill/>
        </p:spPr>
        <p:txBody>
          <a:bodyPr/>
          <a:lstStyle/>
          <a:p>
            <a:fld id="{0C8E57DD-3962-4F26-9A73-0CCF98C231BB}" type="slidenum">
              <a:rPr lang="en-US" altLang="zh-CN" smtClean="0">
                <a:ea typeface="宋体" charset="-122"/>
              </a:rPr>
              <a:pPr/>
              <a:t>86</a:t>
            </a:fld>
            <a:r>
              <a:rPr lang="en-US" altLang="zh-CN" dirty="0" smtClean="0">
                <a:ea typeface="宋体" charset="-122"/>
              </a:rPr>
              <a:t>/</a:t>
            </a:r>
          </a:p>
        </p:txBody>
      </p:sp>
      <p:sp>
        <p:nvSpPr>
          <p:cNvPr id="30724" name="Rectangle 3"/>
          <p:cNvSpPr>
            <a:spLocks noGrp="1" noChangeArrowheads="1"/>
          </p:cNvSpPr>
          <p:nvPr>
            <p:ph type="body" sz="half" idx="1"/>
          </p:nvPr>
        </p:nvSpPr>
        <p:spPr>
          <a:xfrm>
            <a:off x="381000" y="838200"/>
            <a:ext cx="8382000" cy="2590800"/>
          </a:xfrm>
        </p:spPr>
        <p:txBody>
          <a:bodyPr/>
          <a:lstStyle/>
          <a:p>
            <a:pPr eaLnBrk="1" hangingPunct="1">
              <a:lnSpc>
                <a:spcPct val="100000"/>
              </a:lnSpc>
            </a:pPr>
            <a:r>
              <a:rPr lang="zh-CN" altLang="en-US" sz="2000" dirty="0" smtClean="0">
                <a:latin typeface="Times New Roman" pitchFamily="18" charset="0"/>
              </a:rPr>
              <a:t>表</a:t>
            </a:r>
            <a:r>
              <a:rPr lang="en-US" altLang="zh-CN" sz="2000" dirty="0" smtClean="0">
                <a:latin typeface="Times New Roman" pitchFamily="18" charset="0"/>
              </a:rPr>
              <a:t>3</a:t>
            </a:r>
            <a:r>
              <a:rPr lang="zh-CN" altLang="en-US" sz="2000" dirty="0" smtClean="0">
                <a:latin typeface="Times New Roman" pitchFamily="18" charset="0"/>
              </a:rPr>
              <a:t>－</a:t>
            </a:r>
            <a:r>
              <a:rPr lang="en-US" altLang="zh-CN" sz="2000" dirty="0" smtClean="0">
                <a:latin typeface="Times New Roman" pitchFamily="18" charset="0"/>
              </a:rPr>
              <a:t>7</a:t>
            </a:r>
            <a:r>
              <a:rPr lang="zh-CN" altLang="en-US" sz="2000" dirty="0" smtClean="0">
                <a:latin typeface="Times New Roman" pitchFamily="18" charset="0"/>
              </a:rPr>
              <a:t>是对以上关系的总结。其中</a:t>
            </a:r>
            <a:r>
              <a:rPr lang="en-US" altLang="zh-CN" sz="2000" i="1" dirty="0" err="1" smtClean="0">
                <a:latin typeface="Times New Roman" pitchFamily="18" charset="0"/>
              </a:rPr>
              <a:t>Z</a:t>
            </a:r>
            <a:r>
              <a:rPr lang="en-US" altLang="zh-CN" sz="2000" i="1" baseline="-25000" dirty="0" err="1" smtClean="0">
                <a:latin typeface="Times New Roman" pitchFamily="18" charset="0"/>
              </a:rPr>
              <a:t>j</a:t>
            </a:r>
            <a:r>
              <a:rPr lang="zh-CN" altLang="en-US" sz="2000" dirty="0" smtClean="0">
                <a:latin typeface="Times New Roman" pitchFamily="18" charset="0"/>
              </a:rPr>
              <a:t>的模</a:t>
            </a:r>
            <a:r>
              <a:rPr lang="en-US" altLang="zh-CN" sz="2000" dirty="0" smtClean="0">
                <a:latin typeface="Times New Roman" pitchFamily="18" charset="0"/>
              </a:rPr>
              <a:t>2</a:t>
            </a:r>
            <a:r>
              <a:rPr lang="en-US" altLang="zh-CN" sz="2000" baseline="30000" dirty="0" smtClean="0">
                <a:latin typeface="Times New Roman" pitchFamily="18" charset="0"/>
              </a:rPr>
              <a:t>16</a:t>
            </a:r>
            <a:r>
              <a:rPr lang="en-US" altLang="zh-CN" sz="2000" dirty="0" smtClean="0">
                <a:latin typeface="Times New Roman" pitchFamily="18" charset="0"/>
              </a:rPr>
              <a:t>+1</a:t>
            </a:r>
            <a:r>
              <a:rPr lang="zh-CN" altLang="en-US" sz="2000" dirty="0" smtClean="0">
                <a:latin typeface="Times New Roman" pitchFamily="18" charset="0"/>
              </a:rPr>
              <a:t>乘法逆元为</a:t>
            </a:r>
            <a:r>
              <a:rPr lang="en-US" altLang="zh-CN" sz="2000" i="1" dirty="0" smtClean="0">
                <a:latin typeface="Times New Roman" pitchFamily="18" charset="0"/>
              </a:rPr>
              <a:t>Z</a:t>
            </a:r>
            <a:r>
              <a:rPr lang="en-US" altLang="zh-CN" sz="2000" i="1" baseline="-25000" dirty="0" smtClean="0">
                <a:latin typeface="Times New Roman" pitchFamily="18" charset="0"/>
              </a:rPr>
              <a:t>j</a:t>
            </a:r>
            <a:r>
              <a:rPr lang="en-US" altLang="zh-CN" sz="2000" baseline="30000" dirty="0" smtClean="0">
                <a:latin typeface="Times New Roman" pitchFamily="18" charset="0"/>
              </a:rPr>
              <a:t>-1</a:t>
            </a:r>
            <a:r>
              <a:rPr lang="zh-CN" altLang="en-US" sz="2000" dirty="0" smtClean="0">
                <a:latin typeface="Times New Roman" pitchFamily="18" charset="0"/>
              </a:rPr>
              <a:t>，满足</a:t>
            </a:r>
            <a:r>
              <a:rPr lang="en-US" altLang="zh-CN" sz="2000" dirty="0" smtClean="0">
                <a:latin typeface="Times New Roman" pitchFamily="18" charset="0"/>
              </a:rPr>
              <a:t>:</a:t>
            </a:r>
            <a:endParaRPr lang="en-US" altLang="zh-CN" sz="2000" i="1" dirty="0" smtClean="0">
              <a:latin typeface="Times New Roman" pitchFamily="18" charset="0"/>
            </a:endParaRPr>
          </a:p>
          <a:p>
            <a:pPr lvl="1" eaLnBrk="1" hangingPunct="1">
              <a:lnSpc>
                <a:spcPct val="100000"/>
              </a:lnSpc>
              <a:buFont typeface="Wingdings" pitchFamily="2" charset="2"/>
              <a:buNone/>
            </a:pPr>
            <a:r>
              <a:rPr lang="en-US" altLang="zh-CN" sz="2000" i="1" dirty="0" smtClean="0">
                <a:latin typeface="Times New Roman" pitchFamily="18" charset="0"/>
              </a:rPr>
              <a:t>                          Z</a:t>
            </a:r>
            <a:r>
              <a:rPr lang="en-US" altLang="zh-CN" sz="2000" i="1" baseline="-25000" dirty="0" smtClean="0">
                <a:latin typeface="Times New Roman" pitchFamily="18" charset="0"/>
              </a:rPr>
              <a:t>j</a:t>
            </a:r>
            <a:r>
              <a:rPr lang="en-US" altLang="zh-CN" sz="2000" dirty="0" smtClean="0">
                <a:latin typeface="Times New Roman" pitchFamily="18" charset="0"/>
              </a:rPr>
              <a:t>⊙</a:t>
            </a:r>
            <a:r>
              <a:rPr lang="en-US" altLang="zh-CN" sz="2000" i="1" dirty="0" smtClean="0">
                <a:latin typeface="Times New Roman" pitchFamily="18" charset="0"/>
              </a:rPr>
              <a:t>Z</a:t>
            </a:r>
            <a:r>
              <a:rPr lang="en-US" altLang="zh-CN" sz="2000" i="1" baseline="-25000" dirty="0" smtClean="0">
                <a:latin typeface="Times New Roman" pitchFamily="18" charset="0"/>
              </a:rPr>
              <a:t>j</a:t>
            </a:r>
            <a:r>
              <a:rPr lang="en-US" altLang="zh-CN" sz="2000" baseline="30000" dirty="0" smtClean="0">
                <a:latin typeface="Times New Roman" pitchFamily="18" charset="0"/>
              </a:rPr>
              <a:t>-1</a:t>
            </a:r>
            <a:r>
              <a:rPr lang="en-US" altLang="zh-CN" sz="2000" dirty="0" smtClean="0">
                <a:latin typeface="Times New Roman" pitchFamily="18" charset="0"/>
              </a:rPr>
              <a:t>=1 mod(2</a:t>
            </a:r>
            <a:r>
              <a:rPr lang="en-US" altLang="zh-CN" sz="2000" baseline="30000" dirty="0" smtClean="0">
                <a:latin typeface="Times New Roman" pitchFamily="18" charset="0"/>
              </a:rPr>
              <a:t>16</a:t>
            </a:r>
            <a:r>
              <a:rPr lang="en-US" altLang="zh-CN" sz="2000" dirty="0" smtClean="0">
                <a:latin typeface="Times New Roman" pitchFamily="18" charset="0"/>
              </a:rPr>
              <a:t>+1)</a:t>
            </a:r>
          </a:p>
          <a:p>
            <a:pPr lvl="1" eaLnBrk="1" hangingPunct="1">
              <a:lnSpc>
                <a:spcPct val="100000"/>
              </a:lnSpc>
            </a:pPr>
            <a:r>
              <a:rPr lang="zh-CN" altLang="en-US" sz="2000" dirty="0" smtClean="0">
                <a:latin typeface="Times New Roman" pitchFamily="18" charset="0"/>
              </a:rPr>
              <a:t>因</a:t>
            </a:r>
            <a:r>
              <a:rPr lang="en-US" altLang="zh-CN" sz="2000" dirty="0" smtClean="0">
                <a:latin typeface="Times New Roman" pitchFamily="18" charset="0"/>
              </a:rPr>
              <a:t>2</a:t>
            </a:r>
            <a:r>
              <a:rPr lang="en-US" altLang="zh-CN" sz="2000" baseline="30000" dirty="0" smtClean="0">
                <a:latin typeface="Times New Roman" pitchFamily="18" charset="0"/>
              </a:rPr>
              <a:t>16</a:t>
            </a:r>
            <a:r>
              <a:rPr lang="en-US" altLang="zh-CN" sz="2000" dirty="0" smtClean="0">
                <a:latin typeface="Times New Roman" pitchFamily="18" charset="0"/>
              </a:rPr>
              <a:t>+1</a:t>
            </a:r>
            <a:r>
              <a:rPr lang="zh-CN" altLang="en-US" sz="2000" dirty="0" smtClean="0">
                <a:latin typeface="Times New Roman" pitchFamily="18" charset="0"/>
              </a:rPr>
              <a:t>是一素数，所以每一个不大于</a:t>
            </a:r>
            <a:r>
              <a:rPr lang="en-US" altLang="zh-CN" sz="2000" dirty="0" smtClean="0">
                <a:latin typeface="Times New Roman" pitchFamily="18" charset="0"/>
              </a:rPr>
              <a:t>2</a:t>
            </a:r>
            <a:r>
              <a:rPr lang="en-US" altLang="zh-CN" sz="2000" baseline="30000" dirty="0" smtClean="0">
                <a:latin typeface="Times New Roman" pitchFamily="18" charset="0"/>
              </a:rPr>
              <a:t>16</a:t>
            </a:r>
            <a:r>
              <a:rPr lang="zh-CN" altLang="en-US" sz="2000" dirty="0" smtClean="0">
                <a:latin typeface="Times New Roman" pitchFamily="18" charset="0"/>
              </a:rPr>
              <a:t>的非</a:t>
            </a:r>
            <a:r>
              <a:rPr lang="en-US" altLang="zh-CN" sz="2000" dirty="0" smtClean="0">
                <a:latin typeface="Times New Roman" pitchFamily="18" charset="0"/>
              </a:rPr>
              <a:t>0</a:t>
            </a:r>
            <a:r>
              <a:rPr lang="zh-CN" altLang="en-US" sz="2000" dirty="0" smtClean="0">
                <a:latin typeface="Times New Roman" pitchFamily="18" charset="0"/>
              </a:rPr>
              <a:t>整数都有一个惟一的模</a:t>
            </a:r>
            <a:r>
              <a:rPr lang="en-US" altLang="zh-CN" sz="2000" dirty="0" smtClean="0">
                <a:latin typeface="Times New Roman" pitchFamily="18" charset="0"/>
              </a:rPr>
              <a:t>2</a:t>
            </a:r>
            <a:r>
              <a:rPr lang="en-US" altLang="zh-CN" sz="2000" baseline="30000" dirty="0" smtClean="0">
                <a:latin typeface="Times New Roman" pitchFamily="18" charset="0"/>
              </a:rPr>
              <a:t>16</a:t>
            </a:r>
            <a:r>
              <a:rPr lang="en-US" altLang="zh-CN" sz="2000" dirty="0" smtClean="0">
                <a:latin typeface="Times New Roman" pitchFamily="18" charset="0"/>
              </a:rPr>
              <a:t>+1</a:t>
            </a:r>
            <a:r>
              <a:rPr lang="zh-CN" altLang="en-US" sz="2000" dirty="0" smtClean="0">
                <a:latin typeface="Times New Roman" pitchFamily="18" charset="0"/>
              </a:rPr>
              <a:t>乘法逆元。</a:t>
            </a:r>
            <a:endParaRPr lang="zh-CN" altLang="en-US" sz="2000" i="1" dirty="0" smtClean="0">
              <a:latin typeface="Times New Roman" pitchFamily="18" charset="0"/>
            </a:endParaRPr>
          </a:p>
          <a:p>
            <a:pPr lvl="1" eaLnBrk="1" hangingPunct="1">
              <a:lnSpc>
                <a:spcPct val="100000"/>
              </a:lnSpc>
            </a:pPr>
            <a:r>
              <a:rPr lang="en-US" altLang="zh-CN" sz="2000" i="1" dirty="0" err="1" smtClean="0">
                <a:solidFill>
                  <a:srgbClr val="0000FF"/>
                </a:solidFill>
                <a:latin typeface="Times New Roman" pitchFamily="18" charset="0"/>
              </a:rPr>
              <a:t>Z</a:t>
            </a:r>
            <a:r>
              <a:rPr lang="en-US" altLang="zh-CN" sz="2000" i="1" baseline="-25000" dirty="0" err="1" smtClean="0">
                <a:solidFill>
                  <a:srgbClr val="0000FF"/>
                </a:solidFill>
                <a:latin typeface="Times New Roman" pitchFamily="18" charset="0"/>
              </a:rPr>
              <a:t>j</a:t>
            </a:r>
            <a:r>
              <a:rPr lang="zh-CN" altLang="en-US" sz="2000" dirty="0" smtClean="0">
                <a:solidFill>
                  <a:srgbClr val="0000FF"/>
                </a:solidFill>
                <a:latin typeface="Times New Roman" pitchFamily="18" charset="0"/>
              </a:rPr>
              <a:t>的模</a:t>
            </a:r>
            <a:r>
              <a:rPr lang="en-US" altLang="zh-CN" sz="2000" dirty="0" smtClean="0">
                <a:solidFill>
                  <a:srgbClr val="0000FF"/>
                </a:solidFill>
                <a:latin typeface="Times New Roman" pitchFamily="18" charset="0"/>
              </a:rPr>
              <a:t>2</a:t>
            </a:r>
            <a:r>
              <a:rPr lang="en-US" altLang="zh-CN" sz="2000" baseline="30000" dirty="0" smtClean="0">
                <a:solidFill>
                  <a:srgbClr val="0000FF"/>
                </a:solidFill>
                <a:latin typeface="Times New Roman" pitchFamily="18" charset="0"/>
              </a:rPr>
              <a:t>16</a:t>
            </a:r>
            <a:r>
              <a:rPr lang="zh-CN" altLang="en-US" sz="2000" dirty="0" smtClean="0">
                <a:solidFill>
                  <a:srgbClr val="0000FF"/>
                </a:solidFill>
                <a:latin typeface="Times New Roman" pitchFamily="18" charset="0"/>
              </a:rPr>
              <a:t>加法逆元为－</a:t>
            </a:r>
            <a:r>
              <a:rPr lang="en-US" altLang="zh-CN" sz="2000" i="1" dirty="0" err="1" smtClean="0">
                <a:solidFill>
                  <a:srgbClr val="0000FF"/>
                </a:solidFill>
                <a:latin typeface="Times New Roman" pitchFamily="18" charset="0"/>
              </a:rPr>
              <a:t>Z</a:t>
            </a:r>
            <a:r>
              <a:rPr lang="en-US" altLang="zh-CN" sz="2000" i="1" baseline="-25000" dirty="0" err="1" smtClean="0">
                <a:solidFill>
                  <a:srgbClr val="0000FF"/>
                </a:solidFill>
                <a:latin typeface="Times New Roman" pitchFamily="18" charset="0"/>
              </a:rPr>
              <a:t>j</a:t>
            </a:r>
            <a:r>
              <a:rPr lang="zh-CN" altLang="en-US" sz="2000" dirty="0" smtClean="0">
                <a:latin typeface="Times New Roman" pitchFamily="18" charset="0"/>
              </a:rPr>
              <a:t>，满足：－</a:t>
            </a:r>
            <a:r>
              <a:rPr lang="en-US" altLang="zh-CN" sz="2000" i="1" dirty="0" err="1" smtClean="0">
                <a:latin typeface="Times New Roman" pitchFamily="18" charset="0"/>
              </a:rPr>
              <a:t>Z</a:t>
            </a:r>
            <a:r>
              <a:rPr lang="en-US" altLang="zh-CN" sz="2000" i="1" baseline="-25000" dirty="0" err="1" smtClean="0">
                <a:latin typeface="Times New Roman" pitchFamily="18" charset="0"/>
              </a:rPr>
              <a:t>j</a:t>
            </a:r>
            <a:r>
              <a:rPr lang="en-US" altLang="zh-CN" sz="2000" i="1" baseline="-25000" dirty="0" smtClean="0">
                <a:latin typeface="Times New Roman" pitchFamily="18" charset="0"/>
              </a:rPr>
              <a:t>      </a:t>
            </a:r>
            <a:r>
              <a:rPr lang="en-US" altLang="zh-CN" sz="2000" i="1" dirty="0" err="1" smtClean="0">
                <a:latin typeface="Times New Roman" pitchFamily="18" charset="0"/>
              </a:rPr>
              <a:t>Z</a:t>
            </a:r>
            <a:r>
              <a:rPr lang="en-US" altLang="zh-CN" sz="2000" i="1" baseline="-25000" dirty="0" err="1" smtClean="0">
                <a:latin typeface="Times New Roman" pitchFamily="18" charset="0"/>
              </a:rPr>
              <a:t>j</a:t>
            </a:r>
            <a:r>
              <a:rPr lang="en-US" altLang="zh-CN" sz="2000" dirty="0" smtClean="0">
                <a:latin typeface="Times New Roman" pitchFamily="18" charset="0"/>
              </a:rPr>
              <a:t>=0 mod 2</a:t>
            </a:r>
            <a:r>
              <a:rPr lang="en-US" altLang="zh-CN" sz="2000" baseline="30000" dirty="0" smtClean="0">
                <a:latin typeface="Times New Roman" pitchFamily="18" charset="0"/>
              </a:rPr>
              <a:t>16</a:t>
            </a:r>
          </a:p>
          <a:p>
            <a:pPr lvl="1" eaLnBrk="1" hangingPunct="1">
              <a:lnSpc>
                <a:spcPct val="100000"/>
              </a:lnSpc>
            </a:pPr>
            <a:r>
              <a:rPr lang="zh-CN" altLang="en-US" sz="2000" dirty="0" smtClean="0">
                <a:latin typeface="Times New Roman" pitchFamily="18" charset="0"/>
              </a:rPr>
              <a:t>表</a:t>
            </a:r>
            <a:r>
              <a:rPr lang="en-US" altLang="zh-CN" sz="2000" dirty="0" smtClean="0">
                <a:latin typeface="Times New Roman" pitchFamily="18" charset="0"/>
              </a:rPr>
              <a:t>3-7IDEA</a:t>
            </a:r>
            <a:r>
              <a:rPr lang="zh-CN" altLang="en-US" sz="2000" dirty="0" smtClean="0">
                <a:latin typeface="Times New Roman" pitchFamily="18" charset="0"/>
              </a:rPr>
              <a:t>加密、解密子密钥表</a:t>
            </a:r>
          </a:p>
        </p:txBody>
      </p:sp>
      <p:graphicFrame>
        <p:nvGraphicFramePr>
          <p:cNvPr id="274498" name="Group 66"/>
          <p:cNvGraphicFramePr>
            <a:graphicFrameLocks noGrp="1"/>
          </p:cNvGraphicFramePr>
          <p:nvPr>
            <p:ph sz="quarter" idx="2"/>
          </p:nvPr>
        </p:nvGraphicFramePr>
        <p:xfrm>
          <a:off x="304800" y="3505200"/>
          <a:ext cx="8458200" cy="3048001"/>
        </p:xfrm>
        <a:graphic>
          <a:graphicData uri="http://schemas.openxmlformats.org/drawingml/2006/table">
            <a:tbl>
              <a:tblPr/>
              <a:tblGrid>
                <a:gridCol w="704850"/>
                <a:gridCol w="2351088"/>
                <a:gridCol w="2582862"/>
                <a:gridCol w="2819400"/>
              </a:tblGrid>
              <a:tr h="37955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轮数</a:t>
                      </a:r>
                      <a:endParaRPr kumimoji="0" lang="zh-CN" altLang="en-US" sz="18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加密子密钥</a:t>
                      </a:r>
                      <a:endParaRPr kumimoji="0" lang="zh-CN" altLang="en-US"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解密子密钥</a:t>
                      </a:r>
                      <a:endParaRPr kumimoji="0" lang="zh-CN" altLang="en-US"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66844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输出</a:t>
                      </a:r>
                      <a:endParaRPr kumimoji="0" lang="zh-CN" altLang="en-US"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6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7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8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9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11</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12</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13</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14</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15</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16</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17</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18</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19</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20</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21</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22</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23</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24</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25</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26</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27</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28</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29</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30</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31</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32</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33</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34</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34</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36</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37</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38</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39</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40</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41</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42</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43</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44</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45</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46</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47</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48</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49</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50</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51</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52</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6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7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8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9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11</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12</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13</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14</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15</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16</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17</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18</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19</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20</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21</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22</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23</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24</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25</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26</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27</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28</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29</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30</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31</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32</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33</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34</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34</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36</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37</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38</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39</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40</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41</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42</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43</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44</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45</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46</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47</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48</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49</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50</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51</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52</a:t>
                      </a:r>
                      <a:endParaRPr kumimoji="0" lang="en-US" altLang="zh-CN" sz="18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49</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rgbClr val="FF6699"/>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rgbClr val="FF6699"/>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rgbClr val="FF6699"/>
                          </a:solidFill>
                          <a:effectLst/>
                          <a:latin typeface="Times New Roman" pitchFamily="18" charset="0"/>
                          <a:ea typeface="宋体" pitchFamily="2" charset="-122"/>
                          <a:cs typeface="Times New Roman" pitchFamily="18" charset="0"/>
                        </a:rPr>
                        <a:t>50</a:t>
                      </a:r>
                      <a:r>
                        <a:rPr kumimoji="0" lang="en-US" altLang="zh-CN" sz="1800" b="1" i="0" u="none" strike="noStrike" cap="none" normalizeH="0" baseline="0" dirty="0" smtClean="0">
                          <a:ln>
                            <a:noFill/>
                          </a:ln>
                          <a:solidFill>
                            <a:srgbClr val="FF6699"/>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rgbClr val="FF6699"/>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rgbClr val="FF6699"/>
                          </a:solidFill>
                          <a:effectLst/>
                          <a:latin typeface="Times New Roman" pitchFamily="18" charset="0"/>
                          <a:ea typeface="宋体" pitchFamily="2" charset="-122"/>
                          <a:cs typeface="Times New Roman" pitchFamily="18" charset="0"/>
                        </a:rPr>
                        <a:t>51</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52</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47</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48</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43</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45</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44</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46</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41</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42</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37</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39</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38</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40</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35</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36</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31</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33</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32</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34</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29</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30</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25</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27</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26</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28</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23</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24</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19</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21</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20</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22</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17</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18</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C3093E"/>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rgbClr val="C3093E"/>
                          </a:solidFill>
                          <a:effectLst/>
                          <a:latin typeface="Times New Roman" pitchFamily="18" charset="0"/>
                          <a:ea typeface="宋体" pitchFamily="2" charset="-122"/>
                          <a:cs typeface="Times New Roman" pitchFamily="18" charset="0"/>
                        </a:rPr>
                        <a:t>13</a:t>
                      </a:r>
                      <a:r>
                        <a:rPr kumimoji="0" lang="en-US" altLang="zh-CN" sz="1800" b="1" i="0" u="none" strike="noStrike" cap="none" normalizeH="0" baseline="30000" dirty="0" smtClean="0">
                          <a:ln>
                            <a:noFill/>
                          </a:ln>
                          <a:solidFill>
                            <a:srgbClr val="C3093E"/>
                          </a:solidFill>
                          <a:effectLst/>
                          <a:latin typeface="Times New Roman" pitchFamily="18" charset="0"/>
                          <a:ea typeface="宋体" pitchFamily="2" charset="-122"/>
                          <a:cs typeface="Times New Roman" pitchFamily="18" charset="0"/>
                        </a:rPr>
                        <a:t>-1</a:t>
                      </a:r>
                      <a:r>
                        <a:rPr kumimoji="0" lang="en-US" altLang="zh-CN" sz="1800" b="1"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rgbClr val="006600"/>
                          </a:solidFill>
                          <a:effectLst/>
                          <a:latin typeface="Times New Roman" pitchFamily="18" charset="0"/>
                          <a:ea typeface="宋体" pitchFamily="2" charset="-122"/>
                          <a:cs typeface="Times New Roman" pitchFamily="18" charset="0"/>
                        </a:rPr>
                        <a:t>15</a:t>
                      </a:r>
                      <a:r>
                        <a:rPr kumimoji="0" lang="en-US" altLang="zh-CN" sz="1800" b="1"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rgbClr val="006600"/>
                          </a:solidFill>
                          <a:effectLst/>
                          <a:latin typeface="Times New Roman" pitchFamily="18" charset="0"/>
                          <a:ea typeface="宋体" pitchFamily="2" charset="-122"/>
                          <a:cs typeface="Times New Roman" pitchFamily="18" charset="0"/>
                        </a:rPr>
                        <a:t>14</a:t>
                      </a:r>
                      <a:r>
                        <a:rPr kumimoji="0" lang="en-US" altLang="zh-CN" sz="1800" b="1" i="0" u="none" strike="noStrike" cap="none" normalizeH="0" baseline="0" dirty="0" smtClean="0">
                          <a:ln>
                            <a:noFill/>
                          </a:ln>
                          <a:solidFill>
                            <a:srgbClr val="C3093E"/>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rgbClr val="C3093E"/>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rgbClr val="C3093E"/>
                          </a:solidFill>
                          <a:effectLst/>
                          <a:latin typeface="Times New Roman" pitchFamily="18" charset="0"/>
                          <a:ea typeface="宋体" pitchFamily="2" charset="-122"/>
                          <a:cs typeface="Times New Roman" pitchFamily="18" charset="0"/>
                        </a:rPr>
                        <a:t>16</a:t>
                      </a:r>
                      <a:r>
                        <a:rPr kumimoji="0" lang="en-US" altLang="zh-CN" sz="1800" b="1" i="0" u="none" strike="noStrike" cap="none" normalizeH="0" baseline="30000" dirty="0" smtClean="0">
                          <a:ln>
                            <a:noFill/>
                          </a:ln>
                          <a:solidFill>
                            <a:srgbClr val="C3093E"/>
                          </a:solidFill>
                          <a:effectLst/>
                          <a:latin typeface="Times New Roman" pitchFamily="18" charset="0"/>
                          <a:ea typeface="宋体" pitchFamily="2" charset="-122"/>
                          <a:cs typeface="Times New Roman" pitchFamily="18" charset="0"/>
                        </a:rPr>
                        <a:t>-1</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rgbClr val="0000FF"/>
                          </a:solidFill>
                          <a:effectLst/>
                          <a:latin typeface="Times New Roman" pitchFamily="18" charset="0"/>
                          <a:ea typeface="宋体" pitchFamily="2" charset="-122"/>
                          <a:cs typeface="Times New Roman" pitchFamily="18" charset="0"/>
                        </a:rPr>
                        <a:t>11</a:t>
                      </a:r>
                      <a:r>
                        <a:rPr kumimoji="0" lang="en-US" altLang="zh-CN" sz="18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rgbClr val="0000FF"/>
                          </a:solidFill>
                          <a:effectLst/>
                          <a:latin typeface="Times New Roman" pitchFamily="18" charset="0"/>
                          <a:ea typeface="宋体" pitchFamily="2" charset="-122"/>
                          <a:cs typeface="Times New Roman" pitchFamily="18" charset="0"/>
                        </a:rPr>
                        <a:t>12</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7</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 </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9 </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8 </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5 </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6 </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 </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0" u="none" strike="noStrike" cap="none" normalizeH="0" baseline="0" dirty="0" smtClean="0">
                          <a:ln>
                            <a:noFill/>
                          </a:ln>
                          <a:solidFill>
                            <a:srgbClr val="FF6699"/>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rgbClr val="FF6699"/>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rgbClr val="FF6699"/>
                          </a:solidFill>
                          <a:effectLst/>
                          <a:latin typeface="Times New Roman" pitchFamily="18" charset="0"/>
                          <a:ea typeface="宋体" pitchFamily="2" charset="-122"/>
                          <a:cs typeface="Times New Roman" pitchFamily="18" charset="0"/>
                        </a:rPr>
                        <a:t>2 </a:t>
                      </a:r>
                      <a:r>
                        <a:rPr kumimoji="0" lang="en-US" altLang="zh-CN" sz="1800" b="1" i="0" u="none" strike="noStrike" cap="none" normalizeH="0" baseline="0" dirty="0" smtClean="0">
                          <a:ln>
                            <a:noFill/>
                          </a:ln>
                          <a:solidFill>
                            <a:srgbClr val="FF6699"/>
                          </a:solidFill>
                          <a:effectLst/>
                          <a:latin typeface="Times New Roman" pitchFamily="18" charset="0"/>
                          <a:ea typeface="宋体" pitchFamily="2" charset="-122"/>
                          <a:cs typeface="Times New Roman" pitchFamily="18" charset="0"/>
                        </a:rPr>
                        <a:t>, -</a:t>
                      </a:r>
                      <a:r>
                        <a:rPr kumimoji="0" lang="en-US" altLang="zh-CN" sz="1800" b="1" i="1" u="none" strike="noStrike" cap="none" normalizeH="0" baseline="0" dirty="0" smtClean="0">
                          <a:ln>
                            <a:noFill/>
                          </a:ln>
                          <a:solidFill>
                            <a:srgbClr val="FF6699"/>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rgbClr val="FF6699"/>
                          </a:solidFill>
                          <a:effectLst/>
                          <a:latin typeface="Times New Roman" pitchFamily="18" charset="0"/>
                          <a:ea typeface="宋体" pitchFamily="2" charset="-122"/>
                          <a:cs typeface="Times New Roman" pitchFamily="18" charset="0"/>
                        </a:rPr>
                        <a:t>3</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4</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0722" name="Object 61"/>
          <p:cNvGraphicFramePr>
            <a:graphicFrameLocks noChangeAspect="1"/>
          </p:cNvGraphicFramePr>
          <p:nvPr>
            <p:ph sz="quarter" idx="3"/>
          </p:nvPr>
        </p:nvGraphicFramePr>
        <p:xfrm>
          <a:off x="5427662" y="2590800"/>
          <a:ext cx="211138" cy="257175"/>
        </p:xfrm>
        <a:graphic>
          <a:graphicData uri="http://schemas.openxmlformats.org/presentationml/2006/ole">
            <p:oleObj spid="_x0000_s672770" name="Visio" r:id="rId3" imgW="211531" imgH="256642" progId="Visio.Drawing.11">
              <p:embed/>
            </p:oleObj>
          </a:graphicData>
        </a:graphic>
      </p:graphicFrame>
      <p:sp>
        <p:nvSpPr>
          <p:cNvPr id="6" name="标题 1"/>
          <p:cNvSpPr>
            <a:spLocks noGrp="1"/>
          </p:cNvSpPr>
          <p:nvPr>
            <p:ph type="title"/>
          </p:nvPr>
        </p:nvSpPr>
        <p:spPr>
          <a:xfrm>
            <a:off x="533400" y="381000"/>
            <a:ext cx="7696200" cy="533400"/>
          </a:xfrm>
        </p:spPr>
        <p:txBody>
          <a:bodyPr/>
          <a:lstStyle/>
          <a:p>
            <a:pPr eaLnBrk="1" hangingPunct="1">
              <a:lnSpc>
                <a:spcPct val="110000"/>
              </a:lnSpc>
            </a:pPr>
            <a:r>
              <a:rPr lang="en-US" altLang="zh-CN" dirty="0" smtClean="0"/>
              <a:t>3.5.2 </a:t>
            </a:r>
            <a:r>
              <a:rPr lang="zh-CN" altLang="en-US" dirty="0" smtClean="0"/>
              <a:t>加密过程</a:t>
            </a:r>
          </a:p>
        </p:txBody>
      </p:sp>
      <p:sp>
        <p:nvSpPr>
          <p:cNvPr id="7"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IDEA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灯片编号占位符 5"/>
          <p:cNvSpPr>
            <a:spLocks noGrp="1"/>
          </p:cNvSpPr>
          <p:nvPr>
            <p:ph type="sldNum" sz="quarter" idx="12"/>
          </p:nvPr>
        </p:nvSpPr>
        <p:spPr>
          <a:noFill/>
        </p:spPr>
        <p:txBody>
          <a:bodyPr/>
          <a:lstStyle/>
          <a:p>
            <a:fld id="{5149D008-81AB-4CD7-B0D8-FEA6CDA3B76F}" type="slidenum">
              <a:rPr lang="en-US" altLang="zh-CN" smtClean="0">
                <a:ea typeface="宋体" charset="-122"/>
              </a:rPr>
              <a:pPr/>
              <a:t>87</a:t>
            </a:fld>
            <a:r>
              <a:rPr lang="en-US" altLang="zh-CN" dirty="0" smtClean="0">
                <a:ea typeface="宋体" charset="-122"/>
              </a:rPr>
              <a:t>/</a:t>
            </a:r>
          </a:p>
        </p:txBody>
      </p:sp>
      <p:sp>
        <p:nvSpPr>
          <p:cNvPr id="31748" name="Rectangle 3"/>
          <p:cNvSpPr>
            <a:spLocks noGrp="1" noChangeArrowheads="1"/>
          </p:cNvSpPr>
          <p:nvPr>
            <p:ph type="body" idx="1"/>
          </p:nvPr>
        </p:nvSpPr>
        <p:spPr>
          <a:xfrm>
            <a:off x="6858000" y="1066799"/>
            <a:ext cx="2057400" cy="5375275"/>
          </a:xfrm>
        </p:spPr>
        <p:txBody>
          <a:bodyPr/>
          <a:lstStyle/>
          <a:p>
            <a:pPr eaLnBrk="1" hangingPunct="1">
              <a:lnSpc>
                <a:spcPct val="100000"/>
              </a:lnSpc>
            </a:pPr>
            <a:r>
              <a:rPr lang="zh-CN" altLang="en-US" sz="2000" dirty="0" smtClean="0">
                <a:latin typeface="华文中宋" pitchFamily="2" charset="-122"/>
              </a:rPr>
              <a:t>下面验证解密过程的确可以得到正确的结果。</a:t>
            </a:r>
          </a:p>
          <a:p>
            <a:pPr eaLnBrk="1" hangingPunct="1">
              <a:lnSpc>
                <a:spcPct val="100000"/>
              </a:lnSpc>
            </a:pPr>
            <a:r>
              <a:rPr lang="zh-CN" altLang="en-US" sz="2000" dirty="0" smtClean="0">
                <a:latin typeface="华文中宋" pitchFamily="2" charset="-122"/>
              </a:rPr>
              <a:t>图</a:t>
            </a:r>
            <a:r>
              <a:rPr lang="en-US" altLang="zh-CN" sz="2000" dirty="0" smtClean="0">
                <a:latin typeface="华文中宋" pitchFamily="2" charset="-122"/>
              </a:rPr>
              <a:t>3</a:t>
            </a:r>
            <a:r>
              <a:rPr lang="zh-CN" altLang="en-US" sz="2000" dirty="0" smtClean="0">
                <a:latin typeface="华文中宋" pitchFamily="2" charset="-122"/>
              </a:rPr>
              <a:t>－</a:t>
            </a:r>
            <a:r>
              <a:rPr lang="en-US" altLang="zh-CN" sz="2000" dirty="0" smtClean="0">
                <a:latin typeface="华文中宋" pitchFamily="2" charset="-122"/>
              </a:rPr>
              <a:t>18</a:t>
            </a:r>
            <a:r>
              <a:rPr lang="zh-CN" altLang="en-US" sz="2000" dirty="0" smtClean="0">
                <a:latin typeface="华文中宋" pitchFamily="2" charset="-122"/>
              </a:rPr>
              <a:t>中左边为加密过程，由上至下，右边为解密过程，由下至上。</a:t>
            </a:r>
          </a:p>
          <a:p>
            <a:pPr eaLnBrk="1" hangingPunct="1">
              <a:lnSpc>
                <a:spcPct val="100000"/>
              </a:lnSpc>
            </a:pPr>
            <a:r>
              <a:rPr lang="zh-CN" altLang="en-US" sz="2000" dirty="0" smtClean="0">
                <a:latin typeface="华文中宋" pitchFamily="2" charset="-122"/>
              </a:rPr>
              <a:t>将每一轮进一步分为两步，第</a:t>
            </a:r>
            <a:r>
              <a:rPr lang="en-US" altLang="zh-CN" sz="2000" dirty="0" smtClean="0">
                <a:latin typeface="华文中宋" pitchFamily="2" charset="-122"/>
              </a:rPr>
              <a:t>1</a:t>
            </a:r>
            <a:r>
              <a:rPr lang="zh-CN" altLang="en-US" sz="2000" dirty="0" smtClean="0">
                <a:latin typeface="华文中宋" pitchFamily="2" charset="-122"/>
              </a:rPr>
              <a:t>步是变换，其余部分作为第</a:t>
            </a:r>
            <a:r>
              <a:rPr lang="en-US" altLang="zh-CN" sz="2000" dirty="0" smtClean="0">
                <a:latin typeface="华文中宋" pitchFamily="2" charset="-122"/>
              </a:rPr>
              <a:t>2</a:t>
            </a:r>
            <a:r>
              <a:rPr lang="zh-CN" altLang="en-US" sz="2000" dirty="0" smtClean="0">
                <a:latin typeface="华文中宋" pitchFamily="2" charset="-122"/>
              </a:rPr>
              <a:t>步，称为子加密。</a:t>
            </a:r>
          </a:p>
          <a:p>
            <a:pPr eaLnBrk="1" hangingPunct="1">
              <a:lnSpc>
                <a:spcPct val="100000"/>
              </a:lnSpc>
            </a:pPr>
            <a:endParaRPr lang="en-US" altLang="zh-CN" sz="2000" dirty="0" smtClean="0">
              <a:latin typeface="华文中宋" pitchFamily="2" charset="-122"/>
            </a:endParaRPr>
          </a:p>
        </p:txBody>
      </p:sp>
      <p:sp>
        <p:nvSpPr>
          <p:cNvPr id="31749" name="Rectangle 5"/>
          <p:cNvSpPr>
            <a:spLocks noChangeArrowheads="1"/>
          </p:cNvSpPr>
          <p:nvPr/>
        </p:nvSpPr>
        <p:spPr bwMode="auto">
          <a:xfrm>
            <a:off x="0" y="1731963"/>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31746" name="Object 4"/>
          <p:cNvGraphicFramePr>
            <a:graphicFrameLocks noChangeAspect="1"/>
          </p:cNvGraphicFramePr>
          <p:nvPr/>
        </p:nvGraphicFramePr>
        <p:xfrm>
          <a:off x="180102" y="838200"/>
          <a:ext cx="6982698" cy="5908675"/>
        </p:xfrm>
        <a:graphic>
          <a:graphicData uri="http://schemas.openxmlformats.org/presentationml/2006/ole">
            <p:oleObj spid="_x0000_s673794" name="Visio" r:id="rId3" imgW="5941771" imgH="4517022" progId="Visio.Drawing.11">
              <p:embed/>
            </p:oleObj>
          </a:graphicData>
        </a:graphic>
      </p:graphicFrame>
      <p:sp>
        <p:nvSpPr>
          <p:cNvPr id="6" name="标题 1"/>
          <p:cNvSpPr>
            <a:spLocks noGrp="1"/>
          </p:cNvSpPr>
          <p:nvPr>
            <p:ph type="title"/>
          </p:nvPr>
        </p:nvSpPr>
        <p:spPr>
          <a:xfrm>
            <a:off x="533400" y="381000"/>
            <a:ext cx="7696200" cy="533400"/>
          </a:xfrm>
        </p:spPr>
        <p:txBody>
          <a:bodyPr/>
          <a:lstStyle/>
          <a:p>
            <a:pPr eaLnBrk="1" hangingPunct="1">
              <a:lnSpc>
                <a:spcPct val="110000"/>
              </a:lnSpc>
            </a:pPr>
            <a:r>
              <a:rPr lang="en-US" altLang="zh-CN" dirty="0" smtClean="0"/>
              <a:t>3.5.2 </a:t>
            </a:r>
            <a:r>
              <a:rPr lang="zh-CN" altLang="en-US" dirty="0" smtClean="0"/>
              <a:t>加密过程</a:t>
            </a:r>
          </a:p>
        </p:txBody>
      </p:sp>
      <p:sp>
        <p:nvSpPr>
          <p:cNvPr id="7"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IDEA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0" name="灯片编号占位符 7"/>
          <p:cNvSpPr>
            <a:spLocks noGrp="1"/>
          </p:cNvSpPr>
          <p:nvPr>
            <p:ph type="sldNum" sz="quarter" idx="12"/>
          </p:nvPr>
        </p:nvSpPr>
        <p:spPr>
          <a:noFill/>
        </p:spPr>
        <p:txBody>
          <a:bodyPr/>
          <a:lstStyle/>
          <a:p>
            <a:fld id="{B1E0A79D-387B-48ED-AC5A-138A4EF01E86}" type="slidenum">
              <a:rPr lang="en-US" altLang="zh-CN" smtClean="0">
                <a:ea typeface="宋体" charset="-122"/>
              </a:rPr>
              <a:pPr/>
              <a:t>88</a:t>
            </a:fld>
            <a:r>
              <a:rPr lang="en-US" altLang="zh-CN" dirty="0" smtClean="0">
                <a:ea typeface="宋体" charset="-122"/>
              </a:rPr>
              <a:t>/</a:t>
            </a:r>
          </a:p>
        </p:txBody>
      </p:sp>
      <p:sp>
        <p:nvSpPr>
          <p:cNvPr id="32781" name="Rectangle 3"/>
          <p:cNvSpPr>
            <a:spLocks noGrp="1" noChangeArrowheads="1"/>
          </p:cNvSpPr>
          <p:nvPr>
            <p:ph type="body" sz="half" idx="1"/>
          </p:nvPr>
        </p:nvSpPr>
        <p:spPr>
          <a:xfrm>
            <a:off x="457200" y="762000"/>
            <a:ext cx="8458200" cy="5562600"/>
          </a:xfrm>
        </p:spPr>
        <p:txBody>
          <a:bodyPr/>
          <a:lstStyle/>
          <a:p>
            <a:pPr eaLnBrk="1" hangingPunct="1">
              <a:lnSpc>
                <a:spcPct val="100000"/>
              </a:lnSpc>
              <a:spcBef>
                <a:spcPts val="600"/>
              </a:spcBef>
            </a:pPr>
            <a:r>
              <a:rPr lang="zh-CN" altLang="en-US" sz="2400" dirty="0" smtClean="0">
                <a:latin typeface="Times New Roman" pitchFamily="18" charset="0"/>
              </a:rPr>
              <a:t>现在从下往上考虑。对加密过程最后一个输出变换，以下关系成立：</a:t>
            </a:r>
            <a:endParaRPr lang="zh-CN" altLang="en-US" sz="2400" i="1" dirty="0" smtClean="0">
              <a:latin typeface="Times New Roman" pitchFamily="18" charset="0"/>
            </a:endParaRPr>
          </a:p>
          <a:p>
            <a:pPr lvl="1" eaLnBrk="1" hangingPunct="1">
              <a:lnSpc>
                <a:spcPct val="100000"/>
              </a:lnSpc>
              <a:spcBef>
                <a:spcPts val="600"/>
              </a:spcBef>
            </a:pPr>
            <a:r>
              <a:rPr lang="en-US" altLang="zh-CN" sz="2000" i="1" dirty="0" smtClean="0">
                <a:latin typeface="Times New Roman" pitchFamily="18" charset="0"/>
              </a:rPr>
              <a:t>Y</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W</a:t>
            </a:r>
            <a:r>
              <a:rPr lang="en-US" altLang="zh-CN" sz="2000" baseline="-25000" dirty="0" smtClean="0">
                <a:latin typeface="Times New Roman" pitchFamily="18" charset="0"/>
              </a:rPr>
              <a:t>81</a:t>
            </a:r>
            <a:r>
              <a:rPr lang="en-US" altLang="zh-CN" sz="2000" dirty="0" smtClean="0">
                <a:latin typeface="Times New Roman" pitchFamily="18" charset="0"/>
              </a:rPr>
              <a:t>⊙</a:t>
            </a:r>
            <a:r>
              <a:rPr lang="en-US" altLang="zh-CN" sz="2000" i="1" dirty="0" smtClean="0">
                <a:latin typeface="Times New Roman" pitchFamily="18" charset="0"/>
              </a:rPr>
              <a:t>Z</a:t>
            </a:r>
            <a:r>
              <a:rPr lang="en-US" altLang="zh-CN" sz="2000" baseline="-25000" dirty="0" smtClean="0">
                <a:latin typeface="Times New Roman" pitchFamily="18" charset="0"/>
              </a:rPr>
              <a:t>49</a:t>
            </a:r>
            <a:r>
              <a:rPr lang="en-US" altLang="zh-CN" sz="2000" dirty="0" smtClean="0">
                <a:latin typeface="Times New Roman" pitchFamily="18" charset="0"/>
              </a:rPr>
              <a:t>   </a:t>
            </a:r>
            <a:r>
              <a:rPr lang="en-US" altLang="zh-CN" sz="2000" i="1" dirty="0" smtClean="0">
                <a:latin typeface="Times New Roman" pitchFamily="18" charset="0"/>
              </a:rPr>
              <a:t>Y</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W</a:t>
            </a:r>
            <a:r>
              <a:rPr lang="en-US" altLang="zh-CN" sz="2000" baseline="-25000" dirty="0" smtClean="0">
                <a:latin typeface="Times New Roman" pitchFamily="18" charset="0"/>
              </a:rPr>
              <a:t>83       </a:t>
            </a:r>
            <a:r>
              <a:rPr lang="en-US" altLang="zh-CN" sz="2000" i="1" dirty="0" smtClean="0">
                <a:latin typeface="Times New Roman" pitchFamily="18" charset="0"/>
              </a:rPr>
              <a:t>Z</a:t>
            </a:r>
            <a:r>
              <a:rPr lang="en-US" altLang="zh-CN" sz="2000" baseline="-25000" dirty="0" smtClean="0">
                <a:latin typeface="Times New Roman" pitchFamily="18" charset="0"/>
              </a:rPr>
              <a:t>50</a:t>
            </a:r>
            <a:r>
              <a:rPr lang="en-US" altLang="zh-CN" sz="2000" dirty="0" smtClean="0">
                <a:latin typeface="Times New Roman" pitchFamily="18" charset="0"/>
              </a:rPr>
              <a:t>   </a:t>
            </a:r>
            <a:r>
              <a:rPr lang="en-US" altLang="zh-CN" sz="2000" i="1" dirty="0" smtClean="0">
                <a:latin typeface="Times New Roman" pitchFamily="18" charset="0"/>
              </a:rPr>
              <a:t>Y</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W</a:t>
            </a:r>
            <a:r>
              <a:rPr lang="en-US" altLang="zh-CN" sz="2000" baseline="-25000" dirty="0" smtClean="0">
                <a:latin typeface="Times New Roman" pitchFamily="18" charset="0"/>
              </a:rPr>
              <a:t>82        </a:t>
            </a:r>
            <a:r>
              <a:rPr lang="en-US" altLang="zh-CN" sz="2000" i="1" dirty="0" smtClean="0">
                <a:latin typeface="Times New Roman" pitchFamily="18" charset="0"/>
              </a:rPr>
              <a:t>Z</a:t>
            </a:r>
            <a:r>
              <a:rPr lang="en-US" altLang="zh-CN" sz="2000" baseline="-25000" dirty="0" smtClean="0">
                <a:latin typeface="Times New Roman" pitchFamily="18" charset="0"/>
              </a:rPr>
              <a:t>51</a:t>
            </a:r>
            <a:r>
              <a:rPr lang="en-US" altLang="zh-CN" sz="2000" dirty="0" smtClean="0">
                <a:latin typeface="Times New Roman" pitchFamily="18" charset="0"/>
              </a:rPr>
              <a:t>   </a:t>
            </a:r>
            <a:r>
              <a:rPr lang="en-US" altLang="zh-CN" sz="2000" i="1" dirty="0" smtClean="0">
                <a:latin typeface="Times New Roman" pitchFamily="18" charset="0"/>
              </a:rPr>
              <a:t>Y</a:t>
            </a:r>
            <a:r>
              <a:rPr lang="en-US" altLang="zh-CN" sz="2000" baseline="-25000" dirty="0" smtClean="0">
                <a:latin typeface="Times New Roman" pitchFamily="18" charset="0"/>
              </a:rPr>
              <a:t>4</a:t>
            </a:r>
            <a:r>
              <a:rPr lang="en-US" altLang="zh-CN" sz="2000" dirty="0" smtClean="0">
                <a:latin typeface="Times New Roman" pitchFamily="18" charset="0"/>
              </a:rPr>
              <a:t>=</a:t>
            </a:r>
            <a:r>
              <a:rPr lang="en-US" altLang="zh-CN" sz="2000" i="1" dirty="0" smtClean="0">
                <a:latin typeface="Times New Roman" pitchFamily="18" charset="0"/>
              </a:rPr>
              <a:t>W</a:t>
            </a:r>
            <a:r>
              <a:rPr lang="en-US" altLang="zh-CN" sz="2000" baseline="-25000" dirty="0" smtClean="0">
                <a:latin typeface="Times New Roman" pitchFamily="18" charset="0"/>
              </a:rPr>
              <a:t>84</a:t>
            </a:r>
            <a:r>
              <a:rPr lang="en-US" altLang="zh-CN" sz="2000" dirty="0" smtClean="0">
                <a:latin typeface="Times New Roman" pitchFamily="18" charset="0"/>
              </a:rPr>
              <a:t>⊙</a:t>
            </a:r>
            <a:r>
              <a:rPr lang="en-US" altLang="zh-CN" sz="2000" i="1" dirty="0" smtClean="0">
                <a:latin typeface="Times New Roman" pitchFamily="18" charset="0"/>
              </a:rPr>
              <a:t>Z</a:t>
            </a:r>
            <a:r>
              <a:rPr lang="en-US" altLang="zh-CN" sz="2000" baseline="-25000" dirty="0" smtClean="0">
                <a:latin typeface="Times New Roman" pitchFamily="18" charset="0"/>
              </a:rPr>
              <a:t>52</a:t>
            </a:r>
          </a:p>
          <a:p>
            <a:pPr eaLnBrk="1" hangingPunct="1">
              <a:lnSpc>
                <a:spcPct val="100000"/>
              </a:lnSpc>
              <a:spcBef>
                <a:spcPts val="600"/>
              </a:spcBef>
            </a:pPr>
            <a:r>
              <a:rPr lang="zh-CN" altLang="en-US" sz="2400" dirty="0" smtClean="0">
                <a:latin typeface="Times New Roman" pitchFamily="18" charset="0"/>
              </a:rPr>
              <a:t>解密过程中第</a:t>
            </a:r>
            <a:r>
              <a:rPr lang="en-US" altLang="zh-CN" sz="2400" dirty="0" smtClean="0">
                <a:latin typeface="Times New Roman" pitchFamily="18" charset="0"/>
              </a:rPr>
              <a:t>1</a:t>
            </a:r>
            <a:r>
              <a:rPr lang="zh-CN" altLang="en-US" sz="2400" dirty="0" smtClean="0">
                <a:latin typeface="Times New Roman" pitchFamily="18" charset="0"/>
              </a:rPr>
              <a:t>轮的第</a:t>
            </a:r>
            <a:r>
              <a:rPr lang="en-US" altLang="zh-CN" sz="2400" dirty="0" smtClean="0">
                <a:latin typeface="Times New Roman" pitchFamily="18" charset="0"/>
              </a:rPr>
              <a:t>1</a:t>
            </a:r>
            <a:r>
              <a:rPr lang="zh-CN" altLang="en-US" sz="2400" dirty="0" smtClean="0">
                <a:latin typeface="Times New Roman" pitchFamily="18" charset="0"/>
              </a:rPr>
              <a:t>步产生以下关系：  </a:t>
            </a:r>
            <a:endParaRPr lang="zh-CN" altLang="en-US" sz="2400" i="1" dirty="0" smtClean="0">
              <a:latin typeface="Times New Roman" pitchFamily="18" charset="0"/>
            </a:endParaRPr>
          </a:p>
          <a:p>
            <a:pPr lvl="1" eaLnBrk="1" hangingPunct="1">
              <a:lnSpc>
                <a:spcPct val="100000"/>
              </a:lnSpc>
              <a:spcBef>
                <a:spcPts val="600"/>
              </a:spcBef>
            </a:pPr>
            <a:r>
              <a:rPr lang="en-US" altLang="zh-CN" sz="2000" i="1" dirty="0" smtClean="0">
                <a:latin typeface="Times New Roman" pitchFamily="18" charset="0"/>
              </a:rPr>
              <a:t>J</a:t>
            </a:r>
            <a:r>
              <a:rPr lang="en-US" altLang="zh-CN" sz="2000" baseline="-25000" dirty="0" smtClean="0">
                <a:latin typeface="Times New Roman" pitchFamily="18" charset="0"/>
              </a:rPr>
              <a:t>11</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U</a:t>
            </a:r>
            <a:r>
              <a:rPr lang="en-US" altLang="zh-CN" sz="2000" baseline="-25000" dirty="0" smtClean="0">
                <a:latin typeface="Times New Roman" pitchFamily="18" charset="0"/>
              </a:rPr>
              <a:t>1</a:t>
            </a:r>
            <a:r>
              <a:rPr lang="en-US" altLang="zh-CN" sz="2000" dirty="0" smtClean="0">
                <a:latin typeface="Times New Roman" pitchFamily="18" charset="0"/>
              </a:rPr>
              <a:t>   </a:t>
            </a:r>
            <a:r>
              <a:rPr lang="en-US" altLang="zh-CN" sz="2000" i="1" dirty="0" smtClean="0">
                <a:latin typeface="Times New Roman" pitchFamily="18" charset="0"/>
              </a:rPr>
              <a:t>J</a:t>
            </a:r>
            <a:r>
              <a:rPr lang="en-US" altLang="zh-CN" sz="2000" baseline="-25000" dirty="0" smtClean="0">
                <a:latin typeface="Times New Roman" pitchFamily="18" charset="0"/>
              </a:rPr>
              <a:t>12</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baseline="-25000" dirty="0" smtClean="0">
                <a:latin typeface="Times New Roman" pitchFamily="18" charset="0"/>
              </a:rPr>
              <a:t>2      </a:t>
            </a:r>
            <a:r>
              <a:rPr lang="en-US" altLang="zh-CN" sz="2000" i="1" dirty="0" smtClean="0">
                <a:latin typeface="Times New Roman" pitchFamily="18" charset="0"/>
              </a:rPr>
              <a:t>U</a:t>
            </a:r>
            <a:r>
              <a:rPr lang="en-US" altLang="zh-CN" sz="2000" baseline="-25000" dirty="0" smtClean="0">
                <a:latin typeface="Times New Roman" pitchFamily="18" charset="0"/>
              </a:rPr>
              <a:t>2</a:t>
            </a:r>
            <a:r>
              <a:rPr lang="en-US" altLang="zh-CN" sz="2000" dirty="0" smtClean="0">
                <a:latin typeface="Times New Roman" pitchFamily="18" charset="0"/>
              </a:rPr>
              <a:t>   </a:t>
            </a:r>
            <a:r>
              <a:rPr lang="en-US" altLang="zh-CN" sz="2000" i="1" dirty="0" smtClean="0">
                <a:latin typeface="Times New Roman" pitchFamily="18" charset="0"/>
              </a:rPr>
              <a:t>J</a:t>
            </a:r>
            <a:r>
              <a:rPr lang="en-US" altLang="zh-CN" sz="2000" baseline="-25000" dirty="0" smtClean="0">
                <a:latin typeface="Times New Roman" pitchFamily="18" charset="0"/>
              </a:rPr>
              <a:t>13</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baseline="-25000" dirty="0" smtClean="0">
                <a:latin typeface="Times New Roman" pitchFamily="18" charset="0"/>
              </a:rPr>
              <a:t>3</a:t>
            </a:r>
            <a:r>
              <a:rPr lang="en-US" altLang="zh-CN" sz="2000" dirty="0" smtClean="0">
                <a:latin typeface="Times New Roman" pitchFamily="18" charset="0"/>
              </a:rPr>
              <a:t>    </a:t>
            </a:r>
            <a:r>
              <a:rPr lang="en-US" altLang="zh-CN" sz="2000" i="1" dirty="0" smtClean="0">
                <a:latin typeface="Times New Roman" pitchFamily="18" charset="0"/>
              </a:rPr>
              <a:t>U</a:t>
            </a:r>
            <a:r>
              <a:rPr lang="en-US" altLang="zh-CN" sz="2000" baseline="-25000" dirty="0" smtClean="0">
                <a:latin typeface="Times New Roman" pitchFamily="18" charset="0"/>
              </a:rPr>
              <a:t>3</a:t>
            </a:r>
            <a:r>
              <a:rPr lang="en-US" altLang="zh-CN" sz="2000" dirty="0" smtClean="0">
                <a:latin typeface="Times New Roman" pitchFamily="18" charset="0"/>
              </a:rPr>
              <a:t>   </a:t>
            </a:r>
            <a:r>
              <a:rPr lang="en-US" altLang="zh-CN" sz="2000" i="1" dirty="0" smtClean="0">
                <a:latin typeface="Times New Roman" pitchFamily="18" charset="0"/>
              </a:rPr>
              <a:t>J</a:t>
            </a:r>
            <a:r>
              <a:rPr lang="en-US" altLang="zh-CN" sz="2000" baseline="-25000" dirty="0" smtClean="0">
                <a:latin typeface="Times New Roman" pitchFamily="18" charset="0"/>
              </a:rPr>
              <a:t>14</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baseline="-25000" dirty="0" smtClean="0">
                <a:latin typeface="Times New Roman" pitchFamily="18" charset="0"/>
              </a:rPr>
              <a:t>4</a:t>
            </a:r>
            <a:r>
              <a:rPr lang="en-US" altLang="zh-CN" sz="2000" dirty="0" smtClean="0">
                <a:latin typeface="Times New Roman" pitchFamily="18" charset="0"/>
              </a:rPr>
              <a:t>⊙</a:t>
            </a:r>
            <a:r>
              <a:rPr lang="en-US" altLang="zh-CN" sz="2000" i="1" dirty="0" smtClean="0">
                <a:latin typeface="Times New Roman" pitchFamily="18" charset="0"/>
              </a:rPr>
              <a:t>U</a:t>
            </a:r>
            <a:r>
              <a:rPr lang="en-US" altLang="zh-CN" sz="2000" baseline="-25000" dirty="0" smtClean="0">
                <a:latin typeface="Times New Roman" pitchFamily="18" charset="0"/>
              </a:rPr>
              <a:t>4</a:t>
            </a:r>
          </a:p>
          <a:p>
            <a:pPr eaLnBrk="1" hangingPunct="1">
              <a:lnSpc>
                <a:spcPct val="100000"/>
              </a:lnSpc>
              <a:spcBef>
                <a:spcPts val="600"/>
              </a:spcBef>
            </a:pPr>
            <a:r>
              <a:rPr lang="zh-CN" altLang="en-US" sz="2400" dirty="0" smtClean="0">
                <a:latin typeface="Times New Roman" pitchFamily="18" charset="0"/>
              </a:rPr>
              <a:t>将解密子密钥由加密子密钥表达并将</a:t>
            </a:r>
            <a:r>
              <a:rPr lang="en-US" altLang="zh-CN" sz="2400" i="1" dirty="0" smtClean="0">
                <a:latin typeface="Times New Roman" pitchFamily="18" charset="0"/>
              </a:rPr>
              <a:t>Y</a:t>
            </a:r>
            <a:r>
              <a:rPr lang="en-US" altLang="zh-CN" sz="2400" baseline="-25000" dirty="0" smtClean="0">
                <a:latin typeface="Times New Roman" pitchFamily="18" charset="0"/>
              </a:rPr>
              <a:t>1,</a:t>
            </a:r>
            <a:r>
              <a:rPr lang="en-US" altLang="zh-CN" sz="2400" i="1" dirty="0" smtClean="0">
                <a:latin typeface="Times New Roman" pitchFamily="18" charset="0"/>
              </a:rPr>
              <a:t>Y</a:t>
            </a:r>
            <a:r>
              <a:rPr lang="en-US" altLang="zh-CN" sz="2400" baseline="-25000" dirty="0" smtClean="0">
                <a:latin typeface="Times New Roman" pitchFamily="18" charset="0"/>
              </a:rPr>
              <a:t>2,</a:t>
            </a:r>
            <a:r>
              <a:rPr lang="en-US" altLang="zh-CN" sz="2400" i="1" dirty="0" smtClean="0">
                <a:latin typeface="Times New Roman" pitchFamily="18" charset="0"/>
              </a:rPr>
              <a:t>Y</a:t>
            </a:r>
            <a:r>
              <a:rPr lang="en-US" altLang="zh-CN" sz="2400" baseline="-25000" dirty="0" smtClean="0">
                <a:latin typeface="Times New Roman" pitchFamily="18" charset="0"/>
              </a:rPr>
              <a:t>3,</a:t>
            </a:r>
            <a:r>
              <a:rPr lang="en-US" altLang="zh-CN" sz="2400" i="1" dirty="0" smtClean="0">
                <a:latin typeface="Times New Roman" pitchFamily="18" charset="0"/>
              </a:rPr>
              <a:t>Y</a:t>
            </a:r>
            <a:r>
              <a:rPr lang="en-US" altLang="zh-CN" sz="2400" baseline="-25000" dirty="0" smtClean="0">
                <a:latin typeface="Times New Roman" pitchFamily="18" charset="0"/>
              </a:rPr>
              <a:t>4</a:t>
            </a:r>
            <a:r>
              <a:rPr lang="zh-CN" altLang="en-US" sz="2400" dirty="0" smtClean="0">
                <a:latin typeface="Times New Roman" pitchFamily="18" charset="0"/>
              </a:rPr>
              <a:t>代入以下关系，有</a:t>
            </a:r>
            <a:endParaRPr lang="zh-CN" altLang="en-US" sz="2400" i="1" dirty="0" smtClean="0">
              <a:latin typeface="Times New Roman" pitchFamily="18" charset="0"/>
            </a:endParaRPr>
          </a:p>
          <a:p>
            <a:pPr lvl="1" eaLnBrk="1" hangingPunct="1">
              <a:lnSpc>
                <a:spcPct val="100000"/>
              </a:lnSpc>
              <a:spcBef>
                <a:spcPts val="600"/>
              </a:spcBef>
            </a:pPr>
            <a:r>
              <a:rPr lang="en-US" altLang="zh-CN" sz="2000" i="1" dirty="0" smtClean="0">
                <a:latin typeface="Times New Roman" pitchFamily="18" charset="0"/>
              </a:rPr>
              <a:t>J</a:t>
            </a:r>
            <a:r>
              <a:rPr lang="en-US" altLang="zh-CN" sz="2000" baseline="-25000" dirty="0" smtClean="0">
                <a:latin typeface="Times New Roman" pitchFamily="18" charset="0"/>
              </a:rPr>
              <a:t>11</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Z</a:t>
            </a:r>
            <a:r>
              <a:rPr lang="en-US" altLang="zh-CN" sz="2000" baseline="-25000" dirty="0" smtClean="0">
                <a:latin typeface="Times New Roman" pitchFamily="18" charset="0"/>
              </a:rPr>
              <a:t>49</a:t>
            </a:r>
            <a:r>
              <a:rPr lang="en-US" altLang="zh-CN" sz="2000" baseline="30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W</a:t>
            </a:r>
            <a:r>
              <a:rPr lang="en-US" altLang="zh-CN" sz="2000" baseline="-25000" dirty="0" smtClean="0">
                <a:latin typeface="Times New Roman" pitchFamily="18" charset="0"/>
              </a:rPr>
              <a:t>81</a:t>
            </a:r>
            <a:r>
              <a:rPr lang="en-US" altLang="zh-CN" sz="2000" dirty="0" smtClean="0">
                <a:latin typeface="Times New Roman" pitchFamily="18" charset="0"/>
              </a:rPr>
              <a:t>⊙</a:t>
            </a:r>
            <a:r>
              <a:rPr lang="en-US" altLang="zh-CN" sz="2000" i="1" dirty="0" smtClean="0">
                <a:latin typeface="Times New Roman" pitchFamily="18" charset="0"/>
              </a:rPr>
              <a:t>Z</a:t>
            </a:r>
            <a:r>
              <a:rPr lang="en-US" altLang="zh-CN" sz="2000" baseline="-25000" dirty="0" smtClean="0">
                <a:latin typeface="Times New Roman" pitchFamily="18" charset="0"/>
              </a:rPr>
              <a:t>49</a:t>
            </a:r>
            <a:r>
              <a:rPr lang="en-US" altLang="zh-CN" sz="2000" dirty="0" smtClean="0">
                <a:latin typeface="Times New Roman" pitchFamily="18" charset="0"/>
              </a:rPr>
              <a:t>⊙</a:t>
            </a:r>
            <a:r>
              <a:rPr lang="en-US" altLang="zh-CN" sz="2000" i="1" dirty="0" smtClean="0">
                <a:latin typeface="Times New Roman" pitchFamily="18" charset="0"/>
              </a:rPr>
              <a:t>Z</a:t>
            </a:r>
            <a:r>
              <a:rPr lang="en-US" altLang="zh-CN" sz="2000" baseline="-25000" dirty="0" smtClean="0">
                <a:latin typeface="Times New Roman" pitchFamily="18" charset="0"/>
              </a:rPr>
              <a:t>49</a:t>
            </a:r>
            <a:r>
              <a:rPr lang="en-US" altLang="zh-CN" sz="2000" baseline="30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 W</a:t>
            </a:r>
            <a:r>
              <a:rPr lang="en-US" altLang="zh-CN" sz="2000" baseline="-25000" dirty="0" smtClean="0">
                <a:latin typeface="Times New Roman" pitchFamily="18" charset="0"/>
              </a:rPr>
              <a:t>81</a:t>
            </a:r>
            <a:r>
              <a:rPr lang="en-US" altLang="zh-CN" sz="2000" dirty="0" smtClean="0">
                <a:latin typeface="Times New Roman" pitchFamily="18" charset="0"/>
              </a:rPr>
              <a:t> </a:t>
            </a:r>
            <a:endParaRPr lang="en-US" altLang="zh-CN" sz="2000" i="1" dirty="0" smtClean="0">
              <a:latin typeface="Times New Roman" pitchFamily="18" charset="0"/>
            </a:endParaRPr>
          </a:p>
          <a:p>
            <a:pPr lvl="1" eaLnBrk="1" hangingPunct="1">
              <a:lnSpc>
                <a:spcPct val="100000"/>
              </a:lnSpc>
              <a:spcBef>
                <a:spcPts val="600"/>
              </a:spcBef>
            </a:pPr>
            <a:r>
              <a:rPr lang="en-US" altLang="zh-CN" sz="2000" i="1" dirty="0" smtClean="0">
                <a:latin typeface="Times New Roman" pitchFamily="18" charset="0"/>
              </a:rPr>
              <a:t>J</a:t>
            </a:r>
            <a:r>
              <a:rPr lang="en-US" altLang="zh-CN" sz="2000" baseline="-25000" dirty="0" smtClean="0">
                <a:latin typeface="Times New Roman" pitchFamily="18" charset="0"/>
              </a:rPr>
              <a:t>12</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baseline="-25000" dirty="0" smtClean="0">
                <a:latin typeface="Times New Roman" pitchFamily="18" charset="0"/>
              </a:rPr>
              <a:t>2      </a:t>
            </a:r>
            <a:r>
              <a:rPr lang="zh-CN" altLang="en-US" sz="2000" dirty="0" smtClean="0">
                <a:latin typeface="Times New Roman" pitchFamily="18" charset="0"/>
              </a:rPr>
              <a:t>－</a:t>
            </a:r>
            <a:r>
              <a:rPr lang="en-US" altLang="zh-CN" sz="2000" i="1" dirty="0" smtClean="0">
                <a:latin typeface="Times New Roman" pitchFamily="18" charset="0"/>
              </a:rPr>
              <a:t>Z</a:t>
            </a:r>
            <a:r>
              <a:rPr lang="en-US" altLang="zh-CN" sz="2000" baseline="-25000" dirty="0" smtClean="0">
                <a:latin typeface="Times New Roman" pitchFamily="18" charset="0"/>
              </a:rPr>
              <a:t>50</a:t>
            </a:r>
            <a:r>
              <a:rPr lang="en-US" altLang="zh-CN" sz="2000" dirty="0" smtClean="0">
                <a:latin typeface="Times New Roman" pitchFamily="18" charset="0"/>
              </a:rPr>
              <a:t>=</a:t>
            </a:r>
            <a:r>
              <a:rPr lang="en-US" altLang="zh-CN" sz="2000" i="1" dirty="0" smtClean="0">
                <a:latin typeface="Times New Roman" pitchFamily="18" charset="0"/>
              </a:rPr>
              <a:t> W</a:t>
            </a:r>
            <a:r>
              <a:rPr lang="en-US" altLang="zh-CN" sz="2000" baseline="-25000" dirty="0" smtClean="0">
                <a:latin typeface="Times New Roman" pitchFamily="18" charset="0"/>
              </a:rPr>
              <a:t>83</a:t>
            </a:r>
            <a:r>
              <a:rPr lang="en-US" altLang="zh-CN" sz="2000" dirty="0" smtClean="0">
                <a:latin typeface="Times New Roman" pitchFamily="18" charset="0"/>
              </a:rPr>
              <a:t>    </a:t>
            </a:r>
            <a:r>
              <a:rPr lang="en-US" altLang="zh-CN" sz="2000" i="1" dirty="0" smtClean="0">
                <a:latin typeface="Times New Roman" pitchFamily="18" charset="0"/>
              </a:rPr>
              <a:t>Z</a:t>
            </a:r>
            <a:r>
              <a:rPr lang="en-US" altLang="zh-CN" sz="2000" baseline="-25000" dirty="0" smtClean="0">
                <a:latin typeface="Times New Roman" pitchFamily="18" charset="0"/>
              </a:rPr>
              <a:t>50</a:t>
            </a:r>
            <a:r>
              <a:rPr lang="en-US" altLang="zh-CN" sz="2000" dirty="0" smtClean="0">
                <a:latin typeface="Times New Roman" pitchFamily="18" charset="0"/>
              </a:rPr>
              <a:t>    </a:t>
            </a:r>
            <a:r>
              <a:rPr lang="zh-CN" altLang="en-US" sz="2000" dirty="0" smtClean="0">
                <a:latin typeface="Times New Roman" pitchFamily="18" charset="0"/>
              </a:rPr>
              <a:t>－</a:t>
            </a:r>
            <a:r>
              <a:rPr lang="en-US" altLang="zh-CN" sz="2000" i="1" dirty="0" smtClean="0">
                <a:latin typeface="Times New Roman" pitchFamily="18" charset="0"/>
              </a:rPr>
              <a:t>Z</a:t>
            </a:r>
            <a:r>
              <a:rPr lang="en-US" altLang="zh-CN" sz="2000" baseline="-25000" dirty="0" smtClean="0">
                <a:latin typeface="Times New Roman" pitchFamily="18" charset="0"/>
              </a:rPr>
              <a:t>50</a:t>
            </a:r>
            <a:r>
              <a:rPr lang="en-US" altLang="zh-CN" sz="2000" dirty="0" smtClean="0">
                <a:latin typeface="Times New Roman" pitchFamily="18" charset="0"/>
              </a:rPr>
              <a:t>=</a:t>
            </a:r>
            <a:r>
              <a:rPr lang="en-US" altLang="zh-CN" sz="2000" i="1" dirty="0" smtClean="0">
                <a:latin typeface="Times New Roman" pitchFamily="18" charset="0"/>
              </a:rPr>
              <a:t>W</a:t>
            </a:r>
            <a:r>
              <a:rPr lang="en-US" altLang="zh-CN" sz="2000" baseline="-25000" dirty="0" smtClean="0">
                <a:latin typeface="Times New Roman" pitchFamily="18" charset="0"/>
              </a:rPr>
              <a:t>83</a:t>
            </a:r>
            <a:r>
              <a:rPr lang="en-US" altLang="zh-CN" sz="2000" dirty="0" smtClean="0">
                <a:latin typeface="Times New Roman" pitchFamily="18" charset="0"/>
              </a:rPr>
              <a:t> </a:t>
            </a:r>
            <a:endParaRPr lang="en-US" altLang="zh-CN" sz="2000" i="1" dirty="0" smtClean="0">
              <a:latin typeface="Times New Roman" pitchFamily="18" charset="0"/>
            </a:endParaRPr>
          </a:p>
          <a:p>
            <a:pPr lvl="1" eaLnBrk="1" hangingPunct="1">
              <a:lnSpc>
                <a:spcPct val="100000"/>
              </a:lnSpc>
              <a:spcBef>
                <a:spcPts val="600"/>
              </a:spcBef>
            </a:pPr>
            <a:r>
              <a:rPr lang="en-US" altLang="zh-CN" sz="2000" i="1" dirty="0" smtClean="0">
                <a:latin typeface="Times New Roman" pitchFamily="18" charset="0"/>
              </a:rPr>
              <a:t>J</a:t>
            </a:r>
            <a:r>
              <a:rPr lang="en-US" altLang="zh-CN" sz="2000" baseline="-25000" dirty="0" smtClean="0">
                <a:latin typeface="Times New Roman" pitchFamily="18" charset="0"/>
              </a:rPr>
              <a:t>13</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baseline="-25000" dirty="0" smtClean="0">
                <a:latin typeface="Times New Roman" pitchFamily="18" charset="0"/>
              </a:rPr>
              <a:t>3      </a:t>
            </a:r>
            <a:r>
              <a:rPr lang="zh-CN" altLang="en-US" sz="2000" dirty="0" smtClean="0">
                <a:latin typeface="Times New Roman" pitchFamily="18" charset="0"/>
              </a:rPr>
              <a:t>－</a:t>
            </a:r>
            <a:r>
              <a:rPr lang="en-US" altLang="zh-CN" sz="2000" i="1" dirty="0" smtClean="0">
                <a:latin typeface="Times New Roman" pitchFamily="18" charset="0"/>
              </a:rPr>
              <a:t>Z</a:t>
            </a:r>
            <a:r>
              <a:rPr lang="en-US" altLang="zh-CN" sz="2000" baseline="-25000" dirty="0" smtClean="0">
                <a:latin typeface="Times New Roman" pitchFamily="18" charset="0"/>
              </a:rPr>
              <a:t>51</a:t>
            </a:r>
            <a:r>
              <a:rPr lang="en-US" altLang="zh-CN" sz="2000" dirty="0" smtClean="0">
                <a:latin typeface="Times New Roman" pitchFamily="18" charset="0"/>
              </a:rPr>
              <a:t>=</a:t>
            </a:r>
            <a:r>
              <a:rPr lang="en-US" altLang="zh-CN" sz="2000" i="1" dirty="0" smtClean="0">
                <a:latin typeface="Times New Roman" pitchFamily="18" charset="0"/>
              </a:rPr>
              <a:t> W</a:t>
            </a:r>
            <a:r>
              <a:rPr lang="en-US" altLang="zh-CN" sz="2000" baseline="-25000" dirty="0" smtClean="0">
                <a:latin typeface="Times New Roman" pitchFamily="18" charset="0"/>
              </a:rPr>
              <a:t>82</a:t>
            </a:r>
            <a:r>
              <a:rPr lang="en-US" altLang="zh-CN" sz="2000" dirty="0" smtClean="0">
                <a:latin typeface="Times New Roman" pitchFamily="18" charset="0"/>
              </a:rPr>
              <a:t>    </a:t>
            </a:r>
            <a:r>
              <a:rPr lang="en-US" altLang="zh-CN" sz="2000" i="1" dirty="0" smtClean="0">
                <a:latin typeface="Times New Roman" pitchFamily="18" charset="0"/>
              </a:rPr>
              <a:t>Z</a:t>
            </a:r>
            <a:r>
              <a:rPr lang="en-US" altLang="zh-CN" sz="2000" baseline="-25000" dirty="0" smtClean="0">
                <a:latin typeface="Times New Roman" pitchFamily="18" charset="0"/>
              </a:rPr>
              <a:t>51</a:t>
            </a:r>
            <a:r>
              <a:rPr lang="en-US" altLang="zh-CN" sz="2000" dirty="0" smtClean="0">
                <a:latin typeface="Times New Roman" pitchFamily="18" charset="0"/>
              </a:rPr>
              <a:t>    </a:t>
            </a:r>
            <a:r>
              <a:rPr lang="zh-CN" altLang="en-US" sz="2000" dirty="0" smtClean="0">
                <a:latin typeface="Times New Roman" pitchFamily="18" charset="0"/>
              </a:rPr>
              <a:t>－</a:t>
            </a:r>
            <a:r>
              <a:rPr lang="en-US" altLang="zh-CN" sz="2000" i="1" dirty="0" smtClean="0">
                <a:latin typeface="Times New Roman" pitchFamily="18" charset="0"/>
              </a:rPr>
              <a:t>Z</a:t>
            </a:r>
            <a:r>
              <a:rPr lang="en-US" altLang="zh-CN" sz="2000" baseline="-25000" dirty="0" smtClean="0">
                <a:latin typeface="Times New Roman" pitchFamily="18" charset="0"/>
              </a:rPr>
              <a:t>51</a:t>
            </a:r>
            <a:r>
              <a:rPr lang="en-US" altLang="zh-CN" sz="2000" dirty="0" smtClean="0">
                <a:latin typeface="Times New Roman" pitchFamily="18" charset="0"/>
              </a:rPr>
              <a:t>=</a:t>
            </a:r>
            <a:r>
              <a:rPr lang="en-US" altLang="zh-CN" sz="2000" i="1" dirty="0" smtClean="0">
                <a:latin typeface="Times New Roman" pitchFamily="18" charset="0"/>
              </a:rPr>
              <a:t>W</a:t>
            </a:r>
            <a:r>
              <a:rPr lang="en-US" altLang="zh-CN" sz="2000" baseline="-25000" dirty="0" smtClean="0">
                <a:latin typeface="Times New Roman" pitchFamily="18" charset="0"/>
              </a:rPr>
              <a:t>82</a:t>
            </a:r>
            <a:r>
              <a:rPr lang="en-US" altLang="zh-CN" sz="2000" dirty="0" smtClean="0">
                <a:latin typeface="Times New Roman" pitchFamily="18" charset="0"/>
              </a:rPr>
              <a:t> </a:t>
            </a:r>
            <a:endParaRPr lang="en-US" altLang="zh-CN" sz="2000" i="1" dirty="0" smtClean="0">
              <a:latin typeface="Times New Roman" pitchFamily="18" charset="0"/>
            </a:endParaRPr>
          </a:p>
          <a:p>
            <a:pPr lvl="1" eaLnBrk="1" hangingPunct="1">
              <a:lnSpc>
                <a:spcPct val="100000"/>
              </a:lnSpc>
              <a:spcBef>
                <a:spcPts val="600"/>
              </a:spcBef>
            </a:pPr>
            <a:r>
              <a:rPr lang="en-US" altLang="zh-CN" sz="2000" i="1" dirty="0" smtClean="0">
                <a:latin typeface="Times New Roman" pitchFamily="18" charset="0"/>
              </a:rPr>
              <a:t>J</a:t>
            </a:r>
            <a:r>
              <a:rPr lang="en-US" altLang="zh-CN" sz="2000" baseline="-25000" dirty="0" smtClean="0">
                <a:latin typeface="Times New Roman" pitchFamily="18" charset="0"/>
              </a:rPr>
              <a:t>14</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baseline="-25000" dirty="0" smtClean="0">
                <a:latin typeface="Times New Roman" pitchFamily="18" charset="0"/>
              </a:rPr>
              <a:t>4</a:t>
            </a:r>
            <a:r>
              <a:rPr lang="en-US" altLang="zh-CN" sz="2000" dirty="0" smtClean="0">
                <a:latin typeface="Times New Roman" pitchFamily="18" charset="0"/>
              </a:rPr>
              <a:t>⊙</a:t>
            </a:r>
            <a:r>
              <a:rPr lang="en-US" altLang="zh-CN" sz="2000" i="1" dirty="0" smtClean="0">
                <a:latin typeface="Times New Roman" pitchFamily="18" charset="0"/>
              </a:rPr>
              <a:t>Z</a:t>
            </a:r>
            <a:r>
              <a:rPr lang="en-US" altLang="zh-CN" sz="2000" baseline="-25000" dirty="0" smtClean="0">
                <a:latin typeface="Times New Roman" pitchFamily="18" charset="0"/>
              </a:rPr>
              <a:t>52</a:t>
            </a:r>
            <a:r>
              <a:rPr lang="en-US" altLang="zh-CN" sz="2000" baseline="30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W</a:t>
            </a:r>
            <a:r>
              <a:rPr lang="en-US" altLang="zh-CN" sz="2000" baseline="-25000" dirty="0" smtClean="0">
                <a:latin typeface="Times New Roman" pitchFamily="18" charset="0"/>
              </a:rPr>
              <a:t>81</a:t>
            </a:r>
            <a:r>
              <a:rPr lang="en-US" altLang="zh-CN" sz="2000" dirty="0" smtClean="0">
                <a:latin typeface="Times New Roman" pitchFamily="18" charset="0"/>
              </a:rPr>
              <a:t>⊙</a:t>
            </a:r>
            <a:r>
              <a:rPr lang="en-US" altLang="zh-CN" sz="2000" i="1" dirty="0" smtClean="0">
                <a:latin typeface="Times New Roman" pitchFamily="18" charset="0"/>
              </a:rPr>
              <a:t>Z</a:t>
            </a:r>
            <a:r>
              <a:rPr lang="en-US" altLang="zh-CN" sz="2000" baseline="-25000" dirty="0" smtClean="0">
                <a:latin typeface="Times New Roman" pitchFamily="18" charset="0"/>
              </a:rPr>
              <a:t>52</a:t>
            </a:r>
            <a:r>
              <a:rPr lang="en-US" altLang="zh-CN" sz="2000" dirty="0" smtClean="0">
                <a:latin typeface="Times New Roman" pitchFamily="18" charset="0"/>
              </a:rPr>
              <a:t>⊙</a:t>
            </a:r>
            <a:r>
              <a:rPr lang="en-US" altLang="zh-CN" sz="2000" i="1" dirty="0" smtClean="0">
                <a:latin typeface="Times New Roman" pitchFamily="18" charset="0"/>
              </a:rPr>
              <a:t>Z</a:t>
            </a:r>
            <a:r>
              <a:rPr lang="en-US" altLang="zh-CN" sz="2000" baseline="-25000" dirty="0" smtClean="0">
                <a:latin typeface="Times New Roman" pitchFamily="18" charset="0"/>
              </a:rPr>
              <a:t>52</a:t>
            </a:r>
            <a:r>
              <a:rPr lang="en-US" altLang="zh-CN" sz="2000" baseline="30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W</a:t>
            </a:r>
            <a:r>
              <a:rPr lang="en-US" altLang="zh-CN" sz="2000" baseline="-25000" dirty="0" smtClean="0">
                <a:latin typeface="Times New Roman" pitchFamily="18" charset="0"/>
              </a:rPr>
              <a:t>84</a:t>
            </a:r>
            <a:r>
              <a:rPr lang="en-US" altLang="zh-CN" sz="2000" dirty="0" smtClean="0">
                <a:latin typeface="Times New Roman" pitchFamily="18" charset="0"/>
              </a:rPr>
              <a:t> </a:t>
            </a:r>
          </a:p>
          <a:p>
            <a:pPr eaLnBrk="1" hangingPunct="1">
              <a:lnSpc>
                <a:spcPct val="100000"/>
              </a:lnSpc>
              <a:spcBef>
                <a:spcPts val="600"/>
              </a:spcBef>
            </a:pPr>
            <a:r>
              <a:rPr lang="zh-CN" altLang="en-US" sz="2400" dirty="0" smtClean="0">
                <a:latin typeface="Times New Roman" pitchFamily="18" charset="0"/>
              </a:rPr>
              <a:t>可见解密过程第</a:t>
            </a:r>
            <a:r>
              <a:rPr lang="en-US" altLang="zh-CN" sz="2400" dirty="0" smtClean="0">
                <a:latin typeface="Times New Roman" pitchFamily="18" charset="0"/>
              </a:rPr>
              <a:t>1</a:t>
            </a:r>
            <a:r>
              <a:rPr lang="zh-CN" altLang="en-US" sz="2400" dirty="0" smtClean="0">
                <a:latin typeface="Times New Roman" pitchFamily="18" charset="0"/>
              </a:rPr>
              <a:t>轮第</a:t>
            </a:r>
            <a:r>
              <a:rPr lang="en-US" altLang="zh-CN" sz="2400" dirty="0" smtClean="0">
                <a:latin typeface="Times New Roman" pitchFamily="18" charset="0"/>
              </a:rPr>
              <a:t>1</a:t>
            </a:r>
            <a:r>
              <a:rPr lang="zh-CN" altLang="en-US" sz="2400" dirty="0" smtClean="0">
                <a:latin typeface="Times New Roman" pitchFamily="18" charset="0"/>
              </a:rPr>
              <a:t>步的输出等于加密过程最后一步输入中第</a:t>
            </a:r>
            <a:r>
              <a:rPr lang="en-US" altLang="zh-CN" sz="2400" dirty="0" smtClean="0">
                <a:latin typeface="Times New Roman" pitchFamily="18" charset="0"/>
              </a:rPr>
              <a:t>2</a:t>
            </a:r>
            <a:r>
              <a:rPr lang="zh-CN" altLang="en-US" sz="2400" dirty="0" smtClean="0">
                <a:latin typeface="Times New Roman" pitchFamily="18" charset="0"/>
              </a:rPr>
              <a:t>个子段和第</a:t>
            </a:r>
            <a:r>
              <a:rPr lang="en-US" altLang="zh-CN" sz="2400" dirty="0" smtClean="0">
                <a:latin typeface="Times New Roman" pitchFamily="18" charset="0"/>
              </a:rPr>
              <a:t>3</a:t>
            </a:r>
            <a:r>
              <a:rPr lang="zh-CN" altLang="en-US" sz="2400" dirty="0" smtClean="0">
                <a:latin typeface="Times New Roman" pitchFamily="18" charset="0"/>
              </a:rPr>
              <a:t>个子段交换后的值。</a:t>
            </a:r>
          </a:p>
        </p:txBody>
      </p:sp>
      <p:graphicFrame>
        <p:nvGraphicFramePr>
          <p:cNvPr id="32770" name="Object 4"/>
          <p:cNvGraphicFramePr>
            <a:graphicFrameLocks noChangeAspect="1"/>
          </p:cNvGraphicFramePr>
          <p:nvPr>
            <p:ph sz="quarter" idx="2"/>
          </p:nvPr>
        </p:nvGraphicFramePr>
        <p:xfrm>
          <a:off x="3962400" y="4238625"/>
          <a:ext cx="211138" cy="257175"/>
        </p:xfrm>
        <a:graphic>
          <a:graphicData uri="http://schemas.openxmlformats.org/presentationml/2006/ole">
            <p:oleObj spid="_x0000_s674818" name="Visio" r:id="rId3" imgW="211531" imgH="256642" progId="Visio.Drawing.11">
              <p:embed/>
            </p:oleObj>
          </a:graphicData>
        </a:graphic>
      </p:graphicFrame>
      <p:graphicFrame>
        <p:nvGraphicFramePr>
          <p:cNvPr id="32771" name="Object 7"/>
          <p:cNvGraphicFramePr>
            <a:graphicFrameLocks noChangeAspect="1"/>
          </p:cNvGraphicFramePr>
          <p:nvPr>
            <p:ph sz="quarter" idx="3"/>
          </p:nvPr>
        </p:nvGraphicFramePr>
        <p:xfrm>
          <a:off x="3962400" y="4695825"/>
          <a:ext cx="211138" cy="257175"/>
        </p:xfrm>
        <a:graphic>
          <a:graphicData uri="http://schemas.openxmlformats.org/presentationml/2006/ole">
            <p:oleObj spid="_x0000_s674819" name="Visio" r:id="rId4" imgW="211531" imgH="256642" progId="Visio.Drawing.11">
              <p:embed/>
            </p:oleObj>
          </a:graphicData>
        </a:graphic>
      </p:graphicFrame>
      <p:graphicFrame>
        <p:nvGraphicFramePr>
          <p:cNvPr id="32772" name="Object 10"/>
          <p:cNvGraphicFramePr>
            <a:graphicFrameLocks noChangeAspect="1"/>
          </p:cNvGraphicFramePr>
          <p:nvPr/>
        </p:nvGraphicFramePr>
        <p:xfrm>
          <a:off x="5199062" y="1724025"/>
          <a:ext cx="211138" cy="257175"/>
        </p:xfrm>
        <a:graphic>
          <a:graphicData uri="http://schemas.openxmlformats.org/presentationml/2006/ole">
            <p:oleObj spid="_x0000_s674820" name="Visio" r:id="rId5" imgW="211531" imgH="256642" progId="Visio.Drawing.11">
              <p:embed/>
            </p:oleObj>
          </a:graphicData>
        </a:graphic>
      </p:graphicFrame>
      <p:graphicFrame>
        <p:nvGraphicFramePr>
          <p:cNvPr id="32773" name="Object 11"/>
          <p:cNvGraphicFramePr>
            <a:graphicFrameLocks noChangeAspect="1"/>
          </p:cNvGraphicFramePr>
          <p:nvPr/>
        </p:nvGraphicFramePr>
        <p:xfrm>
          <a:off x="3598862" y="1724025"/>
          <a:ext cx="211138" cy="257175"/>
        </p:xfrm>
        <a:graphic>
          <a:graphicData uri="http://schemas.openxmlformats.org/presentationml/2006/ole">
            <p:oleObj spid="_x0000_s674821" name="Visio" r:id="rId6" imgW="211531" imgH="256642" progId="Visio.Drawing.11">
              <p:embed/>
            </p:oleObj>
          </a:graphicData>
        </a:graphic>
      </p:graphicFrame>
      <p:graphicFrame>
        <p:nvGraphicFramePr>
          <p:cNvPr id="32774" name="Object 12"/>
          <p:cNvGraphicFramePr>
            <a:graphicFrameLocks noChangeAspect="1"/>
          </p:cNvGraphicFramePr>
          <p:nvPr/>
        </p:nvGraphicFramePr>
        <p:xfrm>
          <a:off x="3352800" y="4238625"/>
          <a:ext cx="211138" cy="257175"/>
        </p:xfrm>
        <a:graphic>
          <a:graphicData uri="http://schemas.openxmlformats.org/presentationml/2006/ole">
            <p:oleObj spid="_x0000_s674822" name="Visio" r:id="rId7" imgW="211531" imgH="256642" progId="Visio.Drawing.11">
              <p:embed/>
            </p:oleObj>
          </a:graphicData>
        </a:graphic>
      </p:graphicFrame>
      <p:graphicFrame>
        <p:nvGraphicFramePr>
          <p:cNvPr id="32775" name="Object 13"/>
          <p:cNvGraphicFramePr>
            <a:graphicFrameLocks noChangeAspect="1"/>
          </p:cNvGraphicFramePr>
          <p:nvPr/>
        </p:nvGraphicFramePr>
        <p:xfrm>
          <a:off x="1981200" y="4238625"/>
          <a:ext cx="211138" cy="257175"/>
        </p:xfrm>
        <a:graphic>
          <a:graphicData uri="http://schemas.openxmlformats.org/presentationml/2006/ole">
            <p:oleObj spid="_x0000_s674823" name="Visio" r:id="rId8" imgW="211531" imgH="256642" progId="Visio.Drawing.11">
              <p:embed/>
            </p:oleObj>
          </a:graphicData>
        </a:graphic>
      </p:graphicFrame>
      <p:graphicFrame>
        <p:nvGraphicFramePr>
          <p:cNvPr id="32776" name="Object 14"/>
          <p:cNvGraphicFramePr>
            <a:graphicFrameLocks noChangeAspect="1"/>
          </p:cNvGraphicFramePr>
          <p:nvPr/>
        </p:nvGraphicFramePr>
        <p:xfrm>
          <a:off x="1998663" y="4695825"/>
          <a:ext cx="211137" cy="257175"/>
        </p:xfrm>
        <a:graphic>
          <a:graphicData uri="http://schemas.openxmlformats.org/presentationml/2006/ole">
            <p:oleObj spid="_x0000_s674824" name="Visio" r:id="rId9" imgW="211531" imgH="256642" progId="Visio.Drawing.11">
              <p:embed/>
            </p:oleObj>
          </a:graphicData>
        </a:graphic>
      </p:graphicFrame>
      <p:graphicFrame>
        <p:nvGraphicFramePr>
          <p:cNvPr id="32777" name="Object 15"/>
          <p:cNvGraphicFramePr>
            <a:graphicFrameLocks noChangeAspect="1"/>
          </p:cNvGraphicFramePr>
          <p:nvPr/>
        </p:nvGraphicFramePr>
        <p:xfrm>
          <a:off x="4724400" y="2590800"/>
          <a:ext cx="211138" cy="257175"/>
        </p:xfrm>
        <a:graphic>
          <a:graphicData uri="http://schemas.openxmlformats.org/presentationml/2006/ole">
            <p:oleObj spid="_x0000_s674825" name="Visio" r:id="rId10" imgW="211531" imgH="256642" progId="Visio.Drawing.11">
              <p:embed/>
            </p:oleObj>
          </a:graphicData>
        </a:graphic>
      </p:graphicFrame>
      <p:graphicFrame>
        <p:nvGraphicFramePr>
          <p:cNvPr id="32778" name="Object 16"/>
          <p:cNvGraphicFramePr>
            <a:graphicFrameLocks noChangeAspect="1"/>
          </p:cNvGraphicFramePr>
          <p:nvPr/>
        </p:nvGraphicFramePr>
        <p:xfrm>
          <a:off x="3352800" y="2590800"/>
          <a:ext cx="211138" cy="257175"/>
        </p:xfrm>
        <a:graphic>
          <a:graphicData uri="http://schemas.openxmlformats.org/presentationml/2006/ole">
            <p:oleObj spid="_x0000_s674826" name="Visio" r:id="rId11" imgW="211531" imgH="256642" progId="Visio.Drawing.11">
              <p:embed/>
            </p:oleObj>
          </a:graphicData>
        </a:graphic>
      </p:graphicFrame>
      <p:graphicFrame>
        <p:nvGraphicFramePr>
          <p:cNvPr id="32779" name="Object 17"/>
          <p:cNvGraphicFramePr>
            <a:graphicFrameLocks noChangeAspect="1"/>
          </p:cNvGraphicFramePr>
          <p:nvPr/>
        </p:nvGraphicFramePr>
        <p:xfrm>
          <a:off x="3352800" y="4695825"/>
          <a:ext cx="211138" cy="257175"/>
        </p:xfrm>
        <a:graphic>
          <a:graphicData uri="http://schemas.openxmlformats.org/presentationml/2006/ole">
            <p:oleObj spid="_x0000_s674827" name="Visio" r:id="rId12" imgW="211531" imgH="256642" progId="Visio.Drawing.11">
              <p:embed/>
            </p:oleObj>
          </a:graphicData>
        </a:graphic>
      </p:graphicFrame>
      <p:sp>
        <p:nvSpPr>
          <p:cNvPr id="14" name="标题 1"/>
          <p:cNvSpPr>
            <a:spLocks noGrp="1"/>
          </p:cNvSpPr>
          <p:nvPr>
            <p:ph type="title"/>
          </p:nvPr>
        </p:nvSpPr>
        <p:spPr>
          <a:xfrm>
            <a:off x="533400" y="381000"/>
            <a:ext cx="7696200" cy="533400"/>
          </a:xfrm>
        </p:spPr>
        <p:txBody>
          <a:bodyPr/>
          <a:lstStyle/>
          <a:p>
            <a:pPr eaLnBrk="1" hangingPunct="1">
              <a:lnSpc>
                <a:spcPct val="110000"/>
              </a:lnSpc>
            </a:pPr>
            <a:r>
              <a:rPr lang="en-US" altLang="zh-CN" dirty="0" smtClean="0"/>
              <a:t>3.5.2 </a:t>
            </a:r>
            <a:r>
              <a:rPr lang="zh-CN" altLang="en-US" dirty="0" smtClean="0"/>
              <a:t>加密过程</a:t>
            </a:r>
          </a:p>
        </p:txBody>
      </p:sp>
      <p:sp>
        <p:nvSpPr>
          <p:cNvPr id="1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IDEA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5"/>
          <p:cNvSpPr>
            <a:spLocks noGrp="1"/>
          </p:cNvSpPr>
          <p:nvPr>
            <p:ph type="sldNum" sz="quarter" idx="12"/>
          </p:nvPr>
        </p:nvSpPr>
        <p:spPr>
          <a:noFill/>
        </p:spPr>
        <p:txBody>
          <a:bodyPr/>
          <a:lstStyle/>
          <a:p>
            <a:fld id="{BF0556FD-154C-4EE9-9BFD-080D3EEBE4B5}" type="slidenum">
              <a:rPr lang="en-US" altLang="zh-CN" smtClean="0">
                <a:ea typeface="宋体" charset="-122"/>
              </a:rPr>
              <a:pPr/>
              <a:t>89</a:t>
            </a:fld>
            <a:r>
              <a:rPr lang="en-US" altLang="zh-CN" dirty="0" smtClean="0">
                <a:ea typeface="宋体" charset="-122"/>
              </a:rPr>
              <a:t>/</a:t>
            </a:r>
          </a:p>
        </p:txBody>
      </p:sp>
      <p:sp>
        <p:nvSpPr>
          <p:cNvPr id="121859" name="Rectangle 3"/>
          <p:cNvSpPr>
            <a:spLocks noGrp="1" noChangeArrowheads="1"/>
          </p:cNvSpPr>
          <p:nvPr>
            <p:ph type="body" idx="1"/>
          </p:nvPr>
        </p:nvSpPr>
        <p:spPr>
          <a:xfrm>
            <a:off x="0" y="76200"/>
            <a:ext cx="4876800" cy="6629400"/>
          </a:xfrm>
        </p:spPr>
        <p:txBody>
          <a:bodyPr/>
          <a:lstStyle/>
          <a:p>
            <a:pPr eaLnBrk="1" hangingPunct="1">
              <a:lnSpc>
                <a:spcPct val="100000"/>
              </a:lnSpc>
            </a:pPr>
            <a:r>
              <a:rPr lang="zh-CN" altLang="en-US" sz="2000" smtClean="0">
                <a:latin typeface="Times New Roman" pitchFamily="18" charset="0"/>
              </a:rPr>
              <a:t>从图</a:t>
            </a:r>
            <a:r>
              <a:rPr lang="en-US" altLang="zh-CN" sz="2000" smtClean="0">
                <a:latin typeface="Times New Roman" pitchFamily="18" charset="0"/>
              </a:rPr>
              <a:t>3</a:t>
            </a:r>
            <a:r>
              <a:rPr lang="zh-CN" altLang="en-US" sz="2000" smtClean="0">
                <a:latin typeface="Times New Roman" pitchFamily="18" charset="0"/>
              </a:rPr>
              <a:t>－</a:t>
            </a:r>
            <a:r>
              <a:rPr lang="en-US" altLang="zh-CN" sz="2000" smtClean="0">
                <a:latin typeface="Times New Roman" pitchFamily="18" charset="0"/>
              </a:rPr>
              <a:t>16</a:t>
            </a:r>
            <a:r>
              <a:rPr lang="zh-CN" altLang="en-US" sz="2000" smtClean="0">
                <a:latin typeface="Times New Roman" pitchFamily="18" charset="0"/>
              </a:rPr>
              <a:t>，可得以下关系：</a:t>
            </a:r>
            <a:endParaRPr lang="zh-CN" altLang="en-US" sz="2000" i="1" smtClean="0">
              <a:latin typeface="Times New Roman" pitchFamily="18" charset="0"/>
            </a:endParaRPr>
          </a:p>
          <a:p>
            <a:pPr lvl="1" eaLnBrk="1" hangingPunct="1">
              <a:lnSpc>
                <a:spcPct val="100000"/>
              </a:lnSpc>
            </a:pPr>
            <a:r>
              <a:rPr lang="en-US" altLang="zh-CN" sz="1800" i="1" smtClean="0">
                <a:latin typeface="Times New Roman" pitchFamily="18" charset="0"/>
              </a:rPr>
              <a:t>W</a:t>
            </a:r>
            <a:r>
              <a:rPr lang="en-US" altLang="zh-CN" sz="1800" baseline="-25000" smtClean="0">
                <a:latin typeface="Times New Roman" pitchFamily="18" charset="0"/>
              </a:rPr>
              <a:t>81</a:t>
            </a:r>
            <a:r>
              <a:rPr lang="en-US" altLang="zh-CN"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81</a:t>
            </a:r>
            <a:r>
              <a:rPr lang="en-US" altLang="zh-CN" sz="1800" smtClean="0">
                <a:latin typeface="Times New Roman" pitchFamily="18" charset="0"/>
                <a:sym typeface="Symbol" pitchFamily="18" charset="2"/>
              </a:rPr>
              <a:t></a:t>
            </a:r>
            <a:r>
              <a:rPr lang="en-US" altLang="zh-CN" sz="1800" i="1" smtClean="0">
                <a:latin typeface="Times New Roman" pitchFamily="18" charset="0"/>
              </a:rPr>
              <a:t>MA</a:t>
            </a:r>
            <a:r>
              <a:rPr lang="en-US" altLang="zh-CN" sz="1800" i="1" baseline="-25000" smtClean="0">
                <a:latin typeface="Times New Roman" pitchFamily="18" charset="0"/>
              </a:rPr>
              <a:t>R</a:t>
            </a:r>
            <a:r>
              <a:rPr lang="en-US" altLang="zh-CN"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81</a:t>
            </a:r>
            <a:r>
              <a:rPr lang="en-US" altLang="zh-CN" sz="1800" smtClean="0">
                <a:latin typeface="Times New Roman" pitchFamily="18" charset="0"/>
                <a:sym typeface="Symbol" pitchFamily="18" charset="2"/>
              </a:rPr>
              <a:t></a:t>
            </a:r>
            <a:r>
              <a:rPr lang="en-US" altLang="zh-CN" sz="1800" i="1" smtClean="0">
                <a:latin typeface="Times New Roman" pitchFamily="18" charset="0"/>
              </a:rPr>
              <a:t>I</a:t>
            </a:r>
            <a:r>
              <a:rPr lang="en-US" altLang="zh-CN" sz="1800" baseline="-25000" smtClean="0">
                <a:latin typeface="Times New Roman" pitchFamily="18" charset="0"/>
              </a:rPr>
              <a:t>83</a:t>
            </a:r>
            <a:r>
              <a:rPr lang="zh-CN" altLang="en-US"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82</a:t>
            </a:r>
            <a:r>
              <a:rPr lang="en-US" altLang="zh-CN" sz="1800" smtClean="0">
                <a:latin typeface="Times New Roman" pitchFamily="18" charset="0"/>
                <a:sym typeface="Symbol" pitchFamily="18" charset="2"/>
              </a:rPr>
              <a:t></a:t>
            </a:r>
            <a:r>
              <a:rPr lang="en-US" altLang="zh-CN" sz="1800" i="1" smtClean="0">
                <a:latin typeface="Times New Roman" pitchFamily="18" charset="0"/>
              </a:rPr>
              <a:t>I</a:t>
            </a:r>
            <a:r>
              <a:rPr lang="en-US" altLang="zh-CN" sz="1800" baseline="-25000" smtClean="0">
                <a:latin typeface="Times New Roman" pitchFamily="18" charset="0"/>
              </a:rPr>
              <a:t>84</a:t>
            </a:r>
            <a:r>
              <a:rPr lang="en-US" altLang="zh-CN" sz="1800" smtClean="0">
                <a:latin typeface="Times New Roman" pitchFamily="18" charset="0"/>
              </a:rPr>
              <a:t>)</a:t>
            </a:r>
            <a:endParaRPr lang="en-US" altLang="zh-CN" sz="1800" i="1" smtClean="0">
              <a:latin typeface="Times New Roman" pitchFamily="18" charset="0"/>
            </a:endParaRPr>
          </a:p>
          <a:p>
            <a:pPr lvl="1" eaLnBrk="1" hangingPunct="1">
              <a:lnSpc>
                <a:spcPct val="100000"/>
              </a:lnSpc>
            </a:pPr>
            <a:r>
              <a:rPr lang="en-US" altLang="zh-CN" sz="1800" i="1" smtClean="0">
                <a:latin typeface="Times New Roman" pitchFamily="18" charset="0"/>
              </a:rPr>
              <a:t>W</a:t>
            </a:r>
            <a:r>
              <a:rPr lang="en-US" altLang="zh-CN" sz="1800" baseline="-25000" smtClean="0">
                <a:latin typeface="Times New Roman" pitchFamily="18" charset="0"/>
              </a:rPr>
              <a:t>82</a:t>
            </a:r>
            <a:r>
              <a:rPr lang="en-US" altLang="zh-CN"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83</a:t>
            </a:r>
            <a:r>
              <a:rPr lang="en-US" altLang="zh-CN" sz="1800" smtClean="0">
                <a:latin typeface="Times New Roman" pitchFamily="18" charset="0"/>
                <a:sym typeface="Symbol" pitchFamily="18" charset="2"/>
              </a:rPr>
              <a:t></a:t>
            </a:r>
            <a:r>
              <a:rPr lang="en-US" altLang="zh-CN" sz="1800" i="1" smtClean="0">
                <a:latin typeface="Times New Roman" pitchFamily="18" charset="0"/>
              </a:rPr>
              <a:t>MA</a:t>
            </a:r>
            <a:r>
              <a:rPr lang="en-US" altLang="zh-CN" sz="1800" i="1" baseline="-25000" smtClean="0">
                <a:latin typeface="Times New Roman" pitchFamily="18" charset="0"/>
              </a:rPr>
              <a:t>R</a:t>
            </a:r>
            <a:r>
              <a:rPr lang="en-US" altLang="zh-CN"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81</a:t>
            </a:r>
            <a:r>
              <a:rPr lang="en-US" altLang="zh-CN" sz="1800" smtClean="0">
                <a:latin typeface="Times New Roman" pitchFamily="18" charset="0"/>
                <a:sym typeface="Symbol" pitchFamily="18" charset="2"/>
              </a:rPr>
              <a:t></a:t>
            </a:r>
            <a:r>
              <a:rPr lang="en-US" altLang="zh-CN" sz="1800" i="1" smtClean="0">
                <a:latin typeface="Times New Roman" pitchFamily="18" charset="0"/>
              </a:rPr>
              <a:t>I</a:t>
            </a:r>
            <a:r>
              <a:rPr lang="en-US" altLang="zh-CN" sz="1800" baseline="-25000" smtClean="0">
                <a:latin typeface="Times New Roman" pitchFamily="18" charset="0"/>
              </a:rPr>
              <a:t>83</a:t>
            </a:r>
            <a:r>
              <a:rPr lang="zh-CN" altLang="en-US"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82</a:t>
            </a:r>
            <a:r>
              <a:rPr lang="en-US" altLang="zh-CN" sz="1800" smtClean="0">
                <a:latin typeface="Times New Roman" pitchFamily="18" charset="0"/>
                <a:sym typeface="Symbol" pitchFamily="18" charset="2"/>
              </a:rPr>
              <a:t></a:t>
            </a:r>
            <a:r>
              <a:rPr lang="en-US" altLang="zh-CN" sz="1800" i="1" smtClean="0">
                <a:latin typeface="Times New Roman" pitchFamily="18" charset="0"/>
              </a:rPr>
              <a:t>I</a:t>
            </a:r>
            <a:r>
              <a:rPr lang="en-US" altLang="zh-CN" sz="1800" baseline="-25000" smtClean="0">
                <a:latin typeface="Times New Roman" pitchFamily="18" charset="0"/>
              </a:rPr>
              <a:t>84</a:t>
            </a:r>
            <a:r>
              <a:rPr lang="en-US" altLang="zh-CN" sz="1800" smtClean="0">
                <a:latin typeface="Times New Roman" pitchFamily="18" charset="0"/>
              </a:rPr>
              <a:t>)</a:t>
            </a:r>
            <a:endParaRPr lang="en-US" altLang="zh-CN" sz="1800" i="1" smtClean="0">
              <a:latin typeface="Times New Roman" pitchFamily="18" charset="0"/>
            </a:endParaRPr>
          </a:p>
          <a:p>
            <a:pPr lvl="1" eaLnBrk="1" hangingPunct="1">
              <a:lnSpc>
                <a:spcPct val="100000"/>
              </a:lnSpc>
            </a:pPr>
            <a:r>
              <a:rPr lang="en-US" altLang="zh-CN" sz="1800" i="1" smtClean="0">
                <a:latin typeface="Times New Roman" pitchFamily="18" charset="0"/>
              </a:rPr>
              <a:t>W</a:t>
            </a:r>
            <a:r>
              <a:rPr lang="en-US" altLang="zh-CN" sz="1800" baseline="-25000" smtClean="0">
                <a:latin typeface="Times New Roman" pitchFamily="18" charset="0"/>
              </a:rPr>
              <a:t>83</a:t>
            </a:r>
            <a:r>
              <a:rPr lang="en-US" altLang="zh-CN"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82</a:t>
            </a:r>
            <a:r>
              <a:rPr lang="en-US" altLang="zh-CN" sz="1800" smtClean="0">
                <a:latin typeface="Times New Roman" pitchFamily="18" charset="0"/>
                <a:sym typeface="Symbol" pitchFamily="18" charset="2"/>
              </a:rPr>
              <a:t></a:t>
            </a:r>
            <a:r>
              <a:rPr lang="en-US" altLang="zh-CN" sz="1800" i="1" smtClean="0">
                <a:latin typeface="Times New Roman" pitchFamily="18" charset="0"/>
              </a:rPr>
              <a:t>MA</a:t>
            </a:r>
            <a:r>
              <a:rPr lang="en-US" altLang="zh-CN" sz="1800" i="1" baseline="-25000" smtClean="0">
                <a:latin typeface="Times New Roman" pitchFamily="18" charset="0"/>
              </a:rPr>
              <a:t>L</a:t>
            </a:r>
            <a:r>
              <a:rPr lang="en-US" altLang="zh-CN"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81</a:t>
            </a:r>
            <a:r>
              <a:rPr lang="en-US" altLang="zh-CN" sz="1800" smtClean="0">
                <a:latin typeface="Times New Roman" pitchFamily="18" charset="0"/>
                <a:sym typeface="Symbol" pitchFamily="18" charset="2"/>
              </a:rPr>
              <a:t></a:t>
            </a:r>
            <a:r>
              <a:rPr lang="en-US" altLang="zh-CN" sz="1800" i="1" smtClean="0">
                <a:latin typeface="Times New Roman" pitchFamily="18" charset="0"/>
              </a:rPr>
              <a:t>I</a:t>
            </a:r>
            <a:r>
              <a:rPr lang="en-US" altLang="zh-CN" sz="1800" baseline="-25000" smtClean="0">
                <a:latin typeface="Times New Roman" pitchFamily="18" charset="0"/>
              </a:rPr>
              <a:t>83</a:t>
            </a:r>
            <a:r>
              <a:rPr lang="zh-CN" altLang="en-US"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82</a:t>
            </a:r>
            <a:r>
              <a:rPr lang="en-US" altLang="zh-CN" sz="1800" smtClean="0">
                <a:latin typeface="Times New Roman" pitchFamily="18" charset="0"/>
                <a:sym typeface="Symbol" pitchFamily="18" charset="2"/>
              </a:rPr>
              <a:t></a:t>
            </a:r>
            <a:r>
              <a:rPr lang="en-US" altLang="zh-CN" sz="1800" i="1" smtClean="0">
                <a:latin typeface="Times New Roman" pitchFamily="18" charset="0"/>
              </a:rPr>
              <a:t>I</a:t>
            </a:r>
            <a:r>
              <a:rPr lang="en-US" altLang="zh-CN" sz="1800" baseline="-25000" smtClean="0">
                <a:latin typeface="Times New Roman" pitchFamily="18" charset="0"/>
              </a:rPr>
              <a:t>84</a:t>
            </a:r>
            <a:r>
              <a:rPr lang="en-US" altLang="zh-CN" sz="1800" smtClean="0">
                <a:latin typeface="Times New Roman" pitchFamily="18" charset="0"/>
              </a:rPr>
              <a:t>)</a:t>
            </a:r>
            <a:endParaRPr lang="en-US" altLang="zh-CN" sz="1800" i="1" smtClean="0">
              <a:latin typeface="Times New Roman" pitchFamily="18" charset="0"/>
            </a:endParaRPr>
          </a:p>
          <a:p>
            <a:pPr lvl="1" eaLnBrk="1" hangingPunct="1">
              <a:lnSpc>
                <a:spcPct val="100000"/>
              </a:lnSpc>
            </a:pPr>
            <a:r>
              <a:rPr lang="en-US" altLang="zh-CN" sz="1800" i="1" smtClean="0">
                <a:latin typeface="Times New Roman" pitchFamily="18" charset="0"/>
              </a:rPr>
              <a:t>W</a:t>
            </a:r>
            <a:r>
              <a:rPr lang="en-US" altLang="zh-CN" sz="1800" baseline="-25000" smtClean="0">
                <a:latin typeface="Times New Roman" pitchFamily="18" charset="0"/>
              </a:rPr>
              <a:t>84</a:t>
            </a:r>
            <a:r>
              <a:rPr lang="en-US" altLang="zh-CN"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84</a:t>
            </a:r>
            <a:r>
              <a:rPr lang="en-US" altLang="zh-CN" sz="1800" smtClean="0">
                <a:latin typeface="Times New Roman" pitchFamily="18" charset="0"/>
                <a:sym typeface="Symbol" pitchFamily="18" charset="2"/>
              </a:rPr>
              <a:t></a:t>
            </a:r>
            <a:r>
              <a:rPr lang="en-US" altLang="zh-CN" sz="1800" i="1" smtClean="0">
                <a:latin typeface="Times New Roman" pitchFamily="18" charset="0"/>
              </a:rPr>
              <a:t>MA</a:t>
            </a:r>
            <a:r>
              <a:rPr lang="en-US" altLang="zh-CN" sz="1800" i="1" baseline="-25000" smtClean="0">
                <a:latin typeface="Times New Roman" pitchFamily="18" charset="0"/>
              </a:rPr>
              <a:t>L</a:t>
            </a:r>
            <a:r>
              <a:rPr lang="en-US" altLang="zh-CN"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81</a:t>
            </a:r>
            <a:r>
              <a:rPr lang="en-US" altLang="zh-CN" sz="1800" smtClean="0">
                <a:latin typeface="Times New Roman" pitchFamily="18" charset="0"/>
                <a:sym typeface="Symbol" pitchFamily="18" charset="2"/>
              </a:rPr>
              <a:t></a:t>
            </a:r>
            <a:r>
              <a:rPr lang="en-US" altLang="zh-CN" sz="1800" i="1" smtClean="0">
                <a:latin typeface="Times New Roman" pitchFamily="18" charset="0"/>
              </a:rPr>
              <a:t>I</a:t>
            </a:r>
            <a:r>
              <a:rPr lang="en-US" altLang="zh-CN" sz="1800" baseline="-25000" smtClean="0">
                <a:latin typeface="Times New Roman" pitchFamily="18" charset="0"/>
              </a:rPr>
              <a:t>83</a:t>
            </a:r>
            <a:r>
              <a:rPr lang="zh-CN" altLang="en-US"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82</a:t>
            </a:r>
            <a:r>
              <a:rPr lang="en-US" altLang="zh-CN" sz="1800" smtClean="0">
                <a:latin typeface="Times New Roman" pitchFamily="18" charset="0"/>
                <a:sym typeface="Symbol" pitchFamily="18" charset="2"/>
              </a:rPr>
              <a:t></a:t>
            </a:r>
            <a:r>
              <a:rPr lang="en-US" altLang="zh-CN" sz="1800" i="1" smtClean="0">
                <a:latin typeface="Times New Roman" pitchFamily="18" charset="0"/>
              </a:rPr>
              <a:t>I</a:t>
            </a:r>
            <a:r>
              <a:rPr lang="en-US" altLang="zh-CN" sz="1800" baseline="-25000" smtClean="0">
                <a:latin typeface="Times New Roman" pitchFamily="18" charset="0"/>
              </a:rPr>
              <a:t>84</a:t>
            </a:r>
            <a:r>
              <a:rPr lang="en-US" altLang="zh-CN" sz="1800" smtClean="0">
                <a:latin typeface="Times New Roman" pitchFamily="18" charset="0"/>
              </a:rPr>
              <a:t>)</a:t>
            </a:r>
          </a:p>
          <a:p>
            <a:pPr lvl="1" eaLnBrk="1" hangingPunct="1">
              <a:lnSpc>
                <a:spcPct val="100000"/>
              </a:lnSpc>
            </a:pPr>
            <a:r>
              <a:rPr lang="en-US" altLang="zh-CN" sz="1800" i="1" smtClean="0">
                <a:latin typeface="Times New Roman" pitchFamily="18" charset="0"/>
              </a:rPr>
              <a:t>V</a:t>
            </a:r>
            <a:r>
              <a:rPr lang="en-US" altLang="zh-CN" sz="1800" baseline="-25000" smtClean="0">
                <a:latin typeface="Times New Roman" pitchFamily="18" charset="0"/>
              </a:rPr>
              <a:t>11</a:t>
            </a:r>
            <a:r>
              <a:rPr lang="en-US" altLang="zh-CN" sz="1800" smtClean="0">
                <a:latin typeface="Times New Roman" pitchFamily="18" charset="0"/>
              </a:rPr>
              <a:t>=</a:t>
            </a:r>
            <a:r>
              <a:rPr lang="en-US" altLang="zh-CN" sz="1800" i="1" smtClean="0">
                <a:latin typeface="Times New Roman" pitchFamily="18" charset="0"/>
              </a:rPr>
              <a:t>J</a:t>
            </a:r>
            <a:r>
              <a:rPr lang="en-US" altLang="zh-CN" sz="1800" baseline="-25000" smtClean="0">
                <a:latin typeface="Times New Roman" pitchFamily="18" charset="0"/>
              </a:rPr>
              <a:t>11</a:t>
            </a:r>
            <a:r>
              <a:rPr lang="en-US" altLang="zh-CN" sz="1800" smtClean="0">
                <a:latin typeface="Times New Roman" pitchFamily="18" charset="0"/>
                <a:sym typeface="Symbol" pitchFamily="18" charset="2"/>
              </a:rPr>
              <a:t></a:t>
            </a:r>
            <a:r>
              <a:rPr lang="en-US" altLang="zh-CN" sz="1800" i="1" smtClean="0">
                <a:latin typeface="Times New Roman" pitchFamily="18" charset="0"/>
              </a:rPr>
              <a:t>MA</a:t>
            </a:r>
            <a:r>
              <a:rPr lang="en-US" altLang="zh-CN" sz="1800" i="1" baseline="-25000" smtClean="0">
                <a:latin typeface="Times New Roman" pitchFamily="18" charset="0"/>
              </a:rPr>
              <a:t>R</a:t>
            </a:r>
            <a:r>
              <a:rPr lang="en-US" altLang="zh-CN" sz="1800" smtClean="0">
                <a:latin typeface="Times New Roman" pitchFamily="18" charset="0"/>
              </a:rPr>
              <a:t>(</a:t>
            </a:r>
            <a:r>
              <a:rPr lang="en-US" altLang="zh-CN" sz="1800" i="1" smtClean="0">
                <a:latin typeface="Times New Roman" pitchFamily="18" charset="0"/>
              </a:rPr>
              <a:t>J</a:t>
            </a:r>
            <a:r>
              <a:rPr lang="en-US" altLang="zh-CN" sz="1800" baseline="-25000" smtClean="0">
                <a:latin typeface="Times New Roman" pitchFamily="18" charset="0"/>
              </a:rPr>
              <a:t>11</a:t>
            </a:r>
            <a:r>
              <a:rPr lang="en-US" altLang="zh-CN" sz="1800" smtClean="0">
                <a:latin typeface="Times New Roman" pitchFamily="18" charset="0"/>
                <a:sym typeface="Symbol" pitchFamily="18" charset="2"/>
              </a:rPr>
              <a:t></a:t>
            </a:r>
            <a:r>
              <a:rPr lang="en-US" altLang="zh-CN" sz="1800" i="1" smtClean="0">
                <a:latin typeface="Times New Roman" pitchFamily="18" charset="0"/>
              </a:rPr>
              <a:t>J</a:t>
            </a:r>
            <a:r>
              <a:rPr lang="en-US" altLang="zh-CN" sz="1800" baseline="-25000" smtClean="0">
                <a:latin typeface="Times New Roman" pitchFamily="18" charset="0"/>
              </a:rPr>
              <a:t>13</a:t>
            </a:r>
            <a:r>
              <a:rPr lang="en-US" altLang="zh-CN" sz="1800" smtClean="0">
                <a:latin typeface="Times New Roman" pitchFamily="18" charset="0"/>
              </a:rPr>
              <a:t>,</a:t>
            </a:r>
            <a:r>
              <a:rPr lang="en-US" altLang="zh-CN" sz="1800" i="1" smtClean="0">
                <a:latin typeface="Times New Roman" pitchFamily="18" charset="0"/>
              </a:rPr>
              <a:t>J</a:t>
            </a:r>
            <a:r>
              <a:rPr lang="en-US" altLang="zh-CN" sz="1800" baseline="-25000" smtClean="0">
                <a:latin typeface="Times New Roman" pitchFamily="18" charset="0"/>
              </a:rPr>
              <a:t>12</a:t>
            </a:r>
            <a:r>
              <a:rPr lang="en-US" altLang="zh-CN" sz="1800" smtClean="0">
                <a:latin typeface="Times New Roman" pitchFamily="18" charset="0"/>
                <a:sym typeface="Symbol" pitchFamily="18" charset="2"/>
              </a:rPr>
              <a:t></a:t>
            </a:r>
            <a:r>
              <a:rPr lang="en-US" altLang="zh-CN" sz="1800" i="1" smtClean="0">
                <a:latin typeface="Times New Roman" pitchFamily="18" charset="0"/>
              </a:rPr>
              <a:t>J</a:t>
            </a:r>
            <a:r>
              <a:rPr lang="en-US" altLang="zh-CN" sz="1800" baseline="-25000" smtClean="0">
                <a:latin typeface="Times New Roman" pitchFamily="18" charset="0"/>
              </a:rPr>
              <a:t>14</a:t>
            </a:r>
            <a:r>
              <a:rPr lang="en-US" altLang="zh-CN" sz="1800" smtClean="0">
                <a:latin typeface="Times New Roman" pitchFamily="18" charset="0"/>
              </a:rPr>
              <a:t>)</a:t>
            </a:r>
          </a:p>
          <a:p>
            <a:pPr lvl="1" eaLnBrk="1" hangingPunct="1">
              <a:lnSpc>
                <a:spcPct val="100000"/>
              </a:lnSpc>
            </a:pPr>
            <a:r>
              <a:rPr lang="en-US" altLang="zh-CN" sz="1800" smtClean="0">
                <a:latin typeface="Times New Roman" pitchFamily="18" charset="0"/>
              </a:rPr>
              <a:t>     =</a:t>
            </a:r>
            <a:r>
              <a:rPr lang="en-US" altLang="zh-CN" sz="1800" i="1" smtClean="0">
                <a:latin typeface="Times New Roman" pitchFamily="18" charset="0"/>
              </a:rPr>
              <a:t>W</a:t>
            </a:r>
            <a:r>
              <a:rPr lang="en-US" altLang="zh-CN" sz="1800" baseline="-25000" smtClean="0">
                <a:latin typeface="Times New Roman" pitchFamily="18" charset="0"/>
              </a:rPr>
              <a:t>81</a:t>
            </a:r>
            <a:r>
              <a:rPr lang="en-US" altLang="zh-CN" sz="1800" smtClean="0">
                <a:latin typeface="Times New Roman" pitchFamily="18" charset="0"/>
                <a:sym typeface="Symbol" pitchFamily="18" charset="2"/>
              </a:rPr>
              <a:t></a:t>
            </a:r>
            <a:r>
              <a:rPr lang="en-US" altLang="zh-CN" sz="1800" i="1" smtClean="0">
                <a:latin typeface="Times New Roman" pitchFamily="18" charset="0"/>
              </a:rPr>
              <a:t>MA</a:t>
            </a:r>
            <a:r>
              <a:rPr lang="en-US" altLang="zh-CN" sz="1800" i="1" baseline="-25000" smtClean="0">
                <a:latin typeface="Times New Roman" pitchFamily="18" charset="0"/>
              </a:rPr>
              <a:t>R</a:t>
            </a:r>
            <a:r>
              <a:rPr lang="en-US" altLang="zh-CN" sz="1800" smtClean="0">
                <a:latin typeface="Times New Roman" pitchFamily="18" charset="0"/>
              </a:rPr>
              <a:t>(</a:t>
            </a:r>
            <a:r>
              <a:rPr lang="en-US" altLang="zh-CN" sz="1800" i="1" smtClean="0">
                <a:latin typeface="Times New Roman" pitchFamily="18" charset="0"/>
              </a:rPr>
              <a:t>W</a:t>
            </a:r>
            <a:r>
              <a:rPr lang="en-US" altLang="zh-CN" sz="1800" baseline="-25000" smtClean="0">
                <a:latin typeface="Times New Roman" pitchFamily="18" charset="0"/>
              </a:rPr>
              <a:t>81</a:t>
            </a:r>
            <a:r>
              <a:rPr lang="en-US" altLang="zh-CN" sz="1800" smtClean="0">
                <a:latin typeface="Times New Roman" pitchFamily="18" charset="0"/>
                <a:sym typeface="Symbol" pitchFamily="18" charset="2"/>
              </a:rPr>
              <a:t></a:t>
            </a:r>
            <a:r>
              <a:rPr lang="en-US" altLang="zh-CN" sz="1800" i="1" smtClean="0">
                <a:latin typeface="Times New Roman" pitchFamily="18" charset="0"/>
              </a:rPr>
              <a:t>W</a:t>
            </a:r>
            <a:r>
              <a:rPr lang="en-US" altLang="zh-CN" sz="1800" baseline="-25000" smtClean="0">
                <a:latin typeface="Times New Roman" pitchFamily="18" charset="0"/>
              </a:rPr>
              <a:t>82</a:t>
            </a:r>
            <a:r>
              <a:rPr lang="en-US" altLang="zh-CN" sz="1800" smtClean="0">
                <a:latin typeface="Times New Roman" pitchFamily="18" charset="0"/>
              </a:rPr>
              <a:t>,</a:t>
            </a:r>
            <a:r>
              <a:rPr lang="en-US" altLang="zh-CN" sz="1800" i="1" smtClean="0">
                <a:latin typeface="Times New Roman" pitchFamily="18" charset="0"/>
              </a:rPr>
              <a:t>W</a:t>
            </a:r>
            <a:r>
              <a:rPr lang="en-US" altLang="zh-CN" sz="1800" baseline="-25000" smtClean="0">
                <a:latin typeface="Times New Roman" pitchFamily="18" charset="0"/>
              </a:rPr>
              <a:t>83</a:t>
            </a:r>
            <a:r>
              <a:rPr lang="en-US" altLang="zh-CN" sz="1800" smtClean="0">
                <a:latin typeface="Times New Roman" pitchFamily="18" charset="0"/>
                <a:sym typeface="Symbol" pitchFamily="18" charset="2"/>
              </a:rPr>
              <a:t></a:t>
            </a:r>
            <a:r>
              <a:rPr lang="en-US" altLang="zh-CN" sz="1800" i="1" smtClean="0">
                <a:latin typeface="Times New Roman" pitchFamily="18" charset="0"/>
              </a:rPr>
              <a:t>W</a:t>
            </a:r>
            <a:r>
              <a:rPr lang="en-US" altLang="zh-CN" sz="1800" baseline="-25000" smtClean="0">
                <a:latin typeface="Times New Roman" pitchFamily="18" charset="0"/>
              </a:rPr>
              <a:t>84</a:t>
            </a:r>
            <a:r>
              <a:rPr lang="en-US" altLang="zh-CN" sz="1800" smtClean="0">
                <a:latin typeface="Times New Roman" pitchFamily="18" charset="0"/>
              </a:rPr>
              <a:t>)</a:t>
            </a:r>
          </a:p>
          <a:p>
            <a:pPr lvl="1" eaLnBrk="1" hangingPunct="1">
              <a:lnSpc>
                <a:spcPct val="100000"/>
              </a:lnSpc>
            </a:pPr>
            <a:r>
              <a:rPr lang="en-US" altLang="zh-CN" sz="1800" smtClean="0">
                <a:latin typeface="Times New Roman" pitchFamily="18" charset="0"/>
              </a:rPr>
              <a:t>     =</a:t>
            </a:r>
            <a:r>
              <a:rPr lang="en-US" altLang="zh-CN" sz="1800" i="1" smtClean="0">
                <a:latin typeface="Times New Roman" pitchFamily="18" charset="0"/>
              </a:rPr>
              <a:t>I</a:t>
            </a:r>
            <a:r>
              <a:rPr lang="en-US" altLang="zh-CN" sz="1800" baseline="-25000" smtClean="0">
                <a:latin typeface="Times New Roman" pitchFamily="18" charset="0"/>
              </a:rPr>
              <a:t>81</a:t>
            </a:r>
            <a:r>
              <a:rPr lang="en-US" altLang="zh-CN" sz="1800" smtClean="0">
                <a:latin typeface="Times New Roman" pitchFamily="18" charset="0"/>
                <a:sym typeface="Symbol" pitchFamily="18" charset="2"/>
              </a:rPr>
              <a:t></a:t>
            </a:r>
            <a:r>
              <a:rPr lang="en-US" altLang="zh-CN" sz="1800" i="1" smtClean="0">
                <a:latin typeface="Times New Roman" pitchFamily="18" charset="0"/>
              </a:rPr>
              <a:t>MA</a:t>
            </a:r>
            <a:r>
              <a:rPr lang="en-US" altLang="zh-CN" sz="1800" i="1" baseline="-25000" smtClean="0">
                <a:latin typeface="Times New Roman" pitchFamily="18" charset="0"/>
              </a:rPr>
              <a:t>R</a:t>
            </a:r>
            <a:r>
              <a:rPr lang="en-US" altLang="zh-CN"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81</a:t>
            </a:r>
            <a:r>
              <a:rPr lang="en-US" altLang="zh-CN" sz="1800" smtClean="0">
                <a:latin typeface="Times New Roman" pitchFamily="18" charset="0"/>
                <a:sym typeface="Symbol" pitchFamily="18" charset="2"/>
              </a:rPr>
              <a:t></a:t>
            </a:r>
            <a:r>
              <a:rPr lang="en-US" altLang="zh-CN" sz="1800" i="1" smtClean="0">
                <a:latin typeface="Times New Roman" pitchFamily="18" charset="0"/>
              </a:rPr>
              <a:t>I</a:t>
            </a:r>
            <a:r>
              <a:rPr lang="en-US" altLang="zh-CN" sz="1800" baseline="-25000" smtClean="0">
                <a:latin typeface="Times New Roman" pitchFamily="18" charset="0"/>
              </a:rPr>
              <a:t>83</a:t>
            </a:r>
            <a:r>
              <a:rPr lang="zh-CN" altLang="en-US"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82</a:t>
            </a:r>
            <a:r>
              <a:rPr lang="en-US" altLang="zh-CN" sz="1800" smtClean="0">
                <a:latin typeface="Times New Roman" pitchFamily="18" charset="0"/>
                <a:sym typeface="Symbol" pitchFamily="18" charset="2"/>
              </a:rPr>
              <a:t></a:t>
            </a:r>
            <a:r>
              <a:rPr lang="en-US" altLang="zh-CN" sz="1800" i="1" smtClean="0">
                <a:latin typeface="Times New Roman" pitchFamily="18" charset="0"/>
              </a:rPr>
              <a:t>I</a:t>
            </a:r>
            <a:r>
              <a:rPr lang="en-US" altLang="zh-CN" sz="1800" baseline="-25000" smtClean="0">
                <a:latin typeface="Times New Roman" pitchFamily="18" charset="0"/>
              </a:rPr>
              <a:t>84</a:t>
            </a:r>
            <a:r>
              <a:rPr lang="en-US" altLang="zh-CN" sz="1800" smtClean="0">
                <a:latin typeface="Times New Roman" pitchFamily="18" charset="0"/>
              </a:rPr>
              <a:t>)</a:t>
            </a:r>
            <a:r>
              <a:rPr lang="en-US" altLang="zh-CN" sz="1800" smtClean="0">
                <a:latin typeface="Times New Roman" pitchFamily="18" charset="0"/>
                <a:sym typeface="Symbol" pitchFamily="18" charset="2"/>
              </a:rPr>
              <a:t></a:t>
            </a:r>
            <a:endParaRPr lang="en-US" altLang="zh-CN" sz="1800" smtClean="0">
              <a:latin typeface="Times New Roman" pitchFamily="18" charset="0"/>
            </a:endParaRPr>
          </a:p>
          <a:p>
            <a:pPr lvl="1" eaLnBrk="1" hangingPunct="1">
              <a:lnSpc>
                <a:spcPct val="100000"/>
              </a:lnSpc>
            </a:pPr>
            <a:r>
              <a:rPr lang="en-US" altLang="zh-CN" sz="1800" i="1" smtClean="0">
                <a:latin typeface="Times New Roman" pitchFamily="18" charset="0"/>
              </a:rPr>
              <a:t>       MA</a:t>
            </a:r>
            <a:r>
              <a:rPr lang="en-US" altLang="zh-CN" sz="1800" i="1" baseline="-25000" smtClean="0">
                <a:latin typeface="Times New Roman" pitchFamily="18" charset="0"/>
              </a:rPr>
              <a:t>R</a:t>
            </a:r>
            <a:r>
              <a:rPr lang="en-US" altLang="zh-CN" sz="1800" smtClean="0">
                <a:latin typeface="Times New Roman" pitchFamily="18" charset="0"/>
              </a:rPr>
              <a:t> [</a:t>
            </a:r>
            <a:r>
              <a:rPr lang="en-US" altLang="zh-CN" sz="1800" i="1" smtClean="0">
                <a:latin typeface="Times New Roman" pitchFamily="18" charset="0"/>
              </a:rPr>
              <a:t>I</a:t>
            </a:r>
            <a:r>
              <a:rPr lang="en-US" altLang="zh-CN" sz="1800" baseline="-25000" smtClean="0">
                <a:latin typeface="Times New Roman" pitchFamily="18" charset="0"/>
              </a:rPr>
              <a:t>81</a:t>
            </a:r>
            <a:r>
              <a:rPr lang="en-US" altLang="zh-CN" sz="1800" smtClean="0">
                <a:latin typeface="Times New Roman" pitchFamily="18" charset="0"/>
                <a:sym typeface="Symbol" pitchFamily="18" charset="2"/>
              </a:rPr>
              <a:t></a:t>
            </a:r>
            <a:r>
              <a:rPr lang="en-US" altLang="zh-CN" sz="1800" i="1" smtClean="0">
                <a:latin typeface="Times New Roman" pitchFamily="18" charset="0"/>
              </a:rPr>
              <a:t>MA</a:t>
            </a:r>
            <a:r>
              <a:rPr lang="en-US" altLang="zh-CN" sz="1800" i="1" baseline="-25000" smtClean="0">
                <a:latin typeface="Times New Roman" pitchFamily="18" charset="0"/>
              </a:rPr>
              <a:t>R</a:t>
            </a:r>
            <a:r>
              <a:rPr lang="en-US" altLang="zh-CN"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81</a:t>
            </a:r>
            <a:r>
              <a:rPr lang="en-US" altLang="zh-CN" sz="1800" smtClean="0">
                <a:latin typeface="Times New Roman" pitchFamily="18" charset="0"/>
                <a:sym typeface="Symbol" pitchFamily="18" charset="2"/>
              </a:rPr>
              <a:t></a:t>
            </a:r>
            <a:r>
              <a:rPr lang="en-US" altLang="zh-CN" sz="1800" i="1" smtClean="0">
                <a:latin typeface="Times New Roman" pitchFamily="18" charset="0"/>
              </a:rPr>
              <a:t>I</a:t>
            </a:r>
            <a:r>
              <a:rPr lang="en-US" altLang="zh-CN" sz="1800" baseline="-25000" smtClean="0">
                <a:latin typeface="Times New Roman" pitchFamily="18" charset="0"/>
              </a:rPr>
              <a:t>83</a:t>
            </a:r>
            <a:r>
              <a:rPr lang="zh-CN" altLang="en-US"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82</a:t>
            </a:r>
            <a:r>
              <a:rPr lang="en-US" altLang="zh-CN" sz="1800" smtClean="0">
                <a:latin typeface="Times New Roman" pitchFamily="18" charset="0"/>
                <a:sym typeface="Symbol" pitchFamily="18" charset="2"/>
              </a:rPr>
              <a:t></a:t>
            </a:r>
            <a:r>
              <a:rPr lang="en-US" altLang="zh-CN" sz="1800" i="1" smtClean="0">
                <a:latin typeface="Times New Roman" pitchFamily="18" charset="0"/>
              </a:rPr>
              <a:t>I</a:t>
            </a:r>
            <a:r>
              <a:rPr lang="en-US" altLang="zh-CN" sz="1800" baseline="-25000" smtClean="0">
                <a:latin typeface="Times New Roman" pitchFamily="18" charset="0"/>
              </a:rPr>
              <a:t>84</a:t>
            </a:r>
            <a:r>
              <a:rPr lang="en-US" altLang="zh-CN" sz="1800" smtClean="0">
                <a:latin typeface="Times New Roman" pitchFamily="18" charset="0"/>
              </a:rPr>
              <a:t>)</a:t>
            </a:r>
            <a:r>
              <a:rPr lang="en-US" altLang="zh-CN" sz="1800" smtClean="0">
                <a:latin typeface="Times New Roman" pitchFamily="18" charset="0"/>
                <a:sym typeface="Symbol" pitchFamily="18" charset="2"/>
              </a:rPr>
              <a:t></a:t>
            </a:r>
          </a:p>
          <a:p>
            <a:pPr lvl="1" eaLnBrk="1" hangingPunct="1">
              <a:lnSpc>
                <a:spcPct val="100000"/>
              </a:lnSpc>
            </a:pPr>
            <a:r>
              <a:rPr lang="en-US" altLang="zh-CN" sz="1800" i="1" smtClean="0">
                <a:latin typeface="Times New Roman" pitchFamily="18" charset="0"/>
              </a:rPr>
              <a:t>                 I</a:t>
            </a:r>
            <a:r>
              <a:rPr lang="en-US" altLang="zh-CN" sz="1800" baseline="-25000" smtClean="0">
                <a:latin typeface="Times New Roman" pitchFamily="18" charset="0"/>
              </a:rPr>
              <a:t>83</a:t>
            </a:r>
            <a:r>
              <a:rPr lang="en-US" altLang="zh-CN" sz="1800" smtClean="0">
                <a:latin typeface="Times New Roman" pitchFamily="18" charset="0"/>
                <a:sym typeface="Symbol" pitchFamily="18" charset="2"/>
              </a:rPr>
              <a:t></a:t>
            </a:r>
            <a:r>
              <a:rPr lang="en-US" altLang="zh-CN" sz="1800" i="1" smtClean="0">
                <a:latin typeface="Times New Roman" pitchFamily="18" charset="0"/>
              </a:rPr>
              <a:t>MA</a:t>
            </a:r>
            <a:r>
              <a:rPr lang="en-US" altLang="zh-CN" sz="1800" i="1" baseline="-25000" smtClean="0">
                <a:latin typeface="Times New Roman" pitchFamily="18" charset="0"/>
              </a:rPr>
              <a:t>R</a:t>
            </a:r>
            <a:r>
              <a:rPr lang="en-US" altLang="zh-CN"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81</a:t>
            </a:r>
            <a:r>
              <a:rPr lang="en-US" altLang="zh-CN" sz="1800" smtClean="0">
                <a:latin typeface="Times New Roman" pitchFamily="18" charset="0"/>
                <a:sym typeface="Symbol" pitchFamily="18" charset="2"/>
              </a:rPr>
              <a:t></a:t>
            </a:r>
            <a:r>
              <a:rPr lang="en-US" altLang="zh-CN" sz="1800" i="1" smtClean="0">
                <a:latin typeface="Times New Roman" pitchFamily="18" charset="0"/>
              </a:rPr>
              <a:t>I</a:t>
            </a:r>
            <a:r>
              <a:rPr lang="en-US" altLang="zh-CN" sz="1800" baseline="-25000" smtClean="0">
                <a:latin typeface="Times New Roman" pitchFamily="18" charset="0"/>
              </a:rPr>
              <a:t>83</a:t>
            </a:r>
            <a:r>
              <a:rPr lang="zh-CN" altLang="en-US"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82</a:t>
            </a:r>
            <a:r>
              <a:rPr lang="en-US" altLang="zh-CN" sz="1800" smtClean="0">
                <a:latin typeface="Times New Roman" pitchFamily="18" charset="0"/>
                <a:sym typeface="Symbol" pitchFamily="18" charset="2"/>
              </a:rPr>
              <a:t></a:t>
            </a:r>
            <a:r>
              <a:rPr lang="en-US" altLang="zh-CN" sz="1800" i="1" smtClean="0">
                <a:latin typeface="Times New Roman" pitchFamily="18" charset="0"/>
              </a:rPr>
              <a:t>I</a:t>
            </a:r>
            <a:r>
              <a:rPr lang="en-US" altLang="zh-CN" sz="1800" baseline="-25000" smtClean="0">
                <a:latin typeface="Times New Roman" pitchFamily="18" charset="0"/>
              </a:rPr>
              <a:t>84</a:t>
            </a:r>
            <a:r>
              <a:rPr lang="en-US" altLang="zh-CN" sz="1800" smtClean="0">
                <a:latin typeface="Times New Roman" pitchFamily="18" charset="0"/>
              </a:rPr>
              <a:t>), </a:t>
            </a:r>
          </a:p>
          <a:p>
            <a:pPr lvl="1" eaLnBrk="1" hangingPunct="1">
              <a:lnSpc>
                <a:spcPct val="100000"/>
              </a:lnSpc>
            </a:pPr>
            <a:r>
              <a:rPr lang="en-US" altLang="zh-CN" sz="1800" i="1" smtClean="0">
                <a:latin typeface="Times New Roman" pitchFamily="18" charset="0"/>
              </a:rPr>
              <a:t>                 I</a:t>
            </a:r>
            <a:r>
              <a:rPr lang="en-US" altLang="zh-CN" sz="1800" baseline="-25000" smtClean="0">
                <a:latin typeface="Times New Roman" pitchFamily="18" charset="0"/>
              </a:rPr>
              <a:t>82</a:t>
            </a:r>
            <a:r>
              <a:rPr lang="en-US" altLang="zh-CN" sz="1800" smtClean="0">
                <a:latin typeface="Times New Roman" pitchFamily="18" charset="0"/>
                <a:sym typeface="Symbol" pitchFamily="18" charset="2"/>
              </a:rPr>
              <a:t></a:t>
            </a:r>
            <a:r>
              <a:rPr lang="en-US" altLang="zh-CN" sz="1800" i="1" smtClean="0">
                <a:latin typeface="Times New Roman" pitchFamily="18" charset="0"/>
              </a:rPr>
              <a:t>MA</a:t>
            </a:r>
            <a:r>
              <a:rPr lang="en-US" altLang="zh-CN" sz="1800" i="1" baseline="-25000" smtClean="0">
                <a:latin typeface="Times New Roman" pitchFamily="18" charset="0"/>
              </a:rPr>
              <a:t>L</a:t>
            </a:r>
            <a:r>
              <a:rPr lang="en-US" altLang="zh-CN"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81</a:t>
            </a:r>
            <a:r>
              <a:rPr lang="en-US" altLang="zh-CN" sz="1800" smtClean="0">
                <a:latin typeface="Times New Roman" pitchFamily="18" charset="0"/>
                <a:sym typeface="Symbol" pitchFamily="18" charset="2"/>
              </a:rPr>
              <a:t></a:t>
            </a:r>
            <a:r>
              <a:rPr lang="en-US" altLang="zh-CN" sz="1800" i="1" smtClean="0">
                <a:latin typeface="Times New Roman" pitchFamily="18" charset="0"/>
              </a:rPr>
              <a:t>I</a:t>
            </a:r>
            <a:r>
              <a:rPr lang="en-US" altLang="zh-CN" sz="1800" baseline="-25000" smtClean="0">
                <a:latin typeface="Times New Roman" pitchFamily="18" charset="0"/>
              </a:rPr>
              <a:t>83</a:t>
            </a:r>
            <a:r>
              <a:rPr lang="zh-CN" altLang="en-US"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82</a:t>
            </a:r>
            <a:r>
              <a:rPr lang="en-US" altLang="zh-CN" sz="1800" smtClean="0">
                <a:latin typeface="Times New Roman" pitchFamily="18" charset="0"/>
                <a:sym typeface="Symbol" pitchFamily="18" charset="2"/>
              </a:rPr>
              <a:t></a:t>
            </a:r>
            <a:r>
              <a:rPr lang="en-US" altLang="zh-CN" sz="1800" i="1" smtClean="0">
                <a:latin typeface="Times New Roman" pitchFamily="18" charset="0"/>
              </a:rPr>
              <a:t>I</a:t>
            </a:r>
            <a:r>
              <a:rPr lang="en-US" altLang="zh-CN" sz="1800" baseline="-25000" smtClean="0">
                <a:latin typeface="Times New Roman" pitchFamily="18" charset="0"/>
              </a:rPr>
              <a:t>84</a:t>
            </a:r>
            <a:r>
              <a:rPr lang="en-US" altLang="zh-CN" sz="1800" smtClean="0">
                <a:latin typeface="Times New Roman" pitchFamily="18" charset="0"/>
              </a:rPr>
              <a:t>)</a:t>
            </a:r>
            <a:r>
              <a:rPr lang="en-US" altLang="zh-CN" sz="1800" smtClean="0">
                <a:latin typeface="Times New Roman" pitchFamily="18" charset="0"/>
                <a:sym typeface="Symbol" pitchFamily="18" charset="2"/>
              </a:rPr>
              <a:t></a:t>
            </a:r>
            <a:r>
              <a:rPr lang="en-US" altLang="zh-CN" sz="1800" i="1" smtClean="0">
                <a:latin typeface="Times New Roman" pitchFamily="18" charset="0"/>
              </a:rPr>
              <a:t> </a:t>
            </a:r>
          </a:p>
          <a:p>
            <a:pPr lvl="1" eaLnBrk="1" hangingPunct="1">
              <a:lnSpc>
                <a:spcPct val="100000"/>
              </a:lnSpc>
            </a:pPr>
            <a:r>
              <a:rPr lang="en-US" altLang="zh-CN" sz="1800" i="1" smtClean="0">
                <a:latin typeface="Times New Roman" pitchFamily="18" charset="0"/>
              </a:rPr>
              <a:t>                 I</a:t>
            </a:r>
            <a:r>
              <a:rPr lang="en-US" altLang="zh-CN" sz="1800" baseline="-25000" smtClean="0">
                <a:latin typeface="Times New Roman" pitchFamily="18" charset="0"/>
              </a:rPr>
              <a:t>84</a:t>
            </a:r>
            <a:r>
              <a:rPr lang="en-US" altLang="zh-CN" sz="1800" smtClean="0">
                <a:latin typeface="Times New Roman" pitchFamily="18" charset="0"/>
                <a:sym typeface="Symbol" pitchFamily="18" charset="2"/>
              </a:rPr>
              <a:t></a:t>
            </a:r>
            <a:r>
              <a:rPr lang="en-US" altLang="zh-CN" sz="1800" i="1" smtClean="0">
                <a:latin typeface="Times New Roman" pitchFamily="18" charset="0"/>
              </a:rPr>
              <a:t>MA</a:t>
            </a:r>
            <a:r>
              <a:rPr lang="en-US" altLang="zh-CN" sz="1800" i="1" baseline="-25000" smtClean="0">
                <a:latin typeface="Times New Roman" pitchFamily="18" charset="0"/>
              </a:rPr>
              <a:t>L</a:t>
            </a:r>
            <a:r>
              <a:rPr lang="en-US" altLang="zh-CN"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81</a:t>
            </a:r>
            <a:r>
              <a:rPr lang="en-US" altLang="zh-CN" sz="1800" smtClean="0">
                <a:latin typeface="Times New Roman" pitchFamily="18" charset="0"/>
                <a:sym typeface="Symbol" pitchFamily="18" charset="2"/>
              </a:rPr>
              <a:t></a:t>
            </a:r>
            <a:r>
              <a:rPr lang="en-US" altLang="zh-CN" sz="1800" i="1" smtClean="0">
                <a:latin typeface="Times New Roman" pitchFamily="18" charset="0"/>
              </a:rPr>
              <a:t>I</a:t>
            </a:r>
            <a:r>
              <a:rPr lang="en-US" altLang="zh-CN" sz="1800" baseline="-25000" smtClean="0">
                <a:latin typeface="Times New Roman" pitchFamily="18" charset="0"/>
              </a:rPr>
              <a:t>83</a:t>
            </a:r>
            <a:r>
              <a:rPr lang="zh-CN" altLang="en-US"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82</a:t>
            </a:r>
            <a:r>
              <a:rPr lang="en-US" altLang="zh-CN" sz="1800" smtClean="0">
                <a:latin typeface="Times New Roman" pitchFamily="18" charset="0"/>
                <a:sym typeface="Symbol" pitchFamily="18" charset="2"/>
              </a:rPr>
              <a:t></a:t>
            </a:r>
            <a:r>
              <a:rPr lang="en-US" altLang="zh-CN" sz="1800" i="1" smtClean="0">
                <a:latin typeface="Times New Roman" pitchFamily="18" charset="0"/>
              </a:rPr>
              <a:t>I</a:t>
            </a:r>
            <a:r>
              <a:rPr lang="en-US" altLang="zh-CN" sz="1800" baseline="-25000" smtClean="0">
                <a:latin typeface="Times New Roman" pitchFamily="18" charset="0"/>
              </a:rPr>
              <a:t>84</a:t>
            </a:r>
            <a:r>
              <a:rPr lang="en-US" altLang="zh-CN" sz="1800" smtClean="0">
                <a:latin typeface="Times New Roman" pitchFamily="18" charset="0"/>
              </a:rPr>
              <a:t>)]  </a:t>
            </a:r>
          </a:p>
          <a:p>
            <a:pPr lvl="1" eaLnBrk="1" hangingPunct="1">
              <a:lnSpc>
                <a:spcPct val="100000"/>
              </a:lnSpc>
            </a:pPr>
            <a:r>
              <a:rPr lang="en-US" altLang="zh-CN" sz="1800" smtClean="0">
                <a:latin typeface="Times New Roman" pitchFamily="18" charset="0"/>
              </a:rPr>
              <a:t>     =</a:t>
            </a:r>
            <a:r>
              <a:rPr lang="en-US" altLang="zh-CN" sz="1800" i="1" smtClean="0">
                <a:latin typeface="Times New Roman" pitchFamily="18" charset="0"/>
              </a:rPr>
              <a:t>I</a:t>
            </a:r>
            <a:r>
              <a:rPr lang="en-US" altLang="zh-CN" sz="1800" baseline="-25000" smtClean="0">
                <a:latin typeface="Times New Roman" pitchFamily="18" charset="0"/>
              </a:rPr>
              <a:t>81</a:t>
            </a:r>
            <a:r>
              <a:rPr lang="en-US" altLang="zh-CN" sz="1800" smtClean="0">
                <a:latin typeface="Times New Roman" pitchFamily="18" charset="0"/>
                <a:sym typeface="Symbol" pitchFamily="18" charset="2"/>
              </a:rPr>
              <a:t></a:t>
            </a:r>
            <a:r>
              <a:rPr lang="en-US" altLang="zh-CN" sz="1800" i="1" smtClean="0">
                <a:latin typeface="Times New Roman" pitchFamily="18" charset="0"/>
              </a:rPr>
              <a:t> MA</a:t>
            </a:r>
            <a:r>
              <a:rPr lang="en-US" altLang="zh-CN" sz="1800" i="1" baseline="-25000" smtClean="0">
                <a:latin typeface="Times New Roman" pitchFamily="18" charset="0"/>
              </a:rPr>
              <a:t>R</a:t>
            </a:r>
            <a:r>
              <a:rPr lang="en-US" altLang="zh-CN"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81</a:t>
            </a:r>
            <a:r>
              <a:rPr lang="en-US" altLang="zh-CN" sz="1800" smtClean="0">
                <a:latin typeface="Times New Roman" pitchFamily="18" charset="0"/>
                <a:sym typeface="Symbol" pitchFamily="18" charset="2"/>
              </a:rPr>
              <a:t></a:t>
            </a:r>
            <a:r>
              <a:rPr lang="en-US" altLang="zh-CN" sz="1800" i="1" smtClean="0">
                <a:latin typeface="Times New Roman" pitchFamily="18" charset="0"/>
              </a:rPr>
              <a:t>I</a:t>
            </a:r>
            <a:r>
              <a:rPr lang="en-US" altLang="zh-CN" sz="1800" baseline="-25000" smtClean="0">
                <a:latin typeface="Times New Roman" pitchFamily="18" charset="0"/>
              </a:rPr>
              <a:t>83</a:t>
            </a:r>
            <a:r>
              <a:rPr lang="zh-CN" altLang="en-US"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82</a:t>
            </a:r>
            <a:r>
              <a:rPr lang="en-US" altLang="zh-CN" sz="1800" smtClean="0">
                <a:latin typeface="Times New Roman" pitchFamily="18" charset="0"/>
                <a:sym typeface="Symbol" pitchFamily="18" charset="2"/>
              </a:rPr>
              <a:t></a:t>
            </a:r>
            <a:r>
              <a:rPr lang="en-US" altLang="zh-CN" sz="1800" i="1" smtClean="0">
                <a:latin typeface="Times New Roman" pitchFamily="18" charset="0"/>
              </a:rPr>
              <a:t>I</a:t>
            </a:r>
            <a:r>
              <a:rPr lang="en-US" altLang="zh-CN" sz="1800" baseline="-25000" smtClean="0">
                <a:latin typeface="Times New Roman" pitchFamily="18" charset="0"/>
              </a:rPr>
              <a:t>84</a:t>
            </a:r>
            <a:r>
              <a:rPr lang="en-US" altLang="zh-CN" sz="1800" smtClean="0">
                <a:latin typeface="Times New Roman" pitchFamily="18" charset="0"/>
              </a:rPr>
              <a:t>)</a:t>
            </a:r>
            <a:r>
              <a:rPr lang="en-US" altLang="zh-CN" sz="1800" smtClean="0">
                <a:latin typeface="Times New Roman" pitchFamily="18" charset="0"/>
                <a:sym typeface="Symbol" pitchFamily="18" charset="2"/>
              </a:rPr>
              <a:t></a:t>
            </a:r>
            <a:r>
              <a:rPr lang="en-US" altLang="zh-CN" sz="1800" smtClean="0">
                <a:latin typeface="Times New Roman" pitchFamily="18" charset="0"/>
              </a:rPr>
              <a:t> </a:t>
            </a:r>
          </a:p>
          <a:p>
            <a:pPr lvl="1" eaLnBrk="1" hangingPunct="1">
              <a:lnSpc>
                <a:spcPct val="100000"/>
              </a:lnSpc>
            </a:pPr>
            <a:r>
              <a:rPr lang="en-US" altLang="zh-CN" sz="1800" i="1" smtClean="0">
                <a:latin typeface="Times New Roman" pitchFamily="18" charset="0"/>
              </a:rPr>
              <a:t>                MA</a:t>
            </a:r>
            <a:r>
              <a:rPr lang="en-US" altLang="zh-CN" sz="1800" i="1" baseline="-25000" smtClean="0">
                <a:latin typeface="Times New Roman" pitchFamily="18" charset="0"/>
              </a:rPr>
              <a:t>R</a:t>
            </a:r>
            <a:r>
              <a:rPr lang="en-US" altLang="zh-CN"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81</a:t>
            </a:r>
            <a:r>
              <a:rPr lang="en-US" altLang="zh-CN" sz="1800" smtClean="0">
                <a:latin typeface="Times New Roman" pitchFamily="18" charset="0"/>
                <a:sym typeface="Symbol" pitchFamily="18" charset="2"/>
              </a:rPr>
              <a:t></a:t>
            </a:r>
            <a:r>
              <a:rPr lang="en-US" altLang="zh-CN" sz="1800" i="1" smtClean="0">
                <a:latin typeface="Times New Roman" pitchFamily="18" charset="0"/>
              </a:rPr>
              <a:t>I</a:t>
            </a:r>
            <a:r>
              <a:rPr lang="en-US" altLang="zh-CN" sz="1800" baseline="-25000" smtClean="0">
                <a:latin typeface="Times New Roman" pitchFamily="18" charset="0"/>
              </a:rPr>
              <a:t>83</a:t>
            </a:r>
            <a:r>
              <a:rPr lang="zh-CN" altLang="en-US"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82</a:t>
            </a:r>
            <a:r>
              <a:rPr lang="en-US" altLang="zh-CN" sz="1800" smtClean="0">
                <a:latin typeface="Times New Roman" pitchFamily="18" charset="0"/>
                <a:sym typeface="Symbol" pitchFamily="18" charset="2"/>
              </a:rPr>
              <a:t></a:t>
            </a:r>
            <a:r>
              <a:rPr lang="en-US" altLang="zh-CN" sz="1800" i="1" smtClean="0">
                <a:latin typeface="Times New Roman" pitchFamily="18" charset="0"/>
              </a:rPr>
              <a:t>I</a:t>
            </a:r>
            <a:r>
              <a:rPr lang="en-US" altLang="zh-CN" sz="1800" baseline="-25000" smtClean="0">
                <a:latin typeface="Times New Roman" pitchFamily="18" charset="0"/>
              </a:rPr>
              <a:t>84</a:t>
            </a:r>
            <a:r>
              <a:rPr lang="en-US" altLang="zh-CN" sz="1800" smtClean="0">
                <a:latin typeface="Times New Roman" pitchFamily="18" charset="0"/>
              </a:rPr>
              <a:t>)</a:t>
            </a:r>
          </a:p>
          <a:p>
            <a:pPr lvl="1" eaLnBrk="1" hangingPunct="1">
              <a:lnSpc>
                <a:spcPct val="100000"/>
              </a:lnSpc>
            </a:pPr>
            <a:r>
              <a:rPr lang="en-US" altLang="zh-CN" sz="1800" smtClean="0">
                <a:latin typeface="Times New Roman" pitchFamily="18" charset="0"/>
              </a:rPr>
              <a:t>    =</a:t>
            </a:r>
            <a:r>
              <a:rPr lang="en-US" altLang="zh-CN" sz="1800" i="1" smtClean="0">
                <a:latin typeface="Times New Roman" pitchFamily="18" charset="0"/>
              </a:rPr>
              <a:t>I</a:t>
            </a:r>
            <a:r>
              <a:rPr lang="en-US" altLang="zh-CN" sz="1800" baseline="-25000" smtClean="0">
                <a:latin typeface="Times New Roman" pitchFamily="18" charset="0"/>
              </a:rPr>
              <a:t>81</a:t>
            </a:r>
          </a:p>
          <a:p>
            <a:pPr lvl="1" eaLnBrk="1" hangingPunct="1">
              <a:lnSpc>
                <a:spcPct val="100000"/>
              </a:lnSpc>
            </a:pPr>
            <a:r>
              <a:rPr lang="zh-CN" altLang="en-US" sz="1800" smtClean="0">
                <a:latin typeface="Times New Roman" pitchFamily="18" charset="0"/>
              </a:rPr>
              <a:t>类似地 </a:t>
            </a:r>
            <a:r>
              <a:rPr lang="en-US" altLang="zh-CN" sz="1800" i="1" smtClean="0">
                <a:latin typeface="Times New Roman" pitchFamily="18" charset="0"/>
              </a:rPr>
              <a:t>V</a:t>
            </a:r>
            <a:r>
              <a:rPr lang="en-US" altLang="zh-CN" sz="1800" baseline="-25000" smtClean="0">
                <a:latin typeface="Times New Roman" pitchFamily="18" charset="0"/>
              </a:rPr>
              <a:t>12</a:t>
            </a:r>
            <a:r>
              <a:rPr lang="en-US" altLang="zh-CN"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83</a:t>
            </a:r>
            <a:r>
              <a:rPr lang="en-US" altLang="zh-CN" sz="1800" smtClean="0">
                <a:latin typeface="Times New Roman" pitchFamily="18" charset="0"/>
              </a:rPr>
              <a:t>  </a:t>
            </a:r>
            <a:r>
              <a:rPr lang="en-US" altLang="zh-CN" sz="1800" i="1" smtClean="0">
                <a:latin typeface="Times New Roman" pitchFamily="18" charset="0"/>
              </a:rPr>
              <a:t>V</a:t>
            </a:r>
            <a:r>
              <a:rPr lang="en-US" altLang="zh-CN" sz="1800" baseline="-25000" smtClean="0">
                <a:latin typeface="Times New Roman" pitchFamily="18" charset="0"/>
              </a:rPr>
              <a:t>13</a:t>
            </a:r>
            <a:r>
              <a:rPr lang="en-US" altLang="zh-CN"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82</a:t>
            </a:r>
            <a:r>
              <a:rPr lang="en-US" altLang="zh-CN" sz="1800" smtClean="0">
                <a:latin typeface="Times New Roman" pitchFamily="18" charset="0"/>
              </a:rPr>
              <a:t>  </a:t>
            </a:r>
            <a:r>
              <a:rPr lang="en-US" altLang="zh-CN" sz="1800" i="1" smtClean="0">
                <a:latin typeface="Times New Roman" pitchFamily="18" charset="0"/>
              </a:rPr>
              <a:t>V</a:t>
            </a:r>
            <a:r>
              <a:rPr lang="en-US" altLang="zh-CN" sz="1800" baseline="-25000" smtClean="0">
                <a:latin typeface="Times New Roman" pitchFamily="18" charset="0"/>
              </a:rPr>
              <a:t>14</a:t>
            </a:r>
            <a:r>
              <a:rPr lang="en-US" altLang="zh-CN" sz="1800" smtClean="0">
                <a:latin typeface="Times New Roman" pitchFamily="18" charset="0"/>
              </a:rPr>
              <a:t>=</a:t>
            </a:r>
            <a:r>
              <a:rPr lang="en-US" altLang="zh-CN" sz="1800" i="1" smtClean="0">
                <a:latin typeface="Times New Roman" pitchFamily="18" charset="0"/>
              </a:rPr>
              <a:t>I</a:t>
            </a:r>
            <a:r>
              <a:rPr lang="en-US" altLang="zh-CN" sz="1800" baseline="-25000" smtClean="0">
                <a:latin typeface="Times New Roman" pitchFamily="18" charset="0"/>
              </a:rPr>
              <a:t>84</a:t>
            </a:r>
          </a:p>
        </p:txBody>
      </p:sp>
      <p:sp>
        <p:nvSpPr>
          <p:cNvPr id="121860" name="Rectangle 4"/>
          <p:cNvSpPr>
            <a:spLocks noChangeArrowheads="1"/>
          </p:cNvSpPr>
          <p:nvPr/>
        </p:nvSpPr>
        <p:spPr bwMode="auto">
          <a:xfrm>
            <a:off x="4572000" y="152400"/>
            <a:ext cx="4114800" cy="6400800"/>
          </a:xfrm>
          <a:prstGeom prst="rect">
            <a:avLst/>
          </a:prstGeom>
          <a:noFill/>
          <a:ln w="9525">
            <a:noFill/>
            <a:miter lim="800000"/>
            <a:headEnd/>
            <a:tailEnd/>
          </a:ln>
        </p:spPr>
        <p:txBody>
          <a:bodyPr/>
          <a:lstStyle/>
          <a:p>
            <a:pPr marL="342900" indent="-342900" algn="l">
              <a:lnSpc>
                <a:spcPct val="120000"/>
              </a:lnSpc>
              <a:spcBef>
                <a:spcPct val="40000"/>
              </a:spcBef>
              <a:spcAft>
                <a:spcPct val="10000"/>
              </a:spcAft>
              <a:buClr>
                <a:schemeClr val="tx2"/>
              </a:buClr>
              <a:buSzPct val="70000"/>
              <a:buFont typeface="Wingdings" pitchFamily="2" charset="2"/>
              <a:buChar char="Ü"/>
            </a:pPr>
            <a:r>
              <a:rPr lang="en-US" altLang="zh-CN" sz="2000" b="1" i="1" dirty="0">
                <a:latin typeface="Times New Roman" pitchFamily="18" charset="0"/>
                <a:ea typeface="华文中宋" pitchFamily="2" charset="-122"/>
              </a:rPr>
              <a:t>MA</a:t>
            </a:r>
            <a:r>
              <a:rPr lang="en-US" altLang="zh-CN" sz="2000" b="1" baseline="-25000" dirty="0">
                <a:latin typeface="Times New Roman" pitchFamily="18" charset="0"/>
                <a:ea typeface="华文中宋" pitchFamily="2" charset="-122"/>
              </a:rPr>
              <a:t>R</a:t>
            </a:r>
            <a:r>
              <a:rPr lang="en-US" altLang="zh-CN" sz="2000" b="1" dirty="0">
                <a:latin typeface="Times New Roman" pitchFamily="18" charset="0"/>
                <a:ea typeface="华文中宋" pitchFamily="2" charset="-122"/>
              </a:rPr>
              <a:t>(X,Y)</a:t>
            </a:r>
            <a:r>
              <a:rPr lang="zh-CN" altLang="en-US" sz="2000" b="1" dirty="0">
                <a:latin typeface="Times New Roman" pitchFamily="18" charset="0"/>
                <a:ea typeface="华文中宋" pitchFamily="2" charset="-122"/>
              </a:rPr>
              <a:t>是</a:t>
            </a:r>
            <a:r>
              <a:rPr lang="en-US" altLang="zh-CN" sz="2000" b="1" dirty="0">
                <a:latin typeface="Times New Roman" pitchFamily="18" charset="0"/>
                <a:ea typeface="华文中宋" pitchFamily="2" charset="-122"/>
              </a:rPr>
              <a:t>MA</a:t>
            </a:r>
            <a:r>
              <a:rPr lang="zh-CN" altLang="en-US" sz="2000" b="1" dirty="0">
                <a:latin typeface="Times New Roman" pitchFamily="18" charset="0"/>
                <a:ea typeface="华文中宋" pitchFamily="2" charset="-122"/>
              </a:rPr>
              <a:t>结构输入为</a:t>
            </a:r>
            <a:r>
              <a:rPr lang="en-US" altLang="zh-CN" sz="2000" b="1" dirty="0">
                <a:latin typeface="Times New Roman" pitchFamily="18" charset="0"/>
                <a:ea typeface="华文中宋" pitchFamily="2" charset="-122"/>
              </a:rPr>
              <a:t>X</a:t>
            </a:r>
            <a:r>
              <a:rPr lang="zh-CN" altLang="en-US" sz="2000" b="1" dirty="0">
                <a:latin typeface="Times New Roman" pitchFamily="18" charset="0"/>
                <a:ea typeface="华文中宋" pitchFamily="2" charset="-122"/>
              </a:rPr>
              <a:t>和</a:t>
            </a:r>
            <a:r>
              <a:rPr lang="en-US" altLang="zh-CN" sz="2000" b="1" dirty="0">
                <a:latin typeface="Times New Roman" pitchFamily="18" charset="0"/>
                <a:ea typeface="华文中宋" pitchFamily="2" charset="-122"/>
              </a:rPr>
              <a:t>Y</a:t>
            </a:r>
            <a:r>
              <a:rPr lang="zh-CN" altLang="en-US" sz="2000" b="1" dirty="0">
                <a:latin typeface="Times New Roman" pitchFamily="18" charset="0"/>
                <a:ea typeface="华文中宋" pitchFamily="2" charset="-122"/>
              </a:rPr>
              <a:t>时的右边输出，</a:t>
            </a:r>
            <a:r>
              <a:rPr lang="en-US" altLang="zh-CN" sz="2000" b="1" i="1" dirty="0">
                <a:latin typeface="Times New Roman" pitchFamily="18" charset="0"/>
                <a:ea typeface="华文中宋" pitchFamily="2" charset="-122"/>
              </a:rPr>
              <a:t>MA</a:t>
            </a:r>
            <a:r>
              <a:rPr lang="en-US" altLang="zh-CN" sz="2000" b="1" baseline="-25000" dirty="0">
                <a:latin typeface="Times New Roman" pitchFamily="18" charset="0"/>
                <a:ea typeface="华文中宋" pitchFamily="2" charset="-122"/>
              </a:rPr>
              <a:t>L</a:t>
            </a:r>
            <a:r>
              <a:rPr lang="en-US" altLang="zh-CN" sz="2000" b="1" dirty="0">
                <a:latin typeface="Times New Roman" pitchFamily="18" charset="0"/>
                <a:ea typeface="华文中宋" pitchFamily="2" charset="-122"/>
              </a:rPr>
              <a:t>(X,Y)</a:t>
            </a:r>
            <a:r>
              <a:rPr lang="zh-CN" altLang="en-US" sz="2000" b="1" dirty="0">
                <a:latin typeface="Times New Roman" pitchFamily="18" charset="0"/>
                <a:ea typeface="华文中宋" pitchFamily="2" charset="-122"/>
              </a:rPr>
              <a:t>是左边输出</a:t>
            </a:r>
          </a:p>
          <a:p>
            <a:pPr marL="342900" indent="-342900" algn="l">
              <a:spcBef>
                <a:spcPct val="40000"/>
              </a:spcBef>
              <a:spcAft>
                <a:spcPct val="10000"/>
              </a:spcAft>
              <a:buClr>
                <a:schemeClr val="tx2"/>
              </a:buClr>
              <a:buSzPct val="70000"/>
              <a:buFont typeface="Wingdings" pitchFamily="2" charset="2"/>
              <a:buChar char="Ü"/>
            </a:pPr>
            <a:r>
              <a:rPr lang="zh-CN" altLang="en-US" sz="2000" b="1" dirty="0">
                <a:latin typeface="Times New Roman" pitchFamily="18" charset="0"/>
                <a:ea typeface="华文中宋" pitchFamily="2" charset="-122"/>
              </a:rPr>
              <a:t>解密过程第</a:t>
            </a:r>
            <a:r>
              <a:rPr lang="en-US" altLang="zh-CN" sz="2000" b="1" dirty="0">
                <a:latin typeface="Times New Roman" pitchFamily="18" charset="0"/>
                <a:ea typeface="华文中宋" pitchFamily="2" charset="-122"/>
              </a:rPr>
              <a:t>1</a:t>
            </a:r>
            <a:r>
              <a:rPr lang="zh-CN" altLang="en-US" sz="2000" b="1" dirty="0">
                <a:latin typeface="Times New Roman" pitchFamily="18" charset="0"/>
                <a:ea typeface="华文中宋" pitchFamily="2" charset="-122"/>
              </a:rPr>
              <a:t>轮第</a:t>
            </a:r>
            <a:r>
              <a:rPr lang="en-US" altLang="zh-CN" sz="2000" b="1" dirty="0">
                <a:latin typeface="Times New Roman" pitchFamily="18" charset="0"/>
                <a:ea typeface="华文中宋" pitchFamily="2" charset="-122"/>
              </a:rPr>
              <a:t>2</a:t>
            </a:r>
            <a:r>
              <a:rPr lang="zh-CN" altLang="en-US" sz="2000" b="1" dirty="0">
                <a:latin typeface="Times New Roman" pitchFamily="18" charset="0"/>
                <a:ea typeface="华文中宋" pitchFamily="2" charset="-122"/>
              </a:rPr>
              <a:t>步的输出等于加密过程倒数第</a:t>
            </a:r>
            <a:r>
              <a:rPr lang="en-US" altLang="zh-CN" sz="2000" b="1" dirty="0">
                <a:latin typeface="Times New Roman" pitchFamily="18" charset="0"/>
                <a:ea typeface="华文中宋" pitchFamily="2" charset="-122"/>
              </a:rPr>
              <a:t>2</a:t>
            </a:r>
            <a:r>
              <a:rPr lang="zh-CN" altLang="en-US" sz="2000" b="1" dirty="0">
                <a:latin typeface="Times New Roman" pitchFamily="18" charset="0"/>
                <a:ea typeface="华文中宋" pitchFamily="2" charset="-122"/>
              </a:rPr>
              <a:t>步输入中第</a:t>
            </a:r>
            <a:r>
              <a:rPr lang="en-US" altLang="zh-CN" sz="2000" b="1" dirty="0">
                <a:latin typeface="Times New Roman" pitchFamily="18" charset="0"/>
                <a:ea typeface="华文中宋" pitchFamily="2" charset="-122"/>
              </a:rPr>
              <a:t>2</a:t>
            </a:r>
            <a:r>
              <a:rPr lang="zh-CN" altLang="en-US" sz="2000" b="1" dirty="0">
                <a:latin typeface="Times New Roman" pitchFamily="18" charset="0"/>
                <a:ea typeface="华文中宋" pitchFamily="2" charset="-122"/>
              </a:rPr>
              <a:t>个子段和第</a:t>
            </a:r>
            <a:r>
              <a:rPr lang="en-US" altLang="zh-CN" sz="2000" b="1" dirty="0">
                <a:latin typeface="Times New Roman" pitchFamily="18" charset="0"/>
                <a:ea typeface="华文中宋" pitchFamily="2" charset="-122"/>
              </a:rPr>
              <a:t>3</a:t>
            </a:r>
            <a:r>
              <a:rPr lang="zh-CN" altLang="en-US" sz="2000" b="1" dirty="0">
                <a:latin typeface="Times New Roman" pitchFamily="18" charset="0"/>
                <a:ea typeface="华文中宋" pitchFamily="2" charset="-122"/>
              </a:rPr>
              <a:t>个子段交换后的值。</a:t>
            </a:r>
          </a:p>
          <a:p>
            <a:pPr marL="342900" indent="-342900" algn="l">
              <a:spcBef>
                <a:spcPct val="40000"/>
              </a:spcBef>
              <a:spcAft>
                <a:spcPct val="10000"/>
              </a:spcAft>
              <a:buClr>
                <a:schemeClr val="tx2"/>
              </a:buClr>
              <a:buSzPct val="70000"/>
              <a:buFont typeface="Wingdings" pitchFamily="2" charset="2"/>
              <a:buChar char="Ü"/>
            </a:pPr>
            <a:r>
              <a:rPr lang="zh-CN" altLang="en-US" sz="2000" b="1" dirty="0">
                <a:latin typeface="Times New Roman" pitchFamily="18" charset="0"/>
                <a:ea typeface="华文中宋" pitchFamily="2" charset="-122"/>
              </a:rPr>
              <a:t>同理可证图</a:t>
            </a:r>
            <a:r>
              <a:rPr lang="en-US" altLang="zh-CN" sz="2000" b="1" dirty="0">
                <a:latin typeface="Times New Roman" pitchFamily="18" charset="0"/>
                <a:ea typeface="华文中宋" pitchFamily="2" charset="-122"/>
              </a:rPr>
              <a:t>3-18</a:t>
            </a:r>
            <a:r>
              <a:rPr lang="zh-CN" altLang="en-US" sz="2000" b="1" dirty="0">
                <a:latin typeface="Times New Roman" pitchFamily="18" charset="0"/>
                <a:ea typeface="华文中宋" pitchFamily="2" charset="-122"/>
              </a:rPr>
              <a:t>中每步都有上述类似关系，这种关系一直到</a:t>
            </a:r>
          </a:p>
          <a:p>
            <a:pPr marL="692150" lvl="1" indent="-347663" algn="l">
              <a:spcBef>
                <a:spcPct val="40000"/>
              </a:spcBef>
              <a:spcAft>
                <a:spcPct val="10000"/>
              </a:spcAft>
              <a:buClr>
                <a:schemeClr val="accent2"/>
              </a:buClr>
              <a:buSzPct val="70000"/>
              <a:buFont typeface="Wingdings" pitchFamily="2" charset="2"/>
              <a:buChar char="l"/>
            </a:pPr>
            <a:r>
              <a:rPr lang="en-US" altLang="zh-CN" sz="1800" b="1" dirty="0">
                <a:latin typeface="Times New Roman" pitchFamily="18" charset="0"/>
                <a:ea typeface="华文中宋" pitchFamily="2" charset="-122"/>
              </a:rPr>
              <a:t>V</a:t>
            </a:r>
            <a:r>
              <a:rPr lang="en-US" altLang="zh-CN" sz="1800" b="1" baseline="-25000" dirty="0">
                <a:latin typeface="Times New Roman" pitchFamily="18" charset="0"/>
                <a:ea typeface="华文中宋" pitchFamily="2" charset="-122"/>
              </a:rPr>
              <a:t>81</a:t>
            </a:r>
            <a:r>
              <a:rPr lang="en-US" altLang="zh-CN" sz="1800" b="1" dirty="0">
                <a:latin typeface="Times New Roman" pitchFamily="18" charset="0"/>
                <a:ea typeface="华文中宋" pitchFamily="2" charset="-122"/>
              </a:rPr>
              <a:t>=I</a:t>
            </a:r>
            <a:r>
              <a:rPr lang="en-US" altLang="zh-CN" sz="1800" b="1" baseline="-25000" dirty="0">
                <a:latin typeface="Times New Roman" pitchFamily="18" charset="0"/>
                <a:ea typeface="华文中宋" pitchFamily="2" charset="-122"/>
              </a:rPr>
              <a:t>11</a:t>
            </a:r>
            <a:r>
              <a:rPr lang="en-US" altLang="zh-CN" sz="1800" b="1" dirty="0">
                <a:latin typeface="Times New Roman" pitchFamily="18" charset="0"/>
                <a:ea typeface="华文中宋" pitchFamily="2" charset="-122"/>
              </a:rPr>
              <a:t>  V</a:t>
            </a:r>
            <a:r>
              <a:rPr lang="en-US" altLang="zh-CN" sz="1800" b="1" baseline="-25000" dirty="0">
                <a:latin typeface="Times New Roman" pitchFamily="18" charset="0"/>
                <a:ea typeface="华文中宋" pitchFamily="2" charset="-122"/>
              </a:rPr>
              <a:t>82</a:t>
            </a:r>
            <a:r>
              <a:rPr lang="en-US" altLang="zh-CN" sz="1800" b="1" dirty="0">
                <a:latin typeface="Times New Roman" pitchFamily="18" charset="0"/>
                <a:ea typeface="华文中宋" pitchFamily="2" charset="-122"/>
              </a:rPr>
              <a:t>=I</a:t>
            </a:r>
            <a:r>
              <a:rPr lang="en-US" altLang="zh-CN" sz="1800" b="1" baseline="-25000" dirty="0">
                <a:latin typeface="Times New Roman" pitchFamily="18" charset="0"/>
                <a:ea typeface="华文中宋" pitchFamily="2" charset="-122"/>
              </a:rPr>
              <a:t>13</a:t>
            </a:r>
            <a:r>
              <a:rPr lang="en-US" altLang="zh-CN" sz="1800" b="1" dirty="0">
                <a:latin typeface="Times New Roman" pitchFamily="18" charset="0"/>
                <a:ea typeface="华文中宋" pitchFamily="2" charset="-122"/>
              </a:rPr>
              <a:t>  V</a:t>
            </a:r>
            <a:r>
              <a:rPr lang="en-US" altLang="zh-CN" sz="1800" b="1" baseline="-25000" dirty="0">
                <a:latin typeface="Times New Roman" pitchFamily="18" charset="0"/>
                <a:ea typeface="华文中宋" pitchFamily="2" charset="-122"/>
              </a:rPr>
              <a:t>83</a:t>
            </a:r>
            <a:r>
              <a:rPr lang="en-US" altLang="zh-CN" sz="1800" b="1" dirty="0">
                <a:latin typeface="Times New Roman" pitchFamily="18" charset="0"/>
                <a:ea typeface="华文中宋" pitchFamily="2" charset="-122"/>
              </a:rPr>
              <a:t>=I</a:t>
            </a:r>
            <a:r>
              <a:rPr lang="en-US" altLang="zh-CN" sz="1800" b="1" baseline="-25000" dirty="0">
                <a:latin typeface="Times New Roman" pitchFamily="18" charset="0"/>
                <a:ea typeface="华文中宋" pitchFamily="2" charset="-122"/>
              </a:rPr>
              <a:t>12</a:t>
            </a:r>
            <a:r>
              <a:rPr lang="en-US" altLang="zh-CN" sz="1800" b="1" dirty="0">
                <a:latin typeface="Times New Roman" pitchFamily="18" charset="0"/>
                <a:ea typeface="华文中宋" pitchFamily="2" charset="-122"/>
              </a:rPr>
              <a:t>  V</a:t>
            </a:r>
            <a:r>
              <a:rPr lang="en-US" altLang="zh-CN" sz="1800" b="1" baseline="-25000" dirty="0">
                <a:latin typeface="Times New Roman" pitchFamily="18" charset="0"/>
                <a:ea typeface="华文中宋" pitchFamily="2" charset="-122"/>
              </a:rPr>
              <a:t>84</a:t>
            </a:r>
            <a:r>
              <a:rPr lang="en-US" altLang="zh-CN" sz="1800" b="1" dirty="0">
                <a:latin typeface="Times New Roman" pitchFamily="18" charset="0"/>
                <a:ea typeface="华文中宋" pitchFamily="2" charset="-122"/>
              </a:rPr>
              <a:t>=I</a:t>
            </a:r>
            <a:r>
              <a:rPr lang="en-US" altLang="zh-CN" sz="1800" b="1" baseline="-25000" dirty="0">
                <a:latin typeface="Times New Roman" pitchFamily="18" charset="0"/>
                <a:ea typeface="华文中宋" pitchFamily="2" charset="-122"/>
              </a:rPr>
              <a:t>14</a:t>
            </a:r>
          </a:p>
          <a:p>
            <a:pPr marL="692150" lvl="1" indent="-347663" algn="l">
              <a:spcBef>
                <a:spcPct val="40000"/>
              </a:spcBef>
              <a:spcAft>
                <a:spcPct val="10000"/>
              </a:spcAft>
              <a:buClr>
                <a:schemeClr val="accent2"/>
              </a:buClr>
              <a:buSzPct val="70000"/>
              <a:buFont typeface="Wingdings" pitchFamily="2" charset="2"/>
              <a:buChar char="l"/>
            </a:pPr>
            <a:r>
              <a:rPr lang="zh-CN" altLang="en-US" sz="1800" b="1" dirty="0">
                <a:latin typeface="Times New Roman" pitchFamily="18" charset="0"/>
                <a:ea typeface="华文中宋" pitchFamily="2" charset="-122"/>
              </a:rPr>
              <a:t>即除第</a:t>
            </a:r>
            <a:r>
              <a:rPr lang="en-US" altLang="zh-CN" sz="1800" b="1" dirty="0">
                <a:latin typeface="Times New Roman" pitchFamily="18" charset="0"/>
                <a:ea typeface="华文中宋" pitchFamily="2" charset="-122"/>
              </a:rPr>
              <a:t>2</a:t>
            </a:r>
            <a:r>
              <a:rPr lang="zh-CN" altLang="en-US" sz="1800" b="1" dirty="0">
                <a:latin typeface="Times New Roman" pitchFamily="18" charset="0"/>
                <a:ea typeface="华文中宋" pitchFamily="2" charset="-122"/>
              </a:rPr>
              <a:t>个子段和第</a:t>
            </a:r>
            <a:r>
              <a:rPr lang="en-US" altLang="zh-CN" sz="1800" b="1" dirty="0">
                <a:latin typeface="Times New Roman" pitchFamily="18" charset="0"/>
                <a:ea typeface="华文中宋" pitchFamily="2" charset="-122"/>
              </a:rPr>
              <a:t>3</a:t>
            </a:r>
            <a:r>
              <a:rPr lang="zh-CN" altLang="en-US" sz="1800" b="1" dirty="0">
                <a:latin typeface="Times New Roman" pitchFamily="18" charset="0"/>
                <a:ea typeface="华文中宋" pitchFamily="2" charset="-122"/>
              </a:rPr>
              <a:t>个子段交换位置外，解密过程的输出变换与加密过程第</a:t>
            </a:r>
            <a:r>
              <a:rPr lang="en-US" altLang="zh-CN" sz="1800" b="1" dirty="0">
                <a:latin typeface="Times New Roman" pitchFamily="18" charset="0"/>
                <a:ea typeface="华文中宋" pitchFamily="2" charset="-122"/>
              </a:rPr>
              <a:t>1</a:t>
            </a:r>
            <a:r>
              <a:rPr lang="zh-CN" altLang="en-US" sz="1800" b="1" dirty="0">
                <a:latin typeface="Times New Roman" pitchFamily="18" charset="0"/>
                <a:ea typeface="华文中宋" pitchFamily="2" charset="-122"/>
              </a:rPr>
              <a:t>轮第</a:t>
            </a:r>
            <a:r>
              <a:rPr lang="en-US" altLang="zh-CN" sz="1800" b="1" dirty="0">
                <a:latin typeface="Times New Roman" pitchFamily="18" charset="0"/>
                <a:ea typeface="华文中宋" pitchFamily="2" charset="-122"/>
              </a:rPr>
              <a:t>1</a:t>
            </a:r>
            <a:r>
              <a:rPr lang="zh-CN" altLang="en-US" sz="1800" b="1" dirty="0">
                <a:latin typeface="Times New Roman" pitchFamily="18" charset="0"/>
                <a:ea typeface="华文中宋" pitchFamily="2" charset="-122"/>
              </a:rPr>
              <a:t>步的变换完全相同。</a:t>
            </a:r>
          </a:p>
          <a:p>
            <a:pPr marL="692150" lvl="1" indent="-347663" algn="l">
              <a:spcBef>
                <a:spcPct val="40000"/>
              </a:spcBef>
              <a:spcAft>
                <a:spcPct val="10000"/>
              </a:spcAft>
              <a:buClr>
                <a:schemeClr val="accent2"/>
              </a:buClr>
              <a:buSzPct val="70000"/>
              <a:buFont typeface="Wingdings" pitchFamily="2" charset="2"/>
              <a:buChar char="l"/>
            </a:pPr>
            <a:r>
              <a:rPr lang="zh-CN" altLang="en-US" sz="1800" b="1" dirty="0">
                <a:latin typeface="Times New Roman" pitchFamily="18" charset="0"/>
                <a:ea typeface="华文中宋" pitchFamily="2" charset="-122"/>
              </a:rPr>
              <a:t>所以，除第</a:t>
            </a:r>
            <a:r>
              <a:rPr lang="en-US" altLang="zh-CN" sz="1800" b="1" dirty="0">
                <a:latin typeface="Times New Roman" pitchFamily="18" charset="0"/>
                <a:ea typeface="华文中宋" pitchFamily="2" charset="-122"/>
              </a:rPr>
              <a:t>2</a:t>
            </a:r>
            <a:r>
              <a:rPr lang="zh-CN" altLang="en-US" sz="1800" b="1" dirty="0">
                <a:latin typeface="Times New Roman" pitchFamily="18" charset="0"/>
                <a:ea typeface="华文中宋" pitchFamily="2" charset="-122"/>
              </a:rPr>
              <a:t>个子段和第</a:t>
            </a:r>
            <a:r>
              <a:rPr lang="en-US" altLang="zh-CN" sz="1800" b="1" dirty="0">
                <a:latin typeface="Times New Roman" pitchFamily="18" charset="0"/>
                <a:ea typeface="华文中宋" pitchFamily="2" charset="-122"/>
              </a:rPr>
              <a:t>3</a:t>
            </a:r>
            <a:r>
              <a:rPr lang="zh-CN" altLang="en-US" sz="1800" b="1" dirty="0">
                <a:latin typeface="Times New Roman" pitchFamily="18" charset="0"/>
                <a:ea typeface="华文中宋" pitchFamily="2" charset="-122"/>
              </a:rPr>
              <a:t>个子段交换位置外，解密过程的输出变换与加密过程第</a:t>
            </a:r>
            <a:r>
              <a:rPr lang="en-US" altLang="zh-CN" sz="1800" b="1" dirty="0">
                <a:latin typeface="Times New Roman" pitchFamily="18" charset="0"/>
                <a:ea typeface="华文中宋" pitchFamily="2" charset="-122"/>
              </a:rPr>
              <a:t>1</a:t>
            </a:r>
            <a:r>
              <a:rPr lang="zh-CN" altLang="en-US" sz="1800" b="1" dirty="0">
                <a:latin typeface="Times New Roman" pitchFamily="18" charset="0"/>
                <a:ea typeface="华文中宋" pitchFamily="2" charset="-122"/>
              </a:rPr>
              <a:t>轮第</a:t>
            </a:r>
            <a:r>
              <a:rPr lang="en-US" altLang="zh-CN" sz="1800" b="1" dirty="0">
                <a:latin typeface="Times New Roman" pitchFamily="18" charset="0"/>
                <a:ea typeface="华文中宋" pitchFamily="2" charset="-122"/>
              </a:rPr>
              <a:t>1</a:t>
            </a:r>
            <a:r>
              <a:rPr lang="zh-CN" altLang="en-US" sz="1800" b="1" dirty="0">
                <a:latin typeface="Times New Roman" pitchFamily="18" charset="0"/>
                <a:ea typeface="华文中宋" pitchFamily="2" charset="-122"/>
              </a:rPr>
              <a:t>步的变换完全相同。</a:t>
            </a:r>
          </a:p>
          <a:p>
            <a:pPr marL="342900" indent="-342900" algn="l">
              <a:spcBef>
                <a:spcPct val="40000"/>
              </a:spcBef>
              <a:spcAft>
                <a:spcPct val="10000"/>
              </a:spcAft>
              <a:buClr>
                <a:schemeClr val="tx2"/>
              </a:buClr>
              <a:buSzPct val="70000"/>
              <a:buFont typeface="Wingdings" pitchFamily="2" charset="2"/>
              <a:buChar char="Ü"/>
            </a:pPr>
            <a:r>
              <a:rPr lang="zh-CN" altLang="en-US" sz="2000" b="1" dirty="0">
                <a:latin typeface="Times New Roman" pitchFamily="18" charset="0"/>
                <a:ea typeface="华文中宋" pitchFamily="2" charset="-122"/>
              </a:rPr>
              <a:t>所以最后可知，整个解密过程的输出等于整个加密过程的输入</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3.1.1</a:t>
            </a:r>
            <a:r>
              <a:rPr lang="zh-CN" altLang="en-US" dirty="0" smtClean="0"/>
              <a:t>分组密码的基本概念和发展</a:t>
            </a:r>
            <a:endParaRPr lang="zh-CN" altLang="en-US" dirty="0"/>
          </a:p>
        </p:txBody>
      </p:sp>
      <p:sp>
        <p:nvSpPr>
          <p:cNvPr id="3" name="内容占位符 2"/>
          <p:cNvSpPr>
            <a:spLocks noGrp="1"/>
          </p:cNvSpPr>
          <p:nvPr>
            <p:ph idx="1"/>
          </p:nvPr>
        </p:nvSpPr>
        <p:spPr>
          <a:xfrm>
            <a:off x="457200" y="990600"/>
            <a:ext cx="8229600" cy="5486400"/>
          </a:xfrm>
        </p:spPr>
        <p:txBody>
          <a:bodyPr/>
          <a:lstStyle/>
          <a:p>
            <a:pPr lvl="1" eaLnBrk="1" hangingPunct="1">
              <a:lnSpc>
                <a:spcPct val="110000"/>
              </a:lnSpc>
              <a:spcBef>
                <a:spcPts val="600"/>
              </a:spcBef>
              <a:spcAft>
                <a:spcPts val="0"/>
              </a:spcAft>
            </a:pPr>
            <a:r>
              <a:rPr lang="en-US" altLang="zh-CN" sz="2000" dirty="0" smtClean="0"/>
              <a:t>4</a:t>
            </a:r>
            <a:r>
              <a:rPr lang="zh-CN" altLang="en-US" sz="2000" dirty="0" smtClean="0"/>
              <a:t>）随后出现了</a:t>
            </a:r>
            <a:r>
              <a:rPr lang="en-US" altLang="zh-CN" sz="2000" dirty="0" smtClean="0"/>
              <a:t>SQUARE</a:t>
            </a:r>
            <a:r>
              <a:rPr lang="zh-CN" altLang="en-US" sz="2000" dirty="0" smtClean="0"/>
              <a:t>、</a:t>
            </a:r>
            <a:r>
              <a:rPr lang="en-US" altLang="zh-CN" sz="2000" dirty="0" smtClean="0"/>
              <a:t>SHARK</a:t>
            </a:r>
            <a:r>
              <a:rPr lang="zh-CN" altLang="en-US" sz="2000" dirty="0" smtClean="0"/>
              <a:t>、</a:t>
            </a:r>
            <a:r>
              <a:rPr lang="en-US" altLang="zh-CN" sz="2000" dirty="0" smtClean="0"/>
              <a:t>SAFER-64</a:t>
            </a:r>
            <a:r>
              <a:rPr lang="zh-CN" altLang="en-US" sz="2000" dirty="0" smtClean="0"/>
              <a:t>等采用了</a:t>
            </a:r>
            <a:r>
              <a:rPr lang="zh-CN" altLang="en-US" sz="2000" dirty="0" smtClean="0">
                <a:solidFill>
                  <a:srgbClr val="0000FF"/>
                </a:solidFill>
              </a:rPr>
              <a:t>结构非常清晰的代换</a:t>
            </a:r>
            <a:r>
              <a:rPr lang="en-US" altLang="zh-CN" sz="2000" dirty="0" smtClean="0">
                <a:solidFill>
                  <a:srgbClr val="0000FF"/>
                </a:solidFill>
                <a:latin typeface="华文中宋" pitchFamily="2" charset="-122"/>
              </a:rPr>
              <a:t>—</a:t>
            </a:r>
            <a:r>
              <a:rPr lang="zh-CN" altLang="en-US" sz="2000" dirty="0" smtClean="0">
                <a:solidFill>
                  <a:srgbClr val="0000FF"/>
                </a:solidFill>
              </a:rPr>
              <a:t>置换（</a:t>
            </a:r>
            <a:r>
              <a:rPr lang="en-US" altLang="zh-CN" sz="2000" dirty="0" smtClean="0">
                <a:solidFill>
                  <a:srgbClr val="0000FF"/>
                </a:solidFill>
              </a:rPr>
              <a:t>SP</a:t>
            </a:r>
            <a:r>
              <a:rPr lang="zh-CN" altLang="en-US" sz="2000" dirty="0" smtClean="0">
                <a:solidFill>
                  <a:srgbClr val="0000FF"/>
                </a:solidFill>
              </a:rPr>
              <a:t>）网络</a:t>
            </a:r>
          </a:p>
          <a:p>
            <a:pPr lvl="2" eaLnBrk="1" hangingPunct="1">
              <a:lnSpc>
                <a:spcPct val="110000"/>
              </a:lnSpc>
              <a:spcBef>
                <a:spcPts val="600"/>
              </a:spcBef>
              <a:spcAft>
                <a:spcPts val="0"/>
              </a:spcAft>
            </a:pPr>
            <a:r>
              <a:rPr lang="zh-CN" altLang="en-US" sz="2000" dirty="0" smtClean="0"/>
              <a:t>从理论上给出了最大差分特征概率和最佳线性逼近优势的界，证明了密码对差分密码分析和线性密码分析的安全性</a:t>
            </a:r>
            <a:endParaRPr lang="en-US" altLang="zh-CN" sz="2000" dirty="0" smtClean="0"/>
          </a:p>
          <a:p>
            <a:pPr lvl="1" eaLnBrk="1" hangingPunct="1">
              <a:lnSpc>
                <a:spcPct val="110000"/>
              </a:lnSpc>
              <a:spcBef>
                <a:spcPts val="600"/>
              </a:spcBef>
              <a:spcAft>
                <a:spcPts val="0"/>
              </a:spcAft>
            </a:pPr>
            <a:r>
              <a:rPr lang="en-US" altLang="zh-CN" sz="2000" dirty="0" smtClean="0"/>
              <a:t>5</a:t>
            </a:r>
            <a:r>
              <a:rPr lang="zh-CN" altLang="en-US" sz="2000" dirty="0" smtClean="0"/>
              <a:t>）</a:t>
            </a:r>
            <a:r>
              <a:rPr lang="en-US" altLang="zh-CN" sz="2000" dirty="0" smtClean="0"/>
              <a:t>1997~2000</a:t>
            </a:r>
            <a:r>
              <a:rPr lang="zh-CN" altLang="en-US" sz="2000" dirty="0" smtClean="0"/>
              <a:t>年间美国高级加密标准</a:t>
            </a:r>
            <a:r>
              <a:rPr lang="en-US" altLang="zh-CN" sz="2000" dirty="0" smtClean="0"/>
              <a:t>AES</a:t>
            </a:r>
            <a:r>
              <a:rPr lang="zh-CN" altLang="en-US" sz="2000" dirty="0" smtClean="0"/>
              <a:t>的征集活动以及</a:t>
            </a:r>
            <a:r>
              <a:rPr lang="en-US" altLang="zh-CN" sz="2000" dirty="0" smtClean="0"/>
              <a:t>2000~2003</a:t>
            </a:r>
            <a:r>
              <a:rPr lang="zh-CN" altLang="en-US" sz="2000" dirty="0" smtClean="0"/>
              <a:t>年间欧洲</a:t>
            </a:r>
            <a:r>
              <a:rPr lang="en-US" altLang="zh-CN" sz="2000" dirty="0" smtClean="0"/>
              <a:t>NESSIE</a:t>
            </a:r>
            <a:r>
              <a:rPr lang="zh-CN" altLang="en-US" sz="2000" dirty="0" smtClean="0"/>
              <a:t>计划的实施，再次掀起了密码研究的新高潮</a:t>
            </a:r>
          </a:p>
          <a:p>
            <a:pPr lvl="2" eaLnBrk="1" hangingPunct="1">
              <a:lnSpc>
                <a:spcPct val="110000"/>
              </a:lnSpc>
              <a:spcBef>
                <a:spcPts val="600"/>
              </a:spcBef>
              <a:spcAft>
                <a:spcPts val="0"/>
              </a:spcAft>
            </a:pPr>
            <a:r>
              <a:rPr lang="en-US" altLang="zh-CN" sz="2000" dirty="0" smtClean="0">
                <a:solidFill>
                  <a:srgbClr val="FF0000"/>
                </a:solidFill>
              </a:rPr>
              <a:t>15</a:t>
            </a:r>
            <a:r>
              <a:rPr lang="zh-CN" altLang="en-US" sz="2000" dirty="0" smtClean="0">
                <a:solidFill>
                  <a:srgbClr val="FF0000"/>
                </a:solidFill>
              </a:rPr>
              <a:t>个</a:t>
            </a:r>
            <a:r>
              <a:rPr lang="en-US" altLang="zh-CN" sz="2000" dirty="0" smtClean="0">
                <a:solidFill>
                  <a:srgbClr val="FF0000"/>
                </a:solidFill>
              </a:rPr>
              <a:t>AES</a:t>
            </a:r>
            <a:r>
              <a:rPr lang="zh-CN" altLang="en-US" sz="2000" dirty="0" smtClean="0">
                <a:solidFill>
                  <a:srgbClr val="FF0000"/>
                </a:solidFill>
              </a:rPr>
              <a:t>候选算法和</a:t>
            </a:r>
            <a:r>
              <a:rPr lang="en-US" altLang="zh-CN" sz="2000" dirty="0" smtClean="0">
                <a:solidFill>
                  <a:srgbClr val="FF0000"/>
                </a:solidFill>
              </a:rPr>
              <a:t>24</a:t>
            </a:r>
            <a:r>
              <a:rPr lang="zh-CN" altLang="en-US" sz="2000" dirty="0" smtClean="0">
                <a:solidFill>
                  <a:srgbClr val="FF0000"/>
                </a:solidFill>
              </a:rPr>
              <a:t>个</a:t>
            </a:r>
            <a:r>
              <a:rPr lang="en-US" altLang="zh-CN" sz="2000" dirty="0" smtClean="0">
                <a:solidFill>
                  <a:srgbClr val="FF0000"/>
                </a:solidFill>
              </a:rPr>
              <a:t>NESSIE</a:t>
            </a:r>
            <a:r>
              <a:rPr lang="zh-CN" altLang="en-US" sz="2000" dirty="0" smtClean="0">
                <a:solidFill>
                  <a:srgbClr val="FF0000"/>
                </a:solidFill>
              </a:rPr>
              <a:t>终选算法反映了当前密码设计的水平，也可以说是近几年研究成果的一个汇总。</a:t>
            </a:r>
            <a:endParaRPr lang="zh-CN" altLang="en-US" sz="2000" dirty="0" smtClean="0"/>
          </a:p>
          <a:p>
            <a:pPr lvl="1" eaLnBrk="1" hangingPunct="1">
              <a:lnSpc>
                <a:spcPct val="110000"/>
              </a:lnSpc>
              <a:spcBef>
                <a:spcPts val="600"/>
              </a:spcBef>
              <a:spcAft>
                <a:spcPts val="0"/>
              </a:spcAft>
            </a:pPr>
            <a:r>
              <a:rPr lang="en-US" altLang="zh-CN" sz="2000" dirty="0" smtClean="0"/>
              <a:t>6</a:t>
            </a:r>
            <a:r>
              <a:rPr lang="zh-CN" altLang="en-US" sz="2000" dirty="0" smtClean="0"/>
              <a:t>）目前分组密码形成了很多标准</a:t>
            </a:r>
            <a:endParaRPr lang="en-US" altLang="zh-CN" sz="2000" dirty="0" smtClean="0"/>
          </a:p>
          <a:p>
            <a:pPr lvl="2" eaLnBrk="1" hangingPunct="1">
              <a:lnSpc>
                <a:spcPct val="110000"/>
              </a:lnSpc>
              <a:spcBef>
                <a:spcPts val="600"/>
              </a:spcBef>
              <a:spcAft>
                <a:spcPts val="0"/>
              </a:spcAft>
            </a:pPr>
            <a:r>
              <a:rPr lang="zh-CN" altLang="en-US" sz="2000" dirty="0" smtClean="0"/>
              <a:t>国际分组密码三大标准</a:t>
            </a:r>
            <a:r>
              <a:rPr lang="en-US" altLang="zh-CN" sz="2000" dirty="0" smtClean="0"/>
              <a:t>DES/3DES</a:t>
            </a:r>
            <a:r>
              <a:rPr lang="zh-CN" altLang="en-US" sz="2000" dirty="0" smtClean="0"/>
              <a:t>、</a:t>
            </a:r>
            <a:r>
              <a:rPr lang="en-US" altLang="zh-CN" sz="2000" dirty="0" smtClean="0"/>
              <a:t>IDEA</a:t>
            </a:r>
            <a:r>
              <a:rPr lang="zh-CN" altLang="en-US" sz="2000" dirty="0" smtClean="0"/>
              <a:t>、</a:t>
            </a:r>
            <a:r>
              <a:rPr lang="en-US" altLang="zh-CN" sz="2000" dirty="0" smtClean="0"/>
              <a:t>AES</a:t>
            </a:r>
          </a:p>
          <a:p>
            <a:pPr lvl="2" eaLnBrk="1" hangingPunct="1">
              <a:lnSpc>
                <a:spcPct val="110000"/>
              </a:lnSpc>
              <a:spcBef>
                <a:spcPts val="600"/>
              </a:spcBef>
              <a:spcAft>
                <a:spcPts val="0"/>
              </a:spcAft>
            </a:pPr>
            <a:r>
              <a:rPr lang="en-US" altLang="zh-CN" sz="2000" dirty="0" smtClean="0">
                <a:latin typeface="Times New Roman" pitchFamily="18" charset="0"/>
              </a:rPr>
              <a:t>3GPP</a:t>
            </a:r>
            <a:r>
              <a:rPr lang="zh-CN" altLang="en-US" sz="2000" dirty="0" smtClean="0">
                <a:latin typeface="Times New Roman" pitchFamily="18" charset="0"/>
              </a:rPr>
              <a:t>标准中的</a:t>
            </a:r>
            <a:r>
              <a:rPr lang="en-US" altLang="zh-CN" sz="2000" dirty="0" smtClean="0">
                <a:latin typeface="Times New Roman" pitchFamily="18" charset="0"/>
              </a:rPr>
              <a:t>KASUMI</a:t>
            </a:r>
            <a:r>
              <a:rPr lang="zh-CN" altLang="en-US" sz="2000" dirty="0" smtClean="0">
                <a:latin typeface="Times New Roman" pitchFamily="18" charset="0"/>
              </a:rPr>
              <a:t>算法 、我国无线网标准</a:t>
            </a:r>
            <a:r>
              <a:rPr lang="en-US" altLang="zh-CN" sz="2000" dirty="0" smtClean="0">
                <a:latin typeface="Times New Roman" pitchFamily="18" charset="0"/>
              </a:rPr>
              <a:t>SM4</a:t>
            </a:r>
          </a:p>
          <a:p>
            <a:pPr lvl="2" eaLnBrk="1" hangingPunct="1">
              <a:lnSpc>
                <a:spcPct val="110000"/>
              </a:lnSpc>
              <a:spcBef>
                <a:spcPts val="600"/>
              </a:spcBef>
              <a:spcAft>
                <a:spcPts val="0"/>
              </a:spcAft>
            </a:pPr>
            <a:r>
              <a:rPr lang="zh-CN" altLang="en-US" sz="2000" dirty="0" smtClean="0"/>
              <a:t>欧洲</a:t>
            </a:r>
            <a:r>
              <a:rPr lang="en-US" altLang="zh-CN" sz="2000" dirty="0" smtClean="0">
                <a:latin typeface="Times New Roman" pitchFamily="18" charset="0"/>
              </a:rPr>
              <a:t>NESSIE</a:t>
            </a:r>
            <a:r>
              <a:rPr lang="zh-CN" altLang="en-US" sz="2000" dirty="0" smtClean="0">
                <a:latin typeface="Times New Roman" pitchFamily="18" charset="0"/>
              </a:rPr>
              <a:t>计划中的</a:t>
            </a:r>
            <a:r>
              <a:rPr lang="en-US" altLang="zh-CN" sz="2000" dirty="0" smtClean="0">
                <a:latin typeface="Times New Roman" pitchFamily="18" charset="0"/>
              </a:rPr>
              <a:t>MISTY1</a:t>
            </a:r>
            <a:r>
              <a:rPr lang="zh-CN" altLang="en-US" sz="2000" dirty="0" smtClean="0">
                <a:latin typeface="Times New Roman" pitchFamily="18" charset="0"/>
              </a:rPr>
              <a:t>、</a:t>
            </a:r>
            <a:r>
              <a:rPr lang="en-US" altLang="zh-CN" sz="2000" dirty="0" smtClean="0">
                <a:latin typeface="Times New Roman" pitchFamily="18" charset="0"/>
              </a:rPr>
              <a:t> Camellia</a:t>
            </a:r>
            <a:r>
              <a:rPr lang="zh-CN" altLang="en-US" sz="2000" dirty="0" smtClean="0">
                <a:latin typeface="Times New Roman" pitchFamily="18" charset="0"/>
              </a:rPr>
              <a:t>、</a:t>
            </a:r>
            <a:r>
              <a:rPr lang="en-US" altLang="zh-CN" sz="2000" dirty="0" smtClean="0">
                <a:latin typeface="Times New Roman" pitchFamily="18" charset="0"/>
              </a:rPr>
              <a:t> SHACAL2</a:t>
            </a:r>
          </a:p>
          <a:p>
            <a:pPr lvl="2" eaLnBrk="1" hangingPunct="1">
              <a:lnSpc>
                <a:spcPct val="110000"/>
              </a:lnSpc>
              <a:spcBef>
                <a:spcPts val="600"/>
              </a:spcBef>
              <a:spcAft>
                <a:spcPts val="0"/>
              </a:spcAft>
            </a:pPr>
            <a:r>
              <a:rPr lang="zh-CN" altLang="en-US" sz="2000" dirty="0" smtClean="0">
                <a:latin typeface="宋体" charset="-122"/>
              </a:rPr>
              <a:t>瑞典人</a:t>
            </a:r>
            <a:r>
              <a:rPr lang="en-US" altLang="zh-CN" sz="2000" dirty="0" err="1" smtClean="0">
                <a:latin typeface="Times New Roman" pitchFamily="18" charset="0"/>
              </a:rPr>
              <a:t>Jakob</a:t>
            </a:r>
            <a:r>
              <a:rPr lang="en-US" altLang="zh-CN" sz="2000" dirty="0" smtClean="0">
                <a:latin typeface="Times New Roman" pitchFamily="18" charset="0"/>
              </a:rPr>
              <a:t> </a:t>
            </a:r>
            <a:r>
              <a:rPr lang="en-US" altLang="zh-CN" sz="2000" dirty="0" err="1" smtClean="0">
                <a:latin typeface="Times New Roman" pitchFamily="18" charset="0"/>
              </a:rPr>
              <a:t>Jonsson</a:t>
            </a:r>
            <a:r>
              <a:rPr lang="zh-CN" altLang="en-US" sz="2000" dirty="0" smtClean="0">
                <a:latin typeface="宋体" charset="-122"/>
              </a:rPr>
              <a:t>和美国人</a:t>
            </a:r>
            <a:r>
              <a:rPr lang="en-US" altLang="zh-CN" sz="2000" dirty="0" smtClean="0">
                <a:latin typeface="Times New Roman" pitchFamily="18" charset="0"/>
              </a:rPr>
              <a:t>Burt </a:t>
            </a:r>
            <a:r>
              <a:rPr lang="en-US" altLang="zh-CN" sz="2000" dirty="0" err="1" smtClean="0">
                <a:latin typeface="Times New Roman" pitchFamily="18" charset="0"/>
              </a:rPr>
              <a:t>Kaliski</a:t>
            </a:r>
            <a:r>
              <a:rPr lang="zh-CN" altLang="en-US" sz="2000" dirty="0" smtClean="0">
                <a:latin typeface="宋体" charset="-122"/>
              </a:rPr>
              <a:t>设计的</a:t>
            </a:r>
            <a:r>
              <a:rPr lang="en-US" altLang="zh-CN" sz="2000" dirty="0" smtClean="0">
                <a:latin typeface="华文中宋" pitchFamily="2" charset="-122"/>
              </a:rPr>
              <a:t>RC6</a:t>
            </a:r>
            <a:endParaRPr lang="zh-CN" altLang="en-US"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分组密码概述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 AES</a:t>
            </a:r>
            <a:r>
              <a:rPr lang="zh-CN" altLang="en-US" dirty="0" smtClean="0"/>
              <a:t>算法</a:t>
            </a:r>
            <a:r>
              <a:rPr lang="zh-CN" altLang="en-US" dirty="0" smtClean="0">
                <a:sym typeface="Symbol"/>
              </a:rPr>
              <a:t></a:t>
            </a:r>
            <a:r>
              <a:rPr lang="en-US" altLang="zh-CN" dirty="0" err="1" smtClean="0">
                <a:sym typeface="Symbol"/>
              </a:rPr>
              <a:t>Rijndael</a:t>
            </a:r>
            <a:endParaRPr lang="zh-CN" altLang="en-US" dirty="0" smtClean="0"/>
          </a:p>
        </p:txBody>
      </p:sp>
      <p:sp>
        <p:nvSpPr>
          <p:cNvPr id="3" name="内容占位符 2"/>
          <p:cNvSpPr>
            <a:spLocks noGrp="1"/>
          </p:cNvSpPr>
          <p:nvPr>
            <p:ph idx="1"/>
          </p:nvPr>
        </p:nvSpPr>
        <p:spPr>
          <a:xfrm>
            <a:off x="304800" y="838200"/>
            <a:ext cx="8610600" cy="5638800"/>
          </a:xfrm>
        </p:spPr>
        <p:txBody>
          <a:bodyPr/>
          <a:lstStyle/>
          <a:p>
            <a:pPr eaLnBrk="1" hangingPunct="1">
              <a:lnSpc>
                <a:spcPct val="110000"/>
              </a:lnSpc>
              <a:spcBef>
                <a:spcPts val="600"/>
              </a:spcBef>
            </a:pPr>
            <a:r>
              <a:rPr lang="en-US" altLang="zh-CN" sz="2400" dirty="0" smtClean="0">
                <a:latin typeface="Times New Roman" pitchFamily="18" charset="0"/>
              </a:rPr>
              <a:t>AES</a:t>
            </a:r>
            <a:r>
              <a:rPr lang="zh-CN" altLang="en-US" sz="2400" dirty="0" smtClean="0">
                <a:latin typeface="Times New Roman" pitchFamily="18" charset="0"/>
              </a:rPr>
              <a:t>候选算法产生过程</a:t>
            </a:r>
          </a:p>
          <a:p>
            <a:pPr lvl="1" eaLnBrk="1" hangingPunct="1">
              <a:lnSpc>
                <a:spcPct val="110000"/>
              </a:lnSpc>
              <a:spcBef>
                <a:spcPts val="600"/>
              </a:spcBef>
            </a:pPr>
            <a:r>
              <a:rPr lang="en-US" altLang="zh-CN" sz="2000" dirty="0" smtClean="0">
                <a:latin typeface="Times New Roman" pitchFamily="18" charset="0"/>
              </a:rPr>
              <a:t>DES56</a:t>
            </a:r>
            <a:r>
              <a:rPr lang="zh-CN" altLang="en-US" sz="2000" dirty="0" smtClean="0">
                <a:latin typeface="Times New Roman" pitchFamily="18" charset="0"/>
              </a:rPr>
              <a:t>比特密钥已无法抗强力攻击，而三重</a:t>
            </a:r>
            <a:r>
              <a:rPr lang="en-US" altLang="zh-CN" sz="2000" dirty="0" smtClean="0">
                <a:latin typeface="Times New Roman" pitchFamily="18" charset="0"/>
              </a:rPr>
              <a:t>DES</a:t>
            </a:r>
            <a:r>
              <a:rPr lang="zh-CN" altLang="en-US" sz="2000" dirty="0" smtClean="0">
                <a:latin typeface="Times New Roman" pitchFamily="18" charset="0"/>
              </a:rPr>
              <a:t>虽可解决密钥长度问题，但</a:t>
            </a:r>
            <a:r>
              <a:rPr lang="en-US" altLang="zh-CN" sz="2000" dirty="0" smtClean="0">
                <a:latin typeface="Times New Roman" pitchFamily="18" charset="0"/>
              </a:rPr>
              <a:t>DES</a:t>
            </a:r>
            <a:r>
              <a:rPr lang="zh-CN" altLang="en-US" sz="2000" dirty="0" smtClean="0">
                <a:latin typeface="Times New Roman" pitchFamily="18" charset="0"/>
              </a:rPr>
              <a:t>的设计主要针对硬件实现，而今在许多领域，需用软件方法来实现，</a:t>
            </a:r>
            <a:r>
              <a:rPr lang="en-US" altLang="zh-CN" sz="2000" dirty="0" smtClean="0">
                <a:latin typeface="Times New Roman" pitchFamily="18" charset="0"/>
              </a:rPr>
              <a:t>3DES</a:t>
            </a:r>
            <a:r>
              <a:rPr lang="zh-CN" altLang="en-US" sz="2000" dirty="0" smtClean="0">
                <a:latin typeface="Times New Roman" pitchFamily="18" charset="0"/>
              </a:rPr>
              <a:t>的效率相对较低</a:t>
            </a:r>
          </a:p>
          <a:p>
            <a:pPr lvl="1" eaLnBrk="1" hangingPunct="1">
              <a:lnSpc>
                <a:spcPct val="110000"/>
              </a:lnSpc>
              <a:spcBef>
                <a:spcPts val="600"/>
              </a:spcBef>
            </a:pPr>
            <a:r>
              <a:rPr lang="zh-CN" altLang="en-US" sz="2000" dirty="0" smtClean="0">
                <a:latin typeface="Times New Roman" pitchFamily="18" charset="0"/>
              </a:rPr>
              <a:t>鉴于此 </a:t>
            </a:r>
            <a:r>
              <a:rPr lang="en-US" altLang="zh-CN" sz="2000" dirty="0" smtClean="0">
                <a:latin typeface="Times New Roman" pitchFamily="18" charset="0"/>
              </a:rPr>
              <a:t>,1997</a:t>
            </a:r>
            <a:r>
              <a:rPr lang="zh-CN" altLang="en-US" sz="2000" dirty="0" smtClean="0">
                <a:latin typeface="Times New Roman" pitchFamily="18" charset="0"/>
              </a:rPr>
              <a:t>年</a:t>
            </a:r>
            <a:r>
              <a:rPr lang="en-US" altLang="zh-CN" sz="2000" dirty="0" smtClean="0">
                <a:latin typeface="Times New Roman" pitchFamily="18" charset="0"/>
              </a:rPr>
              <a:t>4</a:t>
            </a:r>
            <a:r>
              <a:rPr lang="zh-CN" altLang="en-US" sz="2000" dirty="0" smtClean="0">
                <a:latin typeface="Times New Roman" pitchFamily="18" charset="0"/>
              </a:rPr>
              <a:t>月</a:t>
            </a:r>
            <a:r>
              <a:rPr lang="en-US" altLang="zh-CN" sz="2000" dirty="0" smtClean="0">
                <a:latin typeface="Times New Roman" pitchFamily="18" charset="0"/>
              </a:rPr>
              <a:t>15</a:t>
            </a:r>
            <a:r>
              <a:rPr lang="zh-CN" altLang="en-US" sz="2000" dirty="0" smtClean="0">
                <a:latin typeface="Times New Roman" pitchFamily="18" charset="0"/>
              </a:rPr>
              <a:t>日，美国</a:t>
            </a:r>
            <a:r>
              <a:rPr lang="en-US" altLang="zh-CN" sz="2000" dirty="0" smtClean="0">
                <a:latin typeface="Times New Roman" pitchFamily="18" charset="0"/>
              </a:rPr>
              <a:t>ANSI</a:t>
            </a:r>
            <a:r>
              <a:rPr lang="zh-CN" altLang="en-US" sz="2000" dirty="0" smtClean="0">
                <a:latin typeface="Times New Roman" pitchFamily="18" charset="0"/>
              </a:rPr>
              <a:t>发起征集</a:t>
            </a:r>
            <a:r>
              <a:rPr lang="en-US" altLang="zh-CN" sz="2000" dirty="0" smtClean="0">
                <a:latin typeface="Times New Roman" pitchFamily="18" charset="0"/>
              </a:rPr>
              <a:t>AES</a:t>
            </a:r>
            <a:r>
              <a:rPr lang="zh-CN" altLang="en-US" sz="2000" dirty="0" smtClean="0">
                <a:latin typeface="Times New Roman" pitchFamily="18" charset="0"/>
              </a:rPr>
              <a:t>（</a:t>
            </a:r>
            <a:r>
              <a:rPr lang="en-US" altLang="zh-CN" sz="2000" dirty="0" smtClean="0">
                <a:latin typeface="Times New Roman" pitchFamily="18" charset="0"/>
              </a:rPr>
              <a:t>advanced encryption standard</a:t>
            </a:r>
            <a:r>
              <a:rPr lang="zh-CN" altLang="en-US" sz="2000" dirty="0" smtClean="0">
                <a:latin typeface="Times New Roman" pitchFamily="18" charset="0"/>
              </a:rPr>
              <a:t>）的活动，并为此成立了</a:t>
            </a:r>
            <a:r>
              <a:rPr lang="en-US" altLang="zh-CN" sz="2000" dirty="0" smtClean="0">
                <a:latin typeface="Times New Roman" pitchFamily="18" charset="0"/>
              </a:rPr>
              <a:t>AES</a:t>
            </a:r>
            <a:r>
              <a:rPr lang="zh-CN" altLang="en-US" sz="2000" dirty="0" smtClean="0">
                <a:latin typeface="Times New Roman" pitchFamily="18" charset="0"/>
              </a:rPr>
              <a:t>工作小组。此次活动的目的是确定一个非保密的、可以公开技术细节的、全球免费使用的分组密码算法，以作为新的数据加密标准</a:t>
            </a:r>
          </a:p>
          <a:p>
            <a:pPr lvl="1" eaLnBrk="1" hangingPunct="1">
              <a:lnSpc>
                <a:spcPct val="110000"/>
              </a:lnSpc>
              <a:spcBef>
                <a:spcPts val="600"/>
              </a:spcBef>
            </a:pPr>
            <a:r>
              <a:rPr lang="en-US" altLang="zh-CN" sz="2000" dirty="0" smtClean="0">
                <a:latin typeface="Times New Roman" pitchFamily="18" charset="0"/>
              </a:rPr>
              <a:t>1997</a:t>
            </a:r>
            <a:r>
              <a:rPr lang="zh-CN" altLang="en-US" sz="2000" dirty="0" smtClean="0">
                <a:latin typeface="Times New Roman" pitchFamily="18" charset="0"/>
              </a:rPr>
              <a:t>年</a:t>
            </a:r>
            <a:r>
              <a:rPr lang="en-US" altLang="zh-CN" sz="2000" dirty="0" smtClean="0">
                <a:latin typeface="Times New Roman" pitchFamily="18" charset="0"/>
              </a:rPr>
              <a:t>9</a:t>
            </a:r>
            <a:r>
              <a:rPr lang="zh-CN" altLang="en-US" sz="2000" dirty="0" smtClean="0">
                <a:latin typeface="Times New Roman" pitchFamily="18" charset="0"/>
              </a:rPr>
              <a:t>月</a:t>
            </a:r>
            <a:r>
              <a:rPr lang="en-US" altLang="zh-CN" sz="2000" dirty="0" smtClean="0">
                <a:latin typeface="Times New Roman" pitchFamily="18" charset="0"/>
              </a:rPr>
              <a:t>12</a:t>
            </a:r>
            <a:r>
              <a:rPr lang="zh-CN" altLang="en-US" sz="2000" dirty="0" smtClean="0">
                <a:latin typeface="Times New Roman" pitchFamily="18" charset="0"/>
              </a:rPr>
              <a:t>日，美国联邦登记处公布了正式征集</a:t>
            </a:r>
            <a:r>
              <a:rPr lang="en-US" altLang="zh-CN" sz="2000" dirty="0" smtClean="0">
                <a:latin typeface="Times New Roman" pitchFamily="18" charset="0"/>
              </a:rPr>
              <a:t>AES</a:t>
            </a:r>
            <a:r>
              <a:rPr lang="zh-CN" altLang="en-US" sz="2000" dirty="0" smtClean="0">
                <a:latin typeface="Times New Roman" pitchFamily="18" charset="0"/>
              </a:rPr>
              <a:t>候选算法的通告。对</a:t>
            </a:r>
            <a:r>
              <a:rPr lang="en-US" altLang="zh-CN" sz="2000" dirty="0" smtClean="0">
                <a:latin typeface="Times New Roman" pitchFamily="18" charset="0"/>
              </a:rPr>
              <a:t>AES</a:t>
            </a:r>
            <a:r>
              <a:rPr lang="zh-CN" altLang="en-US" sz="2000" dirty="0" smtClean="0">
                <a:latin typeface="Times New Roman" pitchFamily="18" charset="0"/>
              </a:rPr>
              <a:t>的基本要求是：</a:t>
            </a:r>
          </a:p>
          <a:p>
            <a:pPr lvl="2" eaLnBrk="1" hangingPunct="1">
              <a:lnSpc>
                <a:spcPct val="110000"/>
              </a:lnSpc>
              <a:spcBef>
                <a:spcPts val="600"/>
              </a:spcBef>
            </a:pPr>
            <a:r>
              <a:rPr lang="zh-CN" altLang="en-US" sz="2000" dirty="0" smtClean="0">
                <a:latin typeface="Times New Roman" pitchFamily="18" charset="0"/>
              </a:rPr>
              <a:t>比三重</a:t>
            </a:r>
            <a:r>
              <a:rPr lang="en-US" altLang="zh-CN" sz="2000" dirty="0" smtClean="0">
                <a:latin typeface="Times New Roman" pitchFamily="18" charset="0"/>
              </a:rPr>
              <a:t>DES</a:t>
            </a:r>
            <a:r>
              <a:rPr lang="zh-CN" altLang="en-US" sz="2000" dirty="0" smtClean="0">
                <a:latin typeface="Times New Roman" pitchFamily="18" charset="0"/>
              </a:rPr>
              <a:t>快</a:t>
            </a:r>
          </a:p>
          <a:p>
            <a:pPr lvl="2" eaLnBrk="1" hangingPunct="1">
              <a:lnSpc>
                <a:spcPct val="110000"/>
              </a:lnSpc>
              <a:spcBef>
                <a:spcPts val="600"/>
              </a:spcBef>
            </a:pPr>
            <a:r>
              <a:rPr lang="zh-CN" altLang="en-US" sz="2000" dirty="0" smtClean="0">
                <a:latin typeface="Times New Roman" pitchFamily="18" charset="0"/>
              </a:rPr>
              <a:t>至少与三重</a:t>
            </a:r>
            <a:r>
              <a:rPr lang="en-US" altLang="zh-CN" sz="2000" dirty="0" smtClean="0">
                <a:latin typeface="Times New Roman" pitchFamily="18" charset="0"/>
              </a:rPr>
              <a:t>DES</a:t>
            </a:r>
            <a:r>
              <a:rPr lang="zh-CN" altLang="en-US" sz="2000" dirty="0" smtClean="0">
                <a:latin typeface="Times New Roman" pitchFamily="18" charset="0"/>
              </a:rPr>
              <a:t>一样安全</a:t>
            </a:r>
          </a:p>
          <a:p>
            <a:pPr lvl="2" eaLnBrk="1" hangingPunct="1">
              <a:lnSpc>
                <a:spcPct val="110000"/>
              </a:lnSpc>
              <a:spcBef>
                <a:spcPts val="600"/>
              </a:spcBef>
            </a:pPr>
            <a:r>
              <a:rPr lang="zh-CN" altLang="en-US" sz="2000" dirty="0" smtClean="0">
                <a:latin typeface="Times New Roman" pitchFamily="18" charset="0"/>
              </a:rPr>
              <a:t>数据分组长度为</a:t>
            </a:r>
            <a:r>
              <a:rPr lang="en-US" altLang="zh-CN" sz="2000" dirty="0" smtClean="0">
                <a:latin typeface="Times New Roman" pitchFamily="18" charset="0"/>
              </a:rPr>
              <a:t>128/192/256</a:t>
            </a:r>
            <a:r>
              <a:rPr lang="zh-CN" altLang="en-US" sz="2000" dirty="0" smtClean="0">
                <a:latin typeface="Times New Roman" pitchFamily="18" charset="0"/>
              </a:rPr>
              <a:t>比特</a:t>
            </a:r>
          </a:p>
          <a:p>
            <a:pPr lvl="2" eaLnBrk="1" hangingPunct="1">
              <a:lnSpc>
                <a:spcPct val="110000"/>
              </a:lnSpc>
              <a:spcBef>
                <a:spcPts val="600"/>
              </a:spcBef>
            </a:pPr>
            <a:r>
              <a:rPr lang="zh-CN" altLang="en-US" sz="2000" dirty="0" smtClean="0">
                <a:latin typeface="Times New Roman" pitchFamily="18" charset="0"/>
              </a:rPr>
              <a:t>密钥长度为</a:t>
            </a:r>
            <a:r>
              <a:rPr lang="en-US" altLang="zh-CN" sz="2000" dirty="0" smtClean="0">
                <a:latin typeface="Times New Roman" pitchFamily="18" charset="0"/>
              </a:rPr>
              <a:t>128/192/256</a:t>
            </a:r>
            <a:r>
              <a:rPr lang="zh-CN" altLang="en-US" sz="2000" dirty="0" smtClean="0">
                <a:latin typeface="Times New Roman" pitchFamily="18" charset="0"/>
              </a:rPr>
              <a:t>比特。</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 AES</a:t>
            </a:r>
            <a:r>
              <a:rPr lang="zh-CN" altLang="en-US" dirty="0" smtClean="0"/>
              <a:t>算法</a:t>
            </a:r>
            <a:r>
              <a:rPr lang="zh-CN" altLang="en-US" dirty="0" smtClean="0">
                <a:sym typeface="Symbol"/>
              </a:rPr>
              <a:t></a:t>
            </a:r>
            <a:r>
              <a:rPr lang="en-US" altLang="zh-CN" dirty="0" err="1" smtClean="0">
                <a:sym typeface="Symbol"/>
              </a:rPr>
              <a:t>Rijndael</a:t>
            </a:r>
            <a:endParaRPr lang="zh-CN" altLang="en-US" dirty="0" smtClean="0"/>
          </a:p>
        </p:txBody>
      </p:sp>
      <p:sp>
        <p:nvSpPr>
          <p:cNvPr id="3" name="内容占位符 2"/>
          <p:cNvSpPr>
            <a:spLocks noGrp="1"/>
          </p:cNvSpPr>
          <p:nvPr>
            <p:ph idx="1"/>
          </p:nvPr>
        </p:nvSpPr>
        <p:spPr>
          <a:xfrm>
            <a:off x="304800" y="838200"/>
            <a:ext cx="8610600" cy="5638800"/>
          </a:xfrm>
        </p:spPr>
        <p:txBody>
          <a:bodyPr/>
          <a:lstStyle/>
          <a:p>
            <a:pPr eaLnBrk="1" hangingPunct="1">
              <a:lnSpc>
                <a:spcPct val="100000"/>
              </a:lnSpc>
            </a:pPr>
            <a:r>
              <a:rPr lang="en-US" altLang="zh-CN" sz="2000" dirty="0" smtClean="0"/>
              <a:t>1998</a:t>
            </a:r>
            <a:r>
              <a:rPr lang="zh-CN" altLang="en-US" sz="2000" dirty="0" smtClean="0"/>
              <a:t>年</a:t>
            </a:r>
            <a:r>
              <a:rPr lang="en-US" altLang="zh-CN" sz="2000" dirty="0" smtClean="0"/>
              <a:t>8</a:t>
            </a:r>
            <a:r>
              <a:rPr lang="zh-CN" altLang="en-US" sz="2000" dirty="0" smtClean="0"/>
              <a:t>月</a:t>
            </a:r>
            <a:r>
              <a:rPr lang="en-US" altLang="zh-CN" sz="2000" dirty="0" smtClean="0"/>
              <a:t>12</a:t>
            </a:r>
            <a:r>
              <a:rPr lang="zh-CN" altLang="en-US" sz="2000" dirty="0" smtClean="0"/>
              <a:t>日</a:t>
            </a:r>
          </a:p>
          <a:p>
            <a:pPr lvl="1" eaLnBrk="1" hangingPunct="1">
              <a:lnSpc>
                <a:spcPct val="100000"/>
              </a:lnSpc>
            </a:pPr>
            <a:r>
              <a:rPr lang="zh-CN" altLang="en-US" sz="2000" dirty="0" smtClean="0"/>
              <a:t>在</a:t>
            </a:r>
            <a:r>
              <a:rPr lang="zh-CN" altLang="en-US" sz="2000" dirty="0" smtClean="0">
                <a:solidFill>
                  <a:srgbClr val="0000FF"/>
                </a:solidFill>
              </a:rPr>
              <a:t>首届</a:t>
            </a:r>
            <a:r>
              <a:rPr lang="en-US" altLang="zh-CN" sz="2000" dirty="0" smtClean="0">
                <a:solidFill>
                  <a:srgbClr val="0000FF"/>
                </a:solidFill>
              </a:rPr>
              <a:t>AES</a:t>
            </a:r>
            <a:r>
              <a:rPr lang="zh-CN" altLang="en-US" sz="2000" dirty="0" smtClean="0">
                <a:solidFill>
                  <a:srgbClr val="0000FF"/>
                </a:solidFill>
              </a:rPr>
              <a:t>候选会议</a:t>
            </a:r>
            <a:r>
              <a:rPr lang="zh-CN" altLang="en-US" sz="2000" dirty="0" smtClean="0"/>
              <a:t>上</a:t>
            </a:r>
            <a:r>
              <a:rPr lang="zh-CN" altLang="en-US" sz="2000" dirty="0" smtClean="0">
                <a:solidFill>
                  <a:srgbClr val="FF0000"/>
                </a:solidFill>
              </a:rPr>
              <a:t>公布了</a:t>
            </a:r>
            <a:r>
              <a:rPr lang="en-US" altLang="zh-CN" sz="2000" dirty="0" smtClean="0">
                <a:solidFill>
                  <a:srgbClr val="FF0000"/>
                </a:solidFill>
              </a:rPr>
              <a:t>AES</a:t>
            </a:r>
            <a:r>
              <a:rPr lang="zh-CN" altLang="en-US" sz="2000" dirty="0" smtClean="0">
                <a:solidFill>
                  <a:srgbClr val="FF0000"/>
                </a:solidFill>
              </a:rPr>
              <a:t>的</a:t>
            </a:r>
            <a:r>
              <a:rPr lang="en-US" altLang="zh-CN" sz="2000" dirty="0" smtClean="0">
                <a:solidFill>
                  <a:srgbClr val="FF0000"/>
                </a:solidFill>
              </a:rPr>
              <a:t>15</a:t>
            </a:r>
            <a:r>
              <a:rPr lang="zh-CN" altLang="en-US" sz="2000" dirty="0" smtClean="0">
                <a:solidFill>
                  <a:srgbClr val="FF0000"/>
                </a:solidFill>
              </a:rPr>
              <a:t>个候选算法</a:t>
            </a:r>
            <a:r>
              <a:rPr lang="zh-CN" altLang="en-US" sz="2000" dirty="0" smtClean="0"/>
              <a:t>，任由全世界各机构和个人攻击和评论，这</a:t>
            </a:r>
            <a:r>
              <a:rPr lang="en-US" altLang="zh-CN" sz="2000" dirty="0" smtClean="0"/>
              <a:t>15</a:t>
            </a:r>
            <a:r>
              <a:rPr lang="zh-CN" altLang="en-US" sz="2000" dirty="0" smtClean="0"/>
              <a:t>个候选算法是</a:t>
            </a:r>
            <a:r>
              <a:rPr lang="en-US" altLang="zh-CN" sz="2000" dirty="0" smtClean="0">
                <a:solidFill>
                  <a:srgbClr val="0000FF"/>
                </a:solidFill>
              </a:rPr>
              <a:t>CAST256</a:t>
            </a:r>
            <a:r>
              <a:rPr lang="zh-CN" altLang="en-US" sz="2000" dirty="0" smtClean="0"/>
              <a:t>、</a:t>
            </a:r>
            <a:r>
              <a:rPr lang="en-US" altLang="zh-CN" sz="2000" dirty="0" smtClean="0"/>
              <a:t>CRYPTON</a:t>
            </a:r>
            <a:r>
              <a:rPr lang="zh-CN" altLang="en-US" sz="2000" dirty="0" smtClean="0"/>
              <a:t>、</a:t>
            </a:r>
            <a:r>
              <a:rPr lang="en-US" altLang="zh-CN" sz="2000" dirty="0" smtClean="0"/>
              <a:t>E2</a:t>
            </a:r>
            <a:r>
              <a:rPr lang="zh-CN" altLang="en-US" sz="2000" dirty="0" smtClean="0"/>
              <a:t>、</a:t>
            </a:r>
            <a:r>
              <a:rPr lang="en-US" altLang="zh-CN" sz="2000" dirty="0" smtClean="0"/>
              <a:t>DEAL</a:t>
            </a:r>
            <a:r>
              <a:rPr lang="zh-CN" altLang="en-US" sz="2000" dirty="0" smtClean="0"/>
              <a:t>、</a:t>
            </a:r>
            <a:r>
              <a:rPr lang="en-US" altLang="zh-CN" sz="2000" dirty="0" smtClean="0"/>
              <a:t>FROG</a:t>
            </a:r>
            <a:r>
              <a:rPr lang="zh-CN" altLang="en-US" sz="2000" dirty="0" smtClean="0"/>
              <a:t>、</a:t>
            </a:r>
            <a:r>
              <a:rPr lang="en-US" altLang="zh-CN" sz="2000" dirty="0" smtClean="0">
                <a:solidFill>
                  <a:srgbClr val="0000FF"/>
                </a:solidFill>
              </a:rPr>
              <a:t>SAFER+</a:t>
            </a:r>
            <a:r>
              <a:rPr lang="zh-CN" altLang="en-US" sz="2000" dirty="0" smtClean="0"/>
              <a:t>、</a:t>
            </a:r>
            <a:r>
              <a:rPr lang="en-US" altLang="zh-CN" sz="2000" dirty="0" smtClean="0">
                <a:solidFill>
                  <a:srgbClr val="0000FF"/>
                </a:solidFill>
              </a:rPr>
              <a:t>RC6</a:t>
            </a:r>
            <a:r>
              <a:rPr lang="zh-CN" altLang="en-US" sz="2000" dirty="0" smtClean="0"/>
              <a:t>、</a:t>
            </a:r>
            <a:r>
              <a:rPr lang="en-US" altLang="zh-CN" sz="2000" dirty="0" smtClean="0"/>
              <a:t>MAGENTA</a:t>
            </a:r>
            <a:r>
              <a:rPr lang="zh-CN" altLang="en-US" sz="2000" dirty="0" smtClean="0"/>
              <a:t>、</a:t>
            </a:r>
            <a:r>
              <a:rPr lang="en-US" altLang="zh-CN" sz="2000" dirty="0" smtClean="0"/>
              <a:t>LOKI97</a:t>
            </a:r>
            <a:r>
              <a:rPr lang="zh-CN" altLang="en-US" sz="2000" dirty="0" smtClean="0"/>
              <a:t>、</a:t>
            </a:r>
            <a:r>
              <a:rPr lang="en-US" altLang="zh-CN" sz="2000" dirty="0" smtClean="0">
                <a:solidFill>
                  <a:srgbClr val="0000FF"/>
                </a:solidFill>
              </a:rPr>
              <a:t>SERPENT</a:t>
            </a:r>
            <a:r>
              <a:rPr lang="zh-CN" altLang="en-US" sz="2000" dirty="0" smtClean="0"/>
              <a:t>、</a:t>
            </a:r>
            <a:r>
              <a:rPr lang="en-US" altLang="zh-CN" sz="2000" dirty="0" smtClean="0">
                <a:solidFill>
                  <a:srgbClr val="0000FF"/>
                </a:solidFill>
              </a:rPr>
              <a:t>MARS</a:t>
            </a:r>
            <a:r>
              <a:rPr lang="zh-CN" altLang="en-US" sz="2000" dirty="0" smtClean="0"/>
              <a:t>、</a:t>
            </a:r>
            <a:r>
              <a:rPr lang="en-US" altLang="zh-CN" sz="2000" dirty="0" err="1" smtClean="0">
                <a:solidFill>
                  <a:srgbClr val="0000FF"/>
                </a:solidFill>
              </a:rPr>
              <a:t>Rijndael</a:t>
            </a:r>
            <a:r>
              <a:rPr lang="zh-CN" altLang="en-US" sz="2000" dirty="0" smtClean="0"/>
              <a:t>、</a:t>
            </a:r>
            <a:r>
              <a:rPr lang="en-US" altLang="zh-CN" sz="2000" dirty="0" smtClean="0"/>
              <a:t>DFC</a:t>
            </a:r>
            <a:r>
              <a:rPr lang="zh-CN" altLang="en-US" sz="2000" dirty="0" smtClean="0"/>
              <a:t>、</a:t>
            </a:r>
            <a:r>
              <a:rPr lang="en-US" altLang="zh-CN" sz="2000" dirty="0" err="1" smtClean="0">
                <a:solidFill>
                  <a:srgbClr val="0000FF"/>
                </a:solidFill>
              </a:rPr>
              <a:t>Twofish</a:t>
            </a:r>
            <a:r>
              <a:rPr lang="zh-CN" altLang="en-US" sz="2000" dirty="0" smtClean="0"/>
              <a:t>、</a:t>
            </a:r>
            <a:r>
              <a:rPr lang="en-US" altLang="zh-CN" sz="2000" dirty="0" smtClean="0"/>
              <a:t>HPC</a:t>
            </a:r>
            <a:r>
              <a:rPr lang="zh-CN" altLang="en-US" sz="2000" dirty="0" smtClean="0"/>
              <a:t>。</a:t>
            </a:r>
          </a:p>
          <a:p>
            <a:pPr eaLnBrk="1" hangingPunct="1">
              <a:lnSpc>
                <a:spcPct val="100000"/>
              </a:lnSpc>
            </a:pPr>
            <a:r>
              <a:rPr lang="en-US" altLang="zh-CN" sz="2000" dirty="0" smtClean="0"/>
              <a:t>1999</a:t>
            </a:r>
            <a:r>
              <a:rPr lang="zh-CN" altLang="en-US" sz="2000" dirty="0" smtClean="0"/>
              <a:t>年</a:t>
            </a:r>
            <a:r>
              <a:rPr lang="en-US" altLang="zh-CN" sz="2000" dirty="0" smtClean="0"/>
              <a:t>3</a:t>
            </a:r>
            <a:r>
              <a:rPr lang="zh-CN" altLang="en-US" sz="2000" dirty="0" smtClean="0"/>
              <a:t>月</a:t>
            </a:r>
          </a:p>
          <a:p>
            <a:pPr lvl="1" eaLnBrk="1" hangingPunct="1">
              <a:lnSpc>
                <a:spcPct val="100000"/>
              </a:lnSpc>
            </a:pPr>
            <a:r>
              <a:rPr lang="zh-CN" altLang="en-US" sz="2000" dirty="0" smtClean="0"/>
              <a:t>在</a:t>
            </a:r>
            <a:r>
              <a:rPr lang="zh-CN" altLang="en-US" sz="2000" dirty="0" smtClean="0">
                <a:solidFill>
                  <a:srgbClr val="0000FF"/>
                </a:solidFill>
              </a:rPr>
              <a:t>第</a:t>
            </a:r>
            <a:r>
              <a:rPr lang="en-US" altLang="zh-CN" sz="2000" dirty="0" smtClean="0">
                <a:solidFill>
                  <a:srgbClr val="0000FF"/>
                </a:solidFill>
              </a:rPr>
              <a:t>2</a:t>
            </a:r>
            <a:r>
              <a:rPr lang="zh-CN" altLang="en-US" sz="2000" dirty="0" smtClean="0">
                <a:solidFill>
                  <a:srgbClr val="0000FF"/>
                </a:solidFill>
              </a:rPr>
              <a:t>届</a:t>
            </a:r>
            <a:r>
              <a:rPr lang="en-US" altLang="zh-CN" sz="2000" dirty="0" smtClean="0">
                <a:solidFill>
                  <a:srgbClr val="0000FF"/>
                </a:solidFill>
              </a:rPr>
              <a:t>AES</a:t>
            </a:r>
            <a:r>
              <a:rPr lang="zh-CN" altLang="en-US" sz="2000" dirty="0" smtClean="0">
                <a:solidFill>
                  <a:srgbClr val="0000FF"/>
                </a:solidFill>
              </a:rPr>
              <a:t>候选会议</a:t>
            </a:r>
            <a:r>
              <a:rPr lang="zh-CN" altLang="en-US" sz="2000" dirty="0" smtClean="0"/>
              <a:t>上经过对全球各密码机构和个人对候选算法分析结果的讨论，从</a:t>
            </a:r>
            <a:r>
              <a:rPr lang="en-US" altLang="zh-CN" sz="2000" dirty="0" smtClean="0"/>
              <a:t>15</a:t>
            </a:r>
            <a:r>
              <a:rPr lang="zh-CN" altLang="en-US" sz="2000" dirty="0" smtClean="0"/>
              <a:t>个候选算法中选出了</a:t>
            </a:r>
            <a:r>
              <a:rPr lang="en-US" altLang="zh-CN" sz="2000" dirty="0" smtClean="0"/>
              <a:t>5</a:t>
            </a:r>
            <a:r>
              <a:rPr lang="zh-CN" altLang="en-US" sz="2000" dirty="0" smtClean="0"/>
              <a:t>个。这</a:t>
            </a:r>
            <a:r>
              <a:rPr lang="en-US" altLang="zh-CN" sz="2000" dirty="0" smtClean="0"/>
              <a:t>5</a:t>
            </a:r>
            <a:r>
              <a:rPr lang="zh-CN" altLang="en-US" sz="2000" dirty="0" smtClean="0"/>
              <a:t>个是</a:t>
            </a:r>
          </a:p>
          <a:p>
            <a:pPr lvl="1" eaLnBrk="1" hangingPunct="1">
              <a:lnSpc>
                <a:spcPct val="100000"/>
              </a:lnSpc>
            </a:pPr>
            <a:r>
              <a:rPr lang="en-US" altLang="zh-CN" sz="2000" dirty="0" smtClean="0"/>
              <a:t>RC6</a:t>
            </a:r>
            <a:r>
              <a:rPr lang="zh-CN" altLang="en-US" sz="2000" dirty="0" smtClean="0"/>
              <a:t>、</a:t>
            </a:r>
            <a:r>
              <a:rPr lang="en-US" altLang="zh-CN" sz="2000" dirty="0" err="1" smtClean="0"/>
              <a:t>Rijndael</a:t>
            </a:r>
            <a:r>
              <a:rPr lang="zh-CN" altLang="en-US" sz="2000" dirty="0" smtClean="0"/>
              <a:t>、</a:t>
            </a:r>
            <a:r>
              <a:rPr lang="en-US" altLang="zh-CN" sz="2000" dirty="0" smtClean="0"/>
              <a:t>SERPENT</a:t>
            </a:r>
            <a:r>
              <a:rPr lang="zh-CN" altLang="en-US" sz="2000" dirty="0" smtClean="0"/>
              <a:t>、</a:t>
            </a:r>
            <a:r>
              <a:rPr lang="en-US" altLang="zh-CN" sz="2000" dirty="0" err="1" smtClean="0"/>
              <a:t>Twofish</a:t>
            </a:r>
            <a:r>
              <a:rPr lang="zh-CN" altLang="en-US" sz="2000" dirty="0" smtClean="0"/>
              <a:t>和</a:t>
            </a:r>
            <a:r>
              <a:rPr lang="en-US" altLang="zh-CN" sz="2000" dirty="0" smtClean="0"/>
              <a:t>MARS</a:t>
            </a:r>
            <a:r>
              <a:rPr lang="zh-CN" altLang="en-US" sz="2000" dirty="0" smtClean="0"/>
              <a:t>。</a:t>
            </a:r>
          </a:p>
          <a:p>
            <a:pPr eaLnBrk="1" hangingPunct="1">
              <a:lnSpc>
                <a:spcPct val="100000"/>
              </a:lnSpc>
            </a:pPr>
            <a:r>
              <a:rPr lang="en-US" altLang="zh-CN" sz="2000" dirty="0" smtClean="0"/>
              <a:t>2000</a:t>
            </a:r>
            <a:r>
              <a:rPr lang="zh-CN" altLang="en-US" sz="2000" dirty="0" smtClean="0"/>
              <a:t>年</a:t>
            </a:r>
            <a:r>
              <a:rPr lang="en-US" altLang="zh-CN" sz="2000" dirty="0" smtClean="0"/>
              <a:t>4</a:t>
            </a:r>
            <a:r>
              <a:rPr lang="zh-CN" altLang="en-US" sz="2000" dirty="0" smtClean="0"/>
              <a:t>月</a:t>
            </a:r>
            <a:r>
              <a:rPr lang="en-US" altLang="zh-CN" sz="2000" dirty="0" smtClean="0"/>
              <a:t>13</a:t>
            </a:r>
            <a:r>
              <a:rPr lang="zh-CN" altLang="en-US" sz="2000" dirty="0" smtClean="0"/>
              <a:t>日至</a:t>
            </a:r>
            <a:r>
              <a:rPr lang="en-US" altLang="zh-CN" sz="2000" dirty="0" smtClean="0"/>
              <a:t>14</a:t>
            </a:r>
            <a:r>
              <a:rPr lang="zh-CN" altLang="en-US" sz="2000" dirty="0" smtClean="0"/>
              <a:t>日</a:t>
            </a:r>
          </a:p>
          <a:p>
            <a:pPr lvl="1" eaLnBrk="1" hangingPunct="1">
              <a:lnSpc>
                <a:spcPct val="100000"/>
              </a:lnSpc>
            </a:pPr>
            <a:r>
              <a:rPr lang="zh-CN" altLang="en-US" sz="2000" dirty="0" smtClean="0"/>
              <a:t>召开了</a:t>
            </a:r>
            <a:r>
              <a:rPr lang="zh-CN" altLang="en-US" sz="2000" dirty="0" smtClean="0">
                <a:solidFill>
                  <a:srgbClr val="0000FF"/>
                </a:solidFill>
              </a:rPr>
              <a:t>第</a:t>
            </a:r>
            <a:r>
              <a:rPr lang="en-US" altLang="zh-CN" sz="2000" dirty="0" smtClean="0">
                <a:solidFill>
                  <a:srgbClr val="0000FF"/>
                </a:solidFill>
              </a:rPr>
              <a:t>3</a:t>
            </a:r>
            <a:r>
              <a:rPr lang="zh-CN" altLang="en-US" sz="2000" dirty="0" smtClean="0">
                <a:solidFill>
                  <a:srgbClr val="0000FF"/>
                </a:solidFill>
              </a:rPr>
              <a:t>届</a:t>
            </a:r>
            <a:r>
              <a:rPr lang="en-US" altLang="zh-CN" sz="2000" dirty="0" smtClean="0">
                <a:solidFill>
                  <a:srgbClr val="0000FF"/>
                </a:solidFill>
              </a:rPr>
              <a:t>AES</a:t>
            </a:r>
            <a:r>
              <a:rPr lang="zh-CN" altLang="en-US" sz="2000" dirty="0" smtClean="0">
                <a:solidFill>
                  <a:srgbClr val="0000FF"/>
                </a:solidFill>
              </a:rPr>
              <a:t>候选会议</a:t>
            </a:r>
            <a:r>
              <a:rPr lang="en-US" altLang="zh-CN" sz="2000" dirty="0" smtClean="0">
                <a:solidFill>
                  <a:srgbClr val="0000FF"/>
                </a:solidFill>
              </a:rPr>
              <a:t>,</a:t>
            </a:r>
            <a:r>
              <a:rPr lang="zh-CN" altLang="en-US" sz="2000" dirty="0" smtClean="0"/>
              <a:t>继续对最后</a:t>
            </a:r>
            <a:r>
              <a:rPr lang="en-US" altLang="zh-CN" sz="2000" dirty="0" smtClean="0"/>
              <a:t>5</a:t>
            </a:r>
            <a:r>
              <a:rPr lang="zh-CN" altLang="en-US" sz="2000" dirty="0" smtClean="0"/>
              <a:t>个候选算法进行讨论</a:t>
            </a:r>
          </a:p>
          <a:p>
            <a:pPr eaLnBrk="1" hangingPunct="1">
              <a:lnSpc>
                <a:spcPct val="100000"/>
              </a:lnSpc>
            </a:pPr>
            <a:r>
              <a:rPr lang="en-US" altLang="zh-CN" sz="2000" dirty="0" smtClean="0"/>
              <a:t>2000</a:t>
            </a:r>
            <a:r>
              <a:rPr lang="zh-CN" altLang="en-US" sz="2000" dirty="0" smtClean="0"/>
              <a:t>年</a:t>
            </a:r>
            <a:r>
              <a:rPr lang="en-US" altLang="zh-CN" sz="2000" dirty="0" smtClean="0"/>
              <a:t>10</a:t>
            </a:r>
            <a:r>
              <a:rPr lang="zh-CN" altLang="en-US" sz="2000" dirty="0" smtClean="0"/>
              <a:t>月</a:t>
            </a:r>
            <a:r>
              <a:rPr lang="en-US" altLang="zh-CN" sz="2000" dirty="0" smtClean="0"/>
              <a:t>2</a:t>
            </a:r>
            <a:r>
              <a:rPr lang="zh-CN" altLang="en-US" sz="2000" dirty="0" smtClean="0"/>
              <a:t>日</a:t>
            </a:r>
          </a:p>
          <a:p>
            <a:pPr lvl="1" eaLnBrk="1" hangingPunct="1">
              <a:lnSpc>
                <a:spcPct val="100000"/>
              </a:lnSpc>
            </a:pPr>
            <a:r>
              <a:rPr lang="en-US" altLang="zh-CN" sz="2000" dirty="0" smtClean="0"/>
              <a:t>NIST</a:t>
            </a:r>
            <a:r>
              <a:rPr lang="zh-CN" altLang="en-US" sz="2000" dirty="0" smtClean="0"/>
              <a:t>宣布</a:t>
            </a:r>
            <a:r>
              <a:rPr lang="en-US" altLang="zh-CN" sz="2000" dirty="0" err="1" smtClean="0"/>
              <a:t>Rijndael</a:t>
            </a:r>
            <a:r>
              <a:rPr lang="zh-CN" altLang="en-US" sz="2000" dirty="0" smtClean="0"/>
              <a:t>作为新的</a:t>
            </a:r>
            <a:r>
              <a:rPr lang="en-US" altLang="zh-CN" sz="2000" dirty="0" smtClean="0"/>
              <a:t>AES</a:t>
            </a:r>
            <a:r>
              <a:rPr lang="zh-CN" altLang="en-US" sz="2000" dirty="0" smtClean="0"/>
              <a:t>。至此，经过</a:t>
            </a:r>
            <a:r>
              <a:rPr lang="en-US" altLang="zh-CN" sz="2000" dirty="0" smtClean="0"/>
              <a:t>3</a:t>
            </a:r>
            <a:r>
              <a:rPr lang="zh-CN" altLang="en-US" sz="2000" dirty="0" smtClean="0"/>
              <a:t>年多的讨论，</a:t>
            </a:r>
            <a:r>
              <a:rPr lang="en-US" altLang="zh-CN" sz="2000" dirty="0" err="1" smtClean="0"/>
              <a:t>Rijndael</a:t>
            </a:r>
            <a:r>
              <a:rPr lang="zh-CN" altLang="en-US" sz="2000" dirty="0" smtClean="0"/>
              <a:t>终于脱颖而出。 </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 AES</a:t>
            </a:r>
            <a:r>
              <a:rPr lang="zh-CN" altLang="en-US" dirty="0" smtClean="0"/>
              <a:t>算法</a:t>
            </a:r>
            <a:r>
              <a:rPr lang="zh-CN" altLang="en-US" dirty="0" smtClean="0">
                <a:sym typeface="Symbol"/>
              </a:rPr>
              <a:t></a:t>
            </a:r>
            <a:r>
              <a:rPr lang="en-US" altLang="zh-CN" dirty="0" err="1" smtClean="0">
                <a:sym typeface="Symbol"/>
              </a:rPr>
              <a:t>Rijndael</a:t>
            </a:r>
            <a:endParaRPr lang="zh-CN" altLang="en-US" dirty="0" smtClean="0"/>
          </a:p>
        </p:txBody>
      </p:sp>
      <p:sp>
        <p:nvSpPr>
          <p:cNvPr id="3" name="内容占位符 2"/>
          <p:cNvSpPr>
            <a:spLocks noGrp="1"/>
          </p:cNvSpPr>
          <p:nvPr>
            <p:ph idx="1"/>
          </p:nvPr>
        </p:nvSpPr>
        <p:spPr>
          <a:xfrm>
            <a:off x="304800" y="838200"/>
            <a:ext cx="8610600" cy="5638800"/>
          </a:xfrm>
        </p:spPr>
        <p:txBody>
          <a:bodyPr/>
          <a:lstStyle/>
          <a:p>
            <a:pPr eaLnBrk="1" hangingPunct="1"/>
            <a:r>
              <a:rPr lang="en-US" altLang="zh-CN" dirty="0" err="1" smtClean="0">
                <a:latin typeface="Times New Roman" pitchFamily="18" charset="0"/>
              </a:rPr>
              <a:t>Rijndael</a:t>
            </a:r>
            <a:r>
              <a:rPr lang="en-US" altLang="zh-CN" dirty="0" smtClean="0">
                <a:latin typeface="Times New Roman" pitchFamily="18" charset="0"/>
              </a:rPr>
              <a:t> </a:t>
            </a:r>
            <a:r>
              <a:rPr lang="zh-CN" altLang="en-US" dirty="0" smtClean="0">
                <a:latin typeface="Times New Roman" pitchFamily="18" charset="0"/>
              </a:rPr>
              <a:t>由比利时的</a:t>
            </a:r>
            <a:r>
              <a:rPr lang="en-US" altLang="zh-CN" dirty="0" smtClean="0">
                <a:latin typeface="Times New Roman" pitchFamily="18" charset="0"/>
              </a:rPr>
              <a:t>Joan </a:t>
            </a:r>
            <a:r>
              <a:rPr lang="en-US" altLang="zh-CN" dirty="0" err="1" smtClean="0">
                <a:latin typeface="Times New Roman" pitchFamily="18" charset="0"/>
              </a:rPr>
              <a:t>Daemen</a:t>
            </a:r>
            <a:r>
              <a:rPr lang="zh-CN" altLang="en-US" dirty="0" smtClean="0">
                <a:latin typeface="Times New Roman" pitchFamily="18" charset="0"/>
              </a:rPr>
              <a:t>和</a:t>
            </a:r>
            <a:r>
              <a:rPr lang="en-US" altLang="zh-CN" dirty="0" smtClean="0">
                <a:latin typeface="Times New Roman" pitchFamily="18" charset="0"/>
              </a:rPr>
              <a:t>Vincent </a:t>
            </a:r>
            <a:r>
              <a:rPr lang="en-US" altLang="zh-CN" dirty="0" err="1" smtClean="0">
                <a:latin typeface="Times New Roman" pitchFamily="18" charset="0"/>
              </a:rPr>
              <a:t>Rijmen</a:t>
            </a:r>
            <a:r>
              <a:rPr lang="zh-CN" altLang="en-US" dirty="0" smtClean="0">
                <a:latin typeface="Times New Roman" pitchFamily="18" charset="0"/>
              </a:rPr>
              <a:t>设计，算法的原型是</a:t>
            </a:r>
            <a:r>
              <a:rPr lang="en-US" altLang="zh-CN" dirty="0" smtClean="0">
                <a:latin typeface="Times New Roman" pitchFamily="18" charset="0"/>
              </a:rPr>
              <a:t>Square</a:t>
            </a:r>
            <a:r>
              <a:rPr lang="zh-CN" altLang="en-US" dirty="0" smtClean="0">
                <a:latin typeface="Times New Roman" pitchFamily="18" charset="0"/>
              </a:rPr>
              <a:t>算法，它的设计策略是宽轨迹策略（</a:t>
            </a:r>
            <a:r>
              <a:rPr lang="en-US" altLang="zh-CN" dirty="0" smtClean="0">
                <a:latin typeface="Times New Roman" pitchFamily="18" charset="0"/>
              </a:rPr>
              <a:t>wide trail strategy</a:t>
            </a:r>
            <a:r>
              <a:rPr lang="zh-CN" altLang="en-US" dirty="0" smtClean="0">
                <a:latin typeface="Times New Roman" pitchFamily="18" charset="0"/>
              </a:rPr>
              <a:t>）。</a:t>
            </a:r>
          </a:p>
          <a:p>
            <a:pPr lvl="1" eaLnBrk="1" hangingPunct="1"/>
            <a:r>
              <a:rPr lang="zh-CN" altLang="en-US" dirty="0" smtClean="0">
                <a:latin typeface="Times New Roman" pitchFamily="18" charset="0"/>
              </a:rPr>
              <a:t>宽轨迹策略是针对差分分析和线性分析提出的</a:t>
            </a:r>
          </a:p>
          <a:p>
            <a:pPr lvl="1" eaLnBrk="1" hangingPunct="1"/>
            <a:r>
              <a:rPr lang="zh-CN" altLang="en-US" dirty="0" smtClean="0">
                <a:latin typeface="Times New Roman" pitchFamily="18" charset="0"/>
              </a:rPr>
              <a:t>它的最大优点是可以给出算法的最佳差分特征的概率及最佳线性逼近的偏差的界；由此，可以分析算法抵抗差分密码分析及线性密码分析的能力。</a:t>
            </a:r>
          </a:p>
          <a:p>
            <a:pPr eaLnBrk="1" hangingPunct="1"/>
            <a:r>
              <a:rPr lang="en-US" altLang="zh-CN" dirty="0" err="1" smtClean="0">
                <a:latin typeface="Times New Roman" pitchFamily="18" charset="0"/>
              </a:rPr>
              <a:t>Rijndael</a:t>
            </a:r>
            <a:r>
              <a:rPr lang="zh-CN" altLang="en-US" dirty="0" smtClean="0">
                <a:latin typeface="Times New Roman" pitchFamily="18" charset="0"/>
              </a:rPr>
              <a:t>使用</a:t>
            </a:r>
            <a:r>
              <a:rPr lang="zh-CN" altLang="en-US" dirty="0" smtClean="0">
                <a:solidFill>
                  <a:srgbClr val="0000FF"/>
                </a:solidFill>
                <a:latin typeface="Times New Roman" pitchFamily="18" charset="0"/>
              </a:rPr>
              <a:t>非线性结构的</a:t>
            </a:r>
            <a:r>
              <a:rPr lang="en-US" altLang="zh-CN" dirty="0" smtClean="0">
                <a:solidFill>
                  <a:srgbClr val="0000FF"/>
                </a:solidFill>
                <a:latin typeface="Times New Roman" pitchFamily="18" charset="0"/>
              </a:rPr>
              <a:t>S-boxes</a:t>
            </a:r>
            <a:r>
              <a:rPr lang="zh-CN" altLang="en-US" dirty="0" smtClean="0">
                <a:latin typeface="Times New Roman" pitchFamily="18" charset="0"/>
              </a:rPr>
              <a:t>，表现出足够的安全余地</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 AES</a:t>
            </a:r>
            <a:r>
              <a:rPr lang="zh-CN" altLang="en-US" dirty="0" smtClean="0"/>
              <a:t>算法</a:t>
            </a:r>
            <a:r>
              <a:rPr lang="zh-CN" altLang="en-US" dirty="0" smtClean="0">
                <a:sym typeface="Symbol"/>
              </a:rPr>
              <a:t></a:t>
            </a:r>
            <a:r>
              <a:rPr lang="en-US" altLang="zh-CN" dirty="0" err="1" smtClean="0">
                <a:sym typeface="Symbol"/>
              </a:rPr>
              <a:t>Rijndael</a:t>
            </a:r>
            <a:endParaRPr lang="zh-CN" altLang="en-US" dirty="0" smtClean="0"/>
          </a:p>
        </p:txBody>
      </p:sp>
      <p:sp>
        <p:nvSpPr>
          <p:cNvPr id="3" name="内容占位符 2"/>
          <p:cNvSpPr>
            <a:spLocks noGrp="1"/>
          </p:cNvSpPr>
          <p:nvPr>
            <p:ph idx="1"/>
          </p:nvPr>
        </p:nvSpPr>
        <p:spPr>
          <a:xfrm>
            <a:off x="304800" y="838200"/>
            <a:ext cx="8610600" cy="5638800"/>
          </a:xfrm>
        </p:spPr>
        <p:txBody>
          <a:bodyPr/>
          <a:lstStyle/>
          <a:p>
            <a:pPr eaLnBrk="1" hangingPunct="1">
              <a:lnSpc>
                <a:spcPct val="100000"/>
              </a:lnSpc>
            </a:pPr>
            <a:r>
              <a:rPr lang="en-US" altLang="zh-CN" sz="2400" dirty="0" err="1" smtClean="0">
                <a:latin typeface="Times New Roman" pitchFamily="18" charset="0"/>
              </a:rPr>
              <a:t>Rijndale</a:t>
            </a:r>
            <a:r>
              <a:rPr lang="zh-CN" altLang="en-US" sz="2400" dirty="0" smtClean="0">
                <a:latin typeface="Times New Roman" pitchFamily="18" charset="0"/>
              </a:rPr>
              <a:t>在</a:t>
            </a:r>
            <a:r>
              <a:rPr lang="zh-CN" altLang="en-US" sz="2400" dirty="0" smtClean="0">
                <a:solidFill>
                  <a:srgbClr val="0000FF"/>
                </a:solidFill>
                <a:latin typeface="Times New Roman" pitchFamily="18" charset="0"/>
              </a:rPr>
              <a:t>无论有无反馈模式</a:t>
            </a:r>
            <a:r>
              <a:rPr lang="zh-CN" altLang="en-US" sz="2400" dirty="0" smtClean="0">
                <a:latin typeface="Times New Roman" pitchFamily="18" charset="0"/>
              </a:rPr>
              <a:t>的计算环境下的硬，软件中都能显示出其非常好的性能；</a:t>
            </a:r>
          </a:p>
          <a:p>
            <a:pPr lvl="1" eaLnBrk="1" hangingPunct="1">
              <a:lnSpc>
                <a:spcPct val="100000"/>
              </a:lnSpc>
            </a:pPr>
            <a:r>
              <a:rPr lang="zh-CN" altLang="en-US" dirty="0" smtClean="0">
                <a:latin typeface="Times New Roman" pitchFamily="18" charset="0"/>
              </a:rPr>
              <a:t>它的</a:t>
            </a:r>
            <a:r>
              <a:rPr lang="zh-CN" altLang="en-US" dirty="0" smtClean="0">
                <a:solidFill>
                  <a:srgbClr val="0000FF"/>
                </a:solidFill>
                <a:latin typeface="Times New Roman" pitchFamily="18" charset="0"/>
              </a:rPr>
              <a:t>密钥编排的时间很好</a:t>
            </a:r>
            <a:r>
              <a:rPr lang="zh-CN" altLang="en-US" dirty="0" smtClean="0">
                <a:latin typeface="Times New Roman" pitchFamily="18" charset="0"/>
              </a:rPr>
              <a:t>，也</a:t>
            </a:r>
            <a:r>
              <a:rPr lang="zh-CN" altLang="en-US" dirty="0" smtClean="0">
                <a:solidFill>
                  <a:srgbClr val="0000FF"/>
                </a:solidFill>
                <a:latin typeface="Times New Roman" pitchFamily="18" charset="0"/>
              </a:rPr>
              <a:t>具有很高的灵活性</a:t>
            </a:r>
            <a:r>
              <a:rPr lang="zh-CN" altLang="en-US" dirty="0" smtClean="0">
                <a:latin typeface="Times New Roman" pitchFamily="18" charset="0"/>
              </a:rPr>
              <a:t>；</a:t>
            </a:r>
          </a:p>
          <a:p>
            <a:pPr lvl="1" eaLnBrk="1" hangingPunct="1">
              <a:lnSpc>
                <a:spcPct val="100000"/>
              </a:lnSpc>
            </a:pPr>
            <a:r>
              <a:rPr lang="en-US" altLang="zh-CN" dirty="0" err="1" smtClean="0">
                <a:latin typeface="Times New Roman" pitchFamily="18" charset="0"/>
              </a:rPr>
              <a:t>Rijndael</a:t>
            </a:r>
            <a:r>
              <a:rPr lang="zh-CN" altLang="en-US" dirty="0" smtClean="0">
                <a:latin typeface="Times New Roman" pitchFamily="18" charset="0"/>
              </a:rPr>
              <a:t>的非常</a:t>
            </a:r>
            <a:r>
              <a:rPr lang="zh-CN" altLang="en-US" dirty="0" smtClean="0">
                <a:solidFill>
                  <a:srgbClr val="0000FF"/>
                </a:solidFill>
                <a:latin typeface="Times New Roman" pitchFamily="18" charset="0"/>
              </a:rPr>
              <a:t>低的内存需求</a:t>
            </a:r>
            <a:r>
              <a:rPr lang="zh-CN" altLang="en-US" dirty="0" smtClean="0">
                <a:latin typeface="Times New Roman" pitchFamily="18" charset="0"/>
              </a:rPr>
              <a:t>也使它很适合用于受限的环境；</a:t>
            </a:r>
          </a:p>
          <a:p>
            <a:pPr eaLnBrk="1" hangingPunct="1">
              <a:lnSpc>
                <a:spcPct val="100000"/>
              </a:lnSpc>
            </a:pPr>
            <a:r>
              <a:rPr lang="en-US" altLang="zh-CN" sz="2400" dirty="0" err="1" smtClean="0">
                <a:latin typeface="Times New Roman" pitchFamily="18" charset="0"/>
              </a:rPr>
              <a:t>Rijndael</a:t>
            </a:r>
            <a:r>
              <a:rPr lang="zh-CN" altLang="en-US" sz="2400" dirty="0" smtClean="0">
                <a:latin typeface="Times New Roman" pitchFamily="18" charset="0"/>
              </a:rPr>
              <a:t>的操作简单，并</a:t>
            </a:r>
            <a:r>
              <a:rPr lang="zh-CN" altLang="en-US" sz="2400" dirty="0" smtClean="0">
                <a:solidFill>
                  <a:srgbClr val="0000FF"/>
                </a:solidFill>
                <a:latin typeface="Times New Roman" pitchFamily="18" charset="0"/>
              </a:rPr>
              <a:t>可抵御时间和能量攻击</a:t>
            </a:r>
            <a:r>
              <a:rPr lang="zh-CN" altLang="en-US" sz="2400" dirty="0" smtClean="0">
                <a:latin typeface="Times New Roman" pitchFamily="18" charset="0"/>
              </a:rPr>
              <a:t>，此外，它还有许多未被特别强调的防御性能；</a:t>
            </a:r>
          </a:p>
          <a:p>
            <a:pPr lvl="1" eaLnBrk="1" hangingPunct="1">
              <a:lnSpc>
                <a:spcPct val="100000"/>
              </a:lnSpc>
            </a:pPr>
            <a:r>
              <a:rPr lang="en-US" altLang="zh-CN" dirty="0" err="1" smtClean="0">
                <a:latin typeface="Times New Roman" pitchFamily="18" charset="0"/>
              </a:rPr>
              <a:t>Rijndael</a:t>
            </a:r>
            <a:r>
              <a:rPr lang="zh-CN" altLang="en-US" dirty="0" smtClean="0">
                <a:latin typeface="Times New Roman" pitchFamily="18" charset="0"/>
              </a:rPr>
              <a:t>在</a:t>
            </a:r>
            <a:r>
              <a:rPr lang="zh-CN" altLang="en-US" dirty="0" smtClean="0">
                <a:solidFill>
                  <a:srgbClr val="0000FF"/>
                </a:solidFill>
                <a:latin typeface="Times New Roman" pitchFamily="18" charset="0"/>
              </a:rPr>
              <a:t>分组长度和密钥长度的设计上也很灵活</a:t>
            </a:r>
            <a:r>
              <a:rPr lang="zh-CN" altLang="en-US" dirty="0" smtClean="0">
                <a:latin typeface="Times New Roman" pitchFamily="18" charset="0"/>
              </a:rPr>
              <a:t>，算法可根据分组长度和密钥长度的不同组合提供不同的迭代次数</a:t>
            </a:r>
          </a:p>
          <a:p>
            <a:pPr lvl="1" eaLnBrk="1" hangingPunct="1">
              <a:lnSpc>
                <a:spcPct val="100000"/>
              </a:lnSpc>
            </a:pPr>
            <a:r>
              <a:rPr lang="zh-CN" altLang="en-US" dirty="0" smtClean="0">
                <a:latin typeface="Times New Roman" pitchFamily="18" charset="0"/>
              </a:rPr>
              <a:t>虽然这些特征还需更深入地研究，短期内不可能被利用，但最终，</a:t>
            </a:r>
            <a:r>
              <a:rPr lang="en-US" altLang="zh-CN" dirty="0" err="1" smtClean="0">
                <a:solidFill>
                  <a:srgbClr val="C3093E"/>
                </a:solidFill>
                <a:latin typeface="Times New Roman" pitchFamily="18" charset="0"/>
              </a:rPr>
              <a:t>Rijndael</a:t>
            </a:r>
            <a:r>
              <a:rPr lang="zh-CN" altLang="en-US" dirty="0" smtClean="0">
                <a:solidFill>
                  <a:srgbClr val="C3093E"/>
                </a:solidFill>
                <a:latin typeface="Times New Roman" pitchFamily="18" charset="0"/>
              </a:rPr>
              <a:t>内在的迭代结构会显示良好的潜能来防御入侵行为</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 AES</a:t>
            </a:r>
            <a:r>
              <a:rPr lang="zh-CN" altLang="en-US" dirty="0" smtClean="0"/>
              <a:t>算法</a:t>
            </a:r>
            <a:r>
              <a:rPr lang="zh-CN" altLang="en-US" dirty="0" smtClean="0">
                <a:sym typeface="Symbol"/>
              </a:rPr>
              <a:t></a:t>
            </a:r>
            <a:r>
              <a:rPr lang="en-US" altLang="zh-CN" dirty="0" err="1" smtClean="0">
                <a:sym typeface="Symbol"/>
              </a:rPr>
              <a:t>Rijndael</a:t>
            </a:r>
            <a:endParaRPr lang="zh-CN" altLang="en-US" dirty="0" smtClean="0"/>
          </a:p>
        </p:txBody>
      </p:sp>
      <p:sp>
        <p:nvSpPr>
          <p:cNvPr id="3" name="内容占位符 2"/>
          <p:cNvSpPr>
            <a:spLocks noGrp="1"/>
          </p:cNvSpPr>
          <p:nvPr>
            <p:ph idx="1"/>
          </p:nvPr>
        </p:nvSpPr>
        <p:spPr>
          <a:xfrm>
            <a:off x="304800" y="838200"/>
            <a:ext cx="8610600" cy="5638800"/>
          </a:xfrm>
        </p:spPr>
        <p:txBody>
          <a:bodyPr/>
          <a:lstStyle/>
          <a:p>
            <a:pPr eaLnBrk="1" hangingPunct="1">
              <a:lnSpc>
                <a:spcPct val="110000"/>
              </a:lnSpc>
            </a:pPr>
            <a:r>
              <a:rPr lang="zh-CN" altLang="en-US" dirty="0" smtClean="0">
                <a:latin typeface="Times New Roman" pitchFamily="18" charset="0"/>
              </a:rPr>
              <a:t>算法特点：</a:t>
            </a:r>
          </a:p>
          <a:p>
            <a:pPr lvl="1" eaLnBrk="1" hangingPunct="1">
              <a:lnSpc>
                <a:spcPct val="110000"/>
              </a:lnSpc>
            </a:pPr>
            <a:r>
              <a:rPr lang="zh-CN" altLang="en-US" dirty="0" smtClean="0">
                <a:latin typeface="Times New Roman" pitchFamily="18" charset="0"/>
              </a:rPr>
              <a:t>不属于</a:t>
            </a:r>
            <a:r>
              <a:rPr lang="en-US" altLang="zh-CN" dirty="0" err="1" smtClean="0">
                <a:latin typeface="Times New Roman" pitchFamily="18" charset="0"/>
              </a:rPr>
              <a:t>Feistel</a:t>
            </a:r>
            <a:r>
              <a:rPr lang="zh-CN" altLang="en-US" dirty="0" smtClean="0">
                <a:latin typeface="Times New Roman" pitchFamily="18" charset="0"/>
              </a:rPr>
              <a:t>结构</a:t>
            </a:r>
            <a:r>
              <a:rPr lang="en-US" altLang="zh-CN" dirty="0" smtClean="0">
                <a:latin typeface="Times New Roman" pitchFamily="18" charset="0"/>
              </a:rPr>
              <a:t>(</a:t>
            </a:r>
            <a:r>
              <a:rPr lang="zh-CN" altLang="en-US" dirty="0" smtClean="0">
                <a:latin typeface="Times New Roman" pitchFamily="18" charset="0"/>
              </a:rPr>
              <a:t>采用宽轨迹策略，抗差分和线性攻击</a:t>
            </a:r>
            <a:r>
              <a:rPr lang="en-US" altLang="zh-CN" dirty="0" smtClean="0">
                <a:latin typeface="Times New Roman" pitchFamily="18" charset="0"/>
              </a:rPr>
              <a:t>)</a:t>
            </a:r>
          </a:p>
          <a:p>
            <a:pPr lvl="1" eaLnBrk="1" hangingPunct="1">
              <a:lnSpc>
                <a:spcPct val="110000"/>
              </a:lnSpc>
            </a:pPr>
            <a:r>
              <a:rPr lang="zh-CN" altLang="en-US" dirty="0" smtClean="0">
                <a:latin typeface="Times New Roman" pitchFamily="18" charset="0"/>
              </a:rPr>
              <a:t>加密、解密相似但不对称</a:t>
            </a:r>
          </a:p>
          <a:p>
            <a:pPr lvl="1" eaLnBrk="1" hangingPunct="1">
              <a:lnSpc>
                <a:spcPct val="110000"/>
              </a:lnSpc>
            </a:pPr>
            <a:r>
              <a:rPr lang="zh-CN" altLang="en-US" dirty="0" smtClean="0">
                <a:latin typeface="Times New Roman" pitchFamily="18" charset="0"/>
              </a:rPr>
              <a:t>支持</a:t>
            </a:r>
            <a:r>
              <a:rPr lang="en-US" altLang="zh-CN" dirty="0" smtClean="0">
                <a:latin typeface="Times New Roman" pitchFamily="18" charset="0"/>
              </a:rPr>
              <a:t>128/192/256(/32=</a:t>
            </a:r>
            <a:r>
              <a:rPr lang="en-US" altLang="zh-CN" dirty="0" err="1" smtClean="0">
                <a:latin typeface="Times New Roman" pitchFamily="18" charset="0"/>
              </a:rPr>
              <a:t>N</a:t>
            </a:r>
            <a:r>
              <a:rPr lang="en-US" altLang="zh-CN" i="1" baseline="-25000" dirty="0" err="1" smtClean="0">
                <a:latin typeface="Times New Roman" pitchFamily="18" charset="0"/>
              </a:rPr>
              <a:t>b</a:t>
            </a:r>
            <a:r>
              <a:rPr lang="en-US" altLang="zh-CN" dirty="0" smtClean="0">
                <a:latin typeface="Times New Roman" pitchFamily="18" charset="0"/>
              </a:rPr>
              <a:t> )</a:t>
            </a:r>
            <a:r>
              <a:rPr lang="zh-CN" altLang="en-US" dirty="0" smtClean="0">
                <a:latin typeface="Times New Roman" pitchFamily="18" charset="0"/>
              </a:rPr>
              <a:t>数据块大小</a:t>
            </a:r>
          </a:p>
          <a:p>
            <a:pPr lvl="1" eaLnBrk="1" hangingPunct="1">
              <a:lnSpc>
                <a:spcPct val="110000"/>
              </a:lnSpc>
            </a:pPr>
            <a:r>
              <a:rPr lang="zh-CN" altLang="en-US" dirty="0" smtClean="0">
                <a:latin typeface="Times New Roman" pitchFamily="18" charset="0"/>
              </a:rPr>
              <a:t>支持</a:t>
            </a:r>
            <a:r>
              <a:rPr lang="en-US" altLang="zh-CN" dirty="0" smtClean="0">
                <a:latin typeface="Times New Roman" pitchFamily="18" charset="0"/>
              </a:rPr>
              <a:t>128/192/256(/32=</a:t>
            </a:r>
            <a:r>
              <a:rPr lang="en-US" altLang="zh-CN" dirty="0" err="1" smtClean="0">
                <a:latin typeface="Times New Roman" pitchFamily="18" charset="0"/>
              </a:rPr>
              <a:t>N</a:t>
            </a:r>
            <a:r>
              <a:rPr lang="en-US" altLang="zh-CN" i="1" baseline="-25000" dirty="0" err="1" smtClean="0">
                <a:latin typeface="Times New Roman" pitchFamily="18" charset="0"/>
              </a:rPr>
              <a:t>k</a:t>
            </a:r>
            <a:r>
              <a:rPr lang="en-US" altLang="zh-CN" dirty="0" smtClean="0">
                <a:latin typeface="Times New Roman" pitchFamily="18" charset="0"/>
              </a:rPr>
              <a:t>)</a:t>
            </a:r>
            <a:r>
              <a:rPr lang="zh-CN" altLang="en-US" dirty="0" smtClean="0">
                <a:latin typeface="Times New Roman" pitchFamily="18" charset="0"/>
              </a:rPr>
              <a:t>密钥长度</a:t>
            </a:r>
          </a:p>
          <a:p>
            <a:pPr lvl="1" eaLnBrk="1" hangingPunct="1">
              <a:lnSpc>
                <a:spcPct val="110000"/>
              </a:lnSpc>
            </a:pPr>
            <a:r>
              <a:rPr lang="zh-CN" altLang="en-US" dirty="0" smtClean="0">
                <a:latin typeface="Times New Roman" pitchFamily="18" charset="0"/>
              </a:rPr>
              <a:t>有较好的数学理论作为基础，安全，性能好，效率高，易用和灵活等优点（内存需求很低，很适合受限环境）</a:t>
            </a:r>
          </a:p>
          <a:p>
            <a:pPr lvl="1" eaLnBrk="1" hangingPunct="1">
              <a:lnSpc>
                <a:spcPct val="110000"/>
              </a:lnSpc>
            </a:pPr>
            <a:r>
              <a:rPr lang="zh-CN" altLang="en-US" dirty="0" smtClean="0">
                <a:latin typeface="Times New Roman" pitchFamily="18" charset="0"/>
              </a:rPr>
              <a:t>结构简单、速度快</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3.6.1 </a:t>
            </a:r>
            <a:r>
              <a:rPr lang="en-US" altLang="zh-CN" dirty="0" err="1" smtClean="0"/>
              <a:t>Rijndael</a:t>
            </a:r>
            <a:r>
              <a:rPr lang="zh-CN" altLang="en-US" dirty="0" smtClean="0"/>
              <a:t>的数学基础和设计思想</a:t>
            </a:r>
          </a:p>
        </p:txBody>
      </p:sp>
      <p:sp>
        <p:nvSpPr>
          <p:cNvPr id="3" name="内容占位符 2"/>
          <p:cNvSpPr>
            <a:spLocks noGrp="1"/>
          </p:cNvSpPr>
          <p:nvPr>
            <p:ph idx="1"/>
          </p:nvPr>
        </p:nvSpPr>
        <p:spPr>
          <a:xfrm>
            <a:off x="304800" y="838200"/>
            <a:ext cx="8610600" cy="5638800"/>
          </a:xfrm>
        </p:spPr>
        <p:txBody>
          <a:bodyPr/>
          <a:lstStyle/>
          <a:p>
            <a:pPr eaLnBrk="1" hangingPunct="1">
              <a:lnSpc>
                <a:spcPct val="110000"/>
              </a:lnSpc>
            </a:pPr>
            <a:r>
              <a:rPr lang="en-US" altLang="zh-CN" sz="2400" dirty="0" smtClean="0">
                <a:latin typeface="Times New Roman" pitchFamily="18" charset="0"/>
              </a:rPr>
              <a:t>1. </a:t>
            </a:r>
            <a:r>
              <a:rPr lang="zh-CN" altLang="en-US" sz="2400" dirty="0" smtClean="0">
                <a:latin typeface="Times New Roman" pitchFamily="18" charset="0"/>
              </a:rPr>
              <a:t>有限域</a:t>
            </a:r>
            <a:r>
              <a:rPr lang="en-US" altLang="zh-CN" sz="2400" dirty="0" smtClean="0">
                <a:latin typeface="Times New Roman" pitchFamily="18" charset="0"/>
              </a:rPr>
              <a:t>GF(2</a:t>
            </a:r>
            <a:r>
              <a:rPr lang="en-US" altLang="zh-CN" sz="2400" baseline="30000" dirty="0" smtClean="0">
                <a:latin typeface="Times New Roman" pitchFamily="18" charset="0"/>
              </a:rPr>
              <a:t>8</a:t>
            </a:r>
            <a:r>
              <a:rPr lang="en-US" altLang="zh-CN" sz="2400" dirty="0" smtClean="0">
                <a:latin typeface="Times New Roman" pitchFamily="18" charset="0"/>
              </a:rPr>
              <a:t>)</a:t>
            </a:r>
          </a:p>
          <a:p>
            <a:pPr lvl="1" eaLnBrk="1" hangingPunct="1">
              <a:lnSpc>
                <a:spcPct val="110000"/>
              </a:lnSpc>
            </a:pPr>
            <a:r>
              <a:rPr lang="zh-CN" altLang="en-US" sz="2000" dirty="0" smtClean="0">
                <a:latin typeface="Times New Roman" pitchFamily="18" charset="0"/>
              </a:rPr>
              <a:t>有限域中的元素可以用多种不同的方式表示。</a:t>
            </a:r>
            <a:r>
              <a:rPr lang="zh-CN" altLang="en-US" sz="2000" dirty="0" smtClean="0">
                <a:solidFill>
                  <a:srgbClr val="0000FF"/>
                </a:solidFill>
                <a:latin typeface="Times New Roman" pitchFamily="18" charset="0"/>
              </a:rPr>
              <a:t>对于任意素数的方幂，都有惟一的一个有限域</a:t>
            </a:r>
            <a:r>
              <a:rPr lang="zh-CN" altLang="en-US" sz="2000" dirty="0" smtClean="0">
                <a:latin typeface="Times New Roman" pitchFamily="18" charset="0"/>
              </a:rPr>
              <a:t>，</a:t>
            </a:r>
            <a:r>
              <a:rPr lang="zh-CN" altLang="en-US" sz="2000" dirty="0" smtClean="0">
                <a:solidFill>
                  <a:srgbClr val="0000FF"/>
                </a:solidFill>
                <a:latin typeface="Times New Roman" pitchFamily="18" charset="0"/>
              </a:rPr>
              <a:t>因此</a:t>
            </a:r>
            <a:r>
              <a:rPr lang="en-US" altLang="zh-CN" sz="2000" dirty="0" smtClean="0">
                <a:solidFill>
                  <a:srgbClr val="0000FF"/>
                </a:solidFill>
                <a:latin typeface="Times New Roman" pitchFamily="18" charset="0"/>
              </a:rPr>
              <a:t>GF(2</a:t>
            </a:r>
            <a:r>
              <a:rPr lang="en-US" altLang="zh-CN" sz="2000" baseline="30000" dirty="0" smtClean="0">
                <a:solidFill>
                  <a:srgbClr val="0000FF"/>
                </a:solidFill>
                <a:latin typeface="Times New Roman" pitchFamily="18" charset="0"/>
              </a:rPr>
              <a:t>8</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的所有表示是同构的</a:t>
            </a:r>
            <a:r>
              <a:rPr lang="zh-CN" altLang="en-US" sz="2000" dirty="0" smtClean="0">
                <a:latin typeface="Times New Roman" pitchFamily="18" charset="0"/>
              </a:rPr>
              <a:t>，</a:t>
            </a:r>
            <a:r>
              <a:rPr lang="zh-CN" altLang="en-US" sz="2000" dirty="0" smtClean="0">
                <a:solidFill>
                  <a:srgbClr val="FF0000"/>
                </a:solidFill>
                <a:latin typeface="Times New Roman" pitchFamily="18" charset="0"/>
              </a:rPr>
              <a:t>但不同的表示方法会影响到</a:t>
            </a:r>
            <a:r>
              <a:rPr lang="en-US" altLang="zh-CN" sz="2000" dirty="0" smtClean="0">
                <a:solidFill>
                  <a:srgbClr val="FF0000"/>
                </a:solidFill>
                <a:latin typeface="Times New Roman" pitchFamily="18" charset="0"/>
              </a:rPr>
              <a:t>GF(2</a:t>
            </a:r>
            <a:r>
              <a:rPr lang="en-US" altLang="zh-CN" sz="2000" baseline="30000" dirty="0" smtClean="0">
                <a:solidFill>
                  <a:srgbClr val="FF0000"/>
                </a:solidFill>
                <a:latin typeface="Times New Roman" pitchFamily="18" charset="0"/>
              </a:rPr>
              <a:t>8</a:t>
            </a:r>
            <a:r>
              <a:rPr lang="en-US" altLang="zh-CN" sz="2000" dirty="0" smtClean="0">
                <a:solidFill>
                  <a:srgbClr val="FF0000"/>
                </a:solidFill>
                <a:latin typeface="Times New Roman" pitchFamily="18" charset="0"/>
              </a:rPr>
              <a:t>)</a:t>
            </a:r>
            <a:r>
              <a:rPr lang="zh-CN" altLang="en-US" sz="2000" dirty="0" smtClean="0">
                <a:solidFill>
                  <a:srgbClr val="FF0000"/>
                </a:solidFill>
                <a:latin typeface="Times New Roman" pitchFamily="18" charset="0"/>
              </a:rPr>
              <a:t>上运算的复杂度</a:t>
            </a:r>
            <a:endParaRPr lang="zh-CN" altLang="en-US" sz="2000" dirty="0" smtClean="0">
              <a:latin typeface="Times New Roman" pitchFamily="18" charset="0"/>
            </a:endParaRPr>
          </a:p>
          <a:p>
            <a:pPr lvl="1" eaLnBrk="1" hangingPunct="1">
              <a:lnSpc>
                <a:spcPct val="110000"/>
              </a:lnSpc>
            </a:pPr>
            <a:r>
              <a:rPr lang="zh-CN" altLang="en-US" sz="2000" dirty="0" smtClean="0">
                <a:latin typeface="Times New Roman" pitchFamily="18" charset="0"/>
              </a:rPr>
              <a:t>本算法采用传统的多项式表示法：</a:t>
            </a:r>
          </a:p>
          <a:p>
            <a:pPr lvl="1" eaLnBrk="1" hangingPunct="1">
              <a:lnSpc>
                <a:spcPct val="110000"/>
              </a:lnSpc>
            </a:pPr>
            <a:r>
              <a:rPr lang="zh-CN" altLang="en-US" sz="2000" dirty="0" smtClean="0">
                <a:latin typeface="Times New Roman" pitchFamily="18" charset="0"/>
              </a:rPr>
              <a:t>将</a:t>
            </a:r>
            <a:r>
              <a:rPr lang="en-US" altLang="zh-CN" sz="2000" i="1" dirty="0" smtClean="0">
                <a:latin typeface="Times New Roman" pitchFamily="18" charset="0"/>
              </a:rPr>
              <a:t>b</a:t>
            </a:r>
            <a:r>
              <a:rPr lang="en-US" altLang="zh-CN" sz="2000" baseline="-25000" dirty="0" smtClean="0">
                <a:latin typeface="Times New Roman" pitchFamily="18" charset="0"/>
              </a:rPr>
              <a:t>7</a:t>
            </a:r>
            <a:r>
              <a:rPr lang="en-US" altLang="zh-CN" sz="2000" i="1" dirty="0" smtClean="0">
                <a:latin typeface="Times New Roman" pitchFamily="18" charset="0"/>
              </a:rPr>
              <a:t>b</a:t>
            </a:r>
            <a:r>
              <a:rPr lang="en-US" altLang="zh-CN" sz="2000" baseline="-25000" dirty="0" smtClean="0">
                <a:latin typeface="Times New Roman" pitchFamily="18" charset="0"/>
              </a:rPr>
              <a:t>6</a:t>
            </a:r>
            <a:r>
              <a:rPr lang="en-US" altLang="zh-CN" sz="2000" i="1" dirty="0" smtClean="0">
                <a:latin typeface="Times New Roman" pitchFamily="18" charset="0"/>
              </a:rPr>
              <a:t>b</a:t>
            </a:r>
            <a:r>
              <a:rPr lang="en-US" altLang="zh-CN" sz="2000" baseline="-25000" dirty="0" smtClean="0">
                <a:latin typeface="Times New Roman" pitchFamily="18" charset="0"/>
              </a:rPr>
              <a:t>5</a:t>
            </a:r>
            <a:r>
              <a:rPr lang="en-US" altLang="zh-CN" sz="2000" i="1" dirty="0" smtClean="0">
                <a:latin typeface="Times New Roman" pitchFamily="18" charset="0"/>
              </a:rPr>
              <a:t>b</a:t>
            </a:r>
            <a:r>
              <a:rPr lang="en-US" altLang="zh-CN" sz="2000" baseline="-25000" dirty="0" smtClean="0">
                <a:latin typeface="Times New Roman" pitchFamily="18" charset="0"/>
              </a:rPr>
              <a:t>4</a:t>
            </a:r>
            <a:r>
              <a:rPr lang="en-US" altLang="zh-CN" sz="2000" i="1" dirty="0" smtClean="0">
                <a:latin typeface="Times New Roman" pitchFamily="18" charset="0"/>
              </a:rPr>
              <a:t>b</a:t>
            </a:r>
            <a:r>
              <a:rPr lang="en-US" altLang="zh-CN" sz="2000" baseline="-25000" dirty="0" smtClean="0">
                <a:latin typeface="Times New Roman" pitchFamily="18" charset="0"/>
              </a:rPr>
              <a:t>3</a:t>
            </a:r>
            <a:r>
              <a:rPr lang="en-US" altLang="zh-CN" sz="2000" i="1" dirty="0" smtClean="0">
                <a:latin typeface="Times New Roman" pitchFamily="18" charset="0"/>
              </a:rPr>
              <a:t>b</a:t>
            </a:r>
            <a:r>
              <a:rPr lang="en-US" altLang="zh-CN" sz="2000" baseline="-25000" dirty="0" smtClean="0">
                <a:latin typeface="Times New Roman" pitchFamily="18" charset="0"/>
              </a:rPr>
              <a:t>2</a:t>
            </a:r>
            <a:r>
              <a:rPr lang="en-US" altLang="zh-CN" sz="2000" i="1" dirty="0" smtClean="0">
                <a:latin typeface="Times New Roman" pitchFamily="18" charset="0"/>
              </a:rPr>
              <a:t>b</a:t>
            </a:r>
            <a:r>
              <a:rPr lang="en-US" altLang="zh-CN" sz="2000" baseline="-25000" dirty="0" smtClean="0">
                <a:latin typeface="Times New Roman" pitchFamily="18" charset="0"/>
              </a:rPr>
              <a:t>1</a:t>
            </a:r>
            <a:r>
              <a:rPr lang="en-US" altLang="zh-CN" sz="2000" i="1" dirty="0" smtClean="0">
                <a:latin typeface="Times New Roman" pitchFamily="18" charset="0"/>
              </a:rPr>
              <a:t>b</a:t>
            </a:r>
            <a:r>
              <a:rPr lang="en-US" altLang="zh-CN" sz="2000" baseline="-25000" dirty="0" smtClean="0">
                <a:latin typeface="Times New Roman" pitchFamily="18" charset="0"/>
              </a:rPr>
              <a:t>0</a:t>
            </a:r>
            <a:r>
              <a:rPr lang="zh-CN" altLang="en-US" sz="2000" dirty="0" smtClean="0">
                <a:latin typeface="Times New Roman" pitchFamily="18" charset="0"/>
              </a:rPr>
              <a:t>构成的字节</a:t>
            </a:r>
            <a:r>
              <a:rPr lang="en-US" altLang="zh-CN" sz="2000" i="1" dirty="0" smtClean="0">
                <a:latin typeface="Times New Roman" pitchFamily="18" charset="0"/>
              </a:rPr>
              <a:t>b</a:t>
            </a:r>
            <a:r>
              <a:rPr lang="zh-CN" altLang="en-US" sz="2000" dirty="0" smtClean="0">
                <a:latin typeface="Times New Roman" pitchFamily="18" charset="0"/>
              </a:rPr>
              <a:t>看成系数在</a:t>
            </a:r>
            <a:r>
              <a:rPr lang="en-US" altLang="zh-CN" sz="2000" dirty="0" smtClean="0">
                <a:latin typeface="Times New Roman" pitchFamily="18" charset="0"/>
              </a:rPr>
              <a:t>GF(2)={0,1}</a:t>
            </a:r>
            <a:r>
              <a:rPr lang="zh-CN" altLang="en-US" sz="2000" dirty="0" smtClean="0">
                <a:latin typeface="Times New Roman" pitchFamily="18" charset="0"/>
              </a:rPr>
              <a:t>中的多项式</a:t>
            </a:r>
            <a:endParaRPr lang="zh-CN" altLang="en-US" sz="2000" i="1" dirty="0" smtClean="0">
              <a:latin typeface="Times New Roman" pitchFamily="18" charset="0"/>
            </a:endParaRPr>
          </a:p>
          <a:p>
            <a:pPr lvl="1" eaLnBrk="1" hangingPunct="1">
              <a:lnSpc>
                <a:spcPct val="110000"/>
              </a:lnSpc>
              <a:buNone/>
            </a:pPr>
            <a:r>
              <a:rPr lang="zh-CN" altLang="en-US" sz="2000" i="1" dirty="0" smtClean="0">
                <a:latin typeface="Times New Roman" pitchFamily="18" charset="0"/>
              </a:rPr>
              <a:t>                      </a:t>
            </a:r>
            <a:r>
              <a:rPr lang="en-US" altLang="zh-CN" sz="2000" i="1" dirty="0" smtClean="0">
                <a:latin typeface="Times New Roman" pitchFamily="18" charset="0"/>
              </a:rPr>
              <a:t>b</a:t>
            </a:r>
            <a:r>
              <a:rPr lang="en-US" altLang="zh-CN" sz="2000" baseline="-25000" dirty="0" smtClean="0">
                <a:latin typeface="Times New Roman" pitchFamily="18" charset="0"/>
              </a:rPr>
              <a:t>7</a:t>
            </a:r>
            <a:r>
              <a:rPr lang="en-US" altLang="zh-CN" sz="2000" i="1" dirty="0" smtClean="0">
                <a:latin typeface="Times New Roman" pitchFamily="18" charset="0"/>
              </a:rPr>
              <a:t>x</a:t>
            </a:r>
            <a:r>
              <a:rPr lang="en-US" altLang="zh-CN" sz="2000" baseline="30000" dirty="0" smtClean="0">
                <a:latin typeface="Times New Roman" pitchFamily="18" charset="0"/>
              </a:rPr>
              <a:t>7</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6</a:t>
            </a:r>
            <a:r>
              <a:rPr lang="en-US" altLang="zh-CN" sz="2000" i="1" dirty="0" smtClean="0">
                <a:latin typeface="Times New Roman" pitchFamily="18" charset="0"/>
              </a:rPr>
              <a:t>x</a:t>
            </a:r>
            <a:r>
              <a:rPr lang="en-US" altLang="zh-CN" sz="2000" baseline="30000" dirty="0" smtClean="0">
                <a:latin typeface="Times New Roman" pitchFamily="18" charset="0"/>
              </a:rPr>
              <a:t>6</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5</a:t>
            </a:r>
            <a:r>
              <a:rPr lang="en-US" altLang="zh-CN" sz="2000" i="1" dirty="0" smtClean="0">
                <a:latin typeface="Times New Roman" pitchFamily="18" charset="0"/>
              </a:rPr>
              <a:t>x</a:t>
            </a:r>
            <a:r>
              <a:rPr lang="en-US" altLang="zh-CN" sz="2000" baseline="30000" dirty="0" smtClean="0">
                <a:latin typeface="Times New Roman" pitchFamily="18" charset="0"/>
              </a:rPr>
              <a:t>5</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4</a:t>
            </a:r>
            <a:r>
              <a:rPr lang="en-US" altLang="zh-CN" sz="2000" i="1" dirty="0" smtClean="0">
                <a:latin typeface="Times New Roman" pitchFamily="18" charset="0"/>
              </a:rPr>
              <a:t>x</a:t>
            </a:r>
            <a:r>
              <a:rPr lang="en-US" altLang="zh-CN" sz="2000" baseline="30000" dirty="0" smtClean="0">
                <a:latin typeface="Times New Roman" pitchFamily="18" charset="0"/>
              </a:rPr>
              <a:t>4</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3</a:t>
            </a:r>
            <a:r>
              <a:rPr lang="en-US" altLang="zh-CN" sz="2000" i="1" dirty="0" smtClean="0">
                <a:latin typeface="Times New Roman" pitchFamily="18" charset="0"/>
              </a:rPr>
              <a:t>x</a:t>
            </a:r>
            <a:r>
              <a:rPr lang="en-US" altLang="zh-CN" sz="2000" baseline="30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0</a:t>
            </a:r>
          </a:p>
          <a:p>
            <a:pPr eaLnBrk="1" hangingPunct="1">
              <a:lnSpc>
                <a:spcPct val="110000"/>
              </a:lnSpc>
            </a:pPr>
            <a:r>
              <a:rPr lang="zh-CN" altLang="en-US" sz="2400" dirty="0" smtClean="0">
                <a:latin typeface="Times New Roman" pitchFamily="18" charset="0"/>
              </a:rPr>
              <a:t>例如：  </a:t>
            </a:r>
          </a:p>
          <a:p>
            <a:pPr lvl="1" eaLnBrk="1" hangingPunct="1">
              <a:lnSpc>
                <a:spcPct val="110000"/>
              </a:lnSpc>
            </a:pPr>
            <a:r>
              <a:rPr lang="zh-CN" altLang="en-US" sz="2000" dirty="0" smtClean="0">
                <a:latin typeface="Times New Roman" pitchFamily="18" charset="0"/>
              </a:rPr>
              <a:t>十六进制数‘</a:t>
            </a:r>
            <a:r>
              <a:rPr lang="en-US" altLang="zh-CN" sz="2000" dirty="0" smtClean="0">
                <a:latin typeface="Times New Roman" pitchFamily="18" charset="0"/>
              </a:rPr>
              <a:t>57’</a:t>
            </a:r>
            <a:r>
              <a:rPr lang="zh-CN" altLang="en-US" sz="2000" dirty="0" smtClean="0">
                <a:latin typeface="Times New Roman" pitchFamily="18" charset="0"/>
              </a:rPr>
              <a:t>对应的二进制为</a:t>
            </a:r>
            <a:r>
              <a:rPr lang="en-US" altLang="zh-CN" sz="2000" dirty="0" smtClean="0">
                <a:latin typeface="Times New Roman" pitchFamily="18" charset="0"/>
              </a:rPr>
              <a:t>01010111</a:t>
            </a:r>
            <a:r>
              <a:rPr lang="zh-CN" altLang="en-US" sz="2000" dirty="0" smtClean="0">
                <a:latin typeface="Times New Roman" pitchFamily="18" charset="0"/>
              </a:rPr>
              <a:t>，看成一个字节，对应的多项式为</a:t>
            </a:r>
            <a:r>
              <a:rPr lang="en-US" altLang="zh-CN" sz="2000" i="1" dirty="0" smtClean="0">
                <a:latin typeface="Times New Roman" pitchFamily="18" charset="0"/>
              </a:rPr>
              <a:t>x</a:t>
            </a:r>
            <a:r>
              <a:rPr lang="en-US" altLang="zh-CN" sz="2000" baseline="30000" dirty="0" smtClean="0">
                <a:latin typeface="Times New Roman" pitchFamily="18" charset="0"/>
              </a:rPr>
              <a:t>6</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4</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+1</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3.6.1 </a:t>
            </a:r>
            <a:r>
              <a:rPr lang="en-US" altLang="zh-CN" dirty="0" err="1" smtClean="0"/>
              <a:t>Rijndael</a:t>
            </a:r>
            <a:r>
              <a:rPr lang="zh-CN" altLang="en-US" dirty="0" smtClean="0"/>
              <a:t>的数学基础和设计思想</a:t>
            </a:r>
          </a:p>
        </p:txBody>
      </p:sp>
      <p:sp>
        <p:nvSpPr>
          <p:cNvPr id="3" name="内容占位符 2"/>
          <p:cNvSpPr>
            <a:spLocks noGrp="1"/>
          </p:cNvSpPr>
          <p:nvPr>
            <p:ph idx="1"/>
          </p:nvPr>
        </p:nvSpPr>
        <p:spPr>
          <a:xfrm>
            <a:off x="304800" y="838200"/>
            <a:ext cx="8610600" cy="5638800"/>
          </a:xfrm>
        </p:spPr>
        <p:txBody>
          <a:bodyPr/>
          <a:lstStyle/>
          <a:p>
            <a:pPr eaLnBrk="1" hangingPunct="1">
              <a:lnSpc>
                <a:spcPct val="100000"/>
              </a:lnSpc>
            </a:pPr>
            <a:r>
              <a:rPr lang="en-US" altLang="zh-CN" dirty="0" smtClean="0">
                <a:latin typeface="Times New Roman" pitchFamily="18" charset="0"/>
              </a:rPr>
              <a:t>AES</a:t>
            </a:r>
            <a:r>
              <a:rPr lang="zh-CN" altLang="en-US" dirty="0" smtClean="0">
                <a:latin typeface="Times New Roman" pitchFamily="18" charset="0"/>
              </a:rPr>
              <a:t>的理论基础定义在</a:t>
            </a:r>
            <a:r>
              <a:rPr lang="en-US" altLang="zh-CN" dirty="0" smtClean="0">
                <a:latin typeface="Times New Roman" pitchFamily="18" charset="0"/>
              </a:rPr>
              <a:t>GF(2</a:t>
            </a:r>
            <a:r>
              <a:rPr lang="en-US" altLang="zh-CN" baseline="30000" dirty="0" smtClean="0">
                <a:latin typeface="Times New Roman" pitchFamily="18" charset="0"/>
              </a:rPr>
              <a:t>8</a:t>
            </a:r>
            <a:r>
              <a:rPr lang="en-US" altLang="zh-CN" dirty="0" smtClean="0">
                <a:latin typeface="Times New Roman" pitchFamily="18" charset="0"/>
              </a:rPr>
              <a:t>) ,</a:t>
            </a:r>
            <a:r>
              <a:rPr lang="zh-CN" altLang="en-US" dirty="0" smtClean="0">
                <a:latin typeface="Times New Roman" pitchFamily="18" charset="0"/>
              </a:rPr>
              <a:t>其基本的运算有三种，分别为加法，乘法和</a:t>
            </a:r>
            <a:r>
              <a:rPr lang="en-US" altLang="zh-CN" dirty="0" smtClean="0">
                <a:latin typeface="Times New Roman" pitchFamily="18" charset="0"/>
              </a:rPr>
              <a:t>x</a:t>
            </a:r>
            <a:r>
              <a:rPr lang="zh-CN" altLang="en-US" dirty="0" smtClean="0">
                <a:latin typeface="Times New Roman" pitchFamily="18" charset="0"/>
              </a:rPr>
              <a:t>乘。</a:t>
            </a:r>
          </a:p>
          <a:p>
            <a:pPr eaLnBrk="1" hangingPunct="1">
              <a:lnSpc>
                <a:spcPct val="100000"/>
              </a:lnSpc>
            </a:pPr>
            <a:r>
              <a:rPr lang="zh-CN" altLang="en-US" dirty="0" smtClean="0">
                <a:latin typeface="Times New Roman" pitchFamily="18" charset="0"/>
              </a:rPr>
              <a:t>加法：</a:t>
            </a:r>
          </a:p>
          <a:p>
            <a:pPr lvl="1" eaLnBrk="1" hangingPunct="1">
              <a:lnSpc>
                <a:spcPct val="100000"/>
              </a:lnSpc>
            </a:pPr>
            <a:r>
              <a:rPr lang="zh-CN" altLang="en-US" dirty="0" smtClean="0">
                <a:latin typeface="Times New Roman" pitchFamily="18" charset="0"/>
              </a:rPr>
              <a:t>在多项式表示中，</a:t>
            </a:r>
            <a:r>
              <a:rPr lang="en-US" altLang="zh-CN" dirty="0" smtClean="0">
                <a:latin typeface="Times New Roman" pitchFamily="18" charset="0"/>
              </a:rPr>
              <a:t>GF(2</a:t>
            </a:r>
            <a:r>
              <a:rPr lang="en-US" altLang="zh-CN" baseline="30000" dirty="0" smtClean="0">
                <a:latin typeface="Times New Roman" pitchFamily="18" charset="0"/>
              </a:rPr>
              <a:t>8</a:t>
            </a:r>
            <a:r>
              <a:rPr lang="en-US" altLang="zh-CN" dirty="0" smtClean="0">
                <a:latin typeface="Times New Roman" pitchFamily="18" charset="0"/>
              </a:rPr>
              <a:t>)</a:t>
            </a:r>
            <a:r>
              <a:rPr lang="zh-CN" altLang="en-US" dirty="0" smtClean="0">
                <a:latin typeface="Times New Roman" pitchFamily="18" charset="0"/>
              </a:rPr>
              <a:t>上两个元素的和仍然是一个次数不超过</a:t>
            </a:r>
            <a:r>
              <a:rPr lang="en-US" altLang="zh-CN" dirty="0" smtClean="0">
                <a:latin typeface="Times New Roman" pitchFamily="18" charset="0"/>
              </a:rPr>
              <a:t>7</a:t>
            </a:r>
            <a:r>
              <a:rPr lang="zh-CN" altLang="en-US" dirty="0" smtClean="0">
                <a:latin typeface="Times New Roman" pitchFamily="18" charset="0"/>
              </a:rPr>
              <a:t>的多项式，其系数等于两个元素对应系数的模</a:t>
            </a:r>
            <a:r>
              <a:rPr lang="en-US" altLang="zh-CN" dirty="0" smtClean="0">
                <a:latin typeface="Times New Roman" pitchFamily="18" charset="0"/>
              </a:rPr>
              <a:t>2</a:t>
            </a:r>
            <a:r>
              <a:rPr lang="zh-CN" altLang="en-US" dirty="0" smtClean="0">
                <a:latin typeface="Times New Roman" pitchFamily="18" charset="0"/>
              </a:rPr>
              <a:t>加（比特异或）。</a:t>
            </a:r>
          </a:p>
          <a:p>
            <a:pPr eaLnBrk="1" hangingPunct="1">
              <a:lnSpc>
                <a:spcPct val="100000"/>
              </a:lnSpc>
            </a:pPr>
            <a:r>
              <a:rPr lang="zh-CN" altLang="en-US" dirty="0" smtClean="0">
                <a:latin typeface="Times New Roman" pitchFamily="18" charset="0"/>
              </a:rPr>
              <a:t>例如： </a:t>
            </a:r>
          </a:p>
          <a:p>
            <a:pPr lvl="1" eaLnBrk="1" hangingPunct="1">
              <a:lnSpc>
                <a:spcPct val="100000"/>
              </a:lnSpc>
            </a:pPr>
            <a:r>
              <a:rPr lang="zh-CN" altLang="en-US" dirty="0" smtClean="0">
                <a:latin typeface="Times New Roman" pitchFamily="18" charset="0"/>
              </a:rPr>
              <a:t> ‘</a:t>
            </a:r>
            <a:r>
              <a:rPr lang="en-US" altLang="zh-CN" dirty="0" smtClean="0">
                <a:latin typeface="Times New Roman" pitchFamily="18" charset="0"/>
              </a:rPr>
              <a:t>57’+‘83’=‘D4’</a:t>
            </a:r>
            <a:r>
              <a:rPr lang="zh-CN" altLang="en-US" dirty="0" smtClean="0">
                <a:latin typeface="Times New Roman" pitchFamily="18" charset="0"/>
              </a:rPr>
              <a:t>，用多项式表示为</a:t>
            </a:r>
          </a:p>
          <a:p>
            <a:pPr lvl="1" eaLnBrk="1" hangingPunct="1">
              <a:lnSpc>
                <a:spcPct val="100000"/>
              </a:lnSpc>
            </a:pPr>
            <a:r>
              <a:rPr lang="en-US" altLang="zh-CN" dirty="0" smtClean="0">
                <a:latin typeface="Times New Roman" pitchFamily="18" charset="0"/>
              </a:rPr>
              <a:t>(</a:t>
            </a:r>
            <a:r>
              <a:rPr lang="en-US" altLang="zh-CN" i="1" dirty="0" smtClean="0">
                <a:latin typeface="Times New Roman" pitchFamily="18" charset="0"/>
              </a:rPr>
              <a:t>x</a:t>
            </a:r>
            <a:r>
              <a:rPr lang="en-US" altLang="zh-CN" baseline="30000" dirty="0" smtClean="0">
                <a:latin typeface="Times New Roman" pitchFamily="18" charset="0"/>
              </a:rPr>
              <a:t>6</a:t>
            </a:r>
            <a:r>
              <a:rPr lang="en-US" altLang="zh-CN" dirty="0" smtClean="0">
                <a:latin typeface="Times New Roman" pitchFamily="18" charset="0"/>
              </a:rPr>
              <a:t>+</a:t>
            </a:r>
            <a:r>
              <a:rPr lang="en-US" altLang="zh-CN" i="1" dirty="0" smtClean="0">
                <a:latin typeface="Times New Roman" pitchFamily="18" charset="0"/>
              </a:rPr>
              <a:t>x</a:t>
            </a:r>
            <a:r>
              <a:rPr lang="en-US" altLang="zh-CN" baseline="30000" dirty="0" smtClean="0">
                <a:latin typeface="Times New Roman" pitchFamily="18" charset="0"/>
              </a:rPr>
              <a:t>4</a:t>
            </a:r>
            <a:r>
              <a:rPr lang="en-US" altLang="zh-CN" dirty="0" smtClean="0">
                <a:latin typeface="Times New Roman" pitchFamily="18" charset="0"/>
              </a:rPr>
              <a:t>+</a:t>
            </a:r>
            <a:r>
              <a:rPr lang="en-US" altLang="zh-CN" i="1" dirty="0" smtClean="0">
                <a:latin typeface="Times New Roman" pitchFamily="18" charset="0"/>
              </a:rPr>
              <a:t>x</a:t>
            </a:r>
            <a:r>
              <a:rPr lang="en-US" altLang="zh-CN" baseline="30000" dirty="0" smtClean="0">
                <a:latin typeface="Times New Roman" pitchFamily="18" charset="0"/>
              </a:rPr>
              <a:t>2</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+1)+(</a:t>
            </a:r>
            <a:r>
              <a:rPr lang="en-US" altLang="zh-CN" i="1" dirty="0" smtClean="0">
                <a:latin typeface="Times New Roman" pitchFamily="18" charset="0"/>
              </a:rPr>
              <a:t>x</a:t>
            </a:r>
            <a:r>
              <a:rPr lang="en-US" altLang="zh-CN" baseline="30000" dirty="0" smtClean="0">
                <a:latin typeface="Times New Roman" pitchFamily="18" charset="0"/>
              </a:rPr>
              <a:t>7</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+1)=</a:t>
            </a:r>
            <a:r>
              <a:rPr lang="en-US" altLang="zh-CN" i="1" dirty="0" smtClean="0">
                <a:latin typeface="Times New Roman" pitchFamily="18" charset="0"/>
              </a:rPr>
              <a:t>x</a:t>
            </a:r>
            <a:r>
              <a:rPr lang="en-US" altLang="zh-CN" baseline="30000" dirty="0" smtClean="0">
                <a:latin typeface="Times New Roman" pitchFamily="18" charset="0"/>
              </a:rPr>
              <a:t>7</a:t>
            </a:r>
            <a:r>
              <a:rPr lang="en-US" altLang="zh-CN" dirty="0" smtClean="0">
                <a:latin typeface="Times New Roman" pitchFamily="18" charset="0"/>
              </a:rPr>
              <a:t>+</a:t>
            </a:r>
            <a:r>
              <a:rPr lang="en-US" altLang="zh-CN" i="1" dirty="0" smtClean="0">
                <a:latin typeface="Times New Roman" pitchFamily="18" charset="0"/>
              </a:rPr>
              <a:t>x</a:t>
            </a:r>
            <a:r>
              <a:rPr lang="en-US" altLang="zh-CN" baseline="30000" dirty="0" smtClean="0">
                <a:latin typeface="Times New Roman" pitchFamily="18" charset="0"/>
              </a:rPr>
              <a:t>6</a:t>
            </a:r>
            <a:r>
              <a:rPr lang="en-US" altLang="zh-CN" dirty="0" smtClean="0">
                <a:latin typeface="Times New Roman" pitchFamily="18" charset="0"/>
              </a:rPr>
              <a:t>+</a:t>
            </a:r>
            <a:r>
              <a:rPr lang="en-US" altLang="zh-CN" i="1" dirty="0" smtClean="0">
                <a:latin typeface="Times New Roman" pitchFamily="18" charset="0"/>
              </a:rPr>
              <a:t>x</a:t>
            </a:r>
            <a:r>
              <a:rPr lang="en-US" altLang="zh-CN" baseline="30000" dirty="0" smtClean="0">
                <a:latin typeface="Times New Roman" pitchFamily="18" charset="0"/>
              </a:rPr>
              <a:t>4</a:t>
            </a:r>
            <a:r>
              <a:rPr lang="en-US" altLang="zh-CN" dirty="0" smtClean="0">
                <a:latin typeface="Times New Roman" pitchFamily="18" charset="0"/>
              </a:rPr>
              <a:t>+</a:t>
            </a:r>
            <a:r>
              <a:rPr lang="en-US" altLang="zh-CN" i="1" dirty="0" smtClean="0">
                <a:latin typeface="Times New Roman" pitchFamily="18" charset="0"/>
              </a:rPr>
              <a:t>x</a:t>
            </a:r>
            <a:r>
              <a:rPr lang="en-US" altLang="zh-CN" baseline="30000" dirty="0" smtClean="0">
                <a:latin typeface="Times New Roman" pitchFamily="18" charset="0"/>
              </a:rPr>
              <a:t>2</a:t>
            </a:r>
            <a:r>
              <a:rPr lang="en-US" altLang="zh-CN" dirty="0" smtClean="0">
                <a:latin typeface="Times New Roman" pitchFamily="18" charset="0"/>
              </a:rPr>
              <a:t> (mod </a:t>
            </a:r>
            <a:r>
              <a:rPr lang="en-US" altLang="zh-CN" i="1" dirty="0" smtClean="0">
                <a:latin typeface="Times New Roman" pitchFamily="18" charset="0"/>
              </a:rPr>
              <a:t>m</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p>
          <a:p>
            <a:pPr lvl="1" eaLnBrk="1" hangingPunct="1">
              <a:lnSpc>
                <a:spcPct val="100000"/>
              </a:lnSpc>
            </a:pPr>
            <a:r>
              <a:rPr lang="zh-CN" altLang="en-US" dirty="0" smtClean="0">
                <a:latin typeface="Times New Roman" pitchFamily="18" charset="0"/>
              </a:rPr>
              <a:t>用二进制表示为     </a:t>
            </a:r>
            <a:r>
              <a:rPr lang="en-US" altLang="zh-CN" dirty="0" smtClean="0">
                <a:latin typeface="Times New Roman" pitchFamily="18" charset="0"/>
              </a:rPr>
              <a:t>01010111+10000011=11010100</a:t>
            </a:r>
          </a:p>
          <a:p>
            <a:pPr lvl="1" eaLnBrk="1" hangingPunct="1">
              <a:lnSpc>
                <a:spcPct val="100000"/>
              </a:lnSpc>
            </a:pPr>
            <a:r>
              <a:rPr lang="zh-CN" altLang="en-US" dirty="0" smtClean="0">
                <a:latin typeface="Times New Roman" pitchFamily="18" charset="0"/>
              </a:rPr>
              <a:t>由于每个元素的加法逆元等于自己，所以减法和加法同</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3.6.1 </a:t>
            </a:r>
            <a:r>
              <a:rPr lang="en-US" altLang="zh-CN" dirty="0" err="1" smtClean="0"/>
              <a:t>Rijndael</a:t>
            </a:r>
            <a:r>
              <a:rPr lang="zh-CN" altLang="en-US" dirty="0" smtClean="0"/>
              <a:t>的数学基础和设计思想</a:t>
            </a:r>
          </a:p>
        </p:txBody>
      </p:sp>
      <p:sp>
        <p:nvSpPr>
          <p:cNvPr id="3" name="内容占位符 2"/>
          <p:cNvSpPr>
            <a:spLocks noGrp="1"/>
          </p:cNvSpPr>
          <p:nvPr>
            <p:ph idx="1"/>
          </p:nvPr>
        </p:nvSpPr>
        <p:spPr>
          <a:xfrm>
            <a:off x="304800" y="838200"/>
            <a:ext cx="8610600" cy="5638800"/>
          </a:xfrm>
        </p:spPr>
        <p:txBody>
          <a:bodyPr/>
          <a:lstStyle/>
          <a:p>
            <a:pPr eaLnBrk="1" hangingPunct="1">
              <a:lnSpc>
                <a:spcPct val="100000"/>
              </a:lnSpc>
            </a:pPr>
            <a:r>
              <a:rPr lang="zh-CN" altLang="en-US" sz="2400" dirty="0" smtClean="0">
                <a:latin typeface="Times New Roman" pitchFamily="18" charset="0"/>
              </a:rPr>
              <a:t>乘法：</a:t>
            </a:r>
          </a:p>
          <a:p>
            <a:pPr lvl="1" eaLnBrk="1" hangingPunct="1">
              <a:lnSpc>
                <a:spcPct val="100000"/>
              </a:lnSpc>
            </a:pPr>
            <a:r>
              <a:rPr lang="zh-CN" altLang="en-US" dirty="0" smtClean="0">
                <a:latin typeface="Times New Roman" pitchFamily="18" charset="0"/>
              </a:rPr>
              <a:t>要计算</a:t>
            </a:r>
            <a:r>
              <a:rPr lang="en-US" altLang="zh-CN" dirty="0" smtClean="0">
                <a:latin typeface="Times New Roman" pitchFamily="18" charset="0"/>
              </a:rPr>
              <a:t>GF(2</a:t>
            </a:r>
            <a:r>
              <a:rPr lang="en-US" altLang="zh-CN" baseline="30000" dirty="0" smtClean="0">
                <a:latin typeface="Times New Roman" pitchFamily="18" charset="0"/>
              </a:rPr>
              <a:t>8</a:t>
            </a:r>
            <a:r>
              <a:rPr lang="en-US" altLang="zh-CN" dirty="0" smtClean="0">
                <a:latin typeface="Times New Roman" pitchFamily="18" charset="0"/>
              </a:rPr>
              <a:t>)</a:t>
            </a:r>
            <a:r>
              <a:rPr lang="zh-CN" altLang="en-US" dirty="0" smtClean="0">
                <a:latin typeface="Times New Roman" pitchFamily="18" charset="0"/>
              </a:rPr>
              <a:t>上的乘法，必须先确定一个</a:t>
            </a:r>
            <a:r>
              <a:rPr lang="en-US" altLang="zh-CN" dirty="0" smtClean="0">
                <a:latin typeface="Times New Roman" pitchFamily="18" charset="0"/>
              </a:rPr>
              <a:t>GF(2)</a:t>
            </a:r>
            <a:r>
              <a:rPr lang="zh-CN" altLang="en-US" dirty="0" smtClean="0">
                <a:latin typeface="Times New Roman" pitchFamily="18" charset="0"/>
              </a:rPr>
              <a:t>上的</a:t>
            </a:r>
            <a:r>
              <a:rPr lang="en-US" altLang="zh-CN" dirty="0" smtClean="0">
                <a:latin typeface="Times New Roman" pitchFamily="18" charset="0"/>
              </a:rPr>
              <a:t>8</a:t>
            </a:r>
            <a:r>
              <a:rPr lang="zh-CN" altLang="en-US" dirty="0" smtClean="0">
                <a:latin typeface="Times New Roman" pitchFamily="18" charset="0"/>
              </a:rPr>
              <a:t>次不可约多项式，</a:t>
            </a:r>
            <a:r>
              <a:rPr lang="en-US" altLang="zh-CN" dirty="0" smtClean="0">
                <a:latin typeface="Times New Roman" pitchFamily="18" charset="0"/>
              </a:rPr>
              <a:t>GF(2</a:t>
            </a:r>
            <a:r>
              <a:rPr lang="en-US" altLang="zh-CN" baseline="30000" dirty="0" smtClean="0">
                <a:latin typeface="Times New Roman" pitchFamily="18" charset="0"/>
              </a:rPr>
              <a:t>8</a:t>
            </a:r>
            <a:r>
              <a:rPr lang="en-US" altLang="zh-CN" dirty="0" smtClean="0">
                <a:latin typeface="Times New Roman" pitchFamily="18" charset="0"/>
              </a:rPr>
              <a:t>)</a:t>
            </a:r>
            <a:r>
              <a:rPr lang="zh-CN" altLang="en-US" dirty="0" smtClean="0">
                <a:latin typeface="Times New Roman" pitchFamily="18" charset="0"/>
              </a:rPr>
              <a:t>上两个元素的乘积就是这两个多项式的模乘，在</a:t>
            </a:r>
            <a:r>
              <a:rPr lang="en-US" altLang="zh-CN" dirty="0" err="1" smtClean="0">
                <a:latin typeface="Times New Roman" pitchFamily="18" charset="0"/>
              </a:rPr>
              <a:t>Rijndael</a:t>
            </a:r>
            <a:r>
              <a:rPr lang="zh-CN" altLang="en-US" dirty="0" smtClean="0">
                <a:latin typeface="Times New Roman" pitchFamily="18" charset="0"/>
              </a:rPr>
              <a:t>密码中，这个</a:t>
            </a:r>
            <a:r>
              <a:rPr lang="en-US" altLang="zh-CN" dirty="0" smtClean="0">
                <a:latin typeface="Times New Roman" pitchFamily="18" charset="0"/>
              </a:rPr>
              <a:t>8</a:t>
            </a:r>
            <a:r>
              <a:rPr lang="zh-CN" altLang="en-US" dirty="0" smtClean="0">
                <a:latin typeface="Times New Roman" pitchFamily="18" charset="0"/>
              </a:rPr>
              <a:t>次不可约多项式确定为</a:t>
            </a:r>
            <a:endParaRPr lang="zh-CN" altLang="en-US" i="1" dirty="0" smtClean="0">
              <a:latin typeface="Times New Roman" pitchFamily="18" charset="0"/>
            </a:endParaRPr>
          </a:p>
          <a:p>
            <a:pPr lvl="1" eaLnBrk="1" hangingPunct="1">
              <a:lnSpc>
                <a:spcPct val="100000"/>
              </a:lnSpc>
              <a:buNone/>
            </a:pPr>
            <a:r>
              <a:rPr lang="zh-CN" altLang="en-US" i="1" dirty="0" smtClean="0">
                <a:latin typeface="Times New Roman" pitchFamily="18" charset="0"/>
              </a:rPr>
              <a:t>                                    </a:t>
            </a:r>
            <a:r>
              <a:rPr lang="en-US" altLang="zh-CN" i="1" dirty="0" smtClean="0">
                <a:latin typeface="Times New Roman" pitchFamily="18" charset="0"/>
              </a:rPr>
              <a:t>m</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en-US" altLang="zh-CN" i="1" dirty="0" smtClean="0">
                <a:latin typeface="Times New Roman" pitchFamily="18" charset="0"/>
              </a:rPr>
              <a:t>x</a:t>
            </a:r>
            <a:r>
              <a:rPr lang="en-US" altLang="zh-CN" baseline="30000" dirty="0" smtClean="0">
                <a:latin typeface="Times New Roman" pitchFamily="18" charset="0"/>
              </a:rPr>
              <a:t>8</a:t>
            </a:r>
            <a:r>
              <a:rPr lang="en-US" altLang="zh-CN" dirty="0" smtClean="0">
                <a:latin typeface="Times New Roman" pitchFamily="18" charset="0"/>
              </a:rPr>
              <a:t>+</a:t>
            </a:r>
            <a:r>
              <a:rPr lang="en-US" altLang="zh-CN" i="1" dirty="0" smtClean="0">
                <a:latin typeface="Times New Roman" pitchFamily="18" charset="0"/>
              </a:rPr>
              <a:t>x</a:t>
            </a:r>
            <a:r>
              <a:rPr lang="en-US" altLang="zh-CN" baseline="30000" dirty="0" smtClean="0">
                <a:latin typeface="Times New Roman" pitchFamily="18" charset="0"/>
              </a:rPr>
              <a:t>4</a:t>
            </a:r>
            <a:r>
              <a:rPr lang="en-US" altLang="zh-CN" dirty="0" smtClean="0">
                <a:latin typeface="Times New Roman" pitchFamily="18" charset="0"/>
              </a:rPr>
              <a:t>+</a:t>
            </a:r>
            <a:r>
              <a:rPr lang="en-US" altLang="zh-CN" i="1" dirty="0" smtClean="0">
                <a:latin typeface="Times New Roman" pitchFamily="18" charset="0"/>
              </a:rPr>
              <a:t>x</a:t>
            </a:r>
            <a:r>
              <a:rPr lang="en-US" altLang="zh-CN" baseline="30000" dirty="0" smtClean="0">
                <a:latin typeface="Times New Roman" pitchFamily="18" charset="0"/>
              </a:rPr>
              <a:t>3</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+1</a:t>
            </a:r>
          </a:p>
          <a:p>
            <a:pPr lvl="1" eaLnBrk="1" hangingPunct="1">
              <a:lnSpc>
                <a:spcPct val="100000"/>
              </a:lnSpc>
            </a:pPr>
            <a:r>
              <a:rPr lang="zh-CN" altLang="en-US" dirty="0" smtClean="0">
                <a:latin typeface="Times New Roman" pitchFamily="18" charset="0"/>
              </a:rPr>
              <a:t>它的十六进制表示为</a:t>
            </a:r>
            <a:r>
              <a:rPr lang="zh-CN" altLang="en-US" dirty="0" smtClean="0">
                <a:solidFill>
                  <a:srgbClr val="0000FF"/>
                </a:solidFill>
                <a:latin typeface="Times New Roman" pitchFamily="18" charset="0"/>
              </a:rPr>
              <a:t>‘</a:t>
            </a:r>
            <a:r>
              <a:rPr lang="en-US" altLang="zh-CN" dirty="0" smtClean="0">
                <a:solidFill>
                  <a:srgbClr val="0000FF"/>
                </a:solidFill>
                <a:latin typeface="Times New Roman" pitchFamily="18" charset="0"/>
              </a:rPr>
              <a:t>11B’</a:t>
            </a:r>
            <a:r>
              <a:rPr lang="zh-CN" altLang="en-US" dirty="0" smtClean="0">
                <a:latin typeface="Times New Roman" pitchFamily="18" charset="0"/>
              </a:rPr>
              <a:t>。二进制为</a:t>
            </a:r>
            <a:r>
              <a:rPr lang="en-US" altLang="zh-CN" dirty="0" smtClean="0">
                <a:latin typeface="Times New Roman" pitchFamily="18" charset="0"/>
              </a:rPr>
              <a:t>100011011</a:t>
            </a:r>
          </a:p>
          <a:p>
            <a:pPr eaLnBrk="1" hangingPunct="1">
              <a:lnSpc>
                <a:spcPct val="100000"/>
              </a:lnSpc>
            </a:pPr>
            <a:r>
              <a:rPr lang="zh-CN" altLang="en-US" sz="2400" dirty="0" smtClean="0">
                <a:latin typeface="Times New Roman" pitchFamily="18" charset="0"/>
              </a:rPr>
              <a:t>例如，‘</a:t>
            </a:r>
            <a:r>
              <a:rPr lang="en-US" altLang="zh-CN" sz="2400" dirty="0" smtClean="0">
                <a:latin typeface="Times New Roman" pitchFamily="18" charset="0"/>
              </a:rPr>
              <a:t>57’·‘83’=‘C1’</a:t>
            </a:r>
            <a:r>
              <a:rPr lang="zh-CN" altLang="en-US" sz="2400" dirty="0" smtClean="0">
                <a:latin typeface="Times New Roman" pitchFamily="18" charset="0"/>
              </a:rPr>
              <a:t>可表示为以下的多项式乘法：</a:t>
            </a:r>
          </a:p>
          <a:p>
            <a:pPr lvl="1" eaLnBrk="1" hangingPunct="1">
              <a:lnSpc>
                <a:spcPct val="100000"/>
              </a:lnSpc>
            </a:pPr>
            <a:r>
              <a:rPr lang="en-US" altLang="zh-CN" dirty="0" smtClean="0">
                <a:latin typeface="Times New Roman" pitchFamily="18" charset="0"/>
              </a:rPr>
              <a:t>(</a:t>
            </a:r>
            <a:r>
              <a:rPr lang="en-US" altLang="zh-CN" i="1" dirty="0" smtClean="0">
                <a:latin typeface="Times New Roman" pitchFamily="18" charset="0"/>
              </a:rPr>
              <a:t>x</a:t>
            </a:r>
            <a:r>
              <a:rPr lang="en-US" altLang="zh-CN" baseline="30000" dirty="0" smtClean="0">
                <a:latin typeface="Times New Roman" pitchFamily="18" charset="0"/>
              </a:rPr>
              <a:t>6</a:t>
            </a:r>
            <a:r>
              <a:rPr lang="en-US" altLang="zh-CN" dirty="0" smtClean="0">
                <a:latin typeface="Times New Roman" pitchFamily="18" charset="0"/>
              </a:rPr>
              <a:t>+</a:t>
            </a:r>
            <a:r>
              <a:rPr lang="en-US" altLang="zh-CN" i="1" dirty="0" smtClean="0">
                <a:latin typeface="Times New Roman" pitchFamily="18" charset="0"/>
              </a:rPr>
              <a:t>x</a:t>
            </a:r>
            <a:r>
              <a:rPr lang="en-US" altLang="zh-CN" baseline="30000" dirty="0" smtClean="0">
                <a:latin typeface="Times New Roman" pitchFamily="18" charset="0"/>
              </a:rPr>
              <a:t>4</a:t>
            </a:r>
            <a:r>
              <a:rPr lang="en-US" altLang="zh-CN" dirty="0" smtClean="0">
                <a:latin typeface="Times New Roman" pitchFamily="18" charset="0"/>
              </a:rPr>
              <a:t>+</a:t>
            </a:r>
            <a:r>
              <a:rPr lang="en-US" altLang="zh-CN" i="1" dirty="0" smtClean="0">
                <a:latin typeface="Times New Roman" pitchFamily="18" charset="0"/>
              </a:rPr>
              <a:t>x</a:t>
            </a:r>
            <a:r>
              <a:rPr lang="en-US" altLang="zh-CN" baseline="30000" dirty="0" smtClean="0">
                <a:latin typeface="Times New Roman" pitchFamily="18" charset="0"/>
              </a:rPr>
              <a:t>2</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+1)×(</a:t>
            </a:r>
            <a:r>
              <a:rPr lang="en-US" altLang="zh-CN" i="1" dirty="0" smtClean="0">
                <a:latin typeface="Times New Roman" pitchFamily="18" charset="0"/>
              </a:rPr>
              <a:t>x</a:t>
            </a:r>
            <a:r>
              <a:rPr lang="en-US" altLang="zh-CN" baseline="30000" dirty="0" smtClean="0">
                <a:latin typeface="Times New Roman" pitchFamily="18" charset="0"/>
              </a:rPr>
              <a:t>7</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+1)=</a:t>
            </a:r>
            <a:r>
              <a:rPr lang="en-US" altLang="zh-CN" i="1" dirty="0" smtClean="0">
                <a:latin typeface="Times New Roman" pitchFamily="18" charset="0"/>
              </a:rPr>
              <a:t>x</a:t>
            </a:r>
            <a:r>
              <a:rPr lang="en-US" altLang="zh-CN" baseline="30000" dirty="0" smtClean="0">
                <a:latin typeface="Times New Roman" pitchFamily="18" charset="0"/>
              </a:rPr>
              <a:t>7</a:t>
            </a:r>
            <a:r>
              <a:rPr lang="en-US" altLang="zh-CN" dirty="0" smtClean="0">
                <a:latin typeface="Times New Roman" pitchFamily="18" charset="0"/>
              </a:rPr>
              <a:t>+</a:t>
            </a:r>
            <a:r>
              <a:rPr lang="en-US" altLang="zh-CN" i="1" dirty="0" smtClean="0">
                <a:latin typeface="Times New Roman" pitchFamily="18" charset="0"/>
              </a:rPr>
              <a:t>x</a:t>
            </a:r>
            <a:r>
              <a:rPr lang="en-US" altLang="zh-CN" baseline="30000" dirty="0" smtClean="0">
                <a:latin typeface="Times New Roman" pitchFamily="18" charset="0"/>
              </a:rPr>
              <a:t>6</a:t>
            </a:r>
            <a:r>
              <a:rPr lang="en-US" altLang="zh-CN" dirty="0" smtClean="0">
                <a:latin typeface="Times New Roman" pitchFamily="18" charset="0"/>
              </a:rPr>
              <a:t>+1(mod </a:t>
            </a:r>
            <a:r>
              <a:rPr lang="en-US" altLang="zh-CN" i="1" dirty="0" smtClean="0">
                <a:latin typeface="Times New Roman" pitchFamily="18" charset="0"/>
              </a:rPr>
              <a:t>m</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p>
          <a:p>
            <a:pPr eaLnBrk="1" hangingPunct="1">
              <a:lnSpc>
                <a:spcPct val="100000"/>
              </a:lnSpc>
            </a:pPr>
            <a:r>
              <a:rPr lang="zh-CN" altLang="en-US" sz="2400" dirty="0" smtClean="0">
                <a:latin typeface="Times New Roman" pitchFamily="18" charset="0"/>
              </a:rPr>
              <a:t>乘法运算虽然不是标准的按字节的运算，但也是比较简单的计算部件。</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3.6.1 </a:t>
            </a:r>
            <a:r>
              <a:rPr lang="en-US" altLang="zh-CN" dirty="0" err="1" smtClean="0"/>
              <a:t>Rijndael</a:t>
            </a:r>
            <a:r>
              <a:rPr lang="zh-CN" altLang="en-US" dirty="0" smtClean="0"/>
              <a:t>的数学基础和设计思想</a:t>
            </a:r>
          </a:p>
        </p:txBody>
      </p:sp>
      <p:sp>
        <p:nvSpPr>
          <p:cNvPr id="3" name="内容占位符 2"/>
          <p:cNvSpPr>
            <a:spLocks noGrp="1"/>
          </p:cNvSpPr>
          <p:nvPr>
            <p:ph idx="1"/>
          </p:nvPr>
        </p:nvSpPr>
        <p:spPr>
          <a:xfrm>
            <a:off x="304800" y="838200"/>
            <a:ext cx="8610600" cy="5638800"/>
          </a:xfrm>
        </p:spPr>
        <p:txBody>
          <a:bodyPr/>
          <a:lstStyle/>
          <a:p>
            <a:pPr eaLnBrk="1" hangingPunct="1">
              <a:lnSpc>
                <a:spcPct val="110000"/>
              </a:lnSpc>
            </a:pPr>
            <a:r>
              <a:rPr lang="zh-CN" altLang="en-US" sz="2400" dirty="0" smtClean="0">
                <a:latin typeface="Times New Roman" pitchFamily="18" charset="0"/>
              </a:rPr>
              <a:t>以上定义的</a:t>
            </a:r>
            <a:r>
              <a:rPr lang="zh-CN" altLang="en-US" sz="2400" dirty="0" smtClean="0">
                <a:solidFill>
                  <a:srgbClr val="0000FF"/>
                </a:solidFill>
                <a:latin typeface="Times New Roman" pitchFamily="18" charset="0"/>
              </a:rPr>
              <a:t>乘法满足交换律</a:t>
            </a:r>
            <a:r>
              <a:rPr lang="zh-CN" altLang="en-US" sz="2400" dirty="0" smtClean="0">
                <a:latin typeface="Times New Roman" pitchFamily="18" charset="0"/>
              </a:rPr>
              <a:t>，且</a:t>
            </a:r>
            <a:r>
              <a:rPr lang="zh-CN" altLang="en-US" sz="2400" dirty="0" smtClean="0">
                <a:solidFill>
                  <a:srgbClr val="0000FF"/>
                </a:solidFill>
                <a:latin typeface="Times New Roman" pitchFamily="18" charset="0"/>
              </a:rPr>
              <a:t>有单位元</a:t>
            </a:r>
            <a:r>
              <a:rPr lang="zh-CN" altLang="en-US" sz="2400" dirty="0" smtClean="0">
                <a:latin typeface="Times New Roman" pitchFamily="18" charset="0"/>
              </a:rPr>
              <a:t>‘</a:t>
            </a:r>
            <a:r>
              <a:rPr lang="en-US" altLang="zh-CN" sz="2400" dirty="0" smtClean="0">
                <a:latin typeface="Times New Roman" pitchFamily="18" charset="0"/>
              </a:rPr>
              <a:t>01’</a:t>
            </a:r>
          </a:p>
          <a:p>
            <a:pPr eaLnBrk="1" hangingPunct="1">
              <a:lnSpc>
                <a:spcPct val="110000"/>
              </a:lnSpc>
            </a:pPr>
            <a:r>
              <a:rPr lang="zh-CN" altLang="en-US" sz="2400" dirty="0" smtClean="0">
                <a:solidFill>
                  <a:srgbClr val="0000FF"/>
                </a:solidFill>
                <a:latin typeface="Times New Roman" pitchFamily="18" charset="0"/>
              </a:rPr>
              <a:t>逆元</a:t>
            </a:r>
            <a:r>
              <a:rPr lang="zh-CN" altLang="en-US" sz="2400" dirty="0" smtClean="0">
                <a:latin typeface="Times New Roman" pitchFamily="18" charset="0"/>
              </a:rPr>
              <a:t>，对任何次数小于</a:t>
            </a:r>
            <a:r>
              <a:rPr lang="en-US" altLang="zh-CN" sz="2400" dirty="0" smtClean="0">
                <a:latin typeface="Times New Roman" pitchFamily="18" charset="0"/>
              </a:rPr>
              <a:t>8</a:t>
            </a:r>
            <a:r>
              <a:rPr lang="zh-CN" altLang="en-US" sz="2400" dirty="0" smtClean="0">
                <a:latin typeface="Times New Roman" pitchFamily="18" charset="0"/>
              </a:rPr>
              <a:t>的多项式</a:t>
            </a:r>
            <a:r>
              <a:rPr lang="en-US" altLang="zh-CN" sz="2400" i="1" dirty="0" smtClean="0">
                <a:latin typeface="Times New Roman" pitchFamily="18" charset="0"/>
              </a:rPr>
              <a:t>b</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，可用推广的欧几里得算法得</a:t>
            </a:r>
          </a:p>
          <a:p>
            <a:pPr lvl="1" eaLnBrk="1" hangingPunct="1">
              <a:lnSpc>
                <a:spcPct val="110000"/>
              </a:lnSpc>
            </a:pPr>
            <a:r>
              <a:rPr lang="en-US" altLang="zh-CN" i="1" dirty="0" smtClean="0">
                <a:latin typeface="Times New Roman" pitchFamily="18" charset="0"/>
              </a:rPr>
              <a:t>b</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en-US" altLang="zh-CN" i="1" dirty="0" smtClean="0">
                <a:latin typeface="Times New Roman" pitchFamily="18" charset="0"/>
              </a:rPr>
              <a:t>a</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en-US" altLang="zh-CN" i="1" dirty="0" smtClean="0">
                <a:latin typeface="Times New Roman" pitchFamily="18" charset="0"/>
              </a:rPr>
              <a:t>m</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en-US" altLang="zh-CN" i="1" dirty="0" smtClean="0">
                <a:latin typeface="Times New Roman" pitchFamily="18" charset="0"/>
              </a:rPr>
              <a:t>c</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)=1</a:t>
            </a:r>
          </a:p>
          <a:p>
            <a:pPr lvl="1" eaLnBrk="1" hangingPunct="1">
              <a:lnSpc>
                <a:spcPct val="110000"/>
              </a:lnSpc>
            </a:pPr>
            <a:r>
              <a:rPr lang="zh-CN" altLang="en-US" dirty="0" smtClean="0">
                <a:latin typeface="Times New Roman" pitchFamily="18" charset="0"/>
              </a:rPr>
              <a:t>即</a:t>
            </a:r>
            <a:r>
              <a:rPr lang="en-US" altLang="zh-CN" i="1" dirty="0" smtClean="0">
                <a:latin typeface="Times New Roman" pitchFamily="18" charset="0"/>
              </a:rPr>
              <a:t>a</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en-US" altLang="zh-CN" i="1" dirty="0" smtClean="0">
                <a:latin typeface="Times New Roman" pitchFamily="18" charset="0"/>
              </a:rPr>
              <a:t>b</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)=1 mod </a:t>
            </a:r>
            <a:r>
              <a:rPr lang="en-US" altLang="zh-CN" i="1" dirty="0" smtClean="0">
                <a:latin typeface="Times New Roman" pitchFamily="18" charset="0"/>
              </a:rPr>
              <a:t>m</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，因此</a:t>
            </a:r>
            <a:r>
              <a:rPr lang="en-US" altLang="zh-CN" i="1" dirty="0" smtClean="0">
                <a:latin typeface="Times New Roman" pitchFamily="18" charset="0"/>
              </a:rPr>
              <a:t>a</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是</a:t>
            </a:r>
            <a:r>
              <a:rPr lang="en-US" altLang="zh-CN" i="1" dirty="0" smtClean="0">
                <a:latin typeface="Times New Roman" pitchFamily="18" charset="0"/>
              </a:rPr>
              <a:t>b</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的乘法逆元。</a:t>
            </a:r>
          </a:p>
          <a:p>
            <a:pPr eaLnBrk="1" hangingPunct="1">
              <a:lnSpc>
                <a:spcPct val="110000"/>
              </a:lnSpc>
            </a:pPr>
            <a:r>
              <a:rPr lang="zh-CN" altLang="en-US" sz="2400" dirty="0" smtClean="0">
                <a:latin typeface="Times New Roman" pitchFamily="18" charset="0"/>
              </a:rPr>
              <a:t>再者，</a:t>
            </a:r>
            <a:r>
              <a:rPr lang="zh-CN" altLang="en-US" sz="2400" dirty="0" smtClean="0">
                <a:solidFill>
                  <a:srgbClr val="0000FF"/>
                </a:solidFill>
                <a:latin typeface="Times New Roman" pitchFamily="18" charset="0"/>
              </a:rPr>
              <a:t>乘法还满足分配律</a:t>
            </a:r>
            <a:r>
              <a:rPr lang="zh-CN" altLang="en-US" sz="2400" dirty="0" smtClean="0">
                <a:latin typeface="Times New Roman" pitchFamily="18" charset="0"/>
              </a:rPr>
              <a:t>：</a:t>
            </a:r>
          </a:p>
          <a:p>
            <a:pPr lvl="1" eaLnBrk="1" hangingPunct="1">
              <a:lnSpc>
                <a:spcPct val="110000"/>
              </a:lnSpc>
            </a:pPr>
            <a:r>
              <a:rPr lang="en-US" altLang="zh-CN" i="1" dirty="0" smtClean="0">
                <a:latin typeface="Times New Roman" pitchFamily="18" charset="0"/>
              </a:rPr>
              <a:t>a</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en-US" altLang="zh-CN" i="1" dirty="0" smtClean="0">
                <a:latin typeface="Times New Roman" pitchFamily="18" charset="0"/>
              </a:rPr>
              <a:t>b</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en-US" altLang="zh-CN" i="1" dirty="0" smtClean="0">
                <a:latin typeface="Times New Roman" pitchFamily="18" charset="0"/>
              </a:rPr>
              <a:t>c</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en-US" altLang="zh-CN" i="1" dirty="0" smtClean="0">
                <a:latin typeface="Times New Roman" pitchFamily="18" charset="0"/>
              </a:rPr>
              <a:t>a</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en-US" altLang="zh-CN" i="1" dirty="0" smtClean="0">
                <a:latin typeface="Times New Roman" pitchFamily="18" charset="0"/>
              </a:rPr>
              <a:t>b</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en-US" altLang="zh-CN" i="1" dirty="0" smtClean="0">
                <a:latin typeface="Times New Roman" pitchFamily="18" charset="0"/>
              </a:rPr>
              <a:t>a</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en-US" altLang="zh-CN" i="1" dirty="0" smtClean="0">
                <a:latin typeface="Times New Roman" pitchFamily="18" charset="0"/>
              </a:rPr>
              <a:t>c</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p>
          <a:p>
            <a:pPr eaLnBrk="1" hangingPunct="1">
              <a:lnSpc>
                <a:spcPct val="110000"/>
              </a:lnSpc>
            </a:pPr>
            <a:r>
              <a:rPr lang="zh-CN" altLang="en-US" sz="2400" dirty="0" smtClean="0">
                <a:latin typeface="Times New Roman" pitchFamily="18" charset="0"/>
              </a:rPr>
              <a:t>所以，</a:t>
            </a:r>
            <a:r>
              <a:rPr lang="en-US" altLang="zh-CN" sz="2400" dirty="0" smtClean="0">
                <a:latin typeface="Times New Roman" pitchFamily="18" charset="0"/>
              </a:rPr>
              <a:t>256</a:t>
            </a:r>
            <a:r>
              <a:rPr lang="zh-CN" altLang="en-US" sz="2400" dirty="0" smtClean="0">
                <a:latin typeface="Times New Roman" pitchFamily="18" charset="0"/>
              </a:rPr>
              <a:t>个字节值构成的集合，在以上定义的加法和乘法运算下，有有限域</a:t>
            </a:r>
            <a:r>
              <a:rPr lang="en-US" altLang="zh-CN" sz="2400" dirty="0" smtClean="0">
                <a:latin typeface="Times New Roman" pitchFamily="18" charset="0"/>
              </a:rPr>
              <a:t>GF(2</a:t>
            </a:r>
            <a:r>
              <a:rPr lang="en-US" altLang="zh-CN" sz="2400" baseline="30000" dirty="0" smtClean="0">
                <a:latin typeface="Times New Roman" pitchFamily="18" charset="0"/>
              </a:rPr>
              <a:t>8</a:t>
            </a:r>
            <a:r>
              <a:rPr lang="en-US" altLang="zh-CN" sz="2400" dirty="0" smtClean="0">
                <a:latin typeface="Times New Roman" pitchFamily="18" charset="0"/>
              </a:rPr>
              <a:t>)</a:t>
            </a:r>
            <a:r>
              <a:rPr lang="zh-CN" altLang="en-US" sz="2400" dirty="0" smtClean="0">
                <a:latin typeface="Times New Roman" pitchFamily="18" charset="0"/>
              </a:rPr>
              <a:t>的结构</a:t>
            </a:r>
          </a:p>
          <a:p>
            <a:pPr lvl="1" eaLnBrk="1" hangingPunct="1">
              <a:lnSpc>
                <a:spcPct val="110000"/>
              </a:lnSpc>
            </a:pPr>
            <a:r>
              <a:rPr lang="zh-CN" altLang="en-US" sz="2000" dirty="0" smtClean="0"/>
              <a:t>非</a:t>
            </a:r>
            <a:r>
              <a:rPr lang="en-US" altLang="zh-CN" sz="2000" dirty="0" smtClean="0"/>
              <a:t>0</a:t>
            </a:r>
            <a:r>
              <a:rPr lang="zh-CN" altLang="en-US" sz="2000" dirty="0" smtClean="0"/>
              <a:t>元的乘法满足</a:t>
            </a:r>
            <a:r>
              <a:rPr lang="en-US" altLang="zh-CN" sz="2000" dirty="0" smtClean="0"/>
              <a:t>Abel</a:t>
            </a:r>
            <a:r>
              <a:rPr lang="zh-CN" altLang="en-US" sz="2000" dirty="0" smtClean="0"/>
              <a:t>群，加法满足</a:t>
            </a:r>
            <a:r>
              <a:rPr lang="en-US" altLang="zh-CN" sz="2000" dirty="0" smtClean="0"/>
              <a:t>Abel</a:t>
            </a:r>
            <a:r>
              <a:rPr lang="zh-CN" altLang="en-US" sz="2000" dirty="0" smtClean="0"/>
              <a:t>群，＋</a:t>
            </a:r>
            <a:r>
              <a:rPr lang="en-US" altLang="zh-CN" sz="2000" dirty="0" smtClean="0"/>
              <a:t>,×</a:t>
            </a:r>
            <a:r>
              <a:rPr lang="zh-CN" altLang="en-US" sz="2000" dirty="0" smtClean="0"/>
              <a:t>满足分配率</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en-US" altLang="zh-CN" dirty="0" smtClean="0"/>
              <a:t>3.6.1 </a:t>
            </a:r>
            <a:r>
              <a:rPr lang="en-US" altLang="zh-CN" dirty="0" err="1" smtClean="0"/>
              <a:t>Rijndael</a:t>
            </a:r>
            <a:r>
              <a:rPr lang="zh-CN" altLang="en-US" dirty="0" smtClean="0"/>
              <a:t>的数学基础和设计思想</a:t>
            </a:r>
          </a:p>
        </p:txBody>
      </p:sp>
      <p:sp>
        <p:nvSpPr>
          <p:cNvPr id="3" name="内容占位符 2"/>
          <p:cNvSpPr>
            <a:spLocks noGrp="1"/>
          </p:cNvSpPr>
          <p:nvPr>
            <p:ph idx="1"/>
          </p:nvPr>
        </p:nvSpPr>
        <p:spPr>
          <a:xfrm>
            <a:off x="304800" y="838200"/>
            <a:ext cx="8610600" cy="5638800"/>
          </a:xfrm>
        </p:spPr>
        <p:txBody>
          <a:bodyPr/>
          <a:lstStyle/>
          <a:p>
            <a:pPr eaLnBrk="1" hangingPunct="1">
              <a:lnSpc>
                <a:spcPct val="100000"/>
              </a:lnSpc>
            </a:pPr>
            <a:r>
              <a:rPr lang="en-US" altLang="zh-CN" sz="2000" dirty="0" smtClean="0">
                <a:latin typeface="Times New Roman" pitchFamily="18" charset="0"/>
              </a:rPr>
              <a:t>X</a:t>
            </a:r>
            <a:r>
              <a:rPr lang="zh-CN" altLang="en-US" sz="2000" dirty="0" smtClean="0">
                <a:latin typeface="Times New Roman" pitchFamily="18" charset="0"/>
              </a:rPr>
              <a:t>乘</a:t>
            </a:r>
          </a:p>
          <a:p>
            <a:pPr lvl="1" eaLnBrk="1" hangingPunct="1">
              <a:lnSpc>
                <a:spcPct val="100000"/>
              </a:lnSpc>
            </a:pPr>
            <a:r>
              <a:rPr lang="en-US" altLang="zh-CN" sz="1800" dirty="0" smtClean="0">
                <a:latin typeface="Times New Roman" pitchFamily="18" charset="0"/>
              </a:rPr>
              <a:t>GF(2</a:t>
            </a:r>
            <a:r>
              <a:rPr lang="en-US" altLang="zh-CN" sz="1800" baseline="30000" dirty="0" smtClean="0">
                <a:latin typeface="Times New Roman" pitchFamily="18" charset="0"/>
              </a:rPr>
              <a:t>8</a:t>
            </a:r>
            <a:r>
              <a:rPr lang="en-US" altLang="zh-CN" sz="1800" dirty="0" smtClean="0">
                <a:latin typeface="Times New Roman" pitchFamily="18" charset="0"/>
              </a:rPr>
              <a:t>)</a:t>
            </a:r>
            <a:r>
              <a:rPr lang="zh-CN" altLang="en-US" sz="1800" dirty="0" smtClean="0">
                <a:latin typeface="Times New Roman" pitchFamily="18" charset="0"/>
              </a:rPr>
              <a:t>上还定义了一个运算，称之为</a:t>
            </a:r>
            <a:r>
              <a:rPr lang="en-US" altLang="zh-CN" sz="1800" i="1" dirty="0" smtClean="0">
                <a:latin typeface="Times New Roman" pitchFamily="18" charset="0"/>
              </a:rPr>
              <a:t>x</a:t>
            </a:r>
            <a:r>
              <a:rPr lang="zh-CN" altLang="en-US" sz="1800" dirty="0" smtClean="0">
                <a:latin typeface="Times New Roman" pitchFamily="18" charset="0"/>
              </a:rPr>
              <a:t>乘法，其定义为</a:t>
            </a:r>
            <a:endParaRPr lang="zh-CN" altLang="en-US" sz="1800" i="1" dirty="0" smtClean="0">
              <a:latin typeface="Times New Roman" pitchFamily="18" charset="0"/>
            </a:endParaRPr>
          </a:p>
          <a:p>
            <a:pPr lvl="1" eaLnBrk="1" hangingPunct="1">
              <a:lnSpc>
                <a:spcPct val="100000"/>
              </a:lnSpc>
            </a:pPr>
            <a:r>
              <a:rPr lang="en-US" altLang="zh-CN" sz="1800" i="1" dirty="0" err="1" smtClean="0">
                <a:latin typeface="Times New Roman" pitchFamily="18" charset="0"/>
              </a:rPr>
              <a:t>x</a:t>
            </a:r>
            <a:r>
              <a:rPr lang="en-US" altLang="zh-CN" sz="1800" dirty="0" err="1" smtClean="0">
                <a:latin typeface="Times New Roman" pitchFamily="18" charset="0"/>
              </a:rPr>
              <a:t>·</a:t>
            </a:r>
            <a:r>
              <a:rPr lang="en-US" altLang="zh-CN" sz="1800" i="1" dirty="0" err="1" smtClean="0">
                <a:latin typeface="Times New Roman" pitchFamily="18" charset="0"/>
              </a:rPr>
              <a:t>b</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dirty="0" smtClean="0">
                <a:latin typeface="Times New Roman" pitchFamily="18" charset="0"/>
              </a:rPr>
              <a:t>)=</a:t>
            </a:r>
            <a:r>
              <a:rPr lang="en-US" altLang="zh-CN" sz="1800" i="1" dirty="0" smtClean="0">
                <a:latin typeface="Times New Roman" pitchFamily="18" charset="0"/>
              </a:rPr>
              <a:t> b</a:t>
            </a:r>
            <a:r>
              <a:rPr lang="en-US" altLang="zh-CN" sz="1800" baseline="-25000" dirty="0" smtClean="0">
                <a:latin typeface="Times New Roman" pitchFamily="18" charset="0"/>
              </a:rPr>
              <a:t>7</a:t>
            </a:r>
            <a:r>
              <a:rPr lang="en-US" altLang="zh-CN" sz="1800" i="1" dirty="0" smtClean="0">
                <a:latin typeface="Times New Roman" pitchFamily="18" charset="0"/>
              </a:rPr>
              <a:t>x</a:t>
            </a:r>
            <a:r>
              <a:rPr lang="en-US" altLang="zh-CN" sz="1800" baseline="30000" dirty="0" smtClean="0">
                <a:latin typeface="Times New Roman" pitchFamily="18" charset="0"/>
              </a:rPr>
              <a:t>8</a:t>
            </a:r>
            <a:r>
              <a:rPr lang="en-US" altLang="zh-CN" sz="1800" dirty="0" smtClean="0">
                <a:latin typeface="Times New Roman" pitchFamily="18" charset="0"/>
              </a:rPr>
              <a:t>+</a:t>
            </a:r>
            <a:r>
              <a:rPr lang="en-US" altLang="zh-CN" sz="1800" i="1" dirty="0" smtClean="0">
                <a:latin typeface="Times New Roman" pitchFamily="18" charset="0"/>
              </a:rPr>
              <a:t>b</a:t>
            </a:r>
            <a:r>
              <a:rPr lang="en-US" altLang="zh-CN" sz="1800" baseline="-25000" dirty="0" smtClean="0">
                <a:latin typeface="Times New Roman" pitchFamily="18" charset="0"/>
              </a:rPr>
              <a:t>6</a:t>
            </a:r>
            <a:r>
              <a:rPr lang="en-US" altLang="zh-CN" sz="1800" i="1" dirty="0" smtClean="0">
                <a:latin typeface="Times New Roman" pitchFamily="18" charset="0"/>
              </a:rPr>
              <a:t>x</a:t>
            </a:r>
            <a:r>
              <a:rPr lang="en-US" altLang="zh-CN" sz="1800" baseline="30000" dirty="0" smtClean="0">
                <a:latin typeface="Times New Roman" pitchFamily="18" charset="0"/>
              </a:rPr>
              <a:t>7</a:t>
            </a:r>
            <a:r>
              <a:rPr lang="en-US" altLang="zh-CN" sz="1800" dirty="0" smtClean="0">
                <a:latin typeface="Times New Roman" pitchFamily="18" charset="0"/>
              </a:rPr>
              <a:t>+</a:t>
            </a:r>
            <a:r>
              <a:rPr lang="en-US" altLang="zh-CN" sz="1800" i="1" dirty="0" smtClean="0">
                <a:latin typeface="Times New Roman" pitchFamily="18" charset="0"/>
              </a:rPr>
              <a:t>b</a:t>
            </a:r>
            <a:r>
              <a:rPr lang="en-US" altLang="zh-CN" sz="1800" baseline="-25000" dirty="0" smtClean="0">
                <a:latin typeface="Times New Roman" pitchFamily="18" charset="0"/>
              </a:rPr>
              <a:t>5</a:t>
            </a:r>
            <a:r>
              <a:rPr lang="en-US" altLang="zh-CN" sz="1800" i="1" dirty="0" smtClean="0">
                <a:latin typeface="Times New Roman" pitchFamily="18" charset="0"/>
              </a:rPr>
              <a:t>x</a:t>
            </a:r>
            <a:r>
              <a:rPr lang="en-US" altLang="zh-CN" sz="1800" baseline="30000" dirty="0" smtClean="0">
                <a:latin typeface="Times New Roman" pitchFamily="18" charset="0"/>
              </a:rPr>
              <a:t>6</a:t>
            </a:r>
            <a:r>
              <a:rPr lang="en-US" altLang="zh-CN" sz="1800" dirty="0" smtClean="0">
                <a:latin typeface="Times New Roman" pitchFamily="18" charset="0"/>
              </a:rPr>
              <a:t>+</a:t>
            </a:r>
            <a:r>
              <a:rPr lang="en-US" altLang="zh-CN" sz="1800" i="1" dirty="0" smtClean="0">
                <a:latin typeface="Times New Roman" pitchFamily="18" charset="0"/>
              </a:rPr>
              <a:t>b</a:t>
            </a:r>
            <a:r>
              <a:rPr lang="en-US" altLang="zh-CN" sz="1800" baseline="-25000" dirty="0" smtClean="0">
                <a:latin typeface="Times New Roman" pitchFamily="18" charset="0"/>
              </a:rPr>
              <a:t>4</a:t>
            </a:r>
            <a:r>
              <a:rPr lang="en-US" altLang="zh-CN" sz="1800" i="1" dirty="0" smtClean="0">
                <a:latin typeface="Times New Roman" pitchFamily="18" charset="0"/>
              </a:rPr>
              <a:t>x</a:t>
            </a:r>
            <a:r>
              <a:rPr lang="en-US" altLang="zh-CN" sz="1800" baseline="30000" dirty="0" smtClean="0">
                <a:latin typeface="Times New Roman" pitchFamily="18" charset="0"/>
              </a:rPr>
              <a:t>5</a:t>
            </a:r>
            <a:r>
              <a:rPr lang="en-US" altLang="zh-CN" sz="1800" dirty="0" smtClean="0">
                <a:latin typeface="Times New Roman" pitchFamily="18" charset="0"/>
              </a:rPr>
              <a:t>+</a:t>
            </a:r>
            <a:r>
              <a:rPr lang="en-US" altLang="zh-CN" sz="1800" i="1" dirty="0" smtClean="0">
                <a:latin typeface="Times New Roman" pitchFamily="18" charset="0"/>
              </a:rPr>
              <a:t>b</a:t>
            </a:r>
            <a:r>
              <a:rPr lang="en-US" altLang="zh-CN" sz="1800" baseline="-25000" dirty="0" smtClean="0">
                <a:latin typeface="Times New Roman" pitchFamily="18" charset="0"/>
              </a:rPr>
              <a:t>3</a:t>
            </a:r>
            <a:r>
              <a:rPr lang="en-US" altLang="zh-CN" sz="1800" i="1" dirty="0" smtClean="0">
                <a:latin typeface="Times New Roman" pitchFamily="18" charset="0"/>
              </a:rPr>
              <a:t>x</a:t>
            </a:r>
            <a:r>
              <a:rPr lang="en-US" altLang="zh-CN" sz="1800" baseline="30000" dirty="0" smtClean="0">
                <a:latin typeface="Times New Roman" pitchFamily="18" charset="0"/>
              </a:rPr>
              <a:t>4</a:t>
            </a:r>
            <a:r>
              <a:rPr lang="en-US" altLang="zh-CN" sz="1800" dirty="0" smtClean="0">
                <a:latin typeface="Times New Roman" pitchFamily="18" charset="0"/>
              </a:rPr>
              <a:t>+</a:t>
            </a:r>
            <a:r>
              <a:rPr lang="en-US" altLang="zh-CN" sz="1800" i="1" dirty="0" smtClean="0">
                <a:latin typeface="Times New Roman" pitchFamily="18" charset="0"/>
              </a:rPr>
              <a:t>b</a:t>
            </a:r>
            <a:r>
              <a:rPr lang="en-US" altLang="zh-CN" sz="1800" baseline="-25000" dirty="0" smtClean="0">
                <a:latin typeface="Times New Roman" pitchFamily="18" charset="0"/>
              </a:rPr>
              <a:t>2</a:t>
            </a:r>
            <a:r>
              <a:rPr lang="en-US" altLang="zh-CN" sz="1800" i="1" dirty="0" smtClean="0">
                <a:latin typeface="Times New Roman" pitchFamily="18" charset="0"/>
              </a:rPr>
              <a:t>x</a:t>
            </a:r>
            <a:r>
              <a:rPr lang="en-US" altLang="zh-CN" sz="1800" baseline="30000" dirty="0" smtClean="0">
                <a:latin typeface="Times New Roman" pitchFamily="18" charset="0"/>
              </a:rPr>
              <a:t>3</a:t>
            </a:r>
            <a:r>
              <a:rPr lang="en-US" altLang="zh-CN" sz="1800" dirty="0" smtClean="0">
                <a:latin typeface="Times New Roman" pitchFamily="18" charset="0"/>
              </a:rPr>
              <a:t>+</a:t>
            </a:r>
            <a:r>
              <a:rPr lang="en-US" altLang="zh-CN" sz="1800" i="1" dirty="0" smtClean="0">
                <a:latin typeface="Times New Roman" pitchFamily="18" charset="0"/>
              </a:rPr>
              <a:t>b</a:t>
            </a:r>
            <a:r>
              <a:rPr lang="en-US" altLang="zh-CN" sz="1800" baseline="-25000" dirty="0" smtClean="0">
                <a:latin typeface="Times New Roman" pitchFamily="18" charset="0"/>
              </a:rPr>
              <a:t>1</a:t>
            </a:r>
            <a:r>
              <a:rPr lang="en-US" altLang="zh-CN" sz="1800" i="1" dirty="0" smtClean="0">
                <a:latin typeface="Times New Roman" pitchFamily="18" charset="0"/>
              </a:rPr>
              <a:t>x</a:t>
            </a:r>
            <a:r>
              <a:rPr lang="en-US" altLang="zh-CN" sz="1800" baseline="30000" dirty="0" smtClean="0">
                <a:latin typeface="Times New Roman" pitchFamily="18" charset="0"/>
              </a:rPr>
              <a:t>2</a:t>
            </a:r>
            <a:r>
              <a:rPr lang="en-US" altLang="zh-CN" sz="1800" dirty="0" smtClean="0">
                <a:latin typeface="Times New Roman" pitchFamily="18" charset="0"/>
              </a:rPr>
              <a:t>+</a:t>
            </a:r>
            <a:r>
              <a:rPr lang="en-US" altLang="zh-CN" sz="1800" i="1" dirty="0" smtClean="0">
                <a:latin typeface="Times New Roman" pitchFamily="18" charset="0"/>
              </a:rPr>
              <a:t>b</a:t>
            </a:r>
            <a:r>
              <a:rPr lang="en-US" altLang="zh-CN" sz="1800" baseline="-25000" dirty="0" smtClean="0">
                <a:latin typeface="Times New Roman" pitchFamily="18" charset="0"/>
              </a:rPr>
              <a:t>0</a:t>
            </a:r>
            <a:r>
              <a:rPr lang="en-US" altLang="zh-CN" sz="1800" i="1" dirty="0" smtClean="0">
                <a:latin typeface="Times New Roman" pitchFamily="18" charset="0"/>
              </a:rPr>
              <a:t>x</a:t>
            </a:r>
            <a:r>
              <a:rPr lang="en-US" altLang="zh-CN" sz="1800" dirty="0" smtClean="0">
                <a:latin typeface="Times New Roman" pitchFamily="18" charset="0"/>
              </a:rPr>
              <a:t>(mod </a:t>
            </a:r>
            <a:r>
              <a:rPr lang="en-US" altLang="zh-CN" sz="1800" i="1" dirty="0" smtClean="0">
                <a:latin typeface="Times New Roman" pitchFamily="18" charset="0"/>
              </a:rPr>
              <a:t>m</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dirty="0" smtClean="0">
                <a:latin typeface="Times New Roman" pitchFamily="18" charset="0"/>
              </a:rPr>
              <a:t>))</a:t>
            </a:r>
          </a:p>
          <a:p>
            <a:pPr lvl="1" eaLnBrk="1" hangingPunct="1">
              <a:lnSpc>
                <a:spcPct val="100000"/>
              </a:lnSpc>
            </a:pPr>
            <a:r>
              <a:rPr lang="zh-CN" altLang="en-US" sz="1800" dirty="0" smtClean="0">
                <a:latin typeface="Times New Roman" pitchFamily="18" charset="0"/>
              </a:rPr>
              <a:t>如果</a:t>
            </a:r>
            <a:r>
              <a:rPr lang="en-US" altLang="zh-CN" sz="1800" i="1" dirty="0" smtClean="0">
                <a:latin typeface="Times New Roman" pitchFamily="18" charset="0"/>
              </a:rPr>
              <a:t>b</a:t>
            </a:r>
            <a:r>
              <a:rPr lang="en-US" altLang="zh-CN" sz="1800" baseline="-25000" dirty="0" smtClean="0">
                <a:latin typeface="Times New Roman" pitchFamily="18" charset="0"/>
              </a:rPr>
              <a:t>7</a:t>
            </a:r>
            <a:r>
              <a:rPr lang="en-US" altLang="zh-CN" sz="1800" dirty="0" smtClean="0">
                <a:latin typeface="Times New Roman" pitchFamily="18" charset="0"/>
              </a:rPr>
              <a:t>=0</a:t>
            </a:r>
            <a:r>
              <a:rPr lang="zh-CN" altLang="en-US" sz="1800" dirty="0" smtClean="0">
                <a:latin typeface="Times New Roman" pitchFamily="18" charset="0"/>
              </a:rPr>
              <a:t>，求模结果不变，否则为乘积结果减去</a:t>
            </a:r>
            <a:r>
              <a:rPr lang="en-US" altLang="zh-CN" sz="1800" i="1" dirty="0" smtClean="0">
                <a:latin typeface="Times New Roman" pitchFamily="18" charset="0"/>
              </a:rPr>
              <a:t>m</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dirty="0" smtClean="0">
                <a:latin typeface="Times New Roman" pitchFamily="18" charset="0"/>
              </a:rPr>
              <a:t>)</a:t>
            </a:r>
            <a:r>
              <a:rPr lang="zh-CN" altLang="en-US" sz="1800" dirty="0" smtClean="0">
                <a:latin typeface="Times New Roman" pitchFamily="18" charset="0"/>
              </a:rPr>
              <a:t>，即求乘积结果与</a:t>
            </a:r>
            <a:r>
              <a:rPr lang="en-US" altLang="zh-CN" sz="1800" i="1" dirty="0" smtClean="0">
                <a:latin typeface="Times New Roman" pitchFamily="18" charset="0"/>
              </a:rPr>
              <a:t>m</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dirty="0" smtClean="0">
                <a:latin typeface="Times New Roman" pitchFamily="18" charset="0"/>
              </a:rPr>
              <a:t>)</a:t>
            </a:r>
            <a:r>
              <a:rPr lang="zh-CN" altLang="en-US" sz="1800" dirty="0" smtClean="0">
                <a:latin typeface="Times New Roman" pitchFamily="18" charset="0"/>
              </a:rPr>
              <a:t>的异或。</a:t>
            </a:r>
          </a:p>
          <a:p>
            <a:pPr eaLnBrk="1" hangingPunct="1">
              <a:lnSpc>
                <a:spcPct val="100000"/>
              </a:lnSpc>
            </a:pPr>
            <a:r>
              <a:rPr lang="zh-CN" altLang="en-US" sz="2000" dirty="0" smtClean="0">
                <a:latin typeface="Times New Roman" pitchFamily="18" charset="0"/>
              </a:rPr>
              <a:t>由此得出</a:t>
            </a:r>
            <a:r>
              <a:rPr lang="en-US" altLang="zh-CN" sz="2000" i="1" dirty="0" smtClean="0">
                <a:solidFill>
                  <a:srgbClr val="0000FF"/>
                </a:solidFill>
                <a:latin typeface="Times New Roman" pitchFamily="18" charset="0"/>
              </a:rPr>
              <a:t>x</a:t>
            </a:r>
            <a:r>
              <a:rPr lang="zh-CN" altLang="en-US" sz="2000" dirty="0" smtClean="0">
                <a:latin typeface="Times New Roman" pitchFamily="18" charset="0"/>
              </a:rPr>
              <a:t>（十六进制数‘</a:t>
            </a:r>
            <a:r>
              <a:rPr lang="en-US" altLang="zh-CN" sz="2000" dirty="0" smtClean="0">
                <a:latin typeface="Times New Roman" pitchFamily="18" charset="0"/>
              </a:rPr>
              <a:t>02’</a:t>
            </a:r>
            <a:r>
              <a:rPr lang="zh-CN" altLang="en-US" sz="2000" dirty="0" smtClean="0">
                <a:latin typeface="Times New Roman" pitchFamily="18" charset="0"/>
              </a:rPr>
              <a:t>）</a:t>
            </a:r>
            <a:r>
              <a:rPr lang="zh-CN" altLang="en-US" sz="2000" dirty="0" smtClean="0">
                <a:solidFill>
                  <a:srgbClr val="0000FF"/>
                </a:solidFill>
                <a:latin typeface="Times New Roman" pitchFamily="18" charset="0"/>
              </a:rPr>
              <a:t>乘</a:t>
            </a:r>
            <a:r>
              <a:rPr lang="en-US" altLang="zh-CN" sz="2000" i="1" dirty="0" smtClean="0">
                <a:solidFill>
                  <a:srgbClr val="0000FF"/>
                </a:solidFill>
                <a:latin typeface="Times New Roman" pitchFamily="18" charset="0"/>
              </a:rPr>
              <a:t>b</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x</a:t>
            </a:r>
            <a:r>
              <a:rPr lang="en-US" altLang="zh-CN" sz="2000" dirty="0" smtClean="0">
                <a:solidFill>
                  <a:srgbClr val="0000FF"/>
                </a:solidFill>
                <a:latin typeface="Times New Roman" pitchFamily="18" charset="0"/>
              </a:rPr>
              <a:t>)</a:t>
            </a:r>
            <a:r>
              <a:rPr lang="zh-CN" altLang="en-US" sz="2000" dirty="0" smtClean="0">
                <a:latin typeface="Times New Roman" pitchFamily="18" charset="0"/>
              </a:rPr>
              <a:t>可以</a:t>
            </a:r>
            <a:r>
              <a:rPr lang="zh-CN" altLang="en-US" sz="2000" dirty="0" smtClean="0">
                <a:solidFill>
                  <a:srgbClr val="0000FF"/>
                </a:solidFill>
                <a:latin typeface="Times New Roman" pitchFamily="18" charset="0"/>
              </a:rPr>
              <a:t>先对</a:t>
            </a:r>
            <a:r>
              <a:rPr lang="en-US" altLang="zh-CN" sz="2000" i="1" dirty="0" smtClean="0">
                <a:solidFill>
                  <a:srgbClr val="0000FF"/>
                </a:solidFill>
                <a:latin typeface="Times New Roman" pitchFamily="18" charset="0"/>
              </a:rPr>
              <a:t>b</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x</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在字节内左移一位</a:t>
            </a:r>
            <a:r>
              <a:rPr lang="zh-CN" altLang="en-US" sz="2000" dirty="0" smtClean="0">
                <a:latin typeface="Times New Roman" pitchFamily="18" charset="0"/>
              </a:rPr>
              <a:t>（最后一位补</a:t>
            </a:r>
            <a:r>
              <a:rPr lang="en-US" altLang="zh-CN" sz="2000" dirty="0" smtClean="0">
                <a:latin typeface="Times New Roman" pitchFamily="18" charset="0"/>
              </a:rPr>
              <a:t>0</a:t>
            </a:r>
            <a:r>
              <a:rPr lang="zh-CN" altLang="en-US" sz="2000" dirty="0" smtClean="0">
                <a:latin typeface="Times New Roman" pitchFamily="18" charset="0"/>
              </a:rPr>
              <a:t>），</a:t>
            </a:r>
            <a:r>
              <a:rPr lang="zh-CN" altLang="en-US" sz="2000" dirty="0" smtClean="0">
                <a:solidFill>
                  <a:srgbClr val="0000FF"/>
                </a:solidFill>
                <a:latin typeface="Times New Roman" pitchFamily="18" charset="0"/>
              </a:rPr>
              <a:t>若</a:t>
            </a:r>
            <a:r>
              <a:rPr lang="en-US" altLang="zh-CN" sz="2000" i="1" dirty="0" smtClean="0">
                <a:solidFill>
                  <a:srgbClr val="0000FF"/>
                </a:solidFill>
                <a:latin typeface="Times New Roman" pitchFamily="18" charset="0"/>
              </a:rPr>
              <a:t>b</a:t>
            </a:r>
            <a:r>
              <a:rPr lang="en-US" altLang="zh-CN" sz="2000" baseline="-25000" dirty="0" smtClean="0">
                <a:solidFill>
                  <a:srgbClr val="0000FF"/>
                </a:solidFill>
                <a:latin typeface="Times New Roman" pitchFamily="18" charset="0"/>
              </a:rPr>
              <a:t>7</a:t>
            </a: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，则再与‘</a:t>
            </a:r>
            <a:r>
              <a:rPr lang="en-US" altLang="zh-CN" sz="2000" dirty="0" smtClean="0">
                <a:solidFill>
                  <a:srgbClr val="0000FF"/>
                </a:solidFill>
                <a:latin typeface="Times New Roman" pitchFamily="18" charset="0"/>
              </a:rPr>
              <a:t>1B’</a:t>
            </a:r>
            <a:r>
              <a:rPr lang="zh-CN" altLang="en-US" sz="2000" dirty="0" smtClean="0">
                <a:latin typeface="Times New Roman" pitchFamily="18" charset="0"/>
              </a:rPr>
              <a:t>（其二进制为</a:t>
            </a:r>
            <a:r>
              <a:rPr lang="en-US" altLang="zh-CN" sz="2000" dirty="0" smtClean="0">
                <a:latin typeface="Times New Roman" pitchFamily="18" charset="0"/>
              </a:rPr>
              <a:t>00011011</a:t>
            </a:r>
            <a:r>
              <a:rPr lang="zh-CN" altLang="en-US" sz="2000" dirty="0" smtClean="0">
                <a:latin typeface="Times New Roman" pitchFamily="18" charset="0"/>
              </a:rPr>
              <a:t>）</a:t>
            </a:r>
            <a:r>
              <a:rPr lang="zh-CN" altLang="en-US" sz="2000" dirty="0" smtClean="0">
                <a:solidFill>
                  <a:srgbClr val="0000FF"/>
                </a:solidFill>
                <a:latin typeface="Times New Roman" pitchFamily="18" charset="0"/>
              </a:rPr>
              <a:t>做逐比特异或</a:t>
            </a:r>
            <a:r>
              <a:rPr lang="zh-CN" altLang="en-US" sz="2000" dirty="0" smtClean="0">
                <a:latin typeface="Times New Roman" pitchFamily="18" charset="0"/>
              </a:rPr>
              <a:t>来实现，</a:t>
            </a:r>
            <a:r>
              <a:rPr lang="zh-CN" altLang="en-US" sz="2000" dirty="0" smtClean="0">
                <a:solidFill>
                  <a:srgbClr val="0000FF"/>
                </a:solidFill>
                <a:latin typeface="Times New Roman" pitchFamily="18" charset="0"/>
              </a:rPr>
              <a:t>该运算记为</a:t>
            </a:r>
            <a:r>
              <a:rPr lang="en-US" altLang="zh-CN" sz="2000" i="1" dirty="0" smtClean="0">
                <a:solidFill>
                  <a:srgbClr val="0000FF"/>
                </a:solidFill>
                <a:latin typeface="Times New Roman" pitchFamily="18" charset="0"/>
              </a:rPr>
              <a:t>b</a:t>
            </a:r>
            <a:r>
              <a:rPr lang="en-US" altLang="zh-CN" sz="2000" dirty="0" smtClean="0">
                <a:solidFill>
                  <a:srgbClr val="0000FF"/>
                </a:solidFill>
                <a:latin typeface="Times New Roman" pitchFamily="18" charset="0"/>
              </a:rPr>
              <a:t>=</a:t>
            </a:r>
            <a:r>
              <a:rPr lang="en-US" altLang="zh-CN" sz="2000" i="1" dirty="0" err="1" smtClean="0">
                <a:solidFill>
                  <a:srgbClr val="0000FF"/>
                </a:solidFill>
                <a:latin typeface="Times New Roman" pitchFamily="18" charset="0"/>
              </a:rPr>
              <a:t>x</a:t>
            </a:r>
            <a:r>
              <a:rPr lang="en-US" altLang="zh-CN" sz="2000" dirty="0" err="1" smtClean="0">
                <a:solidFill>
                  <a:srgbClr val="0000FF"/>
                </a:solidFill>
                <a:latin typeface="Times New Roman" pitchFamily="18" charset="0"/>
              </a:rPr>
              <a:t>time</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a</a:t>
            </a:r>
            <a:r>
              <a:rPr lang="en-US" altLang="zh-CN" sz="2000" dirty="0" smtClean="0">
                <a:solidFill>
                  <a:srgbClr val="0000FF"/>
                </a:solidFill>
                <a:latin typeface="Times New Roman" pitchFamily="18" charset="0"/>
              </a:rPr>
              <a:t>)</a:t>
            </a:r>
            <a:r>
              <a:rPr lang="zh-CN" altLang="en-US" sz="2000" dirty="0" smtClean="0">
                <a:latin typeface="Times New Roman" pitchFamily="18" charset="0"/>
              </a:rPr>
              <a:t>。</a:t>
            </a:r>
          </a:p>
          <a:p>
            <a:pPr lvl="1" eaLnBrk="1" hangingPunct="1">
              <a:lnSpc>
                <a:spcPct val="100000"/>
              </a:lnSpc>
            </a:pPr>
            <a:r>
              <a:rPr lang="zh-CN" altLang="en-US" sz="1800" dirty="0" smtClean="0">
                <a:latin typeface="Times New Roman" pitchFamily="18" charset="0"/>
              </a:rPr>
              <a:t>在专用芯片中，</a:t>
            </a:r>
            <a:r>
              <a:rPr lang="en-US" altLang="zh-CN" sz="1800" i="1" dirty="0" err="1" smtClean="0">
                <a:latin typeface="Times New Roman" pitchFamily="18" charset="0"/>
              </a:rPr>
              <a:t>x</a:t>
            </a:r>
            <a:r>
              <a:rPr lang="en-US" altLang="zh-CN" sz="1800" dirty="0" err="1" smtClean="0">
                <a:latin typeface="Times New Roman" pitchFamily="18" charset="0"/>
              </a:rPr>
              <a:t>time</a:t>
            </a:r>
            <a:r>
              <a:rPr lang="zh-CN" altLang="en-US" sz="1800" dirty="0" smtClean="0">
                <a:latin typeface="Times New Roman" pitchFamily="18" charset="0"/>
              </a:rPr>
              <a:t>只需</a:t>
            </a:r>
            <a:r>
              <a:rPr lang="en-US" altLang="zh-CN" sz="1800" dirty="0" smtClean="0">
                <a:latin typeface="Times New Roman" pitchFamily="18" charset="0"/>
              </a:rPr>
              <a:t>4</a:t>
            </a:r>
            <a:r>
              <a:rPr lang="zh-CN" altLang="en-US" sz="1800" dirty="0" smtClean="0">
                <a:latin typeface="Times New Roman" pitchFamily="18" charset="0"/>
              </a:rPr>
              <a:t>个异或。</a:t>
            </a:r>
            <a:r>
              <a:rPr lang="en-US" altLang="zh-CN" sz="1800" dirty="0" smtClean="0">
                <a:latin typeface="Times New Roman" pitchFamily="18" charset="0"/>
              </a:rPr>
              <a:t>x</a:t>
            </a:r>
            <a:r>
              <a:rPr lang="zh-CN" altLang="en-US" sz="1800" dirty="0" smtClean="0">
                <a:latin typeface="Times New Roman" pitchFamily="18" charset="0"/>
              </a:rPr>
              <a:t>的幂乘运算可以重复应用</a:t>
            </a:r>
            <a:r>
              <a:rPr lang="en-US" altLang="zh-CN" sz="1800" dirty="0" err="1" smtClean="0">
                <a:latin typeface="Times New Roman" pitchFamily="18" charset="0"/>
              </a:rPr>
              <a:t>xtime</a:t>
            </a:r>
            <a:r>
              <a:rPr lang="zh-CN" altLang="en-US" sz="1800" dirty="0" smtClean="0">
                <a:latin typeface="Times New Roman" pitchFamily="18" charset="0"/>
              </a:rPr>
              <a:t>来实现。而任意常数乘法可以通过对中间结果相加实现。</a:t>
            </a:r>
          </a:p>
          <a:p>
            <a:pPr eaLnBrk="1" hangingPunct="1">
              <a:lnSpc>
                <a:spcPct val="100000"/>
              </a:lnSpc>
              <a:spcBef>
                <a:spcPts val="600"/>
              </a:spcBef>
              <a:spcAft>
                <a:spcPts val="0"/>
              </a:spcAft>
            </a:pPr>
            <a:r>
              <a:rPr lang="zh-CN" altLang="en-US" sz="2000" dirty="0" smtClean="0">
                <a:latin typeface="Times New Roman" pitchFamily="18" charset="0"/>
              </a:rPr>
              <a:t>例如，‘</a:t>
            </a:r>
            <a:r>
              <a:rPr lang="en-US" altLang="zh-CN" sz="2000" dirty="0" smtClean="0">
                <a:latin typeface="Times New Roman" pitchFamily="18" charset="0"/>
              </a:rPr>
              <a:t>57’·‘13’</a:t>
            </a:r>
            <a:r>
              <a:rPr lang="zh-CN" altLang="en-US" sz="2000" dirty="0" smtClean="0">
                <a:latin typeface="Times New Roman" pitchFamily="18" charset="0"/>
              </a:rPr>
              <a:t>可按如下方式实现：  </a:t>
            </a:r>
          </a:p>
          <a:p>
            <a:pPr lvl="1" eaLnBrk="1" hangingPunct="1">
              <a:lnSpc>
                <a:spcPct val="100000"/>
              </a:lnSpc>
              <a:spcBef>
                <a:spcPts val="600"/>
              </a:spcBef>
              <a:spcAft>
                <a:spcPts val="0"/>
              </a:spcAft>
            </a:pPr>
            <a:r>
              <a:rPr lang="zh-CN" altLang="en-US" sz="1800" dirty="0" smtClean="0">
                <a:latin typeface="Times New Roman" pitchFamily="18" charset="0"/>
              </a:rPr>
              <a:t>‘</a:t>
            </a:r>
            <a:r>
              <a:rPr lang="en-US" altLang="zh-CN" sz="1800" dirty="0" smtClean="0">
                <a:latin typeface="Times New Roman" pitchFamily="18" charset="0"/>
              </a:rPr>
              <a:t>57’·‘02’=</a:t>
            </a:r>
            <a:r>
              <a:rPr lang="en-US" altLang="zh-CN" sz="1800" dirty="0" err="1" smtClean="0">
                <a:latin typeface="Times New Roman" pitchFamily="18" charset="0"/>
              </a:rPr>
              <a:t>xtime</a:t>
            </a:r>
            <a:r>
              <a:rPr lang="en-US" altLang="zh-CN" sz="1800" dirty="0" smtClean="0">
                <a:latin typeface="Times New Roman" pitchFamily="18" charset="0"/>
              </a:rPr>
              <a:t>(57)=‘AE’</a:t>
            </a:r>
            <a:r>
              <a:rPr lang="zh-CN" altLang="en-US" sz="1800" dirty="0" smtClean="0">
                <a:latin typeface="Times New Roman" pitchFamily="18" charset="0"/>
              </a:rPr>
              <a:t>；</a:t>
            </a:r>
          </a:p>
          <a:p>
            <a:pPr lvl="1" eaLnBrk="1" hangingPunct="1">
              <a:lnSpc>
                <a:spcPct val="100000"/>
              </a:lnSpc>
              <a:spcBef>
                <a:spcPts val="600"/>
              </a:spcBef>
              <a:spcAft>
                <a:spcPts val="0"/>
              </a:spcAft>
            </a:pPr>
            <a:r>
              <a:rPr lang="zh-CN" altLang="en-US" sz="1800" dirty="0" smtClean="0">
                <a:latin typeface="Times New Roman" pitchFamily="18" charset="0"/>
              </a:rPr>
              <a:t>‘</a:t>
            </a:r>
            <a:r>
              <a:rPr lang="en-US" altLang="zh-CN" sz="1800" dirty="0" smtClean="0">
                <a:latin typeface="Times New Roman" pitchFamily="18" charset="0"/>
              </a:rPr>
              <a:t>57’·‘04’=</a:t>
            </a:r>
            <a:r>
              <a:rPr lang="en-US" altLang="zh-CN" sz="1800" dirty="0" err="1" smtClean="0">
                <a:latin typeface="Times New Roman" pitchFamily="18" charset="0"/>
              </a:rPr>
              <a:t>xtime</a:t>
            </a:r>
            <a:r>
              <a:rPr lang="en-US" altLang="zh-CN" sz="1800" dirty="0" smtClean="0">
                <a:latin typeface="Times New Roman" pitchFamily="18" charset="0"/>
              </a:rPr>
              <a:t>(AE)=‘47’</a:t>
            </a:r>
            <a:r>
              <a:rPr lang="zh-CN" altLang="en-US" sz="1800" dirty="0" smtClean="0">
                <a:latin typeface="Times New Roman" pitchFamily="18" charset="0"/>
              </a:rPr>
              <a:t>；</a:t>
            </a:r>
          </a:p>
          <a:p>
            <a:pPr lvl="1" eaLnBrk="1" hangingPunct="1">
              <a:lnSpc>
                <a:spcPct val="100000"/>
              </a:lnSpc>
              <a:spcBef>
                <a:spcPts val="600"/>
              </a:spcBef>
              <a:spcAft>
                <a:spcPts val="0"/>
              </a:spcAft>
            </a:pPr>
            <a:r>
              <a:rPr lang="zh-CN" altLang="en-US" sz="1800" dirty="0" smtClean="0">
                <a:latin typeface="Times New Roman" pitchFamily="18" charset="0"/>
              </a:rPr>
              <a:t>‘</a:t>
            </a:r>
            <a:r>
              <a:rPr lang="en-US" altLang="zh-CN" sz="1800" dirty="0" smtClean="0">
                <a:latin typeface="Times New Roman" pitchFamily="18" charset="0"/>
              </a:rPr>
              <a:t>57’·‘08’=</a:t>
            </a:r>
            <a:r>
              <a:rPr lang="en-US" altLang="zh-CN" sz="1800" dirty="0" err="1" smtClean="0">
                <a:latin typeface="Times New Roman" pitchFamily="18" charset="0"/>
              </a:rPr>
              <a:t>xtime</a:t>
            </a:r>
            <a:r>
              <a:rPr lang="en-US" altLang="zh-CN" sz="1800" dirty="0" smtClean="0">
                <a:latin typeface="Times New Roman" pitchFamily="18" charset="0"/>
              </a:rPr>
              <a:t>(47)=‘8E’</a:t>
            </a:r>
            <a:r>
              <a:rPr lang="zh-CN" altLang="en-US" sz="1800" dirty="0" smtClean="0">
                <a:latin typeface="Times New Roman" pitchFamily="18" charset="0"/>
              </a:rPr>
              <a:t>；</a:t>
            </a:r>
          </a:p>
          <a:p>
            <a:pPr lvl="1" eaLnBrk="1" hangingPunct="1">
              <a:lnSpc>
                <a:spcPct val="100000"/>
              </a:lnSpc>
              <a:spcBef>
                <a:spcPts val="600"/>
              </a:spcBef>
              <a:spcAft>
                <a:spcPts val="0"/>
              </a:spcAft>
            </a:pPr>
            <a:r>
              <a:rPr lang="zh-CN" altLang="en-US" sz="1800" dirty="0" smtClean="0">
                <a:latin typeface="Times New Roman" pitchFamily="18" charset="0"/>
              </a:rPr>
              <a:t>‘</a:t>
            </a:r>
            <a:r>
              <a:rPr lang="en-US" altLang="zh-CN" sz="1800" dirty="0" smtClean="0">
                <a:latin typeface="Times New Roman" pitchFamily="18" charset="0"/>
              </a:rPr>
              <a:t>57’·‘10’=</a:t>
            </a:r>
            <a:r>
              <a:rPr lang="en-US" altLang="zh-CN" sz="1800" dirty="0" err="1" smtClean="0">
                <a:latin typeface="Times New Roman" pitchFamily="18" charset="0"/>
              </a:rPr>
              <a:t>xtime</a:t>
            </a:r>
            <a:r>
              <a:rPr lang="en-US" altLang="zh-CN" sz="1800" dirty="0" smtClean="0">
                <a:latin typeface="Times New Roman" pitchFamily="18" charset="0"/>
              </a:rPr>
              <a:t>(8E)=‘07’</a:t>
            </a:r>
            <a:r>
              <a:rPr lang="zh-CN" altLang="en-US" sz="1800" dirty="0" smtClean="0">
                <a:latin typeface="Times New Roman" pitchFamily="18" charset="0"/>
              </a:rPr>
              <a:t>；’</a:t>
            </a:r>
            <a:r>
              <a:rPr lang="en-US" altLang="zh-CN" sz="1800" dirty="0" smtClean="0">
                <a:latin typeface="Times New Roman" pitchFamily="18" charset="0"/>
              </a:rPr>
              <a:t>10’</a:t>
            </a:r>
            <a:r>
              <a:rPr lang="zh-CN" altLang="en-US" sz="1800" dirty="0" smtClean="0">
                <a:latin typeface="Times New Roman" pitchFamily="18" charset="0"/>
              </a:rPr>
              <a:t>即</a:t>
            </a:r>
            <a:r>
              <a:rPr lang="en-US" altLang="zh-CN" sz="1800" dirty="0" smtClean="0">
                <a:latin typeface="Times New Roman" pitchFamily="18" charset="0"/>
              </a:rPr>
              <a:t>16</a:t>
            </a:r>
          </a:p>
          <a:p>
            <a:pPr lvl="1" eaLnBrk="1" hangingPunct="1">
              <a:lnSpc>
                <a:spcPct val="100000"/>
              </a:lnSpc>
              <a:spcBef>
                <a:spcPts val="600"/>
              </a:spcBef>
              <a:spcAft>
                <a:spcPts val="0"/>
              </a:spcAft>
            </a:pPr>
            <a:r>
              <a:rPr lang="en-US" altLang="zh-CN" sz="1800" dirty="0" smtClean="0">
                <a:latin typeface="Times New Roman" pitchFamily="18" charset="0"/>
              </a:rPr>
              <a:t>   ‘57’·‘13’=‘57’·(‘01’</a:t>
            </a:r>
            <a:r>
              <a:rPr lang="en-US" altLang="zh-CN" sz="1800" dirty="0" smtClean="0">
                <a:latin typeface="Times New Roman" pitchFamily="18" charset="0"/>
                <a:sym typeface="Symbol" pitchFamily="18" charset="2"/>
              </a:rPr>
              <a:t></a:t>
            </a:r>
            <a:r>
              <a:rPr lang="en-US" altLang="zh-CN" sz="1800" dirty="0" smtClean="0">
                <a:latin typeface="Times New Roman" pitchFamily="18" charset="0"/>
              </a:rPr>
              <a:t>‘02’</a:t>
            </a:r>
            <a:r>
              <a:rPr lang="en-US" altLang="zh-CN" sz="1800" dirty="0" smtClean="0">
                <a:latin typeface="Times New Roman" pitchFamily="18" charset="0"/>
                <a:sym typeface="Symbol" pitchFamily="18" charset="2"/>
              </a:rPr>
              <a:t></a:t>
            </a:r>
            <a:r>
              <a:rPr lang="en-US" altLang="zh-CN" sz="1800" dirty="0" smtClean="0">
                <a:latin typeface="Times New Roman" pitchFamily="18" charset="0"/>
              </a:rPr>
              <a:t> ‘10’) =‘57’ </a:t>
            </a:r>
            <a:r>
              <a:rPr lang="en-US" altLang="zh-CN" sz="1800" dirty="0" smtClean="0">
                <a:latin typeface="Times New Roman" pitchFamily="18" charset="0"/>
                <a:sym typeface="Symbol" pitchFamily="18" charset="2"/>
              </a:rPr>
              <a:t></a:t>
            </a:r>
            <a:r>
              <a:rPr lang="en-US" altLang="zh-CN" sz="1800" dirty="0" smtClean="0">
                <a:latin typeface="Times New Roman" pitchFamily="18" charset="0"/>
              </a:rPr>
              <a:t> ‘AE’ </a:t>
            </a:r>
            <a:r>
              <a:rPr lang="en-US" altLang="zh-CN" sz="1800" dirty="0" smtClean="0">
                <a:latin typeface="Times New Roman" pitchFamily="18" charset="0"/>
                <a:sym typeface="Symbol" pitchFamily="18" charset="2"/>
              </a:rPr>
              <a:t></a:t>
            </a:r>
            <a:r>
              <a:rPr lang="en-US" altLang="zh-CN" sz="1800" dirty="0" smtClean="0">
                <a:latin typeface="Times New Roman" pitchFamily="18" charset="0"/>
              </a:rPr>
              <a:t> ‘07’=‘FE’</a:t>
            </a:r>
            <a:r>
              <a:rPr lang="zh-CN" altLang="en-US" sz="1800" dirty="0" smtClean="0">
                <a:latin typeface="Times New Roman" pitchFamily="18" charset="0"/>
              </a:rPr>
              <a:t>。</a:t>
            </a:r>
            <a:endParaRPr lang="zh-CN" altLang="en-US"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第三章 分组密码：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3.6 AES</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sym typeface="Symbol"/>
              </a:rPr>
              <a:t></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sym typeface="Symbol"/>
              </a:rPr>
              <a:t>Rijndael</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华文中宋"/>
        <a:cs typeface=""/>
      </a:majorFont>
      <a:minorFont>
        <a:latin typeface="Arial"/>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4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4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themeOverride>
</file>

<file path=ppt/theme/themeOverride2.xml><?xml version="1.0" encoding="utf-8"?>
<a:themeOverride xmlns:a="http://schemas.openxmlformats.org/drawingml/2006/main">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themeOverride>
</file>

<file path=docProps/app.xml><?xml version="1.0" encoding="utf-8"?>
<Properties xmlns="http://schemas.openxmlformats.org/officeDocument/2006/extended-properties" xmlns:vt="http://schemas.openxmlformats.org/officeDocument/2006/docPropsVTypes">
  <Template/>
  <TotalTime>10684</TotalTime>
  <Words>19290</Words>
  <Application>Microsoft Office PowerPoint</Application>
  <PresentationFormat>全屏显示(4:3)</PresentationFormat>
  <Paragraphs>2053</Paragraphs>
  <Slides>132</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132</vt:i4>
      </vt:variant>
    </vt:vector>
  </HeadingPairs>
  <TitlesOfParts>
    <vt:vector size="136" baseType="lpstr">
      <vt:lpstr>Network</vt:lpstr>
      <vt:lpstr>Visio</vt:lpstr>
      <vt:lpstr>Microsoft 公式 3.0</vt:lpstr>
      <vt:lpstr>公式</vt:lpstr>
      <vt:lpstr>第三章  分组密码</vt:lpstr>
      <vt:lpstr>内容提要</vt:lpstr>
      <vt:lpstr>3.1.1分组密码的基本概念和发展</vt:lpstr>
      <vt:lpstr>3.1.1分组密码的基本概念和发展</vt:lpstr>
      <vt:lpstr>3.1.1分组密码的基本概念和发展</vt:lpstr>
      <vt:lpstr>3.1.1分组密码的基本概念和发展</vt:lpstr>
      <vt:lpstr>3.1.1分组密码的基本概念和发展</vt:lpstr>
      <vt:lpstr>3.1.1分组密码的基本概念和发展</vt:lpstr>
      <vt:lpstr>3.1.1分组密码的基本概念和发展</vt:lpstr>
      <vt:lpstr>3.1.2 分组密码算法的设计要求</vt:lpstr>
      <vt:lpstr>3.1.2 分组密码算法的设计要求</vt:lpstr>
      <vt:lpstr>3.1.2 分组密码算法的设计要求</vt:lpstr>
      <vt:lpstr>3.1.2 分组密码算法的设计要求</vt:lpstr>
      <vt:lpstr>3.1.2 分组密码算法的设计要求</vt:lpstr>
      <vt:lpstr>3.1.3 扩散和混淆设计准则</vt:lpstr>
      <vt:lpstr>3.1.3 扩散和混淆设计准则</vt:lpstr>
      <vt:lpstr>3.1.4 分组密码常用计算组件和结构</vt:lpstr>
      <vt:lpstr>3.1.4 分组密码设计中的常用计算组件</vt:lpstr>
      <vt:lpstr>3.1.4 分组密码设计中的常用计算组件</vt:lpstr>
      <vt:lpstr>3.1.4 分组密码设计中的常用计算组件</vt:lpstr>
      <vt:lpstr>3.1.4 分组密码设计中的常用计算组件</vt:lpstr>
      <vt:lpstr>3.1.4 分组密码设计中的常用计算组件</vt:lpstr>
      <vt:lpstr>3.1.4 分组密码设计中的常用计算组件</vt:lpstr>
      <vt:lpstr>3.1.5 Feistel 密码结构</vt:lpstr>
      <vt:lpstr>3.1.5 Feistel 密码结构</vt:lpstr>
      <vt:lpstr>3.1.5 Feistel 密码结构</vt:lpstr>
      <vt:lpstr>3.1.5 Feistel 密码结构</vt:lpstr>
      <vt:lpstr>3.1.5 Feistel 密码结构</vt:lpstr>
      <vt:lpstr>3.1.5 Feistel 密码结构</vt:lpstr>
      <vt:lpstr>3.1.5 Feistel 密码结构</vt:lpstr>
      <vt:lpstr>3.2 数据加密标准DES</vt:lpstr>
      <vt:lpstr>3.2 数据加密标准DES</vt:lpstr>
      <vt:lpstr>3.2.1 DES算法描述</vt:lpstr>
      <vt:lpstr>3.2.1 DES算法描述</vt:lpstr>
      <vt:lpstr>3.2.1 DES算法描述</vt:lpstr>
      <vt:lpstr>3.2.1 DES算法描述</vt:lpstr>
      <vt:lpstr>3.2.1 DES算法描述</vt:lpstr>
      <vt:lpstr>3.2.1 DES算法描述</vt:lpstr>
      <vt:lpstr>3.2.1 DES算法描述</vt:lpstr>
      <vt:lpstr>3.2.1 DES算法描述</vt:lpstr>
      <vt:lpstr>3.2.1 DES算法描述</vt:lpstr>
      <vt:lpstr>3.2.1 DES算法描述</vt:lpstr>
      <vt:lpstr>3.2.1 DES算法描述</vt:lpstr>
      <vt:lpstr>3.2.1 DES算法描述</vt:lpstr>
      <vt:lpstr>3.2.1 DES算法描述</vt:lpstr>
      <vt:lpstr>3.2.1 DES算法描述</vt:lpstr>
      <vt:lpstr>3.2.1 DES算法描述</vt:lpstr>
      <vt:lpstr>3.2.1 DES算法描述</vt:lpstr>
      <vt:lpstr>3.2.1 DES算法描述</vt:lpstr>
      <vt:lpstr>3.2.1 DES算法描述</vt:lpstr>
      <vt:lpstr>3.2.1 DES算法描述</vt:lpstr>
      <vt:lpstr>3.2.2 二重DES</vt:lpstr>
      <vt:lpstr>3.2.2 二重DES</vt:lpstr>
      <vt:lpstr>3.2.3 EDE-两个密钥的三重DES</vt:lpstr>
      <vt:lpstr>3.2.4 三个密钥的三重DES</vt:lpstr>
      <vt:lpstr>3.3.1 差分密码分析－选择明文攻击</vt:lpstr>
      <vt:lpstr>3.3.1 差分密码分析－选择明文攻击</vt:lpstr>
      <vt:lpstr>3.3.1 差分密码分析－选择明文攻击</vt:lpstr>
      <vt:lpstr>3.3.1 差分密码分析－选择明文攻击</vt:lpstr>
      <vt:lpstr>3.3.1 差分密码分析－选择明文攻击</vt:lpstr>
      <vt:lpstr>3.3.1 差分密码分析－选择明文攻击</vt:lpstr>
      <vt:lpstr>3.3.2 线性密码分析－已知明文攻击</vt:lpstr>
      <vt:lpstr>3.3.2 线性密码分析－已知明文攻击</vt:lpstr>
      <vt:lpstr>3.3.2 线性密码分析－已知明文攻击</vt:lpstr>
      <vt:lpstr>3.3.2 线性密码分析－已知明文攻击</vt:lpstr>
      <vt:lpstr>3.4 分组密码的运行模式</vt:lpstr>
      <vt:lpstr>3.4 分组密码的运行模式</vt:lpstr>
      <vt:lpstr>3.4.1电码本(ECB)模式</vt:lpstr>
      <vt:lpstr>3.4.2 密码分组链接(CBC)模式</vt:lpstr>
      <vt:lpstr>3.4.3 密码反馈(CFB)模式</vt:lpstr>
      <vt:lpstr>3.4.3 密码反馈(CFB)模式</vt:lpstr>
      <vt:lpstr>3.4.4 输出反馈(OFB)模式</vt:lpstr>
      <vt:lpstr>3.4.5 计数器(CTR)模式</vt:lpstr>
      <vt:lpstr>3.4.6 分组密码运行模式的发展</vt:lpstr>
      <vt:lpstr>3.5 IDEA算法</vt:lpstr>
      <vt:lpstr>3.5 IDEA算法</vt:lpstr>
      <vt:lpstr>3.5 IDEA算法</vt:lpstr>
      <vt:lpstr>3.5.1 设计原理</vt:lpstr>
      <vt:lpstr>3.5.1 设计原理</vt:lpstr>
      <vt:lpstr>3.5.1 设计原理</vt:lpstr>
      <vt:lpstr>3.5.2 加密过程</vt:lpstr>
      <vt:lpstr>3.5.2 加密过程</vt:lpstr>
      <vt:lpstr>3.5.2 加密过程</vt:lpstr>
      <vt:lpstr>3.5.2 加密过程</vt:lpstr>
      <vt:lpstr>3.5.2 加密过程</vt:lpstr>
      <vt:lpstr>3.5.2 加密过程</vt:lpstr>
      <vt:lpstr>3.5.2 加密过程</vt:lpstr>
      <vt:lpstr>3.5.2 加密过程</vt:lpstr>
      <vt:lpstr>幻灯片 89</vt:lpstr>
      <vt:lpstr>3.6 AES算法Rijndael</vt:lpstr>
      <vt:lpstr>3.6 AES算法Rijndael</vt:lpstr>
      <vt:lpstr>3.6 AES算法Rijndael</vt:lpstr>
      <vt:lpstr>3.6 AES算法Rijndael</vt:lpstr>
      <vt:lpstr>3.6 AES算法Rijndael</vt:lpstr>
      <vt:lpstr>3.6.1 Rijndael的数学基础和设计思想</vt:lpstr>
      <vt:lpstr>3.6.1 Rijndael的数学基础和设计思想</vt:lpstr>
      <vt:lpstr>3.6.1 Rijndael的数学基础和设计思想</vt:lpstr>
      <vt:lpstr>3.6.1 Rijndael的数学基础和设计思想</vt:lpstr>
      <vt:lpstr>3.6.1 Rijndael的数学基础和设计思想</vt:lpstr>
      <vt:lpstr>3.6.1 Rijndael的数学基础和设计思想</vt:lpstr>
      <vt:lpstr>3.6.1 Rijndael的数学基础和设计思想</vt:lpstr>
      <vt:lpstr>幻灯片 102</vt:lpstr>
      <vt:lpstr>3.6.1 Rijndael的数学基础和设计思想</vt:lpstr>
      <vt:lpstr>3.6.1 Rijndael的数学基础和设计思想</vt:lpstr>
      <vt:lpstr>3.6.2 算法说明</vt:lpstr>
      <vt:lpstr>3.6.2 算法说明</vt:lpstr>
      <vt:lpstr>3.6.2 算法说明</vt:lpstr>
      <vt:lpstr>幻灯片 108</vt:lpstr>
      <vt:lpstr>3.6.2 算法说明</vt:lpstr>
      <vt:lpstr>3.6.2 算法说明</vt:lpstr>
      <vt:lpstr>3.6.2 算法说明</vt:lpstr>
      <vt:lpstr>3.6.2 算法说明</vt:lpstr>
      <vt:lpstr>3.6.2 算法说明</vt:lpstr>
      <vt:lpstr>3.6.2 算法说明</vt:lpstr>
      <vt:lpstr>3.6.2 算法说明</vt:lpstr>
      <vt:lpstr>3.6.2 算法说明</vt:lpstr>
      <vt:lpstr>3.6.2 算法说明</vt:lpstr>
      <vt:lpstr>3.6.2 算法说明</vt:lpstr>
      <vt:lpstr>3.6.2 算法说明</vt:lpstr>
      <vt:lpstr>3.6.2 算法说明</vt:lpstr>
      <vt:lpstr>3.6.2 算法说明</vt:lpstr>
      <vt:lpstr>3.6.2 算法说明</vt:lpstr>
      <vt:lpstr>3.6.2 算法说明</vt:lpstr>
      <vt:lpstr>3.6.2 算法说明</vt:lpstr>
      <vt:lpstr>3.6.2 算法说明</vt:lpstr>
      <vt:lpstr>3.6.2 算法说明</vt:lpstr>
      <vt:lpstr>3.6.2 算法说明</vt:lpstr>
      <vt:lpstr>3.6.2 算法说明</vt:lpstr>
      <vt:lpstr>3.6.2 算法说明</vt:lpstr>
      <vt:lpstr>3.6.2 算法说明</vt:lpstr>
      <vt:lpstr>作业与实验</vt:lpstr>
      <vt:lpstr>幻灯片 132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dqk</dc:creator>
  <cp:lastModifiedBy>lenovo</cp:lastModifiedBy>
  <cp:revision>925</cp:revision>
  <cp:lastPrinted>1601-01-01T00:00:00Z</cp:lastPrinted>
  <dcterms:created xsi:type="dcterms:W3CDTF">1601-01-01T00:00:00Z</dcterms:created>
  <dcterms:modified xsi:type="dcterms:W3CDTF">2014-09-24T03:47:30Z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