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Default Extension="bin" ContentType="application/vnd.openxmlformats-officedocument.oleObject"/>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Lst>
  <p:notesMasterIdLst>
    <p:notesMasterId r:id="rId93"/>
  </p:notesMasterIdLst>
  <p:handoutMasterIdLst>
    <p:handoutMasterId r:id="rId94"/>
  </p:handoutMasterIdLst>
  <p:sldIdLst>
    <p:sldId id="256" r:id="rId2"/>
    <p:sldId id="459" r:id="rId3"/>
    <p:sldId id="553" r:id="rId4"/>
    <p:sldId id="555" r:id="rId5"/>
    <p:sldId id="554" r:id="rId6"/>
    <p:sldId id="558" r:id="rId7"/>
    <p:sldId id="559" r:id="rId8"/>
    <p:sldId id="560" r:id="rId9"/>
    <p:sldId id="561" r:id="rId10"/>
    <p:sldId id="563" r:id="rId11"/>
    <p:sldId id="564" r:id="rId12"/>
    <p:sldId id="565" r:id="rId13"/>
    <p:sldId id="570" r:id="rId14"/>
    <p:sldId id="573" r:id="rId15"/>
    <p:sldId id="574" r:id="rId16"/>
    <p:sldId id="575" r:id="rId17"/>
    <p:sldId id="576" r:id="rId18"/>
    <p:sldId id="577" r:id="rId19"/>
    <p:sldId id="578" r:id="rId20"/>
    <p:sldId id="580" r:id="rId21"/>
    <p:sldId id="584" r:id="rId22"/>
    <p:sldId id="585" r:id="rId23"/>
    <p:sldId id="586" r:id="rId24"/>
    <p:sldId id="587" r:id="rId25"/>
    <p:sldId id="589" r:id="rId26"/>
    <p:sldId id="590" r:id="rId27"/>
    <p:sldId id="591" r:id="rId28"/>
    <p:sldId id="592" r:id="rId29"/>
    <p:sldId id="593" r:id="rId30"/>
    <p:sldId id="594" r:id="rId31"/>
    <p:sldId id="595" r:id="rId32"/>
    <p:sldId id="596" r:id="rId33"/>
    <p:sldId id="597" r:id="rId34"/>
    <p:sldId id="598" r:id="rId35"/>
    <p:sldId id="599" r:id="rId36"/>
    <p:sldId id="600" r:id="rId37"/>
    <p:sldId id="601" r:id="rId38"/>
    <p:sldId id="602" r:id="rId39"/>
    <p:sldId id="603" r:id="rId40"/>
    <p:sldId id="604" r:id="rId41"/>
    <p:sldId id="613" r:id="rId42"/>
    <p:sldId id="614" r:id="rId43"/>
    <p:sldId id="615" r:id="rId44"/>
    <p:sldId id="616" r:id="rId45"/>
    <p:sldId id="617" r:id="rId46"/>
    <p:sldId id="618" r:id="rId47"/>
    <p:sldId id="619" r:id="rId48"/>
    <p:sldId id="620" r:id="rId49"/>
    <p:sldId id="621" r:id="rId50"/>
    <p:sldId id="630" r:id="rId51"/>
    <p:sldId id="633" r:id="rId52"/>
    <p:sldId id="634" r:id="rId53"/>
    <p:sldId id="635" r:id="rId54"/>
    <p:sldId id="636" r:id="rId55"/>
    <p:sldId id="637" r:id="rId56"/>
    <p:sldId id="638" r:id="rId57"/>
    <p:sldId id="639" r:id="rId58"/>
    <p:sldId id="640" r:id="rId59"/>
    <p:sldId id="641" r:id="rId60"/>
    <p:sldId id="642" r:id="rId61"/>
    <p:sldId id="654" r:id="rId62"/>
    <p:sldId id="655" r:id="rId63"/>
    <p:sldId id="656" r:id="rId64"/>
    <p:sldId id="657" r:id="rId65"/>
    <p:sldId id="658" r:id="rId66"/>
    <p:sldId id="659" r:id="rId67"/>
    <p:sldId id="660" r:id="rId68"/>
    <p:sldId id="661" r:id="rId69"/>
    <p:sldId id="662" r:id="rId70"/>
    <p:sldId id="665" r:id="rId71"/>
    <p:sldId id="666" r:id="rId72"/>
    <p:sldId id="667" r:id="rId73"/>
    <p:sldId id="668" r:id="rId74"/>
    <p:sldId id="669" r:id="rId75"/>
    <p:sldId id="673" r:id="rId76"/>
    <p:sldId id="674" r:id="rId77"/>
    <p:sldId id="675" r:id="rId78"/>
    <p:sldId id="676" r:id="rId79"/>
    <p:sldId id="677" r:id="rId80"/>
    <p:sldId id="678" r:id="rId81"/>
    <p:sldId id="679" r:id="rId82"/>
    <p:sldId id="680" r:id="rId83"/>
    <p:sldId id="681" r:id="rId84"/>
    <p:sldId id="682" r:id="rId85"/>
    <p:sldId id="683" r:id="rId86"/>
    <p:sldId id="684" r:id="rId87"/>
    <p:sldId id="685" r:id="rId88"/>
    <p:sldId id="686" r:id="rId89"/>
    <p:sldId id="687" r:id="rId90"/>
    <p:sldId id="688" r:id="rId91"/>
    <p:sldId id="405" r:id="rId92"/>
  </p:sldIdLst>
  <p:sldSz cx="9144000" cy="6858000" type="screen4x3"/>
  <p:notesSz cx="6834188" cy="9979025"/>
  <p:defaultTextStyle>
    <a:defPPr>
      <a:defRPr lang="zh-CN"/>
    </a:defPPr>
    <a:lvl1pPr algn="r" rtl="0" fontAlgn="base">
      <a:spcBef>
        <a:spcPct val="0"/>
      </a:spcBef>
      <a:spcAft>
        <a:spcPct val="0"/>
      </a:spcAft>
      <a:defRPr sz="4400" b="1" kern="1200">
        <a:solidFill>
          <a:schemeClr val="tx1"/>
        </a:solidFill>
        <a:latin typeface="Arial" charset="0"/>
        <a:ea typeface="宋体" pitchFamily="2" charset="-122"/>
        <a:cs typeface="+mn-cs"/>
      </a:defRPr>
    </a:lvl1pPr>
    <a:lvl2pPr marL="457200" algn="r" rtl="0" fontAlgn="base">
      <a:spcBef>
        <a:spcPct val="0"/>
      </a:spcBef>
      <a:spcAft>
        <a:spcPct val="0"/>
      </a:spcAft>
      <a:defRPr sz="4400" b="1" kern="1200">
        <a:solidFill>
          <a:schemeClr val="tx1"/>
        </a:solidFill>
        <a:latin typeface="Arial" charset="0"/>
        <a:ea typeface="宋体" pitchFamily="2" charset="-122"/>
        <a:cs typeface="+mn-cs"/>
      </a:defRPr>
    </a:lvl2pPr>
    <a:lvl3pPr marL="914400" algn="r" rtl="0" fontAlgn="base">
      <a:spcBef>
        <a:spcPct val="0"/>
      </a:spcBef>
      <a:spcAft>
        <a:spcPct val="0"/>
      </a:spcAft>
      <a:defRPr sz="4400" b="1" kern="1200">
        <a:solidFill>
          <a:schemeClr val="tx1"/>
        </a:solidFill>
        <a:latin typeface="Arial" charset="0"/>
        <a:ea typeface="宋体" pitchFamily="2" charset="-122"/>
        <a:cs typeface="+mn-cs"/>
      </a:defRPr>
    </a:lvl3pPr>
    <a:lvl4pPr marL="1371600" algn="r" rtl="0" fontAlgn="base">
      <a:spcBef>
        <a:spcPct val="0"/>
      </a:spcBef>
      <a:spcAft>
        <a:spcPct val="0"/>
      </a:spcAft>
      <a:defRPr sz="4400" b="1" kern="1200">
        <a:solidFill>
          <a:schemeClr val="tx1"/>
        </a:solidFill>
        <a:latin typeface="Arial" charset="0"/>
        <a:ea typeface="宋体" pitchFamily="2" charset="-122"/>
        <a:cs typeface="+mn-cs"/>
      </a:defRPr>
    </a:lvl4pPr>
    <a:lvl5pPr marL="1828800" algn="r" rtl="0" fontAlgn="base">
      <a:spcBef>
        <a:spcPct val="0"/>
      </a:spcBef>
      <a:spcAft>
        <a:spcPct val="0"/>
      </a:spcAft>
      <a:defRPr sz="4400" b="1" kern="1200">
        <a:solidFill>
          <a:schemeClr val="tx1"/>
        </a:solidFill>
        <a:latin typeface="Arial" charset="0"/>
        <a:ea typeface="宋体" pitchFamily="2" charset="-122"/>
        <a:cs typeface="+mn-cs"/>
      </a:defRPr>
    </a:lvl5pPr>
    <a:lvl6pPr marL="2286000" algn="l" defTabSz="914400" rtl="0" eaLnBrk="1" latinLnBrk="0" hangingPunct="1">
      <a:defRPr sz="4400" b="1" kern="1200">
        <a:solidFill>
          <a:schemeClr val="tx1"/>
        </a:solidFill>
        <a:latin typeface="Arial" charset="0"/>
        <a:ea typeface="宋体" pitchFamily="2" charset="-122"/>
        <a:cs typeface="+mn-cs"/>
      </a:defRPr>
    </a:lvl6pPr>
    <a:lvl7pPr marL="2743200" algn="l" defTabSz="914400" rtl="0" eaLnBrk="1" latinLnBrk="0" hangingPunct="1">
      <a:defRPr sz="4400" b="1" kern="1200">
        <a:solidFill>
          <a:schemeClr val="tx1"/>
        </a:solidFill>
        <a:latin typeface="Arial" charset="0"/>
        <a:ea typeface="宋体" pitchFamily="2" charset="-122"/>
        <a:cs typeface="+mn-cs"/>
      </a:defRPr>
    </a:lvl7pPr>
    <a:lvl8pPr marL="3200400" algn="l" defTabSz="914400" rtl="0" eaLnBrk="1" latinLnBrk="0" hangingPunct="1">
      <a:defRPr sz="4400" b="1" kern="1200">
        <a:solidFill>
          <a:schemeClr val="tx1"/>
        </a:solidFill>
        <a:latin typeface="Arial" charset="0"/>
        <a:ea typeface="宋体" pitchFamily="2" charset="-122"/>
        <a:cs typeface="+mn-cs"/>
      </a:defRPr>
    </a:lvl8pPr>
    <a:lvl9pPr marL="3657600" algn="l" defTabSz="914400" rtl="0" eaLnBrk="1" latinLnBrk="0" hangingPunct="1">
      <a:defRPr sz="4400"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FF"/>
    <a:srgbClr val="66FFFF"/>
    <a:srgbClr val="CC0000"/>
    <a:srgbClr val="CCECFF"/>
    <a:srgbClr val="006600"/>
    <a:srgbClr val="004C00"/>
    <a:srgbClr val="F8E708"/>
    <a:srgbClr val="D36E23"/>
    <a:srgbClr val="00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224" y="-90"/>
      </p:cViewPr>
      <p:guideLst>
        <p:guide orient="horz" pos="2160"/>
        <p:guide pos="2880"/>
      </p:guideLst>
    </p:cSldViewPr>
  </p:slideViewPr>
  <p:notesTextViewPr>
    <p:cViewPr>
      <p:scale>
        <a:sx n="100" d="100"/>
        <a:sy n="100" d="100"/>
      </p:scale>
      <p:origin x="0" y="0"/>
    </p:cViewPr>
  </p:notesTextViewPr>
  <p:notesViewPr>
    <p:cSldViewPr>
      <p:cViewPr varScale="1">
        <p:scale>
          <a:sx n="61" d="100"/>
          <a:sy n="61" d="100"/>
        </p:scale>
        <p:origin x="-1560" y="-78"/>
      </p:cViewPr>
      <p:guideLst>
        <p:guide orient="horz" pos="3143"/>
        <p:guide pos="2153"/>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11.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emf"/><Relationship Id="rId1" Type="http://schemas.openxmlformats.org/officeDocument/2006/relationships/image" Target="../media/image5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image" Target="../media/image74.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3363" name="Rectangle 3"/>
          <p:cNvSpPr>
            <a:spLocks noGrp="1" noChangeArrowheads="1"/>
          </p:cNvSpPr>
          <p:nvPr>
            <p:ph type="dt" sz="quarter"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pitchFamily="34" charset="0"/>
              </a:defRPr>
            </a:lvl1pPr>
          </a:lstStyle>
          <a:p>
            <a:pPr>
              <a:defRPr/>
            </a:pPr>
            <a:endParaRPr lang="en-US" altLang="zh-CN"/>
          </a:p>
        </p:txBody>
      </p:sp>
      <p:sp>
        <p:nvSpPr>
          <p:cNvPr id="143364" name="Rectangle 4"/>
          <p:cNvSpPr>
            <a:spLocks noGrp="1" noChangeArrowheads="1"/>
          </p:cNvSpPr>
          <p:nvPr>
            <p:ph type="ftr" sz="quarter" idx="2"/>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pitchFamily="34" charset="0"/>
              </a:defRPr>
            </a:lvl1pPr>
          </a:lstStyle>
          <a:p>
            <a:pPr>
              <a:defRPr/>
            </a:pPr>
            <a:fld id="{6BFBE361-C59C-4160-B0C0-0EC6DF4CA07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2339" name="Rectangle 3"/>
          <p:cNvSpPr>
            <a:spLocks noGrp="1" noChangeArrowheads="1"/>
          </p:cNvSpPr>
          <p:nvPr>
            <p:ph type="dt"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pitchFamily="34" charset="0"/>
              </a:defRPr>
            </a:lvl1pPr>
          </a:lstStyle>
          <a:p>
            <a:pPr>
              <a:defRPr/>
            </a:pPr>
            <a:endParaRPr lang="en-US" altLang="zh-CN"/>
          </a:p>
        </p:txBody>
      </p:sp>
      <p:sp>
        <p:nvSpPr>
          <p:cNvPr id="106500"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headEnd/>
            <a:tailEnd/>
          </a:ln>
        </p:spPr>
      </p:sp>
      <p:sp>
        <p:nvSpPr>
          <p:cNvPr id="142341" name="Rectangle 5"/>
          <p:cNvSpPr>
            <a:spLocks noGrp="1" noChangeArrowheads="1"/>
          </p:cNvSpPr>
          <p:nvPr>
            <p:ph type="body" sz="quarter" idx="3"/>
          </p:nvPr>
        </p:nvSpPr>
        <p:spPr bwMode="auto">
          <a:xfrm>
            <a:off x="684213" y="4740275"/>
            <a:ext cx="5467350" cy="44910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2343" name="Rectangle 7"/>
          <p:cNvSpPr>
            <a:spLocks noGrp="1" noChangeArrowheads="1"/>
          </p:cNvSpPr>
          <p:nvPr>
            <p:ph type="sldNum" sz="quarter" idx="5"/>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pitchFamily="34" charset="0"/>
              </a:defRPr>
            </a:lvl1pPr>
          </a:lstStyle>
          <a:p>
            <a:pPr>
              <a:defRPr/>
            </a:pPr>
            <a:fld id="{C7032884-8C35-413B-B71D-6B3C2E7C7AE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60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AutoShape 7"/>
          <p:cNvSpPr>
            <a:spLocks noChangeArrowheads="1"/>
          </p:cNvSpPr>
          <p:nvPr userDrawn="1"/>
        </p:nvSpPr>
        <p:spPr bwMode="auto">
          <a:xfrm>
            <a:off x="990600" y="2514600"/>
            <a:ext cx="7239000" cy="185737"/>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close/>
              </a:path>
              <a:path w="1000" h="1000">
                <a:moveTo>
                  <a:pt x="0" y="0"/>
                </a:moveTo>
                <a:lnTo>
                  <a:pt x="1000" y="0"/>
                </a:lnTo>
              </a:path>
            </a:pathLst>
          </a:custGeom>
          <a:solidFill>
            <a:srgbClr val="C00000"/>
          </a:solidFill>
          <a:ln w="9525" algn="ctr">
            <a:solidFill>
              <a:srgbClr val="C00000"/>
            </a:solidFill>
            <a:round/>
            <a:headEnd/>
            <a:tailEnd/>
          </a:ln>
        </p:spPr>
        <p:txBody>
          <a:bodyPr/>
          <a:lstStyle/>
          <a:p>
            <a:pPr algn="l">
              <a:defRPr/>
            </a:pPr>
            <a:endParaRPr lang="zh-CN" altLang="zh-CN" sz="2400" b="0">
              <a:latin typeface="Times New Roman" pitchFamily="18" charset="0"/>
            </a:endParaRPr>
          </a:p>
        </p:txBody>
      </p:sp>
      <p:pic>
        <p:nvPicPr>
          <p:cNvPr id="8" name="图片 7" descr="01.jpg"/>
          <p:cNvPicPr>
            <a:picLocks noChangeAspect="1"/>
          </p:cNvPicPr>
          <p:nvPr userDrawn="1"/>
        </p:nvPicPr>
        <p:blipFill>
          <a:blip r:embed="rId2" cstate="print"/>
          <a:srcRect l="60833" t="17500" r="11667" b="42500"/>
          <a:stretch>
            <a:fillRect/>
          </a:stretch>
        </p:blipFill>
        <p:spPr>
          <a:xfrm>
            <a:off x="152400" y="0"/>
            <a:ext cx="1600200" cy="1551709"/>
          </a:xfrm>
          <a:prstGeom prst="rect">
            <a:avLst/>
          </a:prstGeom>
        </p:spPr>
      </p:pic>
      <p:pic>
        <p:nvPicPr>
          <p:cNvPr id="9" name="图片 8" descr="09.jpg"/>
          <p:cNvPicPr>
            <a:picLocks noChangeAspect="1"/>
          </p:cNvPicPr>
          <p:nvPr userDrawn="1"/>
        </p:nvPicPr>
        <p:blipFill>
          <a:blip r:embed="rId3" cstate="print"/>
          <a:srcRect l="6667" t="26250" r="53333" b="61250"/>
          <a:stretch>
            <a:fillRect/>
          </a:stretch>
        </p:blipFill>
        <p:spPr>
          <a:xfrm>
            <a:off x="3124200" y="5661025"/>
            <a:ext cx="2819400" cy="587375"/>
          </a:xfrm>
          <a:prstGeom prst="rect">
            <a:avLst/>
          </a:prstGeom>
        </p:spPr>
      </p:pic>
      <p:pic>
        <p:nvPicPr>
          <p:cNvPr id="10" name="图片 9" descr="09.jpg"/>
          <p:cNvPicPr>
            <a:picLocks noChangeAspect="1"/>
          </p:cNvPicPr>
          <p:nvPr userDrawn="1"/>
        </p:nvPicPr>
        <p:blipFill>
          <a:blip r:embed="rId3" cstate="print"/>
          <a:srcRect l="55000" t="31250" r="5000" b="63750"/>
          <a:stretch>
            <a:fillRect/>
          </a:stretch>
        </p:blipFill>
        <p:spPr>
          <a:xfrm>
            <a:off x="3124200" y="6248400"/>
            <a:ext cx="2819400" cy="2349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7696200" cy="533400"/>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66800"/>
            <a:ext cx="8229600" cy="5410200"/>
          </a:xfrm>
        </p:spPr>
        <p:txBody>
          <a:bodyPr/>
          <a:lstStyle>
            <a:lvl1pPr>
              <a:defRPr sz="2800"/>
            </a:lvl1pPr>
            <a:lvl2pPr>
              <a:defRPr sz="2400"/>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5"/>
          <p:cNvSpPr>
            <a:spLocks noGrp="1" noChangeArrowheads="1"/>
          </p:cNvSpPr>
          <p:nvPr>
            <p:ph type="dt" sz="half" idx="10"/>
          </p:nvPr>
        </p:nvSpPr>
        <p:spPr>
          <a:xfrm>
            <a:off x="457200" y="6477000"/>
            <a:ext cx="2133600" cy="304800"/>
          </a:xfrm>
          <a:ln/>
        </p:spPr>
        <p:txBody>
          <a:bodyPr/>
          <a:lstStyle>
            <a:lvl1pPr>
              <a:defRPr/>
            </a:lvl1pPr>
          </a:lstStyle>
          <a:p>
            <a:pPr>
              <a:defRPr/>
            </a:pPr>
            <a:endParaRPr lang="en-US" altLang="zh-CN" dirty="0"/>
          </a:p>
        </p:txBody>
      </p:sp>
      <p:sp>
        <p:nvSpPr>
          <p:cNvPr id="6" name="Rectangle 7"/>
          <p:cNvSpPr>
            <a:spLocks noGrp="1" noChangeArrowheads="1"/>
          </p:cNvSpPr>
          <p:nvPr>
            <p:ph type="sldNum" sz="quarter" idx="12"/>
          </p:nvPr>
        </p:nvSpPr>
        <p:spPr>
          <a:xfrm>
            <a:off x="6553200" y="6477000"/>
            <a:ext cx="2133600" cy="304800"/>
          </a:xfrm>
          <a:ln/>
        </p:spPr>
        <p:txBody>
          <a:bodyPr/>
          <a:lstStyle>
            <a:lvl1pPr>
              <a:defRPr/>
            </a:lvl1pPr>
          </a:lstStyle>
          <a:p>
            <a:pPr>
              <a:defRPr/>
            </a:pPr>
            <a:fld id="{896E1043-1F2A-4C9B-855A-0B3264F68AF7}" type="slidenum">
              <a:rPr lang="en-US" altLang="zh-CN" smtClean="0"/>
              <a:pPr>
                <a:defRPr/>
              </a:pPr>
              <a:t>‹#›</a:t>
            </a:fld>
            <a:r>
              <a:rPr lang="en-US" altLang="zh-CN" dirty="0" smtClean="0"/>
              <a:t>/</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10400" cy="8683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038600" cy="491172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19200"/>
            <a:ext cx="4038600" cy="4911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74B822B8-645B-4B9D-BC48-E83346C06A0E}" type="slidenum">
              <a:rPr lang="en-US" altLang="zh-CN" smtClean="0"/>
              <a:pPr>
                <a:defRPr/>
              </a:pPr>
              <a:t>‹#›</a:t>
            </a:fld>
            <a:r>
              <a:rPr lang="en-US" altLang="zh-CN" dirty="0" smtClean="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10400" cy="8683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19200"/>
            <a:ext cx="8229600" cy="4911725"/>
          </a:xfrm>
        </p:spPr>
        <p:txBody>
          <a:bodyPr/>
          <a:lstStyle/>
          <a:p>
            <a:pPr lvl="0"/>
            <a:endParaRPr lang="zh-CN" altLang="en-US" noProof="0" dirty="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4142B68-7B59-451D-8EA5-91A6A22BD366}" type="slidenum">
              <a:rPr lang="en-US" altLang="zh-CN" smtClean="0"/>
              <a:pPr>
                <a:defRPr/>
              </a:pPr>
              <a:t>‹#›</a:t>
            </a:fld>
            <a:r>
              <a:rPr lang="en-US" altLang="zh-CN" dirty="0" smtClean="0"/>
              <a:t>/</a:t>
            </a:r>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bwMode="auto">
          <a:xfrm>
            <a:off x="457200" y="122238"/>
            <a:ext cx="7010400" cy="8683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1267" name="Rectangle 4"/>
          <p:cNvSpPr>
            <a:spLocks noGrp="1" noChangeArrowheads="1"/>
          </p:cNvSpPr>
          <p:nvPr>
            <p:ph type="body" idx="1"/>
          </p:nvPr>
        </p:nvSpPr>
        <p:spPr bwMode="auto">
          <a:xfrm>
            <a:off x="457200" y="1219200"/>
            <a:ext cx="8229600"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602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b="0">
                <a:latin typeface="Arial" pitchFamily="34" charset="0"/>
              </a:defRPr>
            </a:lvl1pPr>
          </a:lstStyle>
          <a:p>
            <a:pPr>
              <a:defRPr/>
            </a:pPr>
            <a:endParaRPr lang="en-US" altLang="zh-CN" dirty="0"/>
          </a:p>
        </p:txBody>
      </p:sp>
      <p:sp>
        <p:nvSpPr>
          <p:cNvPr id="8602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Arial" pitchFamily="34" charset="0"/>
              </a:defRPr>
            </a:lvl1pPr>
          </a:lstStyle>
          <a:p>
            <a:pPr>
              <a:defRPr/>
            </a:pPr>
            <a:fld id="{36BABF5F-71F1-4DA5-950A-DD779ECAB5FF}" type="slidenum">
              <a:rPr lang="en-US" altLang="zh-CN" smtClean="0"/>
              <a:pPr>
                <a:defRPr/>
              </a:pPr>
              <a:t>‹#›</a:t>
            </a:fld>
            <a:r>
              <a:rPr lang="en-US" altLang="zh-CN" dirty="0" smtClean="0"/>
              <a:t>/</a:t>
            </a:r>
            <a:endParaRPr lang="en-US" altLang="zh-CN" dirty="0"/>
          </a:p>
        </p:txBody>
      </p:sp>
      <p:pic>
        <p:nvPicPr>
          <p:cNvPr id="10" name="图片 9" descr="06.jpg"/>
          <p:cNvPicPr>
            <a:picLocks noChangeAspect="1"/>
          </p:cNvPicPr>
          <p:nvPr userDrawn="1"/>
        </p:nvPicPr>
        <p:blipFill>
          <a:blip r:embed="rId6" cstate="print"/>
          <a:srcRect l="60833" t="26250" r="26667" b="55000"/>
          <a:stretch>
            <a:fillRect/>
          </a:stretch>
        </p:blipFill>
        <p:spPr>
          <a:xfrm>
            <a:off x="8229600" y="0"/>
            <a:ext cx="914400" cy="914400"/>
          </a:xfrm>
          <a:prstGeom prst="rect">
            <a:avLst/>
          </a:prstGeom>
        </p:spPr>
      </p:pic>
      <p:pic>
        <p:nvPicPr>
          <p:cNvPr id="11" name="图片 10" descr="09.jpg"/>
          <p:cNvPicPr>
            <a:picLocks noChangeAspect="1"/>
          </p:cNvPicPr>
          <p:nvPr userDrawn="1"/>
        </p:nvPicPr>
        <p:blipFill>
          <a:blip r:embed="rId7" cstate="print"/>
          <a:srcRect l="7500" t="27500" r="54167" b="61250"/>
          <a:stretch>
            <a:fillRect/>
          </a:stretch>
        </p:blipFill>
        <p:spPr>
          <a:xfrm>
            <a:off x="3733800" y="6559826"/>
            <a:ext cx="1524000" cy="298174"/>
          </a:xfrm>
          <a:prstGeom prst="rect">
            <a:avLst/>
          </a:prstGeom>
        </p:spPr>
      </p:pic>
    </p:spTree>
  </p:cSld>
  <p:clrMap bg1="lt1" tx1="dk1" bg2="lt2" tx2="dk2" accent1="accent1" accent2="accent2" accent3="accent3" accent4="accent4" accent5="accent5" accent6="accent6" hlink="hlink" folHlink="folHlink"/>
  <p:sldLayoutIdLst>
    <p:sldLayoutId id="2147483759" r:id="rId1"/>
    <p:sldLayoutId id="2147483747" r:id="rId2"/>
    <p:sldLayoutId id="2147483757" r:id="rId3"/>
    <p:sldLayoutId id="2147483758" r:id="rId4"/>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C3093E"/>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3600" b="1">
          <a:solidFill>
            <a:srgbClr val="C3093E"/>
          </a:solidFill>
          <a:latin typeface="Arial" pitchFamily="34" charset="0"/>
          <a:ea typeface="华文中宋" pitchFamily="2" charset="-122"/>
        </a:defRPr>
      </a:lvl2pPr>
      <a:lvl3pPr algn="l" rtl="0" eaLnBrk="0" fontAlgn="base" hangingPunct="0">
        <a:spcBef>
          <a:spcPct val="0"/>
        </a:spcBef>
        <a:spcAft>
          <a:spcPct val="0"/>
        </a:spcAft>
        <a:defRPr sz="3600" b="1">
          <a:solidFill>
            <a:srgbClr val="C3093E"/>
          </a:solidFill>
          <a:latin typeface="Arial" pitchFamily="34" charset="0"/>
          <a:ea typeface="华文中宋" pitchFamily="2" charset="-122"/>
        </a:defRPr>
      </a:lvl3pPr>
      <a:lvl4pPr algn="l" rtl="0" eaLnBrk="0" fontAlgn="base" hangingPunct="0">
        <a:spcBef>
          <a:spcPct val="0"/>
        </a:spcBef>
        <a:spcAft>
          <a:spcPct val="0"/>
        </a:spcAft>
        <a:defRPr sz="3600" b="1">
          <a:solidFill>
            <a:srgbClr val="C3093E"/>
          </a:solidFill>
          <a:latin typeface="Arial" pitchFamily="34" charset="0"/>
          <a:ea typeface="华文中宋" pitchFamily="2" charset="-122"/>
        </a:defRPr>
      </a:lvl4pPr>
      <a:lvl5pPr algn="l" rtl="0" eaLnBrk="0" fontAlgn="base" hangingPunct="0">
        <a:spcBef>
          <a:spcPct val="0"/>
        </a:spcBef>
        <a:spcAft>
          <a:spcPct val="0"/>
        </a:spcAft>
        <a:defRPr sz="3600" b="1">
          <a:solidFill>
            <a:srgbClr val="C3093E"/>
          </a:solidFill>
          <a:latin typeface="Arial" pitchFamily="34" charset="0"/>
          <a:ea typeface="华文中宋" pitchFamily="2" charset="-122"/>
        </a:defRPr>
      </a:lvl5pPr>
      <a:lvl6pPr marL="457200" algn="l" rtl="0" fontAlgn="base">
        <a:spcBef>
          <a:spcPct val="0"/>
        </a:spcBef>
        <a:spcAft>
          <a:spcPct val="0"/>
        </a:spcAft>
        <a:defRPr sz="3600" b="1">
          <a:solidFill>
            <a:srgbClr val="C3093E"/>
          </a:solidFill>
          <a:latin typeface="Arial" pitchFamily="34" charset="0"/>
          <a:ea typeface="华文中宋" pitchFamily="2" charset="-122"/>
        </a:defRPr>
      </a:lvl6pPr>
      <a:lvl7pPr marL="914400" algn="l" rtl="0" fontAlgn="base">
        <a:spcBef>
          <a:spcPct val="0"/>
        </a:spcBef>
        <a:spcAft>
          <a:spcPct val="0"/>
        </a:spcAft>
        <a:defRPr sz="3600" b="1">
          <a:solidFill>
            <a:srgbClr val="C3093E"/>
          </a:solidFill>
          <a:latin typeface="Arial" pitchFamily="34" charset="0"/>
          <a:ea typeface="华文中宋" pitchFamily="2" charset="-122"/>
        </a:defRPr>
      </a:lvl7pPr>
      <a:lvl8pPr marL="1371600" algn="l" rtl="0" fontAlgn="base">
        <a:spcBef>
          <a:spcPct val="0"/>
        </a:spcBef>
        <a:spcAft>
          <a:spcPct val="0"/>
        </a:spcAft>
        <a:defRPr sz="3600" b="1">
          <a:solidFill>
            <a:srgbClr val="C3093E"/>
          </a:solidFill>
          <a:latin typeface="Arial" pitchFamily="34" charset="0"/>
          <a:ea typeface="华文中宋" pitchFamily="2" charset="-122"/>
        </a:defRPr>
      </a:lvl8pPr>
      <a:lvl9pPr marL="1828800" algn="l" rtl="0" fontAlgn="base">
        <a:spcBef>
          <a:spcPct val="0"/>
        </a:spcBef>
        <a:spcAft>
          <a:spcPct val="0"/>
        </a:spcAft>
        <a:defRPr sz="3600" b="1">
          <a:solidFill>
            <a:srgbClr val="C3093E"/>
          </a:solidFill>
          <a:latin typeface="Arial" pitchFamily="34" charset="0"/>
          <a:ea typeface="华文中宋" pitchFamily="2" charset="-122"/>
        </a:defRPr>
      </a:lvl9pPr>
    </p:titleStyle>
    <p:bodyStyle>
      <a:lvl1pPr marL="342900" indent="-342900" algn="l" rtl="0" eaLnBrk="0" fontAlgn="base" hangingPunct="0">
        <a:lnSpc>
          <a:spcPct val="120000"/>
        </a:lnSpc>
        <a:spcBef>
          <a:spcPct val="40000"/>
        </a:spcBef>
        <a:spcAft>
          <a:spcPct val="10000"/>
        </a:spcAft>
        <a:buClr>
          <a:schemeClr val="tx2"/>
        </a:buClr>
        <a:buSzPct val="70000"/>
        <a:buFont typeface="Wingdings" pitchFamily="2" charset="2"/>
        <a:buChar char="Ü"/>
        <a:defRPr sz="3200" b="1">
          <a:solidFill>
            <a:schemeClr val="tx1"/>
          </a:solidFill>
          <a:effectLst>
            <a:outerShdw blurRad="38100" dist="38100" dir="2700000" algn="tl">
              <a:srgbClr val="000000">
                <a:alpha val="43137"/>
              </a:srgbClr>
            </a:outerShdw>
          </a:effectLst>
          <a:latin typeface="+mn-lt"/>
          <a:ea typeface="+mn-ea"/>
          <a:cs typeface="+mn-cs"/>
        </a:defRPr>
      </a:lvl1pPr>
      <a:lvl2pPr marL="692150" indent="-347663" algn="l" rtl="0" eaLnBrk="0" fontAlgn="base" hangingPunct="0">
        <a:lnSpc>
          <a:spcPct val="120000"/>
        </a:lnSpc>
        <a:spcBef>
          <a:spcPct val="40000"/>
        </a:spcBef>
        <a:spcAft>
          <a:spcPct val="10000"/>
        </a:spcAft>
        <a:buClr>
          <a:schemeClr val="accent2"/>
        </a:buClr>
        <a:buSzPct val="70000"/>
        <a:buFont typeface="Wingdings" pitchFamily="2" charset="2"/>
        <a:buChar char="l"/>
        <a:defRPr sz="2800" b="1">
          <a:solidFill>
            <a:schemeClr val="tx1"/>
          </a:solidFill>
          <a:latin typeface="+mn-lt"/>
          <a:ea typeface="+mn-ea"/>
        </a:defRPr>
      </a:lvl2pPr>
      <a:lvl3pPr marL="987425" indent="-293688" algn="l" rtl="0" eaLnBrk="0" fontAlgn="base" hangingPunct="0">
        <a:lnSpc>
          <a:spcPct val="120000"/>
        </a:lnSpc>
        <a:spcBef>
          <a:spcPct val="40000"/>
        </a:spcBef>
        <a:spcAft>
          <a:spcPct val="10000"/>
        </a:spcAft>
        <a:buClr>
          <a:schemeClr val="accent1"/>
        </a:buClr>
        <a:buSzPct val="70000"/>
        <a:buFont typeface="Wingdings" pitchFamily="2" charset="2"/>
        <a:buChar char="l"/>
        <a:defRPr sz="2400" b="1">
          <a:solidFill>
            <a:schemeClr val="tx1"/>
          </a:solidFill>
          <a:latin typeface="+mn-lt"/>
          <a:ea typeface="+mn-ea"/>
        </a:defRPr>
      </a:lvl3pPr>
      <a:lvl4pPr marL="1281113" indent="-292100" algn="l" rtl="0" eaLnBrk="0" fontAlgn="base" hangingPunct="0">
        <a:lnSpc>
          <a:spcPct val="120000"/>
        </a:lnSpc>
        <a:spcBef>
          <a:spcPct val="40000"/>
        </a:spcBef>
        <a:spcAft>
          <a:spcPct val="1000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31.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oleObject" Target="../embeddings/oleObject37.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4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oleObject" Target="../embeddings/oleObject50.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oleObject" Target="../embeddings/oleObject52.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oleObject" Target="../embeddings/oleObject54.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33.v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35.v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oleObject" Target="../embeddings/oleObject62.bin"/><Relationship Id="rId4" Type="http://schemas.openxmlformats.org/officeDocument/2006/relationships/oleObject" Target="../embeddings/oleObject61.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oleObject" Target="../embeddings/oleObject64.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38.v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39.v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40.vml"/><Relationship Id="rId5" Type="http://schemas.openxmlformats.org/officeDocument/2006/relationships/oleObject" Target="../embeddings/oleObject69.bin"/><Relationship Id="rId4" Type="http://schemas.openxmlformats.org/officeDocument/2006/relationships/oleObject" Target="../embeddings/oleObject68.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41.v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oleObject" Target="../embeddings/oleObject7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43.v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8"/>
          <p:cNvSpPr txBox="1">
            <a:spLocks noChangeArrowheads="1"/>
          </p:cNvSpPr>
          <p:nvPr/>
        </p:nvSpPr>
        <p:spPr bwMode="auto">
          <a:xfrm>
            <a:off x="1752600" y="467380"/>
            <a:ext cx="4724400" cy="523220"/>
          </a:xfrm>
          <a:prstGeom prst="rect">
            <a:avLst/>
          </a:prstGeom>
          <a:noFill/>
          <a:ln w="9525" algn="ctr">
            <a:noFill/>
            <a:miter lim="800000"/>
            <a:headEnd/>
            <a:tailEnd/>
          </a:ln>
        </p:spPr>
        <p:txBody>
          <a:bodyPr wrap="square" anchor="b">
            <a:spAutoFit/>
          </a:bodyPr>
          <a:lstStyle/>
          <a:p>
            <a:pPr algn="l">
              <a:spcBef>
                <a:spcPct val="50000"/>
              </a:spcBef>
            </a:pPr>
            <a:r>
              <a:rPr lang="zh-CN" altLang="en-US" sz="2800" dirty="0">
                <a:solidFill>
                  <a:srgbClr val="006600"/>
                </a:solidFill>
                <a:effectLst>
                  <a:outerShdw blurRad="38100" dist="38100" dir="2700000" algn="tl">
                    <a:srgbClr val="000000">
                      <a:alpha val="43137"/>
                    </a:srgbClr>
                  </a:outerShdw>
                </a:effectLst>
                <a:ea typeface="华文中宋" pitchFamily="2" charset="-122"/>
              </a:rPr>
              <a:t>本科生</a:t>
            </a:r>
            <a:r>
              <a:rPr lang="zh-CN" altLang="en-US" sz="2800" dirty="0" smtClean="0">
                <a:solidFill>
                  <a:srgbClr val="006600"/>
                </a:solidFill>
                <a:effectLst>
                  <a:outerShdw blurRad="38100" dist="38100" dir="2700000" algn="tl">
                    <a:srgbClr val="000000">
                      <a:alpha val="43137"/>
                    </a:srgbClr>
                  </a:outerShdw>
                </a:effectLst>
                <a:ea typeface="华文中宋" pitchFamily="2" charset="-122"/>
              </a:rPr>
              <a:t>必修课</a:t>
            </a:r>
            <a:r>
              <a:rPr lang="en-US" altLang="zh-CN" sz="2800" dirty="0" smtClean="0">
                <a:solidFill>
                  <a:srgbClr val="006600"/>
                </a:solidFill>
                <a:effectLst>
                  <a:outerShdw blurRad="38100" dist="38100" dir="2700000" algn="tl">
                    <a:srgbClr val="000000">
                      <a:alpha val="43137"/>
                    </a:srgbClr>
                  </a:outerShdw>
                </a:effectLst>
                <a:ea typeface="华文中宋" pitchFamily="2" charset="-122"/>
              </a:rPr>
              <a:t>《</a:t>
            </a:r>
            <a:r>
              <a:rPr lang="zh-CN" altLang="en-US" sz="2800" dirty="0" smtClean="0">
                <a:solidFill>
                  <a:srgbClr val="006600"/>
                </a:solidFill>
                <a:effectLst>
                  <a:outerShdw blurRad="38100" dist="38100" dir="2700000" algn="tl">
                    <a:srgbClr val="000000">
                      <a:alpha val="43137"/>
                    </a:srgbClr>
                  </a:outerShdw>
                </a:effectLst>
                <a:ea typeface="华文中宋" pitchFamily="2" charset="-122"/>
              </a:rPr>
              <a:t>现代密码学</a:t>
            </a:r>
            <a:r>
              <a:rPr lang="en-US" altLang="zh-CN" sz="2800" dirty="0" smtClean="0">
                <a:solidFill>
                  <a:srgbClr val="006600"/>
                </a:solidFill>
                <a:effectLst>
                  <a:outerShdw blurRad="38100" dist="38100" dir="2700000" algn="tl">
                    <a:srgbClr val="000000">
                      <a:alpha val="43137"/>
                    </a:srgbClr>
                  </a:outerShdw>
                </a:effectLst>
                <a:ea typeface="华文中宋" pitchFamily="2" charset="-122"/>
              </a:rPr>
              <a:t>》</a:t>
            </a:r>
            <a:endParaRPr lang="zh-CN" altLang="en-US" sz="2800" dirty="0">
              <a:solidFill>
                <a:srgbClr val="006600"/>
              </a:solidFill>
              <a:effectLst>
                <a:outerShdw blurRad="38100" dist="38100" dir="2700000" algn="tl">
                  <a:srgbClr val="000000">
                    <a:alpha val="43137"/>
                  </a:srgbClr>
                </a:outerShdw>
              </a:effectLst>
              <a:ea typeface="华文中宋" pitchFamily="2" charset="-122"/>
            </a:endParaRPr>
          </a:p>
        </p:txBody>
      </p:sp>
      <p:sp>
        <p:nvSpPr>
          <p:cNvPr id="13315" name="Rectangle 9"/>
          <p:cNvSpPr>
            <a:spLocks noGrp="1" noChangeArrowheads="1"/>
          </p:cNvSpPr>
          <p:nvPr>
            <p:ph type="ctrTitle" idx="4294967295"/>
          </p:nvPr>
        </p:nvSpPr>
        <p:spPr>
          <a:xfrm>
            <a:off x="1219200" y="1295400"/>
            <a:ext cx="6400800" cy="1066800"/>
          </a:xfrm>
          <a:noFill/>
        </p:spPr>
        <p:txBody>
          <a:bodyPr/>
          <a:lstStyle/>
          <a:p>
            <a:pPr algn="ctr" eaLnBrk="1" hangingPunct="1"/>
            <a:r>
              <a:rPr lang="zh-CN" altLang="en-US" sz="5400" dirty="0" smtClean="0">
                <a:solidFill>
                  <a:srgbClr val="0000FF"/>
                </a:solidFill>
                <a:latin typeface="华文中宋" pitchFamily="2" charset="-122"/>
                <a:ea typeface="华文中宋" pitchFamily="2" charset="-122"/>
              </a:rPr>
              <a:t>第二章  流密码</a:t>
            </a:r>
          </a:p>
        </p:txBody>
      </p:sp>
      <p:sp>
        <p:nvSpPr>
          <p:cNvPr id="13317" name="Rectangle 11"/>
          <p:cNvSpPr>
            <a:spLocks noChangeArrowheads="1"/>
          </p:cNvSpPr>
          <p:nvPr/>
        </p:nvSpPr>
        <p:spPr bwMode="auto">
          <a:xfrm>
            <a:off x="914400" y="2895600"/>
            <a:ext cx="7620000" cy="2514600"/>
          </a:xfrm>
          <a:prstGeom prst="rect">
            <a:avLst/>
          </a:prstGeom>
          <a:solidFill>
            <a:srgbClr val="FFFFFF"/>
          </a:solidFill>
          <a:ln w="9525">
            <a:noFill/>
            <a:miter lim="800000"/>
            <a:headEnd/>
            <a:tailEnd/>
          </a:ln>
        </p:spPr>
        <p:txBody>
          <a:bodyPr/>
          <a:lstStyle/>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主讲教师</a:t>
            </a:r>
            <a:r>
              <a:rPr lang="zh-CN" altLang="en-US" sz="2800" dirty="0">
                <a:effectLst>
                  <a:outerShdw blurRad="38100" dist="38100" dir="2700000" algn="tl">
                    <a:srgbClr val="000000">
                      <a:alpha val="43137"/>
                    </a:srgbClr>
                  </a:outerShdw>
                </a:effectLst>
                <a:latin typeface="华文中宋" pitchFamily="2" charset="-122"/>
                <a:ea typeface="华文中宋" pitchFamily="2" charset="-122"/>
              </a:rPr>
              <a:t>：</a:t>
            </a:r>
            <a:r>
              <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rPr>
              <a:t>董庆</a:t>
            </a:r>
            <a:r>
              <a:rPr lang="zh-CN" altLang="en-US" sz="2800" dirty="0" smtClean="0">
                <a:solidFill>
                  <a:schemeClr val="tx2"/>
                </a:solidFill>
                <a:effectLst>
                  <a:outerShdw blurRad="38100" dist="38100" dir="2700000" algn="tl">
                    <a:srgbClr val="000000">
                      <a:alpha val="43137"/>
                    </a:srgbClr>
                  </a:outerShdw>
                </a:effectLst>
                <a:latin typeface="华文中宋" pitchFamily="2" charset="-122"/>
                <a:ea typeface="华文中宋" pitchFamily="2" charset="-122"/>
              </a:rPr>
              <a:t>宽   副教授</a:t>
            </a:r>
            <a:endPar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endParaRPr>
          </a:p>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研究方向</a:t>
            </a:r>
            <a:r>
              <a:rPr lang="zh-CN" altLang="en-US" sz="2800" dirty="0">
                <a:effectLst>
                  <a:outerShdw blurRad="38100" dist="38100" dir="2700000" algn="tl">
                    <a:srgbClr val="000000">
                      <a:alpha val="43137"/>
                    </a:srgbClr>
                  </a:outerShdw>
                </a:effectLst>
                <a:latin typeface="华文中宋" pitchFamily="2" charset="-122"/>
                <a:ea typeface="华文中宋" pitchFamily="2" charset="-122"/>
              </a:rPr>
              <a:t>：</a:t>
            </a:r>
            <a:r>
              <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rPr>
              <a:t>密码学与信息安全</a:t>
            </a:r>
          </a:p>
          <a:p>
            <a:pPr algn="l">
              <a:spcBef>
                <a:spcPct val="40000"/>
              </a:spcBef>
              <a:spcAft>
                <a:spcPct val="10000"/>
              </a:spcAft>
              <a:buClr>
                <a:schemeClr val="tx2"/>
              </a:buClr>
              <a:buSzPct val="70000"/>
              <a:buFont typeface="Wingdings" pitchFamily="2" charset="2"/>
              <a:buNone/>
            </a:pPr>
            <a:r>
              <a:rPr lang="zh-CN" altLang="en-US" sz="2800" dirty="0" smtClean="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电子邮件：</a:t>
            </a:r>
            <a:r>
              <a:rPr lang="en-US" altLang="zh-CN" sz="2800" dirty="0" smtClean="0">
                <a:solidFill>
                  <a:schemeClr val="tx2"/>
                </a:solidFill>
                <a:latin typeface="Times New Roman" pitchFamily="18" charset="0"/>
                <a:ea typeface="华文中宋" pitchFamily="2" charset="-122"/>
                <a:cs typeface="Times New Roman" pitchFamily="18" charset="0"/>
              </a:rPr>
              <a:t>qkdong@xidian.edu.cn</a:t>
            </a:r>
            <a:endParaRPr lang="en-US" altLang="zh-CN" sz="2800" dirty="0">
              <a:solidFill>
                <a:schemeClr val="tx2"/>
              </a:solidFill>
              <a:latin typeface="Times New Roman" pitchFamily="18" charset="0"/>
              <a:ea typeface="华文中宋" pitchFamily="2" charset="-122"/>
              <a:cs typeface="Times New Roman" pitchFamily="18" charset="0"/>
            </a:endParaRPr>
          </a:p>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个人主页：</a:t>
            </a:r>
            <a:r>
              <a:rPr lang="en-US" altLang="zh-CN" sz="2800" dirty="0">
                <a:solidFill>
                  <a:schemeClr val="tx2"/>
                </a:solidFill>
                <a:latin typeface="Times New Roman" pitchFamily="18" charset="0"/>
                <a:ea typeface="华文中宋" pitchFamily="2" charset="-122"/>
                <a:cs typeface="Times New Roman" pitchFamily="18" charset="0"/>
              </a:rPr>
              <a:t>http://web.xidian.edu.cn/qkdong/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2.1.2 </a:t>
            </a:r>
            <a:r>
              <a:rPr lang="zh-CN" altLang="en-US" dirty="0" smtClean="0"/>
              <a:t>有限状态自动机</a:t>
            </a:r>
            <a:endParaRPr lang="zh-CN" altLang="en-US" dirty="0"/>
          </a:p>
        </p:txBody>
      </p:sp>
      <p:sp>
        <p:nvSpPr>
          <p:cNvPr id="3" name="内容占位符 2"/>
          <p:cNvSpPr>
            <a:spLocks noGrp="1"/>
          </p:cNvSpPr>
          <p:nvPr>
            <p:ph idx="1"/>
          </p:nvPr>
        </p:nvSpPr>
        <p:spPr>
          <a:xfrm>
            <a:off x="457200" y="914400"/>
            <a:ext cx="8229600" cy="5486400"/>
          </a:xfrm>
        </p:spPr>
        <p:txBody>
          <a:bodyPr/>
          <a:lstStyle/>
          <a:p>
            <a:pPr algn="just">
              <a:lnSpc>
                <a:spcPct val="110000"/>
              </a:lnSpc>
            </a:pPr>
            <a:r>
              <a:rPr lang="en-US" altLang="zh-CN" dirty="0" smtClean="0">
                <a:solidFill>
                  <a:srgbClr val="0000FF"/>
                </a:solidFill>
                <a:latin typeface="Times New Roman" pitchFamily="18" charset="0"/>
              </a:rPr>
              <a:t>【</a:t>
            </a:r>
            <a:r>
              <a:rPr lang="zh-CN" altLang="en-US" dirty="0" smtClean="0">
                <a:solidFill>
                  <a:srgbClr val="0000FF"/>
                </a:solidFill>
                <a:latin typeface="Times New Roman" pitchFamily="18" charset="0"/>
              </a:rPr>
              <a:t>例</a:t>
            </a:r>
            <a:r>
              <a:rPr lang="en-US" altLang="zh-CN" dirty="0" smtClean="0">
                <a:solidFill>
                  <a:srgbClr val="0000FF"/>
                </a:solidFill>
                <a:latin typeface="Times New Roman" pitchFamily="18" charset="0"/>
              </a:rPr>
              <a:t>2</a:t>
            </a:r>
            <a:r>
              <a:rPr lang="zh-CN" altLang="en-US" dirty="0" smtClean="0">
                <a:solidFill>
                  <a:srgbClr val="0000FF"/>
                </a:solidFill>
                <a:latin typeface="Times New Roman" pitchFamily="18" charset="0"/>
              </a:rPr>
              <a:t>－</a:t>
            </a:r>
            <a:r>
              <a:rPr lang="en-US" altLang="zh-CN" dirty="0" smtClean="0">
                <a:solidFill>
                  <a:srgbClr val="0000FF"/>
                </a:solidFill>
                <a:latin typeface="Times New Roman" pitchFamily="18" charset="0"/>
              </a:rPr>
              <a:t>1】</a:t>
            </a:r>
          </a:p>
          <a:p>
            <a:pPr lvl="1" algn="just">
              <a:lnSpc>
                <a:spcPct val="110000"/>
              </a:lnSpc>
            </a:pPr>
            <a:r>
              <a:rPr lang="en-US" altLang="zh-CN" i="1" dirty="0" smtClean="0">
                <a:latin typeface="Times New Roman" pitchFamily="18" charset="0"/>
              </a:rPr>
              <a:t>S</a:t>
            </a:r>
            <a:r>
              <a:rPr lang="en-US" altLang="zh-CN" dirty="0" smtClean="0">
                <a:latin typeface="Times New Roman" pitchFamily="18" charset="0"/>
              </a:rPr>
              <a:t>={</a:t>
            </a:r>
            <a:r>
              <a:rPr lang="en-US" altLang="zh-CN" i="1" dirty="0" smtClean="0">
                <a:latin typeface="Times New Roman" pitchFamily="18" charset="0"/>
              </a:rPr>
              <a:t>s</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s</a:t>
            </a:r>
            <a:r>
              <a:rPr lang="en-US" altLang="zh-CN" baseline="-25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s</a:t>
            </a:r>
            <a:r>
              <a:rPr lang="en-US" altLang="zh-CN" baseline="-25000" dirty="0" smtClean="0">
                <a:latin typeface="Times New Roman" pitchFamily="18" charset="0"/>
              </a:rPr>
              <a:t>3</a:t>
            </a:r>
            <a:r>
              <a:rPr lang="en-US" altLang="zh-CN" dirty="0" smtClean="0">
                <a:latin typeface="Times New Roman" pitchFamily="18" charset="0"/>
              </a:rPr>
              <a:t>}</a:t>
            </a:r>
            <a:r>
              <a:rPr lang="zh-CN" altLang="en-US" dirty="0" smtClean="0">
                <a:latin typeface="Times New Roman" pitchFamily="18" charset="0"/>
              </a:rPr>
              <a:t>，</a:t>
            </a:r>
          </a:p>
          <a:p>
            <a:pPr lvl="1" algn="just">
              <a:lnSpc>
                <a:spcPct val="110000"/>
              </a:lnSpc>
            </a:pPr>
            <a:r>
              <a:rPr lang="en-US" altLang="zh-CN" i="1" dirty="0" smtClean="0">
                <a:latin typeface="Times New Roman" pitchFamily="18" charset="0"/>
              </a:rPr>
              <a:t>A</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A</a:t>
            </a:r>
            <a:r>
              <a:rPr lang="en-US" altLang="zh-CN" baseline="-25000" dirty="0" smtClean="0">
                <a:latin typeface="Times New Roman" pitchFamily="18" charset="0"/>
              </a:rPr>
              <a:t>1</a:t>
            </a:r>
            <a:r>
              <a:rPr lang="en-US" altLang="zh-CN" baseline="30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A</a:t>
            </a:r>
            <a:r>
              <a:rPr lang="en-US" altLang="zh-CN" baseline="-25000" dirty="0" smtClean="0">
                <a:latin typeface="Times New Roman" pitchFamily="18" charset="0"/>
              </a:rPr>
              <a:t>2</a:t>
            </a:r>
            <a:r>
              <a:rPr lang="en-US" altLang="zh-CN" baseline="30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A</a:t>
            </a:r>
            <a:r>
              <a:rPr lang="en-US" altLang="zh-CN" baseline="-25000" dirty="0" smtClean="0">
                <a:latin typeface="Times New Roman" pitchFamily="18" charset="0"/>
              </a:rPr>
              <a:t>3</a:t>
            </a:r>
            <a:r>
              <a:rPr lang="en-US" altLang="zh-CN" baseline="30000" dirty="0" smtClean="0">
                <a:latin typeface="Times New Roman" pitchFamily="18" charset="0"/>
              </a:rPr>
              <a:t>(1)</a:t>
            </a:r>
            <a:r>
              <a:rPr lang="en-US" altLang="zh-CN" dirty="0" smtClean="0">
                <a:latin typeface="Times New Roman" pitchFamily="18" charset="0"/>
              </a:rPr>
              <a:t>}</a:t>
            </a:r>
            <a:r>
              <a:rPr lang="zh-CN" altLang="en-US" dirty="0" smtClean="0">
                <a:latin typeface="Times New Roman" pitchFamily="18" charset="0"/>
              </a:rPr>
              <a:t>，</a:t>
            </a:r>
            <a:r>
              <a:rPr lang="en-US" altLang="zh-CN" i="1" dirty="0" smtClean="0">
                <a:latin typeface="Times New Roman" pitchFamily="18" charset="0"/>
              </a:rPr>
              <a:t>A</a:t>
            </a:r>
            <a:r>
              <a:rPr lang="en-US" altLang="zh-CN" baseline="-25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A</a:t>
            </a:r>
            <a:r>
              <a:rPr lang="en-US" altLang="zh-CN" baseline="-25000" dirty="0" smtClean="0">
                <a:latin typeface="Times New Roman" pitchFamily="18" charset="0"/>
              </a:rPr>
              <a:t>1</a:t>
            </a:r>
            <a:r>
              <a:rPr lang="en-US" altLang="zh-CN" baseline="30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A</a:t>
            </a:r>
            <a:r>
              <a:rPr lang="en-US" altLang="zh-CN" baseline="-25000" dirty="0" smtClean="0">
                <a:latin typeface="Times New Roman" pitchFamily="18" charset="0"/>
              </a:rPr>
              <a:t>2</a:t>
            </a:r>
            <a:r>
              <a:rPr lang="en-US" altLang="zh-CN" baseline="30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A</a:t>
            </a:r>
            <a:r>
              <a:rPr lang="en-US" altLang="zh-CN" baseline="-25000" dirty="0" smtClean="0">
                <a:latin typeface="Times New Roman" pitchFamily="18" charset="0"/>
              </a:rPr>
              <a:t>3</a:t>
            </a:r>
            <a:r>
              <a:rPr lang="en-US" altLang="zh-CN" baseline="30000" dirty="0" smtClean="0">
                <a:latin typeface="Times New Roman" pitchFamily="18" charset="0"/>
              </a:rPr>
              <a:t>(2)</a:t>
            </a:r>
            <a:r>
              <a:rPr lang="en-US" altLang="zh-CN" dirty="0" smtClean="0">
                <a:latin typeface="Times New Roman" pitchFamily="18" charset="0"/>
              </a:rPr>
              <a:t>}</a:t>
            </a:r>
            <a:r>
              <a:rPr lang="zh-CN" altLang="en-US" dirty="0" smtClean="0">
                <a:latin typeface="Times New Roman" pitchFamily="18" charset="0"/>
              </a:rPr>
              <a:t>，转移函数由表</a:t>
            </a:r>
            <a:r>
              <a:rPr lang="en-US" altLang="zh-CN" dirty="0" smtClean="0">
                <a:latin typeface="Times New Roman" pitchFamily="18" charset="0"/>
              </a:rPr>
              <a:t>2</a:t>
            </a:r>
            <a:r>
              <a:rPr lang="zh-CN" altLang="en-US" dirty="0" smtClean="0">
                <a:latin typeface="Times New Roman" pitchFamily="18" charset="0"/>
              </a:rPr>
              <a:t>－</a:t>
            </a:r>
            <a:r>
              <a:rPr lang="en-US" altLang="zh-CN" dirty="0" smtClean="0">
                <a:latin typeface="Times New Roman" pitchFamily="18" charset="0"/>
              </a:rPr>
              <a:t>1</a:t>
            </a:r>
            <a:r>
              <a:rPr lang="zh-CN" altLang="en-US" dirty="0" smtClean="0">
                <a:latin typeface="Times New Roman" pitchFamily="18" charset="0"/>
              </a:rPr>
              <a:t>给出。</a:t>
            </a:r>
            <a:r>
              <a:rPr lang="en-US" altLang="zh-CN" i="1" dirty="0" smtClean="0">
                <a:latin typeface="Times New Roman" pitchFamily="18" charset="0"/>
              </a:rPr>
              <a:t>f</a:t>
            </a:r>
            <a:r>
              <a:rPr lang="en-US" altLang="zh-CN" baseline="-25000" dirty="0" smtClean="0">
                <a:latin typeface="Times New Roman" pitchFamily="18" charset="0"/>
              </a:rPr>
              <a:t>1</a:t>
            </a:r>
            <a:r>
              <a:rPr lang="zh-CN" altLang="en-US" dirty="0" smtClean="0">
                <a:latin typeface="Times New Roman" pitchFamily="18" charset="0"/>
              </a:rPr>
              <a:t>为输出转移函数，</a:t>
            </a:r>
            <a:r>
              <a:rPr lang="en-US" altLang="zh-CN" i="1" dirty="0" smtClean="0">
                <a:latin typeface="Times New Roman" pitchFamily="18" charset="0"/>
              </a:rPr>
              <a:t>f</a:t>
            </a:r>
            <a:r>
              <a:rPr lang="en-US" altLang="zh-CN" baseline="-25000" dirty="0" smtClean="0">
                <a:latin typeface="Times New Roman" pitchFamily="18" charset="0"/>
              </a:rPr>
              <a:t>2</a:t>
            </a:r>
            <a:r>
              <a:rPr lang="zh-CN" altLang="en-US" dirty="0" smtClean="0">
                <a:latin typeface="Times New Roman" pitchFamily="18" charset="0"/>
              </a:rPr>
              <a:t>为状态转移函数</a:t>
            </a:r>
          </a:p>
          <a:p>
            <a:endParaRPr lang="en-US" altLang="zh-CN" sz="1800" dirty="0" smtClean="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 name="Group 209"/>
          <p:cNvGraphicFramePr>
            <a:graphicFrameLocks/>
          </p:cNvGraphicFramePr>
          <p:nvPr/>
        </p:nvGraphicFramePr>
        <p:xfrm>
          <a:off x="914400" y="3048000"/>
          <a:ext cx="7543800" cy="3383280"/>
        </p:xfrm>
        <a:graphic>
          <a:graphicData uri="http://schemas.openxmlformats.org/drawingml/2006/table">
            <a:tbl>
              <a:tblPr/>
              <a:tblGrid>
                <a:gridCol w="1885950"/>
                <a:gridCol w="1885950"/>
                <a:gridCol w="1885950"/>
                <a:gridCol w="1885950"/>
              </a:tblGrid>
              <a:tr h="38132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f</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2</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3</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r>
              <a:tr h="38132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rgbClr val="0000FF"/>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rgbClr val="0000FF"/>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rgbClr val="0000FF"/>
                        </a:solidFill>
                        <a:effectLst/>
                        <a:latin typeface="Arial" charset="0"/>
                        <a:ea typeface="宋体"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1</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3</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8001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rgbClr val="0000FF"/>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rgbClr val="0000FF"/>
                          </a:solidFill>
                          <a:effectLst/>
                          <a:latin typeface="Times New Roman" pitchFamily="18" charset="0"/>
                          <a:ea typeface="宋体" charset="-122"/>
                          <a:cs typeface="Times New Roman" pitchFamily="18" charset="0"/>
                        </a:rPr>
                        <a:t>2</a:t>
                      </a:r>
                      <a:endParaRPr kumimoji="0" lang="en-US" altLang="zh-CN" sz="2000" b="1" i="0" u="none" strike="noStrike" cap="none" normalizeH="0" baseline="0" dirty="0" smtClean="0">
                        <a:ln>
                          <a:noFill/>
                        </a:ln>
                        <a:solidFill>
                          <a:srgbClr val="0000FF"/>
                        </a:solidFill>
                        <a:effectLst/>
                        <a:latin typeface="Arial" charset="0"/>
                        <a:ea typeface="宋体"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1</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3</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8132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rgbClr val="0000FF"/>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rgbClr val="0000FF"/>
                          </a:solidFill>
                          <a:effectLst/>
                          <a:latin typeface="Times New Roman" pitchFamily="18" charset="0"/>
                          <a:ea typeface="宋体" charset="-122"/>
                          <a:cs typeface="Times New Roman" pitchFamily="18" charset="0"/>
                        </a:rPr>
                        <a:t>3</a:t>
                      </a:r>
                      <a:endParaRPr kumimoji="0" lang="en-US" altLang="zh-CN" sz="2000" b="1" i="0" u="none" strike="noStrike" cap="none" normalizeH="0" baseline="0" dirty="0" smtClean="0">
                        <a:ln>
                          <a:noFill/>
                        </a:ln>
                        <a:solidFill>
                          <a:srgbClr val="0000FF"/>
                        </a:solidFill>
                        <a:effectLst/>
                        <a:latin typeface="Arial" charset="0"/>
                        <a:ea typeface="宋体"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3</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167640">
                <a:tc grid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altLang="zh-CN" sz="800" b="1" i="0" u="none" strike="noStrike" cap="none" normalizeH="0" baseline="0" dirty="0" smtClean="0">
                        <a:ln>
                          <a:noFill/>
                        </a:ln>
                        <a:solidFill>
                          <a:srgbClr val="0000FF"/>
                        </a:solidFill>
                        <a:effectLst/>
                        <a:latin typeface="Arial" charset="0"/>
                        <a:ea typeface="宋体"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8132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f</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3</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r>
              <a:tr h="38132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rgbClr val="0000FF"/>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rgbClr val="0000FF"/>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rgbClr val="0000FF"/>
                        </a:solidFill>
                        <a:effectLst/>
                        <a:latin typeface="Arial" charset="0"/>
                        <a:ea typeface="宋体"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3</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8001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rgbClr val="0000FF"/>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rgbClr val="0000FF"/>
                          </a:solidFill>
                          <a:effectLst/>
                          <a:latin typeface="Times New Roman" pitchFamily="18" charset="0"/>
                          <a:ea typeface="宋体" charset="-122"/>
                          <a:cs typeface="Times New Roman" pitchFamily="18" charset="0"/>
                        </a:rPr>
                        <a:t>2</a:t>
                      </a:r>
                      <a:endParaRPr kumimoji="0" lang="en-US" altLang="zh-CN" sz="2000" b="1" i="0" u="none" strike="noStrike" cap="none" normalizeH="0" baseline="0" dirty="0" smtClean="0">
                        <a:ln>
                          <a:noFill/>
                        </a:ln>
                        <a:solidFill>
                          <a:srgbClr val="0000FF"/>
                        </a:solidFill>
                        <a:effectLst/>
                        <a:latin typeface="Arial" charset="0"/>
                        <a:ea typeface="宋体"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s</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s</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8132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rgbClr val="0000FF"/>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rgbClr val="0000FF"/>
                          </a:solidFill>
                          <a:effectLst/>
                          <a:latin typeface="Times New Roman" pitchFamily="18" charset="0"/>
                          <a:ea typeface="宋体" charset="-122"/>
                          <a:cs typeface="Times New Roman" pitchFamily="18" charset="0"/>
                        </a:rPr>
                        <a:t>3</a:t>
                      </a:r>
                      <a:endParaRPr kumimoji="0" lang="en-US" altLang="zh-CN" sz="2000" b="1" i="0" u="none" strike="noStrike" cap="none" normalizeH="0" baseline="0" dirty="0" smtClean="0">
                        <a:ln>
                          <a:noFill/>
                        </a:ln>
                        <a:solidFill>
                          <a:srgbClr val="0000FF"/>
                        </a:solidFill>
                        <a:effectLst/>
                        <a:latin typeface="Arial" charset="0"/>
                        <a:ea typeface="宋体"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s</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3</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2.1.2 </a:t>
            </a:r>
            <a:r>
              <a:rPr lang="zh-CN" altLang="en-US" dirty="0" smtClean="0"/>
              <a:t>有限状态自动机</a:t>
            </a:r>
            <a:endParaRPr lang="zh-CN" altLang="en-US" dirty="0"/>
          </a:p>
        </p:txBody>
      </p:sp>
      <p:sp>
        <p:nvSpPr>
          <p:cNvPr id="3" name="内容占位符 2"/>
          <p:cNvSpPr>
            <a:spLocks noGrp="1"/>
          </p:cNvSpPr>
          <p:nvPr>
            <p:ph idx="1"/>
          </p:nvPr>
        </p:nvSpPr>
        <p:spPr>
          <a:xfrm>
            <a:off x="457200" y="914400"/>
            <a:ext cx="8229600" cy="1981200"/>
          </a:xfrm>
        </p:spPr>
        <p:txBody>
          <a:bodyPr/>
          <a:lstStyle/>
          <a:p>
            <a:pPr algn="just"/>
            <a:r>
              <a:rPr lang="zh-CN" altLang="en-US" sz="2400" dirty="0" smtClean="0">
                <a:latin typeface="Times New Roman" pitchFamily="18" charset="0"/>
              </a:rPr>
              <a:t>有限状态自动机可用有向图表示，称为转移图</a:t>
            </a:r>
          </a:p>
          <a:p>
            <a:pPr lvl="1" algn="just"/>
            <a:r>
              <a:rPr lang="zh-CN" altLang="en-US" sz="2000" dirty="0" smtClean="0">
                <a:latin typeface="Times New Roman" pitchFamily="18" charset="0"/>
              </a:rPr>
              <a:t>转移图的顶点对应于自动机的状态</a:t>
            </a:r>
            <a:endParaRPr lang="en-US" altLang="zh-CN" sz="2000" dirty="0" smtClean="0">
              <a:latin typeface="Times New Roman" pitchFamily="18" charset="0"/>
            </a:endParaRPr>
          </a:p>
          <a:p>
            <a:pPr lvl="1" algn="just"/>
            <a:r>
              <a:rPr lang="zh-CN" altLang="en-US" sz="2000" dirty="0" smtClean="0">
                <a:latin typeface="Times New Roman" pitchFamily="18" charset="0"/>
                <a:ea typeface="华文中宋" pitchFamily="2" charset="-122"/>
              </a:rPr>
              <a:t>若状态 </a:t>
            </a:r>
            <a:r>
              <a:rPr lang="en-US" altLang="zh-CN" sz="2000" i="1" dirty="0" err="1" smtClean="0">
                <a:latin typeface="Times New Roman" pitchFamily="18" charset="0"/>
                <a:ea typeface="华文中宋" pitchFamily="2" charset="-122"/>
              </a:rPr>
              <a:t>s</a:t>
            </a:r>
            <a:r>
              <a:rPr lang="en-US" altLang="zh-CN" sz="2000" i="1" baseline="-25000" dirty="0" err="1" smtClean="0">
                <a:latin typeface="Times New Roman" pitchFamily="18" charset="0"/>
                <a:ea typeface="华文中宋" pitchFamily="2" charset="-122"/>
              </a:rPr>
              <a:t>i</a:t>
            </a:r>
            <a:r>
              <a:rPr lang="zh-CN" altLang="en-US" sz="2000" dirty="0" smtClean="0">
                <a:latin typeface="Times New Roman" pitchFamily="18" charset="0"/>
                <a:ea typeface="华文中宋" pitchFamily="2" charset="-122"/>
              </a:rPr>
              <a:t>在输入</a:t>
            </a:r>
            <a:r>
              <a:rPr lang="en-US" altLang="zh-CN" sz="2000" i="1" dirty="0" smtClean="0">
                <a:latin typeface="Times New Roman" pitchFamily="18" charset="0"/>
                <a:ea typeface="华文中宋" pitchFamily="2" charset="-122"/>
              </a:rPr>
              <a:t>A</a:t>
            </a:r>
            <a:r>
              <a:rPr lang="en-US" altLang="zh-CN" sz="2000" i="1" baseline="-25000" dirty="0" smtClean="0">
                <a:latin typeface="Times New Roman" pitchFamily="18" charset="0"/>
                <a:ea typeface="华文中宋" pitchFamily="2" charset="-122"/>
              </a:rPr>
              <a:t>i</a:t>
            </a:r>
            <a:r>
              <a:rPr lang="en-US" altLang="zh-CN" sz="2000" baseline="30000" dirty="0" smtClean="0">
                <a:latin typeface="Times New Roman" pitchFamily="18" charset="0"/>
                <a:ea typeface="华文中宋" pitchFamily="2" charset="-122"/>
              </a:rPr>
              <a:t>(1)</a:t>
            </a:r>
            <a:r>
              <a:rPr lang="zh-CN" altLang="en-US" sz="2000" dirty="0" smtClean="0">
                <a:latin typeface="Times New Roman" pitchFamily="18" charset="0"/>
                <a:ea typeface="华文中宋" pitchFamily="2" charset="-122"/>
              </a:rPr>
              <a:t>时转为状态</a:t>
            </a:r>
            <a:r>
              <a:rPr lang="en-US" altLang="zh-CN" sz="2000" i="1" dirty="0" err="1" smtClean="0">
                <a:latin typeface="Times New Roman" pitchFamily="18" charset="0"/>
                <a:ea typeface="华文中宋" pitchFamily="2" charset="-122"/>
              </a:rPr>
              <a:t>s</a:t>
            </a:r>
            <a:r>
              <a:rPr lang="en-US" altLang="zh-CN" sz="2000" i="1" baseline="-25000" dirty="0" err="1" smtClean="0">
                <a:latin typeface="Times New Roman" pitchFamily="18" charset="0"/>
                <a:ea typeface="华文中宋" pitchFamily="2" charset="-122"/>
              </a:rPr>
              <a:t>j</a:t>
            </a:r>
            <a:r>
              <a:rPr lang="zh-CN" altLang="en-US" sz="2000" dirty="0" smtClean="0">
                <a:latin typeface="Times New Roman" pitchFamily="18" charset="0"/>
                <a:ea typeface="华文中宋" pitchFamily="2" charset="-122"/>
              </a:rPr>
              <a:t>，且输出一字符</a:t>
            </a:r>
            <a:r>
              <a:rPr lang="en-US" altLang="zh-CN" sz="2000" i="1" dirty="0" err="1" smtClean="0">
                <a:latin typeface="Times New Roman" pitchFamily="18" charset="0"/>
                <a:ea typeface="华文中宋" pitchFamily="2" charset="-122"/>
              </a:rPr>
              <a:t>A</a:t>
            </a:r>
            <a:r>
              <a:rPr lang="en-US" altLang="zh-CN" sz="2000" i="1" baseline="-25000" dirty="0" err="1" smtClean="0">
                <a:latin typeface="Times New Roman" pitchFamily="18" charset="0"/>
                <a:ea typeface="华文中宋" pitchFamily="2" charset="-122"/>
              </a:rPr>
              <a:t>j</a:t>
            </a:r>
            <a:r>
              <a:rPr lang="en-US" altLang="zh-CN" sz="2000" baseline="30000" dirty="0" smtClean="0">
                <a:latin typeface="Times New Roman" pitchFamily="18" charset="0"/>
                <a:ea typeface="华文中宋" pitchFamily="2" charset="-122"/>
              </a:rPr>
              <a:t>(2)</a:t>
            </a:r>
            <a:r>
              <a:rPr lang="zh-CN" altLang="en-US" sz="2000" dirty="0" smtClean="0">
                <a:latin typeface="Times New Roman" pitchFamily="18" charset="0"/>
                <a:ea typeface="华文中宋" pitchFamily="2" charset="-122"/>
              </a:rPr>
              <a:t>，则在转移图中，从状态</a:t>
            </a:r>
            <a:r>
              <a:rPr lang="en-US" altLang="zh-CN" sz="2000" i="1" dirty="0" err="1" smtClean="0">
                <a:latin typeface="Times New Roman" pitchFamily="18" charset="0"/>
                <a:ea typeface="华文中宋" pitchFamily="2" charset="-122"/>
              </a:rPr>
              <a:t>s</a:t>
            </a:r>
            <a:r>
              <a:rPr lang="en-US" altLang="zh-CN" sz="2000" i="1" baseline="-25000" dirty="0" err="1" smtClean="0">
                <a:latin typeface="Times New Roman" pitchFamily="18" charset="0"/>
                <a:ea typeface="华文中宋" pitchFamily="2" charset="-122"/>
              </a:rPr>
              <a:t>i</a:t>
            </a:r>
            <a:r>
              <a:rPr lang="zh-CN" altLang="en-US" sz="2000" dirty="0" smtClean="0">
                <a:latin typeface="Times New Roman" pitchFamily="18" charset="0"/>
                <a:ea typeface="华文中宋" pitchFamily="2" charset="-122"/>
              </a:rPr>
              <a:t>到状态</a:t>
            </a:r>
            <a:r>
              <a:rPr lang="en-US" altLang="zh-CN" sz="2000" i="1" dirty="0" err="1" smtClean="0">
                <a:latin typeface="Times New Roman" pitchFamily="18" charset="0"/>
                <a:ea typeface="华文中宋" pitchFamily="2" charset="-122"/>
              </a:rPr>
              <a:t>s</a:t>
            </a:r>
            <a:r>
              <a:rPr lang="en-US" altLang="zh-CN" sz="2000" i="1" baseline="-25000" dirty="0" err="1" smtClean="0">
                <a:latin typeface="Times New Roman" pitchFamily="18" charset="0"/>
                <a:ea typeface="华文中宋" pitchFamily="2" charset="-122"/>
              </a:rPr>
              <a:t>j</a:t>
            </a:r>
            <a:r>
              <a:rPr lang="zh-CN" altLang="en-US" sz="2000" dirty="0" smtClean="0">
                <a:latin typeface="Times New Roman" pitchFamily="18" charset="0"/>
                <a:ea typeface="华文中宋" pitchFamily="2" charset="-122"/>
              </a:rPr>
              <a:t>有一条标有</a:t>
            </a:r>
            <a:r>
              <a:rPr lang="en-US" altLang="zh-CN" sz="2000" dirty="0" smtClean="0">
                <a:latin typeface="Times New Roman" pitchFamily="18" charset="0"/>
                <a:ea typeface="华文中宋" pitchFamily="2" charset="-122"/>
              </a:rPr>
              <a:t>(</a:t>
            </a:r>
            <a:r>
              <a:rPr lang="en-US" altLang="zh-CN" sz="2000" i="1" dirty="0" smtClean="0">
                <a:latin typeface="Times New Roman" pitchFamily="18" charset="0"/>
                <a:ea typeface="华文中宋" pitchFamily="2" charset="-122"/>
              </a:rPr>
              <a:t>A</a:t>
            </a:r>
            <a:r>
              <a:rPr lang="en-US" altLang="zh-CN" sz="2000" i="1" baseline="-25000" dirty="0" smtClean="0">
                <a:latin typeface="Times New Roman" pitchFamily="18" charset="0"/>
                <a:ea typeface="华文中宋" pitchFamily="2" charset="-122"/>
              </a:rPr>
              <a:t>i</a:t>
            </a:r>
            <a:r>
              <a:rPr lang="en-US" altLang="zh-CN" sz="2000" baseline="30000" dirty="0" smtClean="0">
                <a:latin typeface="Times New Roman" pitchFamily="18" charset="0"/>
                <a:ea typeface="华文中宋" pitchFamily="2" charset="-122"/>
              </a:rPr>
              <a:t>(1)</a:t>
            </a:r>
            <a:r>
              <a:rPr lang="en-US" altLang="zh-CN" sz="2000" dirty="0" smtClean="0">
                <a:latin typeface="Times New Roman" pitchFamily="18" charset="0"/>
                <a:ea typeface="华文中宋" pitchFamily="2" charset="-122"/>
              </a:rPr>
              <a:t>,</a:t>
            </a:r>
            <a:r>
              <a:rPr lang="en-US" altLang="zh-CN" sz="2000" i="1" dirty="0" smtClean="0">
                <a:latin typeface="Times New Roman" pitchFamily="18" charset="0"/>
                <a:ea typeface="华文中宋" pitchFamily="2" charset="-122"/>
              </a:rPr>
              <a:t> </a:t>
            </a:r>
            <a:r>
              <a:rPr lang="en-US" altLang="zh-CN" sz="2000" i="1" dirty="0" err="1" smtClean="0">
                <a:latin typeface="Times New Roman" pitchFamily="18" charset="0"/>
                <a:ea typeface="华文中宋" pitchFamily="2" charset="-122"/>
              </a:rPr>
              <a:t>A</a:t>
            </a:r>
            <a:r>
              <a:rPr lang="en-US" altLang="zh-CN" sz="2000" i="1" baseline="-25000" dirty="0" err="1" smtClean="0">
                <a:latin typeface="Times New Roman" pitchFamily="18" charset="0"/>
                <a:ea typeface="华文中宋" pitchFamily="2" charset="-122"/>
              </a:rPr>
              <a:t>j</a:t>
            </a:r>
            <a:r>
              <a:rPr lang="en-US" altLang="zh-CN" sz="2000" baseline="30000" dirty="0" smtClean="0">
                <a:latin typeface="Times New Roman" pitchFamily="18" charset="0"/>
                <a:ea typeface="华文中宋" pitchFamily="2" charset="-122"/>
              </a:rPr>
              <a:t>(2)</a:t>
            </a:r>
            <a:r>
              <a:rPr lang="en-US" altLang="zh-CN" sz="2000" dirty="0" smtClean="0">
                <a:latin typeface="Times New Roman" pitchFamily="18" charset="0"/>
                <a:ea typeface="华文中宋" pitchFamily="2" charset="-122"/>
              </a:rPr>
              <a:t>)</a:t>
            </a:r>
            <a:r>
              <a:rPr lang="zh-CN" altLang="en-US" sz="2000" dirty="0" smtClean="0">
                <a:latin typeface="Times New Roman" pitchFamily="18" charset="0"/>
                <a:ea typeface="华文中宋" pitchFamily="2" charset="-122"/>
              </a:rPr>
              <a:t>的有向弧线，如图</a:t>
            </a:r>
            <a:endParaRPr lang="en-US" altLang="zh-CN" sz="2000" dirty="0" smtClean="0">
              <a:latin typeface="Times New Roman" pitchFamily="18" charset="0"/>
              <a:ea typeface="华文中宋" pitchFamily="2" charset="-122"/>
            </a:endParaRPr>
          </a:p>
          <a:p>
            <a:pPr algn="just"/>
            <a:r>
              <a:rPr lang="zh-CN" altLang="en-US" sz="2400" dirty="0" smtClean="0">
                <a:latin typeface="Times New Roman" pitchFamily="18" charset="0"/>
                <a:ea typeface="华文中宋" pitchFamily="2" charset="-122"/>
              </a:rPr>
              <a:t>在例</a:t>
            </a:r>
            <a:r>
              <a:rPr lang="en-US" altLang="zh-CN" sz="2400" dirty="0" smtClean="0">
                <a:latin typeface="Times New Roman" pitchFamily="18" charset="0"/>
                <a:ea typeface="华文中宋" pitchFamily="2" charset="-122"/>
              </a:rPr>
              <a:t>2-1</a:t>
            </a:r>
            <a:r>
              <a:rPr lang="zh-CN" altLang="en-US" sz="2400" dirty="0" smtClean="0">
                <a:latin typeface="Times New Roman" pitchFamily="18" charset="0"/>
                <a:ea typeface="华文中宋" pitchFamily="2" charset="-122"/>
              </a:rPr>
              <a:t>中，若</a:t>
            </a:r>
          </a:p>
          <a:p>
            <a:pPr lvl="1" algn="just">
              <a:lnSpc>
                <a:spcPct val="80000"/>
              </a:lnSpc>
            </a:pPr>
            <a:r>
              <a:rPr lang="zh-CN" altLang="en-US" sz="2000" dirty="0" smtClean="0">
                <a:latin typeface="Times New Roman" pitchFamily="18" charset="0"/>
              </a:rPr>
              <a:t>输入序列为</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baseline="30000" dirty="0" smtClean="0">
                <a:latin typeface="Times New Roman" pitchFamily="18" charset="0"/>
              </a:rPr>
              <a:t>(1)</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baseline="30000" dirty="0" smtClean="0">
                <a:latin typeface="Times New Roman" pitchFamily="18" charset="0"/>
              </a:rPr>
              <a:t>(1)</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baseline="30000" dirty="0" smtClean="0">
                <a:latin typeface="Times New Roman" pitchFamily="18" charset="0"/>
              </a:rPr>
              <a:t>(1)</a:t>
            </a:r>
            <a:r>
              <a:rPr lang="en-US" altLang="zh-CN" sz="2000" i="1" dirty="0" smtClean="0">
                <a:latin typeface="Times New Roman" pitchFamily="18" charset="0"/>
              </a:rPr>
              <a:t>A</a:t>
            </a:r>
            <a:r>
              <a:rPr lang="en-US" altLang="zh-CN" sz="2000" baseline="-25000" dirty="0" smtClean="0">
                <a:latin typeface="Times New Roman" pitchFamily="18" charset="0"/>
              </a:rPr>
              <a:t>3</a:t>
            </a:r>
            <a:r>
              <a:rPr lang="en-US" altLang="zh-CN" sz="2000" baseline="30000" dirty="0" smtClean="0">
                <a:latin typeface="Times New Roman" pitchFamily="18" charset="0"/>
              </a:rPr>
              <a:t>(1)</a:t>
            </a:r>
            <a:r>
              <a:rPr lang="en-US" altLang="zh-CN" sz="2000" i="1" dirty="0" smtClean="0">
                <a:latin typeface="Times New Roman" pitchFamily="18" charset="0"/>
              </a:rPr>
              <a:t>A</a:t>
            </a:r>
            <a:r>
              <a:rPr lang="en-US" altLang="zh-CN" sz="2000" baseline="-25000" dirty="0" smtClean="0">
                <a:latin typeface="Times New Roman" pitchFamily="18" charset="0"/>
              </a:rPr>
              <a:t>3</a:t>
            </a:r>
            <a:r>
              <a:rPr lang="en-US" altLang="zh-CN" sz="2000" baseline="30000" dirty="0" smtClean="0">
                <a:latin typeface="Times New Roman" pitchFamily="18" charset="0"/>
              </a:rPr>
              <a:t>(1)</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baseline="30000" dirty="0" smtClean="0">
                <a:latin typeface="Times New Roman" pitchFamily="18" charset="0"/>
              </a:rPr>
              <a:t>(1)</a:t>
            </a:r>
            <a:endParaRPr lang="en-US" altLang="zh-CN" sz="2000" dirty="0" smtClean="0">
              <a:latin typeface="Times New Roman" pitchFamily="18" charset="0"/>
            </a:endParaRPr>
          </a:p>
          <a:p>
            <a:pPr lvl="1" algn="just">
              <a:lnSpc>
                <a:spcPct val="80000"/>
              </a:lnSpc>
            </a:pPr>
            <a:r>
              <a:rPr lang="zh-CN" altLang="en-US" sz="2000" dirty="0" smtClean="0">
                <a:latin typeface="Times New Roman" pitchFamily="18" charset="0"/>
              </a:rPr>
              <a:t>初始状态为</a:t>
            </a:r>
            <a:r>
              <a:rPr lang="en-US" altLang="zh-CN" sz="2000" i="1" dirty="0" smtClean="0">
                <a:latin typeface="Times New Roman" pitchFamily="18" charset="0"/>
              </a:rPr>
              <a:t>s</a:t>
            </a:r>
            <a:r>
              <a:rPr lang="en-US" altLang="zh-CN" sz="2000" baseline="-25000" dirty="0" smtClean="0">
                <a:latin typeface="Times New Roman" pitchFamily="18" charset="0"/>
              </a:rPr>
              <a:t>1</a:t>
            </a:r>
            <a:r>
              <a:rPr lang="zh-CN" altLang="en-US" sz="2000" dirty="0" smtClean="0">
                <a:latin typeface="Times New Roman" pitchFamily="18" charset="0"/>
              </a:rPr>
              <a:t>，</a:t>
            </a:r>
          </a:p>
          <a:p>
            <a:pPr lvl="1" algn="just">
              <a:lnSpc>
                <a:spcPct val="80000"/>
              </a:lnSpc>
            </a:pPr>
            <a:r>
              <a:rPr lang="zh-CN" altLang="en-US" sz="2000" dirty="0" smtClean="0">
                <a:latin typeface="Times New Roman" pitchFamily="18" charset="0"/>
              </a:rPr>
              <a:t>则得到状态序列为：</a:t>
            </a:r>
          </a:p>
          <a:p>
            <a:pPr lvl="1" algn="just">
              <a:lnSpc>
                <a:spcPct val="80000"/>
              </a:lnSpc>
            </a:pPr>
            <a:endParaRPr lang="en-US" altLang="zh-CN" sz="2000" dirty="0" smtClean="0">
              <a:latin typeface="Times New Roman" pitchFamily="18" charset="0"/>
            </a:endParaRPr>
          </a:p>
          <a:p>
            <a:pPr lvl="1" algn="just">
              <a:lnSpc>
                <a:spcPct val="80000"/>
              </a:lnSpc>
            </a:pPr>
            <a:r>
              <a:rPr lang="zh-CN" altLang="en-US" sz="2000" dirty="0" smtClean="0">
                <a:latin typeface="Times New Roman" pitchFamily="18" charset="0"/>
              </a:rPr>
              <a:t>输出字符序列为：</a:t>
            </a:r>
            <a:endParaRPr lang="zh-CN" altLang="en-US" sz="2000" baseline="30000" dirty="0" smtClean="0">
              <a:latin typeface="Times New Roman" pitchFamily="18" charset="0"/>
            </a:endParaRPr>
          </a:p>
          <a:p>
            <a:pPr algn="just"/>
            <a:endParaRPr lang="zh-CN" altLang="en-US" sz="1800" dirty="0" smtClean="0">
              <a:latin typeface="Times New Roman" pitchFamily="18" charset="0"/>
            </a:endParaRPr>
          </a:p>
          <a:p>
            <a:endParaRPr lang="en-US" altLang="zh-CN" sz="1800" dirty="0" smtClean="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28034" name="Object 2"/>
          <p:cNvGraphicFramePr>
            <a:graphicFrameLocks noChangeAspect="1"/>
          </p:cNvGraphicFramePr>
          <p:nvPr/>
        </p:nvGraphicFramePr>
        <p:xfrm>
          <a:off x="3943388" y="3352800"/>
          <a:ext cx="5048212" cy="3124200"/>
        </p:xfrm>
        <a:graphic>
          <a:graphicData uri="http://schemas.openxmlformats.org/presentationml/2006/ole">
            <p:oleObj spid="_x0000_s428034" name="Visio" r:id="rId3" imgW="4627778" imgH="2863901" progId="Visio.Drawing.11">
              <p:embed/>
            </p:oleObj>
          </a:graphicData>
        </a:graphic>
      </p:graphicFrame>
      <p:sp>
        <p:nvSpPr>
          <p:cNvPr id="7" name="Text Box 7"/>
          <p:cNvSpPr txBox="1">
            <a:spLocks noChangeArrowheads="1"/>
          </p:cNvSpPr>
          <p:nvPr/>
        </p:nvSpPr>
        <p:spPr bwMode="auto">
          <a:xfrm>
            <a:off x="1143000" y="4510087"/>
            <a:ext cx="2057400" cy="519113"/>
          </a:xfrm>
          <a:prstGeom prst="rect">
            <a:avLst/>
          </a:prstGeom>
          <a:noFill/>
          <a:ln w="9525" algn="ctr">
            <a:noFill/>
            <a:miter lim="800000"/>
            <a:headEnd/>
            <a:tailEnd/>
          </a:ln>
          <a:effectLst/>
        </p:spPr>
        <p:txBody>
          <a:bodyPr anchor="b">
            <a:spAutoFit/>
          </a:bodyPr>
          <a:lstStyle/>
          <a:p>
            <a:pPr>
              <a:spcBef>
                <a:spcPct val="50000"/>
              </a:spcBef>
            </a:pPr>
            <a:r>
              <a:rPr lang="en-US" altLang="zh-CN" sz="2800" i="1" dirty="0">
                <a:latin typeface="Times New Roman" pitchFamily="18" charset="0"/>
              </a:rPr>
              <a:t>s</a:t>
            </a:r>
            <a:r>
              <a:rPr lang="en-US" altLang="zh-CN" sz="2800" baseline="-25000" dirty="0">
                <a:latin typeface="Times New Roman" pitchFamily="18" charset="0"/>
              </a:rPr>
              <a:t>1</a:t>
            </a:r>
            <a:r>
              <a:rPr lang="en-US" altLang="zh-CN" sz="2800" i="1" dirty="0">
                <a:solidFill>
                  <a:srgbClr val="0000FF"/>
                </a:solidFill>
                <a:latin typeface="Times New Roman" pitchFamily="18" charset="0"/>
              </a:rPr>
              <a:t>s</a:t>
            </a:r>
            <a:r>
              <a:rPr lang="en-US" altLang="zh-CN" sz="2800" baseline="-25000" dirty="0">
                <a:solidFill>
                  <a:srgbClr val="0000FF"/>
                </a:solidFill>
                <a:latin typeface="Times New Roman" pitchFamily="18" charset="0"/>
              </a:rPr>
              <a:t>2</a:t>
            </a:r>
            <a:r>
              <a:rPr lang="en-US" altLang="zh-CN" sz="2800" i="1" dirty="0">
                <a:solidFill>
                  <a:srgbClr val="0000FF"/>
                </a:solidFill>
                <a:latin typeface="Times New Roman" pitchFamily="18" charset="0"/>
              </a:rPr>
              <a:t>s</a:t>
            </a:r>
            <a:r>
              <a:rPr lang="en-US" altLang="zh-CN" sz="2800" baseline="-25000" dirty="0">
                <a:solidFill>
                  <a:srgbClr val="0000FF"/>
                </a:solidFill>
                <a:latin typeface="Times New Roman" pitchFamily="18" charset="0"/>
              </a:rPr>
              <a:t>2</a:t>
            </a:r>
            <a:r>
              <a:rPr lang="en-US" altLang="zh-CN" sz="2800" i="1" dirty="0">
                <a:solidFill>
                  <a:srgbClr val="0000FF"/>
                </a:solidFill>
                <a:latin typeface="Times New Roman" pitchFamily="18" charset="0"/>
              </a:rPr>
              <a:t>s</a:t>
            </a:r>
            <a:r>
              <a:rPr lang="en-US" altLang="zh-CN" sz="2800" baseline="-25000" dirty="0">
                <a:solidFill>
                  <a:srgbClr val="0000FF"/>
                </a:solidFill>
                <a:latin typeface="Times New Roman" pitchFamily="18" charset="0"/>
              </a:rPr>
              <a:t>3</a:t>
            </a:r>
            <a:r>
              <a:rPr lang="en-US" altLang="zh-CN" sz="2800" i="1" dirty="0">
                <a:solidFill>
                  <a:srgbClr val="0000FF"/>
                </a:solidFill>
                <a:latin typeface="Times New Roman" pitchFamily="18" charset="0"/>
              </a:rPr>
              <a:t>s</a:t>
            </a:r>
            <a:r>
              <a:rPr lang="en-US" altLang="zh-CN" sz="2800" baseline="-25000" dirty="0">
                <a:solidFill>
                  <a:srgbClr val="0000FF"/>
                </a:solidFill>
                <a:latin typeface="Times New Roman" pitchFamily="18" charset="0"/>
              </a:rPr>
              <a:t>2</a:t>
            </a:r>
            <a:r>
              <a:rPr lang="en-US" altLang="zh-CN" sz="2800" i="1" dirty="0">
                <a:solidFill>
                  <a:srgbClr val="0000FF"/>
                </a:solidFill>
                <a:latin typeface="Times New Roman" pitchFamily="18" charset="0"/>
              </a:rPr>
              <a:t>s</a:t>
            </a:r>
            <a:r>
              <a:rPr lang="en-US" altLang="zh-CN" sz="2800" baseline="-25000" dirty="0">
                <a:solidFill>
                  <a:srgbClr val="0000FF"/>
                </a:solidFill>
                <a:latin typeface="Times New Roman" pitchFamily="18" charset="0"/>
              </a:rPr>
              <a:t>1</a:t>
            </a:r>
            <a:r>
              <a:rPr lang="en-US" altLang="zh-CN" sz="2800" i="1" dirty="0">
                <a:solidFill>
                  <a:srgbClr val="0000FF"/>
                </a:solidFill>
                <a:latin typeface="Times New Roman" pitchFamily="18" charset="0"/>
              </a:rPr>
              <a:t>s</a:t>
            </a:r>
            <a:r>
              <a:rPr lang="en-US" altLang="zh-CN" sz="2800" baseline="-25000" dirty="0">
                <a:solidFill>
                  <a:srgbClr val="0000FF"/>
                </a:solidFill>
                <a:latin typeface="Times New Roman" pitchFamily="18" charset="0"/>
              </a:rPr>
              <a:t>2</a:t>
            </a:r>
          </a:p>
        </p:txBody>
      </p:sp>
      <p:sp>
        <p:nvSpPr>
          <p:cNvPr id="8" name="Text Box 8"/>
          <p:cNvSpPr txBox="1">
            <a:spLocks noChangeArrowheads="1"/>
          </p:cNvSpPr>
          <p:nvPr/>
        </p:nvSpPr>
        <p:spPr bwMode="auto">
          <a:xfrm>
            <a:off x="1066800" y="5532021"/>
            <a:ext cx="3048000" cy="338554"/>
          </a:xfrm>
          <a:prstGeom prst="rect">
            <a:avLst/>
          </a:prstGeom>
          <a:noFill/>
          <a:ln w="9525" algn="ctr">
            <a:noFill/>
            <a:miter lim="800000"/>
            <a:headEnd/>
            <a:tailEnd/>
          </a:ln>
          <a:effectLst/>
        </p:spPr>
        <p:txBody>
          <a:bodyPr wrap="square" anchor="b">
            <a:spAutoFit/>
          </a:bodyPr>
          <a:lstStyle/>
          <a:p>
            <a:pPr algn="just">
              <a:lnSpc>
                <a:spcPct val="80000"/>
              </a:lnSpc>
              <a:spcBef>
                <a:spcPct val="40000"/>
              </a:spcBef>
              <a:spcAft>
                <a:spcPct val="10000"/>
              </a:spcAft>
              <a:buClr>
                <a:schemeClr val="accent2"/>
              </a:buClr>
              <a:buSzPct val="70000"/>
              <a:buFont typeface="Wingdings" pitchFamily="2" charset="2"/>
              <a:buNone/>
            </a:pPr>
            <a:r>
              <a:rPr lang="en-US" altLang="zh-CN" sz="2000" i="1" dirty="0">
                <a:solidFill>
                  <a:srgbClr val="0000FF"/>
                </a:solidFill>
                <a:effectLst>
                  <a:outerShdw blurRad="38100" dist="38100" dir="2700000" algn="tl">
                    <a:srgbClr val="000000">
                      <a:alpha val="43137"/>
                    </a:srgbClr>
                  </a:outerShdw>
                </a:effectLst>
              </a:rPr>
              <a:t>A</a:t>
            </a:r>
            <a:r>
              <a:rPr lang="en-US" altLang="zh-CN" sz="2000" baseline="-25000" dirty="0">
                <a:solidFill>
                  <a:srgbClr val="0000FF"/>
                </a:solidFill>
                <a:effectLst>
                  <a:outerShdw blurRad="38100" dist="38100" dir="2700000" algn="tl">
                    <a:srgbClr val="000000">
                      <a:alpha val="43137"/>
                    </a:srgbClr>
                  </a:outerShdw>
                </a:effectLst>
              </a:rPr>
              <a:t>1</a:t>
            </a:r>
            <a:r>
              <a:rPr lang="en-US" altLang="zh-CN" sz="2000" baseline="30000" dirty="0">
                <a:solidFill>
                  <a:srgbClr val="0000FF"/>
                </a:solidFill>
                <a:effectLst>
                  <a:outerShdw blurRad="38100" dist="38100" dir="2700000" algn="tl">
                    <a:srgbClr val="000000">
                      <a:alpha val="43137"/>
                    </a:srgbClr>
                  </a:outerShdw>
                </a:effectLst>
              </a:rPr>
              <a:t>(2)</a:t>
            </a:r>
            <a:r>
              <a:rPr lang="en-US" altLang="zh-CN" sz="2000" i="1" dirty="0">
                <a:solidFill>
                  <a:srgbClr val="0000FF"/>
                </a:solidFill>
                <a:effectLst>
                  <a:outerShdw blurRad="38100" dist="38100" dir="2700000" algn="tl">
                    <a:srgbClr val="000000">
                      <a:alpha val="43137"/>
                    </a:srgbClr>
                  </a:outerShdw>
                </a:effectLst>
              </a:rPr>
              <a:t>A</a:t>
            </a:r>
            <a:r>
              <a:rPr lang="en-US" altLang="zh-CN" sz="2000" baseline="-25000" dirty="0">
                <a:solidFill>
                  <a:srgbClr val="0000FF"/>
                </a:solidFill>
                <a:effectLst>
                  <a:outerShdw blurRad="38100" dist="38100" dir="2700000" algn="tl">
                    <a:srgbClr val="000000">
                      <a:alpha val="43137"/>
                    </a:srgbClr>
                  </a:outerShdw>
                </a:effectLst>
              </a:rPr>
              <a:t>1</a:t>
            </a:r>
            <a:r>
              <a:rPr lang="en-US" altLang="zh-CN" sz="2000" baseline="30000" dirty="0">
                <a:solidFill>
                  <a:srgbClr val="0000FF"/>
                </a:solidFill>
                <a:effectLst>
                  <a:outerShdw blurRad="38100" dist="38100" dir="2700000" algn="tl">
                    <a:srgbClr val="000000">
                      <a:alpha val="43137"/>
                    </a:srgbClr>
                  </a:outerShdw>
                </a:effectLst>
              </a:rPr>
              <a:t>(2)</a:t>
            </a:r>
            <a:r>
              <a:rPr lang="en-US" altLang="zh-CN" sz="2000" i="1" dirty="0">
                <a:solidFill>
                  <a:srgbClr val="0000FF"/>
                </a:solidFill>
                <a:effectLst>
                  <a:outerShdw blurRad="38100" dist="38100" dir="2700000" algn="tl">
                    <a:srgbClr val="000000">
                      <a:alpha val="43137"/>
                    </a:srgbClr>
                  </a:outerShdw>
                </a:effectLst>
              </a:rPr>
              <a:t>A</a:t>
            </a:r>
            <a:r>
              <a:rPr lang="en-US" altLang="zh-CN" sz="2000" baseline="-25000" dirty="0">
                <a:solidFill>
                  <a:srgbClr val="0000FF"/>
                </a:solidFill>
                <a:effectLst>
                  <a:outerShdw blurRad="38100" dist="38100" dir="2700000" algn="tl">
                    <a:srgbClr val="000000">
                      <a:alpha val="43137"/>
                    </a:srgbClr>
                  </a:outerShdw>
                </a:effectLst>
              </a:rPr>
              <a:t>2</a:t>
            </a:r>
            <a:r>
              <a:rPr lang="en-US" altLang="zh-CN" sz="2000" baseline="30000" dirty="0">
                <a:solidFill>
                  <a:srgbClr val="0000FF"/>
                </a:solidFill>
                <a:effectLst>
                  <a:outerShdw blurRad="38100" dist="38100" dir="2700000" algn="tl">
                    <a:srgbClr val="000000">
                      <a:alpha val="43137"/>
                    </a:srgbClr>
                  </a:outerShdw>
                </a:effectLst>
              </a:rPr>
              <a:t>(2)</a:t>
            </a:r>
            <a:r>
              <a:rPr lang="en-US" altLang="zh-CN" sz="2000" i="1" dirty="0">
                <a:solidFill>
                  <a:srgbClr val="0000FF"/>
                </a:solidFill>
                <a:effectLst>
                  <a:outerShdw blurRad="38100" dist="38100" dir="2700000" algn="tl">
                    <a:srgbClr val="000000">
                      <a:alpha val="43137"/>
                    </a:srgbClr>
                  </a:outerShdw>
                </a:effectLst>
              </a:rPr>
              <a:t>A</a:t>
            </a:r>
            <a:r>
              <a:rPr lang="en-US" altLang="zh-CN" sz="2000" baseline="-25000" dirty="0">
                <a:solidFill>
                  <a:srgbClr val="0000FF"/>
                </a:solidFill>
                <a:effectLst>
                  <a:outerShdw blurRad="38100" dist="38100" dir="2700000" algn="tl">
                    <a:srgbClr val="000000">
                      <a:alpha val="43137"/>
                    </a:srgbClr>
                  </a:outerShdw>
                </a:effectLst>
              </a:rPr>
              <a:t>1</a:t>
            </a:r>
            <a:r>
              <a:rPr lang="en-US" altLang="zh-CN" sz="2000" baseline="30000" dirty="0">
                <a:solidFill>
                  <a:srgbClr val="0000FF"/>
                </a:solidFill>
                <a:effectLst>
                  <a:outerShdw blurRad="38100" dist="38100" dir="2700000" algn="tl">
                    <a:srgbClr val="000000">
                      <a:alpha val="43137"/>
                    </a:srgbClr>
                  </a:outerShdw>
                </a:effectLst>
              </a:rPr>
              <a:t>(2)</a:t>
            </a:r>
            <a:r>
              <a:rPr lang="en-US" altLang="zh-CN" sz="2000" i="1" dirty="0">
                <a:solidFill>
                  <a:srgbClr val="0000FF"/>
                </a:solidFill>
                <a:effectLst>
                  <a:outerShdw blurRad="38100" dist="38100" dir="2700000" algn="tl">
                    <a:srgbClr val="000000">
                      <a:alpha val="43137"/>
                    </a:srgbClr>
                  </a:outerShdw>
                </a:effectLst>
              </a:rPr>
              <a:t>A</a:t>
            </a:r>
            <a:r>
              <a:rPr lang="en-US" altLang="zh-CN" sz="2000" baseline="-25000" dirty="0">
                <a:solidFill>
                  <a:srgbClr val="0000FF"/>
                </a:solidFill>
                <a:effectLst>
                  <a:outerShdw blurRad="38100" dist="38100" dir="2700000" algn="tl">
                    <a:srgbClr val="000000">
                      <a:alpha val="43137"/>
                    </a:srgbClr>
                  </a:outerShdw>
                </a:effectLst>
              </a:rPr>
              <a:t>3</a:t>
            </a:r>
            <a:r>
              <a:rPr lang="en-US" altLang="zh-CN" sz="2000" baseline="30000" dirty="0">
                <a:solidFill>
                  <a:srgbClr val="0000FF"/>
                </a:solidFill>
                <a:effectLst>
                  <a:outerShdw blurRad="38100" dist="38100" dir="2700000" algn="tl">
                    <a:srgbClr val="000000">
                      <a:alpha val="43137"/>
                    </a:srgbClr>
                  </a:outerShdw>
                </a:effectLst>
              </a:rPr>
              <a:t>(2)</a:t>
            </a:r>
            <a:r>
              <a:rPr lang="en-US" altLang="zh-CN" sz="2000" i="1" dirty="0">
                <a:solidFill>
                  <a:srgbClr val="0000FF"/>
                </a:solidFill>
                <a:effectLst>
                  <a:outerShdw blurRad="38100" dist="38100" dir="2700000" algn="tl">
                    <a:srgbClr val="000000">
                      <a:alpha val="43137"/>
                    </a:srgbClr>
                  </a:outerShdw>
                </a:effectLst>
              </a:rPr>
              <a:t>A</a:t>
            </a:r>
            <a:r>
              <a:rPr lang="en-US" altLang="zh-CN" sz="2000" baseline="-25000" dirty="0">
                <a:solidFill>
                  <a:srgbClr val="0000FF"/>
                </a:solidFill>
                <a:effectLst>
                  <a:outerShdw blurRad="38100" dist="38100" dir="2700000" algn="tl">
                    <a:srgbClr val="000000">
                      <a:alpha val="43137"/>
                    </a:srgbClr>
                  </a:outerShdw>
                </a:effectLst>
              </a:rPr>
              <a:t>1</a:t>
            </a:r>
            <a:r>
              <a:rPr lang="en-US" altLang="zh-CN" sz="2000" baseline="30000" dirty="0">
                <a:solidFill>
                  <a:srgbClr val="0000FF"/>
                </a:solidFill>
                <a:effectLst>
                  <a:outerShdw blurRad="38100" dist="38100" dir="2700000" algn="tl">
                    <a:srgbClr val="000000">
                      <a:alpha val="43137"/>
                    </a:srgbClr>
                  </a:outerShdw>
                </a:effectLst>
                <a:latin typeface="Times New Roman" pitchFamily="18" charset="0"/>
              </a:rPr>
              <a:t>(2)</a:t>
            </a:r>
            <a:endParaRPr lang="en-US" altLang="zh-CN" sz="2000" baseline="-25000" dirty="0">
              <a:solidFill>
                <a:srgbClr val="0000FF"/>
              </a:solidFill>
              <a:effectLst>
                <a:outerShdw blurRad="38100" dist="38100" dir="2700000" algn="tl">
                  <a:srgbClr val="000000">
                    <a:alpha val="43137"/>
                  </a:srgbClr>
                </a:outerShdw>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7696200" cy="533400"/>
          </a:xfrm>
        </p:spPr>
        <p:txBody>
          <a:bodyPr/>
          <a:lstStyle/>
          <a:p>
            <a:r>
              <a:rPr lang="en-US" altLang="zh-CN" dirty="0" smtClean="0"/>
              <a:t>2.1.3 </a:t>
            </a:r>
            <a:r>
              <a:rPr lang="zh-CN" altLang="en-US" dirty="0" smtClean="0"/>
              <a:t>密钥流产生器</a:t>
            </a:r>
            <a:endParaRPr lang="zh-CN" altLang="en-US" dirty="0"/>
          </a:p>
        </p:txBody>
      </p:sp>
      <p:sp>
        <p:nvSpPr>
          <p:cNvPr id="3" name="内容占位符 2"/>
          <p:cNvSpPr>
            <a:spLocks noGrp="1"/>
          </p:cNvSpPr>
          <p:nvPr>
            <p:ph idx="1"/>
          </p:nvPr>
        </p:nvSpPr>
        <p:spPr>
          <a:xfrm>
            <a:off x="457200" y="914400"/>
            <a:ext cx="8229600" cy="5638800"/>
          </a:xfrm>
        </p:spPr>
        <p:txBody>
          <a:bodyPr/>
          <a:lstStyle/>
          <a:p>
            <a:endParaRPr lang="en-US" altLang="zh-CN" sz="2400" dirty="0" smtClean="0">
              <a:latin typeface="Times New Roman" pitchFamily="18" charset="0"/>
            </a:endParaRPr>
          </a:p>
          <a:p>
            <a:endParaRPr lang="en-US" altLang="zh-CN" sz="2400" dirty="0" smtClean="0">
              <a:latin typeface="Times New Roman" pitchFamily="18" charset="0"/>
            </a:endParaRPr>
          </a:p>
          <a:p>
            <a:r>
              <a:rPr lang="zh-CN" altLang="en-US" sz="2400" dirty="0" smtClean="0">
                <a:latin typeface="Times New Roman" pitchFamily="18" charset="0"/>
              </a:rPr>
              <a:t>同步流密码的关键是密钥流产生器</a:t>
            </a:r>
            <a:r>
              <a:rPr lang="en-US" altLang="zh-CN" sz="2400" dirty="0" smtClean="0">
                <a:latin typeface="Times New Roman" pitchFamily="18" charset="0"/>
              </a:rPr>
              <a:t>(Key Generator)</a:t>
            </a:r>
          </a:p>
          <a:p>
            <a:pPr lvl="1"/>
            <a:r>
              <a:rPr lang="zh-CN" altLang="en-US" sz="2000" dirty="0" smtClean="0">
                <a:latin typeface="Times New Roman" pitchFamily="18" charset="0"/>
              </a:rPr>
              <a:t>一般可将其看成</a:t>
            </a:r>
            <a:r>
              <a:rPr lang="zh-CN" altLang="en-US" sz="2000" dirty="0" smtClean="0">
                <a:solidFill>
                  <a:srgbClr val="0000FF"/>
                </a:solidFill>
                <a:latin typeface="Times New Roman" pitchFamily="18" charset="0"/>
              </a:rPr>
              <a:t>一个参数为</a:t>
            </a:r>
            <a:r>
              <a:rPr lang="en-US" altLang="zh-CN" sz="2000" i="1" dirty="0" smtClean="0">
                <a:solidFill>
                  <a:srgbClr val="0000FF"/>
                </a:solidFill>
                <a:latin typeface="Times New Roman" pitchFamily="18" charset="0"/>
              </a:rPr>
              <a:t>k</a:t>
            </a:r>
            <a:r>
              <a:rPr lang="zh-CN" altLang="en-US" sz="2000" dirty="0" smtClean="0">
                <a:solidFill>
                  <a:srgbClr val="0000FF"/>
                </a:solidFill>
                <a:latin typeface="Times New Roman" pitchFamily="18" charset="0"/>
              </a:rPr>
              <a:t>的有限状态自动机</a:t>
            </a:r>
            <a:r>
              <a:rPr lang="zh-CN" altLang="en-US" sz="2000" dirty="0" smtClean="0">
                <a:latin typeface="Times New Roman" pitchFamily="18" charset="0"/>
              </a:rPr>
              <a:t>，由一个输出符号集</a:t>
            </a:r>
            <a:r>
              <a:rPr lang="en-US" altLang="zh-CN" sz="2000" i="1" dirty="0" smtClean="0">
                <a:latin typeface="Times New Roman" pitchFamily="18" charset="0"/>
              </a:rPr>
              <a:t>Z</a:t>
            </a:r>
            <a:r>
              <a:rPr lang="zh-CN" altLang="en-US" sz="2000" dirty="0" smtClean="0">
                <a:latin typeface="Times New Roman" pitchFamily="18" charset="0"/>
              </a:rPr>
              <a:t>、一个状态集</a:t>
            </a:r>
            <a:r>
              <a:rPr lang="zh-CN" altLang="en-US" sz="2000" i="1" dirty="0" smtClean="0">
                <a:latin typeface="Times New Roman" pitchFamily="18" charset="0"/>
              </a:rPr>
              <a:t>∑</a:t>
            </a:r>
            <a:r>
              <a:rPr lang="zh-CN" altLang="en-US" sz="2000" dirty="0" smtClean="0">
                <a:latin typeface="Times New Roman" pitchFamily="18" charset="0"/>
              </a:rPr>
              <a:t>、两个函数</a:t>
            </a:r>
            <a:r>
              <a:rPr lang="en-US" altLang="zh-CN" sz="2000" i="1" dirty="0" smtClean="0">
                <a:latin typeface="Times New Roman" pitchFamily="18" charset="0"/>
              </a:rPr>
              <a:t>φ</a:t>
            </a:r>
            <a:r>
              <a:rPr lang="zh-CN" altLang="en-US" sz="2000" dirty="0" smtClean="0">
                <a:latin typeface="Times New Roman" pitchFamily="18" charset="0"/>
              </a:rPr>
              <a:t>和</a:t>
            </a:r>
            <a:r>
              <a:rPr lang="en-US" altLang="zh-CN" sz="2000" i="1" dirty="0" smtClean="0">
                <a:latin typeface="Times New Roman" pitchFamily="18" charset="0"/>
              </a:rPr>
              <a:t>ψ</a:t>
            </a:r>
            <a:r>
              <a:rPr lang="zh-CN" altLang="en-US" sz="2000" dirty="0" smtClean="0">
                <a:latin typeface="Times New Roman" pitchFamily="18" charset="0"/>
              </a:rPr>
              <a:t>以及一个初始状态</a:t>
            </a:r>
            <a:r>
              <a:rPr lang="en-US" altLang="zh-CN" sz="2000" i="1" dirty="0" smtClean="0">
                <a:latin typeface="华文中宋" pitchFamily="2" charset="-122"/>
              </a:rPr>
              <a:t>σ</a:t>
            </a:r>
            <a:r>
              <a:rPr lang="en-US" altLang="zh-CN" sz="2000" baseline="-25000" dirty="0" smtClean="0">
                <a:latin typeface="华文中宋" pitchFamily="2" charset="-122"/>
              </a:rPr>
              <a:t>0</a:t>
            </a:r>
            <a:r>
              <a:rPr lang="zh-CN" altLang="en-US" sz="2000" dirty="0" smtClean="0">
                <a:latin typeface="Times New Roman" pitchFamily="18" charset="0"/>
              </a:rPr>
              <a:t>组成</a:t>
            </a:r>
          </a:p>
          <a:p>
            <a:pPr lvl="1"/>
            <a:r>
              <a:rPr lang="zh-CN" altLang="en-US" sz="2000" dirty="0" smtClean="0">
                <a:solidFill>
                  <a:srgbClr val="0000FF"/>
                </a:solidFill>
                <a:latin typeface="黑体" pitchFamily="2" charset="-122"/>
              </a:rPr>
              <a:t>状态转移函数</a:t>
            </a:r>
            <a:r>
              <a:rPr lang="en-US" altLang="zh-CN" sz="2000" i="1" dirty="0" smtClean="0">
                <a:solidFill>
                  <a:srgbClr val="0000FF"/>
                </a:solidFill>
                <a:latin typeface="华文中宋" pitchFamily="2" charset="-122"/>
              </a:rPr>
              <a:t>φ</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i="1" baseline="-25000" dirty="0" smtClean="0">
                <a:latin typeface="华文中宋" pitchFamily="2" charset="-122"/>
              </a:rPr>
              <a:t>i</a:t>
            </a:r>
            <a:r>
              <a:rPr lang="en-US" altLang="zh-CN" sz="2000" dirty="0" smtClean="0">
                <a:latin typeface="华文中宋" pitchFamily="2" charset="-122"/>
              </a:rPr>
              <a:t>→</a:t>
            </a:r>
            <a:r>
              <a:rPr lang="en-US" altLang="zh-CN" sz="2000" i="1" dirty="0" smtClean="0">
                <a:latin typeface="华文中宋" pitchFamily="2" charset="-122"/>
              </a:rPr>
              <a:t>σ</a:t>
            </a:r>
            <a:r>
              <a:rPr lang="en-US" altLang="zh-CN" sz="2000" i="1" baseline="-25000" dirty="0" smtClean="0">
                <a:latin typeface="华文中宋" pitchFamily="2" charset="-122"/>
              </a:rPr>
              <a:t>i</a:t>
            </a:r>
            <a:r>
              <a:rPr lang="en-US" altLang="zh-CN" sz="2000" baseline="-25000" dirty="0" smtClean="0">
                <a:latin typeface="华文中宋" pitchFamily="2" charset="-122"/>
              </a:rPr>
              <a:t>+1</a:t>
            </a:r>
            <a:r>
              <a:rPr lang="zh-CN" altLang="en-US" sz="2000" dirty="0" smtClean="0">
                <a:latin typeface="华文中宋" pitchFamily="2" charset="-122"/>
              </a:rPr>
              <a:t>，将当前状态</a:t>
            </a:r>
            <a:r>
              <a:rPr lang="en-US" altLang="zh-CN" sz="2000" i="1" dirty="0" err="1" smtClean="0">
                <a:latin typeface="华文中宋" pitchFamily="2" charset="-122"/>
              </a:rPr>
              <a:t>σ</a:t>
            </a:r>
            <a:r>
              <a:rPr lang="en-US" altLang="zh-CN" sz="2000" i="1" baseline="-25000" dirty="0" err="1" smtClean="0">
                <a:latin typeface="华文中宋" pitchFamily="2" charset="-122"/>
              </a:rPr>
              <a:t>i</a:t>
            </a:r>
            <a:r>
              <a:rPr lang="zh-CN" altLang="en-US" sz="2000" dirty="0" smtClean="0">
                <a:latin typeface="华文中宋" pitchFamily="2" charset="-122"/>
              </a:rPr>
              <a:t>变为一个新状态</a:t>
            </a:r>
            <a:r>
              <a:rPr lang="en-US" altLang="zh-CN" sz="2000" i="1" dirty="0" smtClean="0">
                <a:latin typeface="华文中宋" pitchFamily="2" charset="-122"/>
              </a:rPr>
              <a:t>σ</a:t>
            </a:r>
            <a:r>
              <a:rPr lang="en-US" altLang="zh-CN" sz="2000" i="1" baseline="-25000" dirty="0" smtClean="0">
                <a:latin typeface="华文中宋" pitchFamily="2" charset="-122"/>
              </a:rPr>
              <a:t>i</a:t>
            </a:r>
            <a:r>
              <a:rPr lang="en-US" altLang="zh-CN" sz="2000" baseline="-25000" dirty="0" smtClean="0">
                <a:latin typeface="华文中宋" pitchFamily="2" charset="-122"/>
              </a:rPr>
              <a:t>+1</a:t>
            </a:r>
            <a:endParaRPr lang="en-US" altLang="zh-CN" sz="2000" dirty="0" smtClean="0">
              <a:latin typeface="华文中宋" pitchFamily="2" charset="-122"/>
            </a:endParaRPr>
          </a:p>
          <a:p>
            <a:pPr lvl="1"/>
            <a:r>
              <a:rPr lang="zh-CN" altLang="en-US" sz="2000" dirty="0" smtClean="0">
                <a:solidFill>
                  <a:srgbClr val="0000FF"/>
                </a:solidFill>
                <a:latin typeface="黑体" pitchFamily="2" charset="-122"/>
              </a:rPr>
              <a:t>输出函数</a:t>
            </a:r>
            <a:r>
              <a:rPr lang="en-US" altLang="zh-CN" sz="2000" i="1" dirty="0" smtClean="0">
                <a:solidFill>
                  <a:srgbClr val="0000FF"/>
                </a:solidFill>
                <a:latin typeface="华文中宋" pitchFamily="2" charset="-122"/>
              </a:rPr>
              <a:t>ψ</a:t>
            </a:r>
            <a:r>
              <a:rPr lang="en-US" altLang="zh-CN" sz="2000" dirty="0" smtClean="0">
                <a:latin typeface="华文中宋" pitchFamily="2" charset="-122"/>
              </a:rPr>
              <a:t>: </a:t>
            </a:r>
            <a:r>
              <a:rPr lang="en-US" altLang="zh-CN" sz="2000" i="1" dirty="0" err="1" smtClean="0">
                <a:latin typeface="华文中宋" pitchFamily="2" charset="-122"/>
              </a:rPr>
              <a:t>σ</a:t>
            </a:r>
            <a:r>
              <a:rPr lang="en-US" altLang="zh-CN" sz="2000" i="1" baseline="-25000" dirty="0" err="1" smtClean="0">
                <a:latin typeface="华文中宋" pitchFamily="2" charset="-122"/>
              </a:rPr>
              <a:t>i</a:t>
            </a:r>
            <a:r>
              <a:rPr lang="en-US" altLang="zh-CN" sz="2000" dirty="0" err="1" smtClean="0">
                <a:latin typeface="华文中宋" pitchFamily="2" charset="-122"/>
              </a:rPr>
              <a:t>→</a:t>
            </a:r>
            <a:r>
              <a:rPr lang="en-US" altLang="zh-CN" sz="2000" i="1" dirty="0" err="1" smtClean="0">
                <a:latin typeface="华文中宋" pitchFamily="2" charset="-122"/>
              </a:rPr>
              <a:t>z</a:t>
            </a:r>
            <a:r>
              <a:rPr lang="en-US" altLang="zh-CN" sz="2000" i="1" baseline="-25000" dirty="0" err="1" smtClean="0">
                <a:latin typeface="华文中宋" pitchFamily="2" charset="-122"/>
              </a:rPr>
              <a:t>i</a:t>
            </a:r>
            <a:r>
              <a:rPr lang="zh-CN" altLang="en-US" sz="2000" dirty="0" smtClean="0">
                <a:latin typeface="华文中宋" pitchFamily="2" charset="-122"/>
              </a:rPr>
              <a:t>，当前状态</a:t>
            </a:r>
            <a:r>
              <a:rPr lang="en-US" altLang="zh-CN" sz="2000" i="1" dirty="0" err="1" smtClean="0">
                <a:latin typeface="华文中宋" pitchFamily="2" charset="-122"/>
              </a:rPr>
              <a:t>σ</a:t>
            </a:r>
            <a:r>
              <a:rPr lang="en-US" altLang="zh-CN" sz="2000" i="1" baseline="-25000" dirty="0" err="1" smtClean="0">
                <a:latin typeface="华文中宋" pitchFamily="2" charset="-122"/>
              </a:rPr>
              <a:t>i</a:t>
            </a:r>
            <a:r>
              <a:rPr lang="zh-CN" altLang="en-US" sz="2000" dirty="0" smtClean="0">
                <a:latin typeface="华文中宋" pitchFamily="2" charset="-122"/>
              </a:rPr>
              <a:t>变为输出符号集中的一个元素</a:t>
            </a:r>
            <a:r>
              <a:rPr lang="en-US" altLang="zh-CN" sz="2000" i="1" dirty="0" err="1" smtClean="0">
                <a:latin typeface="华文中宋" pitchFamily="2" charset="-122"/>
              </a:rPr>
              <a:t>z</a:t>
            </a:r>
            <a:r>
              <a:rPr lang="en-US" altLang="zh-CN" sz="2000" i="1" baseline="-25000" dirty="0" err="1" smtClean="0">
                <a:latin typeface="华文中宋" pitchFamily="2" charset="-122"/>
              </a:rPr>
              <a:t>i</a:t>
            </a:r>
            <a:r>
              <a:rPr lang="zh-CN" altLang="en-US" sz="2000" dirty="0" smtClean="0">
                <a:latin typeface="华文中宋" pitchFamily="2" charset="-122"/>
              </a:rPr>
              <a:t>。</a:t>
            </a:r>
          </a:p>
          <a:p>
            <a:r>
              <a:rPr lang="zh-CN" altLang="en-US" sz="2400" dirty="0" smtClean="0">
                <a:latin typeface="Times New Roman" pitchFamily="18" charset="0"/>
              </a:rPr>
              <a:t>密钥流生成器设计的关键在于</a:t>
            </a:r>
          </a:p>
          <a:p>
            <a:pPr lvl="1"/>
            <a:r>
              <a:rPr lang="zh-CN" altLang="en-US" sz="2000" dirty="0" smtClean="0">
                <a:solidFill>
                  <a:srgbClr val="0000FF"/>
                </a:solidFill>
                <a:latin typeface="Times New Roman" pitchFamily="18" charset="0"/>
              </a:rPr>
              <a:t>找出适当的状态转移函数</a:t>
            </a:r>
            <a:r>
              <a:rPr lang="en-US" altLang="zh-CN" sz="2000" i="1" dirty="0" smtClean="0">
                <a:solidFill>
                  <a:srgbClr val="0000FF"/>
                </a:solidFill>
                <a:latin typeface="Times New Roman" pitchFamily="18" charset="0"/>
              </a:rPr>
              <a:t>φ</a:t>
            </a:r>
            <a:r>
              <a:rPr lang="zh-CN" altLang="en-US" sz="2000" dirty="0" smtClean="0">
                <a:solidFill>
                  <a:srgbClr val="0000FF"/>
                </a:solidFill>
                <a:latin typeface="Times New Roman" pitchFamily="18" charset="0"/>
              </a:rPr>
              <a:t>和输出函数</a:t>
            </a:r>
            <a:r>
              <a:rPr lang="en-US" altLang="zh-CN" sz="2000" i="1" dirty="0" smtClean="0">
                <a:solidFill>
                  <a:srgbClr val="0000FF"/>
                </a:solidFill>
                <a:latin typeface="Times New Roman" pitchFamily="18" charset="0"/>
              </a:rPr>
              <a:t>ψ</a:t>
            </a:r>
            <a:r>
              <a:rPr lang="zh-CN" altLang="en-US" sz="2000" dirty="0" smtClean="0">
                <a:latin typeface="Times New Roman" pitchFamily="18" charset="0"/>
              </a:rPr>
              <a:t>，使得输出序列</a:t>
            </a:r>
            <a:r>
              <a:rPr lang="en-US" altLang="zh-CN" sz="2000" dirty="0" smtClean="0">
                <a:latin typeface="Times New Roman" pitchFamily="18" charset="0"/>
              </a:rPr>
              <a:t>z</a:t>
            </a:r>
            <a:r>
              <a:rPr lang="zh-CN" altLang="en-US" sz="2000" dirty="0" smtClean="0">
                <a:latin typeface="Times New Roman" pitchFamily="18" charset="0"/>
              </a:rPr>
              <a:t>满足密钥流序列</a:t>
            </a:r>
            <a:r>
              <a:rPr lang="en-US" altLang="zh-CN" sz="2000" dirty="0" smtClean="0">
                <a:latin typeface="Times New Roman" pitchFamily="18" charset="0"/>
              </a:rPr>
              <a:t>z</a:t>
            </a:r>
            <a:r>
              <a:rPr lang="zh-CN" altLang="en-US" sz="2000" dirty="0" smtClean="0">
                <a:latin typeface="Times New Roman" pitchFamily="18" charset="0"/>
              </a:rPr>
              <a:t>应满足的几个条件，并且要求在设备上是节省的和容易实现的。为了实现这一目标，必须采用</a:t>
            </a:r>
            <a:r>
              <a:rPr lang="zh-CN" altLang="en-US" sz="2000" dirty="0" smtClean="0">
                <a:solidFill>
                  <a:srgbClr val="0000FF"/>
                </a:solidFill>
                <a:latin typeface="Times New Roman" pitchFamily="18" charset="0"/>
              </a:rPr>
              <a:t>非线性函数</a:t>
            </a:r>
            <a:r>
              <a:rPr lang="zh-CN" altLang="en-US" sz="2000" dirty="0" smtClean="0">
                <a:latin typeface="Times New Roman" pitchFamily="18" charset="0"/>
              </a:rPr>
              <a:t> </a:t>
            </a:r>
            <a:endParaRPr lang="en-US" altLang="zh-CN" sz="1800" dirty="0" smtClean="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78212" name="Object 4"/>
          <p:cNvGraphicFramePr>
            <a:graphicFrameLocks noChangeAspect="1"/>
          </p:cNvGraphicFramePr>
          <p:nvPr/>
        </p:nvGraphicFramePr>
        <p:xfrm>
          <a:off x="4343400" y="76200"/>
          <a:ext cx="4114800" cy="2239963"/>
        </p:xfrm>
        <a:graphic>
          <a:graphicData uri="http://schemas.openxmlformats.org/presentationml/2006/ole">
            <p:oleObj spid="_x0000_s478212" name="Visio" r:id="rId3" imgW="3009900" imgH="2044446" progId="Visio.Drawing.11">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2.1.3 </a:t>
            </a:r>
            <a:r>
              <a:rPr lang="zh-CN" altLang="en-US" dirty="0" smtClean="0"/>
              <a:t>密钥流产生器</a:t>
            </a:r>
            <a:endParaRPr lang="zh-CN" altLang="en-US" dirty="0"/>
          </a:p>
        </p:txBody>
      </p:sp>
      <p:sp>
        <p:nvSpPr>
          <p:cNvPr id="3" name="内容占位符 2"/>
          <p:cNvSpPr>
            <a:spLocks noGrp="1"/>
          </p:cNvSpPr>
          <p:nvPr>
            <p:ph idx="1"/>
          </p:nvPr>
        </p:nvSpPr>
        <p:spPr>
          <a:xfrm>
            <a:off x="457200" y="914400"/>
            <a:ext cx="8229600" cy="5486400"/>
          </a:xfrm>
        </p:spPr>
        <p:txBody>
          <a:bodyPr/>
          <a:lstStyle/>
          <a:p>
            <a:pPr>
              <a:lnSpc>
                <a:spcPct val="100000"/>
              </a:lnSpc>
            </a:pPr>
            <a:r>
              <a:rPr lang="zh-CN" altLang="en-US" sz="2400" dirty="0" smtClean="0"/>
              <a:t>由于</a:t>
            </a:r>
            <a:r>
              <a:rPr lang="zh-CN" altLang="en-US" sz="2400" dirty="0" smtClean="0">
                <a:solidFill>
                  <a:srgbClr val="0000FF"/>
                </a:solidFill>
              </a:rPr>
              <a:t>具有非线性的</a:t>
            </a:r>
            <a:r>
              <a:rPr lang="en-US" altLang="zh-CN" sz="2400" i="1" dirty="0" smtClean="0">
                <a:solidFill>
                  <a:srgbClr val="0000FF"/>
                </a:solidFill>
              </a:rPr>
              <a:t>φ</a:t>
            </a:r>
            <a:r>
              <a:rPr lang="zh-CN" altLang="en-US" sz="2400" dirty="0" smtClean="0">
                <a:solidFill>
                  <a:srgbClr val="0000FF"/>
                </a:solidFill>
              </a:rPr>
              <a:t>的有限状态自动机理论很不完善</a:t>
            </a:r>
            <a:r>
              <a:rPr lang="zh-CN" altLang="en-US" sz="2400" dirty="0" smtClean="0"/>
              <a:t>，相应的密钥流产生器的分析工作受到极大的限制。</a:t>
            </a:r>
          </a:p>
          <a:p>
            <a:pPr>
              <a:lnSpc>
                <a:spcPct val="100000"/>
              </a:lnSpc>
            </a:pPr>
            <a:r>
              <a:rPr lang="zh-CN" altLang="en-US" sz="2400" dirty="0" smtClean="0"/>
              <a:t>相反地，当</a:t>
            </a:r>
            <a:r>
              <a:rPr lang="zh-CN" altLang="en-US" sz="2400" dirty="0" smtClean="0">
                <a:solidFill>
                  <a:srgbClr val="0000FF"/>
                </a:solidFill>
              </a:rPr>
              <a:t>采用线性的</a:t>
            </a:r>
            <a:r>
              <a:rPr lang="en-US" altLang="zh-CN" sz="2400" i="1" dirty="0" smtClean="0">
                <a:solidFill>
                  <a:srgbClr val="0000FF"/>
                </a:solidFill>
              </a:rPr>
              <a:t>φ</a:t>
            </a:r>
            <a:r>
              <a:rPr lang="zh-CN" altLang="en-US" sz="2400" dirty="0" smtClean="0">
                <a:solidFill>
                  <a:srgbClr val="0000FF"/>
                </a:solidFill>
              </a:rPr>
              <a:t>和非线性的</a:t>
            </a:r>
            <a:r>
              <a:rPr lang="en-US" altLang="zh-CN" sz="2400" i="1" dirty="0" smtClean="0">
                <a:solidFill>
                  <a:srgbClr val="0000FF"/>
                </a:solidFill>
              </a:rPr>
              <a:t>ψ</a:t>
            </a:r>
            <a:r>
              <a:rPr lang="zh-CN" altLang="en-US" sz="2400" dirty="0" smtClean="0"/>
              <a:t>时，将能够进行深入的分析并可以得到好的生成器。</a:t>
            </a:r>
          </a:p>
          <a:p>
            <a:pPr lvl="1">
              <a:lnSpc>
                <a:spcPct val="100000"/>
              </a:lnSpc>
            </a:pPr>
            <a:r>
              <a:rPr lang="zh-CN" altLang="en-US" sz="2000" dirty="0" smtClean="0"/>
              <a:t>为方便讨论，可将这类生成器分成</a:t>
            </a:r>
            <a:r>
              <a:rPr lang="zh-CN" altLang="en-US" sz="2000" dirty="0" smtClean="0">
                <a:solidFill>
                  <a:srgbClr val="0000FF"/>
                </a:solidFill>
              </a:rPr>
              <a:t>驱动部分和非线性组合</a:t>
            </a:r>
            <a:r>
              <a:rPr lang="zh-CN" altLang="en-US" sz="2000" dirty="0" smtClean="0"/>
              <a:t>部分</a:t>
            </a:r>
          </a:p>
          <a:p>
            <a:pPr lvl="1">
              <a:lnSpc>
                <a:spcPct val="100000"/>
              </a:lnSpc>
            </a:pPr>
            <a:r>
              <a:rPr lang="zh-CN" altLang="en-US" sz="2000" dirty="0" smtClean="0">
                <a:solidFill>
                  <a:srgbClr val="0000FF"/>
                </a:solidFill>
              </a:rPr>
              <a:t>驱动部分</a:t>
            </a:r>
            <a:r>
              <a:rPr lang="zh-CN" altLang="en-US" sz="2000" dirty="0" smtClean="0"/>
              <a:t>控制生成器的状态转移，并为非线性组合部分提供统计性能好的序列；</a:t>
            </a:r>
          </a:p>
          <a:p>
            <a:pPr lvl="1">
              <a:lnSpc>
                <a:spcPct val="100000"/>
              </a:lnSpc>
            </a:pPr>
            <a:r>
              <a:rPr lang="zh-CN" altLang="en-US" sz="2000" dirty="0" smtClean="0">
                <a:solidFill>
                  <a:srgbClr val="0000FF"/>
                </a:solidFill>
              </a:rPr>
              <a:t>非线性组合部分</a:t>
            </a:r>
            <a:r>
              <a:rPr lang="zh-CN" altLang="en-US" sz="2000" dirty="0" smtClean="0"/>
              <a:t>要利用这些序列组合出满足要求的密钥流序列。</a:t>
            </a:r>
            <a:endParaRPr lang="en-US" altLang="zh-CN"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80258" name="Object 2"/>
          <p:cNvGraphicFramePr>
            <a:graphicFrameLocks noChangeAspect="1"/>
          </p:cNvGraphicFramePr>
          <p:nvPr/>
        </p:nvGraphicFramePr>
        <p:xfrm>
          <a:off x="2589213" y="4305300"/>
          <a:ext cx="3881437" cy="2320925"/>
        </p:xfrm>
        <a:graphic>
          <a:graphicData uri="http://schemas.openxmlformats.org/presentationml/2006/ole">
            <p:oleObj spid="_x0000_s480258" name="Visio" r:id="rId3" imgW="2492886" imgH="1490400" progId="Visio.Drawing.11">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2.2.1 </a:t>
            </a:r>
            <a:r>
              <a:rPr lang="zh-CN" altLang="en-US" dirty="0" smtClean="0"/>
              <a:t>布尔函数简介</a:t>
            </a:r>
            <a:endParaRPr lang="zh-CN" altLang="en-US" dirty="0"/>
          </a:p>
        </p:txBody>
      </p:sp>
      <p:sp>
        <p:nvSpPr>
          <p:cNvPr id="3" name="内容占位符 2"/>
          <p:cNvSpPr>
            <a:spLocks noGrp="1"/>
          </p:cNvSpPr>
          <p:nvPr>
            <p:ph idx="1"/>
          </p:nvPr>
        </p:nvSpPr>
        <p:spPr>
          <a:xfrm>
            <a:off x="457200" y="914400"/>
            <a:ext cx="8229600" cy="5486400"/>
          </a:xfrm>
        </p:spPr>
        <p:txBody>
          <a:bodyPr/>
          <a:lstStyle/>
          <a:p>
            <a:pPr>
              <a:lnSpc>
                <a:spcPct val="110000"/>
              </a:lnSpc>
            </a:pPr>
            <a:r>
              <a:rPr lang="en-US" altLang="zh-CN" sz="2400" i="1" dirty="0" smtClean="0">
                <a:latin typeface="Times New Roman" pitchFamily="18" charset="0"/>
              </a:rPr>
              <a:t>n</a:t>
            </a:r>
            <a:r>
              <a:rPr lang="zh-CN" altLang="en-US" sz="2400" dirty="0" smtClean="0">
                <a:latin typeface="Times New Roman" pitchFamily="18" charset="0"/>
              </a:rPr>
              <a:t>元布尔函数</a:t>
            </a:r>
            <a:r>
              <a:rPr lang="en-US" altLang="zh-CN" sz="2400" i="1" dirty="0" smtClean="0">
                <a:latin typeface="Times New Roman" pitchFamily="18" charset="0"/>
              </a:rPr>
              <a:t>f</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err="1" smtClean="0">
                <a:latin typeface="Times New Roman" pitchFamily="18" charset="0"/>
              </a:rPr>
              <a:t>x</a:t>
            </a:r>
            <a:r>
              <a:rPr lang="en-US" altLang="zh-CN" sz="2400" i="1" baseline="-25000" dirty="0" err="1" smtClean="0">
                <a:latin typeface="Times New Roman" pitchFamily="18" charset="0"/>
              </a:rPr>
              <a:t>n</a:t>
            </a:r>
            <a:r>
              <a:rPr lang="en-US" altLang="zh-CN" sz="2400" dirty="0" smtClean="0">
                <a:latin typeface="Times New Roman" pitchFamily="18" charset="0"/>
              </a:rPr>
              <a:t>)</a:t>
            </a:r>
            <a:r>
              <a:rPr lang="zh-CN" altLang="en-US" sz="2400" dirty="0" smtClean="0">
                <a:latin typeface="Times New Roman" pitchFamily="18" charset="0"/>
              </a:rPr>
              <a:t>定义为</a:t>
            </a:r>
            <a:r>
              <a:rPr lang="en-US" altLang="zh-CN" sz="2400" i="1" dirty="0" smtClean="0">
                <a:latin typeface="Times New Roman" pitchFamily="18" charset="0"/>
              </a:rPr>
              <a:t>f</a:t>
            </a:r>
            <a:r>
              <a:rPr lang="zh-CN" altLang="en-US" sz="2400" dirty="0" smtClean="0">
                <a:latin typeface="Times New Roman" pitchFamily="18" charset="0"/>
              </a:rPr>
              <a:t>：</a:t>
            </a:r>
            <a:r>
              <a:rPr lang="en-US" altLang="zh-CN" sz="2400" i="1" dirty="0" smtClean="0">
                <a:latin typeface="Times New Roman" pitchFamily="18" charset="0"/>
              </a:rPr>
              <a:t>F</a:t>
            </a:r>
            <a:r>
              <a:rPr lang="en-US" altLang="zh-CN" sz="2400" baseline="-25000" dirty="0" smtClean="0">
                <a:latin typeface="Times New Roman" pitchFamily="18" charset="0"/>
              </a:rPr>
              <a:t>2</a:t>
            </a:r>
            <a:r>
              <a:rPr lang="en-US" altLang="zh-CN" sz="2400" i="1" baseline="30000" dirty="0" smtClean="0">
                <a:latin typeface="Times New Roman" pitchFamily="18" charset="0"/>
              </a:rPr>
              <a:t>n</a:t>
            </a:r>
            <a:r>
              <a:rPr lang="en-US" altLang="zh-CN" sz="2400" dirty="0" smtClean="0">
                <a:latin typeface="Times New Roman" pitchFamily="18" charset="0"/>
                <a:sym typeface="Symbol" pitchFamily="18" charset="2"/>
              </a:rPr>
              <a:t></a:t>
            </a:r>
            <a:r>
              <a:rPr lang="en-US" altLang="zh-CN" sz="2400" i="1" dirty="0" smtClean="0">
                <a:latin typeface="Times New Roman" pitchFamily="18" charset="0"/>
                <a:sym typeface="Symbol" pitchFamily="18" charset="2"/>
              </a:rPr>
              <a:t>F</a:t>
            </a:r>
            <a:r>
              <a:rPr lang="en-US" altLang="zh-CN" sz="2400" baseline="-25000" dirty="0" smtClean="0">
                <a:latin typeface="Times New Roman" pitchFamily="18" charset="0"/>
                <a:sym typeface="Symbol" pitchFamily="18" charset="2"/>
              </a:rPr>
              <a:t>2</a:t>
            </a:r>
          </a:p>
          <a:p>
            <a:pPr lvl="1">
              <a:lnSpc>
                <a:spcPct val="110000"/>
              </a:lnSpc>
            </a:pPr>
            <a:r>
              <a:rPr lang="zh-CN" altLang="en-US" sz="2000" dirty="0" smtClean="0">
                <a:latin typeface="Times New Roman" pitchFamily="18" charset="0"/>
                <a:sym typeface="Symbol" pitchFamily="18" charset="2"/>
              </a:rPr>
              <a:t>表示方法有三种：逻辑关系式，真值表，多元多项式</a:t>
            </a:r>
          </a:p>
          <a:p>
            <a:pPr>
              <a:lnSpc>
                <a:spcPct val="110000"/>
              </a:lnSpc>
            </a:pPr>
            <a:r>
              <a:rPr lang="zh-CN" altLang="en-US" sz="2400" dirty="0" smtClean="0">
                <a:latin typeface="Times New Roman" pitchFamily="18" charset="0"/>
                <a:sym typeface="Symbol" pitchFamily="18" charset="2"/>
              </a:rPr>
              <a:t>多元多项式：如 </a:t>
            </a:r>
            <a:r>
              <a:rPr lang="en-US" altLang="zh-CN" sz="2400" i="1" dirty="0" smtClean="0">
                <a:latin typeface="Times New Roman" pitchFamily="18" charset="0"/>
              </a:rPr>
              <a:t>f</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baseline="-25000" dirty="0" smtClean="0">
                <a:latin typeface="Times New Roman" pitchFamily="18" charset="0"/>
              </a:rPr>
              <a:t>2</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baseline="-25000" dirty="0" smtClean="0">
                <a:latin typeface="Times New Roman" pitchFamily="18" charset="0"/>
              </a:rPr>
              <a:t>3</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baseline="-25000" dirty="0" smtClean="0">
                <a:latin typeface="Times New Roman" pitchFamily="18" charset="0"/>
              </a:rPr>
              <a:t>4</a:t>
            </a:r>
            <a:r>
              <a:rPr lang="en-US" altLang="zh-CN" sz="2400" dirty="0" smtClean="0">
                <a:latin typeface="Times New Roman" pitchFamily="18" charset="0"/>
              </a:rPr>
              <a:t>)</a:t>
            </a:r>
            <a:r>
              <a:rPr lang="zh-CN" altLang="en-US" sz="2400" dirty="0" smtClean="0">
                <a:latin typeface="Times New Roman" pitchFamily="18" charset="0"/>
              </a:rPr>
              <a:t>＝</a:t>
            </a:r>
            <a:r>
              <a:rPr lang="en-US" altLang="zh-CN" sz="2400" i="1" dirty="0" smtClean="0">
                <a:latin typeface="Times New Roman" pitchFamily="18" charset="0"/>
              </a:rPr>
              <a:t>x</a:t>
            </a:r>
            <a:r>
              <a:rPr lang="en-US" altLang="zh-CN" sz="2400" baseline="-25000" dirty="0" smtClean="0">
                <a:latin typeface="Times New Roman" pitchFamily="18" charset="0"/>
              </a:rPr>
              <a:t>1</a:t>
            </a:r>
            <a:r>
              <a:rPr lang="en-US" altLang="zh-CN" sz="2400" i="1" dirty="0" smtClean="0">
                <a:latin typeface="Times New Roman" pitchFamily="18" charset="0"/>
              </a:rPr>
              <a:t>x</a:t>
            </a:r>
            <a:r>
              <a:rPr lang="en-US" altLang="zh-CN" sz="2400" baseline="-25000" dirty="0" smtClean="0">
                <a:latin typeface="Times New Roman" pitchFamily="18" charset="0"/>
              </a:rPr>
              <a:t>2</a:t>
            </a:r>
            <a:r>
              <a:rPr lang="zh-CN" altLang="en-US" sz="2400" dirty="0" smtClean="0">
                <a:latin typeface="Times New Roman" pitchFamily="18" charset="0"/>
              </a:rPr>
              <a:t>＋</a:t>
            </a:r>
            <a:r>
              <a:rPr lang="en-US" altLang="zh-CN" sz="2400" i="1" dirty="0" smtClean="0">
                <a:latin typeface="Times New Roman" pitchFamily="18" charset="0"/>
              </a:rPr>
              <a:t>x</a:t>
            </a:r>
            <a:r>
              <a:rPr lang="en-US" altLang="zh-CN" sz="2400" baseline="-25000" dirty="0" smtClean="0">
                <a:latin typeface="Times New Roman" pitchFamily="18" charset="0"/>
              </a:rPr>
              <a:t>3</a:t>
            </a:r>
            <a:r>
              <a:rPr lang="zh-CN" altLang="en-US" sz="2400" dirty="0" smtClean="0">
                <a:latin typeface="Times New Roman" pitchFamily="18" charset="0"/>
              </a:rPr>
              <a:t>＋</a:t>
            </a:r>
            <a:r>
              <a:rPr lang="en-US" altLang="zh-CN" sz="2400" i="1" dirty="0" smtClean="0">
                <a:latin typeface="Times New Roman" pitchFamily="18" charset="0"/>
              </a:rPr>
              <a:t>x</a:t>
            </a:r>
            <a:r>
              <a:rPr lang="en-US" altLang="zh-CN" sz="2400" baseline="-25000" dirty="0" smtClean="0">
                <a:latin typeface="Times New Roman" pitchFamily="18" charset="0"/>
              </a:rPr>
              <a:t>4</a:t>
            </a:r>
          </a:p>
          <a:p>
            <a:pPr lvl="1">
              <a:lnSpc>
                <a:spcPct val="110000"/>
              </a:lnSpc>
            </a:pPr>
            <a:r>
              <a:rPr lang="zh-CN" altLang="en-US" sz="2000" dirty="0" smtClean="0">
                <a:latin typeface="Times New Roman" pitchFamily="18" charset="0"/>
              </a:rPr>
              <a:t>异或         </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x</a:t>
            </a:r>
            <a:r>
              <a:rPr lang="en-US" altLang="zh-CN" sz="2000" baseline="-25000" dirty="0" smtClean="0">
                <a:latin typeface="Times New Roman" pitchFamily="18" charset="0"/>
              </a:rPr>
              <a:t>2 </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2 </a:t>
            </a:r>
            <a:r>
              <a:rPr lang="en-US" altLang="zh-CN" sz="2000" dirty="0" smtClean="0">
                <a:latin typeface="Times New Roman" pitchFamily="18" charset="0"/>
              </a:rPr>
              <a:t>(</a:t>
            </a:r>
            <a:r>
              <a:rPr lang="zh-CN" altLang="en-US" sz="2000" dirty="0" smtClean="0">
                <a:latin typeface="Times New Roman" pitchFamily="18" charset="0"/>
              </a:rPr>
              <a:t>在</a:t>
            </a:r>
            <a:r>
              <a:rPr lang="en-US" altLang="zh-CN" sz="2000" dirty="0" smtClean="0">
                <a:latin typeface="Times New Roman" pitchFamily="18" charset="0"/>
              </a:rPr>
              <a:t>GF(2)</a:t>
            </a:r>
            <a:r>
              <a:rPr lang="zh-CN" altLang="en-US" sz="2000" dirty="0" smtClean="0">
                <a:latin typeface="Times New Roman" pitchFamily="18" charset="0"/>
              </a:rPr>
              <a:t>上的“＋”</a:t>
            </a:r>
            <a:r>
              <a:rPr lang="en-US" altLang="zh-CN" sz="2000" dirty="0" smtClean="0">
                <a:latin typeface="Times New Roman" pitchFamily="18" charset="0"/>
              </a:rPr>
              <a:t>(</a:t>
            </a:r>
            <a:r>
              <a:rPr lang="zh-CN" altLang="en-US" sz="2000" dirty="0" smtClean="0">
                <a:latin typeface="Times New Roman" pitchFamily="18" charset="0"/>
              </a:rPr>
              <a:t>模</a:t>
            </a:r>
            <a:r>
              <a:rPr lang="en-US" altLang="zh-CN" sz="2000" dirty="0" smtClean="0">
                <a:latin typeface="Times New Roman" pitchFamily="18" charset="0"/>
              </a:rPr>
              <a:t>2</a:t>
            </a:r>
            <a:r>
              <a:rPr lang="zh-CN" altLang="en-US" sz="2000" dirty="0" smtClean="0">
                <a:latin typeface="Times New Roman" pitchFamily="18" charset="0"/>
              </a:rPr>
              <a:t>加</a:t>
            </a:r>
            <a:r>
              <a:rPr lang="en-US" altLang="zh-CN" sz="2000" dirty="0" smtClean="0">
                <a:latin typeface="Times New Roman" pitchFamily="18" charset="0"/>
              </a:rPr>
              <a:t>)</a:t>
            </a:r>
            <a:endParaRPr lang="en-US" altLang="zh-CN" sz="2000" dirty="0" smtClean="0">
              <a:latin typeface="Times New Roman" pitchFamily="18" charset="0"/>
              <a:sym typeface="Symbol" pitchFamily="18" charset="2"/>
            </a:endParaRPr>
          </a:p>
          <a:p>
            <a:pPr lvl="1">
              <a:lnSpc>
                <a:spcPct val="110000"/>
              </a:lnSpc>
            </a:pPr>
            <a:r>
              <a:rPr lang="zh-CN" altLang="en-US" sz="2000" dirty="0" smtClean="0">
                <a:latin typeface="Times New Roman" pitchFamily="18" charset="0"/>
                <a:sym typeface="Symbol" pitchFamily="18" charset="2"/>
              </a:rPr>
              <a:t>逻辑“与” </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x</a:t>
            </a:r>
            <a:r>
              <a:rPr lang="en-US" altLang="zh-CN" sz="2000" baseline="-25000" dirty="0" smtClean="0">
                <a:latin typeface="Times New Roman" pitchFamily="18" charset="0"/>
              </a:rPr>
              <a:t>2 </a:t>
            </a:r>
            <a:r>
              <a:rPr lang="en-US" altLang="zh-CN" sz="2000" dirty="0" smtClean="0">
                <a:latin typeface="Times New Roman" pitchFamily="18" charset="0"/>
                <a:sym typeface="Symbol" pitchFamily="18" charset="2"/>
              </a:rPr>
              <a:t></a:t>
            </a:r>
            <a:r>
              <a:rPr lang="en-US" altLang="zh-CN" sz="2000" baseline="-25000" dirty="0" smtClean="0">
                <a:latin typeface="Times New Roman" pitchFamily="18" charset="0"/>
              </a:rPr>
              <a:t> </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 (GF(2)</a:t>
            </a:r>
            <a:r>
              <a:rPr lang="zh-CN" altLang="en-US" sz="2000" dirty="0" smtClean="0">
                <a:latin typeface="Times New Roman" pitchFamily="18" charset="0"/>
                <a:sym typeface="Symbol" pitchFamily="18" charset="2"/>
              </a:rPr>
              <a:t>上的“乘法”</a:t>
            </a:r>
            <a:r>
              <a:rPr lang="en-US" altLang="zh-CN" sz="2000" dirty="0" smtClean="0">
                <a:latin typeface="Times New Roman" pitchFamily="18" charset="0"/>
                <a:sym typeface="Symbol" pitchFamily="18" charset="2"/>
              </a:rPr>
              <a:t>)</a:t>
            </a:r>
          </a:p>
          <a:p>
            <a:pPr lvl="1">
              <a:lnSpc>
                <a:spcPct val="110000"/>
              </a:lnSpc>
            </a:pPr>
            <a:r>
              <a:rPr lang="zh-CN" altLang="en-US" sz="2000" dirty="0" smtClean="0">
                <a:latin typeface="Times New Roman" pitchFamily="18" charset="0"/>
                <a:sym typeface="Symbol" pitchFamily="18" charset="2"/>
              </a:rPr>
              <a:t>逻辑“或” </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 </a:t>
            </a:r>
            <a:r>
              <a:rPr lang="en-US" altLang="zh-CN" sz="2000" i="1" dirty="0" smtClean="0">
                <a:latin typeface="Times New Roman" pitchFamily="18" charset="0"/>
              </a:rPr>
              <a:t>x</a:t>
            </a:r>
            <a:r>
              <a:rPr lang="en-US" altLang="zh-CN" sz="2000" baseline="-25000" dirty="0" smtClean="0">
                <a:latin typeface="Times New Roman" pitchFamily="18" charset="0"/>
              </a:rPr>
              <a:t>2 </a:t>
            </a:r>
            <a:r>
              <a:rPr lang="en-US" altLang="zh-CN" sz="2000" dirty="0" smtClean="0">
                <a:latin typeface="Times New Roman" pitchFamily="18" charset="0"/>
                <a:sym typeface="Symbol" pitchFamily="18" charset="2"/>
              </a:rPr>
              <a:t> </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2  </a:t>
            </a:r>
            <a:r>
              <a:rPr lang="zh-CN" altLang="en-US" sz="2000" dirty="0" smtClean="0">
                <a:latin typeface="Times New Roman" pitchFamily="18" charset="0"/>
              </a:rPr>
              <a:t>其真值表为：</a:t>
            </a:r>
            <a:endParaRPr lang="zh-CN" altLang="en-US" sz="2000" dirty="0" smtClean="0">
              <a:latin typeface="Times New Roman" pitchFamily="18" charset="0"/>
              <a:sym typeface="Symbol" pitchFamily="18" charset="2"/>
            </a:endParaRPr>
          </a:p>
          <a:p>
            <a:pPr lvl="1">
              <a:lnSpc>
                <a:spcPct val="110000"/>
              </a:lnSpc>
            </a:pPr>
            <a:r>
              <a:rPr lang="zh-CN" altLang="en-US" sz="2000" dirty="0" smtClean="0">
                <a:latin typeface="Times New Roman" pitchFamily="18" charset="0"/>
                <a:sym typeface="Symbol" pitchFamily="18" charset="2"/>
              </a:rPr>
              <a:t>非                 </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 </a:t>
            </a:r>
            <a:endParaRPr lang="en-US" altLang="zh-CN" sz="2000" dirty="0" smtClean="0">
              <a:latin typeface="Times New Roman" pitchFamily="18" charset="0"/>
              <a:sym typeface="Symbol" pitchFamily="18" charset="2"/>
            </a:endParaRPr>
          </a:p>
          <a:p>
            <a:pPr lvl="1">
              <a:lnSpc>
                <a:spcPct val="110000"/>
              </a:lnSpc>
            </a:pPr>
            <a:r>
              <a:rPr lang="zh-CN" altLang="en-US" sz="2000" dirty="0" smtClean="0">
                <a:latin typeface="Times New Roman" pitchFamily="18" charset="0"/>
                <a:sym typeface="Symbol" pitchFamily="18" charset="2"/>
              </a:rPr>
              <a:t>幂             </a:t>
            </a:r>
            <a:r>
              <a:rPr lang="en-US" altLang="zh-CN" sz="2000" i="1" dirty="0" err="1" smtClean="0">
                <a:latin typeface="Times New Roman" pitchFamily="18" charset="0"/>
                <a:sym typeface="Symbol" pitchFamily="18" charset="2"/>
              </a:rPr>
              <a:t>x</a:t>
            </a:r>
            <a:r>
              <a:rPr lang="en-US" altLang="zh-CN" sz="2000" i="1" baseline="30000" dirty="0" err="1" smtClean="0">
                <a:latin typeface="Times New Roman" pitchFamily="18" charset="0"/>
                <a:sym typeface="Symbol" pitchFamily="18" charset="2"/>
              </a:rPr>
              <a:t>t</a:t>
            </a:r>
            <a:r>
              <a:rPr lang="zh-CN" altLang="en-US" sz="2000" dirty="0"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x</a:t>
            </a:r>
            <a:r>
              <a:rPr lang="en-US" altLang="zh-CN" sz="2000" i="1" dirty="0" err="1" smtClean="0">
                <a:latin typeface="Times New Roman" pitchFamily="18" charset="0"/>
                <a:cs typeface="Times New Roman" pitchFamily="18" charset="0"/>
                <a:sym typeface="Symbol" pitchFamily="18" charset="2"/>
              </a:rPr>
              <a:t>·x</a:t>
            </a:r>
            <a:r>
              <a:rPr lang="en-US" altLang="zh-CN" sz="2000" i="1" dirty="0" smtClean="0">
                <a:latin typeface="Times New Roman" pitchFamily="18" charset="0"/>
                <a:cs typeface="Times New Roman" pitchFamily="18" charset="0"/>
                <a:sym typeface="Symbol" pitchFamily="18" charset="2"/>
              </a:rPr>
              <a:t>…x</a:t>
            </a:r>
            <a:r>
              <a:rPr lang="en-US" altLang="zh-CN" sz="2000" dirty="0" smtClean="0">
                <a:latin typeface="Times New Roman" pitchFamily="18" charset="0"/>
                <a:cs typeface="Times New Roman" pitchFamily="18" charset="0"/>
                <a:sym typeface="Symbol" pitchFamily="18" charset="2"/>
              </a:rPr>
              <a:t>=</a:t>
            </a:r>
            <a:r>
              <a:rPr lang="en-US" altLang="zh-CN" sz="2000" i="1" dirty="0" smtClean="0">
                <a:latin typeface="Times New Roman" pitchFamily="18" charset="0"/>
                <a:cs typeface="Times New Roman" pitchFamily="18" charset="0"/>
                <a:sym typeface="Symbol" pitchFamily="18" charset="2"/>
              </a:rPr>
              <a:t>x</a:t>
            </a:r>
            <a:r>
              <a:rPr lang="en-US" altLang="zh-CN" sz="2000" dirty="0" smtClean="0">
                <a:latin typeface="Times New Roman" pitchFamily="18" charset="0"/>
                <a:cs typeface="Times New Roman" pitchFamily="18" charset="0"/>
                <a:sym typeface="Symbol" pitchFamily="18" charset="2"/>
              </a:rPr>
              <a:t>    </a:t>
            </a:r>
            <a:r>
              <a:rPr lang="en-US" altLang="zh-CN" sz="2000" i="1" dirty="0" smtClean="0">
                <a:latin typeface="Times New Roman" pitchFamily="18" charset="0"/>
                <a:cs typeface="Times New Roman" pitchFamily="18" charset="0"/>
                <a:sym typeface="Symbol" pitchFamily="18" charset="2"/>
              </a:rPr>
              <a:t>t</a:t>
            </a:r>
            <a:r>
              <a:rPr lang="en-US" altLang="zh-CN" sz="2000" dirty="0" smtClean="0">
                <a:latin typeface="Times New Roman" pitchFamily="18" charset="0"/>
                <a:cs typeface="Times New Roman" pitchFamily="18" charset="0"/>
                <a:sym typeface="Symbol" pitchFamily="18" charset="2"/>
              </a:rPr>
              <a:t>&gt;0</a:t>
            </a:r>
          </a:p>
          <a:p>
            <a:pPr lvl="2">
              <a:lnSpc>
                <a:spcPct val="110000"/>
              </a:lnSpc>
            </a:pPr>
            <a:r>
              <a:rPr lang="en-US" altLang="zh-CN" sz="2000" i="1" dirty="0" smtClean="0">
                <a:latin typeface="Times New Roman" pitchFamily="18" charset="0"/>
                <a:sym typeface="Symbol" pitchFamily="18" charset="2"/>
              </a:rPr>
              <a:t>x</a:t>
            </a:r>
            <a:r>
              <a:rPr lang="en-US" altLang="zh-CN" sz="2000" baseline="30000" dirty="0" smtClean="0">
                <a:latin typeface="Times New Roman" pitchFamily="18" charset="0"/>
                <a:sym typeface="Symbol" pitchFamily="18" charset="2"/>
              </a:rPr>
              <a:t>0</a:t>
            </a:r>
            <a:r>
              <a:rPr lang="en-US" altLang="zh-CN" sz="2000" dirty="0" smtClean="0">
                <a:latin typeface="Times New Roman" pitchFamily="18" charset="0"/>
                <a:sym typeface="Symbol" pitchFamily="18" charset="2"/>
              </a:rPr>
              <a:t>=1;</a:t>
            </a:r>
            <a:r>
              <a:rPr lang="zh-CN" altLang="en-US" sz="2000" dirty="0" smtClean="0">
                <a:latin typeface="Times New Roman" pitchFamily="18" charset="0"/>
                <a:sym typeface="Symbol" pitchFamily="18" charset="2"/>
              </a:rPr>
              <a:t>布尔函数的高次项只有如下形式</a:t>
            </a:r>
          </a:p>
          <a:p>
            <a:pPr lvl="2">
              <a:lnSpc>
                <a:spcPct val="110000"/>
              </a:lnSpc>
            </a:pPr>
            <a:r>
              <a:rPr lang="en-US" altLang="zh-CN" sz="2000" i="1" dirty="0" smtClean="0">
                <a:latin typeface="Times New Roman" pitchFamily="18" charset="0"/>
                <a:sym typeface="Symbol" pitchFamily="18" charset="2"/>
              </a:rPr>
              <a:t>x</a:t>
            </a:r>
            <a:r>
              <a:rPr lang="en-US" altLang="zh-CN" sz="2000" i="1" baseline="-25000" dirty="0" smtClean="0">
                <a:latin typeface="Times New Roman" pitchFamily="18" charset="0"/>
                <a:sym typeface="Symbol" pitchFamily="18" charset="2"/>
              </a:rPr>
              <a:t>i</a:t>
            </a:r>
            <a:r>
              <a:rPr lang="en-US" altLang="zh-CN" sz="2000" baseline="-25000" dirty="0" smtClean="0">
                <a:latin typeface="Times New Roman" pitchFamily="18" charset="0"/>
                <a:sym typeface="Symbol" pitchFamily="18" charset="2"/>
              </a:rPr>
              <a:t>1</a:t>
            </a:r>
            <a:r>
              <a:rPr lang="en-US" altLang="zh-CN" sz="2000" i="1" dirty="0" smtClean="0">
                <a:latin typeface="Times New Roman" pitchFamily="18" charset="0"/>
                <a:cs typeface="Times New Roman" pitchFamily="18" charset="0"/>
                <a:sym typeface="Symbol" pitchFamily="18" charset="2"/>
              </a:rPr>
              <a:t>x</a:t>
            </a:r>
            <a:r>
              <a:rPr lang="en-US" altLang="zh-CN" sz="2000" i="1" baseline="-25000" dirty="0" smtClean="0">
                <a:latin typeface="Times New Roman" pitchFamily="18" charset="0"/>
                <a:cs typeface="Times New Roman" pitchFamily="18" charset="0"/>
                <a:sym typeface="Symbol" pitchFamily="18" charset="2"/>
              </a:rPr>
              <a:t>i</a:t>
            </a:r>
            <a:r>
              <a:rPr lang="en-US" altLang="zh-CN" sz="2000" baseline="-25000" dirty="0" smtClean="0">
                <a:latin typeface="Times New Roman" pitchFamily="18" charset="0"/>
                <a:cs typeface="Times New Roman" pitchFamily="18" charset="0"/>
                <a:sym typeface="Symbol" pitchFamily="18" charset="2"/>
              </a:rPr>
              <a:t>2</a:t>
            </a:r>
            <a:r>
              <a:rPr lang="en-US" altLang="zh-CN" sz="2000" dirty="0" smtClean="0">
                <a:latin typeface="Times New Roman" pitchFamily="18" charset="0"/>
                <a:cs typeface="Times New Roman" pitchFamily="18" charset="0"/>
                <a:sym typeface="Symbol" pitchFamily="18" charset="2"/>
              </a:rPr>
              <a:t>…</a:t>
            </a:r>
            <a:r>
              <a:rPr lang="en-US" altLang="zh-CN" sz="2000" i="1" dirty="0" err="1" smtClean="0">
                <a:latin typeface="Times New Roman" pitchFamily="18" charset="0"/>
                <a:cs typeface="Times New Roman" pitchFamily="18" charset="0"/>
                <a:sym typeface="Symbol" pitchFamily="18" charset="2"/>
              </a:rPr>
              <a:t>x</a:t>
            </a:r>
            <a:r>
              <a:rPr lang="en-US" altLang="zh-CN" sz="2000" i="1" baseline="-25000" dirty="0" err="1" smtClean="0">
                <a:latin typeface="Times New Roman" pitchFamily="18" charset="0"/>
                <a:cs typeface="Times New Roman" pitchFamily="18" charset="0"/>
                <a:sym typeface="Symbol" pitchFamily="18" charset="2"/>
              </a:rPr>
              <a:t>ik</a:t>
            </a:r>
            <a:endParaRPr lang="en-US" altLang="zh-CN" sz="1800" dirty="0" smtClean="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 name="Group 39"/>
          <p:cNvGraphicFramePr>
            <a:graphicFrameLocks/>
          </p:cNvGraphicFramePr>
          <p:nvPr/>
        </p:nvGraphicFramePr>
        <p:xfrm>
          <a:off x="6477000" y="3444240"/>
          <a:ext cx="2286000" cy="2651760"/>
        </p:xfrm>
        <a:graphic>
          <a:graphicData uri="http://schemas.openxmlformats.org/drawingml/2006/table">
            <a:tbl>
              <a:tblPr/>
              <a:tblGrid>
                <a:gridCol w="644525"/>
                <a:gridCol w="644525"/>
                <a:gridCol w="996950"/>
              </a:tblGrid>
              <a:tr h="473075">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华文中宋" pitchFamily="2" charset="-122"/>
                        </a:rPr>
                        <a:t>x</a:t>
                      </a:r>
                      <a:r>
                        <a:rPr kumimoji="0" lang="en-US" altLang="zh-CN" sz="2400" b="0" i="0" u="none" strike="noStrike" cap="none" normalizeH="0" baseline="-25000" smtClean="0">
                          <a:ln>
                            <a:noFill/>
                          </a:ln>
                          <a:solidFill>
                            <a:schemeClr val="tx1"/>
                          </a:solidFill>
                          <a:effectLst/>
                          <a:latin typeface="Times New Roman" pitchFamily="18" charset="0"/>
                          <a:ea typeface="华文中宋"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华文中宋" pitchFamily="2" charset="-122"/>
                        </a:rPr>
                        <a:t>x</a:t>
                      </a:r>
                      <a:r>
                        <a:rPr kumimoji="0" lang="en-US" altLang="zh-CN" sz="2400" b="0" i="0" u="none" strike="noStrike" cap="none" normalizeH="0" baseline="-25000" smtClean="0">
                          <a:ln>
                            <a:noFill/>
                          </a:ln>
                          <a:solidFill>
                            <a:schemeClr val="tx1"/>
                          </a:solidFill>
                          <a:effectLst/>
                          <a:latin typeface="Times New Roman" pitchFamily="18" charset="0"/>
                          <a:ea typeface="华文中宋"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华文中宋" pitchFamily="2" charset="-122"/>
                        </a:rPr>
                        <a:t>x</a:t>
                      </a:r>
                      <a:r>
                        <a:rPr kumimoji="0" lang="en-US" altLang="zh-CN" sz="2400" b="0" i="0" u="none" strike="noStrike" cap="none" normalizeH="0" baseline="-25000" smtClean="0">
                          <a:ln>
                            <a:noFill/>
                          </a:ln>
                          <a:solidFill>
                            <a:schemeClr val="tx1"/>
                          </a:solidFill>
                          <a:effectLst/>
                          <a:latin typeface="Times New Roman" pitchFamily="18" charset="0"/>
                          <a:ea typeface="华文中宋" pitchFamily="2" charset="-122"/>
                        </a:rPr>
                        <a:t>1</a:t>
                      </a: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sym typeface="Symbol" pitchFamily="18" charset="2"/>
                        </a:rPr>
                        <a:t> </a:t>
                      </a:r>
                      <a:r>
                        <a:rPr kumimoji="0" lang="en-US" altLang="zh-CN" sz="2400" b="0" i="1" u="none" strike="noStrike" cap="none" normalizeH="0" baseline="0" smtClean="0">
                          <a:ln>
                            <a:noFill/>
                          </a:ln>
                          <a:solidFill>
                            <a:schemeClr val="tx1"/>
                          </a:solidFill>
                          <a:effectLst/>
                          <a:latin typeface="Times New Roman" pitchFamily="18" charset="0"/>
                          <a:ea typeface="华文中宋" pitchFamily="2" charset="-122"/>
                        </a:rPr>
                        <a:t>x</a:t>
                      </a:r>
                      <a:r>
                        <a:rPr kumimoji="0" lang="en-US" altLang="zh-CN" sz="2400" b="0" i="0" u="none" strike="noStrike" cap="none" normalizeH="0" baseline="-25000" smtClean="0">
                          <a:ln>
                            <a:noFill/>
                          </a:ln>
                          <a:solidFill>
                            <a:schemeClr val="tx1"/>
                          </a:solidFill>
                          <a:effectLst/>
                          <a:latin typeface="Times New Roman" pitchFamily="18" charset="0"/>
                          <a:ea typeface="华文中宋"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025">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025">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025">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华文中宋"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2.2.1 </a:t>
            </a:r>
            <a:r>
              <a:rPr lang="zh-CN" altLang="en-US" dirty="0" smtClean="0"/>
              <a:t>布尔函数简介</a:t>
            </a:r>
            <a:endParaRPr lang="zh-CN" altLang="en-US" dirty="0"/>
          </a:p>
        </p:txBody>
      </p:sp>
      <p:sp>
        <p:nvSpPr>
          <p:cNvPr id="3" name="内容占位符 2"/>
          <p:cNvSpPr>
            <a:spLocks noGrp="1"/>
          </p:cNvSpPr>
          <p:nvPr>
            <p:ph idx="1"/>
          </p:nvPr>
        </p:nvSpPr>
        <p:spPr>
          <a:xfrm>
            <a:off x="457200" y="914400"/>
            <a:ext cx="8229600" cy="5486400"/>
          </a:xfrm>
        </p:spPr>
        <p:txBody>
          <a:bodyPr/>
          <a:lstStyle/>
          <a:p>
            <a:r>
              <a:rPr lang="zh-CN" altLang="en-US" sz="2400" dirty="0" smtClean="0">
                <a:latin typeface="Times New Roman" pitchFamily="18" charset="0"/>
              </a:rPr>
              <a:t>布尔函数的重量</a:t>
            </a:r>
            <a:r>
              <a:rPr lang="en-US" altLang="zh-CN" sz="2400" i="1" dirty="0" smtClean="0">
                <a:latin typeface="Times New Roman" pitchFamily="18" charset="0"/>
              </a:rPr>
              <a:t>W</a:t>
            </a:r>
            <a:r>
              <a:rPr lang="en-US" altLang="zh-CN" sz="2400" dirty="0" smtClean="0">
                <a:latin typeface="Times New Roman" pitchFamily="18" charset="0"/>
              </a:rPr>
              <a:t>(</a:t>
            </a:r>
            <a:r>
              <a:rPr lang="en-US" altLang="zh-CN" sz="2400" i="1" dirty="0" smtClean="0">
                <a:latin typeface="Times New Roman" pitchFamily="18" charset="0"/>
              </a:rPr>
              <a:t>f</a:t>
            </a:r>
            <a:r>
              <a:rPr lang="en-US" altLang="zh-CN" sz="2400" dirty="0" smtClean="0">
                <a:latin typeface="Times New Roman" pitchFamily="18" charset="0"/>
              </a:rPr>
              <a:t>)</a:t>
            </a:r>
            <a:r>
              <a:rPr lang="zh-CN" altLang="en-US" sz="2400" dirty="0" smtClean="0">
                <a:latin typeface="Times New Roman" pitchFamily="18" charset="0"/>
              </a:rPr>
              <a:t>：真值表中函数值列里”</a:t>
            </a:r>
            <a:r>
              <a:rPr lang="en-US" altLang="zh-CN" sz="2400" dirty="0" smtClean="0">
                <a:latin typeface="Times New Roman" pitchFamily="18" charset="0"/>
              </a:rPr>
              <a:t>1”</a:t>
            </a:r>
            <a:r>
              <a:rPr lang="zh-CN" altLang="en-US" sz="2400" dirty="0" smtClean="0">
                <a:latin typeface="Times New Roman" pitchFamily="18" charset="0"/>
              </a:rPr>
              <a:t>的个数</a:t>
            </a:r>
          </a:p>
          <a:p>
            <a:pPr lvl="1"/>
            <a:r>
              <a:rPr lang="en-US" altLang="zh-CN" i="1" dirty="0" smtClean="0">
                <a:latin typeface="Times New Roman" pitchFamily="18" charset="0"/>
              </a:rPr>
              <a:t>f</a:t>
            </a:r>
            <a:r>
              <a:rPr lang="en-US" altLang="zh-CN" dirty="0" smtClean="0">
                <a:latin typeface="Times New Roman" pitchFamily="18" charset="0"/>
              </a:rPr>
              <a:t>(</a:t>
            </a:r>
            <a:r>
              <a:rPr lang="en-US" altLang="zh-CN" i="1" dirty="0" smtClean="0">
                <a:latin typeface="Times New Roman" pitchFamily="18" charset="0"/>
              </a:rPr>
              <a:t>x</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x</a:t>
            </a:r>
            <a:r>
              <a:rPr lang="en-US" altLang="zh-CN" baseline="-25000" dirty="0" smtClean="0">
                <a:latin typeface="Times New Roman" pitchFamily="18" charset="0"/>
              </a:rPr>
              <a:t>2</a:t>
            </a:r>
            <a:r>
              <a:rPr lang="en-US" altLang="zh-CN" dirty="0" smtClean="0">
                <a:latin typeface="Times New Roman" pitchFamily="18" charset="0"/>
              </a:rPr>
              <a:t>)</a:t>
            </a:r>
            <a:r>
              <a:rPr lang="zh-CN" altLang="en-US" dirty="0" smtClean="0">
                <a:latin typeface="Times New Roman" pitchFamily="18" charset="0"/>
              </a:rPr>
              <a:t>＝</a:t>
            </a:r>
            <a:r>
              <a:rPr lang="en-US" altLang="zh-CN" i="1" dirty="0" smtClean="0">
                <a:latin typeface="Times New Roman" pitchFamily="18" charset="0"/>
              </a:rPr>
              <a:t>x</a:t>
            </a:r>
            <a:r>
              <a:rPr lang="en-US" altLang="zh-CN" baseline="-25000" dirty="0" smtClean="0">
                <a:latin typeface="Times New Roman" pitchFamily="18" charset="0"/>
              </a:rPr>
              <a:t>1</a:t>
            </a:r>
            <a:r>
              <a:rPr lang="en-US" altLang="zh-CN" dirty="0" smtClean="0">
                <a:latin typeface="Times New Roman" pitchFamily="18" charset="0"/>
                <a:sym typeface="Symbol" pitchFamily="18" charset="2"/>
              </a:rPr>
              <a:t> </a:t>
            </a:r>
            <a:r>
              <a:rPr lang="en-US" altLang="zh-CN" i="1" dirty="0" smtClean="0">
                <a:latin typeface="Times New Roman" pitchFamily="18" charset="0"/>
              </a:rPr>
              <a:t>x</a:t>
            </a:r>
            <a:r>
              <a:rPr lang="en-US" altLang="zh-CN" baseline="-25000" dirty="0" smtClean="0">
                <a:latin typeface="Times New Roman" pitchFamily="18" charset="0"/>
              </a:rPr>
              <a:t>2 </a:t>
            </a:r>
            <a:r>
              <a:rPr lang="en-US" altLang="zh-CN" dirty="0" smtClean="0">
                <a:latin typeface="Times New Roman" pitchFamily="18" charset="0"/>
              </a:rPr>
              <a:t>= </a:t>
            </a:r>
            <a:r>
              <a:rPr lang="en-US" altLang="zh-CN" i="1" dirty="0" smtClean="0">
                <a:latin typeface="Times New Roman" pitchFamily="18" charset="0"/>
              </a:rPr>
              <a:t>x</a:t>
            </a:r>
            <a:r>
              <a:rPr lang="en-US" altLang="zh-CN" baseline="-25000" dirty="0" smtClean="0">
                <a:latin typeface="Times New Roman" pitchFamily="18" charset="0"/>
              </a:rPr>
              <a:t>1</a:t>
            </a:r>
            <a:r>
              <a:rPr lang="en-US" altLang="zh-CN" i="1" dirty="0" smtClean="0">
                <a:latin typeface="Times New Roman" pitchFamily="18" charset="0"/>
              </a:rPr>
              <a:t>x</a:t>
            </a:r>
            <a:r>
              <a:rPr lang="en-US" altLang="zh-CN" baseline="-25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x</a:t>
            </a:r>
            <a:r>
              <a:rPr lang="en-US" altLang="zh-CN" baseline="-25000" dirty="0" smtClean="0">
                <a:latin typeface="Times New Roman" pitchFamily="18" charset="0"/>
              </a:rPr>
              <a:t>1</a:t>
            </a:r>
            <a:r>
              <a:rPr lang="zh-CN" altLang="en-US" dirty="0" smtClean="0">
                <a:latin typeface="Times New Roman" pitchFamily="18" charset="0"/>
              </a:rPr>
              <a:t>＋</a:t>
            </a:r>
            <a:r>
              <a:rPr lang="en-US" altLang="zh-CN" i="1" dirty="0" smtClean="0">
                <a:latin typeface="Times New Roman" pitchFamily="18" charset="0"/>
              </a:rPr>
              <a:t>x</a:t>
            </a:r>
            <a:r>
              <a:rPr lang="en-US" altLang="zh-CN" baseline="-25000" dirty="0" smtClean="0">
                <a:latin typeface="Times New Roman" pitchFamily="18" charset="0"/>
              </a:rPr>
              <a:t>2</a:t>
            </a:r>
            <a:r>
              <a:rPr lang="zh-CN" altLang="en-US" dirty="0" smtClean="0">
                <a:latin typeface="Times New Roman" pitchFamily="18" charset="0"/>
              </a:rPr>
              <a:t>的重量</a:t>
            </a:r>
            <a:r>
              <a:rPr lang="en-US" altLang="zh-CN" i="1" dirty="0" smtClean="0">
                <a:latin typeface="Times New Roman" pitchFamily="18" charset="0"/>
              </a:rPr>
              <a:t>W</a:t>
            </a:r>
            <a:r>
              <a:rPr lang="en-US" altLang="zh-CN" dirty="0" smtClean="0">
                <a:latin typeface="Times New Roman" pitchFamily="18" charset="0"/>
              </a:rPr>
              <a:t>(</a:t>
            </a:r>
            <a:r>
              <a:rPr lang="en-US" altLang="zh-CN" i="1" dirty="0" smtClean="0">
                <a:latin typeface="Times New Roman" pitchFamily="18" charset="0"/>
              </a:rPr>
              <a:t>f</a:t>
            </a:r>
            <a:r>
              <a:rPr lang="en-US" altLang="zh-CN" dirty="0" smtClean="0">
                <a:latin typeface="Times New Roman" pitchFamily="18" charset="0"/>
              </a:rPr>
              <a:t>)</a:t>
            </a:r>
            <a:r>
              <a:rPr lang="zh-CN" altLang="en-US" dirty="0" smtClean="0">
                <a:latin typeface="Times New Roman" pitchFamily="18" charset="0"/>
              </a:rPr>
              <a:t>＝</a:t>
            </a:r>
            <a:r>
              <a:rPr lang="en-US" altLang="zh-CN" dirty="0" smtClean="0">
                <a:latin typeface="Times New Roman" pitchFamily="18" charset="0"/>
              </a:rPr>
              <a:t>3</a:t>
            </a:r>
          </a:p>
          <a:p>
            <a:r>
              <a:rPr lang="zh-CN" altLang="en-US" sz="2400" dirty="0" smtClean="0">
                <a:latin typeface="Times New Roman" pitchFamily="18" charset="0"/>
              </a:rPr>
              <a:t>布尔函数的次数</a:t>
            </a:r>
          </a:p>
          <a:p>
            <a:pPr lvl="1"/>
            <a:r>
              <a:rPr lang="en-US" altLang="zh-CN" i="1" dirty="0" smtClean="0">
                <a:latin typeface="Times New Roman" pitchFamily="18" charset="0"/>
              </a:rPr>
              <a:t>f</a:t>
            </a:r>
            <a:r>
              <a:rPr lang="en-US" altLang="zh-CN" dirty="0" smtClean="0">
                <a:latin typeface="Times New Roman" pitchFamily="18" charset="0"/>
              </a:rPr>
              <a:t>(</a:t>
            </a:r>
            <a:r>
              <a:rPr lang="en-US" altLang="zh-CN" i="1" dirty="0" smtClean="0">
                <a:latin typeface="Times New Roman" pitchFamily="18" charset="0"/>
              </a:rPr>
              <a:t>x</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err="1" smtClean="0">
                <a:latin typeface="Times New Roman" pitchFamily="18" charset="0"/>
              </a:rPr>
              <a:t>x</a:t>
            </a:r>
            <a:r>
              <a:rPr lang="en-US" altLang="zh-CN" i="1" baseline="-25000" dirty="0" err="1" smtClean="0">
                <a:latin typeface="Times New Roman" pitchFamily="18" charset="0"/>
              </a:rPr>
              <a:t>n</a:t>
            </a:r>
            <a:r>
              <a:rPr lang="en-US" altLang="zh-CN" dirty="0" smtClean="0">
                <a:latin typeface="Times New Roman" pitchFamily="18" charset="0"/>
              </a:rPr>
              <a:t>)</a:t>
            </a:r>
            <a:r>
              <a:rPr lang="zh-CN" altLang="en-US" dirty="0" smtClean="0">
                <a:latin typeface="Times New Roman" pitchFamily="18" charset="0"/>
              </a:rPr>
              <a:t>＝</a:t>
            </a:r>
            <a:r>
              <a:rPr lang="en-US" altLang="zh-CN" i="1" dirty="0" smtClean="0">
                <a:latin typeface="Times New Roman" pitchFamily="18" charset="0"/>
              </a:rPr>
              <a:t>a</a:t>
            </a:r>
            <a:r>
              <a:rPr lang="en-US" altLang="zh-CN" baseline="-25000" dirty="0" smtClean="0">
                <a:latin typeface="Times New Roman" pitchFamily="18" charset="0"/>
              </a:rPr>
              <a:t>0</a:t>
            </a:r>
            <a:r>
              <a:rPr lang="zh-CN" altLang="en-US" dirty="0" smtClean="0">
                <a:latin typeface="Times New Roman" pitchFamily="18" charset="0"/>
              </a:rPr>
              <a:t>＋</a:t>
            </a:r>
            <a:endParaRPr lang="en-US" altLang="zh-CN" dirty="0" smtClean="0">
              <a:latin typeface="Times New Roman" pitchFamily="18" charset="0"/>
            </a:endParaRPr>
          </a:p>
          <a:p>
            <a:r>
              <a:rPr lang="zh-CN" altLang="en-US" sz="2400" dirty="0" smtClean="0">
                <a:latin typeface="Times New Roman" pitchFamily="18" charset="0"/>
                <a:ea typeface="华文中宋" pitchFamily="2" charset="-122"/>
              </a:rPr>
              <a:t>一个乘积项                  的次数定义为</a:t>
            </a:r>
            <a:r>
              <a:rPr lang="en-US" altLang="zh-CN" sz="2400" dirty="0" smtClean="0">
                <a:latin typeface="Times New Roman" pitchFamily="18" charset="0"/>
                <a:ea typeface="华文中宋" pitchFamily="2" charset="-122"/>
              </a:rPr>
              <a:t>r</a:t>
            </a:r>
          </a:p>
          <a:p>
            <a:r>
              <a:rPr lang="zh-CN" altLang="en-US" sz="2400" dirty="0" smtClean="0">
                <a:latin typeface="Times New Roman" pitchFamily="18" charset="0"/>
                <a:ea typeface="华文中宋" pitchFamily="2" charset="-122"/>
              </a:rPr>
              <a:t>最大次数定义为布尔函数的次数 </a:t>
            </a:r>
            <a:r>
              <a:rPr lang="en-US" altLang="zh-CN" sz="2400" i="1" dirty="0" smtClean="0">
                <a:latin typeface="Times New Roman" pitchFamily="18" charset="0"/>
                <a:ea typeface="华文中宋" pitchFamily="2" charset="-122"/>
              </a:rPr>
              <a:t>def</a:t>
            </a:r>
            <a:r>
              <a:rPr lang="en-US" altLang="zh-CN" sz="2400" dirty="0" smtClean="0">
                <a:latin typeface="Times New Roman" pitchFamily="18" charset="0"/>
                <a:ea typeface="华文中宋" pitchFamily="2" charset="-122"/>
              </a:rPr>
              <a:t>(</a:t>
            </a:r>
            <a:r>
              <a:rPr lang="en-US" altLang="zh-CN" sz="2400" i="1" dirty="0" smtClean="0">
                <a:latin typeface="Times New Roman" pitchFamily="18" charset="0"/>
                <a:ea typeface="华文中宋" pitchFamily="2" charset="-122"/>
              </a:rPr>
              <a:t>f</a:t>
            </a:r>
            <a:r>
              <a:rPr lang="en-US" altLang="zh-CN" sz="2400" dirty="0" smtClean="0">
                <a:latin typeface="Times New Roman" pitchFamily="18" charset="0"/>
                <a:ea typeface="华文中宋" pitchFamily="2" charset="-122"/>
              </a:rPr>
              <a:t>)</a:t>
            </a:r>
            <a:r>
              <a:rPr lang="zh-CN" altLang="en-US" sz="2400" dirty="0" smtClean="0">
                <a:latin typeface="Times New Roman" pitchFamily="18" charset="0"/>
                <a:ea typeface="华文中宋" pitchFamily="2" charset="-122"/>
              </a:rPr>
              <a:t>，也称为代数次数</a:t>
            </a:r>
            <a:endParaRPr lang="en-US" altLang="zh-CN" sz="2400" dirty="0" smtClean="0">
              <a:latin typeface="Times New Roman" pitchFamily="18" charset="0"/>
              <a:ea typeface="华文中宋" pitchFamily="2" charset="-122"/>
            </a:endParaRPr>
          </a:p>
          <a:p>
            <a:r>
              <a:rPr lang="en-US" altLang="zh-CN" sz="2400" i="1" dirty="0" smtClean="0">
                <a:latin typeface="Times New Roman" pitchFamily="18" charset="0"/>
                <a:ea typeface="华文中宋" pitchFamily="2" charset="-122"/>
              </a:rPr>
              <a:t>def</a:t>
            </a:r>
            <a:r>
              <a:rPr lang="en-US" altLang="zh-CN" sz="2400" dirty="0" smtClean="0">
                <a:latin typeface="Times New Roman" pitchFamily="18" charset="0"/>
                <a:ea typeface="华文中宋" pitchFamily="2" charset="-122"/>
              </a:rPr>
              <a:t>(</a:t>
            </a:r>
            <a:r>
              <a:rPr lang="en-US" altLang="zh-CN" sz="2400" i="1" dirty="0" smtClean="0">
                <a:latin typeface="Times New Roman" pitchFamily="18" charset="0"/>
                <a:ea typeface="华文中宋" pitchFamily="2" charset="-122"/>
              </a:rPr>
              <a:t>f</a:t>
            </a:r>
            <a:r>
              <a:rPr lang="en-US" altLang="zh-CN" sz="2400" dirty="0" smtClean="0">
                <a:latin typeface="Times New Roman" pitchFamily="18" charset="0"/>
                <a:ea typeface="华文中宋" pitchFamily="2" charset="-122"/>
              </a:rPr>
              <a:t>)</a:t>
            </a:r>
            <a:r>
              <a:rPr lang="zh-CN" altLang="en-US" sz="2400" dirty="0" smtClean="0">
                <a:latin typeface="Times New Roman" pitchFamily="18" charset="0"/>
                <a:ea typeface="华文中宋" pitchFamily="2" charset="-122"/>
              </a:rPr>
              <a:t>＝</a:t>
            </a:r>
            <a:r>
              <a:rPr lang="en-US" altLang="zh-CN" sz="2400" dirty="0" smtClean="0">
                <a:latin typeface="Times New Roman" pitchFamily="18" charset="0"/>
                <a:ea typeface="华文中宋" pitchFamily="2" charset="-122"/>
              </a:rPr>
              <a:t>1</a:t>
            </a:r>
            <a:r>
              <a:rPr lang="zh-CN" altLang="en-US" sz="2400" dirty="0" smtClean="0">
                <a:latin typeface="Times New Roman" pitchFamily="18" charset="0"/>
                <a:ea typeface="华文中宋" pitchFamily="2" charset="-122"/>
              </a:rPr>
              <a:t>时，称为仿射函数 ：</a:t>
            </a:r>
            <a:r>
              <a:rPr lang="en-US" altLang="zh-CN" sz="2400" i="1" dirty="0" smtClean="0">
                <a:latin typeface="Times New Roman" pitchFamily="18" charset="0"/>
                <a:ea typeface="华文中宋" pitchFamily="2" charset="-122"/>
              </a:rPr>
              <a:t>f</a:t>
            </a:r>
            <a:r>
              <a:rPr lang="en-US" altLang="zh-CN" sz="2400" dirty="0" smtClean="0">
                <a:latin typeface="Times New Roman" pitchFamily="18" charset="0"/>
                <a:ea typeface="华文中宋" pitchFamily="2" charset="-122"/>
              </a:rPr>
              <a:t>(</a:t>
            </a:r>
            <a:r>
              <a:rPr lang="en-US" altLang="zh-CN" sz="2400" i="1" dirty="0" smtClean="0">
                <a:latin typeface="Times New Roman" pitchFamily="18" charset="0"/>
                <a:ea typeface="华文中宋" pitchFamily="2" charset="-122"/>
              </a:rPr>
              <a:t>x</a:t>
            </a:r>
            <a:r>
              <a:rPr lang="en-US" altLang="zh-CN" sz="2400" baseline="-25000" dirty="0" smtClean="0">
                <a:latin typeface="Times New Roman" pitchFamily="18" charset="0"/>
                <a:ea typeface="华文中宋" pitchFamily="2" charset="-122"/>
              </a:rPr>
              <a:t>1</a:t>
            </a:r>
            <a:r>
              <a:rPr lang="en-US" altLang="zh-CN" sz="2400" dirty="0" smtClean="0">
                <a:latin typeface="Times New Roman" pitchFamily="18" charset="0"/>
                <a:ea typeface="华文中宋" pitchFamily="2" charset="-122"/>
              </a:rPr>
              <a:t>,…,</a:t>
            </a:r>
            <a:r>
              <a:rPr lang="en-US" altLang="zh-CN" sz="2400" i="1" dirty="0" err="1" smtClean="0">
                <a:latin typeface="Times New Roman" pitchFamily="18" charset="0"/>
                <a:ea typeface="华文中宋" pitchFamily="2" charset="-122"/>
              </a:rPr>
              <a:t>x</a:t>
            </a:r>
            <a:r>
              <a:rPr lang="en-US" altLang="zh-CN" sz="2400" i="1" baseline="-25000" dirty="0" err="1" smtClean="0">
                <a:latin typeface="Times New Roman" pitchFamily="18" charset="0"/>
                <a:ea typeface="华文中宋" pitchFamily="2" charset="-122"/>
              </a:rPr>
              <a:t>n</a:t>
            </a:r>
            <a:r>
              <a:rPr lang="en-US" altLang="zh-CN" sz="2400" dirty="0" smtClean="0">
                <a:latin typeface="Times New Roman" pitchFamily="18" charset="0"/>
                <a:ea typeface="华文中宋" pitchFamily="2" charset="-122"/>
              </a:rPr>
              <a:t>)</a:t>
            </a:r>
            <a:r>
              <a:rPr lang="zh-CN" altLang="en-US" sz="2400" dirty="0" smtClean="0">
                <a:latin typeface="Times New Roman" pitchFamily="18" charset="0"/>
                <a:ea typeface="华文中宋" pitchFamily="2" charset="-122"/>
              </a:rPr>
              <a:t>＝</a:t>
            </a:r>
            <a:r>
              <a:rPr lang="en-US" altLang="zh-CN" sz="2400" i="1" dirty="0" smtClean="0">
                <a:latin typeface="Times New Roman" pitchFamily="18" charset="0"/>
                <a:ea typeface="华文中宋" pitchFamily="2" charset="-122"/>
              </a:rPr>
              <a:t>a</a:t>
            </a:r>
            <a:r>
              <a:rPr lang="en-US" altLang="zh-CN" sz="2400" baseline="-25000" dirty="0" smtClean="0">
                <a:latin typeface="Times New Roman" pitchFamily="18" charset="0"/>
                <a:ea typeface="华文中宋" pitchFamily="2" charset="-122"/>
              </a:rPr>
              <a:t>0</a:t>
            </a:r>
            <a:r>
              <a:rPr lang="zh-CN" altLang="en-US" sz="2400" dirty="0" smtClean="0">
                <a:latin typeface="Times New Roman" pitchFamily="18" charset="0"/>
                <a:ea typeface="华文中宋" pitchFamily="2" charset="-122"/>
              </a:rPr>
              <a:t>＋</a:t>
            </a:r>
          </a:p>
          <a:p>
            <a:pPr lvl="1"/>
            <a:r>
              <a:rPr lang="zh-CN" altLang="en-US" sz="2000" dirty="0" smtClean="0">
                <a:latin typeface="Times New Roman" pitchFamily="18" charset="0"/>
                <a:ea typeface="华文中宋" pitchFamily="2" charset="-122"/>
              </a:rPr>
              <a:t>若仿射函数的常数项</a:t>
            </a:r>
            <a:r>
              <a:rPr lang="en-US" altLang="zh-CN" sz="2000" i="1" dirty="0" smtClean="0">
                <a:latin typeface="Times New Roman" pitchFamily="18" charset="0"/>
                <a:ea typeface="华文中宋" pitchFamily="2" charset="-122"/>
              </a:rPr>
              <a:t>a</a:t>
            </a:r>
            <a:r>
              <a:rPr lang="en-US" altLang="zh-CN" sz="2000" baseline="-25000" dirty="0" smtClean="0">
                <a:latin typeface="Times New Roman" pitchFamily="18" charset="0"/>
                <a:ea typeface="华文中宋" pitchFamily="2" charset="-122"/>
              </a:rPr>
              <a:t>0</a:t>
            </a:r>
            <a:r>
              <a:rPr lang="zh-CN" altLang="en-US" sz="2000" dirty="0" smtClean="0">
                <a:latin typeface="Times New Roman" pitchFamily="18" charset="0"/>
                <a:ea typeface="华文中宋" pitchFamily="2" charset="-122"/>
              </a:rPr>
              <a:t>＝</a:t>
            </a:r>
            <a:r>
              <a:rPr lang="en-US" altLang="zh-CN" sz="2000" dirty="0" smtClean="0">
                <a:latin typeface="Times New Roman" pitchFamily="18" charset="0"/>
                <a:ea typeface="华文中宋" pitchFamily="2" charset="-122"/>
              </a:rPr>
              <a:t>0</a:t>
            </a:r>
            <a:r>
              <a:rPr lang="zh-CN" altLang="en-US" sz="2000" dirty="0" smtClean="0">
                <a:latin typeface="Times New Roman" pitchFamily="18" charset="0"/>
                <a:ea typeface="华文中宋" pitchFamily="2" charset="-122"/>
              </a:rPr>
              <a:t>，则称为线性函数</a:t>
            </a:r>
          </a:p>
          <a:p>
            <a:r>
              <a:rPr lang="en-US" altLang="zh-CN" sz="2400" i="1" dirty="0" smtClean="0">
                <a:latin typeface="Times New Roman" pitchFamily="18" charset="0"/>
                <a:ea typeface="华文中宋" pitchFamily="2" charset="-122"/>
              </a:rPr>
              <a:t>def</a:t>
            </a:r>
            <a:r>
              <a:rPr lang="en-US" altLang="zh-CN" sz="2400" dirty="0" smtClean="0">
                <a:latin typeface="Times New Roman" pitchFamily="18" charset="0"/>
                <a:ea typeface="华文中宋" pitchFamily="2" charset="-122"/>
              </a:rPr>
              <a:t>(</a:t>
            </a:r>
            <a:r>
              <a:rPr lang="en-US" altLang="zh-CN" sz="2400" i="1" dirty="0" smtClean="0">
                <a:latin typeface="Times New Roman" pitchFamily="18" charset="0"/>
                <a:ea typeface="华文中宋" pitchFamily="2" charset="-122"/>
              </a:rPr>
              <a:t>f</a:t>
            </a:r>
            <a:r>
              <a:rPr lang="en-US" altLang="zh-CN" sz="2400" dirty="0" smtClean="0">
                <a:latin typeface="Times New Roman" pitchFamily="18" charset="0"/>
                <a:ea typeface="华文中宋" pitchFamily="2" charset="-122"/>
              </a:rPr>
              <a:t>)&gt;1</a:t>
            </a:r>
            <a:r>
              <a:rPr lang="zh-CN" altLang="en-US" sz="2400" dirty="0" smtClean="0">
                <a:latin typeface="Times New Roman" pitchFamily="18" charset="0"/>
                <a:ea typeface="华文中宋" pitchFamily="2" charset="-122"/>
              </a:rPr>
              <a:t>时，称为非线性函数</a:t>
            </a:r>
            <a:endParaRPr lang="en-US" altLang="zh-CN" sz="1800" dirty="0" smtClean="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81282" name="Object 2"/>
          <p:cNvGraphicFramePr>
            <a:graphicFrameLocks noChangeAspect="1"/>
          </p:cNvGraphicFramePr>
          <p:nvPr/>
        </p:nvGraphicFramePr>
        <p:xfrm>
          <a:off x="3352800" y="2362200"/>
          <a:ext cx="4114800" cy="1265237"/>
        </p:xfrm>
        <a:graphic>
          <a:graphicData uri="http://schemas.openxmlformats.org/presentationml/2006/ole">
            <p:oleObj spid="_x0000_s481282" name="公式" r:id="rId3" imgW="1650960" imgH="507960" progId="Equation.3">
              <p:embed/>
            </p:oleObj>
          </a:graphicData>
        </a:graphic>
      </p:graphicFrame>
      <p:graphicFrame>
        <p:nvGraphicFramePr>
          <p:cNvPr id="481283" name="Object 3"/>
          <p:cNvGraphicFramePr>
            <a:graphicFrameLocks noChangeAspect="1"/>
          </p:cNvGraphicFramePr>
          <p:nvPr/>
        </p:nvGraphicFramePr>
        <p:xfrm>
          <a:off x="2438400" y="3429000"/>
          <a:ext cx="1447800" cy="598488"/>
        </p:xfrm>
        <a:graphic>
          <a:graphicData uri="http://schemas.openxmlformats.org/presentationml/2006/ole">
            <p:oleObj spid="_x0000_s481283" name="公式" r:id="rId4" imgW="583920" imgH="241200" progId="Equation.3">
              <p:embed/>
            </p:oleObj>
          </a:graphicData>
        </a:graphic>
      </p:graphicFrame>
      <p:graphicFrame>
        <p:nvGraphicFramePr>
          <p:cNvPr id="481284" name="Object 4"/>
          <p:cNvGraphicFramePr>
            <a:graphicFrameLocks noChangeAspect="1"/>
          </p:cNvGraphicFramePr>
          <p:nvPr/>
        </p:nvGraphicFramePr>
        <p:xfrm>
          <a:off x="6934200" y="4648200"/>
          <a:ext cx="2209800" cy="609600"/>
        </p:xfrm>
        <a:graphic>
          <a:graphicData uri="http://schemas.openxmlformats.org/presentationml/2006/ole">
            <p:oleObj spid="_x0000_s481284" name="公式" r:id="rId5" imgW="1002960" imgH="24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81282"/>
                                        </p:tgtEl>
                                        <p:attrNameLst>
                                          <p:attrName>style.visibility</p:attrName>
                                        </p:attrNameLst>
                                      </p:cBhvr>
                                      <p:to>
                                        <p:strVal val="visible"/>
                                      </p:to>
                                    </p:set>
                                    <p:anim calcmode="lin" valueType="num">
                                      <p:cBhvr additive="base">
                                        <p:cTn id="7" dur="500" fill="hold"/>
                                        <p:tgtEl>
                                          <p:spTgt spid="481282"/>
                                        </p:tgtEl>
                                        <p:attrNameLst>
                                          <p:attrName>ppt_x</p:attrName>
                                        </p:attrNameLst>
                                      </p:cBhvr>
                                      <p:tavLst>
                                        <p:tav tm="0">
                                          <p:val>
                                            <p:strVal val="#ppt_x"/>
                                          </p:val>
                                        </p:tav>
                                        <p:tav tm="100000">
                                          <p:val>
                                            <p:strVal val="#ppt_x"/>
                                          </p:val>
                                        </p:tav>
                                      </p:tavLst>
                                    </p:anim>
                                    <p:anim calcmode="lin" valueType="num">
                                      <p:cBhvr additive="base">
                                        <p:cTn id="8" dur="500" fill="hold"/>
                                        <p:tgtEl>
                                          <p:spTgt spid="48128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1284"/>
                                        </p:tgtEl>
                                        <p:attrNameLst>
                                          <p:attrName>style.visibility</p:attrName>
                                        </p:attrNameLst>
                                      </p:cBhvr>
                                      <p:to>
                                        <p:strVal val="visible"/>
                                      </p:to>
                                    </p:set>
                                    <p:anim calcmode="lin" valueType="num">
                                      <p:cBhvr additive="base">
                                        <p:cTn id="11" dur="500" fill="hold"/>
                                        <p:tgtEl>
                                          <p:spTgt spid="481284"/>
                                        </p:tgtEl>
                                        <p:attrNameLst>
                                          <p:attrName>ppt_x</p:attrName>
                                        </p:attrNameLst>
                                      </p:cBhvr>
                                      <p:tavLst>
                                        <p:tav tm="0">
                                          <p:val>
                                            <p:strVal val="#ppt_x"/>
                                          </p:val>
                                        </p:tav>
                                        <p:tav tm="100000">
                                          <p:val>
                                            <p:strVal val="#ppt_x"/>
                                          </p:val>
                                        </p:tav>
                                      </p:tavLst>
                                    </p:anim>
                                    <p:anim calcmode="lin" valueType="num">
                                      <p:cBhvr additive="base">
                                        <p:cTn id="12" dur="500" fill="hold"/>
                                        <p:tgtEl>
                                          <p:spTgt spid="4812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线性反馈移位寄存器的结构与表示</a:t>
            </a:r>
            <a:endParaRPr lang="zh-CN" altLang="en-US" dirty="0"/>
          </a:p>
        </p:txBody>
      </p:sp>
      <p:sp>
        <p:nvSpPr>
          <p:cNvPr id="3" name="内容占位符 2"/>
          <p:cNvSpPr>
            <a:spLocks noGrp="1"/>
          </p:cNvSpPr>
          <p:nvPr>
            <p:ph idx="1"/>
          </p:nvPr>
        </p:nvSpPr>
        <p:spPr>
          <a:xfrm>
            <a:off x="457200" y="914400"/>
            <a:ext cx="8229600" cy="5486400"/>
          </a:xfrm>
        </p:spPr>
        <p:txBody>
          <a:bodyPr/>
          <a:lstStyle/>
          <a:p>
            <a:pPr>
              <a:lnSpc>
                <a:spcPct val="100000"/>
              </a:lnSpc>
            </a:pPr>
            <a:r>
              <a:rPr lang="zh-CN" altLang="en-US" sz="2400" dirty="0" smtClean="0">
                <a:latin typeface="Times New Roman" pitchFamily="18" charset="0"/>
              </a:rPr>
              <a:t>移位寄存器</a:t>
            </a:r>
            <a:r>
              <a:rPr lang="en-US" altLang="zh-CN" sz="2400" dirty="0" smtClean="0">
                <a:latin typeface="Times New Roman" pitchFamily="18" charset="0"/>
              </a:rPr>
              <a:t>(FSR)</a:t>
            </a:r>
            <a:r>
              <a:rPr lang="zh-CN" altLang="en-US" sz="2400" dirty="0" smtClean="0">
                <a:latin typeface="Times New Roman" pitchFamily="18" charset="0"/>
              </a:rPr>
              <a:t>是序列密码产生密钥流的主要组成部分</a:t>
            </a:r>
          </a:p>
          <a:p>
            <a:pPr lvl="1">
              <a:lnSpc>
                <a:spcPct val="100000"/>
              </a:lnSpc>
            </a:pPr>
            <a:r>
              <a:rPr lang="en-US" altLang="zh-CN" sz="2000" dirty="0" smtClean="0">
                <a:latin typeface="Times New Roman" pitchFamily="18" charset="0"/>
              </a:rPr>
              <a:t>GF(2)</a:t>
            </a:r>
            <a:r>
              <a:rPr lang="zh-CN" altLang="en-US" sz="2000" dirty="0" smtClean="0">
                <a:latin typeface="Times New Roman" pitchFamily="18" charset="0"/>
              </a:rPr>
              <a:t>上一个</a:t>
            </a:r>
            <a:r>
              <a:rPr lang="en-US" altLang="zh-CN" sz="2000" i="1" dirty="0" smtClean="0">
                <a:latin typeface="Times New Roman" pitchFamily="18" charset="0"/>
              </a:rPr>
              <a:t>n </a:t>
            </a:r>
            <a:r>
              <a:rPr lang="zh-CN" altLang="en-US" sz="2000" dirty="0" smtClean="0">
                <a:latin typeface="Times New Roman" pitchFamily="18" charset="0"/>
              </a:rPr>
              <a:t>级反馈移位寄存器由</a:t>
            </a:r>
            <a:r>
              <a:rPr lang="en-US" altLang="zh-CN" sz="2000" i="1" dirty="0" smtClean="0">
                <a:solidFill>
                  <a:srgbClr val="0000FF"/>
                </a:solidFill>
                <a:latin typeface="Times New Roman" pitchFamily="18" charset="0"/>
              </a:rPr>
              <a:t>n </a:t>
            </a:r>
            <a:r>
              <a:rPr lang="zh-CN" altLang="en-US" sz="2000" dirty="0" smtClean="0">
                <a:solidFill>
                  <a:srgbClr val="0000FF"/>
                </a:solidFill>
                <a:latin typeface="Times New Roman" pitchFamily="18" charset="0"/>
              </a:rPr>
              <a:t>个二元存储器</a:t>
            </a:r>
            <a:r>
              <a:rPr lang="zh-CN" altLang="en-US" sz="2000" dirty="0" smtClean="0">
                <a:latin typeface="Times New Roman" pitchFamily="18" charset="0"/>
              </a:rPr>
              <a:t>与</a:t>
            </a:r>
            <a:r>
              <a:rPr lang="zh-CN" altLang="en-US" sz="2000" dirty="0" smtClean="0">
                <a:solidFill>
                  <a:srgbClr val="0000FF"/>
                </a:solidFill>
                <a:latin typeface="Times New Roman" pitchFamily="18" charset="0"/>
              </a:rPr>
              <a:t>一个反馈函数</a:t>
            </a:r>
            <a:r>
              <a:rPr lang="en-US" altLang="zh-CN" sz="2000" i="1" dirty="0" smtClean="0">
                <a:solidFill>
                  <a:srgbClr val="0000FF"/>
                </a:solidFill>
                <a:latin typeface="Times New Roman" pitchFamily="18" charset="0"/>
              </a:rPr>
              <a:t>f</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a</a:t>
            </a:r>
            <a:r>
              <a:rPr lang="en-US" altLang="zh-CN" sz="2000" baseline="-25000" dirty="0" smtClean="0">
                <a:solidFill>
                  <a:srgbClr val="0000FF"/>
                </a:solidFill>
                <a:latin typeface="Times New Roman" pitchFamily="18" charset="0"/>
              </a:rPr>
              <a:t>1</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a</a:t>
            </a:r>
            <a:r>
              <a:rPr lang="en-US" altLang="zh-CN" sz="2000" baseline="-25000" dirty="0" smtClean="0">
                <a:solidFill>
                  <a:srgbClr val="0000FF"/>
                </a:solidFill>
                <a:latin typeface="Times New Roman" pitchFamily="18" charset="0"/>
              </a:rPr>
              <a:t>2</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a</a:t>
            </a:r>
            <a:r>
              <a:rPr lang="en-US" altLang="zh-CN" sz="2000" i="1" baseline="-25000" dirty="0" smtClean="0">
                <a:solidFill>
                  <a:srgbClr val="0000FF"/>
                </a:solidFill>
                <a:latin typeface="Times New Roman" pitchFamily="18" charset="0"/>
              </a:rPr>
              <a:t>n</a:t>
            </a:r>
            <a:r>
              <a:rPr lang="en-US" altLang="zh-CN" sz="2000" dirty="0" smtClean="0">
                <a:solidFill>
                  <a:srgbClr val="0000FF"/>
                </a:solidFill>
                <a:latin typeface="Times New Roman" pitchFamily="18" charset="0"/>
              </a:rPr>
              <a:t>)</a:t>
            </a:r>
            <a:r>
              <a:rPr lang="zh-CN" altLang="en-US" sz="2000" dirty="0" smtClean="0">
                <a:latin typeface="Times New Roman" pitchFamily="18" charset="0"/>
              </a:rPr>
              <a:t>组成，如图所示</a:t>
            </a:r>
          </a:p>
          <a:p>
            <a:pPr>
              <a:lnSpc>
                <a:spcPct val="100000"/>
              </a:lnSpc>
            </a:pPr>
            <a:endParaRPr lang="zh-CN" altLang="en-US" sz="2400" dirty="0" smtClean="0">
              <a:latin typeface="Times New Roman" pitchFamily="18" charset="0"/>
            </a:endParaRPr>
          </a:p>
          <a:p>
            <a:pPr>
              <a:lnSpc>
                <a:spcPct val="100000"/>
              </a:lnSpc>
            </a:pPr>
            <a:endParaRPr lang="zh-CN" altLang="en-US" sz="2400" dirty="0" smtClean="0">
              <a:latin typeface="Times New Roman" pitchFamily="18" charset="0"/>
            </a:endParaRPr>
          </a:p>
          <a:p>
            <a:pPr>
              <a:lnSpc>
                <a:spcPct val="100000"/>
              </a:lnSpc>
            </a:pPr>
            <a:endParaRPr lang="zh-CN" altLang="en-US" sz="2400" dirty="0" smtClean="0">
              <a:latin typeface="Times New Roman" pitchFamily="18" charset="0"/>
            </a:endParaRPr>
          </a:p>
          <a:p>
            <a:pPr>
              <a:lnSpc>
                <a:spcPct val="100000"/>
              </a:lnSpc>
            </a:pPr>
            <a:r>
              <a:rPr lang="zh-CN" altLang="en-US" sz="2400" dirty="0" smtClean="0">
                <a:solidFill>
                  <a:srgbClr val="0000FF"/>
                </a:solidFill>
                <a:latin typeface="Times New Roman" pitchFamily="18" charset="0"/>
              </a:rPr>
              <a:t>移位寄存器的状态</a:t>
            </a:r>
            <a:endParaRPr lang="en-US" altLang="zh-CN" sz="2400" dirty="0" smtClean="0">
              <a:solidFill>
                <a:srgbClr val="0000FF"/>
              </a:solidFill>
              <a:latin typeface="Times New Roman" pitchFamily="18" charset="0"/>
            </a:endParaRPr>
          </a:p>
          <a:p>
            <a:pPr lvl="1">
              <a:lnSpc>
                <a:spcPct val="100000"/>
              </a:lnSpc>
            </a:pPr>
            <a:r>
              <a:rPr lang="zh-CN" altLang="en-US" sz="2000" dirty="0" smtClean="0">
                <a:latin typeface="Times New Roman" pitchFamily="18" charset="0"/>
              </a:rPr>
              <a:t>每一存储器称为移位寄存器的一级，具有</a:t>
            </a:r>
            <a:r>
              <a:rPr lang="en-US" altLang="zh-CN" sz="2000" dirty="0" smtClean="0">
                <a:latin typeface="Times New Roman" pitchFamily="18" charset="0"/>
              </a:rPr>
              <a:t>0</a:t>
            </a:r>
            <a:r>
              <a:rPr lang="zh-CN" altLang="en-US" sz="2000" dirty="0" smtClean="0">
                <a:latin typeface="Times New Roman" pitchFamily="18" charset="0"/>
              </a:rPr>
              <a:t>和</a:t>
            </a:r>
            <a:r>
              <a:rPr lang="en-US" altLang="zh-CN" sz="2000" dirty="0" smtClean="0">
                <a:latin typeface="Times New Roman" pitchFamily="18" charset="0"/>
              </a:rPr>
              <a:t>1</a:t>
            </a:r>
            <a:r>
              <a:rPr lang="zh-CN" altLang="en-US" sz="2000" dirty="0" smtClean="0">
                <a:latin typeface="Times New Roman" pitchFamily="18" charset="0"/>
              </a:rPr>
              <a:t>两个状态</a:t>
            </a:r>
          </a:p>
          <a:p>
            <a:pPr lvl="1">
              <a:lnSpc>
                <a:spcPct val="100000"/>
              </a:lnSpc>
            </a:pPr>
            <a:r>
              <a:rPr lang="zh-CN" altLang="en-US" sz="2000" dirty="0" smtClean="0">
                <a:latin typeface="Times New Roman" pitchFamily="18" charset="0"/>
              </a:rPr>
              <a:t>在任一时刻，这些级的内容构成该反馈移位寄存器的</a:t>
            </a:r>
            <a:r>
              <a:rPr lang="zh-CN" altLang="en-US" sz="2000" dirty="0" smtClean="0">
                <a:solidFill>
                  <a:srgbClr val="0000FF"/>
                </a:solidFill>
                <a:latin typeface="Times New Roman" pitchFamily="18" charset="0"/>
              </a:rPr>
              <a:t>状态，可用</a:t>
            </a:r>
            <a:r>
              <a:rPr lang="en-US" altLang="zh-CN" sz="2000" dirty="0" smtClean="0">
                <a:latin typeface="Times New Roman" pitchFamily="18" charset="0"/>
              </a:rPr>
              <a:t>GF(2)</a:t>
            </a:r>
            <a:r>
              <a:rPr lang="zh-CN" altLang="en-US" sz="2000" dirty="0" smtClean="0">
                <a:latin typeface="Times New Roman" pitchFamily="18" charset="0"/>
              </a:rPr>
              <a:t>上的一个</a:t>
            </a:r>
            <a:r>
              <a:rPr lang="en-US" altLang="zh-CN" sz="2000" i="1" dirty="0" smtClean="0">
                <a:latin typeface="Times New Roman" pitchFamily="18" charset="0"/>
              </a:rPr>
              <a:t>n</a:t>
            </a:r>
            <a:r>
              <a:rPr lang="zh-CN" altLang="en-US" sz="2000" dirty="0" smtClean="0">
                <a:latin typeface="Times New Roman" pitchFamily="18" charset="0"/>
              </a:rPr>
              <a:t>维向量 </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表示，其中</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zh-CN" altLang="en-US" sz="2000" dirty="0" smtClean="0">
                <a:latin typeface="Times New Roman" pitchFamily="18" charset="0"/>
              </a:rPr>
              <a:t>是第</a:t>
            </a:r>
            <a:r>
              <a:rPr lang="en-US" altLang="zh-CN" sz="2000" i="1" dirty="0" err="1" smtClean="0">
                <a:latin typeface="Times New Roman" pitchFamily="18" charset="0"/>
              </a:rPr>
              <a:t>i</a:t>
            </a:r>
            <a:r>
              <a:rPr lang="zh-CN" altLang="en-US" sz="2000" dirty="0" smtClean="0">
                <a:latin typeface="Times New Roman" pitchFamily="18" charset="0"/>
              </a:rPr>
              <a:t>级存储器的内容。共有</a:t>
            </a:r>
            <a:r>
              <a:rPr lang="en-US" altLang="zh-CN" sz="2000" dirty="0" smtClean="0">
                <a:latin typeface="Times New Roman" pitchFamily="18" charset="0"/>
              </a:rPr>
              <a:t>2</a:t>
            </a:r>
            <a:r>
              <a:rPr lang="en-US" altLang="zh-CN" sz="2000" baseline="30000" dirty="0" smtClean="0">
                <a:latin typeface="Times New Roman" pitchFamily="18" charset="0"/>
              </a:rPr>
              <a:t>n</a:t>
            </a:r>
            <a:r>
              <a:rPr lang="zh-CN" altLang="en-US" sz="2000" dirty="0" smtClean="0">
                <a:latin typeface="Times New Roman" pitchFamily="18" charset="0"/>
              </a:rPr>
              <a:t>种可能的状态。</a:t>
            </a:r>
          </a:p>
          <a:p>
            <a:pPr lvl="1">
              <a:lnSpc>
                <a:spcPct val="100000"/>
              </a:lnSpc>
            </a:pPr>
            <a:r>
              <a:rPr lang="zh-CN" altLang="en-US" sz="2000" dirty="0" smtClean="0">
                <a:latin typeface="Times New Roman" pitchFamily="18" charset="0"/>
              </a:rPr>
              <a:t>初始状态</a:t>
            </a:r>
            <a:r>
              <a:rPr lang="en-US" altLang="zh-CN" sz="2000" i="1" dirty="0" smtClean="0">
                <a:latin typeface="华文中宋" pitchFamily="2" charset="-122"/>
              </a:rPr>
              <a:t>σ</a:t>
            </a:r>
            <a:r>
              <a:rPr lang="en-US" altLang="zh-CN" sz="2000" baseline="-25000" dirty="0" smtClean="0">
                <a:latin typeface="华文中宋" pitchFamily="2" charset="-122"/>
              </a:rPr>
              <a:t>0</a:t>
            </a:r>
            <a:r>
              <a:rPr lang="zh-CN" altLang="en-US" sz="2000" dirty="0" smtClean="0">
                <a:latin typeface="Times New Roman" pitchFamily="18" charset="0"/>
              </a:rPr>
              <a:t>由用户确定，属于密钥</a:t>
            </a:r>
            <a:r>
              <a:rPr lang="en-US" altLang="zh-CN" sz="2000" i="1" dirty="0" smtClean="0">
                <a:latin typeface="Times New Roman" pitchFamily="18" charset="0"/>
              </a:rPr>
              <a:t>k</a:t>
            </a:r>
            <a:r>
              <a:rPr lang="zh-CN" altLang="en-US" sz="2000" dirty="0" smtClean="0">
                <a:latin typeface="Times New Roman" pitchFamily="18" charset="0"/>
              </a:rPr>
              <a:t>的一部分</a:t>
            </a:r>
          </a:p>
          <a:p>
            <a:pPr>
              <a:lnSpc>
                <a:spcPct val="100000"/>
              </a:lnSpc>
            </a:pPr>
            <a:endParaRPr lang="en-US" altLang="zh-CN"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82307" name="Object 3"/>
          <p:cNvGraphicFramePr>
            <a:graphicFrameLocks noChangeAspect="1"/>
          </p:cNvGraphicFramePr>
          <p:nvPr/>
        </p:nvGraphicFramePr>
        <p:xfrm>
          <a:off x="1752600" y="2133600"/>
          <a:ext cx="5029200" cy="1666875"/>
        </p:xfrm>
        <a:graphic>
          <a:graphicData uri="http://schemas.openxmlformats.org/presentationml/2006/ole">
            <p:oleObj spid="_x0000_s482307" name="Visio" r:id="rId3" imgW="3595421" imgH="1188415" progId="Visio.Drawing.11">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线性反馈移位寄存器的结构与表示</a:t>
            </a:r>
            <a:endParaRPr lang="zh-CN" altLang="en-US" dirty="0"/>
          </a:p>
        </p:txBody>
      </p:sp>
      <p:sp>
        <p:nvSpPr>
          <p:cNvPr id="3" name="内容占位符 2"/>
          <p:cNvSpPr>
            <a:spLocks noGrp="1"/>
          </p:cNvSpPr>
          <p:nvPr>
            <p:ph idx="1"/>
          </p:nvPr>
        </p:nvSpPr>
        <p:spPr>
          <a:xfrm>
            <a:off x="457200" y="914400"/>
            <a:ext cx="8229600" cy="5486400"/>
          </a:xfrm>
        </p:spPr>
        <p:txBody>
          <a:bodyPr/>
          <a:lstStyle/>
          <a:p>
            <a:pPr>
              <a:lnSpc>
                <a:spcPct val="100000"/>
              </a:lnSpc>
            </a:pPr>
            <a:r>
              <a:rPr lang="zh-CN" altLang="en-US" sz="2400" dirty="0" smtClean="0">
                <a:solidFill>
                  <a:srgbClr val="0000FF"/>
                </a:solidFill>
                <a:latin typeface="Times New Roman" pitchFamily="18" charset="0"/>
              </a:rPr>
              <a:t>状态转换规则</a:t>
            </a:r>
          </a:p>
          <a:p>
            <a:pPr lvl="1">
              <a:lnSpc>
                <a:spcPct val="100000"/>
              </a:lnSpc>
            </a:pPr>
            <a:r>
              <a:rPr lang="zh-CN" altLang="en-US" dirty="0" smtClean="0">
                <a:latin typeface="Times New Roman" pitchFamily="18" charset="0"/>
              </a:rPr>
              <a:t>根据</a:t>
            </a:r>
            <a:r>
              <a:rPr lang="en-US" altLang="zh-CN" dirty="0" smtClean="0">
                <a:latin typeface="Times New Roman" pitchFamily="18" charset="0"/>
              </a:rPr>
              <a:t>FSR</a:t>
            </a:r>
            <a:r>
              <a:rPr lang="zh-CN" altLang="en-US" dirty="0" smtClean="0">
                <a:latin typeface="Times New Roman" pitchFamily="18" charset="0"/>
              </a:rPr>
              <a:t>的工作原理，当第</a:t>
            </a:r>
            <a:r>
              <a:rPr lang="en-US" altLang="zh-CN" i="1" dirty="0" err="1" smtClean="0">
                <a:latin typeface="Times New Roman" pitchFamily="18" charset="0"/>
              </a:rPr>
              <a:t>i</a:t>
            </a:r>
            <a:r>
              <a:rPr lang="zh-CN" altLang="en-US" dirty="0" smtClean="0">
                <a:latin typeface="Times New Roman" pitchFamily="18" charset="0"/>
              </a:rPr>
              <a:t>个移位时钟脉冲到来时</a:t>
            </a:r>
            <a:endParaRPr lang="en-US" altLang="zh-CN" dirty="0" smtClean="0">
              <a:latin typeface="Times New Roman" pitchFamily="18" charset="0"/>
            </a:endParaRPr>
          </a:p>
          <a:p>
            <a:pPr lvl="1">
              <a:lnSpc>
                <a:spcPct val="100000"/>
              </a:lnSpc>
            </a:pPr>
            <a:r>
              <a:rPr lang="en-US" altLang="zh-CN" i="1" dirty="0" smtClean="0">
                <a:latin typeface="Times New Roman" pitchFamily="18" charset="0"/>
              </a:rPr>
              <a:t>a</a:t>
            </a:r>
            <a:r>
              <a:rPr lang="en-US" altLang="zh-CN" baseline="-25000" dirty="0" smtClean="0">
                <a:latin typeface="Times New Roman" pitchFamily="18" charset="0"/>
              </a:rPr>
              <a:t>1</a:t>
            </a:r>
            <a:r>
              <a:rPr lang="zh-CN" altLang="en-US" dirty="0" smtClean="0">
                <a:latin typeface="Times New Roman" pitchFamily="18" charset="0"/>
              </a:rPr>
              <a:t>被移出，作为输出序列在第</a:t>
            </a:r>
            <a:r>
              <a:rPr lang="en-US" altLang="zh-CN" dirty="0" err="1" smtClean="0">
                <a:latin typeface="Times New Roman" pitchFamily="18" charset="0"/>
              </a:rPr>
              <a:t>i</a:t>
            </a:r>
            <a:r>
              <a:rPr lang="zh-CN" altLang="en-US" dirty="0" smtClean="0">
                <a:latin typeface="Times New Roman" pitchFamily="18" charset="0"/>
              </a:rPr>
              <a:t>时刻的输出</a:t>
            </a:r>
            <a:r>
              <a:rPr lang="en-US" altLang="zh-CN" dirty="0" smtClean="0">
                <a:latin typeface="Times New Roman" pitchFamily="18" charset="0"/>
              </a:rPr>
              <a:t>bit</a:t>
            </a:r>
          </a:p>
          <a:p>
            <a:pPr lvl="1">
              <a:lnSpc>
                <a:spcPct val="100000"/>
              </a:lnSpc>
            </a:pPr>
            <a:r>
              <a:rPr lang="zh-CN" altLang="en-US" dirty="0" smtClean="0">
                <a:latin typeface="Times New Roman" pitchFamily="18" charset="0"/>
              </a:rPr>
              <a:t>其它每一级存储器</a:t>
            </a:r>
            <a:r>
              <a:rPr lang="en-US" altLang="zh-CN" i="1" dirty="0" err="1" smtClean="0">
                <a:latin typeface="Times New Roman" pitchFamily="18" charset="0"/>
              </a:rPr>
              <a:t>a</a:t>
            </a:r>
            <a:r>
              <a:rPr lang="en-US" altLang="zh-CN" i="1" baseline="-25000" dirty="0" err="1" smtClean="0">
                <a:latin typeface="Times New Roman" pitchFamily="18" charset="0"/>
              </a:rPr>
              <a:t>i</a:t>
            </a:r>
            <a:r>
              <a:rPr lang="zh-CN" altLang="en-US" dirty="0" smtClean="0">
                <a:latin typeface="Times New Roman" pitchFamily="18" charset="0"/>
              </a:rPr>
              <a:t>都将其内容向下一级</a:t>
            </a:r>
            <a:r>
              <a:rPr lang="en-US" altLang="zh-CN" i="1" dirty="0" smtClean="0">
                <a:latin typeface="Times New Roman" pitchFamily="18" charset="0"/>
              </a:rPr>
              <a:t>a</a:t>
            </a:r>
            <a:r>
              <a:rPr lang="en-US" altLang="zh-CN" i="1" baseline="-25000" dirty="0" smtClean="0">
                <a:latin typeface="Times New Roman" pitchFamily="18" charset="0"/>
              </a:rPr>
              <a:t>i</a:t>
            </a:r>
            <a:r>
              <a:rPr lang="en-US" altLang="zh-CN" baseline="-25000" dirty="0" smtClean="0">
                <a:latin typeface="Times New Roman" pitchFamily="18" charset="0"/>
              </a:rPr>
              <a:t>-1</a:t>
            </a:r>
            <a:r>
              <a:rPr lang="zh-CN" altLang="en-US" dirty="0" smtClean="0">
                <a:latin typeface="Times New Roman" pitchFamily="18" charset="0"/>
              </a:rPr>
              <a:t>传递</a:t>
            </a:r>
            <a:endParaRPr lang="en-US" altLang="zh-CN" dirty="0" smtClean="0">
              <a:latin typeface="Times New Roman" pitchFamily="18" charset="0"/>
            </a:endParaRPr>
          </a:p>
          <a:p>
            <a:pPr lvl="1">
              <a:lnSpc>
                <a:spcPct val="100000"/>
              </a:lnSpc>
            </a:pPr>
            <a:r>
              <a:rPr lang="zh-CN" altLang="en-US" dirty="0" smtClean="0">
                <a:latin typeface="Times New Roman" pitchFamily="18" charset="0"/>
              </a:rPr>
              <a:t>同时，根据时钟脉冲到来前寄存器的状态</a:t>
            </a:r>
            <a:r>
              <a:rPr lang="en-US" altLang="zh-CN" i="1" dirty="0" smtClean="0">
                <a:latin typeface="Times New Roman" pitchFamily="18" charset="0"/>
              </a:rPr>
              <a:t>a</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a</a:t>
            </a:r>
            <a:r>
              <a:rPr lang="en-US" altLang="zh-CN" baseline="-25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a</a:t>
            </a:r>
            <a:r>
              <a:rPr lang="en-US" altLang="zh-CN" i="1" baseline="-25000" dirty="0" smtClean="0">
                <a:latin typeface="Times New Roman" pitchFamily="18" charset="0"/>
              </a:rPr>
              <a:t>n</a:t>
            </a:r>
            <a:r>
              <a:rPr lang="zh-CN" altLang="en-US" dirty="0" smtClean="0">
                <a:latin typeface="Times New Roman" pitchFamily="18" charset="0"/>
              </a:rPr>
              <a:t>计算出的</a:t>
            </a:r>
            <a:r>
              <a:rPr lang="en-US" altLang="zh-CN" i="1" dirty="0" smtClean="0">
                <a:latin typeface="Times New Roman" pitchFamily="18" charset="0"/>
              </a:rPr>
              <a:t>a</a:t>
            </a:r>
            <a:r>
              <a:rPr lang="en-US" altLang="zh-CN" i="1" baseline="-25000" dirty="0" smtClean="0">
                <a:latin typeface="Times New Roman" pitchFamily="18" charset="0"/>
              </a:rPr>
              <a:t>n</a:t>
            </a:r>
            <a:r>
              <a:rPr lang="en-US" altLang="zh-CN" dirty="0" smtClean="0">
                <a:latin typeface="Times New Roman" pitchFamily="18" charset="0"/>
              </a:rPr>
              <a:t>=</a:t>
            </a:r>
            <a:r>
              <a:rPr lang="en-US" altLang="zh-CN" i="1" dirty="0" smtClean="0">
                <a:latin typeface="Times New Roman" pitchFamily="18" charset="0"/>
              </a:rPr>
              <a:t>f</a:t>
            </a:r>
            <a:r>
              <a:rPr lang="en-US" altLang="zh-CN" dirty="0" smtClean="0">
                <a:latin typeface="Times New Roman" pitchFamily="18" charset="0"/>
              </a:rPr>
              <a:t>(</a:t>
            </a:r>
            <a:r>
              <a:rPr lang="en-US" altLang="zh-CN" i="1" dirty="0" smtClean="0">
                <a:latin typeface="Times New Roman" pitchFamily="18" charset="0"/>
              </a:rPr>
              <a:t>a</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a</a:t>
            </a:r>
            <a:r>
              <a:rPr lang="en-US" altLang="zh-CN" baseline="-25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a</a:t>
            </a:r>
            <a:r>
              <a:rPr lang="en-US" altLang="zh-CN" i="1" baseline="-25000" dirty="0" smtClean="0">
                <a:latin typeface="Times New Roman" pitchFamily="18" charset="0"/>
              </a:rPr>
              <a:t>n</a:t>
            </a:r>
            <a:r>
              <a:rPr lang="en-US" altLang="zh-CN" dirty="0" smtClean="0">
                <a:latin typeface="Times New Roman" pitchFamily="18" charset="0"/>
              </a:rPr>
              <a:t>)</a:t>
            </a:r>
            <a:r>
              <a:rPr lang="zh-CN" altLang="en-US" dirty="0" smtClean="0">
                <a:latin typeface="Times New Roman" pitchFamily="18" charset="0"/>
              </a:rPr>
              <a:t>也移入最左边的寄存器</a:t>
            </a:r>
            <a:endParaRPr lang="en-US" altLang="zh-CN" dirty="0" smtClean="0">
              <a:latin typeface="Times New Roman" pitchFamily="18" charset="0"/>
            </a:endParaRPr>
          </a:p>
          <a:p>
            <a:pPr>
              <a:lnSpc>
                <a:spcPct val="100000"/>
              </a:lnSpc>
            </a:pPr>
            <a:r>
              <a:rPr lang="zh-CN" altLang="en-US" sz="2400" dirty="0" smtClean="0">
                <a:solidFill>
                  <a:srgbClr val="0000FF"/>
                </a:solidFill>
                <a:latin typeface="Times New Roman" pitchFamily="18" charset="0"/>
              </a:rPr>
              <a:t>反馈函数</a:t>
            </a:r>
            <a:r>
              <a:rPr lang="en-US" altLang="zh-CN" sz="2400" i="1" dirty="0" smtClean="0">
                <a:latin typeface="Times New Roman" pitchFamily="18" charset="0"/>
              </a:rPr>
              <a:t>f</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2</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i="1" baseline="-25000" dirty="0" smtClean="0">
                <a:latin typeface="Times New Roman" pitchFamily="18" charset="0"/>
              </a:rPr>
              <a:t>n</a:t>
            </a:r>
            <a:r>
              <a:rPr lang="en-US" altLang="zh-CN" sz="2400" dirty="0" smtClean="0">
                <a:latin typeface="Times New Roman" pitchFamily="18" charset="0"/>
              </a:rPr>
              <a:t>)</a:t>
            </a:r>
            <a:r>
              <a:rPr lang="zh-CN" altLang="en-US" sz="2400" dirty="0" smtClean="0">
                <a:latin typeface="Times New Roman" pitchFamily="18" charset="0"/>
              </a:rPr>
              <a:t>是</a:t>
            </a:r>
            <a:r>
              <a:rPr lang="en-US" altLang="zh-CN" sz="2400" i="1" dirty="0" smtClean="0">
                <a:latin typeface="Times New Roman" pitchFamily="18" charset="0"/>
              </a:rPr>
              <a:t>n</a:t>
            </a:r>
            <a:r>
              <a:rPr lang="zh-CN" altLang="en-US" sz="2400" dirty="0" smtClean="0">
                <a:latin typeface="Times New Roman" pitchFamily="18" charset="0"/>
              </a:rPr>
              <a:t>元布尔函数</a:t>
            </a:r>
            <a:endParaRPr lang="en-US" altLang="zh-CN" sz="2400" dirty="0" smtClean="0">
              <a:latin typeface="Times New Roman" pitchFamily="18" charset="0"/>
            </a:endParaRPr>
          </a:p>
          <a:p>
            <a:pPr lvl="1">
              <a:lnSpc>
                <a:spcPct val="100000"/>
              </a:lnSpc>
            </a:pPr>
            <a:r>
              <a:rPr lang="zh-CN" altLang="en-US" dirty="0" smtClean="0">
                <a:latin typeface="Times New Roman" pitchFamily="18" charset="0"/>
              </a:rPr>
              <a:t>函数中的运算有逻辑与、逻辑或、逻辑补、或其它运算</a:t>
            </a:r>
            <a:endParaRPr lang="en-US" altLang="zh-CN" dirty="0" smtClean="0">
              <a:latin typeface="Times New Roman" pitchFamily="18" charset="0"/>
            </a:endParaRPr>
          </a:p>
          <a:p>
            <a:pPr lvl="1">
              <a:lnSpc>
                <a:spcPct val="100000"/>
              </a:lnSpc>
            </a:pPr>
            <a:r>
              <a:rPr lang="zh-CN" altLang="en-US" dirty="0" smtClean="0">
                <a:latin typeface="Times New Roman" pitchFamily="18" charset="0"/>
              </a:rPr>
              <a:t>最后的函数值为</a:t>
            </a:r>
            <a:r>
              <a:rPr lang="en-US" altLang="zh-CN" dirty="0" smtClean="0">
                <a:latin typeface="Times New Roman" pitchFamily="18" charset="0"/>
              </a:rPr>
              <a:t>0</a:t>
            </a:r>
            <a:r>
              <a:rPr lang="zh-CN" altLang="en-US" dirty="0" smtClean="0">
                <a:latin typeface="Times New Roman" pitchFamily="18" charset="0"/>
              </a:rPr>
              <a:t>或</a:t>
            </a:r>
            <a:r>
              <a:rPr lang="en-US" altLang="zh-CN" dirty="0" smtClean="0">
                <a:latin typeface="Times New Roman" pitchFamily="18" charset="0"/>
              </a:rPr>
              <a:t>1</a:t>
            </a:r>
            <a:r>
              <a:rPr lang="zh-CN" altLang="en-US" dirty="0" smtClean="0">
                <a:latin typeface="Times New Roman" pitchFamily="18" charset="0"/>
              </a:rPr>
              <a:t>。</a:t>
            </a:r>
            <a:endParaRPr lang="en-US" altLang="zh-CN" dirty="0" smtClean="0">
              <a:latin typeface="Times New Roman" pitchFamily="18" charset="0"/>
            </a:endParaRPr>
          </a:p>
          <a:p>
            <a:pPr lvl="1">
              <a:lnSpc>
                <a:spcPct val="100000"/>
              </a:lnSpc>
            </a:pPr>
            <a:r>
              <a:rPr lang="zh-CN" altLang="en-US" sz="2000" dirty="0" smtClean="0">
                <a:latin typeface="Times New Roman" pitchFamily="18" charset="0"/>
              </a:rPr>
              <a:t>可能是线性或非线性布尔函数</a:t>
            </a:r>
          </a:p>
          <a:p>
            <a:pPr>
              <a:lnSpc>
                <a:spcPct val="100000"/>
              </a:lnSpc>
            </a:pPr>
            <a:endParaRPr lang="en-US" altLang="zh-CN"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83331" name="Object 3"/>
          <p:cNvGraphicFramePr>
            <a:graphicFrameLocks noChangeAspect="1"/>
          </p:cNvGraphicFramePr>
          <p:nvPr/>
        </p:nvGraphicFramePr>
        <p:xfrm>
          <a:off x="4648200" y="5088370"/>
          <a:ext cx="4419600" cy="1464830"/>
        </p:xfrm>
        <a:graphic>
          <a:graphicData uri="http://schemas.openxmlformats.org/presentationml/2006/ole">
            <p:oleObj spid="_x0000_s483331" name="Visio" r:id="rId3" imgW="3595421" imgH="1188415" progId="Visio.Drawing.11">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线性反馈移位寄存器的结构与表示</a:t>
            </a:r>
            <a:endParaRPr lang="zh-CN" altLang="en-US" dirty="0"/>
          </a:p>
        </p:txBody>
      </p:sp>
      <p:sp>
        <p:nvSpPr>
          <p:cNvPr id="3" name="内容占位符 2"/>
          <p:cNvSpPr>
            <a:spLocks noGrp="1"/>
          </p:cNvSpPr>
          <p:nvPr>
            <p:ph idx="1"/>
          </p:nvPr>
        </p:nvSpPr>
        <p:spPr>
          <a:xfrm>
            <a:off x="457200" y="914400"/>
            <a:ext cx="8229600" cy="5486400"/>
          </a:xfrm>
        </p:spPr>
        <p:txBody>
          <a:bodyPr/>
          <a:lstStyle/>
          <a:p>
            <a:pPr>
              <a:lnSpc>
                <a:spcPct val="100000"/>
              </a:lnSpc>
            </a:pPr>
            <a:r>
              <a:rPr lang="zh-CN" altLang="en-US" sz="2400" dirty="0" smtClean="0">
                <a:latin typeface="Times New Roman" pitchFamily="18" charset="0"/>
              </a:rPr>
              <a:t>例：下图是一个</a:t>
            </a:r>
            <a:r>
              <a:rPr lang="en-US" altLang="zh-CN" sz="2400" dirty="0" smtClean="0">
                <a:latin typeface="Times New Roman" pitchFamily="18" charset="0"/>
              </a:rPr>
              <a:t>3</a:t>
            </a:r>
            <a:r>
              <a:rPr lang="zh-CN" altLang="en-US" sz="2400" dirty="0" smtClean="0">
                <a:latin typeface="Times New Roman" pitchFamily="18" charset="0"/>
              </a:rPr>
              <a:t>级反馈移位寄存器，其初始状态为</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2</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3</a:t>
            </a:r>
            <a:r>
              <a:rPr lang="en-US" altLang="zh-CN" sz="2400" dirty="0" smtClean="0">
                <a:latin typeface="Times New Roman" pitchFamily="18" charset="0"/>
              </a:rPr>
              <a:t>)=(1,0,1)</a:t>
            </a:r>
            <a:r>
              <a:rPr lang="zh-CN" altLang="en-US" sz="2400" dirty="0" smtClean="0">
                <a:latin typeface="Times New Roman" pitchFamily="18" charset="0"/>
              </a:rPr>
              <a:t>，输出可由表</a:t>
            </a:r>
            <a:r>
              <a:rPr lang="en-US" altLang="zh-CN" sz="2400" dirty="0" smtClean="0">
                <a:latin typeface="Times New Roman" pitchFamily="18" charset="0"/>
              </a:rPr>
              <a:t>2.2</a:t>
            </a:r>
            <a:r>
              <a:rPr lang="zh-CN" altLang="en-US" sz="2400" dirty="0" smtClean="0">
                <a:latin typeface="Times New Roman" pitchFamily="18" charset="0"/>
              </a:rPr>
              <a:t>求出</a:t>
            </a:r>
          </a:p>
          <a:p>
            <a:pPr>
              <a:lnSpc>
                <a:spcPct val="100000"/>
              </a:lnSpc>
            </a:pPr>
            <a:endParaRPr lang="en-US" altLang="zh-CN"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84355" name="Object 3"/>
          <p:cNvGraphicFramePr>
            <a:graphicFrameLocks noChangeAspect="1"/>
          </p:cNvGraphicFramePr>
          <p:nvPr/>
        </p:nvGraphicFramePr>
        <p:xfrm>
          <a:off x="2133600" y="1584685"/>
          <a:ext cx="4648200" cy="1844315"/>
        </p:xfrm>
        <a:graphic>
          <a:graphicData uri="http://schemas.openxmlformats.org/presentationml/2006/ole">
            <p:oleObj spid="_x0000_s484355" name="Visio" r:id="rId3" imgW="3001975" imgH="1187806" progId="Visio.Drawing.11">
              <p:embed/>
            </p:oleObj>
          </a:graphicData>
        </a:graphic>
      </p:graphicFrame>
      <p:sp>
        <p:nvSpPr>
          <p:cNvPr id="8" name="Rectangle 6"/>
          <p:cNvSpPr>
            <a:spLocks noChangeArrowheads="1"/>
          </p:cNvSpPr>
          <p:nvPr/>
        </p:nvSpPr>
        <p:spPr bwMode="auto">
          <a:xfrm>
            <a:off x="914400" y="3276600"/>
            <a:ext cx="5761037" cy="461665"/>
          </a:xfrm>
          <a:prstGeom prst="rect">
            <a:avLst/>
          </a:prstGeom>
          <a:noFill/>
          <a:ln w="9525" algn="ctr">
            <a:noFill/>
            <a:miter lim="800000"/>
            <a:headEnd/>
            <a:tailEnd/>
          </a:ln>
          <a:effectLst/>
        </p:spPr>
        <p:txBody>
          <a:bodyPr wrap="square" anchor="ctr">
            <a:spAutoFit/>
          </a:bodyPr>
          <a:lstStyle/>
          <a:p>
            <a:pPr algn="l"/>
            <a:r>
              <a:rPr lang="zh-CN" altLang="en-US" sz="2400" dirty="0">
                <a:solidFill>
                  <a:srgbClr val="006600"/>
                </a:solidFill>
                <a:latin typeface="华文中宋" pitchFamily="2" charset="-122"/>
                <a:ea typeface="华文中宋" pitchFamily="2" charset="-122"/>
              </a:rPr>
              <a:t>该</a:t>
            </a:r>
            <a:r>
              <a:rPr lang="en-US" altLang="zh-CN" sz="2400" dirty="0">
                <a:solidFill>
                  <a:srgbClr val="006600"/>
                </a:solidFill>
                <a:latin typeface="华文中宋" pitchFamily="2" charset="-122"/>
                <a:ea typeface="华文中宋" pitchFamily="2" charset="-122"/>
                <a:sym typeface="Symbol" pitchFamily="18" charset="2"/>
              </a:rPr>
              <a:t>3</a:t>
            </a:r>
            <a:r>
              <a:rPr lang="zh-CN" altLang="en-US" sz="2400" dirty="0">
                <a:solidFill>
                  <a:srgbClr val="006600"/>
                </a:solidFill>
                <a:latin typeface="华文中宋" pitchFamily="2" charset="-122"/>
                <a:ea typeface="华文中宋" pitchFamily="2" charset="-122"/>
                <a:sym typeface="Symbol" pitchFamily="18" charset="2"/>
              </a:rPr>
              <a:t>级反馈移位寄存器的状态和输出如下</a:t>
            </a:r>
          </a:p>
        </p:txBody>
      </p:sp>
      <p:graphicFrame>
        <p:nvGraphicFramePr>
          <p:cNvPr id="9" name="Group 38"/>
          <p:cNvGraphicFramePr>
            <a:graphicFrameLocks/>
          </p:cNvGraphicFramePr>
          <p:nvPr/>
        </p:nvGraphicFramePr>
        <p:xfrm>
          <a:off x="2362200" y="3733800"/>
          <a:ext cx="3124200" cy="2356803"/>
        </p:xfrm>
        <a:graphic>
          <a:graphicData uri="http://schemas.openxmlformats.org/drawingml/2006/table">
            <a:tbl>
              <a:tblPr/>
              <a:tblGrid>
                <a:gridCol w="2047875"/>
                <a:gridCol w="1076325"/>
              </a:tblGrid>
              <a:tr h="436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00"/>
                          </a:solidFill>
                          <a:effectLst/>
                          <a:latin typeface="Times New Roman" pitchFamily="18" charset="0"/>
                          <a:ea typeface="宋体" charset="-122"/>
                        </a:rPr>
                        <a:t>状态（</a:t>
                      </a:r>
                      <a:r>
                        <a:rPr kumimoji="0" lang="en-US" altLang="zh-CN" sz="2000" b="1" i="1" u="none" strike="noStrike" cap="none" normalizeH="0" baseline="0" dirty="0" smtClean="0">
                          <a:ln>
                            <a:noFill/>
                          </a:ln>
                          <a:solidFill>
                            <a:srgbClr val="000000"/>
                          </a:solidFill>
                          <a:effectLst/>
                          <a:latin typeface="Times New Roman" pitchFamily="18" charset="0"/>
                          <a:ea typeface="宋体" charset="-122"/>
                          <a:cs typeface="Times New Roman" pitchFamily="18" charset="0"/>
                        </a:rPr>
                        <a:t>a</a:t>
                      </a:r>
                      <a:r>
                        <a:rPr kumimoji="0" lang="en-US" altLang="zh-CN" sz="2000" b="1" i="0" u="none" strike="noStrike" cap="none" normalizeH="0" baseline="-30000" dirty="0" smtClean="0">
                          <a:ln>
                            <a:noFill/>
                          </a:ln>
                          <a:solidFill>
                            <a:srgbClr val="000000"/>
                          </a:solidFill>
                          <a:effectLst/>
                          <a:latin typeface="Times New Roman" pitchFamily="18" charset="0"/>
                          <a:ea typeface="宋体" charset="-122"/>
                          <a:cs typeface="Times New Roman" pitchFamily="18" charset="0"/>
                        </a:rPr>
                        <a:t>3</a:t>
                      </a: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a:t>
                      </a:r>
                      <a:r>
                        <a:rPr kumimoji="0" lang="en-US" altLang="zh-CN" sz="2000" b="1" i="1" u="none" strike="noStrike" cap="none" normalizeH="0" baseline="0" dirty="0" smtClean="0">
                          <a:ln>
                            <a:noFill/>
                          </a:ln>
                          <a:solidFill>
                            <a:srgbClr val="000000"/>
                          </a:solidFill>
                          <a:effectLst/>
                          <a:latin typeface="Times New Roman" pitchFamily="18" charset="0"/>
                          <a:ea typeface="宋体" charset="-122"/>
                          <a:cs typeface="Times New Roman" pitchFamily="18" charset="0"/>
                        </a:rPr>
                        <a:t>a</a:t>
                      </a:r>
                      <a:r>
                        <a:rPr kumimoji="0" lang="en-US" altLang="zh-CN" sz="2000" b="1" i="0" u="none" strike="noStrike" cap="none" normalizeH="0" baseline="-30000" dirty="0" smtClean="0">
                          <a:ln>
                            <a:noFill/>
                          </a:ln>
                          <a:solidFill>
                            <a:srgbClr val="000000"/>
                          </a:solidFill>
                          <a:effectLst/>
                          <a:latin typeface="Times New Roman" pitchFamily="18" charset="0"/>
                          <a:ea typeface="宋体" charset="-122"/>
                          <a:cs typeface="Times New Roman" pitchFamily="18" charset="0"/>
                        </a:rPr>
                        <a:t>2</a:t>
                      </a: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a:t>
                      </a:r>
                      <a:r>
                        <a:rPr kumimoji="0" lang="en-US" altLang="zh-CN" sz="2000" b="1" i="1" u="none" strike="noStrike" cap="none" normalizeH="0" baseline="0" dirty="0" smtClean="0">
                          <a:ln>
                            <a:noFill/>
                          </a:ln>
                          <a:solidFill>
                            <a:srgbClr val="000000"/>
                          </a:solidFill>
                          <a:effectLst/>
                          <a:latin typeface="Times New Roman" pitchFamily="18" charset="0"/>
                          <a:ea typeface="宋体" charset="-122"/>
                          <a:cs typeface="Times New Roman" pitchFamily="18" charset="0"/>
                        </a:rPr>
                        <a:t>a</a:t>
                      </a:r>
                      <a:r>
                        <a:rPr kumimoji="0" lang="en-US" altLang="zh-CN" sz="2000" b="1" i="0" u="none" strike="noStrike" cap="none" normalizeH="0" baseline="-30000" dirty="0" smtClean="0">
                          <a:ln>
                            <a:noFill/>
                          </a:ln>
                          <a:solidFill>
                            <a:srgbClr val="000000"/>
                          </a:solidFill>
                          <a:effectLst/>
                          <a:latin typeface="Times New Roman" pitchFamily="18" charset="0"/>
                          <a:ea typeface="宋体" charset="-122"/>
                          <a:cs typeface="Times New Roman" pitchFamily="18" charset="0"/>
                        </a:rPr>
                        <a:t>1</a:t>
                      </a: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a:t>
                      </a: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Times New Roman" pitchFamily="18" charset="0"/>
                          <a:ea typeface="宋体" charset="-122"/>
                        </a:rPr>
                        <a:t>输出</a:t>
                      </a:r>
                      <a:endParaRPr kumimoji="0" lang="zh-CN" altLang="en-US" sz="20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843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1   0   1</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1   1   0</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1   1   1</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0   1   1</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1   0   1</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1   1   0</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0</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0</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 name="Rectangle 36"/>
          <p:cNvSpPr>
            <a:spLocks noChangeArrowheads="1"/>
          </p:cNvSpPr>
          <p:nvPr/>
        </p:nvSpPr>
        <p:spPr bwMode="auto">
          <a:xfrm>
            <a:off x="914400" y="6153090"/>
            <a:ext cx="5257800" cy="400110"/>
          </a:xfrm>
          <a:prstGeom prst="rect">
            <a:avLst/>
          </a:prstGeom>
          <a:noFill/>
          <a:ln w="9525" algn="ctr">
            <a:noFill/>
            <a:miter lim="800000"/>
            <a:headEnd/>
            <a:tailEnd/>
          </a:ln>
          <a:effectLst/>
        </p:spPr>
        <p:txBody>
          <a:bodyPr wrap="square" anchor="ctr">
            <a:spAutoFit/>
          </a:bodyPr>
          <a:lstStyle/>
          <a:p>
            <a:pPr algn="l"/>
            <a:r>
              <a:rPr lang="zh-CN" altLang="en-US" sz="2000" dirty="0"/>
              <a:t>即输出序列为</a:t>
            </a:r>
            <a:r>
              <a:rPr lang="en-US" altLang="zh-CN" sz="2000" dirty="0"/>
              <a:t>101110111011…</a:t>
            </a:r>
            <a:r>
              <a:rPr lang="zh-CN" altLang="en-US" sz="2000" dirty="0" smtClean="0"/>
              <a:t>，周期</a:t>
            </a:r>
            <a:r>
              <a:rPr lang="zh-CN" altLang="en-US" sz="2000" dirty="0"/>
              <a:t>为</a:t>
            </a:r>
            <a:r>
              <a:rPr lang="en-US" altLang="zh-CN" sz="2000" dirty="0"/>
              <a:t>4</a:t>
            </a:r>
          </a:p>
        </p:txBody>
      </p:sp>
      <p:sp>
        <p:nvSpPr>
          <p:cNvPr id="11" name="矩形 10"/>
          <p:cNvSpPr/>
          <p:nvPr/>
        </p:nvSpPr>
        <p:spPr>
          <a:xfrm>
            <a:off x="6324600" y="1981200"/>
            <a:ext cx="2819400" cy="4124206"/>
          </a:xfrm>
          <a:prstGeom prst="rect">
            <a:avLst/>
          </a:prstGeom>
        </p:spPr>
        <p:txBody>
          <a:bodyPr wrap="square">
            <a:spAutoFit/>
          </a:bodyPr>
          <a:lstStyle/>
          <a:p>
            <a:pPr lvl="1" algn="l"/>
            <a:r>
              <a:rPr lang="zh-CN" altLang="en-US" sz="2000" dirty="0" smtClean="0">
                <a:effectLst>
                  <a:outerShdw blurRad="38100" dist="38100" dir="2700000" algn="tl">
                    <a:srgbClr val="000000">
                      <a:alpha val="43137"/>
                    </a:srgbClr>
                  </a:outerShdw>
                </a:effectLst>
                <a:latin typeface="+mj-ea"/>
                <a:ea typeface="+mj-ea"/>
              </a:rPr>
              <a:t>在一个一般</a:t>
            </a:r>
            <a:r>
              <a:rPr lang="en-US" altLang="zh-CN" sz="2000" dirty="0" smtClean="0">
                <a:effectLst>
                  <a:outerShdw blurRad="38100" dist="38100" dir="2700000" algn="tl">
                    <a:srgbClr val="000000">
                      <a:alpha val="43137"/>
                    </a:srgbClr>
                  </a:outerShdw>
                </a:effectLst>
                <a:latin typeface="+mj-ea"/>
                <a:ea typeface="+mj-ea"/>
              </a:rPr>
              <a:t>n-FSR</a:t>
            </a:r>
            <a:r>
              <a:rPr lang="zh-CN" altLang="en-US" sz="2000" dirty="0" smtClean="0">
                <a:effectLst>
                  <a:outerShdw blurRad="38100" dist="38100" dir="2700000" algn="tl">
                    <a:srgbClr val="000000">
                      <a:alpha val="43137"/>
                    </a:srgbClr>
                  </a:outerShdw>
                </a:effectLst>
                <a:latin typeface="+mj-ea"/>
                <a:ea typeface="+mj-ea"/>
              </a:rPr>
              <a:t>的状态图中，至少含有一个圈，且从任意状态出发进动若干拍后必定进入某一个圈！这时得到的输出序列虽不必是周期序列，但去掉其前若干项后即得到周期序列，也就是说这样的序列为</a:t>
            </a:r>
            <a:r>
              <a:rPr lang="zh-CN" altLang="en-US" sz="2000" dirty="0" smtClean="0">
                <a:solidFill>
                  <a:srgbClr val="0000FF"/>
                </a:solidFill>
                <a:effectLst>
                  <a:outerShdw blurRad="38100" dist="38100" dir="2700000" algn="tl">
                    <a:srgbClr val="000000">
                      <a:alpha val="43137"/>
                    </a:srgbClr>
                  </a:outerShdw>
                </a:effectLst>
                <a:latin typeface="+mj-ea"/>
                <a:ea typeface="+mj-ea"/>
              </a:rPr>
              <a:t>终归周期序列</a:t>
            </a:r>
            <a:endParaRPr lang="zh-CN" altLang="en-US" sz="2000" dirty="0" smtClean="0">
              <a:effectLst>
                <a:outerShdw blurRad="38100" dist="38100" dir="2700000" algn="tl">
                  <a:srgbClr val="000000">
                    <a:alpha val="43137"/>
                  </a:srgbClr>
                </a:outerShdw>
              </a:effectLst>
              <a:latin typeface="+mj-ea"/>
              <a:ea typeface="+mj-ea"/>
            </a:endParaRPr>
          </a:p>
          <a:p>
            <a:pPr algn="l">
              <a:lnSpc>
                <a:spcPct val="110000"/>
              </a:lnSpc>
            </a:pPr>
            <a:endParaRPr lang="zh-CN" altLang="en-US" sz="2000" dirty="0" smtClean="0">
              <a:effectLst>
                <a:outerShdw blurRad="38100" dist="38100" dir="2700000" algn="tl">
                  <a:srgbClr val="000000">
                    <a:alpha val="43137"/>
                  </a:srgbClr>
                </a:outerShdw>
              </a:effectLst>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线性反馈移位寄存器的结构与表示</a:t>
            </a:r>
            <a:endParaRPr lang="zh-CN" altLang="en-US" dirty="0"/>
          </a:p>
        </p:txBody>
      </p:sp>
      <p:sp>
        <p:nvSpPr>
          <p:cNvPr id="3" name="内容占位符 2"/>
          <p:cNvSpPr>
            <a:spLocks noGrp="1"/>
          </p:cNvSpPr>
          <p:nvPr>
            <p:ph idx="1"/>
          </p:nvPr>
        </p:nvSpPr>
        <p:spPr>
          <a:xfrm>
            <a:off x="457200" y="914400"/>
            <a:ext cx="8229600" cy="5486400"/>
          </a:xfrm>
        </p:spPr>
        <p:txBody>
          <a:bodyPr/>
          <a:lstStyle/>
          <a:p>
            <a:pPr>
              <a:lnSpc>
                <a:spcPct val="110000"/>
              </a:lnSpc>
            </a:pPr>
            <a:r>
              <a:rPr lang="zh-CN" altLang="en-US" sz="2400" dirty="0" smtClean="0">
                <a:latin typeface="Times New Roman" pitchFamily="18" charset="0"/>
              </a:rPr>
              <a:t>线性反馈移位寄存器</a:t>
            </a:r>
            <a:r>
              <a:rPr lang="en-US" altLang="zh-CN" sz="2400" dirty="0" smtClean="0">
                <a:latin typeface="Times New Roman" pitchFamily="18" charset="0"/>
              </a:rPr>
              <a:t>LFSR </a:t>
            </a:r>
          </a:p>
          <a:p>
            <a:pPr lvl="1">
              <a:lnSpc>
                <a:spcPct val="110000"/>
              </a:lnSpc>
            </a:pPr>
            <a:r>
              <a:rPr lang="zh-CN" altLang="en-US" sz="2000" dirty="0" smtClean="0">
                <a:latin typeface="Times New Roman" pitchFamily="18" charset="0"/>
              </a:rPr>
              <a:t>如果反馈函数</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是</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zh-CN" altLang="en-US" sz="2000" dirty="0" smtClean="0">
                <a:latin typeface="Times New Roman" pitchFamily="18" charset="0"/>
              </a:rPr>
              <a:t>的线性函数</a:t>
            </a:r>
            <a:r>
              <a:rPr lang="en-US" altLang="zh-CN" sz="2000" dirty="0" smtClean="0">
                <a:latin typeface="Times New Roman" pitchFamily="18" charset="0"/>
              </a:rPr>
              <a:t>(</a:t>
            </a:r>
            <a:r>
              <a:rPr lang="zh-CN" altLang="en-US" sz="2000" dirty="0" smtClean="0">
                <a:latin typeface="Times New Roman" pitchFamily="18" charset="0"/>
              </a:rPr>
              <a:t>线性布尔函数</a:t>
            </a:r>
            <a:r>
              <a:rPr lang="en-US" altLang="zh-CN" sz="2000" dirty="0" smtClean="0">
                <a:latin typeface="Times New Roman" pitchFamily="18" charset="0"/>
              </a:rPr>
              <a:t>)</a:t>
            </a:r>
            <a:r>
              <a:rPr lang="zh-CN" altLang="en-US" sz="2000" dirty="0" smtClean="0">
                <a:latin typeface="Times New Roman" pitchFamily="18" charset="0"/>
              </a:rPr>
              <a:t>，则称之为</a:t>
            </a:r>
            <a:r>
              <a:rPr lang="zh-CN" altLang="en-US" sz="2000" dirty="0" smtClean="0">
                <a:solidFill>
                  <a:srgbClr val="0000FF"/>
                </a:solidFill>
                <a:latin typeface="Times New Roman" pitchFamily="18" charset="0"/>
              </a:rPr>
              <a:t>线性反馈移位寄存器</a:t>
            </a:r>
            <a:r>
              <a:rPr lang="en-US" altLang="zh-CN" sz="2000" dirty="0" smtClean="0">
                <a:latin typeface="Times New Roman" pitchFamily="18" charset="0"/>
              </a:rPr>
              <a:t>(Linear Feedback Shift Register, </a:t>
            </a:r>
            <a:r>
              <a:rPr lang="en-US" altLang="zh-CN" sz="2000" dirty="0" smtClean="0">
                <a:solidFill>
                  <a:srgbClr val="0000FF"/>
                </a:solidFill>
                <a:latin typeface="Times New Roman" pitchFamily="18" charset="0"/>
              </a:rPr>
              <a:t>LFSR</a:t>
            </a:r>
            <a:r>
              <a:rPr lang="en-US" altLang="zh-CN" sz="2000" dirty="0" smtClean="0">
                <a:latin typeface="Times New Roman" pitchFamily="18" charset="0"/>
              </a:rPr>
              <a:t>)</a:t>
            </a:r>
            <a:r>
              <a:rPr lang="zh-CN" altLang="en-US" sz="2000" dirty="0" smtClean="0">
                <a:latin typeface="Times New Roman" pitchFamily="18" charset="0"/>
              </a:rPr>
              <a:t>，此时</a:t>
            </a:r>
            <a:r>
              <a:rPr lang="en-US" altLang="zh-CN" sz="2000" i="1" dirty="0" smtClean="0">
                <a:latin typeface="Times New Roman" pitchFamily="18" charset="0"/>
              </a:rPr>
              <a:t>f</a:t>
            </a:r>
            <a:r>
              <a:rPr lang="zh-CN" altLang="en-US" sz="2000" dirty="0" smtClean="0">
                <a:latin typeface="Times New Roman" pitchFamily="18" charset="0"/>
              </a:rPr>
              <a:t>可写为</a:t>
            </a:r>
            <a:endParaRPr lang="zh-CN" altLang="en-US" sz="2000" i="1" dirty="0" smtClean="0">
              <a:latin typeface="Times New Roman" pitchFamily="18" charset="0"/>
            </a:endParaRPr>
          </a:p>
          <a:p>
            <a:pPr lvl="1">
              <a:lnSpc>
                <a:spcPct val="110000"/>
              </a:lnSpc>
              <a:buNone/>
            </a:pPr>
            <a:r>
              <a:rPr lang="en-US" altLang="zh-CN" sz="2000" i="1" dirty="0" smtClean="0">
                <a:latin typeface="Times New Roman" pitchFamily="18" charset="0"/>
              </a:rPr>
              <a:t>                            f</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n</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n</a:t>
            </a:r>
            <a:endParaRPr lang="en-US" altLang="zh-CN" sz="2000" baseline="-25000" dirty="0" smtClean="0">
              <a:latin typeface="Times New Roman" pitchFamily="18" charset="0"/>
            </a:endParaRPr>
          </a:p>
          <a:p>
            <a:pPr lvl="1">
              <a:lnSpc>
                <a:spcPct val="110000"/>
              </a:lnSpc>
            </a:pPr>
            <a:r>
              <a:rPr lang="zh-CN" altLang="en-US" sz="2000" dirty="0" smtClean="0">
                <a:latin typeface="Times New Roman" pitchFamily="18" charset="0"/>
              </a:rPr>
              <a:t>二元情况下</a:t>
            </a:r>
            <a:r>
              <a:rPr lang="en-US" altLang="zh-CN" sz="2000" dirty="0" smtClean="0">
                <a:latin typeface="Times New Roman" pitchFamily="18" charset="0"/>
              </a:rPr>
              <a:t>(GF(2))</a:t>
            </a:r>
            <a:r>
              <a:rPr lang="zh-CN" altLang="en-US" sz="2000" dirty="0" smtClean="0">
                <a:latin typeface="Times New Roman" pitchFamily="18" charset="0"/>
              </a:rPr>
              <a:t>，常数</a:t>
            </a:r>
            <a:r>
              <a:rPr lang="en-US" altLang="zh-CN" sz="2000" i="1" dirty="0" err="1" smtClean="0">
                <a:latin typeface="Times New Roman" pitchFamily="18" charset="0"/>
              </a:rPr>
              <a:t>c</a:t>
            </a:r>
            <a:r>
              <a:rPr lang="en-US" altLang="zh-CN" sz="2000" i="1" baseline="-25000" dirty="0" err="1" smtClean="0">
                <a:latin typeface="Times New Roman" pitchFamily="18" charset="0"/>
              </a:rPr>
              <a:t>i</a:t>
            </a:r>
            <a:r>
              <a:rPr lang="en-US" altLang="zh-CN" sz="2000" dirty="0" smtClean="0">
                <a:latin typeface="Times New Roman" pitchFamily="18" charset="0"/>
              </a:rPr>
              <a:t>=0</a:t>
            </a:r>
            <a:r>
              <a:rPr lang="zh-CN" altLang="en-US" sz="2000" dirty="0" smtClean="0">
                <a:latin typeface="Times New Roman" pitchFamily="18" charset="0"/>
              </a:rPr>
              <a:t>或</a:t>
            </a:r>
            <a:r>
              <a:rPr lang="en-US" altLang="zh-CN" sz="2000" dirty="0" smtClean="0">
                <a:latin typeface="Times New Roman" pitchFamily="18" charset="0"/>
              </a:rPr>
              <a:t>1</a:t>
            </a:r>
            <a:r>
              <a:rPr lang="zh-CN" altLang="en-US" sz="2000" dirty="0" smtClean="0">
                <a:latin typeface="Times New Roman" pitchFamily="18" charset="0"/>
              </a:rPr>
              <a:t>，刚好可用开关的断开和闭合来实现</a:t>
            </a:r>
            <a:endParaRPr lang="en-US" altLang="zh-CN" sz="2000" dirty="0" smtClean="0">
              <a:latin typeface="Times New Roman" pitchFamily="18" charset="0"/>
            </a:endParaRPr>
          </a:p>
          <a:p>
            <a:pPr>
              <a:lnSpc>
                <a:spcPct val="110000"/>
              </a:lnSpc>
            </a:pPr>
            <a:r>
              <a:rPr lang="zh-CN" altLang="en-US" sz="2400" dirty="0" smtClean="0">
                <a:latin typeface="Times New Roman" pitchFamily="18" charset="0"/>
              </a:rPr>
              <a:t>根据反馈函数输出序列</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i="1" baseline="-25000" dirty="0" smtClean="0">
                <a:latin typeface="Times New Roman" pitchFamily="18" charset="0"/>
              </a:rPr>
              <a:t>t</a:t>
            </a:r>
            <a:r>
              <a:rPr lang="en-US" altLang="zh-CN" sz="2400" dirty="0" smtClean="0">
                <a:latin typeface="Times New Roman" pitchFamily="18" charset="0"/>
              </a:rPr>
              <a:t>}</a:t>
            </a:r>
            <a:r>
              <a:rPr lang="zh-CN" altLang="en-US" sz="2400" dirty="0" smtClean="0">
                <a:latin typeface="Times New Roman" pitchFamily="18" charset="0"/>
              </a:rPr>
              <a:t>满足如下递推式 </a:t>
            </a:r>
          </a:p>
          <a:p>
            <a:pPr lvl="1">
              <a:lnSpc>
                <a:spcPct val="110000"/>
              </a:lnSpc>
            </a:pPr>
            <a:r>
              <a:rPr lang="zh-CN" altLang="en-US" sz="2000" dirty="0" smtClean="0">
                <a:latin typeface="Times New Roman" pitchFamily="18" charset="0"/>
              </a:rPr>
              <a:t> </a:t>
            </a:r>
            <a:r>
              <a:rPr lang="en-US" altLang="zh-CN" sz="2000" i="1" dirty="0" err="1" smtClean="0">
                <a:latin typeface="Times New Roman" pitchFamily="18" charset="0"/>
              </a:rPr>
              <a:t>a</a:t>
            </a:r>
            <a:r>
              <a:rPr lang="en-US" altLang="zh-CN" sz="2000" i="1" baseline="-25000" dirty="0" err="1" smtClean="0">
                <a:latin typeface="Times New Roman" pitchFamily="18" charset="0"/>
              </a:rPr>
              <a:t>n+t</a:t>
            </a:r>
            <a:r>
              <a:rPr lang="en-US" altLang="zh-CN" sz="2000" dirty="0" smtClean="0">
                <a:latin typeface="Times New Roman" pitchFamily="18" charset="0"/>
              </a:rPr>
              <a:t>=</a:t>
            </a:r>
            <a:r>
              <a:rPr lang="en-US" altLang="zh-CN" sz="2000" i="1" dirty="0" smtClean="0">
                <a:latin typeface="Times New Roman" pitchFamily="18" charset="0"/>
              </a:rPr>
              <a:t> c</a:t>
            </a:r>
            <a:r>
              <a:rPr lang="en-US" altLang="zh-CN" sz="2000" i="1" baseline="-25000" dirty="0" smtClean="0">
                <a:latin typeface="Times New Roman" pitchFamily="18" charset="0"/>
              </a:rPr>
              <a:t>n</a:t>
            </a:r>
            <a:r>
              <a:rPr lang="en-US" altLang="zh-CN" sz="2000" i="1" dirty="0" smtClean="0">
                <a:latin typeface="Times New Roman" pitchFamily="18" charset="0"/>
              </a:rPr>
              <a:t>a</a:t>
            </a:r>
            <a:r>
              <a:rPr lang="en-US" altLang="zh-CN" sz="2000" i="1" baseline="-25000" dirty="0" smtClean="0">
                <a:latin typeface="Times New Roman" pitchFamily="18" charset="0"/>
              </a:rPr>
              <a:t>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t</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zh-CN" altLang="en-US" sz="2000" baseline="-25000" dirty="0" smtClean="0">
                <a:latin typeface="Times New Roman" pitchFamily="18" charset="0"/>
              </a:rPr>
              <a:t>＋</a:t>
            </a:r>
            <a:r>
              <a:rPr lang="en-US" altLang="zh-CN" sz="2000" i="1" baseline="-25000" dirty="0" smtClean="0">
                <a:latin typeface="Times New Roman" pitchFamily="18" charset="0"/>
              </a:rPr>
              <a:t>t</a:t>
            </a:r>
            <a:r>
              <a:rPr lang="en-US" altLang="zh-CN" sz="2000" baseline="-25000" dirty="0" smtClean="0">
                <a:latin typeface="Times New Roman" pitchFamily="18" charset="0"/>
              </a:rPr>
              <a:t>-1</a:t>
            </a:r>
            <a:r>
              <a:rPr lang="zh-CN" altLang="en-US" sz="2000" dirty="0" smtClean="0">
                <a:latin typeface="Times New Roman" pitchFamily="18" charset="0"/>
              </a:rPr>
              <a:t>，其中</a:t>
            </a:r>
            <a:r>
              <a:rPr lang="en-US" altLang="zh-CN" sz="2000" i="1" dirty="0" smtClean="0">
                <a:latin typeface="Times New Roman" pitchFamily="18" charset="0"/>
              </a:rPr>
              <a:t>t</a:t>
            </a:r>
            <a:r>
              <a:rPr lang="zh-CN" altLang="en-US" sz="2000" dirty="0" smtClean="0">
                <a:latin typeface="Times New Roman" pitchFamily="18" charset="0"/>
              </a:rPr>
              <a:t>为非负正整数。</a:t>
            </a:r>
          </a:p>
          <a:p>
            <a:pPr lvl="1">
              <a:lnSpc>
                <a:spcPct val="110000"/>
              </a:lnSpc>
            </a:pPr>
            <a:endParaRPr lang="en-US" altLang="zh-CN"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85379" name="Object 3"/>
          <p:cNvGraphicFramePr>
            <a:graphicFrameLocks noChangeAspect="1"/>
          </p:cNvGraphicFramePr>
          <p:nvPr/>
        </p:nvGraphicFramePr>
        <p:xfrm>
          <a:off x="1447800" y="4947822"/>
          <a:ext cx="5805249" cy="1757778"/>
        </p:xfrm>
        <a:graphic>
          <a:graphicData uri="http://schemas.openxmlformats.org/presentationml/2006/ole">
            <p:oleObj spid="_x0000_s485379" name="Visio" r:id="rId3" imgW="3738677" imgH="1133551" progId="Visio.Drawing.11">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lnSpc>
                <a:spcPct val="100000"/>
              </a:lnSpc>
            </a:pPr>
            <a:r>
              <a:rPr lang="en-US" altLang="zh-CN" dirty="0" smtClean="0">
                <a:effectLst>
                  <a:outerShdw blurRad="38100" dist="38100" dir="2700000" algn="tl">
                    <a:srgbClr val="000000">
                      <a:alpha val="43137"/>
                    </a:srgbClr>
                  </a:outerShdw>
                </a:effectLst>
              </a:rPr>
              <a:t>1. </a:t>
            </a:r>
            <a:r>
              <a:rPr lang="zh-CN" altLang="en-US" dirty="0" smtClean="0">
                <a:effectLst>
                  <a:outerShdw blurRad="38100" dist="38100" dir="2700000" algn="tl">
                    <a:srgbClr val="000000">
                      <a:alpha val="43137"/>
                    </a:srgbClr>
                  </a:outerShdw>
                </a:effectLst>
              </a:rPr>
              <a:t>流密码的基本概念</a:t>
            </a:r>
            <a:endParaRPr lang="en-US" altLang="zh-CN" dirty="0" smtClean="0">
              <a:effectLst>
                <a:outerShdw blurRad="38100" dist="38100" dir="2700000" algn="tl">
                  <a:srgbClr val="000000">
                    <a:alpha val="43137"/>
                  </a:srgbClr>
                </a:outerShdw>
              </a:effectLst>
            </a:endParaRPr>
          </a:p>
          <a:p>
            <a:pPr eaLnBrk="1" hangingPunct="1">
              <a:lnSpc>
                <a:spcPct val="100000"/>
              </a:lnSpc>
            </a:pPr>
            <a:r>
              <a:rPr lang="en-US" altLang="zh-CN" dirty="0" smtClean="0">
                <a:effectLst>
                  <a:outerShdw blurRad="38100" dist="38100" dir="2700000" algn="tl">
                    <a:srgbClr val="000000">
                      <a:alpha val="43137"/>
                    </a:srgbClr>
                  </a:outerShdw>
                </a:effectLst>
              </a:rPr>
              <a:t>2. </a:t>
            </a:r>
            <a:r>
              <a:rPr lang="zh-CN" altLang="en-US" dirty="0" smtClean="0">
                <a:effectLst>
                  <a:outerShdw blurRad="38100" dist="38100" dir="2700000" algn="tl">
                    <a:srgbClr val="000000">
                      <a:alpha val="43137"/>
                    </a:srgbClr>
                  </a:outerShdw>
                </a:effectLst>
              </a:rPr>
              <a:t>线性反馈移位寄存器</a:t>
            </a:r>
            <a:endParaRPr lang="en-US" altLang="zh-CN" dirty="0" smtClean="0">
              <a:effectLst>
                <a:outerShdw blurRad="38100" dist="38100" dir="2700000" algn="tl">
                  <a:srgbClr val="000000">
                    <a:alpha val="43137"/>
                  </a:srgbClr>
                </a:outerShdw>
              </a:effectLst>
            </a:endParaRPr>
          </a:p>
          <a:p>
            <a:pPr eaLnBrk="1" hangingPunct="1">
              <a:lnSpc>
                <a:spcPct val="100000"/>
              </a:lnSpc>
            </a:pPr>
            <a:r>
              <a:rPr lang="en-US" altLang="zh-CN" dirty="0" smtClean="0"/>
              <a:t>3. </a:t>
            </a:r>
            <a:r>
              <a:rPr lang="zh-CN" altLang="en-US" dirty="0" smtClean="0"/>
              <a:t>非线性序列</a:t>
            </a:r>
            <a:endParaRPr lang="en-US" altLang="zh-CN" dirty="0" smtClean="0"/>
          </a:p>
          <a:p>
            <a:pPr eaLnBrk="1" hangingPunct="1">
              <a:lnSpc>
                <a:spcPct val="100000"/>
              </a:lnSpc>
            </a:pPr>
            <a:r>
              <a:rPr lang="en-US" altLang="zh-CN" dirty="0" smtClean="0"/>
              <a:t>4. </a:t>
            </a:r>
            <a:r>
              <a:rPr lang="zh-CN" altLang="en-US" dirty="0" smtClean="0"/>
              <a:t>流密码算法</a:t>
            </a:r>
            <a:endParaRPr lang="en-US" altLang="zh-CN" dirty="0" smtClean="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线性反馈移位寄存器的结构与表示</a:t>
            </a:r>
            <a:endParaRPr lang="zh-CN" altLang="en-US" dirty="0"/>
          </a:p>
        </p:txBody>
      </p:sp>
      <p:sp>
        <p:nvSpPr>
          <p:cNvPr id="3" name="内容占位符 2"/>
          <p:cNvSpPr>
            <a:spLocks noGrp="1"/>
          </p:cNvSpPr>
          <p:nvPr>
            <p:ph idx="1"/>
          </p:nvPr>
        </p:nvSpPr>
        <p:spPr>
          <a:xfrm>
            <a:off x="457200" y="914400"/>
            <a:ext cx="8229600" cy="5486400"/>
          </a:xfrm>
        </p:spPr>
        <p:txBody>
          <a:bodyPr/>
          <a:lstStyle/>
          <a:p>
            <a:r>
              <a:rPr lang="en-US" altLang="zh-CN" sz="2400" dirty="0" smtClean="0">
                <a:solidFill>
                  <a:srgbClr val="CC0000"/>
                </a:solidFill>
                <a:latin typeface="Times New Roman" pitchFamily="18" charset="0"/>
              </a:rPr>
              <a:t>[</a:t>
            </a:r>
            <a:r>
              <a:rPr lang="zh-CN" altLang="en-US" sz="2400" dirty="0" smtClean="0">
                <a:solidFill>
                  <a:srgbClr val="CC0000"/>
                </a:solidFill>
                <a:latin typeface="Times New Roman" pitchFamily="18" charset="0"/>
              </a:rPr>
              <a:t>例</a:t>
            </a:r>
            <a:r>
              <a:rPr lang="en-US" altLang="zh-CN" sz="2400" dirty="0" smtClean="0">
                <a:solidFill>
                  <a:srgbClr val="CC0000"/>
                </a:solidFill>
                <a:latin typeface="Times New Roman" pitchFamily="18" charset="0"/>
              </a:rPr>
              <a:t>2-3]</a:t>
            </a:r>
            <a:r>
              <a:rPr lang="zh-CN" altLang="en-US" sz="2400" dirty="0" smtClean="0">
                <a:latin typeface="Times New Roman" pitchFamily="18" charset="0"/>
              </a:rPr>
              <a:t>下图是一个</a:t>
            </a:r>
            <a:r>
              <a:rPr lang="en-US" altLang="zh-CN" sz="2400" dirty="0" smtClean="0">
                <a:latin typeface="Times New Roman" pitchFamily="18" charset="0"/>
              </a:rPr>
              <a:t>5</a:t>
            </a:r>
            <a:r>
              <a:rPr lang="zh-CN" altLang="en-US" sz="2400" dirty="0" smtClean="0">
                <a:latin typeface="Times New Roman" pitchFamily="18" charset="0"/>
              </a:rPr>
              <a:t>级线性反馈移位寄存器，其初始状态为（</a:t>
            </a:r>
            <a:r>
              <a:rPr lang="en-US" altLang="zh-CN" sz="2400" i="1" dirty="0" smtClean="0">
                <a:latin typeface="Times New Roman" pitchFamily="18" charset="0"/>
              </a:rPr>
              <a:t>a</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2</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3</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4</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5</a:t>
            </a:r>
            <a:r>
              <a:rPr lang="zh-CN" altLang="en-US" sz="2400" dirty="0" smtClean="0">
                <a:latin typeface="Times New Roman" pitchFamily="18" charset="0"/>
              </a:rPr>
              <a:t>）</a:t>
            </a:r>
            <a:r>
              <a:rPr lang="en-US" altLang="zh-CN" sz="2400" dirty="0" smtClean="0">
                <a:latin typeface="Times New Roman" pitchFamily="18" charset="0"/>
              </a:rPr>
              <a:t>=(1,0,0,1,1)</a:t>
            </a:r>
            <a:r>
              <a:rPr lang="zh-CN" altLang="en-US" sz="2400" dirty="0" smtClean="0">
                <a:latin typeface="Times New Roman" pitchFamily="18" charset="0"/>
              </a:rPr>
              <a:t>，可求出输出序列为 </a:t>
            </a:r>
            <a:r>
              <a:rPr lang="en-US" altLang="zh-CN" sz="2400" dirty="0" smtClean="0">
                <a:latin typeface="Times New Roman" pitchFamily="18" charset="0"/>
              </a:rPr>
              <a:t>1001101001000010101110110001111100110…</a:t>
            </a:r>
          </a:p>
          <a:p>
            <a:r>
              <a:rPr lang="zh-CN" altLang="en-US" sz="2400" dirty="0" smtClean="0">
                <a:latin typeface="Times New Roman" pitchFamily="18" charset="0"/>
              </a:rPr>
              <a:t>周期为</a:t>
            </a:r>
            <a:r>
              <a:rPr lang="en-US" altLang="zh-CN" sz="2400" dirty="0" smtClean="0">
                <a:latin typeface="Times New Roman" pitchFamily="18" charset="0"/>
              </a:rPr>
              <a:t>31</a:t>
            </a:r>
            <a:r>
              <a:rPr lang="zh-CN" altLang="en-US" sz="2400" dirty="0" smtClean="0">
                <a:latin typeface="Times New Roman" pitchFamily="18" charset="0"/>
              </a:rPr>
              <a:t>。</a:t>
            </a:r>
            <a:endParaRPr lang="en-US" altLang="zh-CN" sz="2400" dirty="0" smtClean="0">
              <a:latin typeface="Times New Roman" pitchFamily="18" charset="0"/>
            </a:endParaRPr>
          </a:p>
          <a:p>
            <a:endParaRPr lang="en-US" altLang="zh-CN" sz="2400" dirty="0" smtClean="0">
              <a:latin typeface="Times New Roman" pitchFamily="18" charset="0"/>
            </a:endParaRPr>
          </a:p>
          <a:p>
            <a:endParaRPr lang="en-US" altLang="zh-CN" sz="2400" dirty="0" smtClean="0">
              <a:latin typeface="Times New Roman" pitchFamily="18" charset="0"/>
            </a:endParaRPr>
          </a:p>
          <a:p>
            <a:endParaRPr lang="en-US" altLang="zh-CN" sz="2400" i="1" dirty="0" smtClean="0">
              <a:solidFill>
                <a:srgbClr val="0000FF"/>
              </a:solidFill>
              <a:latin typeface="Times New Roman" pitchFamily="18" charset="0"/>
            </a:endParaRPr>
          </a:p>
          <a:p>
            <a:r>
              <a:rPr lang="zh-CN" altLang="en-US" sz="2400" i="1" dirty="0" smtClean="0">
                <a:solidFill>
                  <a:srgbClr val="0000FF"/>
                </a:solidFill>
                <a:latin typeface="Times New Roman" pitchFamily="18" charset="0"/>
              </a:rPr>
              <a:t>线性反馈移位寄存器因其实现简单、速度快、有较为成熟的理论等优点</a:t>
            </a:r>
            <a:r>
              <a:rPr lang="zh-CN" altLang="en-US" sz="2400" i="1" dirty="0" smtClean="0">
                <a:latin typeface="Times New Roman" pitchFamily="18" charset="0"/>
              </a:rPr>
              <a:t>而成为构造密钥流生成器的最重要的部件之一</a:t>
            </a:r>
            <a:endParaRPr lang="en-US" altLang="zh-CN"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86403" name="Object 3"/>
          <p:cNvGraphicFramePr>
            <a:graphicFrameLocks noChangeAspect="1"/>
          </p:cNvGraphicFramePr>
          <p:nvPr/>
        </p:nvGraphicFramePr>
        <p:xfrm>
          <a:off x="1524000" y="2971800"/>
          <a:ext cx="6019800" cy="1827231"/>
        </p:xfrm>
        <a:graphic>
          <a:graphicData uri="http://schemas.openxmlformats.org/presentationml/2006/ole">
            <p:oleObj spid="_x0000_s486403" name="Visio" r:id="rId3" imgW="3614014" imgH="1097890" progId="Visio.Drawing.11">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线性反馈移位寄存器的结构与表示</a:t>
            </a:r>
            <a:endParaRPr lang="zh-CN" altLang="en-US" dirty="0"/>
          </a:p>
        </p:txBody>
      </p:sp>
      <p:sp>
        <p:nvSpPr>
          <p:cNvPr id="3" name="内容占位符 2"/>
          <p:cNvSpPr>
            <a:spLocks noGrp="1"/>
          </p:cNvSpPr>
          <p:nvPr>
            <p:ph idx="1"/>
          </p:nvPr>
        </p:nvSpPr>
        <p:spPr>
          <a:xfrm>
            <a:off x="457200" y="914400"/>
            <a:ext cx="8229600" cy="5486400"/>
          </a:xfrm>
        </p:spPr>
        <p:txBody>
          <a:bodyPr/>
          <a:lstStyle/>
          <a:p>
            <a:r>
              <a:rPr lang="en-US" altLang="zh-CN" sz="2400" dirty="0" smtClean="0"/>
              <a:t>LFSR</a:t>
            </a:r>
            <a:r>
              <a:rPr lang="zh-CN" altLang="en-US" sz="2400" dirty="0" smtClean="0"/>
              <a:t>的相关性质</a:t>
            </a:r>
            <a:endParaRPr lang="en-US" altLang="zh-CN" sz="2400" dirty="0" smtClean="0"/>
          </a:p>
          <a:p>
            <a:r>
              <a:rPr lang="en-US" altLang="zh-CN" sz="2400" dirty="0" smtClean="0"/>
              <a:t>(1) </a:t>
            </a:r>
            <a:r>
              <a:rPr lang="zh-CN" altLang="en-US" sz="2400" dirty="0" smtClean="0"/>
              <a:t>反馈系数</a:t>
            </a:r>
            <a:endParaRPr lang="en-US" altLang="zh-CN" sz="2400" dirty="0" smtClean="0"/>
          </a:p>
          <a:p>
            <a:pPr lvl="1"/>
            <a:r>
              <a:rPr lang="zh-CN" altLang="en-US" sz="2000" dirty="0" smtClean="0">
                <a:latin typeface="Times New Roman" pitchFamily="18" charset="0"/>
              </a:rPr>
              <a:t>所有系统都为</a:t>
            </a:r>
            <a:r>
              <a:rPr lang="en-US" altLang="zh-CN" sz="2000" dirty="0" smtClean="0">
                <a:latin typeface="Times New Roman" pitchFamily="18" charset="0"/>
              </a:rPr>
              <a:t>0</a:t>
            </a:r>
            <a:r>
              <a:rPr lang="zh-CN" altLang="en-US" sz="2000" dirty="0" smtClean="0">
                <a:latin typeface="Times New Roman" pitchFamily="18" charset="0"/>
              </a:rPr>
              <a:t>，即</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dirty="0" smtClean="0">
                <a:latin typeface="Times New Roman" pitchFamily="18" charset="0"/>
              </a:rPr>
              <a:t>=0</a:t>
            </a:r>
            <a:r>
              <a:rPr lang="zh-CN" altLang="en-US" sz="2000" dirty="0" smtClean="0">
                <a:latin typeface="Times New Roman" pitchFamily="18" charset="0"/>
              </a:rPr>
              <a:t>，由于没有反馈，</a:t>
            </a:r>
            <a:r>
              <a:rPr lang="en-US" altLang="zh-CN" sz="2000" dirty="0" smtClean="0">
                <a:latin typeface="Times New Roman" pitchFamily="18" charset="0"/>
              </a:rPr>
              <a:t>n</a:t>
            </a:r>
            <a:r>
              <a:rPr lang="zh-CN" altLang="en-US" sz="2000" dirty="0" smtClean="0">
                <a:latin typeface="Times New Roman" pitchFamily="18" charset="0"/>
              </a:rPr>
              <a:t>个时钟脉冲后，状态变为全</a:t>
            </a:r>
            <a:r>
              <a:rPr lang="en-US" altLang="zh-CN" sz="2000" dirty="0" smtClean="0">
                <a:latin typeface="Times New Roman" pitchFamily="18" charset="0"/>
              </a:rPr>
              <a:t>0</a:t>
            </a:r>
            <a:r>
              <a:rPr lang="zh-CN" altLang="en-US" sz="2000" dirty="0" smtClean="0">
                <a:latin typeface="Times New Roman" pitchFamily="18" charset="0"/>
              </a:rPr>
              <a:t>，并一直下去</a:t>
            </a:r>
            <a:endParaRPr lang="en-US" altLang="zh-CN" sz="2000" dirty="0" smtClean="0">
              <a:latin typeface="Times New Roman" pitchFamily="18" charset="0"/>
            </a:endParaRPr>
          </a:p>
          <a:p>
            <a:pPr lvl="1"/>
            <a:r>
              <a:rPr lang="zh-CN" altLang="en-US" sz="2000" dirty="0" smtClean="0">
                <a:latin typeface="Times New Roman" pitchFamily="18" charset="0"/>
              </a:rPr>
              <a:t>若</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zh-CN" altLang="en-US" sz="2000" dirty="0" smtClean="0">
                <a:latin typeface="Times New Roman" pitchFamily="18" charset="0"/>
              </a:rPr>
              <a:t>中只有一个系数不为</a:t>
            </a:r>
            <a:r>
              <a:rPr lang="en-US" altLang="zh-CN" sz="2000" dirty="0" smtClean="0">
                <a:latin typeface="Times New Roman" pitchFamily="18" charset="0"/>
              </a:rPr>
              <a:t>0</a:t>
            </a:r>
            <a:r>
              <a:rPr lang="zh-CN" altLang="en-US" sz="2000" dirty="0" smtClean="0">
                <a:latin typeface="Times New Roman" pitchFamily="18" charset="0"/>
              </a:rPr>
              <a:t>，设仅有</a:t>
            </a:r>
            <a:r>
              <a:rPr lang="en-US" altLang="zh-CN" sz="2000" i="1" dirty="0" err="1" smtClean="0">
                <a:latin typeface="Times New Roman" pitchFamily="18" charset="0"/>
              </a:rPr>
              <a:t>c</a:t>
            </a:r>
            <a:r>
              <a:rPr lang="en-US" altLang="zh-CN" sz="2000" i="1" baseline="-25000" dirty="0" err="1" smtClean="0">
                <a:latin typeface="Times New Roman" pitchFamily="18" charset="0"/>
              </a:rPr>
              <a:t>j</a:t>
            </a:r>
            <a:r>
              <a:rPr lang="zh-CN" altLang="en-US" sz="2000" dirty="0" smtClean="0">
                <a:latin typeface="Times New Roman" pitchFamily="18" charset="0"/>
              </a:rPr>
              <a:t>不为</a:t>
            </a:r>
            <a:r>
              <a:rPr lang="en-US" altLang="zh-CN" sz="2000" dirty="0" smtClean="0">
                <a:latin typeface="Times New Roman" pitchFamily="18" charset="0"/>
              </a:rPr>
              <a:t>0</a:t>
            </a:r>
            <a:r>
              <a:rPr lang="zh-CN" altLang="en-US" sz="2000" dirty="0" smtClean="0">
                <a:latin typeface="Times New Roman" pitchFamily="18" charset="0"/>
              </a:rPr>
              <a:t>，实际上是一种延迟装置。</a:t>
            </a:r>
            <a:endParaRPr lang="en-US" altLang="zh-CN" sz="2000" dirty="0" smtClean="0">
              <a:latin typeface="Times New Roman" pitchFamily="18" charset="0"/>
            </a:endParaRPr>
          </a:p>
          <a:p>
            <a:pPr lvl="1"/>
            <a:r>
              <a:rPr lang="zh-CN" altLang="en-US" sz="2000" dirty="0" smtClean="0">
                <a:latin typeface="Times New Roman" pitchFamily="18" charset="0"/>
              </a:rPr>
              <a:t>若从</a:t>
            </a:r>
            <a:r>
              <a:rPr lang="en-US" altLang="zh-CN" sz="2000" i="1" dirty="0" err="1" smtClean="0">
                <a:latin typeface="Times New Roman" pitchFamily="18" charset="0"/>
              </a:rPr>
              <a:t>c</a:t>
            </a:r>
            <a:r>
              <a:rPr lang="en-US" altLang="zh-CN" sz="2000" i="1" baseline="-25000" dirty="0" err="1" smtClean="0">
                <a:latin typeface="Times New Roman" pitchFamily="18" charset="0"/>
              </a:rPr>
              <a:t>j</a:t>
            </a:r>
            <a:r>
              <a:rPr lang="zh-CN" altLang="en-US" sz="2000" dirty="0" smtClean="0">
                <a:latin typeface="Times New Roman" pitchFamily="18" charset="0"/>
              </a:rPr>
              <a:t>开始</a:t>
            </a:r>
            <a:r>
              <a:rPr lang="en-US" altLang="zh-CN" sz="2000" i="1" dirty="0" smtClean="0">
                <a:latin typeface="Times New Roman" pitchFamily="18" charset="0"/>
              </a:rPr>
              <a:t>c</a:t>
            </a:r>
            <a:r>
              <a:rPr lang="en-US" altLang="zh-CN" sz="2000" i="1" baseline="-25000" dirty="0" smtClean="0">
                <a:latin typeface="Times New Roman" pitchFamily="18" charset="0"/>
              </a:rPr>
              <a:t>j</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j+</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zh-CN" altLang="en-US" sz="2000" dirty="0" smtClean="0">
                <a:latin typeface="Times New Roman" pitchFamily="18" charset="0"/>
              </a:rPr>
              <a:t>都等于</a:t>
            </a:r>
            <a:r>
              <a:rPr lang="en-US" altLang="zh-CN" sz="2000" dirty="0" smtClean="0">
                <a:latin typeface="Times New Roman" pitchFamily="18" charset="0"/>
              </a:rPr>
              <a:t>0</a:t>
            </a:r>
            <a:r>
              <a:rPr lang="zh-CN" altLang="en-US" sz="2000" dirty="0" smtClean="0">
                <a:latin typeface="Times New Roman" pitchFamily="18" charset="0"/>
              </a:rPr>
              <a:t>，则是一种</a:t>
            </a:r>
            <a:r>
              <a:rPr lang="zh-CN" altLang="en-US" sz="2000" dirty="0" smtClean="0">
                <a:solidFill>
                  <a:srgbClr val="0000FF"/>
                </a:solidFill>
                <a:latin typeface="Times New Roman" pitchFamily="18" charset="0"/>
              </a:rPr>
              <a:t>退化的</a:t>
            </a:r>
            <a:r>
              <a:rPr lang="en-US" altLang="zh-CN" sz="2000" dirty="0" smtClean="0">
                <a:solidFill>
                  <a:srgbClr val="0000FF"/>
                </a:solidFill>
                <a:latin typeface="Times New Roman" pitchFamily="18" charset="0"/>
              </a:rPr>
              <a:t>LFSR</a:t>
            </a:r>
            <a:r>
              <a:rPr lang="zh-CN" altLang="en-US" sz="2000" dirty="0" smtClean="0">
                <a:latin typeface="Times New Roman" pitchFamily="18" charset="0"/>
              </a:rPr>
              <a:t>，</a:t>
            </a:r>
            <a:r>
              <a:rPr lang="en-US" altLang="zh-CN" sz="2000" i="1" dirty="0" smtClean="0">
                <a:latin typeface="Times New Roman" pitchFamily="18" charset="0"/>
              </a:rPr>
              <a:t> c</a:t>
            </a:r>
            <a:r>
              <a:rPr lang="en-US" altLang="zh-CN" sz="2000" i="1" baseline="-25000" dirty="0" smtClean="0">
                <a:latin typeface="Times New Roman" pitchFamily="18" charset="0"/>
              </a:rPr>
              <a:t>j</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j+</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zh-CN" altLang="en-US" sz="2000" dirty="0" smtClean="0">
                <a:latin typeface="Times New Roman" pitchFamily="18" charset="0"/>
              </a:rPr>
              <a:t>对应的移位寄存器相当于延迟装置，因此，我们讨论的</a:t>
            </a:r>
            <a:r>
              <a:rPr lang="en-US" altLang="zh-CN" sz="2000" dirty="0" smtClean="0">
                <a:latin typeface="Times New Roman" pitchFamily="18" charset="0"/>
              </a:rPr>
              <a:t>LFSR</a:t>
            </a:r>
            <a:r>
              <a:rPr lang="zh-CN" altLang="en-US" sz="2000" dirty="0" smtClean="0">
                <a:solidFill>
                  <a:srgbClr val="FF0000"/>
                </a:solidFill>
                <a:latin typeface="Times New Roman" pitchFamily="18" charset="0"/>
              </a:rPr>
              <a:t>总是假定</a:t>
            </a:r>
            <a:r>
              <a:rPr lang="en-US" altLang="zh-CN" sz="2000" i="1" dirty="0" err="1" smtClean="0">
                <a:solidFill>
                  <a:srgbClr val="FF0000"/>
                </a:solidFill>
                <a:latin typeface="Times New Roman" pitchFamily="18" charset="0"/>
              </a:rPr>
              <a:t>c</a:t>
            </a:r>
            <a:r>
              <a:rPr lang="en-US" altLang="zh-CN" sz="2000" i="1" baseline="-25000" dirty="0" err="1" smtClean="0">
                <a:solidFill>
                  <a:srgbClr val="FF0000"/>
                </a:solidFill>
                <a:latin typeface="Times New Roman" pitchFamily="18" charset="0"/>
              </a:rPr>
              <a:t>n</a:t>
            </a:r>
            <a:r>
              <a:rPr lang="en-US" altLang="zh-CN" sz="2000" dirty="0" smtClean="0">
                <a:solidFill>
                  <a:srgbClr val="FF0000"/>
                </a:solidFill>
                <a:latin typeface="Times New Roman" pitchFamily="18" charset="0"/>
              </a:rPr>
              <a:t>=1</a:t>
            </a:r>
          </a:p>
          <a:p>
            <a:pPr lvl="1"/>
            <a:r>
              <a:rPr lang="zh-CN" altLang="en-US" sz="2000" dirty="0" smtClean="0"/>
              <a:t>按照递推式，</a:t>
            </a:r>
            <a:r>
              <a:rPr lang="en-US" altLang="zh-CN" sz="2000" dirty="0" smtClean="0"/>
              <a:t>LFSR</a:t>
            </a:r>
            <a:r>
              <a:rPr lang="zh-CN" altLang="en-US" sz="2000" dirty="0" smtClean="0">
                <a:solidFill>
                  <a:srgbClr val="0000FF"/>
                </a:solidFill>
                <a:latin typeface="Times New Roman" pitchFamily="18" charset="0"/>
              </a:rPr>
              <a:t>输出序列的性质由其反馈函数和</a:t>
            </a:r>
            <a:r>
              <a:rPr lang="en-US" altLang="zh-CN" sz="2000" dirty="0" smtClean="0">
                <a:solidFill>
                  <a:srgbClr val="0000FF"/>
                </a:solidFill>
                <a:latin typeface="Times New Roman" pitchFamily="18" charset="0"/>
              </a:rPr>
              <a:t> </a:t>
            </a:r>
            <a:r>
              <a:rPr lang="zh-CN" altLang="en-US" sz="2000" dirty="0" smtClean="0">
                <a:solidFill>
                  <a:srgbClr val="0000FF"/>
                </a:solidFill>
                <a:latin typeface="Times New Roman" pitchFamily="18" charset="0"/>
              </a:rPr>
              <a:t>初始状态决定，而其生成序列周期的性质主要由反馈函数决定</a:t>
            </a:r>
          </a:p>
          <a:p>
            <a:pPr lvl="1"/>
            <a:endParaRPr lang="en-US" altLang="zh-CN" sz="2000" dirty="0" smtClean="0">
              <a:solidFill>
                <a:srgbClr val="FF0000"/>
              </a:solidFill>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线性反馈移位寄存器的结构与表示</a:t>
            </a:r>
            <a:endParaRPr lang="zh-CN" altLang="en-US" dirty="0"/>
          </a:p>
        </p:txBody>
      </p:sp>
      <p:sp>
        <p:nvSpPr>
          <p:cNvPr id="3" name="内容占位符 2"/>
          <p:cNvSpPr>
            <a:spLocks noGrp="1"/>
          </p:cNvSpPr>
          <p:nvPr>
            <p:ph idx="1"/>
          </p:nvPr>
        </p:nvSpPr>
        <p:spPr>
          <a:xfrm>
            <a:off x="457200" y="914400"/>
            <a:ext cx="8229600" cy="5486400"/>
          </a:xfrm>
        </p:spPr>
        <p:txBody>
          <a:bodyPr/>
          <a:lstStyle/>
          <a:p>
            <a:r>
              <a:rPr lang="en-US" altLang="zh-CN" sz="2400" dirty="0" smtClean="0"/>
              <a:t>LFSR</a:t>
            </a:r>
            <a:r>
              <a:rPr lang="zh-CN" altLang="en-US" sz="2400" dirty="0" smtClean="0"/>
              <a:t>的相关性质</a:t>
            </a:r>
            <a:endParaRPr lang="en-US" altLang="zh-CN" sz="2400" dirty="0" smtClean="0"/>
          </a:p>
          <a:p>
            <a:r>
              <a:rPr lang="en-US" altLang="zh-CN" sz="2400" dirty="0" smtClean="0"/>
              <a:t>(2) LFSR</a:t>
            </a:r>
            <a:r>
              <a:rPr lang="zh-CN" altLang="en-US" sz="2400" dirty="0" smtClean="0"/>
              <a:t>的周期</a:t>
            </a:r>
          </a:p>
          <a:p>
            <a:pPr lvl="1"/>
            <a:r>
              <a:rPr lang="en-US" altLang="zh-CN" sz="2000" dirty="0" smtClean="0">
                <a:latin typeface="Times New Roman" pitchFamily="18" charset="0"/>
              </a:rPr>
              <a:t>n</a:t>
            </a:r>
            <a:r>
              <a:rPr lang="zh-CN" altLang="en-US" sz="2000" dirty="0" smtClean="0">
                <a:latin typeface="Times New Roman" pitchFamily="18" charset="0"/>
              </a:rPr>
              <a:t>级</a:t>
            </a:r>
            <a:r>
              <a:rPr lang="en-US" altLang="zh-CN" sz="2000" dirty="0" smtClean="0">
                <a:latin typeface="Times New Roman" pitchFamily="18" charset="0"/>
              </a:rPr>
              <a:t>LFSR</a:t>
            </a:r>
            <a:r>
              <a:rPr lang="zh-CN" altLang="en-US" sz="2000" dirty="0" smtClean="0">
                <a:latin typeface="Times New Roman" pitchFamily="18" charset="0"/>
              </a:rPr>
              <a:t>最多有</a:t>
            </a:r>
            <a:r>
              <a:rPr lang="en-US" altLang="zh-CN" sz="2000" dirty="0" smtClean="0">
                <a:latin typeface="Times New Roman" pitchFamily="18" charset="0"/>
              </a:rPr>
              <a:t>2</a:t>
            </a:r>
            <a:r>
              <a:rPr lang="en-US" altLang="zh-CN" sz="2000" baseline="30000" dirty="0" smtClean="0">
                <a:latin typeface="Times New Roman" pitchFamily="18" charset="0"/>
              </a:rPr>
              <a:t>n</a:t>
            </a:r>
            <a:r>
              <a:rPr lang="zh-CN" altLang="en-US" sz="2000" dirty="0" smtClean="0">
                <a:latin typeface="Times New Roman" pitchFamily="18" charset="0"/>
              </a:rPr>
              <a:t>个不同的状态。</a:t>
            </a:r>
          </a:p>
          <a:p>
            <a:pPr lvl="1"/>
            <a:r>
              <a:rPr lang="zh-CN" altLang="en-US" sz="2000" dirty="0" smtClean="0">
                <a:latin typeface="Times New Roman" pitchFamily="18" charset="0"/>
              </a:rPr>
              <a:t>若其初始状态为</a:t>
            </a:r>
            <a:r>
              <a:rPr lang="en-US" altLang="zh-CN" sz="2000" dirty="0" smtClean="0">
                <a:latin typeface="Times New Roman" pitchFamily="18" charset="0"/>
              </a:rPr>
              <a:t>0</a:t>
            </a:r>
            <a:r>
              <a:rPr lang="zh-CN" altLang="en-US" sz="2000" dirty="0" smtClean="0">
                <a:latin typeface="Times New Roman" pitchFamily="18" charset="0"/>
              </a:rPr>
              <a:t>，则其状态恒为</a:t>
            </a:r>
            <a:r>
              <a:rPr lang="en-US" altLang="zh-CN" sz="2000" dirty="0" smtClean="0">
                <a:latin typeface="Times New Roman" pitchFamily="18" charset="0"/>
              </a:rPr>
              <a:t>0</a:t>
            </a:r>
            <a:r>
              <a:rPr lang="zh-CN" altLang="en-US" sz="2000" dirty="0" smtClean="0">
                <a:latin typeface="Times New Roman" pitchFamily="18" charset="0"/>
              </a:rPr>
              <a:t>，即输出的是全</a:t>
            </a:r>
            <a:r>
              <a:rPr lang="en-US" altLang="zh-CN" sz="2000" dirty="0" smtClean="0">
                <a:latin typeface="Times New Roman" pitchFamily="18" charset="0"/>
              </a:rPr>
              <a:t>0</a:t>
            </a:r>
            <a:r>
              <a:rPr lang="zh-CN" altLang="en-US" sz="2000" dirty="0" smtClean="0">
                <a:latin typeface="Times New Roman" pitchFamily="18" charset="0"/>
              </a:rPr>
              <a:t>序列</a:t>
            </a:r>
          </a:p>
          <a:p>
            <a:pPr lvl="1"/>
            <a:r>
              <a:rPr lang="zh-CN" altLang="en-US" sz="2000" dirty="0" smtClean="0">
                <a:latin typeface="Times New Roman" pitchFamily="18" charset="0"/>
              </a:rPr>
              <a:t>若其初始状态非</a:t>
            </a:r>
            <a:r>
              <a:rPr lang="en-US" altLang="zh-CN" sz="2000" dirty="0" smtClean="0">
                <a:latin typeface="Times New Roman" pitchFamily="18" charset="0"/>
              </a:rPr>
              <a:t>0</a:t>
            </a:r>
            <a:r>
              <a:rPr lang="zh-CN" altLang="en-US" sz="2000" dirty="0" smtClean="0">
                <a:latin typeface="Times New Roman" pitchFamily="18" charset="0"/>
              </a:rPr>
              <a:t>，则其后继状态也不会为</a:t>
            </a:r>
            <a:r>
              <a:rPr lang="en-US" altLang="zh-CN" sz="2000" dirty="0" smtClean="0">
                <a:latin typeface="Times New Roman" pitchFamily="18" charset="0"/>
              </a:rPr>
              <a:t>0</a:t>
            </a:r>
            <a:r>
              <a:rPr lang="zh-CN" altLang="en-US" sz="2000" dirty="0" smtClean="0">
                <a:latin typeface="Times New Roman" pitchFamily="18" charset="0"/>
              </a:rPr>
              <a:t>。因此</a:t>
            </a:r>
            <a:r>
              <a:rPr lang="en-US" altLang="zh-CN" sz="2000" dirty="0" smtClean="0">
                <a:latin typeface="Times New Roman" pitchFamily="18" charset="0"/>
              </a:rPr>
              <a:t>n</a:t>
            </a:r>
            <a:r>
              <a:rPr lang="zh-CN" altLang="en-US" sz="2000" dirty="0" smtClean="0">
                <a:latin typeface="Times New Roman" pitchFamily="18" charset="0"/>
              </a:rPr>
              <a:t>级线性反馈移位寄存器的状态周期小于等于</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endParaRPr lang="zh-CN" altLang="en-US" sz="2000" dirty="0" smtClean="0">
              <a:latin typeface="Times New Roman" pitchFamily="18" charset="0"/>
            </a:endParaRPr>
          </a:p>
          <a:p>
            <a:pPr lvl="1"/>
            <a:r>
              <a:rPr lang="zh-CN" altLang="en-US" sz="2000" dirty="0" smtClean="0">
                <a:latin typeface="Times New Roman" pitchFamily="18" charset="0"/>
              </a:rPr>
              <a:t>根据</a:t>
            </a:r>
            <a:r>
              <a:rPr lang="en-US" altLang="zh-CN" sz="2000" dirty="0" smtClean="0">
                <a:latin typeface="Times New Roman" pitchFamily="18" charset="0"/>
              </a:rPr>
              <a:t>LFSR</a:t>
            </a:r>
            <a:r>
              <a:rPr lang="zh-CN" altLang="en-US" sz="2000" dirty="0" smtClean="0">
                <a:latin typeface="Times New Roman" pitchFamily="18" charset="0"/>
              </a:rPr>
              <a:t>的工作原理，每个状态输出一个确定的</a:t>
            </a:r>
            <a:r>
              <a:rPr lang="en-US" altLang="zh-CN" sz="2000" dirty="0" smtClean="0">
                <a:latin typeface="Times New Roman" pitchFamily="18" charset="0"/>
              </a:rPr>
              <a:t>bit</a:t>
            </a:r>
            <a:r>
              <a:rPr lang="zh-CN" altLang="en-US" sz="2000" dirty="0" smtClean="0">
                <a:latin typeface="Times New Roman" pitchFamily="18" charset="0"/>
              </a:rPr>
              <a:t>，因此其输出序列的周期与状态周期相等，也小于等于</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endParaRPr lang="zh-CN" altLang="en-US" sz="2000" dirty="0" smtClean="0">
              <a:latin typeface="Times New Roman" pitchFamily="18" charset="0"/>
            </a:endParaRPr>
          </a:p>
          <a:p>
            <a:r>
              <a:rPr lang="zh-CN" altLang="en-US" sz="2000" dirty="0" smtClean="0">
                <a:latin typeface="Times New Roman" pitchFamily="18" charset="0"/>
              </a:rPr>
              <a:t>只要选择合适的反馈函数便可使序列的周期达到最大值</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，周期达到最大值的线性序列称为</a:t>
            </a:r>
            <a:r>
              <a:rPr lang="en-US" altLang="zh-CN" sz="2000"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序列，或</a:t>
            </a:r>
            <a:r>
              <a:rPr lang="en-US" altLang="zh-CN" sz="2000"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级</a:t>
            </a:r>
            <a:r>
              <a:rPr lang="en-US" altLang="zh-CN" sz="2000"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序列</a:t>
            </a:r>
          </a:p>
          <a:p>
            <a:pPr lvl="1"/>
            <a:r>
              <a:rPr lang="en-US" altLang="zh-CN" sz="2000" dirty="0" smtClean="0">
                <a:latin typeface="Times New Roman" pitchFamily="18" charset="0"/>
              </a:rPr>
              <a:t>m</a:t>
            </a:r>
            <a:r>
              <a:rPr lang="zh-CN" altLang="en-US" sz="2000" dirty="0" smtClean="0">
                <a:latin typeface="Times New Roman" pitchFamily="18" charset="0"/>
              </a:rPr>
              <a:t>序列由于遍历了所有非全</a:t>
            </a:r>
            <a:r>
              <a:rPr lang="en-US" altLang="zh-CN" sz="2000" dirty="0" smtClean="0">
                <a:latin typeface="Times New Roman" pitchFamily="18" charset="0"/>
              </a:rPr>
              <a:t>0</a:t>
            </a:r>
            <a:r>
              <a:rPr lang="zh-CN" altLang="en-US" sz="2000" dirty="0" smtClean="0">
                <a:latin typeface="Times New Roman" pitchFamily="18" charset="0"/>
              </a:rPr>
              <a:t>状态， 其状态转移图是一个大圈</a:t>
            </a:r>
            <a:endParaRPr lang="en-US" altLang="zh-CN" sz="24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线性反馈移位寄存器的结构与表示</a:t>
            </a:r>
            <a:endParaRPr lang="zh-CN" altLang="en-US" dirty="0"/>
          </a:p>
        </p:txBody>
      </p:sp>
      <p:sp>
        <p:nvSpPr>
          <p:cNvPr id="3" name="内容占位符 2"/>
          <p:cNvSpPr>
            <a:spLocks noGrp="1"/>
          </p:cNvSpPr>
          <p:nvPr>
            <p:ph idx="1"/>
          </p:nvPr>
        </p:nvSpPr>
        <p:spPr>
          <a:xfrm>
            <a:off x="457200" y="914400"/>
            <a:ext cx="8229600" cy="5486400"/>
          </a:xfrm>
        </p:spPr>
        <p:txBody>
          <a:bodyPr/>
          <a:lstStyle/>
          <a:p>
            <a:r>
              <a:rPr lang="en-US" altLang="zh-CN" sz="2400" dirty="0" smtClean="0"/>
              <a:t>LFSR</a:t>
            </a:r>
            <a:r>
              <a:rPr lang="zh-CN" altLang="en-US" sz="2400" dirty="0" smtClean="0"/>
              <a:t>的一元多项式表示</a:t>
            </a:r>
            <a:endParaRPr lang="en-US" altLang="zh-CN" sz="2400" dirty="0" smtClean="0"/>
          </a:p>
          <a:p>
            <a:pPr>
              <a:lnSpc>
                <a:spcPct val="110000"/>
              </a:lnSpc>
            </a:pPr>
            <a:r>
              <a:rPr lang="zh-CN" altLang="en-US" sz="2400" dirty="0" smtClean="0">
                <a:latin typeface="Times New Roman" pitchFamily="18" charset="0"/>
              </a:rPr>
              <a:t>设</a:t>
            </a:r>
            <a:r>
              <a:rPr lang="en-US" altLang="zh-CN" sz="2400" i="1" dirty="0" smtClean="0">
                <a:latin typeface="Times New Roman" pitchFamily="18" charset="0"/>
              </a:rPr>
              <a:t>n</a:t>
            </a:r>
            <a:r>
              <a:rPr lang="zh-CN" altLang="en-US" sz="2400" dirty="0" smtClean="0">
                <a:latin typeface="Times New Roman" pitchFamily="18" charset="0"/>
              </a:rPr>
              <a:t>级线性移位寄存器的输出序列</a:t>
            </a:r>
            <a:r>
              <a:rPr lang="en-US" altLang="zh-CN" sz="2400" dirty="0" smtClean="0">
                <a:latin typeface="Times New Roman" pitchFamily="18" charset="0"/>
              </a:rPr>
              <a:t>{</a:t>
            </a:r>
            <a:r>
              <a:rPr lang="en-US" altLang="zh-CN" sz="2400" i="1" dirty="0" err="1" smtClean="0">
                <a:latin typeface="Times New Roman" pitchFamily="18" charset="0"/>
              </a:rPr>
              <a:t>a</a:t>
            </a:r>
            <a:r>
              <a:rPr lang="en-US" altLang="zh-CN" sz="2400" i="1" baseline="-25000" dirty="0" err="1" smtClean="0">
                <a:latin typeface="Times New Roman" pitchFamily="18" charset="0"/>
              </a:rPr>
              <a:t>i</a:t>
            </a:r>
            <a:r>
              <a:rPr lang="en-US" altLang="zh-CN" sz="2400" dirty="0" smtClean="0">
                <a:latin typeface="Times New Roman" pitchFamily="18" charset="0"/>
              </a:rPr>
              <a:t>}</a:t>
            </a:r>
            <a:r>
              <a:rPr lang="zh-CN" altLang="en-US" sz="2400" dirty="0" smtClean="0">
                <a:latin typeface="Times New Roman" pitchFamily="18" charset="0"/>
              </a:rPr>
              <a:t>满足递推关系式</a:t>
            </a:r>
          </a:p>
          <a:p>
            <a:pPr lvl="1">
              <a:lnSpc>
                <a:spcPct val="110000"/>
              </a:lnSpc>
            </a:pPr>
            <a:r>
              <a:rPr lang="en-US" altLang="zh-CN" i="1" dirty="0" err="1" smtClean="0">
                <a:latin typeface="Times New Roman" pitchFamily="18" charset="0"/>
              </a:rPr>
              <a:t>a</a:t>
            </a:r>
            <a:r>
              <a:rPr lang="en-US" altLang="zh-CN" i="1" baseline="-25000" dirty="0" err="1" smtClean="0">
                <a:latin typeface="Times New Roman" pitchFamily="18" charset="0"/>
              </a:rPr>
              <a:t>n+k</a:t>
            </a:r>
            <a:r>
              <a:rPr lang="en-US" altLang="zh-CN" dirty="0" smtClean="0">
                <a:latin typeface="Times New Roman" pitchFamily="18" charset="0"/>
              </a:rPr>
              <a:t>=</a:t>
            </a:r>
            <a:r>
              <a:rPr lang="en-US" altLang="zh-CN" i="1" dirty="0" smtClean="0">
                <a:latin typeface="Times New Roman" pitchFamily="18" charset="0"/>
              </a:rPr>
              <a:t> c</a:t>
            </a:r>
            <a:r>
              <a:rPr lang="en-US" altLang="zh-CN" baseline="-25000" dirty="0" smtClean="0">
                <a:latin typeface="Times New Roman" pitchFamily="18" charset="0"/>
              </a:rPr>
              <a:t>1</a:t>
            </a:r>
            <a:r>
              <a:rPr lang="en-US" altLang="zh-CN" i="1" dirty="0" smtClean="0">
                <a:latin typeface="Times New Roman" pitchFamily="18" charset="0"/>
              </a:rPr>
              <a:t>a</a:t>
            </a:r>
            <a:r>
              <a:rPr lang="en-US" altLang="zh-CN" i="1" baseline="-25000" dirty="0" smtClean="0">
                <a:latin typeface="Times New Roman" pitchFamily="18" charset="0"/>
              </a:rPr>
              <a:t>n</a:t>
            </a:r>
            <a:r>
              <a:rPr lang="zh-CN" altLang="en-US" baseline="-25000" dirty="0" smtClean="0">
                <a:latin typeface="Times New Roman" pitchFamily="18" charset="0"/>
              </a:rPr>
              <a:t>＋</a:t>
            </a:r>
            <a:r>
              <a:rPr lang="en-US" altLang="zh-CN" i="1" baseline="-25000" dirty="0" smtClean="0">
                <a:latin typeface="Times New Roman" pitchFamily="18" charset="0"/>
              </a:rPr>
              <a:t>k</a:t>
            </a:r>
            <a:r>
              <a:rPr lang="zh-CN" altLang="en-US" i="1" baseline="-25000" dirty="0" smtClean="0">
                <a:latin typeface="Times New Roman" pitchFamily="18" charset="0"/>
              </a:rPr>
              <a:t>－</a:t>
            </a:r>
            <a:r>
              <a:rPr lang="en-US" altLang="zh-CN" baseline="-25000" dirty="0" smtClean="0">
                <a:latin typeface="Times New Roman" pitchFamily="18" charset="0"/>
              </a:rPr>
              <a:t>1</a:t>
            </a:r>
            <a:r>
              <a:rPr lang="en-US" altLang="zh-CN" dirty="0" smtClean="0">
                <a:latin typeface="Times New Roman" pitchFamily="18" charset="0"/>
                <a:sym typeface="Symbol" pitchFamily="18" charset="2"/>
              </a:rPr>
              <a:t></a:t>
            </a:r>
            <a:r>
              <a:rPr lang="en-US" altLang="zh-CN" i="1" dirty="0" smtClean="0">
                <a:latin typeface="Times New Roman" pitchFamily="18" charset="0"/>
              </a:rPr>
              <a:t>c</a:t>
            </a:r>
            <a:r>
              <a:rPr lang="en-US" altLang="zh-CN" baseline="-25000" dirty="0" smtClean="0">
                <a:latin typeface="Times New Roman" pitchFamily="18" charset="0"/>
              </a:rPr>
              <a:t>2</a:t>
            </a:r>
            <a:r>
              <a:rPr lang="en-US" altLang="zh-CN" i="1" dirty="0" smtClean="0">
                <a:latin typeface="Times New Roman" pitchFamily="18" charset="0"/>
              </a:rPr>
              <a:t>a</a:t>
            </a:r>
            <a:r>
              <a:rPr lang="en-US" altLang="zh-CN" i="1" baseline="-25000" dirty="0" smtClean="0">
                <a:latin typeface="Times New Roman" pitchFamily="18" charset="0"/>
              </a:rPr>
              <a:t>n</a:t>
            </a:r>
            <a:r>
              <a:rPr lang="zh-CN" altLang="en-US" i="1" baseline="-25000" dirty="0" smtClean="0">
                <a:latin typeface="Times New Roman" pitchFamily="18" charset="0"/>
              </a:rPr>
              <a:t>＋</a:t>
            </a:r>
            <a:r>
              <a:rPr lang="en-US" altLang="zh-CN" i="1" baseline="-25000" dirty="0" smtClean="0">
                <a:latin typeface="Times New Roman" pitchFamily="18" charset="0"/>
              </a:rPr>
              <a:t>k</a:t>
            </a:r>
            <a:r>
              <a:rPr lang="zh-CN" altLang="en-US" baseline="-25000" dirty="0" smtClean="0">
                <a:latin typeface="Times New Roman" pitchFamily="18" charset="0"/>
              </a:rPr>
              <a:t>－</a:t>
            </a:r>
            <a:r>
              <a:rPr lang="en-US" altLang="zh-CN" baseline="-25000" dirty="0" smtClean="0">
                <a:latin typeface="Times New Roman" pitchFamily="18" charset="0"/>
              </a:rPr>
              <a:t>2</a:t>
            </a:r>
            <a:r>
              <a:rPr lang="en-US" altLang="zh-CN" dirty="0" smtClean="0">
                <a:latin typeface="Times New Roman" pitchFamily="18" charset="0"/>
                <a:sym typeface="Symbol" pitchFamily="18" charset="2"/>
              </a:rPr>
              <a:t></a:t>
            </a:r>
            <a:r>
              <a:rPr lang="en-US" altLang="zh-CN" dirty="0" smtClean="0">
                <a:latin typeface="Times New Roman" pitchFamily="18" charset="0"/>
              </a:rPr>
              <a:t>…</a:t>
            </a:r>
            <a:r>
              <a:rPr lang="en-US" altLang="zh-CN" dirty="0" smtClean="0">
                <a:latin typeface="Times New Roman" pitchFamily="18" charset="0"/>
                <a:sym typeface="Symbol" pitchFamily="18" charset="2"/>
              </a:rPr>
              <a:t></a:t>
            </a:r>
            <a:r>
              <a:rPr lang="en-US" altLang="zh-CN" i="1" dirty="0" smtClean="0">
                <a:latin typeface="Times New Roman" pitchFamily="18" charset="0"/>
              </a:rPr>
              <a:t> </a:t>
            </a:r>
            <a:r>
              <a:rPr lang="en-US" altLang="zh-CN" i="1" dirty="0" err="1" smtClean="0">
                <a:latin typeface="Times New Roman" pitchFamily="18" charset="0"/>
              </a:rPr>
              <a:t>c</a:t>
            </a:r>
            <a:r>
              <a:rPr lang="en-US" altLang="zh-CN" i="1" baseline="-25000" dirty="0" err="1" smtClean="0">
                <a:latin typeface="Times New Roman" pitchFamily="18" charset="0"/>
              </a:rPr>
              <a:t>n</a:t>
            </a:r>
            <a:r>
              <a:rPr lang="en-US" altLang="zh-CN" i="1" dirty="0" err="1" smtClean="0">
                <a:latin typeface="Times New Roman" pitchFamily="18" charset="0"/>
              </a:rPr>
              <a:t>a</a:t>
            </a:r>
            <a:r>
              <a:rPr lang="en-US" altLang="zh-CN" i="1" baseline="-25000" dirty="0" err="1" smtClean="0">
                <a:latin typeface="Times New Roman" pitchFamily="18" charset="0"/>
              </a:rPr>
              <a:t>k</a:t>
            </a:r>
            <a:r>
              <a:rPr lang="en-US" altLang="zh-CN" i="1" dirty="0" smtClean="0">
                <a:latin typeface="Times New Roman" pitchFamily="18" charset="0"/>
              </a:rPr>
              <a:t>   </a:t>
            </a:r>
            <a:r>
              <a:rPr lang="en-US" altLang="zh-CN" dirty="0" smtClean="0">
                <a:latin typeface="Times New Roman" pitchFamily="18" charset="0"/>
              </a:rPr>
              <a:t>(*)</a:t>
            </a:r>
          </a:p>
          <a:p>
            <a:pPr lvl="2">
              <a:lnSpc>
                <a:spcPct val="110000"/>
              </a:lnSpc>
            </a:pPr>
            <a:r>
              <a:rPr lang="zh-CN" altLang="en-US" sz="1800" dirty="0" smtClean="0">
                <a:latin typeface="Times New Roman" pitchFamily="18" charset="0"/>
              </a:rPr>
              <a:t>对任何</a:t>
            </a:r>
            <a:r>
              <a:rPr lang="en-US" altLang="zh-CN" sz="1800" i="1" dirty="0" smtClean="0">
                <a:latin typeface="Times New Roman" pitchFamily="18" charset="0"/>
              </a:rPr>
              <a:t>k</a:t>
            </a:r>
            <a:r>
              <a:rPr lang="en-US" altLang="zh-CN" sz="1800" dirty="0" smtClean="0">
                <a:latin typeface="Times New Roman" pitchFamily="18" charset="0"/>
                <a:sym typeface="Symbol" pitchFamily="18" charset="2"/>
              </a:rPr>
              <a:t></a:t>
            </a:r>
            <a:r>
              <a:rPr lang="en-US" altLang="zh-CN" sz="1800" dirty="0" smtClean="0">
                <a:latin typeface="Times New Roman" pitchFamily="18" charset="0"/>
              </a:rPr>
              <a:t>1</a:t>
            </a:r>
            <a:r>
              <a:rPr lang="zh-CN" altLang="en-US" sz="1800" dirty="0" smtClean="0">
                <a:latin typeface="Times New Roman" pitchFamily="18" charset="0"/>
              </a:rPr>
              <a:t>成立。</a:t>
            </a:r>
          </a:p>
          <a:p>
            <a:pPr lvl="1">
              <a:lnSpc>
                <a:spcPct val="110000"/>
              </a:lnSpc>
            </a:pPr>
            <a:r>
              <a:rPr lang="zh-CN" altLang="en-US" sz="2000" dirty="0" smtClean="0">
                <a:latin typeface="Times New Roman" pitchFamily="18" charset="0"/>
              </a:rPr>
              <a:t>这种递推关系可用一个一元高次多项式表示</a:t>
            </a:r>
          </a:p>
          <a:p>
            <a:pPr lvl="1">
              <a:lnSpc>
                <a:spcPct val="110000"/>
              </a:lnSpc>
              <a:buNone/>
            </a:pPr>
            <a:r>
              <a:rPr lang="zh-CN" altLang="en-US" sz="2000" dirty="0" smtClean="0">
                <a:latin typeface="Times New Roman" pitchFamily="18" charset="0"/>
              </a:rPr>
              <a:t>      </a:t>
            </a:r>
            <a:r>
              <a:rPr lang="en-US" altLang="zh-CN" i="1" dirty="0" smtClean="0">
                <a:latin typeface="Times New Roman" pitchFamily="18" charset="0"/>
              </a:rPr>
              <a:t>p</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)=1+</a:t>
            </a:r>
            <a:r>
              <a:rPr lang="en-US" altLang="zh-CN" i="1" dirty="0" smtClean="0">
                <a:latin typeface="Times New Roman" pitchFamily="18" charset="0"/>
              </a:rPr>
              <a:t>c</a:t>
            </a:r>
            <a:r>
              <a:rPr lang="en-US" altLang="zh-CN" baseline="-25000" dirty="0" smtClean="0">
                <a:latin typeface="Times New Roman" pitchFamily="18" charset="0"/>
              </a:rPr>
              <a:t>1</a:t>
            </a:r>
            <a:r>
              <a:rPr lang="en-US" altLang="zh-CN" i="1" dirty="0" smtClean="0">
                <a:latin typeface="Times New Roman" pitchFamily="18" charset="0"/>
              </a:rPr>
              <a:t>x</a:t>
            </a:r>
            <a:r>
              <a:rPr lang="en-US" altLang="zh-CN" dirty="0" smtClean="0">
                <a:latin typeface="Times New Roman" pitchFamily="18" charset="0"/>
              </a:rPr>
              <a:t>+</a:t>
            </a:r>
            <a:r>
              <a:rPr lang="en-US" altLang="zh-CN" i="1" dirty="0" smtClean="0">
                <a:latin typeface="Times New Roman" pitchFamily="18" charset="0"/>
              </a:rPr>
              <a:t>c</a:t>
            </a:r>
            <a:r>
              <a:rPr lang="en-US" altLang="zh-CN" baseline="-25000" dirty="0" smtClean="0">
                <a:latin typeface="Times New Roman" pitchFamily="18" charset="0"/>
              </a:rPr>
              <a:t>2</a:t>
            </a:r>
            <a:r>
              <a:rPr lang="en-US" altLang="zh-CN" i="1" dirty="0" smtClean="0">
                <a:latin typeface="Times New Roman" pitchFamily="18" charset="0"/>
              </a:rPr>
              <a:t>x</a:t>
            </a:r>
            <a:r>
              <a:rPr lang="en-US" altLang="zh-CN" baseline="30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c</a:t>
            </a:r>
            <a:r>
              <a:rPr lang="en-US" altLang="zh-CN" i="1" baseline="-25000" dirty="0" smtClean="0">
                <a:latin typeface="Times New Roman" pitchFamily="18" charset="0"/>
              </a:rPr>
              <a:t>n</a:t>
            </a:r>
            <a:r>
              <a:rPr lang="en-US" altLang="zh-CN" baseline="-25000" dirty="0" smtClean="0">
                <a:latin typeface="Times New Roman" pitchFamily="18" charset="0"/>
              </a:rPr>
              <a:t>-1</a:t>
            </a:r>
            <a:r>
              <a:rPr lang="en-US" altLang="zh-CN" i="1" dirty="0" smtClean="0">
                <a:latin typeface="Times New Roman" pitchFamily="18" charset="0"/>
              </a:rPr>
              <a:t>x</a:t>
            </a:r>
            <a:r>
              <a:rPr lang="en-US" altLang="zh-CN" i="1" baseline="30000" dirty="0" smtClean="0">
                <a:latin typeface="Times New Roman" pitchFamily="18" charset="0"/>
              </a:rPr>
              <a:t>n</a:t>
            </a:r>
            <a:r>
              <a:rPr lang="en-US" altLang="zh-CN" baseline="30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c</a:t>
            </a:r>
            <a:r>
              <a:rPr lang="en-US" altLang="zh-CN" i="1" baseline="-25000" dirty="0" smtClean="0">
                <a:latin typeface="Times New Roman" pitchFamily="18" charset="0"/>
              </a:rPr>
              <a:t>n</a:t>
            </a:r>
            <a:r>
              <a:rPr lang="en-US" altLang="zh-CN" i="1" dirty="0" smtClean="0">
                <a:latin typeface="Times New Roman" pitchFamily="18" charset="0"/>
              </a:rPr>
              <a:t>x</a:t>
            </a:r>
            <a:r>
              <a:rPr lang="en-US" altLang="zh-CN" i="1" baseline="30000" dirty="0" smtClean="0">
                <a:latin typeface="Times New Roman" pitchFamily="18" charset="0"/>
              </a:rPr>
              <a:t>n</a:t>
            </a:r>
            <a:endParaRPr lang="en-US" altLang="zh-CN" baseline="30000" dirty="0" smtClean="0">
              <a:latin typeface="Times New Roman" pitchFamily="18" charset="0"/>
            </a:endParaRPr>
          </a:p>
          <a:p>
            <a:pPr lvl="1">
              <a:lnSpc>
                <a:spcPct val="110000"/>
              </a:lnSpc>
            </a:pPr>
            <a:r>
              <a:rPr lang="zh-CN" altLang="en-US" sz="2000" dirty="0" smtClean="0">
                <a:solidFill>
                  <a:srgbClr val="0000FF"/>
                </a:solidFill>
                <a:latin typeface="Times New Roman" pitchFamily="18" charset="0"/>
              </a:rPr>
              <a:t>称这个多项式为</a:t>
            </a:r>
            <a:r>
              <a:rPr lang="en-US" altLang="zh-CN" sz="2000" dirty="0" smtClean="0">
                <a:solidFill>
                  <a:srgbClr val="0000FF"/>
                </a:solidFill>
                <a:latin typeface="Times New Roman" pitchFamily="18" charset="0"/>
              </a:rPr>
              <a:t>LFSR</a:t>
            </a:r>
            <a:r>
              <a:rPr lang="zh-CN" altLang="en-US" sz="2000" dirty="0" smtClean="0">
                <a:solidFill>
                  <a:srgbClr val="0000FF"/>
                </a:solidFill>
                <a:latin typeface="Times New Roman" pitchFamily="18" charset="0"/>
              </a:rPr>
              <a:t>的特征多项式。</a:t>
            </a:r>
            <a:endParaRPr lang="en-US" altLang="zh-CN" sz="2000" dirty="0" smtClean="0">
              <a:solidFill>
                <a:srgbClr val="0000FF"/>
              </a:solidFill>
              <a:latin typeface="Times New Roman" pitchFamily="18" charset="0"/>
            </a:endParaRPr>
          </a:p>
          <a:p>
            <a:pPr>
              <a:lnSpc>
                <a:spcPct val="110000"/>
              </a:lnSpc>
            </a:pPr>
            <a:r>
              <a:rPr lang="zh-CN" altLang="en-US" sz="2400" dirty="0" smtClean="0">
                <a:latin typeface="Times New Roman" pitchFamily="18" charset="0"/>
              </a:rPr>
              <a:t>特征多项式按如下方式获得：</a:t>
            </a:r>
          </a:p>
          <a:p>
            <a:pPr lvl="1">
              <a:lnSpc>
                <a:spcPct val="110000"/>
              </a:lnSpc>
            </a:pPr>
            <a:r>
              <a:rPr lang="zh-CN" altLang="en-US" sz="2000" dirty="0" smtClean="0">
                <a:latin typeface="Times New Roman" pitchFamily="18" charset="0"/>
              </a:rPr>
              <a:t>在</a:t>
            </a:r>
            <a:r>
              <a:rPr lang="en-US" altLang="zh-CN" sz="2000" dirty="0" smtClean="0">
                <a:latin typeface="Times New Roman" pitchFamily="18" charset="0"/>
              </a:rPr>
              <a:t>(*)</a:t>
            </a:r>
            <a:r>
              <a:rPr lang="zh-CN" altLang="en-US" sz="2000" dirty="0" smtClean="0">
                <a:latin typeface="Times New Roman" pitchFamily="18" charset="0"/>
              </a:rPr>
              <a:t>式中两边同时加上</a:t>
            </a:r>
            <a:r>
              <a:rPr lang="en-US" altLang="zh-CN" sz="2000" i="1" dirty="0" err="1" smtClean="0">
                <a:latin typeface="Times New Roman" pitchFamily="18" charset="0"/>
              </a:rPr>
              <a:t>a</a:t>
            </a:r>
            <a:r>
              <a:rPr lang="en-US" altLang="zh-CN" sz="2000" i="1" baseline="-25000" dirty="0" err="1" smtClean="0">
                <a:latin typeface="Times New Roman" pitchFamily="18" charset="0"/>
              </a:rPr>
              <a:t>n+k</a:t>
            </a:r>
            <a:r>
              <a:rPr lang="zh-CN" altLang="en-US" sz="2000" dirty="0" smtClean="0">
                <a:latin typeface="Times New Roman" pitchFamily="18" charset="0"/>
              </a:rPr>
              <a:t>有</a:t>
            </a:r>
          </a:p>
          <a:p>
            <a:pPr lvl="1">
              <a:lnSpc>
                <a:spcPct val="110000"/>
              </a:lnSpc>
            </a:pPr>
            <a:r>
              <a:rPr lang="zh-CN" altLang="en-US" sz="2000" dirty="0" smtClean="0">
                <a:latin typeface="Times New Roman" pitchFamily="18" charset="0"/>
              </a:rPr>
              <a:t> </a:t>
            </a:r>
            <a:r>
              <a:rPr lang="en-US" altLang="zh-CN" sz="2000" dirty="0" smtClean="0">
                <a:latin typeface="Times New Roman" pitchFamily="18" charset="0"/>
              </a:rPr>
              <a:t>0</a:t>
            </a:r>
            <a:r>
              <a:rPr lang="zh-CN" altLang="en-US" sz="2000" dirty="0" smtClean="0">
                <a:latin typeface="Times New Roman" pitchFamily="18" charset="0"/>
              </a:rPr>
              <a:t>＝</a:t>
            </a:r>
            <a:r>
              <a:rPr lang="en-US" altLang="zh-CN" sz="2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n+k</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c</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zh-CN" altLang="en-US" sz="2000" baseline="-25000" dirty="0" smtClean="0">
                <a:latin typeface="Times New Roman" pitchFamily="18" charset="0"/>
              </a:rPr>
              <a:t>＋</a:t>
            </a:r>
            <a:r>
              <a:rPr lang="en-US" altLang="zh-CN" sz="2000" i="1" baseline="-25000" dirty="0" smtClean="0">
                <a:latin typeface="Times New Roman" pitchFamily="18" charset="0"/>
              </a:rPr>
              <a:t>k</a:t>
            </a:r>
            <a:r>
              <a:rPr lang="zh-CN" altLang="en-US" sz="2000" i="1"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zh-CN" altLang="en-US" sz="2000" i="1" baseline="-25000" dirty="0" smtClean="0">
                <a:latin typeface="Times New Roman" pitchFamily="18" charset="0"/>
              </a:rPr>
              <a:t>＋</a:t>
            </a:r>
            <a:r>
              <a:rPr lang="en-US" altLang="zh-CN" sz="2000" i="1" baseline="-25000" dirty="0" smtClean="0">
                <a:latin typeface="Times New Roman" pitchFamily="18" charset="0"/>
              </a:rPr>
              <a:t>k</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i="1" dirty="0" smtClean="0">
                <a:latin typeface="Times New Roman" pitchFamily="18" charset="0"/>
              </a:rPr>
              <a:t> </a:t>
            </a:r>
            <a:endParaRPr lang="en-US" altLang="zh-CN" sz="24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线性反馈移位寄存器的结构与表示</a:t>
            </a:r>
            <a:endParaRPr lang="zh-CN" altLang="en-US" dirty="0"/>
          </a:p>
        </p:txBody>
      </p:sp>
      <p:sp>
        <p:nvSpPr>
          <p:cNvPr id="3" name="内容占位符 2"/>
          <p:cNvSpPr>
            <a:spLocks noGrp="1"/>
          </p:cNvSpPr>
          <p:nvPr>
            <p:ph idx="1"/>
          </p:nvPr>
        </p:nvSpPr>
        <p:spPr>
          <a:xfrm>
            <a:off x="457200" y="914400"/>
            <a:ext cx="8534400" cy="5486400"/>
          </a:xfrm>
        </p:spPr>
        <p:txBody>
          <a:bodyPr/>
          <a:lstStyle/>
          <a:p>
            <a:r>
              <a:rPr lang="zh-CN" altLang="en-US" sz="2000" dirty="0" smtClean="0">
                <a:latin typeface="Times New Roman" pitchFamily="18" charset="0"/>
              </a:rPr>
              <a:t>每一个时钟信号，寄存器中的内容从左向右移动一次，因此一个寄存器代表一次符号迟延，因而引入迟延算子</a:t>
            </a:r>
            <a:r>
              <a:rPr lang="en-US" altLang="zh-CN" sz="2000" i="1" dirty="0" smtClean="0">
                <a:latin typeface="Times New Roman" pitchFamily="18" charset="0"/>
              </a:rPr>
              <a:t>D</a:t>
            </a:r>
          </a:p>
          <a:p>
            <a:pPr lvl="1"/>
            <a:r>
              <a:rPr lang="en-US" altLang="zh-CN" sz="1800" i="1" dirty="0" smtClean="0">
                <a:latin typeface="Times New Roman" pitchFamily="18" charset="0"/>
              </a:rPr>
              <a:t>D</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en-US" altLang="zh-CN" sz="1800" dirty="0" smtClean="0">
                <a:latin typeface="Times New Roman" pitchFamily="18" charset="0"/>
              </a:rPr>
              <a:t>)</a:t>
            </a:r>
            <a:r>
              <a:rPr lang="zh-CN" altLang="en-US"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zh-CN" altLang="en-US" sz="1800" i="1" baseline="-25000" dirty="0" smtClean="0">
                <a:latin typeface="Times New Roman" pitchFamily="18" charset="0"/>
              </a:rPr>
              <a:t>－</a:t>
            </a:r>
            <a:r>
              <a:rPr lang="en-US" altLang="zh-CN" sz="1800" baseline="-25000" dirty="0" smtClean="0">
                <a:latin typeface="Times New Roman" pitchFamily="18" charset="0"/>
              </a:rPr>
              <a:t>1</a:t>
            </a:r>
            <a:r>
              <a:rPr lang="zh-CN" altLang="en-US" sz="1800" dirty="0" smtClean="0">
                <a:latin typeface="Times New Roman" pitchFamily="18" charset="0"/>
              </a:rPr>
              <a:t>表示迟延一位</a:t>
            </a:r>
            <a:r>
              <a:rPr lang="en-US" altLang="zh-CN" sz="1800" dirty="0" smtClean="0">
                <a:latin typeface="Times New Roman" pitchFamily="18" charset="0"/>
              </a:rPr>
              <a:t>(</a:t>
            </a:r>
            <a:r>
              <a:rPr lang="zh-CN" altLang="en-US" sz="1800" dirty="0" smtClean="0">
                <a:latin typeface="Times New Roman" pitchFamily="18" charset="0"/>
              </a:rPr>
              <a:t>一拍</a:t>
            </a:r>
            <a:r>
              <a:rPr lang="en-US" altLang="zh-CN" sz="1800" dirty="0" smtClean="0">
                <a:latin typeface="Times New Roman" pitchFamily="18" charset="0"/>
              </a:rPr>
              <a:t>)</a:t>
            </a:r>
          </a:p>
          <a:p>
            <a:pPr lvl="1"/>
            <a:r>
              <a:rPr lang="en-US" altLang="zh-CN" sz="1800" i="1" dirty="0" smtClean="0">
                <a:latin typeface="Times New Roman" pitchFamily="18" charset="0"/>
              </a:rPr>
              <a:t>D</a:t>
            </a:r>
            <a:r>
              <a:rPr lang="en-US" altLang="zh-CN" sz="1800" baseline="30000" dirty="0" smtClean="0">
                <a:latin typeface="Times New Roman" pitchFamily="18" charset="0"/>
              </a:rPr>
              <a:t>2</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en-US" altLang="zh-CN" sz="1800" dirty="0" smtClean="0">
                <a:latin typeface="Times New Roman" pitchFamily="18" charset="0"/>
              </a:rPr>
              <a:t>)</a:t>
            </a:r>
            <a:r>
              <a:rPr lang="zh-CN" altLang="en-US"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zh-CN" altLang="en-US" sz="1800" i="1" baseline="-25000" dirty="0" smtClean="0">
                <a:latin typeface="Times New Roman" pitchFamily="18" charset="0"/>
              </a:rPr>
              <a:t>－</a:t>
            </a:r>
            <a:r>
              <a:rPr lang="en-US" altLang="zh-CN" sz="1800" baseline="-25000" dirty="0" smtClean="0">
                <a:latin typeface="Times New Roman" pitchFamily="18" charset="0"/>
              </a:rPr>
              <a:t>2</a:t>
            </a:r>
            <a:r>
              <a:rPr lang="zh-CN" altLang="en-US" sz="1800" dirty="0" smtClean="0">
                <a:latin typeface="Times New Roman" pitchFamily="18" charset="0"/>
              </a:rPr>
              <a:t>表示迟延两位，即</a:t>
            </a:r>
            <a:r>
              <a:rPr lang="en-US" altLang="zh-CN" sz="1800" i="1" dirty="0" smtClean="0">
                <a:latin typeface="Times New Roman" pitchFamily="18" charset="0"/>
              </a:rPr>
              <a:t>D</a:t>
            </a:r>
            <a:r>
              <a:rPr lang="en-US" altLang="zh-CN" sz="1800" baseline="30000" dirty="0" smtClean="0">
                <a:latin typeface="Times New Roman" pitchFamily="18" charset="0"/>
              </a:rPr>
              <a:t>2</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en-US" altLang="zh-CN" sz="1800" dirty="0" smtClean="0">
                <a:latin typeface="Times New Roman" pitchFamily="18" charset="0"/>
              </a:rPr>
              <a:t>)</a:t>
            </a:r>
            <a:r>
              <a:rPr lang="zh-CN" altLang="en-US" sz="1800" dirty="0" smtClean="0">
                <a:latin typeface="Times New Roman" pitchFamily="18" charset="0"/>
              </a:rPr>
              <a:t>＝</a:t>
            </a:r>
            <a:r>
              <a:rPr lang="en-US" altLang="zh-CN" sz="1800" i="1" dirty="0" smtClean="0">
                <a:latin typeface="Times New Roman" pitchFamily="18" charset="0"/>
              </a:rPr>
              <a:t>D</a:t>
            </a:r>
            <a:r>
              <a:rPr lang="en-US" altLang="zh-CN" sz="1800" dirty="0" smtClean="0">
                <a:latin typeface="Times New Roman" pitchFamily="18" charset="0"/>
              </a:rPr>
              <a:t>(</a:t>
            </a:r>
            <a:r>
              <a:rPr lang="en-US" altLang="zh-CN" sz="1800" i="1" dirty="0" smtClean="0">
                <a:latin typeface="Times New Roman" pitchFamily="18" charset="0"/>
              </a:rPr>
              <a:t>D</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en-US" altLang="zh-CN" sz="1800" dirty="0" smtClean="0">
                <a:latin typeface="Times New Roman" pitchFamily="18" charset="0"/>
              </a:rPr>
              <a:t>))</a:t>
            </a:r>
            <a:r>
              <a:rPr lang="zh-CN" altLang="en-US" sz="1800" dirty="0" smtClean="0">
                <a:latin typeface="Times New Roman" pitchFamily="18" charset="0"/>
              </a:rPr>
              <a:t>＝</a:t>
            </a:r>
            <a:r>
              <a:rPr lang="en-US" altLang="zh-CN" sz="1800" i="1" dirty="0" smtClean="0">
                <a:latin typeface="Times New Roman" pitchFamily="18" charset="0"/>
              </a:rPr>
              <a:t>D</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zh-CN" altLang="en-US" sz="1800" i="1" baseline="-25000" dirty="0" smtClean="0">
                <a:latin typeface="Times New Roman" pitchFamily="18" charset="0"/>
              </a:rPr>
              <a:t>－</a:t>
            </a:r>
            <a:r>
              <a:rPr lang="en-US" altLang="zh-CN" sz="1800" baseline="-25000" dirty="0" smtClean="0">
                <a:latin typeface="Times New Roman" pitchFamily="18" charset="0"/>
              </a:rPr>
              <a:t>1</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zh-CN" altLang="en-US" sz="1800" i="1" baseline="-25000" dirty="0" smtClean="0">
                <a:latin typeface="Times New Roman" pitchFamily="18" charset="0"/>
              </a:rPr>
              <a:t>－</a:t>
            </a:r>
            <a:r>
              <a:rPr lang="en-US" altLang="zh-CN" sz="1800" baseline="-25000" dirty="0" smtClean="0">
                <a:latin typeface="Times New Roman" pitchFamily="18" charset="0"/>
              </a:rPr>
              <a:t>2</a:t>
            </a:r>
          </a:p>
          <a:p>
            <a:pPr lvl="1"/>
            <a:r>
              <a:rPr lang="zh-CN" altLang="en-US" sz="1800" dirty="0" smtClean="0">
                <a:latin typeface="Times New Roman" pitchFamily="18" charset="0"/>
              </a:rPr>
              <a:t>同理有</a:t>
            </a:r>
            <a:r>
              <a:rPr lang="en-US" altLang="zh-CN" sz="1800" i="1" dirty="0" err="1" smtClean="0">
                <a:latin typeface="Times New Roman" pitchFamily="18" charset="0"/>
              </a:rPr>
              <a:t>D</a:t>
            </a:r>
            <a:r>
              <a:rPr lang="en-US" altLang="zh-CN" sz="1800" i="1" baseline="30000" dirty="0" err="1" smtClean="0">
                <a:latin typeface="Times New Roman" pitchFamily="18" charset="0"/>
              </a:rPr>
              <a:t>n</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en-US" altLang="zh-CN" sz="1800" dirty="0" smtClean="0">
                <a:latin typeface="Times New Roman" pitchFamily="18" charset="0"/>
              </a:rPr>
              <a:t>)</a:t>
            </a:r>
            <a:r>
              <a:rPr lang="zh-CN" altLang="en-US" sz="1800" dirty="0" smtClean="0">
                <a:latin typeface="Times New Roman" pitchFamily="18" charset="0"/>
              </a:rPr>
              <a:t>＝</a:t>
            </a:r>
            <a:r>
              <a:rPr lang="en-US" altLang="zh-CN" sz="1800" i="1" dirty="0" err="1" smtClean="0">
                <a:latin typeface="Times New Roman" pitchFamily="18" charset="0"/>
              </a:rPr>
              <a:t>a</a:t>
            </a:r>
            <a:r>
              <a:rPr lang="en-US" altLang="zh-CN" sz="1800" i="1" baseline="-25000" dirty="0" err="1" smtClean="0">
                <a:latin typeface="Times New Roman" pitchFamily="18" charset="0"/>
              </a:rPr>
              <a:t>k</a:t>
            </a:r>
            <a:r>
              <a:rPr lang="zh-CN" altLang="en-US" sz="1800" dirty="0" smtClean="0">
                <a:latin typeface="Times New Roman" pitchFamily="18" charset="0"/>
              </a:rPr>
              <a:t>表示迟延</a:t>
            </a:r>
            <a:r>
              <a:rPr lang="en-US" altLang="zh-CN" sz="1800" i="1" dirty="0" smtClean="0">
                <a:latin typeface="Times New Roman" pitchFamily="18" charset="0"/>
              </a:rPr>
              <a:t>n</a:t>
            </a:r>
            <a:r>
              <a:rPr lang="zh-CN" altLang="en-US" sz="1800" dirty="0" smtClean="0">
                <a:latin typeface="Times New Roman" pitchFamily="18" charset="0"/>
              </a:rPr>
              <a:t>位。</a:t>
            </a:r>
          </a:p>
          <a:p>
            <a:pPr lvl="1"/>
            <a:r>
              <a:rPr lang="zh-CN" altLang="en-US" sz="1800" dirty="0" smtClean="0">
                <a:latin typeface="Times New Roman" pitchFamily="18" charset="0"/>
              </a:rPr>
              <a:t>并引入恒等算子</a:t>
            </a:r>
            <a:r>
              <a:rPr lang="en-US" altLang="zh-CN" sz="1800" i="1" dirty="0" smtClean="0">
                <a:latin typeface="Times New Roman" pitchFamily="18" charset="0"/>
              </a:rPr>
              <a:t>I=D</a:t>
            </a:r>
            <a:r>
              <a:rPr lang="en-US" altLang="zh-CN" sz="1800" baseline="30000" dirty="0" smtClean="0">
                <a:latin typeface="Times New Roman" pitchFamily="18" charset="0"/>
              </a:rPr>
              <a:t>0</a:t>
            </a:r>
            <a:r>
              <a:rPr lang="zh-CN" altLang="en-US" sz="1800" dirty="0" smtClean="0">
                <a:latin typeface="Times New Roman" pitchFamily="18" charset="0"/>
              </a:rPr>
              <a:t>，</a:t>
            </a:r>
            <a:r>
              <a:rPr lang="en-US" altLang="zh-CN" sz="1800" i="1" dirty="0" smtClean="0">
                <a:latin typeface="Times New Roman" pitchFamily="18" charset="0"/>
              </a:rPr>
              <a:t>I</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en-US" altLang="zh-CN" sz="1800" dirty="0" smtClean="0">
                <a:latin typeface="Times New Roman" pitchFamily="18" charset="0"/>
              </a:rPr>
              <a:t>) =</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endParaRPr lang="en-US" altLang="zh-CN" sz="1800" baseline="-25000" dirty="0" smtClean="0">
              <a:latin typeface="Times New Roman" pitchFamily="18" charset="0"/>
            </a:endParaRPr>
          </a:p>
          <a:p>
            <a:r>
              <a:rPr lang="zh-CN" altLang="en-US" sz="2000" dirty="0" smtClean="0">
                <a:latin typeface="Times New Roman" pitchFamily="18" charset="0"/>
              </a:rPr>
              <a:t>于是递推式</a:t>
            </a:r>
            <a:r>
              <a:rPr lang="en-US" altLang="zh-CN" sz="2000" dirty="0" smtClean="0">
                <a:latin typeface="Times New Roman" pitchFamily="18" charset="0"/>
              </a:rPr>
              <a:t>0</a:t>
            </a:r>
            <a:r>
              <a:rPr lang="zh-CN" altLang="en-US" sz="2000" dirty="0" smtClean="0">
                <a:latin typeface="Times New Roman" pitchFamily="18" charset="0"/>
              </a:rPr>
              <a:t>＝</a:t>
            </a:r>
            <a:r>
              <a:rPr lang="en-US" altLang="zh-CN" sz="2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n+k</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c</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zh-CN" altLang="en-US" sz="2000" baseline="-25000" dirty="0" smtClean="0">
                <a:latin typeface="Times New Roman" pitchFamily="18" charset="0"/>
              </a:rPr>
              <a:t>＋</a:t>
            </a:r>
            <a:r>
              <a:rPr lang="en-US" altLang="zh-CN" sz="2000" i="1" baseline="-25000" dirty="0" smtClean="0">
                <a:latin typeface="Times New Roman" pitchFamily="18" charset="0"/>
              </a:rPr>
              <a:t>k</a:t>
            </a:r>
            <a:r>
              <a:rPr lang="zh-CN" altLang="en-US" sz="2000" i="1"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zh-CN" altLang="en-US" sz="2000" i="1" baseline="-25000" dirty="0" smtClean="0">
                <a:latin typeface="Times New Roman" pitchFamily="18" charset="0"/>
              </a:rPr>
              <a:t>＋</a:t>
            </a:r>
            <a:r>
              <a:rPr lang="en-US" altLang="zh-CN" sz="2000" i="1" baseline="-25000" dirty="0" smtClean="0">
                <a:latin typeface="Times New Roman" pitchFamily="18" charset="0"/>
              </a:rPr>
              <a:t>k</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zh-CN" altLang="en-US" sz="2000" dirty="0" smtClean="0">
                <a:latin typeface="Times New Roman" pitchFamily="18" charset="0"/>
              </a:rPr>
              <a:t>可表示成</a:t>
            </a:r>
          </a:p>
          <a:p>
            <a:pPr lvl="1"/>
            <a:r>
              <a:rPr lang="zh-CN" altLang="en-US" sz="1800" dirty="0" smtClean="0">
                <a:latin typeface="Times New Roman" pitchFamily="18" charset="0"/>
              </a:rPr>
              <a:t>    </a:t>
            </a:r>
            <a:r>
              <a:rPr lang="en-US" altLang="zh-CN" sz="1800" dirty="0" smtClean="0">
                <a:latin typeface="Times New Roman" pitchFamily="18" charset="0"/>
              </a:rPr>
              <a:t>0</a:t>
            </a:r>
            <a:r>
              <a:rPr lang="zh-CN" altLang="en-US" sz="1800" dirty="0" smtClean="0">
                <a:latin typeface="Times New Roman" pitchFamily="18" charset="0"/>
              </a:rPr>
              <a:t>＝</a:t>
            </a:r>
            <a:r>
              <a:rPr lang="en-US" altLang="zh-CN" sz="1800" i="1" dirty="0" smtClean="0">
                <a:latin typeface="Times New Roman" pitchFamily="18" charset="0"/>
              </a:rPr>
              <a:t>I</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en-US" altLang="zh-CN" sz="1800" dirty="0" smtClean="0">
                <a:latin typeface="Times New Roman" pitchFamily="18" charset="0"/>
              </a:rPr>
              <a:t>)+</a:t>
            </a:r>
            <a:r>
              <a:rPr lang="en-US" altLang="zh-CN" sz="1800" i="1" dirty="0" smtClean="0">
                <a:latin typeface="Times New Roman" pitchFamily="18" charset="0"/>
              </a:rPr>
              <a:t>c</a:t>
            </a:r>
            <a:r>
              <a:rPr lang="en-US" altLang="zh-CN" sz="1800" baseline="-25000" dirty="0" smtClean="0">
                <a:latin typeface="Times New Roman" pitchFamily="18" charset="0"/>
              </a:rPr>
              <a:t>1</a:t>
            </a:r>
            <a:r>
              <a:rPr lang="en-US" altLang="zh-CN" sz="1800" i="1" dirty="0" smtClean="0">
                <a:latin typeface="Times New Roman" pitchFamily="18" charset="0"/>
              </a:rPr>
              <a:t>D</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en-US" altLang="zh-CN" sz="1800" dirty="0" smtClean="0">
                <a:latin typeface="Times New Roman" pitchFamily="18" charset="0"/>
              </a:rPr>
              <a:t>)+</a:t>
            </a:r>
            <a:r>
              <a:rPr lang="en-US" altLang="zh-CN" sz="1800" i="1" dirty="0" smtClean="0">
                <a:latin typeface="Times New Roman" pitchFamily="18" charset="0"/>
              </a:rPr>
              <a:t>c</a:t>
            </a:r>
            <a:r>
              <a:rPr lang="en-US" altLang="zh-CN" sz="1800" baseline="-25000" dirty="0" smtClean="0">
                <a:latin typeface="Times New Roman" pitchFamily="18" charset="0"/>
              </a:rPr>
              <a:t>2</a:t>
            </a:r>
            <a:r>
              <a:rPr lang="en-US" altLang="zh-CN" sz="1800" i="1" dirty="0" smtClean="0">
                <a:latin typeface="Times New Roman" pitchFamily="18" charset="0"/>
              </a:rPr>
              <a:t>D</a:t>
            </a:r>
            <a:r>
              <a:rPr lang="en-US" altLang="zh-CN" sz="1800" baseline="30000" dirty="0" smtClean="0">
                <a:latin typeface="Times New Roman" pitchFamily="18" charset="0"/>
              </a:rPr>
              <a:t>2</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en-US" altLang="zh-CN" sz="1800" dirty="0" smtClean="0">
                <a:latin typeface="Times New Roman" pitchFamily="18" charset="0"/>
              </a:rPr>
              <a:t>)+…+</a:t>
            </a:r>
            <a:r>
              <a:rPr lang="en-US" altLang="zh-CN" sz="1800" i="1" dirty="0" err="1" smtClean="0">
                <a:latin typeface="Times New Roman" pitchFamily="18" charset="0"/>
              </a:rPr>
              <a:t>c</a:t>
            </a:r>
            <a:r>
              <a:rPr lang="en-US" altLang="zh-CN" sz="1800" i="1" baseline="-25000" dirty="0" err="1" smtClean="0">
                <a:latin typeface="Times New Roman" pitchFamily="18" charset="0"/>
              </a:rPr>
              <a:t>n</a:t>
            </a:r>
            <a:r>
              <a:rPr lang="en-US" altLang="zh-CN" sz="1800" i="1" dirty="0" err="1" smtClean="0">
                <a:latin typeface="Times New Roman" pitchFamily="18" charset="0"/>
              </a:rPr>
              <a:t>D</a:t>
            </a:r>
            <a:r>
              <a:rPr lang="en-US" altLang="zh-CN" sz="1800" i="1" baseline="30000" dirty="0" err="1" smtClean="0">
                <a:latin typeface="Times New Roman" pitchFamily="18" charset="0"/>
              </a:rPr>
              <a:t>n</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en-US" altLang="zh-CN" sz="1800" dirty="0" smtClean="0">
                <a:latin typeface="Times New Roman" pitchFamily="18" charset="0"/>
              </a:rPr>
              <a:t>)</a:t>
            </a:r>
          </a:p>
          <a:p>
            <a:pPr lvl="1"/>
            <a:r>
              <a:rPr lang="zh-CN" altLang="en-US" sz="1800" dirty="0" smtClean="0">
                <a:latin typeface="Times New Roman" pitchFamily="18" charset="0"/>
              </a:rPr>
              <a:t>即</a:t>
            </a:r>
            <a:r>
              <a:rPr lang="en-US" altLang="zh-CN" sz="1800" dirty="0" smtClean="0">
                <a:latin typeface="Times New Roman" pitchFamily="18" charset="0"/>
              </a:rPr>
              <a:t>0</a:t>
            </a:r>
            <a:r>
              <a:rPr lang="zh-CN" altLang="en-US" sz="1800" dirty="0" smtClean="0">
                <a:latin typeface="Times New Roman" pitchFamily="18" charset="0"/>
              </a:rPr>
              <a:t>＝</a:t>
            </a:r>
            <a:r>
              <a:rPr lang="en-US" altLang="zh-CN" sz="1800" dirty="0" smtClean="0">
                <a:latin typeface="Times New Roman" pitchFamily="18" charset="0"/>
              </a:rPr>
              <a:t>(</a:t>
            </a:r>
            <a:r>
              <a:rPr lang="en-US" altLang="zh-CN" sz="1800" i="1" dirty="0" smtClean="0">
                <a:latin typeface="Times New Roman" pitchFamily="18" charset="0"/>
              </a:rPr>
              <a:t>I</a:t>
            </a:r>
            <a:r>
              <a:rPr lang="en-US" altLang="zh-CN" sz="1800" dirty="0" smtClean="0">
                <a:latin typeface="Times New Roman" pitchFamily="18" charset="0"/>
              </a:rPr>
              <a:t>+</a:t>
            </a:r>
            <a:r>
              <a:rPr lang="en-US" altLang="zh-CN" sz="1800" i="1" dirty="0" smtClean="0">
                <a:latin typeface="Times New Roman" pitchFamily="18" charset="0"/>
              </a:rPr>
              <a:t>c</a:t>
            </a:r>
            <a:r>
              <a:rPr lang="en-US" altLang="zh-CN" sz="1800" baseline="-25000" dirty="0" smtClean="0">
                <a:latin typeface="Times New Roman" pitchFamily="18" charset="0"/>
              </a:rPr>
              <a:t>1</a:t>
            </a:r>
            <a:r>
              <a:rPr lang="en-US" altLang="zh-CN" sz="1800" i="1" dirty="0" smtClean="0">
                <a:latin typeface="Times New Roman" pitchFamily="18" charset="0"/>
              </a:rPr>
              <a:t>D</a:t>
            </a:r>
            <a:r>
              <a:rPr lang="en-US" altLang="zh-CN" sz="1800" dirty="0" smtClean="0">
                <a:latin typeface="Times New Roman" pitchFamily="18" charset="0"/>
              </a:rPr>
              <a:t>+</a:t>
            </a:r>
            <a:r>
              <a:rPr lang="en-US" altLang="zh-CN" sz="1800" i="1" dirty="0" smtClean="0">
                <a:latin typeface="Times New Roman" pitchFamily="18" charset="0"/>
              </a:rPr>
              <a:t>c</a:t>
            </a:r>
            <a:r>
              <a:rPr lang="en-US" altLang="zh-CN" sz="1800" baseline="-25000" dirty="0" smtClean="0">
                <a:latin typeface="Times New Roman" pitchFamily="18" charset="0"/>
              </a:rPr>
              <a:t>2</a:t>
            </a:r>
            <a:r>
              <a:rPr lang="en-US" altLang="zh-CN" sz="1800" i="1" dirty="0" smtClean="0">
                <a:latin typeface="Times New Roman" pitchFamily="18" charset="0"/>
              </a:rPr>
              <a:t>D</a:t>
            </a:r>
            <a:r>
              <a:rPr lang="en-US" altLang="zh-CN" sz="1800" baseline="30000" dirty="0" smtClean="0">
                <a:latin typeface="Times New Roman" pitchFamily="18" charset="0"/>
              </a:rPr>
              <a:t>2</a:t>
            </a:r>
            <a:r>
              <a:rPr lang="en-US" altLang="zh-CN" sz="1800" dirty="0" smtClean="0">
                <a:latin typeface="Times New Roman" pitchFamily="18" charset="0"/>
              </a:rPr>
              <a:t>+…+</a:t>
            </a:r>
            <a:r>
              <a:rPr lang="en-US" altLang="zh-CN" sz="1800" i="1" dirty="0" err="1" smtClean="0">
                <a:latin typeface="Times New Roman" pitchFamily="18" charset="0"/>
              </a:rPr>
              <a:t>c</a:t>
            </a:r>
            <a:r>
              <a:rPr lang="en-US" altLang="zh-CN" sz="1800" i="1" baseline="-25000" dirty="0" err="1" smtClean="0">
                <a:latin typeface="Times New Roman" pitchFamily="18" charset="0"/>
              </a:rPr>
              <a:t>n</a:t>
            </a:r>
            <a:r>
              <a:rPr lang="en-US" altLang="zh-CN" sz="1800" i="1" dirty="0" err="1" smtClean="0">
                <a:latin typeface="Times New Roman" pitchFamily="18" charset="0"/>
              </a:rPr>
              <a:t>D</a:t>
            </a:r>
            <a:r>
              <a:rPr lang="en-US" altLang="zh-CN" sz="1800" i="1" baseline="30000" dirty="0" err="1" smtClean="0">
                <a:latin typeface="Times New Roman" pitchFamily="18" charset="0"/>
              </a:rPr>
              <a:t>n</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endParaRPr lang="en-US" altLang="zh-CN" sz="1800" baseline="-25000" dirty="0" smtClean="0">
              <a:latin typeface="Times New Roman" pitchFamily="18" charset="0"/>
            </a:endParaRPr>
          </a:p>
          <a:p>
            <a:pPr lvl="1"/>
            <a:r>
              <a:rPr lang="zh-CN" altLang="en-US" sz="1800" dirty="0" smtClean="0">
                <a:latin typeface="Times New Roman" pitchFamily="18" charset="0"/>
              </a:rPr>
              <a:t>以</a:t>
            </a:r>
            <a:r>
              <a:rPr lang="en-US" altLang="zh-CN" sz="1800" i="1" dirty="0" smtClean="0">
                <a:latin typeface="Times New Roman" pitchFamily="18" charset="0"/>
              </a:rPr>
              <a:t>x</a:t>
            </a:r>
            <a:r>
              <a:rPr lang="zh-CN" altLang="en-US" sz="1800" dirty="0" smtClean="0">
                <a:latin typeface="Times New Roman" pitchFamily="18" charset="0"/>
              </a:rPr>
              <a:t>表示</a:t>
            </a:r>
            <a:r>
              <a:rPr lang="en-US" altLang="zh-CN" sz="1800" i="1" dirty="0" smtClean="0">
                <a:latin typeface="Times New Roman" pitchFamily="18" charset="0"/>
              </a:rPr>
              <a:t>D</a:t>
            </a:r>
            <a:r>
              <a:rPr lang="zh-CN" altLang="en-US" sz="1800" i="1" dirty="0" smtClean="0">
                <a:latin typeface="Times New Roman" pitchFamily="18" charset="0"/>
              </a:rPr>
              <a:t>，</a:t>
            </a:r>
            <a:r>
              <a:rPr lang="zh-CN" altLang="en-US" sz="1800" dirty="0" smtClean="0">
                <a:latin typeface="Times New Roman" pitchFamily="18" charset="0"/>
              </a:rPr>
              <a:t>则有</a:t>
            </a:r>
            <a:r>
              <a:rPr lang="en-US" altLang="zh-CN" sz="1800" i="1" dirty="0" smtClean="0">
                <a:latin typeface="Times New Roman" pitchFamily="18" charset="0"/>
              </a:rPr>
              <a:t>p</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en-US" altLang="zh-CN" sz="1800" dirty="0" smtClean="0">
                <a:latin typeface="Times New Roman" pitchFamily="18" charset="0"/>
              </a:rPr>
              <a:t>=0</a:t>
            </a:r>
            <a:endParaRPr lang="en-US" altLang="zh-CN" sz="1800" i="1" dirty="0" smtClean="0">
              <a:latin typeface="Times New Roman" pitchFamily="18" charset="0"/>
            </a:endParaRPr>
          </a:p>
          <a:p>
            <a:r>
              <a:rPr lang="zh-CN" altLang="en-US" sz="2000" i="1" dirty="0" smtClean="0">
                <a:latin typeface="Times New Roman" pitchFamily="18" charset="0"/>
              </a:rPr>
              <a:t>于是可知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i="1" dirty="0" smtClean="0">
                <a:latin typeface="Times New Roman" pitchFamily="18" charset="0"/>
              </a:rPr>
              <a:t>可以描述</a:t>
            </a:r>
            <a:r>
              <a:rPr lang="en-US" altLang="zh-CN" sz="2000" i="1" dirty="0" smtClean="0">
                <a:latin typeface="Times New Roman" pitchFamily="18" charset="0"/>
              </a:rPr>
              <a:t>LFSR</a:t>
            </a:r>
            <a:r>
              <a:rPr lang="zh-CN" altLang="en-US" sz="2000" i="1" dirty="0" smtClean="0">
                <a:latin typeface="Times New Roman" pitchFamily="18" charset="0"/>
              </a:rPr>
              <a:t>的全部特征，可以由</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i="1" dirty="0" smtClean="0">
                <a:latin typeface="Times New Roman" pitchFamily="18" charset="0"/>
              </a:rPr>
              <a:t>来研究</a:t>
            </a:r>
            <a:r>
              <a:rPr lang="en-US" altLang="zh-CN" sz="2000" i="1" dirty="0" smtClean="0">
                <a:latin typeface="Times New Roman" pitchFamily="18" charset="0"/>
              </a:rPr>
              <a:t>LFSR</a:t>
            </a:r>
            <a:endParaRPr lang="en-US" altLang="zh-CN" sz="2000" i="1"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线性反馈移位寄存器的结构与表示</a:t>
            </a:r>
            <a:endParaRPr lang="zh-CN" altLang="en-US" dirty="0"/>
          </a:p>
        </p:txBody>
      </p:sp>
      <p:sp>
        <p:nvSpPr>
          <p:cNvPr id="3" name="内容占位符 2"/>
          <p:cNvSpPr>
            <a:spLocks noGrp="1"/>
          </p:cNvSpPr>
          <p:nvPr>
            <p:ph idx="1"/>
          </p:nvPr>
        </p:nvSpPr>
        <p:spPr>
          <a:xfrm>
            <a:off x="457200" y="914400"/>
            <a:ext cx="8534400" cy="5486400"/>
          </a:xfrm>
        </p:spPr>
        <p:txBody>
          <a:bodyPr/>
          <a:lstStyle/>
          <a:p>
            <a:pPr>
              <a:lnSpc>
                <a:spcPct val="150000"/>
              </a:lnSpc>
            </a:pPr>
            <a:r>
              <a:rPr lang="zh-CN" altLang="en-US" sz="2400" dirty="0" smtClean="0">
                <a:latin typeface="Times New Roman" pitchFamily="18" charset="0"/>
              </a:rPr>
              <a:t>设</a:t>
            </a:r>
            <a:r>
              <a:rPr lang="en-US" altLang="zh-CN" sz="2400" dirty="0" smtClean="0">
                <a:latin typeface="Times New Roman" pitchFamily="18" charset="0"/>
              </a:rPr>
              <a:t>n</a:t>
            </a:r>
            <a:r>
              <a:rPr lang="zh-CN" altLang="en-US" sz="2400" dirty="0" smtClean="0">
                <a:latin typeface="Times New Roman" pitchFamily="18" charset="0"/>
              </a:rPr>
              <a:t>级线性移位寄存器对应于递推关系</a:t>
            </a:r>
            <a:r>
              <a:rPr lang="en-US" altLang="zh-CN" sz="2400" dirty="0" smtClean="0">
                <a:latin typeface="Times New Roman" pitchFamily="18" charset="0"/>
              </a:rPr>
              <a:t>(*)</a:t>
            </a:r>
            <a:endParaRPr lang="zh-CN" altLang="en-US" sz="2400" dirty="0" smtClean="0">
              <a:latin typeface="Times New Roman" pitchFamily="18" charset="0"/>
            </a:endParaRPr>
          </a:p>
          <a:p>
            <a:pPr lvl="1">
              <a:lnSpc>
                <a:spcPct val="150000"/>
              </a:lnSpc>
            </a:pPr>
            <a:r>
              <a:rPr lang="zh-CN" altLang="en-US" sz="2000" dirty="0" smtClean="0">
                <a:latin typeface="Times New Roman" pitchFamily="18" charset="0"/>
              </a:rPr>
              <a:t>由于</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err="1" smtClean="0">
                <a:latin typeface="Times New Roman" pitchFamily="18" charset="0"/>
                <a:sym typeface="Symbol" pitchFamily="18" charset="2"/>
              </a:rPr>
              <a:t></a:t>
            </a:r>
            <a:r>
              <a:rPr lang="en-US" altLang="zh-CN" sz="2000" dirty="0" err="1" smtClean="0">
                <a:latin typeface="Times New Roman" pitchFamily="18" charset="0"/>
              </a:rPr>
              <a:t>GF</a:t>
            </a:r>
            <a:r>
              <a:rPr lang="en-US" altLang="zh-CN" sz="2000" dirty="0" smtClean="0">
                <a:latin typeface="Times New Roman" pitchFamily="18" charset="0"/>
              </a:rPr>
              <a:t>(2) (</a:t>
            </a:r>
            <a:r>
              <a:rPr lang="en-US" altLang="zh-CN" sz="2000" i="1" dirty="0" err="1" smtClean="0">
                <a:latin typeface="Times New Roman" pitchFamily="18" charset="0"/>
              </a:rPr>
              <a:t>i</a:t>
            </a:r>
            <a:r>
              <a:rPr lang="en-US" altLang="zh-CN" sz="2000" dirty="0" smtClean="0">
                <a:latin typeface="Times New Roman" pitchFamily="18" charset="0"/>
              </a:rPr>
              <a:t>=1,2,…,n)</a:t>
            </a:r>
            <a:r>
              <a:rPr lang="zh-CN" altLang="en-US" sz="2000" dirty="0" smtClean="0">
                <a:latin typeface="Times New Roman" pitchFamily="18" charset="0"/>
              </a:rPr>
              <a:t>，所以共有</a:t>
            </a:r>
            <a:r>
              <a:rPr lang="en-US" altLang="zh-CN" sz="2000" dirty="0" smtClean="0">
                <a:latin typeface="Times New Roman" pitchFamily="18" charset="0"/>
              </a:rPr>
              <a:t>2</a:t>
            </a:r>
            <a:r>
              <a:rPr lang="en-US" altLang="zh-CN" sz="2000" baseline="30000" dirty="0" smtClean="0">
                <a:latin typeface="Times New Roman" pitchFamily="18" charset="0"/>
              </a:rPr>
              <a:t>n</a:t>
            </a:r>
            <a:r>
              <a:rPr lang="zh-CN" altLang="en-US" sz="2000" dirty="0" smtClean="0">
                <a:latin typeface="Times New Roman" pitchFamily="18" charset="0"/>
              </a:rPr>
              <a:t>组初始状态，即有</a:t>
            </a:r>
            <a:r>
              <a:rPr lang="en-US" altLang="zh-CN" sz="2000" dirty="0" smtClean="0">
                <a:latin typeface="Times New Roman" pitchFamily="18" charset="0"/>
              </a:rPr>
              <a:t>2</a:t>
            </a:r>
            <a:r>
              <a:rPr lang="en-US" altLang="zh-CN" sz="2000" baseline="30000" dirty="0" smtClean="0">
                <a:latin typeface="Times New Roman" pitchFamily="18" charset="0"/>
              </a:rPr>
              <a:t>n</a:t>
            </a:r>
            <a:r>
              <a:rPr lang="zh-CN" altLang="en-US" sz="2000" dirty="0" smtClean="0">
                <a:latin typeface="Times New Roman" pitchFamily="18" charset="0"/>
              </a:rPr>
              <a:t>个递推序列，其中非恒零的有</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个。这里假定</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dirty="0" smtClean="0">
                <a:latin typeface="Times New Roman" pitchFamily="18" charset="0"/>
              </a:rPr>
              <a:t>=1</a:t>
            </a:r>
            <a:endParaRPr lang="zh-CN" altLang="en-US" sz="2000" dirty="0" smtClean="0">
              <a:latin typeface="Times New Roman" pitchFamily="18" charset="0"/>
            </a:endParaRPr>
          </a:p>
          <a:p>
            <a:pPr lvl="1">
              <a:lnSpc>
                <a:spcPct val="150000"/>
              </a:lnSpc>
            </a:pPr>
            <a:r>
              <a:rPr lang="zh-CN" altLang="en-US" sz="2000" dirty="0" smtClean="0">
                <a:solidFill>
                  <a:srgbClr val="0000FF"/>
                </a:solidFill>
                <a:latin typeface="Times New Roman" pitchFamily="18" charset="0"/>
              </a:rPr>
              <a:t>记</a:t>
            </a:r>
            <a:r>
              <a:rPr lang="en-US" altLang="zh-CN" sz="2000" dirty="0" smtClean="0">
                <a:solidFill>
                  <a:srgbClr val="0000FF"/>
                </a:solidFill>
                <a:latin typeface="Times New Roman" pitchFamily="18" charset="0"/>
              </a:rPr>
              <a:t>2</a:t>
            </a:r>
            <a:r>
              <a:rPr lang="en-US" altLang="zh-CN" sz="2000" baseline="30000" dirty="0" smtClean="0">
                <a:solidFill>
                  <a:srgbClr val="0000FF"/>
                </a:solidFill>
                <a:latin typeface="Times New Roman" pitchFamily="18" charset="0"/>
              </a:rPr>
              <a:t>n</a:t>
            </a: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个非零序列的全体为</a:t>
            </a:r>
            <a:r>
              <a:rPr lang="en-US" altLang="zh-CN" sz="2000" i="1" dirty="0" smtClean="0">
                <a:solidFill>
                  <a:srgbClr val="0000FF"/>
                </a:solidFill>
                <a:latin typeface="Times New Roman" pitchFamily="18" charset="0"/>
              </a:rPr>
              <a:t>G</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p</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x</a:t>
            </a:r>
            <a:r>
              <a:rPr lang="en-US" altLang="zh-CN" sz="2000" dirty="0" smtClean="0">
                <a:solidFill>
                  <a:srgbClr val="0000FF"/>
                </a:solidFill>
                <a:latin typeface="Times New Roman" pitchFamily="18" charset="0"/>
              </a:rPr>
              <a:t>))</a:t>
            </a:r>
            <a:r>
              <a:rPr lang="zh-CN" altLang="en-US" sz="2000" dirty="0" smtClean="0">
                <a:latin typeface="Times New Roman" pitchFamily="18" charset="0"/>
              </a:rPr>
              <a:t>。</a:t>
            </a:r>
          </a:p>
          <a:p>
            <a:pPr>
              <a:lnSpc>
                <a:spcPct val="150000"/>
              </a:lnSpc>
            </a:pPr>
            <a:r>
              <a:rPr lang="en-US" altLang="zh-CN" sz="2400" dirty="0" smtClean="0">
                <a:latin typeface="Times New Roman" pitchFamily="18" charset="0"/>
              </a:rPr>
              <a:t>LFSR</a:t>
            </a:r>
            <a:r>
              <a:rPr lang="zh-CN" altLang="en-US" sz="2400" dirty="0" smtClean="0">
                <a:latin typeface="Times New Roman" pitchFamily="18" charset="0"/>
              </a:rPr>
              <a:t>结构图、递推式与特征多项式</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是一一对应的</a:t>
            </a:r>
          </a:p>
          <a:p>
            <a:pPr lvl="1">
              <a:lnSpc>
                <a:spcPct val="150000"/>
              </a:lnSpc>
            </a:pPr>
            <a:r>
              <a:rPr lang="zh-CN" altLang="en-US" sz="2000" dirty="0" smtClean="0">
                <a:latin typeface="Times New Roman" pitchFamily="18" charset="0"/>
              </a:rPr>
              <a:t>已知其中的任何一个，都能给出另外两个</a:t>
            </a:r>
            <a:endParaRPr lang="en-US" altLang="zh-CN" sz="2000" dirty="0" smtClean="0">
              <a:latin typeface="Times New Roman" pitchFamily="18" charset="0"/>
            </a:endParaRPr>
          </a:p>
          <a:p>
            <a:pPr lvl="1">
              <a:lnSpc>
                <a:spcPct val="150000"/>
              </a:lnSpc>
            </a:pPr>
            <a:r>
              <a:rPr lang="zh-CN" altLang="en-US" sz="2000" dirty="0" smtClean="0">
                <a:latin typeface="Times New Roman" pitchFamily="18" charset="0"/>
              </a:rPr>
              <a:t>注意，在</a:t>
            </a:r>
            <a:r>
              <a:rPr lang="zh-CN" altLang="en-US" sz="2000" dirty="0" smtClean="0">
                <a:solidFill>
                  <a:srgbClr val="0000FF"/>
                </a:solidFill>
                <a:latin typeface="Times New Roman" pitchFamily="18" charset="0"/>
              </a:rPr>
              <a:t>依据特征多项式画移位寄存器结题图</a:t>
            </a:r>
            <a:r>
              <a:rPr lang="zh-CN" altLang="en-US" sz="2000" dirty="0" smtClean="0">
                <a:latin typeface="Times New Roman" pitchFamily="18" charset="0"/>
              </a:rPr>
              <a:t>时，越往右迟延的拍数越多，对应的多项式的次数越高，系数</a:t>
            </a:r>
            <a:r>
              <a:rPr lang="en-US" altLang="zh-CN" sz="2000" i="1" dirty="0" err="1" smtClean="0">
                <a:latin typeface="Times New Roman" pitchFamily="18" charset="0"/>
              </a:rPr>
              <a:t>c</a:t>
            </a:r>
            <a:r>
              <a:rPr lang="en-US" altLang="zh-CN" sz="2000" i="1" baseline="-25000" dirty="0" err="1" smtClean="0">
                <a:latin typeface="Times New Roman" pitchFamily="18" charset="0"/>
              </a:rPr>
              <a:t>i</a:t>
            </a:r>
            <a:r>
              <a:rPr lang="zh-CN" altLang="en-US" sz="2000" dirty="0" smtClean="0">
                <a:latin typeface="Times New Roman" pitchFamily="18" charset="0"/>
              </a:rPr>
              <a:t>的下标值</a:t>
            </a:r>
            <a:r>
              <a:rPr lang="en-US" altLang="zh-CN" sz="2000" i="1" dirty="0" err="1" smtClean="0">
                <a:latin typeface="Times New Roman" pitchFamily="18" charset="0"/>
              </a:rPr>
              <a:t>i</a:t>
            </a:r>
            <a:r>
              <a:rPr lang="zh-CN" altLang="en-US" sz="2000" dirty="0" smtClean="0">
                <a:latin typeface="Times New Roman" pitchFamily="18" charset="0"/>
              </a:rPr>
              <a:t>越大</a:t>
            </a:r>
            <a:endParaRPr lang="en-US" altLang="zh-CN" sz="2000" dirty="0" smtClean="0">
              <a:latin typeface="Times New Roman" pitchFamily="18" charset="0"/>
            </a:endParaRPr>
          </a:p>
          <a:p>
            <a:pPr lvl="1">
              <a:lnSpc>
                <a:spcPct val="150000"/>
              </a:lnSpc>
            </a:pPr>
            <a:r>
              <a:rPr lang="zh-CN" altLang="en-US" sz="2000" dirty="0" smtClean="0">
                <a:latin typeface="Times New Roman" pitchFamily="18" charset="0"/>
              </a:rPr>
              <a:t>最左边的反馈线为</a:t>
            </a:r>
            <a:r>
              <a:rPr lang="en-US" altLang="zh-CN" sz="2000" dirty="0" smtClean="0">
                <a:latin typeface="Times New Roman" pitchFamily="18" charset="0"/>
              </a:rPr>
              <a:t>1</a:t>
            </a:r>
            <a:r>
              <a:rPr lang="zh-CN" altLang="en-US" sz="2000" dirty="0" smtClean="0">
                <a:latin typeface="Times New Roman" pitchFamily="18" charset="0"/>
              </a:rPr>
              <a:t>，最右边的</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否则为退化寄存器</a:t>
            </a:r>
            <a:endParaRPr lang="en-US" altLang="zh-CN" sz="2000" i="1"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0"/>
          <p:cNvSpPr txBox="1">
            <a:spLocks noChangeArrowheads="1"/>
          </p:cNvSpPr>
          <p:nvPr/>
        </p:nvSpPr>
        <p:spPr bwMode="auto">
          <a:xfrm>
            <a:off x="762000" y="3276600"/>
            <a:ext cx="8001000" cy="1323439"/>
          </a:xfrm>
          <a:prstGeom prst="rect">
            <a:avLst/>
          </a:prstGeom>
          <a:solidFill>
            <a:schemeClr val="accent1"/>
          </a:solidFill>
          <a:ln w="9525">
            <a:solidFill>
              <a:schemeClr val="hlink"/>
            </a:solidFill>
            <a:miter lim="800000"/>
            <a:headEnd/>
            <a:tailEnd/>
          </a:ln>
        </p:spPr>
        <p:txBody>
          <a:bodyPr wrap="square" lIns="18000" rIns="18000">
            <a:spAutoFit/>
          </a:bodyPr>
          <a:lstStyle/>
          <a:p>
            <a:pPr algn="l"/>
            <a:endParaRPr lang="en-US" altLang="zh-CN" sz="1600" dirty="0" smtClean="0">
              <a:solidFill>
                <a:srgbClr val="660066"/>
              </a:solidFill>
              <a:latin typeface="华文中宋" pitchFamily="2" charset="-122"/>
              <a:ea typeface="华文中宋" pitchFamily="2" charset="-122"/>
            </a:endParaRPr>
          </a:p>
          <a:p>
            <a:pPr algn="l"/>
            <a:endParaRPr lang="en-US" altLang="zh-CN" sz="1600" dirty="0" smtClean="0">
              <a:solidFill>
                <a:srgbClr val="660066"/>
              </a:solidFill>
              <a:latin typeface="华文中宋" pitchFamily="2" charset="-122"/>
              <a:ea typeface="华文中宋" pitchFamily="2" charset="-122"/>
            </a:endParaRPr>
          </a:p>
          <a:p>
            <a:pPr algn="l"/>
            <a:endParaRPr lang="en-US" altLang="zh-CN" sz="1600" dirty="0" smtClean="0">
              <a:solidFill>
                <a:srgbClr val="660066"/>
              </a:solidFill>
              <a:latin typeface="华文中宋" pitchFamily="2" charset="-122"/>
              <a:ea typeface="华文中宋" pitchFamily="2" charset="-122"/>
            </a:endParaRPr>
          </a:p>
          <a:p>
            <a:pPr algn="l"/>
            <a:endParaRPr lang="en-US" altLang="zh-CN" sz="1600" dirty="0" smtClean="0">
              <a:solidFill>
                <a:srgbClr val="660066"/>
              </a:solidFill>
              <a:latin typeface="华文中宋" pitchFamily="2" charset="-122"/>
              <a:ea typeface="华文中宋" pitchFamily="2" charset="-122"/>
            </a:endParaRPr>
          </a:p>
          <a:p>
            <a:pPr algn="l"/>
            <a:endParaRPr lang="zh-CN" altLang="en-US" sz="1600" dirty="0">
              <a:solidFill>
                <a:srgbClr val="660066"/>
              </a:solidFill>
              <a:latin typeface="华文中宋" pitchFamily="2" charset="-122"/>
              <a:ea typeface="华文中宋" pitchFamily="2" charset="-122"/>
            </a:endParaRPr>
          </a:p>
        </p:txBody>
      </p:sp>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14400"/>
            <a:ext cx="8534400" cy="5486400"/>
          </a:xfrm>
        </p:spPr>
        <p:txBody>
          <a:bodyPr/>
          <a:lstStyle/>
          <a:p>
            <a:r>
              <a:rPr lang="zh-CN" altLang="en-US" sz="2400" dirty="0" smtClean="0">
                <a:latin typeface="Times New Roman" pitchFamily="18" charset="0"/>
              </a:rPr>
              <a:t>反馈函数，也即特征多项式决定了</a:t>
            </a:r>
            <a:r>
              <a:rPr lang="en-US" altLang="zh-CN" sz="2400" dirty="0" smtClean="0">
                <a:latin typeface="Times New Roman" pitchFamily="18" charset="0"/>
              </a:rPr>
              <a:t>LFSR</a:t>
            </a:r>
            <a:r>
              <a:rPr lang="zh-CN" altLang="en-US" sz="2400" dirty="0" smtClean="0">
                <a:latin typeface="Times New Roman" pitchFamily="18" charset="0"/>
              </a:rPr>
              <a:t>输出序列的性质，本节将探讨特征多项式满足什么条件时</a:t>
            </a:r>
            <a:r>
              <a:rPr lang="en-US" altLang="zh-CN" sz="2400" dirty="0" smtClean="0">
                <a:latin typeface="Times New Roman" pitchFamily="18" charset="0"/>
              </a:rPr>
              <a:t>LFSR</a:t>
            </a:r>
            <a:r>
              <a:rPr lang="zh-CN" altLang="en-US" sz="2400" dirty="0" smtClean="0">
                <a:latin typeface="Times New Roman" pitchFamily="18" charset="0"/>
              </a:rPr>
              <a:t>能够产生具有最大周期的</a:t>
            </a:r>
            <a:r>
              <a:rPr lang="en-US" altLang="zh-CN" sz="2400" dirty="0" smtClean="0">
                <a:latin typeface="Times New Roman" pitchFamily="18" charset="0"/>
              </a:rPr>
              <a:t>m</a:t>
            </a:r>
            <a:r>
              <a:rPr lang="zh-CN" altLang="en-US" sz="2400" dirty="0" smtClean="0">
                <a:latin typeface="Times New Roman" pitchFamily="18" charset="0"/>
              </a:rPr>
              <a:t>序列，以及这种序列的安全性</a:t>
            </a:r>
            <a:r>
              <a:rPr lang="en-US" altLang="zh-CN" sz="2400" dirty="0" smtClean="0">
                <a:latin typeface="Times New Roman" pitchFamily="18" charset="0"/>
              </a:rPr>
              <a:t>(</a:t>
            </a:r>
            <a:r>
              <a:rPr lang="zh-CN" altLang="en-US" sz="2400" dirty="0" smtClean="0">
                <a:latin typeface="Times New Roman" pitchFamily="18" charset="0"/>
              </a:rPr>
              <a:t>即破译问题）</a:t>
            </a:r>
            <a:endParaRPr lang="en-US" altLang="zh-CN" sz="2400" dirty="0" smtClean="0">
              <a:latin typeface="Times New Roman" pitchFamily="18" charset="0"/>
            </a:endParaRPr>
          </a:p>
          <a:p>
            <a:pPr lvl="1"/>
            <a:r>
              <a:rPr lang="zh-CN" altLang="en-US" sz="2000" dirty="0" smtClean="0">
                <a:latin typeface="Times New Roman" pitchFamily="18" charset="0"/>
              </a:rPr>
              <a:t>为此，首先引入生成函数的概念，它是一种形式幂级数，其中的</a:t>
            </a:r>
            <a:r>
              <a:rPr lang="en-US" altLang="zh-CN" sz="2000" i="1" dirty="0" smtClean="0">
                <a:latin typeface="Times New Roman" pitchFamily="18" charset="0"/>
              </a:rPr>
              <a:t>x</a:t>
            </a:r>
            <a:r>
              <a:rPr lang="en-US" altLang="zh-CN" sz="2000" i="1" baseline="30000" dirty="0" smtClean="0">
                <a:latin typeface="Times New Roman" pitchFamily="18" charset="0"/>
              </a:rPr>
              <a:t>i</a:t>
            </a:r>
            <a:r>
              <a:rPr lang="zh-CN" altLang="en-US" sz="2000" dirty="0" smtClean="0">
                <a:latin typeface="Times New Roman" pitchFamily="18" charset="0"/>
              </a:rPr>
              <a:t>可以理解为延迟算子</a:t>
            </a:r>
            <a:endParaRPr lang="en-US" altLang="zh-CN" sz="2000" dirty="0" smtClean="0">
              <a:latin typeface="Times New Roman" pitchFamily="18" charset="0"/>
            </a:endParaRPr>
          </a:p>
          <a:p>
            <a:pPr algn="just">
              <a:lnSpc>
                <a:spcPct val="80000"/>
              </a:lnSpc>
            </a:pPr>
            <a:r>
              <a:rPr lang="zh-CN" altLang="en-US" sz="2400" dirty="0" smtClean="0">
                <a:latin typeface="Times New Roman" pitchFamily="18" charset="0"/>
              </a:rPr>
              <a:t>定义</a:t>
            </a:r>
            <a:r>
              <a:rPr lang="en-US" altLang="zh-CN" sz="2400" dirty="0" smtClean="0">
                <a:latin typeface="Times New Roman" pitchFamily="18" charset="0"/>
              </a:rPr>
              <a:t>2-1 </a:t>
            </a:r>
            <a:r>
              <a:rPr lang="zh-CN" altLang="en-US" sz="2400" dirty="0" smtClean="0">
                <a:latin typeface="Times New Roman" pitchFamily="18" charset="0"/>
              </a:rPr>
              <a:t>给定序列</a:t>
            </a:r>
            <a:r>
              <a:rPr lang="en-US" altLang="zh-CN" sz="2400" dirty="0" smtClean="0">
                <a:latin typeface="Times New Roman" pitchFamily="18" charset="0"/>
              </a:rPr>
              <a:t>{</a:t>
            </a:r>
            <a:r>
              <a:rPr lang="en-US" altLang="zh-CN" sz="2400" i="1" dirty="0" err="1" smtClean="0">
                <a:latin typeface="Times New Roman" pitchFamily="18" charset="0"/>
              </a:rPr>
              <a:t>a</a:t>
            </a:r>
            <a:r>
              <a:rPr lang="en-US" altLang="zh-CN" sz="2400" i="1" baseline="-25000" dirty="0" err="1" smtClean="0">
                <a:latin typeface="Times New Roman" pitchFamily="18" charset="0"/>
              </a:rPr>
              <a:t>i</a:t>
            </a:r>
            <a:r>
              <a:rPr lang="en-US" altLang="zh-CN" sz="2400" dirty="0" smtClean="0">
                <a:latin typeface="Times New Roman" pitchFamily="18" charset="0"/>
              </a:rPr>
              <a:t>},</a:t>
            </a:r>
            <a:r>
              <a:rPr lang="zh-CN" altLang="en-US" sz="2400" dirty="0" smtClean="0">
                <a:latin typeface="Times New Roman" pitchFamily="18" charset="0"/>
              </a:rPr>
              <a:t>幂级数</a:t>
            </a:r>
          </a:p>
          <a:p>
            <a:pPr algn="just">
              <a:lnSpc>
                <a:spcPct val="80000"/>
              </a:lnSpc>
            </a:pPr>
            <a:endParaRPr lang="zh-CN" altLang="en-US" sz="2400" dirty="0" smtClean="0">
              <a:latin typeface="Times New Roman" pitchFamily="18" charset="0"/>
            </a:endParaRPr>
          </a:p>
          <a:p>
            <a:pPr algn="just">
              <a:lnSpc>
                <a:spcPct val="80000"/>
              </a:lnSpc>
              <a:buNone/>
            </a:pPr>
            <a:r>
              <a:rPr lang="zh-CN" altLang="en-US" sz="2400" dirty="0" smtClean="0">
                <a:latin typeface="Times New Roman" pitchFamily="18" charset="0"/>
              </a:rPr>
              <a:t>    称为该序列的</a:t>
            </a:r>
            <a:r>
              <a:rPr lang="zh-CN" altLang="en-US" sz="2400" dirty="0" smtClean="0">
                <a:solidFill>
                  <a:srgbClr val="0000FF"/>
                </a:solidFill>
                <a:latin typeface="Times New Roman" pitchFamily="18" charset="0"/>
              </a:rPr>
              <a:t>生成函数</a:t>
            </a:r>
            <a:endParaRPr lang="en-US" altLang="zh-CN" sz="2400" dirty="0" smtClean="0">
              <a:solidFill>
                <a:srgbClr val="0000FF"/>
              </a:solidFill>
              <a:latin typeface="Times New Roman" pitchFamily="18" charset="0"/>
            </a:endParaRPr>
          </a:p>
          <a:p>
            <a:pPr algn="just"/>
            <a:r>
              <a:rPr lang="zh-CN" altLang="en-US" sz="2400" dirty="0" smtClean="0">
                <a:latin typeface="Times New Roman" pitchFamily="18" charset="0"/>
              </a:rPr>
              <a:t>定理</a:t>
            </a:r>
            <a:r>
              <a:rPr lang="en-US" altLang="zh-CN" sz="2400" dirty="0" smtClean="0">
                <a:latin typeface="Times New Roman" pitchFamily="18" charset="0"/>
              </a:rPr>
              <a:t>2-1</a:t>
            </a:r>
            <a:r>
              <a:rPr lang="zh-CN" altLang="en-US" sz="2400" dirty="0" smtClean="0">
                <a:latin typeface="Times New Roman" pitchFamily="18" charset="0"/>
              </a:rPr>
              <a:t>设</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)=1+</a:t>
            </a:r>
            <a:r>
              <a:rPr lang="en-US" altLang="zh-CN" sz="2400" i="1" dirty="0" smtClean="0">
                <a:latin typeface="Times New Roman" pitchFamily="18" charset="0"/>
              </a:rPr>
              <a:t>c</a:t>
            </a:r>
            <a:r>
              <a:rPr lang="en-US" altLang="zh-CN" sz="2400" baseline="-25000" dirty="0" smtClean="0">
                <a:latin typeface="Times New Roman" pitchFamily="18" charset="0"/>
              </a:rPr>
              <a:t>1</a:t>
            </a:r>
            <a:r>
              <a:rPr lang="en-US" altLang="zh-CN" sz="2400" i="1" dirty="0" smtClean="0">
                <a:latin typeface="Times New Roman" pitchFamily="18" charset="0"/>
              </a:rPr>
              <a:t>x</a:t>
            </a:r>
            <a:r>
              <a:rPr lang="en-US" altLang="zh-CN" sz="2400" dirty="0" smtClean="0">
                <a:latin typeface="Times New Roman" pitchFamily="18" charset="0"/>
              </a:rPr>
              <a:t>+</a:t>
            </a:r>
            <a:r>
              <a:rPr lang="en-US" altLang="zh-CN" sz="2400" i="1" dirty="0" smtClean="0">
                <a:latin typeface="Times New Roman" pitchFamily="18" charset="0"/>
              </a:rPr>
              <a:t>c</a:t>
            </a:r>
            <a:r>
              <a:rPr lang="en-US" altLang="zh-CN" sz="2400" baseline="-25000" dirty="0" smtClean="0">
                <a:latin typeface="Times New Roman" pitchFamily="18" charset="0"/>
              </a:rPr>
              <a:t>2</a:t>
            </a:r>
            <a:r>
              <a:rPr lang="en-US" altLang="zh-CN" sz="2400" i="1" dirty="0" smtClean="0">
                <a:latin typeface="Times New Roman" pitchFamily="18" charset="0"/>
              </a:rPr>
              <a:t>x</a:t>
            </a:r>
            <a:r>
              <a:rPr lang="en-US" altLang="zh-CN" sz="2400" baseline="30000" dirty="0" smtClean="0">
                <a:latin typeface="Times New Roman" pitchFamily="18" charset="0"/>
              </a:rPr>
              <a:t>2</a:t>
            </a:r>
            <a:r>
              <a:rPr lang="en-US" altLang="zh-CN" sz="2400" dirty="0" smtClean="0">
                <a:latin typeface="Times New Roman" pitchFamily="18" charset="0"/>
              </a:rPr>
              <a:t>+…+</a:t>
            </a:r>
            <a:r>
              <a:rPr lang="en-US" altLang="zh-CN" sz="2400" i="1" dirty="0" smtClean="0">
                <a:latin typeface="Times New Roman" pitchFamily="18" charset="0"/>
              </a:rPr>
              <a:t>c</a:t>
            </a:r>
            <a:r>
              <a:rPr lang="en-US" altLang="zh-CN" sz="2400" i="1" baseline="-25000" dirty="0" smtClean="0">
                <a:latin typeface="Times New Roman" pitchFamily="18" charset="0"/>
              </a:rPr>
              <a:t>n</a:t>
            </a:r>
            <a:r>
              <a:rPr lang="en-US" altLang="zh-CN" sz="2400" baseline="-25000" dirty="0" smtClean="0">
                <a:latin typeface="Times New Roman" pitchFamily="18" charset="0"/>
              </a:rPr>
              <a:t>-1</a:t>
            </a:r>
            <a:r>
              <a:rPr lang="en-US" altLang="zh-CN" sz="2400" i="1" dirty="0" smtClean="0">
                <a:latin typeface="Times New Roman" pitchFamily="18" charset="0"/>
              </a:rPr>
              <a:t>x</a:t>
            </a:r>
            <a:r>
              <a:rPr lang="en-US" altLang="zh-CN" sz="2400" i="1" baseline="30000" dirty="0" smtClean="0">
                <a:latin typeface="Times New Roman" pitchFamily="18" charset="0"/>
              </a:rPr>
              <a:t>n</a:t>
            </a:r>
            <a:r>
              <a:rPr lang="en-US" altLang="zh-CN" sz="2400" baseline="30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c</a:t>
            </a:r>
            <a:r>
              <a:rPr lang="en-US" altLang="zh-CN" sz="2400" i="1" baseline="-25000" dirty="0" smtClean="0">
                <a:latin typeface="Times New Roman" pitchFamily="18" charset="0"/>
              </a:rPr>
              <a:t>n</a:t>
            </a:r>
            <a:r>
              <a:rPr lang="en-US" altLang="zh-CN" sz="2400" i="1" dirty="0" smtClean="0">
                <a:latin typeface="Times New Roman" pitchFamily="18" charset="0"/>
              </a:rPr>
              <a:t>x</a:t>
            </a:r>
            <a:r>
              <a:rPr lang="en-US" altLang="zh-CN" sz="2400" i="1" baseline="30000" dirty="0" smtClean="0">
                <a:latin typeface="Times New Roman" pitchFamily="18" charset="0"/>
              </a:rPr>
              <a:t>n</a:t>
            </a:r>
            <a:r>
              <a:rPr lang="zh-CN" altLang="en-US" sz="2400" dirty="0" smtClean="0">
                <a:latin typeface="Times New Roman" pitchFamily="18" charset="0"/>
              </a:rPr>
              <a:t>是</a:t>
            </a:r>
            <a:r>
              <a:rPr lang="en-US" altLang="zh-CN" sz="2400" dirty="0" smtClean="0">
                <a:latin typeface="Times New Roman" pitchFamily="18" charset="0"/>
              </a:rPr>
              <a:t>GF(2)</a:t>
            </a:r>
            <a:r>
              <a:rPr lang="zh-CN" altLang="en-US" sz="2400" dirty="0" smtClean="0">
                <a:latin typeface="Times New Roman" pitchFamily="18" charset="0"/>
              </a:rPr>
              <a:t>上的多项式，</a:t>
            </a:r>
            <a:r>
              <a:rPr lang="en-US" altLang="zh-CN" sz="2400" i="1" dirty="0" smtClean="0">
                <a:latin typeface="Times New Roman" pitchFamily="18" charset="0"/>
              </a:rPr>
              <a:t>G</a:t>
            </a:r>
            <a:r>
              <a:rPr lang="en-US" altLang="zh-CN" sz="2400" dirty="0" smtClean="0">
                <a:latin typeface="Times New Roman" pitchFamily="18" charset="0"/>
              </a:rPr>
              <a:t>(</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中任一序列</a:t>
            </a:r>
            <a:r>
              <a:rPr lang="en-US" altLang="zh-CN" sz="2400" dirty="0" smtClean="0">
                <a:latin typeface="Times New Roman" pitchFamily="18" charset="0"/>
              </a:rPr>
              <a:t>{</a:t>
            </a:r>
            <a:r>
              <a:rPr lang="en-US" altLang="zh-CN" sz="2400" i="1" dirty="0" err="1" smtClean="0">
                <a:latin typeface="Times New Roman" pitchFamily="18" charset="0"/>
              </a:rPr>
              <a:t>a</a:t>
            </a:r>
            <a:r>
              <a:rPr lang="en-US" altLang="zh-CN" sz="2400" i="1" baseline="-25000" dirty="0" err="1" smtClean="0">
                <a:latin typeface="Times New Roman" pitchFamily="18" charset="0"/>
              </a:rPr>
              <a:t>i</a:t>
            </a:r>
            <a:r>
              <a:rPr lang="en-US" altLang="zh-CN" sz="2400" dirty="0" smtClean="0">
                <a:latin typeface="Times New Roman" pitchFamily="18" charset="0"/>
              </a:rPr>
              <a:t>}</a:t>
            </a:r>
            <a:r>
              <a:rPr lang="zh-CN" altLang="en-US" sz="2400" dirty="0" smtClean="0">
                <a:latin typeface="Times New Roman" pitchFamily="18" charset="0"/>
              </a:rPr>
              <a:t>的生成函数</a:t>
            </a:r>
            <a:r>
              <a:rPr lang="en-US" altLang="zh-CN" sz="2400" i="1" dirty="0" smtClean="0">
                <a:latin typeface="Times New Roman" pitchFamily="18" charset="0"/>
              </a:rPr>
              <a:t>A</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满足：</a:t>
            </a:r>
            <a:endParaRPr lang="en-US" altLang="zh-CN" sz="2400" dirty="0" smtClean="0">
              <a:latin typeface="Times New Roman" pitchFamily="18" charset="0"/>
            </a:endParaRPr>
          </a:p>
          <a:p>
            <a:pPr algn="just">
              <a:lnSpc>
                <a:spcPct val="100000"/>
              </a:lnSpc>
            </a:pPr>
            <a:endParaRPr lang="zh-CN" altLang="en-US" sz="800" dirty="0" smtClean="0">
              <a:latin typeface="Times New Roman" pitchFamily="18" charset="0"/>
            </a:endParaRPr>
          </a:p>
          <a:p>
            <a:pPr algn="just">
              <a:lnSpc>
                <a:spcPct val="80000"/>
              </a:lnSpc>
              <a:buNone/>
            </a:pPr>
            <a:r>
              <a:rPr lang="zh-CN" altLang="en-US" sz="2400" dirty="0" smtClean="0">
                <a:latin typeface="Times New Roman" pitchFamily="18" charset="0"/>
              </a:rPr>
              <a:t>                                     ，其中</a:t>
            </a:r>
            <a:endParaRPr lang="en-US" altLang="zh-CN"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36578" name="Object 2"/>
          <p:cNvGraphicFramePr>
            <a:graphicFrameLocks noChangeAspect="1"/>
          </p:cNvGraphicFramePr>
          <p:nvPr/>
        </p:nvGraphicFramePr>
        <p:xfrm>
          <a:off x="3886200" y="3505200"/>
          <a:ext cx="2298700" cy="922337"/>
        </p:xfrm>
        <a:graphic>
          <a:graphicData uri="http://schemas.openxmlformats.org/presentationml/2006/ole">
            <p:oleObj spid="_x0000_s536578" name="公式" r:id="rId3" imgW="1066680" imgH="431640" progId="Equation.3">
              <p:embed/>
            </p:oleObj>
          </a:graphicData>
        </a:graphic>
      </p:graphicFrame>
      <p:graphicFrame>
        <p:nvGraphicFramePr>
          <p:cNvPr id="536579" name="Object 3"/>
          <p:cNvGraphicFramePr>
            <a:graphicFrameLocks noChangeAspect="1"/>
          </p:cNvGraphicFramePr>
          <p:nvPr/>
        </p:nvGraphicFramePr>
        <p:xfrm>
          <a:off x="1408112" y="5643563"/>
          <a:ext cx="1944688" cy="985837"/>
        </p:xfrm>
        <a:graphic>
          <a:graphicData uri="http://schemas.openxmlformats.org/presentationml/2006/ole">
            <p:oleObj spid="_x0000_s536579" name="公式" r:id="rId4" imgW="850680" imgH="431640" progId="Equation.3">
              <p:embed/>
            </p:oleObj>
          </a:graphicData>
        </a:graphic>
      </p:graphicFrame>
      <p:graphicFrame>
        <p:nvGraphicFramePr>
          <p:cNvPr id="536580" name="Object 4"/>
          <p:cNvGraphicFramePr>
            <a:graphicFrameLocks noChangeAspect="1"/>
          </p:cNvGraphicFramePr>
          <p:nvPr/>
        </p:nvGraphicFramePr>
        <p:xfrm>
          <a:off x="4359275" y="5638800"/>
          <a:ext cx="3870325" cy="938213"/>
        </p:xfrm>
        <a:graphic>
          <a:graphicData uri="http://schemas.openxmlformats.org/presentationml/2006/ole">
            <p:oleObj spid="_x0000_s536580" name="公式" r:id="rId5" imgW="1841400" imgH="4442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36579"/>
                                        </p:tgtEl>
                                        <p:attrNameLst>
                                          <p:attrName>style.visibility</p:attrName>
                                        </p:attrNameLst>
                                      </p:cBhvr>
                                      <p:to>
                                        <p:strVal val="visible"/>
                                      </p:to>
                                    </p:set>
                                    <p:anim calcmode="lin" valueType="num">
                                      <p:cBhvr additive="base">
                                        <p:cTn id="7" dur="500" fill="hold"/>
                                        <p:tgtEl>
                                          <p:spTgt spid="536579"/>
                                        </p:tgtEl>
                                        <p:attrNameLst>
                                          <p:attrName>ppt_x</p:attrName>
                                        </p:attrNameLst>
                                      </p:cBhvr>
                                      <p:tavLst>
                                        <p:tav tm="0">
                                          <p:val>
                                            <p:strVal val="#ppt_x"/>
                                          </p:val>
                                        </p:tav>
                                        <p:tav tm="100000">
                                          <p:val>
                                            <p:strVal val="#ppt_x"/>
                                          </p:val>
                                        </p:tav>
                                      </p:tavLst>
                                    </p:anim>
                                    <p:anim calcmode="lin" valueType="num">
                                      <p:cBhvr additive="base">
                                        <p:cTn id="8" dur="500" fill="hold"/>
                                        <p:tgtEl>
                                          <p:spTgt spid="53657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36580"/>
                                        </p:tgtEl>
                                        <p:attrNameLst>
                                          <p:attrName>style.visibility</p:attrName>
                                        </p:attrNameLst>
                                      </p:cBhvr>
                                      <p:to>
                                        <p:strVal val="visible"/>
                                      </p:to>
                                    </p:set>
                                    <p:anim calcmode="lin" valueType="num">
                                      <p:cBhvr additive="base">
                                        <p:cTn id="11" dur="500" fill="hold"/>
                                        <p:tgtEl>
                                          <p:spTgt spid="536580"/>
                                        </p:tgtEl>
                                        <p:attrNameLst>
                                          <p:attrName>ppt_x</p:attrName>
                                        </p:attrNameLst>
                                      </p:cBhvr>
                                      <p:tavLst>
                                        <p:tav tm="0">
                                          <p:val>
                                            <p:strVal val="#ppt_x"/>
                                          </p:val>
                                        </p:tav>
                                        <p:tav tm="100000">
                                          <p:val>
                                            <p:strVal val="#ppt_x"/>
                                          </p:val>
                                        </p:tav>
                                      </p:tavLst>
                                    </p:anim>
                                    <p:anim calcmode="lin" valueType="num">
                                      <p:cBhvr additive="base">
                                        <p:cTn id="12" dur="500" fill="hold"/>
                                        <p:tgtEl>
                                          <p:spTgt spid="53658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14400"/>
            <a:ext cx="4953000" cy="5486400"/>
          </a:xfrm>
        </p:spPr>
        <p:txBody>
          <a:bodyPr/>
          <a:lstStyle/>
          <a:p>
            <a:pPr>
              <a:lnSpc>
                <a:spcPct val="100000"/>
              </a:lnSpc>
            </a:pPr>
            <a:r>
              <a:rPr lang="zh-CN" altLang="en-US" sz="2400" dirty="0" smtClean="0">
                <a:latin typeface="Times New Roman" pitchFamily="18" charset="0"/>
              </a:rPr>
              <a:t>证明： 由递推式不难得出</a:t>
            </a:r>
            <a:endParaRPr lang="zh-CN" altLang="en-US" sz="2400" i="1" dirty="0" smtClean="0">
              <a:latin typeface="Times New Roman" pitchFamily="18" charset="0"/>
            </a:endParaRPr>
          </a:p>
          <a:p>
            <a:pPr lvl="1">
              <a:lnSpc>
                <a:spcPct val="100000"/>
              </a:lnSpc>
            </a:pP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i="1" baseline="-25000" dirty="0" smtClean="0">
                <a:latin typeface="Times New Roman" pitchFamily="18" charset="0"/>
              </a:rPr>
              <a:t>n</a:t>
            </a:r>
            <a:r>
              <a:rPr lang="en-US" altLang="zh-CN" sz="2000" i="1" dirty="0" smtClean="0">
                <a:latin typeface="Times New Roman" pitchFamily="18" charset="0"/>
              </a:rPr>
              <a:t>a</a:t>
            </a:r>
            <a:r>
              <a:rPr lang="en-US" altLang="zh-CN" sz="2000" baseline="-25000" dirty="0" smtClean="0">
                <a:latin typeface="Times New Roman" pitchFamily="18" charset="0"/>
              </a:rPr>
              <a:t>1</a:t>
            </a:r>
            <a:endParaRPr lang="en-US" altLang="zh-CN" sz="2000" i="1" baseline="-25000" dirty="0" smtClean="0">
              <a:latin typeface="Times New Roman" pitchFamily="18" charset="0"/>
            </a:endParaRPr>
          </a:p>
          <a:p>
            <a:pPr lvl="1">
              <a:lnSpc>
                <a:spcPct val="100000"/>
              </a:lnSpc>
            </a:pP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i="1" baseline="-25000" dirty="0" smtClean="0">
                <a:latin typeface="Times New Roman" pitchFamily="18" charset="0"/>
              </a:rPr>
              <a:t>n</a:t>
            </a:r>
            <a:r>
              <a:rPr lang="en-US" altLang="zh-CN" sz="2000" i="1" dirty="0" smtClean="0">
                <a:latin typeface="Times New Roman" pitchFamily="18" charset="0"/>
              </a:rPr>
              <a:t>a</a:t>
            </a:r>
            <a:r>
              <a:rPr lang="en-US" altLang="zh-CN" sz="2000" baseline="-25000" dirty="0" smtClean="0">
                <a:latin typeface="Times New Roman" pitchFamily="18" charset="0"/>
              </a:rPr>
              <a:t>2</a:t>
            </a:r>
          </a:p>
          <a:p>
            <a:pPr lvl="1">
              <a:lnSpc>
                <a:spcPct val="100000"/>
              </a:lnSpc>
            </a:pPr>
            <a:r>
              <a:rPr lang="en-US" altLang="zh-CN" sz="2000" dirty="0" smtClean="0">
                <a:latin typeface="Times New Roman" pitchFamily="18" charset="0"/>
              </a:rPr>
              <a:t>…</a:t>
            </a:r>
          </a:p>
          <a:p>
            <a:pPr lvl="1">
              <a:lnSpc>
                <a:spcPct val="100000"/>
              </a:lnSpc>
            </a:pPr>
            <a:r>
              <a:rPr lang="zh-CN" altLang="en-US" sz="2000" dirty="0" smtClean="0">
                <a:latin typeface="Times New Roman" pitchFamily="18" charset="0"/>
              </a:rPr>
              <a:t>两边分别乘以</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baseline="30000" dirty="0" smtClean="0">
                <a:latin typeface="Times New Roman" pitchFamily="18" charset="0"/>
              </a:rPr>
              <a:t>+1</a:t>
            </a:r>
            <a:r>
              <a:rPr lang="en-US" altLang="zh-CN" sz="2000" dirty="0" smtClean="0">
                <a:latin typeface="Times New Roman" pitchFamily="18" charset="0"/>
              </a:rPr>
              <a:t>,…</a:t>
            </a:r>
            <a:r>
              <a:rPr lang="zh-CN" altLang="en-US" sz="2000" dirty="0" smtClean="0">
                <a:latin typeface="Times New Roman" pitchFamily="18" charset="0"/>
              </a:rPr>
              <a:t>，再求和</a:t>
            </a:r>
          </a:p>
          <a:p>
            <a:pPr lvl="1">
              <a:lnSpc>
                <a:spcPct val="100000"/>
              </a:lnSpc>
            </a:pPr>
            <a:r>
              <a:rPr lang="zh-CN" altLang="en-US" sz="2000" dirty="0" smtClean="0">
                <a:latin typeface="Times New Roman" pitchFamily="18" charset="0"/>
              </a:rPr>
              <a:t>左边＝</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baseline="30000" dirty="0" smtClean="0">
                <a:latin typeface="Times New Roman" pitchFamily="18" charset="0"/>
              </a:rPr>
              <a:t>+1</a:t>
            </a:r>
            <a:r>
              <a:rPr lang="en-US" altLang="zh-CN" sz="2000" dirty="0" smtClean="0">
                <a:latin typeface="Times New Roman" pitchFamily="18" charset="0"/>
              </a:rPr>
              <a:t>+…</a:t>
            </a:r>
          </a:p>
          <a:p>
            <a:pPr lvl="1">
              <a:lnSpc>
                <a:spcPct val="100000"/>
              </a:lnSpc>
              <a:buNone/>
            </a:pPr>
            <a:r>
              <a:rPr lang="en-US" altLang="zh-CN" sz="2000" dirty="0" smtClean="0">
                <a:latin typeface="Times New Roman" pitchFamily="18" charset="0"/>
              </a:rPr>
              <a:t>             </a:t>
            </a:r>
            <a:r>
              <a:rPr lang="zh-CN" altLang="en-US" sz="2000" dirty="0" smtClean="0">
                <a:latin typeface="Times New Roman" pitchFamily="18" charset="0"/>
              </a:rPr>
              <a:t>＝</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baseline="30000" dirty="0" smtClean="0">
                <a:latin typeface="Times New Roman" pitchFamily="18" charset="0"/>
              </a:rPr>
              <a:t>-1</a:t>
            </a:r>
            <a:r>
              <a:rPr lang="en-US" altLang="zh-CN" sz="2000" dirty="0" smtClean="0">
                <a:latin typeface="Times New Roman" pitchFamily="18" charset="0"/>
              </a:rPr>
              <a:t>)	</a:t>
            </a:r>
          </a:p>
          <a:p>
            <a:pPr lvl="1">
              <a:lnSpc>
                <a:spcPct val="100000"/>
              </a:lnSpc>
            </a:pPr>
            <a:r>
              <a:rPr lang="zh-CN" altLang="en-US" sz="2000" dirty="0" smtClean="0">
                <a:latin typeface="Times New Roman" pitchFamily="18" charset="0"/>
              </a:rPr>
              <a:t>右边逐列相加整理得</a:t>
            </a:r>
          </a:p>
          <a:p>
            <a:pPr lvl="1">
              <a:lnSpc>
                <a:spcPct val="100000"/>
              </a:lnSpc>
            </a:pPr>
            <a:r>
              <a:rPr lang="zh-CN" altLang="en-US" sz="2000" dirty="0" smtClean="0">
                <a:latin typeface="Times New Roman" pitchFamily="18" charset="0"/>
              </a:rPr>
              <a:t>右边</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baseline="30000" dirty="0" smtClean="0">
                <a:latin typeface="Times New Roman" pitchFamily="18" charset="0"/>
              </a:rPr>
              <a:t>-2</a:t>
            </a:r>
            <a:r>
              <a:rPr lang="en-US" altLang="zh-CN" sz="2000" dirty="0" smtClean="0">
                <a:latin typeface="Times New Roman" pitchFamily="18" charset="0"/>
              </a:rPr>
              <a:t>)]</a:t>
            </a:r>
          </a:p>
          <a:p>
            <a:pPr lvl="1">
              <a:lnSpc>
                <a:spcPct val="100000"/>
              </a:lnSpc>
            </a:pPr>
            <a:r>
              <a:rPr lang="en-US" altLang="zh-CN" sz="2000" dirty="0" smtClean="0">
                <a:latin typeface="Times New Roman" pitchFamily="18" charset="0"/>
              </a:rPr>
              <a:t>        +</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dirty="0" smtClean="0">
                <a:latin typeface="Times New Roman" pitchFamily="18" charset="0"/>
              </a:rPr>
              <a:t>(x)</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baseline="30000" dirty="0" smtClean="0">
                <a:latin typeface="Times New Roman" pitchFamily="18" charset="0"/>
              </a:rPr>
              <a:t>-3</a:t>
            </a:r>
            <a:r>
              <a:rPr lang="en-US" altLang="zh-CN" sz="2000" dirty="0" smtClean="0">
                <a:latin typeface="Times New Roman" pitchFamily="18" charset="0"/>
              </a:rPr>
              <a:t>)]</a:t>
            </a:r>
          </a:p>
          <a:p>
            <a:pPr lvl="1">
              <a:lnSpc>
                <a:spcPct val="100000"/>
              </a:lnSpc>
            </a:pPr>
            <a:r>
              <a:rPr lang="en-US" altLang="zh-CN" sz="2000" dirty="0" smtClean="0">
                <a:latin typeface="Times New Roman" pitchFamily="18" charset="0"/>
              </a:rPr>
              <a:t>          …</a:t>
            </a:r>
          </a:p>
          <a:p>
            <a:pPr lvl="1">
              <a:lnSpc>
                <a:spcPct val="100000"/>
              </a:lnSpc>
            </a:pPr>
            <a:r>
              <a:rPr lang="en-US" altLang="zh-CN" sz="2000" dirty="0" smtClean="0">
                <a:latin typeface="Times New Roman" pitchFamily="18" charset="0"/>
              </a:rPr>
              <a:t>         +</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i="1" dirty="0" err="1" smtClean="0">
                <a:latin typeface="Times New Roman" pitchFamily="18" charset="0"/>
              </a:rPr>
              <a:t>x</a:t>
            </a:r>
            <a:r>
              <a:rPr lang="en-US" altLang="zh-CN" sz="2000" i="1" baseline="30000" dirty="0" err="1" smtClean="0">
                <a:latin typeface="Times New Roman" pitchFamily="18" charset="0"/>
              </a:rPr>
              <a:t>n</a:t>
            </a:r>
            <a:r>
              <a:rPr lang="en-US" altLang="zh-CN" sz="2000" i="1" dirty="0" err="1" smtClean="0">
                <a:latin typeface="Times New Roman" pitchFamily="18" charset="0"/>
              </a:rPr>
              <a:t>A</a:t>
            </a:r>
            <a:r>
              <a:rPr lang="en-US" altLang="zh-CN" sz="2000" dirty="0" smtClean="0">
                <a:latin typeface="Times New Roman" pitchFamily="18" charset="0"/>
              </a:rPr>
              <a:t>(x)</a:t>
            </a:r>
            <a:endParaRPr lang="en-US" altLang="zh-CN"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10" name="Rectangle 6"/>
          <p:cNvSpPr>
            <a:spLocks noChangeArrowheads="1"/>
          </p:cNvSpPr>
          <p:nvPr/>
        </p:nvSpPr>
        <p:spPr bwMode="auto">
          <a:xfrm>
            <a:off x="4572000" y="990600"/>
            <a:ext cx="4495800" cy="3810000"/>
          </a:xfrm>
          <a:prstGeom prst="rect">
            <a:avLst/>
          </a:prstGeom>
          <a:noFill/>
          <a:ln w="9525">
            <a:noFill/>
            <a:miter lim="800000"/>
            <a:headEnd/>
            <a:tailEnd/>
          </a:ln>
          <a:effectLst/>
        </p:spPr>
        <p:txBody>
          <a:bodyPr/>
          <a:lstStyle/>
          <a:p>
            <a:pPr marL="692150" lvl="1" indent="-347663" algn="l">
              <a:spcBef>
                <a:spcPct val="40000"/>
              </a:spcBef>
              <a:spcAft>
                <a:spcPct val="10000"/>
              </a:spcAft>
              <a:buClr>
                <a:schemeClr val="accent2"/>
              </a:buClr>
              <a:buSzPct val="70000"/>
              <a:buFont typeface="Wingdings" pitchFamily="2" charset="2"/>
              <a:buChar char="l"/>
            </a:pPr>
            <a:r>
              <a:rPr lang="zh-CN" altLang="en-US" sz="2000" dirty="0" smtClean="0">
                <a:latin typeface="Times New Roman" pitchFamily="18" charset="0"/>
                <a:ea typeface="华文中宋" pitchFamily="2" charset="-122"/>
              </a:rPr>
              <a:t>移项整理得</a:t>
            </a:r>
            <a:endParaRPr lang="en-US" altLang="zh-CN" sz="2000" dirty="0" smtClean="0">
              <a:latin typeface="Times New Roman" pitchFamily="18" charset="0"/>
              <a:ea typeface="华文中宋" pitchFamily="2" charset="-122"/>
            </a:endParaRPr>
          </a:p>
          <a:p>
            <a:pPr marL="692150" lvl="1" indent="-347663" algn="l">
              <a:spcBef>
                <a:spcPct val="40000"/>
              </a:spcBef>
              <a:spcAft>
                <a:spcPct val="10000"/>
              </a:spcAft>
              <a:buClr>
                <a:schemeClr val="accent2"/>
              </a:buClr>
              <a:buSzPct val="70000"/>
              <a:buFont typeface="Wingdings" pitchFamily="2" charset="2"/>
              <a:buChar char="l"/>
            </a:pPr>
            <a:r>
              <a:rPr lang="en-US" altLang="zh-CN" sz="2000" dirty="0" smtClean="0">
                <a:latin typeface="Times New Roman" pitchFamily="18" charset="0"/>
                <a:ea typeface="华文中宋" pitchFamily="2" charset="-122"/>
              </a:rPr>
              <a:t>(</a:t>
            </a:r>
            <a:r>
              <a:rPr lang="en-US" altLang="zh-CN" sz="2000" dirty="0">
                <a:latin typeface="Times New Roman" pitchFamily="18" charset="0"/>
                <a:ea typeface="华文中宋" pitchFamily="2" charset="-122"/>
              </a:rPr>
              <a:t>1+</a:t>
            </a:r>
            <a:r>
              <a:rPr lang="en-US" altLang="zh-CN" sz="2000" i="1" dirty="0">
                <a:latin typeface="Times New Roman" pitchFamily="18" charset="0"/>
                <a:ea typeface="华文中宋" pitchFamily="2" charset="-122"/>
              </a:rPr>
              <a:t>c</a:t>
            </a:r>
            <a:r>
              <a:rPr lang="en-US" altLang="zh-CN" sz="2000" baseline="-25000" dirty="0">
                <a:latin typeface="Times New Roman" pitchFamily="18" charset="0"/>
                <a:ea typeface="华文中宋" pitchFamily="2" charset="-122"/>
              </a:rPr>
              <a:t>1</a:t>
            </a:r>
            <a:r>
              <a:rPr lang="en-US" altLang="zh-CN" sz="2000" i="1" dirty="0">
                <a:latin typeface="Times New Roman" pitchFamily="18" charset="0"/>
                <a:ea typeface="华文中宋" pitchFamily="2" charset="-122"/>
              </a:rPr>
              <a:t>x</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c</a:t>
            </a:r>
            <a:r>
              <a:rPr lang="en-US" altLang="zh-CN" sz="2000" baseline="-25000" dirty="0">
                <a:latin typeface="Times New Roman" pitchFamily="18" charset="0"/>
                <a:ea typeface="华文中宋" pitchFamily="2" charset="-122"/>
              </a:rPr>
              <a:t>2</a:t>
            </a:r>
            <a:r>
              <a:rPr lang="en-US" altLang="zh-CN" sz="2000" i="1" dirty="0">
                <a:latin typeface="Times New Roman" pitchFamily="18" charset="0"/>
                <a:ea typeface="华文中宋" pitchFamily="2" charset="-122"/>
              </a:rPr>
              <a:t>x</a:t>
            </a:r>
            <a:r>
              <a:rPr lang="en-US" altLang="zh-CN" sz="2000" baseline="30000" dirty="0">
                <a:latin typeface="Times New Roman" pitchFamily="18" charset="0"/>
                <a:ea typeface="华文中宋" pitchFamily="2" charset="-122"/>
              </a:rPr>
              <a:t>2</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c</a:t>
            </a:r>
            <a:r>
              <a:rPr lang="en-US" altLang="zh-CN" sz="2000" i="1" baseline="-25000" dirty="0">
                <a:latin typeface="Times New Roman" pitchFamily="18" charset="0"/>
                <a:ea typeface="华文中宋" pitchFamily="2" charset="-122"/>
              </a:rPr>
              <a:t>n</a:t>
            </a:r>
            <a:r>
              <a:rPr lang="en-US" altLang="zh-CN" sz="2000" baseline="-25000" dirty="0">
                <a:latin typeface="Times New Roman" pitchFamily="18" charset="0"/>
                <a:ea typeface="华文中宋" pitchFamily="2" charset="-122"/>
              </a:rPr>
              <a:t>-1</a:t>
            </a:r>
            <a:r>
              <a:rPr lang="en-US" altLang="zh-CN" sz="2000" i="1" dirty="0">
                <a:latin typeface="Times New Roman" pitchFamily="18" charset="0"/>
                <a:ea typeface="华文中宋" pitchFamily="2" charset="-122"/>
              </a:rPr>
              <a:t>x</a:t>
            </a:r>
            <a:r>
              <a:rPr lang="en-US" altLang="zh-CN" sz="2000" i="1" baseline="30000" dirty="0">
                <a:latin typeface="Times New Roman" pitchFamily="18" charset="0"/>
                <a:ea typeface="华文中宋" pitchFamily="2" charset="-122"/>
              </a:rPr>
              <a:t>n</a:t>
            </a:r>
            <a:r>
              <a:rPr lang="en-US" altLang="zh-CN" sz="2000" baseline="30000" dirty="0">
                <a:latin typeface="Times New Roman" pitchFamily="18" charset="0"/>
                <a:ea typeface="华文中宋" pitchFamily="2" charset="-122"/>
              </a:rPr>
              <a:t>-1</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c</a:t>
            </a:r>
            <a:r>
              <a:rPr lang="en-US" altLang="zh-CN" sz="2000" i="1" baseline="-25000" dirty="0">
                <a:latin typeface="Times New Roman" pitchFamily="18" charset="0"/>
                <a:ea typeface="华文中宋" pitchFamily="2" charset="-122"/>
              </a:rPr>
              <a:t>n</a:t>
            </a:r>
            <a:r>
              <a:rPr lang="en-US" altLang="zh-CN" sz="2000" i="1" dirty="0">
                <a:latin typeface="Times New Roman" pitchFamily="18" charset="0"/>
                <a:ea typeface="华文中宋" pitchFamily="2" charset="-122"/>
              </a:rPr>
              <a:t>x</a:t>
            </a:r>
            <a:r>
              <a:rPr lang="en-US" altLang="zh-CN" sz="2000" i="1" baseline="30000" dirty="0">
                <a:latin typeface="Times New Roman" pitchFamily="18" charset="0"/>
                <a:ea typeface="华文中宋" pitchFamily="2" charset="-122"/>
              </a:rPr>
              <a:t>n</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 A</a:t>
            </a:r>
            <a:r>
              <a:rPr lang="en-US" altLang="zh-CN" sz="2000" dirty="0">
                <a:latin typeface="Times New Roman" pitchFamily="18" charset="0"/>
                <a:ea typeface="华文中宋" pitchFamily="2" charset="-122"/>
              </a:rPr>
              <a:t>(x)</a:t>
            </a:r>
          </a:p>
          <a:p>
            <a:pPr marL="692150" lvl="1" indent="-347663" algn="l">
              <a:spcBef>
                <a:spcPct val="40000"/>
              </a:spcBef>
              <a:spcAft>
                <a:spcPct val="10000"/>
              </a:spcAft>
              <a:buClr>
                <a:schemeClr val="accent2"/>
              </a:buClr>
              <a:buSzPct val="70000"/>
              <a:buFont typeface="Wingdings" pitchFamily="2" charset="2"/>
              <a:buNone/>
            </a:pPr>
            <a:r>
              <a:rPr lang="en-US" altLang="zh-CN" sz="2000" dirty="0">
                <a:latin typeface="Times New Roman" pitchFamily="18" charset="0"/>
                <a:ea typeface="华文中宋" pitchFamily="2" charset="-122"/>
              </a:rPr>
              <a:t>     =(</a:t>
            </a:r>
            <a:r>
              <a:rPr lang="en-US" altLang="zh-CN" sz="2000" i="1" dirty="0">
                <a:latin typeface="Times New Roman" pitchFamily="18" charset="0"/>
                <a:ea typeface="华文中宋" pitchFamily="2" charset="-122"/>
              </a:rPr>
              <a:t>a</a:t>
            </a:r>
            <a:r>
              <a:rPr lang="en-US" altLang="zh-CN" sz="2000" baseline="-25000" dirty="0">
                <a:latin typeface="Times New Roman" pitchFamily="18" charset="0"/>
                <a:ea typeface="华文中宋" pitchFamily="2" charset="-122"/>
              </a:rPr>
              <a:t>1</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a</a:t>
            </a:r>
            <a:r>
              <a:rPr lang="en-US" altLang="zh-CN" sz="2000" baseline="-25000" dirty="0">
                <a:latin typeface="Times New Roman" pitchFamily="18" charset="0"/>
                <a:ea typeface="华文中宋" pitchFamily="2" charset="-122"/>
              </a:rPr>
              <a:t>2</a:t>
            </a:r>
            <a:r>
              <a:rPr lang="en-US" altLang="zh-CN" sz="2000" i="1" dirty="0">
                <a:latin typeface="Times New Roman" pitchFamily="18" charset="0"/>
                <a:ea typeface="华文中宋" pitchFamily="2" charset="-122"/>
              </a:rPr>
              <a:t>x</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a</a:t>
            </a:r>
            <a:r>
              <a:rPr lang="en-US" altLang="zh-CN" sz="2000" i="1" baseline="-25000" dirty="0">
                <a:latin typeface="Times New Roman" pitchFamily="18" charset="0"/>
                <a:ea typeface="华文中宋" pitchFamily="2" charset="-122"/>
              </a:rPr>
              <a:t>n</a:t>
            </a:r>
            <a:r>
              <a:rPr lang="en-US" altLang="zh-CN" sz="2000" i="1" dirty="0">
                <a:latin typeface="Times New Roman" pitchFamily="18" charset="0"/>
                <a:ea typeface="华文中宋" pitchFamily="2" charset="-122"/>
              </a:rPr>
              <a:t>x</a:t>
            </a:r>
            <a:r>
              <a:rPr lang="en-US" altLang="zh-CN" sz="2000" i="1" baseline="30000" dirty="0">
                <a:latin typeface="Times New Roman" pitchFamily="18" charset="0"/>
                <a:ea typeface="华文中宋" pitchFamily="2" charset="-122"/>
              </a:rPr>
              <a:t>n</a:t>
            </a:r>
            <a:r>
              <a:rPr lang="en-US" altLang="zh-CN" sz="2000" baseline="30000" dirty="0">
                <a:latin typeface="Times New Roman" pitchFamily="18" charset="0"/>
                <a:ea typeface="华文中宋" pitchFamily="2" charset="-122"/>
              </a:rPr>
              <a:t>-1</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     </a:t>
            </a:r>
          </a:p>
          <a:p>
            <a:pPr marL="692150" lvl="1" indent="-347663" algn="l">
              <a:spcBef>
                <a:spcPct val="40000"/>
              </a:spcBef>
              <a:spcAft>
                <a:spcPct val="10000"/>
              </a:spcAft>
              <a:buClr>
                <a:schemeClr val="accent2"/>
              </a:buClr>
              <a:buSzPct val="70000"/>
              <a:buFont typeface="Wingdings" pitchFamily="2" charset="2"/>
              <a:buNone/>
            </a:pPr>
            <a:r>
              <a:rPr lang="en-US" altLang="zh-CN" sz="2000" dirty="0">
                <a:latin typeface="Times New Roman" pitchFamily="18" charset="0"/>
                <a:ea typeface="华文中宋" pitchFamily="2" charset="-122"/>
              </a:rPr>
              <a:t>        +</a:t>
            </a:r>
            <a:r>
              <a:rPr lang="en-US" altLang="zh-CN" sz="2000" i="1" dirty="0">
                <a:latin typeface="Times New Roman" pitchFamily="18" charset="0"/>
                <a:ea typeface="华文中宋" pitchFamily="2" charset="-122"/>
              </a:rPr>
              <a:t>c</a:t>
            </a:r>
            <a:r>
              <a:rPr lang="en-US" altLang="zh-CN" sz="2000" baseline="-25000" dirty="0">
                <a:latin typeface="Times New Roman" pitchFamily="18" charset="0"/>
                <a:ea typeface="华文中宋" pitchFamily="2" charset="-122"/>
              </a:rPr>
              <a:t>1</a:t>
            </a:r>
            <a:r>
              <a:rPr lang="en-US" altLang="zh-CN" sz="2000" i="1" dirty="0">
                <a:latin typeface="Times New Roman" pitchFamily="18" charset="0"/>
                <a:ea typeface="华文中宋" pitchFamily="2" charset="-122"/>
              </a:rPr>
              <a:t>x</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a</a:t>
            </a:r>
            <a:r>
              <a:rPr lang="en-US" altLang="zh-CN" sz="2000" baseline="-25000" dirty="0">
                <a:latin typeface="Times New Roman" pitchFamily="18" charset="0"/>
                <a:ea typeface="华文中宋" pitchFamily="2" charset="-122"/>
              </a:rPr>
              <a:t>1</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a</a:t>
            </a:r>
            <a:r>
              <a:rPr lang="en-US" altLang="zh-CN" sz="2000" baseline="-25000" dirty="0">
                <a:latin typeface="Times New Roman" pitchFamily="18" charset="0"/>
                <a:ea typeface="华文中宋" pitchFamily="2" charset="-122"/>
              </a:rPr>
              <a:t>2</a:t>
            </a:r>
            <a:r>
              <a:rPr lang="en-US" altLang="zh-CN" sz="2000" i="1" dirty="0">
                <a:latin typeface="Times New Roman" pitchFamily="18" charset="0"/>
                <a:ea typeface="华文中宋" pitchFamily="2" charset="-122"/>
              </a:rPr>
              <a:t>x</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a</a:t>
            </a:r>
            <a:r>
              <a:rPr lang="en-US" altLang="zh-CN" sz="2000" i="1" baseline="-25000" dirty="0">
                <a:latin typeface="Times New Roman" pitchFamily="18" charset="0"/>
                <a:ea typeface="华文中宋" pitchFamily="2" charset="-122"/>
              </a:rPr>
              <a:t>n</a:t>
            </a:r>
            <a:r>
              <a:rPr lang="en-US" altLang="zh-CN" sz="2000" baseline="-25000" dirty="0">
                <a:latin typeface="Times New Roman" pitchFamily="18" charset="0"/>
                <a:ea typeface="华文中宋" pitchFamily="2" charset="-122"/>
              </a:rPr>
              <a:t>-1</a:t>
            </a:r>
            <a:r>
              <a:rPr lang="en-US" altLang="zh-CN" sz="2000" i="1" dirty="0">
                <a:latin typeface="Times New Roman" pitchFamily="18" charset="0"/>
                <a:ea typeface="华文中宋" pitchFamily="2" charset="-122"/>
              </a:rPr>
              <a:t>x</a:t>
            </a:r>
            <a:r>
              <a:rPr lang="en-US" altLang="zh-CN" sz="2000" i="1" baseline="30000" dirty="0">
                <a:latin typeface="Times New Roman" pitchFamily="18" charset="0"/>
                <a:ea typeface="华文中宋" pitchFamily="2" charset="-122"/>
              </a:rPr>
              <a:t>n</a:t>
            </a:r>
            <a:r>
              <a:rPr lang="en-US" altLang="zh-CN" sz="2000" baseline="30000" dirty="0">
                <a:latin typeface="Times New Roman" pitchFamily="18" charset="0"/>
                <a:ea typeface="华文中宋" pitchFamily="2" charset="-122"/>
              </a:rPr>
              <a:t>-2</a:t>
            </a:r>
            <a:r>
              <a:rPr lang="en-US" altLang="zh-CN" sz="2000" dirty="0">
                <a:latin typeface="Times New Roman" pitchFamily="18" charset="0"/>
                <a:ea typeface="华文中宋" pitchFamily="2" charset="-122"/>
              </a:rPr>
              <a:t>)</a:t>
            </a:r>
          </a:p>
          <a:p>
            <a:pPr marL="692150" lvl="1" indent="-347663" algn="l">
              <a:spcBef>
                <a:spcPct val="40000"/>
              </a:spcBef>
              <a:spcAft>
                <a:spcPct val="10000"/>
              </a:spcAft>
              <a:buClr>
                <a:schemeClr val="accent2"/>
              </a:buClr>
              <a:buSzPct val="70000"/>
              <a:buFont typeface="Wingdings" pitchFamily="2" charset="2"/>
              <a:buNone/>
            </a:pPr>
            <a:r>
              <a:rPr lang="en-US" altLang="zh-CN" sz="2000" dirty="0">
                <a:latin typeface="Times New Roman" pitchFamily="18" charset="0"/>
                <a:ea typeface="华文中宋" pitchFamily="2" charset="-122"/>
              </a:rPr>
              <a:t>        +</a:t>
            </a:r>
            <a:r>
              <a:rPr lang="en-US" altLang="zh-CN" sz="2000" i="1" dirty="0">
                <a:latin typeface="Times New Roman" pitchFamily="18" charset="0"/>
                <a:ea typeface="华文中宋" pitchFamily="2" charset="-122"/>
              </a:rPr>
              <a:t>c</a:t>
            </a:r>
            <a:r>
              <a:rPr lang="en-US" altLang="zh-CN" sz="2000" baseline="-25000" dirty="0">
                <a:latin typeface="Times New Roman" pitchFamily="18" charset="0"/>
                <a:ea typeface="华文中宋" pitchFamily="2" charset="-122"/>
              </a:rPr>
              <a:t>2</a:t>
            </a:r>
            <a:r>
              <a:rPr lang="en-US" altLang="zh-CN" sz="2000" i="1" dirty="0">
                <a:latin typeface="Times New Roman" pitchFamily="18" charset="0"/>
                <a:ea typeface="华文中宋" pitchFamily="2" charset="-122"/>
              </a:rPr>
              <a:t>x</a:t>
            </a:r>
            <a:r>
              <a:rPr lang="en-US" altLang="zh-CN" sz="2000" baseline="30000" dirty="0">
                <a:latin typeface="Times New Roman" pitchFamily="18" charset="0"/>
                <a:ea typeface="华文中宋" pitchFamily="2" charset="-122"/>
              </a:rPr>
              <a:t>2</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a</a:t>
            </a:r>
            <a:r>
              <a:rPr lang="en-US" altLang="zh-CN" sz="2000" baseline="-25000" dirty="0">
                <a:latin typeface="Times New Roman" pitchFamily="18" charset="0"/>
                <a:ea typeface="华文中宋" pitchFamily="2" charset="-122"/>
              </a:rPr>
              <a:t>1</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a</a:t>
            </a:r>
            <a:r>
              <a:rPr lang="en-US" altLang="zh-CN" sz="2000" baseline="-25000" dirty="0">
                <a:latin typeface="Times New Roman" pitchFamily="18" charset="0"/>
                <a:ea typeface="华文中宋" pitchFamily="2" charset="-122"/>
              </a:rPr>
              <a:t>2</a:t>
            </a:r>
            <a:r>
              <a:rPr lang="en-US" altLang="zh-CN" sz="2000" i="1" dirty="0">
                <a:latin typeface="Times New Roman" pitchFamily="18" charset="0"/>
                <a:ea typeface="华文中宋" pitchFamily="2" charset="-122"/>
              </a:rPr>
              <a:t>x</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a</a:t>
            </a:r>
            <a:r>
              <a:rPr lang="en-US" altLang="zh-CN" sz="2000" i="1" baseline="-25000" dirty="0">
                <a:latin typeface="Times New Roman" pitchFamily="18" charset="0"/>
                <a:ea typeface="华文中宋" pitchFamily="2" charset="-122"/>
              </a:rPr>
              <a:t>n</a:t>
            </a:r>
            <a:r>
              <a:rPr lang="en-US" altLang="zh-CN" sz="2000" baseline="-25000" dirty="0">
                <a:latin typeface="Times New Roman" pitchFamily="18" charset="0"/>
                <a:ea typeface="华文中宋" pitchFamily="2" charset="-122"/>
              </a:rPr>
              <a:t>-2</a:t>
            </a:r>
            <a:r>
              <a:rPr lang="en-US" altLang="zh-CN" sz="2000" i="1" dirty="0">
                <a:latin typeface="Times New Roman" pitchFamily="18" charset="0"/>
                <a:ea typeface="华文中宋" pitchFamily="2" charset="-122"/>
              </a:rPr>
              <a:t>x</a:t>
            </a:r>
            <a:r>
              <a:rPr lang="en-US" altLang="zh-CN" sz="2000" i="1" baseline="30000" dirty="0">
                <a:latin typeface="Times New Roman" pitchFamily="18" charset="0"/>
                <a:ea typeface="华文中宋" pitchFamily="2" charset="-122"/>
              </a:rPr>
              <a:t>n</a:t>
            </a:r>
            <a:r>
              <a:rPr lang="en-US" altLang="zh-CN" sz="2000" baseline="30000" dirty="0">
                <a:latin typeface="Times New Roman" pitchFamily="18" charset="0"/>
                <a:ea typeface="华文中宋" pitchFamily="2" charset="-122"/>
              </a:rPr>
              <a:t>-3</a:t>
            </a:r>
            <a:r>
              <a:rPr lang="en-US" altLang="zh-CN" sz="2000" dirty="0">
                <a:latin typeface="Times New Roman" pitchFamily="18" charset="0"/>
                <a:ea typeface="华文中宋" pitchFamily="2" charset="-122"/>
              </a:rPr>
              <a:t>)</a:t>
            </a:r>
          </a:p>
          <a:p>
            <a:pPr marL="692150" lvl="1" indent="-347663" algn="l">
              <a:spcBef>
                <a:spcPct val="40000"/>
              </a:spcBef>
              <a:spcAft>
                <a:spcPct val="10000"/>
              </a:spcAft>
              <a:buClr>
                <a:schemeClr val="accent2"/>
              </a:buClr>
              <a:buSzPct val="70000"/>
              <a:buFont typeface="Wingdings" pitchFamily="2" charset="2"/>
              <a:buNone/>
            </a:pPr>
            <a:r>
              <a:rPr lang="en-US" altLang="zh-CN" sz="2000" dirty="0">
                <a:latin typeface="Times New Roman" pitchFamily="18" charset="0"/>
                <a:ea typeface="华文中宋" pitchFamily="2" charset="-122"/>
              </a:rPr>
              <a:t>        </a:t>
            </a:r>
            <a:r>
              <a:rPr lang="en-US" altLang="zh-CN" sz="2000" dirty="0" smtClean="0">
                <a:latin typeface="Times New Roman" pitchFamily="18" charset="0"/>
                <a:ea typeface="华文中宋" pitchFamily="2" charset="-122"/>
              </a:rPr>
              <a:t>…</a:t>
            </a:r>
          </a:p>
          <a:p>
            <a:pPr marL="692150" lvl="1" indent="-347663" algn="l">
              <a:spcBef>
                <a:spcPct val="40000"/>
              </a:spcBef>
              <a:spcAft>
                <a:spcPct val="10000"/>
              </a:spcAft>
              <a:buClr>
                <a:schemeClr val="accent2"/>
              </a:buClr>
              <a:buSzPct val="70000"/>
              <a:buFont typeface="Wingdings" pitchFamily="2" charset="2"/>
              <a:buNone/>
            </a:pPr>
            <a:r>
              <a:rPr lang="en-US" altLang="zh-CN" sz="2000" dirty="0" smtClean="0">
                <a:latin typeface="Times New Roman" pitchFamily="18" charset="0"/>
                <a:ea typeface="华文中宋" pitchFamily="2" charset="-122"/>
              </a:rPr>
              <a:t>        +</a:t>
            </a:r>
            <a:r>
              <a:rPr lang="en-US" altLang="zh-CN" sz="2000" i="1" dirty="0">
                <a:latin typeface="Times New Roman" pitchFamily="18" charset="0"/>
                <a:ea typeface="华文中宋" pitchFamily="2" charset="-122"/>
              </a:rPr>
              <a:t>c</a:t>
            </a:r>
            <a:r>
              <a:rPr lang="en-US" altLang="zh-CN" sz="2000" i="1" baseline="-25000" dirty="0">
                <a:latin typeface="Times New Roman" pitchFamily="18" charset="0"/>
                <a:ea typeface="华文中宋" pitchFamily="2" charset="-122"/>
              </a:rPr>
              <a:t>n</a:t>
            </a:r>
            <a:r>
              <a:rPr lang="en-US" altLang="zh-CN" sz="2000" baseline="-25000" dirty="0">
                <a:latin typeface="Times New Roman" pitchFamily="18" charset="0"/>
                <a:ea typeface="华文中宋" pitchFamily="2" charset="-122"/>
              </a:rPr>
              <a:t>-1</a:t>
            </a:r>
            <a:r>
              <a:rPr lang="en-US" altLang="zh-CN" sz="2000" i="1" dirty="0">
                <a:latin typeface="Times New Roman" pitchFamily="18" charset="0"/>
                <a:ea typeface="华文中宋" pitchFamily="2" charset="-122"/>
              </a:rPr>
              <a:t>x</a:t>
            </a:r>
            <a:r>
              <a:rPr lang="en-US" altLang="zh-CN" sz="2000" i="1" baseline="30000" dirty="0">
                <a:latin typeface="Times New Roman" pitchFamily="18" charset="0"/>
                <a:ea typeface="华文中宋" pitchFamily="2" charset="-122"/>
              </a:rPr>
              <a:t>n</a:t>
            </a:r>
            <a:r>
              <a:rPr lang="en-US" altLang="zh-CN" sz="2000" baseline="30000" dirty="0">
                <a:latin typeface="Times New Roman" pitchFamily="18" charset="0"/>
                <a:ea typeface="华文中宋" pitchFamily="2" charset="-122"/>
              </a:rPr>
              <a:t>-1</a:t>
            </a:r>
            <a:r>
              <a:rPr lang="en-US" altLang="zh-CN" sz="2000" i="1" dirty="0">
                <a:latin typeface="Times New Roman" pitchFamily="18" charset="0"/>
                <a:ea typeface="华文中宋" pitchFamily="2" charset="-122"/>
              </a:rPr>
              <a:t>a</a:t>
            </a:r>
            <a:r>
              <a:rPr lang="en-US" altLang="zh-CN" sz="2000" baseline="-25000" dirty="0">
                <a:latin typeface="Times New Roman" pitchFamily="18" charset="0"/>
                <a:ea typeface="华文中宋" pitchFamily="2" charset="-122"/>
              </a:rPr>
              <a:t>1</a:t>
            </a:r>
          </a:p>
          <a:p>
            <a:pPr marL="692150" lvl="1" indent="-347663" algn="l">
              <a:spcBef>
                <a:spcPct val="40000"/>
              </a:spcBef>
              <a:spcAft>
                <a:spcPct val="10000"/>
              </a:spcAft>
              <a:buClr>
                <a:schemeClr val="accent2"/>
              </a:buClr>
              <a:buSzPct val="70000"/>
              <a:buFont typeface="Wingdings" pitchFamily="2" charset="2"/>
              <a:buChar char="l"/>
            </a:pPr>
            <a:r>
              <a:rPr lang="zh-CN" altLang="en-US" sz="2000" dirty="0">
                <a:latin typeface="Times New Roman" pitchFamily="18" charset="0"/>
                <a:ea typeface="华文中宋" pitchFamily="2" charset="-122"/>
              </a:rPr>
              <a:t>即</a:t>
            </a:r>
            <a:r>
              <a:rPr lang="en-US" altLang="zh-CN" sz="2000" i="1" dirty="0">
                <a:latin typeface="Times New Roman" pitchFamily="18" charset="0"/>
                <a:ea typeface="华文中宋" pitchFamily="2" charset="-122"/>
              </a:rPr>
              <a:t>p</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x</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A</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x</a:t>
            </a:r>
            <a:r>
              <a:rPr lang="en-US" altLang="zh-CN" sz="2000" dirty="0">
                <a:latin typeface="Times New Roman" pitchFamily="18" charset="0"/>
                <a:ea typeface="华文中宋" pitchFamily="2" charset="-122"/>
              </a:rPr>
              <a:t>)=                             </a:t>
            </a:r>
          </a:p>
          <a:p>
            <a:pPr marL="692150" lvl="1" indent="-347663" algn="l">
              <a:spcBef>
                <a:spcPct val="40000"/>
              </a:spcBef>
              <a:spcAft>
                <a:spcPct val="10000"/>
              </a:spcAft>
              <a:buClr>
                <a:schemeClr val="accent2"/>
              </a:buClr>
              <a:buSzPct val="70000"/>
              <a:buFont typeface="Wingdings" pitchFamily="2" charset="2"/>
              <a:buNone/>
            </a:pPr>
            <a:r>
              <a:rPr lang="en-US" altLang="zh-CN" sz="2000" dirty="0">
                <a:latin typeface="Times New Roman" pitchFamily="18" charset="0"/>
                <a:ea typeface="华文中宋" pitchFamily="2" charset="-122"/>
              </a:rPr>
              <a:t>                       = </a:t>
            </a:r>
            <a:r>
              <a:rPr lang="en-US" altLang="zh-CN" sz="2000" i="1" dirty="0">
                <a:latin typeface="Times New Roman" pitchFamily="18" charset="0"/>
                <a:ea typeface="华文中宋" pitchFamily="2" charset="-122"/>
                <a:sym typeface="Symbol" pitchFamily="18" charset="2"/>
              </a:rPr>
              <a:t></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x</a:t>
            </a:r>
            <a:r>
              <a:rPr lang="en-US" altLang="zh-CN" sz="2000" dirty="0">
                <a:latin typeface="Times New Roman" pitchFamily="18" charset="0"/>
                <a:ea typeface="华文中宋" pitchFamily="2" charset="-122"/>
              </a:rPr>
              <a:t>)</a:t>
            </a:r>
          </a:p>
        </p:txBody>
      </p:sp>
      <p:graphicFrame>
        <p:nvGraphicFramePr>
          <p:cNvPr id="537605" name="Object 5"/>
          <p:cNvGraphicFramePr>
            <a:graphicFrameLocks noChangeAspect="1"/>
          </p:cNvGraphicFramePr>
          <p:nvPr/>
        </p:nvGraphicFramePr>
        <p:xfrm>
          <a:off x="6642100" y="4038600"/>
          <a:ext cx="2349500" cy="752475"/>
        </p:xfrm>
        <a:graphic>
          <a:graphicData uri="http://schemas.openxmlformats.org/presentationml/2006/ole">
            <p:oleObj spid="_x0000_s537605" name="公式" r:id="rId3" imgW="1396800" imgH="4442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37605"/>
                                        </p:tgtEl>
                                        <p:attrNameLst>
                                          <p:attrName>style.visibility</p:attrName>
                                        </p:attrNameLst>
                                      </p:cBhvr>
                                      <p:to>
                                        <p:strVal val="visible"/>
                                      </p:to>
                                    </p:set>
                                    <p:anim calcmode="lin" valueType="num">
                                      <p:cBhvr additive="base">
                                        <p:cTn id="11" dur="500" fill="hold"/>
                                        <p:tgtEl>
                                          <p:spTgt spid="537605"/>
                                        </p:tgtEl>
                                        <p:attrNameLst>
                                          <p:attrName>ppt_x</p:attrName>
                                        </p:attrNameLst>
                                      </p:cBhvr>
                                      <p:tavLst>
                                        <p:tav tm="0">
                                          <p:val>
                                            <p:strVal val="#ppt_x"/>
                                          </p:val>
                                        </p:tav>
                                        <p:tav tm="100000">
                                          <p:val>
                                            <p:strVal val="#ppt_x"/>
                                          </p:val>
                                        </p:tav>
                                      </p:tavLst>
                                    </p:anim>
                                    <p:anim calcmode="lin" valueType="num">
                                      <p:cBhvr additive="base">
                                        <p:cTn id="12" dur="500" fill="hold"/>
                                        <p:tgtEl>
                                          <p:spTgt spid="5376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14400"/>
            <a:ext cx="8534400" cy="5486400"/>
          </a:xfrm>
        </p:spPr>
        <p:txBody>
          <a:bodyPr/>
          <a:lstStyle/>
          <a:p>
            <a:r>
              <a:rPr lang="en-US" altLang="zh-CN" dirty="0" smtClean="0">
                <a:latin typeface="Times New Roman" pitchFamily="18" charset="0"/>
              </a:rPr>
              <a:t>※ </a:t>
            </a:r>
            <a:r>
              <a:rPr lang="en-US" altLang="zh-CN" i="1"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的次数最大可能是</a:t>
            </a:r>
            <a:r>
              <a:rPr lang="en-US" altLang="zh-CN" i="1" dirty="0" smtClean="0">
                <a:latin typeface="Times New Roman" pitchFamily="18" charset="0"/>
              </a:rPr>
              <a:t>n-</a:t>
            </a:r>
            <a:r>
              <a:rPr lang="en-US" altLang="zh-CN" dirty="0" smtClean="0">
                <a:latin typeface="Times New Roman" pitchFamily="18" charset="0"/>
              </a:rPr>
              <a:t>1</a:t>
            </a:r>
          </a:p>
          <a:p>
            <a:pPr lvl="1"/>
            <a:r>
              <a:rPr lang="zh-CN" altLang="en-US" dirty="0" smtClean="0">
                <a:latin typeface="Times New Roman" pitchFamily="18" charset="0"/>
              </a:rPr>
              <a:t>因此</a:t>
            </a:r>
            <a:r>
              <a:rPr lang="en-US" altLang="zh-CN" i="1"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表达式共有</a:t>
            </a:r>
            <a:r>
              <a:rPr lang="en-US" altLang="zh-CN" dirty="0" smtClean="0">
                <a:latin typeface="Times New Roman" pitchFamily="18" charset="0"/>
              </a:rPr>
              <a:t>n</a:t>
            </a:r>
            <a:r>
              <a:rPr lang="zh-CN" altLang="en-US" dirty="0" smtClean="0">
                <a:latin typeface="Times New Roman" pitchFamily="18" charset="0"/>
              </a:rPr>
              <a:t>个系数，从而有</a:t>
            </a:r>
            <a:r>
              <a:rPr lang="en-US" altLang="zh-CN" dirty="0" smtClean="0">
                <a:latin typeface="Times New Roman" pitchFamily="18" charset="0"/>
              </a:rPr>
              <a:t>2</a:t>
            </a:r>
            <a:r>
              <a:rPr lang="en-US" altLang="zh-CN" i="1" baseline="30000" dirty="0" smtClean="0">
                <a:latin typeface="Times New Roman" pitchFamily="18" charset="0"/>
              </a:rPr>
              <a:t>n</a:t>
            </a:r>
            <a:r>
              <a:rPr lang="zh-CN" altLang="en-US" dirty="0" smtClean="0">
                <a:latin typeface="Times New Roman" pitchFamily="18" charset="0"/>
              </a:rPr>
              <a:t>－</a:t>
            </a:r>
            <a:r>
              <a:rPr lang="en-US" altLang="zh-CN" dirty="0" smtClean="0">
                <a:latin typeface="Times New Roman" pitchFamily="18" charset="0"/>
              </a:rPr>
              <a:t>1</a:t>
            </a:r>
            <a:r>
              <a:rPr lang="zh-CN" altLang="en-US" dirty="0" smtClean="0">
                <a:latin typeface="Times New Roman" pitchFamily="18" charset="0"/>
              </a:rPr>
              <a:t>个不同的非</a:t>
            </a:r>
            <a:r>
              <a:rPr lang="en-US" altLang="zh-CN" dirty="0" smtClean="0">
                <a:latin typeface="Times New Roman" pitchFamily="18" charset="0"/>
              </a:rPr>
              <a:t>0</a:t>
            </a:r>
            <a:r>
              <a:rPr lang="zh-CN" altLang="en-US" dirty="0" smtClean="0">
                <a:latin typeface="Times New Roman" pitchFamily="18" charset="0"/>
              </a:rPr>
              <a:t>表达式，并且由初始状态</a:t>
            </a:r>
            <a:r>
              <a:rPr lang="en-US" altLang="zh-CN" i="1" dirty="0" smtClean="0">
                <a:latin typeface="Times New Roman" pitchFamily="18" charset="0"/>
                <a:ea typeface="华文中宋" pitchFamily="2" charset="-122"/>
              </a:rPr>
              <a:t>a</a:t>
            </a:r>
            <a:r>
              <a:rPr lang="en-US" altLang="zh-CN" baseline="-25000" dirty="0" smtClean="0">
                <a:latin typeface="Times New Roman" pitchFamily="18" charset="0"/>
                <a:ea typeface="华文中宋" pitchFamily="2" charset="-122"/>
              </a:rPr>
              <a:t>1</a:t>
            </a:r>
            <a:r>
              <a:rPr lang="en-US" altLang="zh-CN" dirty="0" smtClean="0">
                <a:latin typeface="Times New Roman" pitchFamily="18" charset="0"/>
                <a:ea typeface="华文中宋" pitchFamily="2" charset="-122"/>
              </a:rPr>
              <a:t>, </a:t>
            </a:r>
            <a:r>
              <a:rPr lang="en-US" altLang="zh-CN" i="1" dirty="0" smtClean="0">
                <a:latin typeface="Times New Roman" pitchFamily="18" charset="0"/>
                <a:ea typeface="华文中宋" pitchFamily="2" charset="-122"/>
              </a:rPr>
              <a:t>a</a:t>
            </a:r>
            <a:r>
              <a:rPr lang="en-US" altLang="zh-CN" baseline="-25000" dirty="0" smtClean="0">
                <a:latin typeface="Times New Roman" pitchFamily="18" charset="0"/>
                <a:ea typeface="华文中宋" pitchFamily="2" charset="-122"/>
              </a:rPr>
              <a:t>2</a:t>
            </a:r>
            <a:r>
              <a:rPr lang="en-US" altLang="zh-CN" i="1" dirty="0" smtClean="0">
                <a:latin typeface="Times New Roman" pitchFamily="18" charset="0"/>
                <a:ea typeface="华文中宋" pitchFamily="2" charset="-122"/>
              </a:rPr>
              <a:t>,</a:t>
            </a:r>
            <a:r>
              <a:rPr lang="en-US" altLang="zh-CN" dirty="0" smtClean="0">
                <a:latin typeface="Times New Roman" pitchFamily="18" charset="0"/>
                <a:ea typeface="华文中宋" pitchFamily="2" charset="-122"/>
              </a:rPr>
              <a:t>…,</a:t>
            </a:r>
            <a:r>
              <a:rPr lang="en-US" altLang="zh-CN" i="1" dirty="0" smtClean="0">
                <a:latin typeface="Times New Roman" pitchFamily="18" charset="0"/>
                <a:ea typeface="华文中宋" pitchFamily="2" charset="-122"/>
              </a:rPr>
              <a:t>a</a:t>
            </a:r>
            <a:r>
              <a:rPr lang="en-US" altLang="zh-CN" i="1" baseline="-25000" dirty="0" smtClean="0">
                <a:latin typeface="Times New Roman" pitchFamily="18" charset="0"/>
                <a:ea typeface="华文中宋" pitchFamily="2" charset="-122"/>
              </a:rPr>
              <a:t>n</a:t>
            </a:r>
            <a:r>
              <a:rPr lang="zh-CN" altLang="en-US" dirty="0" smtClean="0">
                <a:latin typeface="Times New Roman" pitchFamily="18" charset="0"/>
                <a:ea typeface="华文中宋" pitchFamily="2" charset="-122"/>
              </a:rPr>
              <a:t>完全确定</a:t>
            </a:r>
            <a:endParaRPr lang="zh-CN" altLang="en-US" dirty="0" smtClean="0">
              <a:latin typeface="Times New Roman" pitchFamily="18" charset="0"/>
            </a:endParaRPr>
          </a:p>
          <a:p>
            <a:pPr lvl="1"/>
            <a:r>
              <a:rPr lang="zh-CN" altLang="en-US" dirty="0" smtClean="0">
                <a:latin typeface="Times New Roman" pitchFamily="18" charset="0"/>
              </a:rPr>
              <a:t>这样每一个初态对应一条不同的序列，而每一条序列的生成函数</a:t>
            </a:r>
            <a:r>
              <a:rPr lang="en-US" altLang="zh-CN" i="1" dirty="0" smtClean="0">
                <a:latin typeface="Times New Roman" pitchFamily="18" charset="0"/>
              </a:rPr>
              <a:t>A</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唯一确定一个</a:t>
            </a:r>
            <a:r>
              <a:rPr lang="zh-CN" altLang="en-US" i="1"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，共有</a:t>
            </a:r>
            <a:r>
              <a:rPr lang="en-US" altLang="zh-CN" dirty="0" smtClean="0">
                <a:latin typeface="Times New Roman" pitchFamily="18" charset="0"/>
              </a:rPr>
              <a:t>2</a:t>
            </a:r>
            <a:r>
              <a:rPr lang="en-US" altLang="zh-CN" i="1" baseline="30000" dirty="0" smtClean="0">
                <a:latin typeface="Times New Roman" pitchFamily="18" charset="0"/>
              </a:rPr>
              <a:t>n</a:t>
            </a:r>
            <a:r>
              <a:rPr lang="zh-CN" altLang="en-US" dirty="0" smtClean="0">
                <a:latin typeface="Times New Roman" pitchFamily="18" charset="0"/>
              </a:rPr>
              <a:t>－</a:t>
            </a:r>
            <a:r>
              <a:rPr lang="en-US" altLang="zh-CN" dirty="0" smtClean="0">
                <a:latin typeface="Times New Roman" pitchFamily="18" charset="0"/>
              </a:rPr>
              <a:t>1</a:t>
            </a:r>
            <a:r>
              <a:rPr lang="zh-CN" altLang="en-US" dirty="0" smtClean="0">
                <a:latin typeface="Times New Roman" pitchFamily="18" charset="0"/>
              </a:rPr>
              <a:t>个初态</a:t>
            </a:r>
          </a:p>
          <a:p>
            <a:pPr lvl="1"/>
            <a:r>
              <a:rPr lang="zh-CN" altLang="en-US" dirty="0" smtClean="0">
                <a:latin typeface="Times New Roman" pitchFamily="18" charset="0"/>
              </a:rPr>
              <a:t>所以初始状态、</a:t>
            </a:r>
            <a:r>
              <a:rPr lang="zh-CN" altLang="en-US" i="1"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a:t>
            </a:r>
            <a:r>
              <a:rPr lang="en-US" altLang="zh-CN" i="1" dirty="0" smtClean="0">
                <a:latin typeface="Times New Roman" pitchFamily="18" charset="0"/>
              </a:rPr>
              <a:t>G</a:t>
            </a:r>
            <a:r>
              <a:rPr lang="en-US" altLang="zh-CN" dirty="0" smtClean="0">
                <a:latin typeface="Times New Roman" pitchFamily="18" charset="0"/>
              </a:rPr>
              <a:t>(</a:t>
            </a:r>
            <a:r>
              <a:rPr lang="en-US" altLang="zh-CN" i="1" dirty="0" smtClean="0">
                <a:latin typeface="Times New Roman" pitchFamily="18" charset="0"/>
              </a:rPr>
              <a:t>p</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中的序列</a:t>
            </a:r>
            <a:r>
              <a:rPr lang="en-US" altLang="zh-CN" dirty="0" smtClean="0">
                <a:latin typeface="Times New Roman" pitchFamily="18" charset="0"/>
              </a:rPr>
              <a:t>{</a:t>
            </a:r>
            <a:r>
              <a:rPr lang="en-US" altLang="zh-CN" i="1" dirty="0" err="1" smtClean="0">
                <a:latin typeface="Times New Roman" pitchFamily="18" charset="0"/>
              </a:rPr>
              <a:t>a</a:t>
            </a:r>
            <a:r>
              <a:rPr lang="en-US" altLang="zh-CN" i="1" baseline="-25000" dirty="0" err="1" smtClean="0">
                <a:latin typeface="Times New Roman" pitchFamily="18" charset="0"/>
              </a:rPr>
              <a:t>i</a:t>
            </a:r>
            <a:r>
              <a:rPr lang="en-US" altLang="zh-CN" dirty="0" smtClean="0">
                <a:latin typeface="Times New Roman" pitchFamily="18" charset="0"/>
              </a:rPr>
              <a:t>}</a:t>
            </a:r>
            <a:r>
              <a:rPr lang="zh-CN" altLang="en-US" dirty="0" smtClean="0">
                <a:latin typeface="Times New Roman" pitchFamily="18" charset="0"/>
              </a:rPr>
              <a:t>三者之间一一对应</a:t>
            </a:r>
          </a:p>
          <a:p>
            <a:endParaRPr lang="en-US" altLang="zh-CN"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14400"/>
            <a:ext cx="8534400" cy="5486400"/>
          </a:xfrm>
        </p:spPr>
        <p:txBody>
          <a:bodyPr/>
          <a:lstStyle/>
          <a:p>
            <a:r>
              <a:rPr lang="zh-CN" altLang="en-US" sz="2400" dirty="0" smtClean="0">
                <a:latin typeface="Times New Roman" pitchFamily="18" charset="0"/>
              </a:rPr>
              <a:t>定理</a:t>
            </a:r>
            <a:r>
              <a:rPr lang="en-US" altLang="zh-CN" sz="2400" dirty="0" smtClean="0">
                <a:latin typeface="Times New Roman" pitchFamily="18" charset="0"/>
              </a:rPr>
              <a:t>2-2  </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en-US" altLang="zh-CN" sz="2400" i="1" dirty="0" smtClean="0">
                <a:latin typeface="Times New Roman" pitchFamily="18" charset="0"/>
              </a:rPr>
              <a:t>q</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的充要条件是</a:t>
            </a:r>
            <a:r>
              <a:rPr lang="en-US" altLang="zh-CN" sz="2400" i="1" dirty="0" smtClean="0">
                <a:latin typeface="Times New Roman" pitchFamily="18" charset="0"/>
              </a:rPr>
              <a:t>G</a:t>
            </a:r>
            <a:r>
              <a:rPr lang="en-US" altLang="zh-CN" sz="2400" dirty="0" smtClean="0">
                <a:latin typeface="Times New Roman" pitchFamily="18" charset="0"/>
              </a:rPr>
              <a:t>(</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en-US" altLang="zh-CN" sz="2400" dirty="0" smtClean="0">
                <a:latin typeface="Times New Roman" pitchFamily="18" charset="0"/>
                <a:sym typeface="Symbol" pitchFamily="18" charset="2"/>
              </a:rPr>
              <a:t></a:t>
            </a:r>
            <a:r>
              <a:rPr lang="en-US" altLang="zh-CN" sz="2400" i="1" dirty="0" smtClean="0">
                <a:latin typeface="Times New Roman" pitchFamily="18" charset="0"/>
              </a:rPr>
              <a:t>G</a:t>
            </a:r>
            <a:r>
              <a:rPr lang="en-US" altLang="zh-CN" sz="2400" dirty="0" smtClean="0">
                <a:latin typeface="Times New Roman" pitchFamily="18" charset="0"/>
              </a:rPr>
              <a:t>(</a:t>
            </a:r>
            <a:r>
              <a:rPr lang="en-US" altLang="zh-CN" sz="2400" i="1" dirty="0" smtClean="0">
                <a:latin typeface="Times New Roman" pitchFamily="18" charset="0"/>
              </a:rPr>
              <a:t>q</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p>
          <a:p>
            <a:pPr lvl="1"/>
            <a:r>
              <a:rPr lang="zh-CN" altLang="en-US" sz="2000" dirty="0" smtClean="0">
                <a:latin typeface="Times New Roman" pitchFamily="18" charset="0"/>
              </a:rPr>
              <a:t>证明：若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，可设</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，因此 </a:t>
            </a:r>
            <a:endParaRPr lang="en-US" altLang="zh-CN" sz="2000" dirty="0" smtClean="0">
              <a:latin typeface="Times New Roman" pitchFamily="18" charset="0"/>
            </a:endParaRPr>
          </a:p>
          <a:p>
            <a:pPr lvl="1"/>
            <a:endParaRPr lang="zh-CN" altLang="en-US" sz="800" dirty="0" smtClean="0">
              <a:latin typeface="Times New Roman" pitchFamily="18" charset="0"/>
            </a:endParaRPr>
          </a:p>
          <a:p>
            <a:pPr lvl="1"/>
            <a:r>
              <a:rPr lang="zh-CN" altLang="en-US" sz="2000" dirty="0" smtClean="0">
                <a:latin typeface="Times New Roman" pitchFamily="18" charset="0"/>
              </a:rPr>
              <a:t>                          ＝                     ＝</a:t>
            </a:r>
            <a:endParaRPr lang="en-US" altLang="zh-CN" sz="2000" dirty="0" smtClean="0">
              <a:latin typeface="Times New Roman" pitchFamily="18" charset="0"/>
            </a:endParaRPr>
          </a:p>
          <a:p>
            <a:pPr lvl="1"/>
            <a:endParaRPr lang="zh-CN" altLang="en-US" sz="800" dirty="0" smtClean="0">
              <a:latin typeface="Times New Roman" pitchFamily="18" charset="0"/>
            </a:endParaRPr>
          </a:p>
          <a:p>
            <a:pPr lvl="1"/>
            <a:r>
              <a:rPr lang="zh-CN" altLang="en-US" sz="2000" dirty="0" smtClean="0">
                <a:latin typeface="Times New Roman" pitchFamily="18" charset="0"/>
              </a:rPr>
              <a:t>而</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次数小于等于</a:t>
            </a:r>
            <a:r>
              <a:rPr lang="en-US" altLang="zh-CN" sz="2000" i="1" dirty="0" smtClean="0">
                <a:latin typeface="Times New Roman" pitchFamily="18" charset="0"/>
              </a:rPr>
              <a:t>n</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次数为</a:t>
            </a:r>
            <a:r>
              <a:rPr lang="en-US" altLang="zh-CN" sz="2000" i="1" dirty="0" err="1" smtClean="0">
                <a:latin typeface="Times New Roman" pitchFamily="18" charset="0"/>
              </a:rPr>
              <a:t>n</a:t>
            </a:r>
            <a:r>
              <a:rPr lang="en-US" altLang="zh-CN" sz="2000" i="1" baseline="-25000" dirty="0" err="1" smtClean="0">
                <a:latin typeface="Times New Roman" pitchFamily="18" charset="0"/>
              </a:rPr>
              <a:t>q</a:t>
            </a:r>
            <a:r>
              <a:rPr lang="zh-CN" altLang="en-US" sz="2000" dirty="0" smtClean="0">
                <a:latin typeface="Times New Roman" pitchFamily="18" charset="0"/>
              </a:rPr>
              <a:t>－</a:t>
            </a:r>
            <a:r>
              <a:rPr lang="en-US" altLang="zh-CN" sz="2000" i="1" dirty="0" smtClean="0">
                <a:latin typeface="Times New Roman" pitchFamily="18" charset="0"/>
              </a:rPr>
              <a:t>n</a:t>
            </a:r>
            <a:r>
              <a:rPr lang="zh-CN" altLang="en-US" sz="2000" dirty="0" smtClean="0">
                <a:latin typeface="Times New Roman" pitchFamily="18" charset="0"/>
              </a:rPr>
              <a:t>，其中</a:t>
            </a:r>
            <a:r>
              <a:rPr lang="en-US" altLang="zh-CN" sz="2000" i="1" dirty="0" err="1" smtClean="0">
                <a:latin typeface="Times New Roman" pitchFamily="18" charset="0"/>
              </a:rPr>
              <a:t>n</a:t>
            </a:r>
            <a:r>
              <a:rPr lang="en-US" altLang="zh-CN" sz="2000" i="1" baseline="-25000" dirty="0" err="1" smtClean="0">
                <a:latin typeface="Times New Roman" pitchFamily="18" charset="0"/>
              </a:rPr>
              <a:t>q</a:t>
            </a:r>
            <a:r>
              <a:rPr lang="zh-CN" altLang="en-US" sz="2000" dirty="0" smtClean="0">
                <a:latin typeface="Times New Roman" pitchFamily="18" charset="0"/>
              </a:rPr>
              <a:t>是</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的次数</a:t>
            </a:r>
            <a:endParaRPr lang="en-US" altLang="zh-CN" sz="2000" dirty="0" smtClean="0">
              <a:latin typeface="Times New Roman" pitchFamily="18" charset="0"/>
            </a:endParaRPr>
          </a:p>
          <a:p>
            <a:pPr lvl="1"/>
            <a:r>
              <a:rPr lang="zh-CN" altLang="en-US" sz="2000" dirty="0" smtClean="0">
                <a:latin typeface="Times New Roman" pitchFamily="18" charset="0"/>
              </a:rPr>
              <a:t>所以</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次数小于等于</a:t>
            </a:r>
            <a:r>
              <a:rPr lang="en-US" altLang="zh-CN" sz="2000" i="1" dirty="0" err="1" smtClean="0">
                <a:latin typeface="Times New Roman" pitchFamily="18" charset="0"/>
              </a:rPr>
              <a:t>n</a:t>
            </a:r>
            <a:r>
              <a:rPr lang="en-US" altLang="zh-CN" sz="2000" i="1" baseline="-25000" dirty="0" err="1" smtClean="0">
                <a:latin typeface="Times New Roman" pitchFamily="18" charset="0"/>
              </a:rPr>
              <a:t>q</a:t>
            </a:r>
            <a:r>
              <a:rPr lang="zh-CN" altLang="en-US"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n</a:t>
            </a:r>
            <a:r>
              <a:rPr lang="zh-CN" altLang="en-US" sz="2000" dirty="0" smtClean="0">
                <a:latin typeface="Times New Roman" pitchFamily="18" charset="0"/>
              </a:rPr>
              <a:t>－</a:t>
            </a:r>
            <a:r>
              <a:rPr lang="en-US" altLang="zh-CN" sz="2000" dirty="0" smtClean="0">
                <a:latin typeface="Times New Roman" pitchFamily="18" charset="0"/>
              </a:rPr>
              <a:t>1)=</a:t>
            </a:r>
            <a:r>
              <a:rPr lang="en-US" altLang="zh-CN" sz="2000" i="1" dirty="0" smtClean="0">
                <a:latin typeface="Times New Roman" pitchFamily="18" charset="0"/>
              </a:rPr>
              <a:t> </a:t>
            </a:r>
            <a:r>
              <a:rPr lang="en-US" altLang="zh-CN" sz="2000" i="1" dirty="0" err="1" smtClean="0">
                <a:latin typeface="Times New Roman" pitchFamily="18" charset="0"/>
              </a:rPr>
              <a:t>n</a:t>
            </a:r>
            <a:r>
              <a:rPr lang="en-US" altLang="zh-CN" sz="2000" i="1" baseline="-25000" dirty="0" err="1" smtClean="0">
                <a:latin typeface="Times New Roman" pitchFamily="18" charset="0"/>
              </a:rPr>
              <a:t>q</a:t>
            </a:r>
            <a:r>
              <a:rPr lang="zh-CN" altLang="en-US" sz="2000" dirty="0" smtClean="0">
                <a:latin typeface="Times New Roman" pitchFamily="18" charset="0"/>
              </a:rPr>
              <a:t>－</a:t>
            </a:r>
            <a:r>
              <a:rPr lang="en-US" altLang="zh-CN" sz="2000" dirty="0" smtClean="0">
                <a:latin typeface="Times New Roman" pitchFamily="18" charset="0"/>
              </a:rPr>
              <a:t>1</a:t>
            </a:r>
            <a:endParaRPr lang="zh-CN" altLang="en-US" sz="2000" dirty="0" smtClean="0">
              <a:latin typeface="Times New Roman" pitchFamily="18" charset="0"/>
            </a:endParaRPr>
          </a:p>
          <a:p>
            <a:pPr lvl="1"/>
            <a:r>
              <a:rPr lang="zh-CN" altLang="en-US" sz="2000" dirty="0" smtClean="0">
                <a:latin typeface="Times New Roman" pitchFamily="18" charset="0"/>
              </a:rPr>
              <a:t>根据定理</a:t>
            </a:r>
            <a:r>
              <a:rPr lang="en-US" altLang="zh-CN" sz="2000" dirty="0" smtClean="0">
                <a:latin typeface="Times New Roman" pitchFamily="18" charset="0"/>
              </a:rPr>
              <a:t>2-1</a:t>
            </a:r>
            <a:r>
              <a:rPr lang="zh-CN" altLang="en-US" sz="2000" dirty="0" smtClean="0">
                <a:latin typeface="Times New Roman" pitchFamily="18" charset="0"/>
              </a:rPr>
              <a:t>可知，</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唯一对应一个</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生成的序列，而显然有</a:t>
            </a:r>
          </a:p>
          <a:p>
            <a:pPr lvl="1"/>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，即该序列为</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p>
          <a:p>
            <a:pPr lvl="1"/>
            <a:r>
              <a:rPr lang="zh-CN" altLang="en-US" sz="2000" dirty="0" smtClean="0">
                <a:latin typeface="Times New Roman" pitchFamily="18" charset="0"/>
              </a:rPr>
              <a:t>所以若</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，则也有</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，即</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endParaRPr lang="en-US" altLang="zh-CN"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39650" name="Object 2"/>
          <p:cNvGraphicFramePr>
            <a:graphicFrameLocks noChangeAspect="1"/>
          </p:cNvGraphicFramePr>
          <p:nvPr/>
        </p:nvGraphicFramePr>
        <p:xfrm>
          <a:off x="1295400" y="2041525"/>
          <a:ext cx="1676400" cy="854075"/>
        </p:xfrm>
        <a:graphic>
          <a:graphicData uri="http://schemas.openxmlformats.org/presentationml/2006/ole">
            <p:oleObj spid="_x0000_s539650" name="公式" r:id="rId3" imgW="850680" imgH="431640" progId="Equation.3">
              <p:embed/>
            </p:oleObj>
          </a:graphicData>
        </a:graphic>
      </p:graphicFrame>
      <p:graphicFrame>
        <p:nvGraphicFramePr>
          <p:cNvPr id="539651" name="Object 3"/>
          <p:cNvGraphicFramePr>
            <a:graphicFrameLocks noChangeAspect="1"/>
          </p:cNvGraphicFramePr>
          <p:nvPr/>
        </p:nvGraphicFramePr>
        <p:xfrm>
          <a:off x="3200400" y="2054225"/>
          <a:ext cx="1262062" cy="841375"/>
        </p:xfrm>
        <a:graphic>
          <a:graphicData uri="http://schemas.openxmlformats.org/presentationml/2006/ole">
            <p:oleObj spid="_x0000_s539651" name="公式" r:id="rId4" imgW="647640" imgH="431640" progId="Equation.3">
              <p:embed/>
            </p:oleObj>
          </a:graphicData>
        </a:graphic>
      </p:graphicFrame>
      <p:graphicFrame>
        <p:nvGraphicFramePr>
          <p:cNvPr id="539652" name="Object 4"/>
          <p:cNvGraphicFramePr>
            <a:graphicFrameLocks noChangeAspect="1"/>
          </p:cNvGraphicFramePr>
          <p:nvPr/>
        </p:nvGraphicFramePr>
        <p:xfrm>
          <a:off x="4800600" y="2062163"/>
          <a:ext cx="1233380" cy="833438"/>
        </p:xfrm>
        <a:graphic>
          <a:graphicData uri="http://schemas.openxmlformats.org/presentationml/2006/ole">
            <p:oleObj spid="_x0000_s539652" name="公式" r:id="rId5" imgW="63468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39650"/>
                                        </p:tgtEl>
                                        <p:attrNameLst>
                                          <p:attrName>style.visibility</p:attrName>
                                        </p:attrNameLst>
                                      </p:cBhvr>
                                      <p:to>
                                        <p:strVal val="visible"/>
                                      </p:to>
                                    </p:set>
                                    <p:anim calcmode="lin" valueType="num">
                                      <p:cBhvr additive="base">
                                        <p:cTn id="7" dur="500" fill="hold"/>
                                        <p:tgtEl>
                                          <p:spTgt spid="539650"/>
                                        </p:tgtEl>
                                        <p:attrNameLst>
                                          <p:attrName>ppt_x</p:attrName>
                                        </p:attrNameLst>
                                      </p:cBhvr>
                                      <p:tavLst>
                                        <p:tav tm="0">
                                          <p:val>
                                            <p:strVal val="#ppt_x"/>
                                          </p:val>
                                        </p:tav>
                                        <p:tav tm="100000">
                                          <p:val>
                                            <p:strVal val="#ppt_x"/>
                                          </p:val>
                                        </p:tav>
                                      </p:tavLst>
                                    </p:anim>
                                    <p:anim calcmode="lin" valueType="num">
                                      <p:cBhvr additive="base">
                                        <p:cTn id="8" dur="500" fill="hold"/>
                                        <p:tgtEl>
                                          <p:spTgt spid="53965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39651"/>
                                        </p:tgtEl>
                                        <p:attrNameLst>
                                          <p:attrName>style.visibility</p:attrName>
                                        </p:attrNameLst>
                                      </p:cBhvr>
                                      <p:to>
                                        <p:strVal val="visible"/>
                                      </p:to>
                                    </p:set>
                                    <p:anim calcmode="lin" valueType="num">
                                      <p:cBhvr additive="base">
                                        <p:cTn id="11" dur="500" fill="hold"/>
                                        <p:tgtEl>
                                          <p:spTgt spid="539651"/>
                                        </p:tgtEl>
                                        <p:attrNameLst>
                                          <p:attrName>ppt_x</p:attrName>
                                        </p:attrNameLst>
                                      </p:cBhvr>
                                      <p:tavLst>
                                        <p:tav tm="0">
                                          <p:val>
                                            <p:strVal val="#ppt_x"/>
                                          </p:val>
                                        </p:tav>
                                        <p:tav tm="100000">
                                          <p:val>
                                            <p:strVal val="#ppt_x"/>
                                          </p:val>
                                        </p:tav>
                                      </p:tavLst>
                                    </p:anim>
                                    <p:anim calcmode="lin" valueType="num">
                                      <p:cBhvr additive="base">
                                        <p:cTn id="12" dur="500" fill="hold"/>
                                        <p:tgtEl>
                                          <p:spTgt spid="5396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39652"/>
                                        </p:tgtEl>
                                        <p:attrNameLst>
                                          <p:attrName>style.visibility</p:attrName>
                                        </p:attrNameLst>
                                      </p:cBhvr>
                                      <p:to>
                                        <p:strVal val="visible"/>
                                      </p:to>
                                    </p:set>
                                    <p:anim calcmode="lin" valueType="num">
                                      <p:cBhvr additive="base">
                                        <p:cTn id="15" dur="500" fill="hold"/>
                                        <p:tgtEl>
                                          <p:spTgt spid="539652"/>
                                        </p:tgtEl>
                                        <p:attrNameLst>
                                          <p:attrName>ppt_x</p:attrName>
                                        </p:attrNameLst>
                                      </p:cBhvr>
                                      <p:tavLst>
                                        <p:tav tm="0">
                                          <p:val>
                                            <p:strVal val="#ppt_x"/>
                                          </p:val>
                                        </p:tav>
                                        <p:tav tm="100000">
                                          <p:val>
                                            <p:strVal val="#ppt_x"/>
                                          </p:val>
                                        </p:tav>
                                      </p:tavLst>
                                    </p:anim>
                                    <p:anim calcmode="lin" valueType="num">
                                      <p:cBhvr additive="base">
                                        <p:cTn id="16" dur="500" fill="hold"/>
                                        <p:tgtEl>
                                          <p:spTgt spid="539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流密码的基本概念</a:t>
            </a:r>
            <a:endParaRPr lang="zh-CN" altLang="en-US" dirty="0"/>
          </a:p>
        </p:txBody>
      </p:sp>
      <p:sp>
        <p:nvSpPr>
          <p:cNvPr id="3" name="内容占位符 2"/>
          <p:cNvSpPr>
            <a:spLocks noGrp="1"/>
          </p:cNvSpPr>
          <p:nvPr>
            <p:ph idx="1"/>
          </p:nvPr>
        </p:nvSpPr>
        <p:spPr>
          <a:xfrm>
            <a:off x="457200" y="990600"/>
            <a:ext cx="8229600" cy="5486400"/>
          </a:xfrm>
        </p:spPr>
        <p:txBody>
          <a:bodyPr/>
          <a:lstStyle/>
          <a:p>
            <a:pPr>
              <a:lnSpc>
                <a:spcPct val="100000"/>
              </a:lnSpc>
            </a:pPr>
            <a:r>
              <a:rPr lang="zh-CN" altLang="en-US" sz="2400" dirty="0" smtClean="0"/>
              <a:t>流密码</a:t>
            </a:r>
            <a:r>
              <a:rPr lang="en-US" altLang="zh-CN" sz="2400" dirty="0" smtClean="0"/>
              <a:t>(stream cipher)</a:t>
            </a:r>
            <a:r>
              <a:rPr lang="zh-CN" altLang="en-US" sz="2400" dirty="0" smtClean="0"/>
              <a:t>，也称为序列密码</a:t>
            </a:r>
            <a:r>
              <a:rPr lang="en-US" altLang="zh-CN" sz="2400" dirty="0" smtClean="0"/>
              <a:t>(Sequence Cipher)</a:t>
            </a:r>
            <a:r>
              <a:rPr lang="zh-CN" altLang="en-US" sz="2400" dirty="0" smtClean="0"/>
              <a:t>，是一种重要的密码体制</a:t>
            </a:r>
          </a:p>
          <a:p>
            <a:pPr lvl="1">
              <a:lnSpc>
                <a:spcPct val="100000"/>
              </a:lnSpc>
            </a:pPr>
            <a:r>
              <a:rPr lang="zh-CN" altLang="en-US" sz="2000" dirty="0" smtClean="0"/>
              <a:t>明文消息按字符或比特逐位加密</a:t>
            </a:r>
            <a:endParaRPr lang="en-US" altLang="zh-CN" sz="2000" dirty="0" smtClean="0"/>
          </a:p>
          <a:p>
            <a:pPr>
              <a:lnSpc>
                <a:spcPct val="110000"/>
              </a:lnSpc>
            </a:pPr>
            <a:r>
              <a:rPr lang="zh-CN" altLang="en-US" sz="2400" dirty="0" smtClean="0">
                <a:latin typeface="Times New Roman" pitchFamily="18" charset="0"/>
              </a:rPr>
              <a:t>流密码的基本思想</a:t>
            </a:r>
          </a:p>
          <a:p>
            <a:pPr lvl="1">
              <a:lnSpc>
                <a:spcPct val="110000"/>
              </a:lnSpc>
            </a:pPr>
            <a:r>
              <a:rPr lang="zh-CN" altLang="en-US" sz="2000" dirty="0" smtClean="0">
                <a:latin typeface="Times New Roman" pitchFamily="18" charset="0"/>
              </a:rPr>
              <a:t>利用密钥</a:t>
            </a:r>
            <a:r>
              <a:rPr lang="en-US" altLang="zh-CN" sz="2000" i="1" dirty="0" smtClean="0">
                <a:solidFill>
                  <a:srgbClr val="0000FF"/>
                </a:solidFill>
                <a:latin typeface="Times New Roman" pitchFamily="18" charset="0"/>
              </a:rPr>
              <a:t>k</a:t>
            </a:r>
            <a:r>
              <a:rPr lang="zh-CN" altLang="en-US" sz="2000" dirty="0" smtClean="0">
                <a:latin typeface="Times New Roman" pitchFamily="18" charset="0"/>
              </a:rPr>
              <a:t>产生一个密钥流</a:t>
            </a:r>
            <a:r>
              <a:rPr lang="en-US" altLang="zh-CN" sz="2000" dirty="0" smtClean="0">
                <a:latin typeface="Times New Roman" pitchFamily="18" charset="0"/>
              </a:rPr>
              <a:t>z=z</a:t>
            </a:r>
            <a:r>
              <a:rPr lang="en-US" altLang="zh-CN" sz="2000" baseline="-25000" dirty="0" smtClean="0">
                <a:latin typeface="Times New Roman" pitchFamily="18" charset="0"/>
              </a:rPr>
              <a:t>0</a:t>
            </a:r>
            <a:r>
              <a:rPr lang="en-US" altLang="zh-CN" sz="2000" dirty="0" smtClean="0">
                <a:latin typeface="Times New Roman" pitchFamily="18" charset="0"/>
              </a:rPr>
              <a:t>z</a:t>
            </a:r>
            <a:r>
              <a:rPr lang="en-US" altLang="zh-CN" sz="2000" baseline="-25000" dirty="0" smtClean="0">
                <a:latin typeface="Times New Roman" pitchFamily="18" charset="0"/>
              </a:rPr>
              <a:t>1</a:t>
            </a:r>
            <a:r>
              <a:rPr lang="en-US" altLang="zh-CN" sz="2000" dirty="0" smtClean="0">
                <a:latin typeface="Times New Roman" pitchFamily="18" charset="0"/>
              </a:rPr>
              <a:t>z</a:t>
            </a:r>
            <a:r>
              <a:rPr lang="en-US" altLang="zh-CN" sz="2000" baseline="-25000" dirty="0" smtClean="0">
                <a:latin typeface="Times New Roman" pitchFamily="18" charset="0"/>
              </a:rPr>
              <a:t>2</a:t>
            </a:r>
            <a:r>
              <a:rPr lang="en-US" altLang="zh-CN" sz="2000" dirty="0" smtClean="0">
                <a:latin typeface="Times New Roman" pitchFamily="18" charset="0"/>
              </a:rPr>
              <a:t>…</a:t>
            </a:r>
            <a:r>
              <a:rPr lang="zh-CN" altLang="en-US" sz="2000" dirty="0" smtClean="0">
                <a:latin typeface="Times New Roman" pitchFamily="18" charset="0"/>
              </a:rPr>
              <a:t>，</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并使用如下规则对明文串</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0</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zh-CN" altLang="en-US" sz="2000" dirty="0" smtClean="0">
                <a:latin typeface="Times New Roman" pitchFamily="18" charset="0"/>
              </a:rPr>
              <a:t>加密：</a:t>
            </a:r>
          </a:p>
          <a:p>
            <a:pPr lvl="1">
              <a:lnSpc>
                <a:spcPct val="110000"/>
              </a:lnSpc>
              <a:buNone/>
            </a:pPr>
            <a:r>
              <a:rPr lang="zh-CN" altLang="en-US" sz="2000" i="1" dirty="0" smtClean="0">
                <a:solidFill>
                  <a:srgbClr val="0000FF"/>
                </a:solidFill>
                <a:latin typeface="Times New Roman" pitchFamily="18" charset="0"/>
              </a:rPr>
              <a:t>              </a:t>
            </a:r>
            <a:r>
              <a:rPr lang="en-US" altLang="zh-CN" sz="2000" i="1" dirty="0" smtClean="0">
                <a:solidFill>
                  <a:srgbClr val="0000FF"/>
                </a:solidFill>
                <a:latin typeface="Times New Roman" pitchFamily="18" charset="0"/>
              </a:rPr>
              <a:t>y</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y</a:t>
            </a:r>
            <a:r>
              <a:rPr lang="en-US" altLang="zh-CN" sz="2000" baseline="-25000" dirty="0" smtClean="0">
                <a:solidFill>
                  <a:srgbClr val="0000FF"/>
                </a:solidFill>
                <a:latin typeface="Times New Roman" pitchFamily="18" charset="0"/>
              </a:rPr>
              <a:t>0 </a:t>
            </a:r>
            <a:r>
              <a:rPr lang="en-US" altLang="zh-CN" sz="2000" i="1" dirty="0" smtClean="0">
                <a:solidFill>
                  <a:srgbClr val="0000FF"/>
                </a:solidFill>
                <a:latin typeface="Times New Roman" pitchFamily="18" charset="0"/>
              </a:rPr>
              <a:t>y</a:t>
            </a:r>
            <a:r>
              <a:rPr lang="en-US" altLang="zh-CN" sz="2000" baseline="-25000" dirty="0" smtClean="0">
                <a:solidFill>
                  <a:srgbClr val="0000FF"/>
                </a:solidFill>
                <a:latin typeface="Times New Roman" pitchFamily="18" charset="0"/>
              </a:rPr>
              <a:t>1 </a:t>
            </a:r>
            <a:r>
              <a:rPr lang="en-US" altLang="zh-CN" sz="2000" i="1" dirty="0" smtClean="0">
                <a:solidFill>
                  <a:srgbClr val="0000FF"/>
                </a:solidFill>
                <a:latin typeface="Times New Roman" pitchFamily="18" charset="0"/>
              </a:rPr>
              <a:t>y</a:t>
            </a:r>
            <a:r>
              <a:rPr lang="en-US" altLang="zh-CN" sz="2000" baseline="-25000" dirty="0" smtClean="0">
                <a:solidFill>
                  <a:srgbClr val="0000FF"/>
                </a:solidFill>
                <a:latin typeface="Times New Roman" pitchFamily="18" charset="0"/>
              </a:rPr>
              <a:t>2</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E</a:t>
            </a:r>
            <a:r>
              <a:rPr lang="en-US" altLang="zh-CN" sz="2000" dirty="0" smtClean="0">
                <a:solidFill>
                  <a:srgbClr val="0000FF"/>
                </a:solidFill>
                <a:latin typeface="Times New Roman" pitchFamily="18" charset="0"/>
              </a:rPr>
              <a:t>z</a:t>
            </a:r>
            <a:r>
              <a:rPr lang="en-US" altLang="zh-CN" sz="2000" baseline="-25000" dirty="0" smtClean="0">
                <a:solidFill>
                  <a:srgbClr val="0000FF"/>
                </a:solidFill>
                <a:latin typeface="Times New Roman" pitchFamily="18" charset="0"/>
              </a:rPr>
              <a:t>0</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x</a:t>
            </a:r>
            <a:r>
              <a:rPr lang="en-US" altLang="zh-CN" sz="2000" baseline="-25000" dirty="0" smtClean="0">
                <a:solidFill>
                  <a:srgbClr val="0000FF"/>
                </a:solidFill>
                <a:latin typeface="Times New Roman" pitchFamily="18" charset="0"/>
              </a:rPr>
              <a:t>0</a:t>
            </a:r>
            <a:r>
              <a:rPr lang="en-US" altLang="zh-CN" sz="2000" dirty="0" smtClean="0">
                <a:solidFill>
                  <a:srgbClr val="0000FF"/>
                </a:solidFill>
                <a:latin typeface="Times New Roman" pitchFamily="18" charset="0"/>
              </a:rPr>
              <a:t>) </a:t>
            </a:r>
            <a:r>
              <a:rPr lang="en-US" altLang="zh-CN" sz="2000" i="1" dirty="0" smtClean="0">
                <a:solidFill>
                  <a:srgbClr val="0000FF"/>
                </a:solidFill>
                <a:latin typeface="Times New Roman" pitchFamily="18" charset="0"/>
              </a:rPr>
              <a:t>E</a:t>
            </a:r>
            <a:r>
              <a:rPr lang="en-US" altLang="zh-CN" sz="2000" dirty="0" smtClean="0">
                <a:solidFill>
                  <a:srgbClr val="0000FF"/>
                </a:solidFill>
                <a:latin typeface="Times New Roman" pitchFamily="18" charset="0"/>
              </a:rPr>
              <a:t>z</a:t>
            </a:r>
            <a:r>
              <a:rPr lang="en-US" altLang="zh-CN" sz="2000" baseline="-25000" dirty="0" smtClean="0">
                <a:solidFill>
                  <a:srgbClr val="0000FF"/>
                </a:solidFill>
                <a:latin typeface="Times New Roman" pitchFamily="18" charset="0"/>
              </a:rPr>
              <a:t>1</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x</a:t>
            </a:r>
            <a:r>
              <a:rPr lang="en-US" altLang="zh-CN" sz="2000" baseline="-25000" dirty="0" smtClean="0">
                <a:solidFill>
                  <a:srgbClr val="0000FF"/>
                </a:solidFill>
                <a:latin typeface="Times New Roman" pitchFamily="18" charset="0"/>
              </a:rPr>
              <a:t>1</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 E</a:t>
            </a:r>
            <a:r>
              <a:rPr lang="en-US" altLang="zh-CN" sz="2000" dirty="0" smtClean="0">
                <a:solidFill>
                  <a:srgbClr val="0000FF"/>
                </a:solidFill>
                <a:latin typeface="Times New Roman" pitchFamily="18" charset="0"/>
              </a:rPr>
              <a:t>z</a:t>
            </a:r>
            <a:r>
              <a:rPr lang="en-US" altLang="zh-CN" sz="2000" baseline="-25000" dirty="0" smtClean="0">
                <a:solidFill>
                  <a:srgbClr val="0000FF"/>
                </a:solidFill>
                <a:latin typeface="Times New Roman" pitchFamily="18" charset="0"/>
              </a:rPr>
              <a:t>2</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x</a:t>
            </a:r>
            <a:r>
              <a:rPr lang="en-US" altLang="zh-CN" sz="2000" baseline="-25000" dirty="0" smtClean="0">
                <a:solidFill>
                  <a:srgbClr val="0000FF"/>
                </a:solidFill>
                <a:latin typeface="Times New Roman" pitchFamily="18" charset="0"/>
              </a:rPr>
              <a:t>2</a:t>
            </a:r>
            <a:r>
              <a:rPr lang="en-US" altLang="zh-CN" sz="2000" dirty="0" smtClean="0">
                <a:solidFill>
                  <a:srgbClr val="0000FF"/>
                </a:solidFill>
                <a:latin typeface="Times New Roman" pitchFamily="18" charset="0"/>
              </a:rPr>
              <a:t>)…</a:t>
            </a:r>
          </a:p>
          <a:p>
            <a:pPr>
              <a:lnSpc>
                <a:spcPct val="110000"/>
              </a:lnSpc>
            </a:pPr>
            <a:r>
              <a:rPr lang="zh-CN" altLang="en-US" sz="2400" dirty="0" smtClean="0">
                <a:latin typeface="Times New Roman" pitchFamily="18" charset="0"/>
              </a:rPr>
              <a:t>流密码与分组密码的区别：在于有无记忆性</a:t>
            </a:r>
            <a:endParaRPr lang="en-US" altLang="zh-CN" sz="2400" dirty="0" smtClean="0">
              <a:latin typeface="Times New Roman" pitchFamily="18" charset="0"/>
            </a:endParaRPr>
          </a:p>
          <a:p>
            <a:pPr lvl="1">
              <a:lnSpc>
                <a:spcPct val="110000"/>
              </a:lnSpc>
            </a:pPr>
            <a:r>
              <a:rPr lang="zh-CN" altLang="en-US" sz="1800" dirty="0" smtClean="0">
                <a:latin typeface="Times New Roman" pitchFamily="18" charset="0"/>
              </a:rPr>
              <a:t>流密码的密钥流是由已知记忆状态导出</a:t>
            </a:r>
            <a:endParaRPr lang="en-US" altLang="zh-CN" sz="1800" dirty="0" smtClean="0">
              <a:latin typeface="Times New Roman" pitchFamily="18" charset="0"/>
            </a:endParaRPr>
          </a:p>
          <a:p>
            <a:pPr lvl="1">
              <a:lnSpc>
                <a:spcPct val="110000"/>
              </a:lnSpc>
              <a:buNone/>
            </a:pPr>
            <a:r>
              <a:rPr lang="zh-CN" altLang="en-US" sz="1800" dirty="0" smtClean="0">
                <a:latin typeface="Times New Roman" pitchFamily="18" charset="0"/>
              </a:rPr>
              <a:t>       当前状态与记忆元件初始状态、密钥</a:t>
            </a:r>
            <a:r>
              <a:rPr lang="en-US" altLang="zh-CN" sz="1800" dirty="0" smtClean="0">
                <a:latin typeface="Times New Roman" pitchFamily="18" charset="0"/>
              </a:rPr>
              <a:t>k</a:t>
            </a:r>
            <a:r>
              <a:rPr lang="zh-CN" altLang="en-US" sz="1800" dirty="0" smtClean="0">
                <a:latin typeface="Times New Roman" pitchFamily="18" charset="0"/>
              </a:rPr>
              <a:t>、</a:t>
            </a:r>
            <a:endParaRPr lang="en-US" altLang="zh-CN" sz="1800" dirty="0" smtClean="0">
              <a:latin typeface="Times New Roman" pitchFamily="18" charset="0"/>
            </a:endParaRPr>
          </a:p>
          <a:p>
            <a:pPr lvl="1">
              <a:lnSpc>
                <a:spcPct val="110000"/>
              </a:lnSpc>
              <a:buNone/>
            </a:pPr>
            <a:r>
              <a:rPr lang="zh-CN" altLang="en-US" sz="1800" dirty="0" smtClean="0">
                <a:latin typeface="Times New Roman" pitchFamily="18" charset="0"/>
              </a:rPr>
              <a:t>       输入的明文和状态转换函数导出</a:t>
            </a:r>
            <a:endParaRPr lang="en-US" altLang="zh-CN" sz="1800" dirty="0" smtClean="0">
              <a:latin typeface="Times New Roman" pitchFamily="18" charset="0"/>
            </a:endParaRPr>
          </a:p>
          <a:p>
            <a:pPr lvl="1">
              <a:lnSpc>
                <a:spcPct val="110000"/>
              </a:lnSpc>
            </a:pPr>
            <a:r>
              <a:rPr lang="zh-CN" altLang="en-US" sz="1800" dirty="0" smtClean="0">
                <a:latin typeface="Times New Roman" pitchFamily="18" charset="0"/>
              </a:rPr>
              <a:t>分组密码对明文一组一组的加密，组间一般没有关系</a:t>
            </a:r>
          </a:p>
          <a:p>
            <a:pPr lvl="1">
              <a:lnSpc>
                <a:spcPct val="110000"/>
              </a:lnSpc>
              <a:buNone/>
            </a:pPr>
            <a:endParaRPr lang="zh-CN" altLang="en-US" sz="2000"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21890" name="Object 2"/>
          <p:cNvGraphicFramePr>
            <a:graphicFrameLocks noChangeAspect="1"/>
          </p:cNvGraphicFramePr>
          <p:nvPr/>
        </p:nvGraphicFramePr>
        <p:xfrm>
          <a:off x="5867400" y="2209800"/>
          <a:ext cx="3200400" cy="1866900"/>
        </p:xfrm>
        <a:graphic>
          <a:graphicData uri="http://schemas.openxmlformats.org/presentationml/2006/ole">
            <p:oleObj spid="_x0000_s421890" name="Visio" r:id="rId3" imgW="2766441" imgH="1614297" progId="Visio.Drawing.11">
              <p:embed/>
            </p:oleObj>
          </a:graphicData>
        </a:graphic>
      </p:graphicFrame>
      <p:graphicFrame>
        <p:nvGraphicFramePr>
          <p:cNvPr id="421891" name="Object 3"/>
          <p:cNvGraphicFramePr>
            <a:graphicFrameLocks noChangeAspect="1"/>
          </p:cNvGraphicFramePr>
          <p:nvPr/>
        </p:nvGraphicFramePr>
        <p:xfrm>
          <a:off x="5906311" y="4419600"/>
          <a:ext cx="3161489" cy="1857375"/>
        </p:xfrm>
        <a:graphic>
          <a:graphicData uri="http://schemas.openxmlformats.org/presentationml/2006/ole">
            <p:oleObj spid="_x0000_s421891" name="Visio" r:id="rId4" imgW="2766441" imgH="1614297" progId="Visio.Drawing.11">
              <p:embed/>
            </p:oleObj>
          </a:graphicData>
        </a:graphic>
      </p:graphicFrame>
      <p:sp>
        <p:nvSpPr>
          <p:cNvPr id="8" name="TextBox 7"/>
          <p:cNvSpPr txBox="1"/>
          <p:nvPr/>
        </p:nvSpPr>
        <p:spPr>
          <a:xfrm>
            <a:off x="6629400" y="3962400"/>
            <a:ext cx="1676400" cy="369332"/>
          </a:xfrm>
          <a:prstGeom prst="rect">
            <a:avLst/>
          </a:prstGeom>
          <a:noFill/>
        </p:spPr>
        <p:txBody>
          <a:bodyPr wrap="square" rtlCol="0">
            <a:spAutoFit/>
          </a:bodyPr>
          <a:lstStyle/>
          <a:p>
            <a:r>
              <a:rPr lang="zh-CN" altLang="en-US" sz="1800" dirty="0" smtClean="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流密码示意图</a:t>
            </a:r>
            <a:endParaRPr lang="zh-CN" altLang="en-US" sz="1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endParaRPr>
          </a:p>
        </p:txBody>
      </p:sp>
      <p:sp>
        <p:nvSpPr>
          <p:cNvPr id="9" name="TextBox 8"/>
          <p:cNvSpPr txBox="1"/>
          <p:nvPr/>
        </p:nvSpPr>
        <p:spPr>
          <a:xfrm>
            <a:off x="6629400" y="6172200"/>
            <a:ext cx="1828800" cy="369332"/>
          </a:xfrm>
          <a:prstGeom prst="rect">
            <a:avLst/>
          </a:prstGeom>
          <a:noFill/>
        </p:spPr>
        <p:txBody>
          <a:bodyPr wrap="square" rtlCol="0">
            <a:spAutoFit/>
          </a:bodyPr>
          <a:lstStyle/>
          <a:p>
            <a:r>
              <a:rPr lang="zh-CN" altLang="en-US" sz="1800" dirty="0" smtClean="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分组密码示意图</a:t>
            </a:r>
            <a:endParaRPr lang="zh-CN" altLang="en-US" sz="1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21890"/>
                                        </p:tgtEl>
                                        <p:attrNameLst>
                                          <p:attrName>style.visibility</p:attrName>
                                        </p:attrNameLst>
                                      </p:cBhvr>
                                      <p:to>
                                        <p:strVal val="visible"/>
                                      </p:to>
                                    </p:set>
                                    <p:anim calcmode="lin" valueType="num">
                                      <p:cBhvr additive="base">
                                        <p:cTn id="7" dur="500" fill="hold"/>
                                        <p:tgtEl>
                                          <p:spTgt spid="421890"/>
                                        </p:tgtEl>
                                        <p:attrNameLst>
                                          <p:attrName>ppt_x</p:attrName>
                                        </p:attrNameLst>
                                      </p:cBhvr>
                                      <p:tavLst>
                                        <p:tav tm="0">
                                          <p:val>
                                            <p:strVal val="#ppt_x"/>
                                          </p:val>
                                        </p:tav>
                                        <p:tav tm="100000">
                                          <p:val>
                                            <p:strVal val="#ppt_x"/>
                                          </p:val>
                                        </p:tav>
                                      </p:tavLst>
                                    </p:anim>
                                    <p:anim calcmode="lin" valueType="num">
                                      <p:cBhvr additive="base">
                                        <p:cTn id="8" dur="500" fill="hold"/>
                                        <p:tgtEl>
                                          <p:spTgt spid="4218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228600" y="914400"/>
            <a:ext cx="8534400" cy="5486400"/>
          </a:xfrm>
        </p:spPr>
        <p:txBody>
          <a:bodyPr/>
          <a:lstStyle/>
          <a:p>
            <a:pPr lvl="1">
              <a:lnSpc>
                <a:spcPct val="200000"/>
              </a:lnSpc>
            </a:pPr>
            <a:r>
              <a:rPr lang="zh-CN" altLang="en-US" sz="2000" dirty="0" smtClean="0">
                <a:latin typeface="Times New Roman" pitchFamily="18" charset="0"/>
              </a:rPr>
              <a:t>反之，若</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，则对于次数小于</a:t>
            </a:r>
            <a:r>
              <a:rPr lang="en-US" altLang="zh-CN" sz="2000" i="1" dirty="0" smtClean="0">
                <a:latin typeface="Times New Roman" pitchFamily="18" charset="0"/>
              </a:rPr>
              <a:t>n</a:t>
            </a:r>
            <a:r>
              <a:rPr lang="zh-CN" altLang="en-US" sz="2000" dirty="0" smtClean="0">
                <a:latin typeface="Times New Roman" pitchFamily="18" charset="0"/>
              </a:rPr>
              <a:t>的多项式</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，存在序列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，以                         为生成函数。</a:t>
            </a:r>
            <a:endParaRPr lang="en-US" altLang="zh-CN" sz="2000" dirty="0" smtClean="0">
              <a:latin typeface="Times New Roman" pitchFamily="18" charset="0"/>
            </a:endParaRPr>
          </a:p>
          <a:p>
            <a:pPr lvl="1">
              <a:lnSpc>
                <a:spcPct val="200000"/>
              </a:lnSpc>
            </a:pPr>
            <a:r>
              <a:rPr lang="zh-CN" altLang="en-US" sz="2000" dirty="0" smtClean="0">
                <a:latin typeface="Times New Roman" pitchFamily="18" charset="0"/>
              </a:rPr>
              <a:t>由于</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和</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中的序列是一一对应的，当</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时，当然也存在序列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以                         为生成函数</a:t>
            </a:r>
            <a:endParaRPr lang="en-US" altLang="zh-CN" sz="2000" dirty="0" smtClean="0">
              <a:latin typeface="Times New Roman" pitchFamily="18" charset="0"/>
            </a:endParaRPr>
          </a:p>
          <a:p>
            <a:pPr lvl="1">
              <a:lnSpc>
                <a:spcPct val="200000"/>
              </a:lnSpc>
            </a:pPr>
            <a:r>
              <a:rPr lang="zh-CN" altLang="en-US" sz="2000" dirty="0" smtClean="0">
                <a:latin typeface="Times New Roman" pitchFamily="18" charset="0"/>
              </a:rPr>
              <a:t>由于</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，序列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，所以存在函数</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，使得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的生成函数也等于          ，</a:t>
            </a:r>
            <a:endParaRPr lang="en-US" altLang="zh-CN" sz="2000" dirty="0" smtClean="0">
              <a:latin typeface="Times New Roman" pitchFamily="18" charset="0"/>
            </a:endParaRPr>
          </a:p>
          <a:p>
            <a:pPr lvl="1">
              <a:lnSpc>
                <a:spcPct val="200000"/>
              </a:lnSpc>
            </a:pPr>
            <a:r>
              <a:rPr lang="zh-CN" altLang="en-US" sz="2000" dirty="0" smtClean="0">
                <a:latin typeface="Times New Roman" pitchFamily="18" charset="0"/>
              </a:rPr>
              <a:t>从而                                    ，即</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，所以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p>
          <a:p>
            <a:pPr lvl="1">
              <a:lnSpc>
                <a:spcPct val="200000"/>
              </a:lnSpc>
            </a:pPr>
            <a:r>
              <a:rPr lang="zh-CN" altLang="en-US" sz="2000" dirty="0" smtClean="0">
                <a:latin typeface="Times New Roman" pitchFamily="18" charset="0"/>
              </a:rPr>
              <a:t>证毕</a:t>
            </a:r>
            <a:endParaRPr lang="en-US" altLang="zh-CN"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40674" name="Object 2"/>
          <p:cNvGraphicFramePr>
            <a:graphicFrameLocks noChangeAspect="1"/>
          </p:cNvGraphicFramePr>
          <p:nvPr/>
        </p:nvGraphicFramePr>
        <p:xfrm>
          <a:off x="2903538" y="1589088"/>
          <a:ext cx="1516062" cy="771525"/>
        </p:xfrm>
        <a:graphic>
          <a:graphicData uri="http://schemas.openxmlformats.org/presentationml/2006/ole">
            <p:oleObj spid="_x0000_s540674" name="公式" r:id="rId3" imgW="850680" imgH="431640" progId="Equation.3">
              <p:embed/>
            </p:oleObj>
          </a:graphicData>
        </a:graphic>
      </p:graphicFrame>
      <p:graphicFrame>
        <p:nvGraphicFramePr>
          <p:cNvPr id="540675" name="Object 3"/>
          <p:cNvGraphicFramePr>
            <a:graphicFrameLocks noChangeAspect="1"/>
          </p:cNvGraphicFramePr>
          <p:nvPr/>
        </p:nvGraphicFramePr>
        <p:xfrm>
          <a:off x="3200399" y="2971800"/>
          <a:ext cx="1447801" cy="736145"/>
        </p:xfrm>
        <a:graphic>
          <a:graphicData uri="http://schemas.openxmlformats.org/presentationml/2006/ole">
            <p:oleObj spid="_x0000_s540675" name="公式" r:id="rId4" imgW="850680" imgH="431640" progId="Equation.3">
              <p:embed/>
            </p:oleObj>
          </a:graphicData>
        </a:graphic>
      </p:graphicFrame>
      <p:graphicFrame>
        <p:nvGraphicFramePr>
          <p:cNvPr id="540676" name="Object 4"/>
          <p:cNvGraphicFramePr>
            <a:graphicFrameLocks noChangeAspect="1"/>
          </p:cNvGraphicFramePr>
          <p:nvPr/>
        </p:nvGraphicFramePr>
        <p:xfrm>
          <a:off x="3048000" y="4267200"/>
          <a:ext cx="639705" cy="777261"/>
        </p:xfrm>
        <a:graphic>
          <a:graphicData uri="http://schemas.openxmlformats.org/presentationml/2006/ole">
            <p:oleObj spid="_x0000_s540676" name="公式" r:id="rId5" imgW="355320" imgH="431640" progId="Equation.3">
              <p:embed/>
            </p:oleObj>
          </a:graphicData>
        </a:graphic>
      </p:graphicFrame>
      <p:graphicFrame>
        <p:nvGraphicFramePr>
          <p:cNvPr id="540677" name="Object 5"/>
          <p:cNvGraphicFramePr>
            <a:graphicFrameLocks noChangeAspect="1"/>
          </p:cNvGraphicFramePr>
          <p:nvPr/>
        </p:nvGraphicFramePr>
        <p:xfrm>
          <a:off x="1524000" y="5094288"/>
          <a:ext cx="2338388" cy="771525"/>
        </p:xfrm>
        <a:graphic>
          <a:graphicData uri="http://schemas.openxmlformats.org/presentationml/2006/ole">
            <p:oleObj spid="_x0000_s540677" name="公式" r:id="rId6" imgW="130788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40674"/>
                                        </p:tgtEl>
                                        <p:attrNameLst>
                                          <p:attrName>style.visibility</p:attrName>
                                        </p:attrNameLst>
                                      </p:cBhvr>
                                      <p:to>
                                        <p:strVal val="visible"/>
                                      </p:to>
                                    </p:set>
                                    <p:anim calcmode="lin" valueType="num">
                                      <p:cBhvr additive="base">
                                        <p:cTn id="7" dur="500" fill="hold"/>
                                        <p:tgtEl>
                                          <p:spTgt spid="540674"/>
                                        </p:tgtEl>
                                        <p:attrNameLst>
                                          <p:attrName>ppt_x</p:attrName>
                                        </p:attrNameLst>
                                      </p:cBhvr>
                                      <p:tavLst>
                                        <p:tav tm="0">
                                          <p:val>
                                            <p:strVal val="#ppt_x"/>
                                          </p:val>
                                        </p:tav>
                                        <p:tav tm="100000">
                                          <p:val>
                                            <p:strVal val="#ppt_x"/>
                                          </p:val>
                                        </p:tav>
                                      </p:tavLst>
                                    </p:anim>
                                    <p:anim calcmode="lin" valueType="num">
                                      <p:cBhvr additive="base">
                                        <p:cTn id="8" dur="500" fill="hold"/>
                                        <p:tgtEl>
                                          <p:spTgt spid="5406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0675"/>
                                        </p:tgtEl>
                                        <p:attrNameLst>
                                          <p:attrName>style.visibility</p:attrName>
                                        </p:attrNameLst>
                                      </p:cBhvr>
                                      <p:to>
                                        <p:strVal val="visible"/>
                                      </p:to>
                                    </p:set>
                                    <p:anim calcmode="lin" valueType="num">
                                      <p:cBhvr additive="base">
                                        <p:cTn id="13" dur="500" fill="hold"/>
                                        <p:tgtEl>
                                          <p:spTgt spid="540675"/>
                                        </p:tgtEl>
                                        <p:attrNameLst>
                                          <p:attrName>ppt_x</p:attrName>
                                        </p:attrNameLst>
                                      </p:cBhvr>
                                      <p:tavLst>
                                        <p:tav tm="0">
                                          <p:val>
                                            <p:strVal val="#ppt_x"/>
                                          </p:val>
                                        </p:tav>
                                        <p:tav tm="100000">
                                          <p:val>
                                            <p:strVal val="#ppt_x"/>
                                          </p:val>
                                        </p:tav>
                                      </p:tavLst>
                                    </p:anim>
                                    <p:anim calcmode="lin" valueType="num">
                                      <p:cBhvr additive="base">
                                        <p:cTn id="14" dur="500" fill="hold"/>
                                        <p:tgtEl>
                                          <p:spTgt spid="54067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40676"/>
                                        </p:tgtEl>
                                        <p:attrNameLst>
                                          <p:attrName>style.visibility</p:attrName>
                                        </p:attrNameLst>
                                      </p:cBhvr>
                                      <p:to>
                                        <p:strVal val="visible"/>
                                      </p:to>
                                    </p:set>
                                    <p:anim calcmode="lin" valueType="num">
                                      <p:cBhvr additive="base">
                                        <p:cTn id="17" dur="500" fill="hold"/>
                                        <p:tgtEl>
                                          <p:spTgt spid="540676"/>
                                        </p:tgtEl>
                                        <p:attrNameLst>
                                          <p:attrName>ppt_x</p:attrName>
                                        </p:attrNameLst>
                                      </p:cBhvr>
                                      <p:tavLst>
                                        <p:tav tm="0">
                                          <p:val>
                                            <p:strVal val="#ppt_x"/>
                                          </p:val>
                                        </p:tav>
                                        <p:tav tm="100000">
                                          <p:val>
                                            <p:strVal val="#ppt_x"/>
                                          </p:val>
                                        </p:tav>
                                      </p:tavLst>
                                    </p:anim>
                                    <p:anim calcmode="lin" valueType="num">
                                      <p:cBhvr additive="base">
                                        <p:cTn id="18" dur="500" fill="hold"/>
                                        <p:tgtEl>
                                          <p:spTgt spid="54067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40677"/>
                                        </p:tgtEl>
                                        <p:attrNameLst>
                                          <p:attrName>style.visibility</p:attrName>
                                        </p:attrNameLst>
                                      </p:cBhvr>
                                      <p:to>
                                        <p:strVal val="visible"/>
                                      </p:to>
                                    </p:set>
                                    <p:anim calcmode="lin" valueType="num">
                                      <p:cBhvr additive="base">
                                        <p:cTn id="21" dur="500" fill="hold"/>
                                        <p:tgtEl>
                                          <p:spTgt spid="540677"/>
                                        </p:tgtEl>
                                        <p:attrNameLst>
                                          <p:attrName>ppt_x</p:attrName>
                                        </p:attrNameLst>
                                      </p:cBhvr>
                                      <p:tavLst>
                                        <p:tav tm="0">
                                          <p:val>
                                            <p:strVal val="#ppt_x"/>
                                          </p:val>
                                        </p:tav>
                                        <p:tav tm="100000">
                                          <p:val>
                                            <p:strVal val="#ppt_x"/>
                                          </p:val>
                                        </p:tav>
                                      </p:tavLst>
                                    </p:anim>
                                    <p:anim calcmode="lin" valueType="num">
                                      <p:cBhvr additive="base">
                                        <p:cTn id="22" dur="500" fill="hold"/>
                                        <p:tgtEl>
                                          <p:spTgt spid="540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90600"/>
            <a:ext cx="8534400" cy="5410200"/>
          </a:xfrm>
        </p:spPr>
        <p:txBody>
          <a:bodyPr/>
          <a:lstStyle/>
          <a:p>
            <a:r>
              <a:rPr lang="zh-CN" altLang="en-US" sz="2400" dirty="0" smtClean="0">
                <a:latin typeface="Times New Roman" pitchFamily="18" charset="0"/>
              </a:rPr>
              <a:t>定理</a:t>
            </a:r>
            <a:r>
              <a:rPr lang="en-US" altLang="zh-CN" sz="2400" dirty="0" smtClean="0">
                <a:latin typeface="Times New Roman" pitchFamily="18" charset="0"/>
              </a:rPr>
              <a:t>2-2 </a:t>
            </a:r>
            <a:r>
              <a:rPr lang="zh-CN" altLang="en-US" sz="2400" dirty="0" smtClean="0">
                <a:latin typeface="Times New Roman" pitchFamily="18" charset="0"/>
              </a:rPr>
              <a:t>说明可用</a:t>
            </a:r>
            <a:r>
              <a:rPr lang="en-US" altLang="zh-CN" sz="2400" i="1" dirty="0" smtClean="0">
                <a:latin typeface="Times New Roman" pitchFamily="18" charset="0"/>
              </a:rPr>
              <a:t>n</a:t>
            </a:r>
            <a:r>
              <a:rPr lang="zh-CN" altLang="en-US" sz="2400" dirty="0" smtClean="0">
                <a:latin typeface="Times New Roman" pitchFamily="18" charset="0"/>
              </a:rPr>
              <a:t>级</a:t>
            </a:r>
            <a:r>
              <a:rPr lang="en-US" altLang="zh-CN" sz="2400" dirty="0" smtClean="0">
                <a:latin typeface="Times New Roman" pitchFamily="18" charset="0"/>
              </a:rPr>
              <a:t>LFSR</a:t>
            </a:r>
            <a:r>
              <a:rPr lang="zh-CN" altLang="en-US" sz="2400" dirty="0" smtClean="0">
                <a:latin typeface="Times New Roman" pitchFamily="18" charset="0"/>
              </a:rPr>
              <a:t>产生的序列，也可用级数更多的</a:t>
            </a:r>
            <a:r>
              <a:rPr lang="en-US" altLang="zh-CN" sz="2400" dirty="0" smtClean="0">
                <a:latin typeface="Times New Roman" pitchFamily="18" charset="0"/>
              </a:rPr>
              <a:t>LFSR</a:t>
            </a:r>
            <a:r>
              <a:rPr lang="zh-CN" altLang="en-US" sz="2400" dirty="0" smtClean="0">
                <a:latin typeface="Times New Roman" pitchFamily="18" charset="0"/>
              </a:rPr>
              <a:t>来产生</a:t>
            </a:r>
          </a:p>
          <a:p>
            <a:pPr lvl="1"/>
            <a:r>
              <a:rPr lang="zh-CN" altLang="en-US" sz="2000" dirty="0" smtClean="0">
                <a:latin typeface="Times New Roman" pitchFamily="18" charset="0"/>
              </a:rPr>
              <a:t>反之一个</a:t>
            </a:r>
            <a:r>
              <a:rPr lang="en-US" altLang="zh-CN" sz="2000" dirty="0" smtClean="0">
                <a:latin typeface="Times New Roman" pitchFamily="18" charset="0"/>
              </a:rPr>
              <a:t>LFSR</a:t>
            </a:r>
            <a:r>
              <a:rPr lang="zh-CN" altLang="en-US" sz="2000" dirty="0" smtClean="0">
                <a:latin typeface="Times New Roman" pitchFamily="18" charset="0"/>
              </a:rPr>
              <a:t>序列的特征多项式可能有多个，需要的移位寄存器个数也不同</a:t>
            </a:r>
          </a:p>
          <a:p>
            <a:r>
              <a:rPr lang="zh-CN" altLang="en-US" sz="2400" dirty="0" smtClean="0">
                <a:latin typeface="Times New Roman" pitchFamily="18" charset="0"/>
              </a:rPr>
              <a:t>定义：二元序列的</a:t>
            </a:r>
            <a:r>
              <a:rPr lang="zh-CN" altLang="en-US" sz="2400" dirty="0" smtClean="0">
                <a:solidFill>
                  <a:srgbClr val="0000FF"/>
                </a:solidFill>
                <a:latin typeface="Times New Roman" pitchFamily="18" charset="0"/>
              </a:rPr>
              <a:t>线性复杂度</a:t>
            </a:r>
            <a:r>
              <a:rPr lang="zh-CN" altLang="en-US" sz="2400" dirty="0" smtClean="0">
                <a:latin typeface="Times New Roman" pitchFamily="18" charset="0"/>
              </a:rPr>
              <a:t>是指生成该序列的最短</a:t>
            </a:r>
            <a:r>
              <a:rPr lang="en-US" altLang="zh-CN" sz="2400" dirty="0" smtClean="0">
                <a:latin typeface="Times New Roman" pitchFamily="18" charset="0"/>
              </a:rPr>
              <a:t>LFSR</a:t>
            </a:r>
            <a:r>
              <a:rPr lang="zh-CN" altLang="en-US" sz="2400" dirty="0" smtClean="0">
                <a:latin typeface="Times New Roman" pitchFamily="18" charset="0"/>
              </a:rPr>
              <a:t>的级数，最短</a:t>
            </a:r>
            <a:r>
              <a:rPr lang="en-US" altLang="zh-CN" sz="2400" dirty="0" smtClean="0">
                <a:latin typeface="Times New Roman" pitchFamily="18" charset="0"/>
              </a:rPr>
              <a:t>LFSR</a:t>
            </a:r>
            <a:r>
              <a:rPr lang="zh-CN" altLang="en-US" sz="2400" dirty="0" smtClean="0">
                <a:latin typeface="Times New Roman" pitchFamily="18" charset="0"/>
              </a:rPr>
              <a:t>的特征多项式称为二元序列的</a:t>
            </a:r>
            <a:r>
              <a:rPr lang="zh-CN" altLang="en-US" sz="2400" dirty="0" smtClean="0">
                <a:solidFill>
                  <a:srgbClr val="0000FF"/>
                </a:solidFill>
                <a:latin typeface="Times New Roman" pitchFamily="18" charset="0"/>
              </a:rPr>
              <a:t>极小特征多项式</a:t>
            </a:r>
            <a:r>
              <a:rPr lang="zh-CN" altLang="en-US" sz="2400" dirty="0" smtClean="0">
                <a:latin typeface="Times New Roman" pitchFamily="18" charset="0"/>
              </a:rPr>
              <a:t>，显然它的次数就是序列的线性复杂度</a:t>
            </a:r>
            <a:endParaRPr lang="zh-CN" altLang="en-US" dirty="0" smtClean="0">
              <a:latin typeface="Times New Roman" pitchFamily="18" charset="0"/>
            </a:endParaRPr>
          </a:p>
          <a:p>
            <a:r>
              <a:rPr lang="zh-CN" altLang="en-US" sz="2400" dirty="0" smtClean="0">
                <a:latin typeface="Times New Roman" pitchFamily="18" charset="0"/>
              </a:rPr>
              <a:t>定义</a:t>
            </a:r>
            <a:r>
              <a:rPr lang="en-US" altLang="zh-CN" sz="2400" dirty="0" smtClean="0">
                <a:latin typeface="Times New Roman" pitchFamily="18" charset="0"/>
              </a:rPr>
              <a:t>2-2   </a:t>
            </a:r>
            <a:r>
              <a:rPr lang="zh-CN" altLang="en-US" sz="2400" dirty="0" smtClean="0">
                <a:latin typeface="Times New Roman" pitchFamily="18" charset="0"/>
              </a:rPr>
              <a:t>设</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是</a:t>
            </a:r>
            <a:r>
              <a:rPr lang="en-US" altLang="zh-CN" sz="2400" dirty="0" smtClean="0">
                <a:latin typeface="Times New Roman" pitchFamily="18" charset="0"/>
              </a:rPr>
              <a:t>GF(2)</a:t>
            </a:r>
            <a:r>
              <a:rPr lang="zh-CN" altLang="en-US" sz="2400" dirty="0" smtClean="0">
                <a:latin typeface="Times New Roman" pitchFamily="18" charset="0"/>
              </a:rPr>
              <a:t>上的多项式，使</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i="1" baseline="30000" dirty="0" smtClean="0">
                <a:latin typeface="Times New Roman" pitchFamily="18" charset="0"/>
              </a:rPr>
              <a:t>p</a:t>
            </a:r>
            <a:r>
              <a:rPr lang="en-US" altLang="zh-CN" sz="2400" dirty="0" smtClean="0">
                <a:latin typeface="Times New Roman" pitchFamily="18" charset="0"/>
              </a:rPr>
              <a:t>-1)</a:t>
            </a:r>
            <a:r>
              <a:rPr lang="zh-CN" altLang="en-US" sz="2400" dirty="0" smtClean="0">
                <a:latin typeface="Times New Roman" pitchFamily="18" charset="0"/>
              </a:rPr>
              <a:t>的最小</a:t>
            </a:r>
            <a:r>
              <a:rPr lang="en-US" altLang="zh-CN" sz="2400" i="1" dirty="0" smtClean="0">
                <a:latin typeface="Times New Roman" pitchFamily="18" charset="0"/>
              </a:rPr>
              <a:t>p</a:t>
            </a:r>
            <a:r>
              <a:rPr lang="zh-CN" altLang="en-US" sz="2400" dirty="0" smtClean="0">
                <a:latin typeface="Times New Roman" pitchFamily="18" charset="0"/>
              </a:rPr>
              <a:t>称为</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的周期或阶</a:t>
            </a:r>
            <a:endParaRPr lang="en-US" altLang="zh-CN"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90600"/>
            <a:ext cx="8534400" cy="5410200"/>
          </a:xfrm>
        </p:spPr>
        <p:txBody>
          <a:bodyPr/>
          <a:lstStyle/>
          <a:p>
            <a:pPr>
              <a:lnSpc>
                <a:spcPct val="110000"/>
              </a:lnSpc>
            </a:pPr>
            <a:r>
              <a:rPr lang="zh-CN" altLang="en-US" sz="2400" dirty="0" smtClean="0">
                <a:solidFill>
                  <a:srgbClr val="0000FF"/>
                </a:solidFill>
                <a:latin typeface="Times New Roman" pitchFamily="18" charset="0"/>
              </a:rPr>
              <a:t>定理</a:t>
            </a:r>
            <a:r>
              <a:rPr lang="en-US" altLang="zh-CN" sz="2400" dirty="0" smtClean="0">
                <a:solidFill>
                  <a:srgbClr val="0000FF"/>
                </a:solidFill>
                <a:latin typeface="Times New Roman" pitchFamily="18" charset="0"/>
              </a:rPr>
              <a:t>2-3 </a:t>
            </a:r>
            <a:r>
              <a:rPr lang="zh-CN" altLang="en-US" sz="2400" dirty="0" smtClean="0">
                <a:latin typeface="Times New Roman" pitchFamily="18" charset="0"/>
              </a:rPr>
              <a:t>若序列</a:t>
            </a:r>
            <a:r>
              <a:rPr lang="en-US" altLang="zh-CN" sz="2400" dirty="0" smtClean="0">
                <a:latin typeface="Times New Roman" pitchFamily="18" charset="0"/>
              </a:rPr>
              <a:t>{</a:t>
            </a:r>
            <a:r>
              <a:rPr lang="en-US" altLang="zh-CN" sz="2400" i="1" dirty="0" err="1" smtClean="0">
                <a:latin typeface="Times New Roman" pitchFamily="18" charset="0"/>
              </a:rPr>
              <a:t>a</a:t>
            </a:r>
            <a:r>
              <a:rPr lang="en-US" altLang="zh-CN" sz="2400" i="1" baseline="-25000" dirty="0" err="1" smtClean="0">
                <a:latin typeface="Times New Roman" pitchFamily="18" charset="0"/>
              </a:rPr>
              <a:t>i</a:t>
            </a:r>
            <a:r>
              <a:rPr lang="en-US" altLang="zh-CN" sz="2400" dirty="0" smtClean="0">
                <a:latin typeface="Times New Roman" pitchFamily="18" charset="0"/>
              </a:rPr>
              <a:t>}</a:t>
            </a:r>
            <a:r>
              <a:rPr lang="zh-CN" altLang="en-US" sz="2400" dirty="0" smtClean="0">
                <a:latin typeface="Times New Roman" pitchFamily="18" charset="0"/>
              </a:rPr>
              <a:t>的特征多项式</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定义在</a:t>
            </a:r>
            <a:r>
              <a:rPr lang="en-US" altLang="zh-CN" sz="2400" dirty="0" smtClean="0">
                <a:latin typeface="Times New Roman" pitchFamily="18" charset="0"/>
              </a:rPr>
              <a:t>GF(2)</a:t>
            </a:r>
            <a:r>
              <a:rPr lang="zh-CN" altLang="en-US" sz="2400" dirty="0" smtClean="0">
                <a:latin typeface="Times New Roman" pitchFamily="18" charset="0"/>
              </a:rPr>
              <a:t>上，</a:t>
            </a:r>
            <a:r>
              <a:rPr lang="en-US" altLang="zh-CN" sz="2400" i="1" dirty="0" smtClean="0">
                <a:latin typeface="Times New Roman" pitchFamily="18" charset="0"/>
              </a:rPr>
              <a:t>p</a:t>
            </a:r>
            <a:r>
              <a:rPr lang="zh-CN" altLang="en-US" sz="2400" dirty="0" smtClean="0">
                <a:latin typeface="Times New Roman" pitchFamily="18" charset="0"/>
              </a:rPr>
              <a:t>是</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的周期，则</a:t>
            </a:r>
            <a:r>
              <a:rPr lang="en-US" altLang="zh-CN" sz="2400" dirty="0" smtClean="0">
                <a:latin typeface="Times New Roman" pitchFamily="18" charset="0"/>
              </a:rPr>
              <a:t>{</a:t>
            </a:r>
            <a:r>
              <a:rPr lang="en-US" altLang="zh-CN" sz="2400" i="1" dirty="0" err="1" smtClean="0">
                <a:latin typeface="Times New Roman" pitchFamily="18" charset="0"/>
              </a:rPr>
              <a:t>a</a:t>
            </a:r>
            <a:r>
              <a:rPr lang="en-US" altLang="zh-CN" sz="2400" i="1" baseline="-25000" dirty="0" err="1" smtClean="0">
                <a:latin typeface="Times New Roman" pitchFamily="18" charset="0"/>
              </a:rPr>
              <a:t>i</a:t>
            </a:r>
            <a:r>
              <a:rPr lang="en-US" altLang="zh-CN" sz="2400" dirty="0" smtClean="0">
                <a:latin typeface="Times New Roman" pitchFamily="18" charset="0"/>
              </a:rPr>
              <a:t>}</a:t>
            </a:r>
            <a:r>
              <a:rPr lang="zh-CN" altLang="en-US" sz="2400" dirty="0" smtClean="0">
                <a:latin typeface="Times New Roman" pitchFamily="18" charset="0"/>
              </a:rPr>
              <a:t>的周期</a:t>
            </a:r>
            <a:r>
              <a:rPr lang="en-US" altLang="zh-CN" sz="2400" i="1" dirty="0" err="1" smtClean="0">
                <a:latin typeface="Times New Roman" pitchFamily="18" charset="0"/>
              </a:rPr>
              <a:t>r</a:t>
            </a:r>
            <a:r>
              <a:rPr lang="en-US" altLang="zh-CN" sz="2400" dirty="0" err="1" smtClean="0">
                <a:latin typeface="Times New Roman" pitchFamily="18" charset="0"/>
              </a:rPr>
              <a:t>|</a:t>
            </a:r>
            <a:r>
              <a:rPr lang="en-US" altLang="zh-CN" sz="2400" i="1" dirty="0" err="1" smtClean="0">
                <a:latin typeface="Times New Roman" pitchFamily="18" charset="0"/>
              </a:rPr>
              <a:t>p</a:t>
            </a:r>
            <a:r>
              <a:rPr lang="zh-CN" altLang="en-US" sz="2400" dirty="0" smtClean="0">
                <a:latin typeface="Times New Roman" pitchFamily="18" charset="0"/>
              </a:rPr>
              <a:t>。</a:t>
            </a:r>
          </a:p>
          <a:p>
            <a:pPr lvl="1">
              <a:lnSpc>
                <a:spcPct val="110000"/>
              </a:lnSpc>
            </a:pPr>
            <a:r>
              <a:rPr lang="zh-CN" altLang="en-US" sz="2000" dirty="0" smtClean="0">
                <a:latin typeface="Times New Roman" pitchFamily="18" charset="0"/>
              </a:rPr>
              <a:t>证明：</a:t>
            </a:r>
            <a:r>
              <a:rPr lang="en-US" altLang="zh-CN" sz="2000" dirty="0" smtClean="0">
                <a:latin typeface="Times New Roman" pitchFamily="18" charset="0"/>
              </a:rPr>
              <a:t>(</a:t>
            </a:r>
            <a:r>
              <a:rPr lang="zh-CN" altLang="en-US" sz="2000" dirty="0" smtClean="0">
                <a:latin typeface="Times New Roman" pitchFamily="18" charset="0"/>
              </a:rPr>
              <a:t>首先证明</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至少是以</a:t>
            </a:r>
            <a:r>
              <a:rPr lang="en-US" altLang="zh-CN" sz="2000" i="1" dirty="0" smtClean="0">
                <a:latin typeface="Times New Roman" pitchFamily="18" charset="0"/>
              </a:rPr>
              <a:t>p</a:t>
            </a:r>
            <a:r>
              <a:rPr lang="zh-CN" altLang="en-US" sz="2000" dirty="0" smtClean="0">
                <a:latin typeface="Times New Roman" pitchFamily="18" charset="0"/>
              </a:rPr>
              <a:t>为周期重复的，再证</a:t>
            </a:r>
            <a:r>
              <a:rPr lang="en-US" altLang="zh-CN" sz="2000" i="1" dirty="0" smtClean="0">
                <a:latin typeface="Times New Roman" pitchFamily="18" charset="0"/>
              </a:rPr>
              <a:t>r</a:t>
            </a:r>
            <a:r>
              <a:rPr lang="zh-CN" altLang="en-US" sz="2000" dirty="0" smtClean="0">
                <a:latin typeface="Times New Roman" pitchFamily="18" charset="0"/>
              </a:rPr>
              <a:t>是</a:t>
            </a:r>
            <a:r>
              <a:rPr lang="en-US" altLang="zh-CN" sz="2000" i="1" dirty="0" smtClean="0">
                <a:latin typeface="Times New Roman" pitchFamily="18" charset="0"/>
              </a:rPr>
              <a:t>p</a:t>
            </a:r>
            <a:r>
              <a:rPr lang="zh-CN" altLang="en-US" sz="2000" dirty="0" smtClean="0">
                <a:latin typeface="Times New Roman" pitchFamily="18" charset="0"/>
              </a:rPr>
              <a:t>的因子</a:t>
            </a:r>
            <a:r>
              <a:rPr lang="en-US" altLang="zh-CN" sz="2000" dirty="0" smtClean="0">
                <a:latin typeface="Times New Roman" pitchFamily="18" charset="0"/>
              </a:rPr>
              <a:t>)</a:t>
            </a:r>
          </a:p>
          <a:p>
            <a:pPr lvl="1">
              <a:lnSpc>
                <a:spcPct val="110000"/>
              </a:lnSpc>
            </a:pPr>
            <a:r>
              <a:rPr lang="zh-CN" altLang="en-US" sz="2000" dirty="0" smtClean="0">
                <a:latin typeface="Times New Roman" pitchFamily="18" charset="0"/>
              </a:rPr>
              <a:t>由</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周期的定义得</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i="1" baseline="30000" dirty="0" smtClean="0">
                <a:latin typeface="Times New Roman" pitchFamily="18" charset="0"/>
              </a:rPr>
              <a:t>p</a:t>
            </a:r>
            <a:r>
              <a:rPr lang="en-US" altLang="zh-CN" sz="2000" dirty="0" smtClean="0">
                <a:latin typeface="Times New Roman" pitchFamily="18" charset="0"/>
              </a:rPr>
              <a:t>-1)</a:t>
            </a:r>
            <a:r>
              <a:rPr lang="zh-CN" altLang="en-US" sz="2000" dirty="0" smtClean="0">
                <a:latin typeface="Times New Roman" pitchFamily="18" charset="0"/>
              </a:rPr>
              <a:t>，因此存在</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，使得</a:t>
            </a:r>
          </a:p>
          <a:p>
            <a:pPr lvl="1">
              <a:lnSpc>
                <a:spcPct val="110000"/>
              </a:lnSpc>
              <a:buNone/>
            </a:pPr>
            <a:r>
              <a:rPr lang="zh-CN" altLang="en-US" sz="2000" i="1" dirty="0" smtClean="0">
                <a:latin typeface="Times New Roman" pitchFamily="18" charset="0"/>
              </a:rPr>
              <a:t>                  </a:t>
            </a:r>
            <a:r>
              <a:rPr lang="en-US" altLang="zh-CN" sz="2000" i="1" dirty="0" smtClean="0">
                <a:latin typeface="Times New Roman" pitchFamily="18" charset="0"/>
              </a:rPr>
              <a:t>x</a:t>
            </a:r>
            <a:r>
              <a:rPr lang="en-US" altLang="zh-CN" sz="2000" i="1" baseline="30000" dirty="0" smtClean="0">
                <a:latin typeface="Times New Roman" pitchFamily="18" charset="0"/>
              </a:rPr>
              <a:t>p</a:t>
            </a:r>
            <a:r>
              <a:rPr lang="en-US" altLang="zh-CN" sz="2000" dirty="0" smtClean="0">
                <a:latin typeface="Times New Roman" pitchFamily="18" charset="0"/>
              </a:rPr>
              <a:t>-1 =</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p>
          <a:p>
            <a:pPr lvl="1">
              <a:lnSpc>
                <a:spcPct val="110000"/>
              </a:lnSpc>
            </a:pPr>
            <a:r>
              <a:rPr lang="zh-CN" altLang="en-US" sz="2000" dirty="0" smtClean="0">
                <a:latin typeface="Times New Roman" pitchFamily="18" charset="0"/>
              </a:rPr>
              <a:t>又由</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可得</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p>
          <a:p>
            <a:pPr lvl="1">
              <a:lnSpc>
                <a:spcPct val="110000"/>
              </a:lnSpc>
            </a:pPr>
            <a:r>
              <a:rPr lang="zh-CN" altLang="en-US" sz="2000" dirty="0" smtClean="0">
                <a:latin typeface="Times New Roman" pitchFamily="18" charset="0"/>
              </a:rPr>
              <a:t>所以</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i="1" baseline="30000" dirty="0" smtClean="0">
                <a:latin typeface="Times New Roman" pitchFamily="18" charset="0"/>
              </a:rPr>
              <a:t>p</a:t>
            </a:r>
            <a:r>
              <a:rPr lang="en-US" altLang="zh-CN" sz="2000" dirty="0" smtClean="0">
                <a:latin typeface="Times New Roman" pitchFamily="18" charset="0"/>
              </a:rPr>
              <a:t>-1)</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。由于</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的次数为</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n</a:t>
            </a:r>
            <a:r>
              <a:rPr lang="zh-CN" altLang="en-US" sz="2000" dirty="0" smtClean="0">
                <a:latin typeface="Times New Roman" pitchFamily="18" charset="0"/>
              </a:rPr>
              <a:t>，</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的次数不超过</a:t>
            </a:r>
            <a:r>
              <a:rPr lang="en-US" altLang="zh-CN" sz="2000" i="1"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，所以</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i="1" baseline="30000" dirty="0" smtClean="0">
                <a:latin typeface="Times New Roman" pitchFamily="18" charset="0"/>
              </a:rPr>
              <a:t>p</a:t>
            </a:r>
            <a:r>
              <a:rPr lang="en-US" altLang="zh-CN" sz="2000" dirty="0" smtClean="0">
                <a:latin typeface="Times New Roman" pitchFamily="18" charset="0"/>
              </a:rPr>
              <a:t>-1)</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的次数不超过</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-1)=</a:t>
            </a:r>
            <a:r>
              <a:rPr lang="en-US" altLang="zh-CN" sz="2000" i="1" dirty="0" smtClean="0">
                <a:latin typeface="Times New Roman" pitchFamily="18" charset="0"/>
              </a:rPr>
              <a:t>p</a:t>
            </a:r>
            <a:r>
              <a:rPr lang="en-US" altLang="zh-CN" sz="2000" dirty="0" smtClean="0">
                <a:latin typeface="Times New Roman" pitchFamily="18" charset="0"/>
              </a:rPr>
              <a:t>-1</a:t>
            </a:r>
            <a:r>
              <a:rPr lang="zh-CN" altLang="en-US" sz="2000" dirty="0" smtClean="0">
                <a:latin typeface="Times New Roman" pitchFamily="18" charset="0"/>
              </a:rPr>
              <a:t>。</a:t>
            </a:r>
          </a:p>
          <a:p>
            <a:pPr lvl="1">
              <a:lnSpc>
                <a:spcPct val="110000"/>
              </a:lnSpc>
            </a:pPr>
            <a:r>
              <a:rPr lang="zh-CN" altLang="en-US" sz="2000" dirty="0" smtClean="0">
                <a:latin typeface="Times New Roman" pitchFamily="18" charset="0"/>
              </a:rPr>
              <a:t>对于任意的特征多项式为</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err="1" smtClean="0">
                <a:latin typeface="Times New Roman" pitchFamily="18" charset="0"/>
              </a:rPr>
              <a:t>x</a:t>
            </a:r>
            <a:r>
              <a:rPr lang="en-US" altLang="zh-CN" sz="2000" i="1" baseline="30000" dirty="0" err="1" smtClean="0">
                <a:latin typeface="Times New Roman" pitchFamily="18" charset="0"/>
              </a:rPr>
              <a:t>p</a:t>
            </a:r>
            <a:r>
              <a:rPr lang="en-US" altLang="zh-CN" sz="2000" i="1" dirty="0" err="1"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 -</a:t>
            </a:r>
            <a:r>
              <a:rPr lang="en-US" altLang="zh-CN" sz="2000" i="1" dirty="0" smtClean="0">
                <a:latin typeface="Times New Roman" pitchFamily="18" charset="0"/>
              </a:rPr>
              <a:t> 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的次数低于</a:t>
            </a:r>
            <a:r>
              <a:rPr lang="en-US" altLang="zh-CN" sz="2000" i="1" dirty="0" smtClean="0">
                <a:latin typeface="Times New Roman" pitchFamily="18" charset="0"/>
              </a:rPr>
              <a:t>p</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，也就是</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移位</a:t>
            </a:r>
            <a:r>
              <a:rPr lang="en-US" altLang="zh-CN" sz="2000" dirty="0" smtClean="0">
                <a:latin typeface="Times New Roman" pitchFamily="18" charset="0"/>
              </a:rPr>
              <a:t>p</a:t>
            </a:r>
            <a:r>
              <a:rPr lang="zh-CN" altLang="en-US" sz="2000" dirty="0" smtClean="0">
                <a:latin typeface="Times New Roman" pitchFamily="18" charset="0"/>
              </a:rPr>
              <a:t>次后对应位相等，从而相消去</a:t>
            </a:r>
            <a:r>
              <a:rPr lang="en-US" altLang="zh-CN" sz="2000" dirty="0" smtClean="0">
                <a:latin typeface="Times New Roman" pitchFamily="18" charset="0"/>
              </a:rPr>
              <a:t>)</a:t>
            </a:r>
          </a:p>
          <a:p>
            <a:pPr lvl="1">
              <a:lnSpc>
                <a:spcPct val="110000"/>
              </a:lnSpc>
            </a:pPr>
            <a:r>
              <a:rPr lang="zh-CN" altLang="en-US" sz="2000" dirty="0" smtClean="0">
                <a:latin typeface="Times New Roman" pitchFamily="18" charset="0"/>
              </a:rPr>
              <a:t>这就证明了对于任意正整数</a:t>
            </a:r>
            <a:r>
              <a:rPr lang="en-US" altLang="zh-CN" sz="2000" i="1" dirty="0" err="1" smtClean="0">
                <a:latin typeface="Times New Roman" pitchFamily="18" charset="0"/>
              </a:rPr>
              <a:t>i</a:t>
            </a:r>
            <a:r>
              <a:rPr lang="zh-CN" altLang="en-US" sz="2000" dirty="0" smtClean="0">
                <a:latin typeface="Times New Roman" pitchFamily="18" charset="0"/>
              </a:rPr>
              <a:t>都有</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p</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设</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kr</a:t>
            </a:r>
            <a:r>
              <a:rPr lang="en-US" altLang="zh-CN" sz="2000" dirty="0" smtClean="0">
                <a:latin typeface="Times New Roman" pitchFamily="18" charset="0"/>
              </a:rPr>
              <a:t>+</a:t>
            </a:r>
            <a:r>
              <a:rPr lang="en-US" altLang="zh-CN" sz="2000" i="1" dirty="0" smtClean="0">
                <a:latin typeface="Times New Roman" pitchFamily="18" charset="0"/>
              </a:rPr>
              <a:t>t</a:t>
            </a:r>
            <a:r>
              <a:rPr lang="en-US" altLang="zh-CN" sz="2000" dirty="0" smtClean="0">
                <a:latin typeface="Times New Roman" pitchFamily="18" charset="0"/>
              </a:rPr>
              <a:t>,0</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t</a:t>
            </a:r>
            <a:r>
              <a:rPr lang="en-US" altLang="zh-CN" sz="2000" dirty="0" smtClean="0">
                <a:latin typeface="Times New Roman" pitchFamily="18" charset="0"/>
              </a:rPr>
              <a:t>&lt;</a:t>
            </a:r>
            <a:r>
              <a:rPr lang="en-US" altLang="zh-CN" sz="2000" i="1" dirty="0" smtClean="0">
                <a:latin typeface="Times New Roman" pitchFamily="18" charset="0"/>
              </a:rPr>
              <a:t>r</a:t>
            </a:r>
            <a:r>
              <a:rPr lang="zh-CN" altLang="en-US" sz="2000" dirty="0" smtClean="0">
                <a:latin typeface="Times New Roman" pitchFamily="18" charset="0"/>
              </a:rPr>
              <a:t>，则</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p</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kr</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t</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t</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zh-CN" altLang="en-US" sz="2000" dirty="0" smtClean="0">
                <a:latin typeface="Times New Roman" pitchFamily="18" charset="0"/>
              </a:rPr>
              <a:t>，所以</a:t>
            </a:r>
            <a:r>
              <a:rPr lang="en-US" altLang="zh-CN" sz="2000" i="1" dirty="0" smtClean="0">
                <a:latin typeface="Times New Roman" pitchFamily="18" charset="0"/>
              </a:rPr>
              <a:t>t</a:t>
            </a:r>
            <a:r>
              <a:rPr lang="en-US" altLang="zh-CN" sz="2000" dirty="0" smtClean="0">
                <a:latin typeface="Times New Roman" pitchFamily="18" charset="0"/>
              </a:rPr>
              <a:t>=0</a:t>
            </a:r>
            <a:r>
              <a:rPr lang="zh-CN" altLang="en-US" sz="2000" dirty="0" smtClean="0">
                <a:latin typeface="Times New Roman" pitchFamily="18" charset="0"/>
              </a:rPr>
              <a:t>，即</a:t>
            </a:r>
            <a:r>
              <a:rPr lang="en-US" altLang="zh-CN" sz="2000" i="1" dirty="0" err="1" smtClean="0">
                <a:latin typeface="Times New Roman" pitchFamily="18" charset="0"/>
              </a:rPr>
              <a:t>r</a:t>
            </a:r>
            <a:r>
              <a:rPr lang="en-US" altLang="zh-CN" sz="2000" dirty="0" err="1" smtClean="0">
                <a:latin typeface="Times New Roman" pitchFamily="18" charset="0"/>
              </a:rPr>
              <a:t>|</a:t>
            </a:r>
            <a:r>
              <a:rPr lang="en-US" altLang="zh-CN" sz="2000" i="1" dirty="0" err="1" smtClean="0">
                <a:latin typeface="Times New Roman" pitchFamily="18" charset="0"/>
              </a:rPr>
              <a:t>p</a:t>
            </a:r>
            <a:r>
              <a:rPr lang="zh-CN" altLang="en-US" sz="2000" dirty="0" smtClean="0">
                <a:latin typeface="Times New Roman" pitchFamily="18" charset="0"/>
              </a:rPr>
              <a:t>。（证毕）</a:t>
            </a:r>
            <a:endParaRPr lang="en-US" altLang="zh-CN"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90600"/>
            <a:ext cx="8534400" cy="5410200"/>
          </a:xfrm>
        </p:spPr>
        <p:txBody>
          <a:bodyPr/>
          <a:lstStyle/>
          <a:p>
            <a:pPr>
              <a:lnSpc>
                <a:spcPct val="110000"/>
              </a:lnSpc>
            </a:pPr>
            <a:r>
              <a:rPr lang="zh-CN" altLang="en-US" sz="2000" dirty="0" smtClean="0">
                <a:latin typeface="Times New Roman" pitchFamily="18" charset="0"/>
              </a:rPr>
              <a:t>定理</a:t>
            </a:r>
            <a:r>
              <a:rPr lang="en-US" altLang="zh-CN" sz="2000" dirty="0" smtClean="0">
                <a:latin typeface="Times New Roman" pitchFamily="18" charset="0"/>
              </a:rPr>
              <a:t>2-3 </a:t>
            </a:r>
            <a:r>
              <a:rPr lang="zh-CN" altLang="en-US" sz="2000" dirty="0" smtClean="0">
                <a:latin typeface="Times New Roman" pitchFamily="18" charset="0"/>
              </a:rPr>
              <a:t>说明</a:t>
            </a:r>
            <a:r>
              <a:rPr lang="en-US" altLang="zh-CN" sz="2000" i="1" dirty="0" smtClean="0">
                <a:latin typeface="Times New Roman" pitchFamily="18" charset="0"/>
              </a:rPr>
              <a:t>n</a:t>
            </a:r>
            <a:r>
              <a:rPr lang="zh-CN" altLang="en-US" sz="2000" dirty="0" smtClean="0">
                <a:latin typeface="Times New Roman" pitchFamily="18" charset="0"/>
              </a:rPr>
              <a:t>级</a:t>
            </a:r>
            <a:r>
              <a:rPr lang="en-US" altLang="zh-CN" sz="2000" dirty="0" smtClean="0">
                <a:latin typeface="Times New Roman" pitchFamily="18" charset="0"/>
              </a:rPr>
              <a:t>LFSR</a:t>
            </a:r>
            <a:r>
              <a:rPr lang="zh-CN" altLang="en-US" sz="2000" dirty="0" smtClean="0">
                <a:latin typeface="Times New Roman" pitchFamily="18" charset="0"/>
              </a:rPr>
              <a:t>输出序列的周期</a:t>
            </a:r>
            <a:r>
              <a:rPr lang="en-US" altLang="zh-CN" sz="2000" i="1" dirty="0" smtClean="0">
                <a:latin typeface="Times New Roman" pitchFamily="18" charset="0"/>
              </a:rPr>
              <a:t>r</a:t>
            </a:r>
            <a:r>
              <a:rPr lang="zh-CN" altLang="en-US" sz="2000" dirty="0" smtClean="0">
                <a:latin typeface="Times New Roman" pitchFamily="18" charset="0"/>
              </a:rPr>
              <a:t>不依赖于初始条件，而依赖于特征多项式</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p>
          <a:p>
            <a:pPr lvl="1">
              <a:lnSpc>
                <a:spcPct val="110000"/>
              </a:lnSpc>
            </a:pPr>
            <a:r>
              <a:rPr lang="zh-CN" altLang="en-US" sz="1800" dirty="0" smtClean="0">
                <a:latin typeface="Times New Roman" pitchFamily="18" charset="0"/>
              </a:rPr>
              <a:t>如果</a:t>
            </a:r>
            <a:r>
              <a:rPr lang="en-US" altLang="zh-CN" sz="1800" i="1" dirty="0" smtClean="0">
                <a:latin typeface="Times New Roman" pitchFamily="18" charset="0"/>
              </a:rPr>
              <a:t>p</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dirty="0" smtClean="0">
                <a:latin typeface="Times New Roman" pitchFamily="18" charset="0"/>
              </a:rPr>
              <a:t>)</a:t>
            </a:r>
            <a:r>
              <a:rPr lang="zh-CN" altLang="en-US" sz="1800" dirty="0" smtClean="0">
                <a:latin typeface="Times New Roman" pitchFamily="18" charset="0"/>
              </a:rPr>
              <a:t>的周期有</a:t>
            </a:r>
            <a:r>
              <a:rPr lang="zh-CN" altLang="en-US" sz="1800" dirty="0" smtClean="0">
                <a:solidFill>
                  <a:srgbClr val="0000FF"/>
                </a:solidFill>
                <a:latin typeface="Times New Roman" pitchFamily="18" charset="0"/>
              </a:rPr>
              <a:t>多种不同因子</a:t>
            </a:r>
            <a:r>
              <a:rPr lang="zh-CN" altLang="en-US" sz="1800" dirty="0" smtClean="0">
                <a:latin typeface="Times New Roman" pitchFamily="18" charset="0"/>
              </a:rPr>
              <a:t>，那么，其产生序列的周期也有多种可能，则</a:t>
            </a:r>
            <a:r>
              <a:rPr lang="en-US" altLang="zh-CN" sz="1800" dirty="0" smtClean="0">
                <a:solidFill>
                  <a:srgbClr val="0000FF"/>
                </a:solidFill>
                <a:latin typeface="Times New Roman" pitchFamily="18" charset="0"/>
              </a:rPr>
              <a:t>LFSR</a:t>
            </a:r>
            <a:r>
              <a:rPr lang="zh-CN" altLang="en-US" sz="1800" dirty="0" smtClean="0">
                <a:solidFill>
                  <a:srgbClr val="0000FF"/>
                </a:solidFill>
                <a:latin typeface="Times New Roman" pitchFamily="18" charset="0"/>
              </a:rPr>
              <a:t>的状态转移图由多个互不相交的圈组成</a:t>
            </a:r>
            <a:r>
              <a:rPr lang="zh-CN" altLang="en-US" sz="1800" dirty="0" smtClean="0">
                <a:latin typeface="Times New Roman" pitchFamily="18" charset="0"/>
              </a:rPr>
              <a:t>，每一个圈包含与周期相同的状态数，这时所有圈包含状态的总和为</a:t>
            </a:r>
            <a:r>
              <a:rPr lang="en-US" altLang="zh-CN" sz="1800" dirty="0" smtClean="0">
                <a:latin typeface="Times New Roman" pitchFamily="18" charset="0"/>
              </a:rPr>
              <a:t>2</a:t>
            </a:r>
            <a:r>
              <a:rPr lang="en-US" altLang="zh-CN" sz="1800" baseline="30000" dirty="0" smtClean="0">
                <a:latin typeface="Times New Roman" pitchFamily="18" charset="0"/>
              </a:rPr>
              <a:t>n</a:t>
            </a:r>
            <a:r>
              <a:rPr lang="en-US" altLang="zh-CN" sz="1800" dirty="0" smtClean="0">
                <a:latin typeface="Times New Roman" pitchFamily="18" charset="0"/>
              </a:rPr>
              <a:t>-1 </a:t>
            </a:r>
            <a:r>
              <a:rPr lang="zh-CN" altLang="en-US" sz="1800" dirty="0" smtClean="0">
                <a:latin typeface="Times New Roman" pitchFamily="18" charset="0"/>
              </a:rPr>
              <a:t>，不含全</a:t>
            </a:r>
            <a:r>
              <a:rPr lang="en-US" altLang="zh-CN" sz="1800" dirty="0" smtClean="0">
                <a:latin typeface="Times New Roman" pitchFamily="18" charset="0"/>
              </a:rPr>
              <a:t>0</a:t>
            </a:r>
            <a:r>
              <a:rPr lang="zh-CN" altLang="en-US" sz="1800" dirty="0" smtClean="0">
                <a:latin typeface="Times New Roman" pitchFamily="18" charset="0"/>
              </a:rPr>
              <a:t>状态</a:t>
            </a:r>
            <a:endParaRPr lang="en-US" altLang="zh-CN" sz="1800" dirty="0" smtClean="0">
              <a:latin typeface="Times New Roman" pitchFamily="18" charset="0"/>
            </a:endParaRPr>
          </a:p>
          <a:p>
            <a:pPr lvl="1">
              <a:lnSpc>
                <a:spcPct val="110000"/>
              </a:lnSpc>
            </a:pPr>
            <a:r>
              <a:rPr lang="zh-CN" altLang="en-US" sz="1800" dirty="0" smtClean="0">
                <a:latin typeface="Times New Roman" pitchFamily="18" charset="0"/>
              </a:rPr>
              <a:t>显然，</a:t>
            </a:r>
            <a:r>
              <a:rPr lang="zh-CN" altLang="en-US" sz="1800" dirty="0" smtClean="0">
                <a:solidFill>
                  <a:srgbClr val="CC0000"/>
                </a:solidFill>
                <a:latin typeface="Times New Roman" pitchFamily="18" charset="0"/>
              </a:rPr>
              <a:t>初始状态对序列的周期有一定的影响</a:t>
            </a:r>
            <a:r>
              <a:rPr lang="zh-CN" altLang="en-US" sz="1800" dirty="0" smtClean="0">
                <a:latin typeface="Times New Roman" pitchFamily="18" charset="0"/>
              </a:rPr>
              <a:t>，它属于哪一个圈，则对应产生序列的周期就是哪一个圈所包含的状态数。</a:t>
            </a:r>
            <a:endParaRPr lang="en-US" altLang="zh-CN" sz="1800" dirty="0" smtClean="0">
              <a:latin typeface="Times New Roman" pitchFamily="18" charset="0"/>
            </a:endParaRPr>
          </a:p>
          <a:p>
            <a:pPr lvl="1">
              <a:lnSpc>
                <a:spcPct val="110000"/>
              </a:lnSpc>
            </a:pPr>
            <a:r>
              <a:rPr lang="zh-CN" altLang="en-US" sz="1800" dirty="0" smtClean="0">
                <a:latin typeface="Times New Roman" pitchFamily="18" charset="0"/>
              </a:rPr>
              <a:t>我们感兴趣的是</a:t>
            </a:r>
            <a:r>
              <a:rPr lang="en-US" altLang="zh-CN" sz="1800" dirty="0" smtClean="0">
                <a:latin typeface="Times New Roman" pitchFamily="18" charset="0"/>
              </a:rPr>
              <a:t>LFSR</a:t>
            </a:r>
            <a:r>
              <a:rPr lang="zh-CN" altLang="en-US" sz="1800" dirty="0" smtClean="0">
                <a:latin typeface="Times New Roman" pitchFamily="18" charset="0"/>
              </a:rPr>
              <a:t>遍历</a:t>
            </a:r>
            <a:r>
              <a:rPr lang="en-US" altLang="zh-CN" sz="1800" dirty="0" smtClean="0">
                <a:latin typeface="Times New Roman" pitchFamily="18" charset="0"/>
              </a:rPr>
              <a:t>2</a:t>
            </a:r>
            <a:r>
              <a:rPr lang="en-US" altLang="zh-CN" sz="1800" baseline="30000" dirty="0" smtClean="0">
                <a:latin typeface="Times New Roman" pitchFamily="18" charset="0"/>
              </a:rPr>
              <a:t>n</a:t>
            </a:r>
            <a:r>
              <a:rPr lang="en-US" altLang="zh-CN" sz="1800" dirty="0" smtClean="0">
                <a:latin typeface="Times New Roman" pitchFamily="18" charset="0"/>
              </a:rPr>
              <a:t>-1</a:t>
            </a:r>
            <a:r>
              <a:rPr lang="zh-CN" altLang="en-US" sz="1800" dirty="0" smtClean="0">
                <a:latin typeface="Times New Roman" pitchFamily="18" charset="0"/>
              </a:rPr>
              <a:t>个非零状态，这时序列的周期达到最大</a:t>
            </a:r>
            <a:r>
              <a:rPr lang="en-US" altLang="zh-CN" sz="1800" dirty="0" smtClean="0">
                <a:latin typeface="Times New Roman" pitchFamily="18" charset="0"/>
              </a:rPr>
              <a:t>2</a:t>
            </a:r>
            <a:r>
              <a:rPr lang="en-US" altLang="zh-CN" sz="1800" baseline="30000" dirty="0" smtClean="0">
                <a:latin typeface="Times New Roman" pitchFamily="18" charset="0"/>
              </a:rPr>
              <a:t>n</a:t>
            </a:r>
            <a:r>
              <a:rPr lang="en-US" altLang="zh-CN" sz="1800" dirty="0" smtClean="0">
                <a:latin typeface="Times New Roman" pitchFamily="18" charset="0"/>
              </a:rPr>
              <a:t>-1</a:t>
            </a:r>
            <a:r>
              <a:rPr lang="zh-CN" altLang="en-US" sz="1800" dirty="0" smtClean="0">
                <a:latin typeface="Times New Roman" pitchFamily="18" charset="0"/>
              </a:rPr>
              <a:t>，状态转移图为一个大圈，这种序列就是</a:t>
            </a:r>
            <a:r>
              <a:rPr lang="en-US" altLang="zh-CN" sz="1800" i="1" dirty="0" smtClean="0">
                <a:solidFill>
                  <a:srgbClr val="0000FF"/>
                </a:solidFill>
                <a:latin typeface="Times New Roman" pitchFamily="18" charset="0"/>
              </a:rPr>
              <a:t>m</a:t>
            </a:r>
            <a:r>
              <a:rPr lang="zh-CN" altLang="en-US" sz="1800" dirty="0" smtClean="0">
                <a:solidFill>
                  <a:srgbClr val="0000FF"/>
                </a:solidFill>
                <a:latin typeface="Times New Roman" pitchFamily="18" charset="0"/>
              </a:rPr>
              <a:t>序列</a:t>
            </a:r>
            <a:r>
              <a:rPr lang="zh-CN" altLang="en-US" sz="1800" dirty="0" smtClean="0">
                <a:latin typeface="Times New Roman" pitchFamily="18" charset="0"/>
              </a:rPr>
              <a:t>。这时不同初始状态生成的都是</a:t>
            </a:r>
            <a:r>
              <a:rPr lang="en-US" altLang="zh-CN" sz="1800" i="1" dirty="0" smtClean="0">
                <a:latin typeface="Times New Roman" pitchFamily="18" charset="0"/>
              </a:rPr>
              <a:t>m</a:t>
            </a:r>
            <a:r>
              <a:rPr lang="zh-CN" altLang="en-US" sz="1800" dirty="0" smtClean="0">
                <a:latin typeface="Times New Roman" pitchFamily="18" charset="0"/>
              </a:rPr>
              <a:t>序列，而且有状态转移图特点不能看出，</a:t>
            </a:r>
            <a:r>
              <a:rPr lang="zh-CN" altLang="en-US" sz="1800" dirty="0" smtClean="0">
                <a:solidFill>
                  <a:srgbClr val="FF0000"/>
                </a:solidFill>
                <a:latin typeface="Times New Roman" pitchFamily="18" charset="0"/>
              </a:rPr>
              <a:t>所有这些</a:t>
            </a:r>
            <a:r>
              <a:rPr lang="en-US" altLang="zh-CN" sz="1800" i="1" dirty="0" smtClean="0">
                <a:solidFill>
                  <a:srgbClr val="FF0000"/>
                </a:solidFill>
                <a:latin typeface="Times New Roman" pitchFamily="18" charset="0"/>
              </a:rPr>
              <a:t>m</a:t>
            </a:r>
            <a:r>
              <a:rPr lang="zh-CN" altLang="en-US" sz="1800" dirty="0" smtClean="0">
                <a:solidFill>
                  <a:srgbClr val="FF0000"/>
                </a:solidFill>
                <a:latin typeface="Times New Roman" pitchFamily="18" charset="0"/>
              </a:rPr>
              <a:t>序列之间是相互移位的关系，本质上是同一个序列</a:t>
            </a:r>
            <a:endParaRPr lang="en-US" altLang="zh-CN" sz="1800" dirty="0" smtClean="0">
              <a:solidFill>
                <a:srgbClr val="FF0000"/>
              </a:solidFill>
              <a:latin typeface="Times New Roman" pitchFamily="18" charset="0"/>
            </a:endParaRPr>
          </a:p>
          <a:p>
            <a:pPr lvl="2">
              <a:lnSpc>
                <a:spcPct val="110000"/>
              </a:lnSpc>
            </a:pPr>
            <a:r>
              <a:rPr lang="zh-CN" altLang="en-US" sz="1800" dirty="0" smtClean="0">
                <a:latin typeface="Times New Roman" pitchFamily="18" charset="0"/>
              </a:rPr>
              <a:t>即</a:t>
            </a:r>
            <a:r>
              <a:rPr lang="en-US" altLang="zh-CN" sz="1800" dirty="0" smtClean="0">
                <a:latin typeface="Times New Roman" pitchFamily="18" charset="0"/>
              </a:rPr>
              <a:t>LFSR</a:t>
            </a:r>
            <a:r>
              <a:rPr lang="zh-CN" altLang="en-US" sz="1800" dirty="0" smtClean="0">
                <a:latin typeface="Times New Roman" pitchFamily="18" charset="0"/>
              </a:rPr>
              <a:t>只要产生一条</a:t>
            </a:r>
            <a:r>
              <a:rPr lang="en-US" altLang="zh-CN" sz="1800" dirty="0" smtClean="0">
                <a:latin typeface="Times New Roman" pitchFamily="18" charset="0"/>
              </a:rPr>
              <a:t>m</a:t>
            </a:r>
            <a:r>
              <a:rPr lang="zh-CN" altLang="en-US" sz="1800" dirty="0" smtClean="0">
                <a:latin typeface="Times New Roman" pitchFamily="18" charset="0"/>
              </a:rPr>
              <a:t>序列，则产生的所有非</a:t>
            </a:r>
            <a:r>
              <a:rPr lang="en-US" altLang="zh-CN" sz="1800" dirty="0" smtClean="0">
                <a:latin typeface="Times New Roman" pitchFamily="18" charset="0"/>
              </a:rPr>
              <a:t>0</a:t>
            </a:r>
            <a:r>
              <a:rPr lang="zh-CN" altLang="en-US" sz="1800" dirty="0" smtClean="0">
                <a:latin typeface="Times New Roman" pitchFamily="18" charset="0"/>
              </a:rPr>
              <a:t>序列都是</a:t>
            </a:r>
            <a:r>
              <a:rPr lang="en-US" altLang="zh-CN" sz="1800" dirty="0" smtClean="0">
                <a:latin typeface="Times New Roman" pitchFamily="18" charset="0"/>
              </a:rPr>
              <a:t>m</a:t>
            </a:r>
            <a:r>
              <a:rPr lang="zh-CN" altLang="en-US" sz="1800" dirty="0" smtClean="0">
                <a:latin typeface="Times New Roman" pitchFamily="18" charset="0"/>
              </a:rPr>
              <a:t>序列</a:t>
            </a:r>
          </a:p>
          <a:p>
            <a:pPr>
              <a:lnSpc>
                <a:spcPct val="110000"/>
              </a:lnSpc>
            </a:pPr>
            <a:r>
              <a:rPr lang="zh-CN" altLang="en-US" sz="2000" dirty="0" smtClean="0">
                <a:latin typeface="Times New Roman" pitchFamily="18" charset="0"/>
              </a:rPr>
              <a:t>下面讨论特征多项式满足什么条件时，</a:t>
            </a:r>
            <a:r>
              <a:rPr lang="en-US" altLang="zh-CN" sz="2000" dirty="0" smtClean="0">
                <a:latin typeface="Times New Roman" pitchFamily="18" charset="0"/>
              </a:rPr>
              <a:t>LFSR</a:t>
            </a:r>
            <a:r>
              <a:rPr lang="zh-CN" altLang="en-US" sz="2000" dirty="0" smtClean="0">
                <a:latin typeface="Times New Roman" pitchFamily="18" charset="0"/>
              </a:rPr>
              <a:t>的输出序列为</a:t>
            </a:r>
            <a:r>
              <a:rPr lang="en-US" altLang="zh-CN" sz="2000" dirty="0" smtClean="0">
                <a:latin typeface="Times New Roman" pitchFamily="18" charset="0"/>
              </a:rPr>
              <a:t>m</a:t>
            </a:r>
            <a:r>
              <a:rPr lang="zh-CN" altLang="en-US" sz="2000" dirty="0" smtClean="0">
                <a:latin typeface="Times New Roman" pitchFamily="18" charset="0"/>
              </a:rPr>
              <a:t>序列。</a:t>
            </a:r>
          </a:p>
          <a:p>
            <a:pPr>
              <a:lnSpc>
                <a:spcPct val="110000"/>
              </a:lnSpc>
            </a:pPr>
            <a:r>
              <a:rPr lang="zh-CN" altLang="en-US" sz="2200" dirty="0" smtClean="0">
                <a:solidFill>
                  <a:srgbClr val="CC0000"/>
                </a:solidFill>
                <a:latin typeface="Times New Roman" pitchFamily="18" charset="0"/>
              </a:rPr>
              <a:t>定义</a:t>
            </a:r>
            <a:r>
              <a:rPr lang="en-US" altLang="zh-CN" sz="2200" dirty="0" smtClean="0">
                <a:solidFill>
                  <a:srgbClr val="CC0000"/>
                </a:solidFill>
                <a:latin typeface="Times New Roman" pitchFamily="18" charset="0"/>
              </a:rPr>
              <a:t>2-3 </a:t>
            </a:r>
            <a:r>
              <a:rPr lang="zh-CN" altLang="en-US" sz="2200" dirty="0" smtClean="0">
                <a:latin typeface="Times New Roman" pitchFamily="18" charset="0"/>
              </a:rPr>
              <a:t>仅能被非</a:t>
            </a:r>
            <a:r>
              <a:rPr lang="en-US" altLang="zh-CN" sz="2200" dirty="0" smtClean="0">
                <a:latin typeface="Times New Roman" pitchFamily="18" charset="0"/>
              </a:rPr>
              <a:t>0</a:t>
            </a:r>
            <a:r>
              <a:rPr lang="zh-CN" altLang="en-US" sz="2200" dirty="0" smtClean="0">
                <a:latin typeface="Times New Roman" pitchFamily="18" charset="0"/>
              </a:rPr>
              <a:t>常数或自身的常数倍除尽，但不能被其它的多项式除尽的多项式称为既约多项式或不可约多项式</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90600"/>
            <a:ext cx="8077200" cy="5562600"/>
          </a:xfrm>
        </p:spPr>
        <p:txBody>
          <a:bodyPr/>
          <a:lstStyle/>
          <a:p>
            <a:pPr>
              <a:lnSpc>
                <a:spcPct val="100000"/>
              </a:lnSpc>
            </a:pPr>
            <a:r>
              <a:rPr lang="zh-CN" altLang="en-US" sz="2000" dirty="0" smtClean="0">
                <a:latin typeface="Times New Roman" pitchFamily="18" charset="0"/>
              </a:rPr>
              <a:t>定理</a:t>
            </a:r>
            <a:r>
              <a:rPr lang="en-US" altLang="zh-CN" sz="2000" dirty="0" smtClean="0">
                <a:latin typeface="Times New Roman" pitchFamily="18" charset="0"/>
              </a:rPr>
              <a:t>2-4 </a:t>
            </a:r>
            <a:r>
              <a:rPr lang="zh-CN" altLang="en-US" sz="2000" dirty="0" smtClean="0">
                <a:latin typeface="Times New Roman" pitchFamily="18" charset="0"/>
              </a:rPr>
              <a:t>设</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是</a:t>
            </a:r>
            <a:r>
              <a:rPr lang="en-US" altLang="zh-CN" sz="2000" i="1" dirty="0" smtClean="0">
                <a:latin typeface="Times New Roman" pitchFamily="18" charset="0"/>
              </a:rPr>
              <a:t>n</a:t>
            </a:r>
            <a:r>
              <a:rPr lang="zh-CN" altLang="en-US" sz="2000" dirty="0" smtClean="0">
                <a:latin typeface="Times New Roman" pitchFamily="18" charset="0"/>
              </a:rPr>
              <a:t>次不可约多项式，周期为</a:t>
            </a:r>
            <a:r>
              <a:rPr lang="en-US" altLang="zh-CN" sz="2000" i="1" dirty="0" smtClean="0">
                <a:latin typeface="Times New Roman" pitchFamily="18" charset="0"/>
              </a:rPr>
              <a:t>m</a:t>
            </a:r>
            <a:r>
              <a:rPr lang="zh-CN" altLang="en-US" sz="2000" dirty="0" smtClean="0">
                <a:latin typeface="Times New Roman" pitchFamily="18" charset="0"/>
              </a:rPr>
              <a:t>，序列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，则</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的周期为</a:t>
            </a:r>
            <a:r>
              <a:rPr lang="en-US" altLang="zh-CN" sz="2000" i="1" dirty="0" smtClean="0">
                <a:latin typeface="Times New Roman" pitchFamily="18" charset="0"/>
              </a:rPr>
              <a:t>m</a:t>
            </a:r>
            <a:r>
              <a:rPr lang="zh-CN" altLang="en-US" sz="2000" dirty="0" smtClean="0">
                <a:latin typeface="Times New Roman" pitchFamily="18" charset="0"/>
              </a:rPr>
              <a:t>。</a:t>
            </a:r>
          </a:p>
          <a:p>
            <a:pPr lvl="1">
              <a:lnSpc>
                <a:spcPct val="100000"/>
              </a:lnSpc>
            </a:pPr>
            <a:r>
              <a:rPr lang="zh-CN" altLang="en-US" sz="2000" dirty="0" smtClean="0">
                <a:latin typeface="Times New Roman" pitchFamily="18" charset="0"/>
              </a:rPr>
              <a:t>证明：设</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的周期为</a:t>
            </a:r>
            <a:r>
              <a:rPr lang="en-US" altLang="zh-CN" sz="2000" i="1" dirty="0" smtClean="0">
                <a:latin typeface="Times New Roman" pitchFamily="18" charset="0"/>
              </a:rPr>
              <a:t>r</a:t>
            </a:r>
            <a:r>
              <a:rPr lang="zh-CN" altLang="en-US" sz="2000" dirty="0" smtClean="0">
                <a:latin typeface="Times New Roman" pitchFamily="18" charset="0"/>
              </a:rPr>
              <a:t>，由定理</a:t>
            </a:r>
            <a:r>
              <a:rPr lang="en-US" altLang="zh-CN" sz="2000" dirty="0" smtClean="0">
                <a:latin typeface="Times New Roman" pitchFamily="18" charset="0"/>
              </a:rPr>
              <a:t>2.3 </a:t>
            </a:r>
            <a:r>
              <a:rPr lang="zh-CN" altLang="en-US" sz="2000" dirty="0" smtClean="0">
                <a:latin typeface="Times New Roman" pitchFamily="18" charset="0"/>
              </a:rPr>
              <a:t>有</a:t>
            </a:r>
            <a:r>
              <a:rPr lang="en-US" altLang="zh-CN" sz="2000" i="1" dirty="0" err="1" smtClean="0">
                <a:latin typeface="Times New Roman" pitchFamily="18" charset="0"/>
              </a:rPr>
              <a:t>r</a:t>
            </a:r>
            <a:r>
              <a:rPr lang="en-US" altLang="zh-CN" sz="2000" dirty="0" err="1" smtClean="0">
                <a:latin typeface="Times New Roman" pitchFamily="18" charset="0"/>
              </a:rPr>
              <a:t>|</a:t>
            </a:r>
            <a:r>
              <a:rPr lang="en-US" altLang="zh-CN" sz="2000" i="1" dirty="0" err="1" smtClean="0">
                <a:latin typeface="Times New Roman" pitchFamily="18" charset="0"/>
              </a:rPr>
              <a:t>m</a:t>
            </a:r>
            <a:r>
              <a:rPr lang="zh-CN" altLang="en-US" sz="2000" dirty="0" smtClean="0">
                <a:latin typeface="Times New Roman" pitchFamily="18" charset="0"/>
              </a:rPr>
              <a:t>，所以</a:t>
            </a:r>
            <a:r>
              <a:rPr lang="en-US" altLang="zh-CN" sz="2000" i="1" dirty="0" err="1" smtClean="0">
                <a:latin typeface="Times New Roman" pitchFamily="18" charset="0"/>
              </a:rPr>
              <a:t>r</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m</a:t>
            </a:r>
            <a:r>
              <a:rPr lang="zh-CN" altLang="en-US" sz="2000" dirty="0" smtClean="0">
                <a:latin typeface="Times New Roman" pitchFamily="18" charset="0"/>
              </a:rPr>
              <a:t>。</a:t>
            </a:r>
          </a:p>
          <a:p>
            <a:pPr lvl="1">
              <a:lnSpc>
                <a:spcPct val="100000"/>
              </a:lnSpc>
            </a:pPr>
            <a:r>
              <a:rPr lang="zh-CN" altLang="en-US" sz="2000" dirty="0" smtClean="0">
                <a:latin typeface="Times New Roman" pitchFamily="18" charset="0"/>
              </a:rPr>
              <a:t>设</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为</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的生成函数，</a:t>
            </a:r>
            <a:r>
              <a:rPr lang="en-US" altLang="zh-CN" sz="2000" i="1" dirty="0" smtClean="0">
                <a:latin typeface="Times New Roman" pitchFamily="18" charset="0"/>
              </a:rPr>
              <a:t>A</a:t>
            </a:r>
            <a:r>
              <a:rPr lang="en-US" altLang="zh-CN" sz="2000" dirty="0" smtClean="0">
                <a:latin typeface="Times New Roman" pitchFamily="18" charset="0"/>
              </a:rPr>
              <a:t>(x)=</a:t>
            </a:r>
            <a:r>
              <a:rPr lang="en-US" altLang="zh-CN"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，即</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)≠0</a:t>
            </a:r>
            <a:r>
              <a:rPr lang="zh-CN" altLang="en-US" sz="2000" dirty="0" smtClean="0">
                <a:latin typeface="Times New Roman" pitchFamily="18" charset="0"/>
              </a:rPr>
              <a:t>，</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的次数不超过</a:t>
            </a:r>
            <a:r>
              <a:rPr lang="en-US" altLang="zh-CN" sz="2000" dirty="0" smtClean="0">
                <a:latin typeface="Times New Roman" pitchFamily="18" charset="0"/>
              </a:rPr>
              <a:t>n-1</a:t>
            </a:r>
            <a:r>
              <a:rPr lang="zh-CN" altLang="en-US" sz="2000" dirty="0" smtClean="0">
                <a:latin typeface="Times New Roman" pitchFamily="18" charset="0"/>
              </a:rPr>
              <a:t>。而</a:t>
            </a:r>
          </a:p>
          <a:p>
            <a:pPr lvl="1">
              <a:lnSpc>
                <a:spcPct val="100000"/>
              </a:lnSpc>
            </a:pP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            =</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r</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baseline="30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r</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baseline="30000" dirty="0" smtClean="0">
                <a:latin typeface="Times New Roman" pitchFamily="18" charset="0"/>
              </a:rPr>
              <a:t>-1</a:t>
            </a:r>
            <a:r>
              <a:rPr lang="en-US" altLang="zh-CN" sz="2000" dirty="0" smtClean="0">
                <a:latin typeface="Times New Roman" pitchFamily="18" charset="0"/>
              </a:rPr>
              <a:t>)</a:t>
            </a:r>
          </a:p>
          <a:p>
            <a:pPr lvl="1">
              <a:lnSpc>
                <a:spcPct val="100000"/>
              </a:lnSpc>
            </a:pPr>
            <a:r>
              <a:rPr lang="en-US" altLang="zh-CN" sz="2000" dirty="0" smtClean="0">
                <a:latin typeface="Times New Roman" pitchFamily="18" charset="0"/>
              </a:rPr>
              <a:t>	         	      +(</a:t>
            </a:r>
            <a:r>
              <a:rPr lang="en-US" altLang="zh-CN" sz="2000" i="1" dirty="0" err="1" smtClean="0">
                <a:latin typeface="Times New Roman" pitchFamily="18" charset="0"/>
              </a:rPr>
              <a:t>x</a:t>
            </a:r>
            <a:r>
              <a:rPr lang="en-US" altLang="zh-CN" sz="2000" i="1" baseline="30000" dirty="0" err="1" smtClean="0">
                <a:latin typeface="Times New Roman" pitchFamily="18" charset="0"/>
              </a:rPr>
              <a:t>r</a:t>
            </a:r>
            <a:r>
              <a:rPr lang="en-US" altLang="zh-CN" sz="2000" dirty="0" smtClean="0">
                <a:latin typeface="Times New Roman" pitchFamily="18" charset="0"/>
              </a:rPr>
              <a:t>)</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r</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baseline="30000" dirty="0" smtClean="0">
                <a:latin typeface="Times New Roman" pitchFamily="18" charset="0"/>
              </a:rPr>
              <a:t>-1</a:t>
            </a:r>
            <a:r>
              <a:rPr lang="en-US" altLang="zh-CN" sz="2000" dirty="0" smtClean="0">
                <a:latin typeface="Times New Roman" pitchFamily="18" charset="0"/>
              </a:rPr>
              <a:t>)+…</a:t>
            </a:r>
          </a:p>
          <a:p>
            <a:pPr lvl="1">
              <a:lnSpc>
                <a:spcPct val="100000"/>
              </a:lnSpc>
            </a:pPr>
            <a:r>
              <a:rPr lang="en-US" altLang="zh-CN" sz="2000" dirty="0" smtClean="0">
                <a:latin typeface="Times New Roman" pitchFamily="18" charset="0"/>
              </a:rPr>
              <a:t>		     =</a:t>
            </a:r>
            <a:r>
              <a:rPr lang="en-US" altLang="zh-CN" sz="2000" i="1" dirty="0" smtClean="0">
                <a:latin typeface="Times New Roman" pitchFamily="18" charset="0"/>
              </a:rPr>
              <a:t> </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r</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baseline="30000" dirty="0" smtClean="0">
                <a:latin typeface="Times New Roman" pitchFamily="18" charset="0"/>
              </a:rPr>
              <a:t>-1</a:t>
            </a:r>
            <a:r>
              <a:rPr lang="en-US" altLang="zh-CN" sz="2000" dirty="0" smtClean="0">
                <a:latin typeface="Times New Roman" pitchFamily="18" charset="0"/>
              </a:rPr>
              <a:t>)/(1-</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dirty="0" smtClean="0">
                <a:latin typeface="Times New Roman" pitchFamily="18" charset="0"/>
              </a:rPr>
              <a:t>)</a:t>
            </a:r>
          </a:p>
          <a:p>
            <a:pPr lvl="1">
              <a:lnSpc>
                <a:spcPct val="100000"/>
              </a:lnSpc>
            </a:pPr>
            <a:r>
              <a:rPr lang="en-US" altLang="zh-CN" sz="2000" dirty="0" smtClean="0">
                <a:latin typeface="Times New Roman" pitchFamily="18" charset="0"/>
              </a:rPr>
              <a:t>		     =</a:t>
            </a:r>
            <a:r>
              <a:rPr lang="en-US" altLang="zh-CN" sz="2000" i="1" dirty="0" smtClean="0">
                <a:latin typeface="Times New Roman" pitchFamily="18" charset="0"/>
              </a:rPr>
              <a:t> </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r</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baseline="30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dirty="0" smtClean="0">
                <a:latin typeface="Times New Roman" pitchFamily="18" charset="0"/>
              </a:rPr>
              <a:t>-1)</a:t>
            </a:r>
          </a:p>
          <a:p>
            <a:pPr lvl="1">
              <a:lnSpc>
                <a:spcPct val="100000"/>
              </a:lnSpc>
            </a:pPr>
            <a:r>
              <a:rPr lang="zh-CN" altLang="en-US" sz="2000" dirty="0" smtClean="0">
                <a:latin typeface="Times New Roman" pitchFamily="18" charset="0"/>
              </a:rPr>
              <a:t>于是</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r</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baseline="30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dirty="0" smtClean="0">
                <a:latin typeface="Times New Roman" pitchFamily="18" charset="0"/>
              </a:rPr>
              <a:t>-1)</a:t>
            </a:r>
            <a:r>
              <a:rPr lang="zh-CN" altLang="en-US" sz="2000" dirty="0" smtClean="0">
                <a:latin typeface="Times New Roman" pitchFamily="18" charset="0"/>
              </a:rPr>
              <a:t>＝</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p>
          <a:p>
            <a:pPr lvl="1">
              <a:lnSpc>
                <a:spcPct val="100000"/>
              </a:lnSpc>
            </a:pPr>
            <a:r>
              <a:rPr lang="zh-CN" altLang="en-US" sz="2000" dirty="0" smtClean="0">
                <a:latin typeface="Times New Roman" pitchFamily="18" charset="0"/>
              </a:rPr>
              <a:t>即 </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r</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baseline="30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dirty="0" smtClean="0">
                <a:latin typeface="Times New Roman" pitchFamily="18" charset="0"/>
              </a:rPr>
              <a:t>-1)</a:t>
            </a:r>
          </a:p>
          <a:p>
            <a:pPr lvl="1">
              <a:lnSpc>
                <a:spcPct val="100000"/>
              </a:lnSpc>
            </a:pPr>
            <a:r>
              <a:rPr lang="zh-CN" altLang="en-US" sz="2000" dirty="0" smtClean="0">
                <a:latin typeface="Times New Roman" pitchFamily="18" charset="0"/>
              </a:rPr>
              <a:t>因</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是不可约的，所以</a:t>
            </a:r>
            <a:r>
              <a:rPr lang="en-US" altLang="zh-CN" sz="2000" dirty="0" err="1" smtClean="0">
                <a:latin typeface="Times New Roman" pitchFamily="18" charset="0"/>
              </a:rPr>
              <a:t>gcd</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 =1</a:t>
            </a:r>
            <a:r>
              <a:rPr lang="zh-CN" altLang="en-US"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dirty="0" smtClean="0">
                <a:latin typeface="Times New Roman" pitchFamily="18" charset="0"/>
              </a:rPr>
              <a:t>-1)</a:t>
            </a:r>
            <a:r>
              <a:rPr lang="zh-CN" altLang="en-US" sz="2000" dirty="0" smtClean="0">
                <a:latin typeface="Times New Roman" pitchFamily="18" charset="0"/>
              </a:rPr>
              <a:t>，因此</a:t>
            </a:r>
            <a:r>
              <a:rPr lang="en-US" altLang="zh-CN" sz="2000" i="1" dirty="0" err="1" smtClean="0">
                <a:latin typeface="Times New Roman" pitchFamily="18" charset="0"/>
              </a:rPr>
              <a:t>m</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r</a:t>
            </a:r>
            <a:endParaRPr lang="zh-CN" altLang="en-US" sz="2000" dirty="0" smtClean="0">
              <a:latin typeface="Times New Roman" pitchFamily="18" charset="0"/>
            </a:endParaRPr>
          </a:p>
          <a:p>
            <a:pPr lvl="1">
              <a:lnSpc>
                <a:spcPct val="100000"/>
              </a:lnSpc>
            </a:pPr>
            <a:r>
              <a:rPr lang="zh-CN" altLang="en-US" sz="2000" dirty="0" smtClean="0">
                <a:latin typeface="Times New Roman" pitchFamily="18" charset="0"/>
              </a:rPr>
              <a:t>综上</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m</a:t>
            </a:r>
            <a:r>
              <a:rPr lang="zh-CN" altLang="en-US" sz="2000" dirty="0" smtClean="0">
                <a:latin typeface="Times New Roman" pitchFamily="18" charset="0"/>
              </a:rPr>
              <a:t>。（证毕）</a:t>
            </a:r>
            <a:endParaRPr lang="zh-CN" altLang="en-US"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41698" name="Object 2"/>
          <p:cNvGraphicFramePr>
            <a:graphicFrameLocks noChangeAspect="1"/>
          </p:cNvGraphicFramePr>
          <p:nvPr/>
        </p:nvGraphicFramePr>
        <p:xfrm>
          <a:off x="1809750" y="2876550"/>
          <a:ext cx="876300" cy="628650"/>
        </p:xfrm>
        <a:graphic>
          <a:graphicData uri="http://schemas.openxmlformats.org/presentationml/2006/ole">
            <p:oleObj spid="_x0000_s541698" name="公式" r:id="rId3" imgW="596880" imgH="431640" progId="Equation.3">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90600"/>
            <a:ext cx="8534400" cy="5410200"/>
          </a:xfrm>
        </p:spPr>
        <p:txBody>
          <a:bodyPr/>
          <a:lstStyle/>
          <a:p>
            <a:r>
              <a:rPr lang="en-US" altLang="zh-CN" i="1" dirty="0" smtClean="0">
                <a:latin typeface="Times New Roman" pitchFamily="18" charset="0"/>
              </a:rPr>
              <a:t>p</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是</a:t>
            </a:r>
            <a:r>
              <a:rPr lang="en-US" altLang="zh-CN" i="1" dirty="0" smtClean="0">
                <a:latin typeface="Times New Roman" pitchFamily="18" charset="0"/>
              </a:rPr>
              <a:t>n</a:t>
            </a:r>
            <a:r>
              <a:rPr lang="zh-CN" altLang="en-US" dirty="0" smtClean="0">
                <a:latin typeface="Times New Roman" pitchFamily="18" charset="0"/>
              </a:rPr>
              <a:t>次不可约多项式时的状态转移图：</a:t>
            </a:r>
          </a:p>
          <a:p>
            <a:pPr lvl="1"/>
            <a:r>
              <a:rPr lang="zh-CN" altLang="en-US" dirty="0" smtClean="0">
                <a:latin typeface="Times New Roman" pitchFamily="18" charset="0"/>
              </a:rPr>
              <a:t>以</a:t>
            </a:r>
            <a:r>
              <a:rPr lang="en-US" altLang="zh-CN" i="1" dirty="0" smtClean="0">
                <a:latin typeface="Times New Roman" pitchFamily="18" charset="0"/>
              </a:rPr>
              <a:t>r</a:t>
            </a:r>
            <a:r>
              <a:rPr lang="zh-CN" altLang="en-US" dirty="0" smtClean="0">
                <a:latin typeface="Times New Roman" pitchFamily="18" charset="0"/>
              </a:rPr>
              <a:t>为周期的序列遍历其中的</a:t>
            </a:r>
            <a:r>
              <a:rPr lang="en-US" altLang="zh-CN" i="1" dirty="0" smtClean="0">
                <a:latin typeface="Times New Roman" pitchFamily="18" charset="0"/>
              </a:rPr>
              <a:t>r</a:t>
            </a:r>
            <a:r>
              <a:rPr lang="zh-CN" altLang="en-US" dirty="0" smtClean="0">
                <a:latin typeface="Times New Roman" pitchFamily="18" charset="0"/>
              </a:rPr>
              <a:t>个状态</a:t>
            </a:r>
          </a:p>
          <a:p>
            <a:pPr lvl="1"/>
            <a:r>
              <a:rPr lang="zh-CN" altLang="en-US" dirty="0" smtClean="0">
                <a:latin typeface="Times New Roman" pitchFamily="18" charset="0"/>
              </a:rPr>
              <a:t>由前面的分析，对应任意的</a:t>
            </a:r>
            <a:r>
              <a:rPr lang="en-US" altLang="zh-CN" i="1" dirty="0" smtClean="0">
                <a:latin typeface="Times New Roman" pitchFamily="18" charset="0"/>
              </a:rPr>
              <a:t>p</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 2</a:t>
            </a:r>
            <a:r>
              <a:rPr lang="en-US" altLang="zh-CN" baseline="30000" dirty="0" smtClean="0">
                <a:latin typeface="Times New Roman" pitchFamily="18" charset="0"/>
              </a:rPr>
              <a:t>n</a:t>
            </a:r>
            <a:r>
              <a:rPr lang="en-US" altLang="zh-CN" dirty="0" smtClean="0">
                <a:latin typeface="Times New Roman" pitchFamily="18" charset="0"/>
              </a:rPr>
              <a:t>-1</a:t>
            </a:r>
            <a:r>
              <a:rPr lang="zh-CN" altLang="en-US" dirty="0" smtClean="0">
                <a:latin typeface="Times New Roman" pitchFamily="18" charset="0"/>
              </a:rPr>
              <a:t>个状态的状态转移图由若干个不同的圈组成，所有圈遍历的状态之和正好是</a:t>
            </a:r>
            <a:r>
              <a:rPr lang="en-US" altLang="zh-CN" dirty="0" smtClean="0">
                <a:latin typeface="Times New Roman" pitchFamily="18" charset="0"/>
              </a:rPr>
              <a:t>2</a:t>
            </a:r>
            <a:r>
              <a:rPr lang="en-US" altLang="zh-CN" baseline="30000" dirty="0" smtClean="0">
                <a:latin typeface="Times New Roman" pitchFamily="18" charset="0"/>
              </a:rPr>
              <a:t>n</a:t>
            </a:r>
            <a:r>
              <a:rPr lang="en-US" altLang="zh-CN" dirty="0" smtClean="0">
                <a:latin typeface="Times New Roman" pitchFamily="18" charset="0"/>
              </a:rPr>
              <a:t>-1</a:t>
            </a:r>
            <a:r>
              <a:rPr lang="zh-CN" altLang="en-US" dirty="0" smtClean="0">
                <a:latin typeface="Times New Roman" pitchFamily="18" charset="0"/>
              </a:rPr>
              <a:t>个</a:t>
            </a:r>
          </a:p>
          <a:p>
            <a:pPr lvl="1"/>
            <a:r>
              <a:rPr lang="zh-CN" altLang="en-US" dirty="0" smtClean="0">
                <a:latin typeface="Times New Roman" pitchFamily="18" charset="0"/>
              </a:rPr>
              <a:t>如果</a:t>
            </a:r>
            <a:r>
              <a:rPr lang="en-US" altLang="zh-CN" i="1" dirty="0" smtClean="0">
                <a:latin typeface="Times New Roman" pitchFamily="18" charset="0"/>
              </a:rPr>
              <a:t>p</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不可约，则所有可能序列的周期都是</a:t>
            </a:r>
            <a:r>
              <a:rPr lang="en-US" altLang="zh-CN" i="1" dirty="0" smtClean="0">
                <a:latin typeface="Times New Roman" pitchFamily="18" charset="0"/>
              </a:rPr>
              <a:t>r</a:t>
            </a:r>
            <a:r>
              <a:rPr lang="zh-CN" altLang="en-US" dirty="0" smtClean="0">
                <a:latin typeface="Times New Roman" pitchFamily="18" charset="0"/>
              </a:rPr>
              <a:t>，那么全部状态的状态转移图将是</a:t>
            </a:r>
            <a:r>
              <a:rPr lang="en-US" altLang="zh-CN" dirty="0" smtClean="0">
                <a:latin typeface="Times New Roman" pitchFamily="18" charset="0"/>
              </a:rPr>
              <a:t>(2</a:t>
            </a:r>
            <a:r>
              <a:rPr lang="en-US" altLang="zh-CN" baseline="30000" dirty="0" smtClean="0">
                <a:latin typeface="Times New Roman" pitchFamily="18" charset="0"/>
              </a:rPr>
              <a:t>n</a:t>
            </a:r>
            <a:r>
              <a:rPr lang="en-US" altLang="zh-CN" dirty="0" smtClean="0">
                <a:latin typeface="Times New Roman" pitchFamily="18" charset="0"/>
              </a:rPr>
              <a:t>-1)/</a:t>
            </a:r>
            <a:r>
              <a:rPr lang="en-US" altLang="zh-CN" i="1" dirty="0" smtClean="0">
                <a:latin typeface="Times New Roman" pitchFamily="18" charset="0"/>
              </a:rPr>
              <a:t>r</a:t>
            </a:r>
            <a:r>
              <a:rPr lang="zh-CN" altLang="en-US" dirty="0" smtClean="0">
                <a:latin typeface="Times New Roman" pitchFamily="18" charset="0"/>
              </a:rPr>
              <a:t>个圈</a:t>
            </a:r>
            <a:endParaRPr lang="en-US" altLang="zh-CN"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90600"/>
            <a:ext cx="8534400" cy="5410200"/>
          </a:xfrm>
        </p:spPr>
        <p:txBody>
          <a:bodyPr/>
          <a:lstStyle/>
          <a:p>
            <a:pPr>
              <a:lnSpc>
                <a:spcPct val="100000"/>
              </a:lnSpc>
            </a:pPr>
            <a:r>
              <a:rPr lang="zh-CN" altLang="en-US" sz="2400" dirty="0" smtClean="0">
                <a:solidFill>
                  <a:srgbClr val="0000FF"/>
                </a:solidFill>
                <a:latin typeface="Times New Roman" pitchFamily="18" charset="0"/>
              </a:rPr>
              <a:t>定理</a:t>
            </a:r>
            <a:r>
              <a:rPr lang="en-US" altLang="zh-CN" sz="2400" dirty="0" smtClean="0">
                <a:solidFill>
                  <a:srgbClr val="0000FF"/>
                </a:solidFill>
                <a:latin typeface="Times New Roman" pitchFamily="18" charset="0"/>
              </a:rPr>
              <a:t>2.5  </a:t>
            </a:r>
            <a:r>
              <a:rPr lang="en-US" altLang="zh-CN" sz="2400" dirty="0" smtClean="0">
                <a:latin typeface="Times New Roman" pitchFamily="18" charset="0"/>
              </a:rPr>
              <a:t>n</a:t>
            </a:r>
            <a:r>
              <a:rPr lang="zh-CN" altLang="en-US" sz="2400" dirty="0" smtClean="0">
                <a:latin typeface="Times New Roman" pitchFamily="18" charset="0"/>
              </a:rPr>
              <a:t>级</a:t>
            </a:r>
            <a:r>
              <a:rPr lang="en-US" altLang="zh-CN" sz="2400" dirty="0" smtClean="0">
                <a:latin typeface="Times New Roman" pitchFamily="18" charset="0"/>
              </a:rPr>
              <a:t>LFSR</a:t>
            </a:r>
            <a:r>
              <a:rPr lang="zh-CN" altLang="en-US" sz="2400" dirty="0" smtClean="0">
                <a:latin typeface="Times New Roman" pitchFamily="18" charset="0"/>
              </a:rPr>
              <a:t>产生的序列有最大周期</a:t>
            </a:r>
            <a:r>
              <a:rPr lang="en-US" altLang="zh-CN" sz="2400" dirty="0" smtClean="0">
                <a:latin typeface="Times New Roman" pitchFamily="18" charset="0"/>
              </a:rPr>
              <a:t>2</a:t>
            </a:r>
            <a:r>
              <a:rPr lang="en-US" altLang="zh-CN" sz="2400" baseline="30000" dirty="0" smtClean="0">
                <a:latin typeface="Times New Roman" pitchFamily="18" charset="0"/>
              </a:rPr>
              <a:t>n</a:t>
            </a:r>
            <a:r>
              <a:rPr lang="en-US" altLang="zh-CN" sz="2400" dirty="0" smtClean="0">
                <a:latin typeface="Times New Roman" pitchFamily="18" charset="0"/>
              </a:rPr>
              <a:t>-1</a:t>
            </a:r>
            <a:r>
              <a:rPr lang="zh-CN" altLang="en-US" sz="2400" dirty="0" smtClean="0">
                <a:latin typeface="Times New Roman" pitchFamily="18" charset="0"/>
              </a:rPr>
              <a:t>的必要条件是其特征多项式为不可约的。</a:t>
            </a:r>
          </a:p>
          <a:p>
            <a:pPr lvl="1">
              <a:lnSpc>
                <a:spcPct val="100000"/>
              </a:lnSpc>
            </a:pPr>
            <a:r>
              <a:rPr lang="zh-CN" altLang="en-US" sz="2000" dirty="0" smtClean="0">
                <a:latin typeface="Times New Roman" pitchFamily="18" charset="0"/>
              </a:rPr>
              <a:t>证明：设</a:t>
            </a:r>
            <a:r>
              <a:rPr lang="en-US" altLang="zh-CN" sz="2000" dirty="0" smtClean="0">
                <a:latin typeface="Times New Roman" pitchFamily="18" charset="0"/>
              </a:rPr>
              <a:t>n</a:t>
            </a:r>
            <a:r>
              <a:rPr lang="zh-CN" altLang="en-US" sz="2000" dirty="0" smtClean="0">
                <a:latin typeface="Times New Roman" pitchFamily="18" charset="0"/>
              </a:rPr>
              <a:t>级</a:t>
            </a:r>
            <a:r>
              <a:rPr lang="en-US" altLang="zh-CN" sz="2000" dirty="0" smtClean="0">
                <a:latin typeface="Times New Roman" pitchFamily="18" charset="0"/>
              </a:rPr>
              <a:t>LFSR</a:t>
            </a:r>
            <a:r>
              <a:rPr lang="zh-CN" altLang="en-US" sz="2000" dirty="0" smtClean="0">
                <a:latin typeface="Times New Roman" pitchFamily="18" charset="0"/>
              </a:rPr>
              <a:t>产生的序列周期达到最大</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，除</a:t>
            </a:r>
            <a:r>
              <a:rPr lang="en-US" altLang="zh-CN" sz="2000" dirty="0" smtClean="0">
                <a:latin typeface="Times New Roman" pitchFamily="18" charset="0"/>
              </a:rPr>
              <a:t>0</a:t>
            </a:r>
            <a:r>
              <a:rPr lang="zh-CN" altLang="en-US" sz="2000" dirty="0" smtClean="0">
                <a:latin typeface="Times New Roman" pitchFamily="18" charset="0"/>
              </a:rPr>
              <a:t>序列外，每一序列的周期由特征多项式惟一决定，而与初始状态无关。</a:t>
            </a:r>
          </a:p>
          <a:p>
            <a:pPr lvl="2">
              <a:lnSpc>
                <a:spcPct val="100000"/>
              </a:lnSpc>
            </a:pPr>
            <a:r>
              <a:rPr lang="zh-CN" altLang="en-US" sz="2000" u="sng" dirty="0" smtClean="0">
                <a:effectLst>
                  <a:outerShdw blurRad="38100" dist="38100" dir="2700000" algn="tl">
                    <a:srgbClr val="000000">
                      <a:alpha val="43137"/>
                    </a:srgbClr>
                  </a:outerShdw>
                </a:effectLst>
                <a:latin typeface="Times New Roman" pitchFamily="18" charset="0"/>
              </a:rPr>
              <a:t>注意：只要有一条序列为</a:t>
            </a:r>
            <a:r>
              <a:rPr lang="en-US" altLang="zh-CN" sz="2000" u="sng" dirty="0" smtClean="0">
                <a:effectLst>
                  <a:outerShdw blurRad="38100" dist="38100" dir="2700000" algn="tl">
                    <a:srgbClr val="000000">
                      <a:alpha val="43137"/>
                    </a:srgbClr>
                  </a:outerShdw>
                </a:effectLst>
                <a:latin typeface="Times New Roman" pitchFamily="18" charset="0"/>
              </a:rPr>
              <a:t>m</a:t>
            </a:r>
            <a:r>
              <a:rPr lang="zh-CN" altLang="en-US" sz="2000" u="sng" dirty="0" smtClean="0">
                <a:effectLst>
                  <a:outerShdw blurRad="38100" dist="38100" dir="2700000" algn="tl">
                    <a:srgbClr val="000000">
                      <a:alpha val="43137"/>
                    </a:srgbClr>
                  </a:outerShdw>
                </a:effectLst>
                <a:latin typeface="Times New Roman" pitchFamily="18" charset="0"/>
              </a:rPr>
              <a:t>序列，则所有非</a:t>
            </a:r>
            <a:r>
              <a:rPr lang="en-US" altLang="zh-CN" sz="2000" u="sng" dirty="0" smtClean="0">
                <a:effectLst>
                  <a:outerShdw blurRad="38100" dist="38100" dir="2700000" algn="tl">
                    <a:srgbClr val="000000">
                      <a:alpha val="43137"/>
                    </a:srgbClr>
                  </a:outerShdw>
                </a:effectLst>
                <a:latin typeface="Times New Roman" pitchFamily="18" charset="0"/>
              </a:rPr>
              <a:t>0</a:t>
            </a:r>
            <a:r>
              <a:rPr lang="zh-CN" altLang="en-US" sz="2000" u="sng" dirty="0" smtClean="0">
                <a:effectLst>
                  <a:outerShdw blurRad="38100" dist="38100" dir="2700000" algn="tl">
                    <a:srgbClr val="000000">
                      <a:alpha val="43137"/>
                    </a:srgbClr>
                  </a:outerShdw>
                </a:effectLst>
                <a:latin typeface="Times New Roman" pitchFamily="18" charset="0"/>
              </a:rPr>
              <a:t>序列都是</a:t>
            </a:r>
            <a:r>
              <a:rPr lang="en-US" altLang="zh-CN" sz="2000" u="sng" dirty="0" smtClean="0">
                <a:effectLst>
                  <a:outerShdw blurRad="38100" dist="38100" dir="2700000" algn="tl">
                    <a:srgbClr val="000000">
                      <a:alpha val="43137"/>
                    </a:srgbClr>
                  </a:outerShdw>
                </a:effectLst>
                <a:latin typeface="Times New Roman" pitchFamily="18" charset="0"/>
              </a:rPr>
              <a:t>m</a:t>
            </a:r>
            <a:r>
              <a:rPr lang="zh-CN" altLang="en-US" sz="2000" u="sng" dirty="0" smtClean="0">
                <a:effectLst>
                  <a:outerShdw blurRad="38100" dist="38100" dir="2700000" algn="tl">
                    <a:srgbClr val="000000">
                      <a:alpha val="43137"/>
                    </a:srgbClr>
                  </a:outerShdw>
                </a:effectLst>
                <a:latin typeface="Times New Roman" pitchFamily="18" charset="0"/>
              </a:rPr>
              <a:t>序列</a:t>
            </a:r>
            <a:endParaRPr lang="en-US" altLang="zh-CN" sz="2000" u="sng" dirty="0" smtClean="0">
              <a:effectLst>
                <a:outerShdw blurRad="38100" dist="38100" dir="2700000" algn="tl">
                  <a:srgbClr val="000000">
                    <a:alpha val="43137"/>
                  </a:srgbClr>
                </a:outerShdw>
              </a:effectLst>
              <a:latin typeface="Times New Roman" pitchFamily="18" charset="0"/>
            </a:endParaRPr>
          </a:p>
          <a:p>
            <a:pPr lvl="1">
              <a:lnSpc>
                <a:spcPct val="100000"/>
              </a:lnSpc>
            </a:pPr>
            <a:r>
              <a:rPr lang="zh-CN" altLang="en-US" sz="2000" dirty="0" smtClean="0">
                <a:latin typeface="Times New Roman" pitchFamily="18" charset="0"/>
              </a:rPr>
              <a:t>设特征多项式为</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可约，可设为</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h</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，其中</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不可约，且次数</a:t>
            </a:r>
            <a:r>
              <a:rPr lang="en-US" altLang="zh-CN" sz="2000" i="1" dirty="0" smtClean="0">
                <a:latin typeface="Times New Roman" pitchFamily="18" charset="0"/>
              </a:rPr>
              <a:t>k</a:t>
            </a:r>
            <a:r>
              <a:rPr lang="en-US" altLang="zh-CN" sz="2000" dirty="0" smtClean="0">
                <a:latin typeface="Times New Roman" pitchFamily="18" charset="0"/>
              </a:rPr>
              <a:t>&lt;</a:t>
            </a:r>
            <a:r>
              <a:rPr lang="en-US" altLang="zh-CN" sz="2000" i="1" dirty="0" smtClean="0">
                <a:latin typeface="Times New Roman" pitchFamily="18" charset="0"/>
              </a:rPr>
              <a:t>n</a:t>
            </a:r>
            <a:r>
              <a:rPr lang="zh-CN" altLang="en-US" sz="2000" dirty="0" smtClean="0">
                <a:latin typeface="Times New Roman" pitchFamily="18" charset="0"/>
              </a:rPr>
              <a:t>。由于</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，而</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中序列的周期一方面不超过</a:t>
            </a:r>
            <a:r>
              <a:rPr lang="en-US" altLang="zh-CN" sz="2000" dirty="0" smtClean="0">
                <a:latin typeface="Times New Roman" pitchFamily="18" charset="0"/>
              </a:rPr>
              <a:t>2</a:t>
            </a:r>
            <a:r>
              <a:rPr lang="en-US" altLang="zh-CN" sz="2000" i="1" baseline="30000" dirty="0" smtClean="0">
                <a:latin typeface="Times New Roman" pitchFamily="18" charset="0"/>
              </a:rPr>
              <a:t>k</a:t>
            </a:r>
            <a:r>
              <a:rPr lang="en-US" altLang="zh-CN" sz="2000" dirty="0" smtClean="0">
                <a:latin typeface="Times New Roman" pitchFamily="18" charset="0"/>
              </a:rPr>
              <a:t>-1</a:t>
            </a:r>
            <a:r>
              <a:rPr lang="zh-CN" altLang="en-US" sz="2000" dirty="0" smtClean="0">
                <a:latin typeface="Times New Roman" pitchFamily="18" charset="0"/>
              </a:rPr>
              <a:t>，另一方面又等于</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，这是矛盾的，所以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不可约。（证毕）</a:t>
            </a:r>
          </a:p>
          <a:p>
            <a:pPr>
              <a:lnSpc>
                <a:spcPct val="100000"/>
              </a:lnSpc>
            </a:pPr>
            <a:r>
              <a:rPr lang="zh-CN" altLang="en-US" sz="2400" dirty="0" smtClean="0">
                <a:latin typeface="Times New Roman" pitchFamily="18" charset="0"/>
              </a:rPr>
              <a:t> 该定理的逆不成立，即</a:t>
            </a:r>
            <a:r>
              <a:rPr lang="en-US" altLang="zh-CN" sz="2400" dirty="0" smtClean="0">
                <a:latin typeface="Times New Roman" pitchFamily="18" charset="0"/>
              </a:rPr>
              <a:t>LFSR</a:t>
            </a:r>
            <a:r>
              <a:rPr lang="zh-CN" altLang="en-US" sz="2400" dirty="0" smtClean="0">
                <a:latin typeface="Times New Roman" pitchFamily="18" charset="0"/>
              </a:rPr>
              <a:t>的特征多项式为不可约多项式时，其输出序列不一定是</a:t>
            </a:r>
            <a:r>
              <a:rPr lang="en-US" altLang="zh-CN" sz="2400" dirty="0" smtClean="0">
                <a:latin typeface="Times New Roman" pitchFamily="18" charset="0"/>
              </a:rPr>
              <a:t>m</a:t>
            </a:r>
            <a:r>
              <a:rPr lang="zh-CN" altLang="en-US" sz="2400" dirty="0" smtClean="0">
                <a:latin typeface="Times New Roman" pitchFamily="18" charset="0"/>
              </a:rPr>
              <a:t>序列。</a:t>
            </a:r>
          </a:p>
          <a:p>
            <a:pPr lvl="1">
              <a:lnSpc>
                <a:spcPct val="100000"/>
              </a:lnSpc>
            </a:pPr>
            <a:r>
              <a:rPr lang="zh-CN" altLang="en-US" sz="2000" dirty="0" smtClean="0">
                <a:latin typeface="Times New Roman" pitchFamily="18" charset="0"/>
              </a:rPr>
              <a:t>由定理</a:t>
            </a:r>
            <a:r>
              <a:rPr lang="en-US" altLang="zh-CN" sz="2000" dirty="0" smtClean="0">
                <a:latin typeface="Times New Roman" pitchFamily="18" charset="0"/>
              </a:rPr>
              <a:t>2-4</a:t>
            </a:r>
            <a:r>
              <a:rPr lang="zh-CN" altLang="en-US" sz="2000" dirty="0" smtClean="0">
                <a:latin typeface="Times New Roman" pitchFamily="18" charset="0"/>
              </a:rPr>
              <a:t>易知，</a:t>
            </a:r>
            <a:r>
              <a:rPr lang="en-US" altLang="zh-CN" sz="2000" dirty="0" smtClean="0">
                <a:latin typeface="Times New Roman" pitchFamily="18" charset="0"/>
              </a:rPr>
              <a:t>n</a:t>
            </a:r>
            <a:r>
              <a:rPr lang="zh-CN" altLang="en-US" sz="2000" dirty="0" smtClean="0">
                <a:latin typeface="Times New Roman" pitchFamily="18" charset="0"/>
              </a:rPr>
              <a:t>次不可约多项式的周期不一定等于</a:t>
            </a:r>
            <a:r>
              <a:rPr lang="en-US" altLang="zh-CN" sz="2000" dirty="0" smtClean="0">
                <a:latin typeface="Times New Roman" pitchFamily="18" charset="0"/>
              </a:rPr>
              <a:t>2</a:t>
            </a:r>
            <a:r>
              <a:rPr lang="en-US" altLang="zh-CN" sz="2000" baseline="30000" dirty="0" smtClean="0">
                <a:latin typeface="Times New Roman" pitchFamily="18" charset="0"/>
              </a:rPr>
              <a:t>n</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，可能是其一个因子</a:t>
            </a:r>
            <a:endParaRPr lang="zh-CN" altLang="en-US" sz="24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90600"/>
            <a:ext cx="8534400" cy="5410200"/>
          </a:xfrm>
        </p:spPr>
        <p:txBody>
          <a:bodyPr/>
          <a:lstStyle/>
          <a:p>
            <a:pPr>
              <a:lnSpc>
                <a:spcPct val="100000"/>
              </a:lnSpc>
            </a:pPr>
            <a:r>
              <a:rPr lang="zh-CN" altLang="en-US" sz="2000" dirty="0" smtClean="0">
                <a:latin typeface="Times New Roman" pitchFamily="18" charset="0"/>
              </a:rPr>
              <a:t>判断一个多项式是否是不可约多项式是一个困难问题，像大数分解一样。用低于其次数的所有不可约多项式去除，如果都不能除尽则是不可约的，一些低次不可约多项式，比如</a:t>
            </a:r>
            <a:endParaRPr lang="zh-CN" altLang="en-US" sz="2000" i="1" dirty="0" smtClean="0">
              <a:latin typeface="Times New Roman" pitchFamily="18" charset="0"/>
            </a:endParaRPr>
          </a:p>
          <a:p>
            <a:pPr lvl="1">
              <a:lnSpc>
                <a:spcPct val="100000"/>
              </a:lnSpc>
            </a:pPr>
            <a:r>
              <a:rPr lang="en-US" altLang="zh-CN" sz="1800" i="1" dirty="0" smtClean="0">
                <a:latin typeface="Times New Roman" pitchFamily="18" charset="0"/>
              </a:rPr>
              <a:t>x</a:t>
            </a:r>
            <a:r>
              <a:rPr lang="en-US" altLang="zh-CN" sz="1800" dirty="0" smtClean="0">
                <a:latin typeface="Times New Roman" pitchFamily="18" charset="0"/>
              </a:rPr>
              <a:t>, </a:t>
            </a:r>
            <a:r>
              <a:rPr lang="en-US" altLang="zh-CN" sz="1800" i="1" dirty="0" smtClean="0">
                <a:latin typeface="Times New Roman" pitchFamily="18" charset="0"/>
              </a:rPr>
              <a:t>x</a:t>
            </a:r>
            <a:r>
              <a:rPr lang="en-US" altLang="zh-CN" sz="1800" dirty="0" smtClean="0">
                <a:latin typeface="Times New Roman" pitchFamily="18" charset="0"/>
              </a:rPr>
              <a:t>+1</a:t>
            </a:r>
            <a:r>
              <a:rPr lang="zh-CN" altLang="en-US" sz="1800" dirty="0" smtClean="0">
                <a:latin typeface="Times New Roman" pitchFamily="18" charset="0"/>
              </a:rPr>
              <a:t>；</a:t>
            </a:r>
            <a:r>
              <a:rPr lang="en-US" altLang="zh-CN" sz="1800" i="1" dirty="0" smtClean="0">
                <a:latin typeface="Times New Roman" pitchFamily="18" charset="0"/>
              </a:rPr>
              <a:t>x</a:t>
            </a:r>
            <a:r>
              <a:rPr lang="en-US" altLang="zh-CN" sz="1800" baseline="30000" dirty="0" smtClean="0">
                <a:latin typeface="Times New Roman" pitchFamily="18" charset="0"/>
              </a:rPr>
              <a:t>2</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dirty="0" smtClean="0">
                <a:latin typeface="Times New Roman" pitchFamily="18" charset="0"/>
              </a:rPr>
              <a:t>+1</a:t>
            </a:r>
            <a:r>
              <a:rPr lang="zh-CN" altLang="en-US" sz="1800" dirty="0" smtClean="0">
                <a:latin typeface="Times New Roman" pitchFamily="18" charset="0"/>
              </a:rPr>
              <a:t>；</a:t>
            </a:r>
            <a:r>
              <a:rPr lang="en-US" altLang="zh-CN" sz="1800" i="1" dirty="0" smtClean="0">
                <a:latin typeface="Times New Roman" pitchFamily="18" charset="0"/>
              </a:rPr>
              <a:t>x</a:t>
            </a:r>
            <a:r>
              <a:rPr lang="en-US" altLang="zh-CN" sz="1800" baseline="30000" dirty="0" smtClean="0">
                <a:latin typeface="Times New Roman" pitchFamily="18" charset="0"/>
              </a:rPr>
              <a:t>3</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baseline="30000" dirty="0" smtClean="0">
                <a:latin typeface="Times New Roman" pitchFamily="18" charset="0"/>
              </a:rPr>
              <a:t>2</a:t>
            </a:r>
            <a:r>
              <a:rPr lang="en-US" altLang="zh-CN" sz="1800" dirty="0" smtClean="0">
                <a:latin typeface="Times New Roman" pitchFamily="18" charset="0"/>
              </a:rPr>
              <a:t>+1</a:t>
            </a:r>
            <a:r>
              <a:rPr lang="zh-CN" altLang="en-US" sz="1800" dirty="0" smtClean="0">
                <a:latin typeface="Times New Roman" pitchFamily="18" charset="0"/>
              </a:rPr>
              <a:t>，</a:t>
            </a:r>
            <a:r>
              <a:rPr lang="en-US" altLang="zh-CN" sz="1800" i="1" dirty="0" smtClean="0">
                <a:latin typeface="Times New Roman" pitchFamily="18" charset="0"/>
              </a:rPr>
              <a:t>x</a:t>
            </a:r>
            <a:r>
              <a:rPr lang="en-US" altLang="zh-CN" sz="1800" baseline="30000" dirty="0" smtClean="0">
                <a:latin typeface="Times New Roman" pitchFamily="18" charset="0"/>
              </a:rPr>
              <a:t>3</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dirty="0" smtClean="0">
                <a:latin typeface="Times New Roman" pitchFamily="18" charset="0"/>
              </a:rPr>
              <a:t>+1</a:t>
            </a:r>
            <a:r>
              <a:rPr lang="zh-CN" altLang="en-US" sz="1800" dirty="0" smtClean="0">
                <a:latin typeface="Times New Roman" pitchFamily="18" charset="0"/>
              </a:rPr>
              <a:t>；</a:t>
            </a:r>
            <a:r>
              <a:rPr lang="en-US" altLang="zh-CN" sz="1800" i="1" dirty="0" smtClean="0">
                <a:latin typeface="Times New Roman" pitchFamily="18" charset="0"/>
              </a:rPr>
              <a:t>x</a:t>
            </a:r>
            <a:r>
              <a:rPr lang="en-US" altLang="zh-CN" sz="1800" baseline="30000" dirty="0" smtClean="0">
                <a:latin typeface="Times New Roman" pitchFamily="18" charset="0"/>
              </a:rPr>
              <a:t>4</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baseline="30000" dirty="0" smtClean="0">
                <a:latin typeface="Times New Roman" pitchFamily="18" charset="0"/>
              </a:rPr>
              <a:t>3</a:t>
            </a:r>
            <a:r>
              <a:rPr lang="en-US" altLang="zh-CN" sz="1800" dirty="0" smtClean="0">
                <a:latin typeface="Times New Roman" pitchFamily="18" charset="0"/>
              </a:rPr>
              <a:t>+1</a:t>
            </a:r>
            <a:r>
              <a:rPr lang="zh-CN" altLang="en-US" sz="1800" dirty="0" smtClean="0">
                <a:latin typeface="Times New Roman" pitchFamily="18" charset="0"/>
              </a:rPr>
              <a:t>，</a:t>
            </a:r>
            <a:r>
              <a:rPr lang="en-US" altLang="zh-CN" sz="1800" i="1" dirty="0" smtClean="0">
                <a:latin typeface="Times New Roman" pitchFamily="18" charset="0"/>
              </a:rPr>
              <a:t>x</a:t>
            </a:r>
            <a:r>
              <a:rPr lang="en-US" altLang="zh-CN" sz="1800" baseline="30000" dirty="0" smtClean="0">
                <a:latin typeface="Times New Roman" pitchFamily="18" charset="0"/>
              </a:rPr>
              <a:t>4</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dirty="0" smtClean="0">
                <a:latin typeface="Times New Roman" pitchFamily="18" charset="0"/>
              </a:rPr>
              <a:t>+1</a:t>
            </a:r>
            <a:r>
              <a:rPr lang="zh-CN" altLang="en-US" sz="1800" dirty="0" smtClean="0">
                <a:latin typeface="Times New Roman" pitchFamily="18" charset="0"/>
              </a:rPr>
              <a:t>，</a:t>
            </a:r>
            <a:r>
              <a:rPr lang="en-US" altLang="zh-CN" sz="1800" i="1" dirty="0" smtClean="0">
                <a:latin typeface="Times New Roman" pitchFamily="18" charset="0"/>
              </a:rPr>
              <a:t>x</a:t>
            </a:r>
            <a:r>
              <a:rPr lang="en-US" altLang="zh-CN" sz="1800" baseline="30000" dirty="0" smtClean="0">
                <a:latin typeface="Times New Roman" pitchFamily="18" charset="0"/>
              </a:rPr>
              <a:t>4</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baseline="30000" dirty="0" smtClean="0">
                <a:latin typeface="Times New Roman" pitchFamily="18" charset="0"/>
              </a:rPr>
              <a:t>3</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baseline="30000" dirty="0" smtClean="0">
                <a:latin typeface="Times New Roman" pitchFamily="18" charset="0"/>
              </a:rPr>
              <a:t>2</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dirty="0" smtClean="0">
                <a:latin typeface="Times New Roman" pitchFamily="18" charset="0"/>
              </a:rPr>
              <a:t>+1</a:t>
            </a:r>
            <a:r>
              <a:rPr lang="zh-CN" altLang="en-US" sz="1800" dirty="0" smtClean="0">
                <a:latin typeface="Times New Roman" pitchFamily="18" charset="0"/>
              </a:rPr>
              <a:t>，</a:t>
            </a:r>
            <a:r>
              <a:rPr lang="en-US" altLang="zh-CN" sz="1800" dirty="0" smtClean="0">
                <a:latin typeface="Times New Roman" pitchFamily="18" charset="0"/>
              </a:rPr>
              <a:t>…</a:t>
            </a:r>
          </a:p>
          <a:p>
            <a:pPr lvl="1">
              <a:lnSpc>
                <a:spcPct val="100000"/>
              </a:lnSpc>
            </a:pPr>
            <a:r>
              <a:rPr lang="zh-CN" altLang="en-US" sz="1800" dirty="0" smtClean="0">
                <a:latin typeface="Times New Roman" pitchFamily="18" charset="0"/>
              </a:rPr>
              <a:t>注意如果多项式</a:t>
            </a:r>
            <a:r>
              <a:rPr lang="en-US" altLang="zh-CN" sz="1800" i="1" dirty="0" smtClean="0">
                <a:latin typeface="Times New Roman" pitchFamily="18" charset="0"/>
              </a:rPr>
              <a:t>p</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dirty="0" smtClean="0">
                <a:latin typeface="Times New Roman" pitchFamily="18" charset="0"/>
              </a:rPr>
              <a:t>)</a:t>
            </a:r>
            <a:r>
              <a:rPr lang="zh-CN" altLang="en-US" sz="1800" dirty="0" smtClean="0">
                <a:latin typeface="Times New Roman" pitchFamily="18" charset="0"/>
              </a:rPr>
              <a:t>是不可约的，则其互反多项式也是不可约的</a:t>
            </a:r>
          </a:p>
          <a:p>
            <a:pPr>
              <a:lnSpc>
                <a:spcPct val="100000"/>
              </a:lnSpc>
            </a:pPr>
            <a:r>
              <a:rPr lang="en-US" altLang="zh-CN" sz="2000" b="0" dirty="0" smtClean="0">
                <a:solidFill>
                  <a:srgbClr val="0000FF"/>
                </a:solidFill>
                <a:latin typeface="Times New Roman" pitchFamily="18" charset="0"/>
              </a:rPr>
              <a:t>【</a:t>
            </a:r>
            <a:r>
              <a:rPr lang="zh-CN" altLang="en-US" sz="2000" b="0" dirty="0" smtClean="0">
                <a:solidFill>
                  <a:srgbClr val="0000FF"/>
                </a:solidFill>
                <a:latin typeface="Times New Roman" pitchFamily="18" charset="0"/>
              </a:rPr>
              <a:t>例</a:t>
            </a:r>
            <a:r>
              <a:rPr lang="en-US" altLang="zh-CN" sz="2000" b="0" dirty="0" smtClean="0">
                <a:solidFill>
                  <a:srgbClr val="0000FF"/>
                </a:solidFill>
                <a:latin typeface="Times New Roman" pitchFamily="18" charset="0"/>
              </a:rPr>
              <a:t>2-4】</a:t>
            </a:r>
            <a:r>
              <a:rPr lang="zh-CN" altLang="en-US" sz="2000" dirty="0" smtClean="0">
                <a:latin typeface="Times New Roman" pitchFamily="18" charset="0"/>
              </a:rPr>
              <a:t>： </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4</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+1</a:t>
            </a:r>
            <a:r>
              <a:rPr lang="zh-CN" altLang="en-US" sz="2000" dirty="0" smtClean="0">
                <a:latin typeface="Times New Roman" pitchFamily="18" charset="0"/>
              </a:rPr>
              <a:t>为</a:t>
            </a:r>
            <a:r>
              <a:rPr lang="en-US" altLang="zh-CN" sz="2000" dirty="0" smtClean="0">
                <a:latin typeface="Times New Roman" pitchFamily="18" charset="0"/>
              </a:rPr>
              <a:t>GF(2)</a:t>
            </a:r>
            <a:r>
              <a:rPr lang="zh-CN" altLang="en-US" sz="2000" dirty="0" smtClean="0">
                <a:latin typeface="Times New Roman" pitchFamily="18" charset="0"/>
              </a:rPr>
              <a:t>上的不可约多项式，给定初始状态</a:t>
            </a:r>
            <a:r>
              <a:rPr lang="en-US" altLang="zh-CN" sz="2000" dirty="0" smtClean="0">
                <a:latin typeface="Times New Roman" pitchFamily="18" charset="0"/>
              </a:rPr>
              <a:t>0001</a:t>
            </a:r>
            <a:r>
              <a:rPr lang="zh-CN" altLang="en-US" sz="2000" dirty="0" smtClean="0">
                <a:latin typeface="Times New Roman" pitchFamily="18" charset="0"/>
              </a:rPr>
              <a:t>，则输出序列为？</a:t>
            </a:r>
          </a:p>
          <a:p>
            <a:pPr>
              <a:lnSpc>
                <a:spcPct val="100000"/>
              </a:lnSpc>
            </a:pPr>
            <a:r>
              <a:rPr lang="zh-CN" altLang="en-US" sz="2000" dirty="0" smtClean="0">
                <a:latin typeface="Times New Roman" pitchFamily="18" charset="0"/>
              </a:rPr>
              <a:t>解：以</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为特征多项式的</a:t>
            </a:r>
            <a:r>
              <a:rPr lang="en-US" altLang="zh-CN" sz="2000" dirty="0" smtClean="0">
                <a:latin typeface="Times New Roman" pitchFamily="18" charset="0"/>
              </a:rPr>
              <a:t>LFSR</a:t>
            </a:r>
            <a:r>
              <a:rPr lang="zh-CN" altLang="en-US" sz="2000" dirty="0" smtClean="0">
                <a:latin typeface="Times New Roman" pitchFamily="18" charset="0"/>
              </a:rPr>
              <a:t>的输出序列可由递推式</a:t>
            </a:r>
          </a:p>
          <a:p>
            <a:pPr lvl="1">
              <a:lnSpc>
                <a:spcPct val="100000"/>
              </a:lnSpc>
            </a:pPr>
            <a:r>
              <a:rPr lang="zh-CN" altLang="en-US" sz="2000" dirty="0" smtClean="0">
                <a:latin typeface="Times New Roman" pitchFamily="18" charset="0"/>
              </a:rPr>
              <a:t> </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a</a:t>
            </a:r>
            <a:r>
              <a:rPr lang="en-US" altLang="zh-CN" sz="2000" i="1" baseline="-25000"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a</a:t>
            </a:r>
            <a:r>
              <a:rPr lang="en-US" altLang="zh-CN" sz="2000" i="1" baseline="-25000" dirty="0" smtClean="0">
                <a:latin typeface="Times New Roman" pitchFamily="18" charset="0"/>
              </a:rPr>
              <a:t>k</a:t>
            </a:r>
            <a:r>
              <a:rPr lang="en-US" altLang="zh-CN" sz="2000" baseline="-25000" dirty="0" smtClean="0">
                <a:latin typeface="Times New Roman" pitchFamily="18" charset="0"/>
              </a:rPr>
              <a:t>-3</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a</a:t>
            </a:r>
            <a:r>
              <a:rPr lang="en-US" altLang="zh-CN" sz="2000" i="1" baseline="-25000" dirty="0" smtClean="0">
                <a:latin typeface="Times New Roman" pitchFamily="18" charset="0"/>
              </a:rPr>
              <a:t>k</a:t>
            </a:r>
            <a:r>
              <a:rPr lang="en-US" altLang="zh-CN" sz="2000" baseline="-25000" dirty="0" smtClean="0">
                <a:latin typeface="Times New Roman" pitchFamily="18" charset="0"/>
              </a:rPr>
              <a:t>-4</a:t>
            </a:r>
            <a:r>
              <a:rPr lang="en-US" altLang="zh-CN" sz="2000" dirty="0" smtClean="0">
                <a:latin typeface="Times New Roman" pitchFamily="18" charset="0"/>
              </a:rPr>
              <a:t> (</a:t>
            </a:r>
            <a:r>
              <a:rPr lang="en-US" altLang="zh-CN" sz="2000" i="1" dirty="0" smtClean="0">
                <a:latin typeface="Times New Roman" pitchFamily="18" charset="0"/>
              </a:rPr>
              <a:t>k</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4)</a:t>
            </a:r>
          </a:p>
          <a:p>
            <a:pPr>
              <a:lnSpc>
                <a:spcPct val="100000"/>
              </a:lnSpc>
              <a:buNone/>
            </a:pPr>
            <a:r>
              <a:rPr lang="en-US" altLang="zh-CN" sz="2000" dirty="0" smtClean="0">
                <a:latin typeface="Times New Roman" pitchFamily="18" charset="0"/>
              </a:rPr>
              <a:t>    </a:t>
            </a:r>
            <a:r>
              <a:rPr lang="zh-CN" altLang="en-US" sz="2000" dirty="0" smtClean="0">
                <a:latin typeface="Times New Roman" pitchFamily="18" charset="0"/>
              </a:rPr>
              <a:t>和给定的初始状态求出，现在初始状态为</a:t>
            </a:r>
            <a:r>
              <a:rPr lang="en-US" altLang="zh-CN" sz="2000" dirty="0" smtClean="0">
                <a:latin typeface="Times New Roman" pitchFamily="18" charset="0"/>
              </a:rPr>
              <a:t>0001</a:t>
            </a:r>
            <a:r>
              <a:rPr lang="zh-CN" altLang="en-US" sz="2000" dirty="0" smtClean="0">
                <a:latin typeface="Times New Roman" pitchFamily="18" charset="0"/>
              </a:rPr>
              <a:t>，则有</a:t>
            </a:r>
          </a:p>
          <a:p>
            <a:pPr>
              <a:lnSpc>
                <a:spcPct val="100000"/>
              </a:lnSpc>
            </a:pPr>
            <a:r>
              <a:rPr lang="zh-CN" altLang="en-US" sz="2000" dirty="0" smtClean="0">
                <a:latin typeface="Times New Roman" pitchFamily="18" charset="0"/>
              </a:rPr>
              <a:t>输出序列为</a:t>
            </a:r>
            <a:r>
              <a:rPr lang="en-US" altLang="zh-CN" sz="2000" dirty="0" smtClean="0">
                <a:latin typeface="Times New Roman" pitchFamily="18" charset="0"/>
              </a:rPr>
              <a:t>000110001100011…</a:t>
            </a:r>
            <a:r>
              <a:rPr lang="zh-CN" altLang="en-US" sz="2000" dirty="0" smtClean="0">
                <a:latin typeface="Times New Roman" pitchFamily="18" charset="0"/>
              </a:rPr>
              <a:t>，周期为</a:t>
            </a:r>
            <a:r>
              <a:rPr lang="en-US" altLang="zh-CN" sz="2000" dirty="0" smtClean="0">
                <a:latin typeface="Times New Roman" pitchFamily="18" charset="0"/>
              </a:rPr>
              <a:t>5</a:t>
            </a:r>
            <a:r>
              <a:rPr lang="zh-CN" altLang="en-US" sz="2000" dirty="0" smtClean="0">
                <a:latin typeface="Times New Roman" pitchFamily="18" charset="0"/>
              </a:rPr>
              <a:t>，</a:t>
            </a:r>
            <a:r>
              <a:rPr lang="zh-CN" altLang="en-US" sz="2000" dirty="0" smtClean="0">
                <a:solidFill>
                  <a:srgbClr val="0000FF"/>
                </a:solidFill>
                <a:latin typeface="Times New Roman" pitchFamily="18" charset="0"/>
              </a:rPr>
              <a:t>不是</a:t>
            </a:r>
            <a:r>
              <a:rPr lang="en-US" altLang="zh-CN" sz="2000"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序列</a:t>
            </a:r>
            <a:r>
              <a:rPr lang="zh-CN" altLang="en-US" sz="2000" dirty="0" smtClean="0">
                <a:latin typeface="Times New Roman" pitchFamily="18" charset="0"/>
              </a:rPr>
              <a:t>。</a:t>
            </a:r>
            <a:endParaRPr lang="en-US" altLang="zh-CN" sz="2000" dirty="0" smtClean="0">
              <a:latin typeface="Times New Roman" pitchFamily="18" charset="0"/>
            </a:endParaRPr>
          </a:p>
          <a:p>
            <a:pPr>
              <a:lnSpc>
                <a:spcPct val="100000"/>
              </a:lnSpc>
            </a:pPr>
            <a:r>
              <a:rPr lang="zh-CN" altLang="en-US" sz="2000" dirty="0" smtClean="0">
                <a:latin typeface="Times New Roman" pitchFamily="18" charset="0"/>
              </a:rPr>
              <a:t>这是因为 </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5</a:t>
            </a:r>
            <a:r>
              <a:rPr lang="en-US" altLang="zh-CN" sz="2000" dirty="0" smtClean="0">
                <a:latin typeface="Times New Roman" pitchFamily="18" charset="0"/>
              </a:rPr>
              <a:t>-1)</a:t>
            </a:r>
            <a:endParaRPr lang="zh-CN" altLang="en-US" sz="24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Rectangle 4"/>
          <p:cNvSpPr>
            <a:spLocks noChangeArrowheads="1"/>
          </p:cNvSpPr>
          <p:nvPr/>
        </p:nvSpPr>
        <p:spPr bwMode="auto">
          <a:xfrm>
            <a:off x="6553200" y="3289280"/>
            <a:ext cx="2438400" cy="3416320"/>
          </a:xfrm>
          <a:prstGeom prst="rect">
            <a:avLst/>
          </a:prstGeom>
          <a:noFill/>
          <a:ln w="9525" algn="ctr">
            <a:noFill/>
            <a:miter lim="800000"/>
            <a:headEnd/>
            <a:tailEnd/>
          </a:ln>
          <a:effectLst/>
        </p:spPr>
        <p:txBody>
          <a:bodyPr wrap="square" anchor="b">
            <a:spAutoFit/>
          </a:bodyPr>
          <a:lstStyle/>
          <a:p>
            <a:pPr>
              <a:lnSpc>
                <a:spcPct val="80000"/>
              </a:lnSpc>
            </a:pPr>
            <a:r>
              <a:rPr lang="zh-CN" altLang="en-US" sz="1800" dirty="0">
                <a:solidFill>
                  <a:srgbClr val="0000FF"/>
                </a:solidFill>
                <a:latin typeface="华文中宋" pitchFamily="2" charset="-122"/>
                <a:ea typeface="华文中宋" pitchFamily="2" charset="-122"/>
              </a:rPr>
              <a:t>状态</a:t>
            </a:r>
            <a:r>
              <a:rPr lang="en-US" altLang="zh-CN" sz="1800" dirty="0">
                <a:latin typeface="Times New Roman" pitchFamily="18" charset="0"/>
              </a:rPr>
              <a:t>(</a:t>
            </a:r>
            <a:r>
              <a:rPr lang="en-US" altLang="zh-CN" sz="1800" i="1" dirty="0">
                <a:latin typeface="Times New Roman" pitchFamily="18" charset="0"/>
              </a:rPr>
              <a:t>a</a:t>
            </a:r>
            <a:r>
              <a:rPr lang="en-US" altLang="zh-CN" sz="1800" baseline="-25000" dirty="0">
                <a:latin typeface="Times New Roman" pitchFamily="18" charset="0"/>
              </a:rPr>
              <a:t>4</a:t>
            </a:r>
            <a:r>
              <a:rPr lang="en-US" altLang="zh-CN" sz="1800" dirty="0">
                <a:latin typeface="Times New Roman" pitchFamily="18" charset="0"/>
              </a:rPr>
              <a:t>,</a:t>
            </a:r>
            <a:r>
              <a:rPr lang="en-US" altLang="zh-CN" sz="1800" i="1" dirty="0">
                <a:latin typeface="Times New Roman" pitchFamily="18" charset="0"/>
              </a:rPr>
              <a:t>a</a:t>
            </a:r>
            <a:r>
              <a:rPr lang="en-US" altLang="zh-CN" sz="1800" baseline="-25000" dirty="0">
                <a:latin typeface="Times New Roman" pitchFamily="18" charset="0"/>
              </a:rPr>
              <a:t>3</a:t>
            </a:r>
            <a:r>
              <a:rPr lang="en-US" altLang="zh-CN" sz="1800" dirty="0">
                <a:latin typeface="Times New Roman" pitchFamily="18" charset="0"/>
              </a:rPr>
              <a:t>,</a:t>
            </a:r>
            <a:r>
              <a:rPr lang="en-US" altLang="zh-CN" sz="1800" i="1" dirty="0">
                <a:latin typeface="Times New Roman" pitchFamily="18" charset="0"/>
              </a:rPr>
              <a:t>a</a:t>
            </a:r>
            <a:r>
              <a:rPr lang="en-US" altLang="zh-CN" sz="1800" baseline="-25000" dirty="0">
                <a:latin typeface="Times New Roman" pitchFamily="18" charset="0"/>
              </a:rPr>
              <a:t>2</a:t>
            </a:r>
            <a:r>
              <a:rPr lang="en-US" altLang="zh-CN" sz="1800" dirty="0">
                <a:latin typeface="Times New Roman" pitchFamily="18" charset="0"/>
              </a:rPr>
              <a:t>,</a:t>
            </a:r>
            <a:r>
              <a:rPr lang="en-US" altLang="zh-CN" sz="1800" i="1" dirty="0">
                <a:latin typeface="Times New Roman" pitchFamily="18" charset="0"/>
              </a:rPr>
              <a:t>a</a:t>
            </a:r>
            <a:r>
              <a:rPr lang="en-US" altLang="zh-CN" sz="1800" baseline="-25000" dirty="0">
                <a:latin typeface="Times New Roman" pitchFamily="18" charset="0"/>
              </a:rPr>
              <a:t>1</a:t>
            </a:r>
            <a:r>
              <a:rPr lang="en-US" altLang="zh-CN" sz="1800" dirty="0">
                <a:latin typeface="Times New Roman" pitchFamily="18" charset="0"/>
              </a:rPr>
              <a:t>)    </a:t>
            </a:r>
            <a:r>
              <a:rPr lang="zh-CN" altLang="en-US" sz="1800" dirty="0">
                <a:latin typeface="Times New Roman" pitchFamily="18" charset="0"/>
              </a:rPr>
              <a:t>输出</a:t>
            </a:r>
          </a:p>
          <a:p>
            <a:pPr>
              <a:lnSpc>
                <a:spcPct val="80000"/>
              </a:lnSpc>
            </a:pPr>
            <a:r>
              <a:rPr lang="en-US" altLang="zh-CN" sz="1800" dirty="0">
                <a:latin typeface="Times New Roman" pitchFamily="18" charset="0"/>
              </a:rPr>
              <a:t>1   0   0   0           0 </a:t>
            </a:r>
          </a:p>
          <a:p>
            <a:pPr>
              <a:lnSpc>
                <a:spcPct val="80000"/>
              </a:lnSpc>
            </a:pPr>
            <a:r>
              <a:rPr lang="en-US" altLang="zh-CN" sz="1800" dirty="0">
                <a:latin typeface="Times New Roman" pitchFamily="18" charset="0"/>
              </a:rPr>
              <a:t>1   1   0   0           0</a:t>
            </a:r>
          </a:p>
          <a:p>
            <a:pPr>
              <a:lnSpc>
                <a:spcPct val="80000"/>
              </a:lnSpc>
            </a:pPr>
            <a:r>
              <a:rPr lang="en-US" altLang="zh-CN" sz="1800" dirty="0">
                <a:latin typeface="Times New Roman" pitchFamily="18" charset="0"/>
              </a:rPr>
              <a:t>0   1   1   0           0</a:t>
            </a:r>
          </a:p>
          <a:p>
            <a:pPr>
              <a:lnSpc>
                <a:spcPct val="80000"/>
              </a:lnSpc>
            </a:pPr>
            <a:r>
              <a:rPr lang="en-US" altLang="zh-CN" sz="1800" dirty="0">
                <a:latin typeface="Times New Roman" pitchFamily="18" charset="0"/>
              </a:rPr>
              <a:t>0   0   1   1           1</a:t>
            </a:r>
          </a:p>
          <a:p>
            <a:pPr>
              <a:lnSpc>
                <a:spcPct val="80000"/>
              </a:lnSpc>
            </a:pPr>
            <a:r>
              <a:rPr lang="en-US" altLang="zh-CN" sz="1800" dirty="0">
                <a:latin typeface="Times New Roman" pitchFamily="18" charset="0"/>
              </a:rPr>
              <a:t>0   0   0   1           1</a:t>
            </a:r>
          </a:p>
          <a:p>
            <a:pPr>
              <a:lnSpc>
                <a:spcPct val="80000"/>
              </a:lnSpc>
            </a:pPr>
            <a:r>
              <a:rPr lang="en-US" altLang="zh-CN" sz="1800" dirty="0">
                <a:latin typeface="Times New Roman" pitchFamily="18" charset="0"/>
              </a:rPr>
              <a:t>1   0   0   0           0</a:t>
            </a:r>
          </a:p>
          <a:p>
            <a:pPr>
              <a:lnSpc>
                <a:spcPct val="80000"/>
              </a:lnSpc>
            </a:pPr>
            <a:r>
              <a:rPr lang="en-US" altLang="zh-CN" sz="1800" dirty="0">
                <a:latin typeface="Times New Roman" pitchFamily="18" charset="0"/>
              </a:rPr>
              <a:t>1   1   0   0           0</a:t>
            </a:r>
          </a:p>
          <a:p>
            <a:pPr>
              <a:lnSpc>
                <a:spcPct val="80000"/>
              </a:lnSpc>
            </a:pPr>
            <a:r>
              <a:rPr lang="en-US" altLang="zh-CN" sz="1800" dirty="0">
                <a:latin typeface="Times New Roman" pitchFamily="18" charset="0"/>
              </a:rPr>
              <a:t>0   1   1   0           0</a:t>
            </a:r>
          </a:p>
          <a:p>
            <a:pPr>
              <a:lnSpc>
                <a:spcPct val="80000"/>
              </a:lnSpc>
            </a:pPr>
            <a:r>
              <a:rPr lang="en-US" altLang="zh-CN" sz="1800" dirty="0">
                <a:latin typeface="Times New Roman" pitchFamily="18" charset="0"/>
              </a:rPr>
              <a:t>0   0   1   1           1</a:t>
            </a:r>
          </a:p>
          <a:p>
            <a:pPr>
              <a:lnSpc>
                <a:spcPct val="80000"/>
              </a:lnSpc>
            </a:pPr>
            <a:r>
              <a:rPr lang="en-US" altLang="zh-CN" sz="1800" dirty="0">
                <a:latin typeface="Times New Roman" pitchFamily="18" charset="0"/>
              </a:rPr>
              <a:t>0   0   0   1           1</a:t>
            </a:r>
          </a:p>
          <a:p>
            <a:pPr>
              <a:lnSpc>
                <a:spcPct val="80000"/>
              </a:lnSpc>
            </a:pPr>
            <a:r>
              <a:rPr lang="en-US" altLang="zh-CN" sz="1800" dirty="0">
                <a:latin typeface="Times New Roman" pitchFamily="18" charset="0"/>
              </a:rPr>
              <a:t>1   0   0   0           0</a:t>
            </a:r>
          </a:p>
          <a:p>
            <a:pPr>
              <a:lnSpc>
                <a:spcPct val="80000"/>
              </a:lnSpc>
            </a:pPr>
            <a:r>
              <a:rPr lang="en-US" altLang="zh-CN" sz="1800" dirty="0">
                <a:latin typeface="Times New Roman" pitchFamily="18" charset="0"/>
              </a:rPr>
              <a:t>1   1   0   0           0</a:t>
            </a:r>
          </a:p>
          <a:p>
            <a:pPr>
              <a:lnSpc>
                <a:spcPct val="80000"/>
              </a:lnSpc>
            </a:pPr>
            <a:r>
              <a:rPr lang="en-US" altLang="zh-CN" sz="1800" dirty="0">
                <a:latin typeface="Times New Roman" pitchFamily="18" charset="0"/>
              </a:rPr>
              <a:t>0   1   1   0           0</a:t>
            </a:r>
          </a:p>
          <a:p>
            <a:pPr>
              <a:lnSpc>
                <a:spcPct val="80000"/>
              </a:lnSpc>
            </a:pPr>
            <a:r>
              <a:rPr lang="en-US" altLang="zh-CN" sz="1800" dirty="0">
                <a:latin typeface="Times New Roman" pitchFamily="18" charset="0"/>
              </a:rPr>
              <a:t>0   0   1   1           1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90600"/>
            <a:ext cx="8534400" cy="5410200"/>
          </a:xfrm>
        </p:spPr>
        <p:txBody>
          <a:bodyPr/>
          <a:lstStyle/>
          <a:p>
            <a:pPr>
              <a:lnSpc>
                <a:spcPct val="110000"/>
              </a:lnSpc>
            </a:pPr>
            <a:r>
              <a:rPr lang="zh-CN" altLang="en-US" sz="2400" dirty="0" smtClean="0">
                <a:latin typeface="Times New Roman" pitchFamily="18" charset="0"/>
              </a:rPr>
              <a:t>定义</a:t>
            </a:r>
            <a:r>
              <a:rPr lang="en-US" altLang="zh-CN" sz="2400" dirty="0" smtClean="0">
                <a:latin typeface="Times New Roman" pitchFamily="18" charset="0"/>
              </a:rPr>
              <a:t>2-4</a:t>
            </a:r>
            <a:r>
              <a:rPr lang="zh-CN" altLang="en-US" sz="2400" dirty="0" smtClean="0">
                <a:latin typeface="Times New Roman" pitchFamily="18" charset="0"/>
              </a:rPr>
              <a:t>：若</a:t>
            </a:r>
            <a:r>
              <a:rPr lang="en-US" altLang="zh-CN" sz="2400" dirty="0" smtClean="0">
                <a:latin typeface="Times New Roman" pitchFamily="18" charset="0"/>
              </a:rPr>
              <a:t>n</a:t>
            </a:r>
            <a:r>
              <a:rPr lang="zh-CN" altLang="en-US" sz="2400" dirty="0" smtClean="0">
                <a:latin typeface="Times New Roman" pitchFamily="18" charset="0"/>
              </a:rPr>
              <a:t>次不可约多项式</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的阶为</a:t>
            </a:r>
            <a:r>
              <a:rPr lang="en-US" altLang="zh-CN" sz="2400" dirty="0" smtClean="0">
                <a:latin typeface="Times New Roman" pitchFamily="18" charset="0"/>
              </a:rPr>
              <a:t>2</a:t>
            </a:r>
            <a:r>
              <a:rPr lang="en-US" altLang="zh-CN" sz="2400" i="1" baseline="30000" dirty="0" smtClean="0">
                <a:latin typeface="Times New Roman" pitchFamily="18" charset="0"/>
              </a:rPr>
              <a:t>n</a:t>
            </a:r>
            <a:r>
              <a:rPr lang="en-US" altLang="zh-CN" sz="2400" dirty="0" smtClean="0">
                <a:latin typeface="Times New Roman" pitchFamily="18" charset="0"/>
              </a:rPr>
              <a:t>-1</a:t>
            </a:r>
            <a:r>
              <a:rPr lang="zh-CN" altLang="en-US" sz="2400" dirty="0" smtClean="0">
                <a:latin typeface="Times New Roman" pitchFamily="18" charset="0"/>
              </a:rPr>
              <a:t>，则称</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是</a:t>
            </a:r>
            <a:r>
              <a:rPr lang="en-US" altLang="zh-CN" sz="2400" i="1" dirty="0" smtClean="0">
                <a:latin typeface="Times New Roman" pitchFamily="18" charset="0"/>
              </a:rPr>
              <a:t>n</a:t>
            </a:r>
            <a:r>
              <a:rPr lang="zh-CN" altLang="en-US" sz="2400" dirty="0" smtClean="0">
                <a:latin typeface="Times New Roman" pitchFamily="18" charset="0"/>
              </a:rPr>
              <a:t>次本原多项式</a:t>
            </a:r>
          </a:p>
          <a:p>
            <a:pPr>
              <a:lnSpc>
                <a:spcPct val="110000"/>
              </a:lnSpc>
            </a:pPr>
            <a:r>
              <a:rPr lang="zh-CN" altLang="en-US" sz="2400" dirty="0" smtClean="0">
                <a:latin typeface="Times New Roman" pitchFamily="18" charset="0"/>
              </a:rPr>
              <a:t>定理</a:t>
            </a:r>
            <a:r>
              <a:rPr lang="en-US" altLang="zh-CN" sz="2400" dirty="0" smtClean="0">
                <a:latin typeface="Times New Roman" pitchFamily="18" charset="0"/>
              </a:rPr>
              <a:t>2.6   </a:t>
            </a:r>
            <a:r>
              <a:rPr lang="zh-CN" altLang="en-US" sz="2400" dirty="0" smtClean="0">
                <a:latin typeface="Times New Roman" pitchFamily="18" charset="0"/>
              </a:rPr>
              <a:t>设</a:t>
            </a:r>
            <a:r>
              <a:rPr lang="en-US" altLang="zh-CN" sz="2400" dirty="0" smtClean="0">
                <a:latin typeface="Times New Roman" pitchFamily="18" charset="0"/>
              </a:rPr>
              <a:t>{</a:t>
            </a:r>
            <a:r>
              <a:rPr lang="en-US" altLang="zh-CN" sz="2400" i="1" dirty="0" err="1" smtClean="0">
                <a:latin typeface="Times New Roman" pitchFamily="18" charset="0"/>
              </a:rPr>
              <a:t>a</a:t>
            </a:r>
            <a:r>
              <a:rPr lang="en-US" altLang="zh-CN" sz="2400" i="1" baseline="-25000" dirty="0" err="1" smtClean="0">
                <a:latin typeface="Times New Roman" pitchFamily="18" charset="0"/>
              </a:rPr>
              <a:t>i</a:t>
            </a:r>
            <a:r>
              <a:rPr lang="en-US" altLang="zh-CN" sz="2400" dirty="0" smtClean="0">
                <a:latin typeface="Times New Roman" pitchFamily="18" charset="0"/>
              </a:rPr>
              <a:t>}</a:t>
            </a:r>
            <a:r>
              <a:rPr lang="en-US" altLang="zh-CN" sz="2400" dirty="0" smtClean="0">
                <a:latin typeface="Times New Roman" pitchFamily="18" charset="0"/>
                <a:sym typeface="Symbol" pitchFamily="18" charset="2"/>
              </a:rPr>
              <a:t></a:t>
            </a:r>
            <a:r>
              <a:rPr lang="en-US" altLang="zh-CN" sz="2400" i="1" dirty="0" smtClean="0">
                <a:latin typeface="Times New Roman" pitchFamily="18" charset="0"/>
              </a:rPr>
              <a:t>G</a:t>
            </a:r>
            <a:r>
              <a:rPr lang="en-US" altLang="zh-CN" sz="2400" dirty="0" smtClean="0">
                <a:latin typeface="Times New Roman" pitchFamily="18" charset="0"/>
              </a:rPr>
              <a:t>(</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a:t>
            </a:r>
            <a:r>
              <a:rPr lang="en-US" altLang="zh-CN" sz="2400" dirty="0" smtClean="0">
                <a:latin typeface="Times New Roman" pitchFamily="18" charset="0"/>
              </a:rPr>
              <a:t>{</a:t>
            </a:r>
            <a:r>
              <a:rPr lang="en-US" altLang="zh-CN" sz="2400" i="1" dirty="0" err="1" smtClean="0">
                <a:latin typeface="Times New Roman" pitchFamily="18" charset="0"/>
              </a:rPr>
              <a:t>a</a:t>
            </a:r>
            <a:r>
              <a:rPr lang="en-US" altLang="zh-CN" sz="2400" i="1" baseline="-25000" dirty="0" err="1" smtClean="0">
                <a:latin typeface="Times New Roman" pitchFamily="18" charset="0"/>
              </a:rPr>
              <a:t>i</a:t>
            </a:r>
            <a:r>
              <a:rPr lang="en-US" altLang="zh-CN" sz="2400" dirty="0" smtClean="0">
                <a:latin typeface="Times New Roman" pitchFamily="18" charset="0"/>
              </a:rPr>
              <a:t>}</a:t>
            </a:r>
            <a:r>
              <a:rPr lang="zh-CN" altLang="en-US" sz="2400" dirty="0" smtClean="0">
                <a:latin typeface="Times New Roman" pitchFamily="18" charset="0"/>
              </a:rPr>
              <a:t>为</a:t>
            </a:r>
            <a:r>
              <a:rPr lang="en-US" altLang="zh-CN" sz="2400" dirty="0" smtClean="0">
                <a:latin typeface="Times New Roman" pitchFamily="18" charset="0"/>
              </a:rPr>
              <a:t>m</a:t>
            </a:r>
            <a:r>
              <a:rPr lang="zh-CN" altLang="en-US" sz="2400" dirty="0" smtClean="0">
                <a:latin typeface="Times New Roman" pitchFamily="18" charset="0"/>
              </a:rPr>
              <a:t>序列的充要条件是</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为本原多项式。</a:t>
            </a:r>
          </a:p>
          <a:p>
            <a:pPr lvl="1">
              <a:lnSpc>
                <a:spcPct val="110000"/>
              </a:lnSpc>
            </a:pPr>
            <a:r>
              <a:rPr lang="zh-CN" altLang="en-US" sz="2000" dirty="0" smtClean="0">
                <a:latin typeface="Times New Roman" pitchFamily="18" charset="0"/>
              </a:rPr>
              <a:t>证明：</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是本原多项式，则其阶为</a:t>
            </a:r>
            <a:r>
              <a:rPr lang="en-US" altLang="zh-CN" sz="2000" dirty="0" smtClean="0">
                <a:latin typeface="Times New Roman" pitchFamily="18" charset="0"/>
              </a:rPr>
              <a:t>2</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，由定理</a:t>
            </a:r>
            <a:r>
              <a:rPr lang="en-US" altLang="zh-CN" sz="2000" dirty="0" smtClean="0">
                <a:latin typeface="Times New Roman" pitchFamily="18" charset="0"/>
              </a:rPr>
              <a:t>2.4</a:t>
            </a:r>
            <a:r>
              <a:rPr lang="zh-CN" altLang="en-US" sz="2000" dirty="0" smtClean="0">
                <a:latin typeface="Times New Roman" pitchFamily="18" charset="0"/>
              </a:rPr>
              <a:t>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的周期等于</a:t>
            </a:r>
            <a:r>
              <a:rPr lang="en-US" altLang="zh-CN" sz="2000" dirty="0" smtClean="0">
                <a:latin typeface="Times New Roman" pitchFamily="18" charset="0"/>
              </a:rPr>
              <a:t>2</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，即</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为</a:t>
            </a:r>
            <a:r>
              <a:rPr lang="en-US" altLang="zh-CN" sz="2000" dirty="0" smtClean="0">
                <a:latin typeface="Times New Roman" pitchFamily="18" charset="0"/>
              </a:rPr>
              <a:t>m</a:t>
            </a:r>
            <a:r>
              <a:rPr lang="zh-CN" altLang="en-US" sz="2000" dirty="0" smtClean="0">
                <a:latin typeface="Times New Roman" pitchFamily="18" charset="0"/>
              </a:rPr>
              <a:t>序列。</a:t>
            </a:r>
          </a:p>
          <a:p>
            <a:pPr lvl="1">
              <a:lnSpc>
                <a:spcPct val="110000"/>
              </a:lnSpc>
            </a:pPr>
            <a:r>
              <a:rPr lang="zh-CN" altLang="en-US" sz="2000" dirty="0" smtClean="0">
                <a:latin typeface="Times New Roman" pitchFamily="18" charset="0"/>
              </a:rPr>
              <a:t>反之，</a:t>
            </a:r>
          </a:p>
          <a:p>
            <a:pPr lvl="1">
              <a:lnSpc>
                <a:spcPct val="110000"/>
              </a:lnSpc>
            </a:pPr>
            <a:r>
              <a:rPr lang="zh-CN" altLang="en-US" sz="2000" dirty="0" smtClean="0">
                <a:latin typeface="Times New Roman" pitchFamily="18" charset="0"/>
              </a:rPr>
              <a:t>若</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为</a:t>
            </a:r>
            <a:r>
              <a:rPr lang="en-US" altLang="zh-CN" sz="2000" dirty="0" smtClean="0">
                <a:latin typeface="Times New Roman" pitchFamily="18" charset="0"/>
              </a:rPr>
              <a:t>m</a:t>
            </a:r>
            <a:r>
              <a:rPr lang="zh-CN" altLang="en-US" sz="2000" dirty="0" smtClean="0">
                <a:latin typeface="Times New Roman" pitchFamily="18" charset="0"/>
              </a:rPr>
              <a:t>序列，即其周期等于</a:t>
            </a:r>
            <a:r>
              <a:rPr lang="en-US" altLang="zh-CN" sz="2000" dirty="0" smtClean="0">
                <a:latin typeface="Times New Roman" pitchFamily="18" charset="0"/>
              </a:rPr>
              <a:t>2</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，由定理</a:t>
            </a:r>
            <a:r>
              <a:rPr lang="en-US" altLang="zh-CN" sz="2000" dirty="0" smtClean="0">
                <a:latin typeface="Times New Roman" pitchFamily="18" charset="0"/>
              </a:rPr>
              <a:t>2.5</a:t>
            </a:r>
            <a:r>
              <a:rPr lang="zh-CN" altLang="en-US" sz="2000" dirty="0" smtClean="0">
                <a:latin typeface="Times New Roman" pitchFamily="18" charset="0"/>
              </a:rPr>
              <a:t>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是不可约的。</a:t>
            </a:r>
          </a:p>
          <a:p>
            <a:pPr lvl="1">
              <a:lnSpc>
                <a:spcPct val="110000"/>
              </a:lnSpc>
            </a:pPr>
            <a:r>
              <a:rPr lang="zh-CN" altLang="en-US" sz="2000" dirty="0" smtClean="0">
                <a:latin typeface="Times New Roman" pitchFamily="18" charset="0"/>
              </a:rPr>
              <a:t>由定理</a:t>
            </a:r>
            <a:r>
              <a:rPr lang="en-US" altLang="zh-CN" sz="2000" dirty="0" smtClean="0">
                <a:latin typeface="Times New Roman" pitchFamily="18" charset="0"/>
              </a:rPr>
              <a:t>2.3</a:t>
            </a:r>
            <a:r>
              <a:rPr lang="zh-CN" altLang="en-US" sz="2000" dirty="0" smtClean="0">
                <a:latin typeface="Times New Roman" pitchFamily="18" charset="0"/>
              </a:rPr>
              <a:t>知</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的周期</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整除</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的阶，而</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的阶不超过</a:t>
            </a:r>
            <a:r>
              <a:rPr lang="en-US" altLang="zh-CN" sz="2000" dirty="0" smtClean="0">
                <a:latin typeface="Times New Roman" pitchFamily="18" charset="0"/>
              </a:rPr>
              <a:t>2</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，所以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的阶为</a:t>
            </a:r>
            <a:r>
              <a:rPr lang="en-US" altLang="zh-CN" sz="2000" dirty="0" smtClean="0">
                <a:latin typeface="Times New Roman" pitchFamily="18" charset="0"/>
              </a:rPr>
              <a:t>2</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，即</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是本原多项式。（证毕）</a:t>
            </a:r>
          </a:p>
          <a:p>
            <a:pPr>
              <a:lnSpc>
                <a:spcPct val="100000"/>
              </a:lnSpc>
            </a:pPr>
            <a:endParaRPr lang="zh-CN" altLang="en-US" sz="24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90600"/>
            <a:ext cx="8534400" cy="5410200"/>
          </a:xfrm>
        </p:spPr>
        <p:txBody>
          <a:bodyPr/>
          <a:lstStyle/>
          <a:p>
            <a:pPr>
              <a:lnSpc>
                <a:spcPct val="150000"/>
              </a:lnSpc>
            </a:pPr>
            <a:r>
              <a:rPr lang="zh-CN" altLang="en-US" sz="2400" dirty="0" smtClean="0">
                <a:latin typeface="Times New Roman" pitchFamily="18" charset="0"/>
              </a:rPr>
              <a:t>在</a:t>
            </a:r>
            <a:r>
              <a:rPr lang="zh-CN" altLang="en-US" sz="2400" dirty="0" smtClean="0">
                <a:solidFill>
                  <a:srgbClr val="0000FF"/>
                </a:solidFill>
                <a:latin typeface="Times New Roman" pitchFamily="18" charset="0"/>
              </a:rPr>
              <a:t>有限状态机模型</a:t>
            </a:r>
            <a:r>
              <a:rPr lang="zh-CN" altLang="en-US" sz="2400" dirty="0" smtClean="0">
                <a:latin typeface="Times New Roman" pitchFamily="18" charset="0"/>
              </a:rPr>
              <a:t>中，若某</a:t>
            </a:r>
            <a:r>
              <a:rPr lang="en-US" altLang="zh-CN" sz="2400" dirty="0" smtClean="0">
                <a:latin typeface="Times New Roman" pitchFamily="18" charset="0"/>
              </a:rPr>
              <a:t>n-LFSR</a:t>
            </a:r>
            <a:r>
              <a:rPr lang="zh-CN" altLang="en-US" sz="2400" dirty="0" smtClean="0">
                <a:latin typeface="Times New Roman" pitchFamily="18" charset="0"/>
              </a:rPr>
              <a:t>产生一个</a:t>
            </a:r>
            <a:r>
              <a:rPr lang="en-US" altLang="zh-CN" sz="2400" dirty="0" smtClean="0">
                <a:latin typeface="Times New Roman" pitchFamily="18" charset="0"/>
              </a:rPr>
              <a:t>m-</a:t>
            </a:r>
            <a:r>
              <a:rPr lang="zh-CN" altLang="en-US" sz="2400" dirty="0" smtClean="0">
                <a:latin typeface="Times New Roman" pitchFamily="18" charset="0"/>
              </a:rPr>
              <a:t>序列，则其状态图除了单点</a:t>
            </a:r>
            <a:r>
              <a:rPr lang="en-US" altLang="zh-CN" sz="2400" dirty="0" smtClean="0">
                <a:latin typeface="Times New Roman" pitchFamily="18" charset="0"/>
              </a:rPr>
              <a:t>(00…0)</a:t>
            </a:r>
            <a:r>
              <a:rPr lang="zh-CN" altLang="en-US" sz="2400" dirty="0" smtClean="0">
                <a:latin typeface="Times New Roman" pitchFamily="18" charset="0"/>
              </a:rPr>
              <a:t>构成的圈外，就是由</a:t>
            </a:r>
            <a:r>
              <a:rPr lang="en-US" altLang="zh-CN" sz="2400" i="1" dirty="0" smtClean="0">
                <a:latin typeface="Times New Roman" pitchFamily="18" charset="0"/>
              </a:rPr>
              <a:t>F</a:t>
            </a:r>
            <a:r>
              <a:rPr lang="en-US" altLang="zh-CN" sz="2400" baseline="-25000" dirty="0" smtClean="0">
                <a:latin typeface="Times New Roman" pitchFamily="18" charset="0"/>
              </a:rPr>
              <a:t>2</a:t>
            </a:r>
            <a:r>
              <a:rPr lang="en-US" altLang="zh-CN" sz="1600" dirty="0" smtClean="0">
                <a:latin typeface="Times New Roman" pitchFamily="18" charset="0"/>
              </a:rPr>
              <a:t>n</a:t>
            </a:r>
            <a:r>
              <a:rPr lang="en-US" altLang="zh-CN" sz="2400" dirty="0" smtClean="0">
                <a:latin typeface="Times New Roman" pitchFamily="18" charset="0"/>
              </a:rPr>
              <a:t>\{(00…0)}</a:t>
            </a:r>
            <a:r>
              <a:rPr lang="zh-CN" altLang="en-US" sz="2400" dirty="0" smtClean="0">
                <a:latin typeface="Times New Roman" pitchFamily="18" charset="0"/>
              </a:rPr>
              <a:t>中所有点排列而成的一个大圈，因而其</a:t>
            </a:r>
            <a:r>
              <a:rPr lang="zh-CN" altLang="en-US" sz="2400" dirty="0" smtClean="0">
                <a:solidFill>
                  <a:srgbClr val="0000FF"/>
                </a:solidFill>
                <a:latin typeface="Times New Roman" pitchFamily="18" charset="0"/>
              </a:rPr>
              <a:t>任何非全零的输出序列均是</a:t>
            </a:r>
            <a:r>
              <a:rPr lang="en-US" altLang="zh-CN" sz="2400" dirty="0" smtClean="0">
                <a:solidFill>
                  <a:srgbClr val="0000FF"/>
                </a:solidFill>
                <a:latin typeface="Times New Roman" pitchFamily="18" charset="0"/>
              </a:rPr>
              <a:t>m-</a:t>
            </a:r>
            <a:r>
              <a:rPr lang="zh-CN" altLang="en-US" sz="2400" dirty="0" smtClean="0">
                <a:solidFill>
                  <a:srgbClr val="0000FF"/>
                </a:solidFill>
                <a:latin typeface="Times New Roman" pitchFamily="18" charset="0"/>
              </a:rPr>
              <a:t>序列</a:t>
            </a:r>
            <a:r>
              <a:rPr lang="zh-CN" altLang="en-US" sz="2400" dirty="0" smtClean="0">
                <a:latin typeface="Times New Roman" pitchFamily="18" charset="0"/>
              </a:rPr>
              <a:t>，故称之为</a:t>
            </a:r>
            <a:r>
              <a:rPr lang="en-US" altLang="zh-CN" sz="2400" dirty="0" smtClean="0">
                <a:solidFill>
                  <a:srgbClr val="0000FF"/>
                </a:solidFill>
                <a:latin typeface="Times New Roman" pitchFamily="18" charset="0"/>
              </a:rPr>
              <a:t>m-</a:t>
            </a:r>
            <a:r>
              <a:rPr lang="zh-CN" altLang="en-US" sz="2400" dirty="0" smtClean="0">
                <a:solidFill>
                  <a:srgbClr val="0000FF"/>
                </a:solidFill>
                <a:latin typeface="Times New Roman" pitchFamily="18" charset="0"/>
              </a:rPr>
              <a:t>序列生成器</a:t>
            </a:r>
            <a:r>
              <a:rPr lang="zh-CN" altLang="en-US" sz="2400" dirty="0" smtClean="0">
                <a:latin typeface="Times New Roman" pitchFamily="18" charset="0"/>
              </a:rPr>
              <a:t>。</a:t>
            </a:r>
            <a:endParaRPr lang="en-US" altLang="zh-CN" sz="2400" dirty="0" smtClean="0">
              <a:latin typeface="Times New Roman" pitchFamily="18" charset="0"/>
            </a:endParaRPr>
          </a:p>
          <a:p>
            <a:pPr>
              <a:lnSpc>
                <a:spcPct val="150000"/>
              </a:lnSpc>
            </a:pPr>
            <a:r>
              <a:rPr lang="zh-CN" altLang="en-US" sz="2400" dirty="0" smtClean="0">
                <a:latin typeface="Times New Roman" pitchFamily="18" charset="0"/>
              </a:rPr>
              <a:t>已经证明，</a:t>
            </a:r>
            <a:r>
              <a:rPr lang="zh-CN" altLang="en-US" sz="2400" dirty="0" smtClean="0">
                <a:solidFill>
                  <a:srgbClr val="0000FF"/>
                </a:solidFill>
                <a:latin typeface="Times New Roman" pitchFamily="18" charset="0"/>
              </a:rPr>
              <a:t>对于任意的正整数</a:t>
            </a:r>
            <a:r>
              <a:rPr lang="en-US" altLang="zh-CN" sz="2400" dirty="0" smtClean="0">
                <a:solidFill>
                  <a:srgbClr val="0000FF"/>
                </a:solidFill>
                <a:latin typeface="Times New Roman" pitchFamily="18" charset="0"/>
              </a:rPr>
              <a:t>n</a:t>
            </a:r>
            <a:r>
              <a:rPr lang="zh-CN" altLang="en-US" sz="2400" dirty="0" smtClean="0">
                <a:solidFill>
                  <a:srgbClr val="0000FF"/>
                </a:solidFill>
                <a:latin typeface="Times New Roman" pitchFamily="18" charset="0"/>
              </a:rPr>
              <a:t>，至少存在一个</a:t>
            </a:r>
            <a:r>
              <a:rPr lang="en-US" altLang="zh-CN" sz="2400" dirty="0" smtClean="0">
                <a:solidFill>
                  <a:srgbClr val="0000FF"/>
                </a:solidFill>
                <a:latin typeface="Times New Roman" pitchFamily="18" charset="0"/>
              </a:rPr>
              <a:t>n</a:t>
            </a:r>
            <a:r>
              <a:rPr lang="zh-CN" altLang="en-US" sz="2400" dirty="0" smtClean="0">
                <a:solidFill>
                  <a:srgbClr val="0000FF"/>
                </a:solidFill>
                <a:latin typeface="Times New Roman" pitchFamily="18" charset="0"/>
              </a:rPr>
              <a:t>次本原多项式</a:t>
            </a:r>
            <a:r>
              <a:rPr lang="zh-CN" altLang="en-US" sz="2400" dirty="0" smtClean="0">
                <a:latin typeface="Times New Roman" pitchFamily="18" charset="0"/>
              </a:rPr>
              <a:t>。所以对于任意的</a:t>
            </a:r>
            <a:r>
              <a:rPr lang="en-US" altLang="zh-CN" sz="2400" dirty="0" smtClean="0">
                <a:latin typeface="Times New Roman" pitchFamily="18" charset="0"/>
              </a:rPr>
              <a:t>n</a:t>
            </a:r>
            <a:r>
              <a:rPr lang="zh-CN" altLang="en-US" sz="2400" dirty="0" smtClean="0">
                <a:latin typeface="Times New Roman" pitchFamily="18" charset="0"/>
              </a:rPr>
              <a:t>级</a:t>
            </a:r>
            <a:r>
              <a:rPr lang="en-US" altLang="zh-CN" sz="2400" dirty="0" smtClean="0">
                <a:latin typeface="Times New Roman" pitchFamily="18" charset="0"/>
              </a:rPr>
              <a:t>LFSR</a:t>
            </a:r>
            <a:r>
              <a:rPr lang="zh-CN" altLang="en-US" sz="2400" dirty="0" smtClean="0">
                <a:latin typeface="Times New Roman" pitchFamily="18" charset="0"/>
              </a:rPr>
              <a:t>，至少存在一种连接方式使其输出序列为</a:t>
            </a:r>
            <a:r>
              <a:rPr lang="en-US" altLang="zh-CN" sz="2400" dirty="0" smtClean="0">
                <a:latin typeface="Times New Roman" pitchFamily="18" charset="0"/>
              </a:rPr>
              <a:t>m</a:t>
            </a:r>
            <a:r>
              <a:rPr lang="zh-CN" altLang="en-US" sz="2400" dirty="0" smtClean="0">
                <a:latin typeface="Times New Roman" pitchFamily="18" charset="0"/>
              </a:rPr>
              <a:t>序列。</a:t>
            </a:r>
          </a:p>
          <a:p>
            <a:pPr>
              <a:lnSpc>
                <a:spcPct val="150000"/>
              </a:lnSpc>
            </a:pPr>
            <a:endParaRPr lang="zh-CN" altLang="en-US" sz="24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流密码的基本概念</a:t>
            </a:r>
            <a:endParaRPr lang="zh-CN" altLang="en-US" dirty="0"/>
          </a:p>
        </p:txBody>
      </p:sp>
      <p:sp>
        <p:nvSpPr>
          <p:cNvPr id="3" name="内容占位符 2"/>
          <p:cNvSpPr>
            <a:spLocks noGrp="1"/>
          </p:cNvSpPr>
          <p:nvPr>
            <p:ph idx="1"/>
          </p:nvPr>
        </p:nvSpPr>
        <p:spPr>
          <a:xfrm>
            <a:off x="457200" y="990600"/>
            <a:ext cx="8534400" cy="5486400"/>
          </a:xfrm>
        </p:spPr>
        <p:txBody>
          <a:bodyPr/>
          <a:lstStyle/>
          <a:p>
            <a:pPr>
              <a:lnSpc>
                <a:spcPct val="100000"/>
              </a:lnSpc>
            </a:pPr>
            <a:r>
              <a:rPr lang="zh-CN" altLang="en-US" sz="2000" dirty="0" smtClean="0"/>
              <a:t>流密码在</a:t>
            </a:r>
            <a:r>
              <a:rPr lang="en-US" altLang="zh-CN" sz="2000" dirty="0" smtClean="0"/>
              <a:t>50</a:t>
            </a:r>
            <a:r>
              <a:rPr lang="zh-CN" altLang="en-US" sz="2000" dirty="0" smtClean="0"/>
              <a:t>年代得到飞跃式发展</a:t>
            </a:r>
          </a:p>
          <a:p>
            <a:pPr lvl="1">
              <a:lnSpc>
                <a:spcPct val="100000"/>
              </a:lnSpc>
            </a:pPr>
            <a:r>
              <a:rPr lang="zh-CN" altLang="en-US" sz="2000" dirty="0" smtClean="0"/>
              <a:t>密钥流可以用移位寄存器电路来产生，因此基于硬件实现优势更明显</a:t>
            </a:r>
          </a:p>
          <a:p>
            <a:pPr lvl="1">
              <a:lnSpc>
                <a:spcPct val="100000"/>
              </a:lnSpc>
            </a:pPr>
            <a:r>
              <a:rPr lang="zh-CN" altLang="en-US" sz="2000" dirty="0" smtClean="0"/>
              <a:t>也有些算法是针对软件设计的，如</a:t>
            </a:r>
            <a:r>
              <a:rPr lang="en-US" altLang="zh-CN" sz="2000" dirty="0" err="1" smtClean="0"/>
              <a:t>Ecrypt</a:t>
            </a:r>
            <a:r>
              <a:rPr lang="zh-CN" altLang="en-US" sz="2000" dirty="0" smtClean="0"/>
              <a:t>计划中的算法，</a:t>
            </a:r>
            <a:r>
              <a:rPr lang="en-US" altLang="zh-CN" sz="2000" dirty="0" smtClean="0"/>
              <a:t>RC4</a:t>
            </a:r>
            <a:r>
              <a:rPr lang="zh-CN" altLang="en-US" sz="2000" dirty="0" smtClean="0"/>
              <a:t>等</a:t>
            </a:r>
            <a:endParaRPr lang="en-US" altLang="zh-CN" dirty="0" smtClean="0">
              <a:effectLst>
                <a:outerShdw blurRad="38100" dist="38100" dir="2700000" algn="tl">
                  <a:srgbClr val="000000">
                    <a:alpha val="43137"/>
                  </a:srgbClr>
                </a:outerShdw>
              </a:effectLst>
            </a:endParaRPr>
          </a:p>
          <a:p>
            <a:pPr>
              <a:lnSpc>
                <a:spcPct val="100000"/>
              </a:lnSpc>
            </a:pPr>
            <a:r>
              <a:rPr lang="zh-CN" altLang="en-US" sz="2000" dirty="0" smtClean="0"/>
              <a:t>主要用于专用和机密机构：军方，外交，银行等</a:t>
            </a:r>
            <a:endParaRPr lang="en-US" altLang="zh-CN" sz="2000" dirty="0" smtClean="0"/>
          </a:p>
          <a:p>
            <a:pPr lvl="1">
              <a:lnSpc>
                <a:spcPct val="100000"/>
              </a:lnSpc>
            </a:pPr>
            <a:r>
              <a:rPr lang="zh-CN" altLang="en-US" sz="2000" dirty="0" smtClean="0"/>
              <a:t>资源受限环境</a:t>
            </a:r>
            <a:r>
              <a:rPr lang="en-US" altLang="zh-CN" sz="2000" dirty="0" smtClean="0"/>
              <a:t>(</a:t>
            </a:r>
            <a:r>
              <a:rPr lang="zh-CN" altLang="en-US" sz="2000" dirty="0" smtClean="0"/>
              <a:t>如</a:t>
            </a:r>
            <a:r>
              <a:rPr lang="en-US" altLang="zh-CN" sz="2000" dirty="0" smtClean="0"/>
              <a:t>RFID</a:t>
            </a:r>
            <a:r>
              <a:rPr lang="zh-CN" altLang="en-US" sz="2000" dirty="0" smtClean="0"/>
              <a:t>标签</a:t>
            </a:r>
            <a:r>
              <a:rPr lang="en-US" altLang="zh-CN" sz="2000" dirty="0" smtClean="0"/>
              <a:t>)</a:t>
            </a:r>
            <a:r>
              <a:rPr lang="zh-CN" altLang="en-US" sz="2000" dirty="0" smtClean="0"/>
              <a:t>、伪随机数生成器、链路加密等环境</a:t>
            </a:r>
          </a:p>
          <a:p>
            <a:pPr lvl="1">
              <a:lnSpc>
                <a:spcPct val="100000"/>
              </a:lnSpc>
            </a:pPr>
            <a:r>
              <a:rPr lang="zh-CN" altLang="en-US" sz="2000" dirty="0" smtClean="0"/>
              <a:t>加密速度快，实现简单，同步流密码不存在错误扩散问题，对一些有扰信道而言是良好的选择</a:t>
            </a:r>
            <a:endParaRPr lang="en-US" altLang="zh-CN" sz="2000" dirty="0" smtClean="0"/>
          </a:p>
          <a:p>
            <a:r>
              <a:rPr lang="zh-CN" altLang="en-US" sz="2000" dirty="0" smtClean="0"/>
              <a:t>流密码具有有效的数学分析工具</a:t>
            </a:r>
          </a:p>
          <a:p>
            <a:pPr lvl="1"/>
            <a:r>
              <a:rPr lang="zh-CN" altLang="en-US" sz="2000" dirty="0" smtClean="0"/>
              <a:t>代数</a:t>
            </a:r>
            <a:r>
              <a:rPr lang="en-US" altLang="zh-CN" sz="2000" dirty="0" smtClean="0"/>
              <a:t>(</a:t>
            </a:r>
            <a:r>
              <a:rPr lang="zh-CN" altLang="en-US" sz="2000" dirty="0" smtClean="0"/>
              <a:t>如布尔代数</a:t>
            </a:r>
            <a:r>
              <a:rPr lang="en-US" altLang="zh-CN" sz="2000" dirty="0" smtClean="0"/>
              <a:t>)</a:t>
            </a:r>
            <a:r>
              <a:rPr lang="zh-CN" altLang="en-US" sz="2000" dirty="0" smtClean="0"/>
              <a:t>、有限域理论和谱分析理论、概率论等等</a:t>
            </a:r>
          </a:p>
          <a:p>
            <a:r>
              <a:rPr lang="zh-CN" altLang="en-US" sz="2000" dirty="0" smtClean="0"/>
              <a:t>很多密码学家因流密码研究而成名：肖国镇，</a:t>
            </a:r>
            <a:r>
              <a:rPr lang="en-US" altLang="zh-CN" sz="2000" dirty="0" smtClean="0"/>
              <a:t>Massey</a:t>
            </a:r>
            <a:r>
              <a:rPr lang="zh-CN" altLang="en-US" sz="2000" dirty="0" smtClean="0"/>
              <a:t>，</a:t>
            </a:r>
            <a:r>
              <a:rPr lang="en-US" altLang="zh-CN" sz="2000" dirty="0" err="1" smtClean="0"/>
              <a:t>Berlikamp</a:t>
            </a:r>
            <a:r>
              <a:rPr lang="zh-CN" altLang="en-US" sz="2000" dirty="0" smtClean="0"/>
              <a:t>等。</a:t>
            </a:r>
          </a:p>
          <a:p>
            <a:r>
              <a:rPr lang="zh-CN" altLang="en-US" sz="2000" dirty="0" smtClean="0">
                <a:solidFill>
                  <a:srgbClr val="0000FF"/>
                </a:solidFill>
              </a:rPr>
              <a:t>参考资料</a:t>
            </a:r>
            <a:r>
              <a:rPr lang="zh-CN" altLang="en-US" sz="2000" dirty="0" smtClean="0"/>
              <a:t>：</a:t>
            </a:r>
            <a:endParaRPr lang="en-US" altLang="zh-CN" sz="2000" dirty="0" smtClean="0"/>
          </a:p>
          <a:p>
            <a:pPr lvl="1"/>
            <a:r>
              <a:rPr lang="zh-CN" altLang="en-US" sz="2000" dirty="0" smtClean="0"/>
              <a:t>肖国镇著</a:t>
            </a:r>
            <a:r>
              <a:rPr lang="en-US" altLang="zh-CN" sz="2000" dirty="0" smtClean="0"/>
              <a:t>《</a:t>
            </a:r>
            <a:r>
              <a:rPr lang="zh-CN" altLang="en-US" sz="2000" dirty="0" smtClean="0"/>
              <a:t>伪随机序列及其应用</a:t>
            </a:r>
            <a:r>
              <a:rPr lang="en-US" altLang="zh-CN" sz="2000" dirty="0" smtClean="0"/>
              <a:t>》</a:t>
            </a:r>
            <a:r>
              <a:rPr lang="zh-CN" altLang="en-US" sz="2000" dirty="0" smtClean="0"/>
              <a:t>，</a:t>
            </a:r>
            <a:r>
              <a:rPr lang="en-US" altLang="zh-CN" sz="2000" dirty="0" smtClean="0"/>
              <a:t>《</a:t>
            </a:r>
            <a:r>
              <a:rPr lang="zh-CN" altLang="en-US" sz="2000" dirty="0" smtClean="0"/>
              <a:t>流密码学及其应用</a:t>
            </a:r>
            <a:r>
              <a:rPr lang="en-US" altLang="zh-CN" sz="2000" dirty="0" smtClean="0"/>
              <a:t>》</a:t>
            </a:r>
            <a:endParaRPr lang="en-US" altLang="zh-CN" dirty="0" smtClean="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90600"/>
            <a:ext cx="8534400" cy="5410200"/>
          </a:xfrm>
        </p:spPr>
        <p:txBody>
          <a:bodyPr/>
          <a:lstStyle/>
          <a:p>
            <a:pPr>
              <a:lnSpc>
                <a:spcPct val="100000"/>
              </a:lnSpc>
            </a:pPr>
            <a:r>
              <a:rPr lang="en-US" altLang="zh-CN" sz="2000" dirty="0" smtClean="0">
                <a:latin typeface="Times New Roman" pitchFamily="18" charset="0"/>
              </a:rPr>
              <a:t>【</a:t>
            </a:r>
            <a:r>
              <a:rPr lang="zh-CN" altLang="en-US" sz="2000" b="0" dirty="0" smtClean="0">
                <a:latin typeface="Times New Roman" pitchFamily="18" charset="0"/>
              </a:rPr>
              <a:t>例</a:t>
            </a:r>
            <a:r>
              <a:rPr lang="en-US" altLang="zh-CN" sz="2000" b="0" dirty="0" smtClean="0">
                <a:latin typeface="Times New Roman" pitchFamily="18" charset="0"/>
              </a:rPr>
              <a:t>2-5</a:t>
            </a:r>
            <a:r>
              <a:rPr lang="en-US" altLang="zh-CN" sz="2000" dirty="0" smtClean="0">
                <a:latin typeface="Times New Roman" pitchFamily="18" charset="0"/>
              </a:rPr>
              <a:t>】</a:t>
            </a:r>
            <a:r>
              <a:rPr lang="zh-CN" altLang="en-US" sz="2000" dirty="0" smtClean="0">
                <a:latin typeface="Times New Roman" pitchFamily="18" charset="0"/>
              </a:rPr>
              <a:t>设</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4</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+1</a:t>
            </a:r>
            <a:r>
              <a:rPr lang="zh-CN" altLang="en-US" sz="2000" dirty="0" smtClean="0">
                <a:latin typeface="Times New Roman" pitchFamily="18" charset="0"/>
              </a:rPr>
              <a:t>，由于</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15</a:t>
            </a:r>
            <a:r>
              <a:rPr lang="en-US" altLang="zh-CN" sz="2000" dirty="0" smtClean="0">
                <a:latin typeface="Times New Roman" pitchFamily="18" charset="0"/>
              </a:rPr>
              <a:t>-1)</a:t>
            </a:r>
            <a:r>
              <a:rPr lang="zh-CN" altLang="en-US" sz="2000" dirty="0" smtClean="0">
                <a:latin typeface="Times New Roman" pitchFamily="18" charset="0"/>
              </a:rPr>
              <a:t>，但不存在小于</a:t>
            </a:r>
            <a:r>
              <a:rPr lang="en-US" altLang="zh-CN" sz="2000" dirty="0" smtClean="0">
                <a:latin typeface="Times New Roman" pitchFamily="18" charset="0"/>
              </a:rPr>
              <a:t>15</a:t>
            </a:r>
            <a:r>
              <a:rPr lang="zh-CN" altLang="en-US" sz="2000" dirty="0" smtClean="0">
                <a:latin typeface="Times New Roman" pitchFamily="18" charset="0"/>
              </a:rPr>
              <a:t>的常数</a:t>
            </a:r>
            <a:r>
              <a:rPr lang="en-US" altLang="zh-CN" sz="2000" i="1" dirty="0" smtClean="0">
                <a:latin typeface="Times New Roman" pitchFamily="18" charset="0"/>
              </a:rPr>
              <a:t>l</a:t>
            </a:r>
            <a:r>
              <a:rPr lang="zh-CN" altLang="en-US" sz="2000" dirty="0" smtClean="0">
                <a:latin typeface="Times New Roman" pitchFamily="18" charset="0"/>
              </a:rPr>
              <a:t>，使得</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i="1" baseline="30000" dirty="0" smtClean="0">
                <a:latin typeface="Times New Roman" pitchFamily="18" charset="0"/>
              </a:rPr>
              <a:t>l</a:t>
            </a:r>
            <a:r>
              <a:rPr lang="en-US" altLang="zh-CN" sz="2000" dirty="0" smtClean="0">
                <a:latin typeface="Times New Roman" pitchFamily="18" charset="0"/>
              </a:rPr>
              <a:t>-1)</a:t>
            </a:r>
            <a:r>
              <a:rPr lang="zh-CN" altLang="en-US" sz="2000" dirty="0" smtClean="0">
                <a:latin typeface="Times New Roman" pitchFamily="18" charset="0"/>
              </a:rPr>
              <a:t>，所以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的阶为</a:t>
            </a:r>
            <a:r>
              <a:rPr lang="en-US" altLang="zh-CN" sz="2000" dirty="0" smtClean="0">
                <a:latin typeface="Times New Roman" pitchFamily="18" charset="0"/>
              </a:rPr>
              <a:t>15</a:t>
            </a:r>
            <a:r>
              <a:rPr lang="zh-CN" altLang="en-US"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的不可约性可由</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+1,</a:t>
            </a:r>
            <a:r>
              <a:rPr lang="en-US" altLang="zh-CN" sz="2000" i="1" dirty="0" smtClean="0">
                <a:latin typeface="Times New Roman" pitchFamily="18" charset="0"/>
              </a:rPr>
              <a:t>x</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+1</a:t>
            </a:r>
            <a:r>
              <a:rPr lang="zh-CN" altLang="en-US" sz="2000" dirty="0" smtClean="0">
                <a:latin typeface="Times New Roman" pitchFamily="18" charset="0"/>
              </a:rPr>
              <a:t>等都不能整除</a:t>
            </a:r>
            <a:r>
              <a:rPr lang="en-US" altLang="zh-CN" sz="2000" i="1" dirty="0" smtClean="0">
                <a:latin typeface="Times New Roman" pitchFamily="18" charset="0"/>
              </a:rPr>
              <a:t>p</a:t>
            </a:r>
            <a:r>
              <a:rPr lang="en-US" altLang="zh-CN" sz="2000" dirty="0" smtClean="0">
                <a:latin typeface="Times New Roman" pitchFamily="18" charset="0"/>
              </a:rPr>
              <a:t>(x)</a:t>
            </a:r>
            <a:r>
              <a:rPr lang="zh-CN" altLang="en-US" sz="2000" dirty="0" smtClean="0">
                <a:latin typeface="Times New Roman" pitchFamily="18" charset="0"/>
              </a:rPr>
              <a:t>得到，所以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是本原多项式。</a:t>
            </a:r>
          </a:p>
          <a:p>
            <a:pPr>
              <a:lnSpc>
                <a:spcPct val="100000"/>
              </a:lnSpc>
            </a:pPr>
            <a:r>
              <a:rPr lang="zh-CN" altLang="en-US" sz="2000" dirty="0" smtClean="0">
                <a:latin typeface="Times New Roman" pitchFamily="18" charset="0"/>
              </a:rPr>
              <a:t>若</a:t>
            </a:r>
            <a:r>
              <a:rPr lang="en-US" altLang="zh-CN" sz="2000" dirty="0" smtClean="0">
                <a:latin typeface="Times New Roman" pitchFamily="18" charset="0"/>
              </a:rPr>
              <a:t>LFSR</a:t>
            </a:r>
            <a:r>
              <a:rPr lang="zh-CN" altLang="en-US" sz="2000" dirty="0" smtClean="0">
                <a:latin typeface="Times New Roman" pitchFamily="18" charset="0"/>
              </a:rPr>
              <a:t>以</a:t>
            </a:r>
            <a:r>
              <a:rPr lang="en-US" altLang="zh-CN" sz="2000" i="1" dirty="0" smtClean="0">
                <a:latin typeface="Times New Roman" pitchFamily="18" charset="0"/>
              </a:rPr>
              <a:t>p</a:t>
            </a:r>
            <a:r>
              <a:rPr lang="en-US" altLang="zh-CN" sz="2000" dirty="0" smtClean="0">
                <a:latin typeface="Times New Roman" pitchFamily="18" charset="0"/>
              </a:rPr>
              <a:t>(x)</a:t>
            </a:r>
            <a:r>
              <a:rPr lang="zh-CN" altLang="en-US" sz="2000" dirty="0" smtClean="0">
                <a:latin typeface="Times New Roman" pitchFamily="18" charset="0"/>
              </a:rPr>
              <a:t>为特征多项式，则输出序列的递推关系为</a:t>
            </a:r>
            <a:endParaRPr lang="zh-CN" altLang="en-US" sz="2000" i="1" dirty="0" smtClean="0">
              <a:latin typeface="Times New Roman" pitchFamily="18" charset="0"/>
            </a:endParaRPr>
          </a:p>
          <a:p>
            <a:pPr lvl="1">
              <a:lnSpc>
                <a:spcPct val="100000"/>
              </a:lnSpc>
            </a:pP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a</a:t>
            </a:r>
            <a:r>
              <a:rPr lang="en-US" altLang="zh-CN" sz="2000" i="1" baseline="-25000" dirty="0" smtClean="0">
                <a:latin typeface="Times New Roman" pitchFamily="18" charset="0"/>
              </a:rPr>
              <a:t>k</a:t>
            </a:r>
            <a:r>
              <a:rPr lang="en-US" altLang="zh-CN" sz="2000" baseline="-25000" dirty="0" smtClean="0">
                <a:latin typeface="Times New Roman" pitchFamily="18" charset="0"/>
              </a:rPr>
              <a:t>-4 </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4)</a:t>
            </a:r>
          </a:p>
          <a:p>
            <a:pPr>
              <a:lnSpc>
                <a:spcPct val="100000"/>
              </a:lnSpc>
            </a:pPr>
            <a:r>
              <a:rPr lang="zh-CN" altLang="en-US" sz="2000" dirty="0" smtClean="0">
                <a:latin typeface="Times New Roman" pitchFamily="18" charset="0"/>
              </a:rPr>
              <a:t>若初始状态为</a:t>
            </a:r>
            <a:r>
              <a:rPr lang="en-US" altLang="zh-CN" sz="2000" dirty="0" smtClean="0">
                <a:latin typeface="Times New Roman" pitchFamily="18" charset="0"/>
              </a:rPr>
              <a:t>1001</a:t>
            </a:r>
            <a:r>
              <a:rPr lang="zh-CN" altLang="en-US" sz="2000" dirty="0" smtClean="0">
                <a:latin typeface="Times New Roman" pitchFamily="18" charset="0"/>
              </a:rPr>
              <a:t>，则输出为：</a:t>
            </a:r>
            <a:r>
              <a:rPr lang="en-US" altLang="zh-CN" sz="2000" dirty="0" smtClean="0">
                <a:latin typeface="Times New Roman" pitchFamily="18" charset="0"/>
              </a:rPr>
              <a:t>100100011110101100100011110101…</a:t>
            </a:r>
          </a:p>
          <a:p>
            <a:pPr>
              <a:lnSpc>
                <a:spcPct val="100000"/>
              </a:lnSpc>
            </a:pPr>
            <a:r>
              <a:rPr lang="zh-CN" altLang="en-US" sz="2000" dirty="0" smtClean="0">
                <a:latin typeface="Times New Roman" pitchFamily="18" charset="0"/>
              </a:rPr>
              <a:t>状态序列为： </a:t>
            </a:r>
            <a:r>
              <a:rPr lang="en-US" altLang="zh-CN" sz="2000" dirty="0" smtClean="0">
                <a:latin typeface="Times New Roman" pitchFamily="18" charset="0"/>
              </a:rPr>
              <a:t>1001</a:t>
            </a:r>
            <a:r>
              <a:rPr lang="zh-CN" altLang="en-US" sz="2000" dirty="0" smtClean="0">
                <a:latin typeface="Times New Roman" pitchFamily="18" charset="0"/>
              </a:rPr>
              <a:t>，</a:t>
            </a:r>
            <a:r>
              <a:rPr lang="en-US" altLang="zh-CN" sz="2000" dirty="0" smtClean="0">
                <a:latin typeface="Times New Roman" pitchFamily="18" charset="0"/>
              </a:rPr>
              <a:t>0100</a:t>
            </a:r>
            <a:r>
              <a:rPr lang="zh-CN" altLang="en-US" sz="2000" dirty="0" smtClean="0">
                <a:latin typeface="Times New Roman" pitchFamily="18" charset="0"/>
              </a:rPr>
              <a:t>，</a:t>
            </a:r>
            <a:r>
              <a:rPr lang="en-US" altLang="zh-CN" sz="2000" dirty="0" smtClean="0">
                <a:latin typeface="Times New Roman" pitchFamily="18" charset="0"/>
              </a:rPr>
              <a:t>0010</a:t>
            </a:r>
            <a:r>
              <a:rPr lang="zh-CN" altLang="en-US" sz="2000" dirty="0" smtClean="0">
                <a:latin typeface="Times New Roman" pitchFamily="18" charset="0"/>
              </a:rPr>
              <a:t>，</a:t>
            </a:r>
            <a:r>
              <a:rPr lang="en-US" altLang="zh-CN" sz="2000" dirty="0" smtClean="0">
                <a:latin typeface="Times New Roman" pitchFamily="18" charset="0"/>
              </a:rPr>
              <a:t>0001</a:t>
            </a:r>
            <a:r>
              <a:rPr lang="zh-CN" altLang="en-US" sz="2000" dirty="0" smtClean="0">
                <a:latin typeface="Times New Roman" pitchFamily="18" charset="0"/>
              </a:rPr>
              <a:t>，</a:t>
            </a:r>
            <a:r>
              <a:rPr lang="en-US" altLang="zh-CN" sz="2000" dirty="0" smtClean="0">
                <a:latin typeface="Times New Roman" pitchFamily="18" charset="0"/>
              </a:rPr>
              <a:t>1000</a:t>
            </a:r>
            <a:r>
              <a:rPr lang="zh-CN" altLang="en-US" sz="2000" dirty="0" smtClean="0">
                <a:latin typeface="Times New Roman" pitchFamily="18" charset="0"/>
              </a:rPr>
              <a:t>，</a:t>
            </a:r>
            <a:r>
              <a:rPr lang="en-US" altLang="zh-CN" sz="2000" dirty="0" smtClean="0">
                <a:latin typeface="Times New Roman" pitchFamily="18" charset="0"/>
              </a:rPr>
              <a:t>1100</a:t>
            </a:r>
            <a:r>
              <a:rPr lang="zh-CN" altLang="en-US" sz="2000" dirty="0" smtClean="0">
                <a:latin typeface="Times New Roman" pitchFamily="18" charset="0"/>
              </a:rPr>
              <a:t>，</a:t>
            </a:r>
            <a:r>
              <a:rPr lang="en-US" altLang="zh-CN" sz="2000" dirty="0" smtClean="0">
                <a:latin typeface="Times New Roman" pitchFamily="18" charset="0"/>
              </a:rPr>
              <a:t>1110</a:t>
            </a:r>
            <a:r>
              <a:rPr lang="zh-CN" altLang="en-US" sz="2000" dirty="0" smtClean="0">
                <a:latin typeface="Times New Roman" pitchFamily="18" charset="0"/>
              </a:rPr>
              <a:t>，</a:t>
            </a:r>
            <a:r>
              <a:rPr lang="en-US" altLang="zh-CN" sz="2000" dirty="0" smtClean="0">
                <a:latin typeface="Times New Roman" pitchFamily="18" charset="0"/>
              </a:rPr>
              <a:t>1111</a:t>
            </a:r>
            <a:r>
              <a:rPr lang="zh-CN" altLang="en-US" sz="2000" dirty="0" smtClean="0">
                <a:latin typeface="Times New Roman" pitchFamily="18" charset="0"/>
              </a:rPr>
              <a:t>，</a:t>
            </a:r>
            <a:r>
              <a:rPr lang="en-US" altLang="zh-CN" sz="2000" dirty="0" smtClean="0">
                <a:latin typeface="Times New Roman" pitchFamily="18" charset="0"/>
              </a:rPr>
              <a:t>0111</a:t>
            </a:r>
            <a:r>
              <a:rPr lang="zh-CN" altLang="en-US" sz="2000" dirty="0" smtClean="0">
                <a:latin typeface="Times New Roman" pitchFamily="18" charset="0"/>
              </a:rPr>
              <a:t>，</a:t>
            </a:r>
            <a:r>
              <a:rPr lang="en-US" altLang="zh-CN" sz="2000" dirty="0" smtClean="0">
                <a:latin typeface="Times New Roman" pitchFamily="18" charset="0"/>
              </a:rPr>
              <a:t>1011</a:t>
            </a:r>
            <a:r>
              <a:rPr lang="zh-CN" altLang="en-US" sz="2000" dirty="0" smtClean="0">
                <a:latin typeface="Times New Roman" pitchFamily="18" charset="0"/>
              </a:rPr>
              <a:t>，</a:t>
            </a:r>
            <a:r>
              <a:rPr lang="en-US" altLang="zh-CN" sz="2000" dirty="0" smtClean="0">
                <a:latin typeface="Times New Roman" pitchFamily="18" charset="0"/>
              </a:rPr>
              <a:t>0101</a:t>
            </a:r>
            <a:r>
              <a:rPr lang="zh-CN" altLang="en-US" sz="2000" dirty="0" smtClean="0">
                <a:latin typeface="Times New Roman" pitchFamily="18" charset="0"/>
              </a:rPr>
              <a:t>，</a:t>
            </a:r>
            <a:r>
              <a:rPr lang="en-US" altLang="zh-CN" sz="2000" dirty="0" smtClean="0">
                <a:latin typeface="Times New Roman" pitchFamily="18" charset="0"/>
              </a:rPr>
              <a:t>1010</a:t>
            </a:r>
            <a:r>
              <a:rPr lang="zh-CN" altLang="en-US" sz="2000" dirty="0" smtClean="0">
                <a:latin typeface="Times New Roman" pitchFamily="18" charset="0"/>
              </a:rPr>
              <a:t>，</a:t>
            </a:r>
            <a:r>
              <a:rPr lang="en-US" altLang="zh-CN" sz="2000" dirty="0" smtClean="0">
                <a:latin typeface="Times New Roman" pitchFamily="18" charset="0"/>
              </a:rPr>
              <a:t>1101</a:t>
            </a:r>
            <a:r>
              <a:rPr lang="zh-CN" altLang="en-US" sz="2000" dirty="0" smtClean="0">
                <a:latin typeface="Times New Roman" pitchFamily="18" charset="0"/>
              </a:rPr>
              <a:t>，</a:t>
            </a:r>
            <a:r>
              <a:rPr lang="en-US" altLang="zh-CN" sz="2000" dirty="0" smtClean="0">
                <a:latin typeface="Times New Roman" pitchFamily="18" charset="0"/>
              </a:rPr>
              <a:t>0110</a:t>
            </a:r>
            <a:r>
              <a:rPr lang="zh-CN" altLang="en-US" sz="2000" dirty="0" smtClean="0">
                <a:latin typeface="Times New Roman" pitchFamily="18" charset="0"/>
              </a:rPr>
              <a:t>，</a:t>
            </a:r>
            <a:r>
              <a:rPr lang="en-US" altLang="zh-CN" sz="2000" dirty="0" smtClean="0">
                <a:latin typeface="Times New Roman" pitchFamily="18" charset="0"/>
              </a:rPr>
              <a:t>0011</a:t>
            </a:r>
            <a:r>
              <a:rPr lang="zh-CN" altLang="en-US" sz="2000" dirty="0" smtClean="0">
                <a:latin typeface="Times New Roman" pitchFamily="18" charset="0"/>
              </a:rPr>
              <a:t>，</a:t>
            </a:r>
            <a:r>
              <a:rPr lang="en-US" altLang="zh-CN" sz="2000" dirty="0" smtClean="0">
                <a:latin typeface="Times New Roman" pitchFamily="18" charset="0"/>
              </a:rPr>
              <a:t>1001</a:t>
            </a:r>
            <a:r>
              <a:rPr lang="zh-CN" altLang="en-US" sz="2000" dirty="0" smtClean="0">
                <a:latin typeface="Times New Roman" pitchFamily="18" charset="0"/>
              </a:rPr>
              <a:t>，</a:t>
            </a:r>
            <a:r>
              <a:rPr lang="en-US" altLang="zh-CN" sz="2000" dirty="0" smtClean="0">
                <a:latin typeface="Times New Roman" pitchFamily="18" charset="0"/>
              </a:rPr>
              <a:t>0100</a:t>
            </a:r>
            <a:r>
              <a:rPr lang="zh-CN" altLang="en-US" sz="2000" dirty="0" smtClean="0">
                <a:latin typeface="Times New Roman" pitchFamily="18" charset="0"/>
              </a:rPr>
              <a:t>，</a:t>
            </a:r>
            <a:r>
              <a:rPr lang="en-US" altLang="zh-CN" sz="2000" dirty="0" smtClean="0">
                <a:latin typeface="Times New Roman" pitchFamily="18" charset="0"/>
              </a:rPr>
              <a:t>0010</a:t>
            </a:r>
            <a:r>
              <a:rPr lang="zh-CN" altLang="en-US" sz="2000" dirty="0" smtClean="0">
                <a:latin typeface="Times New Roman" pitchFamily="18" charset="0"/>
              </a:rPr>
              <a:t>，</a:t>
            </a:r>
            <a:r>
              <a:rPr lang="en-US" altLang="zh-CN" sz="2000" dirty="0" smtClean="0">
                <a:latin typeface="Times New Roman" pitchFamily="18" charset="0"/>
              </a:rPr>
              <a:t>0001……</a:t>
            </a:r>
          </a:p>
          <a:p>
            <a:pPr>
              <a:lnSpc>
                <a:spcPct val="100000"/>
              </a:lnSpc>
            </a:pPr>
            <a:r>
              <a:rPr lang="zh-CN" altLang="en-US" sz="2000" dirty="0" smtClean="0">
                <a:latin typeface="Times New Roman" pitchFamily="18" charset="0"/>
              </a:rPr>
              <a:t>可见，它是周期为</a:t>
            </a:r>
            <a:r>
              <a:rPr lang="en-US" altLang="zh-CN" sz="2000" dirty="0" smtClean="0">
                <a:latin typeface="Times New Roman" pitchFamily="18" charset="0"/>
              </a:rPr>
              <a:t>2</a:t>
            </a:r>
            <a:r>
              <a:rPr lang="en-US" altLang="zh-CN" sz="2000" baseline="30000" dirty="0" smtClean="0">
                <a:latin typeface="Times New Roman" pitchFamily="18" charset="0"/>
              </a:rPr>
              <a:t>4</a:t>
            </a:r>
            <a:r>
              <a:rPr lang="en-US" altLang="zh-CN" sz="2000" dirty="0" smtClean="0">
                <a:latin typeface="Times New Roman" pitchFamily="18" charset="0"/>
              </a:rPr>
              <a:t>-1=15</a:t>
            </a:r>
            <a:r>
              <a:rPr lang="zh-CN" altLang="en-US" sz="2000" dirty="0" smtClean="0">
                <a:latin typeface="Times New Roman" pitchFamily="18" charset="0"/>
              </a:rPr>
              <a:t>，即输出序列为</a:t>
            </a:r>
            <a:r>
              <a:rPr lang="en-US" altLang="zh-CN" sz="2000" dirty="0" smtClean="0">
                <a:latin typeface="Times New Roman" pitchFamily="18" charset="0"/>
              </a:rPr>
              <a:t>m</a:t>
            </a:r>
            <a:r>
              <a:rPr lang="zh-CN" altLang="en-US" sz="2000" dirty="0" smtClean="0">
                <a:latin typeface="Times New Roman" pitchFamily="18" charset="0"/>
              </a:rPr>
              <a:t>序列。</a:t>
            </a:r>
          </a:p>
          <a:p>
            <a:pPr>
              <a:lnSpc>
                <a:spcPct val="150000"/>
              </a:lnSpc>
            </a:pPr>
            <a:endParaRPr lang="zh-CN" altLang="en-US" sz="24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42722" name="Object 2"/>
          <p:cNvGraphicFramePr>
            <a:graphicFrameLocks noChangeAspect="1"/>
          </p:cNvGraphicFramePr>
          <p:nvPr/>
        </p:nvGraphicFramePr>
        <p:xfrm>
          <a:off x="2286000" y="5181600"/>
          <a:ext cx="4648200" cy="1360487"/>
        </p:xfrm>
        <a:graphic>
          <a:graphicData uri="http://schemas.openxmlformats.org/presentationml/2006/ole">
            <p:oleObj spid="_x0000_s542722" name="Visio" r:id="rId3" imgW="3738677" imgH="1096670" progId="Visio.Drawing.11">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3" name="内容占位符 2"/>
          <p:cNvSpPr>
            <a:spLocks noGrp="1"/>
          </p:cNvSpPr>
          <p:nvPr>
            <p:ph idx="1"/>
          </p:nvPr>
        </p:nvSpPr>
        <p:spPr>
          <a:xfrm>
            <a:off x="457200" y="990600"/>
            <a:ext cx="8534400" cy="5410200"/>
          </a:xfrm>
        </p:spPr>
        <p:txBody>
          <a:bodyPr/>
          <a:lstStyle/>
          <a:p>
            <a:r>
              <a:rPr lang="en-US" altLang="zh-CN" sz="2400" dirty="0" smtClean="0">
                <a:latin typeface="Times New Roman" pitchFamily="18" charset="0"/>
              </a:rPr>
              <a:t>m</a:t>
            </a:r>
            <a:r>
              <a:rPr lang="zh-CN" altLang="en-US" sz="2400" dirty="0" smtClean="0">
                <a:latin typeface="Times New Roman" pitchFamily="18" charset="0"/>
              </a:rPr>
              <a:t>序列虽然具有最大的周期，然而因它是线性序列而极其不安全，只要知道连续的</a:t>
            </a:r>
            <a:r>
              <a:rPr lang="en-US" altLang="zh-CN" sz="2400" dirty="0" smtClean="0">
                <a:latin typeface="Times New Roman" pitchFamily="18" charset="0"/>
              </a:rPr>
              <a:t>2n</a:t>
            </a:r>
            <a:r>
              <a:rPr lang="zh-CN" altLang="en-US" sz="2400" dirty="0" smtClean="0">
                <a:latin typeface="Times New Roman" pitchFamily="18" charset="0"/>
              </a:rPr>
              <a:t>个</a:t>
            </a:r>
            <a:r>
              <a:rPr lang="en-US" altLang="zh-CN" sz="2400" dirty="0" smtClean="0">
                <a:latin typeface="Times New Roman" pitchFamily="18" charset="0"/>
              </a:rPr>
              <a:t>bit</a:t>
            </a:r>
            <a:r>
              <a:rPr lang="zh-CN" altLang="en-US" sz="2400" dirty="0" smtClean="0">
                <a:latin typeface="Times New Roman" pitchFamily="18" charset="0"/>
              </a:rPr>
              <a:t>的序列就可以完全破译了。即可以求出</a:t>
            </a:r>
            <a:r>
              <a:rPr lang="en-US" altLang="zh-CN" sz="2400" dirty="0" smtClean="0">
                <a:latin typeface="Times New Roman" pitchFamily="18" charset="0"/>
              </a:rPr>
              <a:t>m</a:t>
            </a:r>
            <a:r>
              <a:rPr lang="zh-CN" altLang="en-US" sz="2400" dirty="0" smtClean="0">
                <a:latin typeface="Times New Roman" pitchFamily="18" charset="0"/>
              </a:rPr>
              <a:t>序列产生器特征多项式的</a:t>
            </a:r>
            <a:r>
              <a:rPr lang="en-US" altLang="zh-CN" sz="2400" dirty="0" smtClean="0">
                <a:latin typeface="Times New Roman" pitchFamily="18" charset="0"/>
              </a:rPr>
              <a:t>n</a:t>
            </a:r>
            <a:r>
              <a:rPr lang="zh-CN" altLang="en-US" sz="2400" dirty="0" smtClean="0">
                <a:latin typeface="Times New Roman" pitchFamily="18" charset="0"/>
              </a:rPr>
              <a:t>个系数。</a:t>
            </a:r>
            <a:endParaRPr lang="en-US" altLang="zh-CN" sz="2400" dirty="0" smtClean="0">
              <a:latin typeface="Times New Roman" pitchFamily="18" charset="0"/>
            </a:endParaRPr>
          </a:p>
          <a:p>
            <a:pPr lvl="1"/>
            <a:r>
              <a:rPr lang="zh-CN" altLang="en-US" sz="2000" dirty="0" smtClean="0">
                <a:latin typeface="Times New Roman" pitchFamily="18" charset="0"/>
              </a:rPr>
              <a:t>因此线性反馈移位寄存器序列不能用作密钥流</a:t>
            </a:r>
            <a:endParaRPr lang="en-US" altLang="zh-CN" sz="2000" dirty="0" smtClean="0">
              <a:latin typeface="Times New Roman" pitchFamily="18" charset="0"/>
            </a:endParaRPr>
          </a:p>
          <a:p>
            <a:r>
              <a:rPr lang="zh-CN" altLang="en-US" sz="2400" dirty="0" smtClean="0">
                <a:latin typeface="Times New Roman" pitchFamily="18" charset="0"/>
              </a:rPr>
              <a:t>之所以需要</a:t>
            </a:r>
            <a:r>
              <a:rPr lang="en-US" altLang="zh-CN" sz="2400" dirty="0" smtClean="0">
                <a:latin typeface="Times New Roman" pitchFamily="18" charset="0"/>
              </a:rPr>
              <a:t>2n</a:t>
            </a:r>
            <a:r>
              <a:rPr lang="zh-CN" altLang="en-US" sz="2400" dirty="0" smtClean="0">
                <a:latin typeface="Times New Roman" pitchFamily="18" charset="0"/>
              </a:rPr>
              <a:t>个比特，是因为唯一确定一个</a:t>
            </a:r>
            <a:r>
              <a:rPr lang="en-US" altLang="zh-CN" sz="2400" dirty="0" smtClean="0">
                <a:latin typeface="Times New Roman" pitchFamily="18" charset="0"/>
              </a:rPr>
              <a:t>m</a:t>
            </a:r>
            <a:r>
              <a:rPr lang="zh-CN" altLang="en-US" sz="2400" dirty="0" smtClean="0">
                <a:latin typeface="Times New Roman" pitchFamily="18" charset="0"/>
              </a:rPr>
              <a:t>序列生成器的参数包括</a:t>
            </a:r>
            <a:r>
              <a:rPr lang="en-US" altLang="zh-CN" sz="2400" dirty="0" smtClean="0">
                <a:latin typeface="Times New Roman" pitchFamily="18" charset="0"/>
              </a:rPr>
              <a:t>n</a:t>
            </a:r>
            <a:r>
              <a:rPr lang="zh-CN" altLang="en-US" sz="2400" dirty="0" smtClean="0">
                <a:latin typeface="Times New Roman" pitchFamily="18" charset="0"/>
              </a:rPr>
              <a:t>个比特的状态和</a:t>
            </a:r>
            <a:r>
              <a:rPr lang="en-US" altLang="zh-CN" sz="2400" dirty="0" smtClean="0">
                <a:latin typeface="Times New Roman" pitchFamily="18" charset="0"/>
              </a:rPr>
              <a:t>n</a:t>
            </a:r>
            <a:r>
              <a:rPr lang="zh-CN" altLang="en-US" sz="2400" dirty="0" smtClean="0">
                <a:latin typeface="Times New Roman" pitchFamily="18" charset="0"/>
              </a:rPr>
              <a:t>个系数</a:t>
            </a:r>
            <a:endParaRPr lang="en-US" altLang="zh-CN" sz="2400" dirty="0" smtClean="0">
              <a:latin typeface="Times New Roman" pitchFamily="18" charset="0"/>
            </a:endParaRPr>
          </a:p>
          <a:p>
            <a:r>
              <a:rPr lang="zh-CN" altLang="en-US" sz="2400" dirty="0" smtClean="0">
                <a:latin typeface="Times New Roman" pitchFamily="18" charset="0"/>
              </a:rPr>
              <a:t>事实上如果我们知道</a:t>
            </a:r>
            <a:r>
              <a:rPr lang="en-US" altLang="zh-CN" sz="2400" dirty="0" smtClean="0">
                <a:latin typeface="Times New Roman" pitchFamily="18" charset="0"/>
              </a:rPr>
              <a:t>LFSR</a:t>
            </a:r>
            <a:r>
              <a:rPr lang="zh-CN" altLang="en-US" sz="2400" dirty="0" smtClean="0">
                <a:latin typeface="Times New Roman" pitchFamily="18" charset="0"/>
              </a:rPr>
              <a:t>是</a:t>
            </a:r>
            <a:r>
              <a:rPr lang="en-US" altLang="zh-CN" sz="2400" dirty="0" smtClean="0">
                <a:latin typeface="Times New Roman" pitchFamily="18" charset="0"/>
              </a:rPr>
              <a:t>m</a:t>
            </a:r>
            <a:r>
              <a:rPr lang="zh-CN" altLang="en-US" sz="2400" dirty="0" smtClean="0">
                <a:latin typeface="Times New Roman" pitchFamily="18" charset="0"/>
              </a:rPr>
              <a:t>序列产生器及其级数的话，那么</a:t>
            </a:r>
            <a:r>
              <a:rPr lang="en-US" altLang="zh-CN" sz="2400" i="1" dirty="0" err="1" smtClean="0">
                <a:latin typeface="Times New Roman" pitchFamily="18" charset="0"/>
              </a:rPr>
              <a:t>c</a:t>
            </a:r>
            <a:r>
              <a:rPr lang="en-US" altLang="zh-CN" sz="2400" i="1" baseline="-25000" dirty="0" err="1" smtClean="0">
                <a:latin typeface="Times New Roman" pitchFamily="18" charset="0"/>
              </a:rPr>
              <a:t>n</a:t>
            </a:r>
            <a:r>
              <a:rPr lang="en-US" altLang="zh-CN" sz="2400" dirty="0" smtClean="0">
                <a:latin typeface="Times New Roman" pitchFamily="18" charset="0"/>
              </a:rPr>
              <a:t>=1</a:t>
            </a:r>
            <a:r>
              <a:rPr lang="zh-CN" altLang="en-US" sz="2400" dirty="0" smtClean="0">
                <a:latin typeface="Times New Roman" pitchFamily="18" charset="0"/>
              </a:rPr>
              <a:t>就确定了，这时只要知道连续的</a:t>
            </a:r>
            <a:r>
              <a:rPr lang="en-US" altLang="zh-CN" sz="2400" dirty="0" smtClean="0">
                <a:latin typeface="Times New Roman" pitchFamily="18" charset="0"/>
              </a:rPr>
              <a:t>2n-1</a:t>
            </a:r>
            <a:r>
              <a:rPr lang="zh-CN" altLang="en-US" sz="2400" dirty="0" smtClean="0">
                <a:latin typeface="Times New Roman" pitchFamily="18" charset="0"/>
              </a:rPr>
              <a:t>个比特序列就可以破译</a:t>
            </a:r>
            <a:endParaRPr lang="en-US" altLang="zh-CN" sz="2400" dirty="0" smtClean="0">
              <a:latin typeface="Times New Roman" pitchFamily="18" charset="0"/>
            </a:endParaRPr>
          </a:p>
          <a:p>
            <a:r>
              <a:rPr lang="zh-CN" altLang="en-US" sz="2400" dirty="0" smtClean="0">
                <a:latin typeface="Times New Roman" pitchFamily="18" charset="0"/>
              </a:rPr>
              <a:t>当然如果不知道序列的级数，甚至也不知道是否</a:t>
            </a:r>
            <a:r>
              <a:rPr lang="en-US" altLang="zh-CN" sz="2400" dirty="0" smtClean="0">
                <a:latin typeface="Times New Roman" pitchFamily="18" charset="0"/>
              </a:rPr>
              <a:t>m</a:t>
            </a:r>
            <a:r>
              <a:rPr lang="zh-CN" altLang="en-US" sz="2400" dirty="0" smtClean="0">
                <a:latin typeface="Times New Roman" pitchFamily="18" charset="0"/>
              </a:rPr>
              <a:t>序列时，我们有更一般的序列综合算法：</a:t>
            </a:r>
            <a:r>
              <a:rPr lang="en-US" altLang="zh-CN" sz="2400" dirty="0" smtClean="0">
                <a:latin typeface="Times New Roman" pitchFamily="18" charset="0"/>
              </a:rPr>
              <a:t>B-M</a:t>
            </a:r>
            <a:r>
              <a:rPr lang="zh-CN" altLang="en-US" sz="2400" dirty="0" smtClean="0">
                <a:latin typeface="Times New Roman" pitchFamily="18" charset="0"/>
              </a:rPr>
              <a:t>算法来求解</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3" name="内容占位符 2"/>
          <p:cNvSpPr>
            <a:spLocks noGrp="1"/>
          </p:cNvSpPr>
          <p:nvPr>
            <p:ph idx="1"/>
          </p:nvPr>
        </p:nvSpPr>
        <p:spPr>
          <a:xfrm>
            <a:off x="457200" y="914400"/>
            <a:ext cx="8458200" cy="5638800"/>
          </a:xfrm>
        </p:spPr>
        <p:txBody>
          <a:bodyPr/>
          <a:lstStyle/>
          <a:p>
            <a:r>
              <a:rPr lang="zh-CN" altLang="en-US" sz="2400" dirty="0" smtClean="0">
                <a:latin typeface="Times New Roman" pitchFamily="18" charset="0"/>
              </a:rPr>
              <a:t>一、已知</a:t>
            </a:r>
            <a:r>
              <a:rPr lang="en-US" altLang="zh-CN" sz="2400" dirty="0" smtClean="0">
                <a:latin typeface="Times New Roman" pitchFamily="18" charset="0"/>
              </a:rPr>
              <a:t>m</a:t>
            </a:r>
            <a:r>
              <a:rPr lang="zh-CN" altLang="en-US" sz="2400" dirty="0" smtClean="0">
                <a:latin typeface="Times New Roman" pitchFamily="18" charset="0"/>
              </a:rPr>
              <a:t>序列产生器的级数和连续的</a:t>
            </a:r>
            <a:r>
              <a:rPr lang="en-US" altLang="zh-CN" sz="2400" dirty="0" smtClean="0">
                <a:latin typeface="Times New Roman" pitchFamily="18" charset="0"/>
              </a:rPr>
              <a:t>2n</a:t>
            </a:r>
            <a:r>
              <a:rPr lang="zh-CN" altLang="en-US" sz="2400" dirty="0" smtClean="0">
                <a:latin typeface="Times New Roman" pitchFamily="18" charset="0"/>
              </a:rPr>
              <a:t>个密钥流比特，来破译</a:t>
            </a:r>
            <a:r>
              <a:rPr lang="en-US" altLang="zh-CN" sz="2400" dirty="0" smtClean="0">
                <a:latin typeface="Times New Roman" pitchFamily="18" charset="0"/>
              </a:rPr>
              <a:t>m</a:t>
            </a:r>
            <a:r>
              <a:rPr lang="zh-CN" altLang="en-US" sz="2400" dirty="0" smtClean="0">
                <a:latin typeface="Times New Roman" pitchFamily="18" charset="0"/>
              </a:rPr>
              <a:t>序列</a:t>
            </a:r>
            <a:endParaRPr lang="en-US" altLang="zh-CN" sz="2400" dirty="0" smtClean="0">
              <a:latin typeface="Times New Roman" pitchFamily="18" charset="0"/>
            </a:endParaRPr>
          </a:p>
          <a:p>
            <a:pPr lvl="1"/>
            <a:r>
              <a:rPr lang="zh-CN" altLang="en-US" sz="2000" dirty="0" smtClean="0">
                <a:latin typeface="Times New Roman" pitchFamily="18" charset="0"/>
              </a:rPr>
              <a:t>这时由这</a:t>
            </a:r>
            <a:r>
              <a:rPr lang="en-US" altLang="zh-CN" sz="2000" dirty="0" smtClean="0">
                <a:latin typeface="Times New Roman" pitchFamily="18" charset="0"/>
              </a:rPr>
              <a:t>2n</a:t>
            </a:r>
            <a:r>
              <a:rPr lang="zh-CN" altLang="en-US" sz="2000" dirty="0" smtClean="0">
                <a:latin typeface="Times New Roman" pitchFamily="18" charset="0"/>
              </a:rPr>
              <a:t>个密钥流比特带入递推式可以得到</a:t>
            </a:r>
            <a:r>
              <a:rPr lang="en-US" altLang="zh-CN" sz="2000" dirty="0" smtClean="0">
                <a:latin typeface="Times New Roman" pitchFamily="18" charset="0"/>
              </a:rPr>
              <a:t>n</a:t>
            </a:r>
            <a:r>
              <a:rPr lang="zh-CN" altLang="en-US" sz="2000" dirty="0" smtClean="0">
                <a:latin typeface="Times New Roman" pitchFamily="18" charset="0"/>
              </a:rPr>
              <a:t>个关于特征多项式系数的方程，联立方程组后即可求解</a:t>
            </a:r>
            <a:endParaRPr lang="en-US" altLang="zh-CN" sz="2000" dirty="0" smtClean="0">
              <a:latin typeface="Times New Roman" pitchFamily="18" charset="0"/>
            </a:endParaRPr>
          </a:p>
          <a:p>
            <a:r>
              <a:rPr lang="zh-CN" altLang="en-US" sz="2400" dirty="0" smtClean="0">
                <a:latin typeface="Times New Roman" pitchFamily="18" charset="0"/>
              </a:rPr>
              <a:t>下面我们将证明，一定有唯一解</a:t>
            </a:r>
            <a:endParaRPr lang="en-US" altLang="zh-CN" sz="2400" dirty="0" smtClean="0">
              <a:latin typeface="Times New Roman" pitchFamily="18" charset="0"/>
            </a:endParaRPr>
          </a:p>
          <a:p>
            <a:pPr lvl="1">
              <a:lnSpc>
                <a:spcPct val="110000"/>
              </a:lnSpc>
            </a:pPr>
            <a:r>
              <a:rPr lang="zh-CN" altLang="en-US" sz="2000" dirty="0" smtClean="0">
                <a:latin typeface="Times New Roman" pitchFamily="18" charset="0"/>
              </a:rPr>
              <a:t>有限域上的</a:t>
            </a:r>
            <a:r>
              <a:rPr lang="zh-CN" altLang="en-US" sz="2000" dirty="0" smtClean="0">
                <a:solidFill>
                  <a:srgbClr val="0000FF"/>
                </a:solidFill>
                <a:latin typeface="Times New Roman" pitchFamily="18" charset="0"/>
              </a:rPr>
              <a:t>二元加法序列密码</a:t>
            </a:r>
            <a:r>
              <a:rPr lang="zh-CN" altLang="en-US" sz="2000" dirty="0" smtClean="0">
                <a:latin typeface="Times New Roman" pitchFamily="18" charset="0"/>
              </a:rPr>
              <a:t>是目前最为常用的序列密码体制</a:t>
            </a:r>
          </a:p>
          <a:p>
            <a:pPr lvl="1">
              <a:lnSpc>
                <a:spcPct val="110000"/>
              </a:lnSpc>
            </a:pPr>
            <a:r>
              <a:rPr lang="zh-CN" altLang="en-US" sz="2000" dirty="0" smtClean="0">
                <a:latin typeface="Times New Roman" pitchFamily="18" charset="0"/>
              </a:rPr>
              <a:t>设滚动密钥生成器是线性反馈移位寄存器，产生的密钥是</a:t>
            </a:r>
            <a:r>
              <a:rPr lang="en-US" altLang="zh-CN" sz="2000" dirty="0" smtClean="0">
                <a:latin typeface="Times New Roman" pitchFamily="18" charset="0"/>
              </a:rPr>
              <a:t>m</a:t>
            </a:r>
            <a:r>
              <a:rPr lang="zh-CN" altLang="en-US" sz="2000" dirty="0" smtClean="0">
                <a:latin typeface="Times New Roman" pitchFamily="18" charset="0"/>
              </a:rPr>
              <a:t>序列。又设</a:t>
            </a:r>
            <a:r>
              <a:rPr lang="en-US" altLang="zh-CN" sz="2000" i="1" dirty="0" err="1" smtClean="0">
                <a:latin typeface="Times New Roman" pitchFamily="18" charset="0"/>
              </a:rPr>
              <a:t>S</a:t>
            </a:r>
            <a:r>
              <a:rPr lang="en-US" altLang="zh-CN" sz="2000" i="1" baseline="-25000" dirty="0" err="1" smtClean="0">
                <a:latin typeface="Times New Roman" pitchFamily="18" charset="0"/>
              </a:rPr>
              <a:t>h</a:t>
            </a:r>
            <a:r>
              <a:rPr lang="zh-CN" altLang="en-US" sz="2000" dirty="0" smtClean="0">
                <a:latin typeface="Times New Roman" pitchFamily="18" charset="0"/>
              </a:rPr>
              <a:t>和</a:t>
            </a:r>
            <a:r>
              <a:rPr lang="en-US" altLang="zh-CN" sz="2000" i="1" dirty="0" err="1" smtClean="0">
                <a:latin typeface="Times New Roman" pitchFamily="18" charset="0"/>
              </a:rPr>
              <a:t>S</a:t>
            </a:r>
            <a:r>
              <a:rPr lang="en-US" altLang="zh-CN" sz="2000" i="1" baseline="-25000" dirty="0" err="1" smtClean="0">
                <a:latin typeface="Times New Roman" pitchFamily="18" charset="0"/>
              </a:rPr>
              <a:t>h</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zh-CN" altLang="en-US" sz="2000" dirty="0" smtClean="0">
                <a:latin typeface="Times New Roman" pitchFamily="18" charset="0"/>
              </a:rPr>
              <a:t>是序列中两个连续的</a:t>
            </a:r>
            <a:r>
              <a:rPr lang="en-US" altLang="zh-CN" sz="2000" dirty="0" smtClean="0">
                <a:latin typeface="Times New Roman" pitchFamily="18" charset="0"/>
              </a:rPr>
              <a:t>n</a:t>
            </a:r>
            <a:r>
              <a:rPr lang="zh-CN" altLang="en-US" sz="2000" dirty="0" smtClean="0">
                <a:latin typeface="Times New Roman" pitchFamily="18" charset="0"/>
              </a:rPr>
              <a:t>长向量（两个连续的状态），其中</a:t>
            </a:r>
            <a:endParaRPr lang="zh-CN" altLang="en-US" sz="2000" i="1" dirty="0" smtClean="0">
              <a:latin typeface="Times New Roman" pitchFamily="18" charset="0"/>
            </a:endParaRPr>
          </a:p>
          <a:p>
            <a:pPr lvl="1"/>
            <a:endParaRPr lang="en-US" altLang="zh-CN"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48866" name="Object 2"/>
          <p:cNvGraphicFramePr>
            <a:graphicFrameLocks noChangeAspect="1"/>
          </p:cNvGraphicFramePr>
          <p:nvPr/>
        </p:nvGraphicFramePr>
        <p:xfrm>
          <a:off x="2286000" y="4724400"/>
          <a:ext cx="1770063" cy="1905000"/>
        </p:xfrm>
        <a:graphic>
          <a:graphicData uri="http://schemas.openxmlformats.org/presentationml/2006/ole">
            <p:oleObj spid="_x0000_s548866" name="公式" r:id="rId3" imgW="876240" imgH="939600" progId="Equation.3">
              <p:embed/>
            </p:oleObj>
          </a:graphicData>
        </a:graphic>
      </p:graphicFrame>
      <p:graphicFrame>
        <p:nvGraphicFramePr>
          <p:cNvPr id="548867" name="Object 3"/>
          <p:cNvGraphicFramePr>
            <a:graphicFrameLocks noChangeAspect="1"/>
          </p:cNvGraphicFramePr>
          <p:nvPr/>
        </p:nvGraphicFramePr>
        <p:xfrm>
          <a:off x="4876800" y="4724400"/>
          <a:ext cx="1781175" cy="1905000"/>
        </p:xfrm>
        <a:graphic>
          <a:graphicData uri="http://schemas.openxmlformats.org/presentationml/2006/ole">
            <p:oleObj spid="_x0000_s548867" name="公式" r:id="rId4" imgW="876240" imgH="939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48866"/>
                                        </p:tgtEl>
                                        <p:attrNameLst>
                                          <p:attrName>style.visibility</p:attrName>
                                        </p:attrNameLst>
                                      </p:cBhvr>
                                      <p:to>
                                        <p:strVal val="visible"/>
                                      </p:to>
                                    </p:set>
                                    <p:anim calcmode="lin" valueType="num">
                                      <p:cBhvr additive="base">
                                        <p:cTn id="7" dur="500" fill="hold"/>
                                        <p:tgtEl>
                                          <p:spTgt spid="548866"/>
                                        </p:tgtEl>
                                        <p:attrNameLst>
                                          <p:attrName>ppt_x</p:attrName>
                                        </p:attrNameLst>
                                      </p:cBhvr>
                                      <p:tavLst>
                                        <p:tav tm="0">
                                          <p:val>
                                            <p:strVal val="#ppt_x"/>
                                          </p:val>
                                        </p:tav>
                                        <p:tav tm="100000">
                                          <p:val>
                                            <p:strVal val="#ppt_x"/>
                                          </p:val>
                                        </p:tav>
                                      </p:tavLst>
                                    </p:anim>
                                    <p:anim calcmode="lin" valueType="num">
                                      <p:cBhvr additive="base">
                                        <p:cTn id="8" dur="500" fill="hold"/>
                                        <p:tgtEl>
                                          <p:spTgt spid="54886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48867"/>
                                        </p:tgtEl>
                                        <p:attrNameLst>
                                          <p:attrName>style.visibility</p:attrName>
                                        </p:attrNameLst>
                                      </p:cBhvr>
                                      <p:to>
                                        <p:strVal val="visible"/>
                                      </p:to>
                                    </p:set>
                                    <p:anim calcmode="lin" valueType="num">
                                      <p:cBhvr additive="base">
                                        <p:cTn id="11" dur="500" fill="hold"/>
                                        <p:tgtEl>
                                          <p:spTgt spid="548867"/>
                                        </p:tgtEl>
                                        <p:attrNameLst>
                                          <p:attrName>ppt_x</p:attrName>
                                        </p:attrNameLst>
                                      </p:cBhvr>
                                      <p:tavLst>
                                        <p:tav tm="0">
                                          <p:val>
                                            <p:strVal val="#ppt_x"/>
                                          </p:val>
                                        </p:tav>
                                        <p:tav tm="100000">
                                          <p:val>
                                            <p:strVal val="#ppt_x"/>
                                          </p:val>
                                        </p:tav>
                                      </p:tavLst>
                                    </p:anim>
                                    <p:anim calcmode="lin" valueType="num">
                                      <p:cBhvr additive="base">
                                        <p:cTn id="12" dur="500" fill="hold"/>
                                        <p:tgtEl>
                                          <p:spTgt spid="5488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3" name="内容占位符 2"/>
          <p:cNvSpPr>
            <a:spLocks noGrp="1"/>
          </p:cNvSpPr>
          <p:nvPr>
            <p:ph idx="1"/>
          </p:nvPr>
        </p:nvSpPr>
        <p:spPr>
          <a:xfrm>
            <a:off x="457200" y="990600"/>
            <a:ext cx="8534400" cy="5410200"/>
          </a:xfrm>
        </p:spPr>
        <p:txBody>
          <a:bodyPr/>
          <a:lstStyle/>
          <a:p>
            <a:pPr>
              <a:lnSpc>
                <a:spcPct val="100000"/>
              </a:lnSpc>
            </a:pPr>
            <a:r>
              <a:rPr lang="zh-CN" altLang="en-US" sz="2000" dirty="0" smtClean="0">
                <a:latin typeface="Times New Roman" pitchFamily="18" charset="0"/>
              </a:rPr>
              <a:t>设序列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满足线性递推关系</a:t>
            </a:r>
          </a:p>
          <a:p>
            <a:pPr lvl="1">
              <a:lnSpc>
                <a:spcPct val="100000"/>
              </a:lnSpc>
            </a:pPr>
            <a:r>
              <a:rPr lang="en-US" altLang="zh-CN" sz="2000" i="1" dirty="0" err="1" smtClean="0">
                <a:latin typeface="Times New Roman" pitchFamily="18" charset="0"/>
              </a:rPr>
              <a:t>a</a:t>
            </a:r>
            <a:r>
              <a:rPr lang="en-US" altLang="zh-CN" sz="2000" i="1" baseline="-25000" dirty="0" err="1" smtClean="0">
                <a:latin typeface="Times New Roman" pitchFamily="18" charset="0"/>
              </a:rPr>
              <a:t>h</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h</a:t>
            </a:r>
            <a:r>
              <a:rPr lang="en-US" altLang="zh-CN" sz="2000" baseline="-25000" dirty="0" smtClean="0">
                <a:latin typeface="Times New Roman" pitchFamily="18" charset="0"/>
              </a:rPr>
              <a:t>+</a:t>
            </a:r>
            <a:r>
              <a:rPr lang="en-US" altLang="zh-CN" sz="2000" i="1" baseline="-25000" dirty="0" smtClean="0">
                <a:latin typeface="Times New Roman" pitchFamily="18" charset="0"/>
              </a:rPr>
              <a:t>n</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c</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i="1" baseline="-25000" dirty="0" smtClean="0">
                <a:latin typeface="Times New Roman" pitchFamily="18" charset="0"/>
              </a:rPr>
              <a:t>h</a:t>
            </a:r>
            <a:r>
              <a:rPr lang="en-US" altLang="zh-CN" sz="2000" baseline="-25000" dirty="0" smtClean="0">
                <a:latin typeface="Times New Roman" pitchFamily="18" charset="0"/>
              </a:rPr>
              <a:t>+</a:t>
            </a:r>
            <a:r>
              <a:rPr lang="en-US" altLang="zh-CN" sz="2000" i="1" baseline="-25000" dirty="0" smtClean="0">
                <a:latin typeface="Times New Roman" pitchFamily="18" charset="0"/>
              </a:rPr>
              <a:t>n</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i="1" dirty="0" err="1" smtClean="0">
                <a:latin typeface="Times New Roman" pitchFamily="18" charset="0"/>
              </a:rPr>
              <a:t>a</a:t>
            </a:r>
            <a:r>
              <a:rPr lang="en-US" altLang="zh-CN" sz="2000" i="1" baseline="-25000" dirty="0" err="1" smtClean="0">
                <a:latin typeface="Times New Roman" pitchFamily="18" charset="0"/>
              </a:rPr>
              <a:t>h</a:t>
            </a:r>
            <a:endParaRPr lang="en-US" altLang="zh-CN" sz="2000" baseline="-25000" dirty="0" smtClean="0">
              <a:latin typeface="Times New Roman" pitchFamily="18" charset="0"/>
            </a:endParaRPr>
          </a:p>
          <a:p>
            <a:pPr>
              <a:lnSpc>
                <a:spcPct val="100000"/>
              </a:lnSpc>
            </a:pPr>
            <a:r>
              <a:rPr lang="zh-CN" altLang="en-US" sz="2000" dirty="0" smtClean="0">
                <a:latin typeface="Times New Roman" pitchFamily="18" charset="0"/>
              </a:rPr>
              <a:t>可表示为：</a:t>
            </a:r>
            <a:endParaRPr lang="en-US" altLang="zh-CN" sz="2000" dirty="0" smtClean="0">
              <a:latin typeface="Times New Roman" pitchFamily="18" charset="0"/>
            </a:endParaRPr>
          </a:p>
          <a:p>
            <a:pPr lvl="1">
              <a:lnSpc>
                <a:spcPct val="100000"/>
              </a:lnSpc>
            </a:pPr>
            <a:endParaRPr lang="zh-CN" altLang="en-US" sz="1600" dirty="0" smtClean="0">
              <a:latin typeface="Times New Roman" pitchFamily="18" charset="0"/>
            </a:endParaRPr>
          </a:p>
          <a:p>
            <a:pPr lvl="1">
              <a:lnSpc>
                <a:spcPct val="100000"/>
              </a:lnSpc>
            </a:pPr>
            <a:endParaRPr lang="zh-CN" altLang="en-US" sz="2000" dirty="0" smtClean="0">
              <a:latin typeface="Times New Roman" pitchFamily="18" charset="0"/>
            </a:endParaRPr>
          </a:p>
          <a:p>
            <a:pPr lvl="1">
              <a:lnSpc>
                <a:spcPct val="100000"/>
              </a:lnSpc>
            </a:pPr>
            <a:endParaRPr lang="zh-CN" altLang="en-US" sz="2000" dirty="0" smtClean="0">
              <a:latin typeface="Times New Roman" pitchFamily="18" charset="0"/>
            </a:endParaRPr>
          </a:p>
          <a:p>
            <a:pPr lvl="1">
              <a:lnSpc>
                <a:spcPct val="100000"/>
              </a:lnSpc>
            </a:pPr>
            <a:endParaRPr lang="zh-CN" altLang="en-US" sz="2000" dirty="0" smtClean="0">
              <a:latin typeface="Times New Roman" pitchFamily="18" charset="0"/>
            </a:endParaRPr>
          </a:p>
          <a:p>
            <a:pPr lvl="1">
              <a:lnSpc>
                <a:spcPct val="100000"/>
              </a:lnSpc>
            </a:pPr>
            <a:r>
              <a:rPr lang="zh-CN" altLang="en-US" sz="2000" dirty="0" smtClean="0">
                <a:latin typeface="Times New Roman" pitchFamily="18" charset="0"/>
              </a:rPr>
              <a:t>即</a:t>
            </a:r>
            <a:r>
              <a:rPr lang="en-US" altLang="zh-CN" sz="2000" i="1" dirty="0" err="1" smtClean="0">
                <a:latin typeface="Times New Roman" pitchFamily="18" charset="0"/>
              </a:rPr>
              <a:t>S</a:t>
            </a:r>
            <a:r>
              <a:rPr lang="en-US" altLang="zh-CN" sz="2000" i="1" baseline="-25000" dirty="0" err="1" smtClean="0">
                <a:latin typeface="Times New Roman" pitchFamily="18" charset="0"/>
              </a:rPr>
              <a:t>h</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err="1" smtClean="0">
                <a:latin typeface="Times New Roman" pitchFamily="18" charset="0"/>
              </a:rPr>
              <a:t>M</a:t>
            </a:r>
            <a:r>
              <a:rPr lang="en-US" altLang="zh-CN" sz="2000" dirty="0" err="1" smtClean="0">
                <a:latin typeface="Times New Roman" pitchFamily="18" charset="0"/>
              </a:rPr>
              <a:t>·</a:t>
            </a:r>
            <a:r>
              <a:rPr lang="en-US" altLang="zh-CN" sz="2000" i="1" dirty="0" err="1" smtClean="0">
                <a:latin typeface="Times New Roman" pitchFamily="18" charset="0"/>
              </a:rPr>
              <a:t>S</a:t>
            </a:r>
            <a:r>
              <a:rPr lang="en-US" altLang="zh-CN" sz="2000" i="1" baseline="-25000" dirty="0" err="1" smtClean="0">
                <a:latin typeface="Times New Roman" pitchFamily="18" charset="0"/>
              </a:rPr>
              <a:t>h</a:t>
            </a:r>
            <a:r>
              <a:rPr lang="zh-CN" altLang="en-US" sz="2000" dirty="0" smtClean="0">
                <a:latin typeface="Times New Roman" pitchFamily="18" charset="0"/>
              </a:rPr>
              <a:t>，</a:t>
            </a:r>
            <a:r>
              <a:rPr lang="en-US" altLang="zh-CN" sz="2000" i="1" dirty="0" smtClean="0">
                <a:latin typeface="Times New Roman" pitchFamily="18" charset="0"/>
              </a:rPr>
              <a:t>M</a:t>
            </a:r>
            <a:r>
              <a:rPr lang="zh-CN" altLang="en-US" sz="2000" dirty="0" smtClean="0">
                <a:latin typeface="Times New Roman" pitchFamily="18" charset="0"/>
              </a:rPr>
              <a:t>是其中矩阵</a:t>
            </a:r>
          </a:p>
          <a:p>
            <a:pPr>
              <a:lnSpc>
                <a:spcPct val="100000"/>
              </a:lnSpc>
            </a:pPr>
            <a:r>
              <a:rPr lang="zh-CN" altLang="en-US" sz="2000" dirty="0" smtClean="0">
                <a:latin typeface="Times New Roman" pitchFamily="18" charset="0"/>
              </a:rPr>
              <a:t>又设敌手知道一段长为</a:t>
            </a:r>
            <a:r>
              <a:rPr lang="en-US" altLang="zh-CN" sz="2000" dirty="0" smtClean="0">
                <a:latin typeface="Times New Roman" pitchFamily="18" charset="0"/>
              </a:rPr>
              <a:t>2n</a:t>
            </a:r>
            <a:r>
              <a:rPr lang="zh-CN" altLang="en-US" sz="2000" dirty="0" smtClean="0">
                <a:latin typeface="Times New Roman" pitchFamily="18" charset="0"/>
              </a:rPr>
              <a:t>的明密文对</a:t>
            </a:r>
          </a:p>
          <a:p>
            <a:pPr lvl="1">
              <a:lnSpc>
                <a:spcPct val="100000"/>
              </a:lnSpc>
            </a:pPr>
            <a:r>
              <a:rPr lang="en-US" altLang="zh-CN" sz="2000" i="1" dirty="0" smtClean="0">
                <a:latin typeface="Times New Roman" pitchFamily="18" charset="0"/>
              </a:rPr>
              <a:t>x</a:t>
            </a:r>
            <a:r>
              <a:rPr lang="zh-CN" altLang="en-US"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i="1" baseline="-25000" dirty="0" smtClean="0">
                <a:latin typeface="Times New Roman" pitchFamily="18" charset="0"/>
              </a:rPr>
              <a:t>n</a:t>
            </a:r>
            <a:r>
              <a:rPr lang="zh-CN" altLang="en-US" sz="2000" dirty="0" smtClean="0">
                <a:latin typeface="Times New Roman" pitchFamily="18" charset="0"/>
              </a:rPr>
              <a:t>，</a:t>
            </a:r>
            <a:r>
              <a:rPr lang="en-US" altLang="zh-CN" sz="2000" i="1" dirty="0" smtClean="0">
                <a:latin typeface="Times New Roman" pitchFamily="18" charset="0"/>
              </a:rPr>
              <a:t>y</a:t>
            </a:r>
            <a:r>
              <a:rPr lang="zh-CN" altLang="en-US" sz="2000" dirty="0" smtClean="0">
                <a:latin typeface="Times New Roman" pitchFamily="18" charset="0"/>
              </a:rPr>
              <a:t>＝</a:t>
            </a:r>
            <a:r>
              <a:rPr lang="en-US" altLang="zh-CN" sz="2000" i="1" dirty="0" smtClean="0">
                <a:latin typeface="Times New Roman" pitchFamily="18" charset="0"/>
              </a:rPr>
              <a:t>y</a:t>
            </a:r>
            <a:r>
              <a:rPr lang="en-US" altLang="zh-CN" sz="2000" baseline="-25000" dirty="0" smtClean="0">
                <a:latin typeface="Times New Roman" pitchFamily="18" charset="0"/>
              </a:rPr>
              <a:t>1</a:t>
            </a:r>
            <a:r>
              <a:rPr lang="en-US" altLang="zh-CN" sz="2000" i="1" dirty="0" smtClean="0">
                <a:latin typeface="Times New Roman" pitchFamily="18" charset="0"/>
              </a:rPr>
              <a:t>y</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baseline="-25000" dirty="0" smtClean="0">
                <a:latin typeface="Times New Roman" pitchFamily="18" charset="0"/>
              </a:rPr>
              <a:t>2</a:t>
            </a:r>
            <a:r>
              <a:rPr lang="en-US" altLang="zh-CN" sz="2000" i="1" baseline="-25000" dirty="0" smtClean="0">
                <a:latin typeface="Times New Roman" pitchFamily="18" charset="0"/>
              </a:rPr>
              <a:t>n</a:t>
            </a:r>
            <a:endParaRPr lang="en-US" altLang="zh-CN" sz="2000" baseline="-25000" dirty="0" smtClean="0">
              <a:latin typeface="Times New Roman" pitchFamily="18" charset="0"/>
            </a:endParaRPr>
          </a:p>
          <a:p>
            <a:pPr>
              <a:lnSpc>
                <a:spcPct val="100000"/>
              </a:lnSpc>
            </a:pPr>
            <a:r>
              <a:rPr lang="zh-CN" altLang="en-US" sz="2000" dirty="0" smtClean="0">
                <a:latin typeface="Times New Roman" pitchFamily="18" charset="0"/>
              </a:rPr>
              <a:t>于是由二元加法流密码加密变换变型算法</a:t>
            </a:r>
            <a:r>
              <a:rPr lang="en-US" altLang="zh-CN" sz="2000" i="1" dirty="0" err="1" smtClean="0">
                <a:latin typeface="Times New Roman" pitchFamily="18" charset="0"/>
              </a:rPr>
              <a:t>z</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i</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y</a:t>
            </a:r>
            <a:r>
              <a:rPr lang="en-US" altLang="zh-CN" sz="2000" i="1" baseline="-25000" dirty="0" err="1" smtClean="0">
                <a:latin typeface="Times New Roman" pitchFamily="18" charset="0"/>
              </a:rPr>
              <a:t>i</a:t>
            </a:r>
            <a:r>
              <a:rPr lang="zh-CN" altLang="en-US" sz="2000" dirty="0" smtClean="0">
                <a:latin typeface="Times New Roman" pitchFamily="18" charset="0"/>
              </a:rPr>
              <a:t>可得长为</a:t>
            </a:r>
            <a:r>
              <a:rPr lang="en-US" altLang="zh-CN" sz="2000" dirty="0" smtClean="0">
                <a:latin typeface="Times New Roman" pitchFamily="18" charset="0"/>
              </a:rPr>
              <a:t>2n</a:t>
            </a:r>
            <a:r>
              <a:rPr lang="zh-CN" altLang="en-US" sz="2000" dirty="0" smtClean="0">
                <a:latin typeface="Times New Roman" pitchFamily="18" charset="0"/>
              </a:rPr>
              <a:t>的密钥序列  </a:t>
            </a:r>
            <a:r>
              <a:rPr lang="en-US" altLang="zh-CN" sz="2000" i="1" dirty="0" smtClean="0">
                <a:latin typeface="Times New Roman" pitchFamily="18" charset="0"/>
              </a:rPr>
              <a:t>z</a:t>
            </a:r>
            <a:r>
              <a:rPr lang="zh-CN" altLang="en-US" sz="2000" dirty="0" smtClean="0">
                <a:latin typeface="Times New Roman" pitchFamily="18" charset="0"/>
              </a:rPr>
              <a:t>＝</a:t>
            </a:r>
            <a:r>
              <a:rPr lang="en-US" altLang="zh-CN" sz="2000" i="1" dirty="0" smtClean="0">
                <a:latin typeface="Times New Roman" pitchFamily="18" charset="0"/>
              </a:rPr>
              <a:t>z</a:t>
            </a:r>
            <a:r>
              <a:rPr lang="en-US" altLang="zh-CN" sz="2000" baseline="-25000" dirty="0" smtClean="0">
                <a:latin typeface="Times New Roman" pitchFamily="18" charset="0"/>
              </a:rPr>
              <a:t>1</a:t>
            </a:r>
            <a:r>
              <a:rPr lang="en-US" altLang="zh-CN" sz="2000" i="1" dirty="0" smtClean="0">
                <a:latin typeface="Times New Roman" pitchFamily="18" charset="0"/>
              </a:rPr>
              <a:t>z</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z</a:t>
            </a:r>
            <a:r>
              <a:rPr lang="en-US" altLang="zh-CN" sz="2000" baseline="-25000" dirty="0" smtClean="0">
                <a:latin typeface="Times New Roman" pitchFamily="18" charset="0"/>
              </a:rPr>
              <a:t>2</a:t>
            </a:r>
            <a:r>
              <a:rPr lang="en-US" altLang="zh-CN" sz="2000" i="1" baseline="-25000" dirty="0" smtClean="0">
                <a:latin typeface="Times New Roman" pitchFamily="18" charset="0"/>
              </a:rPr>
              <a:t>n</a:t>
            </a: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49890" name="Object 2"/>
          <p:cNvGraphicFramePr>
            <a:graphicFrameLocks noChangeAspect="1"/>
          </p:cNvGraphicFramePr>
          <p:nvPr/>
        </p:nvGraphicFramePr>
        <p:xfrm>
          <a:off x="1462087" y="2295525"/>
          <a:ext cx="1093788" cy="1752600"/>
        </p:xfrm>
        <a:graphic>
          <a:graphicData uri="http://schemas.openxmlformats.org/presentationml/2006/ole">
            <p:oleObj spid="_x0000_s549890" name="公式" r:id="rId3" imgW="583920" imgH="939600" progId="Equation.3">
              <p:embed/>
            </p:oleObj>
          </a:graphicData>
        </a:graphic>
      </p:graphicFrame>
      <p:graphicFrame>
        <p:nvGraphicFramePr>
          <p:cNvPr id="549891" name="Object 3"/>
          <p:cNvGraphicFramePr>
            <a:graphicFrameLocks noChangeAspect="1"/>
          </p:cNvGraphicFramePr>
          <p:nvPr/>
        </p:nvGraphicFramePr>
        <p:xfrm>
          <a:off x="2714625" y="2286000"/>
          <a:ext cx="3071812" cy="1724025"/>
        </p:xfrm>
        <a:graphic>
          <a:graphicData uri="http://schemas.openxmlformats.org/presentationml/2006/ole">
            <p:oleObj spid="_x0000_s549891" name="公式" r:id="rId4" imgW="1676160" imgH="939600" progId="Equation.3">
              <p:embed/>
            </p:oleObj>
          </a:graphicData>
        </a:graphic>
      </p:graphicFrame>
      <p:graphicFrame>
        <p:nvGraphicFramePr>
          <p:cNvPr id="549892" name="Object 4"/>
          <p:cNvGraphicFramePr>
            <a:graphicFrameLocks noChangeAspect="1"/>
          </p:cNvGraphicFramePr>
          <p:nvPr/>
        </p:nvGraphicFramePr>
        <p:xfrm>
          <a:off x="5735637" y="2295525"/>
          <a:ext cx="969963" cy="1676400"/>
        </p:xfrm>
        <a:graphic>
          <a:graphicData uri="http://schemas.openxmlformats.org/presentationml/2006/ole">
            <p:oleObj spid="_x0000_s549892" name="公式" r:id="rId5" imgW="545760" imgH="939600" progId="Equation.3">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3" name="内容占位符 2"/>
          <p:cNvSpPr>
            <a:spLocks noGrp="1"/>
          </p:cNvSpPr>
          <p:nvPr>
            <p:ph idx="1"/>
          </p:nvPr>
        </p:nvSpPr>
        <p:spPr>
          <a:xfrm>
            <a:off x="457200" y="914400"/>
            <a:ext cx="8534400" cy="5486400"/>
          </a:xfrm>
        </p:spPr>
        <p:txBody>
          <a:bodyPr/>
          <a:lstStyle/>
          <a:p>
            <a:pPr>
              <a:lnSpc>
                <a:spcPct val="100000"/>
              </a:lnSpc>
            </a:pPr>
            <a:r>
              <a:rPr lang="zh-CN" altLang="en-US" sz="2400" dirty="0" smtClean="0">
                <a:latin typeface="Times New Roman" pitchFamily="18" charset="0"/>
              </a:rPr>
              <a:t>由长为</a:t>
            </a:r>
            <a:r>
              <a:rPr lang="en-US" altLang="zh-CN" sz="2400" dirty="0" smtClean="0">
                <a:latin typeface="Times New Roman" pitchFamily="18" charset="0"/>
              </a:rPr>
              <a:t>2n</a:t>
            </a:r>
            <a:r>
              <a:rPr lang="zh-CN" altLang="en-US" sz="2400" dirty="0" smtClean="0">
                <a:latin typeface="Times New Roman" pitchFamily="18" charset="0"/>
              </a:rPr>
              <a:t>的密钥序列可推出</a:t>
            </a:r>
            <a:r>
              <a:rPr lang="en-US" altLang="zh-CN" sz="2400" dirty="0" smtClean="0">
                <a:latin typeface="Times New Roman" pitchFamily="18" charset="0"/>
              </a:rPr>
              <a:t>LFSR</a:t>
            </a:r>
            <a:r>
              <a:rPr lang="zh-CN" altLang="en-US" sz="2400" dirty="0" smtClean="0">
                <a:latin typeface="Times New Roman" pitchFamily="18" charset="0"/>
              </a:rPr>
              <a:t>连续的</a:t>
            </a:r>
            <a:r>
              <a:rPr lang="en-US" altLang="zh-CN" sz="2400" dirty="0" smtClean="0">
                <a:latin typeface="Times New Roman" pitchFamily="18" charset="0"/>
              </a:rPr>
              <a:t>n+1</a:t>
            </a:r>
            <a:r>
              <a:rPr lang="zh-CN" altLang="en-US" sz="2400" dirty="0" smtClean="0">
                <a:latin typeface="Times New Roman" pitchFamily="18" charset="0"/>
              </a:rPr>
              <a:t>个状态：</a:t>
            </a:r>
            <a:endParaRPr lang="zh-CN" altLang="en-US" sz="2400" i="1" dirty="0" smtClean="0">
              <a:latin typeface="Times New Roman" pitchFamily="18" charset="0"/>
            </a:endParaRPr>
          </a:p>
          <a:p>
            <a:pPr lvl="1">
              <a:lnSpc>
                <a:spcPct val="100000"/>
              </a:lnSpc>
            </a:pPr>
            <a:r>
              <a:rPr lang="en-US" altLang="zh-CN" sz="2000" i="1" dirty="0" smtClean="0">
                <a:latin typeface="Times New Roman" pitchFamily="18" charset="0"/>
              </a:rPr>
              <a:t>S</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z</a:t>
            </a:r>
            <a:r>
              <a:rPr lang="en-US" altLang="zh-CN" sz="2000" baseline="-25000" dirty="0" smtClean="0">
                <a:latin typeface="Times New Roman" pitchFamily="18" charset="0"/>
              </a:rPr>
              <a:t>1</a:t>
            </a:r>
            <a:r>
              <a:rPr lang="en-US" altLang="zh-CN" sz="2000" i="1" dirty="0" smtClean="0">
                <a:latin typeface="Times New Roman" pitchFamily="18" charset="0"/>
              </a:rPr>
              <a:t>z</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z</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en-US" altLang="zh-CN" sz="2000" i="1" baseline="30000" dirty="0" smtClean="0">
                <a:latin typeface="Times New Roman" pitchFamily="18" charset="0"/>
              </a:rPr>
              <a:t>T</a:t>
            </a:r>
            <a:r>
              <a:rPr lang="en-US" altLang="zh-CN" sz="2000" dirty="0" smtClean="0">
                <a:latin typeface="Times New Roman" pitchFamily="18" charset="0"/>
              </a:rPr>
              <a:t> </a:t>
            </a:r>
            <a:r>
              <a:rPr lang="zh-CN" altLang="en-US" sz="2000" dirty="0" smtClean="0">
                <a:latin typeface="Times New Roman" pitchFamily="18" charset="0"/>
              </a:rPr>
              <a:t>记为 </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dirty="0" smtClean="0">
                <a:latin typeface="Times New Roman" pitchFamily="18" charset="0"/>
              </a:rPr>
              <a:t>)</a:t>
            </a:r>
            <a:r>
              <a:rPr lang="en-US" altLang="zh-CN" sz="2000" i="1" baseline="30000" dirty="0" smtClean="0">
                <a:latin typeface="Times New Roman" pitchFamily="18" charset="0"/>
              </a:rPr>
              <a:t>T      </a:t>
            </a:r>
            <a:r>
              <a:rPr lang="zh-CN" altLang="en-US" sz="2000" dirty="0" smtClean="0">
                <a:latin typeface="Times New Roman" pitchFamily="18" charset="0"/>
              </a:rPr>
              <a:t>（此处教材中少了转置符号）</a:t>
            </a:r>
          </a:p>
          <a:p>
            <a:pPr lvl="1">
              <a:lnSpc>
                <a:spcPct val="100000"/>
              </a:lnSpc>
            </a:pPr>
            <a:r>
              <a:rPr lang="en-US" altLang="zh-CN" sz="2000" i="1" dirty="0" smtClean="0">
                <a:latin typeface="Times New Roman" pitchFamily="18" charset="0"/>
              </a:rPr>
              <a:t>S</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z</a:t>
            </a:r>
            <a:r>
              <a:rPr lang="en-US" altLang="zh-CN" sz="2000" baseline="-25000" dirty="0" smtClean="0">
                <a:latin typeface="Times New Roman" pitchFamily="18" charset="0"/>
              </a:rPr>
              <a:t>2</a:t>
            </a:r>
            <a:r>
              <a:rPr lang="en-US" altLang="zh-CN" sz="2000" i="1" dirty="0" smtClean="0">
                <a:latin typeface="Times New Roman" pitchFamily="18" charset="0"/>
              </a:rPr>
              <a:t>z</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z</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baseline="30000" dirty="0" smtClean="0">
                <a:latin typeface="Times New Roman" pitchFamily="18" charset="0"/>
              </a:rPr>
              <a:t>T</a:t>
            </a:r>
            <a:r>
              <a:rPr lang="en-US" altLang="zh-CN" sz="2000" dirty="0" smtClean="0">
                <a:latin typeface="Times New Roman" pitchFamily="18" charset="0"/>
              </a:rPr>
              <a:t> </a:t>
            </a:r>
            <a:r>
              <a:rPr lang="zh-CN" altLang="en-US" sz="2000" dirty="0" smtClean="0">
                <a:latin typeface="Times New Roman" pitchFamily="18" charset="0"/>
              </a:rPr>
              <a:t>记为 </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baseline="30000" dirty="0" smtClean="0">
                <a:latin typeface="Times New Roman" pitchFamily="18" charset="0"/>
              </a:rPr>
              <a:t>T</a:t>
            </a:r>
            <a:endParaRPr lang="en-US" altLang="zh-CN" sz="2000" baseline="30000" dirty="0" smtClean="0">
              <a:latin typeface="Times New Roman" pitchFamily="18" charset="0"/>
            </a:endParaRPr>
          </a:p>
          <a:p>
            <a:pPr lvl="1">
              <a:lnSpc>
                <a:spcPct val="100000"/>
              </a:lnSpc>
            </a:pPr>
            <a:r>
              <a:rPr lang="en-US" altLang="zh-CN" sz="2000" dirty="0" smtClean="0">
                <a:latin typeface="Times New Roman" pitchFamily="18" charset="0"/>
              </a:rPr>
              <a:t>…</a:t>
            </a:r>
            <a:endParaRPr lang="en-US" altLang="zh-CN" sz="2000" i="1" dirty="0" smtClean="0">
              <a:latin typeface="Times New Roman" pitchFamily="18" charset="0"/>
            </a:endParaRPr>
          </a:p>
          <a:p>
            <a:pPr lvl="1">
              <a:lnSpc>
                <a:spcPct val="100000"/>
              </a:lnSpc>
            </a:pPr>
            <a:r>
              <a:rPr lang="en-US" altLang="zh-CN" sz="2000" i="1" dirty="0" smtClean="0">
                <a:latin typeface="Times New Roman" pitchFamily="18" charset="0"/>
              </a:rPr>
              <a:t>S</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z</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i="1" dirty="0" smtClean="0">
                <a:latin typeface="Times New Roman" pitchFamily="18" charset="0"/>
              </a:rPr>
              <a:t>z</a:t>
            </a:r>
            <a:r>
              <a:rPr lang="en-US" altLang="zh-CN" sz="2000" i="1" baseline="-25000" dirty="0" smtClean="0">
                <a:latin typeface="Times New Roman" pitchFamily="18" charset="0"/>
              </a:rPr>
              <a:t>n+</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z</a:t>
            </a:r>
            <a:r>
              <a:rPr lang="en-US" altLang="zh-CN" sz="2000" baseline="-25000" dirty="0" smtClean="0">
                <a:latin typeface="Times New Roman" pitchFamily="18" charset="0"/>
              </a:rPr>
              <a:t>2</a:t>
            </a:r>
            <a:r>
              <a:rPr lang="en-US" altLang="zh-CN" sz="2000" i="1" baseline="-25000" dirty="0" smtClean="0">
                <a:latin typeface="Times New Roman" pitchFamily="18" charset="0"/>
              </a:rPr>
              <a:t>n</a:t>
            </a:r>
            <a:r>
              <a:rPr lang="en-US" altLang="zh-CN" sz="2000" dirty="0" smtClean="0">
                <a:latin typeface="Times New Roman" pitchFamily="18" charset="0"/>
              </a:rPr>
              <a:t>)</a:t>
            </a:r>
            <a:r>
              <a:rPr lang="en-US" altLang="zh-CN" sz="2000" i="1" baseline="30000" dirty="0" smtClean="0">
                <a:latin typeface="Times New Roman" pitchFamily="18" charset="0"/>
              </a:rPr>
              <a:t>T</a:t>
            </a:r>
            <a:r>
              <a:rPr lang="en-US" altLang="zh-CN" sz="2000" dirty="0" smtClean="0">
                <a:latin typeface="Times New Roman" pitchFamily="18" charset="0"/>
              </a:rPr>
              <a:t> </a:t>
            </a:r>
            <a:r>
              <a:rPr lang="zh-CN" altLang="en-US" sz="2000" dirty="0" smtClean="0">
                <a:latin typeface="Times New Roman" pitchFamily="18" charset="0"/>
              </a:rPr>
              <a:t>记为 </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baseline="-25000" dirty="0" smtClean="0">
                <a:latin typeface="Times New Roman" pitchFamily="18" charset="0"/>
              </a:rPr>
              <a:t>n</a:t>
            </a:r>
            <a:r>
              <a:rPr lang="en-US" altLang="zh-CN" sz="2000" dirty="0" smtClean="0">
                <a:latin typeface="Times New Roman" pitchFamily="18" charset="0"/>
              </a:rPr>
              <a:t>)</a:t>
            </a:r>
            <a:r>
              <a:rPr lang="en-US" altLang="zh-CN" sz="2000" i="1" baseline="30000" dirty="0" smtClean="0">
                <a:latin typeface="Times New Roman" pitchFamily="18" charset="0"/>
              </a:rPr>
              <a:t>T</a:t>
            </a:r>
            <a:endParaRPr lang="en-US" altLang="zh-CN" sz="2000" baseline="30000" dirty="0" smtClean="0">
              <a:latin typeface="Times New Roman" pitchFamily="18" charset="0"/>
            </a:endParaRPr>
          </a:p>
          <a:p>
            <a:pPr>
              <a:lnSpc>
                <a:spcPct val="100000"/>
              </a:lnSpc>
            </a:pPr>
            <a:r>
              <a:rPr lang="zh-CN" altLang="en-US" sz="2400" dirty="0" smtClean="0">
                <a:latin typeface="Times New Roman" pitchFamily="18" charset="0"/>
              </a:rPr>
              <a:t>作矩阵</a:t>
            </a:r>
            <a:r>
              <a:rPr lang="en-US" altLang="zh-CN" sz="2400" i="1" dirty="0" smtClean="0">
                <a:latin typeface="Times New Roman" pitchFamily="18" charset="0"/>
              </a:rPr>
              <a:t>X</a:t>
            </a:r>
            <a:r>
              <a:rPr lang="en-US" altLang="zh-CN" sz="2400" dirty="0" smtClean="0">
                <a:latin typeface="Times New Roman" pitchFamily="18" charset="0"/>
              </a:rPr>
              <a:t>=(</a:t>
            </a:r>
            <a:r>
              <a:rPr lang="en-US" altLang="zh-CN" sz="2400" i="1" dirty="0" smtClean="0">
                <a:latin typeface="Times New Roman" pitchFamily="18" charset="0"/>
              </a:rPr>
              <a:t>S</a:t>
            </a:r>
            <a:r>
              <a:rPr lang="en-US" altLang="zh-CN" sz="2400" baseline="-25000" dirty="0" smtClean="0">
                <a:latin typeface="Times New Roman" pitchFamily="18" charset="0"/>
              </a:rPr>
              <a:t>1</a:t>
            </a:r>
            <a:r>
              <a:rPr lang="en-US" altLang="zh-CN" sz="2400" i="1" dirty="0" smtClean="0">
                <a:latin typeface="Times New Roman" pitchFamily="18" charset="0"/>
              </a:rPr>
              <a:t>S</a:t>
            </a:r>
            <a:r>
              <a:rPr lang="en-US" altLang="zh-CN" sz="2400" baseline="-25000" dirty="0" smtClean="0">
                <a:latin typeface="Times New Roman" pitchFamily="18" charset="0"/>
              </a:rPr>
              <a:t>2</a:t>
            </a:r>
            <a:r>
              <a:rPr lang="en-US" altLang="zh-CN" sz="2400" dirty="0" smtClean="0">
                <a:latin typeface="Times New Roman" pitchFamily="18" charset="0"/>
              </a:rPr>
              <a:t>…</a:t>
            </a:r>
            <a:r>
              <a:rPr lang="en-US" altLang="zh-CN" sz="2400" i="1" dirty="0" err="1" smtClean="0">
                <a:latin typeface="Times New Roman" pitchFamily="18" charset="0"/>
              </a:rPr>
              <a:t>S</a:t>
            </a:r>
            <a:r>
              <a:rPr lang="en-US" altLang="zh-CN" sz="2400" i="1" baseline="-25000" dirty="0" err="1" smtClean="0">
                <a:latin typeface="Times New Roman" pitchFamily="18" charset="0"/>
              </a:rPr>
              <a:t>n</a:t>
            </a:r>
            <a:r>
              <a:rPr lang="en-US" altLang="zh-CN" sz="2400" dirty="0" smtClean="0">
                <a:latin typeface="Times New Roman" pitchFamily="18" charset="0"/>
              </a:rPr>
              <a:t>)</a:t>
            </a:r>
          </a:p>
          <a:p>
            <a:pPr lvl="1">
              <a:lnSpc>
                <a:spcPct val="100000"/>
              </a:lnSpc>
            </a:pPr>
            <a:endParaRPr lang="en-US" altLang="zh-CN" sz="2000" dirty="0" smtClean="0">
              <a:latin typeface="Times New Roman" pitchFamily="18" charset="0"/>
            </a:endParaRPr>
          </a:p>
          <a:p>
            <a:pPr lvl="1">
              <a:lnSpc>
                <a:spcPct val="100000"/>
              </a:lnSpc>
            </a:pPr>
            <a:r>
              <a:rPr lang="zh-CN" altLang="en-US" sz="2000" dirty="0" smtClean="0">
                <a:latin typeface="Times New Roman" pitchFamily="18" charset="0"/>
              </a:rPr>
              <a:t>则</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baseline="-25000" dirty="0"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n</a:t>
            </a:r>
            <a:r>
              <a:rPr lang="en-US" altLang="zh-CN" sz="2000" i="1" dirty="0" smtClean="0">
                <a:latin typeface="Times New Roman" pitchFamily="18" charset="0"/>
              </a:rPr>
              <a:t>c</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                               =(</a:t>
            </a:r>
            <a:r>
              <a:rPr lang="en-US" altLang="zh-CN" sz="2000" i="1" dirty="0" smtClean="0">
                <a:latin typeface="Times New Roman" pitchFamily="18" charset="0"/>
              </a:rPr>
              <a:t>c</a:t>
            </a:r>
            <a:r>
              <a:rPr lang="en-US" altLang="zh-CN" sz="2000" i="1" baseline="-25000" dirty="0" smtClean="0">
                <a:latin typeface="Times New Roman" pitchFamily="18" charset="0"/>
              </a:rPr>
              <a:t>n</a:t>
            </a:r>
            <a:r>
              <a:rPr lang="en-US" altLang="zh-CN" sz="2000" i="1" dirty="0" smtClean="0">
                <a:latin typeface="Times New Roman" pitchFamily="18" charset="0"/>
              </a:rPr>
              <a:t>c</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p>
          <a:p>
            <a:pPr lvl="1">
              <a:lnSpc>
                <a:spcPct val="100000"/>
              </a:lnSpc>
            </a:pPr>
            <a:endParaRPr lang="en-US" altLang="zh-CN" sz="2000" dirty="0" smtClean="0">
              <a:latin typeface="Times New Roman" pitchFamily="18" charset="0"/>
            </a:endParaRPr>
          </a:p>
          <a:p>
            <a:pPr>
              <a:lnSpc>
                <a:spcPct val="100000"/>
              </a:lnSpc>
            </a:pPr>
            <a:r>
              <a:rPr lang="zh-CN" altLang="en-US" sz="2400" dirty="0" smtClean="0">
                <a:latin typeface="Times New Roman" pitchFamily="18" charset="0"/>
              </a:rPr>
              <a:t>若</a:t>
            </a:r>
            <a:r>
              <a:rPr lang="en-US" altLang="zh-CN" sz="2400" i="1" dirty="0" smtClean="0">
                <a:latin typeface="Times New Roman" pitchFamily="18" charset="0"/>
              </a:rPr>
              <a:t>X</a:t>
            </a:r>
            <a:r>
              <a:rPr lang="zh-CN" altLang="en-US" sz="2400" dirty="0" smtClean="0">
                <a:latin typeface="Times New Roman" pitchFamily="18" charset="0"/>
              </a:rPr>
              <a:t>可逆，则</a:t>
            </a:r>
            <a:r>
              <a:rPr lang="en-US" altLang="zh-CN" sz="2400" dirty="0" smtClean="0">
                <a:latin typeface="Times New Roman" pitchFamily="18" charset="0"/>
              </a:rPr>
              <a:t>(</a:t>
            </a:r>
            <a:r>
              <a:rPr lang="en-US" altLang="zh-CN" sz="2400" i="1" dirty="0" smtClean="0">
                <a:latin typeface="Times New Roman" pitchFamily="18" charset="0"/>
              </a:rPr>
              <a:t>c</a:t>
            </a:r>
            <a:r>
              <a:rPr lang="en-US" altLang="zh-CN" sz="2400" i="1" baseline="-25000" dirty="0" smtClean="0">
                <a:latin typeface="Times New Roman" pitchFamily="18" charset="0"/>
              </a:rPr>
              <a:t>n</a:t>
            </a:r>
            <a:r>
              <a:rPr lang="en-US" altLang="zh-CN" sz="2400" i="1" dirty="0" smtClean="0">
                <a:latin typeface="Times New Roman" pitchFamily="18" charset="0"/>
              </a:rPr>
              <a:t>c</a:t>
            </a:r>
            <a:r>
              <a:rPr lang="en-US" altLang="zh-CN" sz="2400" i="1" baseline="-25000" dirty="0" smtClean="0">
                <a:latin typeface="Times New Roman" pitchFamily="18" charset="0"/>
              </a:rPr>
              <a:t>n</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c</a:t>
            </a:r>
            <a:r>
              <a:rPr lang="en-US" altLang="zh-CN" sz="2400" baseline="-25000" dirty="0" smtClean="0">
                <a:latin typeface="Times New Roman" pitchFamily="18" charset="0"/>
              </a:rPr>
              <a:t>1</a:t>
            </a:r>
            <a:r>
              <a:rPr lang="en-US" altLang="zh-CN" sz="2400" dirty="0" smtClean="0">
                <a:latin typeface="Times New Roman" pitchFamily="18" charset="0"/>
              </a:rPr>
              <a:t>)</a:t>
            </a:r>
            <a:r>
              <a:rPr lang="zh-CN" altLang="en-US" sz="2400" dirty="0" smtClean="0">
                <a:latin typeface="Times New Roman" pitchFamily="18" charset="0"/>
              </a:rPr>
              <a:t>＝</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i="1" baseline="-25000" dirty="0" smtClean="0">
                <a:latin typeface="Times New Roman" pitchFamily="18" charset="0"/>
              </a:rPr>
              <a:t>n+</a:t>
            </a:r>
            <a:r>
              <a:rPr lang="en-US" altLang="zh-CN" sz="2400" baseline="-25000" dirty="0" smtClean="0">
                <a:latin typeface="Times New Roman" pitchFamily="18" charset="0"/>
              </a:rPr>
              <a:t>1</a:t>
            </a:r>
            <a:r>
              <a:rPr lang="en-US" altLang="zh-CN" sz="2400" i="1" dirty="0" smtClean="0">
                <a:latin typeface="Times New Roman" pitchFamily="18" charset="0"/>
              </a:rPr>
              <a:t>a</a:t>
            </a:r>
            <a:r>
              <a:rPr lang="en-US" altLang="zh-CN" sz="2400" i="1" baseline="-25000" dirty="0" smtClean="0">
                <a:latin typeface="Times New Roman" pitchFamily="18" charset="0"/>
              </a:rPr>
              <a:t>n+</a:t>
            </a:r>
            <a:r>
              <a:rPr lang="en-US" altLang="zh-CN" sz="2400" baseline="-25000" dirty="0" smtClean="0">
                <a:latin typeface="Times New Roman" pitchFamily="18" charset="0"/>
              </a:rPr>
              <a:t>2</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2</a:t>
            </a:r>
            <a:r>
              <a:rPr lang="en-US" altLang="zh-CN" sz="2400" i="1" baseline="-25000" dirty="0" smtClean="0">
                <a:latin typeface="Times New Roman" pitchFamily="18" charset="0"/>
              </a:rPr>
              <a:t>n</a:t>
            </a:r>
            <a:r>
              <a:rPr lang="en-US" altLang="zh-CN" sz="2400" dirty="0" smtClean="0">
                <a:latin typeface="Times New Roman" pitchFamily="18" charset="0"/>
              </a:rPr>
              <a:t>)</a:t>
            </a:r>
            <a:r>
              <a:rPr lang="en-US" altLang="zh-CN" sz="2400" i="1" dirty="0" smtClean="0">
                <a:latin typeface="Times New Roman" pitchFamily="18" charset="0"/>
              </a:rPr>
              <a:t>X</a:t>
            </a:r>
            <a:r>
              <a:rPr lang="zh-CN" altLang="en-US" sz="2400" baseline="30000" dirty="0" smtClean="0">
                <a:latin typeface="Times New Roman" pitchFamily="18" charset="0"/>
              </a:rPr>
              <a:t>－</a:t>
            </a:r>
            <a:r>
              <a:rPr lang="en-US" altLang="zh-CN" sz="2400" baseline="30000" dirty="0" smtClean="0">
                <a:latin typeface="Times New Roman" pitchFamily="18" charset="0"/>
              </a:rPr>
              <a:t>1</a:t>
            </a:r>
          </a:p>
          <a:p>
            <a:pPr>
              <a:lnSpc>
                <a:spcPct val="100000"/>
              </a:lnSpc>
            </a:pPr>
            <a:r>
              <a:rPr lang="zh-CN" altLang="en-US" sz="2400" dirty="0" smtClean="0">
                <a:latin typeface="Times New Roman" pitchFamily="18" charset="0"/>
              </a:rPr>
              <a:t>即</a:t>
            </a:r>
            <a:r>
              <a:rPr lang="en-US" altLang="zh-CN" sz="2400" dirty="0" smtClean="0">
                <a:latin typeface="Times New Roman" pitchFamily="18" charset="0"/>
              </a:rPr>
              <a:t>2n</a:t>
            </a:r>
            <a:r>
              <a:rPr lang="zh-CN" altLang="en-US" sz="2400" dirty="0" smtClean="0">
                <a:latin typeface="Times New Roman" pitchFamily="18" charset="0"/>
              </a:rPr>
              <a:t>个元素构成一个行向量和一个矩阵，从而可以推导出密钥产生器的生成多项式</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50914" name="Object 2"/>
          <p:cNvGraphicFramePr>
            <a:graphicFrameLocks noChangeAspect="1"/>
          </p:cNvGraphicFramePr>
          <p:nvPr/>
        </p:nvGraphicFramePr>
        <p:xfrm>
          <a:off x="4183063" y="3863975"/>
          <a:ext cx="1998662" cy="1317625"/>
        </p:xfrm>
        <a:graphic>
          <a:graphicData uri="http://schemas.openxmlformats.org/presentationml/2006/ole">
            <p:oleObj spid="_x0000_s550914" name="公式" r:id="rId3" imgW="1434960" imgH="939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50914"/>
                                        </p:tgtEl>
                                        <p:attrNameLst>
                                          <p:attrName>style.visibility</p:attrName>
                                        </p:attrNameLst>
                                      </p:cBhvr>
                                      <p:to>
                                        <p:strVal val="visible"/>
                                      </p:to>
                                    </p:set>
                                    <p:anim calcmode="lin" valueType="num">
                                      <p:cBhvr additive="base">
                                        <p:cTn id="7" dur="500" fill="hold"/>
                                        <p:tgtEl>
                                          <p:spTgt spid="550914"/>
                                        </p:tgtEl>
                                        <p:attrNameLst>
                                          <p:attrName>ppt_x</p:attrName>
                                        </p:attrNameLst>
                                      </p:cBhvr>
                                      <p:tavLst>
                                        <p:tav tm="0">
                                          <p:val>
                                            <p:strVal val="#ppt_x"/>
                                          </p:val>
                                        </p:tav>
                                        <p:tav tm="100000">
                                          <p:val>
                                            <p:strVal val="#ppt_x"/>
                                          </p:val>
                                        </p:tav>
                                      </p:tavLst>
                                    </p:anim>
                                    <p:anim calcmode="lin" valueType="num">
                                      <p:cBhvr additive="base">
                                        <p:cTn id="8" dur="500" fill="hold"/>
                                        <p:tgtEl>
                                          <p:spTgt spid="5509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3" name="内容占位符 2"/>
          <p:cNvSpPr>
            <a:spLocks noGrp="1"/>
          </p:cNvSpPr>
          <p:nvPr>
            <p:ph idx="1"/>
          </p:nvPr>
        </p:nvSpPr>
        <p:spPr>
          <a:xfrm>
            <a:off x="457200" y="990600"/>
            <a:ext cx="8534400" cy="5410200"/>
          </a:xfrm>
        </p:spPr>
        <p:txBody>
          <a:bodyPr/>
          <a:lstStyle/>
          <a:p>
            <a:pPr>
              <a:lnSpc>
                <a:spcPct val="110000"/>
              </a:lnSpc>
              <a:spcBef>
                <a:spcPts val="600"/>
              </a:spcBef>
            </a:pPr>
            <a:r>
              <a:rPr lang="zh-CN" altLang="en-US" sz="2400" dirty="0" smtClean="0">
                <a:latin typeface="Times New Roman" pitchFamily="18" charset="0"/>
              </a:rPr>
              <a:t>而</a:t>
            </a:r>
            <a:r>
              <a:rPr lang="en-US" altLang="zh-CN" sz="2400" i="1" dirty="0" smtClean="0">
                <a:latin typeface="Times New Roman" pitchFamily="18" charset="0"/>
              </a:rPr>
              <a:t>X</a:t>
            </a:r>
            <a:r>
              <a:rPr lang="zh-CN" altLang="en-US" sz="2400" dirty="0" smtClean="0">
                <a:latin typeface="Times New Roman" pitchFamily="18" charset="0"/>
              </a:rPr>
              <a:t>是由</a:t>
            </a:r>
            <a:r>
              <a:rPr lang="en-US" altLang="zh-CN" sz="2400" i="1" dirty="0" smtClean="0">
                <a:latin typeface="Times New Roman" pitchFamily="18" charset="0"/>
              </a:rPr>
              <a:t>S</a:t>
            </a:r>
            <a:r>
              <a:rPr lang="en-US" altLang="zh-CN" sz="2400" baseline="-25000" dirty="0" smtClean="0">
                <a:latin typeface="Times New Roman" pitchFamily="18" charset="0"/>
              </a:rPr>
              <a:t>1</a:t>
            </a:r>
            <a:r>
              <a:rPr lang="en-US" altLang="zh-CN" sz="2400" i="1" dirty="0" smtClean="0">
                <a:latin typeface="Times New Roman" pitchFamily="18" charset="0"/>
              </a:rPr>
              <a:t>S</a:t>
            </a:r>
            <a:r>
              <a:rPr lang="en-US" altLang="zh-CN" sz="2400" baseline="-25000" dirty="0" smtClean="0">
                <a:latin typeface="Times New Roman" pitchFamily="18" charset="0"/>
              </a:rPr>
              <a:t>2</a:t>
            </a:r>
            <a:r>
              <a:rPr lang="en-US" altLang="zh-CN" sz="2400" dirty="0" smtClean="0">
                <a:latin typeface="Times New Roman" pitchFamily="18" charset="0"/>
              </a:rPr>
              <a:t>…</a:t>
            </a:r>
            <a:r>
              <a:rPr lang="en-US" altLang="zh-CN" sz="2400" i="1" dirty="0" err="1" smtClean="0">
                <a:latin typeface="Times New Roman" pitchFamily="18" charset="0"/>
              </a:rPr>
              <a:t>S</a:t>
            </a:r>
            <a:r>
              <a:rPr lang="en-US" altLang="zh-CN" sz="2400" i="1" baseline="-25000" dirty="0" err="1" smtClean="0">
                <a:latin typeface="Times New Roman" pitchFamily="18" charset="0"/>
              </a:rPr>
              <a:t>n</a:t>
            </a:r>
            <a:r>
              <a:rPr lang="zh-CN" altLang="en-US" sz="2400" dirty="0" smtClean="0">
                <a:latin typeface="Times New Roman" pitchFamily="18" charset="0"/>
              </a:rPr>
              <a:t>作为列向量构成的，要证</a:t>
            </a:r>
            <a:r>
              <a:rPr lang="en-US" altLang="zh-CN" sz="2400" i="1" dirty="0" smtClean="0">
                <a:latin typeface="Times New Roman" pitchFamily="18" charset="0"/>
              </a:rPr>
              <a:t>X</a:t>
            </a:r>
            <a:r>
              <a:rPr lang="zh-CN" altLang="en-US" sz="2400" dirty="0" smtClean="0">
                <a:latin typeface="Times New Roman" pitchFamily="18" charset="0"/>
              </a:rPr>
              <a:t>可逆，只需证明这</a:t>
            </a:r>
            <a:r>
              <a:rPr lang="en-US" altLang="zh-CN" sz="2400" dirty="0" smtClean="0">
                <a:latin typeface="Times New Roman" pitchFamily="18" charset="0"/>
              </a:rPr>
              <a:t>n</a:t>
            </a:r>
            <a:r>
              <a:rPr lang="zh-CN" altLang="en-US" sz="2400" dirty="0" smtClean="0">
                <a:latin typeface="Times New Roman" pitchFamily="18" charset="0"/>
              </a:rPr>
              <a:t>个向量线性无关</a:t>
            </a:r>
          </a:p>
          <a:p>
            <a:pPr>
              <a:lnSpc>
                <a:spcPct val="110000"/>
              </a:lnSpc>
              <a:spcBef>
                <a:spcPts val="600"/>
              </a:spcBef>
            </a:pPr>
            <a:r>
              <a:rPr lang="zh-CN" altLang="en-US" sz="2400" dirty="0" smtClean="0">
                <a:latin typeface="Times New Roman" pitchFamily="18" charset="0"/>
              </a:rPr>
              <a:t>证明：</a:t>
            </a:r>
          </a:p>
          <a:p>
            <a:pPr lvl="1">
              <a:lnSpc>
                <a:spcPct val="110000"/>
              </a:lnSpc>
              <a:spcBef>
                <a:spcPts val="600"/>
              </a:spcBef>
            </a:pPr>
            <a:r>
              <a:rPr lang="zh-CN" altLang="en-US" sz="2000" dirty="0" smtClean="0">
                <a:latin typeface="Times New Roman" pitchFamily="18" charset="0"/>
              </a:rPr>
              <a:t>由序列递推式</a:t>
            </a:r>
            <a:r>
              <a:rPr lang="en-US" altLang="zh-CN" sz="2000" i="1" dirty="0" err="1" smtClean="0">
                <a:latin typeface="Times New Roman" pitchFamily="18" charset="0"/>
              </a:rPr>
              <a:t>a</a:t>
            </a:r>
            <a:r>
              <a:rPr lang="en-US" altLang="zh-CN" sz="2000" i="1" baseline="-25000" dirty="0" err="1" smtClean="0">
                <a:latin typeface="Times New Roman" pitchFamily="18" charset="0"/>
              </a:rPr>
              <a:t>h</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h</a:t>
            </a:r>
            <a:r>
              <a:rPr lang="en-US" altLang="zh-CN" sz="2000" baseline="-25000" dirty="0" smtClean="0">
                <a:latin typeface="Times New Roman" pitchFamily="18" charset="0"/>
              </a:rPr>
              <a:t>+</a:t>
            </a:r>
            <a:r>
              <a:rPr lang="en-US" altLang="zh-CN" sz="2000" i="1" baseline="-25000" dirty="0" smtClean="0">
                <a:latin typeface="Times New Roman" pitchFamily="18" charset="0"/>
              </a:rPr>
              <a:t>n</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c</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i="1" baseline="-25000" dirty="0" smtClean="0">
                <a:latin typeface="Times New Roman" pitchFamily="18" charset="0"/>
              </a:rPr>
              <a:t>h</a:t>
            </a:r>
            <a:r>
              <a:rPr lang="en-US" altLang="zh-CN" sz="2000" baseline="-25000" dirty="0" smtClean="0">
                <a:latin typeface="Times New Roman" pitchFamily="18" charset="0"/>
              </a:rPr>
              <a:t>+</a:t>
            </a:r>
            <a:r>
              <a:rPr lang="en-US" altLang="zh-CN" sz="2000" i="1" baseline="-25000" dirty="0" smtClean="0">
                <a:latin typeface="Times New Roman" pitchFamily="18" charset="0"/>
              </a:rPr>
              <a:t>n</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i="1" dirty="0" err="1" smtClean="0">
                <a:latin typeface="Times New Roman" pitchFamily="18" charset="0"/>
              </a:rPr>
              <a:t>a</a:t>
            </a:r>
            <a:r>
              <a:rPr lang="en-US" altLang="zh-CN" sz="2000" i="1" baseline="-25000" dirty="0" err="1" smtClean="0">
                <a:latin typeface="Times New Roman" pitchFamily="18" charset="0"/>
              </a:rPr>
              <a:t>h</a:t>
            </a:r>
            <a:endParaRPr lang="en-US" altLang="zh-CN" sz="2000" baseline="-25000" dirty="0" smtClean="0">
              <a:latin typeface="Times New Roman" pitchFamily="18" charset="0"/>
            </a:endParaRPr>
          </a:p>
          <a:p>
            <a:pPr lvl="1">
              <a:lnSpc>
                <a:spcPct val="110000"/>
              </a:lnSpc>
              <a:spcBef>
                <a:spcPts val="600"/>
              </a:spcBef>
            </a:pPr>
            <a:r>
              <a:rPr lang="zh-CN" altLang="en-US" sz="2000" dirty="0" smtClean="0">
                <a:latin typeface="Times New Roman" pitchFamily="18" charset="0"/>
              </a:rPr>
              <a:t>可得向量之间递推关系  </a:t>
            </a:r>
            <a:r>
              <a:rPr lang="en-US" altLang="zh-CN" sz="2000" i="1" dirty="0" err="1" smtClean="0">
                <a:latin typeface="Times New Roman" pitchFamily="18" charset="0"/>
              </a:rPr>
              <a:t>S</a:t>
            </a:r>
            <a:r>
              <a:rPr lang="en-US" altLang="zh-CN" sz="2000" i="1" baseline="-25000" dirty="0" err="1" smtClean="0">
                <a:latin typeface="Times New Roman" pitchFamily="18" charset="0"/>
              </a:rPr>
              <a:t>h</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S</a:t>
            </a:r>
            <a:r>
              <a:rPr lang="en-US" altLang="zh-CN" sz="2000" i="1" baseline="-25000" dirty="0" smtClean="0">
                <a:latin typeface="Times New Roman" pitchFamily="18" charset="0"/>
              </a:rPr>
              <a:t>h</a:t>
            </a:r>
            <a:r>
              <a:rPr lang="en-US" altLang="zh-CN" sz="2000" baseline="-25000" dirty="0" smtClean="0">
                <a:latin typeface="Times New Roman" pitchFamily="18" charset="0"/>
              </a:rPr>
              <a:t>+</a:t>
            </a:r>
            <a:r>
              <a:rPr lang="en-US" altLang="zh-CN" sz="2000" i="1" baseline="-25000" dirty="0" smtClean="0">
                <a:latin typeface="Times New Roman" pitchFamily="18" charset="0"/>
              </a:rPr>
              <a:t>n</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c</a:t>
            </a:r>
            <a:r>
              <a:rPr lang="en-US" altLang="zh-CN" sz="2000" baseline="-25000" dirty="0" smtClean="0">
                <a:latin typeface="Times New Roman" pitchFamily="18" charset="0"/>
              </a:rPr>
              <a:t>2</a:t>
            </a:r>
            <a:r>
              <a:rPr lang="en-US" altLang="zh-CN" sz="2000" i="1" dirty="0" smtClean="0">
                <a:latin typeface="Times New Roman" pitchFamily="18" charset="0"/>
              </a:rPr>
              <a:t>S</a:t>
            </a:r>
            <a:r>
              <a:rPr lang="en-US" altLang="zh-CN" sz="2000" i="1" baseline="-25000" dirty="0" smtClean="0">
                <a:latin typeface="Times New Roman" pitchFamily="18" charset="0"/>
              </a:rPr>
              <a:t>h</a:t>
            </a:r>
            <a:r>
              <a:rPr lang="en-US" altLang="zh-CN" sz="2000" baseline="-25000" dirty="0" smtClean="0">
                <a:latin typeface="Times New Roman" pitchFamily="18" charset="0"/>
              </a:rPr>
              <a:t>+</a:t>
            </a:r>
            <a:r>
              <a:rPr lang="en-US" altLang="zh-CN" sz="2000" i="1" baseline="-25000" dirty="0" smtClean="0">
                <a:latin typeface="Times New Roman" pitchFamily="18" charset="0"/>
              </a:rPr>
              <a:t>n</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i="1" dirty="0" err="1" smtClean="0">
                <a:latin typeface="Times New Roman" pitchFamily="18" charset="0"/>
              </a:rPr>
              <a:t>S</a:t>
            </a:r>
            <a:r>
              <a:rPr lang="en-US" altLang="zh-CN" sz="2000" i="1" baseline="-25000" dirty="0" err="1" smtClean="0">
                <a:latin typeface="Times New Roman" pitchFamily="18" charset="0"/>
              </a:rPr>
              <a:t>h</a:t>
            </a:r>
            <a:endParaRPr lang="en-US" altLang="zh-CN" sz="2000" baseline="-25000" dirty="0" smtClean="0">
              <a:latin typeface="Times New Roman" pitchFamily="18" charset="0"/>
            </a:endParaRPr>
          </a:p>
          <a:p>
            <a:pPr lvl="1">
              <a:lnSpc>
                <a:spcPct val="110000"/>
              </a:lnSpc>
              <a:spcBef>
                <a:spcPts val="600"/>
              </a:spcBef>
            </a:pPr>
            <a:r>
              <a:rPr lang="zh-CN" altLang="en-US" sz="2000" dirty="0" smtClean="0">
                <a:latin typeface="Times New Roman" pitchFamily="18" charset="0"/>
              </a:rPr>
              <a:t>在二元域上  </a:t>
            </a:r>
            <a:r>
              <a:rPr lang="en-US" altLang="zh-CN" sz="2000" i="1" dirty="0" err="1" smtClean="0">
                <a:latin typeface="Times New Roman" pitchFamily="18" charset="0"/>
              </a:rPr>
              <a:t>S</a:t>
            </a:r>
            <a:r>
              <a:rPr lang="en-US" altLang="zh-CN" sz="2000" i="1" baseline="-25000" dirty="0" err="1" smtClean="0">
                <a:latin typeface="Times New Roman" pitchFamily="18" charset="0"/>
              </a:rPr>
              <a:t>h</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S</a:t>
            </a:r>
            <a:r>
              <a:rPr lang="en-US" altLang="zh-CN" sz="2000" i="1" baseline="-25000" dirty="0" smtClean="0">
                <a:latin typeface="Times New Roman" pitchFamily="18" charset="0"/>
              </a:rPr>
              <a:t>h</a:t>
            </a:r>
            <a:r>
              <a:rPr lang="en-US" altLang="zh-CN" sz="2000" baseline="-25000" dirty="0" smtClean="0">
                <a:latin typeface="Times New Roman" pitchFamily="18" charset="0"/>
              </a:rPr>
              <a:t>+</a:t>
            </a:r>
            <a:r>
              <a:rPr lang="en-US" altLang="zh-CN" sz="2000" i="1" baseline="-25000" dirty="0" smtClean="0">
                <a:latin typeface="Times New Roman" pitchFamily="18" charset="0"/>
              </a:rPr>
              <a:t>n</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S</a:t>
            </a:r>
            <a:r>
              <a:rPr lang="en-US" altLang="zh-CN" sz="2000" i="1" baseline="-25000" dirty="0" smtClean="0">
                <a:latin typeface="Times New Roman" pitchFamily="18" charset="0"/>
              </a:rPr>
              <a:t>h</a:t>
            </a:r>
            <a:r>
              <a:rPr lang="en-US" altLang="zh-CN" sz="2000" baseline="-25000" dirty="0" smtClean="0">
                <a:latin typeface="Times New Roman" pitchFamily="18" charset="0"/>
              </a:rPr>
              <a:t>+</a:t>
            </a:r>
            <a:r>
              <a:rPr lang="en-US" altLang="zh-CN" sz="2000" i="1" baseline="-25000" dirty="0" smtClean="0">
                <a:latin typeface="Times New Roman" pitchFamily="18" charset="0"/>
              </a:rPr>
              <a:t>n</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i="1" dirty="0" err="1" smtClean="0">
                <a:latin typeface="Times New Roman" pitchFamily="18" charset="0"/>
              </a:rPr>
              <a:t>S</a:t>
            </a:r>
            <a:r>
              <a:rPr lang="en-US" altLang="zh-CN" sz="2000" i="1" baseline="-25000" dirty="0" err="1" smtClean="0">
                <a:latin typeface="Times New Roman" pitchFamily="18" charset="0"/>
              </a:rPr>
              <a:t>h</a:t>
            </a:r>
            <a:r>
              <a:rPr lang="en-US" altLang="zh-CN" sz="2000" dirty="0" smtClean="0">
                <a:latin typeface="Times New Roman" pitchFamily="18" charset="0"/>
              </a:rPr>
              <a:t> </a:t>
            </a:r>
          </a:p>
          <a:p>
            <a:pPr lvl="1">
              <a:lnSpc>
                <a:spcPct val="110000"/>
              </a:lnSpc>
              <a:spcBef>
                <a:spcPts val="600"/>
              </a:spcBef>
            </a:pPr>
            <a:r>
              <a:rPr lang="zh-CN" altLang="en-US" sz="2000" dirty="0" smtClean="0">
                <a:solidFill>
                  <a:srgbClr val="0000FF"/>
                </a:solidFill>
                <a:latin typeface="Times New Roman" pitchFamily="18" charset="0"/>
              </a:rPr>
              <a:t>对于</a:t>
            </a:r>
            <a:r>
              <a:rPr lang="en-US" altLang="zh-CN" sz="2000"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级</a:t>
            </a:r>
            <a:r>
              <a:rPr lang="en-US" altLang="zh-CN" sz="2000"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序列，</a:t>
            </a:r>
            <a:r>
              <a:rPr lang="en-US" altLang="zh-CN" sz="2000"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是生成该序列的最小级数</a:t>
            </a:r>
          </a:p>
          <a:p>
            <a:pPr>
              <a:lnSpc>
                <a:spcPct val="110000"/>
              </a:lnSpc>
              <a:spcBef>
                <a:spcPts val="600"/>
              </a:spcBef>
            </a:pPr>
            <a:r>
              <a:rPr lang="zh-CN" altLang="en-US" sz="2400" dirty="0" smtClean="0">
                <a:latin typeface="Times New Roman" pitchFamily="18" charset="0"/>
              </a:rPr>
              <a:t>设</a:t>
            </a:r>
            <a:r>
              <a:rPr lang="en-US" altLang="zh-CN" sz="2400" i="1" dirty="0" smtClean="0">
                <a:latin typeface="Times New Roman" pitchFamily="18" charset="0"/>
              </a:rPr>
              <a:t>m</a:t>
            </a:r>
            <a:r>
              <a:rPr lang="zh-CN" altLang="en-US" sz="2400" dirty="0" smtClean="0">
                <a:latin typeface="Times New Roman" pitchFamily="18" charset="0"/>
              </a:rPr>
              <a:t>是使</a:t>
            </a:r>
            <a:r>
              <a:rPr lang="en-US" altLang="zh-CN" sz="2400" i="1" dirty="0" smtClean="0">
                <a:latin typeface="Times New Roman" pitchFamily="18" charset="0"/>
              </a:rPr>
              <a:t>S</a:t>
            </a:r>
            <a:r>
              <a:rPr lang="en-US" altLang="zh-CN" sz="2400" baseline="-25000" dirty="0" smtClean="0">
                <a:latin typeface="Times New Roman" pitchFamily="18" charset="0"/>
              </a:rPr>
              <a:t>1</a:t>
            </a:r>
            <a:r>
              <a:rPr lang="zh-CN" altLang="en-US" sz="2400" dirty="0" smtClean="0">
                <a:latin typeface="Times New Roman" pitchFamily="18" charset="0"/>
              </a:rPr>
              <a:t>，</a:t>
            </a:r>
            <a:r>
              <a:rPr lang="en-US" altLang="zh-CN" sz="2400" i="1" dirty="0" smtClean="0">
                <a:latin typeface="Times New Roman" pitchFamily="18" charset="0"/>
              </a:rPr>
              <a:t>S</a:t>
            </a:r>
            <a:r>
              <a:rPr lang="en-US" altLang="zh-CN" sz="2400" baseline="-25000" dirty="0" smtClean="0">
                <a:latin typeface="Times New Roman" pitchFamily="18" charset="0"/>
              </a:rPr>
              <a:t>2</a:t>
            </a:r>
            <a:r>
              <a:rPr lang="zh-CN" altLang="en-US" sz="2400" dirty="0" smtClean="0">
                <a:latin typeface="Times New Roman" pitchFamily="18" charset="0"/>
              </a:rPr>
              <a:t>，</a:t>
            </a:r>
            <a:r>
              <a:rPr lang="en-US" altLang="zh-CN" sz="2400" dirty="0" smtClean="0">
                <a:latin typeface="Times New Roman" pitchFamily="18" charset="0"/>
              </a:rPr>
              <a:t>…</a:t>
            </a:r>
            <a:r>
              <a:rPr lang="zh-CN" altLang="en-US" sz="2400" dirty="0" smtClean="0">
                <a:latin typeface="Times New Roman" pitchFamily="18" charset="0"/>
              </a:rPr>
              <a:t>，</a:t>
            </a:r>
            <a:r>
              <a:rPr lang="en-US" altLang="zh-CN" sz="2400" i="1" dirty="0" err="1" smtClean="0">
                <a:latin typeface="Times New Roman" pitchFamily="18" charset="0"/>
              </a:rPr>
              <a:t>S</a:t>
            </a:r>
            <a:r>
              <a:rPr lang="en-US" altLang="zh-CN" sz="2400" i="1" baseline="-25000" dirty="0" err="1" smtClean="0">
                <a:latin typeface="Times New Roman" pitchFamily="18" charset="0"/>
              </a:rPr>
              <a:t>m</a:t>
            </a:r>
            <a:r>
              <a:rPr lang="en-US" altLang="zh-CN" sz="2400" dirty="0" smtClean="0">
                <a:latin typeface="Times New Roman" pitchFamily="18" charset="0"/>
              </a:rPr>
              <a:t> </a:t>
            </a:r>
            <a:r>
              <a:rPr lang="zh-CN" altLang="en-US" sz="2400" dirty="0" smtClean="0">
                <a:latin typeface="Times New Roman" pitchFamily="18" charset="0"/>
              </a:rPr>
              <a:t>线性相关的最小整数，即存在一组不全为</a:t>
            </a:r>
            <a:r>
              <a:rPr lang="en-US" altLang="zh-CN" sz="2400" dirty="0" smtClean="0">
                <a:latin typeface="Times New Roman" pitchFamily="18" charset="0"/>
              </a:rPr>
              <a:t>0</a:t>
            </a:r>
            <a:r>
              <a:rPr lang="zh-CN" altLang="en-US" sz="2400" dirty="0" smtClean="0">
                <a:latin typeface="Times New Roman" pitchFamily="18" charset="0"/>
              </a:rPr>
              <a:t>的系数</a:t>
            </a:r>
            <a:r>
              <a:rPr lang="en-US" altLang="zh-CN" sz="2400" i="1" dirty="0" smtClean="0">
                <a:latin typeface="Times New Roman" pitchFamily="18" charset="0"/>
              </a:rPr>
              <a:t>l</a:t>
            </a:r>
            <a:r>
              <a:rPr lang="en-US" altLang="zh-CN" sz="2400" baseline="-25000" dirty="0" smtClean="0">
                <a:latin typeface="Times New Roman" pitchFamily="18" charset="0"/>
              </a:rPr>
              <a:t>1</a:t>
            </a:r>
            <a:r>
              <a:rPr lang="zh-CN" altLang="en-US" sz="2400" dirty="0" smtClean="0">
                <a:latin typeface="Times New Roman" pitchFamily="18" charset="0"/>
              </a:rPr>
              <a:t>，</a:t>
            </a:r>
            <a:r>
              <a:rPr lang="en-US" altLang="zh-CN" sz="2400" i="1" dirty="0" smtClean="0">
                <a:latin typeface="Times New Roman" pitchFamily="18" charset="0"/>
              </a:rPr>
              <a:t>l</a:t>
            </a:r>
            <a:r>
              <a:rPr lang="en-US" altLang="zh-CN" sz="2400" baseline="-25000" dirty="0" smtClean="0">
                <a:latin typeface="Times New Roman" pitchFamily="18" charset="0"/>
              </a:rPr>
              <a:t>2</a:t>
            </a:r>
            <a:r>
              <a:rPr lang="zh-CN" altLang="en-US" sz="2400" dirty="0" smtClean="0">
                <a:latin typeface="Times New Roman" pitchFamily="18" charset="0"/>
              </a:rPr>
              <a:t>，</a:t>
            </a:r>
            <a:r>
              <a:rPr lang="en-US" altLang="zh-CN" sz="2400" dirty="0" smtClean="0">
                <a:latin typeface="Times New Roman" pitchFamily="18" charset="0"/>
              </a:rPr>
              <a:t>…</a:t>
            </a:r>
            <a:r>
              <a:rPr lang="zh-CN" altLang="en-US" sz="2400" dirty="0" smtClean="0">
                <a:latin typeface="Times New Roman" pitchFamily="18" charset="0"/>
              </a:rPr>
              <a:t>，</a:t>
            </a:r>
            <a:r>
              <a:rPr lang="en-US" altLang="zh-CN" sz="2400" i="1" dirty="0" smtClean="0">
                <a:latin typeface="Times New Roman" pitchFamily="18" charset="0"/>
              </a:rPr>
              <a:t>l</a:t>
            </a:r>
            <a:r>
              <a:rPr lang="en-US" altLang="zh-CN" sz="2400" i="1" baseline="-25000" dirty="0" smtClean="0">
                <a:latin typeface="Times New Roman" pitchFamily="18" charset="0"/>
              </a:rPr>
              <a:t>m</a:t>
            </a:r>
            <a:r>
              <a:rPr lang="zh-CN" altLang="en-US" sz="2400" dirty="0" smtClean="0">
                <a:latin typeface="Times New Roman" pitchFamily="18" charset="0"/>
              </a:rPr>
              <a:t>，不妨设</a:t>
            </a:r>
            <a:r>
              <a:rPr lang="en-US" altLang="zh-CN" sz="2400" i="1" dirty="0" smtClean="0">
                <a:latin typeface="Times New Roman" pitchFamily="18" charset="0"/>
              </a:rPr>
              <a:t>l</a:t>
            </a:r>
            <a:r>
              <a:rPr lang="en-US" altLang="zh-CN" sz="2400" baseline="-25000" dirty="0" smtClean="0">
                <a:latin typeface="Times New Roman" pitchFamily="18" charset="0"/>
              </a:rPr>
              <a:t>1</a:t>
            </a:r>
            <a:r>
              <a:rPr lang="zh-CN" altLang="en-US" sz="2400" dirty="0" smtClean="0">
                <a:latin typeface="Times New Roman" pitchFamily="18" charset="0"/>
              </a:rPr>
              <a:t>＝</a:t>
            </a:r>
            <a:r>
              <a:rPr lang="en-US" altLang="zh-CN" sz="2400" dirty="0" smtClean="0">
                <a:latin typeface="Times New Roman" pitchFamily="18" charset="0"/>
              </a:rPr>
              <a:t>1</a:t>
            </a:r>
            <a:r>
              <a:rPr lang="zh-CN" altLang="en-US" sz="2400" dirty="0" smtClean="0">
                <a:latin typeface="Times New Roman" pitchFamily="18" charset="0"/>
              </a:rPr>
              <a:t>使得</a:t>
            </a:r>
            <a:r>
              <a:rPr lang="en-US" altLang="zh-CN" sz="2400" dirty="0" smtClean="0">
                <a:latin typeface="Times New Roman" pitchFamily="18" charset="0"/>
              </a:rPr>
              <a:t>m</a:t>
            </a:r>
            <a:r>
              <a:rPr lang="zh-CN" altLang="en-US" sz="2400" dirty="0" smtClean="0">
                <a:latin typeface="Times New Roman" pitchFamily="18" charset="0"/>
              </a:rPr>
              <a:t>个非零向量满足</a:t>
            </a:r>
          </a:p>
          <a:p>
            <a:pPr lvl="1">
              <a:lnSpc>
                <a:spcPct val="110000"/>
              </a:lnSpc>
              <a:spcBef>
                <a:spcPts val="600"/>
              </a:spcBef>
            </a:pPr>
            <a:r>
              <a:rPr lang="en-US" altLang="zh-CN" sz="2000" i="1" dirty="0" smtClean="0">
                <a:latin typeface="Times New Roman" pitchFamily="18" charset="0"/>
              </a:rPr>
              <a:t>S</a:t>
            </a:r>
            <a:r>
              <a:rPr lang="en-US" altLang="zh-CN" sz="2000" i="1" baseline="-25000"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l</a:t>
            </a:r>
            <a:r>
              <a:rPr lang="en-US" altLang="zh-CN" sz="2000" baseline="-25000" dirty="0" smtClean="0">
                <a:latin typeface="Times New Roman" pitchFamily="18" charset="0"/>
              </a:rPr>
              <a:t>2</a:t>
            </a:r>
            <a:r>
              <a:rPr lang="en-US" altLang="zh-CN" sz="2000" i="1" dirty="0" smtClean="0">
                <a:latin typeface="Times New Roman" pitchFamily="18" charset="0"/>
              </a:rPr>
              <a:t>S</a:t>
            </a:r>
            <a:r>
              <a:rPr lang="en-US" altLang="zh-CN" sz="2000" i="1" baseline="-25000" dirty="0" smtClean="0">
                <a:latin typeface="Times New Roman" pitchFamily="18" charset="0"/>
              </a:rPr>
              <a:t>m</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baseline="-25000" dirty="0" smtClean="0">
                <a:latin typeface="Times New Roman" pitchFamily="18" charset="0"/>
              </a:rPr>
              <a:t>3</a:t>
            </a:r>
            <a:r>
              <a:rPr lang="en-US" altLang="zh-CN" sz="2000" i="1" dirty="0" smtClean="0">
                <a:latin typeface="Times New Roman" pitchFamily="18" charset="0"/>
              </a:rPr>
              <a:t>S</a:t>
            </a:r>
            <a:r>
              <a:rPr lang="en-US" altLang="zh-CN" sz="2000" i="1" baseline="-25000" dirty="0" smtClean="0">
                <a:latin typeface="Times New Roman" pitchFamily="18" charset="0"/>
              </a:rPr>
              <a:t>m</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i="1" baseline="-25000" dirty="0" smtClean="0">
                <a:latin typeface="Times New Roman" pitchFamily="18" charset="0"/>
              </a:rPr>
              <a:t>m</a:t>
            </a:r>
            <a:r>
              <a:rPr lang="en-US" altLang="zh-CN" sz="2000" i="1" dirty="0" smtClean="0">
                <a:latin typeface="Times New Roman" pitchFamily="18" charset="0"/>
              </a:rPr>
              <a:t>S</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dirty="0" smtClean="0">
                <a:latin typeface="Times New Roman" pitchFamily="18" charset="0"/>
              </a:rPr>
              <a:t>0</a:t>
            </a:r>
          </a:p>
          <a:p>
            <a:pPr lvl="1">
              <a:lnSpc>
                <a:spcPct val="110000"/>
              </a:lnSpc>
              <a:spcBef>
                <a:spcPts val="600"/>
              </a:spcBef>
            </a:pPr>
            <a:r>
              <a:rPr lang="zh-CN" altLang="en-US" sz="2000" dirty="0" smtClean="0">
                <a:latin typeface="Times New Roman" pitchFamily="18" charset="0"/>
              </a:rPr>
              <a:t>即 </a:t>
            </a:r>
            <a:r>
              <a:rPr lang="en-US" altLang="zh-CN" sz="2000" i="1" dirty="0" err="1" smtClean="0">
                <a:latin typeface="Times New Roman" pitchFamily="18" charset="0"/>
              </a:rPr>
              <a:t>S</a:t>
            </a:r>
            <a:r>
              <a:rPr lang="en-US" altLang="zh-CN" sz="2000" i="1" baseline="-25000" dirty="0" err="1" smtClean="0">
                <a:latin typeface="Times New Roman" pitchFamily="18" charset="0"/>
              </a:rPr>
              <a:t>m</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baseline="-25000" dirty="0" smtClean="0">
                <a:latin typeface="Times New Roman" pitchFamily="18" charset="0"/>
              </a:rPr>
              <a:t>2</a:t>
            </a:r>
            <a:r>
              <a:rPr lang="en-US" altLang="zh-CN" sz="2000" i="1" dirty="0" smtClean="0">
                <a:latin typeface="Times New Roman" pitchFamily="18" charset="0"/>
              </a:rPr>
              <a:t>S</a:t>
            </a:r>
            <a:r>
              <a:rPr lang="en-US" altLang="zh-CN" sz="2000" i="1" baseline="-25000" dirty="0" smtClean="0">
                <a:latin typeface="Times New Roman" pitchFamily="18" charset="0"/>
              </a:rPr>
              <a:t>m</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baseline="-25000" dirty="0" smtClean="0">
                <a:latin typeface="Times New Roman" pitchFamily="18" charset="0"/>
              </a:rPr>
              <a:t>3</a:t>
            </a:r>
            <a:r>
              <a:rPr lang="en-US" altLang="zh-CN" sz="2000" i="1" dirty="0" smtClean="0">
                <a:latin typeface="Times New Roman" pitchFamily="18" charset="0"/>
              </a:rPr>
              <a:t>S</a:t>
            </a:r>
            <a:r>
              <a:rPr lang="en-US" altLang="zh-CN" sz="2000" i="1" baseline="-25000" dirty="0" smtClean="0">
                <a:latin typeface="Times New Roman" pitchFamily="18" charset="0"/>
              </a:rPr>
              <a:t>m</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i="1" baseline="-25000" dirty="0" smtClean="0">
                <a:latin typeface="Times New Roman" pitchFamily="18" charset="0"/>
              </a:rPr>
              <a:t>m</a:t>
            </a:r>
            <a:r>
              <a:rPr lang="en-US" altLang="zh-CN" sz="2000" i="1" dirty="0" smtClean="0">
                <a:latin typeface="Times New Roman" pitchFamily="18" charset="0"/>
              </a:rPr>
              <a:t>S</a:t>
            </a:r>
            <a:r>
              <a:rPr lang="en-US" altLang="zh-CN" sz="2000" baseline="-25000" dirty="0" smtClean="0">
                <a:latin typeface="Times New Roman" pitchFamily="18" charset="0"/>
              </a:rPr>
              <a:t>1</a:t>
            </a:r>
            <a:r>
              <a:rPr lang="en-US" altLang="zh-CN" sz="2000" dirty="0" smtClean="0">
                <a:latin typeface="Times New Roman" pitchFamily="18" charset="0"/>
              </a:rPr>
              <a:t> </a:t>
            </a:r>
            <a:r>
              <a:rPr lang="zh-CN" altLang="en-US" sz="2000" dirty="0" smtClean="0">
                <a:latin typeface="Times New Roman" pitchFamily="18" charset="0"/>
              </a:rPr>
              <a:t>（二元域加法）</a:t>
            </a:r>
            <a:endParaRPr lang="zh-CN" altLang="en-US" sz="24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3" name="内容占位符 2"/>
          <p:cNvSpPr>
            <a:spLocks noGrp="1"/>
          </p:cNvSpPr>
          <p:nvPr>
            <p:ph idx="1"/>
          </p:nvPr>
        </p:nvSpPr>
        <p:spPr>
          <a:xfrm>
            <a:off x="457200" y="990600"/>
            <a:ext cx="8534400" cy="5410200"/>
          </a:xfrm>
        </p:spPr>
        <p:txBody>
          <a:bodyPr/>
          <a:lstStyle/>
          <a:p>
            <a:pPr>
              <a:lnSpc>
                <a:spcPct val="100000"/>
              </a:lnSpc>
            </a:pPr>
            <a:r>
              <a:rPr lang="zh-CN" altLang="en-US" sz="2400" dirty="0" smtClean="0">
                <a:latin typeface="Times New Roman" pitchFamily="18" charset="0"/>
              </a:rPr>
              <a:t>那么对于任意整数</a:t>
            </a:r>
            <a:r>
              <a:rPr lang="en-US" altLang="zh-CN" sz="2400" i="1" dirty="0" err="1" smtClean="0">
                <a:latin typeface="Times New Roman" pitchFamily="18" charset="0"/>
              </a:rPr>
              <a:t>i</a:t>
            </a:r>
            <a:r>
              <a:rPr lang="zh-CN" altLang="en-US" sz="2400" dirty="0" smtClean="0">
                <a:latin typeface="Times New Roman" pitchFamily="18" charset="0"/>
              </a:rPr>
              <a:t>有，方程两边同时左乘</a:t>
            </a:r>
            <a:r>
              <a:rPr lang="en-US" altLang="zh-CN" sz="2400" i="1" dirty="0" smtClean="0">
                <a:latin typeface="Times New Roman" pitchFamily="18" charset="0"/>
              </a:rPr>
              <a:t>M</a:t>
            </a:r>
            <a:r>
              <a:rPr lang="en-US" altLang="zh-CN" sz="2400" i="1" baseline="30000" dirty="0" smtClean="0">
                <a:latin typeface="Times New Roman" pitchFamily="18" charset="0"/>
              </a:rPr>
              <a:t>i</a:t>
            </a:r>
            <a:r>
              <a:rPr lang="en-US" altLang="zh-CN" sz="2400" i="1" baseline="-25000" dirty="0" smtClean="0">
                <a:latin typeface="Times New Roman" pitchFamily="18" charset="0"/>
              </a:rPr>
              <a:t> </a:t>
            </a:r>
            <a:r>
              <a:rPr lang="zh-CN" altLang="en-US" sz="2400" dirty="0" smtClean="0">
                <a:latin typeface="Times New Roman" pitchFamily="18" charset="0"/>
              </a:rPr>
              <a:t>得</a:t>
            </a:r>
          </a:p>
          <a:p>
            <a:pPr lvl="1">
              <a:lnSpc>
                <a:spcPct val="100000"/>
              </a:lnSpc>
            </a:pPr>
            <a:r>
              <a:rPr lang="en-US" altLang="zh-CN" sz="2000" i="1" dirty="0" err="1" smtClean="0">
                <a:latin typeface="Times New Roman" pitchFamily="18" charset="0"/>
              </a:rPr>
              <a:t>S</a:t>
            </a:r>
            <a:r>
              <a:rPr lang="en-US" altLang="zh-CN" sz="2000" i="1" baseline="-25000" dirty="0" err="1" smtClean="0">
                <a:latin typeface="Times New Roman" pitchFamily="18" charset="0"/>
              </a:rPr>
              <a:t>m</a:t>
            </a:r>
            <a:r>
              <a:rPr lang="zh-CN" altLang="en-US" sz="2000" baseline="-25000" dirty="0" smtClean="0">
                <a:latin typeface="Times New Roman" pitchFamily="18" charset="0"/>
              </a:rPr>
              <a:t>＋</a:t>
            </a:r>
            <a:r>
              <a:rPr lang="en-US" altLang="zh-CN" sz="2000" i="1" baseline="-25000" dirty="0" err="1" smtClean="0">
                <a:latin typeface="Times New Roman" pitchFamily="18" charset="0"/>
              </a:rPr>
              <a:t>i</a:t>
            </a:r>
            <a:r>
              <a:rPr lang="zh-CN" altLang="en-US" sz="2000" dirty="0" smtClean="0">
                <a:latin typeface="Times New Roman" pitchFamily="18" charset="0"/>
              </a:rPr>
              <a:t>＝</a:t>
            </a:r>
            <a:r>
              <a:rPr lang="en-US" altLang="zh-CN" sz="2000" i="1" dirty="0" err="1" smtClean="0">
                <a:latin typeface="Times New Roman" pitchFamily="18" charset="0"/>
              </a:rPr>
              <a:t>M</a:t>
            </a:r>
            <a:r>
              <a:rPr lang="en-US" altLang="zh-CN" sz="2000" i="1" baseline="30000" dirty="0" err="1" smtClean="0">
                <a:latin typeface="Times New Roman" pitchFamily="18" charset="0"/>
              </a:rPr>
              <a:t>i</a:t>
            </a:r>
            <a:r>
              <a:rPr lang="en-US" altLang="zh-CN" sz="2000" i="1" dirty="0" err="1" smtClean="0">
                <a:latin typeface="Times New Roman" pitchFamily="18" charset="0"/>
              </a:rPr>
              <a:t>S</a:t>
            </a:r>
            <a:r>
              <a:rPr lang="en-US" altLang="zh-CN" sz="2000" i="1" baseline="-25000" dirty="0" err="1" smtClean="0">
                <a:latin typeface="Times New Roman" pitchFamily="18" charset="0"/>
              </a:rPr>
              <a:t>m</a:t>
            </a:r>
            <a:r>
              <a:rPr lang="zh-CN" altLang="en-US" sz="2000" dirty="0" smtClean="0">
                <a:latin typeface="Times New Roman" pitchFamily="18" charset="0"/>
              </a:rPr>
              <a:t>＝</a:t>
            </a:r>
            <a:r>
              <a:rPr lang="en-US" altLang="zh-CN" sz="2000" i="1" dirty="0" smtClean="0">
                <a:latin typeface="Times New Roman" pitchFamily="18" charset="0"/>
              </a:rPr>
              <a:t>M</a:t>
            </a:r>
            <a:r>
              <a:rPr lang="en-US" altLang="zh-CN" sz="2000" i="1" baseline="30000" dirty="0" smtClean="0">
                <a:latin typeface="Times New Roman" pitchFamily="18" charset="0"/>
              </a:rPr>
              <a:t>i</a:t>
            </a:r>
            <a:r>
              <a:rPr lang="en-US" altLang="zh-CN" sz="2000" dirty="0" smtClean="0">
                <a:latin typeface="Times New Roman" pitchFamily="18" charset="0"/>
              </a:rPr>
              <a:t>(</a:t>
            </a:r>
            <a:r>
              <a:rPr lang="en-US" altLang="zh-CN" sz="2000" i="1" dirty="0" smtClean="0">
                <a:latin typeface="Times New Roman" pitchFamily="18" charset="0"/>
              </a:rPr>
              <a:t>l</a:t>
            </a:r>
            <a:r>
              <a:rPr lang="en-US" altLang="zh-CN" sz="2000" baseline="-25000" dirty="0" smtClean="0">
                <a:latin typeface="Times New Roman" pitchFamily="18" charset="0"/>
              </a:rPr>
              <a:t>2</a:t>
            </a:r>
            <a:r>
              <a:rPr lang="en-US" altLang="zh-CN" sz="2000" i="1" dirty="0" smtClean="0">
                <a:latin typeface="Times New Roman" pitchFamily="18" charset="0"/>
              </a:rPr>
              <a:t>S</a:t>
            </a:r>
            <a:r>
              <a:rPr lang="en-US" altLang="zh-CN" sz="2000" i="1" baseline="-25000" dirty="0" smtClean="0">
                <a:latin typeface="Times New Roman" pitchFamily="18" charset="0"/>
              </a:rPr>
              <a:t>m</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baseline="-25000" dirty="0" smtClean="0">
                <a:latin typeface="Times New Roman" pitchFamily="18" charset="0"/>
              </a:rPr>
              <a:t>3</a:t>
            </a:r>
            <a:r>
              <a:rPr lang="en-US" altLang="zh-CN" sz="2000" i="1" dirty="0" smtClean="0">
                <a:latin typeface="Times New Roman" pitchFamily="18" charset="0"/>
              </a:rPr>
              <a:t>S</a:t>
            </a:r>
            <a:r>
              <a:rPr lang="en-US" altLang="zh-CN" sz="2000" i="1" baseline="-25000" dirty="0" smtClean="0">
                <a:latin typeface="Times New Roman" pitchFamily="18" charset="0"/>
              </a:rPr>
              <a:t>m</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i="1" baseline="-25000" dirty="0" smtClean="0">
                <a:latin typeface="Times New Roman" pitchFamily="18" charset="0"/>
              </a:rPr>
              <a:t>m</a:t>
            </a:r>
            <a:r>
              <a:rPr lang="en-US" altLang="zh-CN" sz="2000" i="1" dirty="0" smtClean="0">
                <a:latin typeface="Times New Roman" pitchFamily="18" charset="0"/>
              </a:rPr>
              <a:t>S</a:t>
            </a:r>
            <a:r>
              <a:rPr lang="en-US" altLang="zh-CN" sz="2000" baseline="-25000" dirty="0" smtClean="0">
                <a:latin typeface="Times New Roman" pitchFamily="18" charset="0"/>
              </a:rPr>
              <a:t>1</a:t>
            </a:r>
            <a:r>
              <a:rPr lang="en-US" altLang="zh-CN" sz="2000" dirty="0" smtClean="0">
                <a:latin typeface="Times New Roman" pitchFamily="18" charset="0"/>
              </a:rPr>
              <a:t>)</a:t>
            </a:r>
          </a:p>
          <a:p>
            <a:pPr lvl="1">
              <a:lnSpc>
                <a:spcPct val="100000"/>
              </a:lnSpc>
            </a:pPr>
            <a:r>
              <a:rPr lang="en-US" altLang="zh-CN" sz="2000" dirty="0" smtClean="0">
                <a:latin typeface="Times New Roman" pitchFamily="18" charset="0"/>
              </a:rPr>
              <a:t>                   </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baseline="-25000" dirty="0" smtClean="0">
                <a:latin typeface="Times New Roman" pitchFamily="18" charset="0"/>
              </a:rPr>
              <a:t>2</a:t>
            </a:r>
            <a:r>
              <a:rPr lang="en-US" altLang="zh-CN" sz="2000" i="1" dirty="0" smtClean="0">
                <a:latin typeface="Times New Roman" pitchFamily="18" charset="0"/>
              </a:rPr>
              <a:t>M</a:t>
            </a:r>
            <a:r>
              <a:rPr lang="en-US" altLang="zh-CN" sz="2000" i="1" baseline="30000" dirty="0" smtClean="0">
                <a:latin typeface="Times New Roman" pitchFamily="18" charset="0"/>
              </a:rPr>
              <a:t>i</a:t>
            </a:r>
            <a:r>
              <a:rPr lang="en-US" altLang="zh-CN" sz="2000" i="1" dirty="0" smtClean="0">
                <a:latin typeface="Times New Roman" pitchFamily="18" charset="0"/>
              </a:rPr>
              <a:t>S</a:t>
            </a:r>
            <a:r>
              <a:rPr lang="en-US" altLang="zh-CN" sz="2000" i="1" baseline="-25000" dirty="0" smtClean="0">
                <a:latin typeface="Times New Roman" pitchFamily="18" charset="0"/>
              </a:rPr>
              <a:t>m</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baseline="-25000" dirty="0" smtClean="0">
                <a:latin typeface="Times New Roman" pitchFamily="18" charset="0"/>
              </a:rPr>
              <a:t>3</a:t>
            </a:r>
            <a:r>
              <a:rPr lang="en-US" altLang="zh-CN" sz="2000" i="1" dirty="0" smtClean="0">
                <a:latin typeface="Times New Roman" pitchFamily="18" charset="0"/>
              </a:rPr>
              <a:t>M</a:t>
            </a:r>
            <a:r>
              <a:rPr lang="en-US" altLang="zh-CN" sz="2000" i="1" baseline="30000" dirty="0" smtClean="0">
                <a:latin typeface="Times New Roman" pitchFamily="18" charset="0"/>
              </a:rPr>
              <a:t>i</a:t>
            </a:r>
            <a:r>
              <a:rPr lang="en-US" altLang="zh-CN" sz="2000" i="1" dirty="0" smtClean="0">
                <a:latin typeface="Times New Roman" pitchFamily="18" charset="0"/>
              </a:rPr>
              <a:t>S</a:t>
            </a:r>
            <a:r>
              <a:rPr lang="en-US" altLang="zh-CN" sz="2000" i="1" baseline="-25000" dirty="0" smtClean="0">
                <a:latin typeface="Times New Roman" pitchFamily="18" charset="0"/>
              </a:rPr>
              <a:t>m</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i="1" baseline="-25000" dirty="0" smtClean="0">
                <a:latin typeface="Times New Roman" pitchFamily="18" charset="0"/>
              </a:rPr>
              <a:t>m</a:t>
            </a:r>
            <a:r>
              <a:rPr lang="en-US" altLang="zh-CN" sz="2000" i="1" dirty="0" smtClean="0">
                <a:latin typeface="Times New Roman" pitchFamily="18" charset="0"/>
              </a:rPr>
              <a:t>M</a:t>
            </a:r>
            <a:r>
              <a:rPr lang="en-US" altLang="zh-CN" sz="2000" i="1" baseline="30000" dirty="0" smtClean="0">
                <a:latin typeface="Times New Roman" pitchFamily="18" charset="0"/>
              </a:rPr>
              <a:t>i</a:t>
            </a:r>
            <a:r>
              <a:rPr lang="en-US" altLang="zh-CN" sz="2000" i="1" dirty="0" smtClean="0">
                <a:latin typeface="Times New Roman" pitchFamily="18" charset="0"/>
              </a:rPr>
              <a:t>S</a:t>
            </a:r>
            <a:r>
              <a:rPr lang="en-US" altLang="zh-CN" sz="2000" baseline="-25000" dirty="0" smtClean="0">
                <a:latin typeface="Times New Roman" pitchFamily="18" charset="0"/>
              </a:rPr>
              <a:t>1</a:t>
            </a:r>
          </a:p>
          <a:p>
            <a:pPr lvl="1">
              <a:lnSpc>
                <a:spcPct val="100000"/>
              </a:lnSpc>
            </a:pPr>
            <a:r>
              <a:rPr lang="en-US" altLang="zh-CN" sz="2000" dirty="0" smtClean="0">
                <a:latin typeface="Times New Roman" pitchFamily="18" charset="0"/>
              </a:rPr>
              <a:t>                   </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baseline="-25000" dirty="0" smtClean="0">
                <a:latin typeface="Times New Roman" pitchFamily="18" charset="0"/>
              </a:rPr>
              <a:t>2</a:t>
            </a:r>
            <a:r>
              <a:rPr lang="en-US" altLang="zh-CN" sz="2000" i="1" dirty="0" smtClean="0">
                <a:latin typeface="Times New Roman" pitchFamily="18" charset="0"/>
              </a:rPr>
              <a:t>S</a:t>
            </a:r>
            <a:r>
              <a:rPr lang="en-US" altLang="zh-CN" sz="2000" i="1" baseline="-25000" dirty="0" smtClean="0">
                <a:latin typeface="Times New Roman" pitchFamily="18" charset="0"/>
              </a:rPr>
              <a:t>m</a:t>
            </a:r>
            <a:r>
              <a:rPr lang="zh-CN" altLang="en-US" sz="2000" baseline="-25000" dirty="0" smtClean="0">
                <a:latin typeface="Times New Roman" pitchFamily="18" charset="0"/>
              </a:rPr>
              <a:t>＋</a:t>
            </a:r>
            <a:r>
              <a:rPr lang="en-US" altLang="zh-CN" sz="2000" i="1" baseline="-25000" dirty="0" err="1" smtClean="0">
                <a:latin typeface="Times New Roman" pitchFamily="18" charset="0"/>
              </a:rPr>
              <a:t>i</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baseline="-25000" dirty="0" smtClean="0">
                <a:latin typeface="Times New Roman" pitchFamily="18" charset="0"/>
              </a:rPr>
              <a:t>3</a:t>
            </a:r>
            <a:r>
              <a:rPr lang="en-US" altLang="zh-CN" sz="2000" i="1" dirty="0" smtClean="0">
                <a:latin typeface="Times New Roman" pitchFamily="18" charset="0"/>
              </a:rPr>
              <a:t>S</a:t>
            </a:r>
            <a:r>
              <a:rPr lang="en-US" altLang="zh-CN" sz="2000" i="1" baseline="-25000" dirty="0" smtClean="0">
                <a:latin typeface="Times New Roman" pitchFamily="18" charset="0"/>
              </a:rPr>
              <a:t>m</a:t>
            </a:r>
            <a:r>
              <a:rPr lang="zh-CN" altLang="en-US" sz="2000" baseline="-25000" dirty="0" smtClean="0">
                <a:latin typeface="Times New Roman" pitchFamily="18" charset="0"/>
              </a:rPr>
              <a:t>＋</a:t>
            </a:r>
            <a:r>
              <a:rPr lang="en-US" altLang="zh-CN" sz="2000" i="1" baseline="-25000" dirty="0" err="1" smtClean="0">
                <a:latin typeface="Times New Roman" pitchFamily="18" charset="0"/>
              </a:rPr>
              <a:t>i</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err="1" smtClean="0">
                <a:latin typeface="Times New Roman" pitchFamily="18" charset="0"/>
              </a:rPr>
              <a:t>l</a:t>
            </a:r>
            <a:r>
              <a:rPr lang="en-US" altLang="zh-CN" sz="2000" i="1" baseline="-25000" dirty="0" err="1" smtClean="0">
                <a:latin typeface="Times New Roman" pitchFamily="18" charset="0"/>
              </a:rPr>
              <a:t>m</a:t>
            </a:r>
            <a:r>
              <a:rPr lang="en-US" altLang="zh-CN" sz="2000" i="1" dirty="0" err="1" smtClean="0">
                <a:latin typeface="Times New Roman" pitchFamily="18" charset="0"/>
              </a:rPr>
              <a:t>S</a:t>
            </a:r>
            <a:r>
              <a:rPr lang="en-US" altLang="zh-CN" sz="2000" i="1" baseline="-25000" dirty="0" err="1" smtClean="0">
                <a:latin typeface="Times New Roman" pitchFamily="18" charset="0"/>
              </a:rPr>
              <a:t>i</a:t>
            </a:r>
            <a:r>
              <a:rPr lang="zh-CN" altLang="en-US" sz="2000" baseline="-25000" dirty="0" smtClean="0">
                <a:latin typeface="Times New Roman" pitchFamily="18" charset="0"/>
              </a:rPr>
              <a:t>＋</a:t>
            </a:r>
            <a:r>
              <a:rPr lang="en-US" altLang="zh-CN" sz="2000" baseline="-25000" dirty="0" smtClean="0">
                <a:latin typeface="Times New Roman" pitchFamily="18" charset="0"/>
              </a:rPr>
              <a:t>1</a:t>
            </a:r>
            <a:endParaRPr lang="en-US" altLang="zh-CN" sz="2000" dirty="0" smtClean="0">
              <a:latin typeface="Times New Roman" pitchFamily="18" charset="0"/>
            </a:endParaRPr>
          </a:p>
          <a:p>
            <a:pPr>
              <a:lnSpc>
                <a:spcPct val="100000"/>
              </a:lnSpc>
            </a:pPr>
            <a:r>
              <a:rPr lang="zh-CN" altLang="en-US" sz="2400" dirty="0" smtClean="0">
                <a:latin typeface="Times New Roman" pitchFamily="18" charset="0"/>
              </a:rPr>
              <a:t>由于以上关系式对任意的</a:t>
            </a:r>
            <a:r>
              <a:rPr lang="en-US" altLang="zh-CN" sz="2400" i="1" dirty="0" err="1" smtClean="0">
                <a:latin typeface="Times New Roman" pitchFamily="18" charset="0"/>
              </a:rPr>
              <a:t>i</a:t>
            </a:r>
            <a:r>
              <a:rPr lang="zh-CN" altLang="en-US" sz="2400" dirty="0" smtClean="0">
                <a:latin typeface="Times New Roman" pitchFamily="18" charset="0"/>
              </a:rPr>
              <a:t>都成立，所以它也给出了密钥流的一个递推关系式</a:t>
            </a:r>
          </a:p>
          <a:p>
            <a:pPr lvl="1">
              <a:lnSpc>
                <a:spcPct val="100000"/>
              </a:lnSpc>
            </a:pPr>
            <a:r>
              <a:rPr lang="zh-CN" altLang="en-US" sz="2000" dirty="0" smtClean="0">
                <a:latin typeface="Times New Roman" pitchFamily="18" charset="0"/>
              </a:rPr>
              <a:t>          </a:t>
            </a:r>
            <a:r>
              <a:rPr lang="en-US" altLang="zh-CN" sz="2000" i="1" dirty="0" err="1" smtClean="0">
                <a:latin typeface="Times New Roman" pitchFamily="18" charset="0"/>
              </a:rPr>
              <a:t>a</a:t>
            </a:r>
            <a:r>
              <a:rPr lang="en-US" altLang="zh-CN" sz="2000" i="1" baseline="-25000" dirty="0" err="1" smtClean="0">
                <a:latin typeface="Times New Roman" pitchFamily="18" charset="0"/>
              </a:rPr>
              <a:t>m</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smtClean="0">
                <a:latin typeface="Times New Roman" pitchFamily="18" charset="0"/>
              </a:rPr>
              <a:t>l</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i="1" baseline="-25000" dirty="0" smtClean="0">
                <a:latin typeface="Times New Roman" pitchFamily="18" charset="0"/>
              </a:rPr>
              <a:t>m</a:t>
            </a:r>
            <a:r>
              <a:rPr lang="en-US" altLang="zh-CN" sz="2000" baseline="-25000" dirty="0" smtClean="0">
                <a:latin typeface="Times New Roman" pitchFamily="18" charset="0"/>
              </a:rPr>
              <a:t>+</a:t>
            </a:r>
            <a:r>
              <a:rPr lang="en-US" altLang="zh-CN" sz="2000" i="1" baseline="-25000" dirty="0" smtClean="0">
                <a:latin typeface="Times New Roman" pitchFamily="18" charset="0"/>
              </a:rPr>
              <a:t>i</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l</a:t>
            </a:r>
            <a:r>
              <a:rPr lang="en-US" altLang="zh-CN" sz="2000" baseline="-25000" dirty="0" smtClean="0">
                <a:latin typeface="Times New Roman" pitchFamily="18" charset="0"/>
              </a:rPr>
              <a:t>3</a:t>
            </a:r>
            <a:r>
              <a:rPr lang="en-US" altLang="zh-CN" sz="2000" i="1" dirty="0" smtClean="0">
                <a:latin typeface="Times New Roman" pitchFamily="18" charset="0"/>
              </a:rPr>
              <a:t>a</a:t>
            </a:r>
            <a:r>
              <a:rPr lang="en-US" altLang="zh-CN" sz="2000" i="1" baseline="-25000" dirty="0" smtClean="0">
                <a:latin typeface="Times New Roman" pitchFamily="18" charset="0"/>
              </a:rPr>
              <a:t>m</a:t>
            </a:r>
            <a:r>
              <a:rPr lang="en-US" altLang="zh-CN" sz="2000" baseline="-25000" dirty="0" smtClean="0">
                <a:latin typeface="Times New Roman" pitchFamily="18" charset="0"/>
              </a:rPr>
              <a:t>+</a:t>
            </a:r>
            <a:r>
              <a:rPr lang="en-US" altLang="zh-CN" sz="2000" i="1" baseline="-25000" dirty="0" smtClean="0">
                <a:latin typeface="Times New Roman" pitchFamily="18" charset="0"/>
              </a:rPr>
              <a:t>i</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l</a:t>
            </a:r>
            <a:r>
              <a:rPr lang="en-US" altLang="zh-CN" sz="2000" i="1" baseline="-25000" dirty="0" smtClean="0">
                <a:latin typeface="Times New Roman" pitchFamily="18" charset="0"/>
              </a:rPr>
              <a:t>m</a:t>
            </a:r>
            <a:r>
              <a:rPr lang="en-US" altLang="zh-CN" sz="2000" i="1" dirty="0" smtClean="0">
                <a:latin typeface="Times New Roman" pitchFamily="18" charset="0"/>
              </a:rPr>
              <a:t>a</a:t>
            </a:r>
            <a:r>
              <a:rPr lang="en-US" altLang="zh-CN" sz="2000" i="1" baseline="-25000" dirty="0" smtClean="0">
                <a:latin typeface="Times New Roman" pitchFamily="18" charset="0"/>
              </a:rPr>
              <a:t>i</a:t>
            </a:r>
            <a:r>
              <a:rPr lang="en-US" altLang="zh-CN" sz="2000" baseline="-25000" dirty="0" smtClean="0">
                <a:latin typeface="Times New Roman" pitchFamily="18" charset="0"/>
              </a:rPr>
              <a:t>+1</a:t>
            </a:r>
          </a:p>
          <a:p>
            <a:pPr lvl="1">
              <a:lnSpc>
                <a:spcPct val="100000"/>
              </a:lnSpc>
            </a:pPr>
            <a:r>
              <a:rPr lang="zh-CN" altLang="en-US" sz="2000" dirty="0" smtClean="0">
                <a:latin typeface="Times New Roman" pitchFamily="18" charset="0"/>
              </a:rPr>
              <a:t>即密钥流可以由</a:t>
            </a:r>
            <a:r>
              <a:rPr lang="en-US" altLang="zh-CN" sz="2000" dirty="0" smtClean="0">
                <a:latin typeface="Times New Roman" pitchFamily="18" charset="0"/>
              </a:rPr>
              <a:t>m</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级</a:t>
            </a:r>
            <a:r>
              <a:rPr lang="en-US" altLang="zh-CN" sz="2000" dirty="0" smtClean="0">
                <a:latin typeface="Times New Roman" pitchFamily="18" charset="0"/>
              </a:rPr>
              <a:t>LFSR</a:t>
            </a:r>
            <a:r>
              <a:rPr lang="zh-CN" altLang="en-US" sz="2000" dirty="0" smtClean="0">
                <a:latin typeface="Times New Roman" pitchFamily="18" charset="0"/>
              </a:rPr>
              <a:t>生成，而</a:t>
            </a:r>
            <a:r>
              <a:rPr lang="zh-CN" altLang="en-US" sz="2000" dirty="0" smtClean="0">
                <a:solidFill>
                  <a:srgbClr val="0000FF"/>
                </a:solidFill>
                <a:latin typeface="Times New Roman" pitchFamily="18" charset="0"/>
              </a:rPr>
              <a:t>由已知</a:t>
            </a:r>
            <a:r>
              <a:rPr lang="zh-CN" altLang="en-US" sz="2000" dirty="0" smtClean="0">
                <a:latin typeface="Times New Roman" pitchFamily="18" charset="0"/>
              </a:rPr>
              <a:t>得</a:t>
            </a:r>
            <a:r>
              <a:rPr lang="en-US" altLang="zh-CN" sz="2000" dirty="0" smtClean="0">
                <a:latin typeface="Times New Roman" pitchFamily="18" charset="0"/>
              </a:rPr>
              <a:t>m</a:t>
            </a:r>
            <a:r>
              <a:rPr lang="zh-CN" altLang="en-US" sz="2000" dirty="0" smtClean="0">
                <a:latin typeface="Times New Roman" pitchFamily="18" charset="0"/>
              </a:rPr>
              <a:t>序列密钥流的级数最小为</a:t>
            </a:r>
            <a:r>
              <a:rPr lang="en-US" altLang="zh-CN" sz="2000" dirty="0" smtClean="0">
                <a:latin typeface="Times New Roman" pitchFamily="18" charset="0"/>
              </a:rPr>
              <a:t>n</a:t>
            </a:r>
            <a:r>
              <a:rPr lang="zh-CN" altLang="en-US" sz="2000" dirty="0" smtClean="0">
                <a:latin typeface="Times New Roman" pitchFamily="18" charset="0"/>
              </a:rPr>
              <a:t>，所以必有</a:t>
            </a:r>
            <a:r>
              <a:rPr lang="en-US" altLang="zh-CN" sz="2000" dirty="0" smtClean="0">
                <a:latin typeface="Times New Roman" pitchFamily="18" charset="0"/>
              </a:rPr>
              <a:t>n&lt;=m</a:t>
            </a:r>
            <a:r>
              <a:rPr lang="zh-CN" altLang="en-US" sz="2000" dirty="0" smtClean="0">
                <a:latin typeface="Times New Roman" pitchFamily="18" charset="0"/>
              </a:rPr>
              <a:t>－</a:t>
            </a:r>
            <a:r>
              <a:rPr lang="en-US" altLang="zh-CN" sz="2000" dirty="0" smtClean="0">
                <a:latin typeface="Times New Roman" pitchFamily="18" charset="0"/>
              </a:rPr>
              <a:t>1</a:t>
            </a:r>
          </a:p>
          <a:p>
            <a:pPr lvl="1">
              <a:lnSpc>
                <a:spcPct val="100000"/>
              </a:lnSpc>
            </a:pPr>
            <a:r>
              <a:rPr lang="zh-CN" altLang="en-US" sz="2000" dirty="0" smtClean="0">
                <a:latin typeface="Times New Roman" pitchFamily="18" charset="0"/>
              </a:rPr>
              <a:t>而</a:t>
            </a:r>
            <a:r>
              <a:rPr lang="en-US" altLang="zh-CN" sz="2000" dirty="0" smtClean="0">
                <a:latin typeface="Times New Roman" pitchFamily="18" charset="0"/>
              </a:rPr>
              <a:t>m</a:t>
            </a:r>
            <a:r>
              <a:rPr lang="zh-CN" altLang="en-US" sz="2000" dirty="0" smtClean="0">
                <a:latin typeface="Times New Roman" pitchFamily="18" charset="0"/>
              </a:rPr>
              <a:t>是使得</a:t>
            </a:r>
            <a:r>
              <a:rPr lang="en-US" altLang="zh-CN" sz="2000" i="1" dirty="0" smtClean="0">
                <a:latin typeface="Times New Roman" pitchFamily="18" charset="0"/>
              </a:rPr>
              <a:t>S</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S</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err="1" smtClean="0">
                <a:latin typeface="Times New Roman" pitchFamily="18" charset="0"/>
              </a:rPr>
              <a:t>S</a:t>
            </a:r>
            <a:r>
              <a:rPr lang="en-US" altLang="zh-CN" sz="2000" i="1" baseline="-25000" dirty="0" err="1" smtClean="0">
                <a:latin typeface="Times New Roman" pitchFamily="18" charset="0"/>
              </a:rPr>
              <a:t>m</a:t>
            </a:r>
            <a:r>
              <a:rPr lang="zh-CN" altLang="en-US" sz="2000" dirty="0" smtClean="0">
                <a:latin typeface="Times New Roman" pitchFamily="18" charset="0"/>
              </a:rPr>
              <a:t>线性相关的最小整数，现在</a:t>
            </a:r>
            <a:r>
              <a:rPr lang="en-US" altLang="zh-CN" sz="2000" dirty="0" smtClean="0">
                <a:latin typeface="Times New Roman" pitchFamily="18" charset="0"/>
              </a:rPr>
              <a:t>n&lt;m</a:t>
            </a:r>
            <a:r>
              <a:rPr lang="zh-CN" altLang="en-US" sz="2000" dirty="0" smtClean="0">
                <a:latin typeface="Times New Roman" pitchFamily="18" charset="0"/>
              </a:rPr>
              <a:t>所以</a:t>
            </a:r>
            <a:r>
              <a:rPr lang="en-US" altLang="zh-CN" sz="2000" dirty="0" smtClean="0">
                <a:latin typeface="Times New Roman" pitchFamily="18" charset="0"/>
              </a:rPr>
              <a:t>n</a:t>
            </a:r>
            <a:r>
              <a:rPr lang="zh-CN" altLang="en-US" sz="2000" dirty="0" smtClean="0">
                <a:latin typeface="Times New Roman" pitchFamily="18" charset="0"/>
              </a:rPr>
              <a:t>个向量</a:t>
            </a:r>
            <a:r>
              <a:rPr lang="en-US" altLang="zh-CN" sz="2000" i="1" dirty="0" smtClean="0">
                <a:latin typeface="Times New Roman" pitchFamily="18" charset="0"/>
              </a:rPr>
              <a:t>S</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S</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err="1" smtClean="0">
                <a:latin typeface="Times New Roman" pitchFamily="18" charset="0"/>
              </a:rPr>
              <a:t>S</a:t>
            </a:r>
            <a:r>
              <a:rPr lang="en-US" altLang="zh-CN" sz="2000" i="1" baseline="-25000" dirty="0" err="1" smtClean="0">
                <a:latin typeface="Times New Roman" pitchFamily="18" charset="0"/>
              </a:rPr>
              <a:t>n</a:t>
            </a:r>
            <a:r>
              <a:rPr lang="zh-CN" altLang="en-US" sz="2000" dirty="0" smtClean="0">
                <a:latin typeface="Times New Roman" pitchFamily="18" charset="0"/>
              </a:rPr>
              <a:t>必线性无关，即矩阵</a:t>
            </a:r>
            <a:r>
              <a:rPr lang="en-US" altLang="zh-CN" sz="2000" dirty="0" smtClean="0">
                <a:latin typeface="Times New Roman" pitchFamily="18" charset="0"/>
              </a:rPr>
              <a:t>X</a:t>
            </a:r>
            <a:r>
              <a:rPr lang="zh-CN" altLang="en-US" sz="2000" dirty="0" smtClean="0">
                <a:latin typeface="Times New Roman" pitchFamily="18" charset="0"/>
              </a:rPr>
              <a:t>可逆。</a:t>
            </a:r>
          </a:p>
          <a:p>
            <a:pPr>
              <a:spcBef>
                <a:spcPts val="600"/>
              </a:spcBef>
            </a:pPr>
            <a:endParaRPr lang="zh-CN" altLang="en-US" sz="24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3" name="内容占位符 2"/>
          <p:cNvSpPr>
            <a:spLocks noGrp="1"/>
          </p:cNvSpPr>
          <p:nvPr>
            <p:ph idx="1"/>
          </p:nvPr>
        </p:nvSpPr>
        <p:spPr>
          <a:xfrm>
            <a:off x="457200" y="990600"/>
            <a:ext cx="8534400" cy="5410200"/>
          </a:xfrm>
        </p:spPr>
        <p:txBody>
          <a:bodyPr/>
          <a:lstStyle/>
          <a:p>
            <a:r>
              <a:rPr lang="en-US" altLang="zh-CN" sz="2400" dirty="0" smtClean="0">
                <a:solidFill>
                  <a:srgbClr val="0000FF"/>
                </a:solidFill>
                <a:latin typeface="Times New Roman" pitchFamily="18" charset="0"/>
              </a:rPr>
              <a:t>【</a:t>
            </a:r>
            <a:r>
              <a:rPr lang="zh-CN" altLang="en-US" sz="2400" dirty="0" smtClean="0">
                <a:solidFill>
                  <a:srgbClr val="0000FF"/>
                </a:solidFill>
                <a:latin typeface="Times New Roman" pitchFamily="18" charset="0"/>
              </a:rPr>
              <a:t>例</a:t>
            </a:r>
            <a:r>
              <a:rPr lang="en-US" altLang="zh-CN" sz="2400" dirty="0" smtClean="0">
                <a:solidFill>
                  <a:srgbClr val="0000FF"/>
                </a:solidFill>
                <a:latin typeface="Times New Roman" pitchFamily="18" charset="0"/>
              </a:rPr>
              <a:t>2</a:t>
            </a:r>
            <a:r>
              <a:rPr lang="zh-CN" altLang="en-US" sz="2400" dirty="0" smtClean="0">
                <a:solidFill>
                  <a:srgbClr val="0000FF"/>
                </a:solidFill>
                <a:latin typeface="Times New Roman" pitchFamily="18" charset="0"/>
              </a:rPr>
              <a:t>－</a:t>
            </a:r>
            <a:r>
              <a:rPr lang="en-US" altLang="zh-CN" sz="2400" dirty="0" smtClean="0">
                <a:solidFill>
                  <a:srgbClr val="0000FF"/>
                </a:solidFill>
                <a:latin typeface="Times New Roman" pitchFamily="18" charset="0"/>
              </a:rPr>
              <a:t>6】</a:t>
            </a:r>
            <a:r>
              <a:rPr lang="zh-CN" altLang="en-US" sz="2400" dirty="0" smtClean="0">
                <a:latin typeface="Times New Roman" pitchFamily="18" charset="0"/>
              </a:rPr>
              <a:t>设敌手得到密文串</a:t>
            </a:r>
            <a:r>
              <a:rPr lang="en-US" altLang="zh-CN" sz="2400" dirty="0" smtClean="0">
                <a:latin typeface="Times New Roman" pitchFamily="18" charset="0"/>
              </a:rPr>
              <a:t>101101011110010</a:t>
            </a:r>
            <a:r>
              <a:rPr lang="zh-CN" altLang="en-US" sz="2400" dirty="0" smtClean="0">
                <a:latin typeface="Times New Roman" pitchFamily="18" charset="0"/>
              </a:rPr>
              <a:t>和相应密文串</a:t>
            </a:r>
            <a:r>
              <a:rPr lang="en-US" altLang="zh-CN" sz="2400" dirty="0" smtClean="0">
                <a:latin typeface="Times New Roman" pitchFamily="18" charset="0"/>
              </a:rPr>
              <a:t>011001111111001</a:t>
            </a:r>
            <a:r>
              <a:rPr lang="zh-CN" altLang="en-US" sz="2400" dirty="0" smtClean="0">
                <a:latin typeface="Times New Roman" pitchFamily="18" charset="0"/>
              </a:rPr>
              <a:t>，并且假定敌手还知道密钥流是使用</a:t>
            </a:r>
            <a:r>
              <a:rPr lang="en-US" altLang="zh-CN" sz="2400" dirty="0" smtClean="0">
                <a:latin typeface="Times New Roman" pitchFamily="18" charset="0"/>
              </a:rPr>
              <a:t>5</a:t>
            </a:r>
            <a:r>
              <a:rPr lang="zh-CN" altLang="en-US" sz="2400" dirty="0" smtClean="0">
                <a:latin typeface="Times New Roman" pitchFamily="18" charset="0"/>
              </a:rPr>
              <a:t>级移位寄存器产生的，采用二元加法流密码。试破译该密钥流产生器，即求解出递推关系</a:t>
            </a:r>
          </a:p>
          <a:p>
            <a:pPr lvl="1"/>
            <a:r>
              <a:rPr lang="zh-CN" altLang="en-US" sz="2000" dirty="0" smtClean="0">
                <a:latin typeface="Times New Roman" pitchFamily="18" charset="0"/>
              </a:rPr>
              <a:t>解：由明密文串立即可得相应得密钥流为二者对应位异或，得</a:t>
            </a:r>
            <a:r>
              <a:rPr lang="en-US" altLang="zh-CN" sz="2000" dirty="0" smtClean="0">
                <a:latin typeface="Times New Roman" pitchFamily="18" charset="0"/>
              </a:rPr>
              <a:t>110100100001011</a:t>
            </a:r>
          </a:p>
          <a:p>
            <a:pPr lvl="1"/>
            <a:r>
              <a:rPr lang="zh-CN" altLang="en-US" sz="2000" dirty="0" smtClean="0">
                <a:latin typeface="Times New Roman" pitchFamily="18" charset="0"/>
              </a:rPr>
              <a:t>由已知的移位寄存器的级数</a:t>
            </a:r>
            <a:r>
              <a:rPr lang="en-US" altLang="zh-CN" sz="2000" dirty="0" smtClean="0">
                <a:latin typeface="Times New Roman" pitchFamily="18" charset="0"/>
              </a:rPr>
              <a:t>5</a:t>
            </a:r>
            <a:r>
              <a:rPr lang="zh-CN" altLang="en-US" sz="2000" dirty="0" smtClean="0">
                <a:latin typeface="Times New Roman" pitchFamily="18" charset="0"/>
              </a:rPr>
              <a:t>，提取密钥流的前</a:t>
            </a:r>
            <a:r>
              <a:rPr lang="en-US" altLang="zh-CN" sz="2000" dirty="0" smtClean="0">
                <a:latin typeface="Times New Roman" pitchFamily="18" charset="0"/>
              </a:rPr>
              <a:t>10</a:t>
            </a:r>
            <a:r>
              <a:rPr lang="zh-CN" altLang="en-US" sz="2000" dirty="0" smtClean="0">
                <a:latin typeface="Times New Roman" pitchFamily="18" charset="0"/>
              </a:rPr>
              <a:t>个比特，建立如下方程：</a:t>
            </a:r>
            <a:endParaRPr lang="zh-CN" altLang="en-US" sz="2000" i="1" dirty="0" smtClean="0">
              <a:latin typeface="Times New Roman" pitchFamily="18" charset="0"/>
            </a:endParaRPr>
          </a:p>
          <a:p>
            <a:pPr lvl="1"/>
            <a:r>
              <a:rPr lang="en-US" altLang="zh-CN" sz="2000" i="1" dirty="0" err="1" smtClean="0">
                <a:latin typeface="Times New Roman" pitchFamily="18" charset="0"/>
              </a:rPr>
              <a:t>S</a:t>
            </a:r>
            <a:r>
              <a:rPr lang="en-US" altLang="zh-CN" sz="2000" i="1" baseline="30000" dirty="0" err="1" smtClean="0">
                <a:latin typeface="Times New Roman" pitchFamily="18" charset="0"/>
              </a:rPr>
              <a:t>T</a:t>
            </a:r>
            <a:r>
              <a:rPr lang="en-US" altLang="zh-CN" sz="2000" i="1" baseline="-25000" dirty="0" err="1" smtClean="0">
                <a:latin typeface="Times New Roman" pitchFamily="18" charset="0"/>
              </a:rPr>
              <a:t>n</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CX</a:t>
            </a:r>
          </a:p>
          <a:p>
            <a:pPr lvl="1"/>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6</a:t>
            </a:r>
            <a:r>
              <a:rPr lang="en-US" altLang="zh-CN" sz="2000" i="1" dirty="0" smtClean="0">
                <a:latin typeface="Times New Roman" pitchFamily="18" charset="0"/>
              </a:rPr>
              <a:t>a</a:t>
            </a:r>
            <a:r>
              <a:rPr lang="en-US" altLang="zh-CN" sz="2000" baseline="-25000" dirty="0" smtClean="0">
                <a:latin typeface="Times New Roman" pitchFamily="18" charset="0"/>
              </a:rPr>
              <a:t>7</a:t>
            </a:r>
            <a:r>
              <a:rPr lang="en-US" altLang="zh-CN" sz="2000" i="1" dirty="0" smtClean="0">
                <a:latin typeface="Times New Roman" pitchFamily="18" charset="0"/>
              </a:rPr>
              <a:t>a</a:t>
            </a:r>
            <a:r>
              <a:rPr lang="en-US" altLang="zh-CN" sz="2000" baseline="-25000" dirty="0" smtClean="0">
                <a:latin typeface="Times New Roman" pitchFamily="18" charset="0"/>
              </a:rPr>
              <a:t>8</a:t>
            </a:r>
            <a:r>
              <a:rPr lang="en-US" altLang="zh-CN" sz="2000" i="1" dirty="0" smtClean="0">
                <a:latin typeface="Times New Roman" pitchFamily="18" charset="0"/>
              </a:rPr>
              <a:t>a</a:t>
            </a:r>
            <a:r>
              <a:rPr lang="en-US" altLang="zh-CN" sz="2000" baseline="-25000" dirty="0" smtClean="0">
                <a:latin typeface="Times New Roman" pitchFamily="18" charset="0"/>
              </a:rPr>
              <a:t>9</a:t>
            </a:r>
            <a:r>
              <a:rPr lang="en-US" altLang="zh-CN" sz="2000" i="1" dirty="0" smtClean="0">
                <a:latin typeface="Times New Roman" pitchFamily="18" charset="0"/>
              </a:rPr>
              <a:t>a</a:t>
            </a:r>
            <a:r>
              <a:rPr lang="en-US" altLang="zh-CN" sz="2000" baseline="-25000" dirty="0" smtClean="0">
                <a:latin typeface="Times New Roman" pitchFamily="18" charset="0"/>
              </a:rPr>
              <a:t>10</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5</a:t>
            </a:r>
            <a:r>
              <a:rPr lang="en-US" altLang="zh-CN" sz="2000" i="1" dirty="0" smtClean="0">
                <a:latin typeface="Times New Roman" pitchFamily="18" charset="0"/>
              </a:rPr>
              <a:t>c</a:t>
            </a:r>
            <a:r>
              <a:rPr lang="en-US" altLang="zh-CN" sz="2000" baseline="-25000" dirty="0" smtClean="0">
                <a:latin typeface="Times New Roman" pitchFamily="18" charset="0"/>
              </a:rPr>
              <a:t>4</a:t>
            </a:r>
            <a:r>
              <a:rPr lang="en-US" altLang="zh-CN" sz="2000" i="1" dirty="0" smtClean="0">
                <a:latin typeface="Times New Roman" pitchFamily="18" charset="0"/>
              </a:rPr>
              <a:t>c</a:t>
            </a:r>
            <a:r>
              <a:rPr lang="en-US" altLang="zh-CN" sz="2000" baseline="-25000" dirty="0" smtClean="0">
                <a:latin typeface="Times New Roman" pitchFamily="18" charset="0"/>
              </a:rPr>
              <a:t>3</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                    </a:t>
            </a:r>
            <a:r>
              <a:rPr lang="zh-CN" altLang="en-US" sz="2000" dirty="0" smtClean="0">
                <a:latin typeface="Times New Roman" pitchFamily="18" charset="0"/>
              </a:rPr>
              <a:t>，即</a:t>
            </a:r>
            <a:r>
              <a:rPr lang="en-US" altLang="zh-CN" sz="2000" dirty="0" smtClean="0">
                <a:latin typeface="Times New Roman" pitchFamily="18" charset="0"/>
              </a:rPr>
              <a:t>(0 1 0 0 0)=(</a:t>
            </a:r>
            <a:r>
              <a:rPr lang="en-US" altLang="zh-CN" sz="2000" i="1" dirty="0" smtClean="0">
                <a:latin typeface="Times New Roman" pitchFamily="18" charset="0"/>
              </a:rPr>
              <a:t>c</a:t>
            </a:r>
            <a:r>
              <a:rPr lang="en-US" altLang="zh-CN" sz="2000" baseline="-25000" dirty="0" smtClean="0">
                <a:latin typeface="Times New Roman" pitchFamily="18" charset="0"/>
              </a:rPr>
              <a:t>5</a:t>
            </a:r>
            <a:r>
              <a:rPr lang="en-US" altLang="zh-CN" sz="2000" i="1" dirty="0" smtClean="0">
                <a:latin typeface="Times New Roman" pitchFamily="18" charset="0"/>
              </a:rPr>
              <a:t>c</a:t>
            </a:r>
            <a:r>
              <a:rPr lang="en-US" altLang="zh-CN" sz="2000" baseline="-25000" dirty="0" smtClean="0">
                <a:latin typeface="Times New Roman" pitchFamily="18" charset="0"/>
              </a:rPr>
              <a:t>4</a:t>
            </a:r>
            <a:r>
              <a:rPr lang="en-US" altLang="zh-CN" sz="2000" i="1" dirty="0" smtClean="0">
                <a:latin typeface="Times New Roman" pitchFamily="18" charset="0"/>
              </a:rPr>
              <a:t>c</a:t>
            </a:r>
            <a:r>
              <a:rPr lang="en-US" altLang="zh-CN" sz="2000" baseline="-25000" dirty="0" smtClean="0">
                <a:latin typeface="Times New Roman" pitchFamily="18" charset="0"/>
              </a:rPr>
              <a:t>3</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endParaRPr lang="en-US" altLang="zh-CN"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51938" name="Object 2"/>
          <p:cNvGraphicFramePr>
            <a:graphicFrameLocks noChangeAspect="1"/>
          </p:cNvGraphicFramePr>
          <p:nvPr/>
        </p:nvGraphicFramePr>
        <p:xfrm>
          <a:off x="3836988" y="4419600"/>
          <a:ext cx="1268412" cy="1981200"/>
        </p:xfrm>
        <a:graphic>
          <a:graphicData uri="http://schemas.openxmlformats.org/presentationml/2006/ole">
            <p:oleObj spid="_x0000_s551938" name="公式" r:id="rId3" imgW="850680" imgH="1117440" progId="Equation.3">
              <p:embed/>
            </p:oleObj>
          </a:graphicData>
        </a:graphic>
      </p:graphicFrame>
      <p:graphicFrame>
        <p:nvGraphicFramePr>
          <p:cNvPr id="551939" name="Object 3"/>
          <p:cNvGraphicFramePr>
            <a:graphicFrameLocks noChangeAspect="1"/>
          </p:cNvGraphicFramePr>
          <p:nvPr/>
        </p:nvGraphicFramePr>
        <p:xfrm>
          <a:off x="7948612" y="4473575"/>
          <a:ext cx="1195388" cy="1927225"/>
        </p:xfrm>
        <a:graphic>
          <a:graphicData uri="http://schemas.openxmlformats.org/presentationml/2006/ole">
            <p:oleObj spid="_x0000_s551939" name="公式" r:id="rId4" imgW="685800" imgH="11048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51938"/>
                                        </p:tgtEl>
                                        <p:attrNameLst>
                                          <p:attrName>style.visibility</p:attrName>
                                        </p:attrNameLst>
                                      </p:cBhvr>
                                      <p:to>
                                        <p:strVal val="visible"/>
                                      </p:to>
                                    </p:set>
                                    <p:anim calcmode="lin" valueType="num">
                                      <p:cBhvr additive="base">
                                        <p:cTn id="7" dur="500" fill="hold"/>
                                        <p:tgtEl>
                                          <p:spTgt spid="551938"/>
                                        </p:tgtEl>
                                        <p:attrNameLst>
                                          <p:attrName>ppt_x</p:attrName>
                                        </p:attrNameLst>
                                      </p:cBhvr>
                                      <p:tavLst>
                                        <p:tav tm="0">
                                          <p:val>
                                            <p:strVal val="#ppt_x"/>
                                          </p:val>
                                        </p:tav>
                                        <p:tav tm="100000">
                                          <p:val>
                                            <p:strVal val="#ppt_x"/>
                                          </p:val>
                                        </p:tav>
                                      </p:tavLst>
                                    </p:anim>
                                    <p:anim calcmode="lin" valueType="num">
                                      <p:cBhvr additive="base">
                                        <p:cTn id="8" dur="500" fill="hold"/>
                                        <p:tgtEl>
                                          <p:spTgt spid="55193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1939"/>
                                        </p:tgtEl>
                                        <p:attrNameLst>
                                          <p:attrName>style.visibility</p:attrName>
                                        </p:attrNameLst>
                                      </p:cBhvr>
                                      <p:to>
                                        <p:strVal val="visible"/>
                                      </p:to>
                                    </p:set>
                                    <p:anim calcmode="lin" valueType="num">
                                      <p:cBhvr additive="base">
                                        <p:cTn id="11" dur="500" fill="hold"/>
                                        <p:tgtEl>
                                          <p:spTgt spid="551939"/>
                                        </p:tgtEl>
                                        <p:attrNameLst>
                                          <p:attrName>ppt_x</p:attrName>
                                        </p:attrNameLst>
                                      </p:cBhvr>
                                      <p:tavLst>
                                        <p:tav tm="0">
                                          <p:val>
                                            <p:strVal val="#ppt_x"/>
                                          </p:val>
                                        </p:tav>
                                        <p:tav tm="100000">
                                          <p:val>
                                            <p:strVal val="#ppt_x"/>
                                          </p:val>
                                        </p:tav>
                                      </p:tavLst>
                                    </p:anim>
                                    <p:anim calcmode="lin" valueType="num">
                                      <p:cBhvr additive="base">
                                        <p:cTn id="12" dur="500" fill="hold"/>
                                        <p:tgtEl>
                                          <p:spTgt spid="5519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3" name="内容占位符 2"/>
          <p:cNvSpPr>
            <a:spLocks noGrp="1"/>
          </p:cNvSpPr>
          <p:nvPr>
            <p:ph idx="1"/>
          </p:nvPr>
        </p:nvSpPr>
        <p:spPr>
          <a:xfrm>
            <a:off x="457200" y="990600"/>
            <a:ext cx="8534400" cy="5410200"/>
          </a:xfrm>
        </p:spPr>
        <p:txBody>
          <a:bodyPr/>
          <a:lstStyle/>
          <a:p>
            <a:pPr lvl="1"/>
            <a:endParaRPr lang="en-US" altLang="zh-CN" dirty="0" smtClean="0">
              <a:latin typeface="Times New Roman" pitchFamily="18" charset="0"/>
            </a:endParaRPr>
          </a:p>
          <a:p>
            <a:pPr lvl="1"/>
            <a:r>
              <a:rPr lang="zh-CN" altLang="en-US" sz="2000" dirty="0" smtClean="0">
                <a:latin typeface="Times New Roman" pitchFamily="18" charset="0"/>
              </a:rPr>
              <a:t>而                 ＝                   ，从而</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5</a:t>
            </a:r>
            <a:r>
              <a:rPr lang="en-US" altLang="zh-CN" sz="2000" i="1" dirty="0" smtClean="0">
                <a:latin typeface="Times New Roman" pitchFamily="18" charset="0"/>
              </a:rPr>
              <a:t>c</a:t>
            </a:r>
            <a:r>
              <a:rPr lang="en-US" altLang="zh-CN" sz="2000" baseline="-25000" dirty="0" smtClean="0">
                <a:latin typeface="Times New Roman" pitchFamily="18" charset="0"/>
              </a:rPr>
              <a:t>4</a:t>
            </a:r>
            <a:r>
              <a:rPr lang="en-US" altLang="zh-CN" sz="2000" i="1" dirty="0" smtClean="0">
                <a:latin typeface="Times New Roman" pitchFamily="18" charset="0"/>
              </a:rPr>
              <a:t>c</a:t>
            </a:r>
            <a:r>
              <a:rPr lang="en-US" altLang="zh-CN" sz="2000" baseline="-25000" dirty="0" smtClean="0">
                <a:latin typeface="Times New Roman" pitchFamily="18" charset="0"/>
              </a:rPr>
              <a:t>3</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(0 1 0 0 0)</a:t>
            </a:r>
          </a:p>
          <a:p>
            <a:pPr lvl="1"/>
            <a:endParaRPr lang="en-US" altLang="zh-CN" sz="2000" dirty="0" smtClean="0">
              <a:latin typeface="Times New Roman" pitchFamily="18" charset="0"/>
            </a:endParaRPr>
          </a:p>
          <a:p>
            <a:pPr lvl="1"/>
            <a:r>
              <a:rPr lang="en-US" altLang="zh-CN" sz="2000" dirty="0" smtClean="0">
                <a:latin typeface="Times New Roman" pitchFamily="18" charset="0"/>
              </a:rPr>
              <a:t> </a:t>
            </a:r>
            <a:r>
              <a:rPr lang="zh-CN" altLang="en-US" sz="2000" dirty="0" smtClean="0">
                <a:latin typeface="Times New Roman" pitchFamily="18" charset="0"/>
              </a:rPr>
              <a:t>所以有</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5</a:t>
            </a:r>
            <a:r>
              <a:rPr lang="en-US" altLang="zh-CN" sz="2000" i="1" dirty="0" smtClean="0">
                <a:latin typeface="Times New Roman" pitchFamily="18" charset="0"/>
              </a:rPr>
              <a:t>c</a:t>
            </a:r>
            <a:r>
              <a:rPr lang="en-US" altLang="zh-CN" sz="2000" baseline="-25000" dirty="0" smtClean="0">
                <a:latin typeface="Times New Roman" pitchFamily="18" charset="0"/>
              </a:rPr>
              <a:t>4</a:t>
            </a:r>
            <a:r>
              <a:rPr lang="en-US" altLang="zh-CN" sz="2000" i="1" dirty="0" smtClean="0">
                <a:latin typeface="Times New Roman" pitchFamily="18" charset="0"/>
              </a:rPr>
              <a:t>c</a:t>
            </a:r>
            <a:r>
              <a:rPr lang="en-US" altLang="zh-CN" sz="2000" baseline="-25000" dirty="0" smtClean="0">
                <a:latin typeface="Times New Roman" pitchFamily="18" charset="0"/>
              </a:rPr>
              <a:t>3</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(10010)</a:t>
            </a:r>
          </a:p>
          <a:p>
            <a:r>
              <a:rPr lang="zh-CN" altLang="en-US" sz="2000" dirty="0" smtClean="0">
                <a:latin typeface="Times New Roman" pitchFamily="18" charset="0"/>
              </a:rPr>
              <a:t>从而密钥流的递推关系为</a:t>
            </a:r>
          </a:p>
          <a:p>
            <a:pPr lvl="1"/>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zh-CN" altLang="en-US" sz="2000" baseline="-25000" dirty="0" smtClean="0">
                <a:latin typeface="Times New Roman" pitchFamily="18" charset="0"/>
              </a:rPr>
              <a:t>＋</a:t>
            </a:r>
            <a:r>
              <a:rPr lang="en-US" altLang="zh-CN" sz="2000" baseline="-25000" dirty="0" smtClean="0">
                <a:latin typeface="Times New Roman" pitchFamily="18" charset="0"/>
              </a:rPr>
              <a:t>5</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i="1" baseline="-25000" dirty="0" smtClean="0">
                <a:latin typeface="Times New Roman" pitchFamily="18" charset="0"/>
              </a:rPr>
              <a:t>i</a:t>
            </a:r>
            <a:r>
              <a:rPr lang="zh-CN" altLang="en-US" sz="2000" baseline="-25000" dirty="0" smtClean="0">
                <a:latin typeface="Times New Roman" pitchFamily="18" charset="0"/>
              </a:rPr>
              <a:t>＋</a:t>
            </a:r>
            <a:r>
              <a:rPr lang="en-US" altLang="zh-CN" sz="2000" baseline="-25000" dirty="0" smtClean="0">
                <a:latin typeface="Times New Roman" pitchFamily="18" charset="0"/>
              </a:rPr>
              <a:t>3</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baseline="-25000" dirty="0" smtClean="0">
                <a:latin typeface="Times New Roman" pitchFamily="18" charset="0"/>
              </a:rPr>
              <a:t>5</a:t>
            </a:r>
            <a:r>
              <a:rPr lang="en-US" altLang="zh-CN" sz="2000" i="1" dirty="0" smtClean="0">
                <a:latin typeface="Times New Roman" pitchFamily="18" charset="0"/>
              </a:rPr>
              <a:t>a</a:t>
            </a:r>
            <a:r>
              <a:rPr lang="en-US" altLang="zh-CN" sz="2000" i="1" baseline="-25000" dirty="0" smtClean="0">
                <a:latin typeface="Times New Roman" pitchFamily="18" charset="0"/>
              </a:rPr>
              <a:t>i</a:t>
            </a:r>
            <a:r>
              <a:rPr lang="zh-CN" altLang="en-US"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zh-CN" altLang="en-US" sz="2000" baseline="-25000" dirty="0" smtClean="0">
                <a:latin typeface="Times New Roman" pitchFamily="18" charset="0"/>
              </a:rPr>
              <a:t>＋</a:t>
            </a:r>
            <a:r>
              <a:rPr lang="en-US" altLang="zh-CN" sz="2000" baseline="-25000" dirty="0" smtClean="0">
                <a:latin typeface="Times New Roman" pitchFamily="18" charset="0"/>
              </a:rPr>
              <a:t>3</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a</a:t>
            </a:r>
            <a:r>
              <a:rPr lang="en-US" altLang="zh-CN" sz="2000" i="1" baseline="-25000" dirty="0" smtClean="0">
                <a:latin typeface="Times New Roman" pitchFamily="18" charset="0"/>
              </a:rPr>
              <a:t>i</a:t>
            </a:r>
            <a:endParaRPr lang="en-US" altLang="zh-CN" sz="2000" baseline="-25000" dirty="0" smtClean="0">
              <a:latin typeface="Times New Roman" pitchFamily="18" charset="0"/>
            </a:endParaRPr>
          </a:p>
          <a:p>
            <a:pPr lvl="1"/>
            <a:r>
              <a:rPr lang="zh-CN" altLang="en-US" sz="2000" dirty="0" smtClean="0">
                <a:latin typeface="Times New Roman" pitchFamily="18" charset="0"/>
              </a:rPr>
              <a:t>矩阵的逆满足</a:t>
            </a:r>
            <a:r>
              <a:rPr lang="en-US" altLang="zh-CN" sz="2000" i="1" dirty="0" smtClean="0">
                <a:latin typeface="Times New Roman" pitchFamily="18" charset="0"/>
              </a:rPr>
              <a:t>A</a:t>
            </a:r>
            <a:r>
              <a:rPr lang="en-US" altLang="zh-CN" sz="2000" baseline="30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dirty="0" smtClean="0">
                <a:latin typeface="Times New Roman" pitchFamily="18" charset="0"/>
              </a:rPr>
              <a:t>|</a:t>
            </a:r>
            <a:r>
              <a:rPr lang="zh-CN" altLang="en-US" sz="2000" dirty="0" smtClean="0">
                <a:latin typeface="Times New Roman" pitchFamily="18" charset="0"/>
              </a:rPr>
              <a:t>等于</a:t>
            </a:r>
            <a:r>
              <a:rPr lang="en-US" altLang="zh-CN" sz="2000" dirty="0" smtClean="0">
                <a:latin typeface="Times New Roman" pitchFamily="18" charset="0"/>
              </a:rPr>
              <a:t>A</a:t>
            </a:r>
            <a:r>
              <a:rPr lang="zh-CN" altLang="en-US" sz="2000" dirty="0" smtClean="0">
                <a:latin typeface="Times New Roman" pitchFamily="18" charset="0"/>
              </a:rPr>
              <a:t>的伴随阵除以</a:t>
            </a:r>
            <a:r>
              <a:rPr lang="en-US" altLang="zh-CN" sz="2000" dirty="0" smtClean="0">
                <a:latin typeface="Times New Roman" pitchFamily="18" charset="0"/>
              </a:rPr>
              <a:t>A</a:t>
            </a:r>
            <a:r>
              <a:rPr lang="zh-CN" altLang="en-US" sz="2000" dirty="0" smtClean="0">
                <a:latin typeface="Times New Roman" pitchFamily="18" charset="0"/>
              </a:rPr>
              <a:t>的行列式</a:t>
            </a:r>
          </a:p>
          <a:p>
            <a:pPr lvl="1"/>
            <a:r>
              <a:rPr lang="zh-CN" altLang="en-US" sz="2000" dirty="0" smtClean="0">
                <a:latin typeface="Times New Roman" pitchFamily="18" charset="0"/>
              </a:rPr>
              <a:t>解方程组还可用克莱姆法则，</a:t>
            </a:r>
            <a:r>
              <a:rPr lang="en-US" altLang="zh-CN" sz="2000" i="1" dirty="0" err="1" smtClean="0">
                <a:latin typeface="Times New Roman" pitchFamily="18" charset="0"/>
              </a:rPr>
              <a:t>c</a:t>
            </a:r>
            <a:r>
              <a:rPr lang="en-US" altLang="zh-CN" sz="2000" i="1" baseline="-25000" dirty="0" err="1" smtClean="0">
                <a:latin typeface="Times New Roman" pitchFamily="18" charset="0"/>
              </a:rPr>
              <a:t>i</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i="1" dirty="0" smtClean="0">
                <a:latin typeface="Times New Roman" pitchFamily="18" charset="0"/>
              </a:rPr>
              <a:t>D</a:t>
            </a:r>
            <a:r>
              <a:rPr lang="en-US" altLang="zh-CN" sz="2000" dirty="0" smtClean="0">
                <a:latin typeface="Times New Roman" pitchFamily="18" charset="0"/>
                <a:sym typeface="Symbol" pitchFamily="18" charset="2"/>
              </a:rPr>
              <a:t></a:t>
            </a:r>
            <a:r>
              <a:rPr lang="en-US" altLang="zh-CN" sz="2000" baseline="-25000" dirty="0" smtClean="0">
                <a:latin typeface="Times New Roman" pitchFamily="18" charset="0"/>
              </a:rPr>
              <a:t>6-i</a:t>
            </a:r>
            <a:r>
              <a:rPr lang="en-US" altLang="zh-CN" sz="2000" dirty="0" smtClean="0">
                <a:latin typeface="Times New Roman" pitchFamily="18" charset="0"/>
              </a:rPr>
              <a:t>|/|D</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zh-CN" altLang="en-US" sz="2000" dirty="0" smtClean="0">
                <a:latin typeface="Times New Roman" pitchFamily="18" charset="0"/>
              </a:rPr>
              <a:t>由于矩阵满秩，</a:t>
            </a:r>
            <a:r>
              <a:rPr lang="en-US" altLang="zh-CN" sz="2000" dirty="0" smtClean="0">
                <a:latin typeface="Times New Roman" pitchFamily="18" charset="0"/>
              </a:rPr>
              <a:t>|D</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1</a:t>
            </a:r>
          </a:p>
          <a:p>
            <a:pPr marL="342900" lvl="1" indent="-342900">
              <a:buClr>
                <a:schemeClr val="tx2"/>
              </a:buClr>
              <a:buFont typeface="Wingdings" pitchFamily="2" charset="2"/>
              <a:buChar char="Ü"/>
            </a:pPr>
            <a:r>
              <a:rPr lang="zh-CN" altLang="en-US" dirty="0" smtClean="0">
                <a:solidFill>
                  <a:srgbClr val="0000FF"/>
                </a:solidFill>
                <a:effectLst>
                  <a:outerShdw blurRad="38100" dist="38100" dir="2700000" algn="tl">
                    <a:srgbClr val="000000">
                      <a:alpha val="43137"/>
                    </a:srgbClr>
                  </a:outerShdw>
                </a:effectLst>
              </a:rPr>
              <a:t>这种方法不容易确定所适用的</a:t>
            </a:r>
            <a:r>
              <a:rPr lang="en-US" altLang="zh-CN" dirty="0" smtClean="0">
                <a:solidFill>
                  <a:srgbClr val="0000FF"/>
                </a:solidFill>
                <a:effectLst>
                  <a:outerShdw blurRad="38100" dist="38100" dir="2700000" algn="tl">
                    <a:srgbClr val="000000">
                      <a:alpha val="43137"/>
                    </a:srgbClr>
                  </a:outerShdw>
                </a:effectLst>
              </a:rPr>
              <a:t>LFSR</a:t>
            </a:r>
            <a:r>
              <a:rPr lang="zh-CN" altLang="en-US" dirty="0" smtClean="0">
                <a:solidFill>
                  <a:srgbClr val="0000FF"/>
                </a:solidFill>
                <a:effectLst>
                  <a:outerShdw blurRad="38100" dist="38100" dir="2700000" algn="tl">
                    <a:srgbClr val="000000">
                      <a:alpha val="43137"/>
                    </a:srgbClr>
                  </a:outerShdw>
                </a:effectLst>
              </a:rPr>
              <a:t>的级数</a:t>
            </a:r>
            <a:r>
              <a:rPr lang="en-US" altLang="zh-CN" dirty="0" smtClean="0">
                <a:solidFill>
                  <a:srgbClr val="0000FF"/>
                </a:solidFill>
                <a:effectLst>
                  <a:outerShdw blurRad="38100" dist="38100" dir="2700000" algn="tl">
                    <a:srgbClr val="000000">
                      <a:alpha val="43137"/>
                    </a:srgbClr>
                  </a:outerShdw>
                </a:effectLst>
              </a:rPr>
              <a:t>n</a:t>
            </a:r>
            <a:r>
              <a:rPr lang="zh-CN" altLang="en-US" dirty="0" smtClean="0">
                <a:solidFill>
                  <a:srgbClr val="0000FF"/>
                </a:solidFill>
                <a:effectLst>
                  <a:outerShdw blurRad="38100" dist="38100" dir="2700000" algn="tl">
                    <a:srgbClr val="000000">
                      <a:alpha val="43137"/>
                    </a:srgbClr>
                  </a:outerShdw>
                </a:effectLst>
              </a:rPr>
              <a:t>，从而不能导致恰当规模的线性方程组；并且当上述</a:t>
            </a:r>
            <a:r>
              <a:rPr lang="en-US" altLang="zh-CN" dirty="0" smtClean="0">
                <a:solidFill>
                  <a:srgbClr val="0000FF"/>
                </a:solidFill>
                <a:effectLst>
                  <a:outerShdw blurRad="38100" dist="38100" dir="2700000" algn="tl">
                    <a:srgbClr val="000000">
                      <a:alpha val="43137"/>
                    </a:srgbClr>
                  </a:outerShdw>
                </a:effectLst>
              </a:rPr>
              <a:t>n</a:t>
            </a:r>
            <a:r>
              <a:rPr lang="zh-CN" altLang="en-US" dirty="0" smtClean="0">
                <a:solidFill>
                  <a:srgbClr val="0000FF"/>
                </a:solidFill>
                <a:effectLst>
                  <a:outerShdw blurRad="38100" dist="38100" dir="2700000" algn="tl">
                    <a:srgbClr val="000000">
                      <a:alpha val="43137"/>
                    </a:srgbClr>
                  </a:outerShdw>
                </a:effectLst>
              </a:rPr>
              <a:t>很大时，求解相应规模线性方程组也很困难。</a:t>
            </a:r>
            <a:endParaRPr lang="zh-CN" altLang="en-US" dirty="0" smtClean="0">
              <a:solidFill>
                <a:srgbClr val="0000FF"/>
              </a:solidFill>
              <a:effectLst>
                <a:outerShdw blurRad="38100" dist="38100" dir="2700000" algn="tl">
                  <a:srgbClr val="000000">
                    <a:alpha val="43137"/>
                  </a:srgbClr>
                </a:outerShdw>
              </a:effectLst>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52962" name="Object 2"/>
          <p:cNvGraphicFramePr>
            <a:graphicFrameLocks noChangeAspect="1"/>
          </p:cNvGraphicFramePr>
          <p:nvPr/>
        </p:nvGraphicFramePr>
        <p:xfrm>
          <a:off x="1514475" y="936625"/>
          <a:ext cx="1312863" cy="1828800"/>
        </p:xfrm>
        <a:graphic>
          <a:graphicData uri="http://schemas.openxmlformats.org/presentationml/2006/ole">
            <p:oleObj spid="_x0000_s552962" name="公式" r:id="rId3" imgW="812520" imgH="1130040" progId="Equation.3">
              <p:embed/>
            </p:oleObj>
          </a:graphicData>
        </a:graphic>
      </p:graphicFrame>
      <p:graphicFrame>
        <p:nvGraphicFramePr>
          <p:cNvPr id="552963" name="Object 3"/>
          <p:cNvGraphicFramePr>
            <a:graphicFrameLocks noChangeAspect="1"/>
          </p:cNvGraphicFramePr>
          <p:nvPr/>
        </p:nvGraphicFramePr>
        <p:xfrm>
          <a:off x="2819400" y="992187"/>
          <a:ext cx="1096963" cy="1773238"/>
        </p:xfrm>
        <a:graphic>
          <a:graphicData uri="http://schemas.openxmlformats.org/presentationml/2006/ole">
            <p:oleObj spid="_x0000_s552963" name="公式" r:id="rId4" imgW="685800" imgH="1104840" progId="Equation.3">
              <p:embed/>
            </p:oleObj>
          </a:graphicData>
        </a:graphic>
      </p:graphicFrame>
      <p:graphicFrame>
        <p:nvGraphicFramePr>
          <p:cNvPr id="552964" name="Object 4"/>
          <p:cNvGraphicFramePr>
            <a:graphicFrameLocks noChangeAspect="1"/>
          </p:cNvGraphicFramePr>
          <p:nvPr/>
        </p:nvGraphicFramePr>
        <p:xfrm>
          <a:off x="7239000" y="914400"/>
          <a:ext cx="1192213" cy="1927225"/>
        </p:xfrm>
        <a:graphic>
          <a:graphicData uri="http://schemas.openxmlformats.org/presentationml/2006/ole">
            <p:oleObj spid="_x0000_s552964" name="公式" r:id="rId5" imgW="685800" imgH="11048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52962"/>
                                        </p:tgtEl>
                                        <p:attrNameLst>
                                          <p:attrName>style.visibility</p:attrName>
                                        </p:attrNameLst>
                                      </p:cBhvr>
                                      <p:to>
                                        <p:strVal val="visible"/>
                                      </p:to>
                                    </p:set>
                                    <p:anim calcmode="lin" valueType="num">
                                      <p:cBhvr additive="base">
                                        <p:cTn id="7" dur="500" fill="hold"/>
                                        <p:tgtEl>
                                          <p:spTgt spid="552962"/>
                                        </p:tgtEl>
                                        <p:attrNameLst>
                                          <p:attrName>ppt_x</p:attrName>
                                        </p:attrNameLst>
                                      </p:cBhvr>
                                      <p:tavLst>
                                        <p:tav tm="0">
                                          <p:val>
                                            <p:strVal val="#ppt_x"/>
                                          </p:val>
                                        </p:tav>
                                        <p:tav tm="100000">
                                          <p:val>
                                            <p:strVal val="#ppt_x"/>
                                          </p:val>
                                        </p:tav>
                                      </p:tavLst>
                                    </p:anim>
                                    <p:anim calcmode="lin" valueType="num">
                                      <p:cBhvr additive="base">
                                        <p:cTn id="8" dur="500" fill="hold"/>
                                        <p:tgtEl>
                                          <p:spTgt spid="55296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2963"/>
                                        </p:tgtEl>
                                        <p:attrNameLst>
                                          <p:attrName>style.visibility</p:attrName>
                                        </p:attrNameLst>
                                      </p:cBhvr>
                                      <p:to>
                                        <p:strVal val="visible"/>
                                      </p:to>
                                    </p:set>
                                    <p:anim calcmode="lin" valueType="num">
                                      <p:cBhvr additive="base">
                                        <p:cTn id="11" dur="500" fill="hold"/>
                                        <p:tgtEl>
                                          <p:spTgt spid="552963"/>
                                        </p:tgtEl>
                                        <p:attrNameLst>
                                          <p:attrName>ppt_x</p:attrName>
                                        </p:attrNameLst>
                                      </p:cBhvr>
                                      <p:tavLst>
                                        <p:tav tm="0">
                                          <p:val>
                                            <p:strVal val="#ppt_x"/>
                                          </p:val>
                                        </p:tav>
                                        <p:tav tm="100000">
                                          <p:val>
                                            <p:strVal val="#ppt_x"/>
                                          </p:val>
                                        </p:tav>
                                      </p:tavLst>
                                    </p:anim>
                                    <p:anim calcmode="lin" valueType="num">
                                      <p:cBhvr additive="base">
                                        <p:cTn id="12" dur="500" fill="hold"/>
                                        <p:tgtEl>
                                          <p:spTgt spid="55296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52964"/>
                                        </p:tgtEl>
                                        <p:attrNameLst>
                                          <p:attrName>style.visibility</p:attrName>
                                        </p:attrNameLst>
                                      </p:cBhvr>
                                      <p:to>
                                        <p:strVal val="visible"/>
                                      </p:to>
                                    </p:set>
                                    <p:anim calcmode="lin" valueType="num">
                                      <p:cBhvr additive="base">
                                        <p:cTn id="15" dur="500" fill="hold"/>
                                        <p:tgtEl>
                                          <p:spTgt spid="552964"/>
                                        </p:tgtEl>
                                        <p:attrNameLst>
                                          <p:attrName>ppt_x</p:attrName>
                                        </p:attrNameLst>
                                      </p:cBhvr>
                                      <p:tavLst>
                                        <p:tav tm="0">
                                          <p:val>
                                            <p:strVal val="#ppt_x"/>
                                          </p:val>
                                        </p:tav>
                                        <p:tav tm="100000">
                                          <p:val>
                                            <p:strVal val="#ppt_x"/>
                                          </p:val>
                                        </p:tav>
                                      </p:tavLst>
                                    </p:anim>
                                    <p:anim calcmode="lin" valueType="num">
                                      <p:cBhvr additive="base">
                                        <p:cTn id="16" dur="500" fill="hold"/>
                                        <p:tgtEl>
                                          <p:spTgt spid="5529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3" name="内容占位符 2"/>
          <p:cNvSpPr>
            <a:spLocks noGrp="1"/>
          </p:cNvSpPr>
          <p:nvPr>
            <p:ph idx="1"/>
          </p:nvPr>
        </p:nvSpPr>
        <p:spPr>
          <a:xfrm>
            <a:off x="457200" y="990600"/>
            <a:ext cx="8534400" cy="5562600"/>
          </a:xfrm>
        </p:spPr>
        <p:txBody>
          <a:bodyPr/>
          <a:lstStyle/>
          <a:p>
            <a:pPr>
              <a:lnSpc>
                <a:spcPct val="100000"/>
              </a:lnSpc>
            </a:pPr>
            <a:r>
              <a:rPr lang="en-US" altLang="zh-CN" sz="2400" dirty="0" smtClean="0">
                <a:latin typeface="Times New Roman" pitchFamily="18" charset="0"/>
              </a:rPr>
              <a:t>(</a:t>
            </a:r>
            <a:r>
              <a:rPr lang="zh-CN" altLang="en-US" sz="2400" dirty="0" smtClean="0">
                <a:latin typeface="Times New Roman" pitchFamily="18" charset="0"/>
              </a:rPr>
              <a:t>二</a:t>
            </a:r>
            <a:r>
              <a:rPr lang="en-US" altLang="zh-CN" sz="2400" dirty="0" smtClean="0">
                <a:latin typeface="Times New Roman" pitchFamily="18" charset="0"/>
              </a:rPr>
              <a:t>) B-M</a:t>
            </a:r>
            <a:r>
              <a:rPr lang="zh-CN" altLang="en-US" sz="2400" dirty="0" smtClean="0">
                <a:latin typeface="Times New Roman" pitchFamily="18" charset="0"/>
              </a:rPr>
              <a:t>算法</a:t>
            </a:r>
            <a:endParaRPr lang="en-US" altLang="zh-CN" sz="2400" dirty="0" smtClean="0">
              <a:latin typeface="Times New Roman" pitchFamily="18" charset="0"/>
            </a:endParaRPr>
          </a:p>
          <a:p>
            <a:pPr lvl="1">
              <a:lnSpc>
                <a:spcPct val="100000"/>
              </a:lnSpc>
            </a:pPr>
            <a:r>
              <a:rPr lang="zh-CN" altLang="en-US" sz="2000" dirty="0" smtClean="0">
                <a:effectLst>
                  <a:outerShdw blurRad="38100" dist="38100" dir="2700000" algn="tl">
                    <a:srgbClr val="000000">
                      <a:alpha val="43137"/>
                    </a:srgbClr>
                  </a:outerShdw>
                </a:effectLst>
              </a:rPr>
              <a:t>当不知道</a:t>
            </a:r>
            <a:r>
              <a:rPr lang="en-US" altLang="zh-CN" sz="2000" dirty="0" smtClean="0">
                <a:effectLst>
                  <a:outerShdw blurRad="38100" dist="38100" dir="2700000" algn="tl">
                    <a:srgbClr val="000000">
                      <a:alpha val="43137"/>
                    </a:srgbClr>
                  </a:outerShdw>
                </a:effectLst>
              </a:rPr>
              <a:t>LFSR</a:t>
            </a:r>
            <a:r>
              <a:rPr lang="zh-CN" altLang="en-US" sz="2000" dirty="0" smtClean="0">
                <a:effectLst>
                  <a:outerShdw blurRad="38100" dist="38100" dir="2700000" algn="tl">
                    <a:srgbClr val="000000">
                      <a:alpha val="43137"/>
                    </a:srgbClr>
                  </a:outerShdw>
                </a:effectLst>
              </a:rPr>
              <a:t>的特性和级数时，对于给定的</a:t>
            </a:r>
            <a:r>
              <a:rPr lang="en-US" altLang="zh-CN" sz="2000" dirty="0" smtClean="0">
                <a:effectLst>
                  <a:outerShdw blurRad="38100" dist="38100" dir="2700000" algn="tl">
                    <a:srgbClr val="000000">
                      <a:alpha val="43137"/>
                    </a:srgbClr>
                  </a:outerShdw>
                </a:effectLst>
              </a:rPr>
              <a:t>N</a:t>
            </a:r>
            <a:r>
              <a:rPr lang="zh-CN" altLang="en-US" sz="2000" dirty="0" smtClean="0">
                <a:effectLst>
                  <a:outerShdw blurRad="38100" dist="38100" dir="2700000" algn="tl">
                    <a:srgbClr val="000000">
                      <a:alpha val="43137"/>
                    </a:srgbClr>
                  </a:outerShdw>
                </a:effectLst>
              </a:rPr>
              <a:t>长的密钥流比特</a:t>
            </a:r>
            <a:r>
              <a:rPr lang="en-US" altLang="zh-CN" sz="2000" dirty="0" smtClean="0">
                <a:effectLst>
                  <a:outerShdw blurRad="38100" dist="38100" dir="2700000" algn="tl">
                    <a:srgbClr val="000000">
                      <a:alpha val="43137"/>
                    </a:srgbClr>
                  </a:outerShdw>
                </a:effectLst>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a</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1</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a</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2</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i="1" dirty="0" err="1" smtClean="0">
                <a:effectLst>
                  <a:outerShdw blurRad="38100" dist="38100" dir="2700000" algn="tl">
                    <a:srgbClr val="000000">
                      <a:alpha val="43137"/>
                    </a:srgbClr>
                  </a:outerShdw>
                </a:effectLst>
                <a:latin typeface="Times New Roman" pitchFamily="18" charset="0"/>
                <a:cs typeface="Times New Roman" pitchFamily="18" charset="0"/>
              </a:rPr>
              <a:t>a</a:t>
            </a:r>
            <a:r>
              <a:rPr lang="en-US" altLang="zh-CN" sz="2000" i="1" baseline="-25000" dirty="0" err="1" smtClean="0">
                <a:effectLst>
                  <a:outerShdw blurRad="38100" dist="38100" dir="2700000" algn="tl">
                    <a:srgbClr val="000000">
                      <a:alpha val="43137"/>
                    </a:srgbClr>
                  </a:outerShdw>
                </a:effectLst>
                <a:latin typeface="Times New Roman" pitchFamily="18" charset="0"/>
                <a:cs typeface="Times New Roman" pitchFamily="18" charset="0"/>
              </a:rPr>
              <a:t>N</a:t>
            </a:r>
            <a:r>
              <a:rPr lang="en-US" altLang="zh-CN" sz="2000" dirty="0" smtClean="0">
                <a:effectLst>
                  <a:outerShdw blurRad="38100" dist="38100" dir="2700000" algn="tl">
                    <a:srgbClr val="000000">
                      <a:alpha val="43137"/>
                    </a:srgbClr>
                  </a:outerShdw>
                </a:effectLst>
              </a:rPr>
              <a:t>)</a:t>
            </a:r>
            <a:r>
              <a:rPr lang="zh-CN" altLang="en-US" sz="2000" dirty="0" smtClean="0">
                <a:effectLst>
                  <a:outerShdw blurRad="38100" dist="38100" dir="2700000" algn="tl">
                    <a:srgbClr val="000000">
                      <a:alpha val="43137"/>
                    </a:srgbClr>
                  </a:outerShdw>
                </a:effectLst>
              </a:rPr>
              <a:t>，基于</a:t>
            </a:r>
            <a:r>
              <a:rPr lang="en-US" altLang="zh-CN" sz="2000" dirty="0" smtClean="0">
                <a:effectLst>
                  <a:outerShdw blurRad="38100" dist="38100" dir="2700000" algn="tl">
                    <a:srgbClr val="000000">
                      <a:alpha val="43137"/>
                    </a:srgbClr>
                  </a:outerShdw>
                </a:effectLst>
              </a:rPr>
              <a:t>B-M</a:t>
            </a:r>
            <a:r>
              <a:rPr lang="zh-CN" altLang="en-US" sz="2000" dirty="0" smtClean="0">
                <a:effectLst>
                  <a:outerShdw blurRad="38100" dist="38100" dir="2700000" algn="tl">
                    <a:srgbClr val="000000">
                      <a:alpha val="43137"/>
                    </a:srgbClr>
                  </a:outerShdw>
                </a:effectLst>
              </a:rPr>
              <a:t>算法可求解出产生该序列的最短的</a:t>
            </a:r>
            <a:r>
              <a:rPr lang="en-US" altLang="zh-CN" sz="2000" dirty="0" smtClean="0">
                <a:effectLst>
                  <a:outerShdw blurRad="38100" dist="38100" dir="2700000" algn="tl">
                    <a:srgbClr val="000000">
                      <a:alpha val="43137"/>
                    </a:srgbClr>
                  </a:outerShdw>
                </a:effectLst>
              </a:rPr>
              <a:t>LFSR</a:t>
            </a:r>
            <a:r>
              <a:rPr lang="zh-CN" altLang="en-US" sz="2000" dirty="0" smtClean="0">
                <a:effectLst>
                  <a:outerShdw blurRad="38100" dist="38100" dir="2700000" algn="tl">
                    <a:srgbClr val="000000">
                      <a:alpha val="43137"/>
                    </a:srgbClr>
                  </a:outerShdw>
                </a:effectLst>
              </a:rPr>
              <a:t>及其极小多项式</a:t>
            </a:r>
            <a:endParaRPr lang="en-US" altLang="zh-CN" sz="2000" dirty="0" smtClean="0">
              <a:effectLst>
                <a:outerShdw blurRad="38100" dist="38100" dir="2700000" algn="tl">
                  <a:srgbClr val="000000">
                    <a:alpha val="43137"/>
                  </a:srgbClr>
                </a:outerShdw>
              </a:effectLst>
            </a:endParaRPr>
          </a:p>
          <a:p>
            <a:pPr lvl="1">
              <a:lnSpc>
                <a:spcPct val="100000"/>
              </a:lnSpc>
            </a:pPr>
            <a:r>
              <a:rPr lang="en-US" altLang="zh-CN" sz="2000" dirty="0" smtClean="0">
                <a:effectLst>
                  <a:outerShdw blurRad="38100" dist="38100" dir="2700000" algn="tl">
                    <a:srgbClr val="000000">
                      <a:alpha val="43137"/>
                    </a:srgbClr>
                  </a:outerShdw>
                </a:effectLst>
              </a:rPr>
              <a:t>B-M</a:t>
            </a:r>
            <a:r>
              <a:rPr lang="zh-CN" altLang="en-US" sz="2000" dirty="0" smtClean="0">
                <a:effectLst>
                  <a:outerShdw blurRad="38100" dist="38100" dir="2700000" algn="tl">
                    <a:srgbClr val="000000">
                      <a:alpha val="43137"/>
                    </a:srgbClr>
                  </a:outerShdw>
                </a:effectLst>
              </a:rPr>
              <a:t>算法即著名的</a:t>
            </a:r>
            <a:r>
              <a:rPr lang="en-US" altLang="zh-CN" sz="2000" dirty="0" err="1" smtClean="0">
                <a:effectLst>
                  <a:outerShdw blurRad="38100" dist="38100" dir="2700000" algn="tl">
                    <a:srgbClr val="000000">
                      <a:alpha val="43137"/>
                    </a:srgbClr>
                  </a:outerShdw>
                </a:effectLst>
              </a:rPr>
              <a:t>Berlekamp</a:t>
            </a:r>
            <a:r>
              <a:rPr lang="en-US" altLang="zh-CN" sz="2000" dirty="0" smtClean="0">
                <a:effectLst>
                  <a:outerShdw blurRad="38100" dist="38100" dir="2700000" algn="tl">
                    <a:srgbClr val="000000">
                      <a:alpha val="43137"/>
                    </a:srgbClr>
                  </a:outerShdw>
                </a:effectLst>
              </a:rPr>
              <a:t>-Massey</a:t>
            </a:r>
            <a:r>
              <a:rPr lang="zh-CN" altLang="en-US" sz="2000" dirty="0" smtClean="0">
                <a:effectLst>
                  <a:outerShdw blurRad="38100" dist="38100" dir="2700000" algn="tl">
                    <a:srgbClr val="000000">
                      <a:alpha val="43137"/>
                    </a:srgbClr>
                  </a:outerShdw>
                </a:effectLst>
              </a:rPr>
              <a:t>迭代算法，用于解决</a:t>
            </a:r>
            <a:r>
              <a:rPr lang="en-US" altLang="zh-CN" sz="2000" dirty="0" smtClean="0">
                <a:effectLst>
                  <a:outerShdw blurRad="38100" dist="38100" dir="2700000" algn="tl">
                    <a:srgbClr val="000000">
                      <a:alpha val="43137"/>
                    </a:srgbClr>
                  </a:outerShdw>
                </a:effectLst>
              </a:rPr>
              <a:t>LFSR</a:t>
            </a:r>
            <a:r>
              <a:rPr lang="zh-CN" altLang="en-US" sz="2000" dirty="0" smtClean="0">
                <a:effectLst>
                  <a:outerShdw blurRad="38100" dist="38100" dir="2700000" algn="tl">
                    <a:srgbClr val="000000">
                      <a:alpha val="43137"/>
                    </a:srgbClr>
                  </a:outerShdw>
                </a:effectLst>
              </a:rPr>
              <a:t>的综合问题</a:t>
            </a:r>
            <a:endParaRPr lang="en-US" altLang="zh-CN" sz="2000" dirty="0" smtClean="0">
              <a:effectLst>
                <a:outerShdw blurRad="38100" dist="38100" dir="2700000" algn="tl">
                  <a:srgbClr val="000000">
                    <a:alpha val="43137"/>
                  </a:srgbClr>
                </a:outerShdw>
              </a:effectLst>
            </a:endParaRPr>
          </a:p>
          <a:p>
            <a:pPr lvl="1">
              <a:lnSpc>
                <a:spcPct val="100000"/>
              </a:lnSpc>
            </a:pPr>
            <a:r>
              <a:rPr lang="en-US" altLang="zh-CN" sz="2000" dirty="0" smtClean="0">
                <a:effectLst>
                  <a:outerShdw blurRad="38100" dist="38100" dir="2700000" algn="tl">
                    <a:srgbClr val="000000">
                      <a:alpha val="43137"/>
                    </a:srgbClr>
                  </a:outerShdw>
                </a:effectLst>
              </a:rPr>
              <a:t>LFSR</a:t>
            </a:r>
            <a:r>
              <a:rPr lang="zh-CN" altLang="en-US" sz="2000" dirty="0" smtClean="0">
                <a:effectLst>
                  <a:outerShdw blurRad="38100" dist="38100" dir="2700000" algn="tl">
                    <a:srgbClr val="000000">
                      <a:alpha val="43137"/>
                    </a:srgbClr>
                  </a:outerShdw>
                </a:effectLst>
              </a:rPr>
              <a:t>的综合问题就在于根据序列的少量比特求出整个序列的线性复杂度</a:t>
            </a:r>
            <a:r>
              <a:rPr lang="en-US" altLang="zh-CN" sz="2000" dirty="0" smtClean="0">
                <a:effectLst>
                  <a:outerShdw blurRad="38100" dist="38100" dir="2700000" algn="tl">
                    <a:srgbClr val="000000">
                      <a:alpha val="43137"/>
                    </a:srgbClr>
                  </a:outerShdw>
                </a:effectLst>
              </a:rPr>
              <a:t>n</a:t>
            </a:r>
            <a:r>
              <a:rPr lang="zh-CN" altLang="en-US" sz="2000" dirty="0" smtClean="0">
                <a:effectLst>
                  <a:outerShdw blurRad="38100" dist="38100" dir="2700000" algn="tl">
                    <a:srgbClr val="000000">
                      <a:alpha val="43137"/>
                    </a:srgbClr>
                  </a:outerShdw>
                </a:effectLst>
              </a:rPr>
              <a:t>和极小多项式</a:t>
            </a:r>
            <a:r>
              <a:rPr lang="en-US" altLang="zh-CN" sz="2000" i="1" dirty="0" smtClean="0">
                <a:effectLst>
                  <a:outerShdw blurRad="38100" dist="38100" dir="2700000" algn="tl">
                    <a:srgbClr val="000000">
                      <a:alpha val="43137"/>
                    </a:srgbClr>
                  </a:outerShdw>
                </a:effectLst>
                <a:latin typeface="Times New Roman" pitchFamily="18" charset="0"/>
              </a:rPr>
              <a:t>f</a:t>
            </a:r>
            <a:r>
              <a:rPr lang="en-US" altLang="zh-CN" sz="2000" dirty="0" smtClean="0">
                <a:effectLst>
                  <a:outerShdw blurRad="38100" dist="38100" dir="2700000" algn="tl">
                    <a:srgbClr val="000000">
                      <a:alpha val="43137"/>
                    </a:srgbClr>
                  </a:outerShdw>
                </a:effectLst>
                <a:latin typeface="Times New Roman" pitchFamily="18" charset="0"/>
              </a:rPr>
              <a:t>(</a:t>
            </a:r>
            <a:r>
              <a:rPr lang="en-US" altLang="zh-CN" sz="2000" i="1" dirty="0" smtClean="0">
                <a:effectLst>
                  <a:outerShdw blurRad="38100" dist="38100" dir="2700000" algn="tl">
                    <a:srgbClr val="000000">
                      <a:alpha val="43137"/>
                    </a:srgbClr>
                  </a:outerShdw>
                </a:effectLst>
                <a:latin typeface="Times New Roman" pitchFamily="18" charset="0"/>
              </a:rPr>
              <a:t>x</a:t>
            </a:r>
            <a:r>
              <a:rPr lang="en-US" altLang="zh-CN" sz="2000" dirty="0" smtClean="0">
                <a:effectLst>
                  <a:outerShdw blurRad="38100" dist="38100" dir="2700000" algn="tl">
                    <a:srgbClr val="000000">
                      <a:alpha val="43137"/>
                    </a:srgbClr>
                  </a:outerShdw>
                </a:effectLst>
                <a:latin typeface="Times New Roman" pitchFamily="18" charset="0"/>
              </a:rPr>
              <a:t>) </a:t>
            </a:r>
            <a:r>
              <a:rPr lang="zh-CN" altLang="en-US" sz="2000" dirty="0" smtClean="0">
                <a:effectLst>
                  <a:outerShdw blurRad="38100" dist="38100" dir="2700000" algn="tl">
                    <a:srgbClr val="000000">
                      <a:alpha val="43137"/>
                    </a:srgbClr>
                  </a:outerShdw>
                </a:effectLst>
              </a:rPr>
              <a:t>。所以</a:t>
            </a:r>
            <a:r>
              <a:rPr lang="zh-CN" altLang="en-US" sz="2000" dirty="0" smtClean="0">
                <a:solidFill>
                  <a:srgbClr val="0000FF"/>
                </a:solidFill>
                <a:effectLst>
                  <a:outerShdw blurRad="38100" dist="38100" dir="2700000" algn="tl">
                    <a:srgbClr val="000000">
                      <a:alpha val="43137"/>
                    </a:srgbClr>
                  </a:outerShdw>
                </a:effectLst>
              </a:rPr>
              <a:t>由</a:t>
            </a:r>
            <a:r>
              <a:rPr lang="en-US" altLang="zh-CN" sz="2000" dirty="0" smtClean="0">
                <a:solidFill>
                  <a:srgbClr val="0000FF"/>
                </a:solidFill>
                <a:effectLst>
                  <a:outerShdw blurRad="38100" dist="38100" dir="2700000" algn="tl">
                    <a:srgbClr val="000000">
                      <a:alpha val="43137"/>
                    </a:srgbClr>
                  </a:outerShdw>
                </a:effectLst>
              </a:rPr>
              <a:t>m</a:t>
            </a:r>
            <a:r>
              <a:rPr lang="zh-CN" altLang="en-US" sz="2000" dirty="0" smtClean="0">
                <a:solidFill>
                  <a:srgbClr val="0000FF"/>
                </a:solidFill>
                <a:effectLst>
                  <a:outerShdw blurRad="38100" dist="38100" dir="2700000" algn="tl">
                    <a:srgbClr val="000000">
                      <a:alpha val="43137"/>
                    </a:srgbClr>
                  </a:outerShdw>
                </a:effectLst>
              </a:rPr>
              <a:t>序列的</a:t>
            </a:r>
            <a:r>
              <a:rPr lang="en-US" altLang="zh-CN" sz="2000" dirty="0" smtClean="0">
                <a:solidFill>
                  <a:srgbClr val="0000FF"/>
                </a:solidFill>
                <a:effectLst>
                  <a:outerShdw blurRad="38100" dist="38100" dir="2700000" algn="tl">
                    <a:srgbClr val="000000">
                      <a:alpha val="43137"/>
                    </a:srgbClr>
                  </a:outerShdw>
                </a:effectLst>
              </a:rPr>
              <a:t>2nbit</a:t>
            </a:r>
            <a:r>
              <a:rPr lang="zh-CN" altLang="en-US" sz="2000" dirty="0" smtClean="0">
                <a:solidFill>
                  <a:srgbClr val="0000FF"/>
                </a:solidFill>
                <a:effectLst>
                  <a:outerShdw blurRad="38100" dist="38100" dir="2700000" algn="tl">
                    <a:srgbClr val="000000">
                      <a:alpha val="43137"/>
                    </a:srgbClr>
                  </a:outerShdw>
                </a:effectLst>
              </a:rPr>
              <a:t>肯定能求出生成多项式和级数</a:t>
            </a:r>
            <a:endParaRPr lang="en-US" altLang="zh-CN" sz="2000" dirty="0" smtClean="0">
              <a:solidFill>
                <a:srgbClr val="0000FF"/>
              </a:solidFill>
              <a:effectLst>
                <a:outerShdw blurRad="38100" dist="38100" dir="2700000" algn="tl">
                  <a:srgbClr val="000000">
                    <a:alpha val="43137"/>
                  </a:srgbClr>
                </a:outerShdw>
              </a:effectLst>
            </a:endParaRPr>
          </a:p>
          <a:p>
            <a:pPr>
              <a:lnSpc>
                <a:spcPct val="100000"/>
              </a:lnSpc>
            </a:pPr>
            <a:r>
              <a:rPr lang="zh-CN" altLang="en-US" sz="2000" dirty="0" smtClean="0">
                <a:solidFill>
                  <a:srgbClr val="0000FF"/>
                </a:solidFill>
                <a:effectLst>
                  <a:outerShdw blurRad="38100" dist="38100" dir="2700000" algn="tl">
                    <a:srgbClr val="000000">
                      <a:alpha val="43137"/>
                    </a:srgbClr>
                  </a:outerShdw>
                </a:effectLst>
              </a:rPr>
              <a:t>即如下问题：</a:t>
            </a:r>
            <a:endParaRPr lang="en-US" altLang="zh-CN" sz="2000" dirty="0" smtClean="0">
              <a:solidFill>
                <a:srgbClr val="0000FF"/>
              </a:solidFill>
              <a:effectLst>
                <a:outerShdw blurRad="38100" dist="38100" dir="2700000" algn="tl">
                  <a:srgbClr val="000000">
                    <a:alpha val="43137"/>
                  </a:srgbClr>
                </a:outerShdw>
              </a:effectLst>
            </a:endParaRPr>
          </a:p>
          <a:p>
            <a:pPr lvl="1">
              <a:lnSpc>
                <a:spcPct val="100000"/>
              </a:lnSpc>
            </a:pPr>
            <a:r>
              <a:rPr lang="zh-CN" altLang="en-US" sz="2000" dirty="0" smtClean="0">
                <a:effectLst>
                  <a:outerShdw blurRad="38100" dist="38100" dir="2700000" algn="tl">
                    <a:srgbClr val="000000">
                      <a:alpha val="43137"/>
                    </a:srgbClr>
                  </a:outerShdw>
                </a:effectLst>
              </a:rPr>
              <a:t>设</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a</a:t>
            </a:r>
            <a:r>
              <a:rPr lang="en-US" altLang="zh-CN" sz="2000" baseline="30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i="1" baseline="30000" dirty="0" smtClean="0">
                <a:effectLst>
                  <a:outerShdw blurRad="38100" dist="38100" dir="2700000" algn="tl">
                    <a:srgbClr val="000000">
                      <a:alpha val="43137"/>
                    </a:srgbClr>
                  </a:outerShdw>
                </a:effectLst>
                <a:latin typeface="Times New Roman" pitchFamily="18" charset="0"/>
                <a:cs typeface="Times New Roman" pitchFamily="18" charset="0"/>
              </a:rPr>
              <a:t>N</a:t>
            </a:r>
            <a:r>
              <a:rPr lang="en-US" altLang="zh-CN" sz="2000" baseline="30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dirty="0" smtClean="0">
                <a:effectLst>
                  <a:outerShdw blurRad="38100" dist="38100" dir="2700000" algn="tl">
                    <a:srgbClr val="000000">
                      <a:alpha val="43137"/>
                    </a:srgbClr>
                  </a:outerShdw>
                </a:effectLst>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a</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1</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a</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2</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i="1" dirty="0" err="1" smtClean="0">
                <a:effectLst>
                  <a:outerShdw blurRad="38100" dist="38100" dir="2700000" algn="tl">
                    <a:srgbClr val="000000">
                      <a:alpha val="43137"/>
                    </a:srgbClr>
                  </a:outerShdw>
                </a:effectLst>
                <a:latin typeface="Times New Roman" pitchFamily="18" charset="0"/>
                <a:cs typeface="Times New Roman" pitchFamily="18" charset="0"/>
              </a:rPr>
              <a:t>a</a:t>
            </a:r>
            <a:r>
              <a:rPr lang="en-US" altLang="zh-CN" sz="2000" i="1" baseline="-25000" dirty="0" err="1" smtClean="0">
                <a:effectLst>
                  <a:outerShdw blurRad="38100" dist="38100" dir="2700000" algn="tl">
                    <a:srgbClr val="000000">
                      <a:alpha val="43137"/>
                    </a:srgbClr>
                  </a:outerShdw>
                </a:effectLst>
                <a:latin typeface="Times New Roman" pitchFamily="18" charset="0"/>
                <a:cs typeface="Times New Roman" pitchFamily="18" charset="0"/>
              </a:rPr>
              <a:t>N</a:t>
            </a:r>
            <a:r>
              <a:rPr lang="en-US" altLang="zh-CN" sz="2000" dirty="0" smtClean="0">
                <a:effectLst>
                  <a:outerShdw blurRad="38100" dist="38100" dir="2700000" algn="tl">
                    <a:srgbClr val="000000">
                      <a:alpha val="43137"/>
                    </a:srgbClr>
                  </a:outerShdw>
                </a:effectLst>
              </a:rPr>
              <a:t>)</a:t>
            </a:r>
            <a:r>
              <a:rPr lang="zh-CN" altLang="en-US" sz="2000" dirty="0" smtClean="0">
                <a:effectLst>
                  <a:outerShdw blurRad="38100" dist="38100" dir="2700000" algn="tl">
                    <a:srgbClr val="000000">
                      <a:alpha val="43137"/>
                    </a:srgbClr>
                  </a:outerShdw>
                </a:effectLst>
              </a:rPr>
              <a:t>是一个长度为</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N</a:t>
            </a:r>
            <a:r>
              <a:rPr lang="zh-CN" altLang="en-US" sz="2000" dirty="0" smtClean="0">
                <a:effectLst>
                  <a:outerShdw blurRad="38100" dist="38100" dir="2700000" algn="tl">
                    <a:srgbClr val="000000">
                      <a:alpha val="43137"/>
                    </a:srgbClr>
                  </a:outerShdw>
                </a:effectLst>
              </a:rPr>
              <a:t>的序列，</a:t>
            </a:r>
            <a:r>
              <a:rPr lang="en-US" altLang="zh-CN" sz="2000" i="1" dirty="0" err="1" smtClean="0">
                <a:effectLst>
                  <a:outerShdw blurRad="38100" dist="38100" dir="2700000" algn="tl">
                    <a:srgbClr val="000000">
                      <a:alpha val="43137"/>
                    </a:srgbClr>
                  </a:outerShdw>
                </a:effectLst>
                <a:latin typeface="Times New Roman" pitchFamily="18" charset="0"/>
                <a:cs typeface="Times New Roman" pitchFamily="18" charset="0"/>
              </a:rPr>
              <a:t>f</a:t>
            </a:r>
            <a:r>
              <a:rPr lang="en-US" altLang="zh-CN" sz="2000" i="1" baseline="-25000" dirty="0" err="1" smtClean="0">
                <a:effectLst>
                  <a:outerShdw blurRad="38100" dist="38100" dir="2700000" algn="tl">
                    <a:srgbClr val="000000">
                      <a:alpha val="43137"/>
                    </a:srgbClr>
                  </a:outerShdw>
                </a:effectLst>
                <a:latin typeface="Times New Roman" pitchFamily="18" charset="0"/>
                <a:cs typeface="Times New Roman" pitchFamily="18" charset="0"/>
              </a:rPr>
              <a:t>N</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x</a:t>
            </a:r>
            <a:r>
              <a:rPr lang="en-US" altLang="zh-CN" sz="2000" dirty="0" smtClean="0">
                <a:effectLst>
                  <a:outerShdw blurRad="38100" dist="38100" dir="2700000" algn="tl">
                    <a:srgbClr val="000000">
                      <a:alpha val="43137"/>
                    </a:srgbClr>
                  </a:outerShdw>
                </a:effectLst>
              </a:rPr>
              <a:t>)</a:t>
            </a:r>
            <a:r>
              <a:rPr lang="zh-CN" altLang="en-US" sz="2000" dirty="0" smtClean="0">
                <a:effectLst>
                  <a:outerShdw blurRad="38100" dist="38100" dir="2700000" algn="tl">
                    <a:srgbClr val="000000">
                      <a:alpha val="43137"/>
                    </a:srgbClr>
                  </a:outerShdw>
                </a:effectLst>
              </a:rPr>
              <a:t>是一个能生成</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a</a:t>
            </a:r>
            <a:r>
              <a:rPr lang="en-US" altLang="zh-CN" sz="2000" baseline="30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i="1" baseline="30000" dirty="0" smtClean="0">
                <a:effectLst>
                  <a:outerShdw blurRad="38100" dist="38100" dir="2700000" algn="tl">
                    <a:srgbClr val="000000">
                      <a:alpha val="43137"/>
                    </a:srgbClr>
                  </a:outerShdw>
                </a:effectLst>
                <a:latin typeface="Times New Roman" pitchFamily="18" charset="0"/>
                <a:cs typeface="Times New Roman" pitchFamily="18" charset="0"/>
              </a:rPr>
              <a:t>N</a:t>
            </a:r>
            <a:r>
              <a:rPr lang="en-US" altLang="zh-CN" sz="2000" baseline="30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zh-CN" altLang="en-US" sz="2000" dirty="0" smtClean="0">
                <a:effectLst>
                  <a:outerShdw blurRad="38100" dist="38100" dir="2700000" algn="tl">
                    <a:srgbClr val="000000">
                      <a:alpha val="43137"/>
                    </a:srgbClr>
                  </a:outerShdw>
                </a:effectLst>
              </a:rPr>
              <a:t>且级数最小的</a:t>
            </a:r>
            <a:r>
              <a:rPr lang="en-US" altLang="zh-CN" sz="2000" dirty="0" smtClean="0">
                <a:effectLst>
                  <a:outerShdw blurRad="38100" dist="38100" dir="2700000" algn="tl">
                    <a:srgbClr val="000000">
                      <a:alpha val="43137"/>
                    </a:srgbClr>
                  </a:outerShdw>
                </a:effectLst>
              </a:rPr>
              <a:t>LFSR</a:t>
            </a:r>
            <a:r>
              <a:rPr lang="zh-CN" altLang="en-US" sz="2000" dirty="0" smtClean="0">
                <a:effectLst>
                  <a:outerShdw blurRad="38100" dist="38100" dir="2700000" algn="tl">
                    <a:srgbClr val="000000">
                      <a:alpha val="43137"/>
                    </a:srgbClr>
                  </a:outerShdw>
                </a:effectLst>
              </a:rPr>
              <a:t>的特征多项式，</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i="1" dirty="0" err="1" smtClean="0">
                <a:effectLst>
                  <a:outerShdw blurRad="38100" dist="38100" dir="2700000" algn="tl">
                    <a:srgbClr val="000000">
                      <a:alpha val="43137"/>
                    </a:srgbClr>
                  </a:outerShdw>
                </a:effectLst>
                <a:latin typeface="Times New Roman" pitchFamily="18" charset="0"/>
                <a:cs typeface="Times New Roman" pitchFamily="18" charset="0"/>
              </a:rPr>
              <a:t>l</a:t>
            </a:r>
            <a:r>
              <a:rPr lang="en-US" altLang="zh-CN" sz="2000" i="1" baseline="-25000" dirty="0" err="1" smtClean="0">
                <a:effectLst>
                  <a:outerShdw blurRad="38100" dist="38100" dir="2700000" algn="tl">
                    <a:srgbClr val="000000">
                      <a:alpha val="43137"/>
                    </a:srgbClr>
                  </a:outerShdw>
                </a:effectLst>
                <a:latin typeface="Times New Roman" pitchFamily="18" charset="0"/>
                <a:cs typeface="Times New Roman" pitchFamily="18" charset="0"/>
              </a:rPr>
              <a:t>N</a:t>
            </a:r>
            <a:r>
              <a:rPr lang="zh-CN" altLang="en-US" sz="2000" dirty="0" smtClean="0">
                <a:effectLst>
                  <a:outerShdw blurRad="38100" dist="38100" dir="2700000" algn="tl">
                    <a:srgbClr val="000000">
                      <a:alpha val="43137"/>
                    </a:srgbClr>
                  </a:outerShdw>
                </a:effectLst>
              </a:rPr>
              <a:t>是</a:t>
            </a:r>
            <a:r>
              <a:rPr lang="en-US" altLang="zh-CN" sz="2000" dirty="0" smtClean="0">
                <a:effectLst>
                  <a:outerShdw blurRad="38100" dist="38100" dir="2700000" algn="tl">
                    <a:srgbClr val="000000">
                      <a:alpha val="43137"/>
                    </a:srgbClr>
                  </a:outerShdw>
                </a:effectLst>
              </a:rPr>
              <a:t>LFSR</a:t>
            </a:r>
            <a:r>
              <a:rPr lang="zh-CN" altLang="en-US" sz="2000" dirty="0" smtClean="0">
                <a:effectLst>
                  <a:outerShdw blurRad="38100" dist="38100" dir="2700000" algn="tl">
                    <a:srgbClr val="000000">
                      <a:alpha val="43137"/>
                    </a:srgbClr>
                  </a:outerShdw>
                </a:effectLst>
              </a:rPr>
              <a:t>的级数，则把</a:t>
            </a:r>
            <a:r>
              <a:rPr lang="en-US" altLang="zh-CN" sz="2000" dirty="0" smtClean="0">
                <a:effectLst>
                  <a:outerShdw blurRad="38100" dist="38100" dir="2700000" algn="tl">
                    <a:srgbClr val="000000">
                      <a:alpha val="43137"/>
                    </a:srgbClr>
                  </a:outerShdw>
                </a:effectLst>
              </a:rPr>
              <a:t>&lt;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i="1" dirty="0" err="1" smtClean="0">
                <a:effectLst>
                  <a:outerShdw blurRad="38100" dist="38100" dir="2700000" algn="tl">
                    <a:srgbClr val="000000">
                      <a:alpha val="43137"/>
                    </a:srgbClr>
                  </a:outerShdw>
                </a:effectLst>
                <a:latin typeface="Times New Roman" pitchFamily="18" charset="0"/>
                <a:cs typeface="Times New Roman" pitchFamily="18" charset="0"/>
              </a:rPr>
              <a:t>f</a:t>
            </a:r>
            <a:r>
              <a:rPr lang="en-US" altLang="zh-CN" sz="2000" i="1" baseline="-25000" dirty="0" err="1" smtClean="0">
                <a:effectLst>
                  <a:outerShdw blurRad="38100" dist="38100" dir="2700000" algn="tl">
                    <a:srgbClr val="000000">
                      <a:alpha val="43137"/>
                    </a:srgbClr>
                  </a:outerShdw>
                </a:effectLst>
                <a:latin typeface="Times New Roman" pitchFamily="18" charset="0"/>
                <a:cs typeface="Times New Roman" pitchFamily="18" charset="0"/>
              </a:rPr>
              <a:t>N</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x</a:t>
            </a:r>
            <a:r>
              <a:rPr lang="en-US" altLang="zh-CN" sz="2000" dirty="0" smtClean="0">
                <a:effectLst>
                  <a:outerShdw blurRad="38100" dist="38100" dir="2700000" algn="tl">
                    <a:srgbClr val="000000">
                      <a:alpha val="43137"/>
                    </a:srgbClr>
                  </a:outerShdw>
                </a:effectLst>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i="1" dirty="0" err="1" smtClean="0">
                <a:effectLst>
                  <a:outerShdw blurRad="38100" dist="38100" dir="2700000" algn="tl">
                    <a:srgbClr val="000000">
                      <a:alpha val="43137"/>
                    </a:srgbClr>
                  </a:outerShdw>
                </a:effectLst>
                <a:latin typeface="Times New Roman" pitchFamily="18" charset="0"/>
                <a:cs typeface="Times New Roman" pitchFamily="18" charset="0"/>
              </a:rPr>
              <a:t>l</a:t>
            </a:r>
            <a:r>
              <a:rPr lang="en-US" altLang="zh-CN" sz="2000" i="1" baseline="-25000" dirty="0" err="1" smtClean="0">
                <a:effectLst>
                  <a:outerShdw blurRad="38100" dist="38100" dir="2700000" algn="tl">
                    <a:srgbClr val="000000">
                      <a:alpha val="43137"/>
                    </a:srgbClr>
                  </a:outerShdw>
                </a:effectLst>
                <a:latin typeface="Times New Roman" pitchFamily="18" charset="0"/>
                <a:cs typeface="Times New Roman" pitchFamily="18" charset="0"/>
              </a:rPr>
              <a:t>N</a:t>
            </a:r>
            <a:r>
              <a:rPr lang="en-US" altLang="zh-CN" sz="2000" i="1" baseline="-25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dirty="0" smtClean="0">
                <a:effectLst>
                  <a:outerShdw blurRad="38100" dist="38100" dir="2700000" algn="tl">
                    <a:srgbClr val="000000">
                      <a:alpha val="43137"/>
                    </a:srgbClr>
                  </a:outerShdw>
                </a:effectLst>
              </a:rPr>
              <a:t>&gt;</a:t>
            </a:r>
            <a:r>
              <a:rPr lang="zh-CN" altLang="en-US" sz="2000" dirty="0" smtClean="0">
                <a:effectLst>
                  <a:outerShdw blurRad="38100" dist="38100" dir="2700000" algn="tl">
                    <a:srgbClr val="000000">
                      <a:alpha val="43137"/>
                    </a:srgbClr>
                  </a:outerShdw>
                </a:effectLst>
              </a:rPr>
              <a:t>称为</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a</a:t>
            </a:r>
            <a:r>
              <a:rPr lang="en-US" altLang="zh-CN" sz="2000" baseline="30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i="1" baseline="30000" dirty="0" smtClean="0">
                <a:effectLst>
                  <a:outerShdw blurRad="38100" dist="38100" dir="2700000" algn="tl">
                    <a:srgbClr val="000000">
                      <a:alpha val="43137"/>
                    </a:srgbClr>
                  </a:outerShdw>
                </a:effectLst>
                <a:latin typeface="Times New Roman" pitchFamily="18" charset="0"/>
                <a:cs typeface="Times New Roman" pitchFamily="18" charset="0"/>
              </a:rPr>
              <a:t>N</a:t>
            </a:r>
            <a:r>
              <a:rPr lang="en-US" altLang="zh-CN" sz="2000" baseline="30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zh-CN" altLang="en-US" sz="2000" dirty="0" smtClean="0">
                <a:effectLst>
                  <a:outerShdw blurRad="38100" dist="38100" dir="2700000" algn="tl">
                    <a:srgbClr val="000000">
                      <a:alpha val="43137"/>
                    </a:srgbClr>
                  </a:outerShdw>
                </a:effectLst>
              </a:rPr>
              <a:t>的线性综合解</a:t>
            </a:r>
            <a:endParaRPr lang="en-US" altLang="zh-CN" sz="2000" dirty="0" smtClean="0">
              <a:effectLst>
                <a:outerShdw blurRad="38100" dist="38100" dir="2700000" algn="tl">
                  <a:srgbClr val="000000">
                    <a:alpha val="43137"/>
                  </a:srgbClr>
                </a:outerShdw>
              </a:effectLst>
            </a:endParaRPr>
          </a:p>
          <a:p>
            <a:pPr lvl="1">
              <a:lnSpc>
                <a:spcPct val="100000"/>
              </a:lnSpc>
            </a:pPr>
            <a:r>
              <a:rPr lang="en-US" altLang="zh-CN" sz="2000" dirty="0" smtClean="0">
                <a:solidFill>
                  <a:srgbClr val="0000FF"/>
                </a:solidFill>
                <a:effectLst>
                  <a:outerShdw blurRad="38100" dist="38100" dir="2700000" algn="tl">
                    <a:srgbClr val="000000">
                      <a:alpha val="43137"/>
                    </a:srgbClr>
                  </a:outerShdw>
                </a:effectLst>
              </a:rPr>
              <a:t>1969</a:t>
            </a:r>
            <a:r>
              <a:rPr lang="zh-CN" altLang="en-US" sz="2000" dirty="0" smtClean="0">
                <a:solidFill>
                  <a:srgbClr val="0000FF"/>
                </a:solidFill>
                <a:effectLst>
                  <a:outerShdw blurRad="38100" dist="38100" dir="2700000" algn="tl">
                    <a:srgbClr val="000000">
                      <a:alpha val="43137"/>
                    </a:srgbClr>
                  </a:outerShdw>
                </a:effectLst>
              </a:rPr>
              <a:t>年</a:t>
            </a:r>
            <a:r>
              <a:rPr lang="en-US" altLang="zh-CN" sz="2000" dirty="0" err="1" smtClean="0">
                <a:effectLst>
                  <a:outerShdw blurRad="38100" dist="38100" dir="2700000" algn="tl">
                    <a:srgbClr val="000000">
                      <a:alpha val="43137"/>
                    </a:srgbClr>
                  </a:outerShdw>
                </a:effectLst>
              </a:rPr>
              <a:t>Berlekamp</a:t>
            </a:r>
            <a:r>
              <a:rPr lang="zh-CN" altLang="en-US" sz="2000" dirty="0" smtClean="0">
                <a:effectLst>
                  <a:outerShdw blurRad="38100" dist="38100" dir="2700000" algn="tl">
                    <a:srgbClr val="000000">
                      <a:alpha val="43137"/>
                    </a:srgbClr>
                  </a:outerShdw>
                </a:effectLst>
              </a:rPr>
              <a:t>和</a:t>
            </a:r>
            <a:r>
              <a:rPr lang="en-US" altLang="zh-CN" sz="2000" dirty="0" smtClean="0">
                <a:effectLst>
                  <a:outerShdw blurRad="38100" dist="38100" dir="2700000" algn="tl">
                    <a:srgbClr val="000000">
                      <a:alpha val="43137"/>
                    </a:srgbClr>
                  </a:outerShdw>
                </a:effectLst>
              </a:rPr>
              <a:t>Massey</a:t>
            </a:r>
            <a:r>
              <a:rPr lang="zh-CN" altLang="en-US" sz="2000" dirty="0" smtClean="0">
                <a:effectLst>
                  <a:outerShdw blurRad="38100" dist="38100" dir="2700000" algn="tl">
                    <a:srgbClr val="000000">
                      <a:alpha val="43137"/>
                    </a:srgbClr>
                  </a:outerShdw>
                </a:effectLst>
              </a:rPr>
              <a:t>给出了求解</a:t>
            </a:r>
            <a:r>
              <a:rPr lang="en-US" altLang="zh-CN" sz="2000" dirty="0" smtClean="0">
                <a:effectLst>
                  <a:outerShdw blurRad="38100" dist="38100" dir="2700000" algn="tl">
                    <a:srgbClr val="000000">
                      <a:alpha val="43137"/>
                    </a:srgbClr>
                  </a:outerShdw>
                </a:effectLst>
              </a:rPr>
              <a:t>&lt;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i="1" dirty="0" err="1" smtClean="0">
                <a:effectLst>
                  <a:outerShdw blurRad="38100" dist="38100" dir="2700000" algn="tl">
                    <a:srgbClr val="000000">
                      <a:alpha val="43137"/>
                    </a:srgbClr>
                  </a:outerShdw>
                </a:effectLst>
                <a:latin typeface="Times New Roman" pitchFamily="18" charset="0"/>
                <a:cs typeface="Times New Roman" pitchFamily="18" charset="0"/>
              </a:rPr>
              <a:t>f</a:t>
            </a:r>
            <a:r>
              <a:rPr lang="en-US" altLang="zh-CN" sz="2000" i="1" baseline="-25000" dirty="0" err="1" smtClean="0">
                <a:effectLst>
                  <a:outerShdw blurRad="38100" dist="38100" dir="2700000" algn="tl">
                    <a:srgbClr val="000000">
                      <a:alpha val="43137"/>
                    </a:srgbClr>
                  </a:outerShdw>
                </a:effectLst>
                <a:latin typeface="Times New Roman" pitchFamily="18" charset="0"/>
                <a:cs typeface="Times New Roman" pitchFamily="18" charset="0"/>
              </a:rPr>
              <a:t>N</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x</a:t>
            </a:r>
            <a:r>
              <a:rPr lang="en-US" altLang="zh-CN" sz="2000" dirty="0" smtClean="0">
                <a:effectLst>
                  <a:outerShdw blurRad="38100" dist="38100" dir="2700000" algn="tl">
                    <a:srgbClr val="000000">
                      <a:alpha val="43137"/>
                    </a:srgbClr>
                  </a:outerShdw>
                </a:effectLst>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i="1" dirty="0" err="1" smtClean="0">
                <a:effectLst>
                  <a:outerShdw blurRad="38100" dist="38100" dir="2700000" algn="tl">
                    <a:srgbClr val="000000">
                      <a:alpha val="43137"/>
                    </a:srgbClr>
                  </a:outerShdw>
                </a:effectLst>
                <a:latin typeface="Times New Roman" pitchFamily="18" charset="0"/>
                <a:cs typeface="Times New Roman" pitchFamily="18" charset="0"/>
              </a:rPr>
              <a:t>l</a:t>
            </a:r>
            <a:r>
              <a:rPr lang="en-US" altLang="zh-CN" sz="2000" i="1" baseline="-25000" dirty="0" err="1" smtClean="0">
                <a:effectLst>
                  <a:outerShdw blurRad="38100" dist="38100" dir="2700000" algn="tl">
                    <a:srgbClr val="000000">
                      <a:alpha val="43137"/>
                    </a:srgbClr>
                  </a:outerShdw>
                </a:effectLst>
                <a:latin typeface="Times New Roman" pitchFamily="18" charset="0"/>
                <a:cs typeface="Times New Roman" pitchFamily="18" charset="0"/>
              </a:rPr>
              <a:t>N</a:t>
            </a:r>
            <a:r>
              <a:rPr lang="en-US" altLang="zh-CN" sz="2000" i="1" baseline="-25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dirty="0" smtClean="0">
                <a:effectLst>
                  <a:outerShdw blurRad="38100" dist="38100" dir="2700000" algn="tl">
                    <a:srgbClr val="000000">
                      <a:alpha val="43137"/>
                    </a:srgbClr>
                  </a:outerShdw>
                </a:effectLst>
              </a:rPr>
              <a:t>&gt;</a:t>
            </a:r>
            <a:r>
              <a:rPr lang="zh-CN" altLang="en-US" sz="2000" dirty="0" smtClean="0">
                <a:effectLst>
                  <a:outerShdw blurRad="38100" dist="38100" dir="2700000" algn="tl">
                    <a:srgbClr val="000000">
                      <a:alpha val="43137"/>
                    </a:srgbClr>
                  </a:outerShdw>
                </a:effectLst>
              </a:rPr>
              <a:t>的迭代算法</a:t>
            </a:r>
            <a:endParaRPr lang="en-US" altLang="zh-CN" sz="2000" dirty="0" smtClean="0">
              <a:solidFill>
                <a:srgbClr val="0000FF"/>
              </a:solidFill>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2.1.1 </a:t>
            </a:r>
            <a:r>
              <a:rPr lang="zh-CN" altLang="en-US" dirty="0" smtClean="0"/>
              <a:t>同步流密码</a:t>
            </a:r>
            <a:endParaRPr lang="zh-CN" altLang="en-US" dirty="0"/>
          </a:p>
        </p:txBody>
      </p:sp>
      <p:sp>
        <p:nvSpPr>
          <p:cNvPr id="3" name="内容占位符 2"/>
          <p:cNvSpPr>
            <a:spLocks noGrp="1"/>
          </p:cNvSpPr>
          <p:nvPr>
            <p:ph idx="1"/>
          </p:nvPr>
        </p:nvSpPr>
        <p:spPr>
          <a:xfrm>
            <a:off x="457200" y="914400"/>
            <a:ext cx="8229600" cy="5486400"/>
          </a:xfrm>
        </p:spPr>
        <p:txBody>
          <a:bodyPr/>
          <a:lstStyle/>
          <a:p>
            <a:r>
              <a:rPr lang="zh-CN" altLang="en-US" sz="2400" dirty="0" smtClean="0">
                <a:latin typeface="Times New Roman" pitchFamily="18" charset="0"/>
              </a:rPr>
              <a:t>流密码的滚动密钥流</a:t>
            </a:r>
            <a:endParaRPr lang="en-US" altLang="zh-CN" sz="2400" dirty="0" smtClean="0">
              <a:latin typeface="Times New Roman" pitchFamily="18" charset="0"/>
            </a:endParaRPr>
          </a:p>
          <a:p>
            <a:pPr lvl="1">
              <a:lnSpc>
                <a:spcPct val="110000"/>
              </a:lnSpc>
            </a:pPr>
            <a:r>
              <a:rPr lang="zh-CN" altLang="en-US" sz="2000" dirty="0" smtClean="0">
                <a:latin typeface="Times New Roman" pitchFamily="18" charset="0"/>
              </a:rPr>
              <a:t>由密钥流发生器 </a:t>
            </a:r>
            <a:r>
              <a:rPr lang="en-US" altLang="zh-CN" sz="2000" i="1" dirty="0" smtClean="0">
                <a:latin typeface="Times New Roman" pitchFamily="18" charset="0"/>
              </a:rPr>
              <a:t>f </a:t>
            </a:r>
            <a:r>
              <a:rPr lang="zh-CN" altLang="en-US" sz="2000" dirty="0" smtClean="0">
                <a:latin typeface="Times New Roman" pitchFamily="18" charset="0"/>
              </a:rPr>
              <a:t>产生：</a:t>
            </a:r>
            <a:r>
              <a:rPr lang="en-US" altLang="zh-CN" sz="2000" i="1" dirty="0" err="1" smtClean="0">
                <a:latin typeface="Times New Roman" pitchFamily="18" charset="0"/>
              </a:rPr>
              <a:t>z</a:t>
            </a:r>
            <a:r>
              <a:rPr lang="en-US" altLang="zh-CN" sz="2000" i="1" baseline="-25000" dirty="0" err="1" smtClean="0">
                <a:latin typeface="Times New Roman" pitchFamily="18" charset="0"/>
              </a:rPr>
              <a:t>i</a:t>
            </a:r>
            <a:r>
              <a:rPr lang="zh-CN" altLang="en-US" sz="2000" dirty="0" smtClean="0">
                <a:latin typeface="Times New Roman" pitchFamily="18" charset="0"/>
              </a:rPr>
              <a:t>＝</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err="1" smtClean="0">
                <a:latin typeface="Times New Roman" pitchFamily="18" charset="0"/>
              </a:rPr>
              <a:t>k</a:t>
            </a:r>
            <a:r>
              <a:rPr lang="en-US" altLang="zh-CN" sz="2000" dirty="0" err="1" smtClean="0">
                <a:latin typeface="Times New Roman" pitchFamily="18" charset="0"/>
              </a:rPr>
              <a:t>,</a:t>
            </a:r>
            <a:r>
              <a:rPr lang="en-US" altLang="zh-CN" sz="2000" i="1" dirty="0" err="1" smtClean="0">
                <a:latin typeface="Times New Roman" pitchFamily="18" charset="0"/>
              </a:rPr>
              <a:t>σ</a:t>
            </a:r>
            <a:r>
              <a:rPr lang="en-US" altLang="zh-CN" sz="2000" i="1" baseline="-25000" dirty="0" err="1" smtClean="0">
                <a:latin typeface="Times New Roman" pitchFamily="18" charset="0"/>
              </a:rPr>
              <a:t>i</a:t>
            </a:r>
            <a:r>
              <a:rPr lang="en-US" altLang="zh-CN" sz="2000" dirty="0" smtClean="0">
                <a:latin typeface="Times New Roman" pitchFamily="18" charset="0"/>
              </a:rPr>
              <a:t>)</a:t>
            </a:r>
          </a:p>
          <a:p>
            <a:pPr lvl="1">
              <a:lnSpc>
                <a:spcPct val="110000"/>
              </a:lnSpc>
            </a:pPr>
            <a:r>
              <a:rPr lang="zh-CN" altLang="en-US" sz="2000" dirty="0" smtClean="0"/>
              <a:t>内部记忆元件由一组移位寄存器构成，这里假设有</a:t>
            </a:r>
            <a:r>
              <a:rPr lang="en-US" altLang="zh-CN" sz="2000" dirty="0" smtClean="0">
                <a:latin typeface="Times New Roman" pitchFamily="18" charset="0"/>
              </a:rPr>
              <a:t>n</a:t>
            </a:r>
            <a:r>
              <a:rPr lang="zh-CN" altLang="en-US" sz="2000" dirty="0" smtClean="0">
                <a:latin typeface="Times New Roman" pitchFamily="18" charset="0"/>
              </a:rPr>
              <a:t>个移位寄存器</a:t>
            </a:r>
            <a:endParaRPr lang="en-US" altLang="zh-CN" sz="2000" dirty="0" smtClean="0">
              <a:latin typeface="Times New Roman" pitchFamily="18" charset="0"/>
            </a:endParaRPr>
          </a:p>
          <a:p>
            <a:pPr lvl="1">
              <a:lnSpc>
                <a:spcPct val="110000"/>
              </a:lnSpc>
            </a:pPr>
            <a:endParaRPr lang="zh-CN" altLang="en-US" sz="2000" dirty="0" smtClean="0"/>
          </a:p>
          <a:p>
            <a:pPr lvl="1">
              <a:lnSpc>
                <a:spcPct val="110000"/>
              </a:lnSpc>
            </a:pPr>
            <a:endParaRPr lang="en-US" altLang="zh-CN" sz="2000" i="1" dirty="0" smtClean="0">
              <a:latin typeface="Times New Roman" pitchFamily="18" charset="0"/>
            </a:endParaRPr>
          </a:p>
          <a:p>
            <a:pPr lvl="1">
              <a:lnSpc>
                <a:spcPct val="110000"/>
              </a:lnSpc>
            </a:pPr>
            <a:r>
              <a:rPr lang="en-US" altLang="zh-CN" sz="2000" i="1" dirty="0" err="1" smtClean="0">
                <a:latin typeface="Times New Roman" pitchFamily="18" charset="0"/>
              </a:rPr>
              <a:t>σ</a:t>
            </a:r>
            <a:r>
              <a:rPr lang="en-US" altLang="zh-CN" sz="2000" i="1" baseline="-25000" dirty="0" err="1" smtClean="0">
                <a:latin typeface="Times New Roman" pitchFamily="18" charset="0"/>
              </a:rPr>
              <a:t>i</a:t>
            </a:r>
            <a:r>
              <a:rPr lang="zh-CN" altLang="en-US" sz="2000" dirty="0" smtClean="0">
                <a:latin typeface="Times New Roman" pitchFamily="18" charset="0"/>
              </a:rPr>
              <a:t>是加密器中的记忆元件在时刻 </a:t>
            </a:r>
            <a:r>
              <a:rPr lang="en-US" altLang="zh-CN" sz="2000" i="1" dirty="0" err="1" smtClean="0">
                <a:solidFill>
                  <a:srgbClr val="0000FF"/>
                </a:solidFill>
                <a:latin typeface="Times New Roman" pitchFamily="18" charset="0"/>
              </a:rPr>
              <a:t>i</a:t>
            </a:r>
            <a:r>
              <a:rPr lang="en-US" altLang="zh-CN" sz="2000" i="1" dirty="0" smtClean="0">
                <a:solidFill>
                  <a:srgbClr val="0000FF"/>
                </a:solidFill>
                <a:latin typeface="Times New Roman" pitchFamily="18" charset="0"/>
              </a:rPr>
              <a:t> </a:t>
            </a:r>
            <a:r>
              <a:rPr lang="zh-CN" altLang="en-US" sz="2000" dirty="0" smtClean="0">
                <a:latin typeface="Times New Roman" pitchFamily="18" charset="0"/>
              </a:rPr>
              <a:t>的状态，可表示为</a:t>
            </a:r>
            <a:endParaRPr lang="en-US" altLang="zh-CN" sz="2000" dirty="0" smtClean="0">
              <a:latin typeface="Times New Roman" pitchFamily="18" charset="0"/>
            </a:endParaRPr>
          </a:p>
          <a:p>
            <a:pPr lvl="2">
              <a:lnSpc>
                <a:spcPct val="110000"/>
              </a:lnSpc>
            </a:pPr>
            <a:r>
              <a:rPr lang="en-US" altLang="zh-CN" sz="2000" i="1" dirty="0" err="1" smtClean="0">
                <a:latin typeface="Times New Roman" pitchFamily="18" charset="0"/>
              </a:rPr>
              <a:t>σ</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dirty="0" smtClean="0">
                <a:latin typeface="Times New Roman" pitchFamily="18" charset="0"/>
              </a:rPr>
              <a:t>, </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 … , </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endParaRPr lang="zh-CN" altLang="en-US" sz="2000" dirty="0" smtClean="0">
              <a:latin typeface="Times New Roman" pitchFamily="18" charset="0"/>
            </a:endParaRPr>
          </a:p>
          <a:p>
            <a:pPr lvl="1">
              <a:lnSpc>
                <a:spcPct val="110000"/>
              </a:lnSpc>
            </a:pPr>
            <a:r>
              <a:rPr lang="zh-CN" altLang="en-US" sz="2000" i="1" dirty="0" smtClean="0">
                <a:latin typeface="Times New Roman" pitchFamily="18" charset="0"/>
              </a:rPr>
              <a:t>  </a:t>
            </a:r>
            <a:r>
              <a:rPr lang="en-US" altLang="zh-CN" sz="2000" i="1" dirty="0" smtClean="0">
                <a:latin typeface="Times New Roman" pitchFamily="18" charset="0"/>
              </a:rPr>
              <a:t>f  </a:t>
            </a:r>
            <a:r>
              <a:rPr lang="zh-CN" altLang="en-US" sz="2000" dirty="0" smtClean="0">
                <a:latin typeface="Times New Roman" pitchFamily="18" charset="0"/>
              </a:rPr>
              <a:t>是由</a:t>
            </a:r>
            <a:r>
              <a:rPr lang="en-US" altLang="zh-CN" sz="2000" i="1" dirty="0" smtClean="0">
                <a:latin typeface="Times New Roman" pitchFamily="18" charset="0"/>
              </a:rPr>
              <a:t>k</a:t>
            </a:r>
            <a:r>
              <a:rPr lang="en-US" altLang="zh-CN" sz="2000" dirty="0" smtClean="0">
                <a:latin typeface="Times New Roman" pitchFamily="18" charset="0"/>
              </a:rPr>
              <a:t>, </a:t>
            </a:r>
            <a:r>
              <a:rPr lang="en-US" altLang="zh-CN" sz="2000" i="1" dirty="0" err="1" smtClean="0">
                <a:latin typeface="Times New Roman" pitchFamily="18" charset="0"/>
              </a:rPr>
              <a:t>σ</a:t>
            </a:r>
            <a:r>
              <a:rPr lang="en-US" altLang="zh-CN" sz="2000" i="1" baseline="-25000" dirty="0" err="1" smtClean="0">
                <a:latin typeface="Times New Roman" pitchFamily="18" charset="0"/>
              </a:rPr>
              <a:t>i</a:t>
            </a:r>
            <a:r>
              <a:rPr lang="en-US" altLang="zh-CN" sz="2000" i="1" baseline="-25000" dirty="0" smtClean="0">
                <a:latin typeface="Times New Roman" pitchFamily="18" charset="0"/>
              </a:rPr>
              <a:t> </a:t>
            </a:r>
            <a:r>
              <a:rPr lang="zh-CN" altLang="en-US" sz="2000" dirty="0" smtClean="0">
                <a:latin typeface="Times New Roman" pitchFamily="18" charset="0"/>
              </a:rPr>
              <a:t>产生的函数</a:t>
            </a:r>
          </a:p>
          <a:p>
            <a:pPr lvl="1"/>
            <a:r>
              <a:rPr lang="zh-CN" altLang="en-US" sz="2000" dirty="0" smtClean="0">
                <a:latin typeface="Times New Roman" pitchFamily="18" charset="0"/>
              </a:rPr>
              <a:t>流密码的滚动密钥由函数</a:t>
            </a:r>
            <a:r>
              <a:rPr lang="en-US" altLang="zh-CN" sz="2000" i="1" dirty="0" smtClean="0">
                <a:latin typeface="Times New Roman" pitchFamily="18" charset="0"/>
              </a:rPr>
              <a:t>f</a:t>
            </a:r>
            <a:r>
              <a:rPr lang="zh-CN" altLang="en-US" sz="2000" dirty="0" smtClean="0">
                <a:latin typeface="Times New Roman" pitchFamily="18" charset="0"/>
              </a:rPr>
              <a:t>、密钥</a:t>
            </a:r>
            <a:r>
              <a:rPr lang="en-US" altLang="zh-CN" sz="2000" i="1" dirty="0" smtClean="0">
                <a:latin typeface="Times New Roman" pitchFamily="18" charset="0"/>
              </a:rPr>
              <a:t>k</a:t>
            </a:r>
            <a:r>
              <a:rPr lang="zh-CN" altLang="en-US" sz="2000" dirty="0" smtClean="0">
                <a:latin typeface="Times New Roman" pitchFamily="18" charset="0"/>
              </a:rPr>
              <a:t>和指定的初态</a:t>
            </a:r>
            <a:r>
              <a:rPr lang="en-US" altLang="zh-CN" sz="2000" i="1" dirty="0" smtClean="0">
                <a:latin typeface="Times New Roman" pitchFamily="18" charset="0"/>
              </a:rPr>
              <a:t>σ</a:t>
            </a:r>
            <a:r>
              <a:rPr lang="en-US" altLang="zh-CN" sz="2000" baseline="-25000" dirty="0" smtClean="0">
                <a:latin typeface="Times New Roman" pitchFamily="18" charset="0"/>
              </a:rPr>
              <a:t>0</a:t>
            </a:r>
            <a:r>
              <a:rPr lang="zh-CN" altLang="en-US" sz="2000" dirty="0" smtClean="0">
                <a:latin typeface="Times New Roman" pitchFamily="18" charset="0"/>
              </a:rPr>
              <a:t>完全确定</a:t>
            </a:r>
          </a:p>
          <a:p>
            <a:pPr lvl="2"/>
            <a:r>
              <a:rPr lang="zh-CN" altLang="en-US" sz="1800" dirty="0" smtClean="0">
                <a:latin typeface="Times New Roman" pitchFamily="18" charset="0"/>
              </a:rPr>
              <a:t>此后由于输入加密器的明文可能影响加密器中的内部记忆元件的存储状态，因而</a:t>
            </a:r>
            <a:r>
              <a:rPr lang="en-US" altLang="zh-CN" sz="1800" i="1" dirty="0" err="1" smtClean="0">
                <a:latin typeface="Times New Roman" pitchFamily="18" charset="0"/>
              </a:rPr>
              <a:t>σ</a:t>
            </a:r>
            <a:r>
              <a:rPr lang="en-US" altLang="zh-CN" sz="1800" i="1" baseline="-25000" dirty="0" err="1" smtClean="0">
                <a:latin typeface="Times New Roman" pitchFamily="18" charset="0"/>
              </a:rPr>
              <a:t>i</a:t>
            </a:r>
            <a:r>
              <a:rPr lang="en-US" altLang="zh-CN" sz="1800" i="1" baseline="-25000" dirty="0" smtClean="0">
                <a:latin typeface="Times New Roman" pitchFamily="18" charset="0"/>
              </a:rPr>
              <a:t> </a:t>
            </a:r>
            <a:r>
              <a:rPr lang="en-US" altLang="zh-CN" sz="1800" dirty="0" smtClean="0">
                <a:latin typeface="Times New Roman" pitchFamily="18" charset="0"/>
              </a:rPr>
              <a:t>(</a:t>
            </a:r>
            <a:r>
              <a:rPr lang="en-US" altLang="zh-CN" sz="1800" i="1" dirty="0" err="1" smtClean="0">
                <a:latin typeface="Times New Roman" pitchFamily="18" charset="0"/>
              </a:rPr>
              <a:t>i</a:t>
            </a:r>
            <a:r>
              <a:rPr lang="en-US" altLang="zh-CN" sz="1800" dirty="0" smtClean="0">
                <a:latin typeface="Times New Roman" pitchFamily="18" charset="0"/>
              </a:rPr>
              <a:t>&gt;0)</a:t>
            </a:r>
            <a:r>
              <a:rPr lang="zh-CN" altLang="en-US" sz="1800" dirty="0" smtClean="0">
                <a:latin typeface="Times New Roman" pitchFamily="18" charset="0"/>
              </a:rPr>
              <a:t>可能依赖于</a:t>
            </a:r>
            <a:r>
              <a:rPr lang="en-US" altLang="zh-CN" sz="1800" i="1" dirty="0" smtClean="0">
                <a:latin typeface="Times New Roman" pitchFamily="18" charset="0"/>
              </a:rPr>
              <a:t>k</a:t>
            </a:r>
            <a:r>
              <a:rPr lang="zh-CN" altLang="en-US" sz="1800" dirty="0" smtClean="0">
                <a:latin typeface="Times New Roman" pitchFamily="18" charset="0"/>
              </a:rPr>
              <a:t>，</a:t>
            </a:r>
            <a:r>
              <a:rPr lang="en-US" altLang="zh-CN" sz="1800" i="1" dirty="0" smtClean="0">
                <a:latin typeface="Times New Roman" pitchFamily="18" charset="0"/>
              </a:rPr>
              <a:t>σ</a:t>
            </a:r>
            <a:r>
              <a:rPr lang="en-US" altLang="zh-CN" sz="1800" baseline="-25000" dirty="0" smtClean="0">
                <a:latin typeface="Times New Roman" pitchFamily="18" charset="0"/>
              </a:rPr>
              <a:t>0</a:t>
            </a:r>
            <a:r>
              <a:rPr lang="zh-CN" altLang="en-US" sz="1800" dirty="0" smtClean="0">
                <a:latin typeface="Times New Roman" pitchFamily="18" charset="0"/>
              </a:rPr>
              <a:t>，</a:t>
            </a:r>
            <a:r>
              <a:rPr lang="en-US" altLang="zh-CN" sz="1800" i="1" dirty="0" smtClean="0">
                <a:latin typeface="Times New Roman" pitchFamily="18" charset="0"/>
              </a:rPr>
              <a:t>x</a:t>
            </a:r>
            <a:r>
              <a:rPr lang="en-US" altLang="zh-CN" sz="1800" baseline="-25000" dirty="0" smtClean="0">
                <a:latin typeface="Times New Roman" pitchFamily="18" charset="0"/>
              </a:rPr>
              <a:t>0</a:t>
            </a:r>
            <a:r>
              <a:rPr lang="zh-CN" altLang="en-US" sz="1800" dirty="0" smtClean="0">
                <a:latin typeface="Times New Roman" pitchFamily="18" charset="0"/>
              </a:rPr>
              <a:t>，</a:t>
            </a:r>
            <a:r>
              <a:rPr lang="en-US" altLang="zh-CN" sz="1800" i="1" dirty="0" smtClean="0">
                <a:latin typeface="Times New Roman" pitchFamily="18" charset="0"/>
              </a:rPr>
              <a:t>x</a:t>
            </a:r>
            <a:r>
              <a:rPr lang="en-US" altLang="zh-CN" sz="1800" baseline="-25000" dirty="0" smtClean="0">
                <a:latin typeface="Times New Roman" pitchFamily="18" charset="0"/>
              </a:rPr>
              <a:t>1</a:t>
            </a:r>
            <a:r>
              <a:rPr lang="zh-CN" altLang="en-US" sz="1800" dirty="0" smtClean="0">
                <a:latin typeface="Times New Roman" pitchFamily="18" charset="0"/>
              </a:rPr>
              <a:t>，</a:t>
            </a:r>
            <a:r>
              <a:rPr lang="en-US" altLang="zh-CN" sz="1800" dirty="0" smtClean="0">
                <a:latin typeface="Times New Roman" pitchFamily="18" charset="0"/>
              </a:rPr>
              <a:t>…</a:t>
            </a:r>
            <a:r>
              <a:rPr lang="zh-CN" altLang="en-US" sz="1800" dirty="0" smtClean="0">
                <a:latin typeface="Times New Roman" pitchFamily="18" charset="0"/>
              </a:rPr>
              <a:t>，</a:t>
            </a:r>
            <a:r>
              <a:rPr lang="en-US" altLang="zh-CN" sz="1800" i="1" dirty="0" smtClean="0">
                <a:latin typeface="Times New Roman" pitchFamily="18" charset="0"/>
              </a:rPr>
              <a:t>x</a:t>
            </a:r>
            <a:r>
              <a:rPr lang="en-US" altLang="zh-CN" sz="1800" i="1" baseline="-25000" dirty="0" smtClean="0">
                <a:latin typeface="Times New Roman" pitchFamily="18" charset="0"/>
              </a:rPr>
              <a:t>i</a:t>
            </a:r>
            <a:r>
              <a:rPr lang="zh-CN" altLang="en-US" sz="1800" baseline="-25000" dirty="0" smtClean="0">
                <a:latin typeface="Times New Roman" pitchFamily="18" charset="0"/>
              </a:rPr>
              <a:t>－</a:t>
            </a:r>
            <a:r>
              <a:rPr lang="en-US" altLang="zh-CN" sz="1800" baseline="-25000" dirty="0" smtClean="0">
                <a:latin typeface="Times New Roman" pitchFamily="18" charset="0"/>
              </a:rPr>
              <a:t>1</a:t>
            </a:r>
            <a:r>
              <a:rPr lang="zh-CN" altLang="en-US" sz="1800" dirty="0" smtClean="0">
                <a:latin typeface="Times New Roman" pitchFamily="18" charset="0"/>
              </a:rPr>
              <a:t>，即</a:t>
            </a:r>
            <a:r>
              <a:rPr lang="zh-CN" altLang="en-US" sz="1800" dirty="0" smtClean="0">
                <a:solidFill>
                  <a:srgbClr val="FF0000"/>
                </a:solidFill>
                <a:latin typeface="黑体" pitchFamily="2" charset="-122"/>
                <a:ea typeface="黑体" pitchFamily="2" charset="-122"/>
              </a:rPr>
              <a:t>前 </a:t>
            </a:r>
            <a:r>
              <a:rPr lang="en-US" altLang="zh-CN" sz="1800" i="1" dirty="0" err="1" smtClean="0">
                <a:solidFill>
                  <a:srgbClr val="FF0000"/>
                </a:solidFill>
                <a:latin typeface="Times New Roman" pitchFamily="18" charset="0"/>
                <a:ea typeface="黑体" pitchFamily="2" charset="-122"/>
              </a:rPr>
              <a:t>i</a:t>
            </a:r>
            <a:r>
              <a:rPr lang="en-US" altLang="zh-CN" sz="1800" i="1" dirty="0" smtClean="0">
                <a:solidFill>
                  <a:srgbClr val="FF0000"/>
                </a:solidFill>
                <a:latin typeface="Times New Roman" pitchFamily="18" charset="0"/>
                <a:ea typeface="黑体" pitchFamily="2" charset="-122"/>
              </a:rPr>
              <a:t> </a:t>
            </a:r>
            <a:r>
              <a:rPr lang="zh-CN" altLang="en-US" sz="1800" dirty="0" smtClean="0">
                <a:solidFill>
                  <a:srgbClr val="FF0000"/>
                </a:solidFill>
                <a:latin typeface="Times New Roman" pitchFamily="18" charset="0"/>
                <a:ea typeface="黑体" pitchFamily="2" charset="-122"/>
              </a:rPr>
              <a:t>个</a:t>
            </a:r>
            <a:r>
              <a:rPr lang="zh-CN" altLang="en-US" sz="1800" dirty="0" smtClean="0">
                <a:solidFill>
                  <a:srgbClr val="FF0000"/>
                </a:solidFill>
                <a:latin typeface="黑体" pitchFamily="2" charset="-122"/>
                <a:ea typeface="黑体" pitchFamily="2" charset="-122"/>
              </a:rPr>
              <a:t>明文和密钥及初态</a:t>
            </a:r>
            <a:endParaRPr lang="en-US" altLang="zh-CN" sz="1800" dirty="0" smtClean="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23938" name="Object 2"/>
          <p:cNvGraphicFramePr>
            <a:graphicFrameLocks noChangeAspect="1"/>
          </p:cNvGraphicFramePr>
          <p:nvPr/>
        </p:nvGraphicFramePr>
        <p:xfrm>
          <a:off x="2438400" y="2438400"/>
          <a:ext cx="4027488" cy="1077913"/>
        </p:xfrm>
        <a:graphic>
          <a:graphicData uri="http://schemas.openxmlformats.org/presentationml/2006/ole">
            <p:oleObj spid="_x0000_s423938" name="Visio" r:id="rId3" imgW="3342127" imgH="893719" progId="Visio.Drawing.11">
              <p:embed/>
            </p:oleObj>
          </a:graphicData>
        </a:graphic>
      </p:graphicFrame>
      <p:sp>
        <p:nvSpPr>
          <p:cNvPr id="7" name="矩形 6"/>
          <p:cNvSpPr/>
          <p:nvPr/>
        </p:nvSpPr>
        <p:spPr>
          <a:xfrm>
            <a:off x="6781800" y="2514600"/>
            <a:ext cx="1981200" cy="707886"/>
          </a:xfrm>
          <a:prstGeom prst="rect">
            <a:avLst/>
          </a:prstGeom>
        </p:spPr>
        <p:txBody>
          <a:bodyPr wrap="square">
            <a:spAutoFit/>
          </a:bodyPr>
          <a:lstStyle/>
          <a:p>
            <a:pPr algn="ctr"/>
            <a:r>
              <a:rPr lang="en-US" altLang="zh-CN" sz="2000" dirty="0" smtClean="0">
                <a:latin typeface="Times New Roman" pitchFamily="18" charset="0"/>
              </a:rPr>
              <a:t>Feedback Shift Register, FSR</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23938"/>
                                        </p:tgtEl>
                                        <p:attrNameLst>
                                          <p:attrName>style.visibility</p:attrName>
                                        </p:attrNameLst>
                                      </p:cBhvr>
                                      <p:to>
                                        <p:strVal val="visible"/>
                                      </p:to>
                                    </p:set>
                                    <p:anim calcmode="lin" valueType="num">
                                      <p:cBhvr additive="base">
                                        <p:cTn id="7" dur="500" fill="hold"/>
                                        <p:tgtEl>
                                          <p:spTgt spid="423938"/>
                                        </p:tgtEl>
                                        <p:attrNameLst>
                                          <p:attrName>ppt_x</p:attrName>
                                        </p:attrNameLst>
                                      </p:cBhvr>
                                      <p:tavLst>
                                        <p:tav tm="0">
                                          <p:val>
                                            <p:strVal val="#ppt_x"/>
                                          </p:val>
                                        </p:tav>
                                        <p:tav tm="100000">
                                          <p:val>
                                            <p:strVal val="#ppt_x"/>
                                          </p:val>
                                        </p:tav>
                                      </p:tavLst>
                                    </p:anim>
                                    <p:anim calcmode="lin" valueType="num">
                                      <p:cBhvr additive="base">
                                        <p:cTn id="8" dur="500" fill="hold"/>
                                        <p:tgtEl>
                                          <p:spTgt spid="4239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pic>
        <p:nvPicPr>
          <p:cNvPr id="553987" name="Picture 3"/>
          <p:cNvPicPr>
            <a:picLocks noChangeAspect="1" noChangeArrowheads="1"/>
          </p:cNvPicPr>
          <p:nvPr/>
        </p:nvPicPr>
        <p:blipFill>
          <a:blip r:embed="rId2" cstate="print"/>
          <a:srcRect l="20476" t="16041" r="36190" b="24571"/>
          <a:stretch>
            <a:fillRect/>
          </a:stretch>
        </p:blipFill>
        <p:spPr bwMode="auto">
          <a:xfrm>
            <a:off x="1143000" y="914400"/>
            <a:ext cx="6583101" cy="5638800"/>
          </a:xfrm>
          <a:prstGeom prst="rect">
            <a:avLst/>
          </a:prstGeom>
          <a:noFill/>
          <a:ln w="9525">
            <a:noFill/>
            <a:miter lim="800000"/>
            <a:headEnd/>
            <a:tailEnd/>
          </a:ln>
        </p:spPr>
      </p:pic>
      <p:sp>
        <p:nvSpPr>
          <p:cNvPr id="10" name="TextBox 9"/>
          <p:cNvSpPr txBox="1"/>
          <p:nvPr/>
        </p:nvSpPr>
        <p:spPr>
          <a:xfrm>
            <a:off x="6019800" y="5029200"/>
            <a:ext cx="2895600" cy="369332"/>
          </a:xfrm>
          <a:prstGeom prst="rect">
            <a:avLst/>
          </a:prstGeom>
          <a:solidFill>
            <a:schemeClr val="bg1"/>
          </a:solidFill>
          <a:ln>
            <a:solidFill>
              <a:schemeClr val="accent1"/>
            </a:solidFill>
          </a:ln>
        </p:spPr>
        <p:txBody>
          <a:bodyPr wrap="square" rtlCol="0">
            <a:spAutoFit/>
          </a:bodyPr>
          <a:lstStyle/>
          <a:p>
            <a:pPr algn="l"/>
            <a:r>
              <a:rPr lang="zh-CN" altLang="en-US" sz="1800" dirty="0" smtClean="0"/>
              <a:t>注：在二元域上</a:t>
            </a:r>
            <a:r>
              <a:rPr lang="en-US" altLang="zh-CN" sz="1800" b="0" i="1" dirty="0" smtClean="0">
                <a:latin typeface="Times New Roman" pitchFamily="18" charset="0"/>
                <a:cs typeface="Times New Roman" pitchFamily="18" charset="0"/>
              </a:rPr>
              <a:t>d</a:t>
            </a:r>
            <a:r>
              <a:rPr lang="en-US" altLang="zh-CN" sz="1800" b="0" i="1" baseline="-25000" dirty="0" smtClean="0">
                <a:latin typeface="Times New Roman" pitchFamily="18" charset="0"/>
                <a:cs typeface="Times New Roman" pitchFamily="18" charset="0"/>
              </a:rPr>
              <a:t>n</a:t>
            </a:r>
            <a:r>
              <a:rPr lang="en-US" altLang="zh-CN" sz="1800" b="0" i="1" dirty="0" smtClean="0">
                <a:latin typeface="Times New Roman" pitchFamily="18" charset="0"/>
                <a:cs typeface="Times New Roman" pitchFamily="18" charset="0"/>
              </a:rPr>
              <a:t>d</a:t>
            </a:r>
            <a:r>
              <a:rPr lang="en-US" altLang="zh-CN" sz="1800" b="0" i="1" baseline="-25000" dirty="0" smtClean="0">
                <a:latin typeface="Times New Roman" pitchFamily="18" charset="0"/>
                <a:cs typeface="Times New Roman" pitchFamily="18" charset="0"/>
              </a:rPr>
              <a:t>m</a:t>
            </a:r>
            <a:r>
              <a:rPr lang="en-US" altLang="zh-CN" sz="1800" b="0" baseline="30000" dirty="0" smtClean="0">
                <a:latin typeface="Times New Roman" pitchFamily="18" charset="0"/>
                <a:cs typeface="Times New Roman" pitchFamily="18" charset="0"/>
              </a:rPr>
              <a:t>-1</a:t>
            </a:r>
            <a:r>
              <a:rPr lang="en-US" altLang="zh-CN" sz="1800" b="0" dirty="0" smtClean="0">
                <a:latin typeface="Times New Roman" pitchFamily="18" charset="0"/>
                <a:cs typeface="Times New Roman" pitchFamily="18" charset="0"/>
              </a:rPr>
              <a:t>=1</a:t>
            </a:r>
            <a:endParaRPr lang="zh-CN" altLang="en-US" sz="18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3" name="内容占位符 2"/>
          <p:cNvSpPr>
            <a:spLocks noGrp="1"/>
          </p:cNvSpPr>
          <p:nvPr>
            <p:ph idx="1"/>
          </p:nvPr>
        </p:nvSpPr>
        <p:spPr>
          <a:xfrm>
            <a:off x="457200" y="990600"/>
            <a:ext cx="8534400" cy="5410200"/>
          </a:xfrm>
        </p:spPr>
        <p:txBody>
          <a:bodyPr/>
          <a:lstStyle/>
          <a:p>
            <a:pPr>
              <a:lnSpc>
                <a:spcPct val="100000"/>
              </a:lnSpc>
            </a:pPr>
            <a:r>
              <a:rPr lang="zh-CN" altLang="en-US" sz="2000" dirty="0" smtClean="0">
                <a:solidFill>
                  <a:srgbClr val="0000FF"/>
                </a:solidFill>
                <a:effectLst>
                  <a:outerShdw blurRad="38100" dist="38100" dir="2700000" algn="tl">
                    <a:srgbClr val="000000">
                      <a:alpha val="43137"/>
                    </a:srgbClr>
                  </a:outerShdw>
                </a:effectLst>
              </a:rPr>
              <a:t>例：</a:t>
            </a:r>
            <a:r>
              <a:rPr lang="zh-CN" altLang="zh-CN" sz="2000" dirty="0" smtClean="0"/>
              <a:t>输入：</a:t>
            </a:r>
            <a:r>
              <a:rPr lang="en-US" altLang="zh-CN" sz="2000" i="1" dirty="0" smtClean="0">
                <a:latin typeface="Times New Roman" pitchFamily="18" charset="0"/>
                <a:cs typeface="Times New Roman" pitchFamily="18" charset="0"/>
              </a:rPr>
              <a:t>a</a:t>
            </a:r>
            <a:r>
              <a:rPr lang="en-US" altLang="zh-CN" sz="2000" baseline="30000" dirty="0" smtClean="0"/>
              <a:t>10</a:t>
            </a:r>
            <a:r>
              <a:rPr lang="en-US" altLang="zh-CN" sz="2000" dirty="0" smtClean="0"/>
              <a:t>=0100100001</a:t>
            </a:r>
          </a:p>
          <a:p>
            <a:pPr>
              <a:lnSpc>
                <a:spcPct val="100000"/>
              </a:lnSpc>
            </a:pPr>
            <a:endParaRPr lang="en-US" altLang="zh-CN" dirty="0" smtClean="0">
              <a:solidFill>
                <a:srgbClr val="0000FF"/>
              </a:solidFill>
              <a:effectLst>
                <a:outerShdw blurRad="38100" dist="38100" dir="2700000" algn="tl">
                  <a:srgbClr val="000000">
                    <a:alpha val="43137"/>
                  </a:srgbClr>
                </a:outerShdw>
              </a:effectLst>
            </a:endParaRPr>
          </a:p>
          <a:p>
            <a:pPr>
              <a:lnSpc>
                <a:spcPct val="100000"/>
              </a:lnSpc>
            </a:pPr>
            <a:endParaRPr lang="en-US" altLang="zh-CN" dirty="0" smtClean="0">
              <a:solidFill>
                <a:srgbClr val="0000FF"/>
              </a:solidFill>
            </a:endParaRPr>
          </a:p>
          <a:p>
            <a:pPr>
              <a:lnSpc>
                <a:spcPct val="100000"/>
              </a:lnSpc>
            </a:pPr>
            <a:endParaRPr lang="en-US" altLang="zh-CN" dirty="0" smtClean="0">
              <a:solidFill>
                <a:srgbClr val="0000FF"/>
              </a:solidFill>
              <a:effectLst>
                <a:outerShdw blurRad="38100" dist="38100" dir="2700000" algn="tl">
                  <a:srgbClr val="000000">
                    <a:alpha val="43137"/>
                  </a:srgbClr>
                </a:outerShdw>
              </a:effectLst>
            </a:endParaRPr>
          </a:p>
          <a:p>
            <a:pPr>
              <a:lnSpc>
                <a:spcPct val="100000"/>
              </a:lnSpc>
            </a:pPr>
            <a:endParaRPr lang="en-US" altLang="zh-CN" dirty="0" smtClean="0">
              <a:solidFill>
                <a:srgbClr val="0000FF"/>
              </a:solidFill>
            </a:endParaRPr>
          </a:p>
          <a:p>
            <a:pPr>
              <a:lnSpc>
                <a:spcPct val="100000"/>
              </a:lnSpc>
            </a:pPr>
            <a:endParaRPr lang="en-US" altLang="zh-CN" dirty="0" smtClean="0">
              <a:solidFill>
                <a:srgbClr val="0000FF"/>
              </a:solidFill>
              <a:effectLst>
                <a:outerShdw blurRad="38100" dist="38100" dir="2700000" algn="tl">
                  <a:srgbClr val="000000">
                    <a:alpha val="43137"/>
                  </a:srgbClr>
                </a:outerShdw>
              </a:effectLst>
            </a:endParaRPr>
          </a:p>
          <a:p>
            <a:pPr>
              <a:lnSpc>
                <a:spcPct val="100000"/>
              </a:lnSpc>
              <a:spcBef>
                <a:spcPts val="600"/>
              </a:spcBef>
              <a:spcAft>
                <a:spcPts val="0"/>
              </a:spcAft>
            </a:pPr>
            <a:r>
              <a:rPr lang="en-US" altLang="zh-CN" sz="1800" i="1" dirty="0" smtClean="0">
                <a:latin typeface="Times New Roman" pitchFamily="18" charset="0"/>
                <a:cs typeface="Times New Roman" pitchFamily="18" charset="0"/>
              </a:rPr>
              <a:t>f</a:t>
            </a:r>
            <a:r>
              <a:rPr lang="en-US" altLang="zh-CN" sz="1800" baseline="-25000" dirty="0" smtClean="0">
                <a:latin typeface="Times New Roman" pitchFamily="18" charset="0"/>
                <a:cs typeface="Times New Roman" pitchFamily="18" charset="0"/>
              </a:rPr>
              <a:t>n</a:t>
            </a:r>
            <a:r>
              <a:rPr lang="en-US" altLang="zh-CN" sz="1800" dirty="0" smtClean="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x</a:t>
            </a:r>
            <a:r>
              <a:rPr lang="en-US" altLang="zh-CN" sz="1800" dirty="0" smtClean="0">
                <a:latin typeface="Times New Roman" pitchFamily="18" charset="0"/>
                <a:cs typeface="Times New Roman" pitchFamily="18" charset="0"/>
              </a:rPr>
              <a:t>) </a:t>
            </a:r>
            <a:r>
              <a:rPr lang="zh-CN" altLang="zh-CN" sz="1800" dirty="0" smtClean="0">
                <a:latin typeface="Times New Roman" pitchFamily="18" charset="0"/>
                <a:cs typeface="Times New Roman" pitchFamily="18" charset="0"/>
              </a:rPr>
              <a:t>表示前</a:t>
            </a:r>
            <a:r>
              <a:rPr lang="en-US" altLang="zh-CN" sz="1800" dirty="0" smtClean="0">
                <a:latin typeface="Times New Roman" pitchFamily="18" charset="0"/>
                <a:cs typeface="Times New Roman" pitchFamily="18" charset="0"/>
              </a:rPr>
              <a:t>n</a:t>
            </a:r>
            <a:r>
              <a:rPr lang="zh-CN" altLang="zh-CN" sz="1800" dirty="0" smtClean="0">
                <a:latin typeface="Times New Roman" pitchFamily="18" charset="0"/>
                <a:cs typeface="Times New Roman" pitchFamily="18" charset="0"/>
              </a:rPr>
              <a:t>个元素的极小多项式，</a:t>
            </a:r>
            <a:r>
              <a:rPr lang="en-US" altLang="zh-CN" sz="1800" i="1" dirty="0" err="1" smtClean="0">
                <a:latin typeface="Times New Roman" pitchFamily="18" charset="0"/>
                <a:cs typeface="Times New Roman" pitchFamily="18" charset="0"/>
              </a:rPr>
              <a:t>l</a:t>
            </a:r>
            <a:r>
              <a:rPr lang="en-US" altLang="zh-CN" sz="1800" i="1" baseline="-25000" dirty="0" err="1" smtClean="0">
                <a:latin typeface="Times New Roman" pitchFamily="18" charset="0"/>
                <a:cs typeface="Times New Roman" pitchFamily="18" charset="0"/>
              </a:rPr>
              <a:t>n</a:t>
            </a:r>
            <a:r>
              <a:rPr lang="zh-CN" altLang="en-US" sz="1800" dirty="0" smtClean="0">
                <a:latin typeface="Times New Roman" pitchFamily="18" charset="0"/>
                <a:cs typeface="Times New Roman" pitchFamily="18" charset="0"/>
              </a:rPr>
              <a:t>表示此时的</a:t>
            </a:r>
            <a:r>
              <a:rPr lang="zh-CN" altLang="zh-CN" sz="1800" dirty="0" smtClean="0">
                <a:latin typeface="Times New Roman" pitchFamily="18" charset="0"/>
                <a:cs typeface="Times New Roman" pitchFamily="18" charset="0"/>
              </a:rPr>
              <a:t>线性复杂度</a:t>
            </a:r>
          </a:p>
          <a:p>
            <a:pPr>
              <a:lnSpc>
                <a:spcPct val="100000"/>
              </a:lnSpc>
              <a:spcBef>
                <a:spcPts val="600"/>
              </a:spcBef>
              <a:spcAft>
                <a:spcPts val="0"/>
              </a:spcAft>
            </a:pPr>
            <a:r>
              <a:rPr lang="en-US" altLang="zh-CN" sz="1800" i="1" dirty="0" smtClean="0">
                <a:latin typeface="Times New Roman" pitchFamily="18" charset="0"/>
                <a:cs typeface="Times New Roman" pitchFamily="18" charset="0"/>
              </a:rPr>
              <a:t>f</a:t>
            </a:r>
            <a:r>
              <a:rPr lang="en-US" altLang="zh-CN" sz="1800" baseline="-25000" dirty="0" smtClean="0">
                <a:latin typeface="Times New Roman" pitchFamily="18" charset="0"/>
                <a:cs typeface="Times New Roman" pitchFamily="18" charset="0"/>
              </a:rPr>
              <a:t>0</a:t>
            </a:r>
            <a:r>
              <a:rPr lang="en-US" altLang="zh-CN" sz="1800" dirty="0" smtClean="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x</a:t>
            </a:r>
            <a:r>
              <a:rPr lang="en-US" altLang="zh-CN" sz="1800" dirty="0" smtClean="0">
                <a:latin typeface="Times New Roman" pitchFamily="18" charset="0"/>
                <a:cs typeface="Times New Roman" pitchFamily="18" charset="0"/>
              </a:rPr>
              <a:t>)=1</a:t>
            </a:r>
            <a:r>
              <a:rPr lang="zh-CN" altLang="zh-CN" sz="1800" dirty="0" smtClean="0">
                <a:latin typeface="Times New Roman" pitchFamily="18" charset="0"/>
                <a:cs typeface="Times New Roman" pitchFamily="18" charset="0"/>
              </a:rPr>
              <a:t>，为初始值</a:t>
            </a:r>
          </a:p>
          <a:p>
            <a:pPr>
              <a:lnSpc>
                <a:spcPct val="100000"/>
              </a:lnSpc>
              <a:spcBef>
                <a:spcPts val="600"/>
              </a:spcBef>
              <a:spcAft>
                <a:spcPts val="0"/>
              </a:spcAft>
            </a:pPr>
            <a:r>
              <a:rPr lang="en-US" altLang="zh-CN" sz="1800" i="1" dirty="0" smtClean="0">
                <a:latin typeface="Times New Roman" pitchFamily="18" charset="0"/>
                <a:cs typeface="Times New Roman" pitchFamily="18" charset="0"/>
              </a:rPr>
              <a:t>f</a:t>
            </a:r>
            <a:r>
              <a:rPr lang="en-US" altLang="zh-CN" sz="1800" baseline="-25000" dirty="0" smtClean="0">
                <a:latin typeface="Times New Roman" pitchFamily="18" charset="0"/>
                <a:cs typeface="Times New Roman" pitchFamily="18" charset="0"/>
              </a:rPr>
              <a:t>4</a:t>
            </a:r>
            <a:r>
              <a:rPr lang="en-US" altLang="zh-CN" sz="1800" dirty="0" smtClean="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x</a:t>
            </a:r>
            <a:r>
              <a:rPr lang="en-US" altLang="zh-CN" sz="1800" dirty="0" smtClean="0">
                <a:latin typeface="Times New Roman" pitchFamily="18" charset="0"/>
                <a:cs typeface="Times New Roman" pitchFamily="18" charset="0"/>
              </a:rPr>
              <a:t>)=1,</a:t>
            </a:r>
            <a:r>
              <a:rPr lang="zh-CN" altLang="zh-CN" sz="1800" dirty="0" smtClean="0">
                <a:latin typeface="Times New Roman" pitchFamily="18" charset="0"/>
                <a:cs typeface="Times New Roman" pitchFamily="18" charset="0"/>
              </a:rPr>
              <a:t>而线性复杂度为</a:t>
            </a:r>
            <a:r>
              <a:rPr lang="en-US" altLang="zh-CN" sz="1800" dirty="0" smtClean="0">
                <a:latin typeface="Times New Roman" pitchFamily="18" charset="0"/>
                <a:cs typeface="Times New Roman" pitchFamily="18" charset="0"/>
              </a:rPr>
              <a:t>2</a:t>
            </a:r>
            <a:r>
              <a:rPr lang="zh-CN" altLang="zh-CN" sz="1800" dirty="0" smtClean="0">
                <a:latin typeface="Times New Roman" pitchFamily="18" charset="0"/>
                <a:cs typeface="Times New Roman" pitchFamily="18" charset="0"/>
              </a:rPr>
              <a:t>，退化形式，表示没有反馈，两个移位寄存器直连</a:t>
            </a:r>
          </a:p>
          <a:p>
            <a:pPr>
              <a:lnSpc>
                <a:spcPct val="100000"/>
              </a:lnSpc>
              <a:spcBef>
                <a:spcPts val="600"/>
              </a:spcBef>
              <a:spcAft>
                <a:spcPts val="0"/>
              </a:spcAft>
            </a:pPr>
            <a:r>
              <a:rPr lang="en-US" altLang="zh-CN" sz="1800" i="1" dirty="0" smtClean="0">
                <a:latin typeface="Times New Roman" pitchFamily="18" charset="0"/>
                <a:cs typeface="Times New Roman" pitchFamily="18" charset="0"/>
              </a:rPr>
              <a:t>f</a:t>
            </a:r>
            <a:r>
              <a:rPr lang="en-US" altLang="zh-CN" sz="1800" baseline="-25000" dirty="0" smtClean="0">
                <a:latin typeface="Times New Roman" pitchFamily="18" charset="0"/>
                <a:cs typeface="Times New Roman" pitchFamily="18" charset="0"/>
              </a:rPr>
              <a:t>8</a:t>
            </a:r>
            <a:r>
              <a:rPr lang="en-US" altLang="zh-CN" sz="1800" dirty="0" smtClean="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x</a:t>
            </a:r>
            <a:r>
              <a:rPr lang="en-US" altLang="zh-CN" sz="1800" dirty="0" smtClean="0">
                <a:latin typeface="Times New Roman" pitchFamily="18" charset="0"/>
                <a:cs typeface="Times New Roman" pitchFamily="18" charset="0"/>
              </a:rPr>
              <a:t>)</a:t>
            </a:r>
            <a:r>
              <a:rPr lang="zh-CN" altLang="zh-CN" sz="1800" dirty="0" smtClean="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f</a:t>
            </a:r>
            <a:r>
              <a:rPr lang="en-US" altLang="zh-CN" sz="1800" baseline="-25000" dirty="0" smtClean="0">
                <a:latin typeface="Times New Roman" pitchFamily="18" charset="0"/>
                <a:cs typeface="Times New Roman" pitchFamily="18" charset="0"/>
              </a:rPr>
              <a:t>9</a:t>
            </a:r>
            <a:r>
              <a:rPr lang="en-US" altLang="zh-CN" sz="1800" dirty="0" smtClean="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x</a:t>
            </a:r>
            <a:r>
              <a:rPr lang="en-US" altLang="zh-CN" sz="1800" dirty="0" smtClean="0">
                <a:latin typeface="Times New Roman" pitchFamily="18" charset="0"/>
                <a:cs typeface="Times New Roman" pitchFamily="18" charset="0"/>
              </a:rPr>
              <a:t>)</a:t>
            </a:r>
            <a:r>
              <a:rPr lang="zh-CN" altLang="zh-CN" sz="1800" dirty="0" smtClean="0">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1</a:t>
            </a:r>
            <a:r>
              <a:rPr lang="zh-CN" altLang="zh-CN" sz="1800" dirty="0" smtClean="0">
                <a:latin typeface="Times New Roman" pitchFamily="18" charset="0"/>
                <a:cs typeface="Times New Roman" pitchFamily="18" charset="0"/>
              </a:rPr>
              <a:t>同理</a:t>
            </a:r>
            <a:r>
              <a:rPr lang="zh-CN" altLang="en-US" sz="1800" dirty="0" smtClean="0">
                <a:latin typeface="Times New Roman" pitchFamily="18" charset="0"/>
                <a:cs typeface="Times New Roman" pitchFamily="18" charset="0"/>
              </a:rPr>
              <a:t>，无反馈时相当于反馈为</a:t>
            </a:r>
            <a:r>
              <a:rPr lang="en-US" altLang="zh-CN" sz="1800" dirty="0" smtClean="0">
                <a:latin typeface="Times New Roman" pitchFamily="18" charset="0"/>
                <a:cs typeface="Times New Roman" pitchFamily="18" charset="0"/>
              </a:rPr>
              <a:t>0</a:t>
            </a:r>
            <a:endParaRPr lang="zh-CN" altLang="zh-CN" sz="1800" dirty="0" smtClean="0">
              <a:latin typeface="Times New Roman" pitchFamily="18" charset="0"/>
              <a:cs typeface="Times New Roman" pitchFamily="18" charset="0"/>
            </a:endParaRPr>
          </a:p>
          <a:p>
            <a:pPr>
              <a:lnSpc>
                <a:spcPct val="100000"/>
              </a:lnSpc>
              <a:spcBef>
                <a:spcPts val="600"/>
              </a:spcBef>
              <a:spcAft>
                <a:spcPts val="0"/>
              </a:spcAft>
            </a:pPr>
            <a:r>
              <a:rPr lang="zh-CN" altLang="zh-CN" sz="1800" dirty="0" smtClean="0">
                <a:latin typeface="Times New Roman" pitchFamily="18" charset="0"/>
                <a:cs typeface="Times New Roman" pitchFamily="18" charset="0"/>
              </a:rPr>
              <a:t>例如当</a:t>
            </a:r>
            <a:r>
              <a:rPr lang="en-US" altLang="zh-CN" sz="1800" i="1" dirty="0" err="1" smtClean="0">
                <a:latin typeface="Times New Roman" pitchFamily="18" charset="0"/>
                <a:cs typeface="Times New Roman" pitchFamily="18" charset="0"/>
              </a:rPr>
              <a:t>a</a:t>
            </a:r>
            <a:r>
              <a:rPr lang="en-US" altLang="zh-CN" sz="1800" baseline="30000" dirty="0" err="1" smtClean="0">
                <a:latin typeface="Times New Roman" pitchFamily="18" charset="0"/>
                <a:cs typeface="Times New Roman" pitchFamily="18" charset="0"/>
              </a:rPr>
              <a:t>N</a:t>
            </a:r>
            <a:r>
              <a:rPr lang="zh-CN" altLang="zh-CN" sz="1800" dirty="0" smtClean="0">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100000000</a:t>
            </a:r>
            <a:r>
              <a:rPr lang="zh-CN" altLang="zh-CN" sz="1800" dirty="0" smtClean="0">
                <a:latin typeface="Times New Roman" pitchFamily="18" charset="0"/>
                <a:cs typeface="Times New Roman" pitchFamily="18" charset="0"/>
              </a:rPr>
              <a:t>时，可计算出</a:t>
            </a:r>
            <a:r>
              <a:rPr lang="en-US" altLang="zh-CN" sz="1800" i="1" dirty="0" err="1" smtClean="0">
                <a:latin typeface="Times New Roman" pitchFamily="18" charset="0"/>
                <a:cs typeface="Times New Roman" pitchFamily="18" charset="0"/>
              </a:rPr>
              <a:t>f</a:t>
            </a:r>
            <a:r>
              <a:rPr lang="en-US" altLang="zh-CN" sz="1800" i="1" baseline="-25000" dirty="0" err="1" smtClean="0">
                <a:latin typeface="Times New Roman" pitchFamily="18" charset="0"/>
                <a:cs typeface="Times New Roman" pitchFamily="18" charset="0"/>
              </a:rPr>
              <a:t>N</a:t>
            </a:r>
            <a:r>
              <a:rPr lang="en-US" altLang="zh-CN" sz="1800" dirty="0" smtClean="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x</a:t>
            </a:r>
            <a:r>
              <a:rPr lang="en-US" altLang="zh-CN" sz="1800" dirty="0" smtClean="0">
                <a:latin typeface="Times New Roman" pitchFamily="18" charset="0"/>
                <a:cs typeface="Times New Roman" pitchFamily="18" charset="0"/>
              </a:rPr>
              <a:t>)=1,</a:t>
            </a:r>
            <a:r>
              <a:rPr lang="en-US" altLang="zh-CN" sz="1800" i="1" dirty="0" smtClean="0">
                <a:latin typeface="Times New Roman" pitchFamily="18" charset="0"/>
                <a:cs typeface="Times New Roman" pitchFamily="18" charset="0"/>
              </a:rPr>
              <a:t>l</a:t>
            </a:r>
            <a:r>
              <a:rPr lang="en-US" altLang="zh-CN" sz="1800" i="1" baseline="-25000" dirty="0" smtClean="0">
                <a:latin typeface="Times New Roman" pitchFamily="18" charset="0"/>
                <a:cs typeface="Times New Roman" pitchFamily="18" charset="0"/>
              </a:rPr>
              <a:t>N</a:t>
            </a:r>
            <a:r>
              <a:rPr lang="en-US" altLang="zh-CN" sz="1800" dirty="0" smtClean="0">
                <a:latin typeface="Times New Roman" pitchFamily="18" charset="0"/>
                <a:cs typeface="Times New Roman" pitchFamily="18" charset="0"/>
              </a:rPr>
              <a:t>=1,</a:t>
            </a:r>
            <a:r>
              <a:rPr lang="zh-CN" altLang="zh-CN" sz="1800" dirty="0" smtClean="0">
                <a:latin typeface="Times New Roman" pitchFamily="18" charset="0"/>
                <a:cs typeface="Times New Roman" pitchFamily="18" charset="0"/>
              </a:rPr>
              <a:t>无反馈的初值为</a:t>
            </a:r>
            <a:r>
              <a:rPr lang="en-US" altLang="zh-CN" sz="1800" dirty="0" smtClean="0">
                <a:latin typeface="Times New Roman" pitchFamily="18" charset="0"/>
                <a:cs typeface="Times New Roman" pitchFamily="18" charset="0"/>
              </a:rPr>
              <a:t>1</a:t>
            </a:r>
            <a:r>
              <a:rPr lang="zh-CN" altLang="zh-CN" sz="1800" dirty="0" smtClean="0">
                <a:latin typeface="Times New Roman" pitchFamily="18" charset="0"/>
                <a:cs typeface="Times New Roman" pitchFamily="18" charset="0"/>
              </a:rPr>
              <a:t>的一级</a:t>
            </a:r>
            <a:r>
              <a:rPr lang="en-US" altLang="zh-CN" sz="1800" dirty="0" smtClean="0">
                <a:latin typeface="Times New Roman" pitchFamily="18" charset="0"/>
                <a:cs typeface="Times New Roman" pitchFamily="18" charset="0"/>
              </a:rPr>
              <a:t>LFSR</a:t>
            </a:r>
            <a:endParaRPr lang="zh-CN" altLang="zh-CN" sz="1800" dirty="0" smtClean="0">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 name="表格 5"/>
          <p:cNvGraphicFramePr>
            <a:graphicFrameLocks noGrp="1"/>
          </p:cNvGraphicFramePr>
          <p:nvPr/>
        </p:nvGraphicFramePr>
        <p:xfrm>
          <a:off x="990600" y="1447800"/>
          <a:ext cx="5549900" cy="3215640"/>
        </p:xfrm>
        <a:graphic>
          <a:graphicData uri="http://schemas.openxmlformats.org/drawingml/2006/table">
            <a:tbl>
              <a:tblPr/>
              <a:tblGrid>
                <a:gridCol w="457200"/>
                <a:gridCol w="381000"/>
                <a:gridCol w="381000"/>
                <a:gridCol w="2259608"/>
                <a:gridCol w="470109"/>
                <a:gridCol w="352582"/>
                <a:gridCol w="1248401"/>
              </a:tblGrid>
              <a:tr h="0">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n</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a</a:t>
                      </a:r>
                      <a:r>
                        <a:rPr lang="en-US" sz="1600" b="1" kern="100" baseline="30000">
                          <a:effectLst>
                            <a:outerShdw blurRad="38100" dist="38100" dir="2700000" algn="tl">
                              <a:srgbClr val="000000">
                                <a:alpha val="43137"/>
                              </a:srgbClr>
                            </a:outerShdw>
                          </a:effectLst>
                          <a:latin typeface="Times New Roman"/>
                          <a:ea typeface="宋体"/>
                        </a:rPr>
                        <a:t>10</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i="1" kern="100">
                          <a:effectLst>
                            <a:outerShdw blurRad="38100" dist="38100" dir="2700000" algn="tl">
                              <a:srgbClr val="000000">
                                <a:alpha val="43137"/>
                              </a:srgbClr>
                            </a:outerShdw>
                          </a:effectLst>
                          <a:latin typeface="Times New Roman"/>
                          <a:ea typeface="宋体"/>
                        </a:rPr>
                        <a:t>d</a:t>
                      </a:r>
                      <a:r>
                        <a:rPr lang="en-US" sz="1600" b="1" i="1" kern="100" baseline="-25000">
                          <a:effectLst>
                            <a:outerShdw blurRad="38100" dist="38100" dir="2700000" algn="tl">
                              <a:srgbClr val="000000">
                                <a:alpha val="43137"/>
                              </a:srgbClr>
                            </a:outerShdw>
                          </a:effectLst>
                          <a:latin typeface="Times New Roman"/>
                          <a:ea typeface="宋体"/>
                        </a:rPr>
                        <a:t>n</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100"/>
                        </a:lnSpc>
                        <a:spcAft>
                          <a:spcPts val="0"/>
                        </a:spcAft>
                      </a:pPr>
                      <a:r>
                        <a:rPr lang="en-US" sz="1600" b="1" i="1" kern="100">
                          <a:effectLst>
                            <a:outerShdw blurRad="38100" dist="38100" dir="2700000" algn="tl">
                              <a:srgbClr val="000000">
                                <a:alpha val="43137"/>
                              </a:srgbClr>
                            </a:outerShdw>
                          </a:effectLst>
                          <a:latin typeface="Times New Roman"/>
                          <a:ea typeface="宋体"/>
                        </a:rPr>
                        <a:t>f</a:t>
                      </a:r>
                      <a:r>
                        <a:rPr lang="en-US" sz="1600" b="1" i="1" kern="100" baseline="-25000">
                          <a:effectLst>
                            <a:outerShdw blurRad="38100" dist="38100" dir="2700000" algn="tl">
                              <a:srgbClr val="000000">
                                <a:alpha val="43137"/>
                              </a:srgbClr>
                            </a:outerShdw>
                          </a:effectLst>
                          <a:latin typeface="Times New Roman"/>
                          <a:ea typeface="宋体"/>
                        </a:rPr>
                        <a:t>n</a:t>
                      </a:r>
                      <a:r>
                        <a:rPr lang="en-US" sz="1600" b="1" kern="100">
                          <a:effectLst>
                            <a:outerShdw blurRad="38100" dist="38100" dir="2700000" algn="tl">
                              <a:srgbClr val="000000">
                                <a:alpha val="43137"/>
                              </a:srgbClr>
                            </a:outerShdw>
                          </a:effectLst>
                          <a:latin typeface="Times New Roman"/>
                          <a:ea typeface="宋体"/>
                        </a:rPr>
                        <a:t>(</a:t>
                      </a:r>
                      <a:r>
                        <a:rPr lang="en-US" sz="1600" b="1" i="1" kern="100">
                          <a:effectLst>
                            <a:outerShdw blurRad="38100" dist="38100" dir="2700000" algn="tl">
                              <a:srgbClr val="000000">
                                <a:alpha val="43137"/>
                              </a:srgbClr>
                            </a:outerShdw>
                          </a:effectLst>
                          <a:latin typeface="Times New Roman"/>
                          <a:ea typeface="宋体"/>
                        </a:rPr>
                        <a:t>x</a:t>
                      </a:r>
                      <a:r>
                        <a:rPr lang="en-US" sz="1600" b="1" kern="100">
                          <a:effectLst>
                            <a:outerShdw blurRad="38100" dist="38100" dir="2700000" algn="tl">
                              <a:srgbClr val="000000">
                                <a:alpha val="43137"/>
                              </a:srgbClr>
                            </a:outerShdw>
                          </a:effectLst>
                          <a:latin typeface="Times New Roman"/>
                          <a:ea typeface="宋体"/>
                        </a:rPr>
                        <a:t>)</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i="1" kern="100">
                          <a:effectLst>
                            <a:outerShdw blurRad="38100" dist="38100" dir="2700000" algn="tl">
                              <a:srgbClr val="000000">
                                <a:alpha val="43137"/>
                              </a:srgbClr>
                            </a:outerShdw>
                          </a:effectLst>
                          <a:latin typeface="Times New Roman"/>
                          <a:ea typeface="宋体"/>
                        </a:rPr>
                        <a:t>l</a:t>
                      </a:r>
                      <a:r>
                        <a:rPr lang="en-US" sz="1600" b="1" i="1" kern="100" baseline="-25000">
                          <a:effectLst>
                            <a:outerShdw blurRad="38100" dist="38100" dir="2700000" algn="tl">
                              <a:srgbClr val="000000">
                                <a:alpha val="43137"/>
                              </a:srgbClr>
                            </a:outerShdw>
                          </a:effectLst>
                          <a:latin typeface="Times New Roman"/>
                          <a:ea typeface="宋体"/>
                        </a:rPr>
                        <a:t>n</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m</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100"/>
                        </a:lnSpc>
                        <a:spcAft>
                          <a:spcPts val="0"/>
                        </a:spcAft>
                      </a:pPr>
                      <a:r>
                        <a:rPr lang="en-US" sz="1600" b="1" i="1" kern="100">
                          <a:effectLst>
                            <a:outerShdw blurRad="38100" dist="38100" dir="2700000" algn="tl">
                              <a:srgbClr val="000000">
                                <a:alpha val="43137"/>
                              </a:srgbClr>
                            </a:outerShdw>
                          </a:effectLst>
                          <a:latin typeface="Times New Roman"/>
                          <a:ea typeface="宋体"/>
                        </a:rPr>
                        <a:t>f</a:t>
                      </a:r>
                      <a:r>
                        <a:rPr lang="en-US" sz="1600" b="1" i="1" kern="100" baseline="-25000">
                          <a:effectLst>
                            <a:outerShdw blurRad="38100" dist="38100" dir="2700000" algn="tl">
                              <a:srgbClr val="000000">
                                <a:alpha val="43137"/>
                              </a:srgbClr>
                            </a:outerShdw>
                          </a:effectLst>
                          <a:latin typeface="Times New Roman"/>
                          <a:ea typeface="宋体"/>
                        </a:rPr>
                        <a:t>m</a:t>
                      </a:r>
                      <a:r>
                        <a:rPr lang="en-US" sz="1600" b="1" kern="100">
                          <a:effectLst>
                            <a:outerShdw blurRad="38100" dist="38100" dir="2700000" algn="tl">
                              <a:srgbClr val="000000">
                                <a:alpha val="43137"/>
                              </a:srgbClr>
                            </a:outerShdw>
                          </a:effectLst>
                          <a:latin typeface="Times New Roman"/>
                          <a:ea typeface="宋体"/>
                        </a:rPr>
                        <a:t>(</a:t>
                      </a:r>
                      <a:r>
                        <a:rPr lang="en-US" sz="1600" b="1" i="1" kern="100">
                          <a:effectLst>
                            <a:outerShdw blurRad="38100" dist="38100" dir="2700000" algn="tl">
                              <a:srgbClr val="000000">
                                <a:alpha val="43137"/>
                              </a:srgbClr>
                            </a:outerShdw>
                          </a:effectLst>
                          <a:latin typeface="Times New Roman"/>
                          <a:ea typeface="宋体"/>
                        </a:rPr>
                        <a:t>x</a:t>
                      </a:r>
                      <a:r>
                        <a:rPr lang="en-US" sz="1600" b="1" kern="100">
                          <a:effectLst>
                            <a:outerShdw blurRad="38100" dist="38100" dir="2700000" algn="tl">
                              <a:srgbClr val="000000">
                                <a:alpha val="43137"/>
                              </a:srgbClr>
                            </a:outerShdw>
                          </a:effectLst>
                          <a:latin typeface="Times New Roman"/>
                          <a:ea typeface="宋体"/>
                        </a:rPr>
                        <a:t>)</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0</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0</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0</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1</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0</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ts val="2100"/>
                        </a:lnSpc>
                        <a:spcAft>
                          <a:spcPts val="0"/>
                        </a:spcAft>
                      </a:pPr>
                      <a:r>
                        <a:rPr lang="en-US" sz="1600" b="1" i="0" kern="100" dirty="0">
                          <a:solidFill>
                            <a:srgbClr val="FF0000"/>
                          </a:solidFill>
                          <a:effectLst>
                            <a:outerShdw blurRad="38100" dist="38100" dir="2700000" algn="tl">
                              <a:srgbClr val="000000">
                                <a:alpha val="43137"/>
                              </a:srgbClr>
                            </a:outerShdw>
                          </a:effectLst>
                          <a:latin typeface="Times New Roman"/>
                          <a:ea typeface="宋体"/>
                        </a:rPr>
                        <a:t>1</a:t>
                      </a:r>
                      <a:endParaRPr lang="zh-CN" sz="1600" b="1" i="0" kern="100" dirty="0">
                        <a:solidFill>
                          <a:srgbClr val="FF0000"/>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i="0" kern="100" dirty="0">
                          <a:solidFill>
                            <a:srgbClr val="FF0000"/>
                          </a:solidFill>
                          <a:effectLst>
                            <a:outerShdw blurRad="38100" dist="38100" dir="2700000" algn="tl">
                              <a:srgbClr val="000000">
                                <a:alpha val="43137"/>
                              </a:srgbClr>
                            </a:outerShdw>
                          </a:effectLst>
                          <a:latin typeface="Times New Roman"/>
                          <a:ea typeface="宋体"/>
                        </a:rPr>
                        <a:t>1</a:t>
                      </a:r>
                      <a:endParaRPr lang="zh-CN" sz="1600" b="1" i="0" kern="100" dirty="0">
                        <a:solidFill>
                          <a:srgbClr val="FF0000"/>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i="0" kern="100" dirty="0">
                          <a:solidFill>
                            <a:srgbClr val="FF0000"/>
                          </a:solidFill>
                          <a:effectLst>
                            <a:outerShdw blurRad="38100" dist="38100" dir="2700000" algn="tl">
                              <a:srgbClr val="000000">
                                <a:alpha val="43137"/>
                              </a:srgbClr>
                            </a:outerShdw>
                          </a:effectLst>
                          <a:latin typeface="Times New Roman"/>
                          <a:ea typeface="宋体"/>
                        </a:rPr>
                        <a:t>1</a:t>
                      </a:r>
                      <a:endParaRPr lang="zh-CN" sz="1600" b="1" i="0" kern="100" dirty="0">
                        <a:solidFill>
                          <a:srgbClr val="FF0000"/>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i="0" kern="100" dirty="0">
                          <a:solidFill>
                            <a:srgbClr val="FF0000"/>
                          </a:solidFill>
                          <a:effectLst>
                            <a:outerShdw blurRad="38100" dist="38100" dir="2700000" algn="tl">
                              <a:srgbClr val="000000">
                                <a:alpha val="43137"/>
                              </a:srgbClr>
                            </a:outerShdw>
                          </a:effectLst>
                          <a:latin typeface="Times New Roman"/>
                          <a:ea typeface="宋体"/>
                        </a:rPr>
                        <a:t>1</a:t>
                      </a:r>
                      <a:endParaRPr lang="zh-CN" sz="1600" b="1" i="0" kern="100" dirty="0">
                        <a:solidFill>
                          <a:srgbClr val="FF0000"/>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i="0" kern="100" dirty="0">
                          <a:solidFill>
                            <a:srgbClr val="FF0000"/>
                          </a:solidFill>
                          <a:effectLst>
                            <a:outerShdw blurRad="38100" dist="38100" dir="2700000" algn="tl">
                              <a:srgbClr val="000000">
                                <a:alpha val="43137"/>
                              </a:srgbClr>
                            </a:outerShdw>
                          </a:effectLst>
                          <a:latin typeface="Times New Roman"/>
                          <a:ea typeface="宋体"/>
                        </a:rPr>
                        <a:t>0</a:t>
                      </a:r>
                      <a:endParaRPr lang="zh-CN" sz="1600" b="1" i="0" kern="100" dirty="0">
                        <a:solidFill>
                          <a:srgbClr val="FF0000"/>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ts val="2100"/>
                        </a:lnSpc>
                        <a:spcBef>
                          <a:spcPts val="0"/>
                        </a:spcBef>
                        <a:spcAft>
                          <a:spcPts val="0"/>
                        </a:spcAft>
                        <a:buClrTx/>
                        <a:buSzTx/>
                        <a:buFontTx/>
                        <a:buNone/>
                        <a:tabLst/>
                        <a:defRPr/>
                      </a:pPr>
                      <a:r>
                        <a:rPr lang="en-US" altLang="zh-CN" sz="1600" b="1" kern="100" dirty="0" smtClean="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ts val="2100"/>
                        </a:lnSpc>
                        <a:spcBef>
                          <a:spcPts val="0"/>
                        </a:spcBef>
                        <a:spcAft>
                          <a:spcPts val="0"/>
                        </a:spcAft>
                        <a:buClrTx/>
                        <a:buSzTx/>
                        <a:buFontTx/>
                        <a:buNone/>
                        <a:tabLst/>
                        <a:defRPr/>
                      </a:pPr>
                      <a:r>
                        <a:rPr lang="en-US" altLang="zh-CN" sz="1600" b="1" kern="100" dirty="0" smtClean="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2</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0</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smtClean="0">
                          <a:effectLst>
                            <a:outerShdw blurRad="38100" dist="38100" dir="2700000" algn="tl">
                              <a:srgbClr val="000000">
                                <a:alpha val="43137"/>
                              </a:srgbClr>
                            </a:outerShdw>
                          </a:effectLst>
                          <a:latin typeface="Times New Roman"/>
                          <a:ea typeface="宋体"/>
                        </a:rPr>
                        <a:t>0</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i="0" kern="100" dirty="0">
                          <a:effectLst>
                            <a:outerShdw blurRad="38100" dist="38100" dir="2700000" algn="tl">
                              <a:srgbClr val="000000">
                                <a:alpha val="43137"/>
                              </a:srgbClr>
                            </a:outerShdw>
                          </a:effectLst>
                          <a:latin typeface="Times New Roman"/>
                          <a:ea typeface="宋体"/>
                        </a:rPr>
                        <a:t>1</a:t>
                      </a:r>
                      <a:r>
                        <a:rPr lang="zh-CN" sz="1600" b="1" i="0" kern="100" dirty="0">
                          <a:effectLst>
                            <a:outerShdw blurRad="38100" dist="38100" dir="2700000" algn="tl">
                              <a:srgbClr val="000000">
                                <a:alpha val="43137"/>
                              </a:srgbClr>
                            </a:outerShdw>
                          </a:effectLst>
                          <a:latin typeface="Times New Roman"/>
                          <a:ea typeface="宋体"/>
                        </a:rPr>
                        <a:t>－</a:t>
                      </a:r>
                      <a:r>
                        <a:rPr lang="en-US" sz="1600" b="1" i="0" kern="100" dirty="0" smtClean="0">
                          <a:effectLst>
                            <a:outerShdw blurRad="38100" dist="38100" dir="2700000" algn="tl">
                              <a:srgbClr val="000000">
                                <a:alpha val="43137"/>
                              </a:srgbClr>
                            </a:outerShdw>
                          </a:effectLst>
                          <a:latin typeface="Times New Roman"/>
                          <a:ea typeface="宋体"/>
                        </a:rPr>
                        <a:t>1</a:t>
                      </a:r>
                      <a:r>
                        <a:rPr lang="en-US" sz="1600" b="1" i="1" kern="100" dirty="0" smtClean="0">
                          <a:effectLst>
                            <a:outerShdw blurRad="38100" dist="38100" dir="2700000" algn="tl">
                              <a:srgbClr val="000000">
                                <a:alpha val="43137"/>
                              </a:srgbClr>
                            </a:outerShdw>
                          </a:effectLst>
                          <a:latin typeface="Times New Roman"/>
                          <a:ea typeface="宋体"/>
                        </a:rPr>
                        <a:t>x</a:t>
                      </a:r>
                      <a:r>
                        <a:rPr lang="en-US" sz="1600" b="1" i="0" kern="100" baseline="30000" dirty="0" smtClean="0">
                          <a:effectLst>
                            <a:outerShdw blurRad="38100" dist="38100" dir="2700000" algn="tl">
                              <a:srgbClr val="000000">
                                <a:alpha val="43137"/>
                              </a:srgbClr>
                            </a:outerShdw>
                          </a:effectLst>
                          <a:latin typeface="Times New Roman"/>
                          <a:ea typeface="宋体"/>
                        </a:rPr>
                        <a:t>1+1</a:t>
                      </a:r>
                      <a:r>
                        <a:rPr lang="en-US" sz="1600" b="1" i="0" kern="100" dirty="0" smtClean="0">
                          <a:effectLst>
                            <a:outerShdw blurRad="38100" dist="38100" dir="2700000" algn="tl">
                              <a:srgbClr val="000000">
                                <a:alpha val="43137"/>
                              </a:srgbClr>
                            </a:outerShdw>
                          </a:effectLst>
                          <a:latin typeface="Times New Roman"/>
                          <a:ea typeface="宋体"/>
                        </a:rPr>
                        <a:t>=1+</a:t>
                      </a:r>
                      <a:r>
                        <a:rPr lang="en-US" sz="1600" b="1" i="1" kern="100" dirty="0" smtClean="0">
                          <a:effectLst>
                            <a:outerShdw blurRad="38100" dist="38100" dir="2700000" algn="tl">
                              <a:srgbClr val="000000">
                                <a:alpha val="43137"/>
                              </a:srgbClr>
                            </a:outerShdw>
                          </a:effectLst>
                          <a:latin typeface="Times New Roman"/>
                          <a:ea typeface="宋体"/>
                        </a:rPr>
                        <a:t>x</a:t>
                      </a:r>
                      <a:r>
                        <a:rPr lang="en-US" sz="1600" b="1" i="0" kern="100" baseline="30000" dirty="0" smtClean="0">
                          <a:effectLst>
                            <a:outerShdw blurRad="38100" dist="38100" dir="2700000" algn="tl">
                              <a:srgbClr val="000000">
                                <a:alpha val="43137"/>
                              </a:srgbClr>
                            </a:outerShdw>
                          </a:effectLst>
                          <a:latin typeface="Times New Roman"/>
                          <a:ea typeface="宋体"/>
                        </a:rPr>
                        <a:t>2</a:t>
                      </a:r>
                      <a:endParaRPr lang="zh-CN" sz="1600" b="1" i="0" kern="100" baseline="300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i="0" kern="100" dirty="0">
                          <a:effectLst>
                            <a:outerShdw blurRad="38100" dist="38100" dir="2700000" algn="tl">
                              <a:srgbClr val="000000">
                                <a:alpha val="43137"/>
                              </a:srgbClr>
                            </a:outerShdw>
                          </a:effectLst>
                          <a:latin typeface="Times New Roman"/>
                          <a:ea typeface="宋体"/>
                        </a:rPr>
                        <a:t>2</a:t>
                      </a:r>
                      <a:endParaRPr lang="zh-CN" sz="1600" b="1" i="0"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3</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0</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smtClean="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smtClean="0">
                          <a:effectLst>
                            <a:outerShdw blurRad="38100" dist="38100" dir="2700000" algn="tl">
                              <a:srgbClr val="000000">
                                <a:alpha val="43137"/>
                              </a:srgbClr>
                            </a:outerShdw>
                          </a:effectLst>
                          <a:latin typeface="Times New Roman"/>
                          <a:ea typeface="宋体"/>
                        </a:rPr>
                        <a:t>1+</a:t>
                      </a:r>
                      <a:r>
                        <a:rPr lang="en-US" sz="1600" b="1" i="1" kern="100" dirty="0" smtClean="0">
                          <a:effectLst>
                            <a:outerShdw blurRad="38100" dist="38100" dir="2700000" algn="tl">
                              <a:srgbClr val="000000">
                                <a:alpha val="43137"/>
                              </a:srgbClr>
                            </a:outerShdw>
                          </a:effectLst>
                          <a:latin typeface="Times New Roman"/>
                          <a:ea typeface="宋体"/>
                        </a:rPr>
                        <a:t>x</a:t>
                      </a:r>
                      <a:r>
                        <a:rPr lang="en-US" sz="1600" b="1" kern="100" baseline="30000" dirty="0" smtClean="0">
                          <a:effectLst>
                            <a:outerShdw blurRad="38100" dist="38100" dir="2700000" algn="tl">
                              <a:srgbClr val="000000">
                                <a:alpha val="43137"/>
                              </a:srgbClr>
                            </a:outerShdw>
                          </a:effectLst>
                          <a:latin typeface="Times New Roman"/>
                          <a:ea typeface="宋体"/>
                        </a:rPr>
                        <a:t>2</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2</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4</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altLang="zh-CN" sz="1600" b="1" kern="100" dirty="0" smtClean="0">
                          <a:effectLst>
                            <a:outerShdw blurRad="38100" dist="38100" dir="2700000" algn="tl">
                              <a:srgbClr val="000000">
                                <a:alpha val="43137"/>
                              </a:srgbClr>
                            </a:outerShdw>
                          </a:effectLst>
                          <a:latin typeface="Times New Roman"/>
                          <a:ea typeface="宋体"/>
                        </a:rPr>
                        <a:t>1+</a:t>
                      </a:r>
                      <a:r>
                        <a:rPr lang="en-US" altLang="zh-CN" sz="1600" b="1" i="1" kern="100" dirty="0" smtClean="0">
                          <a:effectLst>
                            <a:outerShdw blurRad="38100" dist="38100" dir="2700000" algn="tl">
                              <a:srgbClr val="000000">
                                <a:alpha val="43137"/>
                              </a:srgbClr>
                            </a:outerShdw>
                          </a:effectLst>
                          <a:latin typeface="Times New Roman"/>
                          <a:ea typeface="宋体"/>
                        </a:rPr>
                        <a:t>x</a:t>
                      </a:r>
                      <a:r>
                        <a:rPr lang="en-US" altLang="zh-CN" sz="1600" b="1" kern="100" baseline="30000" dirty="0" smtClean="0">
                          <a:effectLst>
                            <a:outerShdw blurRad="38100" dist="38100" dir="2700000" algn="tl">
                              <a:srgbClr val="000000">
                                <a:alpha val="43137"/>
                              </a:srgbClr>
                            </a:outerShdw>
                          </a:effectLst>
                          <a:latin typeface="Times New Roman"/>
                          <a:ea typeface="宋体"/>
                        </a:rPr>
                        <a:t>2</a:t>
                      </a:r>
                      <a:r>
                        <a:rPr lang="en-US" altLang="zh-CN" sz="1600" b="1" kern="100" dirty="0" smtClean="0">
                          <a:effectLst>
                            <a:outerShdw blurRad="38100" dist="38100" dir="2700000" algn="tl">
                              <a:srgbClr val="000000">
                                <a:alpha val="43137"/>
                              </a:srgbClr>
                            </a:outerShdw>
                          </a:effectLst>
                          <a:latin typeface="Times New Roman"/>
                          <a:ea typeface="宋体"/>
                        </a:rPr>
                        <a:t>1</a:t>
                      </a:r>
                      <a:r>
                        <a:rPr lang="zh-CN" altLang="zh-CN" sz="1600" b="1" i="0" kern="100" dirty="0" smtClean="0">
                          <a:effectLst>
                            <a:outerShdw blurRad="38100" dist="38100" dir="2700000" algn="tl">
                              <a:srgbClr val="000000">
                                <a:alpha val="43137"/>
                              </a:srgbClr>
                            </a:outerShdw>
                          </a:effectLst>
                          <a:latin typeface="Times New Roman"/>
                          <a:ea typeface="宋体"/>
                        </a:rPr>
                        <a:t>－</a:t>
                      </a:r>
                      <a:r>
                        <a:rPr lang="en-US" altLang="zh-CN" sz="1600" b="1" i="1" kern="100" dirty="0" smtClean="0">
                          <a:effectLst>
                            <a:outerShdw blurRad="38100" dist="38100" dir="2700000" algn="tl">
                              <a:srgbClr val="000000">
                                <a:alpha val="43137"/>
                              </a:srgbClr>
                            </a:outerShdw>
                          </a:effectLst>
                          <a:latin typeface="Times New Roman"/>
                          <a:ea typeface="宋体"/>
                        </a:rPr>
                        <a:t>x</a:t>
                      </a:r>
                      <a:r>
                        <a:rPr lang="en-US" altLang="zh-CN" sz="1600" b="1" i="0" kern="100" baseline="30000" dirty="0" smtClean="0">
                          <a:effectLst>
                            <a:outerShdw blurRad="38100" dist="38100" dir="2700000" algn="tl">
                              <a:srgbClr val="000000">
                                <a:alpha val="43137"/>
                              </a:srgbClr>
                            </a:outerShdw>
                          </a:effectLst>
                          <a:latin typeface="Times New Roman"/>
                          <a:ea typeface="宋体"/>
                        </a:rPr>
                        <a:t>3</a:t>
                      </a:r>
                      <a:r>
                        <a:rPr lang="zh-CN" altLang="zh-CN" sz="1600" b="1" i="0" kern="100" baseline="30000" dirty="0" smtClean="0">
                          <a:effectLst>
                            <a:outerShdw blurRad="38100" dist="38100" dir="2700000" algn="tl">
                              <a:srgbClr val="000000">
                                <a:alpha val="43137"/>
                              </a:srgbClr>
                            </a:outerShdw>
                          </a:effectLst>
                          <a:latin typeface="Times New Roman"/>
                          <a:ea typeface="宋体"/>
                        </a:rPr>
                        <a:t>－</a:t>
                      </a:r>
                      <a:r>
                        <a:rPr lang="en-US" altLang="zh-CN" sz="1600" b="1" i="0" kern="100" baseline="30000" dirty="0" smtClean="0">
                          <a:effectLst>
                            <a:outerShdw blurRad="38100" dist="38100" dir="2700000" algn="tl">
                              <a:srgbClr val="000000">
                                <a:alpha val="43137"/>
                              </a:srgbClr>
                            </a:outerShdw>
                          </a:effectLst>
                          <a:latin typeface="Times New Roman"/>
                          <a:ea typeface="宋体"/>
                        </a:rPr>
                        <a:t>1</a:t>
                      </a:r>
                      <a:r>
                        <a:rPr lang="zh-CN" altLang="en-US" sz="1600" b="1" i="0" kern="100" dirty="0" smtClean="0">
                          <a:effectLst>
                            <a:outerShdw blurRad="38100" dist="38100" dir="2700000" algn="tl">
                              <a:srgbClr val="000000">
                                <a:alpha val="43137"/>
                              </a:srgbClr>
                            </a:outerShdw>
                          </a:effectLst>
                          <a:latin typeface="Times New Roman"/>
                          <a:ea typeface="宋体"/>
                        </a:rPr>
                        <a:t>*</a:t>
                      </a:r>
                      <a:r>
                        <a:rPr lang="en-US" altLang="zh-CN" sz="1600" b="1" i="0" kern="100" dirty="0" smtClean="0">
                          <a:effectLst>
                            <a:outerShdw blurRad="38100" dist="38100" dir="2700000" algn="tl">
                              <a:srgbClr val="000000">
                                <a:alpha val="43137"/>
                              </a:srgbClr>
                            </a:outerShdw>
                          </a:effectLst>
                          <a:latin typeface="Times New Roman"/>
                          <a:ea typeface="宋体"/>
                        </a:rPr>
                        <a:t>1=1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2</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5</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0</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0</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r>
                        <a:rPr lang="zh-CN" sz="1600" b="1" kern="100" dirty="0">
                          <a:effectLst>
                            <a:outerShdw blurRad="38100" dist="38100" dir="2700000" algn="tl">
                              <a:srgbClr val="000000">
                                <a:alpha val="43137"/>
                              </a:srgbClr>
                            </a:outerShdw>
                          </a:effectLst>
                          <a:latin typeface="Times New Roman"/>
                          <a:ea typeface="宋体"/>
                        </a:rPr>
                        <a:t>－</a:t>
                      </a:r>
                      <a:r>
                        <a:rPr lang="en-US" sz="1600" b="1" kern="100" dirty="0">
                          <a:effectLst>
                            <a:outerShdw blurRad="38100" dist="38100" dir="2700000" algn="tl">
                              <a:srgbClr val="000000">
                                <a:alpha val="43137"/>
                              </a:srgbClr>
                            </a:outerShdw>
                          </a:effectLst>
                          <a:latin typeface="Times New Roman"/>
                          <a:ea typeface="宋体"/>
                        </a:rPr>
                        <a:t>1</a:t>
                      </a:r>
                      <a:r>
                        <a:rPr lang="en-US" sz="1600" b="1" i="1" kern="100" dirty="0">
                          <a:effectLst>
                            <a:outerShdw blurRad="38100" dist="38100" dir="2700000" algn="tl">
                              <a:srgbClr val="000000">
                                <a:alpha val="43137"/>
                              </a:srgbClr>
                            </a:outerShdw>
                          </a:effectLst>
                          <a:latin typeface="Times New Roman"/>
                          <a:ea typeface="宋体"/>
                        </a:rPr>
                        <a:t>x</a:t>
                      </a:r>
                      <a:r>
                        <a:rPr lang="en-US" sz="1600" b="1" kern="100" baseline="30000" dirty="0">
                          <a:effectLst>
                            <a:outerShdw blurRad="38100" dist="38100" dir="2700000" algn="tl">
                              <a:srgbClr val="000000">
                                <a:alpha val="43137"/>
                              </a:srgbClr>
                            </a:outerShdw>
                          </a:effectLst>
                          <a:latin typeface="Times New Roman"/>
                          <a:ea typeface="宋体"/>
                        </a:rPr>
                        <a:t>4</a:t>
                      </a:r>
                      <a:r>
                        <a:rPr lang="zh-CN" sz="1600" b="1" kern="100" baseline="30000" dirty="0">
                          <a:effectLst>
                            <a:outerShdw blurRad="38100" dist="38100" dir="2700000" algn="tl">
                              <a:srgbClr val="000000">
                                <a:alpha val="43137"/>
                              </a:srgbClr>
                            </a:outerShdw>
                          </a:effectLst>
                          <a:latin typeface="Times New Roman"/>
                          <a:ea typeface="宋体"/>
                        </a:rPr>
                        <a:t>－</a:t>
                      </a:r>
                      <a:r>
                        <a:rPr lang="en-US" sz="1600" b="1" kern="100" baseline="30000" dirty="0">
                          <a:effectLst>
                            <a:outerShdw blurRad="38100" dist="38100" dir="2700000" algn="tl">
                              <a:srgbClr val="000000">
                                <a:alpha val="43137"/>
                              </a:srgbClr>
                            </a:outerShdw>
                          </a:effectLst>
                          <a:latin typeface="Times New Roman"/>
                          <a:ea typeface="宋体"/>
                        </a:rPr>
                        <a:t>1</a:t>
                      </a:r>
                      <a:r>
                        <a:rPr lang="en-US" sz="1600" b="1" kern="100" dirty="0">
                          <a:effectLst>
                            <a:outerShdw blurRad="38100" dist="38100" dir="2700000" algn="tl">
                              <a:srgbClr val="000000">
                                <a:alpha val="43137"/>
                              </a:srgbClr>
                            </a:outerShdw>
                          </a:effectLst>
                          <a:latin typeface="Times New Roman"/>
                          <a:ea typeface="宋体"/>
                        </a:rPr>
                        <a:t>1</a:t>
                      </a:r>
                      <a:r>
                        <a:rPr lang="zh-CN" sz="1600" b="1" kern="100" dirty="0">
                          <a:effectLst>
                            <a:outerShdw blurRad="38100" dist="38100" dir="2700000" algn="tl">
                              <a:srgbClr val="000000">
                                <a:alpha val="43137"/>
                              </a:srgbClr>
                            </a:outerShdw>
                          </a:effectLst>
                          <a:latin typeface="Times New Roman"/>
                          <a:ea typeface="宋体"/>
                        </a:rPr>
                        <a:t>＝</a:t>
                      </a:r>
                      <a:r>
                        <a:rPr lang="en-US" sz="1600" b="1" kern="100" dirty="0">
                          <a:effectLst>
                            <a:outerShdw blurRad="38100" dist="38100" dir="2700000" algn="tl">
                              <a:srgbClr val="000000">
                                <a:alpha val="43137"/>
                              </a:srgbClr>
                            </a:outerShdw>
                          </a:effectLst>
                          <a:latin typeface="Times New Roman"/>
                          <a:ea typeface="宋体"/>
                        </a:rPr>
                        <a:t>1</a:t>
                      </a:r>
                      <a:r>
                        <a:rPr lang="zh-CN" sz="1600" b="1" kern="100" dirty="0">
                          <a:effectLst>
                            <a:outerShdw blurRad="38100" dist="38100" dir="2700000" algn="tl">
                              <a:srgbClr val="000000">
                                <a:alpha val="43137"/>
                              </a:srgbClr>
                            </a:outerShdw>
                          </a:effectLst>
                          <a:latin typeface="Times New Roman"/>
                          <a:ea typeface="宋体"/>
                        </a:rPr>
                        <a:t>＋</a:t>
                      </a:r>
                      <a:r>
                        <a:rPr lang="en-US" sz="1600" b="1" i="1" kern="100" dirty="0">
                          <a:effectLst>
                            <a:outerShdw blurRad="38100" dist="38100" dir="2700000" algn="tl">
                              <a:srgbClr val="000000">
                                <a:alpha val="43137"/>
                              </a:srgbClr>
                            </a:outerShdw>
                          </a:effectLst>
                          <a:latin typeface="Times New Roman"/>
                          <a:ea typeface="宋体"/>
                        </a:rPr>
                        <a:t>x</a:t>
                      </a:r>
                      <a:r>
                        <a:rPr lang="en-US" sz="1600" b="1" kern="100" baseline="30000" dirty="0">
                          <a:effectLst>
                            <a:outerShdw blurRad="38100" dist="38100" dir="2700000" algn="tl">
                              <a:srgbClr val="000000">
                                <a:alpha val="43137"/>
                              </a:srgbClr>
                            </a:outerShdw>
                          </a:effectLst>
                          <a:latin typeface="Times New Roman"/>
                          <a:ea typeface="宋体"/>
                        </a:rPr>
                        <a:t>3</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3</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6</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0</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0</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r>
                        <a:rPr lang="zh-CN" sz="1600" b="1" kern="100" dirty="0">
                          <a:effectLst>
                            <a:outerShdw blurRad="38100" dist="38100" dir="2700000" algn="tl">
                              <a:srgbClr val="000000">
                                <a:alpha val="43137"/>
                              </a:srgbClr>
                            </a:outerShdw>
                          </a:effectLst>
                          <a:latin typeface="Times New Roman"/>
                          <a:ea typeface="宋体"/>
                        </a:rPr>
                        <a:t>＋</a:t>
                      </a:r>
                      <a:r>
                        <a:rPr lang="en-US" sz="1600" b="1" i="1" kern="100" dirty="0">
                          <a:effectLst>
                            <a:outerShdw blurRad="38100" dist="38100" dir="2700000" algn="tl">
                              <a:srgbClr val="000000">
                                <a:alpha val="43137"/>
                              </a:srgbClr>
                            </a:outerShdw>
                          </a:effectLst>
                          <a:latin typeface="Times New Roman"/>
                          <a:ea typeface="宋体"/>
                        </a:rPr>
                        <a:t>x</a:t>
                      </a:r>
                      <a:r>
                        <a:rPr lang="en-US" sz="1600" b="1" kern="100" baseline="30000" dirty="0">
                          <a:effectLst>
                            <a:outerShdw blurRad="38100" dist="38100" dir="2700000" algn="tl">
                              <a:srgbClr val="000000">
                                <a:alpha val="43137"/>
                              </a:srgbClr>
                            </a:outerShdw>
                          </a:effectLst>
                          <a:latin typeface="Times New Roman"/>
                          <a:ea typeface="宋体"/>
                        </a:rPr>
                        <a:t>3</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3</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7</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0</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r>
                        <a:rPr lang="zh-CN" sz="1600" b="1" kern="100" dirty="0">
                          <a:effectLst>
                            <a:outerShdw blurRad="38100" dist="38100" dir="2700000" algn="tl">
                              <a:srgbClr val="000000">
                                <a:alpha val="43137"/>
                              </a:srgbClr>
                            </a:outerShdw>
                          </a:effectLst>
                          <a:latin typeface="Times New Roman"/>
                          <a:ea typeface="宋体"/>
                        </a:rPr>
                        <a:t>＋</a:t>
                      </a:r>
                      <a:r>
                        <a:rPr lang="en-US" sz="1600" b="1" i="1" kern="100" dirty="0">
                          <a:effectLst>
                            <a:outerShdw blurRad="38100" dist="38100" dir="2700000" algn="tl">
                              <a:srgbClr val="000000">
                                <a:alpha val="43137"/>
                              </a:srgbClr>
                            </a:outerShdw>
                          </a:effectLst>
                          <a:latin typeface="Times New Roman"/>
                          <a:ea typeface="宋体"/>
                        </a:rPr>
                        <a:t>x</a:t>
                      </a:r>
                      <a:r>
                        <a:rPr lang="en-US" sz="1600" b="1" kern="100" baseline="30000" dirty="0">
                          <a:effectLst>
                            <a:outerShdw blurRad="38100" dist="38100" dir="2700000" algn="tl">
                              <a:srgbClr val="000000">
                                <a:alpha val="43137"/>
                              </a:srgbClr>
                            </a:outerShdw>
                          </a:effectLst>
                          <a:latin typeface="Times New Roman"/>
                          <a:ea typeface="宋体"/>
                        </a:rPr>
                        <a:t>3</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3</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4</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8</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0</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0</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r>
                        <a:rPr lang="zh-CN" sz="1600" b="1" kern="100" dirty="0">
                          <a:effectLst>
                            <a:outerShdw blurRad="38100" dist="38100" dir="2700000" algn="tl">
                              <a:srgbClr val="000000">
                                <a:alpha val="43137"/>
                              </a:srgbClr>
                            </a:outerShdw>
                          </a:effectLst>
                          <a:latin typeface="Times New Roman"/>
                          <a:ea typeface="宋体"/>
                        </a:rPr>
                        <a:t>＋</a:t>
                      </a:r>
                      <a:r>
                        <a:rPr lang="en-US" sz="1600" b="1" i="1" kern="100" dirty="0">
                          <a:effectLst>
                            <a:outerShdw blurRad="38100" dist="38100" dir="2700000" algn="tl">
                              <a:srgbClr val="000000">
                                <a:alpha val="43137"/>
                              </a:srgbClr>
                            </a:outerShdw>
                          </a:effectLst>
                          <a:latin typeface="Times New Roman"/>
                          <a:ea typeface="宋体"/>
                        </a:rPr>
                        <a:t>x</a:t>
                      </a:r>
                      <a:r>
                        <a:rPr lang="en-US" sz="1600" b="1" kern="100" baseline="30000" dirty="0">
                          <a:effectLst>
                            <a:outerShdw blurRad="38100" dist="38100" dir="2700000" algn="tl">
                              <a:srgbClr val="000000">
                                <a:alpha val="43137"/>
                              </a:srgbClr>
                            </a:outerShdw>
                          </a:effectLst>
                          <a:latin typeface="Times New Roman"/>
                          <a:ea typeface="宋体"/>
                        </a:rPr>
                        <a:t>3</a:t>
                      </a:r>
                      <a:r>
                        <a:rPr lang="zh-CN" sz="1600" b="1" kern="100" dirty="0">
                          <a:effectLst>
                            <a:outerShdw blurRad="38100" dist="38100" dir="2700000" algn="tl">
                              <a:srgbClr val="000000">
                                <a:alpha val="43137"/>
                              </a:srgbClr>
                            </a:outerShdw>
                          </a:effectLst>
                          <a:latin typeface="Times New Roman"/>
                          <a:ea typeface="宋体"/>
                        </a:rPr>
                        <a:t>－</a:t>
                      </a:r>
                      <a:r>
                        <a:rPr lang="en-US" sz="1600" b="1" kern="100" dirty="0">
                          <a:effectLst>
                            <a:outerShdw blurRad="38100" dist="38100" dir="2700000" algn="tl">
                              <a:srgbClr val="000000">
                                <a:alpha val="43137"/>
                              </a:srgbClr>
                            </a:outerShdw>
                          </a:effectLst>
                          <a:latin typeface="Times New Roman"/>
                          <a:ea typeface="宋体"/>
                        </a:rPr>
                        <a:t>1</a:t>
                      </a:r>
                      <a:r>
                        <a:rPr lang="en-US" sz="1600" b="1" i="1" kern="100" dirty="0">
                          <a:effectLst>
                            <a:outerShdw blurRad="38100" dist="38100" dir="2700000" algn="tl">
                              <a:srgbClr val="000000">
                                <a:alpha val="43137"/>
                              </a:srgbClr>
                            </a:outerShdw>
                          </a:effectLst>
                          <a:latin typeface="Times New Roman"/>
                          <a:ea typeface="宋体"/>
                        </a:rPr>
                        <a:t>x</a:t>
                      </a:r>
                      <a:r>
                        <a:rPr lang="en-US" sz="1600" b="1" kern="100" baseline="30000" dirty="0">
                          <a:effectLst>
                            <a:outerShdw blurRad="38100" dist="38100" dir="2700000" algn="tl">
                              <a:srgbClr val="000000">
                                <a:alpha val="43137"/>
                              </a:srgbClr>
                            </a:outerShdw>
                          </a:effectLst>
                          <a:latin typeface="Times New Roman"/>
                          <a:ea typeface="宋体"/>
                        </a:rPr>
                        <a:t>7</a:t>
                      </a:r>
                      <a:r>
                        <a:rPr lang="zh-CN" sz="1600" b="1" kern="100" baseline="30000" dirty="0">
                          <a:effectLst>
                            <a:outerShdw blurRad="38100" dist="38100" dir="2700000" algn="tl">
                              <a:srgbClr val="000000">
                                <a:alpha val="43137"/>
                              </a:srgbClr>
                            </a:outerShdw>
                          </a:effectLst>
                          <a:latin typeface="Times New Roman"/>
                          <a:ea typeface="宋体"/>
                        </a:rPr>
                        <a:t>－</a:t>
                      </a:r>
                      <a:r>
                        <a:rPr lang="en-US" sz="1600" b="1" kern="100" baseline="30000" dirty="0">
                          <a:effectLst>
                            <a:outerShdw blurRad="38100" dist="38100" dir="2700000" algn="tl">
                              <a:srgbClr val="000000">
                                <a:alpha val="43137"/>
                              </a:srgbClr>
                            </a:outerShdw>
                          </a:effectLst>
                          <a:latin typeface="Times New Roman"/>
                          <a:ea typeface="宋体"/>
                        </a:rPr>
                        <a:t>4</a:t>
                      </a:r>
                      <a:r>
                        <a:rPr lang="en-US" sz="1600" b="1" kern="100" dirty="0">
                          <a:effectLst>
                            <a:outerShdw blurRad="38100" dist="38100" dir="2700000" algn="tl">
                              <a:srgbClr val="000000">
                                <a:alpha val="43137"/>
                              </a:srgbClr>
                            </a:outerShdw>
                          </a:effectLst>
                          <a:latin typeface="Times New Roman"/>
                          <a:ea typeface="宋体"/>
                        </a:rPr>
                        <a:t>1=1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5</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9</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1</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1</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5</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7</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r>
                        <a:rPr lang="zh-CN" sz="1600" b="1" kern="100" dirty="0">
                          <a:effectLst>
                            <a:outerShdw blurRad="38100" dist="38100" dir="2700000" algn="tl">
                              <a:srgbClr val="000000">
                                <a:alpha val="43137"/>
                              </a:srgbClr>
                            </a:outerShdw>
                          </a:effectLst>
                          <a:latin typeface="Times New Roman"/>
                          <a:ea typeface="宋体"/>
                        </a:rPr>
                        <a:t>＋</a:t>
                      </a:r>
                      <a:r>
                        <a:rPr lang="en-US" sz="1600" b="1" i="1" kern="100" dirty="0">
                          <a:effectLst>
                            <a:outerShdw blurRad="38100" dist="38100" dir="2700000" algn="tl">
                              <a:srgbClr val="000000">
                                <a:alpha val="43137"/>
                              </a:srgbClr>
                            </a:outerShdw>
                          </a:effectLst>
                          <a:latin typeface="Times New Roman"/>
                          <a:ea typeface="宋体"/>
                        </a:rPr>
                        <a:t>x</a:t>
                      </a:r>
                      <a:r>
                        <a:rPr lang="en-US" sz="1600" b="1" kern="100" baseline="30000" dirty="0">
                          <a:effectLst>
                            <a:outerShdw blurRad="38100" dist="38100" dir="2700000" algn="tl">
                              <a:srgbClr val="000000">
                                <a:alpha val="43137"/>
                              </a:srgbClr>
                            </a:outerShdw>
                          </a:effectLst>
                          <a:latin typeface="Times New Roman"/>
                          <a:ea typeface="宋体"/>
                        </a:rPr>
                        <a:t>3</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10</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r>
                        <a:rPr lang="zh-CN" sz="1600" b="1" kern="100" dirty="0">
                          <a:effectLst>
                            <a:outerShdw blurRad="38100" dist="38100" dir="2700000" algn="tl">
                              <a:srgbClr val="000000">
                                <a:alpha val="43137"/>
                              </a:srgbClr>
                            </a:outerShdw>
                          </a:effectLst>
                          <a:latin typeface="Times New Roman"/>
                          <a:ea typeface="宋体"/>
                        </a:rPr>
                        <a:t>－</a:t>
                      </a:r>
                      <a:r>
                        <a:rPr lang="en-US" sz="1600" b="1" kern="100" dirty="0">
                          <a:effectLst>
                            <a:outerShdw blurRad="38100" dist="38100" dir="2700000" algn="tl">
                              <a:srgbClr val="000000">
                                <a:alpha val="43137"/>
                              </a:srgbClr>
                            </a:outerShdw>
                          </a:effectLst>
                          <a:latin typeface="Times New Roman"/>
                          <a:ea typeface="宋体"/>
                        </a:rPr>
                        <a:t>1</a:t>
                      </a:r>
                      <a:r>
                        <a:rPr lang="en-US" sz="1600" b="1" i="1" kern="100" dirty="0">
                          <a:effectLst>
                            <a:outerShdw blurRad="38100" dist="38100" dir="2700000" algn="tl">
                              <a:srgbClr val="000000">
                                <a:alpha val="43137"/>
                              </a:srgbClr>
                            </a:outerShdw>
                          </a:effectLst>
                          <a:latin typeface="Times New Roman"/>
                          <a:ea typeface="宋体"/>
                        </a:rPr>
                        <a:t>x</a:t>
                      </a:r>
                      <a:r>
                        <a:rPr lang="en-US" sz="1600" b="1" kern="100" baseline="30000" dirty="0">
                          <a:effectLst>
                            <a:outerShdw blurRad="38100" dist="38100" dir="2700000" algn="tl">
                              <a:srgbClr val="000000">
                                <a:alpha val="43137"/>
                              </a:srgbClr>
                            </a:outerShdw>
                          </a:effectLst>
                          <a:latin typeface="Times New Roman"/>
                          <a:ea typeface="宋体"/>
                        </a:rPr>
                        <a:t>9-7</a:t>
                      </a:r>
                      <a:r>
                        <a:rPr lang="en-US" sz="1600" b="1" kern="100" dirty="0">
                          <a:effectLst>
                            <a:outerShdw blurRad="38100" dist="38100" dir="2700000" algn="tl">
                              <a:srgbClr val="000000">
                                <a:alpha val="43137"/>
                              </a:srgbClr>
                            </a:outerShdw>
                          </a:effectLst>
                          <a:latin typeface="Times New Roman"/>
                          <a:ea typeface="宋体"/>
                        </a:rPr>
                        <a:t>(1</a:t>
                      </a:r>
                      <a:r>
                        <a:rPr lang="zh-CN" sz="1600" b="1" kern="100" dirty="0">
                          <a:effectLst>
                            <a:outerShdw blurRad="38100" dist="38100" dir="2700000" algn="tl">
                              <a:srgbClr val="000000">
                                <a:alpha val="43137"/>
                              </a:srgbClr>
                            </a:outerShdw>
                          </a:effectLst>
                          <a:latin typeface="Times New Roman"/>
                          <a:ea typeface="宋体"/>
                        </a:rPr>
                        <a:t>＋</a:t>
                      </a:r>
                      <a:r>
                        <a:rPr lang="en-US" sz="1600" b="1" i="1" kern="100" dirty="0">
                          <a:effectLst>
                            <a:outerShdw blurRad="38100" dist="38100" dir="2700000" algn="tl">
                              <a:srgbClr val="000000">
                                <a:alpha val="43137"/>
                              </a:srgbClr>
                            </a:outerShdw>
                          </a:effectLst>
                          <a:latin typeface="Times New Roman"/>
                          <a:ea typeface="宋体"/>
                        </a:rPr>
                        <a:t>x</a:t>
                      </a:r>
                      <a:r>
                        <a:rPr lang="en-US" sz="1600" b="1" kern="100" baseline="30000" dirty="0">
                          <a:effectLst>
                            <a:outerShdw blurRad="38100" dist="38100" dir="2700000" algn="tl">
                              <a:srgbClr val="000000">
                                <a:alpha val="43137"/>
                              </a:srgbClr>
                            </a:outerShdw>
                          </a:effectLst>
                          <a:latin typeface="Times New Roman"/>
                          <a:ea typeface="宋体"/>
                        </a:rPr>
                        <a:t>3</a:t>
                      </a:r>
                      <a:r>
                        <a:rPr lang="en-US" sz="1600" b="1" kern="100" dirty="0">
                          <a:effectLst>
                            <a:outerShdw blurRad="38100" dist="38100" dir="2700000" algn="tl">
                              <a:srgbClr val="000000">
                                <a:alpha val="43137"/>
                              </a:srgbClr>
                            </a:outerShdw>
                          </a:effectLst>
                          <a:latin typeface="Times New Roman"/>
                          <a:ea typeface="宋体"/>
                        </a:rPr>
                        <a:t>)=1+</a:t>
                      </a:r>
                      <a:r>
                        <a:rPr lang="en-US" sz="1600" b="1" i="1" kern="100" dirty="0">
                          <a:effectLst>
                            <a:outerShdw blurRad="38100" dist="38100" dir="2700000" algn="tl">
                              <a:srgbClr val="000000">
                                <a:alpha val="43137"/>
                              </a:srgbClr>
                            </a:outerShdw>
                          </a:effectLst>
                          <a:latin typeface="Times New Roman"/>
                          <a:ea typeface="宋体"/>
                        </a:rPr>
                        <a:t>x</a:t>
                      </a:r>
                      <a:r>
                        <a:rPr lang="en-US" sz="1600" b="1" kern="100" baseline="30000" dirty="0">
                          <a:effectLst>
                            <a:outerShdw blurRad="38100" dist="38100" dir="2700000" algn="tl">
                              <a:srgbClr val="000000">
                                <a:alpha val="43137"/>
                              </a:srgbClr>
                            </a:outerShdw>
                          </a:effectLst>
                          <a:latin typeface="Times New Roman"/>
                          <a:ea typeface="宋体"/>
                        </a:rPr>
                        <a:t>2</a:t>
                      </a:r>
                      <a:r>
                        <a:rPr lang="en-US" sz="1600" b="1" kern="100" dirty="0">
                          <a:effectLst>
                            <a:outerShdw blurRad="38100" dist="38100" dir="2700000" algn="tl">
                              <a:srgbClr val="000000">
                                <a:alpha val="43137"/>
                              </a:srgbClr>
                            </a:outerShdw>
                          </a:effectLst>
                          <a:latin typeface="Times New Roman"/>
                          <a:ea typeface="宋体"/>
                        </a:rPr>
                        <a:t>+</a:t>
                      </a:r>
                      <a:r>
                        <a:rPr lang="en-US" sz="1600" b="1" i="1" kern="100" dirty="0">
                          <a:effectLst>
                            <a:outerShdw blurRad="38100" dist="38100" dir="2700000" algn="tl">
                              <a:srgbClr val="000000">
                                <a:alpha val="43137"/>
                              </a:srgbClr>
                            </a:outerShdw>
                          </a:effectLst>
                          <a:latin typeface="Times New Roman"/>
                          <a:ea typeface="宋体"/>
                        </a:rPr>
                        <a:t>x</a:t>
                      </a:r>
                      <a:r>
                        <a:rPr lang="en-US" sz="1600" b="1" kern="100" baseline="30000" dirty="0">
                          <a:effectLst>
                            <a:outerShdw blurRad="38100" dist="38100" dir="2700000" algn="tl">
                              <a:srgbClr val="000000">
                                <a:alpha val="43137"/>
                              </a:srgbClr>
                            </a:outerShdw>
                          </a:effectLst>
                          <a:latin typeface="Times New Roman"/>
                          <a:ea typeface="宋体"/>
                        </a:rPr>
                        <a:t>5</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5</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5500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例</a:t>
            </a: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：输入：</a:t>
            </a: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2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=0100100001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6629400" y="1828800"/>
            <a:ext cx="2362200" cy="646331"/>
          </a:xfrm>
          <a:prstGeom prst="rect">
            <a:avLst/>
          </a:prstGeom>
          <a:solidFill>
            <a:schemeClr val="bg1"/>
          </a:solidFill>
          <a:ln>
            <a:solidFill>
              <a:schemeClr val="accent1"/>
            </a:solidFill>
          </a:ln>
        </p:spPr>
        <p:txBody>
          <a:bodyPr wrap="square" rtlCol="0">
            <a:spAutoFit/>
          </a:bodyPr>
          <a:lstStyle/>
          <a:p>
            <a:pPr algn="l"/>
            <a:r>
              <a:rPr lang="zh-CN" altLang="en-US" sz="1800" dirty="0" smtClean="0">
                <a:latin typeface="Times New Roman" pitchFamily="18" charset="0"/>
                <a:ea typeface="+mj-ea"/>
                <a:cs typeface="Times New Roman" pitchFamily="18" charset="0"/>
              </a:rPr>
              <a:t>初始化阶段且由</a:t>
            </a:r>
            <a:r>
              <a:rPr lang="en-US" altLang="zh-CN" sz="1800" i="1" dirty="0" smtClean="0">
                <a:latin typeface="Times New Roman" pitchFamily="18" charset="0"/>
                <a:ea typeface="+mj-ea"/>
                <a:cs typeface="Times New Roman" pitchFamily="18" charset="0"/>
              </a:rPr>
              <a:t>f</a:t>
            </a:r>
            <a:r>
              <a:rPr lang="en-US" altLang="zh-CN" sz="1800" baseline="-25000" dirty="0" smtClean="0">
                <a:latin typeface="Times New Roman" pitchFamily="18" charset="0"/>
                <a:ea typeface="+mj-ea"/>
                <a:cs typeface="Times New Roman" pitchFamily="18" charset="0"/>
              </a:rPr>
              <a:t>2</a:t>
            </a:r>
            <a:r>
              <a:rPr lang="en-US" altLang="zh-CN" sz="1800" dirty="0" smtClean="0">
                <a:latin typeface="Times New Roman" pitchFamily="18" charset="0"/>
                <a:ea typeface="+mj-ea"/>
                <a:cs typeface="Times New Roman" pitchFamily="18" charset="0"/>
              </a:rPr>
              <a:t>(</a:t>
            </a:r>
            <a:r>
              <a:rPr lang="en-US" altLang="zh-CN" sz="1800" i="1" dirty="0" smtClean="0">
                <a:latin typeface="Times New Roman" pitchFamily="18" charset="0"/>
                <a:ea typeface="+mj-ea"/>
                <a:cs typeface="Times New Roman" pitchFamily="18" charset="0"/>
              </a:rPr>
              <a:t>x</a:t>
            </a:r>
            <a:r>
              <a:rPr lang="en-US" altLang="zh-CN" sz="1800" dirty="0" smtClean="0">
                <a:latin typeface="Times New Roman" pitchFamily="18" charset="0"/>
                <a:ea typeface="+mj-ea"/>
                <a:cs typeface="Times New Roman" pitchFamily="18" charset="0"/>
              </a:rPr>
              <a:t>)</a:t>
            </a:r>
            <a:r>
              <a:rPr lang="zh-CN" altLang="en-US" sz="1800" dirty="0" smtClean="0">
                <a:latin typeface="Times New Roman" pitchFamily="18" charset="0"/>
                <a:ea typeface="+mj-ea"/>
                <a:cs typeface="Times New Roman" pitchFamily="18" charset="0"/>
              </a:rPr>
              <a:t>计算出了</a:t>
            </a:r>
            <a:r>
              <a:rPr lang="en-US" altLang="zh-CN" sz="1800" i="1" dirty="0" smtClean="0">
                <a:latin typeface="Times New Roman" pitchFamily="18" charset="0"/>
                <a:ea typeface="+mj-ea"/>
                <a:cs typeface="Times New Roman" pitchFamily="18" charset="0"/>
              </a:rPr>
              <a:t>d</a:t>
            </a:r>
            <a:r>
              <a:rPr lang="en-US" altLang="zh-CN" sz="1800" baseline="-25000" dirty="0" smtClean="0">
                <a:latin typeface="Times New Roman" pitchFamily="18" charset="0"/>
                <a:ea typeface="+mj-ea"/>
                <a:cs typeface="Times New Roman" pitchFamily="18" charset="0"/>
              </a:rPr>
              <a:t>2</a:t>
            </a:r>
            <a:r>
              <a:rPr lang="en-US" altLang="zh-CN" sz="1800" dirty="0" smtClean="0">
                <a:latin typeface="Times New Roman" pitchFamily="18" charset="0"/>
                <a:ea typeface="+mj-ea"/>
                <a:cs typeface="Times New Roman" pitchFamily="18" charset="0"/>
              </a:rPr>
              <a:t>=0</a:t>
            </a:r>
            <a:endParaRPr lang="zh-CN" altLang="en-US" sz="1800" dirty="0">
              <a:latin typeface="Times New Roman" pitchFamily="18" charset="0"/>
              <a:ea typeface="+mj-ea"/>
              <a:cs typeface="Times New Roman" pitchFamily="18" charset="0"/>
            </a:endParaRPr>
          </a:p>
        </p:txBody>
      </p:sp>
      <p:sp>
        <p:nvSpPr>
          <p:cNvPr id="9" name="TextBox 8"/>
          <p:cNvSpPr txBox="1"/>
          <p:nvPr/>
        </p:nvSpPr>
        <p:spPr>
          <a:xfrm>
            <a:off x="6629400" y="2768025"/>
            <a:ext cx="2362200" cy="584775"/>
          </a:xfrm>
          <a:prstGeom prst="rect">
            <a:avLst/>
          </a:prstGeom>
          <a:solidFill>
            <a:schemeClr val="bg1"/>
          </a:solidFill>
          <a:ln>
            <a:solidFill>
              <a:schemeClr val="accent1"/>
            </a:solidFill>
          </a:ln>
        </p:spPr>
        <p:txBody>
          <a:bodyPr wrap="square" rtlCol="0">
            <a:spAutoFit/>
          </a:bodyPr>
          <a:lstStyle/>
          <a:p>
            <a:pPr algn="l"/>
            <a:r>
              <a:rPr lang="zh-CN" altLang="en-US" sz="1600" dirty="0" smtClean="0">
                <a:latin typeface="Times New Roman" pitchFamily="18" charset="0"/>
                <a:ea typeface="+mj-ea"/>
                <a:cs typeface="Times New Roman" pitchFamily="18" charset="0"/>
              </a:rPr>
              <a:t>由</a:t>
            </a:r>
            <a:r>
              <a:rPr lang="en-US" altLang="zh-CN" sz="1600" i="1" dirty="0" smtClean="0">
                <a:latin typeface="Times New Roman" pitchFamily="18" charset="0"/>
                <a:ea typeface="+mj-ea"/>
                <a:cs typeface="Times New Roman" pitchFamily="18" charset="0"/>
              </a:rPr>
              <a:t>d</a:t>
            </a:r>
            <a:r>
              <a:rPr lang="en-US" altLang="zh-CN" sz="1600" baseline="-25000" dirty="0" smtClean="0">
                <a:latin typeface="Times New Roman" pitchFamily="18" charset="0"/>
                <a:ea typeface="+mj-ea"/>
                <a:cs typeface="Times New Roman" pitchFamily="18" charset="0"/>
              </a:rPr>
              <a:t>3</a:t>
            </a:r>
            <a:r>
              <a:rPr lang="en-US" altLang="zh-CN" sz="1600" dirty="0" smtClean="0">
                <a:latin typeface="Times New Roman" pitchFamily="18" charset="0"/>
                <a:ea typeface="+mj-ea"/>
                <a:cs typeface="Times New Roman" pitchFamily="18" charset="0"/>
              </a:rPr>
              <a:t>=1</a:t>
            </a:r>
            <a:r>
              <a:rPr lang="zh-CN" altLang="en-US" sz="1600" dirty="0" smtClean="0">
                <a:latin typeface="Times New Roman" pitchFamily="18" charset="0"/>
                <a:ea typeface="+mj-ea"/>
                <a:cs typeface="Times New Roman" pitchFamily="18" charset="0"/>
              </a:rPr>
              <a:t>及</a:t>
            </a:r>
            <a:r>
              <a:rPr lang="en-US" altLang="zh-CN" sz="1600" i="1" dirty="0" smtClean="0">
                <a:latin typeface="Times New Roman" pitchFamily="18" charset="0"/>
                <a:ea typeface="+mj-ea"/>
                <a:cs typeface="Times New Roman" pitchFamily="18" charset="0"/>
              </a:rPr>
              <a:t> f</a:t>
            </a:r>
            <a:r>
              <a:rPr lang="en-US" altLang="zh-CN" sz="1600" baseline="-25000" dirty="0" smtClean="0">
                <a:latin typeface="Times New Roman" pitchFamily="18" charset="0"/>
                <a:ea typeface="+mj-ea"/>
                <a:cs typeface="Times New Roman" pitchFamily="18" charset="0"/>
              </a:rPr>
              <a:t>m</a:t>
            </a:r>
            <a:r>
              <a:rPr lang="en-US" altLang="zh-CN" sz="1600" dirty="0" smtClean="0">
                <a:latin typeface="Times New Roman" pitchFamily="18" charset="0"/>
                <a:ea typeface="+mj-ea"/>
                <a:cs typeface="Times New Roman" pitchFamily="18" charset="0"/>
              </a:rPr>
              <a:t>(</a:t>
            </a:r>
            <a:r>
              <a:rPr lang="en-US" altLang="zh-CN" sz="1600" i="1" dirty="0" smtClean="0">
                <a:latin typeface="Times New Roman" pitchFamily="18" charset="0"/>
                <a:ea typeface="+mj-ea"/>
                <a:cs typeface="Times New Roman" pitchFamily="18" charset="0"/>
              </a:rPr>
              <a:t>x</a:t>
            </a:r>
            <a:r>
              <a:rPr lang="en-US" altLang="zh-CN" sz="1600" dirty="0" smtClean="0">
                <a:latin typeface="Times New Roman" pitchFamily="18" charset="0"/>
                <a:ea typeface="+mj-ea"/>
                <a:cs typeface="Times New Roman" pitchFamily="18" charset="0"/>
              </a:rPr>
              <a:t>)=1</a:t>
            </a:r>
            <a:r>
              <a:rPr lang="zh-CN" altLang="en-US" sz="1600" dirty="0" smtClean="0">
                <a:latin typeface="Times New Roman" pitchFamily="18" charset="0"/>
                <a:ea typeface="+mj-ea"/>
                <a:cs typeface="Times New Roman" pitchFamily="18" charset="0"/>
              </a:rPr>
              <a:t>计算出了</a:t>
            </a:r>
            <a:r>
              <a:rPr lang="en-US" altLang="zh-CN" sz="1600" i="1" dirty="0" smtClean="0">
                <a:latin typeface="Times New Roman" pitchFamily="18" charset="0"/>
                <a:ea typeface="+mj-ea"/>
                <a:cs typeface="Times New Roman" pitchFamily="18" charset="0"/>
              </a:rPr>
              <a:t>f</a:t>
            </a:r>
            <a:r>
              <a:rPr lang="en-US" altLang="zh-CN" sz="1600" baseline="-25000" dirty="0" smtClean="0">
                <a:latin typeface="Times New Roman" pitchFamily="18" charset="0"/>
                <a:ea typeface="+mj-ea"/>
                <a:cs typeface="Times New Roman" pitchFamily="18" charset="0"/>
              </a:rPr>
              <a:t>4</a:t>
            </a:r>
            <a:r>
              <a:rPr lang="en-US" altLang="zh-CN" sz="1600" dirty="0" smtClean="0">
                <a:latin typeface="Times New Roman" pitchFamily="18" charset="0"/>
                <a:ea typeface="+mj-ea"/>
                <a:cs typeface="Times New Roman" pitchFamily="18" charset="0"/>
              </a:rPr>
              <a:t>(</a:t>
            </a:r>
            <a:r>
              <a:rPr lang="en-US" altLang="zh-CN" sz="1600" i="1" dirty="0" smtClean="0">
                <a:latin typeface="Times New Roman" pitchFamily="18" charset="0"/>
                <a:ea typeface="+mj-ea"/>
                <a:cs typeface="Times New Roman" pitchFamily="18" charset="0"/>
              </a:rPr>
              <a:t>x</a:t>
            </a:r>
            <a:r>
              <a:rPr lang="en-US" altLang="zh-CN" sz="1600" dirty="0" smtClean="0">
                <a:latin typeface="Times New Roman" pitchFamily="18" charset="0"/>
                <a:ea typeface="+mj-ea"/>
                <a:cs typeface="Times New Roman" pitchFamily="18" charset="0"/>
              </a:rPr>
              <a:t>)</a:t>
            </a:r>
            <a:r>
              <a:rPr lang="zh-CN" altLang="en-US" sz="1600" dirty="0" smtClean="0">
                <a:latin typeface="Times New Roman" pitchFamily="18" charset="0"/>
                <a:ea typeface="+mj-ea"/>
                <a:cs typeface="Times New Roman" pitchFamily="18" charset="0"/>
              </a:rPr>
              <a:t>并计算出了</a:t>
            </a:r>
            <a:r>
              <a:rPr lang="en-US" altLang="zh-CN" sz="1600" i="1" dirty="0" smtClean="0">
                <a:latin typeface="Times New Roman" pitchFamily="18" charset="0"/>
                <a:ea typeface="+mj-ea"/>
                <a:cs typeface="Times New Roman" pitchFamily="18" charset="0"/>
              </a:rPr>
              <a:t>d</a:t>
            </a:r>
            <a:r>
              <a:rPr lang="en-US" altLang="zh-CN" sz="1600" baseline="-25000" dirty="0" smtClean="0">
                <a:latin typeface="Times New Roman" pitchFamily="18" charset="0"/>
                <a:ea typeface="+mj-ea"/>
                <a:cs typeface="Times New Roman" pitchFamily="18" charset="0"/>
              </a:rPr>
              <a:t>4</a:t>
            </a:r>
            <a:r>
              <a:rPr lang="en-US" altLang="zh-CN" sz="1600" dirty="0" smtClean="0">
                <a:latin typeface="Times New Roman" pitchFamily="18" charset="0"/>
                <a:ea typeface="+mj-ea"/>
                <a:cs typeface="Times New Roman" pitchFamily="18" charset="0"/>
              </a:rPr>
              <a:t>=1</a:t>
            </a:r>
            <a:endParaRPr lang="zh-CN" altLang="en-US" sz="1600" dirty="0">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3" name="内容占位符 2"/>
          <p:cNvSpPr>
            <a:spLocks noGrp="1"/>
          </p:cNvSpPr>
          <p:nvPr>
            <p:ph idx="1"/>
          </p:nvPr>
        </p:nvSpPr>
        <p:spPr>
          <a:xfrm>
            <a:off x="457200" y="990600"/>
            <a:ext cx="8534400" cy="5562600"/>
          </a:xfrm>
        </p:spPr>
        <p:txBody>
          <a:bodyPr/>
          <a:lstStyle/>
          <a:p>
            <a:r>
              <a:rPr lang="zh-CN" altLang="zh-CN" sz="2400" dirty="0" smtClean="0">
                <a:latin typeface="Times New Roman" pitchFamily="18" charset="0"/>
                <a:cs typeface="Times New Roman" pitchFamily="18" charset="0"/>
              </a:rPr>
              <a:t>有关</a:t>
            </a:r>
            <a:r>
              <a:rPr lang="en-US" altLang="zh-CN" sz="2400" dirty="0" smtClean="0">
                <a:latin typeface="Times New Roman" pitchFamily="18" charset="0"/>
                <a:cs typeface="Times New Roman" pitchFamily="18" charset="0"/>
              </a:rPr>
              <a:t>B-M</a:t>
            </a:r>
            <a:r>
              <a:rPr lang="zh-CN" altLang="zh-CN" sz="2400" dirty="0" smtClean="0">
                <a:latin typeface="Times New Roman" pitchFamily="18" charset="0"/>
                <a:cs typeface="Times New Roman" pitchFamily="18" charset="0"/>
              </a:rPr>
              <a:t>算法的结果</a:t>
            </a:r>
          </a:p>
          <a:p>
            <a:r>
              <a:rPr lang="zh-CN" altLang="zh-CN" sz="2400" dirty="0" smtClean="0">
                <a:latin typeface="Times New Roman" pitchFamily="18" charset="0"/>
                <a:cs typeface="Times New Roman" pitchFamily="18" charset="0"/>
              </a:rPr>
              <a:t>定理</a:t>
            </a:r>
            <a:r>
              <a:rPr lang="en-US" altLang="zh-CN" sz="2400" dirty="0" smtClean="0">
                <a:latin typeface="Times New Roman" pitchFamily="18" charset="0"/>
                <a:cs typeface="Times New Roman" pitchFamily="18" charset="0"/>
              </a:rPr>
              <a:t>  </a:t>
            </a:r>
            <a:r>
              <a:rPr lang="zh-CN" altLang="zh-CN" sz="2400" dirty="0" smtClean="0">
                <a:latin typeface="Times New Roman" pitchFamily="18" charset="0"/>
                <a:cs typeface="Times New Roman" pitchFamily="18" charset="0"/>
              </a:rPr>
              <a:t>应用</a:t>
            </a:r>
            <a:r>
              <a:rPr lang="en-US" altLang="zh-CN" sz="2400" dirty="0" smtClean="0">
                <a:latin typeface="Times New Roman" pitchFamily="18" charset="0"/>
                <a:cs typeface="Times New Roman" pitchFamily="18" charset="0"/>
              </a:rPr>
              <a:t>B-M</a:t>
            </a:r>
            <a:r>
              <a:rPr lang="zh-CN" altLang="zh-CN" sz="2400" dirty="0" smtClean="0">
                <a:latin typeface="Times New Roman" pitchFamily="18" charset="0"/>
                <a:cs typeface="Times New Roman" pitchFamily="18" charset="0"/>
              </a:rPr>
              <a:t>算法，若以</a:t>
            </a:r>
            <a:r>
              <a:rPr lang="en-US" altLang="zh-CN" sz="2400" dirty="0" smtClean="0">
                <a:latin typeface="Times New Roman" pitchFamily="18" charset="0"/>
                <a:cs typeface="Times New Roman" pitchFamily="18" charset="0"/>
              </a:rPr>
              <a:t>N</a:t>
            </a:r>
            <a:r>
              <a:rPr lang="zh-CN" altLang="zh-CN" sz="2400" dirty="0" smtClean="0">
                <a:latin typeface="Times New Roman" pitchFamily="18" charset="0"/>
                <a:cs typeface="Times New Roman" pitchFamily="18" charset="0"/>
              </a:rPr>
              <a:t>长序列</a:t>
            </a:r>
            <a:r>
              <a:rPr lang="en-US" altLang="zh-CN" sz="2400" i="1" dirty="0" err="1" smtClean="0">
                <a:latin typeface="Times New Roman" pitchFamily="18" charset="0"/>
                <a:cs typeface="Times New Roman" pitchFamily="18" charset="0"/>
              </a:rPr>
              <a:t>a</a:t>
            </a:r>
            <a:r>
              <a:rPr lang="en-US" altLang="zh-CN" sz="2400" i="1" baseline="30000" dirty="0" err="1" smtClean="0">
                <a:latin typeface="Times New Roman" pitchFamily="18" charset="0"/>
                <a:cs typeface="Times New Roman" pitchFamily="18" charset="0"/>
              </a:rPr>
              <a:t>N</a:t>
            </a:r>
            <a:r>
              <a:rPr lang="zh-CN" altLang="zh-CN" sz="2400" dirty="0" smtClean="0">
                <a:latin typeface="Times New Roman" pitchFamily="18" charset="0"/>
                <a:cs typeface="Times New Roman" pitchFamily="18" charset="0"/>
              </a:rPr>
              <a:t>为输入，得到输出</a:t>
            </a:r>
            <a:r>
              <a:rPr lang="en-US" altLang="zh-CN" sz="2400" dirty="0" smtClean="0">
                <a:latin typeface="Times New Roman" pitchFamily="18" charset="0"/>
                <a:cs typeface="Times New Roman" pitchFamily="18" charset="0"/>
              </a:rPr>
              <a:t>&lt;</a:t>
            </a:r>
            <a:r>
              <a:rPr lang="en-US" altLang="zh-CN" sz="2400" i="1" dirty="0" err="1" smtClean="0">
                <a:latin typeface="Times New Roman" pitchFamily="18" charset="0"/>
                <a:cs typeface="Times New Roman" pitchFamily="18" charset="0"/>
              </a:rPr>
              <a:t>f</a:t>
            </a:r>
            <a:r>
              <a:rPr lang="en-US" altLang="zh-CN" sz="2400" i="1" baseline="-25000" dirty="0" err="1" smtClean="0">
                <a:latin typeface="Times New Roman" pitchFamily="18" charset="0"/>
                <a:cs typeface="Times New Roman" pitchFamily="18" charset="0"/>
              </a:rPr>
              <a:t>N</a:t>
            </a:r>
            <a:r>
              <a:rPr lang="en-US" altLang="zh-CN" sz="2400" dirty="0" smtClean="0">
                <a:latin typeface="Times New Roman" pitchFamily="18" charset="0"/>
                <a:cs typeface="Times New Roman" pitchFamily="18" charset="0"/>
              </a:rPr>
              <a:t>(</a:t>
            </a:r>
            <a:r>
              <a:rPr lang="en-US" altLang="zh-CN" sz="2400" i="1" dirty="0" smtClean="0">
                <a:latin typeface="Times New Roman" pitchFamily="18" charset="0"/>
                <a:cs typeface="Times New Roman" pitchFamily="18" charset="0"/>
              </a:rPr>
              <a:t>x</a:t>
            </a:r>
            <a:r>
              <a:rPr lang="en-US" altLang="zh-CN" sz="2400" dirty="0" smtClean="0">
                <a:latin typeface="Times New Roman" pitchFamily="18" charset="0"/>
                <a:cs typeface="Times New Roman" pitchFamily="18" charset="0"/>
              </a:rPr>
              <a:t>),</a:t>
            </a:r>
            <a:r>
              <a:rPr lang="en-US" altLang="zh-CN" sz="2400" i="1" dirty="0" err="1" smtClean="0">
                <a:latin typeface="Times New Roman" pitchFamily="18" charset="0"/>
                <a:cs typeface="Times New Roman" pitchFamily="18" charset="0"/>
              </a:rPr>
              <a:t>l</a:t>
            </a:r>
            <a:r>
              <a:rPr lang="en-US" altLang="zh-CN" sz="2400" i="1" baseline="-25000" dirty="0" err="1" smtClean="0">
                <a:latin typeface="Times New Roman" pitchFamily="18" charset="0"/>
                <a:cs typeface="Times New Roman" pitchFamily="18" charset="0"/>
              </a:rPr>
              <a:t>N</a:t>
            </a:r>
            <a:r>
              <a:rPr lang="en-US" altLang="zh-CN" sz="2400" dirty="0" smtClean="0">
                <a:latin typeface="Times New Roman" pitchFamily="18" charset="0"/>
                <a:cs typeface="Times New Roman" pitchFamily="18" charset="0"/>
              </a:rPr>
              <a:t>&gt;</a:t>
            </a:r>
            <a:r>
              <a:rPr lang="zh-CN" altLang="zh-CN" sz="2400" dirty="0" smtClean="0">
                <a:latin typeface="Times New Roman" pitchFamily="18" charset="0"/>
                <a:cs typeface="Times New Roman" pitchFamily="18" charset="0"/>
              </a:rPr>
              <a:t>，则</a:t>
            </a:r>
          </a:p>
          <a:p>
            <a:pPr lvl="1"/>
            <a:r>
              <a:rPr lang="zh-CN" altLang="zh-CN" sz="2000" dirty="0" smtClean="0">
                <a:latin typeface="Times New Roman" pitchFamily="18" charset="0"/>
                <a:cs typeface="Times New Roman" pitchFamily="18" charset="0"/>
              </a:rPr>
              <a:t>⑴以</a:t>
            </a:r>
            <a:r>
              <a:rPr lang="en-US" altLang="zh-CN" sz="2000" i="1" dirty="0" err="1" smtClean="0">
                <a:latin typeface="Times New Roman" pitchFamily="18" charset="0"/>
                <a:cs typeface="Times New Roman" pitchFamily="18" charset="0"/>
              </a:rPr>
              <a:t>f</a:t>
            </a:r>
            <a:r>
              <a:rPr lang="en-US" altLang="zh-CN" sz="2000" i="1" baseline="-25000" dirty="0" err="1" smtClean="0">
                <a:latin typeface="Times New Roman" pitchFamily="18" charset="0"/>
                <a:cs typeface="Times New Roman" pitchFamily="18" charset="0"/>
              </a:rPr>
              <a:t>N</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dirty="0" smtClean="0">
                <a:latin typeface="Times New Roman" pitchFamily="18" charset="0"/>
                <a:cs typeface="Times New Roman" pitchFamily="18" charset="0"/>
              </a:rPr>
              <a:t>)</a:t>
            </a:r>
            <a:r>
              <a:rPr lang="zh-CN" altLang="zh-CN" sz="2000" dirty="0" smtClean="0">
                <a:latin typeface="Times New Roman" pitchFamily="18" charset="0"/>
                <a:cs typeface="Times New Roman" pitchFamily="18" charset="0"/>
              </a:rPr>
              <a:t>为特征多项式的</a:t>
            </a:r>
            <a:r>
              <a:rPr lang="en-US" altLang="zh-CN" sz="2000" i="1" dirty="0" err="1" smtClean="0">
                <a:latin typeface="Times New Roman" pitchFamily="18" charset="0"/>
                <a:cs typeface="Times New Roman" pitchFamily="18" charset="0"/>
              </a:rPr>
              <a:t>l</a:t>
            </a:r>
            <a:r>
              <a:rPr lang="en-US" altLang="zh-CN" sz="2000" i="1" baseline="-25000" dirty="0" err="1" smtClean="0">
                <a:latin typeface="Times New Roman" pitchFamily="18" charset="0"/>
                <a:cs typeface="Times New Roman" pitchFamily="18" charset="0"/>
              </a:rPr>
              <a:t>N</a:t>
            </a:r>
            <a:r>
              <a:rPr lang="en-US" altLang="zh-CN" sz="2000" dirty="0" smtClean="0">
                <a:latin typeface="Times New Roman" pitchFamily="18" charset="0"/>
                <a:cs typeface="Times New Roman" pitchFamily="18" charset="0"/>
              </a:rPr>
              <a:t>-LFSR</a:t>
            </a:r>
            <a:r>
              <a:rPr lang="zh-CN" altLang="zh-CN" sz="2000" dirty="0" smtClean="0">
                <a:latin typeface="Times New Roman" pitchFamily="18" charset="0"/>
                <a:cs typeface="Times New Roman" pitchFamily="18" charset="0"/>
              </a:rPr>
              <a:t>是产生</a:t>
            </a:r>
            <a:r>
              <a:rPr lang="en-US" altLang="zh-CN" sz="2000" i="1" dirty="0" err="1" smtClean="0">
                <a:latin typeface="Times New Roman" pitchFamily="18" charset="0"/>
                <a:cs typeface="Times New Roman" pitchFamily="18" charset="0"/>
              </a:rPr>
              <a:t>a</a:t>
            </a:r>
            <a:r>
              <a:rPr lang="en-US" altLang="zh-CN" sz="2000" i="1" baseline="30000" dirty="0" err="1" smtClean="0">
                <a:latin typeface="Times New Roman" pitchFamily="18" charset="0"/>
                <a:cs typeface="Times New Roman" pitchFamily="18" charset="0"/>
              </a:rPr>
              <a:t>N</a:t>
            </a:r>
            <a:r>
              <a:rPr lang="zh-CN" altLang="zh-CN" sz="2000" dirty="0" smtClean="0">
                <a:latin typeface="Times New Roman" pitchFamily="18" charset="0"/>
                <a:cs typeface="Times New Roman" pitchFamily="18" charset="0"/>
              </a:rPr>
              <a:t>的最短</a:t>
            </a:r>
            <a:r>
              <a:rPr lang="en-US" altLang="zh-CN" sz="2000" dirty="0" smtClean="0">
                <a:latin typeface="Times New Roman" pitchFamily="18" charset="0"/>
                <a:cs typeface="Times New Roman" pitchFamily="18" charset="0"/>
              </a:rPr>
              <a:t>LFSR</a:t>
            </a:r>
            <a:r>
              <a:rPr lang="zh-CN" altLang="zh-CN" sz="2000" dirty="0" smtClean="0">
                <a:latin typeface="Times New Roman" pitchFamily="18" charset="0"/>
                <a:cs typeface="Times New Roman" pitchFamily="18" charset="0"/>
              </a:rPr>
              <a:t>，且当</a:t>
            </a:r>
            <a:r>
              <a:rPr lang="en-US" altLang="zh-CN" sz="2000" i="1" dirty="0" err="1" smtClean="0">
                <a:latin typeface="Times New Roman" pitchFamily="18" charset="0"/>
                <a:cs typeface="Times New Roman" pitchFamily="18" charset="0"/>
              </a:rPr>
              <a:t>l</a:t>
            </a:r>
            <a:r>
              <a:rPr lang="en-US" altLang="zh-CN" sz="2000" i="1" baseline="-25000" dirty="0" err="1" smtClean="0">
                <a:latin typeface="Times New Roman" pitchFamily="18" charset="0"/>
                <a:cs typeface="Times New Roman" pitchFamily="18" charset="0"/>
              </a:rPr>
              <a:t>N</a:t>
            </a:r>
            <a:r>
              <a:rPr lang="en-US" altLang="zh-CN" sz="2000" dirty="0" err="1" smtClean="0">
                <a:latin typeface="Times New Roman" pitchFamily="18" charset="0"/>
                <a:cs typeface="Times New Roman" pitchFamily="18" charset="0"/>
                <a:sym typeface="Symbol"/>
              </a:rPr>
              <a:t></a:t>
            </a:r>
            <a:r>
              <a:rPr lang="en-US" altLang="zh-CN" sz="2000" dirty="0" err="1" smtClean="0">
                <a:latin typeface="Times New Roman" pitchFamily="18" charset="0"/>
                <a:cs typeface="Times New Roman" pitchFamily="18" charset="0"/>
              </a:rPr>
              <a:t>N</a:t>
            </a:r>
            <a:r>
              <a:rPr lang="en-US" altLang="zh-CN" sz="2000" dirty="0" smtClean="0">
                <a:latin typeface="Times New Roman" pitchFamily="18" charset="0"/>
                <a:cs typeface="Times New Roman" pitchFamily="18" charset="0"/>
              </a:rPr>
              <a:t>/2</a:t>
            </a:r>
            <a:r>
              <a:rPr lang="zh-CN" altLang="zh-CN" sz="2000" dirty="0" smtClean="0">
                <a:latin typeface="Times New Roman" pitchFamily="18" charset="0"/>
                <a:cs typeface="Times New Roman" pitchFamily="18" charset="0"/>
              </a:rPr>
              <a:t>时，迭代至第</a:t>
            </a:r>
            <a:r>
              <a:rPr lang="en-US" altLang="zh-CN" sz="2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l</a:t>
            </a:r>
            <a:r>
              <a:rPr lang="en-US" altLang="zh-CN" sz="2000" baseline="-25000" dirty="0" smtClean="0">
                <a:latin typeface="Times New Roman" pitchFamily="18" charset="0"/>
                <a:cs typeface="Times New Roman" pitchFamily="18" charset="0"/>
              </a:rPr>
              <a:t>N</a:t>
            </a:r>
            <a:r>
              <a:rPr lang="zh-CN" altLang="zh-CN" sz="2000" dirty="0" smtClean="0">
                <a:latin typeface="Times New Roman" pitchFamily="18" charset="0"/>
                <a:cs typeface="Times New Roman" pitchFamily="18" charset="0"/>
              </a:rPr>
              <a:t>步就得到最终输出，即：</a:t>
            </a:r>
            <a:r>
              <a:rPr lang="en-US" altLang="zh-CN" sz="2000" dirty="0" smtClean="0">
                <a:latin typeface="Times New Roman" pitchFamily="18" charset="0"/>
                <a:cs typeface="Times New Roman" pitchFamily="18" charset="0"/>
              </a:rPr>
              <a:t>                      =&lt;</a:t>
            </a:r>
            <a:r>
              <a:rPr lang="en-US" altLang="zh-CN" sz="2000" i="1" dirty="0" err="1" smtClean="0">
                <a:latin typeface="Times New Roman" pitchFamily="18" charset="0"/>
                <a:cs typeface="Times New Roman" pitchFamily="18" charset="0"/>
              </a:rPr>
              <a:t>f</a:t>
            </a:r>
            <a:r>
              <a:rPr lang="en-US" altLang="zh-CN" sz="2000" i="1" baseline="-25000" dirty="0" err="1" smtClean="0">
                <a:latin typeface="Times New Roman" pitchFamily="18" charset="0"/>
                <a:cs typeface="Times New Roman" pitchFamily="18" charset="0"/>
              </a:rPr>
              <a:t>N</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l</a:t>
            </a:r>
            <a:r>
              <a:rPr lang="en-US" altLang="zh-CN" sz="2000" i="1" baseline="-25000" dirty="0" err="1" smtClean="0">
                <a:latin typeface="Times New Roman" pitchFamily="18" charset="0"/>
                <a:cs typeface="Times New Roman" pitchFamily="18" charset="0"/>
              </a:rPr>
              <a:t>N</a:t>
            </a:r>
            <a:r>
              <a:rPr lang="en-US" altLang="zh-CN" sz="2000" dirty="0" smtClean="0">
                <a:latin typeface="Times New Roman" pitchFamily="18" charset="0"/>
                <a:cs typeface="Times New Roman" pitchFamily="18" charset="0"/>
              </a:rPr>
              <a:t>&gt; </a:t>
            </a:r>
            <a:r>
              <a:rPr lang="zh-CN" altLang="zh-CN" sz="2000" dirty="0" smtClean="0">
                <a:latin typeface="Times New Roman" pitchFamily="18" charset="0"/>
                <a:cs typeface="Times New Roman" pitchFamily="18" charset="0"/>
              </a:rPr>
              <a:t>。</a:t>
            </a:r>
          </a:p>
          <a:p>
            <a:pPr lvl="1"/>
            <a:r>
              <a:rPr lang="zh-CN" altLang="zh-CN" sz="2000" dirty="0" smtClean="0">
                <a:latin typeface="Times New Roman" pitchFamily="18" charset="0"/>
                <a:cs typeface="Times New Roman" pitchFamily="18" charset="0"/>
              </a:rPr>
              <a:t>⑵当</a:t>
            </a:r>
            <a:r>
              <a:rPr lang="en-US" altLang="zh-CN" sz="2000" i="1" dirty="0" err="1" smtClean="0">
                <a:latin typeface="Times New Roman" pitchFamily="18" charset="0"/>
                <a:cs typeface="Times New Roman" pitchFamily="18" charset="0"/>
              </a:rPr>
              <a:t>l</a:t>
            </a:r>
            <a:r>
              <a:rPr lang="en-US" altLang="zh-CN" sz="2000" i="1" baseline="-25000" dirty="0" err="1" smtClean="0">
                <a:latin typeface="Times New Roman" pitchFamily="18" charset="0"/>
                <a:cs typeface="Times New Roman" pitchFamily="18" charset="0"/>
              </a:rPr>
              <a:t>N</a:t>
            </a:r>
            <a:r>
              <a:rPr lang="en-US" altLang="zh-CN" sz="2000" dirty="0" err="1" smtClean="0">
                <a:latin typeface="Times New Roman" pitchFamily="18" charset="0"/>
                <a:cs typeface="Times New Roman" pitchFamily="18" charset="0"/>
                <a:sym typeface="Symbol"/>
              </a:rPr>
              <a:t></a:t>
            </a:r>
            <a:r>
              <a:rPr lang="en-US" altLang="zh-CN" sz="2000" dirty="0" err="1" smtClean="0">
                <a:latin typeface="Times New Roman" pitchFamily="18" charset="0"/>
                <a:cs typeface="Times New Roman" pitchFamily="18" charset="0"/>
              </a:rPr>
              <a:t>N</a:t>
            </a:r>
            <a:r>
              <a:rPr lang="en-US" altLang="zh-CN" sz="2000" dirty="0" smtClean="0">
                <a:latin typeface="Times New Roman" pitchFamily="18" charset="0"/>
                <a:cs typeface="Times New Roman" pitchFamily="18" charset="0"/>
              </a:rPr>
              <a:t>/2</a:t>
            </a:r>
            <a:r>
              <a:rPr lang="zh-CN" altLang="zh-CN" sz="2000" dirty="0" smtClean="0">
                <a:latin typeface="Times New Roman" pitchFamily="18" charset="0"/>
                <a:cs typeface="Times New Roman" pitchFamily="18" charset="0"/>
              </a:rPr>
              <a:t>时，产生</a:t>
            </a:r>
            <a:r>
              <a:rPr lang="en-US" altLang="zh-CN" sz="2000" i="1" dirty="0" err="1" smtClean="0">
                <a:latin typeface="Times New Roman" pitchFamily="18" charset="0"/>
                <a:cs typeface="Times New Roman" pitchFamily="18" charset="0"/>
              </a:rPr>
              <a:t>a</a:t>
            </a:r>
            <a:r>
              <a:rPr lang="en-US" altLang="zh-CN" sz="2000" baseline="30000" dirty="0" err="1" smtClean="0">
                <a:latin typeface="Times New Roman" pitchFamily="18" charset="0"/>
                <a:cs typeface="Times New Roman" pitchFamily="18" charset="0"/>
              </a:rPr>
              <a:t>N</a:t>
            </a:r>
            <a:r>
              <a:rPr lang="zh-CN" altLang="zh-CN" sz="2000" dirty="0" smtClean="0">
                <a:latin typeface="Times New Roman" pitchFamily="18" charset="0"/>
                <a:cs typeface="Times New Roman" pitchFamily="18" charset="0"/>
              </a:rPr>
              <a:t>的最短</a:t>
            </a:r>
            <a:r>
              <a:rPr lang="en-US" altLang="zh-CN" sz="2000" dirty="0" smtClean="0">
                <a:latin typeface="Times New Roman" pitchFamily="18" charset="0"/>
                <a:cs typeface="Times New Roman" pitchFamily="18" charset="0"/>
              </a:rPr>
              <a:t>LFSR</a:t>
            </a:r>
            <a:r>
              <a:rPr lang="zh-CN" altLang="zh-CN" sz="2000" dirty="0" smtClean="0">
                <a:latin typeface="Times New Roman" pitchFamily="18" charset="0"/>
                <a:cs typeface="Times New Roman" pitchFamily="18" charset="0"/>
              </a:rPr>
              <a:t>只是上述一个；否则共有</a:t>
            </a:r>
            <a:r>
              <a:rPr lang="en-US" altLang="zh-CN" sz="2000" dirty="0" smtClean="0">
                <a:latin typeface="Times New Roman" pitchFamily="18" charset="0"/>
                <a:cs typeface="Times New Roman" pitchFamily="18" charset="0"/>
              </a:rPr>
              <a:t>         </a:t>
            </a:r>
            <a:r>
              <a:rPr lang="zh-CN" altLang="zh-CN" sz="2000" dirty="0" smtClean="0">
                <a:latin typeface="Times New Roman" pitchFamily="18" charset="0"/>
                <a:cs typeface="Times New Roman" pitchFamily="18" charset="0"/>
              </a:rPr>
              <a:t>个。即将序列补齐到</a:t>
            </a:r>
            <a:r>
              <a:rPr lang="en-US" altLang="zh-CN" sz="2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l</a:t>
            </a:r>
            <a:r>
              <a:rPr lang="en-US" altLang="zh-CN" sz="2000" baseline="-25000" dirty="0" smtClean="0">
                <a:latin typeface="Times New Roman" pitchFamily="18" charset="0"/>
                <a:cs typeface="Times New Roman" pitchFamily="18" charset="0"/>
              </a:rPr>
              <a:t>N</a:t>
            </a:r>
            <a:r>
              <a:rPr lang="zh-CN" altLang="zh-CN" sz="2000" dirty="0" smtClean="0">
                <a:latin typeface="Times New Roman" pitchFamily="18" charset="0"/>
                <a:cs typeface="Times New Roman" pitchFamily="18" charset="0"/>
              </a:rPr>
              <a:t>可任意添加</a:t>
            </a:r>
            <a:r>
              <a:rPr lang="en-US" altLang="zh-CN" sz="2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l</a:t>
            </a:r>
            <a:r>
              <a:rPr lang="en-US" altLang="zh-CN" sz="2000" i="1" baseline="-25000" dirty="0" smtClean="0">
                <a:latin typeface="Times New Roman" pitchFamily="18" charset="0"/>
                <a:cs typeface="Times New Roman" pitchFamily="18" charset="0"/>
              </a:rPr>
              <a:t>N</a:t>
            </a:r>
            <a:r>
              <a:rPr lang="zh-CN"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N</a:t>
            </a:r>
            <a:r>
              <a:rPr lang="zh-CN" altLang="zh-CN" sz="2000" dirty="0" smtClean="0">
                <a:latin typeface="Times New Roman" pitchFamily="18" charset="0"/>
                <a:cs typeface="Times New Roman" pitchFamily="18" charset="0"/>
              </a:rPr>
              <a:t>个元素</a:t>
            </a:r>
          </a:p>
          <a:p>
            <a:r>
              <a:rPr lang="en-US" altLang="zh-CN" sz="2400" dirty="0" smtClean="0">
                <a:latin typeface="Times New Roman" pitchFamily="18" charset="0"/>
                <a:cs typeface="Times New Roman" pitchFamily="18" charset="0"/>
              </a:rPr>
              <a:t> </a:t>
            </a:r>
            <a:endParaRPr lang="zh-CN" altLang="zh-CN" sz="2400" dirty="0" smtClean="0">
              <a:latin typeface="Times New Roman" pitchFamily="18" charset="0"/>
              <a:cs typeface="Times New Roman" pitchFamily="18" charset="0"/>
            </a:endParaRPr>
          </a:p>
          <a:p>
            <a:r>
              <a:rPr lang="zh-CN" altLang="zh-CN" sz="2400" dirty="0" smtClean="0">
                <a:latin typeface="Times New Roman" pitchFamily="18" charset="0"/>
                <a:cs typeface="Times New Roman" pitchFamily="18" charset="0"/>
              </a:rPr>
              <a:t>作业：使用</a:t>
            </a:r>
            <a:r>
              <a:rPr lang="en-US" altLang="zh-CN" sz="2400" dirty="0" smtClean="0">
                <a:latin typeface="Times New Roman" pitchFamily="18" charset="0"/>
                <a:cs typeface="Times New Roman" pitchFamily="18" charset="0"/>
              </a:rPr>
              <a:t>B-M</a:t>
            </a:r>
            <a:r>
              <a:rPr lang="zh-CN" altLang="zh-CN" sz="2400" dirty="0" smtClean="0">
                <a:latin typeface="Times New Roman" pitchFamily="18" charset="0"/>
                <a:cs typeface="Times New Roman" pitchFamily="18" charset="0"/>
              </a:rPr>
              <a:t>算法，求产生</a:t>
            </a:r>
            <a:r>
              <a:rPr lang="en-US" altLang="zh-CN" sz="2400" i="1" dirty="0" smtClean="0">
                <a:latin typeface="Times New Roman" pitchFamily="18" charset="0"/>
                <a:cs typeface="Times New Roman" pitchFamily="18" charset="0"/>
              </a:rPr>
              <a:t>a</a:t>
            </a:r>
            <a:r>
              <a:rPr lang="en-US" altLang="zh-CN" sz="2400" baseline="30000" dirty="0" smtClean="0">
                <a:latin typeface="Times New Roman" pitchFamily="18" charset="0"/>
                <a:cs typeface="Times New Roman" pitchFamily="18" charset="0"/>
              </a:rPr>
              <a:t>6</a:t>
            </a:r>
            <a:r>
              <a:rPr lang="zh-CN" altLang="zh-CN"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100101</a:t>
            </a:r>
            <a:r>
              <a:rPr lang="zh-CN" altLang="zh-CN" sz="2400" dirty="0" smtClean="0">
                <a:latin typeface="Times New Roman" pitchFamily="18" charset="0"/>
                <a:cs typeface="Times New Roman" pitchFamily="18" charset="0"/>
              </a:rPr>
              <a:t>的极小多项式和线性复杂度？</a:t>
            </a:r>
            <a:endParaRPr lang="en-US" altLang="zh-CN"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83682" name="Object 2"/>
          <p:cNvGraphicFramePr>
            <a:graphicFrameLocks noChangeAspect="1"/>
          </p:cNvGraphicFramePr>
          <p:nvPr/>
        </p:nvGraphicFramePr>
        <p:xfrm>
          <a:off x="5729288" y="3078163"/>
          <a:ext cx="1509712" cy="350837"/>
        </p:xfrm>
        <a:graphic>
          <a:graphicData uri="http://schemas.openxmlformats.org/presentationml/2006/ole">
            <p:oleObj spid="_x0000_s583682" name="公式" r:id="rId3" imgW="1028520" imgH="241200" progId="Equation.3">
              <p:embed/>
            </p:oleObj>
          </a:graphicData>
        </a:graphic>
      </p:graphicFrame>
      <p:graphicFrame>
        <p:nvGraphicFramePr>
          <p:cNvPr id="583683" name="Object 3"/>
          <p:cNvGraphicFramePr>
            <a:graphicFrameLocks noChangeAspect="1"/>
          </p:cNvGraphicFramePr>
          <p:nvPr/>
        </p:nvGraphicFramePr>
        <p:xfrm>
          <a:off x="7924800" y="3590925"/>
          <a:ext cx="595313" cy="295275"/>
        </p:xfrm>
        <a:graphic>
          <a:graphicData uri="http://schemas.openxmlformats.org/presentationml/2006/ole">
            <p:oleObj spid="_x0000_s583683" name="公式" r:id="rId4" imgW="406080" imgH="203040" progId="Equation.3">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2.2.5 m</a:t>
            </a:r>
            <a:r>
              <a:rPr lang="zh-CN" altLang="en-US" dirty="0" smtClean="0"/>
              <a:t>序列的伪随机性</a:t>
            </a:r>
            <a:endParaRPr lang="zh-CN" altLang="en-US" dirty="0"/>
          </a:p>
        </p:txBody>
      </p:sp>
      <p:sp>
        <p:nvSpPr>
          <p:cNvPr id="3" name="内容占位符 2"/>
          <p:cNvSpPr>
            <a:spLocks noGrp="1"/>
          </p:cNvSpPr>
          <p:nvPr>
            <p:ph idx="1"/>
          </p:nvPr>
        </p:nvSpPr>
        <p:spPr>
          <a:xfrm>
            <a:off x="457200" y="990600"/>
            <a:ext cx="8534400" cy="5562600"/>
          </a:xfrm>
        </p:spPr>
        <p:txBody>
          <a:bodyPr/>
          <a:lstStyle/>
          <a:p>
            <a:pPr>
              <a:lnSpc>
                <a:spcPct val="110000"/>
              </a:lnSpc>
            </a:pPr>
            <a:r>
              <a:rPr lang="zh-CN" altLang="en-US" sz="2400" dirty="0" smtClean="0"/>
              <a:t>同步流密码的安全性取决于</a:t>
            </a:r>
            <a:r>
              <a:rPr lang="zh-CN" altLang="en-US" sz="2400" dirty="0" smtClean="0">
                <a:solidFill>
                  <a:srgbClr val="0000FF"/>
                </a:solidFill>
              </a:rPr>
              <a:t>密钥流的安全性，要求密钥流序列有好的随机性</a:t>
            </a:r>
            <a:r>
              <a:rPr lang="zh-CN" altLang="en-US" sz="2400" dirty="0" smtClean="0"/>
              <a:t>，以使密码分析者对它无法预测。</a:t>
            </a:r>
          </a:p>
          <a:p>
            <a:pPr lvl="1">
              <a:lnSpc>
                <a:spcPct val="110000"/>
              </a:lnSpc>
            </a:pPr>
            <a:r>
              <a:rPr lang="zh-CN" altLang="en-US" sz="2000" dirty="0" smtClean="0"/>
              <a:t>即使截获其中一段，也无法推测密钥流产生器的任何其它信息。</a:t>
            </a:r>
          </a:p>
          <a:p>
            <a:pPr>
              <a:lnSpc>
                <a:spcPct val="110000"/>
              </a:lnSpc>
            </a:pPr>
            <a:r>
              <a:rPr lang="zh-CN" altLang="en-US" sz="2400" dirty="0" smtClean="0"/>
              <a:t>如果密钥流是周期的，要完全做到随机性是困难的。严格地说，这样的序列不可能做到随机，</a:t>
            </a:r>
            <a:r>
              <a:rPr lang="zh-CN" altLang="en-US" sz="2400" dirty="0" smtClean="0">
                <a:solidFill>
                  <a:srgbClr val="0000FF"/>
                </a:solidFill>
              </a:rPr>
              <a:t>只能要求截获比周期短的一段时不会泄露更多信息</a:t>
            </a:r>
            <a:r>
              <a:rPr lang="zh-CN" altLang="en-US" sz="2400" dirty="0" smtClean="0"/>
              <a:t>，这样的序列称为</a:t>
            </a:r>
            <a:r>
              <a:rPr lang="zh-CN" altLang="en-US" sz="2400" dirty="0" smtClean="0">
                <a:solidFill>
                  <a:srgbClr val="0000FF"/>
                </a:solidFill>
              </a:rPr>
              <a:t>伪随机序列</a:t>
            </a:r>
            <a:r>
              <a:rPr lang="en-US" altLang="zh-CN" sz="2400" dirty="0" smtClean="0">
                <a:solidFill>
                  <a:srgbClr val="0000FF"/>
                </a:solidFill>
              </a:rPr>
              <a:t>,</a:t>
            </a:r>
            <a:r>
              <a:rPr lang="en-US" altLang="zh-CN" sz="2400" dirty="0" smtClean="0"/>
              <a:t>Pseudo Random Sequence</a:t>
            </a:r>
          </a:p>
          <a:p>
            <a:pPr>
              <a:lnSpc>
                <a:spcPct val="110000"/>
              </a:lnSpc>
            </a:pPr>
            <a:r>
              <a:rPr lang="zh-CN" altLang="en-US" sz="2400" dirty="0" smtClean="0"/>
              <a:t>游程：序列中连</a:t>
            </a:r>
            <a:r>
              <a:rPr lang="en-US" altLang="zh-CN" sz="2400" dirty="0" smtClean="0"/>
              <a:t>0</a:t>
            </a:r>
            <a:r>
              <a:rPr lang="zh-CN" altLang="en-US" sz="2400" dirty="0" smtClean="0"/>
              <a:t>或连</a:t>
            </a:r>
            <a:r>
              <a:rPr lang="en-US" altLang="zh-CN" sz="2400" dirty="0" smtClean="0"/>
              <a:t>1</a:t>
            </a:r>
            <a:r>
              <a:rPr lang="zh-CN" altLang="en-US" sz="2400" dirty="0" smtClean="0"/>
              <a:t>串称为</a:t>
            </a:r>
            <a:r>
              <a:rPr lang="en-US" altLang="zh-CN" sz="2400" dirty="0" smtClean="0"/>
              <a:t>1</a:t>
            </a:r>
            <a:r>
              <a:rPr lang="zh-CN" altLang="en-US" sz="2400" dirty="0" smtClean="0"/>
              <a:t>个游程</a:t>
            </a:r>
          </a:p>
          <a:p>
            <a:pPr lvl="1">
              <a:lnSpc>
                <a:spcPct val="110000"/>
              </a:lnSpc>
            </a:pPr>
            <a:r>
              <a:rPr lang="zh-CN" altLang="en-US" sz="2000" dirty="0" smtClean="0">
                <a:latin typeface="Times New Roman" pitchFamily="18" charset="0"/>
              </a:rPr>
              <a:t>连</a:t>
            </a:r>
            <a:r>
              <a:rPr lang="en-US" altLang="zh-CN" sz="2000" dirty="0" smtClean="0">
                <a:latin typeface="Times New Roman" pitchFamily="18" charset="0"/>
              </a:rPr>
              <a:t>0</a:t>
            </a:r>
            <a:r>
              <a:rPr lang="zh-CN" altLang="en-US" sz="2000" dirty="0" smtClean="0">
                <a:latin typeface="Times New Roman" pitchFamily="18" charset="0"/>
              </a:rPr>
              <a:t>或连</a:t>
            </a:r>
            <a:r>
              <a:rPr lang="en-US" altLang="zh-CN" sz="2000" dirty="0" smtClean="0">
                <a:latin typeface="Times New Roman" pitchFamily="18" charset="0"/>
              </a:rPr>
              <a:t>1</a:t>
            </a:r>
            <a:r>
              <a:rPr lang="zh-CN" altLang="en-US" sz="2000" dirty="0" smtClean="0">
                <a:latin typeface="Times New Roman" pitchFamily="18" charset="0"/>
              </a:rPr>
              <a:t>串中包含的</a:t>
            </a:r>
            <a:r>
              <a:rPr lang="en-US" altLang="zh-CN" sz="2000" dirty="0" smtClean="0">
                <a:latin typeface="Times New Roman" pitchFamily="18" charset="0"/>
              </a:rPr>
              <a:t>0</a:t>
            </a:r>
            <a:r>
              <a:rPr lang="zh-CN" altLang="en-US" sz="2000" dirty="0" smtClean="0">
                <a:latin typeface="Times New Roman" pitchFamily="18" charset="0"/>
              </a:rPr>
              <a:t>或</a:t>
            </a:r>
            <a:r>
              <a:rPr lang="en-US" altLang="zh-CN" sz="2000" dirty="0" smtClean="0">
                <a:latin typeface="Times New Roman" pitchFamily="18" charset="0"/>
              </a:rPr>
              <a:t>1</a:t>
            </a:r>
            <a:r>
              <a:rPr lang="zh-CN" altLang="en-US" sz="2000" dirty="0" smtClean="0">
                <a:latin typeface="Times New Roman" pitchFamily="18" charset="0"/>
              </a:rPr>
              <a:t>的个数称为游程长度</a:t>
            </a:r>
          </a:p>
          <a:p>
            <a:pPr lvl="1">
              <a:lnSpc>
                <a:spcPct val="110000"/>
              </a:lnSpc>
            </a:pPr>
            <a:r>
              <a:rPr lang="zh-CN" altLang="en-US" sz="2000" dirty="0" smtClean="0">
                <a:latin typeface="Times New Roman" pitchFamily="18" charset="0"/>
              </a:rPr>
              <a:t>设</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baseline="-25000" dirty="0" smtClean="0">
                <a:latin typeface="Times New Roman" pitchFamily="18" charset="0"/>
              </a:rPr>
              <a:t>3</a:t>
            </a:r>
            <a:r>
              <a:rPr lang="en-US" altLang="zh-CN" sz="2000" dirty="0" smtClean="0">
                <a:latin typeface="Times New Roman" pitchFamily="18" charset="0"/>
              </a:rPr>
              <a:t>…)</a:t>
            </a:r>
            <a:r>
              <a:rPr lang="zh-CN" altLang="en-US" sz="2000" dirty="0" smtClean="0">
                <a:latin typeface="Times New Roman" pitchFamily="18" charset="0"/>
              </a:rPr>
              <a:t>为</a:t>
            </a:r>
            <a:r>
              <a:rPr lang="en-US" altLang="zh-CN" sz="2000" dirty="0" smtClean="0">
                <a:latin typeface="Times New Roman" pitchFamily="18" charset="0"/>
              </a:rPr>
              <a:t>0</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序列，例如</a:t>
            </a:r>
            <a:r>
              <a:rPr lang="en-US" altLang="zh-CN" sz="2000" dirty="0" smtClean="0">
                <a:latin typeface="Times New Roman" pitchFamily="18" charset="0"/>
              </a:rPr>
              <a:t>00110111</a:t>
            </a:r>
            <a:r>
              <a:rPr lang="zh-CN" altLang="en-US" sz="2000" dirty="0" smtClean="0">
                <a:latin typeface="Times New Roman" pitchFamily="18" charset="0"/>
              </a:rPr>
              <a:t>，其前两个数字是</a:t>
            </a:r>
            <a:r>
              <a:rPr lang="en-US" altLang="zh-CN" sz="2000" dirty="0" smtClean="0">
                <a:latin typeface="Times New Roman" pitchFamily="18" charset="0"/>
              </a:rPr>
              <a:t>00</a:t>
            </a:r>
            <a:r>
              <a:rPr lang="zh-CN" altLang="en-US" sz="2000" dirty="0" smtClean="0">
                <a:latin typeface="Times New Roman" pitchFamily="18" charset="0"/>
              </a:rPr>
              <a:t>，称为</a:t>
            </a:r>
            <a:r>
              <a:rPr lang="en-US" altLang="zh-CN" sz="2000" dirty="0" smtClean="0">
                <a:latin typeface="Times New Roman" pitchFamily="18" charset="0"/>
              </a:rPr>
              <a:t>0</a:t>
            </a:r>
            <a:r>
              <a:rPr lang="zh-CN" altLang="en-US" sz="2000" dirty="0" smtClean="0">
                <a:latin typeface="Times New Roman" pitchFamily="18" charset="0"/>
              </a:rPr>
              <a:t>的</a:t>
            </a:r>
            <a:r>
              <a:rPr lang="en-US" altLang="zh-CN" sz="2000" dirty="0" smtClean="0">
                <a:latin typeface="Times New Roman" pitchFamily="18" charset="0"/>
              </a:rPr>
              <a:t>2</a:t>
            </a:r>
            <a:r>
              <a:rPr lang="zh-CN" altLang="en-US" sz="2000" dirty="0" smtClean="0">
                <a:latin typeface="Times New Roman" pitchFamily="18" charset="0"/>
              </a:rPr>
              <a:t>游程；</a:t>
            </a:r>
            <a:r>
              <a:rPr lang="en-US" altLang="zh-CN" sz="2000" dirty="0" smtClean="0">
                <a:latin typeface="Times New Roman" pitchFamily="18" charset="0"/>
              </a:rPr>
              <a:t>11</a:t>
            </a:r>
            <a:r>
              <a:rPr lang="zh-CN" altLang="en-US" sz="2000" dirty="0" smtClean="0">
                <a:latin typeface="Times New Roman" pitchFamily="18" charset="0"/>
              </a:rPr>
              <a:t>，是</a:t>
            </a:r>
            <a:r>
              <a:rPr lang="en-US" altLang="zh-CN" sz="2000" dirty="0" smtClean="0">
                <a:latin typeface="Times New Roman" pitchFamily="18" charset="0"/>
              </a:rPr>
              <a:t>1</a:t>
            </a:r>
            <a:r>
              <a:rPr lang="zh-CN" altLang="en-US" sz="2000" dirty="0" smtClean="0">
                <a:latin typeface="Times New Roman" pitchFamily="18" charset="0"/>
              </a:rPr>
              <a:t>的</a:t>
            </a:r>
            <a:r>
              <a:rPr lang="en-US" altLang="zh-CN" sz="2000" dirty="0" smtClean="0">
                <a:latin typeface="Times New Roman" pitchFamily="18" charset="0"/>
              </a:rPr>
              <a:t>2</a:t>
            </a:r>
            <a:r>
              <a:rPr lang="zh-CN" altLang="en-US" sz="2000" dirty="0" smtClean="0">
                <a:latin typeface="Times New Roman" pitchFamily="18" charset="0"/>
              </a:rPr>
              <a:t>游程；再下来是</a:t>
            </a:r>
            <a:r>
              <a:rPr lang="en-US" altLang="zh-CN" sz="2000" dirty="0" smtClean="0">
                <a:latin typeface="Times New Roman" pitchFamily="18" charset="0"/>
              </a:rPr>
              <a:t>0</a:t>
            </a:r>
            <a:r>
              <a:rPr lang="zh-CN" altLang="en-US" sz="2000" dirty="0" smtClean="0">
                <a:latin typeface="Times New Roman" pitchFamily="18" charset="0"/>
              </a:rPr>
              <a:t>的</a:t>
            </a:r>
            <a:r>
              <a:rPr lang="en-US" altLang="zh-CN" sz="2000" dirty="0" smtClean="0">
                <a:latin typeface="Times New Roman" pitchFamily="18" charset="0"/>
              </a:rPr>
              <a:t>1</a:t>
            </a:r>
            <a:r>
              <a:rPr lang="zh-CN" altLang="en-US" sz="2000" dirty="0" smtClean="0">
                <a:latin typeface="Times New Roman" pitchFamily="18" charset="0"/>
              </a:rPr>
              <a:t>游程和</a:t>
            </a:r>
            <a:r>
              <a:rPr lang="en-US" altLang="zh-CN" sz="2000" dirty="0" smtClean="0">
                <a:latin typeface="Times New Roman" pitchFamily="18" charset="0"/>
              </a:rPr>
              <a:t>1</a:t>
            </a:r>
            <a:r>
              <a:rPr lang="zh-CN" altLang="en-US" sz="2000" dirty="0" smtClean="0">
                <a:latin typeface="Times New Roman" pitchFamily="18" charset="0"/>
              </a:rPr>
              <a:t>的</a:t>
            </a:r>
            <a:r>
              <a:rPr lang="en-US" altLang="zh-CN" sz="2000" dirty="0" smtClean="0">
                <a:latin typeface="Times New Roman" pitchFamily="18" charset="0"/>
              </a:rPr>
              <a:t>3</a:t>
            </a:r>
            <a:r>
              <a:rPr lang="zh-CN" altLang="en-US" sz="2000" dirty="0" smtClean="0">
                <a:latin typeface="Times New Roman" pitchFamily="18" charset="0"/>
              </a:rPr>
              <a:t>游程</a:t>
            </a:r>
            <a:endPar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2.2.5 m</a:t>
            </a:r>
            <a:r>
              <a:rPr lang="zh-CN" altLang="en-US" dirty="0" smtClean="0"/>
              <a:t>序列的伪随机性</a:t>
            </a:r>
            <a:endParaRPr lang="zh-CN" altLang="en-US" dirty="0"/>
          </a:p>
        </p:txBody>
      </p:sp>
      <p:sp>
        <p:nvSpPr>
          <p:cNvPr id="3" name="内容占位符 2"/>
          <p:cNvSpPr>
            <a:spLocks noGrp="1"/>
          </p:cNvSpPr>
          <p:nvPr>
            <p:ph idx="1"/>
          </p:nvPr>
        </p:nvSpPr>
        <p:spPr>
          <a:xfrm>
            <a:off x="457200" y="990600"/>
            <a:ext cx="8534400" cy="5562600"/>
          </a:xfrm>
        </p:spPr>
        <p:txBody>
          <a:bodyPr/>
          <a:lstStyle/>
          <a:p>
            <a:pPr>
              <a:lnSpc>
                <a:spcPct val="110000"/>
              </a:lnSpc>
            </a:pPr>
            <a:r>
              <a:rPr lang="zh-CN" altLang="en-US" sz="2400" dirty="0" smtClean="0">
                <a:latin typeface="Times New Roman" pitchFamily="18" charset="0"/>
              </a:rPr>
              <a:t>首先讨论随机序列的一般特性。</a:t>
            </a:r>
          </a:p>
          <a:p>
            <a:pPr>
              <a:lnSpc>
                <a:spcPct val="110000"/>
              </a:lnSpc>
            </a:pPr>
            <a:r>
              <a:rPr lang="zh-CN" altLang="en-US" sz="2400" dirty="0" smtClean="0">
                <a:latin typeface="Times New Roman" pitchFamily="18" charset="0"/>
              </a:rPr>
              <a:t>定义：</a:t>
            </a:r>
            <a:r>
              <a:rPr lang="en-US" altLang="zh-CN" sz="2400" dirty="0" smtClean="0">
                <a:latin typeface="Times New Roman" pitchFamily="18" charset="0"/>
              </a:rPr>
              <a:t>GF(2)</a:t>
            </a:r>
            <a:r>
              <a:rPr lang="zh-CN" altLang="en-US" sz="2400" dirty="0" smtClean="0">
                <a:latin typeface="Times New Roman" pitchFamily="18" charset="0"/>
              </a:rPr>
              <a:t>上周期为</a:t>
            </a:r>
            <a:r>
              <a:rPr lang="en-US" altLang="zh-CN" sz="2400" i="1" dirty="0" smtClean="0">
                <a:latin typeface="Times New Roman" pitchFamily="18" charset="0"/>
              </a:rPr>
              <a:t>T</a:t>
            </a:r>
            <a:r>
              <a:rPr lang="zh-CN" altLang="en-US" sz="2400" dirty="0" smtClean="0">
                <a:latin typeface="Times New Roman" pitchFamily="18" charset="0"/>
              </a:rPr>
              <a:t>的序列</a:t>
            </a:r>
            <a:r>
              <a:rPr lang="en-US" altLang="zh-CN" sz="2400" dirty="0" smtClean="0">
                <a:latin typeface="Times New Roman" pitchFamily="18" charset="0"/>
              </a:rPr>
              <a:t>{</a:t>
            </a:r>
            <a:r>
              <a:rPr lang="en-US" altLang="zh-CN" sz="2400" i="1" dirty="0" err="1" smtClean="0">
                <a:latin typeface="Times New Roman" pitchFamily="18" charset="0"/>
              </a:rPr>
              <a:t>a</a:t>
            </a:r>
            <a:r>
              <a:rPr lang="en-US" altLang="zh-CN" sz="2400" i="1" baseline="-25000" dirty="0" err="1" smtClean="0">
                <a:latin typeface="Times New Roman" pitchFamily="18" charset="0"/>
              </a:rPr>
              <a:t>i</a:t>
            </a:r>
            <a:r>
              <a:rPr lang="en-US" altLang="zh-CN" sz="2400" dirty="0" smtClean="0">
                <a:latin typeface="Times New Roman" pitchFamily="18" charset="0"/>
              </a:rPr>
              <a:t>}</a:t>
            </a:r>
            <a:r>
              <a:rPr lang="zh-CN" altLang="en-US" sz="2400" dirty="0" smtClean="0">
                <a:latin typeface="Times New Roman" pitchFamily="18" charset="0"/>
              </a:rPr>
              <a:t>的</a:t>
            </a:r>
            <a:r>
              <a:rPr lang="zh-CN" altLang="en-US" sz="2400" dirty="0" smtClean="0">
                <a:solidFill>
                  <a:srgbClr val="0000FF"/>
                </a:solidFill>
                <a:latin typeface="Times New Roman" pitchFamily="18" charset="0"/>
              </a:rPr>
              <a:t>自相关函数</a:t>
            </a:r>
            <a:r>
              <a:rPr lang="zh-CN" altLang="en-US" sz="2400" dirty="0" smtClean="0">
                <a:latin typeface="Times New Roman" pitchFamily="18" charset="0"/>
              </a:rPr>
              <a:t>定义为</a:t>
            </a:r>
            <a:endParaRPr lang="zh-CN" altLang="en-US" sz="2400" i="1" dirty="0" smtClean="0">
              <a:latin typeface="Times New Roman" pitchFamily="18" charset="0"/>
            </a:endParaRPr>
          </a:p>
          <a:p>
            <a:pPr>
              <a:lnSpc>
                <a:spcPct val="110000"/>
              </a:lnSpc>
              <a:buNone/>
            </a:pPr>
            <a:r>
              <a:rPr lang="zh-CN" altLang="en-US" sz="2400" i="1" dirty="0" smtClean="0">
                <a:latin typeface="Times New Roman" pitchFamily="18" charset="0"/>
              </a:rPr>
              <a:t>                 </a:t>
            </a:r>
            <a:r>
              <a:rPr lang="en-US" altLang="zh-CN" sz="2400" i="1" dirty="0" smtClean="0">
                <a:latin typeface="Times New Roman" pitchFamily="18" charset="0"/>
              </a:rPr>
              <a:t>R</a:t>
            </a:r>
            <a:r>
              <a:rPr lang="en-US" altLang="zh-CN" sz="2400" dirty="0" smtClean="0">
                <a:latin typeface="Times New Roman" pitchFamily="18" charset="0"/>
              </a:rPr>
              <a:t>(</a:t>
            </a:r>
            <a:r>
              <a:rPr lang="en-US" altLang="zh-CN" sz="2400" i="1" dirty="0" smtClean="0">
                <a:latin typeface="Times New Roman" pitchFamily="18" charset="0"/>
              </a:rPr>
              <a:t>τ</a:t>
            </a:r>
            <a:r>
              <a:rPr lang="en-US" altLang="zh-CN" sz="2400" dirty="0" smtClean="0">
                <a:latin typeface="Times New Roman" pitchFamily="18" charset="0"/>
              </a:rPr>
              <a:t>)=                              </a:t>
            </a:r>
            <a:r>
              <a:rPr lang="zh-CN" altLang="en-US" sz="2400" dirty="0" smtClean="0">
                <a:latin typeface="Times New Roman" pitchFamily="18" charset="0"/>
              </a:rPr>
              <a:t>，</a:t>
            </a:r>
            <a:r>
              <a:rPr lang="en-US" altLang="zh-CN" sz="2400" dirty="0" smtClean="0">
                <a:latin typeface="Times New Roman" pitchFamily="18" charset="0"/>
              </a:rPr>
              <a:t>0</a:t>
            </a:r>
            <a:r>
              <a:rPr lang="en-US" altLang="zh-CN" sz="2400" dirty="0" smtClean="0">
                <a:latin typeface="Times New Roman" pitchFamily="18" charset="0"/>
                <a:sym typeface="Symbol" pitchFamily="18" charset="2"/>
              </a:rPr>
              <a:t></a:t>
            </a:r>
            <a:r>
              <a:rPr lang="en-US" altLang="zh-CN" sz="2400" i="1" dirty="0" smtClean="0">
                <a:latin typeface="Times New Roman" pitchFamily="18" charset="0"/>
              </a:rPr>
              <a:t>τ</a:t>
            </a:r>
            <a:r>
              <a:rPr lang="en-US" altLang="zh-CN" sz="2400" dirty="0" smtClean="0">
                <a:latin typeface="Times New Roman" pitchFamily="18" charset="0"/>
                <a:sym typeface="Symbol" pitchFamily="18" charset="2"/>
              </a:rPr>
              <a:t></a:t>
            </a:r>
            <a:r>
              <a:rPr lang="en-US" altLang="zh-CN" sz="2400" i="1" dirty="0" smtClean="0">
                <a:latin typeface="Times New Roman" pitchFamily="18" charset="0"/>
              </a:rPr>
              <a:t>T</a:t>
            </a:r>
            <a:r>
              <a:rPr lang="zh-CN" altLang="en-US" sz="2400" dirty="0" smtClean="0">
                <a:latin typeface="Times New Roman" pitchFamily="18" charset="0"/>
              </a:rPr>
              <a:t>－</a:t>
            </a:r>
            <a:r>
              <a:rPr lang="en-US" altLang="zh-CN" sz="2400" dirty="0" smtClean="0">
                <a:latin typeface="Times New Roman" pitchFamily="18" charset="0"/>
              </a:rPr>
              <a:t>1</a:t>
            </a:r>
          </a:p>
          <a:p>
            <a:pPr lvl="1">
              <a:lnSpc>
                <a:spcPct val="110000"/>
              </a:lnSpc>
            </a:pPr>
            <a:r>
              <a:rPr lang="zh-CN" altLang="en-US" dirty="0" smtClean="0">
                <a:effectLst>
                  <a:outerShdw blurRad="38100" dist="38100" dir="2700000" algn="tl">
                    <a:srgbClr val="000000">
                      <a:alpha val="43137"/>
                    </a:srgbClr>
                  </a:outerShdw>
                </a:effectLst>
                <a:latin typeface="Times New Roman" pitchFamily="18" charset="0"/>
              </a:rPr>
              <a:t>和式表示序列</a:t>
            </a:r>
            <a:r>
              <a:rPr lang="en-US" altLang="zh-CN" dirty="0" smtClean="0">
                <a:effectLst>
                  <a:outerShdw blurRad="38100" dist="38100" dir="2700000" algn="tl">
                    <a:srgbClr val="000000">
                      <a:alpha val="43137"/>
                    </a:srgbClr>
                  </a:outerShdw>
                </a:effectLst>
                <a:latin typeface="Times New Roman" pitchFamily="18" charset="0"/>
              </a:rPr>
              <a:t>{</a:t>
            </a:r>
            <a:r>
              <a:rPr lang="en-US" altLang="zh-CN" i="1" dirty="0" err="1" smtClean="0">
                <a:effectLst>
                  <a:outerShdw blurRad="38100" dist="38100" dir="2700000" algn="tl">
                    <a:srgbClr val="000000">
                      <a:alpha val="43137"/>
                    </a:srgbClr>
                  </a:outerShdw>
                </a:effectLst>
                <a:latin typeface="Times New Roman" pitchFamily="18" charset="0"/>
              </a:rPr>
              <a:t>a</a:t>
            </a:r>
            <a:r>
              <a:rPr lang="en-US" altLang="zh-CN" i="1" baseline="-25000" dirty="0" err="1" smtClean="0">
                <a:effectLst>
                  <a:outerShdw blurRad="38100" dist="38100" dir="2700000" algn="tl">
                    <a:srgbClr val="000000">
                      <a:alpha val="43137"/>
                    </a:srgbClr>
                  </a:outerShdw>
                </a:effectLst>
                <a:latin typeface="Times New Roman" pitchFamily="18" charset="0"/>
              </a:rPr>
              <a:t>i</a:t>
            </a:r>
            <a:r>
              <a:rPr lang="en-US" altLang="zh-CN" dirty="0" smtClean="0">
                <a:effectLst>
                  <a:outerShdw blurRad="38100" dist="38100" dir="2700000" algn="tl">
                    <a:srgbClr val="000000">
                      <a:alpha val="43137"/>
                    </a:srgbClr>
                  </a:outerShdw>
                </a:effectLst>
                <a:latin typeface="Times New Roman" pitchFamily="18" charset="0"/>
              </a:rPr>
              <a:t>}</a:t>
            </a:r>
            <a:r>
              <a:rPr lang="zh-CN" altLang="en-US" dirty="0" smtClean="0">
                <a:effectLst>
                  <a:outerShdw blurRad="38100" dist="38100" dir="2700000" algn="tl">
                    <a:srgbClr val="000000">
                      <a:alpha val="43137"/>
                    </a:srgbClr>
                  </a:outerShdw>
                </a:effectLst>
                <a:latin typeface="Times New Roman" pitchFamily="18" charset="0"/>
              </a:rPr>
              <a:t>与</a:t>
            </a:r>
            <a:r>
              <a:rPr lang="en-US" altLang="zh-CN" dirty="0" smtClean="0">
                <a:effectLst>
                  <a:outerShdw blurRad="38100" dist="38100" dir="2700000" algn="tl">
                    <a:srgbClr val="000000">
                      <a:alpha val="43137"/>
                    </a:srgbClr>
                  </a:outerShdw>
                </a:effectLst>
                <a:latin typeface="Times New Roman" pitchFamily="18" charset="0"/>
              </a:rPr>
              <a:t>{</a:t>
            </a:r>
            <a:r>
              <a:rPr lang="en-US" altLang="zh-CN" i="1" dirty="0" err="1" smtClean="0">
                <a:effectLst>
                  <a:outerShdw blurRad="38100" dist="38100" dir="2700000" algn="tl">
                    <a:srgbClr val="000000">
                      <a:alpha val="43137"/>
                    </a:srgbClr>
                  </a:outerShdw>
                </a:effectLst>
                <a:latin typeface="Times New Roman" pitchFamily="18" charset="0"/>
              </a:rPr>
              <a:t>a</a:t>
            </a:r>
            <a:r>
              <a:rPr lang="en-US" altLang="zh-CN" i="1" baseline="-25000" dirty="0" err="1" smtClean="0">
                <a:effectLst>
                  <a:outerShdw blurRad="38100" dist="38100" dir="2700000" algn="tl">
                    <a:srgbClr val="000000">
                      <a:alpha val="43137"/>
                    </a:srgbClr>
                  </a:outerShdw>
                </a:effectLst>
                <a:latin typeface="Times New Roman" pitchFamily="18" charset="0"/>
              </a:rPr>
              <a:t>i</a:t>
            </a:r>
            <a:r>
              <a:rPr lang="zh-CN" altLang="en-US" baseline="-25000" dirty="0" smtClean="0">
                <a:effectLst>
                  <a:outerShdw blurRad="38100" dist="38100" dir="2700000" algn="tl">
                    <a:srgbClr val="000000">
                      <a:alpha val="43137"/>
                    </a:srgbClr>
                  </a:outerShdw>
                </a:effectLst>
                <a:latin typeface="Times New Roman" pitchFamily="18" charset="0"/>
              </a:rPr>
              <a:t>＋</a:t>
            </a:r>
            <a:r>
              <a:rPr lang="en-US" altLang="zh-CN" i="1" baseline="-25000" dirty="0" smtClean="0">
                <a:effectLst>
                  <a:outerShdw blurRad="38100" dist="38100" dir="2700000" algn="tl">
                    <a:srgbClr val="000000">
                      <a:alpha val="43137"/>
                    </a:srgbClr>
                  </a:outerShdw>
                </a:effectLst>
                <a:latin typeface="Times New Roman" pitchFamily="18" charset="0"/>
              </a:rPr>
              <a:t>τ</a:t>
            </a:r>
            <a:r>
              <a:rPr lang="en-US" altLang="zh-CN" dirty="0" smtClean="0">
                <a:effectLst>
                  <a:outerShdw blurRad="38100" dist="38100" dir="2700000" algn="tl">
                    <a:srgbClr val="000000">
                      <a:alpha val="43137"/>
                    </a:srgbClr>
                  </a:outerShdw>
                </a:effectLst>
                <a:latin typeface="Times New Roman" pitchFamily="18" charset="0"/>
              </a:rPr>
              <a:t>}</a:t>
            </a:r>
            <a:r>
              <a:rPr lang="zh-CN" altLang="en-US" dirty="0" smtClean="0">
                <a:effectLst>
                  <a:outerShdw blurRad="38100" dist="38100" dir="2700000" algn="tl">
                    <a:srgbClr val="000000">
                      <a:alpha val="43137"/>
                    </a:srgbClr>
                  </a:outerShdw>
                </a:effectLst>
                <a:latin typeface="Times New Roman" pitchFamily="18" charset="0"/>
              </a:rPr>
              <a:t>（序列</a:t>
            </a:r>
            <a:r>
              <a:rPr lang="en-US" altLang="zh-CN" dirty="0" smtClean="0">
                <a:effectLst>
                  <a:outerShdw blurRad="38100" dist="38100" dir="2700000" algn="tl">
                    <a:srgbClr val="000000">
                      <a:alpha val="43137"/>
                    </a:srgbClr>
                  </a:outerShdw>
                </a:effectLst>
                <a:latin typeface="Times New Roman" pitchFamily="18" charset="0"/>
              </a:rPr>
              <a:t>{</a:t>
            </a:r>
            <a:r>
              <a:rPr lang="en-US" altLang="zh-CN" i="1" dirty="0" err="1" smtClean="0">
                <a:effectLst>
                  <a:outerShdw blurRad="38100" dist="38100" dir="2700000" algn="tl">
                    <a:srgbClr val="000000">
                      <a:alpha val="43137"/>
                    </a:srgbClr>
                  </a:outerShdw>
                </a:effectLst>
                <a:latin typeface="Times New Roman" pitchFamily="18" charset="0"/>
              </a:rPr>
              <a:t>a</a:t>
            </a:r>
            <a:r>
              <a:rPr lang="en-US" altLang="zh-CN" i="1" baseline="-25000" dirty="0" err="1" smtClean="0">
                <a:effectLst>
                  <a:outerShdw blurRad="38100" dist="38100" dir="2700000" algn="tl">
                    <a:srgbClr val="000000">
                      <a:alpha val="43137"/>
                    </a:srgbClr>
                  </a:outerShdw>
                </a:effectLst>
                <a:latin typeface="Times New Roman" pitchFamily="18" charset="0"/>
              </a:rPr>
              <a:t>i</a:t>
            </a:r>
            <a:r>
              <a:rPr lang="en-US" altLang="zh-CN" dirty="0" smtClean="0">
                <a:effectLst>
                  <a:outerShdw blurRad="38100" dist="38100" dir="2700000" algn="tl">
                    <a:srgbClr val="000000">
                      <a:alpha val="43137"/>
                    </a:srgbClr>
                  </a:outerShdw>
                </a:effectLst>
                <a:latin typeface="Times New Roman" pitchFamily="18" charset="0"/>
              </a:rPr>
              <a:t>}</a:t>
            </a:r>
            <a:r>
              <a:rPr lang="zh-CN" altLang="en-US" dirty="0" smtClean="0">
                <a:effectLst>
                  <a:outerShdw blurRad="38100" dist="38100" dir="2700000" algn="tl">
                    <a:srgbClr val="000000">
                      <a:alpha val="43137"/>
                    </a:srgbClr>
                  </a:outerShdw>
                </a:effectLst>
                <a:latin typeface="Times New Roman" pitchFamily="18" charset="0"/>
              </a:rPr>
              <a:t>向后平移</a:t>
            </a:r>
            <a:r>
              <a:rPr lang="en-US" altLang="zh-CN" i="1" dirty="0" smtClean="0">
                <a:effectLst>
                  <a:outerShdw blurRad="38100" dist="38100" dir="2700000" algn="tl">
                    <a:srgbClr val="000000">
                      <a:alpha val="43137"/>
                    </a:srgbClr>
                  </a:outerShdw>
                </a:effectLst>
                <a:latin typeface="Times New Roman" pitchFamily="18" charset="0"/>
              </a:rPr>
              <a:t>τ</a:t>
            </a:r>
            <a:r>
              <a:rPr lang="zh-CN" altLang="en-US" dirty="0" smtClean="0">
                <a:effectLst>
                  <a:outerShdw blurRad="38100" dist="38100" dir="2700000" algn="tl">
                    <a:srgbClr val="000000">
                      <a:alpha val="43137"/>
                    </a:srgbClr>
                  </a:outerShdw>
                </a:effectLst>
                <a:latin typeface="Times New Roman" pitchFamily="18" charset="0"/>
              </a:rPr>
              <a:t>位得到）在一个周期内对应位相同的位数与对应位不同的位数之差。当</a:t>
            </a:r>
            <a:r>
              <a:rPr lang="en-US" altLang="zh-CN" i="1" dirty="0" smtClean="0">
                <a:effectLst>
                  <a:outerShdw blurRad="38100" dist="38100" dir="2700000" algn="tl">
                    <a:srgbClr val="000000">
                      <a:alpha val="43137"/>
                    </a:srgbClr>
                  </a:outerShdw>
                </a:effectLst>
                <a:latin typeface="Times New Roman" pitchFamily="18" charset="0"/>
              </a:rPr>
              <a:t>τ</a:t>
            </a:r>
            <a:r>
              <a:rPr lang="en-US" altLang="zh-CN" dirty="0" smtClean="0">
                <a:effectLst>
                  <a:outerShdw blurRad="38100" dist="38100" dir="2700000" algn="tl">
                    <a:srgbClr val="000000">
                      <a:alpha val="43137"/>
                    </a:srgbClr>
                  </a:outerShdw>
                </a:effectLst>
                <a:latin typeface="Times New Roman" pitchFamily="18" charset="0"/>
              </a:rPr>
              <a:t>=0</a:t>
            </a:r>
            <a:r>
              <a:rPr lang="zh-CN" altLang="en-US" dirty="0" smtClean="0">
                <a:effectLst>
                  <a:outerShdw blurRad="38100" dist="38100" dir="2700000" algn="tl">
                    <a:srgbClr val="000000">
                      <a:alpha val="43137"/>
                    </a:srgbClr>
                  </a:outerShdw>
                </a:effectLst>
                <a:latin typeface="Times New Roman" pitchFamily="18" charset="0"/>
              </a:rPr>
              <a:t>时，</a:t>
            </a:r>
            <a:r>
              <a:rPr lang="en-US" altLang="zh-CN" i="1" dirty="0" smtClean="0">
                <a:effectLst>
                  <a:outerShdw blurRad="38100" dist="38100" dir="2700000" algn="tl">
                    <a:srgbClr val="000000">
                      <a:alpha val="43137"/>
                    </a:srgbClr>
                  </a:outerShdw>
                </a:effectLst>
                <a:latin typeface="Times New Roman" pitchFamily="18" charset="0"/>
              </a:rPr>
              <a:t>R</a:t>
            </a:r>
            <a:r>
              <a:rPr lang="en-US" altLang="zh-CN" dirty="0" smtClean="0">
                <a:effectLst>
                  <a:outerShdw blurRad="38100" dist="38100" dir="2700000" algn="tl">
                    <a:srgbClr val="000000">
                      <a:alpha val="43137"/>
                    </a:srgbClr>
                  </a:outerShdw>
                </a:effectLst>
                <a:latin typeface="Times New Roman" pitchFamily="18" charset="0"/>
              </a:rPr>
              <a:t>(</a:t>
            </a:r>
            <a:r>
              <a:rPr lang="en-US" altLang="zh-CN" i="1" dirty="0" smtClean="0">
                <a:effectLst>
                  <a:outerShdw blurRad="38100" dist="38100" dir="2700000" algn="tl">
                    <a:srgbClr val="000000">
                      <a:alpha val="43137"/>
                    </a:srgbClr>
                  </a:outerShdw>
                </a:effectLst>
                <a:latin typeface="Times New Roman" pitchFamily="18" charset="0"/>
              </a:rPr>
              <a:t>τ</a:t>
            </a:r>
            <a:r>
              <a:rPr lang="en-US" altLang="zh-CN" dirty="0" smtClean="0">
                <a:effectLst>
                  <a:outerShdw blurRad="38100" dist="38100" dir="2700000" algn="tl">
                    <a:srgbClr val="000000">
                      <a:alpha val="43137"/>
                    </a:srgbClr>
                  </a:outerShdw>
                </a:effectLst>
                <a:latin typeface="Times New Roman" pitchFamily="18" charset="0"/>
              </a:rPr>
              <a:t>)=1</a:t>
            </a:r>
            <a:r>
              <a:rPr lang="zh-CN" altLang="en-US" dirty="0" smtClean="0">
                <a:effectLst>
                  <a:outerShdw blurRad="38100" dist="38100" dir="2700000" algn="tl">
                    <a:srgbClr val="000000">
                      <a:alpha val="43137"/>
                    </a:srgbClr>
                  </a:outerShdw>
                </a:effectLst>
                <a:latin typeface="Times New Roman" pitchFamily="18" charset="0"/>
              </a:rPr>
              <a:t>；当</a:t>
            </a:r>
            <a:r>
              <a:rPr lang="en-US" altLang="zh-CN" i="1" dirty="0" smtClean="0">
                <a:effectLst>
                  <a:outerShdw blurRad="38100" dist="38100" dir="2700000" algn="tl">
                    <a:srgbClr val="000000">
                      <a:alpha val="43137"/>
                    </a:srgbClr>
                  </a:outerShdw>
                </a:effectLst>
                <a:latin typeface="Times New Roman" pitchFamily="18" charset="0"/>
              </a:rPr>
              <a:t>τ</a:t>
            </a:r>
            <a:r>
              <a:rPr lang="en-US" altLang="zh-CN" dirty="0" smtClean="0">
                <a:effectLst>
                  <a:outerShdw blurRad="38100" dist="38100" dir="2700000" algn="tl">
                    <a:srgbClr val="000000">
                      <a:alpha val="43137"/>
                    </a:srgbClr>
                  </a:outerShdw>
                </a:effectLst>
                <a:latin typeface="Times New Roman" pitchFamily="18" charset="0"/>
              </a:rPr>
              <a:t>≠0</a:t>
            </a:r>
            <a:r>
              <a:rPr lang="zh-CN" altLang="en-US" dirty="0" smtClean="0">
                <a:effectLst>
                  <a:outerShdw blurRad="38100" dist="38100" dir="2700000" algn="tl">
                    <a:srgbClr val="000000">
                      <a:alpha val="43137"/>
                    </a:srgbClr>
                  </a:outerShdw>
                </a:effectLst>
                <a:latin typeface="Times New Roman" pitchFamily="18" charset="0"/>
              </a:rPr>
              <a:t>时，称</a:t>
            </a:r>
            <a:r>
              <a:rPr lang="en-US" altLang="zh-CN" i="1" dirty="0" smtClean="0">
                <a:effectLst>
                  <a:outerShdw blurRad="38100" dist="38100" dir="2700000" algn="tl">
                    <a:srgbClr val="000000">
                      <a:alpha val="43137"/>
                    </a:srgbClr>
                  </a:outerShdw>
                </a:effectLst>
                <a:latin typeface="Times New Roman" pitchFamily="18" charset="0"/>
              </a:rPr>
              <a:t>R</a:t>
            </a:r>
            <a:r>
              <a:rPr lang="en-US" altLang="zh-CN" dirty="0" smtClean="0">
                <a:effectLst>
                  <a:outerShdw blurRad="38100" dist="38100" dir="2700000" algn="tl">
                    <a:srgbClr val="000000">
                      <a:alpha val="43137"/>
                    </a:srgbClr>
                  </a:outerShdw>
                </a:effectLst>
                <a:latin typeface="Times New Roman" pitchFamily="18" charset="0"/>
              </a:rPr>
              <a:t>(</a:t>
            </a:r>
            <a:r>
              <a:rPr lang="en-US" altLang="zh-CN" i="1" dirty="0" smtClean="0">
                <a:effectLst>
                  <a:outerShdw blurRad="38100" dist="38100" dir="2700000" algn="tl">
                    <a:srgbClr val="000000">
                      <a:alpha val="43137"/>
                    </a:srgbClr>
                  </a:outerShdw>
                </a:effectLst>
                <a:latin typeface="Times New Roman" pitchFamily="18" charset="0"/>
              </a:rPr>
              <a:t>τ</a:t>
            </a:r>
            <a:r>
              <a:rPr lang="en-US" altLang="zh-CN" dirty="0" smtClean="0">
                <a:effectLst>
                  <a:outerShdw blurRad="38100" dist="38100" dir="2700000" algn="tl">
                    <a:srgbClr val="000000">
                      <a:alpha val="43137"/>
                    </a:srgbClr>
                  </a:outerShdw>
                </a:effectLst>
                <a:latin typeface="Times New Roman" pitchFamily="18" charset="0"/>
              </a:rPr>
              <a:t>)</a:t>
            </a:r>
            <a:r>
              <a:rPr lang="zh-CN" altLang="en-US" dirty="0" smtClean="0">
                <a:effectLst>
                  <a:outerShdw blurRad="38100" dist="38100" dir="2700000" algn="tl">
                    <a:srgbClr val="000000">
                      <a:alpha val="43137"/>
                    </a:srgbClr>
                  </a:outerShdw>
                </a:effectLst>
                <a:latin typeface="Times New Roman" pitchFamily="18" charset="0"/>
              </a:rPr>
              <a:t>为</a:t>
            </a:r>
            <a:r>
              <a:rPr lang="zh-CN" altLang="en-US" dirty="0" smtClean="0">
                <a:solidFill>
                  <a:srgbClr val="0000FF"/>
                </a:solidFill>
                <a:effectLst>
                  <a:outerShdw blurRad="38100" dist="38100" dir="2700000" algn="tl">
                    <a:srgbClr val="000000">
                      <a:alpha val="43137"/>
                    </a:srgbClr>
                  </a:outerShdw>
                </a:effectLst>
                <a:latin typeface="Times New Roman" pitchFamily="18" charset="0"/>
              </a:rPr>
              <a:t>异相自相关函数</a:t>
            </a:r>
            <a:r>
              <a:rPr lang="zh-CN" altLang="en-US" dirty="0" smtClean="0">
                <a:effectLst>
                  <a:outerShdw blurRad="38100" dist="38100" dir="2700000" algn="tl">
                    <a:srgbClr val="000000">
                      <a:alpha val="43137"/>
                    </a:srgbClr>
                  </a:outerShdw>
                </a:effectLst>
                <a:latin typeface="Times New Roman" pitchFamily="18" charset="0"/>
              </a:rPr>
              <a:t>。</a:t>
            </a:r>
          </a:p>
          <a:p>
            <a:pPr lvl="1">
              <a:lnSpc>
                <a:spcPct val="110000"/>
              </a:lnSpc>
            </a:pPr>
            <a:r>
              <a:rPr lang="zh-CN" altLang="en-US" dirty="0" smtClean="0">
                <a:effectLst>
                  <a:outerShdw blurRad="38100" dist="38100" dir="2700000" algn="tl">
                    <a:srgbClr val="000000">
                      <a:alpha val="43137"/>
                    </a:srgbClr>
                  </a:outerShdw>
                </a:effectLst>
                <a:latin typeface="Times New Roman" pitchFamily="18" charset="0"/>
              </a:rPr>
              <a:t>在计算时，</a:t>
            </a:r>
            <a:r>
              <a:rPr lang="en-US" altLang="zh-CN" i="1" dirty="0" smtClean="0">
                <a:effectLst>
                  <a:outerShdw blurRad="38100" dist="38100" dir="2700000" algn="tl">
                    <a:srgbClr val="000000">
                      <a:alpha val="43137"/>
                    </a:srgbClr>
                  </a:outerShdw>
                </a:effectLst>
                <a:latin typeface="Times New Roman" pitchFamily="18" charset="0"/>
              </a:rPr>
              <a:t>R</a:t>
            </a:r>
            <a:r>
              <a:rPr lang="en-US" altLang="zh-CN" dirty="0" smtClean="0">
                <a:effectLst>
                  <a:outerShdw blurRad="38100" dist="38100" dir="2700000" algn="tl">
                    <a:srgbClr val="000000">
                      <a:alpha val="43137"/>
                    </a:srgbClr>
                  </a:outerShdw>
                </a:effectLst>
                <a:latin typeface="Times New Roman" pitchFamily="18" charset="0"/>
              </a:rPr>
              <a:t>(</a:t>
            </a:r>
            <a:r>
              <a:rPr lang="en-US" altLang="zh-CN" i="1" dirty="0" smtClean="0">
                <a:effectLst>
                  <a:outerShdw blurRad="38100" dist="38100" dir="2700000" algn="tl">
                    <a:srgbClr val="000000">
                      <a:alpha val="43137"/>
                    </a:srgbClr>
                  </a:outerShdw>
                </a:effectLst>
                <a:latin typeface="Times New Roman" pitchFamily="18" charset="0"/>
              </a:rPr>
              <a:t>τ</a:t>
            </a:r>
            <a:r>
              <a:rPr lang="en-US" altLang="zh-CN" dirty="0" smtClean="0">
                <a:effectLst>
                  <a:outerShdw blurRad="38100" dist="38100" dir="2700000" algn="tl">
                    <a:srgbClr val="000000">
                      <a:alpha val="43137"/>
                    </a:srgbClr>
                  </a:outerShdw>
                </a:effectLst>
                <a:latin typeface="Times New Roman" pitchFamily="18" charset="0"/>
              </a:rPr>
              <a:t>)</a:t>
            </a:r>
            <a:r>
              <a:rPr lang="zh-CN" altLang="en-US" dirty="0" smtClean="0">
                <a:effectLst>
                  <a:outerShdw blurRad="38100" dist="38100" dir="2700000" algn="tl">
                    <a:srgbClr val="000000">
                      <a:alpha val="43137"/>
                    </a:srgbClr>
                  </a:outerShdw>
                </a:effectLst>
                <a:latin typeface="Times New Roman" pitchFamily="18" charset="0"/>
              </a:rPr>
              <a:t>等于</a:t>
            </a:r>
            <a:r>
              <a:rPr lang="en-US" altLang="zh-CN" dirty="0" smtClean="0">
                <a:effectLst>
                  <a:outerShdw blurRad="38100" dist="38100" dir="2700000" algn="tl">
                    <a:srgbClr val="000000">
                      <a:alpha val="43137"/>
                    </a:srgbClr>
                  </a:outerShdw>
                </a:effectLst>
                <a:latin typeface="Times New Roman" pitchFamily="18" charset="0"/>
              </a:rPr>
              <a:t>{</a:t>
            </a:r>
            <a:r>
              <a:rPr lang="en-US" altLang="zh-CN" i="1" dirty="0" err="1" smtClean="0">
                <a:effectLst>
                  <a:outerShdw blurRad="38100" dist="38100" dir="2700000" algn="tl">
                    <a:srgbClr val="000000">
                      <a:alpha val="43137"/>
                    </a:srgbClr>
                  </a:outerShdw>
                </a:effectLst>
                <a:latin typeface="Times New Roman" pitchFamily="18" charset="0"/>
              </a:rPr>
              <a:t>a</a:t>
            </a:r>
            <a:r>
              <a:rPr lang="en-US" altLang="zh-CN" i="1" baseline="-25000" dirty="0" err="1" smtClean="0">
                <a:effectLst>
                  <a:outerShdw blurRad="38100" dist="38100" dir="2700000" algn="tl">
                    <a:srgbClr val="000000">
                      <a:alpha val="43137"/>
                    </a:srgbClr>
                  </a:outerShdw>
                </a:effectLst>
                <a:latin typeface="Times New Roman" pitchFamily="18" charset="0"/>
              </a:rPr>
              <a:t>i</a:t>
            </a:r>
            <a:r>
              <a:rPr lang="en-US" altLang="zh-CN" dirty="0" smtClean="0">
                <a:effectLst>
                  <a:outerShdw blurRad="38100" dist="38100" dir="2700000" algn="tl">
                    <a:srgbClr val="000000">
                      <a:alpha val="43137"/>
                    </a:srgbClr>
                  </a:outerShdw>
                </a:effectLst>
                <a:latin typeface="Times New Roman" pitchFamily="18" charset="0"/>
              </a:rPr>
              <a:t>}</a:t>
            </a:r>
            <a:r>
              <a:rPr lang="zh-CN" altLang="en-US" dirty="0" smtClean="0">
                <a:effectLst>
                  <a:outerShdw blurRad="38100" dist="38100" dir="2700000" algn="tl">
                    <a:srgbClr val="000000">
                      <a:alpha val="43137"/>
                    </a:srgbClr>
                  </a:outerShdw>
                </a:effectLst>
                <a:latin typeface="Times New Roman" pitchFamily="18" charset="0"/>
              </a:rPr>
              <a:t>在一个周期内，与其自身循环左移位后代入公式</a:t>
            </a:r>
            <a:endPar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85730" name="Object 2"/>
          <p:cNvGraphicFramePr>
            <a:graphicFrameLocks noChangeAspect="1"/>
          </p:cNvGraphicFramePr>
          <p:nvPr/>
        </p:nvGraphicFramePr>
        <p:xfrm>
          <a:off x="2579688" y="1981200"/>
          <a:ext cx="2391335" cy="838200"/>
        </p:xfrm>
        <a:graphic>
          <a:graphicData uri="http://schemas.openxmlformats.org/presentationml/2006/ole">
            <p:oleObj spid="_x0000_s585730" name="公式" r:id="rId3" imgW="121896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5730"/>
                                        </p:tgtEl>
                                        <p:attrNameLst>
                                          <p:attrName>style.visibility</p:attrName>
                                        </p:attrNameLst>
                                      </p:cBhvr>
                                      <p:to>
                                        <p:strVal val="visible"/>
                                      </p:to>
                                    </p:set>
                                    <p:anim calcmode="lin" valueType="num">
                                      <p:cBhvr additive="base">
                                        <p:cTn id="7" dur="500" fill="hold"/>
                                        <p:tgtEl>
                                          <p:spTgt spid="585730"/>
                                        </p:tgtEl>
                                        <p:attrNameLst>
                                          <p:attrName>ppt_x</p:attrName>
                                        </p:attrNameLst>
                                      </p:cBhvr>
                                      <p:tavLst>
                                        <p:tav tm="0">
                                          <p:val>
                                            <p:strVal val="#ppt_x"/>
                                          </p:val>
                                        </p:tav>
                                        <p:tav tm="100000">
                                          <p:val>
                                            <p:strVal val="#ppt_x"/>
                                          </p:val>
                                        </p:tav>
                                      </p:tavLst>
                                    </p:anim>
                                    <p:anim calcmode="lin" valueType="num">
                                      <p:cBhvr additive="base">
                                        <p:cTn id="8" dur="500" fill="hold"/>
                                        <p:tgtEl>
                                          <p:spTgt spid="5857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2.2.5 m</a:t>
            </a:r>
            <a:r>
              <a:rPr lang="zh-CN" altLang="en-US" dirty="0" smtClean="0"/>
              <a:t>序列的伪随机性</a:t>
            </a:r>
            <a:endParaRPr lang="zh-CN" altLang="en-US" dirty="0"/>
          </a:p>
        </p:txBody>
      </p:sp>
      <p:sp>
        <p:nvSpPr>
          <p:cNvPr id="3" name="内容占位符 2"/>
          <p:cNvSpPr>
            <a:spLocks noGrp="1"/>
          </p:cNvSpPr>
          <p:nvPr>
            <p:ph idx="1"/>
          </p:nvPr>
        </p:nvSpPr>
        <p:spPr>
          <a:xfrm>
            <a:off x="457200" y="990600"/>
            <a:ext cx="8534400" cy="5562600"/>
          </a:xfrm>
        </p:spPr>
        <p:txBody>
          <a:bodyPr/>
          <a:lstStyle/>
          <a:p>
            <a:r>
              <a:rPr lang="en-US" altLang="zh-CN" sz="2000" dirty="0" err="1" smtClean="0">
                <a:latin typeface="Times New Roman" pitchFamily="18" charset="0"/>
              </a:rPr>
              <a:t>Golomb</a:t>
            </a:r>
            <a:r>
              <a:rPr lang="zh-CN" altLang="en-US" sz="2000" dirty="0" smtClean="0">
                <a:latin typeface="Times New Roman" pitchFamily="18" charset="0"/>
              </a:rPr>
              <a:t>对伪随机周期序列提出了应满足的如下</a:t>
            </a:r>
            <a:r>
              <a:rPr lang="en-US" altLang="zh-CN" sz="2000" dirty="0" smtClean="0">
                <a:latin typeface="Times New Roman" pitchFamily="18" charset="0"/>
              </a:rPr>
              <a:t>3</a:t>
            </a:r>
            <a:r>
              <a:rPr lang="zh-CN" altLang="en-US" sz="2000" dirty="0" smtClean="0">
                <a:latin typeface="Times New Roman" pitchFamily="18" charset="0"/>
              </a:rPr>
              <a:t>个随机性公设： </a:t>
            </a:r>
          </a:p>
          <a:p>
            <a:pPr lvl="1"/>
            <a:r>
              <a:rPr lang="zh-CN" altLang="en-US" sz="2000" dirty="0" smtClean="0">
                <a:latin typeface="Times New Roman" pitchFamily="18" charset="0"/>
              </a:rPr>
              <a:t>① 在序列的一个周期内，</a:t>
            </a:r>
            <a:r>
              <a:rPr lang="en-US" altLang="zh-CN" sz="2000" dirty="0" smtClean="0">
                <a:latin typeface="Times New Roman" pitchFamily="18" charset="0"/>
              </a:rPr>
              <a:t>0</a:t>
            </a:r>
            <a:r>
              <a:rPr lang="zh-CN" altLang="en-US" sz="2000" dirty="0" smtClean="0">
                <a:latin typeface="Times New Roman" pitchFamily="18" charset="0"/>
              </a:rPr>
              <a:t>与</a:t>
            </a:r>
            <a:r>
              <a:rPr lang="en-US" altLang="zh-CN" sz="2000" dirty="0" smtClean="0">
                <a:latin typeface="Times New Roman" pitchFamily="18" charset="0"/>
              </a:rPr>
              <a:t>1</a:t>
            </a:r>
            <a:r>
              <a:rPr lang="zh-CN" altLang="en-US" sz="2000" dirty="0" smtClean="0">
                <a:latin typeface="Times New Roman" pitchFamily="18" charset="0"/>
              </a:rPr>
              <a:t>的个数相差至多为</a:t>
            </a:r>
            <a:r>
              <a:rPr lang="en-US" altLang="zh-CN" sz="2000" dirty="0" smtClean="0">
                <a:latin typeface="Times New Roman" pitchFamily="18" charset="0"/>
              </a:rPr>
              <a:t>1</a:t>
            </a:r>
          </a:p>
          <a:p>
            <a:pPr lvl="2"/>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中</a:t>
            </a:r>
            <a:r>
              <a:rPr lang="en-US" altLang="zh-CN" sz="2000" dirty="0" smtClean="0">
                <a:latin typeface="Times New Roman" pitchFamily="18" charset="0"/>
              </a:rPr>
              <a:t>0</a:t>
            </a:r>
            <a:r>
              <a:rPr lang="zh-CN" altLang="en-US" sz="2000" dirty="0" smtClean="0">
                <a:latin typeface="Times New Roman" pitchFamily="18" charset="0"/>
              </a:rPr>
              <a:t>与</a:t>
            </a:r>
            <a:r>
              <a:rPr lang="en-US" altLang="zh-CN" sz="2000" dirty="0" smtClean="0">
                <a:latin typeface="Times New Roman" pitchFamily="18" charset="0"/>
              </a:rPr>
              <a:t>1</a:t>
            </a:r>
            <a:r>
              <a:rPr lang="zh-CN" altLang="en-US" sz="2000" dirty="0" smtClean="0">
                <a:latin typeface="Times New Roman" pitchFamily="18" charset="0"/>
              </a:rPr>
              <a:t>出现的概率基本上相同</a:t>
            </a:r>
          </a:p>
          <a:p>
            <a:pPr lvl="1"/>
            <a:r>
              <a:rPr lang="zh-CN" altLang="en-US" sz="2000" dirty="0" smtClean="0">
                <a:latin typeface="Times New Roman" pitchFamily="18" charset="0"/>
              </a:rPr>
              <a:t>② 在序列的一个周期内，长为</a:t>
            </a:r>
            <a:r>
              <a:rPr lang="en-US" altLang="zh-CN" sz="2000" dirty="0" err="1" smtClean="0">
                <a:latin typeface="Times New Roman" pitchFamily="18" charset="0"/>
              </a:rPr>
              <a:t>i</a:t>
            </a:r>
            <a:r>
              <a:rPr lang="zh-CN" altLang="en-US" sz="2000" dirty="0" smtClean="0">
                <a:latin typeface="Times New Roman" pitchFamily="18" charset="0"/>
              </a:rPr>
              <a:t>的游程占游程总数的</a:t>
            </a:r>
            <a:r>
              <a:rPr lang="en-US" altLang="zh-CN" sz="2000" dirty="0" smtClean="0">
                <a:latin typeface="Times New Roman" pitchFamily="18" charset="0"/>
              </a:rPr>
              <a:t>1/2</a:t>
            </a:r>
            <a:r>
              <a:rPr lang="en-US" altLang="zh-CN" sz="2000" i="1" baseline="30000" dirty="0" smtClean="0">
                <a:latin typeface="Times New Roman" pitchFamily="18" charset="0"/>
              </a:rPr>
              <a:t>i</a:t>
            </a:r>
            <a:r>
              <a:rPr lang="en-US" altLang="zh-CN" sz="2000" dirty="0" smtClean="0">
                <a:latin typeface="Times New Roman" pitchFamily="18" charset="0"/>
              </a:rPr>
              <a:t> (</a:t>
            </a:r>
            <a:r>
              <a:rPr lang="en-US" altLang="zh-CN" sz="2000" i="1" dirty="0" err="1" smtClean="0">
                <a:latin typeface="Times New Roman" pitchFamily="18" charset="0"/>
              </a:rPr>
              <a:t>i</a:t>
            </a:r>
            <a:r>
              <a:rPr lang="en-US" altLang="zh-CN" sz="2000" dirty="0" smtClean="0">
                <a:latin typeface="Times New Roman" pitchFamily="18" charset="0"/>
              </a:rPr>
              <a:t>=1,2,…)</a:t>
            </a:r>
            <a:r>
              <a:rPr lang="zh-CN" altLang="en-US" sz="2000" dirty="0" smtClean="0">
                <a:latin typeface="Times New Roman" pitchFamily="18" charset="0"/>
              </a:rPr>
              <a:t>，且在等长的游程中</a:t>
            </a:r>
            <a:r>
              <a:rPr lang="en-US" altLang="zh-CN" sz="2000" dirty="0" smtClean="0">
                <a:latin typeface="Times New Roman" pitchFamily="18" charset="0"/>
              </a:rPr>
              <a:t>0</a:t>
            </a:r>
            <a:r>
              <a:rPr lang="zh-CN" altLang="en-US" sz="2000" dirty="0" smtClean="0">
                <a:latin typeface="Times New Roman" pitchFamily="18" charset="0"/>
              </a:rPr>
              <a:t>的游程个数和</a:t>
            </a:r>
            <a:r>
              <a:rPr lang="en-US" altLang="zh-CN" sz="2000" dirty="0" smtClean="0">
                <a:latin typeface="Times New Roman" pitchFamily="18" charset="0"/>
              </a:rPr>
              <a:t>1</a:t>
            </a:r>
            <a:r>
              <a:rPr lang="zh-CN" altLang="en-US" sz="2000" dirty="0" smtClean="0">
                <a:latin typeface="Times New Roman" pitchFamily="18" charset="0"/>
              </a:rPr>
              <a:t>的游程个数相等。</a:t>
            </a:r>
          </a:p>
          <a:p>
            <a:pPr lvl="2"/>
            <a:r>
              <a:rPr lang="en-US" altLang="zh-CN" sz="2000" dirty="0" smtClean="0">
                <a:latin typeface="Times New Roman" pitchFamily="18" charset="0"/>
              </a:rPr>
              <a:t>0</a:t>
            </a:r>
            <a:r>
              <a:rPr lang="zh-CN" altLang="en-US" sz="2000" dirty="0" smtClean="0">
                <a:latin typeface="Times New Roman" pitchFamily="18" charset="0"/>
              </a:rPr>
              <a:t>与</a:t>
            </a:r>
            <a:r>
              <a:rPr lang="en-US" altLang="zh-CN" sz="2000" dirty="0" smtClean="0">
                <a:latin typeface="Times New Roman" pitchFamily="18" charset="0"/>
              </a:rPr>
              <a:t>1</a:t>
            </a:r>
            <a:r>
              <a:rPr lang="zh-CN" altLang="en-US" sz="2000" dirty="0" smtClean="0">
                <a:latin typeface="Times New Roman" pitchFamily="18" charset="0"/>
              </a:rPr>
              <a:t>在序列中每一位置上出现的概率相同</a:t>
            </a:r>
          </a:p>
          <a:p>
            <a:pPr lvl="1"/>
            <a:r>
              <a:rPr lang="zh-CN" altLang="en-US" sz="2000" dirty="0" smtClean="0">
                <a:latin typeface="Times New Roman" pitchFamily="18" charset="0"/>
              </a:rPr>
              <a:t>③ 异相自相关函数是一个常数。</a:t>
            </a:r>
          </a:p>
          <a:p>
            <a:pPr lvl="2"/>
            <a:r>
              <a:rPr lang="zh-CN" altLang="en-US" sz="2000" dirty="0" smtClean="0">
                <a:latin typeface="Times New Roman" pitchFamily="18" charset="0"/>
              </a:rPr>
              <a:t>通过对序列与其平移后的序列做比较，不能给出其他任何信息</a:t>
            </a:r>
            <a:endParaRPr lang="en-US" altLang="zh-CN" sz="2000" dirty="0" smtClean="0">
              <a:latin typeface="Times New Roman" pitchFamily="18" charset="0"/>
            </a:endParaRPr>
          </a:p>
          <a:p>
            <a:r>
              <a:rPr lang="zh-CN" altLang="en-US" sz="2000" dirty="0" smtClean="0">
                <a:latin typeface="Times New Roman" pitchFamily="18" charset="0"/>
              </a:rPr>
              <a:t>满足三条假设的序列也称为伪噪声序列，</a:t>
            </a:r>
            <a:r>
              <a:rPr lang="en-US" altLang="zh-CN" sz="2000" dirty="0" smtClean="0">
                <a:latin typeface="Times New Roman" pitchFamily="18" charset="0"/>
              </a:rPr>
              <a:t>pseudo noise sequence</a:t>
            </a:r>
            <a:r>
              <a:rPr lang="zh-CN" altLang="en-US" sz="2000" dirty="0" smtClean="0">
                <a:latin typeface="Times New Roman" pitchFamily="18" charset="0"/>
              </a:rPr>
              <a:t>，简称</a:t>
            </a:r>
            <a:r>
              <a:rPr lang="en-US" altLang="zh-CN" sz="2000" dirty="0" smtClean="0">
                <a:latin typeface="Times New Roman" pitchFamily="18" charset="0"/>
              </a:rPr>
              <a:t>PN</a:t>
            </a:r>
            <a:r>
              <a:rPr lang="zh-CN" altLang="en-US" sz="2000" dirty="0" smtClean="0">
                <a:latin typeface="Times New Roman" pitchFamily="18" charset="0"/>
              </a:rPr>
              <a:t>码，常用于</a:t>
            </a:r>
            <a:r>
              <a:rPr lang="en-US" altLang="zh-CN" sz="2000" dirty="0" smtClean="0"/>
              <a:t>CDMA</a:t>
            </a:r>
            <a:r>
              <a:rPr lang="zh-CN" altLang="en-US" sz="2000" dirty="0" smtClean="0"/>
              <a:t>，通信同步，导航，雷达测距等</a:t>
            </a:r>
            <a:endParaRPr lang="en-US" altLang="zh-CN" sz="2000" dirty="0" smtClean="0"/>
          </a:p>
          <a:p>
            <a:r>
              <a:rPr lang="zh-CN" altLang="en-US" sz="2000" dirty="0" smtClean="0"/>
              <a:t>当然满足这些条件的伪随机序列，如果是</a:t>
            </a:r>
            <a:r>
              <a:rPr lang="en-US" altLang="zh-CN" sz="2000" dirty="0" smtClean="0"/>
              <a:t>LFSR</a:t>
            </a:r>
            <a:r>
              <a:rPr lang="zh-CN" altLang="en-US" sz="2000" dirty="0" smtClean="0"/>
              <a:t>产生的，线性复杂度很小，则不能作为安全的密钥流，也不能作为随机数产生器</a:t>
            </a:r>
            <a:endPar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2.2.5 m</a:t>
            </a:r>
            <a:r>
              <a:rPr lang="zh-CN" altLang="en-US" dirty="0" smtClean="0"/>
              <a:t>序列的伪随机性</a:t>
            </a:r>
            <a:endParaRPr lang="zh-CN" altLang="en-US" dirty="0"/>
          </a:p>
        </p:txBody>
      </p:sp>
      <p:sp>
        <p:nvSpPr>
          <p:cNvPr id="3" name="内容占位符 2"/>
          <p:cNvSpPr>
            <a:spLocks noGrp="1"/>
          </p:cNvSpPr>
          <p:nvPr>
            <p:ph idx="1"/>
          </p:nvPr>
        </p:nvSpPr>
        <p:spPr>
          <a:xfrm>
            <a:off x="457200" y="990600"/>
            <a:ext cx="8534400" cy="5562600"/>
          </a:xfrm>
        </p:spPr>
        <p:txBody>
          <a:bodyPr/>
          <a:lstStyle/>
          <a:p>
            <a:r>
              <a:rPr lang="zh-CN" altLang="en-US" sz="2000" dirty="0" smtClean="0">
                <a:latin typeface="Times New Roman" pitchFamily="18" charset="0"/>
              </a:rPr>
              <a:t>从密码系统的角度看，一个伪随机序列还应满足下面的条件： </a:t>
            </a:r>
          </a:p>
          <a:p>
            <a:pPr lvl="1"/>
            <a:r>
              <a:rPr lang="zh-CN" altLang="en-US" sz="2000" dirty="0" smtClean="0">
                <a:latin typeface="Times New Roman" pitchFamily="18" charset="0"/>
              </a:rPr>
              <a:t>① </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的周期相当大，比如大于</a:t>
            </a:r>
            <a:r>
              <a:rPr lang="en-US" altLang="zh-CN" sz="2000" dirty="0" smtClean="0">
                <a:latin typeface="Times New Roman" pitchFamily="18" charset="0"/>
              </a:rPr>
              <a:t>10</a:t>
            </a:r>
            <a:r>
              <a:rPr lang="en-US" altLang="zh-CN" sz="2000" baseline="30000" dirty="0" smtClean="0">
                <a:latin typeface="Times New Roman" pitchFamily="18" charset="0"/>
              </a:rPr>
              <a:t>50</a:t>
            </a:r>
            <a:r>
              <a:rPr lang="zh-CN" altLang="en-US" sz="2000" dirty="0" smtClean="0">
                <a:latin typeface="Times New Roman" pitchFamily="18" charset="0"/>
              </a:rPr>
              <a:t>。</a:t>
            </a:r>
          </a:p>
          <a:p>
            <a:pPr lvl="1"/>
            <a:r>
              <a:rPr lang="zh-CN" altLang="en-US" sz="2000" dirty="0" smtClean="0">
                <a:latin typeface="Times New Roman" pitchFamily="18" charset="0"/>
              </a:rPr>
              <a:t>② </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的确定在计算上是容易的。容易找到满足条件的序列</a:t>
            </a:r>
          </a:p>
          <a:p>
            <a:pPr lvl="1"/>
            <a:r>
              <a:rPr lang="zh-CN" altLang="en-US" sz="2000" dirty="0" smtClean="0">
                <a:latin typeface="Times New Roman" pitchFamily="18" charset="0"/>
              </a:rPr>
              <a:t>③ 由密文及相应的明文的部分信息，不能确定整个</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p>
          <a:p>
            <a:pPr>
              <a:lnSpc>
                <a:spcPct val="100000"/>
              </a:lnSpc>
            </a:pPr>
            <a:r>
              <a:rPr lang="en-US" altLang="zh-CN" sz="2000" dirty="0" smtClean="0">
                <a:latin typeface="Times New Roman" pitchFamily="18" charset="0"/>
              </a:rPr>
              <a:t>m</a:t>
            </a:r>
            <a:r>
              <a:rPr lang="zh-CN" altLang="en-US" sz="2000" dirty="0" smtClean="0">
                <a:latin typeface="Times New Roman" pitchFamily="18" charset="0"/>
              </a:rPr>
              <a:t>序列满足</a:t>
            </a:r>
            <a:r>
              <a:rPr lang="en-US" altLang="zh-CN" sz="2000" dirty="0" err="1" smtClean="0">
                <a:latin typeface="Times New Roman" pitchFamily="18" charset="0"/>
              </a:rPr>
              <a:t>Golomb</a:t>
            </a:r>
            <a:r>
              <a:rPr lang="zh-CN" altLang="en-US" sz="2000" dirty="0" smtClean="0">
                <a:latin typeface="Times New Roman" pitchFamily="18" charset="0"/>
              </a:rPr>
              <a:t>的</a:t>
            </a:r>
            <a:r>
              <a:rPr lang="en-US" altLang="zh-CN" sz="2000" dirty="0" smtClean="0">
                <a:latin typeface="Times New Roman" pitchFamily="18" charset="0"/>
              </a:rPr>
              <a:t>3</a:t>
            </a:r>
            <a:r>
              <a:rPr lang="zh-CN" altLang="en-US" sz="2000" dirty="0" smtClean="0">
                <a:latin typeface="Times New Roman" pitchFamily="18" charset="0"/>
              </a:rPr>
              <a:t>个随机性公设</a:t>
            </a:r>
          </a:p>
          <a:p>
            <a:pPr>
              <a:lnSpc>
                <a:spcPct val="100000"/>
              </a:lnSpc>
            </a:pPr>
            <a:r>
              <a:rPr lang="zh-CN" altLang="en-US" sz="2000" dirty="0" smtClean="0">
                <a:solidFill>
                  <a:srgbClr val="0000FF"/>
                </a:solidFill>
                <a:latin typeface="Times New Roman" pitchFamily="18" charset="0"/>
              </a:rPr>
              <a:t>定理</a:t>
            </a:r>
            <a:r>
              <a:rPr lang="en-US" altLang="zh-CN" sz="2000" dirty="0" smtClean="0">
                <a:solidFill>
                  <a:srgbClr val="0000FF"/>
                </a:solidFill>
                <a:latin typeface="Times New Roman" pitchFamily="18" charset="0"/>
              </a:rPr>
              <a:t>2.7  </a:t>
            </a:r>
            <a:r>
              <a:rPr lang="en-US" altLang="zh-CN" sz="2000" dirty="0" smtClean="0">
                <a:latin typeface="Times New Roman" pitchFamily="18" charset="0"/>
              </a:rPr>
              <a:t>GF(2)</a:t>
            </a:r>
            <a:r>
              <a:rPr lang="zh-CN" altLang="en-US" sz="2000" dirty="0" smtClean="0">
                <a:latin typeface="Times New Roman" pitchFamily="18" charset="0"/>
              </a:rPr>
              <a:t>上的</a:t>
            </a:r>
            <a:r>
              <a:rPr lang="en-US" altLang="zh-CN" sz="2000" dirty="0" smtClean="0">
                <a:latin typeface="Times New Roman" pitchFamily="18" charset="0"/>
              </a:rPr>
              <a:t>n</a:t>
            </a:r>
            <a:r>
              <a:rPr lang="zh-CN" altLang="en-US" sz="2000" dirty="0" smtClean="0">
                <a:latin typeface="Times New Roman" pitchFamily="18" charset="0"/>
              </a:rPr>
              <a:t>长</a:t>
            </a:r>
            <a:r>
              <a:rPr lang="en-US" altLang="zh-CN" sz="2000" dirty="0" smtClean="0">
                <a:latin typeface="Times New Roman" pitchFamily="18" charset="0"/>
              </a:rPr>
              <a:t>m</a:t>
            </a:r>
            <a:r>
              <a:rPr lang="zh-CN" altLang="en-US" sz="2000" dirty="0" smtClean="0">
                <a:latin typeface="Times New Roman" pitchFamily="18" charset="0"/>
              </a:rPr>
              <a:t>序列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具有如下性质： </a:t>
            </a:r>
          </a:p>
          <a:p>
            <a:pPr lvl="1">
              <a:lnSpc>
                <a:spcPct val="100000"/>
              </a:lnSpc>
            </a:pPr>
            <a:r>
              <a:rPr lang="zh-CN" altLang="en-US" sz="2000" dirty="0" smtClean="0">
                <a:latin typeface="Times New Roman" pitchFamily="18" charset="0"/>
              </a:rPr>
              <a:t>① </a:t>
            </a:r>
            <a:r>
              <a:rPr lang="en-US" altLang="zh-CN" sz="2000" dirty="0" smtClean="0">
                <a:latin typeface="Times New Roman" pitchFamily="18" charset="0"/>
              </a:rPr>
              <a:t>0,1</a:t>
            </a:r>
            <a:r>
              <a:rPr lang="zh-CN" altLang="en-US" sz="2000" dirty="0" smtClean="0">
                <a:latin typeface="Times New Roman" pitchFamily="18" charset="0"/>
              </a:rPr>
              <a:t>平衡性：在一个周期内，</a:t>
            </a:r>
            <a:r>
              <a:rPr lang="en-US" altLang="zh-CN" sz="2000" dirty="0" smtClean="0">
                <a:latin typeface="Times New Roman" pitchFamily="18" charset="0"/>
              </a:rPr>
              <a:t>0</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出现的次数分别为</a:t>
            </a:r>
            <a:r>
              <a:rPr lang="en-US" altLang="zh-CN" sz="2000" dirty="0" smtClean="0">
                <a:latin typeface="Times New Roman" pitchFamily="18" charset="0"/>
              </a:rPr>
              <a:t>2</a:t>
            </a:r>
            <a:r>
              <a:rPr lang="en-US" altLang="zh-CN" sz="2000" i="1" baseline="30000" dirty="0" smtClean="0">
                <a:latin typeface="Times New Roman" pitchFamily="18" charset="0"/>
              </a:rPr>
              <a:t>n</a:t>
            </a:r>
            <a:r>
              <a:rPr lang="en-US" altLang="zh-CN" sz="2000" baseline="30000" dirty="0" smtClean="0">
                <a:latin typeface="Times New Roman" pitchFamily="18" charset="0"/>
              </a:rPr>
              <a:t>-1</a:t>
            </a:r>
            <a:r>
              <a:rPr lang="en-US" altLang="zh-CN" sz="2000" dirty="0" smtClean="0">
                <a:latin typeface="Times New Roman" pitchFamily="18" charset="0"/>
              </a:rPr>
              <a:t>-1</a:t>
            </a:r>
            <a:r>
              <a:rPr lang="zh-CN" altLang="en-US" sz="2000" dirty="0" smtClean="0">
                <a:latin typeface="Times New Roman" pitchFamily="18" charset="0"/>
              </a:rPr>
              <a:t>和</a:t>
            </a:r>
            <a:r>
              <a:rPr lang="en-US" altLang="zh-CN" sz="2000" dirty="0" smtClean="0">
                <a:latin typeface="Times New Roman" pitchFamily="18" charset="0"/>
              </a:rPr>
              <a:t>2</a:t>
            </a:r>
            <a:r>
              <a:rPr lang="en-US" altLang="zh-CN" sz="2000" baseline="30000" dirty="0" smtClean="0">
                <a:latin typeface="Times New Roman" pitchFamily="18" charset="0"/>
              </a:rPr>
              <a:t>n-1</a:t>
            </a:r>
            <a:r>
              <a:rPr lang="zh-CN" altLang="en-US" sz="2000" dirty="0" smtClean="0">
                <a:latin typeface="Times New Roman" pitchFamily="18" charset="0"/>
              </a:rPr>
              <a:t>。</a:t>
            </a:r>
          </a:p>
          <a:p>
            <a:pPr lvl="1">
              <a:lnSpc>
                <a:spcPct val="100000"/>
              </a:lnSpc>
            </a:pPr>
            <a:r>
              <a:rPr lang="zh-CN" altLang="en-US" sz="2000" dirty="0" smtClean="0">
                <a:latin typeface="Times New Roman" pitchFamily="18" charset="0"/>
              </a:rPr>
              <a:t>② 游程特性：在一个周期内，总游程数为</a:t>
            </a:r>
            <a:r>
              <a:rPr lang="en-US" altLang="zh-CN" sz="2000" dirty="0" smtClean="0">
                <a:latin typeface="Times New Roman" pitchFamily="18" charset="0"/>
              </a:rPr>
              <a:t>2</a:t>
            </a:r>
            <a:r>
              <a:rPr lang="en-US" altLang="zh-CN" sz="2000" i="1" baseline="30000" dirty="0" smtClean="0">
                <a:latin typeface="Times New Roman" pitchFamily="18" charset="0"/>
              </a:rPr>
              <a:t>n</a:t>
            </a:r>
            <a:r>
              <a:rPr lang="en-US" altLang="zh-CN" sz="2000" baseline="30000" dirty="0" smtClean="0">
                <a:latin typeface="Times New Roman" pitchFamily="18" charset="0"/>
              </a:rPr>
              <a:t>-1</a:t>
            </a:r>
            <a:r>
              <a:rPr lang="zh-CN" altLang="en-US" sz="2000" dirty="0" smtClean="0">
                <a:latin typeface="Times New Roman" pitchFamily="18" charset="0"/>
              </a:rPr>
              <a:t>；对</a:t>
            </a:r>
            <a:r>
              <a:rPr lang="en-US" altLang="zh-CN" sz="2000" dirty="0" smtClean="0">
                <a:latin typeface="Times New Roman" pitchFamily="18" charset="0"/>
              </a:rPr>
              <a:t>1≤</a:t>
            </a:r>
            <a:r>
              <a:rPr lang="en-US" altLang="zh-CN" sz="2000" i="1" dirty="0" smtClean="0">
                <a:latin typeface="Times New Roman" pitchFamily="18" charset="0"/>
              </a:rPr>
              <a:t>i</a:t>
            </a:r>
            <a:r>
              <a:rPr lang="en-US" altLang="zh-CN" sz="2000" dirty="0" smtClean="0">
                <a:latin typeface="Times New Roman" pitchFamily="18" charset="0"/>
              </a:rPr>
              <a:t>≤n-2</a:t>
            </a:r>
            <a:r>
              <a:rPr lang="zh-CN" altLang="en-US" sz="2000" dirty="0" smtClean="0">
                <a:latin typeface="Times New Roman" pitchFamily="18" charset="0"/>
              </a:rPr>
              <a:t>，长为</a:t>
            </a:r>
            <a:r>
              <a:rPr lang="en-US" altLang="zh-CN" sz="2000" i="1" dirty="0" err="1" smtClean="0">
                <a:latin typeface="Times New Roman" pitchFamily="18" charset="0"/>
              </a:rPr>
              <a:t>i</a:t>
            </a:r>
            <a:r>
              <a:rPr lang="zh-CN" altLang="en-US" sz="2000" dirty="0" smtClean="0">
                <a:latin typeface="Times New Roman" pitchFamily="18" charset="0"/>
              </a:rPr>
              <a:t>的游程有</a:t>
            </a:r>
            <a:r>
              <a:rPr lang="en-US" altLang="zh-CN" sz="2000" dirty="0" smtClean="0">
                <a:latin typeface="Times New Roman" pitchFamily="18" charset="0"/>
              </a:rPr>
              <a:t>2</a:t>
            </a:r>
            <a:r>
              <a:rPr lang="en-US" altLang="zh-CN" sz="2000" i="1" baseline="30000" dirty="0" smtClean="0">
                <a:latin typeface="Times New Roman" pitchFamily="18" charset="0"/>
              </a:rPr>
              <a:t>n</a:t>
            </a:r>
            <a:r>
              <a:rPr lang="en-US" altLang="zh-CN" sz="2000" baseline="30000" dirty="0" smtClean="0">
                <a:latin typeface="Times New Roman" pitchFamily="18" charset="0"/>
              </a:rPr>
              <a:t>-</a:t>
            </a:r>
            <a:r>
              <a:rPr lang="en-US" altLang="zh-CN" sz="2000" i="1" baseline="30000" dirty="0" smtClean="0">
                <a:latin typeface="Times New Roman" pitchFamily="18" charset="0"/>
              </a:rPr>
              <a:t>i</a:t>
            </a:r>
            <a:r>
              <a:rPr lang="en-US" altLang="zh-CN" sz="2000" baseline="30000" dirty="0" smtClean="0">
                <a:latin typeface="Times New Roman" pitchFamily="18" charset="0"/>
              </a:rPr>
              <a:t>-1</a:t>
            </a:r>
            <a:r>
              <a:rPr lang="zh-CN" altLang="en-US" sz="2000" dirty="0" smtClean="0">
                <a:latin typeface="Times New Roman" pitchFamily="18" charset="0"/>
              </a:rPr>
              <a:t>个，且</a:t>
            </a:r>
            <a:r>
              <a:rPr lang="en-US" altLang="zh-CN" sz="2000" dirty="0" smtClean="0">
                <a:latin typeface="Times New Roman" pitchFamily="18" charset="0"/>
              </a:rPr>
              <a:t>0</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游程各半；长为</a:t>
            </a:r>
            <a:r>
              <a:rPr lang="en-US" altLang="zh-CN" sz="2000" dirty="0" smtClean="0">
                <a:latin typeface="Times New Roman" pitchFamily="18" charset="0"/>
              </a:rPr>
              <a:t>n-1</a:t>
            </a:r>
            <a:r>
              <a:rPr lang="zh-CN" altLang="en-US" sz="2000" dirty="0" smtClean="0">
                <a:latin typeface="Times New Roman" pitchFamily="18" charset="0"/>
              </a:rPr>
              <a:t>的</a:t>
            </a:r>
            <a:r>
              <a:rPr lang="en-US" altLang="zh-CN" sz="2000" dirty="0" smtClean="0">
                <a:latin typeface="Times New Roman" pitchFamily="18" charset="0"/>
              </a:rPr>
              <a:t>0</a:t>
            </a:r>
            <a:r>
              <a:rPr lang="zh-CN" altLang="en-US" sz="2000" dirty="0" smtClean="0">
                <a:latin typeface="Times New Roman" pitchFamily="18" charset="0"/>
              </a:rPr>
              <a:t>游程一个，长为</a:t>
            </a:r>
            <a:r>
              <a:rPr lang="en-US" altLang="zh-CN" sz="2000" dirty="0" smtClean="0">
                <a:latin typeface="Times New Roman" pitchFamily="18" charset="0"/>
              </a:rPr>
              <a:t>n</a:t>
            </a:r>
            <a:r>
              <a:rPr lang="zh-CN" altLang="en-US" sz="2000" dirty="0" smtClean="0">
                <a:latin typeface="Times New Roman" pitchFamily="18" charset="0"/>
              </a:rPr>
              <a:t>的</a:t>
            </a:r>
            <a:r>
              <a:rPr lang="en-US" altLang="zh-CN" sz="2000" dirty="0" smtClean="0">
                <a:latin typeface="Times New Roman" pitchFamily="18" charset="0"/>
              </a:rPr>
              <a:t>1</a:t>
            </a:r>
            <a:r>
              <a:rPr lang="zh-CN" altLang="en-US" sz="2000" dirty="0" smtClean="0">
                <a:latin typeface="Times New Roman" pitchFamily="18" charset="0"/>
              </a:rPr>
              <a:t>游程一个。</a:t>
            </a:r>
          </a:p>
          <a:p>
            <a:pPr lvl="1">
              <a:lnSpc>
                <a:spcPct val="100000"/>
              </a:lnSpc>
            </a:pPr>
            <a:endParaRPr lang="zh-CN" altLang="en-US" sz="800" dirty="0" smtClean="0">
              <a:latin typeface="Times New Roman" pitchFamily="18" charset="0"/>
            </a:endParaRPr>
          </a:p>
          <a:p>
            <a:pPr lvl="1">
              <a:lnSpc>
                <a:spcPct val="100000"/>
              </a:lnSpc>
            </a:pPr>
            <a:r>
              <a:rPr lang="zh-CN" altLang="en-US" sz="2000" dirty="0" smtClean="0">
                <a:latin typeface="Times New Roman" pitchFamily="18" charset="0"/>
              </a:rPr>
              <a:t>③ </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的自相关函数为</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τ</a:t>
            </a:r>
            <a:r>
              <a:rPr lang="en-US" altLang="zh-CN" sz="2000" dirty="0" smtClean="0">
                <a:latin typeface="Times New Roman" pitchFamily="18" charset="0"/>
              </a:rPr>
              <a:t>)=</a:t>
            </a:r>
          </a:p>
          <a:p>
            <a:pPr lvl="1"/>
            <a:endPar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09282" name="Object 2"/>
          <p:cNvGraphicFramePr>
            <a:graphicFrameLocks noChangeAspect="1"/>
          </p:cNvGraphicFramePr>
          <p:nvPr/>
        </p:nvGraphicFramePr>
        <p:xfrm>
          <a:off x="4343400" y="5334000"/>
          <a:ext cx="2819400" cy="1126292"/>
        </p:xfrm>
        <a:graphic>
          <a:graphicData uri="http://schemas.openxmlformats.org/presentationml/2006/ole">
            <p:oleObj spid="_x0000_s609282" name="公式" r:id="rId3" imgW="1498320" imgH="596880" progId="Equation.3">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2.2.5 m</a:t>
            </a:r>
            <a:r>
              <a:rPr lang="zh-CN" altLang="en-US" dirty="0" smtClean="0"/>
              <a:t>序列的伪随机性</a:t>
            </a:r>
            <a:endParaRPr lang="zh-CN" altLang="en-US" dirty="0"/>
          </a:p>
        </p:txBody>
      </p:sp>
      <p:sp>
        <p:nvSpPr>
          <p:cNvPr id="3" name="内容占位符 2"/>
          <p:cNvSpPr>
            <a:spLocks noGrp="1"/>
          </p:cNvSpPr>
          <p:nvPr>
            <p:ph idx="1"/>
          </p:nvPr>
        </p:nvSpPr>
        <p:spPr>
          <a:xfrm>
            <a:off x="457200" y="838200"/>
            <a:ext cx="8534400" cy="5715000"/>
          </a:xfrm>
        </p:spPr>
        <p:txBody>
          <a:bodyPr/>
          <a:lstStyle/>
          <a:p>
            <a:r>
              <a:rPr lang="zh-CN" altLang="en-US" sz="2400" dirty="0" smtClean="0">
                <a:latin typeface="Times New Roman" pitchFamily="18" charset="0"/>
              </a:rPr>
              <a:t>证明：</a:t>
            </a:r>
            <a:r>
              <a:rPr lang="zh-CN" altLang="en-US" sz="2000" dirty="0" smtClean="0">
                <a:solidFill>
                  <a:srgbClr val="0000FF"/>
                </a:solidFill>
                <a:latin typeface="Times New Roman" pitchFamily="18" charset="0"/>
              </a:rPr>
              <a:t>注意</a:t>
            </a:r>
            <a:r>
              <a:rPr lang="en-US" altLang="zh-CN" sz="2000"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序列包含的</a:t>
            </a:r>
            <a:r>
              <a:rPr lang="en-US" altLang="zh-CN" sz="2000" dirty="0" smtClean="0">
                <a:solidFill>
                  <a:srgbClr val="0000FF"/>
                </a:solidFill>
                <a:latin typeface="Times New Roman" pitchFamily="18" charset="0"/>
              </a:rPr>
              <a:t>2</a:t>
            </a:r>
            <a:r>
              <a:rPr lang="en-US" altLang="zh-CN" sz="2000" baseline="30000" dirty="0" smtClean="0">
                <a:solidFill>
                  <a:srgbClr val="0000FF"/>
                </a:solidFill>
                <a:latin typeface="Times New Roman" pitchFamily="18" charset="0"/>
              </a:rPr>
              <a:t>n</a:t>
            </a: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个状态的遍历性，可进一步证明题设</a:t>
            </a:r>
          </a:p>
          <a:p>
            <a:r>
              <a:rPr lang="zh-CN" altLang="en-US" sz="2000" dirty="0" smtClean="0">
                <a:latin typeface="Times New Roman" pitchFamily="18" charset="0"/>
              </a:rPr>
              <a:t>①考察：移出的每个</a:t>
            </a:r>
            <a:r>
              <a:rPr lang="en-US" altLang="zh-CN" sz="2000" dirty="0" smtClean="0">
                <a:latin typeface="Times New Roman" pitchFamily="18" charset="0"/>
              </a:rPr>
              <a:t>bit</a:t>
            </a:r>
            <a:r>
              <a:rPr lang="zh-CN" altLang="en-US" sz="2000" dirty="0" smtClean="0">
                <a:latin typeface="Times New Roman" pitchFamily="18" charset="0"/>
              </a:rPr>
              <a:t>都会依次经过某个寄存器</a:t>
            </a:r>
            <a:r>
              <a:rPr lang="en-US" altLang="zh-CN" sz="2000" i="1" dirty="0" err="1" smtClean="0">
                <a:latin typeface="Times New Roman" pitchFamily="18" charset="0"/>
              </a:rPr>
              <a:t>a</a:t>
            </a:r>
            <a:r>
              <a:rPr lang="en-US" altLang="zh-CN" sz="2000" i="1" baseline="-25000" dirty="0" err="1" smtClean="0">
                <a:latin typeface="Times New Roman" pitchFamily="18" charset="0"/>
              </a:rPr>
              <a:t>i</a:t>
            </a:r>
            <a:endParaRPr lang="zh-CN" altLang="en-US" sz="2000" dirty="0" smtClean="0">
              <a:latin typeface="Times New Roman" pitchFamily="18" charset="0"/>
            </a:endParaRPr>
          </a:p>
          <a:p>
            <a:pPr lvl="1"/>
            <a:r>
              <a:rPr lang="zh-CN" altLang="en-US" sz="2000" dirty="0" smtClean="0">
                <a:latin typeface="Times New Roman" pitchFamily="18" charset="0"/>
              </a:rPr>
              <a:t>在</a:t>
            </a:r>
            <a:r>
              <a:rPr lang="en-US" altLang="zh-CN" sz="2000" dirty="0" smtClean="0">
                <a:latin typeface="Times New Roman" pitchFamily="18" charset="0"/>
              </a:rPr>
              <a:t>n</a:t>
            </a:r>
            <a:r>
              <a:rPr lang="zh-CN" altLang="en-US" sz="2000" dirty="0" smtClean="0">
                <a:latin typeface="Times New Roman" pitchFamily="18" charset="0"/>
              </a:rPr>
              <a:t>长</a:t>
            </a:r>
            <a:r>
              <a:rPr lang="en-US" altLang="zh-CN" sz="2000" dirty="0" smtClean="0">
                <a:latin typeface="Times New Roman" pitchFamily="18" charset="0"/>
              </a:rPr>
              <a:t>m</a:t>
            </a:r>
            <a:r>
              <a:rPr lang="zh-CN" altLang="en-US" sz="2000" dirty="0" smtClean="0">
                <a:latin typeface="Times New Roman" pitchFamily="18" charset="0"/>
              </a:rPr>
              <a:t>序列的一个周期内，除全</a:t>
            </a:r>
            <a:r>
              <a:rPr lang="en-US" altLang="zh-CN" sz="2000" dirty="0" smtClean="0">
                <a:latin typeface="Times New Roman" pitchFamily="18" charset="0"/>
              </a:rPr>
              <a:t>0</a:t>
            </a:r>
            <a:r>
              <a:rPr lang="zh-CN" altLang="en-US" sz="2000" dirty="0" smtClean="0">
                <a:latin typeface="Times New Roman" pitchFamily="18" charset="0"/>
              </a:rPr>
              <a:t>状态外，每个</a:t>
            </a:r>
            <a:r>
              <a:rPr lang="en-US" altLang="zh-CN" sz="2000" dirty="0" smtClean="0">
                <a:latin typeface="Times New Roman" pitchFamily="18" charset="0"/>
              </a:rPr>
              <a:t>n</a:t>
            </a:r>
            <a:r>
              <a:rPr lang="zh-CN" altLang="en-US" sz="2000" dirty="0" smtClean="0">
                <a:latin typeface="Times New Roman" pitchFamily="18" charset="0"/>
              </a:rPr>
              <a:t>长状态</a:t>
            </a:r>
            <a:r>
              <a:rPr lang="en-US" altLang="zh-CN" sz="2000" dirty="0" smtClean="0">
                <a:latin typeface="Times New Roman" pitchFamily="18" charset="0"/>
              </a:rPr>
              <a:t>(</a:t>
            </a:r>
            <a:r>
              <a:rPr lang="zh-CN" altLang="en-US" sz="2000" dirty="0" smtClean="0">
                <a:latin typeface="Times New Roman" pitchFamily="18" charset="0"/>
              </a:rPr>
              <a:t>共有</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个</a:t>
            </a:r>
            <a:r>
              <a:rPr lang="en-US" altLang="zh-CN" sz="2000" dirty="0" smtClean="0">
                <a:latin typeface="Times New Roman" pitchFamily="18" charset="0"/>
              </a:rPr>
              <a:t>)</a:t>
            </a:r>
            <a:r>
              <a:rPr lang="zh-CN" altLang="en-US" sz="2000" dirty="0" smtClean="0">
                <a:latin typeface="Times New Roman" pitchFamily="18" charset="0"/>
              </a:rPr>
              <a:t>都恰好出现一次，这些状态中有</a:t>
            </a:r>
            <a:r>
              <a:rPr lang="en-US" altLang="zh-CN" sz="2000" dirty="0" smtClean="0">
                <a:latin typeface="Times New Roman" pitchFamily="18" charset="0"/>
              </a:rPr>
              <a:t>2</a:t>
            </a:r>
            <a:r>
              <a:rPr lang="en-US" altLang="zh-CN" sz="2000" baseline="30000" dirty="0" smtClean="0">
                <a:latin typeface="Times New Roman" pitchFamily="18" charset="0"/>
              </a:rPr>
              <a:t>n-1</a:t>
            </a:r>
            <a:r>
              <a:rPr lang="zh-CN" altLang="en-US" sz="2000" dirty="0" smtClean="0">
                <a:latin typeface="Times New Roman" pitchFamily="18" charset="0"/>
              </a:rPr>
              <a:t>个在</a:t>
            </a:r>
            <a:r>
              <a:rPr lang="en-US" altLang="zh-CN" sz="2000" i="1" dirty="0" smtClean="0">
                <a:latin typeface="Times New Roman" pitchFamily="18" charset="0"/>
              </a:rPr>
              <a:t>a</a:t>
            </a:r>
            <a:r>
              <a:rPr lang="en-US" altLang="zh-CN" sz="2000" baseline="-25000" dirty="0" smtClean="0">
                <a:latin typeface="Times New Roman" pitchFamily="18" charset="0"/>
              </a:rPr>
              <a:t>1</a:t>
            </a:r>
            <a:r>
              <a:rPr lang="zh-CN" altLang="en-US" sz="2000" dirty="0" smtClean="0">
                <a:latin typeface="Times New Roman" pitchFamily="18" charset="0"/>
              </a:rPr>
              <a:t>位是</a:t>
            </a:r>
            <a:r>
              <a:rPr lang="en-US" altLang="zh-CN" sz="2000" dirty="0" smtClean="0">
                <a:latin typeface="Times New Roman" pitchFamily="18" charset="0"/>
              </a:rPr>
              <a:t>1</a:t>
            </a:r>
            <a:r>
              <a:rPr lang="zh-CN" altLang="en-US" sz="2000" dirty="0" smtClean="0">
                <a:latin typeface="Times New Roman" pitchFamily="18" charset="0"/>
              </a:rPr>
              <a:t>，其余</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-1-2</a:t>
            </a:r>
            <a:r>
              <a:rPr lang="en-US" altLang="zh-CN" sz="2000" baseline="30000" dirty="0" smtClean="0">
                <a:latin typeface="Times New Roman" pitchFamily="18" charset="0"/>
              </a:rPr>
              <a:t>n-1</a:t>
            </a:r>
            <a:r>
              <a:rPr lang="en-US" altLang="zh-CN" sz="2000" dirty="0" smtClean="0">
                <a:latin typeface="Times New Roman" pitchFamily="18" charset="0"/>
              </a:rPr>
              <a:t>=2</a:t>
            </a:r>
            <a:r>
              <a:rPr lang="en-US" altLang="zh-CN" sz="2000" baseline="30000" dirty="0" smtClean="0">
                <a:latin typeface="Times New Roman" pitchFamily="18" charset="0"/>
              </a:rPr>
              <a:t>n-1</a:t>
            </a:r>
            <a:r>
              <a:rPr lang="en-US" altLang="zh-CN" sz="2000" dirty="0" smtClean="0">
                <a:latin typeface="Times New Roman" pitchFamily="18" charset="0"/>
              </a:rPr>
              <a:t>-1</a:t>
            </a:r>
            <a:r>
              <a:rPr lang="zh-CN" altLang="en-US" sz="2000" dirty="0" smtClean="0">
                <a:latin typeface="Times New Roman" pitchFamily="18" charset="0"/>
              </a:rPr>
              <a:t>个状态在</a:t>
            </a:r>
            <a:r>
              <a:rPr lang="en-US" altLang="zh-CN" sz="2000" i="1" dirty="0" smtClean="0">
                <a:latin typeface="Times New Roman" pitchFamily="18" charset="0"/>
              </a:rPr>
              <a:t>a</a:t>
            </a:r>
            <a:r>
              <a:rPr lang="en-US" altLang="zh-CN" sz="2000" baseline="-25000" dirty="0" smtClean="0">
                <a:latin typeface="Times New Roman" pitchFamily="18" charset="0"/>
              </a:rPr>
              <a:t>1</a:t>
            </a:r>
            <a:r>
              <a:rPr lang="zh-CN" altLang="en-US" sz="2000" dirty="0" smtClean="0">
                <a:latin typeface="Times New Roman" pitchFamily="18" charset="0"/>
              </a:rPr>
              <a:t>位是</a:t>
            </a:r>
            <a:r>
              <a:rPr lang="en-US" altLang="zh-CN" sz="2000" dirty="0" smtClean="0">
                <a:latin typeface="Times New Roman" pitchFamily="18" charset="0"/>
              </a:rPr>
              <a:t>0</a:t>
            </a:r>
            <a:r>
              <a:rPr lang="zh-CN" altLang="en-US" sz="2000" dirty="0" smtClean="0">
                <a:latin typeface="Times New Roman" pitchFamily="18" charset="0"/>
              </a:rPr>
              <a:t>。由于全</a:t>
            </a:r>
            <a:r>
              <a:rPr lang="en-US" altLang="zh-CN" sz="2000" dirty="0" smtClean="0">
                <a:latin typeface="Times New Roman" pitchFamily="18" charset="0"/>
              </a:rPr>
              <a:t>0</a:t>
            </a:r>
            <a:r>
              <a:rPr lang="zh-CN" altLang="en-US" sz="2000" dirty="0" smtClean="0">
                <a:latin typeface="Times New Roman" pitchFamily="18" charset="0"/>
              </a:rPr>
              <a:t>状态不出现，所以</a:t>
            </a:r>
            <a:r>
              <a:rPr lang="en-US" altLang="zh-CN" sz="2000" dirty="0" smtClean="0">
                <a:latin typeface="Times New Roman" pitchFamily="18" charset="0"/>
              </a:rPr>
              <a:t>0</a:t>
            </a:r>
            <a:r>
              <a:rPr lang="zh-CN" altLang="en-US" sz="2000" dirty="0" smtClean="0">
                <a:latin typeface="Times New Roman" pitchFamily="18" charset="0"/>
              </a:rPr>
              <a:t>少了一个。</a:t>
            </a:r>
          </a:p>
          <a:p>
            <a:r>
              <a:rPr lang="zh-CN" altLang="en-US" sz="2000" dirty="0" smtClean="0">
                <a:latin typeface="Times New Roman" pitchFamily="18" charset="0"/>
              </a:rPr>
              <a:t>②采用状态考察法</a:t>
            </a:r>
          </a:p>
          <a:p>
            <a:pPr lvl="1">
              <a:lnSpc>
                <a:spcPct val="100000"/>
              </a:lnSpc>
              <a:spcBef>
                <a:spcPts val="600"/>
              </a:spcBef>
              <a:spcAft>
                <a:spcPts val="0"/>
              </a:spcAft>
            </a:pPr>
            <a:r>
              <a:rPr lang="zh-CN" altLang="en-US" sz="2000" dirty="0" smtClean="0">
                <a:latin typeface="Times New Roman" pitchFamily="18" charset="0"/>
              </a:rPr>
              <a:t>对</a:t>
            </a:r>
            <a:r>
              <a:rPr lang="en-US" altLang="zh-CN" sz="2000" dirty="0" smtClean="0">
                <a:latin typeface="Times New Roman" pitchFamily="18" charset="0"/>
              </a:rPr>
              <a:t>n=1,2</a:t>
            </a:r>
            <a:r>
              <a:rPr lang="zh-CN" altLang="en-US" sz="2000" dirty="0" smtClean="0">
                <a:latin typeface="Times New Roman" pitchFamily="18" charset="0"/>
              </a:rPr>
              <a:t>，易证结论成立。</a:t>
            </a:r>
          </a:p>
          <a:p>
            <a:pPr lvl="2">
              <a:lnSpc>
                <a:spcPct val="100000"/>
              </a:lnSpc>
              <a:spcBef>
                <a:spcPts val="600"/>
              </a:spcBef>
              <a:spcAft>
                <a:spcPts val="0"/>
              </a:spcAft>
            </a:pPr>
            <a:r>
              <a:rPr lang="en-US" altLang="zh-CN" sz="2000" dirty="0" smtClean="0">
                <a:latin typeface="Times New Roman" pitchFamily="18" charset="0"/>
              </a:rPr>
              <a:t>n</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时，初态只能为</a:t>
            </a:r>
            <a:r>
              <a:rPr lang="en-US" altLang="zh-CN" sz="2000" dirty="0" smtClean="0">
                <a:latin typeface="Times New Roman" pitchFamily="18" charset="0"/>
              </a:rPr>
              <a:t>1</a:t>
            </a:r>
            <a:r>
              <a:rPr lang="zh-CN" altLang="en-US" sz="2000" dirty="0" smtClean="0">
                <a:latin typeface="Times New Roman" pitchFamily="18" charset="0"/>
              </a:rPr>
              <a:t>，如果为</a:t>
            </a:r>
            <a:r>
              <a:rPr lang="en-US" altLang="zh-CN" sz="2000" dirty="0" smtClean="0">
                <a:latin typeface="Times New Roman" pitchFamily="18" charset="0"/>
              </a:rPr>
              <a:t>0</a:t>
            </a:r>
            <a:r>
              <a:rPr lang="zh-CN" altLang="en-US" sz="2000" dirty="0" smtClean="0">
                <a:latin typeface="Times New Roman" pitchFamily="18" charset="0"/>
              </a:rPr>
              <a:t>，则为全</a:t>
            </a:r>
            <a:r>
              <a:rPr lang="en-US" altLang="zh-CN" sz="2000" dirty="0" smtClean="0">
                <a:latin typeface="Times New Roman" pitchFamily="18" charset="0"/>
              </a:rPr>
              <a:t>0</a:t>
            </a:r>
            <a:r>
              <a:rPr lang="zh-CN" altLang="en-US" sz="2000" dirty="0" smtClean="0">
                <a:latin typeface="Times New Roman" pitchFamily="18" charset="0"/>
              </a:rPr>
              <a:t>状态</a:t>
            </a:r>
            <a:endParaRPr lang="en-US" altLang="zh-CN" sz="2000" dirty="0" smtClean="0">
              <a:latin typeface="Times New Roman" pitchFamily="18" charset="0"/>
            </a:endParaRPr>
          </a:p>
          <a:p>
            <a:pPr lvl="2">
              <a:lnSpc>
                <a:spcPct val="100000"/>
              </a:lnSpc>
              <a:spcBef>
                <a:spcPts val="600"/>
              </a:spcBef>
              <a:spcAft>
                <a:spcPts val="0"/>
              </a:spcAft>
            </a:pPr>
            <a:r>
              <a:rPr lang="en-US" altLang="zh-CN" sz="2000" dirty="0" smtClean="0">
                <a:latin typeface="Times New Roman" pitchFamily="18" charset="0"/>
              </a:rPr>
              <a:t>n</a:t>
            </a:r>
            <a:r>
              <a:rPr lang="zh-CN" altLang="en-US" sz="2000" dirty="0" smtClean="0">
                <a:latin typeface="Times New Roman" pitchFamily="18" charset="0"/>
              </a:rPr>
              <a:t> ＝</a:t>
            </a:r>
            <a:r>
              <a:rPr lang="en-US" altLang="zh-CN" sz="2000" dirty="0" smtClean="0">
                <a:latin typeface="Times New Roman" pitchFamily="18" charset="0"/>
              </a:rPr>
              <a:t>2</a:t>
            </a:r>
            <a:r>
              <a:rPr lang="zh-CN" altLang="en-US" sz="2000" dirty="0" smtClean="0">
                <a:latin typeface="Times New Roman" pitchFamily="18" charset="0"/>
              </a:rPr>
              <a:t>时，</a:t>
            </a:r>
            <a:r>
              <a:rPr lang="en-US" altLang="zh-CN" sz="2000" dirty="0" smtClean="0">
                <a:latin typeface="Times New Roman" pitchFamily="18" charset="0"/>
              </a:rPr>
              <a:t>1+</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2</a:t>
            </a:r>
            <a:r>
              <a:rPr lang="zh-CN" altLang="en-US" sz="2000" dirty="0" smtClean="0">
                <a:latin typeface="Times New Roman" pitchFamily="18" charset="0"/>
              </a:rPr>
              <a:t>，序列周期为</a:t>
            </a:r>
            <a:r>
              <a:rPr lang="en-US" altLang="zh-CN" sz="2000" dirty="0" smtClean="0">
                <a:latin typeface="Times New Roman" pitchFamily="18" charset="0"/>
              </a:rPr>
              <a:t>3</a:t>
            </a:r>
            <a:r>
              <a:rPr lang="zh-CN" altLang="en-US" sz="2000" dirty="0" smtClean="0">
                <a:latin typeface="Times New Roman" pitchFamily="18" charset="0"/>
              </a:rPr>
              <a:t>，比如</a:t>
            </a:r>
            <a:r>
              <a:rPr lang="en-US" altLang="zh-CN" sz="2000" dirty="0" smtClean="0">
                <a:latin typeface="Times New Roman" pitchFamily="18" charset="0"/>
              </a:rPr>
              <a:t>011011011…</a:t>
            </a:r>
            <a:endParaRPr lang="zh-CN" altLang="en-US" sz="2000" dirty="0" smtClean="0">
              <a:latin typeface="Times New Roman" pitchFamily="18" charset="0"/>
            </a:endParaRPr>
          </a:p>
          <a:p>
            <a:pPr lvl="1"/>
            <a:r>
              <a:rPr lang="zh-CN" altLang="en-US" sz="2000" dirty="0" smtClean="0">
                <a:latin typeface="Times New Roman" pitchFamily="18" charset="0"/>
              </a:rPr>
              <a:t>对</a:t>
            </a:r>
            <a:r>
              <a:rPr lang="en-US" altLang="zh-CN" sz="2000" dirty="0" smtClean="0">
                <a:latin typeface="Times New Roman" pitchFamily="18" charset="0"/>
              </a:rPr>
              <a:t>n&gt;2</a:t>
            </a:r>
            <a:r>
              <a:rPr lang="zh-CN" altLang="en-US" sz="2000" dirty="0" smtClean="0">
                <a:latin typeface="Times New Roman" pitchFamily="18" charset="0"/>
              </a:rPr>
              <a:t>，当</a:t>
            </a:r>
            <a:r>
              <a:rPr lang="en-US" altLang="zh-CN" sz="2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i</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n-2</a:t>
            </a:r>
            <a:r>
              <a:rPr lang="zh-CN" altLang="en-US" sz="2000" dirty="0" smtClean="0">
                <a:latin typeface="Times New Roman" pitchFamily="18" charset="0"/>
              </a:rPr>
              <a:t>时，</a:t>
            </a:r>
            <a:r>
              <a:rPr lang="en-US" altLang="zh-CN" sz="2000" dirty="0" smtClean="0">
                <a:latin typeface="Times New Roman" pitchFamily="18" charset="0"/>
              </a:rPr>
              <a:t>n</a:t>
            </a:r>
            <a:r>
              <a:rPr lang="zh-CN" altLang="en-US" sz="2000" dirty="0" smtClean="0">
                <a:latin typeface="Times New Roman" pitchFamily="18" charset="0"/>
              </a:rPr>
              <a:t>长</a:t>
            </a:r>
            <a:r>
              <a:rPr lang="en-US" altLang="zh-CN" sz="2000" dirty="0" smtClean="0">
                <a:latin typeface="Times New Roman" pitchFamily="18" charset="0"/>
              </a:rPr>
              <a:t>m</a:t>
            </a:r>
            <a:r>
              <a:rPr lang="zh-CN" altLang="en-US" sz="2000" dirty="0" smtClean="0">
                <a:latin typeface="Times New Roman" pitchFamily="18" charset="0"/>
              </a:rPr>
              <a:t>序列的一个周期内，长为</a:t>
            </a:r>
            <a:r>
              <a:rPr lang="en-US" altLang="zh-CN" sz="2000" i="1" dirty="0" err="1" smtClean="0">
                <a:latin typeface="Times New Roman" pitchFamily="18" charset="0"/>
              </a:rPr>
              <a:t>i</a:t>
            </a:r>
            <a:r>
              <a:rPr lang="zh-CN" altLang="en-US" sz="2000" dirty="0" smtClean="0">
                <a:latin typeface="Times New Roman" pitchFamily="18" charset="0"/>
              </a:rPr>
              <a:t>的</a:t>
            </a:r>
            <a:r>
              <a:rPr lang="en-US" altLang="zh-CN" sz="2000" dirty="0" smtClean="0">
                <a:latin typeface="Times New Roman" pitchFamily="18" charset="0"/>
              </a:rPr>
              <a:t>0</a:t>
            </a:r>
            <a:r>
              <a:rPr lang="zh-CN" altLang="en-US" sz="2000" dirty="0" smtClean="0">
                <a:latin typeface="Times New Roman" pitchFamily="18" charset="0"/>
              </a:rPr>
              <a:t>游程数目等于序列中如下形式的状态数目： </a:t>
            </a:r>
            <a:r>
              <a:rPr lang="en-US" altLang="zh-CN" sz="2000" dirty="0" smtClean="0">
                <a:latin typeface="Times New Roman" pitchFamily="18" charset="0"/>
              </a:rPr>
              <a:t>100…01*…*</a:t>
            </a:r>
            <a:r>
              <a:rPr lang="zh-CN" altLang="en-US" sz="2000" dirty="0" smtClean="0">
                <a:latin typeface="Times New Roman" pitchFamily="18" charset="0"/>
              </a:rPr>
              <a:t>，</a:t>
            </a:r>
            <a:r>
              <a:rPr lang="zh-CN" altLang="en-US" sz="2000" dirty="0" smtClean="0">
                <a:solidFill>
                  <a:srgbClr val="0000FF"/>
                </a:solidFill>
                <a:latin typeface="Times New Roman" pitchFamily="18" charset="0"/>
              </a:rPr>
              <a:t>且每个</a:t>
            </a:r>
            <a:r>
              <a:rPr lang="en-US" altLang="zh-CN" sz="2000" dirty="0" smtClean="0">
                <a:solidFill>
                  <a:srgbClr val="0000FF"/>
                </a:solidFill>
                <a:latin typeface="Times New Roman" pitchFamily="18" charset="0"/>
              </a:rPr>
              <a:t>100…01</a:t>
            </a:r>
            <a:r>
              <a:rPr lang="zh-CN" altLang="en-US" sz="2000" dirty="0" smtClean="0">
                <a:solidFill>
                  <a:srgbClr val="0000FF"/>
                </a:solidFill>
                <a:latin typeface="Times New Roman" pitchFamily="18" charset="0"/>
              </a:rPr>
              <a:t>串必经过连续的</a:t>
            </a:r>
            <a:r>
              <a:rPr lang="en-US" altLang="zh-CN" sz="2000" dirty="0" smtClean="0">
                <a:solidFill>
                  <a:srgbClr val="0000FF"/>
                </a:solidFill>
                <a:latin typeface="Times New Roman" pitchFamily="18" charset="0"/>
              </a:rPr>
              <a:t>i+2</a:t>
            </a:r>
            <a:r>
              <a:rPr lang="zh-CN" altLang="en-US" sz="2000" dirty="0" smtClean="0">
                <a:solidFill>
                  <a:srgbClr val="0000FF"/>
                </a:solidFill>
                <a:latin typeface="Times New Roman" pitchFamily="18" charset="0"/>
              </a:rPr>
              <a:t>个寄存器</a:t>
            </a:r>
            <a:r>
              <a:rPr lang="zh-CN" altLang="en-US" sz="2000" dirty="0" smtClean="0">
                <a:latin typeface="Times New Roman" pitchFamily="18" charset="0"/>
              </a:rPr>
              <a:t>，其中</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i</a:t>
            </a:r>
            <a:r>
              <a:rPr lang="en-US" altLang="zh-CN" sz="2000" dirty="0" smtClean="0">
                <a:latin typeface="Times New Roman" pitchFamily="18" charset="0"/>
              </a:rPr>
              <a:t>-2</a:t>
            </a:r>
            <a:r>
              <a:rPr lang="zh-CN" altLang="en-US" sz="2000" dirty="0" smtClean="0">
                <a:latin typeface="Times New Roman" pitchFamily="18" charset="0"/>
              </a:rPr>
              <a:t>个*可任取</a:t>
            </a:r>
            <a:r>
              <a:rPr lang="en-US" altLang="zh-CN" sz="2000" dirty="0" smtClean="0">
                <a:latin typeface="Times New Roman" pitchFamily="18" charset="0"/>
              </a:rPr>
              <a:t>0</a:t>
            </a:r>
            <a:r>
              <a:rPr lang="zh-CN" altLang="en-US" sz="2000" dirty="0" smtClean="0">
                <a:latin typeface="Times New Roman" pitchFamily="18" charset="0"/>
              </a:rPr>
              <a:t>或</a:t>
            </a:r>
            <a:r>
              <a:rPr lang="en-US" altLang="zh-CN" sz="2000" dirty="0" smtClean="0">
                <a:latin typeface="Times New Roman" pitchFamily="18" charset="0"/>
              </a:rPr>
              <a:t>1</a:t>
            </a:r>
            <a:r>
              <a:rPr lang="zh-CN" altLang="en-US" sz="2000" dirty="0" smtClean="0">
                <a:latin typeface="Times New Roman" pitchFamily="18" charset="0"/>
              </a:rPr>
              <a:t>。由遍历性，这种状态共有</a:t>
            </a:r>
            <a:r>
              <a:rPr lang="en-US" altLang="zh-CN" sz="2000" dirty="0" smtClean="0">
                <a:latin typeface="Times New Roman" pitchFamily="18" charset="0"/>
              </a:rPr>
              <a:t>2</a:t>
            </a:r>
            <a:r>
              <a:rPr lang="en-US" altLang="zh-CN" sz="2000" baseline="30000" dirty="0" smtClean="0">
                <a:latin typeface="Times New Roman" pitchFamily="18" charset="0"/>
              </a:rPr>
              <a:t>n-i-2</a:t>
            </a:r>
            <a:r>
              <a:rPr lang="zh-CN" altLang="en-US" sz="2000" dirty="0" smtClean="0">
                <a:latin typeface="Times New Roman" pitchFamily="18" charset="0"/>
              </a:rPr>
              <a:t>个。同理可得长为</a:t>
            </a:r>
            <a:r>
              <a:rPr lang="en-US" altLang="zh-CN" sz="2000" dirty="0" err="1" smtClean="0">
                <a:latin typeface="Times New Roman" pitchFamily="18" charset="0"/>
              </a:rPr>
              <a:t>i</a:t>
            </a:r>
            <a:r>
              <a:rPr lang="zh-CN" altLang="en-US" sz="2000" dirty="0" smtClean="0">
                <a:latin typeface="Times New Roman" pitchFamily="18" charset="0"/>
              </a:rPr>
              <a:t>的</a:t>
            </a:r>
            <a:r>
              <a:rPr lang="en-US" altLang="zh-CN" sz="2000" dirty="0" smtClean="0">
                <a:latin typeface="Times New Roman" pitchFamily="18" charset="0"/>
              </a:rPr>
              <a:t>1</a:t>
            </a:r>
            <a:r>
              <a:rPr lang="zh-CN" altLang="en-US" sz="2000" dirty="0" smtClean="0">
                <a:latin typeface="Times New Roman" pitchFamily="18" charset="0"/>
              </a:rPr>
              <a:t>游程数目也等于</a:t>
            </a:r>
            <a:r>
              <a:rPr lang="en-US" altLang="zh-CN" sz="2000" dirty="0" smtClean="0">
                <a:latin typeface="Times New Roman" pitchFamily="18" charset="0"/>
              </a:rPr>
              <a:t>2</a:t>
            </a:r>
            <a:r>
              <a:rPr lang="en-US" altLang="zh-CN" sz="2000" baseline="30000" dirty="0" smtClean="0">
                <a:latin typeface="Times New Roman" pitchFamily="18" charset="0"/>
              </a:rPr>
              <a:t>n-i-2</a:t>
            </a:r>
            <a:r>
              <a:rPr lang="zh-CN" altLang="en-US" sz="2000" dirty="0" smtClean="0">
                <a:latin typeface="Times New Roman" pitchFamily="18" charset="0"/>
              </a:rPr>
              <a:t>，所以长为</a:t>
            </a:r>
            <a:r>
              <a:rPr lang="en-US" altLang="zh-CN" sz="2000" dirty="0" err="1" smtClean="0">
                <a:latin typeface="Times New Roman" pitchFamily="18" charset="0"/>
              </a:rPr>
              <a:t>i</a:t>
            </a:r>
            <a:r>
              <a:rPr lang="zh-CN" altLang="en-US" sz="2000" dirty="0" smtClean="0">
                <a:latin typeface="Times New Roman" pitchFamily="18" charset="0"/>
              </a:rPr>
              <a:t>的游程总数为</a:t>
            </a:r>
            <a:r>
              <a:rPr lang="en-US" altLang="zh-CN" sz="2000" dirty="0" smtClean="0">
                <a:latin typeface="Times New Roman" pitchFamily="18" charset="0"/>
              </a:rPr>
              <a:t>2</a:t>
            </a:r>
            <a:r>
              <a:rPr lang="en-US" altLang="zh-CN" sz="2000" baseline="30000" dirty="0" smtClean="0">
                <a:latin typeface="Times New Roman" pitchFamily="18" charset="0"/>
              </a:rPr>
              <a:t>n-i-1</a:t>
            </a:r>
            <a:r>
              <a:rPr lang="zh-CN" altLang="en-US" sz="2000" dirty="0" smtClean="0">
                <a:latin typeface="Times New Roman" pitchFamily="18" charset="0"/>
              </a:rPr>
              <a:t>。</a:t>
            </a:r>
            <a:endParaRPr lang="en-US" altLang="zh-CN"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10306" name="Object 2"/>
          <p:cNvGraphicFramePr>
            <a:graphicFrameLocks noChangeAspect="1"/>
          </p:cNvGraphicFramePr>
          <p:nvPr/>
        </p:nvGraphicFramePr>
        <p:xfrm>
          <a:off x="4648200" y="2895600"/>
          <a:ext cx="4184650" cy="1339850"/>
        </p:xfrm>
        <a:graphic>
          <a:graphicData uri="http://schemas.openxmlformats.org/presentationml/2006/ole">
            <p:oleObj spid="_x0000_s610306" name="Visio" r:id="rId3" imgW="3421990" imgH="1095451" progId="Visio.Drawing.11">
              <p:embed/>
            </p:oleObj>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2.2.5 m</a:t>
            </a:r>
            <a:r>
              <a:rPr lang="zh-CN" altLang="en-US" dirty="0" smtClean="0"/>
              <a:t>序列的伪随机性</a:t>
            </a:r>
            <a:endParaRPr lang="zh-CN" altLang="en-US" dirty="0"/>
          </a:p>
        </p:txBody>
      </p:sp>
      <p:sp>
        <p:nvSpPr>
          <p:cNvPr id="3" name="内容占位符 2"/>
          <p:cNvSpPr>
            <a:spLocks noGrp="1"/>
          </p:cNvSpPr>
          <p:nvPr>
            <p:ph idx="1"/>
          </p:nvPr>
        </p:nvSpPr>
        <p:spPr>
          <a:xfrm>
            <a:off x="457200" y="990600"/>
            <a:ext cx="8534400" cy="5562600"/>
          </a:xfrm>
        </p:spPr>
        <p:txBody>
          <a:bodyPr/>
          <a:lstStyle/>
          <a:p>
            <a:pPr lvl="1">
              <a:lnSpc>
                <a:spcPct val="100000"/>
              </a:lnSpc>
            </a:pPr>
            <a:r>
              <a:rPr lang="en-US" altLang="zh-CN" sz="2000" dirty="0" smtClean="0">
                <a:solidFill>
                  <a:srgbClr val="0000FF"/>
                </a:solidFill>
                <a:latin typeface="Times New Roman" pitchFamily="18" charset="0"/>
              </a:rPr>
              <a:t>0</a:t>
            </a:r>
            <a:r>
              <a:rPr lang="zh-CN" altLang="en-US" sz="2000" dirty="0" smtClean="0">
                <a:solidFill>
                  <a:srgbClr val="0000FF"/>
                </a:solidFill>
                <a:latin typeface="Times New Roman" pitchFamily="18" charset="0"/>
              </a:rPr>
              <a:t>的</a:t>
            </a:r>
            <a:r>
              <a:rPr lang="en-US" altLang="zh-CN" sz="2000"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游程不会出现</a:t>
            </a:r>
            <a:r>
              <a:rPr lang="zh-CN" altLang="en-US" sz="2000" dirty="0" smtClean="0">
                <a:latin typeface="Times New Roman" pitchFamily="18" charset="0"/>
              </a:rPr>
              <a:t>，因为寄存器不会出现全</a:t>
            </a:r>
            <a:r>
              <a:rPr lang="en-US" altLang="zh-CN" sz="2000" dirty="0" smtClean="0">
                <a:latin typeface="Times New Roman" pitchFamily="18" charset="0"/>
              </a:rPr>
              <a:t>0</a:t>
            </a:r>
            <a:r>
              <a:rPr lang="zh-CN" altLang="en-US" sz="2000" dirty="0" smtClean="0">
                <a:latin typeface="Times New Roman" pitchFamily="18" charset="0"/>
              </a:rPr>
              <a:t>状态</a:t>
            </a:r>
            <a:endParaRPr lang="en-US" altLang="zh-CN" sz="2000" dirty="0" smtClean="0">
              <a:latin typeface="Times New Roman" pitchFamily="18" charset="0"/>
            </a:endParaRPr>
          </a:p>
          <a:p>
            <a:pPr lvl="1">
              <a:lnSpc>
                <a:spcPct val="100000"/>
              </a:lnSpc>
            </a:pPr>
            <a:r>
              <a:rPr lang="en-US" altLang="zh-CN" sz="2000" dirty="0" smtClean="0">
                <a:solidFill>
                  <a:srgbClr val="0000FF"/>
                </a:solidFill>
                <a:latin typeface="Times New Roman" pitchFamily="18" charset="0"/>
              </a:rPr>
              <a:t>0</a:t>
            </a:r>
            <a:r>
              <a:rPr lang="zh-CN" altLang="en-US" sz="2000" dirty="0" smtClean="0">
                <a:solidFill>
                  <a:srgbClr val="0000FF"/>
                </a:solidFill>
                <a:latin typeface="Times New Roman" pitchFamily="18" charset="0"/>
              </a:rPr>
              <a:t>的</a:t>
            </a:r>
            <a:r>
              <a:rPr lang="en-US" altLang="zh-CN" sz="2000" dirty="0" smtClean="0">
                <a:solidFill>
                  <a:srgbClr val="0000FF"/>
                </a:solidFill>
                <a:latin typeface="Times New Roman" pitchFamily="18" charset="0"/>
              </a:rPr>
              <a:t>n-1</a:t>
            </a:r>
            <a:r>
              <a:rPr lang="zh-CN" altLang="en-US" sz="2000" dirty="0" smtClean="0">
                <a:solidFill>
                  <a:srgbClr val="0000FF"/>
                </a:solidFill>
                <a:latin typeface="Times New Roman" pitchFamily="18" charset="0"/>
              </a:rPr>
              <a:t>游程有一个</a:t>
            </a:r>
            <a:r>
              <a:rPr lang="en-US" altLang="zh-CN" sz="2000" dirty="0" smtClean="0">
                <a:solidFill>
                  <a:srgbClr val="0000FF"/>
                </a:solidFill>
                <a:latin typeface="Times New Roman" pitchFamily="18" charset="0"/>
              </a:rPr>
              <a:t>10…01(n-1</a:t>
            </a:r>
            <a:r>
              <a:rPr lang="zh-CN" altLang="en-US" sz="2000" dirty="0" smtClean="0">
                <a:solidFill>
                  <a:srgbClr val="0000FF"/>
                </a:solidFill>
                <a:latin typeface="Times New Roman" pitchFamily="18" charset="0"/>
              </a:rPr>
              <a:t>个</a:t>
            </a:r>
            <a:r>
              <a:rPr lang="en-US" altLang="zh-CN" sz="2000" dirty="0" smtClean="0">
                <a:solidFill>
                  <a:srgbClr val="0000FF"/>
                </a:solidFill>
                <a:latin typeface="Times New Roman" pitchFamily="18" charset="0"/>
              </a:rPr>
              <a:t>0)</a:t>
            </a:r>
            <a:r>
              <a:rPr lang="zh-CN" altLang="en-US" sz="2000" dirty="0" smtClean="0">
                <a:latin typeface="Times New Roman" pitchFamily="18" charset="0"/>
              </a:rPr>
              <a:t>，不可能有两个</a:t>
            </a:r>
            <a:r>
              <a:rPr lang="en-US" altLang="zh-CN" sz="2000" dirty="0" smtClean="0">
                <a:latin typeface="Times New Roman" pitchFamily="18" charset="0"/>
              </a:rPr>
              <a:t>0</a:t>
            </a:r>
            <a:r>
              <a:rPr lang="zh-CN" altLang="en-US" sz="2000" dirty="0" smtClean="0">
                <a:latin typeface="Times New Roman" pitchFamily="18" charset="0"/>
              </a:rPr>
              <a:t>的</a:t>
            </a:r>
            <a:r>
              <a:rPr lang="en-US" altLang="zh-CN" sz="2000" dirty="0" smtClean="0">
                <a:latin typeface="Times New Roman" pitchFamily="18" charset="0"/>
              </a:rPr>
              <a:t>n-1</a:t>
            </a:r>
            <a:r>
              <a:rPr lang="zh-CN" altLang="en-US" sz="2000" dirty="0" smtClean="0">
                <a:latin typeface="Times New Roman" pitchFamily="18" charset="0"/>
              </a:rPr>
              <a:t>游程，否则必在一个周期内发生状态重复，从而序列周期小于</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p>
          <a:p>
            <a:pPr lvl="1">
              <a:lnSpc>
                <a:spcPct val="100000"/>
              </a:lnSpc>
            </a:pP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的</a:t>
            </a:r>
            <a:r>
              <a:rPr lang="en-US" altLang="zh-CN" sz="2000"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游程必有一个</a:t>
            </a:r>
            <a:r>
              <a:rPr lang="zh-CN" altLang="en-US" sz="2000" dirty="0" smtClean="0">
                <a:latin typeface="Times New Roman" pitchFamily="18" charset="0"/>
              </a:rPr>
              <a:t>，因为</a:t>
            </a:r>
            <a:r>
              <a:rPr lang="en-US" altLang="zh-CN" sz="2000" dirty="0" smtClean="0">
                <a:latin typeface="Times New Roman" pitchFamily="18" charset="0"/>
              </a:rPr>
              <a:t>m</a:t>
            </a:r>
            <a:r>
              <a:rPr lang="zh-CN" altLang="en-US" sz="2000" dirty="0" smtClean="0">
                <a:latin typeface="Times New Roman" pitchFamily="18" charset="0"/>
              </a:rPr>
              <a:t>序列会遍历所有非</a:t>
            </a:r>
            <a:r>
              <a:rPr lang="en-US" altLang="zh-CN" sz="2000" dirty="0" smtClean="0">
                <a:latin typeface="Times New Roman" pitchFamily="18" charset="0"/>
              </a:rPr>
              <a:t>0</a:t>
            </a:r>
            <a:r>
              <a:rPr lang="zh-CN" altLang="en-US" sz="2000" dirty="0" smtClean="0">
                <a:latin typeface="Times New Roman" pitchFamily="18" charset="0"/>
              </a:rPr>
              <a:t>状态</a:t>
            </a:r>
            <a:endParaRPr lang="en-US" altLang="zh-CN" sz="2000" dirty="0" smtClean="0">
              <a:latin typeface="Times New Roman" pitchFamily="18" charset="0"/>
            </a:endParaRPr>
          </a:p>
          <a:p>
            <a:pPr lvl="1">
              <a:lnSpc>
                <a:spcPct val="100000"/>
              </a:lnSpc>
            </a:pP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的游程不会更大</a:t>
            </a:r>
            <a:r>
              <a:rPr lang="zh-CN" altLang="en-US" sz="2000" dirty="0" smtClean="0">
                <a:latin typeface="Times New Roman" pitchFamily="18" charset="0"/>
              </a:rPr>
              <a:t>，假设会出现</a:t>
            </a:r>
            <a:r>
              <a:rPr lang="en-US" altLang="zh-CN" sz="2000" dirty="0" smtClean="0">
                <a:latin typeface="Times New Roman" pitchFamily="18" charset="0"/>
              </a:rPr>
              <a:t>1</a:t>
            </a:r>
            <a:r>
              <a:rPr lang="zh-CN" altLang="en-US" sz="2000" dirty="0" smtClean="0">
                <a:latin typeface="Times New Roman" pitchFamily="18" charset="0"/>
              </a:rPr>
              <a:t>的</a:t>
            </a:r>
            <a:r>
              <a:rPr lang="en-US" altLang="zh-CN" sz="2000" dirty="0" smtClean="0">
                <a:latin typeface="Times New Roman" pitchFamily="18" charset="0"/>
              </a:rPr>
              <a:t>n+1</a:t>
            </a:r>
            <a:r>
              <a:rPr lang="zh-CN" altLang="en-US" sz="2000" dirty="0" smtClean="0">
                <a:latin typeface="Times New Roman" pitchFamily="18" charset="0"/>
              </a:rPr>
              <a:t>游程，那么这连续的</a:t>
            </a:r>
            <a:r>
              <a:rPr lang="en-US" altLang="zh-CN" sz="2000" dirty="0" smtClean="0">
                <a:latin typeface="Times New Roman" pitchFamily="18" charset="0"/>
              </a:rPr>
              <a:t>n+1</a:t>
            </a:r>
            <a:r>
              <a:rPr lang="zh-CN" altLang="en-US" sz="2000" dirty="0" smtClean="0">
                <a:latin typeface="Times New Roman" pitchFamily="18" charset="0"/>
              </a:rPr>
              <a:t>个</a:t>
            </a:r>
            <a:r>
              <a:rPr lang="en-US" altLang="zh-CN" sz="2000" dirty="0" smtClean="0">
                <a:latin typeface="Times New Roman" pitchFamily="18" charset="0"/>
              </a:rPr>
              <a:t>1</a:t>
            </a:r>
            <a:r>
              <a:rPr lang="zh-CN" altLang="en-US" sz="2000" dirty="0" smtClean="0">
                <a:latin typeface="Times New Roman" pitchFamily="18" charset="0"/>
              </a:rPr>
              <a:t>中前</a:t>
            </a:r>
            <a:r>
              <a:rPr lang="en-US" altLang="zh-CN" sz="2000" dirty="0" smtClean="0">
                <a:latin typeface="Times New Roman" pitchFamily="18" charset="0"/>
              </a:rPr>
              <a:t>n</a:t>
            </a:r>
            <a:r>
              <a:rPr lang="zh-CN" altLang="en-US" sz="2000" dirty="0" smtClean="0">
                <a:latin typeface="Times New Roman" pitchFamily="18" charset="0"/>
              </a:rPr>
              <a:t>个</a:t>
            </a:r>
            <a:r>
              <a:rPr lang="en-US" altLang="zh-CN" sz="2000" dirty="0" smtClean="0">
                <a:latin typeface="Times New Roman" pitchFamily="18" charset="0"/>
              </a:rPr>
              <a:t>1</a:t>
            </a:r>
            <a:r>
              <a:rPr lang="zh-CN" altLang="en-US" sz="2000" dirty="0" smtClean="0">
                <a:latin typeface="Times New Roman" pitchFamily="18" charset="0"/>
              </a:rPr>
              <a:t>构成一个状态，而下一个状态还是</a:t>
            </a:r>
            <a:r>
              <a:rPr lang="en-US" altLang="zh-CN" sz="2000" dirty="0" smtClean="0">
                <a:latin typeface="Times New Roman" pitchFamily="18" charset="0"/>
              </a:rPr>
              <a:t>n</a:t>
            </a:r>
            <a:r>
              <a:rPr lang="zh-CN" altLang="en-US" sz="2000" dirty="0" smtClean="0">
                <a:latin typeface="Times New Roman" pitchFamily="18" charset="0"/>
              </a:rPr>
              <a:t>个</a:t>
            </a:r>
            <a:r>
              <a:rPr lang="en-US" altLang="zh-CN" sz="2000" dirty="0" smtClean="0">
                <a:latin typeface="Times New Roman" pitchFamily="18" charset="0"/>
              </a:rPr>
              <a:t>1</a:t>
            </a:r>
            <a:r>
              <a:rPr lang="zh-CN" altLang="en-US" sz="2000" dirty="0" smtClean="0">
                <a:latin typeface="Times New Roman" pitchFamily="18" charset="0"/>
              </a:rPr>
              <a:t>，也就是说全</a:t>
            </a:r>
            <a:r>
              <a:rPr lang="en-US" altLang="zh-CN" sz="2000" dirty="0" smtClean="0">
                <a:latin typeface="Times New Roman" pitchFamily="18" charset="0"/>
              </a:rPr>
              <a:t>1</a:t>
            </a:r>
            <a:r>
              <a:rPr lang="zh-CN" altLang="en-US" sz="2000" dirty="0" smtClean="0">
                <a:latin typeface="Times New Roman" pitchFamily="18" charset="0"/>
              </a:rPr>
              <a:t>状态的下一个状态还是全</a:t>
            </a:r>
            <a:r>
              <a:rPr lang="en-US" altLang="zh-CN" sz="2000" dirty="0" smtClean="0">
                <a:latin typeface="Times New Roman" pitchFamily="18" charset="0"/>
              </a:rPr>
              <a:t>1</a:t>
            </a:r>
            <a:r>
              <a:rPr lang="zh-CN" altLang="en-US" sz="2000" dirty="0" smtClean="0">
                <a:latin typeface="Times New Roman" pitchFamily="18" charset="0"/>
              </a:rPr>
              <a:t>，从而输出的序列就是全</a:t>
            </a:r>
            <a:r>
              <a:rPr lang="en-US" altLang="zh-CN" sz="2000" dirty="0" smtClean="0">
                <a:latin typeface="Times New Roman" pitchFamily="18" charset="0"/>
              </a:rPr>
              <a:t>1</a:t>
            </a:r>
            <a:r>
              <a:rPr lang="zh-CN" altLang="en-US" sz="2000" dirty="0" smtClean="0">
                <a:latin typeface="Times New Roman" pitchFamily="18" charset="0"/>
              </a:rPr>
              <a:t>序列，这和</a:t>
            </a:r>
            <a:r>
              <a:rPr lang="en-US" altLang="zh-CN" sz="2000" dirty="0" smtClean="0">
                <a:latin typeface="Times New Roman" pitchFamily="18" charset="0"/>
              </a:rPr>
              <a:t>m</a:t>
            </a:r>
            <a:r>
              <a:rPr lang="zh-CN" altLang="en-US" sz="2000" dirty="0" smtClean="0">
                <a:latin typeface="Times New Roman" pitchFamily="18" charset="0"/>
              </a:rPr>
              <a:t>序列矛盾</a:t>
            </a:r>
            <a:endParaRPr lang="en-US" altLang="zh-CN" sz="2000" dirty="0" smtClean="0">
              <a:latin typeface="Times New Roman" pitchFamily="18" charset="0"/>
            </a:endParaRPr>
          </a:p>
          <a:p>
            <a:pPr lvl="1">
              <a:lnSpc>
                <a:spcPct val="100000"/>
              </a:lnSpc>
            </a:pPr>
            <a:r>
              <a:rPr lang="zh-CN" altLang="en-US" sz="2000" dirty="0" smtClean="0">
                <a:latin typeface="Times New Roman" pitchFamily="18" charset="0"/>
              </a:rPr>
              <a:t>于是在一个周期内，总游程数为</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                ＝</a:t>
            </a:r>
            <a:r>
              <a:rPr lang="en-US" altLang="zh-CN" sz="2000" dirty="0" smtClean="0">
                <a:latin typeface="Times New Roman" pitchFamily="18" charset="0"/>
              </a:rPr>
              <a:t>2</a:t>
            </a:r>
            <a:r>
              <a:rPr lang="en-US" altLang="zh-CN" sz="2000" baseline="30000" dirty="0" smtClean="0">
                <a:latin typeface="Times New Roman" pitchFamily="18" charset="0"/>
              </a:rPr>
              <a:t>n-1</a:t>
            </a:r>
          </a:p>
          <a:p>
            <a:pPr>
              <a:lnSpc>
                <a:spcPct val="100000"/>
              </a:lnSpc>
            </a:pPr>
            <a:r>
              <a:rPr lang="en-US" altLang="zh-CN" sz="2000" dirty="0" smtClean="0">
                <a:latin typeface="Times New Roman" pitchFamily="18" charset="0"/>
              </a:rPr>
              <a:t>③ </a:t>
            </a:r>
            <a:r>
              <a:rPr lang="zh-CN" altLang="en-US" sz="2000" dirty="0" smtClean="0">
                <a:latin typeface="Times New Roman" pitchFamily="18" charset="0"/>
              </a:rPr>
              <a:t>采用构造法证明</a:t>
            </a:r>
          </a:p>
          <a:p>
            <a:pPr lvl="1">
              <a:lnSpc>
                <a:spcPct val="100000"/>
              </a:lnSpc>
            </a:pP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是周期为</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的</a:t>
            </a:r>
            <a:r>
              <a:rPr lang="en-US" altLang="zh-CN" sz="2000" dirty="0" smtClean="0">
                <a:latin typeface="Times New Roman" pitchFamily="18" charset="0"/>
              </a:rPr>
              <a:t>m</a:t>
            </a:r>
            <a:r>
              <a:rPr lang="zh-CN" altLang="en-US" sz="2000" dirty="0" smtClean="0">
                <a:latin typeface="Times New Roman" pitchFamily="18" charset="0"/>
              </a:rPr>
              <a:t>序列，对于任一正整数</a:t>
            </a:r>
            <a:r>
              <a:rPr lang="en-US" altLang="zh-CN" sz="2000" i="1" dirty="0" smtClean="0">
                <a:latin typeface="Times New Roman" pitchFamily="18" charset="0"/>
              </a:rPr>
              <a:t>τ</a:t>
            </a:r>
            <a:r>
              <a:rPr lang="en-US" altLang="zh-CN" sz="2000" dirty="0" smtClean="0">
                <a:latin typeface="Times New Roman" pitchFamily="18" charset="0"/>
              </a:rPr>
              <a:t>(0&lt;</a:t>
            </a:r>
            <a:r>
              <a:rPr lang="en-US" altLang="zh-CN" sz="2000" i="1" dirty="0" smtClean="0">
                <a:latin typeface="Times New Roman" pitchFamily="18" charset="0"/>
              </a:rPr>
              <a:t>τ</a:t>
            </a:r>
            <a:r>
              <a:rPr lang="en-US" altLang="zh-CN" sz="2000" dirty="0" smtClean="0">
                <a:latin typeface="Times New Roman" pitchFamily="18" charset="0"/>
              </a:rPr>
              <a:t>&lt;2</a:t>
            </a:r>
            <a:r>
              <a:rPr lang="en-US" altLang="zh-CN" sz="2000"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τ</a:t>
            </a:r>
            <a:r>
              <a:rPr lang="en-US" altLang="zh-CN" sz="2000" dirty="0" smtClean="0">
                <a:latin typeface="Times New Roman" pitchFamily="18" charset="0"/>
              </a:rPr>
              <a:t>}</a:t>
            </a:r>
            <a:r>
              <a:rPr lang="zh-CN" altLang="en-US" sz="2000" dirty="0" smtClean="0">
                <a:latin typeface="Times New Roman" pitchFamily="18" charset="0"/>
              </a:rPr>
              <a:t>在一个周期内为</a:t>
            </a:r>
            <a:r>
              <a:rPr lang="en-US" altLang="zh-CN" sz="2000" dirty="0" smtClean="0">
                <a:latin typeface="Times New Roman" pitchFamily="18" charset="0"/>
              </a:rPr>
              <a:t>0</a:t>
            </a:r>
            <a:r>
              <a:rPr lang="zh-CN" altLang="en-US" sz="2000" dirty="0" smtClean="0">
                <a:latin typeface="Times New Roman" pitchFamily="18" charset="0"/>
              </a:rPr>
              <a:t>的位的数目正好是序列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和</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τ</a:t>
            </a:r>
            <a:r>
              <a:rPr lang="en-US" altLang="zh-CN" sz="2000" dirty="0" smtClean="0">
                <a:latin typeface="Times New Roman" pitchFamily="18" charset="0"/>
              </a:rPr>
              <a:t>}</a:t>
            </a:r>
            <a:r>
              <a:rPr lang="zh-CN" altLang="en-US" sz="2000" dirty="0" smtClean="0">
                <a:latin typeface="Times New Roman" pitchFamily="18" charset="0"/>
              </a:rPr>
              <a:t>对应位相同的位的数目</a:t>
            </a:r>
            <a:endParaRPr lang="en-US" altLang="zh-CN" sz="2000" dirty="0" smtClean="0">
              <a:latin typeface="Times New Roman" pitchFamily="18" charset="0"/>
            </a:endParaRPr>
          </a:p>
          <a:p>
            <a:pPr lvl="1">
              <a:lnSpc>
                <a:spcPct val="100000"/>
              </a:lnSpc>
            </a:pP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τ</a:t>
            </a:r>
            <a:r>
              <a:rPr lang="en-US" altLang="zh-CN" sz="2000" dirty="0" smtClean="0">
                <a:latin typeface="Times New Roman" pitchFamily="18" charset="0"/>
              </a:rPr>
              <a:t>)</a:t>
            </a:r>
            <a:r>
              <a:rPr lang="zh-CN" altLang="en-US" sz="2000" dirty="0" smtClean="0">
                <a:latin typeface="Times New Roman" pitchFamily="18" charset="0"/>
              </a:rPr>
              <a:t>＝                                  ＝</a:t>
            </a:r>
            <a:endParaRPr lang="en-US" altLang="zh-CN" sz="2000"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11330" name="Object 2"/>
          <p:cNvGraphicFramePr>
            <a:graphicFrameLocks noChangeAspect="1"/>
          </p:cNvGraphicFramePr>
          <p:nvPr/>
        </p:nvGraphicFramePr>
        <p:xfrm>
          <a:off x="5549900" y="3581400"/>
          <a:ext cx="1020768" cy="762000"/>
        </p:xfrm>
        <a:graphic>
          <a:graphicData uri="http://schemas.openxmlformats.org/presentationml/2006/ole">
            <p:oleObj spid="_x0000_s611330" name="公式" r:id="rId3" imgW="571320" imgH="431640" progId="Equation.3">
              <p:embed/>
            </p:oleObj>
          </a:graphicData>
        </a:graphic>
      </p:graphicFrame>
      <p:graphicFrame>
        <p:nvGraphicFramePr>
          <p:cNvPr id="611331" name="Object 3"/>
          <p:cNvGraphicFramePr>
            <a:graphicFrameLocks noChangeAspect="1"/>
          </p:cNvGraphicFramePr>
          <p:nvPr/>
        </p:nvGraphicFramePr>
        <p:xfrm>
          <a:off x="1981200" y="5562600"/>
          <a:ext cx="2136775" cy="749107"/>
        </p:xfrm>
        <a:graphic>
          <a:graphicData uri="http://schemas.openxmlformats.org/presentationml/2006/ole">
            <p:oleObj spid="_x0000_s611331" name="公式" r:id="rId4" imgW="1218960" imgH="431640" progId="Equation.3">
              <p:embed/>
            </p:oleObj>
          </a:graphicData>
        </a:graphic>
      </p:graphicFrame>
      <p:graphicFrame>
        <p:nvGraphicFramePr>
          <p:cNvPr id="611332" name="Object 4"/>
          <p:cNvGraphicFramePr>
            <a:graphicFrameLocks noChangeAspect="1"/>
          </p:cNvGraphicFramePr>
          <p:nvPr/>
        </p:nvGraphicFramePr>
        <p:xfrm>
          <a:off x="4343399" y="5562600"/>
          <a:ext cx="1764489" cy="762000"/>
        </p:xfrm>
        <a:graphic>
          <a:graphicData uri="http://schemas.openxmlformats.org/presentationml/2006/ole">
            <p:oleObj spid="_x0000_s611332" name="公式" r:id="rId5" imgW="99036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11331"/>
                                        </p:tgtEl>
                                        <p:attrNameLst>
                                          <p:attrName>style.visibility</p:attrName>
                                        </p:attrNameLst>
                                      </p:cBhvr>
                                      <p:to>
                                        <p:strVal val="visible"/>
                                      </p:to>
                                    </p:set>
                                    <p:anim calcmode="lin" valueType="num">
                                      <p:cBhvr additive="base">
                                        <p:cTn id="7" dur="500" fill="hold"/>
                                        <p:tgtEl>
                                          <p:spTgt spid="611331"/>
                                        </p:tgtEl>
                                        <p:attrNameLst>
                                          <p:attrName>ppt_x</p:attrName>
                                        </p:attrNameLst>
                                      </p:cBhvr>
                                      <p:tavLst>
                                        <p:tav tm="0">
                                          <p:val>
                                            <p:strVal val="#ppt_x"/>
                                          </p:val>
                                        </p:tav>
                                        <p:tav tm="100000">
                                          <p:val>
                                            <p:strVal val="#ppt_x"/>
                                          </p:val>
                                        </p:tav>
                                      </p:tavLst>
                                    </p:anim>
                                    <p:anim calcmode="lin" valueType="num">
                                      <p:cBhvr additive="base">
                                        <p:cTn id="8" dur="500" fill="hold"/>
                                        <p:tgtEl>
                                          <p:spTgt spid="61133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1332"/>
                                        </p:tgtEl>
                                        <p:attrNameLst>
                                          <p:attrName>style.visibility</p:attrName>
                                        </p:attrNameLst>
                                      </p:cBhvr>
                                      <p:to>
                                        <p:strVal val="visible"/>
                                      </p:to>
                                    </p:set>
                                    <p:anim calcmode="lin" valueType="num">
                                      <p:cBhvr additive="base">
                                        <p:cTn id="11" dur="500" fill="hold"/>
                                        <p:tgtEl>
                                          <p:spTgt spid="611332"/>
                                        </p:tgtEl>
                                        <p:attrNameLst>
                                          <p:attrName>ppt_x</p:attrName>
                                        </p:attrNameLst>
                                      </p:cBhvr>
                                      <p:tavLst>
                                        <p:tav tm="0">
                                          <p:val>
                                            <p:strVal val="#ppt_x"/>
                                          </p:val>
                                        </p:tav>
                                        <p:tav tm="100000">
                                          <p:val>
                                            <p:strVal val="#ppt_x"/>
                                          </p:val>
                                        </p:tav>
                                      </p:tavLst>
                                    </p:anim>
                                    <p:anim calcmode="lin" valueType="num">
                                      <p:cBhvr additive="base">
                                        <p:cTn id="12" dur="500" fill="hold"/>
                                        <p:tgtEl>
                                          <p:spTgt spid="611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2.2.5 m</a:t>
            </a:r>
            <a:r>
              <a:rPr lang="zh-CN" altLang="en-US" dirty="0" smtClean="0"/>
              <a:t>序列的伪随机性</a:t>
            </a:r>
            <a:endParaRPr lang="zh-CN" altLang="en-US" dirty="0"/>
          </a:p>
        </p:txBody>
      </p:sp>
      <p:sp>
        <p:nvSpPr>
          <p:cNvPr id="3" name="内容占位符 2"/>
          <p:cNvSpPr>
            <a:spLocks noGrp="1"/>
          </p:cNvSpPr>
          <p:nvPr>
            <p:ph idx="1"/>
          </p:nvPr>
        </p:nvSpPr>
        <p:spPr>
          <a:xfrm>
            <a:off x="152400" y="990600"/>
            <a:ext cx="8991600" cy="5562600"/>
          </a:xfrm>
        </p:spPr>
        <p:txBody>
          <a:bodyPr/>
          <a:lstStyle/>
          <a:p>
            <a:pPr lvl="1"/>
            <a:r>
              <a:rPr lang="zh-CN" altLang="en-US" sz="2000" dirty="0" smtClean="0">
                <a:latin typeface="Times New Roman" pitchFamily="18" charset="0"/>
              </a:rPr>
              <a:t>设序列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满足递推关系</a:t>
            </a:r>
            <a:endParaRPr lang="zh-CN" altLang="en-US" sz="2000" i="1" dirty="0" smtClean="0">
              <a:latin typeface="Times New Roman" pitchFamily="18" charset="0"/>
            </a:endParaRPr>
          </a:p>
          <a:p>
            <a:pPr lvl="1"/>
            <a:r>
              <a:rPr lang="en-US" altLang="zh-CN" sz="2000" i="1" dirty="0" err="1" smtClean="0">
                <a:latin typeface="Times New Roman" pitchFamily="18" charset="0"/>
              </a:rPr>
              <a:t>a</a:t>
            </a:r>
            <a:r>
              <a:rPr lang="en-US" altLang="zh-CN" sz="2000" i="1" baseline="-25000" dirty="0" err="1" smtClean="0">
                <a:latin typeface="Times New Roman" pitchFamily="18" charset="0"/>
              </a:rPr>
              <a:t>h+n</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h+n</a:t>
            </a:r>
            <a:r>
              <a:rPr lang="zh-CN" altLang="en-US" sz="2000" i="1"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c</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i="1" baseline="-25000" dirty="0" smtClean="0">
                <a:latin typeface="Times New Roman" pitchFamily="18" charset="0"/>
              </a:rPr>
              <a:t>h+n</a:t>
            </a:r>
            <a:r>
              <a:rPr lang="zh-CN" altLang="en-US" sz="2000" i="1" baseline="-25000" dirty="0" smtClean="0">
                <a:latin typeface="Times New Roman" pitchFamily="18" charset="0"/>
              </a:rPr>
              <a:t>－</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i="1" dirty="0" err="1" smtClean="0">
                <a:latin typeface="Times New Roman" pitchFamily="18" charset="0"/>
              </a:rPr>
              <a:t>a</a:t>
            </a:r>
            <a:r>
              <a:rPr lang="en-US" altLang="zh-CN" sz="2000" i="1" baseline="-25000" dirty="0" err="1" smtClean="0">
                <a:latin typeface="Times New Roman" pitchFamily="18" charset="0"/>
              </a:rPr>
              <a:t>h</a:t>
            </a:r>
            <a:endParaRPr lang="en-US" altLang="zh-CN" sz="2000" i="1" baseline="-25000" dirty="0" smtClean="0">
              <a:latin typeface="Times New Roman" pitchFamily="18" charset="0"/>
            </a:endParaRPr>
          </a:p>
          <a:p>
            <a:pPr lvl="1"/>
            <a:r>
              <a:rPr lang="zh-CN" altLang="en-US" sz="2000" dirty="0" smtClean="0">
                <a:latin typeface="Times New Roman" pitchFamily="18" charset="0"/>
              </a:rPr>
              <a:t>故</a:t>
            </a:r>
            <a:r>
              <a:rPr lang="en-US" altLang="zh-CN" sz="2000" i="1" dirty="0" err="1" smtClean="0">
                <a:latin typeface="Times New Roman" pitchFamily="18" charset="0"/>
              </a:rPr>
              <a:t>a</a:t>
            </a:r>
            <a:r>
              <a:rPr lang="en-US" altLang="zh-CN" sz="2000" i="1" baseline="-25000" dirty="0" err="1" smtClean="0">
                <a:latin typeface="Times New Roman" pitchFamily="18" charset="0"/>
              </a:rPr>
              <a:t>h+n+τ</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h+n+τ</a:t>
            </a:r>
            <a:r>
              <a:rPr lang="zh-CN" altLang="en-US" sz="2000" i="1"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c</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i="1" baseline="-25000" dirty="0" smtClean="0">
                <a:latin typeface="Times New Roman" pitchFamily="18" charset="0"/>
              </a:rPr>
              <a:t>h+n+τ</a:t>
            </a:r>
            <a:r>
              <a:rPr lang="zh-CN" altLang="en-US" sz="2000" i="1" baseline="-25000" dirty="0" smtClean="0">
                <a:latin typeface="Times New Roman" pitchFamily="18" charset="0"/>
              </a:rPr>
              <a:t>－</a:t>
            </a:r>
            <a:r>
              <a:rPr lang="en-US" altLang="zh-CN" sz="2000" baseline="-25000" dirty="0" smtClean="0">
                <a:latin typeface="Times New Roman" pitchFamily="18" charset="0"/>
              </a:rPr>
              <a:t>2 </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i="1" dirty="0" err="1" smtClean="0">
                <a:latin typeface="Times New Roman" pitchFamily="18" charset="0"/>
              </a:rPr>
              <a:t>a</a:t>
            </a:r>
            <a:r>
              <a:rPr lang="en-US" altLang="zh-CN" sz="2000" i="1" baseline="-25000" dirty="0" err="1" smtClean="0">
                <a:latin typeface="Times New Roman" pitchFamily="18" charset="0"/>
              </a:rPr>
              <a:t>h+τ</a:t>
            </a:r>
            <a:endParaRPr lang="en-US" altLang="zh-CN" sz="2000" i="1" baseline="-25000" dirty="0" smtClean="0">
              <a:latin typeface="Times New Roman" pitchFamily="18" charset="0"/>
            </a:endParaRPr>
          </a:p>
          <a:p>
            <a:pPr lvl="1"/>
            <a:r>
              <a:rPr lang="zh-CN" altLang="en-US" sz="2000" dirty="0" smtClean="0">
                <a:latin typeface="Times New Roman" pitchFamily="18" charset="0"/>
              </a:rPr>
              <a:t>即</a:t>
            </a:r>
            <a:r>
              <a:rPr lang="en-US" altLang="zh-CN" sz="2000" i="1" dirty="0" err="1" smtClean="0">
                <a:latin typeface="Times New Roman" pitchFamily="18" charset="0"/>
              </a:rPr>
              <a:t>a</a:t>
            </a:r>
            <a:r>
              <a:rPr lang="en-US" altLang="zh-CN" sz="2000" i="1" baseline="-25000" dirty="0" err="1" smtClean="0">
                <a:latin typeface="Times New Roman" pitchFamily="18" charset="0"/>
              </a:rPr>
              <a:t>h+n</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a</a:t>
            </a:r>
            <a:r>
              <a:rPr lang="en-US" altLang="zh-CN" sz="2000" i="1" baseline="-25000" dirty="0" err="1" smtClean="0">
                <a:latin typeface="Times New Roman" pitchFamily="18" charset="0"/>
              </a:rPr>
              <a:t>h+n+τ</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h+n</a:t>
            </a:r>
            <a:r>
              <a:rPr lang="zh-CN" altLang="en-US" sz="2000" i="1"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a</a:t>
            </a:r>
            <a:r>
              <a:rPr lang="en-US" altLang="zh-CN" sz="2000" i="1" baseline="-25000" dirty="0" smtClean="0">
                <a:latin typeface="Times New Roman" pitchFamily="18" charset="0"/>
              </a:rPr>
              <a:t>h+n+τ</a:t>
            </a:r>
            <a:r>
              <a:rPr lang="zh-CN" altLang="en-US" sz="2000" i="1"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 </a:t>
            </a:r>
            <a:r>
              <a:rPr lang="en-US" altLang="zh-CN" sz="2000" dirty="0" smtClean="0">
                <a:latin typeface="Times New Roman" pitchFamily="18" charset="0"/>
                <a:sym typeface="Symbol" pitchFamily="18" charset="2"/>
              </a:rPr>
              <a:t> </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h+n</a:t>
            </a:r>
            <a:r>
              <a:rPr lang="zh-CN" altLang="en-US" sz="2000" i="1" baseline="-25000" dirty="0" smtClean="0">
                <a:latin typeface="Times New Roman" pitchFamily="18" charset="0"/>
              </a:rPr>
              <a:t>－</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a</a:t>
            </a:r>
            <a:r>
              <a:rPr lang="en-US" altLang="zh-CN" sz="2000" i="1" baseline="-25000" dirty="0" smtClean="0">
                <a:latin typeface="Times New Roman" pitchFamily="18" charset="0"/>
              </a:rPr>
              <a:t>h+n+τ</a:t>
            </a:r>
            <a:r>
              <a:rPr lang="zh-CN" altLang="en-US" sz="2000" i="1" baseline="-25000" dirty="0" smtClean="0">
                <a:latin typeface="Times New Roman" pitchFamily="18" charset="0"/>
              </a:rPr>
              <a:t>－</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 </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h</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a</a:t>
            </a:r>
            <a:r>
              <a:rPr lang="en-US" altLang="zh-CN" sz="2000" i="1" baseline="-25000" dirty="0" err="1" smtClean="0">
                <a:latin typeface="Times New Roman" pitchFamily="18" charset="0"/>
              </a:rPr>
              <a:t>h+τ</a:t>
            </a:r>
            <a:r>
              <a:rPr lang="en-US" altLang="zh-CN" sz="2000" dirty="0" smtClean="0">
                <a:latin typeface="Times New Roman" pitchFamily="18" charset="0"/>
              </a:rPr>
              <a:t>)</a:t>
            </a:r>
          </a:p>
          <a:p>
            <a:pPr lvl="1"/>
            <a:r>
              <a:rPr lang="zh-CN" altLang="en-US" sz="2000" dirty="0" smtClean="0">
                <a:latin typeface="Times New Roman" pitchFamily="18" charset="0"/>
              </a:rPr>
              <a:t>令</a:t>
            </a:r>
            <a:r>
              <a:rPr lang="en-US" altLang="zh-CN" sz="2000" i="1" dirty="0" err="1" smtClean="0">
                <a:latin typeface="Times New Roman" pitchFamily="18" charset="0"/>
              </a:rPr>
              <a:t>b</a:t>
            </a:r>
            <a:r>
              <a:rPr lang="en-US" altLang="zh-CN" sz="2000" i="1" baseline="-25000" dirty="0" err="1" smtClean="0">
                <a:latin typeface="Times New Roman" pitchFamily="18" charset="0"/>
              </a:rPr>
              <a:t>j</a:t>
            </a:r>
            <a:r>
              <a:rPr lang="en-US" altLang="zh-CN" sz="2000" i="1"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j</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a</a:t>
            </a:r>
            <a:r>
              <a:rPr lang="en-US" altLang="zh-CN" sz="2000" i="1" baseline="-25000" dirty="0" err="1" smtClean="0">
                <a:latin typeface="Times New Roman" pitchFamily="18" charset="0"/>
              </a:rPr>
              <a:t>j+τ</a:t>
            </a:r>
            <a:r>
              <a:rPr lang="zh-CN" altLang="en-US" sz="2000" dirty="0" smtClean="0">
                <a:latin typeface="Times New Roman" pitchFamily="18" charset="0"/>
              </a:rPr>
              <a:t>，则由递推序列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可推得递推序列</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i="1" baseline="-25000" dirty="0"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i+τ</a:t>
            </a:r>
            <a:r>
              <a:rPr lang="en-US" altLang="zh-CN" sz="2000" dirty="0" smtClean="0">
                <a:latin typeface="Times New Roman" pitchFamily="18" charset="0"/>
              </a:rPr>
              <a:t>}</a:t>
            </a:r>
            <a:endParaRPr lang="en-US" altLang="zh-CN" sz="2000" i="1" dirty="0" smtClean="0">
              <a:latin typeface="Times New Roman" pitchFamily="18" charset="0"/>
            </a:endParaRPr>
          </a:p>
          <a:p>
            <a:pPr lvl="1"/>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i="1" baseline="-25000" dirty="0"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满足</a:t>
            </a:r>
            <a:r>
              <a:rPr lang="en-US" altLang="zh-CN" sz="2000" i="1" dirty="0" err="1" smtClean="0">
                <a:latin typeface="Times New Roman" pitchFamily="18" charset="0"/>
              </a:rPr>
              <a:t>b</a:t>
            </a:r>
            <a:r>
              <a:rPr lang="en-US" altLang="zh-CN" sz="2000" i="1" baseline="-25000" dirty="0" err="1" smtClean="0">
                <a:latin typeface="Times New Roman" pitchFamily="18" charset="0"/>
              </a:rPr>
              <a:t>h+n</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b</a:t>
            </a:r>
            <a:r>
              <a:rPr lang="en-US" altLang="zh-CN" sz="2000" i="1" baseline="-25000" dirty="0" smtClean="0">
                <a:latin typeface="Times New Roman" pitchFamily="18" charset="0"/>
              </a:rPr>
              <a:t>h+n</a:t>
            </a:r>
            <a:r>
              <a:rPr lang="zh-CN" altLang="en-US" sz="2000" i="1"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c</a:t>
            </a:r>
            <a:r>
              <a:rPr lang="en-US" altLang="zh-CN" sz="2000" baseline="-25000" dirty="0" smtClean="0">
                <a:latin typeface="Times New Roman" pitchFamily="18" charset="0"/>
              </a:rPr>
              <a:t>2</a:t>
            </a:r>
            <a:r>
              <a:rPr lang="en-US" altLang="zh-CN" sz="2000" i="1" dirty="0" smtClean="0">
                <a:latin typeface="Times New Roman" pitchFamily="18" charset="0"/>
              </a:rPr>
              <a:t>b</a:t>
            </a:r>
            <a:r>
              <a:rPr lang="en-US" altLang="zh-CN" sz="2000" i="1" baseline="-25000" dirty="0" smtClean="0">
                <a:latin typeface="Times New Roman" pitchFamily="18" charset="0"/>
              </a:rPr>
              <a:t>h+n</a:t>
            </a:r>
            <a:r>
              <a:rPr lang="zh-CN" altLang="en-US" sz="2000" i="1" baseline="-25000" dirty="0" smtClean="0">
                <a:latin typeface="Times New Roman" pitchFamily="18" charset="0"/>
              </a:rPr>
              <a:t>－</a:t>
            </a:r>
            <a:r>
              <a:rPr lang="en-US" altLang="zh-CN" sz="2000" baseline="-25000" dirty="0" smtClean="0">
                <a:latin typeface="Times New Roman" pitchFamily="18" charset="0"/>
              </a:rPr>
              <a:t>2</a:t>
            </a:r>
            <a:r>
              <a:rPr lang="en-US" altLang="zh-CN" sz="2000" i="1" dirty="0" smtClean="0">
                <a:latin typeface="Times New Roman" pitchFamily="18" charset="0"/>
              </a:rPr>
              <a:t>…</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i="1" dirty="0" err="1" smtClean="0">
                <a:latin typeface="Times New Roman" pitchFamily="18" charset="0"/>
              </a:rPr>
              <a:t>b</a:t>
            </a:r>
            <a:r>
              <a:rPr lang="en-US" altLang="zh-CN" sz="2000" i="1" baseline="-25000" dirty="0" err="1" smtClean="0">
                <a:latin typeface="Times New Roman" pitchFamily="18" charset="0"/>
              </a:rPr>
              <a:t>h</a:t>
            </a:r>
            <a:endParaRPr lang="en-US" altLang="zh-CN" sz="2000" i="1" baseline="-25000" dirty="0" smtClean="0">
              <a:latin typeface="Times New Roman" pitchFamily="18" charset="0"/>
            </a:endParaRPr>
          </a:p>
          <a:p>
            <a:pPr lvl="1"/>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i="1" baseline="-25000" dirty="0"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也是</a:t>
            </a:r>
            <a:r>
              <a:rPr lang="en-US" altLang="zh-CN" sz="2000" dirty="0" smtClean="0">
                <a:latin typeface="Times New Roman" pitchFamily="18" charset="0"/>
              </a:rPr>
              <a:t>m</a:t>
            </a:r>
            <a:r>
              <a:rPr lang="zh-CN" altLang="en-US" sz="2000" dirty="0" smtClean="0">
                <a:latin typeface="Times New Roman" pitchFamily="18" charset="0"/>
              </a:rPr>
              <a:t>序列。为了计算</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τ</a:t>
            </a:r>
            <a:r>
              <a:rPr lang="en-US" altLang="zh-CN" sz="2000" dirty="0" smtClean="0">
                <a:latin typeface="Times New Roman" pitchFamily="18" charset="0"/>
              </a:rPr>
              <a:t>)</a:t>
            </a:r>
            <a:r>
              <a:rPr lang="zh-CN" altLang="en-US" sz="2000" i="1" dirty="0" smtClean="0">
                <a:latin typeface="Times New Roman" pitchFamily="18" charset="0"/>
              </a:rPr>
              <a:t>，</a:t>
            </a:r>
            <a:r>
              <a:rPr lang="zh-CN" altLang="en-US" sz="2000" dirty="0" smtClean="0">
                <a:latin typeface="Times New Roman" pitchFamily="18" charset="0"/>
              </a:rPr>
              <a:t>只要用</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i="1" baseline="-25000" dirty="0"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在一个周期中</a:t>
            </a:r>
            <a:r>
              <a:rPr lang="en-US" altLang="zh-CN" sz="2000" dirty="0" smtClean="0">
                <a:latin typeface="Times New Roman" pitchFamily="18" charset="0"/>
              </a:rPr>
              <a:t>0</a:t>
            </a:r>
            <a:r>
              <a:rPr lang="zh-CN" altLang="en-US" sz="2000" dirty="0" smtClean="0">
                <a:latin typeface="Times New Roman" pitchFamily="18" charset="0"/>
              </a:rPr>
              <a:t>的个数减去</a:t>
            </a:r>
            <a:r>
              <a:rPr lang="en-US" altLang="zh-CN" sz="2000" dirty="0" smtClean="0">
                <a:latin typeface="Times New Roman" pitchFamily="18" charset="0"/>
              </a:rPr>
              <a:t>1</a:t>
            </a:r>
            <a:r>
              <a:rPr lang="zh-CN" altLang="en-US" sz="2000" dirty="0" smtClean="0">
                <a:latin typeface="Times New Roman" pitchFamily="18" charset="0"/>
              </a:rPr>
              <a:t>的个数，再除以</a:t>
            </a:r>
            <a:r>
              <a:rPr lang="en-US" altLang="zh-CN" sz="2000" dirty="0" smtClean="0">
                <a:latin typeface="Times New Roman" pitchFamily="18" charset="0"/>
              </a:rPr>
              <a:t>2</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，即</a:t>
            </a:r>
          </a:p>
          <a:p>
            <a:pPr lvl="1"/>
            <a:r>
              <a:rPr lang="zh-CN" altLang="en-US" sz="2000" i="1" dirty="0" smtClean="0">
                <a:latin typeface="Times New Roman" pitchFamily="18" charset="0"/>
              </a:rPr>
              <a:t>           	 </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τ</a:t>
            </a:r>
            <a:r>
              <a:rPr lang="en-US" altLang="zh-CN" sz="2000" dirty="0" smtClean="0">
                <a:latin typeface="Times New Roman" pitchFamily="18" charset="0"/>
              </a:rPr>
              <a:t>)</a:t>
            </a:r>
            <a:r>
              <a:rPr lang="en-US" altLang="zh-CN" sz="2000" i="1" dirty="0" smtClean="0">
                <a:latin typeface="Times New Roman" pitchFamily="18" charset="0"/>
              </a:rPr>
              <a:t>=                           =                      </a:t>
            </a:r>
            <a:r>
              <a:rPr lang="zh-CN" altLang="en-US" sz="2000" dirty="0" smtClean="0">
                <a:latin typeface="Times New Roman" pitchFamily="18" charset="0"/>
              </a:rPr>
              <a:t>（证毕）</a:t>
            </a:r>
            <a:endParaRPr lang="en-US" altLang="zh-CN" sz="2000"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12357" name="Object 5"/>
          <p:cNvGraphicFramePr>
            <a:graphicFrameLocks noChangeAspect="1"/>
          </p:cNvGraphicFramePr>
          <p:nvPr/>
        </p:nvGraphicFramePr>
        <p:xfrm>
          <a:off x="2773363" y="4800600"/>
          <a:ext cx="1570037" cy="732484"/>
        </p:xfrm>
        <a:graphic>
          <a:graphicData uri="http://schemas.openxmlformats.org/presentationml/2006/ole">
            <p:oleObj spid="_x0000_s612357" name="公式" r:id="rId3" imgW="901440" imgH="419040" progId="Equation.3">
              <p:embed/>
            </p:oleObj>
          </a:graphicData>
        </a:graphic>
      </p:graphicFrame>
      <p:graphicFrame>
        <p:nvGraphicFramePr>
          <p:cNvPr id="612358" name="Object 6"/>
          <p:cNvGraphicFramePr>
            <a:graphicFrameLocks noChangeAspect="1"/>
          </p:cNvGraphicFramePr>
          <p:nvPr/>
        </p:nvGraphicFramePr>
        <p:xfrm>
          <a:off x="4648200" y="4800601"/>
          <a:ext cx="1008000" cy="762000"/>
        </p:xfrm>
        <a:graphic>
          <a:graphicData uri="http://schemas.openxmlformats.org/presentationml/2006/ole">
            <p:oleObj spid="_x0000_s612358" name="公式" r:id="rId4" imgW="533160" imgH="406080" progId="Equation.3">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2.1.1 </a:t>
            </a:r>
            <a:r>
              <a:rPr lang="zh-CN" altLang="en-US" dirty="0" smtClean="0"/>
              <a:t>同步流密码</a:t>
            </a:r>
            <a:endParaRPr lang="zh-CN" altLang="en-US" dirty="0"/>
          </a:p>
        </p:txBody>
      </p:sp>
      <p:sp>
        <p:nvSpPr>
          <p:cNvPr id="3" name="内容占位符 2"/>
          <p:cNvSpPr>
            <a:spLocks noGrp="1"/>
          </p:cNvSpPr>
          <p:nvPr>
            <p:ph idx="1"/>
          </p:nvPr>
        </p:nvSpPr>
        <p:spPr>
          <a:xfrm>
            <a:off x="457200" y="914400"/>
            <a:ext cx="8229600" cy="5486400"/>
          </a:xfrm>
        </p:spPr>
        <p:txBody>
          <a:bodyPr/>
          <a:lstStyle/>
          <a:p>
            <a:pPr>
              <a:lnSpc>
                <a:spcPct val="100000"/>
              </a:lnSpc>
            </a:pPr>
            <a:r>
              <a:rPr lang="zh-CN" altLang="en-US" dirty="0" smtClean="0">
                <a:latin typeface="Times New Roman" pitchFamily="18" charset="0"/>
              </a:rPr>
              <a:t>流密码可按记忆元件存储状态分类</a:t>
            </a:r>
          </a:p>
          <a:p>
            <a:pPr lvl="1">
              <a:lnSpc>
                <a:spcPct val="100000"/>
              </a:lnSpc>
            </a:pPr>
            <a:r>
              <a:rPr lang="zh-CN" altLang="en-US" dirty="0" smtClean="0">
                <a:latin typeface="Times New Roman" pitchFamily="18" charset="0"/>
              </a:rPr>
              <a:t>按照加密器中记忆元件的存储状态</a:t>
            </a:r>
            <a:r>
              <a:rPr lang="en-US" altLang="zh-CN" i="1" dirty="0" err="1" smtClean="0">
                <a:latin typeface="Times New Roman" pitchFamily="18" charset="0"/>
              </a:rPr>
              <a:t>σ</a:t>
            </a:r>
            <a:r>
              <a:rPr lang="en-US" altLang="zh-CN" i="1" baseline="-25000" dirty="0" err="1" smtClean="0">
                <a:latin typeface="Times New Roman" pitchFamily="18" charset="0"/>
              </a:rPr>
              <a:t>i</a:t>
            </a:r>
            <a:r>
              <a:rPr lang="en-US" altLang="zh-CN" i="1" baseline="-25000" dirty="0" smtClean="0">
                <a:latin typeface="Times New Roman" pitchFamily="18" charset="0"/>
              </a:rPr>
              <a:t> </a:t>
            </a:r>
            <a:r>
              <a:rPr lang="zh-CN" altLang="en-US" dirty="0" smtClean="0">
                <a:solidFill>
                  <a:srgbClr val="0000FF"/>
                </a:solidFill>
                <a:latin typeface="Times New Roman" pitchFamily="18" charset="0"/>
              </a:rPr>
              <a:t>是否依赖于输入的明文字符流</a:t>
            </a:r>
            <a:r>
              <a:rPr lang="zh-CN" altLang="en-US" dirty="0" smtClean="0">
                <a:latin typeface="Times New Roman" pitchFamily="18" charset="0"/>
              </a:rPr>
              <a:t>，流密码可进一步分成</a:t>
            </a:r>
            <a:r>
              <a:rPr lang="zh-CN" altLang="en-US" dirty="0" smtClean="0">
                <a:solidFill>
                  <a:srgbClr val="0000FF"/>
                </a:solidFill>
                <a:latin typeface="Times New Roman" pitchFamily="18" charset="0"/>
              </a:rPr>
              <a:t>同步</a:t>
            </a:r>
            <a:r>
              <a:rPr lang="zh-CN" altLang="en-US" dirty="0" smtClean="0">
                <a:latin typeface="Times New Roman" pitchFamily="18" charset="0"/>
              </a:rPr>
              <a:t>和</a:t>
            </a:r>
            <a:r>
              <a:rPr lang="zh-CN" altLang="en-US" dirty="0" smtClean="0">
                <a:solidFill>
                  <a:srgbClr val="0000FF"/>
                </a:solidFill>
                <a:latin typeface="Times New Roman" pitchFamily="18" charset="0"/>
              </a:rPr>
              <a:t>自同步流密码</a:t>
            </a:r>
            <a:r>
              <a:rPr lang="zh-CN" altLang="en-US" dirty="0" smtClean="0">
                <a:latin typeface="Times New Roman" pitchFamily="18" charset="0"/>
              </a:rPr>
              <a:t>两种</a:t>
            </a:r>
            <a:endParaRPr lang="zh-CN" altLang="en-US" i="1" dirty="0" smtClean="0">
              <a:latin typeface="Times New Roman" pitchFamily="18" charset="0"/>
            </a:endParaRPr>
          </a:p>
          <a:p>
            <a:pPr lvl="1">
              <a:lnSpc>
                <a:spcPct val="100000"/>
              </a:lnSpc>
            </a:pPr>
            <a:r>
              <a:rPr lang="en-US" altLang="zh-CN" i="1" dirty="0" err="1" smtClean="0">
                <a:solidFill>
                  <a:srgbClr val="006600"/>
                </a:solidFill>
                <a:effectLst>
                  <a:outerShdw blurRad="38100" dist="38100" dir="2700000" algn="tl">
                    <a:srgbClr val="000000">
                      <a:alpha val="43137"/>
                    </a:srgbClr>
                  </a:outerShdw>
                </a:effectLst>
                <a:latin typeface="Times New Roman" pitchFamily="18" charset="0"/>
              </a:rPr>
              <a:t>σ</a:t>
            </a:r>
            <a:r>
              <a:rPr lang="en-US" altLang="zh-CN" i="1" baseline="-25000" dirty="0" err="1" smtClean="0">
                <a:solidFill>
                  <a:srgbClr val="006600"/>
                </a:solidFill>
                <a:effectLst>
                  <a:outerShdw blurRad="38100" dist="38100" dir="2700000" algn="tl">
                    <a:srgbClr val="000000">
                      <a:alpha val="43137"/>
                    </a:srgbClr>
                  </a:outerShdw>
                </a:effectLst>
                <a:latin typeface="Times New Roman" pitchFamily="18" charset="0"/>
              </a:rPr>
              <a:t>i</a:t>
            </a:r>
            <a:r>
              <a:rPr lang="en-US" altLang="zh-CN" i="1" baseline="-25000" dirty="0" smtClean="0">
                <a:solidFill>
                  <a:srgbClr val="006600"/>
                </a:solidFill>
                <a:effectLst>
                  <a:outerShdw blurRad="38100" dist="38100" dir="2700000" algn="tl">
                    <a:srgbClr val="000000">
                      <a:alpha val="43137"/>
                    </a:srgbClr>
                  </a:outerShdw>
                </a:effectLst>
                <a:latin typeface="Times New Roman" pitchFamily="18" charset="0"/>
              </a:rPr>
              <a:t>  </a:t>
            </a:r>
            <a:r>
              <a:rPr lang="zh-CN" altLang="en-US" dirty="0" smtClean="0">
                <a:solidFill>
                  <a:srgbClr val="006600"/>
                </a:solidFill>
                <a:effectLst>
                  <a:outerShdw blurRad="38100" dist="38100" dir="2700000" algn="tl">
                    <a:srgbClr val="000000">
                      <a:alpha val="43137"/>
                    </a:srgbClr>
                  </a:outerShdw>
                </a:effectLst>
                <a:latin typeface="Times New Roman" pitchFamily="18" charset="0"/>
              </a:rPr>
              <a:t>独立于明文字符流的叫做同步流密码</a:t>
            </a:r>
            <a:r>
              <a:rPr lang="zh-CN" altLang="en-US" dirty="0" smtClean="0">
                <a:latin typeface="Times New Roman" pitchFamily="18" charset="0"/>
              </a:rPr>
              <a:t>，否则叫做</a:t>
            </a:r>
            <a:r>
              <a:rPr lang="zh-CN" altLang="en-US" dirty="0" smtClean="0">
                <a:solidFill>
                  <a:srgbClr val="006600"/>
                </a:solidFill>
                <a:effectLst>
                  <a:outerShdw blurRad="38100" dist="38100" dir="2700000" algn="tl">
                    <a:srgbClr val="000000">
                      <a:alpha val="43137"/>
                    </a:srgbClr>
                  </a:outerShdw>
                </a:effectLst>
                <a:latin typeface="Times New Roman" pitchFamily="18" charset="0"/>
              </a:rPr>
              <a:t>自同步流密码</a:t>
            </a:r>
          </a:p>
          <a:p>
            <a:pPr lvl="2">
              <a:lnSpc>
                <a:spcPct val="100000"/>
              </a:lnSpc>
            </a:pPr>
            <a:r>
              <a:rPr lang="zh-CN" altLang="en-US" sz="2000" dirty="0" smtClean="0">
                <a:latin typeface="Times New Roman" pitchFamily="18" charset="0"/>
              </a:rPr>
              <a:t>由于</a:t>
            </a:r>
            <a:r>
              <a:rPr lang="zh-CN" altLang="en-US" sz="2000" dirty="0" smtClean="0">
                <a:solidFill>
                  <a:srgbClr val="FF0000"/>
                </a:solidFill>
                <a:latin typeface="Times New Roman" pitchFamily="18" charset="0"/>
              </a:rPr>
              <a:t>自同步流密码的密钥流产生与明文有关</a:t>
            </a:r>
            <a:r>
              <a:rPr lang="zh-CN" altLang="en-US" sz="2000" dirty="0" smtClean="0">
                <a:latin typeface="Times New Roman" pitchFamily="18" charset="0"/>
              </a:rPr>
              <a:t>，所以理论上难于分析。</a:t>
            </a:r>
          </a:p>
          <a:p>
            <a:pPr lvl="2">
              <a:lnSpc>
                <a:spcPct val="100000"/>
              </a:lnSpc>
            </a:pPr>
            <a:r>
              <a:rPr lang="zh-CN" altLang="en-US" sz="2000" dirty="0" smtClean="0">
                <a:latin typeface="Times New Roman" pitchFamily="18" charset="0"/>
              </a:rPr>
              <a:t>好的密码算法应该</a:t>
            </a:r>
            <a:r>
              <a:rPr lang="zh-CN" altLang="en-US" sz="2000" dirty="0" smtClean="0">
                <a:solidFill>
                  <a:srgbClr val="FF0000"/>
                </a:solidFill>
                <a:latin typeface="Times New Roman" pitchFamily="18" charset="0"/>
              </a:rPr>
              <a:t>在理论上或基于实践检验能够证明其是安全的或至少是没有明显漏洞的</a:t>
            </a:r>
            <a:r>
              <a:rPr lang="zh-CN" altLang="en-US" sz="2000" dirty="0" smtClean="0">
                <a:latin typeface="Times New Roman" pitchFamily="18" charset="0"/>
              </a:rPr>
              <a:t>。</a:t>
            </a:r>
          </a:p>
          <a:p>
            <a:pPr lvl="2">
              <a:lnSpc>
                <a:spcPct val="100000"/>
              </a:lnSpc>
            </a:pPr>
            <a:r>
              <a:rPr lang="zh-CN" altLang="en-US" sz="2000" dirty="0" smtClean="0">
                <a:latin typeface="Times New Roman" pitchFamily="18" charset="0"/>
              </a:rPr>
              <a:t>如果算法难于分析，则无法保证其安全性，也就无法放心使用，因此自同步流密码研究很少，很少采用。</a:t>
            </a:r>
          </a:p>
          <a:p>
            <a:endParaRPr lang="en-US" altLang="zh-CN" sz="1800" dirty="0" smtClean="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非线性序列的设计要求</a:t>
            </a:r>
            <a:endParaRPr lang="zh-CN" altLang="en-US" dirty="0"/>
          </a:p>
        </p:txBody>
      </p:sp>
      <p:sp>
        <p:nvSpPr>
          <p:cNvPr id="3" name="内容占位符 2"/>
          <p:cNvSpPr>
            <a:spLocks noGrp="1"/>
          </p:cNvSpPr>
          <p:nvPr>
            <p:ph idx="1"/>
          </p:nvPr>
        </p:nvSpPr>
        <p:spPr>
          <a:xfrm>
            <a:off x="457200" y="990600"/>
            <a:ext cx="8534400" cy="5562600"/>
          </a:xfrm>
        </p:spPr>
        <p:txBody>
          <a:bodyPr/>
          <a:lstStyle/>
          <a:p>
            <a:pPr>
              <a:lnSpc>
                <a:spcPct val="110000"/>
              </a:lnSpc>
            </a:pPr>
            <a:r>
              <a:rPr lang="zh-CN" altLang="en-US" sz="2000" dirty="0" smtClean="0">
                <a:latin typeface="Times New Roman" pitchFamily="18" charset="0"/>
                <a:cs typeface="Times New Roman" pitchFamily="18" charset="0"/>
              </a:rPr>
              <a:t>从二元加法同步流密码的结构可以看出，如果产生的密钥流具有完全随机的特性，即真随机性，那么密钥比特之间是完全相互独立的，</a:t>
            </a:r>
            <a:r>
              <a:rPr lang="zh-CN" altLang="en-US" sz="2000" dirty="0" smtClean="0">
                <a:solidFill>
                  <a:srgbClr val="0000FF"/>
                </a:solidFill>
                <a:latin typeface="Times New Roman" pitchFamily="18" charset="0"/>
                <a:cs typeface="Times New Roman" pitchFamily="18" charset="0"/>
              </a:rPr>
              <a:t>每一个比特满足</a:t>
            </a:r>
            <a:r>
              <a:rPr lang="en-US" altLang="zh-CN" sz="2000" i="1" dirty="0" smtClean="0">
                <a:solidFill>
                  <a:srgbClr val="0000FF"/>
                </a:solidFill>
                <a:latin typeface="Times New Roman" pitchFamily="18" charset="0"/>
                <a:cs typeface="Times New Roman" pitchFamily="18" charset="0"/>
              </a:rPr>
              <a:t>P</a:t>
            </a:r>
            <a:r>
              <a:rPr lang="en-US" altLang="zh-CN" sz="2000" dirty="0" smtClean="0">
                <a:solidFill>
                  <a:srgbClr val="0000FF"/>
                </a:solidFill>
                <a:latin typeface="Times New Roman" pitchFamily="18" charset="0"/>
                <a:cs typeface="Times New Roman" pitchFamily="18" charset="0"/>
              </a:rPr>
              <a:t>(</a:t>
            </a:r>
            <a:r>
              <a:rPr lang="en-US" altLang="zh-CN" sz="2000" i="1" dirty="0" err="1" smtClean="0">
                <a:solidFill>
                  <a:srgbClr val="0000FF"/>
                </a:solidFill>
                <a:latin typeface="Times New Roman" pitchFamily="18" charset="0"/>
                <a:cs typeface="Times New Roman" pitchFamily="18" charset="0"/>
              </a:rPr>
              <a:t>z</a:t>
            </a:r>
            <a:r>
              <a:rPr lang="en-US" altLang="zh-CN" sz="2000" i="1" baseline="-25000" dirty="0" err="1" smtClean="0">
                <a:solidFill>
                  <a:srgbClr val="0000FF"/>
                </a:solidFill>
                <a:latin typeface="Times New Roman" pitchFamily="18" charset="0"/>
                <a:cs typeface="Times New Roman" pitchFamily="18" charset="0"/>
              </a:rPr>
              <a:t>l</a:t>
            </a:r>
            <a:r>
              <a:rPr lang="en-US" altLang="zh-CN" sz="2000" dirty="0" smtClean="0">
                <a:solidFill>
                  <a:srgbClr val="0000FF"/>
                </a:solidFill>
                <a:latin typeface="Times New Roman" pitchFamily="18" charset="0"/>
                <a:cs typeface="Times New Roman" pitchFamily="18" charset="0"/>
              </a:rPr>
              <a:t>=0)=</a:t>
            </a:r>
            <a:r>
              <a:rPr lang="en-US" altLang="zh-CN" sz="2000" i="1" dirty="0" smtClean="0">
                <a:solidFill>
                  <a:srgbClr val="0000FF"/>
                </a:solidFill>
                <a:latin typeface="Times New Roman" pitchFamily="18" charset="0"/>
                <a:cs typeface="Times New Roman" pitchFamily="18" charset="0"/>
              </a:rPr>
              <a:t>P</a:t>
            </a:r>
            <a:r>
              <a:rPr lang="en-US" altLang="zh-CN" sz="2000" dirty="0" smtClean="0">
                <a:solidFill>
                  <a:srgbClr val="0000FF"/>
                </a:solidFill>
                <a:latin typeface="Times New Roman" pitchFamily="18" charset="0"/>
                <a:cs typeface="Times New Roman" pitchFamily="18" charset="0"/>
              </a:rPr>
              <a:t>(</a:t>
            </a:r>
            <a:r>
              <a:rPr lang="en-US" altLang="zh-CN" sz="2000" i="1" dirty="0" err="1" smtClean="0">
                <a:solidFill>
                  <a:srgbClr val="0000FF"/>
                </a:solidFill>
                <a:latin typeface="Times New Roman" pitchFamily="18" charset="0"/>
                <a:cs typeface="Times New Roman" pitchFamily="18" charset="0"/>
              </a:rPr>
              <a:t>z</a:t>
            </a:r>
            <a:r>
              <a:rPr lang="en-US" altLang="zh-CN" sz="2000" i="1" baseline="-25000" dirty="0" err="1" smtClean="0">
                <a:solidFill>
                  <a:srgbClr val="0000FF"/>
                </a:solidFill>
                <a:latin typeface="Times New Roman" pitchFamily="18" charset="0"/>
                <a:cs typeface="Times New Roman" pitchFamily="18" charset="0"/>
              </a:rPr>
              <a:t>l</a:t>
            </a:r>
            <a:r>
              <a:rPr lang="en-US" altLang="zh-CN" sz="2000" dirty="0" smtClean="0">
                <a:solidFill>
                  <a:srgbClr val="0000FF"/>
                </a:solidFill>
                <a:latin typeface="Times New Roman" pitchFamily="18" charset="0"/>
                <a:cs typeface="Times New Roman" pitchFamily="18" charset="0"/>
              </a:rPr>
              <a:t>=1)=1/2</a:t>
            </a:r>
            <a:r>
              <a:rPr lang="zh-CN" altLang="en-US" sz="2000" dirty="0" smtClean="0">
                <a:solidFill>
                  <a:srgbClr val="0000FF"/>
                </a:solidFill>
                <a:latin typeface="Times New Roman" pitchFamily="18" charset="0"/>
                <a:cs typeface="Times New Roman" pitchFamily="18" charset="0"/>
              </a:rPr>
              <a:t>，那么这种加密体制就是一次一密密码</a:t>
            </a:r>
            <a:r>
              <a:rPr lang="en-US" altLang="zh-CN" sz="2000" dirty="0" smtClean="0">
                <a:solidFill>
                  <a:srgbClr val="0000FF"/>
                </a:solidFill>
                <a:latin typeface="Times New Roman" pitchFamily="18" charset="0"/>
                <a:cs typeface="Times New Roman" pitchFamily="18" charset="0"/>
              </a:rPr>
              <a:t>(One Time Padding </a:t>
            </a:r>
            <a:r>
              <a:rPr lang="zh-CN" altLang="en-US" sz="2000" dirty="0" smtClean="0">
                <a:solidFill>
                  <a:srgbClr val="0000FF"/>
                </a:solidFill>
                <a:latin typeface="Times New Roman" pitchFamily="18" charset="0"/>
                <a:cs typeface="Times New Roman" pitchFamily="18" charset="0"/>
              </a:rPr>
              <a:t>一次一密乱码本</a:t>
            </a:r>
            <a:r>
              <a:rPr lang="en-US" altLang="zh-CN" sz="2000" dirty="0" smtClean="0">
                <a:solidFill>
                  <a:srgbClr val="0000FF"/>
                </a:solidFill>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，这时密钥的长度至少和明文的长度一样长，</a:t>
            </a:r>
            <a:r>
              <a:rPr lang="zh-CN" altLang="en-US" sz="2000" dirty="0" smtClean="0">
                <a:solidFill>
                  <a:srgbClr val="FF0000"/>
                </a:solidFill>
                <a:latin typeface="Times New Roman" pitchFamily="18" charset="0"/>
                <a:cs typeface="Times New Roman" pitchFamily="18" charset="0"/>
              </a:rPr>
              <a:t>即真随机数直接用作密钥流，可以达到无条件安全</a:t>
            </a:r>
            <a:endParaRPr lang="en-US" altLang="zh-CN" sz="2000" dirty="0" smtClean="0">
              <a:solidFill>
                <a:srgbClr val="FF0000"/>
              </a:solidFill>
              <a:latin typeface="Times New Roman" pitchFamily="18" charset="0"/>
              <a:cs typeface="Times New Roman" pitchFamily="18" charset="0"/>
            </a:endParaRPr>
          </a:p>
          <a:p>
            <a:pPr lvl="1">
              <a:lnSpc>
                <a:spcPct val="110000"/>
              </a:lnSpc>
            </a:pPr>
            <a:r>
              <a:rPr lang="zh-CN" altLang="en-US" sz="2000" dirty="0" smtClean="0">
                <a:latin typeface="Times New Roman" pitchFamily="18" charset="0"/>
                <a:cs typeface="Times New Roman" pitchFamily="18" charset="0"/>
              </a:rPr>
              <a:t>然而过长的密钥缺乏实用性，只是一种理想体制</a:t>
            </a:r>
            <a:endParaRPr lang="en-US" altLang="zh-CN" sz="2000" dirty="0" smtClean="0">
              <a:latin typeface="Times New Roman" pitchFamily="18" charset="0"/>
              <a:cs typeface="Times New Roman" pitchFamily="18" charset="0"/>
            </a:endParaRPr>
          </a:p>
          <a:p>
            <a:pPr>
              <a:lnSpc>
                <a:spcPct val="110000"/>
              </a:lnSpc>
            </a:pPr>
            <a:r>
              <a:rPr lang="zh-CN" altLang="en-US" sz="2400" dirty="0" smtClean="0">
                <a:latin typeface="Times New Roman" pitchFamily="18" charset="0"/>
                <a:cs typeface="Times New Roman" pitchFamily="18" charset="0"/>
              </a:rPr>
              <a:t>实际的流密码体制，希望</a:t>
            </a:r>
            <a:r>
              <a:rPr lang="zh-CN" altLang="en-US" sz="2400" dirty="0" smtClean="0">
                <a:solidFill>
                  <a:srgbClr val="0000FF"/>
                </a:solidFill>
                <a:latin typeface="Times New Roman" pitchFamily="18" charset="0"/>
                <a:cs typeface="Times New Roman" pitchFamily="18" charset="0"/>
              </a:rPr>
              <a:t>用有限的密钥产生一个安全的不可预测密钥流</a:t>
            </a:r>
            <a:r>
              <a:rPr lang="zh-CN" altLang="en-US" sz="2400" dirty="0" smtClean="0">
                <a:latin typeface="Times New Roman" pitchFamily="18" charset="0"/>
                <a:cs typeface="Times New Roman" pitchFamily="18" charset="0"/>
              </a:rPr>
              <a:t>。比如具有</a:t>
            </a:r>
            <a:r>
              <a:rPr lang="en-US" altLang="zh-CN" sz="2400" dirty="0" smtClean="0">
                <a:latin typeface="Times New Roman" pitchFamily="18" charset="0"/>
                <a:cs typeface="Times New Roman" pitchFamily="18" charset="0"/>
              </a:rPr>
              <a:t>k</a:t>
            </a:r>
            <a:r>
              <a:rPr lang="zh-CN" altLang="en-US" sz="2400" dirty="0" smtClean="0">
                <a:latin typeface="Times New Roman" pitchFamily="18" charset="0"/>
                <a:cs typeface="Times New Roman" pitchFamily="18" charset="0"/>
              </a:rPr>
              <a:t>比特密钥的密钥流产生器</a:t>
            </a:r>
            <a:r>
              <a:rPr lang="en-US" altLang="zh-CN" sz="2400" dirty="0" smtClean="0">
                <a:latin typeface="Times New Roman" pitchFamily="18" charset="0"/>
                <a:cs typeface="Times New Roman" pitchFamily="18" charset="0"/>
              </a:rPr>
              <a:t>(KG)</a:t>
            </a:r>
          </a:p>
          <a:p>
            <a:pPr lvl="1">
              <a:lnSpc>
                <a:spcPct val="110000"/>
              </a:lnSpc>
            </a:pPr>
            <a:r>
              <a:rPr lang="zh-CN" altLang="en-US" sz="2000" dirty="0" smtClean="0">
                <a:latin typeface="Times New Roman" pitchFamily="18" charset="0"/>
                <a:cs typeface="Times New Roman" pitchFamily="18" charset="0"/>
              </a:rPr>
              <a:t>但从信息论意义上讲，</a:t>
            </a:r>
            <a:r>
              <a:rPr lang="en-US" altLang="zh-CN" sz="2000" dirty="0" smtClean="0">
                <a:latin typeface="Times New Roman" pitchFamily="18" charset="0"/>
                <a:cs typeface="Times New Roman" pitchFamily="18" charset="0"/>
              </a:rPr>
              <a:t>k bit</a:t>
            </a:r>
            <a:r>
              <a:rPr lang="zh-CN" altLang="en-US" sz="2000" dirty="0" smtClean="0">
                <a:latin typeface="Times New Roman" pitchFamily="18" charset="0"/>
                <a:cs typeface="Times New Roman" pitchFamily="18" charset="0"/>
              </a:rPr>
              <a:t>的密钥不论进行何总固定变换，其安全性最大也就达到密钥长度，一般低于一次一密。</a:t>
            </a:r>
            <a:endParaRPr lang="en-US" altLang="zh-CN" sz="2000" dirty="0" smtClean="0">
              <a:latin typeface="Times New Roman" pitchFamily="18" charset="0"/>
              <a:cs typeface="Times New Roman" pitchFamily="18" charset="0"/>
            </a:endParaRPr>
          </a:p>
          <a:p>
            <a:pPr>
              <a:lnSpc>
                <a:spcPct val="110000"/>
              </a:lnSpc>
            </a:pPr>
            <a:r>
              <a:rPr lang="zh-CN" altLang="en-US" sz="2400" dirty="0" smtClean="0">
                <a:latin typeface="Times New Roman" pitchFamily="18" charset="0"/>
                <a:cs typeface="Times New Roman" pitchFamily="18" charset="0"/>
              </a:rPr>
              <a:t>设计一个性能良好的序列密码是一项十分困难的任务。最基本的设计原则是“密钥流生成器的不可预测性”，还要避免内部状态演变的线性性以及输出序列统计性质的偏向性</a:t>
            </a:r>
            <a:endParaRPr lang="en-US" altLang="zh-CN" sz="2400" dirty="0" smtClean="0">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非线性序列的设计要求</a:t>
            </a:r>
            <a:endParaRPr lang="zh-CN" altLang="en-US" dirty="0"/>
          </a:p>
        </p:txBody>
      </p:sp>
      <p:sp>
        <p:nvSpPr>
          <p:cNvPr id="3" name="内容占位符 2"/>
          <p:cNvSpPr>
            <a:spLocks noGrp="1"/>
          </p:cNvSpPr>
          <p:nvPr>
            <p:ph idx="1"/>
          </p:nvPr>
        </p:nvSpPr>
        <p:spPr>
          <a:xfrm>
            <a:off x="457200" y="914400"/>
            <a:ext cx="8229600" cy="5715000"/>
          </a:xfrm>
        </p:spPr>
        <p:txBody>
          <a:bodyPr/>
          <a:lstStyle/>
          <a:p>
            <a:pPr>
              <a:lnSpc>
                <a:spcPct val="110000"/>
              </a:lnSpc>
            </a:pPr>
            <a:r>
              <a:rPr lang="zh-CN" altLang="en-US" sz="2000" dirty="0" smtClean="0">
                <a:latin typeface="Times New Roman" pitchFamily="18" charset="0"/>
              </a:rPr>
              <a:t>一般来讲，密钥流产生器</a:t>
            </a:r>
            <a:r>
              <a:rPr lang="en-US" altLang="zh-CN" sz="2000" dirty="0" smtClean="0">
                <a:latin typeface="Times New Roman" pitchFamily="18" charset="0"/>
              </a:rPr>
              <a:t> </a:t>
            </a:r>
            <a:r>
              <a:rPr lang="zh-CN" altLang="en-US" sz="2000" dirty="0" smtClean="0">
                <a:latin typeface="Times New Roman" pitchFamily="18" charset="0"/>
              </a:rPr>
              <a:t>的输入</a:t>
            </a:r>
            <a:r>
              <a:rPr lang="en-US" altLang="zh-CN" sz="2000" dirty="0" smtClean="0">
                <a:latin typeface="Times New Roman" pitchFamily="18" charset="0"/>
              </a:rPr>
              <a:t>(</a:t>
            </a:r>
            <a:r>
              <a:rPr lang="zh-CN" altLang="en-US" sz="2000" dirty="0" smtClean="0">
                <a:latin typeface="Times New Roman" pitchFamily="18" charset="0"/>
              </a:rPr>
              <a:t>种子密钥</a:t>
            </a:r>
            <a:r>
              <a:rPr lang="en-US" altLang="zh-CN" sz="2000" dirty="0" smtClean="0">
                <a:latin typeface="Times New Roman" pitchFamily="18" charset="0"/>
              </a:rPr>
              <a:t>k)</a:t>
            </a:r>
            <a:r>
              <a:rPr lang="zh-CN" altLang="en-US" sz="2000" dirty="0" smtClean="0">
                <a:latin typeface="Times New Roman" pitchFamily="18" charset="0"/>
              </a:rPr>
              <a:t>是较短的，其输出为周期序列</a:t>
            </a:r>
            <a:endParaRPr lang="en-US" altLang="zh-CN" sz="2000" dirty="0" smtClean="0">
              <a:latin typeface="Times New Roman" pitchFamily="18" charset="0"/>
            </a:endParaRPr>
          </a:p>
          <a:p>
            <a:pPr>
              <a:lnSpc>
                <a:spcPct val="110000"/>
              </a:lnSpc>
            </a:pPr>
            <a:r>
              <a:rPr lang="zh-CN" altLang="en-US" sz="2000" dirty="0" smtClean="0">
                <a:latin typeface="Times New Roman" pitchFamily="18" charset="0"/>
              </a:rPr>
              <a:t>首先，产生的周期要足够大，否则不安全</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对于二元序列，如果种子密钥</a:t>
            </a:r>
            <a:r>
              <a:rPr lang="en-US" altLang="zh-CN" sz="2000" i="1" dirty="0" smtClean="0">
                <a:latin typeface="Times New Roman" pitchFamily="18" charset="0"/>
              </a:rPr>
              <a:t>k</a:t>
            </a:r>
            <a:r>
              <a:rPr lang="zh-CN" altLang="en-US" sz="2000" dirty="0" smtClean="0">
                <a:latin typeface="Times New Roman" pitchFamily="18" charset="0"/>
              </a:rPr>
              <a:t>为</a:t>
            </a:r>
            <a:r>
              <a:rPr lang="en-US" altLang="zh-CN" sz="2000" i="1" dirty="0" smtClean="0">
                <a:latin typeface="Times New Roman" pitchFamily="18" charset="0"/>
              </a:rPr>
              <a:t>n</a:t>
            </a:r>
            <a:r>
              <a:rPr lang="zh-CN" altLang="en-US" sz="2000" dirty="0" smtClean="0">
                <a:latin typeface="Times New Roman" pitchFamily="18" charset="0"/>
              </a:rPr>
              <a:t>比特，则其周期最大为</a:t>
            </a:r>
            <a:r>
              <a:rPr lang="en-US" altLang="zh-CN" sz="2000" dirty="0" smtClean="0">
                <a:latin typeface="Times New Roman" pitchFamily="18" charset="0"/>
              </a:rPr>
              <a:t>2</a:t>
            </a:r>
            <a:r>
              <a:rPr lang="en-US" altLang="zh-CN" sz="2000" baseline="30000" dirty="0" smtClean="0">
                <a:latin typeface="Times New Roman" pitchFamily="18" charset="0"/>
              </a:rPr>
              <a:t>n</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希望一个周期的长度很长，这样在加密有限的明文时只需要一个周期内的某个片断，就像真随机的一样</a:t>
            </a:r>
            <a:endParaRPr lang="en-US" altLang="zh-CN" sz="2000" dirty="0" smtClean="0">
              <a:latin typeface="Times New Roman" pitchFamily="18" charset="0"/>
            </a:endParaRPr>
          </a:p>
          <a:p>
            <a:pPr>
              <a:lnSpc>
                <a:spcPct val="110000"/>
              </a:lnSpc>
            </a:pPr>
            <a:r>
              <a:rPr lang="zh-CN" altLang="en-US" sz="2000" dirty="0" smtClean="0">
                <a:latin typeface="Times New Roman" pitchFamily="18" charset="0"/>
              </a:rPr>
              <a:t>其次，序列的线性复杂度也要足够大，否则很容易被破译</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从</a:t>
            </a:r>
            <a:r>
              <a:rPr lang="en-US" altLang="zh-CN" sz="2000" dirty="0" smtClean="0">
                <a:latin typeface="Times New Roman" pitchFamily="18" charset="0"/>
              </a:rPr>
              <a:t>LFSR</a:t>
            </a:r>
            <a:r>
              <a:rPr lang="zh-CN" altLang="en-US" sz="2000" dirty="0" smtClean="0">
                <a:latin typeface="Times New Roman" pitchFamily="18" charset="0"/>
              </a:rPr>
              <a:t>产生的线性序列的破译不难看出，因其线性复杂度远远小于周期，仅需要知道少量的比特就可通过</a:t>
            </a:r>
            <a:r>
              <a:rPr lang="en-US" altLang="zh-CN" sz="2000" dirty="0" smtClean="0">
                <a:latin typeface="Times New Roman" pitchFamily="18" charset="0"/>
              </a:rPr>
              <a:t>B-M</a:t>
            </a:r>
            <a:r>
              <a:rPr lang="zh-CN" altLang="en-US" sz="2000" dirty="0" smtClean="0">
                <a:latin typeface="Times New Roman" pitchFamily="18" charset="0"/>
              </a:rPr>
              <a:t>算法破译，所以无法用作密钥流</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而且线性序列的线性复杂度一般等于移位寄存器的个数，选择大的线性复杂度意味着需要使用大量移位寄存器，这不实际</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所以需要采用</a:t>
            </a:r>
            <a:r>
              <a:rPr lang="zh-CN" altLang="en-US" sz="2000" dirty="0" smtClean="0">
                <a:solidFill>
                  <a:srgbClr val="0000FF"/>
                </a:solidFill>
                <a:latin typeface="Times New Roman" pitchFamily="18" charset="0"/>
              </a:rPr>
              <a:t>非线性的密钥流产生器</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61</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非线性序列的设计要求</a:t>
            </a:r>
            <a:endParaRPr lang="zh-CN" altLang="en-US" dirty="0"/>
          </a:p>
        </p:txBody>
      </p:sp>
      <p:sp>
        <p:nvSpPr>
          <p:cNvPr id="3" name="内容占位符 2"/>
          <p:cNvSpPr>
            <a:spLocks noGrp="1"/>
          </p:cNvSpPr>
          <p:nvPr>
            <p:ph idx="1"/>
          </p:nvPr>
        </p:nvSpPr>
        <p:spPr>
          <a:xfrm>
            <a:off x="457200" y="914400"/>
            <a:ext cx="8229600" cy="5715000"/>
          </a:xfrm>
        </p:spPr>
        <p:txBody>
          <a:bodyPr/>
          <a:lstStyle/>
          <a:p>
            <a:pPr>
              <a:lnSpc>
                <a:spcPct val="100000"/>
              </a:lnSpc>
            </a:pPr>
            <a:r>
              <a:rPr lang="zh-CN" altLang="en-US" sz="2000" dirty="0" smtClean="0"/>
              <a:t>首先了解一个结论：</a:t>
            </a:r>
            <a:endParaRPr lang="en-US" altLang="zh-CN" sz="2000" dirty="0" smtClean="0"/>
          </a:p>
          <a:p>
            <a:pPr>
              <a:lnSpc>
                <a:spcPct val="100000"/>
              </a:lnSpc>
            </a:pPr>
            <a:r>
              <a:rPr lang="zh-CN" altLang="en-US" sz="2000" u="sng" dirty="0" smtClean="0"/>
              <a:t>定理  如果一个比特流是一个周期序列，则它一定是线性反馈移位寄存器序列。</a:t>
            </a:r>
            <a:endParaRPr lang="en-US" altLang="zh-CN" sz="2000" u="sng" dirty="0" smtClean="0"/>
          </a:p>
          <a:p>
            <a:pPr lvl="1">
              <a:lnSpc>
                <a:spcPct val="100000"/>
              </a:lnSpc>
            </a:pPr>
            <a:r>
              <a:rPr lang="en-US" altLang="zh-CN" sz="2000" u="sng" dirty="0" smtClean="0">
                <a:effectLst>
                  <a:outerShdw blurRad="38100" dist="38100" dir="2700000" algn="tl">
                    <a:srgbClr val="000000">
                      <a:alpha val="43137"/>
                    </a:srgbClr>
                  </a:outerShdw>
                </a:effectLst>
              </a:rPr>
              <a:t>(</a:t>
            </a:r>
            <a:r>
              <a:rPr lang="zh-CN" altLang="en-US" sz="2000" u="sng" dirty="0" smtClean="0">
                <a:effectLst>
                  <a:outerShdw blurRad="38100" dist="38100" dir="2700000" algn="tl">
                    <a:srgbClr val="000000">
                      <a:alpha val="43137"/>
                    </a:srgbClr>
                  </a:outerShdw>
                </a:effectLst>
              </a:rPr>
              <a:t>也就是说，不管它实际是由非线性还是线性产生器生成，其产生序列一定可以等效为由一个</a:t>
            </a:r>
            <a:r>
              <a:rPr lang="en-US" altLang="zh-CN" sz="2000" u="sng" dirty="0" smtClean="0">
                <a:effectLst>
                  <a:outerShdw blurRad="38100" dist="38100" dir="2700000" algn="tl">
                    <a:srgbClr val="000000">
                      <a:alpha val="43137"/>
                    </a:srgbClr>
                  </a:outerShdw>
                </a:effectLst>
              </a:rPr>
              <a:t>LFSR</a:t>
            </a:r>
            <a:r>
              <a:rPr lang="zh-CN" altLang="en-US" sz="2000" u="sng" dirty="0" smtClean="0">
                <a:effectLst>
                  <a:outerShdw blurRad="38100" dist="38100" dir="2700000" algn="tl">
                    <a:srgbClr val="000000">
                      <a:alpha val="43137"/>
                    </a:srgbClr>
                  </a:outerShdw>
                </a:effectLst>
              </a:rPr>
              <a:t>生成</a:t>
            </a:r>
            <a:r>
              <a:rPr lang="en-US" altLang="zh-CN" sz="2000" u="sng" dirty="0" smtClean="0">
                <a:effectLst>
                  <a:outerShdw blurRad="38100" dist="38100" dir="2700000" algn="tl">
                    <a:srgbClr val="000000">
                      <a:alpha val="43137"/>
                    </a:srgbClr>
                  </a:outerShdw>
                </a:effectLst>
              </a:rPr>
              <a:t>)</a:t>
            </a:r>
          </a:p>
          <a:p>
            <a:pPr>
              <a:lnSpc>
                <a:spcPct val="100000"/>
              </a:lnSpc>
            </a:pPr>
            <a:r>
              <a:rPr lang="zh-CN" altLang="en-US" sz="2000" dirty="0" smtClean="0"/>
              <a:t>证明  设比特流</a:t>
            </a:r>
            <a:r>
              <a:rPr lang="en-US" altLang="zh-CN" sz="2000" i="1" dirty="0" smtClean="0"/>
              <a:t>k</a:t>
            </a:r>
            <a:r>
              <a:rPr lang="zh-CN" altLang="en-US" sz="2000" dirty="0" smtClean="0"/>
              <a:t>的最小周期是</a:t>
            </a:r>
            <a:r>
              <a:rPr lang="en-US" altLang="zh-CN" sz="2000" i="1" dirty="0" smtClean="0"/>
              <a:t>N</a:t>
            </a:r>
            <a:r>
              <a:rPr lang="zh-CN" altLang="en-US" sz="2000" dirty="0" smtClean="0"/>
              <a:t>。 则</a:t>
            </a:r>
            <a:r>
              <a:rPr lang="en-US" altLang="zh-CN" sz="2000" i="1" dirty="0" smtClean="0">
                <a:latin typeface="Times New Roman" pitchFamily="18" charset="0"/>
              </a:rPr>
              <a:t>l</a:t>
            </a:r>
            <a:r>
              <a:rPr lang="en-US" altLang="zh-CN" sz="2000" dirty="0" smtClean="0">
                <a:latin typeface="Times New Roman" pitchFamily="18" charset="0"/>
              </a:rPr>
              <a:t>&gt;</a:t>
            </a:r>
            <a:r>
              <a:rPr lang="en-US" altLang="zh-CN" sz="2000" i="1" dirty="0" smtClean="0">
                <a:latin typeface="Times New Roman" pitchFamily="18" charset="0"/>
              </a:rPr>
              <a:t>N</a:t>
            </a:r>
            <a:r>
              <a:rPr lang="zh-CN" altLang="en-US" sz="2000" dirty="0" smtClean="0">
                <a:latin typeface="Times New Roman" pitchFamily="18" charset="0"/>
              </a:rPr>
              <a:t>后，</a:t>
            </a:r>
            <a:r>
              <a:rPr lang="en-US" altLang="zh-CN" sz="2000" i="1" dirty="0" err="1" smtClean="0">
                <a:latin typeface="Times New Roman" pitchFamily="18" charset="0"/>
              </a:rPr>
              <a:t>k</a:t>
            </a:r>
            <a:r>
              <a:rPr lang="en-US" altLang="zh-CN" sz="2000" i="1" baseline="-25000" dirty="0" err="1" smtClean="0">
                <a:latin typeface="Times New Roman" pitchFamily="18" charset="0"/>
              </a:rPr>
              <a:t>l</a:t>
            </a:r>
            <a:r>
              <a:rPr lang="en-US" altLang="zh-CN" sz="2000" dirty="0" smtClean="0">
                <a:latin typeface="Times New Roman" pitchFamily="18" charset="0"/>
              </a:rPr>
              <a:t>=</a:t>
            </a:r>
            <a:r>
              <a:rPr lang="en-US" altLang="zh-CN" sz="2000" i="1" dirty="0" err="1" smtClean="0">
                <a:latin typeface="Times New Roman" pitchFamily="18" charset="0"/>
              </a:rPr>
              <a:t>k</a:t>
            </a:r>
            <a:r>
              <a:rPr lang="en-US" altLang="zh-CN" sz="2000" i="1" baseline="-25000" dirty="0" err="1" smtClean="0">
                <a:latin typeface="Times New Roman" pitchFamily="18" charset="0"/>
              </a:rPr>
              <a:t>l</a:t>
            </a:r>
            <a:r>
              <a:rPr lang="en-US" altLang="zh-CN" sz="2000" i="1" baseline="-25000" dirty="0" smtClean="0">
                <a:latin typeface="Times New Roman" pitchFamily="18" charset="0"/>
              </a:rPr>
              <a:t>-N</a:t>
            </a:r>
            <a:r>
              <a:rPr lang="zh-CN" altLang="en-US" sz="2000" dirty="0" smtClean="0">
                <a:latin typeface="Times New Roman" pitchFamily="18" charset="0"/>
              </a:rPr>
              <a:t>。</a:t>
            </a:r>
            <a:endParaRPr lang="en-US" altLang="zh-CN" sz="2000" dirty="0" smtClean="0">
              <a:latin typeface="Times New Roman" pitchFamily="18" charset="0"/>
            </a:endParaRPr>
          </a:p>
          <a:p>
            <a:pPr lvl="1">
              <a:lnSpc>
                <a:spcPct val="100000"/>
              </a:lnSpc>
            </a:pPr>
            <a:r>
              <a:rPr lang="zh-CN" altLang="en-US" sz="2000" dirty="0" smtClean="0">
                <a:effectLst>
                  <a:outerShdw blurRad="38100" dist="38100" dir="2700000" algn="tl">
                    <a:srgbClr val="000000">
                      <a:alpha val="43137"/>
                    </a:srgbClr>
                  </a:outerShdw>
                </a:effectLst>
                <a:latin typeface="Times New Roman" pitchFamily="18" charset="0"/>
              </a:rPr>
              <a:t>因此比特流</a:t>
            </a:r>
            <a:r>
              <a:rPr lang="en-US" altLang="zh-CN" sz="2000" i="1" dirty="0" smtClean="0">
                <a:effectLst>
                  <a:outerShdw blurRad="38100" dist="38100" dir="2700000" algn="tl">
                    <a:srgbClr val="000000">
                      <a:alpha val="43137"/>
                    </a:srgbClr>
                  </a:outerShdw>
                </a:effectLst>
                <a:latin typeface="Times New Roman" pitchFamily="18" charset="0"/>
              </a:rPr>
              <a:t>k</a:t>
            </a:r>
            <a:r>
              <a:rPr lang="zh-CN" altLang="en-US" sz="2000" dirty="0" smtClean="0">
                <a:effectLst>
                  <a:outerShdw blurRad="38100" dist="38100" dir="2700000" algn="tl">
                    <a:srgbClr val="000000">
                      <a:alpha val="43137"/>
                    </a:srgbClr>
                  </a:outerShdw>
                </a:effectLst>
                <a:latin typeface="Times New Roman" pitchFamily="18" charset="0"/>
              </a:rPr>
              <a:t>为</a:t>
            </a:r>
            <a:r>
              <a:rPr lang="en-US" altLang="zh-CN" sz="2000" i="1" dirty="0" smtClean="0">
                <a:effectLst>
                  <a:outerShdw blurRad="38100" dist="38100" dir="2700000" algn="tl">
                    <a:srgbClr val="000000">
                      <a:alpha val="43137"/>
                    </a:srgbClr>
                  </a:outerShdw>
                </a:effectLst>
                <a:latin typeface="Times New Roman" pitchFamily="18" charset="0"/>
              </a:rPr>
              <a:t>N</a:t>
            </a:r>
            <a:r>
              <a:rPr lang="zh-CN" altLang="en-US" sz="2000" dirty="0" smtClean="0">
                <a:effectLst>
                  <a:outerShdw blurRad="38100" dist="38100" dir="2700000" algn="tl">
                    <a:srgbClr val="000000">
                      <a:alpha val="43137"/>
                    </a:srgbClr>
                  </a:outerShdw>
                </a:effectLst>
                <a:latin typeface="Times New Roman" pitchFamily="18" charset="0"/>
              </a:rPr>
              <a:t>阶</a:t>
            </a:r>
            <a:r>
              <a:rPr lang="zh-CN" altLang="en-US" sz="2000" dirty="0" smtClean="0">
                <a:effectLst>
                  <a:outerShdw blurRad="38100" dist="38100" dir="2700000" algn="tl">
                    <a:srgbClr val="000000">
                      <a:alpha val="43137"/>
                    </a:srgbClr>
                  </a:outerShdw>
                </a:effectLst>
              </a:rPr>
              <a:t>线性反馈移位寄存器序列，</a:t>
            </a:r>
            <a:r>
              <a:rPr lang="zh-CN" altLang="en-US" sz="2000" dirty="0" smtClean="0">
                <a:effectLst>
                  <a:outerShdw blurRad="38100" dist="38100" dir="2700000" algn="tl">
                    <a:srgbClr val="000000">
                      <a:alpha val="43137"/>
                    </a:srgbClr>
                  </a:outerShdw>
                </a:effectLst>
                <a:latin typeface="Times New Roman" pitchFamily="18" charset="0"/>
              </a:rPr>
              <a:t>抽头系数为</a:t>
            </a:r>
            <a:r>
              <a:rPr lang="zh-CN" altLang="en-US" sz="2000" dirty="0" smtClean="0">
                <a:effectLst>
                  <a:outerShdw blurRad="38100" dist="38100" dir="2700000" algn="tl">
                    <a:srgbClr val="000000">
                      <a:alpha val="43137"/>
                    </a:srgbClr>
                  </a:outerShdw>
                </a:effectLst>
              </a:rPr>
              <a:t> </a:t>
            </a:r>
            <a:r>
              <a:rPr lang="en-US" altLang="zh-CN" sz="2000" dirty="0" smtClean="0">
                <a:effectLst>
                  <a:outerShdw blurRad="38100" dist="38100" dir="2700000" algn="tl">
                    <a:srgbClr val="000000">
                      <a:alpha val="43137"/>
                    </a:srgbClr>
                  </a:outerShdw>
                </a:effectLst>
                <a:latin typeface="Times New Roman" pitchFamily="18" charset="0"/>
              </a:rPr>
              <a:t>{</a:t>
            </a:r>
            <a:r>
              <a:rPr lang="en-US" altLang="zh-CN" sz="2000" i="1" dirty="0" smtClean="0">
                <a:effectLst>
                  <a:outerShdw blurRad="38100" dist="38100" dir="2700000" algn="tl">
                    <a:srgbClr val="000000">
                      <a:alpha val="43137"/>
                    </a:srgbClr>
                  </a:outerShdw>
                </a:effectLst>
                <a:latin typeface="Times New Roman" pitchFamily="18" charset="0"/>
              </a:rPr>
              <a:t>c</a:t>
            </a:r>
            <a:r>
              <a:rPr lang="en-US" altLang="zh-CN" sz="2000" baseline="-25000" dirty="0" smtClean="0">
                <a:effectLst>
                  <a:outerShdw blurRad="38100" dist="38100" dir="2700000" algn="tl">
                    <a:srgbClr val="000000">
                      <a:alpha val="43137"/>
                    </a:srgbClr>
                  </a:outerShdw>
                </a:effectLst>
                <a:latin typeface="Times New Roman" pitchFamily="18" charset="0"/>
              </a:rPr>
              <a:t>1</a:t>
            </a:r>
            <a:r>
              <a:rPr lang="zh-CN" altLang="en-US" sz="2000" dirty="0" smtClean="0">
                <a:effectLst>
                  <a:outerShdw blurRad="38100" dist="38100" dir="2700000" algn="tl">
                    <a:srgbClr val="000000">
                      <a:alpha val="43137"/>
                    </a:srgbClr>
                  </a:outerShdw>
                </a:effectLst>
                <a:latin typeface="Times New Roman" pitchFamily="18" charset="0"/>
              </a:rPr>
              <a:t>、 </a:t>
            </a:r>
            <a:r>
              <a:rPr lang="en-US" altLang="zh-CN" sz="2000" i="1" dirty="0" smtClean="0">
                <a:effectLst>
                  <a:outerShdw blurRad="38100" dist="38100" dir="2700000" algn="tl">
                    <a:srgbClr val="000000">
                      <a:alpha val="43137"/>
                    </a:srgbClr>
                  </a:outerShdw>
                </a:effectLst>
                <a:latin typeface="Times New Roman" pitchFamily="18" charset="0"/>
              </a:rPr>
              <a:t>c</a:t>
            </a:r>
            <a:r>
              <a:rPr lang="en-US" altLang="zh-CN" sz="2000" baseline="-25000" dirty="0" smtClean="0">
                <a:effectLst>
                  <a:outerShdw blurRad="38100" dist="38100" dir="2700000" algn="tl">
                    <a:srgbClr val="000000">
                      <a:alpha val="43137"/>
                    </a:srgbClr>
                  </a:outerShdw>
                </a:effectLst>
                <a:latin typeface="Times New Roman" pitchFamily="18" charset="0"/>
              </a:rPr>
              <a:t>2 </a:t>
            </a:r>
            <a:r>
              <a:rPr lang="zh-CN" altLang="en-US" sz="2000" dirty="0" smtClean="0">
                <a:effectLst>
                  <a:outerShdw blurRad="38100" dist="38100" dir="2700000" algn="tl">
                    <a:srgbClr val="000000">
                      <a:alpha val="43137"/>
                    </a:srgbClr>
                  </a:outerShdw>
                </a:effectLst>
                <a:latin typeface="Times New Roman" pitchFamily="18" charset="0"/>
              </a:rPr>
              <a:t>、 </a:t>
            </a:r>
            <a:r>
              <a:rPr lang="en-US" altLang="zh-CN" sz="2000" dirty="0" smtClean="0">
                <a:effectLst>
                  <a:outerShdw blurRad="38100" dist="38100" dir="2700000" algn="tl">
                    <a:srgbClr val="000000">
                      <a:alpha val="43137"/>
                    </a:srgbClr>
                  </a:outerShdw>
                </a:effectLst>
                <a:latin typeface="Times New Roman" pitchFamily="18" charset="0"/>
              </a:rPr>
              <a:t>… </a:t>
            </a:r>
            <a:r>
              <a:rPr lang="zh-CN" altLang="en-US" sz="2000" dirty="0" smtClean="0">
                <a:effectLst>
                  <a:outerShdw blurRad="38100" dist="38100" dir="2700000" algn="tl">
                    <a:srgbClr val="000000">
                      <a:alpha val="43137"/>
                    </a:srgbClr>
                  </a:outerShdw>
                </a:effectLst>
                <a:latin typeface="Times New Roman" pitchFamily="18" charset="0"/>
              </a:rPr>
              <a:t>、 </a:t>
            </a:r>
            <a:r>
              <a:rPr lang="en-US" altLang="zh-CN" sz="2000" i="1" dirty="0" err="1" smtClean="0">
                <a:effectLst>
                  <a:outerShdw blurRad="38100" dist="38100" dir="2700000" algn="tl">
                    <a:srgbClr val="000000">
                      <a:alpha val="43137"/>
                    </a:srgbClr>
                  </a:outerShdw>
                </a:effectLst>
                <a:latin typeface="Times New Roman" pitchFamily="18" charset="0"/>
              </a:rPr>
              <a:t>c</a:t>
            </a:r>
            <a:r>
              <a:rPr lang="en-US" altLang="zh-CN" sz="2000" i="1" baseline="-25000" dirty="0" err="1" smtClean="0">
                <a:effectLst>
                  <a:outerShdw blurRad="38100" dist="38100" dir="2700000" algn="tl">
                    <a:srgbClr val="000000">
                      <a:alpha val="43137"/>
                    </a:srgbClr>
                  </a:outerShdw>
                </a:effectLst>
                <a:latin typeface="Times New Roman" pitchFamily="18" charset="0"/>
              </a:rPr>
              <a:t>N</a:t>
            </a:r>
            <a:r>
              <a:rPr lang="en-US" altLang="zh-CN" sz="2000" dirty="0" smtClean="0">
                <a:effectLst>
                  <a:outerShdw blurRad="38100" dist="38100" dir="2700000" algn="tl">
                    <a:srgbClr val="000000">
                      <a:alpha val="43137"/>
                    </a:srgbClr>
                  </a:outerShdw>
                </a:effectLst>
                <a:latin typeface="Times New Roman" pitchFamily="18" charset="0"/>
              </a:rPr>
              <a:t>}={0</a:t>
            </a:r>
            <a:r>
              <a:rPr lang="zh-CN" altLang="en-US" sz="2000" dirty="0" smtClean="0">
                <a:effectLst>
                  <a:outerShdw blurRad="38100" dist="38100" dir="2700000" algn="tl">
                    <a:srgbClr val="000000">
                      <a:alpha val="43137"/>
                    </a:srgbClr>
                  </a:outerShdw>
                </a:effectLst>
                <a:latin typeface="Times New Roman" pitchFamily="18" charset="0"/>
              </a:rPr>
              <a:t>、</a:t>
            </a:r>
            <a:r>
              <a:rPr lang="en-US" altLang="zh-CN" sz="2000" dirty="0" smtClean="0">
                <a:effectLst>
                  <a:outerShdw blurRad="38100" dist="38100" dir="2700000" algn="tl">
                    <a:srgbClr val="000000">
                      <a:alpha val="43137"/>
                    </a:srgbClr>
                  </a:outerShdw>
                </a:effectLst>
                <a:latin typeface="Times New Roman" pitchFamily="18" charset="0"/>
              </a:rPr>
              <a:t>0</a:t>
            </a:r>
            <a:r>
              <a:rPr lang="en-US" altLang="zh-CN" sz="2000" baseline="-25000" dirty="0" smtClean="0">
                <a:effectLst>
                  <a:outerShdw blurRad="38100" dist="38100" dir="2700000" algn="tl">
                    <a:srgbClr val="000000">
                      <a:alpha val="43137"/>
                    </a:srgbClr>
                  </a:outerShdw>
                </a:effectLst>
                <a:latin typeface="Times New Roman" pitchFamily="18" charset="0"/>
              </a:rPr>
              <a:t> </a:t>
            </a:r>
            <a:r>
              <a:rPr lang="zh-CN" altLang="en-US" sz="2000" dirty="0" smtClean="0">
                <a:effectLst>
                  <a:outerShdw blurRad="38100" dist="38100" dir="2700000" algn="tl">
                    <a:srgbClr val="000000">
                      <a:alpha val="43137"/>
                    </a:srgbClr>
                  </a:outerShdw>
                </a:effectLst>
                <a:latin typeface="Times New Roman" pitchFamily="18" charset="0"/>
              </a:rPr>
              <a:t>、 </a:t>
            </a:r>
            <a:r>
              <a:rPr lang="en-US" altLang="zh-CN" sz="2000" dirty="0" smtClean="0">
                <a:effectLst>
                  <a:outerShdw blurRad="38100" dist="38100" dir="2700000" algn="tl">
                    <a:srgbClr val="000000">
                      <a:alpha val="43137"/>
                    </a:srgbClr>
                  </a:outerShdw>
                </a:effectLst>
                <a:latin typeface="Times New Roman" pitchFamily="18" charset="0"/>
              </a:rPr>
              <a:t>…0 </a:t>
            </a:r>
            <a:r>
              <a:rPr lang="zh-CN" altLang="en-US" sz="2000" dirty="0" smtClean="0">
                <a:effectLst>
                  <a:outerShdw blurRad="38100" dist="38100" dir="2700000" algn="tl">
                    <a:srgbClr val="000000">
                      <a:alpha val="43137"/>
                    </a:srgbClr>
                  </a:outerShdw>
                </a:effectLst>
                <a:latin typeface="Times New Roman" pitchFamily="18" charset="0"/>
              </a:rPr>
              <a:t>、</a:t>
            </a:r>
            <a:r>
              <a:rPr lang="en-US" altLang="zh-CN" sz="2000" dirty="0" smtClean="0">
                <a:effectLst>
                  <a:outerShdw blurRad="38100" dist="38100" dir="2700000" algn="tl">
                    <a:srgbClr val="000000">
                      <a:alpha val="43137"/>
                    </a:srgbClr>
                  </a:outerShdw>
                </a:effectLst>
                <a:latin typeface="Times New Roman" pitchFamily="18" charset="0"/>
              </a:rPr>
              <a:t>1}</a:t>
            </a:r>
            <a:r>
              <a:rPr lang="zh-CN" altLang="en-US" sz="2000" dirty="0" smtClean="0">
                <a:effectLst>
                  <a:outerShdw blurRad="38100" dist="38100" dir="2700000" algn="tl">
                    <a:srgbClr val="000000">
                      <a:alpha val="43137"/>
                    </a:srgbClr>
                  </a:outerShdw>
                </a:effectLst>
                <a:latin typeface="Times New Roman" pitchFamily="18" charset="0"/>
              </a:rPr>
              <a:t>（即特征多项式</a:t>
            </a:r>
            <a:r>
              <a:rPr lang="en-US" altLang="zh-CN" sz="2000" i="1" dirty="0" smtClean="0">
                <a:effectLst>
                  <a:outerShdw blurRad="38100" dist="38100" dir="2700000" algn="tl">
                    <a:srgbClr val="000000">
                      <a:alpha val="43137"/>
                    </a:srgbClr>
                  </a:outerShdw>
                </a:effectLst>
                <a:latin typeface="Times New Roman" pitchFamily="18" charset="0"/>
              </a:rPr>
              <a:t>f</a:t>
            </a:r>
            <a:r>
              <a:rPr lang="en-US" altLang="zh-CN" sz="2000" dirty="0" smtClean="0">
                <a:effectLst>
                  <a:outerShdw blurRad="38100" dist="38100" dir="2700000" algn="tl">
                    <a:srgbClr val="000000">
                      <a:alpha val="43137"/>
                    </a:srgbClr>
                  </a:outerShdw>
                </a:effectLst>
                <a:latin typeface="Times New Roman" pitchFamily="18" charset="0"/>
              </a:rPr>
              <a:t>(</a:t>
            </a:r>
            <a:r>
              <a:rPr lang="en-US" altLang="zh-CN" sz="2000" i="1" dirty="0" smtClean="0">
                <a:effectLst>
                  <a:outerShdw blurRad="38100" dist="38100" dir="2700000" algn="tl">
                    <a:srgbClr val="000000">
                      <a:alpha val="43137"/>
                    </a:srgbClr>
                  </a:outerShdw>
                </a:effectLst>
                <a:latin typeface="Times New Roman" pitchFamily="18" charset="0"/>
              </a:rPr>
              <a:t>x</a:t>
            </a:r>
            <a:r>
              <a:rPr lang="en-US" altLang="zh-CN" sz="2000" dirty="0" smtClean="0">
                <a:effectLst>
                  <a:outerShdw blurRad="38100" dist="38100" dir="2700000" algn="tl">
                    <a:srgbClr val="000000">
                      <a:alpha val="43137"/>
                    </a:srgbClr>
                  </a:outerShdw>
                </a:effectLst>
                <a:latin typeface="Times New Roman" pitchFamily="18" charset="0"/>
              </a:rPr>
              <a:t>)=1+</a:t>
            </a:r>
            <a:r>
              <a:rPr lang="en-US" altLang="zh-CN" sz="2000" i="1" dirty="0" smtClean="0">
                <a:effectLst>
                  <a:outerShdw blurRad="38100" dist="38100" dir="2700000" algn="tl">
                    <a:srgbClr val="000000">
                      <a:alpha val="43137"/>
                    </a:srgbClr>
                  </a:outerShdw>
                </a:effectLst>
                <a:latin typeface="Times New Roman" pitchFamily="18" charset="0"/>
              </a:rPr>
              <a:t>x</a:t>
            </a:r>
            <a:r>
              <a:rPr lang="en-US" altLang="zh-CN" sz="2000" i="1" baseline="30000" dirty="0" smtClean="0">
                <a:effectLst>
                  <a:outerShdw blurRad="38100" dist="38100" dir="2700000" algn="tl">
                    <a:srgbClr val="000000">
                      <a:alpha val="43137"/>
                    </a:srgbClr>
                  </a:outerShdw>
                </a:effectLst>
                <a:latin typeface="Times New Roman" pitchFamily="18" charset="0"/>
              </a:rPr>
              <a:t>N</a:t>
            </a:r>
            <a:r>
              <a:rPr lang="zh-CN" altLang="en-US" sz="2000" dirty="0" smtClean="0">
                <a:effectLst>
                  <a:outerShdw blurRad="38100" dist="38100" dir="2700000" algn="tl">
                    <a:srgbClr val="000000">
                      <a:alpha val="43137"/>
                    </a:srgbClr>
                  </a:outerShdw>
                </a:effectLst>
                <a:latin typeface="Times New Roman" pitchFamily="18" charset="0"/>
              </a:rPr>
              <a:t>），初始状态为</a:t>
            </a:r>
            <a:r>
              <a:rPr lang="en-US" altLang="zh-CN" sz="2000" i="1" dirty="0" smtClean="0">
                <a:effectLst>
                  <a:outerShdw blurRad="38100" dist="38100" dir="2700000" algn="tl">
                    <a:srgbClr val="000000">
                      <a:alpha val="43137"/>
                    </a:srgbClr>
                  </a:outerShdw>
                </a:effectLst>
                <a:latin typeface="Times New Roman" pitchFamily="18" charset="0"/>
              </a:rPr>
              <a:t>k</a:t>
            </a:r>
            <a:r>
              <a:rPr lang="en-US" altLang="zh-CN" sz="2000" baseline="-25000" dirty="0" smtClean="0">
                <a:effectLst>
                  <a:outerShdw blurRad="38100" dist="38100" dir="2700000" algn="tl">
                    <a:srgbClr val="000000">
                      <a:alpha val="43137"/>
                    </a:srgbClr>
                  </a:outerShdw>
                </a:effectLst>
                <a:latin typeface="Times New Roman" pitchFamily="18" charset="0"/>
              </a:rPr>
              <a:t>1</a:t>
            </a:r>
            <a:r>
              <a:rPr lang="en-US" altLang="zh-CN" sz="2000" i="1" dirty="0" smtClean="0">
                <a:effectLst>
                  <a:outerShdw blurRad="38100" dist="38100" dir="2700000" algn="tl">
                    <a:srgbClr val="000000">
                      <a:alpha val="43137"/>
                    </a:srgbClr>
                  </a:outerShdw>
                </a:effectLst>
                <a:latin typeface="Times New Roman" pitchFamily="18" charset="0"/>
              </a:rPr>
              <a:t>k</a:t>
            </a:r>
            <a:r>
              <a:rPr lang="en-US" altLang="zh-CN" sz="2000" baseline="-25000" dirty="0" smtClean="0">
                <a:effectLst>
                  <a:outerShdw blurRad="38100" dist="38100" dir="2700000" algn="tl">
                    <a:srgbClr val="000000">
                      <a:alpha val="43137"/>
                    </a:srgbClr>
                  </a:outerShdw>
                </a:effectLst>
                <a:latin typeface="Times New Roman" pitchFamily="18" charset="0"/>
              </a:rPr>
              <a:t>2</a:t>
            </a:r>
            <a:r>
              <a:rPr lang="en-US" altLang="zh-CN" sz="2000" i="1" dirty="0" smtClean="0">
                <a:effectLst>
                  <a:outerShdw blurRad="38100" dist="38100" dir="2700000" algn="tl">
                    <a:srgbClr val="000000">
                      <a:alpha val="43137"/>
                    </a:srgbClr>
                  </a:outerShdw>
                </a:effectLst>
                <a:latin typeface="Times New Roman" pitchFamily="18" charset="0"/>
              </a:rPr>
              <a:t>k</a:t>
            </a:r>
            <a:r>
              <a:rPr lang="en-US" altLang="zh-CN" sz="2000" baseline="-25000" dirty="0" smtClean="0">
                <a:effectLst>
                  <a:outerShdw blurRad="38100" dist="38100" dir="2700000" algn="tl">
                    <a:srgbClr val="000000">
                      <a:alpha val="43137"/>
                    </a:srgbClr>
                  </a:outerShdw>
                </a:effectLst>
                <a:latin typeface="Times New Roman" pitchFamily="18" charset="0"/>
              </a:rPr>
              <a:t>3</a:t>
            </a:r>
            <a:r>
              <a:rPr lang="en-US" altLang="zh-CN" sz="2000" dirty="0" smtClean="0">
                <a:effectLst>
                  <a:outerShdw blurRad="38100" dist="38100" dir="2700000" algn="tl">
                    <a:srgbClr val="000000">
                      <a:alpha val="43137"/>
                    </a:srgbClr>
                  </a:outerShdw>
                </a:effectLst>
                <a:latin typeface="Times New Roman" pitchFamily="18" charset="0"/>
              </a:rPr>
              <a:t>… </a:t>
            </a:r>
            <a:r>
              <a:rPr lang="en-US" altLang="zh-CN" sz="2000" i="1" dirty="0" err="1" smtClean="0">
                <a:effectLst>
                  <a:outerShdw blurRad="38100" dist="38100" dir="2700000" algn="tl">
                    <a:srgbClr val="000000">
                      <a:alpha val="43137"/>
                    </a:srgbClr>
                  </a:outerShdw>
                </a:effectLst>
                <a:latin typeface="Times New Roman" pitchFamily="18" charset="0"/>
              </a:rPr>
              <a:t>k</a:t>
            </a:r>
            <a:r>
              <a:rPr lang="en-US" altLang="zh-CN" sz="2000" i="1" baseline="-25000" dirty="0" err="1" smtClean="0">
                <a:effectLst>
                  <a:outerShdw blurRad="38100" dist="38100" dir="2700000" algn="tl">
                    <a:srgbClr val="000000">
                      <a:alpha val="43137"/>
                    </a:srgbClr>
                  </a:outerShdw>
                </a:effectLst>
                <a:latin typeface="Times New Roman" pitchFamily="18" charset="0"/>
              </a:rPr>
              <a:t>N</a:t>
            </a:r>
            <a:endParaRPr lang="en-US" altLang="zh-CN" sz="2000" i="1" baseline="-25000" dirty="0" smtClean="0">
              <a:effectLst>
                <a:outerShdw blurRad="38100" dist="38100" dir="2700000" algn="tl">
                  <a:srgbClr val="000000">
                    <a:alpha val="43137"/>
                  </a:srgbClr>
                </a:outerShdw>
              </a:effectLst>
              <a:latin typeface="Times New Roman" pitchFamily="18" charset="0"/>
            </a:endParaRPr>
          </a:p>
          <a:p>
            <a:pPr>
              <a:lnSpc>
                <a:spcPct val="100000"/>
              </a:lnSpc>
            </a:pPr>
            <a:r>
              <a:rPr lang="zh-CN" altLang="en-US" sz="2000" dirty="0" smtClean="0"/>
              <a:t>由以上定理，如果以序列的周期</a:t>
            </a:r>
            <a:r>
              <a:rPr lang="en-US" altLang="zh-CN" sz="2000" i="1" dirty="0" smtClean="0"/>
              <a:t>p</a:t>
            </a:r>
            <a:r>
              <a:rPr lang="zh-CN" altLang="en-US" sz="2000" dirty="0" smtClean="0"/>
              <a:t>作为生成它的</a:t>
            </a:r>
            <a:r>
              <a:rPr lang="en-US" altLang="zh-CN" sz="2000" dirty="0" smtClean="0"/>
              <a:t>LFSR</a:t>
            </a:r>
            <a:r>
              <a:rPr lang="zh-CN" altLang="en-US" sz="2000" dirty="0" smtClean="0"/>
              <a:t>的阶数，则对应的特征多项式为</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)=1+</a:t>
            </a:r>
            <a:r>
              <a:rPr lang="en-US" altLang="zh-CN" sz="2000" i="1" dirty="0" smtClean="0">
                <a:latin typeface="Times New Roman" pitchFamily="18" charset="0"/>
              </a:rPr>
              <a:t>x</a:t>
            </a:r>
            <a:r>
              <a:rPr lang="en-US" altLang="zh-CN" sz="2000" i="1" baseline="30000" dirty="0" smtClean="0">
                <a:latin typeface="Times New Roman" pitchFamily="18" charset="0"/>
              </a:rPr>
              <a:t>p</a:t>
            </a:r>
            <a:r>
              <a:rPr lang="zh-CN" altLang="en-US" sz="2000" dirty="0" smtClean="0"/>
              <a:t>，它可以生成该序列。而周期序列的线性复杂度是生成该序列的最短</a:t>
            </a:r>
            <a:r>
              <a:rPr lang="en-US" altLang="zh-CN" sz="2000" dirty="0" smtClean="0"/>
              <a:t>LFSR</a:t>
            </a:r>
            <a:r>
              <a:rPr lang="zh-CN" altLang="en-US" sz="2000" dirty="0" smtClean="0"/>
              <a:t>的级数，所以</a:t>
            </a:r>
            <a:r>
              <a:rPr lang="zh-CN" altLang="en-US" sz="2000" dirty="0" smtClean="0">
                <a:solidFill>
                  <a:srgbClr val="0000FF"/>
                </a:solidFill>
              </a:rPr>
              <a:t>周期序列的线性复杂度一定不超过它的最小周期</a:t>
            </a:r>
            <a:endParaRPr lang="zh-CN" altLang="en-US" sz="2000"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62</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非线性序列的设计要求</a:t>
            </a:r>
            <a:endParaRPr lang="zh-CN" altLang="en-US" dirty="0"/>
          </a:p>
        </p:txBody>
      </p:sp>
      <p:sp>
        <p:nvSpPr>
          <p:cNvPr id="3" name="内容占位符 2"/>
          <p:cNvSpPr>
            <a:spLocks noGrp="1"/>
          </p:cNvSpPr>
          <p:nvPr>
            <p:ph idx="1"/>
          </p:nvPr>
        </p:nvSpPr>
        <p:spPr>
          <a:xfrm>
            <a:off x="457200" y="914400"/>
            <a:ext cx="8229600" cy="5715000"/>
          </a:xfrm>
        </p:spPr>
        <p:txBody>
          <a:bodyPr/>
          <a:lstStyle/>
          <a:p>
            <a:pPr>
              <a:lnSpc>
                <a:spcPct val="100000"/>
              </a:lnSpc>
            </a:pPr>
            <a:r>
              <a:rPr lang="zh-CN" altLang="en-US" sz="2000" dirty="0" smtClean="0">
                <a:latin typeface="Times New Roman" pitchFamily="18" charset="0"/>
              </a:rPr>
              <a:t>对于非线性序列而言，一个重要的任务是基于很少的移位寄存器，构造一个其线性复杂度尽可能大的序列，最好接近周期</a:t>
            </a:r>
            <a:endParaRPr lang="en-US" altLang="zh-CN" sz="2000" dirty="0" smtClean="0">
              <a:latin typeface="Times New Roman" pitchFamily="18" charset="0"/>
            </a:endParaRPr>
          </a:p>
          <a:p>
            <a:pPr>
              <a:lnSpc>
                <a:spcPct val="100000"/>
              </a:lnSpc>
            </a:pPr>
            <a:r>
              <a:rPr lang="zh-CN" altLang="en-US" sz="2000" dirty="0" smtClean="0">
                <a:latin typeface="Times New Roman" pitchFamily="18" charset="0"/>
              </a:rPr>
              <a:t>注意密钥流序列和伪随机序列两个概念的区别</a:t>
            </a:r>
            <a:endParaRPr lang="en-US" altLang="zh-CN" sz="2000" dirty="0" smtClean="0">
              <a:latin typeface="Times New Roman" pitchFamily="18" charset="0"/>
            </a:endParaRPr>
          </a:p>
          <a:p>
            <a:pPr lvl="1">
              <a:lnSpc>
                <a:spcPct val="100000"/>
              </a:lnSpc>
            </a:pPr>
            <a:r>
              <a:rPr lang="zh-CN" altLang="en-US" sz="1600" dirty="0" smtClean="0">
                <a:latin typeface="Times New Roman" pitchFamily="18" charset="0"/>
              </a:rPr>
              <a:t>前者是用于加解密的，要求在密码学上是安全的</a:t>
            </a:r>
            <a:endParaRPr lang="en-US" altLang="zh-CN" sz="1600" dirty="0" smtClean="0">
              <a:latin typeface="Times New Roman" pitchFamily="18" charset="0"/>
            </a:endParaRPr>
          </a:p>
          <a:p>
            <a:pPr lvl="1">
              <a:lnSpc>
                <a:spcPct val="100000"/>
              </a:lnSpc>
            </a:pPr>
            <a:r>
              <a:rPr lang="zh-CN" altLang="en-US" sz="1600" dirty="0" smtClean="0">
                <a:latin typeface="Times New Roman" pitchFamily="18" charset="0"/>
              </a:rPr>
              <a:t>后者是用于产生性能良好的满足某种应用需求的随机数的，比如</a:t>
            </a:r>
            <a:r>
              <a:rPr lang="en-US" altLang="zh-CN" sz="1600" dirty="0" smtClean="0">
                <a:latin typeface="Times New Roman" pitchFamily="18" charset="0"/>
              </a:rPr>
              <a:t>PN</a:t>
            </a:r>
            <a:r>
              <a:rPr lang="zh-CN" altLang="en-US" sz="1600" dirty="0" smtClean="0">
                <a:latin typeface="Times New Roman" pitchFamily="18" charset="0"/>
              </a:rPr>
              <a:t>码</a:t>
            </a:r>
            <a:endParaRPr lang="en-US" altLang="zh-CN" sz="1600" dirty="0" smtClean="0">
              <a:latin typeface="Times New Roman" pitchFamily="18" charset="0"/>
            </a:endParaRPr>
          </a:p>
          <a:p>
            <a:pPr lvl="1">
              <a:lnSpc>
                <a:spcPct val="100000"/>
              </a:lnSpc>
            </a:pPr>
            <a:r>
              <a:rPr lang="zh-CN" altLang="en-US" sz="1600" dirty="0" smtClean="0">
                <a:latin typeface="Times New Roman" pitchFamily="18" charset="0"/>
              </a:rPr>
              <a:t>当伪随机序列产生的随机数用在密码应用时，和密钥流序列是一致的</a:t>
            </a:r>
            <a:endParaRPr lang="en-US" altLang="zh-CN" sz="1600" dirty="0" smtClean="0">
              <a:latin typeface="Times New Roman" pitchFamily="18" charset="0"/>
            </a:endParaRPr>
          </a:p>
          <a:p>
            <a:pPr>
              <a:lnSpc>
                <a:spcPct val="100000"/>
              </a:lnSpc>
            </a:pPr>
            <a:r>
              <a:rPr lang="zh-CN" altLang="en-US" sz="2000" dirty="0" smtClean="0">
                <a:latin typeface="Times New Roman" pitchFamily="18" charset="0"/>
              </a:rPr>
              <a:t>针对以上考虑，在多年的流密码研究发展过程中，人们总结了经密钥</a:t>
            </a:r>
            <a:r>
              <a:rPr lang="en-US" altLang="zh-CN" sz="2000" dirty="0" smtClean="0">
                <a:latin typeface="Times New Roman" pitchFamily="18" charset="0"/>
              </a:rPr>
              <a:t>k</a:t>
            </a:r>
            <a:r>
              <a:rPr lang="zh-CN" altLang="en-US" sz="2000" dirty="0" smtClean="0">
                <a:latin typeface="Times New Roman" pitchFamily="18" charset="0"/>
              </a:rPr>
              <a:t>扩展而成的密钥流序列</a:t>
            </a:r>
            <a:r>
              <a:rPr lang="en-US" altLang="zh-CN" sz="2000" dirty="0" smtClean="0">
                <a:latin typeface="Times New Roman" pitchFamily="18" charset="0"/>
              </a:rPr>
              <a:t>z</a:t>
            </a:r>
            <a:r>
              <a:rPr lang="zh-CN" altLang="en-US" sz="2000" dirty="0" smtClean="0">
                <a:latin typeface="Times New Roman" pitchFamily="18" charset="0"/>
              </a:rPr>
              <a:t>应满足的性质：</a:t>
            </a:r>
            <a:endParaRPr lang="en-US" altLang="zh-CN" sz="2000" dirty="0" smtClean="0">
              <a:latin typeface="Times New Roman" pitchFamily="18" charset="0"/>
            </a:endParaRPr>
          </a:p>
          <a:p>
            <a:pPr>
              <a:lnSpc>
                <a:spcPct val="110000"/>
              </a:lnSpc>
            </a:pPr>
            <a:r>
              <a:rPr lang="en-US" altLang="zh-CN" sz="2000" dirty="0" smtClean="0">
                <a:solidFill>
                  <a:srgbClr val="0000FF"/>
                </a:solidFill>
              </a:rPr>
              <a:t>1. </a:t>
            </a:r>
            <a:r>
              <a:rPr lang="zh-CN" altLang="en-US" sz="2000" dirty="0" smtClean="0">
                <a:solidFill>
                  <a:srgbClr val="0000FF"/>
                </a:solidFill>
              </a:rPr>
              <a:t>种子密钥的长度足够长</a:t>
            </a:r>
            <a:r>
              <a:rPr lang="zh-CN" altLang="en-US" sz="2000" dirty="0" smtClean="0"/>
              <a:t>（一般来说就是流密码的密钥长度）</a:t>
            </a:r>
            <a:endParaRPr lang="zh-CN" altLang="en-US" sz="2000" dirty="0" smtClean="0">
              <a:solidFill>
                <a:srgbClr val="0000FF"/>
              </a:solidFill>
            </a:endParaRPr>
          </a:p>
          <a:p>
            <a:pPr lvl="1">
              <a:lnSpc>
                <a:spcPct val="110000"/>
              </a:lnSpc>
            </a:pPr>
            <a:r>
              <a:rPr lang="zh-CN" altLang="en-US" sz="2000" dirty="0" smtClean="0"/>
              <a:t>比如</a:t>
            </a:r>
            <a:r>
              <a:rPr lang="en-US" altLang="zh-CN" sz="2000" dirty="0" smtClean="0"/>
              <a:t>128</a:t>
            </a:r>
            <a:r>
              <a:rPr lang="zh-CN" altLang="en-US" sz="2000" dirty="0" smtClean="0"/>
              <a:t>比特，这样密钥空间将有</a:t>
            </a:r>
            <a:r>
              <a:rPr lang="en-US" altLang="zh-CN" sz="2000" dirty="0" smtClean="0"/>
              <a:t>2</a:t>
            </a:r>
            <a:r>
              <a:rPr lang="en-US" altLang="zh-CN" sz="2000" baseline="30000" dirty="0" smtClean="0"/>
              <a:t>128</a:t>
            </a:r>
            <a:r>
              <a:rPr lang="zh-CN" altLang="en-US" sz="2000" dirty="0" smtClean="0"/>
              <a:t>规模，抗穷搜索攻击，决定了密码强度</a:t>
            </a:r>
            <a:endParaRPr lang="en-US" altLang="zh-CN" sz="2000" dirty="0" smtClean="0"/>
          </a:p>
          <a:p>
            <a:pPr>
              <a:lnSpc>
                <a:spcPct val="110000"/>
              </a:lnSpc>
            </a:pPr>
            <a:r>
              <a:rPr lang="en-US" altLang="zh-CN" sz="2000" dirty="0" smtClean="0">
                <a:solidFill>
                  <a:srgbClr val="0000FF"/>
                </a:solidFill>
              </a:rPr>
              <a:t>2. </a:t>
            </a:r>
            <a:r>
              <a:rPr lang="zh-CN" altLang="en-US" sz="2000" dirty="0" smtClean="0">
                <a:solidFill>
                  <a:srgbClr val="0000FF"/>
                </a:solidFill>
              </a:rPr>
              <a:t>极大的周期：</a:t>
            </a:r>
            <a:r>
              <a:rPr lang="zh-CN" altLang="en-US" sz="2000" dirty="0" smtClean="0"/>
              <a:t>一般来说不应小于</a:t>
            </a:r>
            <a:r>
              <a:rPr lang="en-US" altLang="zh-CN" sz="2000" dirty="0" smtClean="0"/>
              <a:t>10</a:t>
            </a:r>
            <a:r>
              <a:rPr lang="en-US" altLang="zh-CN" sz="2000" baseline="30000" dirty="0" smtClean="0"/>
              <a:t>50</a:t>
            </a:r>
            <a:r>
              <a:rPr lang="zh-CN" altLang="en-US" sz="2000" dirty="0" smtClean="0"/>
              <a:t>，约</a:t>
            </a:r>
            <a:r>
              <a:rPr lang="en-US" altLang="zh-CN" sz="2000" dirty="0" smtClean="0"/>
              <a:t>2</a:t>
            </a:r>
            <a:r>
              <a:rPr lang="en-US" altLang="zh-CN" sz="2000" baseline="30000" dirty="0" smtClean="0"/>
              <a:t>166</a:t>
            </a:r>
          </a:p>
          <a:p>
            <a:pPr>
              <a:lnSpc>
                <a:spcPct val="110000"/>
              </a:lnSpc>
            </a:pPr>
            <a:r>
              <a:rPr lang="en-US" altLang="zh-CN" sz="2000" dirty="0" smtClean="0">
                <a:solidFill>
                  <a:srgbClr val="0000FF"/>
                </a:solidFill>
              </a:rPr>
              <a:t>3. </a:t>
            </a:r>
            <a:r>
              <a:rPr lang="zh-CN" altLang="en-US" sz="2000" dirty="0" smtClean="0">
                <a:solidFill>
                  <a:srgbClr val="0000FF"/>
                </a:solidFill>
              </a:rPr>
              <a:t>良好的统计特性</a:t>
            </a:r>
          </a:p>
          <a:p>
            <a:pPr lvl="1">
              <a:lnSpc>
                <a:spcPct val="110000"/>
              </a:lnSpc>
            </a:pPr>
            <a:r>
              <a:rPr lang="zh-CN" altLang="en-US" sz="2000" dirty="0" smtClean="0"/>
              <a:t>密钥流序列</a:t>
            </a:r>
            <a:r>
              <a:rPr lang="en-US" altLang="zh-CN" sz="2000" i="1" dirty="0" smtClean="0"/>
              <a:t>k</a:t>
            </a:r>
            <a:r>
              <a:rPr lang="zh-CN" altLang="en-US" sz="2000" dirty="0" smtClean="0"/>
              <a:t>具有均匀的</a:t>
            </a:r>
            <a:r>
              <a:rPr lang="en-US" altLang="zh-CN" sz="2000" dirty="0" smtClean="0"/>
              <a:t>n-</a:t>
            </a:r>
            <a:r>
              <a:rPr lang="zh-CN" altLang="en-US" sz="2000" dirty="0" smtClean="0"/>
              <a:t>元分布，例如均匀的游程分布</a:t>
            </a:r>
            <a:r>
              <a:rPr lang="en-US" altLang="zh-CN" sz="2000" dirty="0" smtClean="0"/>
              <a:t>)</a:t>
            </a:r>
            <a:endParaRPr lang="zh-CN" altLang="en-US"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63</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非线性序列的设计要求</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en-US" altLang="zh-CN" sz="2000" dirty="0" smtClean="0">
                <a:solidFill>
                  <a:srgbClr val="0000FF"/>
                </a:solidFill>
              </a:rPr>
              <a:t>4. </a:t>
            </a:r>
            <a:r>
              <a:rPr lang="zh-CN" altLang="en-US" sz="2000" dirty="0" smtClean="0">
                <a:solidFill>
                  <a:srgbClr val="0000FF"/>
                </a:solidFill>
              </a:rPr>
              <a:t>极大的线性复杂度</a:t>
            </a:r>
            <a:endParaRPr lang="en-US" altLang="zh-CN" sz="2000" dirty="0" smtClean="0">
              <a:solidFill>
                <a:srgbClr val="0000FF"/>
              </a:solidFill>
            </a:endParaRPr>
          </a:p>
          <a:p>
            <a:pPr lvl="1">
              <a:lnSpc>
                <a:spcPct val="110000"/>
              </a:lnSpc>
            </a:pPr>
            <a:r>
              <a:rPr lang="zh-CN" altLang="en-US" sz="2000" dirty="0" smtClean="0"/>
              <a:t>密钥流序列</a:t>
            </a:r>
            <a:r>
              <a:rPr lang="en-US" altLang="zh-CN" sz="2000" dirty="0" smtClean="0"/>
              <a:t>z</a:t>
            </a:r>
            <a:r>
              <a:rPr lang="zh-CN" altLang="en-US" sz="2000" dirty="0" smtClean="0"/>
              <a:t>不可由一个低级的</a:t>
            </a:r>
            <a:r>
              <a:rPr lang="en-US" altLang="zh-CN" sz="2000" dirty="0" smtClean="0"/>
              <a:t>LFSR</a:t>
            </a:r>
            <a:r>
              <a:rPr lang="zh-CN" altLang="en-US" sz="2000" dirty="0" smtClean="0"/>
              <a:t>产生</a:t>
            </a:r>
            <a:endParaRPr lang="en-US" altLang="zh-CN" sz="2000" dirty="0" smtClean="0"/>
          </a:p>
          <a:p>
            <a:pPr>
              <a:lnSpc>
                <a:spcPct val="110000"/>
              </a:lnSpc>
            </a:pPr>
            <a:r>
              <a:rPr lang="en-US" altLang="zh-CN" sz="2000" dirty="0" smtClean="0">
                <a:solidFill>
                  <a:srgbClr val="0000FF"/>
                </a:solidFill>
              </a:rPr>
              <a:t>5. </a:t>
            </a:r>
            <a:r>
              <a:rPr lang="zh-CN" altLang="en-US" sz="2000" dirty="0" smtClean="0">
                <a:solidFill>
                  <a:srgbClr val="0000FF"/>
                </a:solidFill>
              </a:rPr>
              <a:t>极大的</a:t>
            </a:r>
            <a:r>
              <a:rPr lang="en-US" altLang="zh-CN" sz="2000" dirty="0" smtClean="0">
                <a:solidFill>
                  <a:srgbClr val="0000FF"/>
                </a:solidFill>
              </a:rPr>
              <a:t>k</a:t>
            </a:r>
            <a:r>
              <a:rPr lang="zh-CN" altLang="en-US" sz="2000" dirty="0" smtClean="0">
                <a:solidFill>
                  <a:srgbClr val="0000FF"/>
                </a:solidFill>
              </a:rPr>
              <a:t>错线性复杂度</a:t>
            </a:r>
            <a:endParaRPr lang="en-US" altLang="zh-CN" sz="2000" dirty="0" smtClean="0">
              <a:solidFill>
                <a:srgbClr val="0000FF"/>
              </a:solidFill>
            </a:endParaRPr>
          </a:p>
          <a:p>
            <a:pPr lvl="1">
              <a:lnSpc>
                <a:spcPct val="110000"/>
              </a:lnSpc>
            </a:pPr>
            <a:r>
              <a:rPr lang="zh-CN" altLang="en-US" sz="2000" dirty="0" smtClean="0"/>
              <a:t>密钥流序列不可与一个低级</a:t>
            </a:r>
            <a:r>
              <a:rPr lang="en-US" altLang="zh-CN" sz="2000" dirty="0" smtClean="0"/>
              <a:t>LFSR</a:t>
            </a:r>
            <a:r>
              <a:rPr lang="zh-CN" altLang="en-US" sz="2000" dirty="0" smtClean="0"/>
              <a:t>产生序列只有比率很小的相异项</a:t>
            </a:r>
            <a:endParaRPr lang="en-US" altLang="zh-CN" sz="2000" dirty="0" smtClean="0"/>
          </a:p>
          <a:p>
            <a:pPr lvl="1">
              <a:lnSpc>
                <a:spcPct val="110000"/>
              </a:lnSpc>
            </a:pPr>
            <a:r>
              <a:rPr lang="zh-CN" altLang="en-US" sz="2000" dirty="0" smtClean="0"/>
              <a:t>如果密钥流序列周期为</a:t>
            </a:r>
            <a:r>
              <a:rPr lang="en-US" altLang="zh-CN" sz="2000" dirty="0" smtClean="0"/>
              <a:t>n</a:t>
            </a:r>
            <a:r>
              <a:rPr lang="zh-CN" altLang="en-US" sz="2000" dirty="0" smtClean="0"/>
              <a:t>，而人为改变其</a:t>
            </a:r>
            <a:r>
              <a:rPr lang="en-US" altLang="zh-CN" sz="2000" dirty="0" smtClean="0"/>
              <a:t>1</a:t>
            </a:r>
            <a:r>
              <a:rPr lang="zh-CN" altLang="en-US" sz="2000" dirty="0" smtClean="0"/>
              <a:t>比特后周期急剧变小，例如变为</a:t>
            </a:r>
            <a:r>
              <a:rPr lang="en-US" altLang="zh-CN" sz="2000" dirty="0" smtClean="0"/>
              <a:t>n/t</a:t>
            </a:r>
            <a:r>
              <a:rPr lang="zh-CN" altLang="en-US" sz="2000" dirty="0" smtClean="0"/>
              <a:t>，则序列的安全性就大为减小。</a:t>
            </a:r>
            <a:endParaRPr lang="en-US" altLang="zh-CN" sz="2000" dirty="0" smtClean="0"/>
          </a:p>
          <a:p>
            <a:pPr lvl="1">
              <a:lnSpc>
                <a:spcPct val="110000"/>
              </a:lnSpc>
            </a:pPr>
            <a:r>
              <a:rPr lang="zh-CN" altLang="en-US" sz="2000" dirty="0" smtClean="0"/>
              <a:t>把改变任意</a:t>
            </a:r>
            <a:r>
              <a:rPr lang="en-US" altLang="zh-CN" sz="2000" dirty="0" smtClean="0"/>
              <a:t>k</a:t>
            </a:r>
            <a:r>
              <a:rPr lang="zh-CN" altLang="en-US" sz="2000" dirty="0" smtClean="0"/>
              <a:t>个比特后序列的最小的线性复杂度称为</a:t>
            </a:r>
            <a:r>
              <a:rPr lang="en-US" altLang="zh-CN" sz="2000" dirty="0" smtClean="0"/>
              <a:t>K</a:t>
            </a:r>
            <a:r>
              <a:rPr lang="zh-CN" altLang="en-US" sz="2000" dirty="0" smtClean="0"/>
              <a:t>错线性复杂度</a:t>
            </a:r>
            <a:endParaRPr lang="en-US" altLang="zh-CN" sz="2000" dirty="0" smtClean="0"/>
          </a:p>
          <a:p>
            <a:pPr>
              <a:lnSpc>
                <a:spcPct val="110000"/>
              </a:lnSpc>
            </a:pPr>
            <a:r>
              <a:rPr lang="en-US" altLang="zh-CN" sz="2000" dirty="0" smtClean="0">
                <a:solidFill>
                  <a:srgbClr val="0000FF"/>
                </a:solidFill>
              </a:rPr>
              <a:t>6.</a:t>
            </a:r>
            <a:r>
              <a:rPr lang="zh-CN" altLang="en-US" sz="2000" dirty="0" smtClean="0">
                <a:solidFill>
                  <a:srgbClr val="0000FF"/>
                </a:solidFill>
              </a:rPr>
              <a:t>抗统计分析</a:t>
            </a:r>
            <a:endParaRPr lang="en-US" altLang="zh-CN" sz="2000" dirty="0" smtClean="0">
              <a:solidFill>
                <a:srgbClr val="0000FF"/>
              </a:solidFill>
            </a:endParaRPr>
          </a:p>
          <a:p>
            <a:pPr lvl="1">
              <a:lnSpc>
                <a:spcPct val="110000"/>
              </a:lnSpc>
            </a:pPr>
            <a:r>
              <a:rPr lang="zh-CN" altLang="en-US" sz="2000" dirty="0" smtClean="0">
                <a:effectLst>
                  <a:outerShdw blurRad="38100" dist="38100" dir="2700000" algn="tl">
                    <a:srgbClr val="000000">
                      <a:alpha val="43137"/>
                    </a:srgbClr>
                  </a:outerShdw>
                </a:effectLst>
                <a:cs typeface="+mn-cs"/>
              </a:rPr>
              <a:t>利用统计方法由密钥流提取关于</a:t>
            </a:r>
            <a:r>
              <a:rPr lang="en-US" altLang="zh-CN" sz="2000" dirty="0" smtClean="0">
                <a:effectLst>
                  <a:outerShdw blurRad="38100" dist="38100" dir="2700000" algn="tl">
                    <a:srgbClr val="000000">
                      <a:alpha val="43137"/>
                    </a:srgbClr>
                  </a:outerShdw>
                </a:effectLst>
                <a:cs typeface="+mn-cs"/>
              </a:rPr>
              <a:t>KG</a:t>
            </a:r>
            <a:r>
              <a:rPr lang="zh-CN" altLang="en-US" sz="2000" dirty="0" smtClean="0">
                <a:effectLst>
                  <a:outerShdw blurRad="38100" dist="38100" dir="2700000" algn="tl">
                    <a:srgbClr val="000000">
                      <a:alpha val="43137"/>
                    </a:srgbClr>
                  </a:outerShdw>
                </a:effectLst>
                <a:cs typeface="+mn-cs"/>
              </a:rPr>
              <a:t>结构或</a:t>
            </a:r>
            <a:r>
              <a:rPr lang="en-US" altLang="zh-CN" sz="2000" dirty="0" smtClean="0">
                <a:effectLst>
                  <a:outerShdw blurRad="38100" dist="38100" dir="2700000" algn="tl">
                    <a:srgbClr val="000000">
                      <a:alpha val="43137"/>
                    </a:srgbClr>
                  </a:outerShdw>
                </a:effectLst>
                <a:cs typeface="+mn-cs"/>
              </a:rPr>
              <a:t>k</a:t>
            </a:r>
            <a:r>
              <a:rPr lang="zh-CN" altLang="en-US" sz="2000" dirty="0" smtClean="0">
                <a:effectLst>
                  <a:outerShdw blurRad="38100" dist="38100" dir="2700000" algn="tl">
                    <a:srgbClr val="000000">
                      <a:alpha val="43137"/>
                    </a:srgbClr>
                  </a:outerShdw>
                </a:effectLst>
                <a:cs typeface="+mn-cs"/>
              </a:rPr>
              <a:t>的信息在计算上不可行</a:t>
            </a:r>
            <a:endParaRPr lang="en-US" altLang="zh-CN" sz="2000" dirty="0" smtClean="0">
              <a:effectLst>
                <a:outerShdw blurRad="38100" dist="38100" dir="2700000" algn="tl">
                  <a:srgbClr val="000000">
                    <a:alpha val="43137"/>
                  </a:srgbClr>
                </a:outerShdw>
              </a:effectLst>
              <a:cs typeface="+mn-cs"/>
            </a:endParaRPr>
          </a:p>
          <a:p>
            <a:pPr>
              <a:lnSpc>
                <a:spcPct val="110000"/>
              </a:lnSpc>
            </a:pPr>
            <a:r>
              <a:rPr lang="en-US" altLang="zh-CN" sz="2000" dirty="0" smtClean="0">
                <a:solidFill>
                  <a:srgbClr val="0000FF"/>
                </a:solidFill>
              </a:rPr>
              <a:t>7.</a:t>
            </a:r>
            <a:r>
              <a:rPr lang="zh-CN" altLang="en-US" sz="2000" dirty="0" smtClean="0">
                <a:solidFill>
                  <a:srgbClr val="0000FF"/>
                </a:solidFill>
              </a:rPr>
              <a:t>混乱性：</a:t>
            </a:r>
            <a:r>
              <a:rPr lang="zh-CN" altLang="en-US" sz="2000" dirty="0" smtClean="0"/>
              <a:t>即</a:t>
            </a:r>
            <a:r>
              <a:rPr lang="en-US" altLang="zh-CN" sz="2000" dirty="0" smtClean="0"/>
              <a:t>z</a:t>
            </a:r>
            <a:r>
              <a:rPr lang="zh-CN" altLang="en-US" sz="2000" dirty="0" smtClean="0"/>
              <a:t>的每一</a:t>
            </a:r>
            <a:r>
              <a:rPr lang="en-US" altLang="zh-CN" sz="2000" dirty="0" smtClean="0"/>
              <a:t>bit</a:t>
            </a:r>
            <a:r>
              <a:rPr lang="zh-CN" altLang="en-US" sz="2000" dirty="0" smtClean="0"/>
              <a:t>均与</a:t>
            </a:r>
            <a:r>
              <a:rPr lang="en-US" altLang="zh-CN" sz="2000" dirty="0" smtClean="0"/>
              <a:t>z</a:t>
            </a:r>
            <a:r>
              <a:rPr lang="zh-CN" altLang="en-US" sz="2000" dirty="0" smtClean="0"/>
              <a:t>的大多数</a:t>
            </a:r>
            <a:r>
              <a:rPr lang="en-US" altLang="zh-CN" sz="2000" dirty="0" smtClean="0"/>
              <a:t>bit</a:t>
            </a:r>
            <a:r>
              <a:rPr lang="zh-CN" altLang="en-US" sz="2000" dirty="0" smtClean="0"/>
              <a:t>有关；</a:t>
            </a:r>
            <a:endParaRPr lang="en-US" altLang="zh-CN" sz="2000" dirty="0" smtClean="0"/>
          </a:p>
          <a:p>
            <a:pPr>
              <a:lnSpc>
                <a:spcPct val="110000"/>
              </a:lnSpc>
            </a:pPr>
            <a:r>
              <a:rPr lang="en-US" altLang="zh-CN" sz="2000" dirty="0" smtClean="0">
                <a:solidFill>
                  <a:srgbClr val="0000FF"/>
                </a:solidFill>
              </a:rPr>
              <a:t>8.</a:t>
            </a:r>
            <a:r>
              <a:rPr lang="zh-CN" altLang="en-US" sz="2000" dirty="0" smtClean="0">
                <a:solidFill>
                  <a:srgbClr val="0000FF"/>
                </a:solidFill>
              </a:rPr>
              <a:t>扩散性：</a:t>
            </a:r>
            <a:r>
              <a:rPr lang="zh-CN" altLang="en-US" sz="2000" dirty="0" smtClean="0"/>
              <a:t>即</a:t>
            </a:r>
            <a:r>
              <a:rPr lang="en-US" altLang="zh-CN" sz="2000" dirty="0" smtClean="0"/>
              <a:t>z</a:t>
            </a:r>
            <a:r>
              <a:rPr lang="zh-CN" altLang="en-US" sz="2000" dirty="0" smtClean="0"/>
              <a:t>任一</a:t>
            </a:r>
            <a:r>
              <a:rPr lang="en-US" altLang="zh-CN" sz="2000" dirty="0" smtClean="0"/>
              <a:t>bit</a:t>
            </a:r>
            <a:r>
              <a:rPr lang="zh-CN" altLang="en-US" sz="2000" dirty="0" smtClean="0"/>
              <a:t>的改变要引起</a:t>
            </a:r>
            <a:r>
              <a:rPr lang="en-US" altLang="zh-CN" sz="2000" dirty="0" smtClean="0"/>
              <a:t>z</a:t>
            </a:r>
            <a:r>
              <a:rPr lang="zh-CN" altLang="en-US" sz="2000" dirty="0" smtClean="0"/>
              <a:t>在全貌上的变化</a:t>
            </a:r>
            <a:endParaRPr lang="en-US" altLang="zh-CN" sz="2000" dirty="0" smtClean="0">
              <a:latin typeface="Times New Roman" pitchFamily="18" charset="0"/>
            </a:endParaRPr>
          </a:p>
          <a:p>
            <a:pPr>
              <a:lnSpc>
                <a:spcPct val="110000"/>
              </a:lnSpc>
            </a:pPr>
            <a:r>
              <a:rPr lang="en-US" altLang="zh-CN" sz="2000" dirty="0" smtClean="0">
                <a:solidFill>
                  <a:srgbClr val="0000FF"/>
                </a:solidFill>
                <a:latin typeface="Times New Roman" pitchFamily="18" charset="0"/>
              </a:rPr>
              <a:t>9. </a:t>
            </a:r>
            <a:r>
              <a:rPr lang="zh-CN" altLang="en-US" sz="2000" dirty="0" smtClean="0">
                <a:solidFill>
                  <a:srgbClr val="0000FF"/>
                </a:solidFill>
                <a:latin typeface="Times New Roman" pitchFamily="18" charset="0"/>
              </a:rPr>
              <a:t>抗线性分析</a:t>
            </a:r>
            <a:endParaRPr lang="en-US" altLang="zh-CN" sz="2000" dirty="0" smtClean="0">
              <a:solidFill>
                <a:srgbClr val="0000FF"/>
              </a:solidFill>
              <a:effectLst>
                <a:outerShdw blurRad="38100" dist="38100" dir="2700000" algn="tl">
                  <a:srgbClr val="000000">
                    <a:alpha val="43137"/>
                  </a:srgbClr>
                </a:outerShdw>
              </a:effectLst>
              <a:cs typeface="+mn-cs"/>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64</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非线性序列的设计要求</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t>一些典型的流密码分析方法</a:t>
            </a:r>
          </a:p>
          <a:p>
            <a:pPr lvl="1">
              <a:lnSpc>
                <a:spcPct val="110000"/>
              </a:lnSpc>
            </a:pPr>
            <a:r>
              <a:rPr lang="zh-CN" altLang="en-US" dirty="0" smtClean="0"/>
              <a:t>流密码安全性的关键指标：线性复杂度和</a:t>
            </a:r>
            <a:r>
              <a:rPr lang="en-US" altLang="zh-CN" dirty="0" smtClean="0"/>
              <a:t>k-</a:t>
            </a:r>
            <a:r>
              <a:rPr lang="zh-CN" altLang="en-US" dirty="0" smtClean="0"/>
              <a:t>错复杂度，非线性性</a:t>
            </a:r>
          </a:p>
          <a:p>
            <a:pPr lvl="1">
              <a:lnSpc>
                <a:spcPct val="110000"/>
              </a:lnSpc>
            </a:pPr>
            <a:r>
              <a:rPr lang="zh-CN" altLang="en-US" dirty="0" smtClean="0"/>
              <a:t>典型方法</a:t>
            </a:r>
          </a:p>
          <a:p>
            <a:pPr lvl="2">
              <a:lnSpc>
                <a:spcPct val="110000"/>
              </a:lnSpc>
            </a:pPr>
            <a:r>
              <a:rPr lang="zh-CN" altLang="en-US" sz="2000" dirty="0" smtClean="0"/>
              <a:t>折中攻击：将时间、记忆和信息复杂度进行策略性的平衡</a:t>
            </a:r>
          </a:p>
          <a:p>
            <a:pPr lvl="2">
              <a:lnSpc>
                <a:spcPct val="110000"/>
              </a:lnSpc>
            </a:pPr>
            <a:r>
              <a:rPr lang="zh-CN" altLang="en-US" sz="2000" dirty="0" smtClean="0"/>
              <a:t>猜测和决定攻击：猜测密钥流生成器的部分内部状态</a:t>
            </a:r>
          </a:p>
          <a:p>
            <a:pPr lvl="2">
              <a:lnSpc>
                <a:spcPct val="110000"/>
              </a:lnSpc>
            </a:pPr>
            <a:r>
              <a:rPr lang="zh-CN" altLang="en-US" sz="2000" dirty="0" smtClean="0"/>
              <a:t>相关攻击：观察输出和某些内部状态的相关性</a:t>
            </a:r>
          </a:p>
          <a:p>
            <a:pPr lvl="2">
              <a:lnSpc>
                <a:spcPct val="110000"/>
              </a:lnSpc>
            </a:pPr>
            <a:r>
              <a:rPr lang="zh-CN" altLang="en-US" sz="2000" dirty="0" smtClean="0"/>
              <a:t>最佳仿射攻击：用线性</a:t>
            </a:r>
            <a:r>
              <a:rPr lang="en-US" altLang="zh-CN" sz="2000" dirty="0" smtClean="0"/>
              <a:t>LFSR</a:t>
            </a:r>
            <a:r>
              <a:rPr lang="zh-CN" altLang="en-US" sz="2000" dirty="0" smtClean="0"/>
              <a:t>来逼近非线性算法</a:t>
            </a:r>
          </a:p>
          <a:p>
            <a:pPr lvl="2">
              <a:lnSpc>
                <a:spcPct val="110000"/>
              </a:lnSpc>
            </a:pPr>
            <a:r>
              <a:rPr lang="zh-CN" altLang="en-US" sz="2000" dirty="0" smtClean="0"/>
              <a:t>代数攻击：建立密钥和输出</a:t>
            </a:r>
            <a:r>
              <a:rPr lang="en-US" altLang="zh-CN" sz="2000" dirty="0" smtClean="0"/>
              <a:t>bit</a:t>
            </a:r>
            <a:r>
              <a:rPr lang="zh-CN" altLang="en-US" sz="2000" dirty="0" smtClean="0"/>
              <a:t>之间的代数方程</a:t>
            </a:r>
          </a:p>
          <a:p>
            <a:pPr lvl="2">
              <a:lnSpc>
                <a:spcPct val="110000"/>
              </a:lnSpc>
            </a:pPr>
            <a:r>
              <a:rPr lang="zh-CN" altLang="en-US" sz="2000" dirty="0" smtClean="0"/>
              <a:t>边信道攻击：观察能量消耗和时间延迟</a:t>
            </a:r>
            <a:endParaRPr lang="zh-CN" altLang="en-US" sz="2000"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65</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2.3.2 </a:t>
            </a:r>
            <a:r>
              <a:rPr lang="zh-CN" altLang="en-US" dirty="0" smtClean="0"/>
              <a:t>密钥流产生器的结构</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000" dirty="0" smtClean="0">
                <a:solidFill>
                  <a:srgbClr val="0000FF"/>
                </a:solidFill>
                <a:latin typeface="Times New Roman" pitchFamily="18" charset="0"/>
              </a:rPr>
              <a:t>非线性的密钥流序列的产生主要是基于移位寄存器序列</a:t>
            </a:r>
            <a:endParaRPr lang="en-US" altLang="zh-CN" sz="2000" dirty="0" smtClean="0">
              <a:solidFill>
                <a:srgbClr val="0000FF"/>
              </a:solidFill>
              <a:latin typeface="Times New Roman" pitchFamily="18" charset="0"/>
            </a:endParaRPr>
          </a:p>
          <a:p>
            <a:pPr>
              <a:lnSpc>
                <a:spcPct val="110000"/>
              </a:lnSpc>
            </a:pPr>
            <a:r>
              <a:rPr lang="en-US" altLang="zh-CN" sz="2000" dirty="0" smtClean="0">
                <a:solidFill>
                  <a:srgbClr val="0000FF"/>
                </a:solidFill>
                <a:latin typeface="Times New Roman" pitchFamily="18" charset="0"/>
              </a:rPr>
              <a:t>1. </a:t>
            </a:r>
            <a:r>
              <a:rPr lang="zh-CN" altLang="en-US" sz="2000" dirty="0" smtClean="0">
                <a:solidFill>
                  <a:srgbClr val="0000FF"/>
                </a:solidFill>
                <a:latin typeface="Times New Roman" pitchFamily="18" charset="0"/>
              </a:rPr>
              <a:t>采用非线性的状态转移函数</a:t>
            </a:r>
            <a:r>
              <a:rPr lang="en-US" altLang="zh-CN" sz="2000" i="1" dirty="0" smtClean="0">
                <a:solidFill>
                  <a:srgbClr val="0000FF"/>
                </a:solidFill>
                <a:latin typeface="华文中宋" pitchFamily="2" charset="-122"/>
              </a:rPr>
              <a:t>φ </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反馈函数</a:t>
            </a:r>
            <a:r>
              <a:rPr lang="en-US" altLang="zh-CN" sz="2000" dirty="0" smtClean="0">
                <a:solidFill>
                  <a:srgbClr val="0000FF"/>
                </a:solidFill>
                <a:latin typeface="Times New Roman" pitchFamily="18" charset="0"/>
              </a:rPr>
              <a:t>)</a:t>
            </a:r>
          </a:p>
          <a:p>
            <a:pPr lvl="1">
              <a:lnSpc>
                <a:spcPct val="110000"/>
              </a:lnSpc>
            </a:pPr>
            <a:r>
              <a:rPr lang="zh-CN" altLang="en-US" sz="1800" dirty="0" smtClean="0">
                <a:solidFill>
                  <a:srgbClr val="0000FF"/>
                </a:solidFill>
                <a:latin typeface="Times New Roman" pitchFamily="18" charset="0"/>
              </a:rPr>
              <a:t>这种</a:t>
            </a:r>
            <a:r>
              <a:rPr lang="en-US" altLang="zh-CN" sz="1800" dirty="0" smtClean="0">
                <a:solidFill>
                  <a:srgbClr val="0000FF"/>
                </a:solidFill>
                <a:latin typeface="Times New Roman" pitchFamily="18" charset="0"/>
              </a:rPr>
              <a:t>FSR</a:t>
            </a:r>
            <a:r>
              <a:rPr lang="zh-CN" altLang="en-US" sz="1800" dirty="0" smtClean="0">
                <a:solidFill>
                  <a:srgbClr val="0000FF"/>
                </a:solidFill>
                <a:latin typeface="Times New Roman" pitchFamily="18" charset="0"/>
              </a:rPr>
              <a:t>采用非线性反馈函数产生大周期的非线性序列</a:t>
            </a:r>
            <a:endParaRPr lang="en-US" altLang="zh-CN" sz="1800" dirty="0" smtClean="0">
              <a:solidFill>
                <a:srgbClr val="0000FF"/>
              </a:solidFill>
              <a:latin typeface="Times New Roman" pitchFamily="18" charset="0"/>
            </a:endParaRPr>
          </a:p>
          <a:p>
            <a:pPr lvl="1">
              <a:lnSpc>
                <a:spcPct val="110000"/>
              </a:lnSpc>
            </a:pPr>
            <a:r>
              <a:rPr lang="zh-CN" altLang="en-US" sz="1800" dirty="0" smtClean="0">
                <a:solidFill>
                  <a:srgbClr val="0000FF"/>
                </a:solidFill>
                <a:latin typeface="Times New Roman" pitchFamily="18" charset="0"/>
              </a:rPr>
              <a:t>如</a:t>
            </a:r>
            <a:r>
              <a:rPr lang="en-US" altLang="zh-CN" sz="1800" dirty="0" smtClean="0">
                <a:solidFill>
                  <a:srgbClr val="0000FF"/>
                </a:solidFill>
                <a:latin typeface="Times New Roman" pitchFamily="18" charset="0"/>
              </a:rPr>
              <a:t>M-</a:t>
            </a:r>
            <a:r>
              <a:rPr lang="zh-CN" altLang="en-US" sz="1800" dirty="0" smtClean="0">
                <a:solidFill>
                  <a:srgbClr val="0000FF"/>
                </a:solidFill>
                <a:latin typeface="Times New Roman" pitchFamily="18" charset="0"/>
              </a:rPr>
              <a:t>序列，周期</a:t>
            </a:r>
            <a:r>
              <a:rPr lang="en-US" altLang="zh-CN" sz="1800" dirty="0" smtClean="0">
                <a:solidFill>
                  <a:srgbClr val="0000FF"/>
                </a:solidFill>
                <a:latin typeface="Times New Roman" pitchFamily="18" charset="0"/>
              </a:rPr>
              <a:t>2</a:t>
            </a:r>
            <a:r>
              <a:rPr lang="en-US" altLang="zh-CN" sz="1800" baseline="30000" dirty="0" smtClean="0">
                <a:solidFill>
                  <a:srgbClr val="0000FF"/>
                </a:solidFill>
                <a:latin typeface="Times New Roman" pitchFamily="18" charset="0"/>
              </a:rPr>
              <a:t>n</a:t>
            </a:r>
            <a:r>
              <a:rPr lang="zh-CN" altLang="en-US" sz="1800" dirty="0" smtClean="0">
                <a:solidFill>
                  <a:srgbClr val="0000FF"/>
                </a:solidFill>
                <a:latin typeface="Times New Roman" pitchFamily="18" charset="0"/>
              </a:rPr>
              <a:t>，具有较好的密码学性质，但反馈函数选择有难度</a:t>
            </a:r>
            <a:endParaRPr lang="en-US" altLang="zh-CN" sz="1800" dirty="0" smtClean="0">
              <a:solidFill>
                <a:srgbClr val="0000FF"/>
              </a:solidFill>
              <a:latin typeface="Times New Roman" pitchFamily="18" charset="0"/>
            </a:endParaRPr>
          </a:p>
          <a:p>
            <a:pPr lvl="1">
              <a:lnSpc>
                <a:spcPct val="110000"/>
              </a:lnSpc>
            </a:pPr>
            <a:r>
              <a:rPr lang="zh-CN" altLang="en-US" sz="1800" dirty="0" smtClean="0">
                <a:solidFill>
                  <a:srgbClr val="0000FF"/>
                </a:solidFill>
                <a:latin typeface="Times New Roman" pitchFamily="18" charset="0"/>
              </a:rPr>
              <a:t>再有就是</a:t>
            </a:r>
            <a:r>
              <a:rPr lang="en-US" altLang="zh-CN" sz="1800" dirty="0" smtClean="0">
                <a:solidFill>
                  <a:srgbClr val="0000FF"/>
                </a:solidFill>
                <a:latin typeface="Times New Roman" pitchFamily="18" charset="0"/>
              </a:rPr>
              <a:t>1993</a:t>
            </a:r>
            <a:r>
              <a:rPr lang="zh-CN" altLang="en-US" sz="1800" dirty="0" smtClean="0">
                <a:solidFill>
                  <a:srgbClr val="0000FF"/>
                </a:solidFill>
                <a:latin typeface="Times New Roman" pitchFamily="18" charset="0"/>
              </a:rPr>
              <a:t>年</a:t>
            </a:r>
            <a:r>
              <a:rPr lang="en-US" altLang="zh-CN" sz="1800" dirty="0" err="1" smtClean="0">
                <a:solidFill>
                  <a:srgbClr val="0000FF"/>
                </a:solidFill>
                <a:latin typeface="Times New Roman" pitchFamily="18" charset="0"/>
              </a:rPr>
              <a:t>A.Klapper</a:t>
            </a:r>
            <a:r>
              <a:rPr lang="zh-CN" altLang="en-US" sz="1800" dirty="0" smtClean="0">
                <a:solidFill>
                  <a:srgbClr val="0000FF"/>
                </a:solidFill>
                <a:latin typeface="Times New Roman" pitchFamily="18" charset="0"/>
              </a:rPr>
              <a:t>和</a:t>
            </a:r>
            <a:r>
              <a:rPr lang="en-US" altLang="zh-CN" sz="1800" dirty="0" err="1" smtClean="0">
                <a:solidFill>
                  <a:srgbClr val="0000FF"/>
                </a:solidFill>
                <a:latin typeface="Times New Roman" pitchFamily="18" charset="0"/>
              </a:rPr>
              <a:t>M.Goresky</a:t>
            </a:r>
            <a:r>
              <a:rPr lang="zh-CN" altLang="en-US" sz="1800" dirty="0" smtClean="0">
                <a:solidFill>
                  <a:srgbClr val="0000FF"/>
                </a:solidFill>
                <a:latin typeface="Times New Roman" pitchFamily="18" charset="0"/>
              </a:rPr>
              <a:t>提出的进位移位寄存器。</a:t>
            </a:r>
            <a:endParaRPr lang="en-US" altLang="zh-CN" sz="1800" dirty="0" smtClean="0">
              <a:solidFill>
                <a:srgbClr val="0000FF"/>
              </a:solidFill>
              <a:latin typeface="Times New Roman" pitchFamily="18" charset="0"/>
            </a:endParaRPr>
          </a:p>
          <a:p>
            <a:pPr>
              <a:lnSpc>
                <a:spcPct val="110000"/>
              </a:lnSpc>
            </a:pPr>
            <a:r>
              <a:rPr lang="en-US" altLang="zh-CN" sz="2000" dirty="0" smtClean="0">
                <a:solidFill>
                  <a:srgbClr val="0000FF"/>
                </a:solidFill>
                <a:latin typeface="Times New Roman" pitchFamily="18" charset="0"/>
              </a:rPr>
              <a:t>2. </a:t>
            </a:r>
            <a:r>
              <a:rPr lang="zh-CN" altLang="en-US" sz="2000" dirty="0" smtClean="0">
                <a:solidFill>
                  <a:srgbClr val="0000FF"/>
                </a:solidFill>
                <a:latin typeface="Times New Roman" pitchFamily="18" charset="0"/>
              </a:rPr>
              <a:t>采用线性的</a:t>
            </a:r>
            <a:r>
              <a:rPr lang="en-US" altLang="zh-CN" sz="2000" i="1" dirty="0" smtClean="0">
                <a:solidFill>
                  <a:srgbClr val="0000FF"/>
                </a:solidFill>
                <a:latin typeface="华文中宋" pitchFamily="2" charset="-122"/>
              </a:rPr>
              <a:t>φ</a:t>
            </a:r>
            <a:r>
              <a:rPr lang="zh-CN" altLang="en-US" sz="2000" dirty="0" smtClean="0">
                <a:solidFill>
                  <a:srgbClr val="0000FF"/>
                </a:solidFill>
                <a:latin typeface="华文中宋" pitchFamily="2" charset="-122"/>
              </a:rPr>
              <a:t>和非线性的输出函数</a:t>
            </a:r>
            <a:r>
              <a:rPr lang="en-US" altLang="zh-CN" sz="2000" i="1" dirty="0" smtClean="0">
                <a:solidFill>
                  <a:srgbClr val="0000FF"/>
                </a:solidFill>
                <a:latin typeface="华文中宋" pitchFamily="2" charset="-122"/>
              </a:rPr>
              <a:t>ψ</a:t>
            </a:r>
          </a:p>
          <a:p>
            <a:pPr lvl="1">
              <a:lnSpc>
                <a:spcPct val="110000"/>
              </a:lnSpc>
              <a:spcBef>
                <a:spcPts val="600"/>
              </a:spcBef>
              <a:spcAft>
                <a:spcPts val="0"/>
              </a:spcAft>
            </a:pPr>
            <a:r>
              <a:rPr lang="zh-CN" altLang="en-US" sz="1800" dirty="0" smtClean="0"/>
              <a:t>这类密钥流生成器是当前流密码设计的主流</a:t>
            </a:r>
            <a:endParaRPr lang="en-US" altLang="zh-CN" sz="1800" dirty="0" smtClean="0"/>
          </a:p>
          <a:p>
            <a:pPr lvl="1">
              <a:lnSpc>
                <a:spcPct val="110000"/>
              </a:lnSpc>
              <a:spcBef>
                <a:spcPts val="600"/>
              </a:spcBef>
              <a:spcAft>
                <a:spcPts val="0"/>
              </a:spcAft>
            </a:pPr>
            <a:r>
              <a:rPr lang="zh-CN" altLang="en-US" sz="1800" dirty="0" smtClean="0"/>
              <a:t>可分解为驱动子系统和非线性组合子系统，如图 </a:t>
            </a:r>
          </a:p>
          <a:p>
            <a:pPr lvl="2">
              <a:lnSpc>
                <a:spcPct val="100000"/>
              </a:lnSpc>
              <a:spcBef>
                <a:spcPts val="600"/>
              </a:spcBef>
              <a:spcAft>
                <a:spcPts val="0"/>
              </a:spcAft>
            </a:pPr>
            <a:r>
              <a:rPr lang="zh-CN" altLang="en-US" sz="1800" dirty="0" smtClean="0"/>
              <a:t>驱动子系统常用一个或多个</a:t>
            </a:r>
            <a:r>
              <a:rPr lang="en-US" altLang="zh-CN" sz="1800" dirty="0" smtClean="0"/>
              <a:t>LFSR</a:t>
            </a:r>
            <a:r>
              <a:rPr lang="zh-CN" altLang="en-US" sz="1800" dirty="0" smtClean="0"/>
              <a:t>来实现</a:t>
            </a:r>
          </a:p>
          <a:p>
            <a:pPr lvl="2">
              <a:lnSpc>
                <a:spcPct val="100000"/>
              </a:lnSpc>
              <a:spcBef>
                <a:spcPts val="600"/>
              </a:spcBef>
              <a:spcAft>
                <a:spcPts val="0"/>
              </a:spcAft>
            </a:pPr>
            <a:r>
              <a:rPr lang="zh-CN" altLang="en-US" sz="1800" dirty="0" smtClean="0"/>
              <a:t>非线性组合子系统用非线性组合函数</a:t>
            </a:r>
            <a:r>
              <a:rPr lang="en-US" altLang="zh-CN" sz="1800" dirty="0" smtClean="0"/>
              <a:t>(</a:t>
            </a:r>
            <a:r>
              <a:rPr lang="zh-CN" altLang="en-US" sz="1800" dirty="0" smtClean="0"/>
              <a:t>非线性布尔函数</a:t>
            </a:r>
            <a:r>
              <a:rPr lang="en-US" altLang="zh-CN" sz="1800" dirty="0" smtClean="0"/>
              <a:t>)</a:t>
            </a:r>
            <a:r>
              <a:rPr lang="zh-CN" altLang="en-US" sz="1800" dirty="0" smtClean="0"/>
              <a:t>来实现，主要用来提高生成序列的线性复杂度</a:t>
            </a:r>
            <a:endParaRPr lang="en-US" altLang="zh-CN" sz="1800" dirty="0" smtClean="0"/>
          </a:p>
          <a:p>
            <a:pPr lvl="1">
              <a:lnSpc>
                <a:spcPct val="100000"/>
              </a:lnSpc>
              <a:spcBef>
                <a:spcPts val="600"/>
              </a:spcBef>
              <a:spcAft>
                <a:spcPts val="0"/>
              </a:spcAft>
            </a:pPr>
            <a:r>
              <a:rPr lang="zh-CN" altLang="en-US" sz="1800" dirty="0" smtClean="0">
                <a:solidFill>
                  <a:srgbClr val="0000FF"/>
                </a:solidFill>
                <a:latin typeface="Times New Roman" pitchFamily="18" charset="0"/>
              </a:rPr>
              <a:t>最基本的形式有三类</a:t>
            </a:r>
            <a:endParaRPr lang="en-US" altLang="zh-CN" sz="1800" dirty="0" smtClean="0">
              <a:solidFill>
                <a:srgbClr val="0000FF"/>
              </a:solidFill>
              <a:latin typeface="Times New Roman" pitchFamily="18" charset="0"/>
            </a:endParaRPr>
          </a:p>
          <a:p>
            <a:pPr lvl="2">
              <a:lnSpc>
                <a:spcPct val="100000"/>
              </a:lnSpc>
              <a:spcBef>
                <a:spcPts val="600"/>
              </a:spcBef>
              <a:spcAft>
                <a:spcPts val="0"/>
              </a:spcAft>
            </a:pPr>
            <a:r>
              <a:rPr lang="zh-CN" altLang="en-US" sz="1800" dirty="0" smtClean="0">
                <a:solidFill>
                  <a:srgbClr val="0000FF"/>
                </a:solidFill>
                <a:latin typeface="Times New Roman" pitchFamily="18" charset="0"/>
              </a:rPr>
              <a:t>前馈生成器</a:t>
            </a:r>
            <a:r>
              <a:rPr lang="en-US" altLang="zh-CN" sz="1800" dirty="0" smtClean="0">
                <a:solidFill>
                  <a:srgbClr val="0000FF"/>
                </a:solidFill>
                <a:latin typeface="Times New Roman" pitchFamily="18" charset="0"/>
              </a:rPr>
              <a:t>(</a:t>
            </a:r>
            <a:r>
              <a:rPr lang="zh-CN" altLang="en-US" sz="1800" dirty="0" smtClean="0">
                <a:solidFill>
                  <a:srgbClr val="0000FF"/>
                </a:solidFill>
                <a:latin typeface="Times New Roman" pitchFamily="18" charset="0"/>
              </a:rPr>
              <a:t>滤波生成器</a:t>
            </a:r>
            <a:r>
              <a:rPr lang="en-US" altLang="zh-CN" sz="1800" dirty="0" smtClean="0">
                <a:solidFill>
                  <a:srgbClr val="0000FF"/>
                </a:solidFill>
                <a:latin typeface="Times New Roman" pitchFamily="18" charset="0"/>
              </a:rPr>
              <a:t>)</a:t>
            </a:r>
            <a:r>
              <a:rPr lang="zh-CN" altLang="en-US" sz="1800" dirty="0" smtClean="0">
                <a:solidFill>
                  <a:srgbClr val="0000FF"/>
                </a:solidFill>
                <a:latin typeface="Times New Roman" pitchFamily="18" charset="0"/>
              </a:rPr>
              <a:t>、非线性组合生成器、钟控生成器</a:t>
            </a:r>
            <a:endParaRPr lang="en-US" altLang="zh-CN" sz="1800" dirty="0" smtClean="0">
              <a:solidFill>
                <a:srgbClr val="0000FF"/>
              </a:solidFill>
              <a:latin typeface="Times New Roman" pitchFamily="18" charset="0"/>
            </a:endParaRPr>
          </a:p>
          <a:p>
            <a:pPr lvl="1">
              <a:lnSpc>
                <a:spcPct val="100000"/>
              </a:lnSpc>
              <a:spcBef>
                <a:spcPts val="600"/>
              </a:spcBef>
              <a:spcAft>
                <a:spcPts val="0"/>
              </a:spcAft>
            </a:pPr>
            <a:r>
              <a:rPr lang="zh-CN" altLang="en-US" sz="1800" dirty="0" smtClean="0">
                <a:solidFill>
                  <a:srgbClr val="0000FF"/>
                </a:solidFill>
                <a:latin typeface="Times New Roman" pitchFamily="18" charset="0"/>
              </a:rPr>
              <a:t>以上基本类型的组合、采样等，如缩减生成器、停走生成器</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15426" name="Object 2"/>
          <p:cNvGraphicFramePr>
            <a:graphicFrameLocks noChangeAspect="1"/>
          </p:cNvGraphicFramePr>
          <p:nvPr/>
        </p:nvGraphicFramePr>
        <p:xfrm>
          <a:off x="6096000" y="838200"/>
          <a:ext cx="2971800" cy="1617751"/>
        </p:xfrm>
        <a:graphic>
          <a:graphicData uri="http://schemas.openxmlformats.org/presentationml/2006/ole">
            <p:oleObj spid="_x0000_s615426" name="Visio" r:id="rId3" imgW="3009900" imgH="2044446" progId="Visio.Drawing.11">
              <p:embed/>
            </p:oleObj>
          </a:graphicData>
        </a:graphic>
      </p:graphicFrame>
      <p:graphicFrame>
        <p:nvGraphicFramePr>
          <p:cNvPr id="615427" name="Object 3"/>
          <p:cNvGraphicFramePr>
            <a:graphicFrameLocks noChangeAspect="1"/>
          </p:cNvGraphicFramePr>
          <p:nvPr/>
        </p:nvGraphicFramePr>
        <p:xfrm>
          <a:off x="6103242" y="3124200"/>
          <a:ext cx="2874071" cy="1692275"/>
        </p:xfrm>
        <a:graphic>
          <a:graphicData uri="http://schemas.openxmlformats.org/presentationml/2006/ole">
            <p:oleObj spid="_x0000_s615427" name="Visio" r:id="rId4" imgW="2465064" imgH="1454776" progId="Visio.Drawing.11">
              <p:embed/>
            </p:oleObj>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2.3.2 </a:t>
            </a:r>
            <a:r>
              <a:rPr lang="zh-CN" altLang="en-US" dirty="0" smtClean="0"/>
              <a:t>密钥流产生器的结构</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endParaRPr lang="en-US" altLang="zh-CN" sz="2000" dirty="0" smtClean="0">
              <a:solidFill>
                <a:srgbClr val="0000FF"/>
              </a:solidFill>
              <a:latin typeface="Times New Roman" pitchFamily="18" charset="0"/>
            </a:endParaRPr>
          </a:p>
          <a:p>
            <a:pPr>
              <a:lnSpc>
                <a:spcPct val="110000"/>
              </a:lnSpc>
            </a:pPr>
            <a:endParaRPr lang="en-US" altLang="zh-CN" sz="2000" dirty="0" smtClean="0">
              <a:solidFill>
                <a:srgbClr val="0000FF"/>
              </a:solidFill>
              <a:latin typeface="Times New Roman" pitchFamily="18" charset="0"/>
            </a:endParaRPr>
          </a:p>
          <a:p>
            <a:pPr>
              <a:lnSpc>
                <a:spcPct val="110000"/>
              </a:lnSpc>
            </a:pPr>
            <a:endParaRPr lang="en-US" altLang="zh-CN" sz="2000" dirty="0" smtClean="0">
              <a:solidFill>
                <a:srgbClr val="0000FF"/>
              </a:solidFill>
              <a:latin typeface="Times New Roman" pitchFamily="18" charset="0"/>
            </a:endParaRPr>
          </a:p>
          <a:p>
            <a:pPr>
              <a:lnSpc>
                <a:spcPct val="110000"/>
              </a:lnSpc>
            </a:pPr>
            <a:endParaRPr lang="en-US" altLang="zh-CN" sz="2000" dirty="0" smtClean="0">
              <a:solidFill>
                <a:srgbClr val="0000FF"/>
              </a:solidFill>
              <a:latin typeface="Times New Roman" pitchFamily="18" charset="0"/>
            </a:endParaRPr>
          </a:p>
          <a:p>
            <a:pPr>
              <a:lnSpc>
                <a:spcPct val="110000"/>
              </a:lnSpc>
            </a:pPr>
            <a:endParaRPr lang="en-US" altLang="zh-CN" sz="2000" dirty="0" smtClean="0">
              <a:solidFill>
                <a:srgbClr val="0000FF"/>
              </a:solidFill>
              <a:latin typeface="Times New Roman" pitchFamily="18" charset="0"/>
            </a:endParaRPr>
          </a:p>
          <a:p>
            <a:pPr>
              <a:lnSpc>
                <a:spcPct val="100000"/>
              </a:lnSpc>
            </a:pPr>
            <a:r>
              <a:rPr lang="en-US" altLang="zh-CN" sz="2000" dirty="0" smtClean="0">
                <a:solidFill>
                  <a:srgbClr val="0000FF"/>
                </a:solidFill>
                <a:latin typeface="Times New Roman" pitchFamily="18" charset="0"/>
              </a:rPr>
              <a:t>3. </a:t>
            </a:r>
            <a:r>
              <a:rPr lang="zh-CN" altLang="en-US" sz="2000" dirty="0" smtClean="0">
                <a:solidFill>
                  <a:srgbClr val="0000FF"/>
                </a:solidFill>
                <a:latin typeface="Times New Roman" pitchFamily="18" charset="0"/>
              </a:rPr>
              <a:t>也有非移位寄存器序列，比如</a:t>
            </a:r>
            <a:r>
              <a:rPr lang="en-US" altLang="zh-CN" sz="2000" dirty="0" smtClean="0">
                <a:solidFill>
                  <a:srgbClr val="0000FF"/>
                </a:solidFill>
                <a:latin typeface="Times New Roman" pitchFamily="18" charset="0"/>
              </a:rPr>
              <a:t>RC4</a:t>
            </a:r>
          </a:p>
          <a:p>
            <a:pPr>
              <a:lnSpc>
                <a:spcPct val="100000"/>
              </a:lnSpc>
            </a:pPr>
            <a:r>
              <a:rPr lang="zh-CN" altLang="en-US" sz="2000" dirty="0" smtClean="0"/>
              <a:t>需要说明的是，这些密钥流产生器都可以作为伪随机序列产生器</a:t>
            </a:r>
            <a:endParaRPr lang="en-US" altLang="zh-CN" sz="2000" dirty="0" smtClean="0"/>
          </a:p>
          <a:p>
            <a:pPr lvl="1">
              <a:lnSpc>
                <a:spcPct val="100000"/>
              </a:lnSpc>
            </a:pPr>
            <a:r>
              <a:rPr lang="zh-CN" altLang="en-US" sz="2000" dirty="0" smtClean="0"/>
              <a:t>而伪随机序列产生器在密码学中主要用于产生随机数，比如对称加密时的会话密钥，因而仅需要产生少量的比特，所以伪随机序列产生器还有很多构造方法，比如基于数学困难问题，基于分组密码等，将在密钥管理一章中的随机数产生一节详细介绍</a:t>
            </a:r>
            <a:endParaRPr lang="zh-CN" altLang="en-US"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67</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16450" name="Object 2"/>
          <p:cNvGraphicFramePr>
            <a:graphicFrameLocks noChangeAspect="1"/>
          </p:cNvGraphicFramePr>
          <p:nvPr/>
        </p:nvGraphicFramePr>
        <p:xfrm>
          <a:off x="685800" y="990600"/>
          <a:ext cx="3657600" cy="2506663"/>
        </p:xfrm>
        <a:graphic>
          <a:graphicData uri="http://schemas.openxmlformats.org/presentationml/2006/ole">
            <p:oleObj spid="_x0000_s616450" name="Visio" r:id="rId3" imgW="3916635" imgH="2683685" progId="Visio.Drawing.11">
              <p:embed/>
            </p:oleObj>
          </a:graphicData>
        </a:graphic>
      </p:graphicFrame>
      <p:graphicFrame>
        <p:nvGraphicFramePr>
          <p:cNvPr id="616451" name="Object 3"/>
          <p:cNvGraphicFramePr>
            <a:graphicFrameLocks noChangeAspect="1"/>
          </p:cNvGraphicFramePr>
          <p:nvPr/>
        </p:nvGraphicFramePr>
        <p:xfrm>
          <a:off x="4572000" y="1295400"/>
          <a:ext cx="3505200" cy="1843537"/>
        </p:xfrm>
        <a:graphic>
          <a:graphicData uri="http://schemas.openxmlformats.org/presentationml/2006/ole">
            <p:oleObj spid="_x0000_s616451" name="Visio" r:id="rId4" imgW="2668854" imgH="1402712" progId="Visio.Drawing.11">
              <p:embed/>
            </p:oleObj>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2.3.2 </a:t>
            </a:r>
            <a:r>
              <a:rPr lang="zh-CN" altLang="en-US" dirty="0" smtClean="0"/>
              <a:t>密钥流产生器的结构</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000" dirty="0" smtClean="0">
                <a:latin typeface="Times New Roman" pitchFamily="18" charset="0"/>
              </a:rPr>
              <a:t>流密码</a:t>
            </a:r>
            <a:r>
              <a:rPr lang="zh-CN" altLang="en-US" sz="2000" dirty="0" smtClean="0">
                <a:solidFill>
                  <a:srgbClr val="0000FF"/>
                </a:solidFill>
                <a:latin typeface="Times New Roman" pitchFamily="18" charset="0"/>
              </a:rPr>
              <a:t>中非线性的布尔函数承担着提高序列线性复杂度、保持输出序列良好统计特性的关键作用</a:t>
            </a:r>
            <a:r>
              <a:rPr lang="zh-CN" altLang="en-US" sz="2000" dirty="0" smtClean="0">
                <a:latin typeface="Times New Roman" pitchFamily="18" charset="0"/>
              </a:rPr>
              <a:t>，需要满足很多的特性</a:t>
            </a:r>
            <a:endParaRPr lang="en-US" altLang="zh-CN" sz="2000" dirty="0" smtClean="0">
              <a:latin typeface="Times New Roman" pitchFamily="18" charset="0"/>
            </a:endParaRPr>
          </a:p>
          <a:p>
            <a:pPr>
              <a:lnSpc>
                <a:spcPct val="110000"/>
              </a:lnSpc>
            </a:pPr>
            <a:r>
              <a:rPr lang="zh-CN" altLang="en-US" sz="2000" dirty="0" smtClean="0">
                <a:latin typeface="Times New Roman" pitchFamily="18" charset="0"/>
              </a:rPr>
              <a:t>比如非线性度、代数次数、非退化性、相关免疫性、雪崩准则、扩散准则等。</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比如</a:t>
            </a:r>
            <a:r>
              <a:rPr lang="en-US" altLang="zh-CN" sz="2000" dirty="0" smtClean="0">
                <a:latin typeface="Times New Roman" pitchFamily="18" charset="0"/>
              </a:rPr>
              <a:t>Bent</a:t>
            </a:r>
            <a:r>
              <a:rPr lang="zh-CN" altLang="en-US" sz="2000" dirty="0" smtClean="0">
                <a:latin typeface="Times New Roman" pitchFamily="18" charset="0"/>
              </a:rPr>
              <a:t>函数就是一类具有很好指标特性的布尔函数</a:t>
            </a:r>
            <a:endParaRPr lang="en-US" altLang="zh-CN" sz="2000" dirty="0" smtClean="0">
              <a:latin typeface="Times New Roman" pitchFamily="18" charset="0"/>
            </a:endParaRPr>
          </a:p>
          <a:p>
            <a:pPr>
              <a:lnSpc>
                <a:spcPct val="110000"/>
              </a:lnSpc>
            </a:pPr>
            <a:r>
              <a:rPr lang="zh-CN" altLang="en-US" sz="2000" dirty="0" smtClean="0">
                <a:latin typeface="Times New Roman" pitchFamily="18" charset="0"/>
              </a:rPr>
              <a:t>这里主要给出非线性度的概念，主要为了抵抗线性攻击，应尽可能大</a:t>
            </a:r>
            <a:endParaRPr lang="en-US" altLang="zh-CN" sz="2000" dirty="0" smtClean="0">
              <a:latin typeface="Times New Roman" pitchFamily="18" charset="0"/>
            </a:endParaRPr>
          </a:p>
          <a:p>
            <a:pPr>
              <a:lnSpc>
                <a:spcPct val="110000"/>
              </a:lnSpc>
            </a:pPr>
            <a:r>
              <a:rPr lang="zh-CN" altLang="en-US" sz="2000" dirty="0" smtClean="0">
                <a:latin typeface="Times New Roman" pitchFamily="18" charset="0"/>
              </a:rPr>
              <a:t>定义 设</a:t>
            </a:r>
            <a:r>
              <a:rPr lang="en-US" altLang="zh-CN" sz="2000" i="1" dirty="0" smtClean="0">
                <a:latin typeface="Times New Roman" pitchFamily="18" charset="0"/>
              </a:rPr>
              <a:t>L</a:t>
            </a:r>
            <a:r>
              <a:rPr lang="zh-CN" altLang="en-US" sz="2000" dirty="0" smtClean="0">
                <a:latin typeface="Times New Roman" pitchFamily="18" charset="0"/>
              </a:rPr>
              <a:t>是</a:t>
            </a:r>
            <a:r>
              <a:rPr lang="en-US" altLang="zh-CN" sz="2000" i="1" dirty="0" smtClean="0">
                <a:latin typeface="Times New Roman" pitchFamily="18" charset="0"/>
              </a:rPr>
              <a:t>Z</a:t>
            </a:r>
            <a:r>
              <a:rPr lang="en-US" altLang="zh-CN" sz="2000" baseline="-25000" dirty="0" smtClean="0">
                <a:latin typeface="Times New Roman" pitchFamily="18" charset="0"/>
              </a:rPr>
              <a:t>2</a:t>
            </a:r>
            <a:r>
              <a:rPr lang="zh-CN" altLang="en-US" sz="2000" dirty="0" smtClean="0">
                <a:latin typeface="Times New Roman" pitchFamily="18" charset="0"/>
              </a:rPr>
              <a:t>上所有线性函数的集合，即</a:t>
            </a:r>
            <a:r>
              <a:rPr lang="en-US" altLang="zh-CN" sz="2000" i="1" dirty="0" smtClean="0">
                <a:latin typeface="Times New Roman" pitchFamily="18" charset="0"/>
              </a:rPr>
              <a:t>L</a:t>
            </a:r>
            <a:r>
              <a:rPr lang="en-US" altLang="zh-CN" sz="2000" dirty="0" smtClean="0">
                <a:latin typeface="Times New Roman" pitchFamily="18" charset="0"/>
              </a:rPr>
              <a:t>={</a:t>
            </a:r>
            <a:r>
              <a:rPr lang="en-US" altLang="zh-CN" sz="2000" i="1" dirty="0" err="1" smtClean="0">
                <a:latin typeface="Times New Roman" pitchFamily="18" charset="0"/>
              </a:rPr>
              <a:t>u</a:t>
            </a:r>
            <a:r>
              <a:rPr lang="en-US" altLang="zh-CN" sz="2000" dirty="0" err="1" smtClean="0">
                <a:latin typeface="Times New Roman" pitchFamily="18" charset="0"/>
                <a:sym typeface="Symbol"/>
              </a:rPr>
              <a:t></a:t>
            </a:r>
            <a:r>
              <a:rPr lang="en-US" altLang="zh-CN" sz="2000" i="1" dirty="0" err="1" smtClean="0">
                <a:latin typeface="Times New Roman" pitchFamily="18" charset="0"/>
                <a:sym typeface="Symbol"/>
              </a:rPr>
              <a:t>x</a:t>
            </a:r>
            <a:r>
              <a:rPr lang="en-US" altLang="zh-CN" sz="2000" dirty="0" err="1" smtClean="0">
                <a:latin typeface="Times New Roman" pitchFamily="18" charset="0"/>
                <a:sym typeface="Symbol"/>
              </a:rPr>
              <a:t>+</a:t>
            </a:r>
            <a:r>
              <a:rPr lang="en-US" altLang="zh-CN" sz="2000" i="1" dirty="0" err="1" smtClean="0">
                <a:latin typeface="Times New Roman" pitchFamily="18" charset="0"/>
                <a:sym typeface="Symbol"/>
              </a:rPr>
              <a:t>v</a:t>
            </a:r>
            <a:r>
              <a:rPr lang="en-US" altLang="zh-CN" sz="2000" dirty="0" smtClean="0">
                <a:latin typeface="Times New Roman" pitchFamily="18" charset="0"/>
                <a:sym typeface="Symbol"/>
              </a:rPr>
              <a:t>| </a:t>
            </a:r>
            <a:r>
              <a:rPr lang="en-US" altLang="zh-CN" sz="2000" i="1" dirty="0" smtClean="0">
                <a:latin typeface="Times New Roman" pitchFamily="18" charset="0"/>
                <a:sym typeface="Symbol"/>
              </a:rPr>
              <a:t>u</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Z</a:t>
            </a:r>
            <a:r>
              <a:rPr lang="en-US" altLang="zh-CN" sz="2000" baseline="-25000" dirty="0" smtClean="0">
                <a:latin typeface="Times New Roman" pitchFamily="18" charset="0"/>
                <a:sym typeface="Symbol"/>
              </a:rPr>
              <a:t>2</a:t>
            </a:r>
            <a:r>
              <a:rPr lang="en-US" altLang="zh-CN" sz="1400" i="1" dirty="0" smtClean="0">
                <a:latin typeface="Times New Roman" pitchFamily="18" charset="0"/>
                <a:sym typeface="Symbol"/>
              </a:rPr>
              <a:t>n</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v</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Z</a:t>
            </a:r>
            <a:r>
              <a:rPr lang="en-US" altLang="zh-CN" sz="2000" baseline="-25000" dirty="0" smtClean="0">
                <a:latin typeface="Times New Roman" pitchFamily="18" charset="0"/>
                <a:sym typeface="Symbol"/>
              </a:rPr>
              <a:t>2</a:t>
            </a:r>
            <a:r>
              <a:rPr lang="en-US" altLang="zh-CN" sz="2000" dirty="0" smtClean="0">
                <a:latin typeface="Times New Roman" pitchFamily="18" charset="0"/>
              </a:rPr>
              <a:t>}</a:t>
            </a:r>
            <a:r>
              <a:rPr lang="zh-CN" altLang="en-US" sz="2000" dirty="0" smtClean="0">
                <a:latin typeface="Times New Roman" pitchFamily="18" charset="0"/>
              </a:rPr>
              <a:t>。则布尔函数</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的非线性度定义为</a:t>
            </a:r>
            <a:endParaRPr lang="en-US" altLang="zh-CN" sz="2000" dirty="0" smtClean="0">
              <a:latin typeface="Times New Roman" pitchFamily="18" charset="0"/>
            </a:endParaRPr>
          </a:p>
          <a:p>
            <a:pPr lvl="1">
              <a:lnSpc>
                <a:spcPct val="110000"/>
              </a:lnSpc>
            </a:pPr>
            <a:r>
              <a:rPr lang="en-US" altLang="zh-CN" sz="2000" i="1" dirty="0" err="1" smtClean="0">
                <a:latin typeface="Times New Roman" pitchFamily="18" charset="0"/>
              </a:rPr>
              <a:t>N</a:t>
            </a:r>
            <a:r>
              <a:rPr lang="en-US" altLang="zh-CN" sz="2000" i="1" baseline="-25000" dirty="0" err="1" smtClean="0">
                <a:latin typeface="Times New Roman" pitchFamily="18" charset="0"/>
              </a:rPr>
              <a:t>f</a:t>
            </a:r>
            <a:r>
              <a:rPr lang="en-US" altLang="zh-CN" sz="2000" dirty="0" smtClean="0">
                <a:latin typeface="Times New Roman" pitchFamily="18" charset="0"/>
              </a:rPr>
              <a:t>=</a:t>
            </a:r>
            <a:r>
              <a:rPr lang="en-US" altLang="zh-CN" sz="2000" dirty="0" err="1" smtClean="0">
                <a:latin typeface="Times New Roman" pitchFamily="18" charset="0"/>
              </a:rPr>
              <a:t>min</a:t>
            </a:r>
            <a:r>
              <a:rPr lang="en-US" altLang="zh-CN" sz="2000" i="1" baseline="-25000" dirty="0" err="1" smtClean="0">
                <a:latin typeface="Times New Roman" pitchFamily="18" charset="0"/>
              </a:rPr>
              <a:t>l</a:t>
            </a:r>
            <a:r>
              <a:rPr lang="en-US" altLang="zh-CN" sz="2000" baseline="-25000" dirty="0" smtClean="0">
                <a:latin typeface="Times New Roman" pitchFamily="18" charset="0"/>
              </a:rPr>
              <a:t>(</a:t>
            </a:r>
            <a:r>
              <a:rPr lang="en-US" altLang="zh-CN" sz="2000" i="1" baseline="-25000" dirty="0" smtClean="0">
                <a:latin typeface="Times New Roman" pitchFamily="18" charset="0"/>
              </a:rPr>
              <a:t>x</a:t>
            </a:r>
            <a:r>
              <a:rPr lang="en-US" altLang="zh-CN" sz="2000" baseline="-25000" dirty="0" smtClean="0">
                <a:latin typeface="Times New Roman" pitchFamily="18" charset="0"/>
              </a:rPr>
              <a:t>)</a:t>
            </a:r>
            <a:r>
              <a:rPr lang="en-US" altLang="zh-CN" sz="2000" baseline="-25000" dirty="0" smtClean="0">
                <a:latin typeface="Times New Roman" pitchFamily="18" charset="0"/>
                <a:sym typeface="Symbol"/>
              </a:rPr>
              <a:t></a:t>
            </a:r>
            <a:r>
              <a:rPr lang="en-US" altLang="zh-CN" sz="2000" i="1" baseline="-25000" dirty="0" smtClean="0">
                <a:latin typeface="Times New Roman" pitchFamily="18" charset="0"/>
                <a:sym typeface="Symbol"/>
              </a:rPr>
              <a:t>L</a:t>
            </a:r>
            <a:r>
              <a:rPr lang="en-US" altLang="zh-CN" sz="2000" dirty="0" smtClean="0">
                <a:latin typeface="Times New Roman" pitchFamily="18" charset="0"/>
                <a:sym typeface="Symbol"/>
              </a:rPr>
              <a:t> </a:t>
            </a:r>
            <a:r>
              <a:rPr lang="en-US" altLang="zh-CN" sz="2000" i="1" dirty="0" err="1" smtClean="0">
                <a:latin typeface="Times New Roman" pitchFamily="18" charset="0"/>
                <a:sym typeface="Symbol"/>
              </a:rPr>
              <a:t>d</a:t>
            </a:r>
            <a:r>
              <a:rPr lang="en-US" altLang="zh-CN" sz="2000" i="1" baseline="-25000" dirty="0" err="1" smtClean="0">
                <a:latin typeface="Times New Roman" pitchFamily="18" charset="0"/>
                <a:sym typeface="Symbol"/>
              </a:rPr>
              <a:t>H</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f</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x</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l</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x</a:t>
            </a:r>
            <a:r>
              <a:rPr lang="en-US" altLang="zh-CN" sz="2000" dirty="0" smtClean="0">
                <a:latin typeface="Times New Roman" pitchFamily="18" charset="0"/>
                <a:sym typeface="Symbol"/>
              </a:rPr>
              <a:t>))</a:t>
            </a:r>
          </a:p>
          <a:p>
            <a:pPr lvl="1">
              <a:lnSpc>
                <a:spcPct val="110000"/>
              </a:lnSpc>
            </a:pPr>
            <a:r>
              <a:rPr lang="zh-CN" altLang="en-US" sz="2000" dirty="0" smtClean="0">
                <a:latin typeface="Times New Roman" pitchFamily="18" charset="0"/>
                <a:sym typeface="Symbol"/>
              </a:rPr>
              <a:t>其中</a:t>
            </a:r>
            <a:r>
              <a:rPr lang="en-US" altLang="zh-CN" sz="2000" i="1" dirty="0" err="1" smtClean="0">
                <a:latin typeface="Times New Roman" pitchFamily="18" charset="0"/>
                <a:sym typeface="Symbol"/>
              </a:rPr>
              <a:t>d</a:t>
            </a:r>
            <a:r>
              <a:rPr lang="en-US" altLang="zh-CN" sz="2000" i="1" baseline="-25000" dirty="0" err="1" smtClean="0">
                <a:latin typeface="Times New Roman" pitchFamily="18" charset="0"/>
                <a:sym typeface="Symbol"/>
              </a:rPr>
              <a:t>H</a:t>
            </a:r>
            <a:r>
              <a:rPr lang="en-US" altLang="zh-CN" sz="2000" dirty="0" smtClean="0">
                <a:latin typeface="Times New Roman" pitchFamily="18" charset="0"/>
                <a:sym typeface="Symbol"/>
              </a:rPr>
              <a:t>()</a:t>
            </a:r>
            <a:r>
              <a:rPr lang="zh-CN" altLang="en-US" sz="2000" dirty="0" smtClean="0">
                <a:latin typeface="Times New Roman" pitchFamily="18" charset="0"/>
                <a:sym typeface="Symbol"/>
              </a:rPr>
              <a:t>是汉明距离，</a:t>
            </a:r>
            <a:r>
              <a:rPr lang="en-US" altLang="zh-CN" sz="2000" i="1" dirty="0" smtClean="0">
                <a:latin typeface="Times New Roman" pitchFamily="18" charset="0"/>
                <a:sym typeface="Symbol"/>
              </a:rPr>
              <a:t>x</a:t>
            </a:r>
            <a:r>
              <a:rPr lang="zh-CN" altLang="en-US" sz="2000" dirty="0" smtClean="0">
                <a:latin typeface="Times New Roman" pitchFamily="18" charset="0"/>
                <a:sym typeface="Symbol"/>
              </a:rPr>
              <a:t>和</a:t>
            </a:r>
            <a:r>
              <a:rPr lang="en-US" altLang="zh-CN" sz="2000" i="1" dirty="0" smtClean="0">
                <a:latin typeface="Times New Roman" pitchFamily="18" charset="0"/>
                <a:sym typeface="Symbol"/>
              </a:rPr>
              <a:t>u</a:t>
            </a:r>
            <a:r>
              <a:rPr lang="zh-CN" altLang="en-US" sz="2000" dirty="0" smtClean="0">
                <a:latin typeface="Times New Roman" pitchFamily="18" charset="0"/>
                <a:sym typeface="Symbol"/>
              </a:rPr>
              <a:t>是</a:t>
            </a:r>
            <a:r>
              <a:rPr lang="en-US" altLang="zh-CN" sz="2000" i="1" dirty="0" smtClean="0">
                <a:latin typeface="Times New Roman" pitchFamily="18" charset="0"/>
                <a:sym typeface="Symbol"/>
              </a:rPr>
              <a:t>n</a:t>
            </a:r>
            <a:r>
              <a:rPr lang="zh-CN" altLang="en-US" sz="2000" dirty="0" smtClean="0">
                <a:latin typeface="Times New Roman" pitchFamily="18" charset="0"/>
                <a:sym typeface="Symbol"/>
              </a:rPr>
              <a:t>元向量</a:t>
            </a:r>
            <a:endParaRPr lang="en-US" altLang="zh-CN" sz="2000" dirty="0" smtClean="0">
              <a:latin typeface="Times New Roman" pitchFamily="18" charset="0"/>
            </a:endParaRPr>
          </a:p>
          <a:p>
            <a:pPr>
              <a:lnSpc>
                <a:spcPct val="110000"/>
              </a:lnSpc>
            </a:pPr>
            <a:endParaRPr lang="zh-CN" altLang="en-US" sz="2000"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68</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2.3.2 </a:t>
            </a:r>
            <a:r>
              <a:rPr lang="zh-CN" altLang="en-US" dirty="0" smtClean="0"/>
              <a:t>密钥流产生器的结构</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000" dirty="0" smtClean="0">
                <a:latin typeface="Times New Roman" pitchFamily="18" charset="0"/>
              </a:rPr>
              <a:t>关于密钥</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有几种不同用法，而且不同类型的产生器也不同</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以下是前馈序列用作密钥流时的情况</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有以下三种不同的用法：</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）原始密钥是初始状态，而将极小多项式和非线性布尔函数公开。此时原始密钥最短，但需要精心设计非线性布尔函数。</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a:t>
            </a:r>
            <a:r>
              <a:rPr lang="en-US" altLang="zh-CN" sz="2000" dirty="0" smtClean="0">
                <a:latin typeface="Times New Roman" pitchFamily="18" charset="0"/>
              </a:rPr>
              <a:t>2</a:t>
            </a:r>
            <a:r>
              <a:rPr lang="zh-CN" altLang="en-US" sz="2000" dirty="0" smtClean="0">
                <a:latin typeface="Times New Roman" pitchFamily="18" charset="0"/>
              </a:rPr>
              <a:t>）原始密钥是初始状态和极小多项式，而将非线性布尔函数公开。此时原始密钥长一些，但对非线性布尔函数的要求低一些。</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a:t>
            </a:r>
            <a:r>
              <a:rPr lang="en-US" altLang="zh-CN" sz="2000" dirty="0" smtClean="0">
                <a:latin typeface="Times New Roman" pitchFamily="18" charset="0"/>
              </a:rPr>
              <a:t>3</a:t>
            </a:r>
            <a:r>
              <a:rPr lang="zh-CN" altLang="en-US" sz="2000" dirty="0" smtClean="0">
                <a:latin typeface="Times New Roman" pitchFamily="18" charset="0"/>
              </a:rPr>
              <a:t>）原始密钥是初始状态、极小多项式、非线性布尔函数。此时原始密钥最长，但对非线性布尔函数的要求最低。</a:t>
            </a:r>
            <a:endParaRPr lang="en-US" altLang="zh-CN" sz="2000" dirty="0" smtClean="0">
              <a:latin typeface="Times New Roman" pitchFamily="18" charset="0"/>
            </a:endParaRPr>
          </a:p>
          <a:p>
            <a:pPr>
              <a:lnSpc>
                <a:spcPct val="110000"/>
              </a:lnSpc>
            </a:pPr>
            <a:r>
              <a:rPr lang="zh-CN" altLang="en-US" sz="2000" dirty="0" smtClean="0">
                <a:latin typeface="Times New Roman" pitchFamily="18" charset="0"/>
              </a:rPr>
              <a:t>一般结构性很强的序列主要以初始状态和极小多项式为密钥，而作为国际标准的算法，一般只有初始状态作为密钥</a:t>
            </a:r>
            <a:endParaRPr lang="zh-CN" altLang="en-US" sz="2000"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69</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2.1.1 </a:t>
            </a:r>
            <a:r>
              <a:rPr lang="zh-CN" altLang="en-US" dirty="0" smtClean="0"/>
              <a:t>同步流密码</a:t>
            </a:r>
            <a:endParaRPr lang="zh-CN" altLang="en-US" dirty="0"/>
          </a:p>
        </p:txBody>
      </p:sp>
      <p:sp>
        <p:nvSpPr>
          <p:cNvPr id="3" name="内容占位符 2"/>
          <p:cNvSpPr>
            <a:spLocks noGrp="1"/>
          </p:cNvSpPr>
          <p:nvPr>
            <p:ph idx="1"/>
          </p:nvPr>
        </p:nvSpPr>
        <p:spPr>
          <a:xfrm>
            <a:off x="457200" y="914400"/>
            <a:ext cx="8229600" cy="2743200"/>
          </a:xfrm>
        </p:spPr>
        <p:txBody>
          <a:bodyPr/>
          <a:lstStyle/>
          <a:p>
            <a:pPr algn="just"/>
            <a:r>
              <a:rPr lang="zh-CN" altLang="en-US" dirty="0" smtClean="0">
                <a:latin typeface="Times New Roman" pitchFamily="18" charset="0"/>
              </a:rPr>
              <a:t>目前大多数研究成果都是关于同步流密码的</a:t>
            </a:r>
          </a:p>
          <a:p>
            <a:pPr lvl="1" algn="just"/>
            <a:r>
              <a:rPr lang="zh-CN" altLang="en-US" dirty="0" smtClean="0">
                <a:latin typeface="Times New Roman" pitchFamily="18" charset="0"/>
              </a:rPr>
              <a:t>由于</a:t>
            </a:r>
            <a:r>
              <a:rPr lang="en-US" altLang="zh-CN" i="1" dirty="0" err="1" smtClean="0">
                <a:latin typeface="Times New Roman" pitchFamily="18" charset="0"/>
              </a:rPr>
              <a:t>z</a:t>
            </a:r>
            <a:r>
              <a:rPr lang="en-US" altLang="zh-CN" i="1" baseline="-25000" dirty="0" err="1" smtClean="0">
                <a:latin typeface="Times New Roman" pitchFamily="18" charset="0"/>
              </a:rPr>
              <a:t>i</a:t>
            </a:r>
            <a:r>
              <a:rPr lang="zh-CN" altLang="en-US" dirty="0" smtClean="0">
                <a:latin typeface="Times New Roman" pitchFamily="18" charset="0"/>
              </a:rPr>
              <a:t>＝</a:t>
            </a:r>
            <a:r>
              <a:rPr lang="en-US" altLang="zh-CN" i="1" dirty="0" smtClean="0">
                <a:latin typeface="Times New Roman" pitchFamily="18" charset="0"/>
              </a:rPr>
              <a:t>f</a:t>
            </a:r>
            <a:r>
              <a:rPr lang="en-US" altLang="zh-CN" dirty="0" smtClean="0">
                <a:latin typeface="Times New Roman" pitchFamily="18" charset="0"/>
              </a:rPr>
              <a:t>(</a:t>
            </a:r>
            <a:r>
              <a:rPr lang="en-US" altLang="zh-CN" i="1" dirty="0" err="1" smtClean="0">
                <a:latin typeface="Times New Roman" pitchFamily="18" charset="0"/>
              </a:rPr>
              <a:t>k</a:t>
            </a:r>
            <a:r>
              <a:rPr lang="en-US" altLang="zh-CN" dirty="0" err="1" smtClean="0">
                <a:latin typeface="Times New Roman" pitchFamily="18" charset="0"/>
              </a:rPr>
              <a:t>,</a:t>
            </a:r>
            <a:r>
              <a:rPr lang="en-US" altLang="zh-CN" i="1" dirty="0" err="1" smtClean="0">
                <a:latin typeface="Times New Roman" pitchFamily="18" charset="0"/>
              </a:rPr>
              <a:t>σ</a:t>
            </a:r>
            <a:r>
              <a:rPr lang="en-US" altLang="zh-CN" i="1" baseline="-25000" dirty="0" err="1" smtClean="0">
                <a:latin typeface="Times New Roman" pitchFamily="18" charset="0"/>
              </a:rPr>
              <a:t>i</a:t>
            </a:r>
            <a:r>
              <a:rPr lang="en-US" altLang="zh-CN" dirty="0" smtClean="0">
                <a:latin typeface="Times New Roman" pitchFamily="18" charset="0"/>
              </a:rPr>
              <a:t>)</a:t>
            </a:r>
            <a:r>
              <a:rPr lang="zh-CN" altLang="en-US" dirty="0" smtClean="0">
                <a:latin typeface="Times New Roman" pitchFamily="18" charset="0"/>
              </a:rPr>
              <a:t>与明文无关，此刻的密文字符</a:t>
            </a:r>
            <a:r>
              <a:rPr lang="en-US" altLang="zh-CN" i="1" dirty="0" err="1" smtClean="0">
                <a:latin typeface="Times New Roman" pitchFamily="18" charset="0"/>
              </a:rPr>
              <a:t>y</a:t>
            </a:r>
            <a:r>
              <a:rPr lang="en-US" altLang="zh-CN" i="1" baseline="-25000" dirty="0" err="1" smtClean="0">
                <a:latin typeface="Times New Roman" pitchFamily="18" charset="0"/>
              </a:rPr>
              <a:t>i</a:t>
            </a:r>
            <a:r>
              <a:rPr lang="en-US" altLang="zh-CN" i="1" dirty="0" smtClean="0">
                <a:latin typeface="Times New Roman" pitchFamily="18" charset="0"/>
              </a:rPr>
              <a:t>=</a:t>
            </a:r>
            <a:r>
              <a:rPr lang="en-US" altLang="zh-CN" i="1" dirty="0" err="1" smtClean="0">
                <a:latin typeface="Times New Roman" pitchFamily="18" charset="0"/>
              </a:rPr>
              <a:t>Ez</a:t>
            </a:r>
            <a:r>
              <a:rPr lang="en-US" altLang="zh-CN" i="1" baseline="-25000" dirty="0" err="1" smtClean="0">
                <a:latin typeface="Times New Roman" pitchFamily="18" charset="0"/>
              </a:rPr>
              <a:t>i</a:t>
            </a:r>
            <a:r>
              <a:rPr lang="en-US" altLang="zh-CN" dirty="0" smtClean="0">
                <a:latin typeface="Times New Roman" pitchFamily="18" charset="0"/>
              </a:rPr>
              <a:t>(</a:t>
            </a:r>
            <a:r>
              <a:rPr lang="en-US" altLang="zh-CN" i="1" dirty="0" smtClean="0">
                <a:latin typeface="Times New Roman" pitchFamily="18" charset="0"/>
              </a:rPr>
              <a:t>x</a:t>
            </a:r>
            <a:r>
              <a:rPr lang="en-US" altLang="zh-CN" i="1" baseline="-25000" dirty="0" smtClean="0">
                <a:latin typeface="Times New Roman" pitchFamily="18" charset="0"/>
              </a:rPr>
              <a:t>i</a:t>
            </a:r>
            <a:r>
              <a:rPr lang="en-US" altLang="zh-CN" dirty="0" smtClean="0">
                <a:latin typeface="Times New Roman" pitchFamily="18" charset="0"/>
              </a:rPr>
              <a:t>)</a:t>
            </a:r>
            <a:r>
              <a:rPr lang="zh-CN" altLang="en-US" dirty="0" smtClean="0">
                <a:latin typeface="Times New Roman" pitchFamily="18" charset="0"/>
              </a:rPr>
              <a:t>也不依赖于此前的明文字符，这样</a:t>
            </a:r>
            <a:r>
              <a:rPr lang="zh-CN" altLang="en-US" dirty="0" smtClean="0">
                <a:solidFill>
                  <a:srgbClr val="0000FF"/>
                </a:solidFill>
                <a:latin typeface="Times New Roman" pitchFamily="18" charset="0"/>
              </a:rPr>
              <a:t>可将同步流密码的加密器分成</a:t>
            </a:r>
            <a:r>
              <a:rPr lang="zh-CN" altLang="en-US" dirty="0" smtClean="0">
                <a:solidFill>
                  <a:srgbClr val="FF0000"/>
                </a:solidFill>
                <a:latin typeface="Times New Roman" pitchFamily="18" charset="0"/>
              </a:rPr>
              <a:t>密钥流产生器</a:t>
            </a:r>
            <a:r>
              <a:rPr lang="zh-CN" altLang="en-US" dirty="0" smtClean="0">
                <a:solidFill>
                  <a:srgbClr val="0000FF"/>
                </a:solidFill>
                <a:latin typeface="Times New Roman" pitchFamily="18" charset="0"/>
              </a:rPr>
              <a:t>和</a:t>
            </a:r>
            <a:r>
              <a:rPr lang="zh-CN" altLang="en-US" dirty="0" smtClean="0">
                <a:solidFill>
                  <a:srgbClr val="FF0000"/>
                </a:solidFill>
                <a:latin typeface="Times New Roman" pitchFamily="18" charset="0"/>
              </a:rPr>
              <a:t>加密变换器</a:t>
            </a:r>
            <a:r>
              <a:rPr lang="zh-CN" altLang="en-US" dirty="0" smtClean="0">
                <a:latin typeface="Times New Roman" pitchFamily="18" charset="0"/>
              </a:rPr>
              <a:t>两个部分。</a:t>
            </a:r>
          </a:p>
          <a:p>
            <a:pPr lvl="1" algn="just"/>
            <a:r>
              <a:rPr lang="zh-CN" altLang="en-US" dirty="0" smtClean="0">
                <a:latin typeface="Times New Roman" pitchFamily="18" charset="0"/>
              </a:rPr>
              <a:t>设解密变换为</a:t>
            </a:r>
            <a:r>
              <a:rPr lang="en-US" altLang="zh-CN" i="1" dirty="0" smtClean="0">
                <a:latin typeface="Times New Roman" pitchFamily="18" charset="0"/>
              </a:rPr>
              <a:t>x</a:t>
            </a:r>
            <a:r>
              <a:rPr lang="en-US" altLang="zh-CN" i="1" baseline="-25000" dirty="0" smtClean="0">
                <a:latin typeface="Times New Roman" pitchFamily="18" charset="0"/>
              </a:rPr>
              <a:t>i</a:t>
            </a:r>
            <a:r>
              <a:rPr lang="en-US" altLang="zh-CN" i="1" dirty="0" smtClean="0">
                <a:latin typeface="Times New Roman" pitchFamily="18" charset="0"/>
              </a:rPr>
              <a:t>=</a:t>
            </a:r>
            <a:r>
              <a:rPr lang="en-US" altLang="zh-CN" i="1" dirty="0" err="1" smtClean="0">
                <a:latin typeface="Times New Roman" pitchFamily="18" charset="0"/>
              </a:rPr>
              <a:t>Dz</a:t>
            </a:r>
            <a:r>
              <a:rPr lang="en-US" altLang="zh-CN" i="1" baseline="-25000" dirty="0" err="1" smtClean="0">
                <a:latin typeface="Times New Roman" pitchFamily="18" charset="0"/>
              </a:rPr>
              <a:t>i</a:t>
            </a:r>
            <a:r>
              <a:rPr lang="en-US" altLang="zh-CN" dirty="0" smtClean="0">
                <a:latin typeface="Times New Roman" pitchFamily="18" charset="0"/>
              </a:rPr>
              <a:t>(</a:t>
            </a:r>
            <a:r>
              <a:rPr lang="en-US" altLang="zh-CN" i="1" dirty="0" err="1" smtClean="0">
                <a:latin typeface="Times New Roman" pitchFamily="18" charset="0"/>
              </a:rPr>
              <a:t>y</a:t>
            </a:r>
            <a:r>
              <a:rPr lang="en-US" altLang="zh-CN" i="1" baseline="-25000" dirty="0" err="1" smtClean="0">
                <a:latin typeface="Times New Roman" pitchFamily="18" charset="0"/>
              </a:rPr>
              <a:t>i</a:t>
            </a:r>
            <a:r>
              <a:rPr lang="en-US" altLang="zh-CN" dirty="0" smtClean="0">
                <a:latin typeface="Times New Roman" pitchFamily="18" charset="0"/>
              </a:rPr>
              <a:t>)</a:t>
            </a:r>
            <a:r>
              <a:rPr lang="zh-CN" altLang="en-US" dirty="0" smtClean="0">
                <a:latin typeface="Times New Roman" pitchFamily="18" charset="0"/>
              </a:rPr>
              <a:t>。同步流密码体制模型如下图</a:t>
            </a:r>
            <a:endParaRPr lang="zh-CN" altLang="en-US"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25986" name="Object 2"/>
          <p:cNvGraphicFramePr>
            <a:graphicFrameLocks noChangeAspect="1"/>
          </p:cNvGraphicFramePr>
          <p:nvPr/>
        </p:nvGraphicFramePr>
        <p:xfrm>
          <a:off x="1524000" y="3657600"/>
          <a:ext cx="6172200" cy="2509838"/>
        </p:xfrm>
        <a:graphic>
          <a:graphicData uri="http://schemas.openxmlformats.org/presentationml/2006/ole">
            <p:oleObj spid="_x0000_s425986" name="Visio" r:id="rId3" imgW="4235196" imgH="1728216"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25986"/>
                                        </p:tgtEl>
                                        <p:attrNameLst>
                                          <p:attrName>style.visibility</p:attrName>
                                        </p:attrNameLst>
                                      </p:cBhvr>
                                      <p:to>
                                        <p:strVal val="visible"/>
                                      </p:to>
                                    </p:set>
                                    <p:anim calcmode="lin" valueType="num">
                                      <p:cBhvr additive="base">
                                        <p:cTn id="7" dur="500" fill="hold"/>
                                        <p:tgtEl>
                                          <p:spTgt spid="425986"/>
                                        </p:tgtEl>
                                        <p:attrNameLst>
                                          <p:attrName>ppt_x</p:attrName>
                                        </p:attrNameLst>
                                      </p:cBhvr>
                                      <p:tavLst>
                                        <p:tav tm="0">
                                          <p:val>
                                            <p:strVal val="#ppt_x"/>
                                          </p:val>
                                        </p:tav>
                                        <p:tav tm="100000">
                                          <p:val>
                                            <p:strVal val="#ppt_x"/>
                                          </p:val>
                                        </p:tav>
                                      </p:tavLst>
                                    </p:anim>
                                    <p:anim calcmode="lin" valueType="num">
                                      <p:cBhvr additive="base">
                                        <p:cTn id="8" dur="500" fill="hold"/>
                                        <p:tgtEl>
                                          <p:spTgt spid="4259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304800" y="914400"/>
            <a:ext cx="8686800" cy="5715000"/>
          </a:xfrm>
        </p:spPr>
        <p:txBody>
          <a:bodyPr/>
          <a:lstStyle/>
          <a:p>
            <a:pPr>
              <a:lnSpc>
                <a:spcPct val="100000"/>
              </a:lnSpc>
            </a:pPr>
            <a:r>
              <a:rPr lang="zh-CN" altLang="en-US" sz="2400" dirty="0" smtClean="0">
                <a:solidFill>
                  <a:srgbClr val="C00000"/>
                </a:solidFill>
                <a:latin typeface="Times New Roman" pitchFamily="18" charset="0"/>
              </a:rPr>
              <a:t>一、</a:t>
            </a:r>
            <a:r>
              <a:rPr lang="en-US" altLang="zh-CN" sz="2400" dirty="0" smtClean="0">
                <a:solidFill>
                  <a:srgbClr val="C00000"/>
                </a:solidFill>
                <a:latin typeface="Times New Roman" pitchFamily="18" charset="0"/>
              </a:rPr>
              <a:t>M-</a:t>
            </a:r>
            <a:r>
              <a:rPr lang="zh-CN" altLang="en-US" sz="2400" dirty="0" smtClean="0">
                <a:solidFill>
                  <a:srgbClr val="C00000"/>
                </a:solidFill>
                <a:latin typeface="Times New Roman" pitchFamily="18" charset="0"/>
              </a:rPr>
              <a:t>序列（非线性反馈移位寄存器）</a:t>
            </a:r>
          </a:p>
          <a:p>
            <a:pPr lvl="1">
              <a:lnSpc>
                <a:spcPct val="100000"/>
              </a:lnSpc>
            </a:pPr>
            <a:r>
              <a:rPr lang="zh-CN" altLang="en-US" sz="2000" dirty="0" smtClean="0">
                <a:latin typeface="Times New Roman" pitchFamily="18" charset="0"/>
              </a:rPr>
              <a:t>若一</a:t>
            </a:r>
            <a:r>
              <a:rPr lang="en-US" altLang="zh-CN" sz="2000" dirty="0" smtClean="0">
                <a:latin typeface="Times New Roman" pitchFamily="18" charset="0"/>
              </a:rPr>
              <a:t>n-FSR</a:t>
            </a:r>
            <a:r>
              <a:rPr lang="zh-CN" altLang="en-US" sz="2000" dirty="0" smtClean="0">
                <a:latin typeface="Times New Roman" pitchFamily="18" charset="0"/>
              </a:rPr>
              <a:t>的输出序列的周期达到最大值</a:t>
            </a:r>
            <a:r>
              <a:rPr lang="en-US" altLang="zh-CN" sz="2000" dirty="0" smtClean="0">
                <a:latin typeface="Times New Roman" pitchFamily="18" charset="0"/>
              </a:rPr>
              <a:t>2</a:t>
            </a:r>
            <a:r>
              <a:rPr lang="en-US" altLang="zh-CN" sz="2000" baseline="30000" dirty="0" smtClean="0">
                <a:latin typeface="Times New Roman" pitchFamily="18" charset="0"/>
              </a:rPr>
              <a:t>n</a:t>
            </a:r>
            <a:r>
              <a:rPr lang="zh-CN" altLang="en-US" sz="2000" dirty="0" smtClean="0">
                <a:latin typeface="Times New Roman" pitchFamily="18" charset="0"/>
              </a:rPr>
              <a:t>，则称此序列为</a:t>
            </a:r>
            <a:r>
              <a:rPr lang="en-US" altLang="zh-CN" sz="2000" dirty="0" smtClean="0">
                <a:latin typeface="Times New Roman" pitchFamily="18" charset="0"/>
              </a:rPr>
              <a:t>(n</a:t>
            </a:r>
            <a:r>
              <a:rPr lang="zh-CN" altLang="en-US" sz="2000" dirty="0" smtClean="0">
                <a:latin typeface="Times New Roman" pitchFamily="18" charset="0"/>
              </a:rPr>
              <a:t>级</a:t>
            </a:r>
            <a:r>
              <a:rPr lang="en-US" altLang="zh-CN" sz="2000" dirty="0" smtClean="0">
                <a:latin typeface="Times New Roman" pitchFamily="18" charset="0"/>
              </a:rPr>
              <a:t>)M-</a:t>
            </a:r>
            <a:r>
              <a:rPr lang="zh-CN" altLang="en-US" sz="2000" dirty="0" smtClean="0">
                <a:latin typeface="Times New Roman" pitchFamily="18" charset="0"/>
              </a:rPr>
              <a:t>序列。则其状态图是一个包含</a:t>
            </a:r>
            <a:r>
              <a:rPr lang="en-US" altLang="zh-CN" sz="2000" i="1" dirty="0" smtClean="0">
                <a:latin typeface="Times New Roman" pitchFamily="18" charset="0"/>
              </a:rPr>
              <a:t>F</a:t>
            </a:r>
            <a:r>
              <a:rPr lang="en-US" altLang="zh-CN" sz="2000" baseline="-25000" dirty="0" smtClean="0">
                <a:latin typeface="Times New Roman" pitchFamily="18" charset="0"/>
              </a:rPr>
              <a:t>2</a:t>
            </a:r>
            <a:r>
              <a:rPr lang="en-US" altLang="zh-CN" sz="2000" i="1" baseline="30000" dirty="0" smtClean="0">
                <a:latin typeface="Times New Roman" pitchFamily="18" charset="0"/>
              </a:rPr>
              <a:t>n</a:t>
            </a:r>
            <a:r>
              <a:rPr lang="zh-CN" altLang="en-US" sz="2000" dirty="0" smtClean="0">
                <a:latin typeface="Times New Roman" pitchFamily="18" charset="0"/>
              </a:rPr>
              <a:t>中所有</a:t>
            </a:r>
            <a:r>
              <a:rPr lang="en-US" altLang="zh-CN" sz="2000" dirty="0" smtClean="0">
                <a:latin typeface="Times New Roman" pitchFamily="18" charset="0"/>
              </a:rPr>
              <a:t>2</a:t>
            </a:r>
            <a:r>
              <a:rPr lang="en-US" altLang="zh-CN" sz="2000" baseline="30000" dirty="0" smtClean="0">
                <a:latin typeface="Times New Roman" pitchFamily="18" charset="0"/>
              </a:rPr>
              <a:t>n</a:t>
            </a:r>
            <a:r>
              <a:rPr lang="zh-CN" altLang="en-US" sz="2000" dirty="0" smtClean="0">
                <a:latin typeface="Times New Roman" pitchFamily="18" charset="0"/>
              </a:rPr>
              <a:t>个点的大圈，从而这个</a:t>
            </a:r>
            <a:r>
              <a:rPr lang="en-US" altLang="zh-CN" sz="2000" dirty="0" smtClean="0">
                <a:latin typeface="Times New Roman" pitchFamily="18" charset="0"/>
              </a:rPr>
              <a:t>n-FSR</a:t>
            </a:r>
            <a:r>
              <a:rPr lang="zh-CN" altLang="en-US" sz="2000" dirty="0" smtClean="0">
                <a:latin typeface="Times New Roman" pitchFamily="18" charset="0"/>
              </a:rPr>
              <a:t>由任意初态产生的序列都是</a:t>
            </a:r>
            <a:r>
              <a:rPr lang="en-US" altLang="zh-CN" sz="2000" dirty="0" smtClean="0">
                <a:latin typeface="Times New Roman" pitchFamily="18" charset="0"/>
              </a:rPr>
              <a:t>M-</a:t>
            </a:r>
            <a:r>
              <a:rPr lang="zh-CN" altLang="en-US" sz="2000" dirty="0" smtClean="0">
                <a:latin typeface="Times New Roman" pitchFamily="18" charset="0"/>
              </a:rPr>
              <a:t>序列，这个</a:t>
            </a:r>
            <a:r>
              <a:rPr lang="en-US" altLang="zh-CN" sz="2000" dirty="0" smtClean="0">
                <a:latin typeface="Times New Roman" pitchFamily="18" charset="0"/>
              </a:rPr>
              <a:t>n-FSR</a:t>
            </a:r>
            <a:r>
              <a:rPr lang="zh-CN" altLang="en-US" sz="2000" dirty="0" smtClean="0">
                <a:latin typeface="Times New Roman" pitchFamily="18" charset="0"/>
              </a:rPr>
              <a:t>本身也就被称为</a:t>
            </a:r>
            <a:r>
              <a:rPr lang="en-US" altLang="zh-CN" sz="2000" dirty="0" smtClean="0">
                <a:latin typeface="Times New Roman" pitchFamily="18" charset="0"/>
              </a:rPr>
              <a:t>M-</a:t>
            </a:r>
            <a:r>
              <a:rPr lang="zh-CN" altLang="en-US" sz="2000" dirty="0" smtClean="0">
                <a:latin typeface="Times New Roman" pitchFamily="18" charset="0"/>
              </a:rPr>
              <a:t>序列生成器，而相应的反馈函数被称为</a:t>
            </a:r>
            <a:r>
              <a:rPr lang="en-US" altLang="zh-CN" sz="2000" dirty="0" smtClean="0">
                <a:latin typeface="Times New Roman" pitchFamily="18" charset="0"/>
              </a:rPr>
              <a:t>M-</a:t>
            </a:r>
            <a:r>
              <a:rPr lang="zh-CN" altLang="en-US" sz="2000" dirty="0" smtClean="0">
                <a:latin typeface="Times New Roman" pitchFamily="18" charset="0"/>
              </a:rPr>
              <a:t>序列反馈函数。</a:t>
            </a:r>
          </a:p>
          <a:p>
            <a:pPr lvl="1">
              <a:lnSpc>
                <a:spcPct val="100000"/>
              </a:lnSpc>
            </a:pPr>
            <a:r>
              <a:rPr lang="zh-CN" altLang="en-US" sz="2000" dirty="0" smtClean="0">
                <a:latin typeface="Times New Roman" pitchFamily="18" charset="0"/>
              </a:rPr>
              <a:t>例：反馈函数为                                                的</a:t>
            </a:r>
            <a:r>
              <a:rPr lang="en-US" altLang="zh-CN" sz="2000" dirty="0" smtClean="0">
                <a:latin typeface="Times New Roman" pitchFamily="18" charset="0"/>
              </a:rPr>
              <a:t>3-FSR</a:t>
            </a:r>
            <a:r>
              <a:rPr lang="zh-CN" altLang="en-US" sz="2000" dirty="0" smtClean="0">
                <a:latin typeface="Times New Roman" pitchFamily="18" charset="0"/>
              </a:rPr>
              <a:t>。</a:t>
            </a:r>
            <a:r>
              <a:rPr lang="en-US" altLang="zh-CN" sz="2000" i="1" dirty="0" smtClean="0">
                <a:latin typeface="Times New Roman" pitchFamily="18" charset="0"/>
              </a:rPr>
              <a:t>x</a:t>
            </a:r>
            <a:r>
              <a:rPr lang="en-US" altLang="zh-CN" sz="2000" i="1" baseline="-25000" dirty="0" smtClean="0">
                <a:latin typeface="Times New Roman" pitchFamily="18" charset="0"/>
              </a:rPr>
              <a:t>i</a:t>
            </a:r>
            <a:r>
              <a:rPr lang="zh-CN" altLang="en-US" sz="2000" dirty="0" smtClean="0">
                <a:latin typeface="Times New Roman" pitchFamily="18" charset="0"/>
              </a:rPr>
              <a:t>是寄存器状态</a:t>
            </a:r>
            <a:endParaRPr lang="en-US" altLang="zh-CN" sz="2000" dirty="0" smtClean="0">
              <a:latin typeface="Times New Roman" pitchFamily="18" charset="0"/>
            </a:endParaRPr>
          </a:p>
          <a:p>
            <a:r>
              <a:rPr lang="zh-CN" altLang="en-US" sz="2000" dirty="0" smtClean="0">
                <a:latin typeface="Times New Roman" pitchFamily="18" charset="0"/>
              </a:rPr>
              <a:t>布尔函数</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是</a:t>
            </a:r>
            <a:r>
              <a:rPr lang="en-US" altLang="zh-CN" sz="2000" i="1" dirty="0" smtClean="0">
                <a:latin typeface="Times New Roman" pitchFamily="18" charset="0"/>
              </a:rPr>
              <a:t>n</a:t>
            </a:r>
            <a:r>
              <a:rPr lang="zh-CN" altLang="en-US" sz="2000" dirty="0" smtClean="0">
                <a:latin typeface="Times New Roman" pitchFamily="18" charset="0"/>
              </a:rPr>
              <a:t>级</a:t>
            </a:r>
            <a:r>
              <a:rPr lang="en-US" altLang="zh-CN" sz="2000" dirty="0" smtClean="0">
                <a:latin typeface="Times New Roman" pitchFamily="18" charset="0"/>
              </a:rPr>
              <a:t>M-</a:t>
            </a:r>
            <a:r>
              <a:rPr lang="zh-CN" altLang="en-US" sz="2000" dirty="0" smtClean="0">
                <a:latin typeface="Times New Roman" pitchFamily="18" charset="0"/>
              </a:rPr>
              <a:t>序列的反馈函数的必要条件是</a:t>
            </a:r>
            <a:r>
              <a:rPr lang="en-US" altLang="zh-CN" sz="2000" dirty="0" smtClean="0">
                <a:latin typeface="Times New Roman" pitchFamily="18" charset="0"/>
              </a:rPr>
              <a:t>:</a:t>
            </a:r>
          </a:p>
          <a:p>
            <a:pPr lvl="1"/>
            <a:r>
              <a:rPr lang="en-US" altLang="zh-CN" sz="2000" dirty="0" smtClean="0">
                <a:latin typeface="Times New Roman" pitchFamily="18" charset="0"/>
              </a:rPr>
              <a:t>⑴ </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是非奇异的，即</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f</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en-US" altLang="zh-CN" sz="2000" dirty="0" smtClean="0">
                <a:latin typeface="Times New Roman" pitchFamily="18" charset="0"/>
              </a:rPr>
              <a:t>)</a:t>
            </a:r>
          </a:p>
          <a:p>
            <a:pPr lvl="1"/>
            <a:r>
              <a:rPr lang="en-US" altLang="zh-CN" sz="2000" dirty="0" smtClean="0">
                <a:latin typeface="Times New Roman" pitchFamily="18" charset="0"/>
              </a:rPr>
              <a:t>⑵ ⑴</a:t>
            </a:r>
            <a:r>
              <a:rPr lang="zh-CN" altLang="en-US" sz="2000" dirty="0" smtClean="0">
                <a:latin typeface="Times New Roman" pitchFamily="18" charset="0"/>
              </a:rPr>
              <a:t>中</a:t>
            </a:r>
            <a:r>
              <a:rPr lang="en-US" altLang="zh-CN" sz="2000" dirty="0" smtClean="0">
                <a:latin typeface="Times New Roman" pitchFamily="18" charset="0"/>
              </a:rPr>
              <a:t>n-1</a:t>
            </a:r>
            <a:r>
              <a:rPr lang="zh-CN" altLang="en-US" sz="2000" dirty="0" smtClean="0">
                <a:latin typeface="Times New Roman" pitchFamily="18" charset="0"/>
              </a:rPr>
              <a:t>元布尔函数</a:t>
            </a:r>
            <a:r>
              <a:rPr lang="en-US" altLang="zh-CN" sz="2000" i="1" dirty="0" smtClean="0">
                <a:latin typeface="Times New Roman" pitchFamily="18" charset="0"/>
              </a:rPr>
              <a:t>f</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en-US" altLang="zh-CN" sz="2000" dirty="0" smtClean="0">
                <a:latin typeface="Times New Roman" pitchFamily="18" charset="0"/>
              </a:rPr>
              <a:t>) </a:t>
            </a:r>
            <a:r>
              <a:rPr lang="zh-CN" altLang="en-US" sz="2000" dirty="0" smtClean="0">
                <a:latin typeface="Times New Roman" pitchFamily="18" charset="0"/>
              </a:rPr>
              <a:t>还必须满足：</a:t>
            </a:r>
            <a:endParaRPr lang="zh-CN" altLang="en-US" sz="2000" dirty="0" smtClean="0">
              <a:latin typeface="Times New Roman" pitchFamily="18" charset="0"/>
              <a:sym typeface="Symbol" pitchFamily="18" charset="2"/>
            </a:endParaRPr>
          </a:p>
          <a:p>
            <a:pPr lvl="2"/>
            <a:r>
              <a:rPr lang="en-US" altLang="zh-CN" sz="2000" i="1" dirty="0" smtClean="0">
                <a:latin typeface="Times New Roman" pitchFamily="18" charset="0"/>
              </a:rPr>
              <a:t>f</a:t>
            </a:r>
            <a:r>
              <a:rPr lang="en-US" altLang="zh-CN" sz="2000" baseline="-25000" dirty="0" smtClean="0">
                <a:latin typeface="Times New Roman" pitchFamily="18" charset="0"/>
              </a:rPr>
              <a:t>0</a:t>
            </a:r>
            <a:r>
              <a:rPr lang="zh-CN" altLang="en-US" sz="2000" dirty="0" smtClean="0">
                <a:latin typeface="Times New Roman" pitchFamily="18" charset="0"/>
              </a:rPr>
              <a:t>的重量</a:t>
            </a:r>
            <a:r>
              <a:rPr lang="en-US" altLang="zh-CN" sz="2000" i="1" dirty="0" smtClean="0">
                <a:latin typeface="Times New Roman" pitchFamily="18" charset="0"/>
              </a:rPr>
              <a:t>W</a:t>
            </a:r>
            <a:r>
              <a:rPr lang="en-US" altLang="zh-CN" sz="2000" dirty="0" smtClean="0">
                <a:latin typeface="Times New Roman" pitchFamily="18" charset="0"/>
              </a:rPr>
              <a:t>(</a:t>
            </a:r>
            <a:r>
              <a:rPr lang="en-US" altLang="zh-CN" sz="2000" i="1" dirty="0" smtClean="0">
                <a:latin typeface="Times New Roman" pitchFamily="18" charset="0"/>
              </a:rPr>
              <a:t>f</a:t>
            </a:r>
            <a:r>
              <a:rPr lang="en-US" altLang="zh-CN" sz="2000" baseline="-25000" dirty="0" smtClean="0">
                <a:latin typeface="Times New Roman" pitchFamily="18" charset="0"/>
              </a:rPr>
              <a:t>0</a:t>
            </a:r>
            <a:r>
              <a:rPr lang="en-US" altLang="zh-CN" sz="2000" dirty="0" smtClean="0">
                <a:latin typeface="Times New Roman" pitchFamily="18" charset="0"/>
              </a:rPr>
              <a:t>)</a:t>
            </a:r>
            <a:r>
              <a:rPr lang="zh-CN" altLang="en-US" sz="2000" dirty="0" smtClean="0">
                <a:latin typeface="Times New Roman" pitchFamily="18" charset="0"/>
              </a:rPr>
              <a:t>是奇数；</a:t>
            </a:r>
            <a:endParaRPr lang="zh-CN" altLang="en-US" sz="2000" dirty="0" smtClean="0">
              <a:latin typeface="Times New Roman" pitchFamily="18" charset="0"/>
              <a:sym typeface="Symbol" pitchFamily="18" charset="2"/>
            </a:endParaRPr>
          </a:p>
          <a:p>
            <a:pPr lvl="2"/>
            <a:r>
              <a:rPr lang="zh-CN" altLang="en-US" sz="2000" dirty="0" smtClean="0">
                <a:latin typeface="Times New Roman" pitchFamily="18" charset="0"/>
              </a:rPr>
              <a:t>在</a:t>
            </a:r>
            <a:r>
              <a:rPr lang="en-US" altLang="zh-CN" sz="2000" i="1" dirty="0" smtClean="0">
                <a:latin typeface="Times New Roman" pitchFamily="18" charset="0"/>
              </a:rPr>
              <a:t>f</a:t>
            </a:r>
            <a:r>
              <a:rPr lang="en-US" altLang="zh-CN" sz="2000" baseline="-25000" dirty="0" smtClean="0">
                <a:latin typeface="Times New Roman" pitchFamily="18" charset="0"/>
              </a:rPr>
              <a:t>0</a:t>
            </a:r>
            <a:r>
              <a:rPr lang="zh-CN" altLang="en-US" sz="2000" dirty="0" smtClean="0">
                <a:latin typeface="Times New Roman" pitchFamily="18" charset="0"/>
              </a:rPr>
              <a:t>的任一表达中，</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zh-CN" altLang="en-US" sz="2000" dirty="0" smtClean="0">
                <a:latin typeface="Times New Roman" pitchFamily="18" charset="0"/>
              </a:rPr>
              <a:t>都出现；</a:t>
            </a:r>
            <a:endParaRPr lang="zh-CN" altLang="en-US" sz="2000" dirty="0" smtClean="0">
              <a:latin typeface="Times New Roman" pitchFamily="18" charset="0"/>
              <a:sym typeface="Symbol" pitchFamily="18" charset="2"/>
            </a:endParaRPr>
          </a:p>
          <a:p>
            <a:pPr lvl="2"/>
            <a:r>
              <a:rPr lang="zh-CN" altLang="en-US" sz="2000" dirty="0" smtClean="0">
                <a:latin typeface="Times New Roman" pitchFamily="18" charset="0"/>
              </a:rPr>
              <a:t>在</a:t>
            </a:r>
            <a:r>
              <a:rPr lang="en-US" altLang="zh-CN" sz="2000" i="1" dirty="0" smtClean="0">
                <a:latin typeface="Times New Roman" pitchFamily="18" charset="0"/>
              </a:rPr>
              <a:t>f</a:t>
            </a:r>
            <a:r>
              <a:rPr lang="en-US" altLang="zh-CN" sz="2000" baseline="-25000" dirty="0" smtClean="0">
                <a:latin typeface="Times New Roman" pitchFamily="18" charset="0"/>
              </a:rPr>
              <a:t>0</a:t>
            </a:r>
            <a:r>
              <a:rPr lang="zh-CN" altLang="en-US" sz="2000" dirty="0" smtClean="0">
                <a:latin typeface="Times New Roman" pitchFamily="18" charset="0"/>
              </a:rPr>
              <a:t>的多项式表示中，项数为奇数、常数项</a:t>
            </a:r>
            <a:r>
              <a:rPr lang="en-US" altLang="zh-CN" sz="2000" dirty="0" smtClean="0">
                <a:latin typeface="Times New Roman" pitchFamily="18" charset="0"/>
              </a:rPr>
              <a:t>1</a:t>
            </a:r>
            <a:r>
              <a:rPr lang="zh-CN" altLang="en-US" sz="2000" dirty="0" smtClean="0">
                <a:latin typeface="Times New Roman" pitchFamily="18" charset="0"/>
              </a:rPr>
              <a:t>必出现、线性项</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zh-CN" altLang="en-US" sz="2000" dirty="0" smtClean="0">
                <a:latin typeface="Times New Roman" pitchFamily="18" charset="0"/>
              </a:rPr>
              <a:t>不能全出现、且</a:t>
            </a:r>
            <a:r>
              <a:rPr lang="en-US" altLang="zh-CN" sz="2000" dirty="0" smtClean="0">
                <a:latin typeface="Times New Roman" pitchFamily="18" charset="0"/>
              </a:rPr>
              <a:t>n-1</a:t>
            </a:r>
            <a:r>
              <a:rPr lang="zh-CN" altLang="en-US" sz="2000" dirty="0" smtClean="0">
                <a:latin typeface="Times New Roman" pitchFamily="18" charset="0"/>
              </a:rPr>
              <a:t>次项</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zh-CN" altLang="en-US" sz="2000" dirty="0" smtClean="0">
                <a:latin typeface="Times New Roman" pitchFamily="18" charset="0"/>
              </a:rPr>
              <a:t>一定出现</a:t>
            </a:r>
            <a:endParaRPr lang="zh-CN" altLang="en-US" sz="2000"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70</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18498" name="Object 2"/>
          <p:cNvGraphicFramePr>
            <a:graphicFrameLocks noChangeAspect="1"/>
          </p:cNvGraphicFramePr>
          <p:nvPr/>
        </p:nvGraphicFramePr>
        <p:xfrm>
          <a:off x="2819400" y="2743200"/>
          <a:ext cx="3070225" cy="494583"/>
        </p:xfrm>
        <a:graphic>
          <a:graphicData uri="http://schemas.openxmlformats.org/presentationml/2006/ole">
            <p:oleObj spid="_x0000_s618498" name="公式" r:id="rId3" imgW="1574640" imgH="253800" progId="Equation.3">
              <p:embed/>
            </p:oleObj>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solidFill>
                  <a:srgbClr val="C00000"/>
                </a:solidFill>
                <a:latin typeface="Times New Roman" pitchFamily="18" charset="0"/>
              </a:rPr>
              <a:t>二、</a:t>
            </a:r>
            <a:r>
              <a:rPr lang="en-US" altLang="zh-CN" sz="2400" dirty="0" smtClean="0">
                <a:solidFill>
                  <a:srgbClr val="C00000"/>
                </a:solidFill>
                <a:latin typeface="Times New Roman" pitchFamily="18" charset="0"/>
              </a:rPr>
              <a:t> </a:t>
            </a:r>
            <a:r>
              <a:rPr lang="en-US" altLang="zh-CN" sz="2400" dirty="0" err="1" smtClean="0">
                <a:solidFill>
                  <a:srgbClr val="C00000"/>
                </a:solidFill>
                <a:latin typeface="Times New Roman" pitchFamily="18" charset="0"/>
              </a:rPr>
              <a:t>Geffe</a:t>
            </a:r>
            <a:r>
              <a:rPr lang="zh-CN" altLang="en-US" sz="2400" dirty="0" smtClean="0">
                <a:solidFill>
                  <a:srgbClr val="C00000"/>
                </a:solidFill>
                <a:latin typeface="Times New Roman" pitchFamily="18" charset="0"/>
              </a:rPr>
              <a:t>序列生成器</a:t>
            </a:r>
            <a:r>
              <a:rPr lang="en-US" altLang="zh-CN" sz="2400" dirty="0" smtClean="0">
                <a:solidFill>
                  <a:srgbClr val="C00000"/>
                </a:solidFill>
                <a:latin typeface="Times New Roman" pitchFamily="18" charset="0"/>
              </a:rPr>
              <a:t>(</a:t>
            </a:r>
            <a:r>
              <a:rPr lang="zh-CN" altLang="en-US" sz="2400" dirty="0" smtClean="0">
                <a:solidFill>
                  <a:srgbClr val="C00000"/>
                </a:solidFill>
                <a:latin typeface="Times New Roman" pitchFamily="18" charset="0"/>
              </a:rPr>
              <a:t>非线性组合生成器</a:t>
            </a:r>
            <a:r>
              <a:rPr lang="en-US" altLang="zh-CN" sz="2400" dirty="0" smtClean="0">
                <a:solidFill>
                  <a:srgbClr val="C00000"/>
                </a:solidFill>
                <a:latin typeface="Times New Roman" pitchFamily="18" charset="0"/>
              </a:rPr>
              <a:t>)</a:t>
            </a:r>
          </a:p>
          <a:p>
            <a:pPr lvl="1">
              <a:lnSpc>
                <a:spcPct val="110000"/>
              </a:lnSpc>
            </a:pPr>
            <a:r>
              <a:rPr lang="en-US" altLang="zh-CN" sz="2000" dirty="0" err="1" smtClean="0">
                <a:latin typeface="Times New Roman" pitchFamily="18" charset="0"/>
              </a:rPr>
              <a:t>Geffe</a:t>
            </a:r>
            <a:r>
              <a:rPr lang="zh-CN" altLang="en-US" sz="2000" dirty="0" smtClean="0">
                <a:latin typeface="Times New Roman" pitchFamily="18" charset="0"/>
              </a:rPr>
              <a:t>序列生成器由</a:t>
            </a:r>
            <a:r>
              <a:rPr lang="en-US" altLang="zh-CN" sz="2000" dirty="0" smtClean="0">
                <a:latin typeface="Times New Roman" pitchFamily="18" charset="0"/>
              </a:rPr>
              <a:t>3</a:t>
            </a:r>
            <a:r>
              <a:rPr lang="zh-CN" altLang="en-US" sz="2000" dirty="0" smtClean="0">
                <a:latin typeface="Times New Roman" pitchFamily="18" charset="0"/>
              </a:rPr>
              <a:t>个</a:t>
            </a:r>
            <a:r>
              <a:rPr lang="en-US" altLang="zh-CN" sz="2000" dirty="0" smtClean="0">
                <a:latin typeface="Times New Roman" pitchFamily="18" charset="0"/>
              </a:rPr>
              <a:t>LFSR</a:t>
            </a:r>
            <a:r>
              <a:rPr lang="zh-CN" altLang="en-US" sz="2000" dirty="0" smtClean="0">
                <a:latin typeface="Times New Roman" pitchFamily="18" charset="0"/>
              </a:rPr>
              <a:t>组成，其中</a:t>
            </a:r>
            <a:r>
              <a:rPr lang="en-US" altLang="zh-CN" sz="2000" dirty="0" smtClean="0">
                <a:latin typeface="Times New Roman" pitchFamily="18" charset="0"/>
              </a:rPr>
              <a:t>LFSR2</a:t>
            </a:r>
            <a:r>
              <a:rPr lang="zh-CN" altLang="en-US" sz="2000" dirty="0" smtClean="0">
                <a:latin typeface="Times New Roman" pitchFamily="18" charset="0"/>
              </a:rPr>
              <a:t>作为控制生成器使用，如图所示</a:t>
            </a:r>
            <a:endParaRPr lang="en-US" altLang="zh-CN" sz="2000" dirty="0" smtClean="0">
              <a:latin typeface="Times New Roman" pitchFamily="18" charset="0"/>
            </a:endParaRPr>
          </a:p>
          <a:p>
            <a:pPr lvl="1">
              <a:lnSpc>
                <a:spcPct val="110000"/>
              </a:lnSpc>
            </a:pPr>
            <a:endParaRPr lang="zh-CN" altLang="en-US" sz="2000" dirty="0" smtClean="0">
              <a:latin typeface="Times New Roman" pitchFamily="18" charset="0"/>
            </a:endParaRPr>
          </a:p>
          <a:p>
            <a:pPr>
              <a:lnSpc>
                <a:spcPct val="110000"/>
              </a:lnSpc>
            </a:pPr>
            <a:endParaRPr lang="zh-CN" altLang="en-US" sz="2000" dirty="0" smtClean="0">
              <a:latin typeface="Times New Roman" pitchFamily="18" charset="0"/>
            </a:endParaRPr>
          </a:p>
          <a:p>
            <a:pPr>
              <a:lnSpc>
                <a:spcPct val="110000"/>
              </a:lnSpc>
            </a:pPr>
            <a:endParaRPr lang="zh-CN" altLang="en-US" sz="2000" dirty="0" smtClean="0">
              <a:latin typeface="Times New Roman" pitchFamily="18" charset="0"/>
            </a:endParaRPr>
          </a:p>
          <a:p>
            <a:pPr lvl="1">
              <a:lnSpc>
                <a:spcPct val="110000"/>
              </a:lnSpc>
            </a:pPr>
            <a:endParaRPr lang="zh-CN" altLang="en-US" sz="2000" dirty="0" smtClean="0">
              <a:latin typeface="Times New Roman" pitchFamily="18" charset="0"/>
            </a:endParaRPr>
          </a:p>
          <a:p>
            <a:pPr lvl="1">
              <a:lnSpc>
                <a:spcPct val="110000"/>
              </a:lnSpc>
            </a:pPr>
            <a:r>
              <a:rPr lang="zh-CN" altLang="en-US" sz="2000" dirty="0" smtClean="0">
                <a:latin typeface="Times New Roman" pitchFamily="18" charset="0"/>
              </a:rPr>
              <a:t>当</a:t>
            </a:r>
            <a:r>
              <a:rPr lang="en-US" altLang="zh-CN" sz="2000" dirty="0" smtClean="0">
                <a:latin typeface="Times New Roman" pitchFamily="18" charset="0"/>
              </a:rPr>
              <a:t>LFSR2</a:t>
            </a:r>
            <a:r>
              <a:rPr lang="zh-CN" altLang="en-US" sz="2000" dirty="0" smtClean="0">
                <a:latin typeface="Times New Roman" pitchFamily="18" charset="0"/>
              </a:rPr>
              <a:t>输出</a:t>
            </a:r>
            <a:r>
              <a:rPr lang="en-US" altLang="zh-CN" sz="2000" dirty="0" smtClean="0">
                <a:latin typeface="Times New Roman" pitchFamily="18" charset="0"/>
              </a:rPr>
              <a:t>1</a:t>
            </a:r>
            <a:r>
              <a:rPr lang="zh-CN" altLang="en-US" sz="2000" dirty="0" smtClean="0">
                <a:latin typeface="Times New Roman" pitchFamily="18" charset="0"/>
              </a:rPr>
              <a:t>时，</a:t>
            </a:r>
            <a:r>
              <a:rPr lang="en-US" altLang="zh-CN" sz="2000" dirty="0" smtClean="0">
                <a:latin typeface="Times New Roman" pitchFamily="18" charset="0"/>
              </a:rPr>
              <a:t>LFSR2</a:t>
            </a:r>
            <a:r>
              <a:rPr lang="zh-CN" altLang="en-US" sz="2000" dirty="0" smtClean="0">
                <a:latin typeface="Times New Roman" pitchFamily="18" charset="0"/>
              </a:rPr>
              <a:t>与</a:t>
            </a:r>
            <a:r>
              <a:rPr lang="en-US" altLang="zh-CN" sz="2000" dirty="0" smtClean="0">
                <a:latin typeface="Times New Roman" pitchFamily="18" charset="0"/>
              </a:rPr>
              <a:t>LFSR1</a:t>
            </a:r>
            <a:r>
              <a:rPr lang="zh-CN" altLang="en-US" sz="2000" dirty="0" smtClean="0">
                <a:latin typeface="Times New Roman" pitchFamily="18" charset="0"/>
              </a:rPr>
              <a:t>相连接</a:t>
            </a:r>
          </a:p>
          <a:p>
            <a:pPr lvl="1">
              <a:lnSpc>
                <a:spcPct val="110000"/>
              </a:lnSpc>
            </a:pPr>
            <a:r>
              <a:rPr lang="zh-CN" altLang="en-US" sz="2000" dirty="0" smtClean="0">
                <a:latin typeface="Times New Roman" pitchFamily="18" charset="0"/>
              </a:rPr>
              <a:t>当</a:t>
            </a:r>
            <a:r>
              <a:rPr lang="en-US" altLang="zh-CN" sz="2000" dirty="0" smtClean="0">
                <a:latin typeface="Times New Roman" pitchFamily="18" charset="0"/>
              </a:rPr>
              <a:t>LFSR2</a:t>
            </a:r>
            <a:r>
              <a:rPr lang="zh-CN" altLang="en-US" sz="2000" dirty="0" smtClean="0">
                <a:latin typeface="Times New Roman" pitchFamily="18" charset="0"/>
              </a:rPr>
              <a:t>输出</a:t>
            </a:r>
            <a:r>
              <a:rPr lang="en-US" altLang="zh-CN" sz="2000" dirty="0" smtClean="0">
                <a:latin typeface="Times New Roman" pitchFamily="18" charset="0"/>
              </a:rPr>
              <a:t>0</a:t>
            </a:r>
            <a:r>
              <a:rPr lang="zh-CN" altLang="en-US" sz="2000" dirty="0" smtClean="0">
                <a:latin typeface="Times New Roman" pitchFamily="18" charset="0"/>
              </a:rPr>
              <a:t>时，</a:t>
            </a:r>
            <a:r>
              <a:rPr lang="en-US" altLang="zh-CN" sz="2000" dirty="0" smtClean="0">
                <a:latin typeface="Times New Roman" pitchFamily="18" charset="0"/>
              </a:rPr>
              <a:t>LFSR2</a:t>
            </a:r>
            <a:r>
              <a:rPr lang="zh-CN" altLang="en-US" sz="2000" dirty="0" smtClean="0">
                <a:latin typeface="Times New Roman" pitchFamily="18" charset="0"/>
              </a:rPr>
              <a:t>与</a:t>
            </a:r>
            <a:r>
              <a:rPr lang="en-US" altLang="zh-CN" sz="2000" dirty="0" smtClean="0">
                <a:latin typeface="Times New Roman" pitchFamily="18" charset="0"/>
              </a:rPr>
              <a:t>LFSR3</a:t>
            </a:r>
            <a:r>
              <a:rPr lang="zh-CN" altLang="en-US" sz="2000" dirty="0" smtClean="0">
                <a:latin typeface="Times New Roman" pitchFamily="18" charset="0"/>
              </a:rPr>
              <a:t>相连接</a:t>
            </a:r>
          </a:p>
          <a:p>
            <a:pPr lvl="1">
              <a:lnSpc>
                <a:spcPct val="110000"/>
              </a:lnSpc>
            </a:pPr>
            <a:r>
              <a:rPr lang="zh-CN" altLang="en-US" sz="2000" dirty="0" smtClean="0">
                <a:latin typeface="Times New Roman" pitchFamily="18" charset="0"/>
              </a:rPr>
              <a:t>若设</a:t>
            </a:r>
            <a:r>
              <a:rPr lang="en-US" altLang="zh-CN" sz="2000" dirty="0" err="1" smtClean="0">
                <a:latin typeface="Times New Roman" pitchFamily="18" charset="0"/>
              </a:rPr>
              <a:t>LFSRi</a:t>
            </a:r>
            <a:r>
              <a:rPr lang="zh-CN" altLang="en-US" sz="2000" dirty="0" smtClean="0">
                <a:latin typeface="Times New Roman" pitchFamily="18" charset="0"/>
              </a:rPr>
              <a:t>的输出序列为</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baseline="30000" dirty="0" smtClean="0">
                <a:latin typeface="Times New Roman" pitchFamily="18" charset="0"/>
              </a:rPr>
              <a:t>(</a:t>
            </a:r>
            <a:r>
              <a:rPr lang="en-US" altLang="zh-CN" sz="2000" i="1" baseline="30000" dirty="0" err="1" smtClean="0">
                <a:latin typeface="Times New Roman" pitchFamily="18" charset="0"/>
              </a:rPr>
              <a:t>i</a:t>
            </a:r>
            <a:r>
              <a:rPr lang="en-US" altLang="zh-CN" sz="2000" baseline="30000" dirty="0" smtClean="0">
                <a:latin typeface="Times New Roman" pitchFamily="18" charset="0"/>
              </a:rPr>
              <a:t>)</a:t>
            </a:r>
            <a:r>
              <a:rPr lang="en-US" altLang="zh-CN" sz="2000" dirty="0" smtClean="0">
                <a:latin typeface="Times New Roman" pitchFamily="18" charset="0"/>
              </a:rPr>
              <a:t>} (</a:t>
            </a:r>
            <a:r>
              <a:rPr lang="en-US" altLang="zh-CN" sz="2000" i="1" dirty="0" err="1" smtClean="0">
                <a:latin typeface="Times New Roman" pitchFamily="18" charset="0"/>
              </a:rPr>
              <a:t>i</a:t>
            </a:r>
            <a:r>
              <a:rPr lang="en-US" altLang="zh-CN" sz="2000" dirty="0" smtClean="0">
                <a:latin typeface="Times New Roman" pitchFamily="18" charset="0"/>
              </a:rPr>
              <a:t>=1,2,3)</a:t>
            </a:r>
            <a:r>
              <a:rPr lang="zh-CN" altLang="en-US" sz="2000" dirty="0" smtClean="0">
                <a:latin typeface="Times New Roman" pitchFamily="18" charset="0"/>
              </a:rPr>
              <a:t>，则输出序列</a:t>
            </a:r>
            <a:r>
              <a:rPr lang="en-US" altLang="zh-CN" sz="2000" dirty="0" smtClean="0">
                <a:latin typeface="Times New Roman" pitchFamily="18" charset="0"/>
              </a:rPr>
              <a:t>{</a:t>
            </a:r>
            <a:r>
              <a:rPr lang="en-US" altLang="zh-CN" sz="2000" i="1" dirty="0" err="1" smtClean="0">
                <a:latin typeface="Times New Roman" pitchFamily="18" charset="0"/>
              </a:rPr>
              <a:t>b</a:t>
            </a:r>
            <a:r>
              <a:rPr lang="en-US" altLang="zh-CN" sz="2000" i="1" baseline="-25000" dirty="0" err="1"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可以表示为</a:t>
            </a:r>
          </a:p>
          <a:p>
            <a:pPr lvl="1">
              <a:lnSpc>
                <a:spcPct val="110000"/>
              </a:lnSpc>
            </a:pPr>
            <a:r>
              <a:rPr lang="zh-CN" altLang="en-US" sz="2000" dirty="0" smtClean="0">
                <a:latin typeface="Times New Roman" pitchFamily="18" charset="0"/>
              </a:rPr>
              <a:t>                                    ＝</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baseline="30000" dirty="0" smtClean="0">
                <a:latin typeface="Times New Roman" pitchFamily="18" charset="0"/>
              </a:rPr>
              <a:t>(1)</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 </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baseline="30000" dirty="0" smtClean="0">
                <a:latin typeface="Times New Roman" pitchFamily="18" charset="0"/>
              </a:rPr>
              <a:t>(3)</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baseline="30000" dirty="0" smtClean="0">
                <a:latin typeface="Times New Roman" pitchFamily="18" charset="0"/>
              </a:rPr>
              <a:t>(3)</a:t>
            </a:r>
            <a:endParaRPr lang="zh-CN" altLang="en-US" sz="2000"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19522" name="Object 2"/>
          <p:cNvGraphicFramePr>
            <a:graphicFrameLocks noChangeAspect="1"/>
          </p:cNvGraphicFramePr>
          <p:nvPr/>
        </p:nvGraphicFramePr>
        <p:xfrm>
          <a:off x="1295400" y="2286000"/>
          <a:ext cx="2895600" cy="1905000"/>
        </p:xfrm>
        <a:graphic>
          <a:graphicData uri="http://schemas.openxmlformats.org/presentationml/2006/ole">
            <p:oleObj spid="_x0000_s619522" name="Visio" r:id="rId3" imgW="2197913" imgH="1450543" progId="Visio.Drawing.11">
              <p:embed/>
            </p:oleObj>
          </a:graphicData>
        </a:graphic>
      </p:graphicFrame>
      <p:graphicFrame>
        <p:nvGraphicFramePr>
          <p:cNvPr id="619523" name="Object 3"/>
          <p:cNvGraphicFramePr>
            <a:graphicFrameLocks noChangeAspect="1"/>
          </p:cNvGraphicFramePr>
          <p:nvPr/>
        </p:nvGraphicFramePr>
        <p:xfrm>
          <a:off x="4572000" y="2127250"/>
          <a:ext cx="3276600" cy="2044700"/>
        </p:xfrm>
        <a:graphic>
          <a:graphicData uri="http://schemas.openxmlformats.org/presentationml/2006/ole">
            <p:oleObj spid="_x0000_s619523" name="Visio" r:id="rId4" imgW="2532583" imgH="1580998" progId="Visio.Drawing.11">
              <p:embed/>
            </p:oleObj>
          </a:graphicData>
        </a:graphic>
      </p:graphicFrame>
      <p:graphicFrame>
        <p:nvGraphicFramePr>
          <p:cNvPr id="619524" name="Object 4"/>
          <p:cNvGraphicFramePr>
            <a:graphicFrameLocks noChangeAspect="1"/>
          </p:cNvGraphicFramePr>
          <p:nvPr/>
        </p:nvGraphicFramePr>
        <p:xfrm>
          <a:off x="1250950" y="5638800"/>
          <a:ext cx="2297113" cy="477837"/>
        </p:xfrm>
        <a:graphic>
          <a:graphicData uri="http://schemas.openxmlformats.org/presentationml/2006/ole">
            <p:oleObj spid="_x0000_s619524" name="公式" r:id="rId5" imgW="1346040" imgH="279360" progId="Equation.3">
              <p:embed/>
            </p:oleObj>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solidFill>
                  <a:srgbClr val="C00000"/>
                </a:solidFill>
                <a:latin typeface="Times New Roman" pitchFamily="18" charset="0"/>
              </a:rPr>
              <a:t>二、</a:t>
            </a:r>
            <a:r>
              <a:rPr lang="en-US" altLang="zh-CN" sz="2400" dirty="0" smtClean="0">
                <a:solidFill>
                  <a:srgbClr val="C00000"/>
                </a:solidFill>
                <a:latin typeface="Times New Roman" pitchFamily="18" charset="0"/>
              </a:rPr>
              <a:t> </a:t>
            </a:r>
            <a:r>
              <a:rPr lang="en-US" altLang="zh-CN" sz="2400" dirty="0" err="1" smtClean="0">
                <a:solidFill>
                  <a:srgbClr val="C00000"/>
                </a:solidFill>
                <a:latin typeface="Times New Roman" pitchFamily="18" charset="0"/>
              </a:rPr>
              <a:t>Geffe</a:t>
            </a:r>
            <a:r>
              <a:rPr lang="zh-CN" altLang="en-US" sz="2400" dirty="0" smtClean="0">
                <a:solidFill>
                  <a:srgbClr val="C00000"/>
                </a:solidFill>
                <a:latin typeface="Times New Roman" pitchFamily="18" charset="0"/>
              </a:rPr>
              <a:t>序列生成器</a:t>
            </a:r>
            <a:r>
              <a:rPr lang="en-US" altLang="zh-CN" sz="2400" dirty="0" smtClean="0">
                <a:solidFill>
                  <a:srgbClr val="C00000"/>
                </a:solidFill>
                <a:latin typeface="Times New Roman" pitchFamily="18" charset="0"/>
              </a:rPr>
              <a:t>(</a:t>
            </a:r>
            <a:r>
              <a:rPr lang="zh-CN" altLang="en-US" sz="2400" dirty="0" smtClean="0">
                <a:solidFill>
                  <a:srgbClr val="C00000"/>
                </a:solidFill>
                <a:latin typeface="Times New Roman" pitchFamily="18" charset="0"/>
              </a:rPr>
              <a:t>非线性组合生成器</a:t>
            </a:r>
            <a:r>
              <a:rPr lang="en-US" altLang="zh-CN" sz="2400" dirty="0" smtClean="0">
                <a:solidFill>
                  <a:srgbClr val="C00000"/>
                </a:solidFill>
                <a:latin typeface="Times New Roman" pitchFamily="18" charset="0"/>
              </a:rPr>
              <a:t>)</a:t>
            </a:r>
          </a:p>
          <a:p>
            <a:pPr>
              <a:lnSpc>
                <a:spcPct val="110000"/>
              </a:lnSpc>
            </a:pPr>
            <a:r>
              <a:rPr lang="en-US" altLang="zh-CN" sz="2000" dirty="0" err="1" smtClean="0">
                <a:latin typeface="Times New Roman" pitchFamily="18" charset="0"/>
              </a:rPr>
              <a:t>Geffe</a:t>
            </a:r>
            <a:r>
              <a:rPr lang="zh-CN" altLang="en-US" sz="2000" dirty="0" smtClean="0">
                <a:latin typeface="Times New Roman" pitchFamily="18" charset="0"/>
              </a:rPr>
              <a:t>序列生成器也可以表示为多路复合的形式，其中</a:t>
            </a:r>
            <a:r>
              <a:rPr lang="en-US" altLang="zh-CN" sz="2000" dirty="0" smtClean="0">
                <a:latin typeface="Times New Roman" pitchFamily="18" charset="0"/>
              </a:rPr>
              <a:t>LFSR1</a:t>
            </a:r>
            <a:r>
              <a:rPr lang="zh-CN" altLang="en-US" sz="2000" dirty="0" smtClean="0">
                <a:latin typeface="Times New Roman" pitchFamily="18" charset="0"/>
              </a:rPr>
              <a:t>和</a:t>
            </a:r>
            <a:r>
              <a:rPr lang="en-US" altLang="zh-CN" sz="2000" dirty="0" smtClean="0">
                <a:latin typeface="Times New Roman" pitchFamily="18" charset="0"/>
              </a:rPr>
              <a:t>LFSR3</a:t>
            </a:r>
            <a:r>
              <a:rPr lang="zh-CN" altLang="en-US" sz="2000" dirty="0" smtClean="0">
                <a:latin typeface="Times New Roman" pitchFamily="18" charset="0"/>
              </a:rPr>
              <a:t>作为多路复合器的输入，</a:t>
            </a:r>
            <a:r>
              <a:rPr lang="en-US" altLang="zh-CN" sz="2000" dirty="0" smtClean="0">
                <a:latin typeface="Times New Roman" pitchFamily="18" charset="0"/>
              </a:rPr>
              <a:t>LFSR2</a:t>
            </a:r>
            <a:r>
              <a:rPr lang="zh-CN" altLang="en-US" sz="2000" dirty="0" smtClean="0">
                <a:latin typeface="Times New Roman" pitchFamily="18" charset="0"/>
              </a:rPr>
              <a:t>控制多路复合器的输出。</a:t>
            </a:r>
          </a:p>
          <a:p>
            <a:pPr>
              <a:lnSpc>
                <a:spcPct val="110000"/>
              </a:lnSpc>
            </a:pPr>
            <a:r>
              <a:rPr lang="zh-CN" altLang="en-US" sz="2000" dirty="0" smtClean="0">
                <a:latin typeface="Times New Roman" pitchFamily="18" charset="0"/>
              </a:rPr>
              <a:t>设</a:t>
            </a:r>
            <a:r>
              <a:rPr lang="en-US" altLang="zh-CN" sz="2000" dirty="0" err="1" smtClean="0">
                <a:latin typeface="Times New Roman" pitchFamily="18" charset="0"/>
              </a:rPr>
              <a:t>LFSRi</a:t>
            </a:r>
            <a:r>
              <a:rPr lang="zh-CN" altLang="en-US" sz="2000" dirty="0" smtClean="0">
                <a:latin typeface="Times New Roman" pitchFamily="18" charset="0"/>
              </a:rPr>
              <a:t>的特征多项式分别为</a:t>
            </a:r>
            <a:r>
              <a:rPr lang="en-US" altLang="zh-CN" sz="2000" i="1" dirty="0" err="1" smtClean="0">
                <a:latin typeface="Times New Roman" pitchFamily="18" charset="0"/>
              </a:rPr>
              <a:t>n</a:t>
            </a:r>
            <a:r>
              <a:rPr lang="en-US" altLang="zh-CN" sz="2000" i="1" baseline="-25000" dirty="0" err="1" smtClean="0">
                <a:latin typeface="Times New Roman" pitchFamily="18" charset="0"/>
              </a:rPr>
              <a:t>i</a:t>
            </a:r>
            <a:r>
              <a:rPr lang="zh-CN" altLang="en-US" sz="2000" dirty="0" smtClean="0">
                <a:latin typeface="Times New Roman" pitchFamily="18" charset="0"/>
              </a:rPr>
              <a:t>次本原多项式，且</a:t>
            </a:r>
            <a:r>
              <a:rPr lang="en-US" altLang="zh-CN" sz="2000" i="1" dirty="0" err="1" smtClean="0">
                <a:latin typeface="Times New Roman" pitchFamily="18" charset="0"/>
              </a:rPr>
              <a:t>n</a:t>
            </a:r>
            <a:r>
              <a:rPr lang="en-US" altLang="zh-CN" sz="2000" i="1" baseline="-25000" dirty="0" err="1" smtClean="0">
                <a:latin typeface="Times New Roman" pitchFamily="18" charset="0"/>
              </a:rPr>
              <a:t>i</a:t>
            </a:r>
            <a:r>
              <a:rPr lang="zh-CN" altLang="en-US" sz="2000" dirty="0" smtClean="0">
                <a:latin typeface="Times New Roman" pitchFamily="18" charset="0"/>
              </a:rPr>
              <a:t>两两互素，则</a:t>
            </a:r>
          </a:p>
          <a:p>
            <a:pPr lvl="1">
              <a:lnSpc>
                <a:spcPct val="110000"/>
              </a:lnSpc>
            </a:pPr>
            <a:r>
              <a:rPr lang="en-US" altLang="zh-CN" sz="2000" dirty="0" err="1" smtClean="0">
                <a:latin typeface="Times New Roman" pitchFamily="18" charset="0"/>
              </a:rPr>
              <a:t>Geffe</a:t>
            </a:r>
            <a:r>
              <a:rPr lang="zh-CN" altLang="en-US" sz="2000" dirty="0" smtClean="0">
                <a:latin typeface="Times New Roman" pitchFamily="18" charset="0"/>
              </a:rPr>
              <a:t>序列的周期为                     ，线性复杂度为</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baseline="-25000" dirty="0" smtClean="0">
                <a:latin typeface="Times New Roman" pitchFamily="18" charset="0"/>
              </a:rPr>
              <a:t>3</a:t>
            </a:r>
          </a:p>
          <a:p>
            <a:pPr>
              <a:lnSpc>
                <a:spcPct val="110000"/>
              </a:lnSpc>
            </a:pPr>
            <a:r>
              <a:rPr lang="zh-CN" altLang="en-US" sz="2000" dirty="0" smtClean="0">
                <a:latin typeface="Times New Roman" pitchFamily="18" charset="0"/>
              </a:rPr>
              <a:t>注意，这里如果</a:t>
            </a:r>
            <a:r>
              <a:rPr lang="en-US" altLang="zh-CN" sz="2000" i="1" dirty="0" smtClean="0">
                <a:latin typeface="Times New Roman" pitchFamily="18" charset="0"/>
              </a:rPr>
              <a:t>n</a:t>
            </a:r>
            <a:r>
              <a:rPr lang="zh-CN" altLang="en-US" sz="2000" dirty="0" smtClean="0">
                <a:latin typeface="Times New Roman" pitchFamily="18" charset="0"/>
              </a:rPr>
              <a:t>和</a:t>
            </a:r>
            <a:r>
              <a:rPr lang="en-US" altLang="zh-CN" sz="2000" i="1" dirty="0" smtClean="0">
                <a:latin typeface="Times New Roman" pitchFamily="18" charset="0"/>
              </a:rPr>
              <a:t>m</a:t>
            </a:r>
            <a:r>
              <a:rPr lang="zh-CN" altLang="en-US" sz="2000" dirty="0" smtClean="0">
                <a:latin typeface="Times New Roman" pitchFamily="18" charset="0"/>
              </a:rPr>
              <a:t>互素，由欧几里得算法可知，</a:t>
            </a:r>
            <a:r>
              <a:rPr lang="en-US" altLang="zh-CN" sz="2000" dirty="0" smtClean="0">
                <a:latin typeface="Times New Roman" pitchFamily="18" charset="0"/>
              </a:rPr>
              <a:t>2</a:t>
            </a:r>
            <a:r>
              <a:rPr lang="en-US" altLang="zh-CN" sz="2000" i="1" baseline="30000" dirty="0" smtClean="0">
                <a:latin typeface="Times New Roman" pitchFamily="18" charset="0"/>
              </a:rPr>
              <a:t>n</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dirty="0" smtClean="0">
                <a:latin typeface="Times New Roman" pitchFamily="18" charset="0"/>
              </a:rPr>
              <a:t>2</a:t>
            </a:r>
            <a:r>
              <a:rPr lang="en-US" altLang="zh-CN" sz="2000" i="1" baseline="30000" dirty="0" smtClean="0">
                <a:latin typeface="Times New Roman" pitchFamily="18" charset="0"/>
              </a:rPr>
              <a:t>m</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也互素，即周期也两两互素，再由和序列与乘积序列</a:t>
            </a:r>
            <a:r>
              <a:rPr lang="en-US" altLang="zh-CN" sz="2000" dirty="0" smtClean="0">
                <a:latin typeface="Times New Roman" pitchFamily="18" charset="0"/>
              </a:rPr>
              <a:t>(</a:t>
            </a:r>
            <a:r>
              <a:rPr lang="zh-CN" altLang="en-US" sz="2000" dirty="0" smtClean="0">
                <a:latin typeface="Times New Roman" pitchFamily="18" charset="0"/>
              </a:rPr>
              <a:t>对应元素相乘后所得序列</a:t>
            </a:r>
            <a:r>
              <a:rPr lang="en-US" altLang="zh-CN" sz="2000" dirty="0" smtClean="0">
                <a:latin typeface="Times New Roman" pitchFamily="18" charset="0"/>
              </a:rPr>
              <a:t>)</a:t>
            </a:r>
            <a:r>
              <a:rPr lang="zh-CN" altLang="en-US" sz="2000" dirty="0" smtClean="0">
                <a:latin typeface="Times New Roman" pitchFamily="18" charset="0"/>
              </a:rPr>
              <a:t>的性质，可得出以上结论</a:t>
            </a:r>
          </a:p>
          <a:p>
            <a:pPr lvl="1">
              <a:lnSpc>
                <a:spcPct val="110000"/>
              </a:lnSpc>
            </a:pPr>
            <a:r>
              <a:rPr lang="zh-CN" altLang="en-US" sz="1800" dirty="0" smtClean="0">
                <a:latin typeface="Times New Roman" pitchFamily="18" charset="0"/>
              </a:rPr>
              <a:t>互素时，乘积序列的周期等于各周期的乘积，和序列的周期等于最小公倍数，可知周期为三者乘积。此时的线性复杂度也满足</a:t>
            </a:r>
            <a:r>
              <a:rPr lang="zh-CN" altLang="en-US" sz="1800" dirty="0" smtClean="0">
                <a:solidFill>
                  <a:srgbClr val="0000FF"/>
                </a:solidFill>
                <a:latin typeface="Times New Roman" pitchFamily="18" charset="0"/>
              </a:rPr>
              <a:t>乘积</a:t>
            </a:r>
            <a:r>
              <a:rPr lang="zh-CN" altLang="en-US" sz="1800" dirty="0" smtClean="0">
                <a:latin typeface="Times New Roman" pitchFamily="18" charset="0"/>
              </a:rPr>
              <a:t>和</a:t>
            </a:r>
            <a:r>
              <a:rPr lang="zh-CN" altLang="en-US" sz="1800" dirty="0" smtClean="0">
                <a:solidFill>
                  <a:srgbClr val="0000FF"/>
                </a:solidFill>
                <a:latin typeface="Times New Roman" pitchFamily="18" charset="0"/>
              </a:rPr>
              <a:t>和</a:t>
            </a:r>
            <a:r>
              <a:rPr lang="zh-CN" altLang="en-US" sz="1800" dirty="0" smtClean="0">
                <a:latin typeface="Times New Roman" pitchFamily="18" charset="0"/>
              </a:rPr>
              <a:t>的条件，固有以上结果。</a:t>
            </a:r>
          </a:p>
          <a:p>
            <a:pPr>
              <a:lnSpc>
                <a:spcPct val="110000"/>
              </a:lnSpc>
            </a:pPr>
            <a:r>
              <a:rPr lang="en-US" altLang="zh-CN" sz="2000" dirty="0" err="1" smtClean="0">
                <a:latin typeface="Times New Roman" pitchFamily="18" charset="0"/>
              </a:rPr>
              <a:t>Geffe</a:t>
            </a:r>
            <a:r>
              <a:rPr lang="zh-CN" altLang="en-US" sz="2000" dirty="0" smtClean="0">
                <a:latin typeface="Times New Roman" pitchFamily="18" charset="0"/>
              </a:rPr>
              <a:t>序列的周期实现了极大化，且</a:t>
            </a:r>
            <a:r>
              <a:rPr lang="en-US" altLang="zh-CN" sz="2000" dirty="0" smtClean="0">
                <a:latin typeface="Times New Roman" pitchFamily="18" charset="0"/>
              </a:rPr>
              <a:t>0</a:t>
            </a:r>
            <a:r>
              <a:rPr lang="zh-CN" altLang="en-US" sz="2000" dirty="0" smtClean="0">
                <a:latin typeface="Times New Roman" pitchFamily="18" charset="0"/>
              </a:rPr>
              <a:t>与</a:t>
            </a:r>
            <a:r>
              <a:rPr lang="en-US" altLang="zh-CN" sz="2000" dirty="0" smtClean="0">
                <a:latin typeface="Times New Roman" pitchFamily="18" charset="0"/>
              </a:rPr>
              <a:t>1</a:t>
            </a:r>
            <a:r>
              <a:rPr lang="zh-CN" altLang="en-US" sz="2000" dirty="0" smtClean="0">
                <a:latin typeface="Times New Roman" pitchFamily="18" charset="0"/>
              </a:rPr>
              <a:t>之间的分布大体上是平衡的。</a:t>
            </a:r>
            <a:endParaRPr lang="en-US" altLang="zh-CN" sz="2000" dirty="0" smtClean="0">
              <a:latin typeface="Times New Roman" pitchFamily="18" charset="0"/>
            </a:endParaRPr>
          </a:p>
          <a:p>
            <a:pPr marL="342900" lvl="2" indent="-342900">
              <a:lnSpc>
                <a:spcPct val="110000"/>
              </a:lnSpc>
              <a:buClr>
                <a:schemeClr val="tx2"/>
              </a:buClr>
              <a:buFont typeface="Wingdings" pitchFamily="2" charset="2"/>
              <a:buChar char="Ü"/>
            </a:pPr>
            <a:r>
              <a:rPr lang="zh-CN" altLang="en-US" sz="2000" dirty="0" smtClean="0">
                <a:solidFill>
                  <a:srgbClr val="FF0000"/>
                </a:solidFill>
                <a:latin typeface="Times New Roman" pitchFamily="18" charset="0"/>
              </a:rPr>
              <a:t>显然密钥流生成器输出序列的周期不大于各驱动序列周期的乘积</a:t>
            </a:r>
            <a:r>
              <a:rPr lang="zh-CN" altLang="en-US" sz="2000" dirty="0" smtClean="0">
                <a:latin typeface="Times New Roman" pitchFamily="18" charset="0"/>
              </a:rPr>
              <a:t>，因此，</a:t>
            </a:r>
            <a:r>
              <a:rPr lang="zh-CN" altLang="en-US" sz="2000" dirty="0" smtClean="0">
                <a:solidFill>
                  <a:srgbClr val="0000FF"/>
                </a:solidFill>
                <a:latin typeface="Times New Roman" pitchFamily="18" charset="0"/>
              </a:rPr>
              <a:t>提高输出序列的线性复杂度应从极大化其周期开始</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20549" name="Object 5"/>
          <p:cNvGraphicFramePr>
            <a:graphicFrameLocks noChangeAspect="1"/>
          </p:cNvGraphicFramePr>
          <p:nvPr/>
        </p:nvGraphicFramePr>
        <p:xfrm>
          <a:off x="3482975" y="2685972"/>
          <a:ext cx="1165225" cy="666828"/>
        </p:xfrm>
        <a:graphic>
          <a:graphicData uri="http://schemas.openxmlformats.org/presentationml/2006/ole">
            <p:oleObj spid="_x0000_s620549" name="公式" r:id="rId3" imgW="74916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20549"/>
                                        </p:tgtEl>
                                        <p:attrNameLst>
                                          <p:attrName>style.visibility</p:attrName>
                                        </p:attrNameLst>
                                      </p:cBhvr>
                                      <p:to>
                                        <p:strVal val="visible"/>
                                      </p:to>
                                    </p:set>
                                    <p:anim calcmode="lin" valueType="num">
                                      <p:cBhvr additive="base">
                                        <p:cTn id="7" dur="500" fill="hold"/>
                                        <p:tgtEl>
                                          <p:spTgt spid="620549"/>
                                        </p:tgtEl>
                                        <p:attrNameLst>
                                          <p:attrName>ppt_x</p:attrName>
                                        </p:attrNameLst>
                                      </p:cBhvr>
                                      <p:tavLst>
                                        <p:tav tm="0">
                                          <p:val>
                                            <p:strVal val="#ppt_x"/>
                                          </p:val>
                                        </p:tav>
                                        <p:tav tm="100000">
                                          <p:val>
                                            <p:strVal val="#ppt_x"/>
                                          </p:val>
                                        </p:tav>
                                      </p:tavLst>
                                    </p:anim>
                                    <p:anim calcmode="lin" valueType="num">
                                      <p:cBhvr additive="base">
                                        <p:cTn id="8" dur="500" fill="hold"/>
                                        <p:tgtEl>
                                          <p:spTgt spid="6205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solidFill>
                  <a:srgbClr val="C00000"/>
                </a:solidFill>
                <a:latin typeface="Times New Roman" pitchFamily="18" charset="0"/>
              </a:rPr>
              <a:t>三、</a:t>
            </a:r>
            <a:r>
              <a:rPr lang="en-US" altLang="zh-CN" sz="2400" dirty="0" smtClean="0">
                <a:solidFill>
                  <a:srgbClr val="C00000"/>
                </a:solidFill>
                <a:latin typeface="Times New Roman" pitchFamily="18" charset="0"/>
              </a:rPr>
              <a:t> J-K</a:t>
            </a:r>
            <a:r>
              <a:rPr lang="zh-CN" altLang="en-US" sz="2400" dirty="0" smtClean="0">
                <a:solidFill>
                  <a:srgbClr val="C00000"/>
                </a:solidFill>
                <a:latin typeface="Times New Roman" pitchFamily="18" charset="0"/>
              </a:rPr>
              <a:t>触发器</a:t>
            </a:r>
            <a:r>
              <a:rPr lang="en-US" altLang="zh-CN" sz="2400" dirty="0" smtClean="0">
                <a:solidFill>
                  <a:srgbClr val="C00000"/>
                </a:solidFill>
                <a:latin typeface="Times New Roman" pitchFamily="18" charset="0"/>
              </a:rPr>
              <a:t>(</a:t>
            </a:r>
            <a:r>
              <a:rPr lang="zh-CN" altLang="en-US" sz="2400" dirty="0" smtClean="0">
                <a:solidFill>
                  <a:srgbClr val="C00000"/>
                </a:solidFill>
                <a:latin typeface="Times New Roman" pitchFamily="18" charset="0"/>
              </a:rPr>
              <a:t>非线性组合生成器</a:t>
            </a:r>
            <a:r>
              <a:rPr lang="en-US" altLang="zh-CN" sz="2400" dirty="0" smtClean="0">
                <a:solidFill>
                  <a:srgbClr val="C00000"/>
                </a:solidFill>
                <a:latin typeface="Times New Roman" pitchFamily="18" charset="0"/>
              </a:rPr>
              <a:t>)</a:t>
            </a:r>
          </a:p>
          <a:p>
            <a:pPr lvl="1"/>
            <a:r>
              <a:rPr lang="en-US" altLang="zh-CN" sz="2000" dirty="0" smtClean="0">
                <a:latin typeface="Times New Roman" pitchFamily="18" charset="0"/>
              </a:rPr>
              <a:t>J-K</a:t>
            </a:r>
            <a:r>
              <a:rPr lang="zh-CN" altLang="en-US" sz="2000" dirty="0" smtClean="0">
                <a:latin typeface="Times New Roman" pitchFamily="18" charset="0"/>
              </a:rPr>
              <a:t>触发器如下图所示，它的两个输入端分别用</a:t>
            </a:r>
            <a:r>
              <a:rPr lang="en-US" altLang="zh-CN" sz="2000" dirty="0" smtClean="0">
                <a:latin typeface="Times New Roman" pitchFamily="18" charset="0"/>
              </a:rPr>
              <a:t>J</a:t>
            </a:r>
            <a:r>
              <a:rPr lang="zh-CN" altLang="en-US" sz="2000" dirty="0" smtClean="0">
                <a:latin typeface="Times New Roman" pitchFamily="18" charset="0"/>
              </a:rPr>
              <a:t>和</a:t>
            </a:r>
            <a:r>
              <a:rPr lang="en-US" altLang="zh-CN" sz="2000" dirty="0" smtClean="0">
                <a:latin typeface="Times New Roman" pitchFamily="18" charset="0"/>
              </a:rPr>
              <a:t>K</a:t>
            </a:r>
            <a:r>
              <a:rPr lang="zh-CN" altLang="en-US" sz="2000" dirty="0" smtClean="0">
                <a:latin typeface="Times New Roman" pitchFamily="18" charset="0"/>
              </a:rPr>
              <a:t>表示，其输出</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zh-CN" altLang="en-US" sz="2000" dirty="0" smtClean="0">
                <a:latin typeface="Times New Roman" pitchFamily="18" charset="0"/>
              </a:rPr>
              <a:t>不仅依赖于输入，还依赖于前一个输出位</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，即</a:t>
            </a:r>
            <a:endParaRPr lang="zh-CN" altLang="en-US" sz="2000" i="1" dirty="0" smtClean="0">
              <a:latin typeface="Times New Roman" pitchFamily="18" charset="0"/>
            </a:endParaRPr>
          </a:p>
          <a:p>
            <a:pPr lvl="1"/>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            )</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p>
          <a:p>
            <a:pPr lvl="1"/>
            <a:r>
              <a:rPr lang="zh-CN" altLang="en-US" sz="2000" dirty="0" smtClean="0">
                <a:latin typeface="Times New Roman" pitchFamily="18" charset="0"/>
              </a:rPr>
              <a:t>其中</a:t>
            </a:r>
            <a:r>
              <a:rPr lang="en-US" altLang="zh-CN" sz="2000" i="1" dirty="0" smtClean="0">
                <a:latin typeface="Times New Roman" pitchFamily="18" charset="0"/>
              </a:rPr>
              <a:t>x</a:t>
            </a:r>
            <a:r>
              <a:rPr lang="en-US" altLang="zh-CN" sz="2000" baseline="-25000" dirty="0" smtClean="0">
                <a:latin typeface="Times New Roman" pitchFamily="18" charset="0"/>
              </a:rPr>
              <a:t>1</a:t>
            </a:r>
            <a:r>
              <a:rPr lang="zh-CN" altLang="en-US" sz="2000" dirty="0" smtClean="0">
                <a:latin typeface="Times New Roman" pitchFamily="18" charset="0"/>
              </a:rPr>
              <a:t>和</a:t>
            </a:r>
            <a:r>
              <a:rPr lang="en-US" altLang="zh-CN" sz="2000" i="1" dirty="0" smtClean="0">
                <a:latin typeface="Times New Roman" pitchFamily="18" charset="0"/>
              </a:rPr>
              <a:t>x</a:t>
            </a:r>
            <a:r>
              <a:rPr lang="en-US" altLang="zh-CN" sz="2000" baseline="-25000" dirty="0" smtClean="0">
                <a:latin typeface="Times New Roman" pitchFamily="18" charset="0"/>
              </a:rPr>
              <a:t>2</a:t>
            </a:r>
            <a:r>
              <a:rPr lang="zh-CN" altLang="en-US" sz="2000" dirty="0" smtClean="0">
                <a:latin typeface="Times New Roman" pitchFamily="18" charset="0"/>
              </a:rPr>
              <a:t>分别是</a:t>
            </a:r>
            <a:r>
              <a:rPr lang="en-US" altLang="zh-CN" sz="2000" dirty="0" smtClean="0">
                <a:latin typeface="Times New Roman" pitchFamily="18" charset="0"/>
              </a:rPr>
              <a:t>J</a:t>
            </a:r>
            <a:r>
              <a:rPr lang="zh-CN" altLang="en-US" sz="2000" dirty="0" smtClean="0">
                <a:latin typeface="Times New Roman" pitchFamily="18" charset="0"/>
              </a:rPr>
              <a:t>和</a:t>
            </a:r>
            <a:r>
              <a:rPr lang="en-US" altLang="zh-CN" sz="2000" dirty="0" smtClean="0">
                <a:latin typeface="Times New Roman" pitchFamily="18" charset="0"/>
              </a:rPr>
              <a:t>K</a:t>
            </a:r>
            <a:r>
              <a:rPr lang="zh-CN" altLang="en-US" sz="2000" dirty="0" smtClean="0">
                <a:latin typeface="Times New Roman" pitchFamily="18" charset="0"/>
              </a:rPr>
              <a:t>端的输入。由此可得</a:t>
            </a:r>
            <a:r>
              <a:rPr lang="en-US" altLang="zh-CN" sz="2000" dirty="0" smtClean="0">
                <a:latin typeface="Times New Roman" pitchFamily="18" charset="0"/>
              </a:rPr>
              <a:t>J-K</a:t>
            </a:r>
            <a:r>
              <a:rPr lang="zh-CN" altLang="en-US" sz="2000" dirty="0" smtClean="0">
                <a:latin typeface="Times New Roman" pitchFamily="18" charset="0"/>
              </a:rPr>
              <a:t>触发器的真值表</a:t>
            </a:r>
          </a:p>
          <a:p>
            <a:pPr>
              <a:lnSpc>
                <a:spcPct val="110000"/>
              </a:lnSpc>
            </a:pPr>
            <a:endParaRPr lang="en-US" altLang="zh-CN" sz="2000" dirty="0" smtClean="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21571" name="Object 3"/>
          <p:cNvGraphicFramePr>
            <a:graphicFrameLocks noChangeAspect="1"/>
          </p:cNvGraphicFramePr>
          <p:nvPr/>
        </p:nvGraphicFramePr>
        <p:xfrm>
          <a:off x="1600200" y="2362200"/>
          <a:ext cx="886049" cy="430212"/>
        </p:xfrm>
        <a:graphic>
          <a:graphicData uri="http://schemas.openxmlformats.org/presentationml/2006/ole">
            <p:oleObj spid="_x0000_s621571" name="公式" r:id="rId3" imgW="495000" imgH="241200" progId="Equation.3">
              <p:embed/>
            </p:oleObj>
          </a:graphicData>
        </a:graphic>
      </p:graphicFrame>
      <p:graphicFrame>
        <p:nvGraphicFramePr>
          <p:cNvPr id="621572" name="Object 4"/>
          <p:cNvGraphicFramePr>
            <a:graphicFrameLocks noChangeAspect="1"/>
          </p:cNvGraphicFramePr>
          <p:nvPr/>
        </p:nvGraphicFramePr>
        <p:xfrm>
          <a:off x="1143000" y="3429000"/>
          <a:ext cx="3122637" cy="2286000"/>
        </p:xfrm>
        <a:graphic>
          <a:graphicData uri="http://schemas.openxmlformats.org/presentationml/2006/ole">
            <p:oleObj spid="_x0000_s621572" name="Visio" r:id="rId4" imgW="1990954" imgH="1460906" progId="Visio.Drawing.11">
              <p:embed/>
            </p:oleObj>
          </a:graphicData>
        </a:graphic>
      </p:graphicFrame>
      <p:graphicFrame>
        <p:nvGraphicFramePr>
          <p:cNvPr id="621573" name="Object 5"/>
          <p:cNvGraphicFramePr>
            <a:graphicFrameLocks noChangeAspect="1"/>
          </p:cNvGraphicFramePr>
          <p:nvPr/>
        </p:nvGraphicFramePr>
        <p:xfrm>
          <a:off x="4572000" y="3505200"/>
          <a:ext cx="3340496" cy="2281462"/>
        </p:xfrm>
        <a:graphic>
          <a:graphicData uri="http://schemas.openxmlformats.org/presentationml/2006/ole">
            <p:oleObj spid="_x0000_s621573" name="Visio" r:id="rId5" imgW="2399081" imgH="1640738" progId="Visio.Drawing.11">
              <p:embed/>
            </p:oleObj>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solidFill>
                  <a:srgbClr val="C00000"/>
                </a:solidFill>
                <a:latin typeface="Times New Roman" pitchFamily="18" charset="0"/>
              </a:rPr>
              <a:t>三、</a:t>
            </a:r>
            <a:r>
              <a:rPr lang="en-US" altLang="zh-CN" sz="2400" dirty="0" smtClean="0">
                <a:solidFill>
                  <a:srgbClr val="C00000"/>
                </a:solidFill>
                <a:latin typeface="Times New Roman" pitchFamily="18" charset="0"/>
              </a:rPr>
              <a:t> J-K</a:t>
            </a:r>
            <a:r>
              <a:rPr lang="zh-CN" altLang="en-US" sz="2400" dirty="0" smtClean="0">
                <a:solidFill>
                  <a:srgbClr val="C00000"/>
                </a:solidFill>
                <a:latin typeface="Times New Roman" pitchFamily="18" charset="0"/>
              </a:rPr>
              <a:t>触发器</a:t>
            </a:r>
            <a:r>
              <a:rPr lang="en-US" altLang="zh-CN" sz="2400" dirty="0" smtClean="0">
                <a:solidFill>
                  <a:srgbClr val="C00000"/>
                </a:solidFill>
                <a:latin typeface="Times New Roman" pitchFamily="18" charset="0"/>
              </a:rPr>
              <a:t>(</a:t>
            </a:r>
            <a:r>
              <a:rPr lang="zh-CN" altLang="en-US" sz="2400" dirty="0" smtClean="0">
                <a:solidFill>
                  <a:srgbClr val="C00000"/>
                </a:solidFill>
                <a:latin typeface="Times New Roman" pitchFamily="18" charset="0"/>
              </a:rPr>
              <a:t>非线性组合生成器</a:t>
            </a:r>
            <a:r>
              <a:rPr lang="en-US" altLang="zh-CN" sz="2400" dirty="0" smtClean="0">
                <a:solidFill>
                  <a:srgbClr val="C00000"/>
                </a:solidFill>
                <a:latin typeface="Times New Roman" pitchFamily="18" charset="0"/>
              </a:rPr>
              <a:t>)</a:t>
            </a:r>
          </a:p>
          <a:p>
            <a:pPr>
              <a:lnSpc>
                <a:spcPct val="100000"/>
              </a:lnSpc>
            </a:pPr>
            <a:r>
              <a:rPr lang="zh-CN" altLang="en-US" sz="2000" dirty="0" smtClean="0">
                <a:latin typeface="Times New Roman" pitchFamily="18" charset="0"/>
              </a:rPr>
              <a:t>利用</a:t>
            </a:r>
            <a:r>
              <a:rPr lang="en-US" altLang="zh-CN" sz="2000" dirty="0" smtClean="0">
                <a:latin typeface="Times New Roman" pitchFamily="18" charset="0"/>
              </a:rPr>
              <a:t>J-K</a:t>
            </a:r>
            <a:r>
              <a:rPr lang="zh-CN" altLang="en-US" sz="2000" dirty="0" smtClean="0">
                <a:latin typeface="Times New Roman" pitchFamily="18" charset="0"/>
              </a:rPr>
              <a:t>触发器的非线性序列生成器见图</a:t>
            </a:r>
          </a:p>
          <a:p>
            <a:pPr>
              <a:lnSpc>
                <a:spcPct val="110000"/>
              </a:lnSpc>
            </a:pPr>
            <a:endParaRPr lang="zh-CN" altLang="en-US" sz="2000" dirty="0" smtClean="0">
              <a:latin typeface="Times New Roman" pitchFamily="18" charset="0"/>
            </a:endParaRPr>
          </a:p>
          <a:p>
            <a:pPr>
              <a:lnSpc>
                <a:spcPct val="110000"/>
              </a:lnSpc>
            </a:pPr>
            <a:endParaRPr lang="zh-CN" altLang="en-US" sz="2000" dirty="0" smtClean="0">
              <a:latin typeface="Times New Roman" pitchFamily="18" charset="0"/>
            </a:endParaRPr>
          </a:p>
          <a:p>
            <a:pPr lvl="1">
              <a:lnSpc>
                <a:spcPct val="110000"/>
              </a:lnSpc>
            </a:pPr>
            <a:endParaRPr lang="zh-CN" altLang="en-US" sz="2000" dirty="0" smtClean="0">
              <a:latin typeface="Times New Roman" pitchFamily="18" charset="0"/>
            </a:endParaRPr>
          </a:p>
          <a:p>
            <a:pPr lvl="1">
              <a:lnSpc>
                <a:spcPct val="110000"/>
              </a:lnSpc>
            </a:pPr>
            <a:r>
              <a:rPr lang="zh-CN" altLang="en-US" sz="2000" dirty="0" smtClean="0">
                <a:latin typeface="Times New Roman" pitchFamily="18" charset="0"/>
              </a:rPr>
              <a:t>令驱动序列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和</a:t>
            </a:r>
            <a:r>
              <a:rPr lang="en-US" altLang="zh-CN" sz="2000" dirty="0" smtClean="0">
                <a:latin typeface="Times New Roman" pitchFamily="18" charset="0"/>
              </a:rPr>
              <a:t>{</a:t>
            </a:r>
            <a:r>
              <a:rPr lang="en-US" altLang="zh-CN" sz="2000" i="1" dirty="0" err="1" smtClean="0">
                <a:latin typeface="Times New Roman" pitchFamily="18" charset="0"/>
              </a:rPr>
              <a:t>b</a:t>
            </a:r>
            <a:r>
              <a:rPr lang="en-US" altLang="zh-CN" sz="2000" i="1" baseline="-25000" dirty="0" err="1"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分别为</a:t>
            </a:r>
            <a:r>
              <a:rPr lang="en-US" altLang="zh-CN" sz="2000" i="1" dirty="0" smtClean="0">
                <a:latin typeface="Times New Roman" pitchFamily="18" charset="0"/>
              </a:rPr>
              <a:t>m</a:t>
            </a:r>
            <a:r>
              <a:rPr lang="zh-CN" altLang="en-US" sz="2000" dirty="0" smtClean="0">
                <a:latin typeface="Times New Roman" pitchFamily="18" charset="0"/>
              </a:rPr>
              <a:t>级和</a:t>
            </a:r>
            <a:r>
              <a:rPr lang="en-US" altLang="zh-CN" sz="2000" i="1" dirty="0" smtClean="0">
                <a:latin typeface="Times New Roman" pitchFamily="18" charset="0"/>
              </a:rPr>
              <a:t>n</a:t>
            </a:r>
            <a:r>
              <a:rPr lang="zh-CN" altLang="en-US" sz="2000" dirty="0" smtClean="0">
                <a:latin typeface="Times New Roman" pitchFamily="18" charset="0"/>
              </a:rPr>
              <a:t>级的</a:t>
            </a:r>
            <a:r>
              <a:rPr lang="en-US" altLang="zh-CN" sz="2000" dirty="0" smtClean="0">
                <a:latin typeface="Times New Roman" pitchFamily="18" charset="0"/>
              </a:rPr>
              <a:t>m-</a:t>
            </a:r>
            <a:r>
              <a:rPr lang="zh-CN" altLang="en-US" sz="2000" dirty="0" smtClean="0">
                <a:latin typeface="Times New Roman" pitchFamily="18" charset="0"/>
              </a:rPr>
              <a:t>序列，则有</a:t>
            </a:r>
          </a:p>
          <a:p>
            <a:pPr lvl="1">
              <a:lnSpc>
                <a:spcPct val="110000"/>
              </a:lnSpc>
            </a:pP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             )</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i="1" baseline="-25000" dirty="0" smtClean="0">
                <a:latin typeface="Times New Roman" pitchFamily="18" charset="0"/>
              </a:rPr>
              <a:t>k</a:t>
            </a:r>
            <a:r>
              <a:rPr lang="en-US" altLang="zh-CN" sz="2000" dirty="0" smtClean="0">
                <a:latin typeface="Times New Roman" pitchFamily="18" charset="0"/>
              </a:rPr>
              <a:t>+1)</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k</a:t>
            </a:r>
            <a:endParaRPr lang="en-US" altLang="zh-CN" sz="2000" baseline="-25000" dirty="0" smtClean="0">
              <a:latin typeface="Times New Roman" pitchFamily="18" charset="0"/>
            </a:endParaRPr>
          </a:p>
          <a:p>
            <a:pPr>
              <a:lnSpc>
                <a:spcPct val="110000"/>
              </a:lnSpc>
            </a:pPr>
            <a:r>
              <a:rPr lang="zh-CN" altLang="en-US" sz="2000" dirty="0" smtClean="0">
                <a:latin typeface="Times New Roman" pitchFamily="18" charset="0"/>
              </a:rPr>
              <a:t>如果令</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=0</a:t>
            </a:r>
            <a:r>
              <a:rPr lang="zh-CN" altLang="en-US" sz="2000" dirty="0" smtClean="0">
                <a:latin typeface="Times New Roman" pitchFamily="18" charset="0"/>
              </a:rPr>
              <a:t>，则输出序列的最初</a:t>
            </a:r>
            <a:r>
              <a:rPr lang="en-US" altLang="zh-CN" sz="2000" dirty="0" smtClean="0">
                <a:latin typeface="Times New Roman" pitchFamily="18" charset="0"/>
              </a:rPr>
              <a:t>3</a:t>
            </a:r>
            <a:r>
              <a:rPr lang="zh-CN" altLang="en-US" sz="2000" dirty="0" smtClean="0">
                <a:latin typeface="Times New Roman" pitchFamily="18" charset="0"/>
              </a:rPr>
              <a:t>项为</a:t>
            </a:r>
          </a:p>
          <a:p>
            <a:pPr lvl="1">
              <a:lnSpc>
                <a:spcPct val="110000"/>
              </a:lnSpc>
            </a:pPr>
            <a:r>
              <a:rPr lang="en-US" altLang="zh-CN" sz="2000" i="1" dirty="0" smtClean="0">
                <a:latin typeface="Times New Roman" pitchFamily="18" charset="0"/>
              </a:rPr>
              <a:t>c</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0</a:t>
            </a:r>
            <a:r>
              <a:rPr lang="zh-CN" altLang="en-US" sz="2000" dirty="0" smtClean="0">
                <a:latin typeface="Times New Roman" pitchFamily="18" charset="0"/>
              </a:rPr>
              <a:t>；</a:t>
            </a:r>
            <a:r>
              <a:rPr lang="zh-CN" altLang="en-US" sz="2000" baseline="-25000" dirty="0" smtClean="0">
                <a:latin typeface="Times New Roman" pitchFamily="18" charset="0"/>
              </a:rPr>
              <a:t>   </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1</a:t>
            </a:r>
            <a:r>
              <a:rPr lang="en-US" altLang="zh-CN" sz="2000" dirty="0" smtClean="0">
                <a:latin typeface="Times New Roman" pitchFamily="18" charset="0"/>
              </a:rPr>
              <a:t>+1)</a:t>
            </a:r>
            <a:r>
              <a:rPr lang="en-US" altLang="zh-CN" sz="2000" i="1" dirty="0" smtClean="0">
                <a:latin typeface="Times New Roman" pitchFamily="18" charset="0"/>
              </a:rPr>
              <a:t>a</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endParaRPr lang="en-US" altLang="zh-CN" sz="2000" i="1" baseline="-25000" dirty="0" smtClean="0">
              <a:latin typeface="Times New Roman" pitchFamily="18" charset="0"/>
            </a:endParaRPr>
          </a:p>
          <a:p>
            <a:pPr lvl="1">
              <a:lnSpc>
                <a:spcPct val="110000"/>
              </a:lnSpc>
            </a:pP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2</a:t>
            </a:r>
            <a:r>
              <a:rPr lang="en-US" altLang="zh-CN" sz="2000" dirty="0" smtClean="0">
                <a:latin typeface="Times New Roman" pitchFamily="18" charset="0"/>
              </a:rPr>
              <a:t>+1)((</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1</a:t>
            </a:r>
            <a:r>
              <a:rPr lang="en-US" altLang="zh-CN" sz="2000" dirty="0" smtClean="0">
                <a:latin typeface="Times New Roman" pitchFamily="18" charset="0"/>
              </a:rPr>
              <a:t>+1)</a:t>
            </a:r>
            <a:r>
              <a:rPr lang="en-US" altLang="zh-CN" sz="2000" i="1" dirty="0" smtClean="0">
                <a:latin typeface="Times New Roman" pitchFamily="18" charset="0"/>
              </a:rPr>
              <a:t>a</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p>
          <a:p>
            <a:pPr>
              <a:lnSpc>
                <a:spcPct val="110000"/>
              </a:lnSpc>
            </a:pPr>
            <a:r>
              <a:rPr lang="zh-CN" altLang="en-US" sz="2000" dirty="0" smtClean="0">
                <a:latin typeface="Times New Roman" pitchFamily="18" charset="0"/>
              </a:rPr>
              <a:t>当</a:t>
            </a:r>
            <a:r>
              <a:rPr lang="en-US" altLang="zh-CN" sz="2000" i="1" dirty="0" smtClean="0">
                <a:latin typeface="Times New Roman" pitchFamily="18" charset="0"/>
              </a:rPr>
              <a:t>m</a:t>
            </a:r>
            <a:r>
              <a:rPr lang="zh-CN" altLang="en-US" sz="2000" dirty="0" smtClean="0">
                <a:latin typeface="Times New Roman" pitchFamily="18" charset="0"/>
              </a:rPr>
              <a:t>与</a:t>
            </a:r>
            <a:r>
              <a:rPr lang="en-US" altLang="zh-CN" sz="2000" i="1" dirty="0" smtClean="0">
                <a:latin typeface="Times New Roman" pitchFamily="18" charset="0"/>
              </a:rPr>
              <a:t>n</a:t>
            </a:r>
            <a:r>
              <a:rPr lang="zh-CN" altLang="en-US" sz="2000" dirty="0" smtClean="0">
                <a:latin typeface="Times New Roman" pitchFamily="18" charset="0"/>
              </a:rPr>
              <a:t>互素且</a:t>
            </a:r>
            <a:r>
              <a:rPr lang="en-US" altLang="zh-CN" sz="2000" i="1" dirty="0" smtClean="0">
                <a:latin typeface="Times New Roman" pitchFamily="18" charset="0"/>
              </a:rPr>
              <a:t>a</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0</a:t>
            </a:r>
            <a:r>
              <a:rPr lang="en-US" altLang="zh-CN" sz="2000" dirty="0" smtClean="0">
                <a:latin typeface="Times New Roman" pitchFamily="18" charset="0"/>
              </a:rPr>
              <a:t>=1</a:t>
            </a:r>
            <a:r>
              <a:rPr lang="zh-CN" altLang="en-US" sz="2000" dirty="0" smtClean="0">
                <a:latin typeface="Times New Roman" pitchFamily="18" charset="0"/>
              </a:rPr>
              <a:t>时，序列</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的周期为</a:t>
            </a:r>
            <a:r>
              <a:rPr lang="en-US" altLang="zh-CN" sz="2000" dirty="0" smtClean="0">
                <a:latin typeface="Times New Roman" pitchFamily="18" charset="0"/>
              </a:rPr>
              <a:t>(2</a:t>
            </a:r>
            <a:r>
              <a:rPr lang="en-US" altLang="zh-CN" sz="2000" baseline="30000" dirty="0" smtClean="0">
                <a:latin typeface="Times New Roman" pitchFamily="18" charset="0"/>
              </a:rPr>
              <a:t>m</a:t>
            </a:r>
            <a:r>
              <a:rPr lang="en-US" altLang="zh-CN" sz="2000" dirty="0" smtClean="0">
                <a:latin typeface="Times New Roman" pitchFamily="18" charset="0"/>
              </a:rPr>
              <a:t>-1)(2</a:t>
            </a:r>
            <a:r>
              <a:rPr lang="en-US" altLang="zh-CN" sz="2000" baseline="30000" dirty="0" smtClean="0">
                <a:latin typeface="Times New Roman" pitchFamily="18" charset="0"/>
              </a:rPr>
              <a:t>n</a:t>
            </a:r>
            <a:r>
              <a:rPr lang="en-US" altLang="zh-CN" sz="2000" dirty="0" smtClean="0">
                <a:latin typeface="Times New Roman" pitchFamily="18" charset="0"/>
              </a:rPr>
              <a:t>-1)</a:t>
            </a:r>
          </a:p>
          <a:p>
            <a:pPr lvl="1">
              <a:lnSpc>
                <a:spcPct val="110000"/>
              </a:lnSpc>
            </a:pPr>
            <a:r>
              <a:rPr lang="zh-CN" altLang="en-US" sz="2000" dirty="0" smtClean="0">
                <a:latin typeface="Times New Roman" pitchFamily="18" charset="0"/>
              </a:rPr>
              <a:t>两个序列同时回到</a:t>
            </a:r>
            <a:r>
              <a:rPr lang="en-US" altLang="zh-CN" sz="2000" i="1" dirty="0" smtClean="0">
                <a:latin typeface="Times New Roman" pitchFamily="18" charset="0"/>
              </a:rPr>
              <a:t>a</a:t>
            </a:r>
            <a:r>
              <a:rPr lang="en-US" altLang="zh-CN" sz="2000" baseline="-25000" dirty="0" smtClean="0">
                <a:latin typeface="Times New Roman" pitchFamily="18" charset="0"/>
              </a:rPr>
              <a:t>0</a:t>
            </a:r>
            <a:r>
              <a:rPr lang="zh-CN" altLang="en-US" sz="2000" dirty="0" smtClean="0">
                <a:latin typeface="Times New Roman" pitchFamily="18" charset="0"/>
              </a:rPr>
              <a:t>和</a:t>
            </a:r>
            <a:r>
              <a:rPr lang="en-US" altLang="zh-CN" sz="2000" i="1" dirty="0" smtClean="0">
                <a:latin typeface="Times New Roman" pitchFamily="18" charset="0"/>
              </a:rPr>
              <a:t>b</a:t>
            </a:r>
            <a:r>
              <a:rPr lang="en-US" altLang="zh-CN" sz="2000" baseline="-25000" dirty="0" smtClean="0">
                <a:latin typeface="Times New Roman" pitchFamily="18" charset="0"/>
              </a:rPr>
              <a:t>0</a:t>
            </a:r>
            <a:r>
              <a:rPr lang="zh-CN" altLang="en-US" sz="2000" dirty="0" smtClean="0">
                <a:latin typeface="Times New Roman" pitchFamily="18" charset="0"/>
              </a:rPr>
              <a:t>时由于</a:t>
            </a:r>
            <a:r>
              <a:rPr lang="en-US" altLang="zh-CN" sz="2000" i="1" dirty="0" smtClean="0">
                <a:latin typeface="Times New Roman" pitchFamily="18" charset="0"/>
              </a:rPr>
              <a:t>a</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0</a:t>
            </a:r>
            <a:r>
              <a:rPr lang="en-US" altLang="zh-CN" sz="2000" dirty="0" smtClean="0">
                <a:latin typeface="Times New Roman" pitchFamily="18" charset="0"/>
              </a:rPr>
              <a:t>=1</a:t>
            </a:r>
            <a:r>
              <a:rPr lang="zh-CN" altLang="en-US" sz="2000" dirty="0" smtClean="0">
                <a:latin typeface="Times New Roman" pitchFamily="18" charset="0"/>
              </a:rPr>
              <a:t>，刚好恢复初态</a:t>
            </a:r>
            <a:endParaRPr lang="en-US" altLang="zh-CN" sz="2000" dirty="0" smtClean="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22597" name="Object 5"/>
          <p:cNvGraphicFramePr>
            <a:graphicFrameLocks noChangeAspect="1"/>
          </p:cNvGraphicFramePr>
          <p:nvPr/>
        </p:nvGraphicFramePr>
        <p:xfrm>
          <a:off x="990600" y="1676400"/>
          <a:ext cx="3276600" cy="1750649"/>
        </p:xfrm>
        <a:graphic>
          <a:graphicData uri="http://schemas.openxmlformats.org/presentationml/2006/ole">
            <p:oleObj spid="_x0000_s622597" name="Visio" r:id="rId3" imgW="2635910" imgH="1413662" progId="Visio.Drawing.11">
              <p:embed/>
            </p:oleObj>
          </a:graphicData>
        </a:graphic>
      </p:graphicFrame>
      <p:graphicFrame>
        <p:nvGraphicFramePr>
          <p:cNvPr id="622598" name="Object 6"/>
          <p:cNvGraphicFramePr>
            <a:graphicFrameLocks noChangeAspect="1"/>
          </p:cNvGraphicFramePr>
          <p:nvPr/>
        </p:nvGraphicFramePr>
        <p:xfrm>
          <a:off x="1687513" y="3810000"/>
          <a:ext cx="815975" cy="442913"/>
        </p:xfrm>
        <a:graphic>
          <a:graphicData uri="http://schemas.openxmlformats.org/presentationml/2006/ole">
            <p:oleObj spid="_x0000_s622598" name="公式" r:id="rId4" imgW="469800" imgH="253800" progId="Equation.3">
              <p:embed/>
            </p:oleObj>
          </a:graphicData>
        </a:graphic>
      </p:graphicFrame>
      <p:sp>
        <p:nvSpPr>
          <p:cNvPr id="11" name="Rectangle 3"/>
          <p:cNvSpPr txBox="1">
            <a:spLocks noChangeArrowheads="1"/>
          </p:cNvSpPr>
          <p:nvPr/>
        </p:nvSpPr>
        <p:spPr bwMode="auto">
          <a:xfrm>
            <a:off x="5181600" y="4038600"/>
            <a:ext cx="3962400" cy="1752600"/>
          </a:xfrm>
          <a:prstGeom prst="rect">
            <a:avLst/>
          </a:prstGeom>
          <a:noFill/>
          <a:ln w="9525">
            <a:solidFill>
              <a:schemeClr val="accent1"/>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20000"/>
              </a:lnSpc>
              <a:spcBef>
                <a:spcPct val="40000"/>
              </a:spcBef>
              <a:spcAft>
                <a:spcPct val="10000"/>
              </a:spcAft>
              <a:buClr>
                <a:schemeClr val="tx2"/>
              </a:buClr>
              <a:buSzPct val="70000"/>
              <a:buFont typeface="Wingdings" pitchFamily="2" charset="2"/>
              <a:buChar char="Ü"/>
              <a:tabLst/>
              <a:defRPr/>
            </a:pPr>
            <a:r>
              <a:rPr kumimoji="0" lang="zh-CN" altLang="en-US"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显然当输入的两个序列再次回到</a:t>
            </a:r>
            <a:r>
              <a:rPr kumimoji="0" lang="en-US" altLang="zh-CN" sz="1800" b="1" i="1"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a</a:t>
            </a:r>
            <a:r>
              <a:rPr kumimoji="0" lang="en-US" altLang="zh-CN" sz="1800" b="1" i="0" u="none" strike="noStrike" kern="0" cap="none" spc="0" normalizeH="0" baseline="-2500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0</a:t>
            </a:r>
            <a:r>
              <a:rPr kumimoji="0" lang="zh-CN" altLang="en-US"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和</a:t>
            </a:r>
            <a:r>
              <a:rPr kumimoji="0" lang="en-US" altLang="zh-CN" sz="1800" b="1" i="1"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b</a:t>
            </a:r>
            <a:r>
              <a:rPr kumimoji="0" lang="en-US" altLang="zh-CN" sz="1800" b="1" i="0" u="none" strike="noStrike" kern="0" cap="none" spc="0" normalizeH="0" baseline="-2500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0</a:t>
            </a:r>
            <a:r>
              <a:rPr kumimoji="0" lang="zh-CN" altLang="en-US"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时</a:t>
            </a:r>
            <a:r>
              <a:rPr kumimoji="0" lang="en-US" altLang="zh-CN"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J-K</a:t>
            </a:r>
            <a:r>
              <a:rPr kumimoji="0" lang="zh-CN" altLang="en-US"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触发器的输出又恢复到以上状态，由于</a:t>
            </a:r>
            <a:r>
              <a:rPr kumimoji="0" lang="en-US" altLang="zh-CN" sz="1800" b="1" i="1"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m</a:t>
            </a:r>
            <a:r>
              <a:rPr kumimoji="0" lang="zh-CN" altLang="en-US"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与</a:t>
            </a:r>
            <a:r>
              <a:rPr kumimoji="0" lang="en-US" altLang="zh-CN" sz="1800" b="1" i="1"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n</a:t>
            </a:r>
            <a:r>
              <a:rPr kumimoji="0" lang="zh-CN" altLang="en-US"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互素，</a:t>
            </a:r>
            <a:r>
              <a:rPr kumimoji="0" lang="en-US" altLang="zh-CN"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(2</a:t>
            </a:r>
            <a:r>
              <a:rPr kumimoji="0" lang="en-US" altLang="zh-CN" sz="1800" b="1" i="0" u="none" strike="noStrike" kern="0" cap="none" spc="0" normalizeH="0" baseline="3000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m</a:t>
            </a:r>
            <a:r>
              <a:rPr kumimoji="0" lang="en-US" altLang="zh-CN"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-1)</a:t>
            </a:r>
            <a:r>
              <a:rPr kumimoji="0" lang="zh-CN" altLang="en-US"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和</a:t>
            </a:r>
            <a:r>
              <a:rPr kumimoji="0" lang="en-US" altLang="zh-CN"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(2</a:t>
            </a:r>
            <a:r>
              <a:rPr kumimoji="0" lang="en-US" altLang="zh-CN" sz="1800" b="1" i="0" u="none" strike="noStrike" kern="0" cap="none" spc="0" normalizeH="0" baseline="3000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n</a:t>
            </a:r>
            <a:r>
              <a:rPr kumimoji="0" lang="en-US" altLang="zh-CN"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-1)</a:t>
            </a:r>
            <a:r>
              <a:rPr kumimoji="0" lang="zh-CN" altLang="en-US"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也互素，当运行</a:t>
            </a:r>
            <a:r>
              <a:rPr kumimoji="0" lang="en-US" altLang="zh-CN" sz="1800" b="1" i="1"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p</a:t>
            </a:r>
            <a:r>
              <a:rPr kumimoji="0" lang="zh-CN" altLang="en-US"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a:t>
            </a:r>
            <a:r>
              <a:rPr kumimoji="0" lang="en-US" altLang="zh-CN"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(2</a:t>
            </a:r>
            <a:r>
              <a:rPr kumimoji="0" lang="en-US" altLang="zh-CN" sz="1800" b="1" i="0" u="none" strike="noStrike" kern="0" cap="none" spc="0" normalizeH="0" baseline="3000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m</a:t>
            </a:r>
            <a:r>
              <a:rPr kumimoji="0" lang="en-US" altLang="zh-CN"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-1)(2</a:t>
            </a:r>
            <a:r>
              <a:rPr kumimoji="0" lang="en-US" altLang="zh-CN" sz="1800" b="1" i="0" u="none" strike="noStrike" kern="0" cap="none" spc="0" normalizeH="0" baseline="3000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n</a:t>
            </a:r>
            <a:r>
              <a:rPr kumimoji="0" lang="en-US" altLang="zh-CN"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-1)</a:t>
            </a:r>
            <a:r>
              <a:rPr kumimoji="0" lang="zh-CN" altLang="en-US"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拍以后才能达到此状态。</a:t>
            </a:r>
            <a:endParaRPr kumimoji="0" lang="zh-CN" altLang="en-US"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solidFill>
                  <a:srgbClr val="0000FF"/>
                </a:solidFill>
                <a:latin typeface="Times New Roman" pitchFamily="18" charset="0"/>
              </a:rPr>
              <a:t>例</a:t>
            </a:r>
            <a:r>
              <a:rPr lang="en-US" altLang="zh-CN" sz="2400" dirty="0" smtClean="0">
                <a:solidFill>
                  <a:srgbClr val="0000FF"/>
                </a:solidFill>
                <a:latin typeface="Times New Roman" pitchFamily="18" charset="0"/>
              </a:rPr>
              <a:t>2</a:t>
            </a:r>
            <a:r>
              <a:rPr lang="zh-CN" altLang="en-US" sz="2400" dirty="0" smtClean="0">
                <a:solidFill>
                  <a:srgbClr val="0000FF"/>
                </a:solidFill>
                <a:latin typeface="Times New Roman" pitchFamily="18" charset="0"/>
              </a:rPr>
              <a:t>－</a:t>
            </a:r>
            <a:r>
              <a:rPr lang="en-US" altLang="zh-CN" sz="2400" dirty="0" smtClean="0">
                <a:solidFill>
                  <a:srgbClr val="0000FF"/>
                </a:solidFill>
                <a:latin typeface="Times New Roman" pitchFamily="18" charset="0"/>
              </a:rPr>
              <a:t>7</a:t>
            </a:r>
            <a:r>
              <a:rPr lang="zh-CN" altLang="en-US" sz="2400" dirty="0" smtClean="0">
                <a:latin typeface="Times New Roman" pitchFamily="18" charset="0"/>
              </a:rPr>
              <a:t>： 令</a:t>
            </a:r>
            <a:r>
              <a:rPr lang="en-US" altLang="zh-CN" sz="2400" dirty="0" smtClean="0">
                <a:latin typeface="Times New Roman" pitchFamily="18" charset="0"/>
              </a:rPr>
              <a:t>m=2,n=3</a:t>
            </a:r>
            <a:r>
              <a:rPr lang="zh-CN" altLang="en-US" sz="2400" dirty="0" smtClean="0">
                <a:latin typeface="Times New Roman" pitchFamily="18" charset="0"/>
              </a:rPr>
              <a:t>，两个驱动</a:t>
            </a:r>
            <a:r>
              <a:rPr lang="en-US" altLang="zh-CN" sz="2400" dirty="0" smtClean="0">
                <a:latin typeface="Times New Roman" pitchFamily="18" charset="0"/>
              </a:rPr>
              <a:t>m-</a:t>
            </a:r>
            <a:r>
              <a:rPr lang="zh-CN" altLang="en-US" sz="2400" dirty="0" smtClean="0">
                <a:latin typeface="Times New Roman" pitchFamily="18" charset="0"/>
              </a:rPr>
              <a:t>序列分别为</a:t>
            </a:r>
          </a:p>
          <a:p>
            <a:pPr lvl="1">
              <a:lnSpc>
                <a:spcPct val="110000"/>
              </a:lnSpc>
            </a:pPr>
            <a:r>
              <a:rPr lang="en-US" altLang="zh-CN" dirty="0" smtClean="0">
                <a:latin typeface="Times New Roman" pitchFamily="18" charset="0"/>
              </a:rPr>
              <a:t>{</a:t>
            </a:r>
            <a:r>
              <a:rPr lang="en-US" altLang="zh-CN" i="1" dirty="0" err="1" smtClean="0">
                <a:latin typeface="Times New Roman" pitchFamily="18" charset="0"/>
              </a:rPr>
              <a:t>a</a:t>
            </a:r>
            <a:r>
              <a:rPr lang="en-US" altLang="zh-CN" i="1" baseline="-25000" dirty="0" err="1" smtClean="0">
                <a:latin typeface="Times New Roman" pitchFamily="18" charset="0"/>
              </a:rPr>
              <a:t>k</a:t>
            </a:r>
            <a:r>
              <a:rPr lang="en-US" altLang="zh-CN" dirty="0" smtClean="0">
                <a:latin typeface="Times New Roman" pitchFamily="18" charset="0"/>
              </a:rPr>
              <a:t>}=0,1,1,…</a:t>
            </a:r>
            <a:r>
              <a:rPr lang="zh-CN" altLang="en-US" dirty="0" smtClean="0">
                <a:latin typeface="Times New Roman" pitchFamily="18" charset="0"/>
              </a:rPr>
              <a:t>和</a:t>
            </a:r>
            <a:r>
              <a:rPr lang="en-US" altLang="zh-CN" dirty="0" smtClean="0">
                <a:latin typeface="Times New Roman" pitchFamily="18" charset="0"/>
              </a:rPr>
              <a:t>{</a:t>
            </a:r>
            <a:r>
              <a:rPr lang="en-US" altLang="zh-CN" i="1" dirty="0" err="1" smtClean="0">
                <a:latin typeface="Times New Roman" pitchFamily="18" charset="0"/>
              </a:rPr>
              <a:t>b</a:t>
            </a:r>
            <a:r>
              <a:rPr lang="en-US" altLang="zh-CN" i="1" baseline="-25000" dirty="0" err="1" smtClean="0">
                <a:latin typeface="Times New Roman" pitchFamily="18" charset="0"/>
              </a:rPr>
              <a:t>k</a:t>
            </a:r>
            <a:r>
              <a:rPr lang="en-US" altLang="zh-CN" dirty="0" smtClean="0">
                <a:latin typeface="Times New Roman" pitchFamily="18" charset="0"/>
              </a:rPr>
              <a:t>}=1,0,0,1,0,1,1,…</a:t>
            </a:r>
          </a:p>
          <a:p>
            <a:pPr lvl="1">
              <a:lnSpc>
                <a:spcPct val="110000"/>
              </a:lnSpc>
            </a:pPr>
            <a:r>
              <a:rPr lang="zh-CN" altLang="en-US" dirty="0" smtClean="0">
                <a:latin typeface="Times New Roman" pitchFamily="18" charset="0"/>
              </a:rPr>
              <a:t>于是，输出序列</a:t>
            </a:r>
            <a:r>
              <a:rPr lang="en-US" altLang="zh-CN" dirty="0" smtClean="0">
                <a:latin typeface="Times New Roman" pitchFamily="18" charset="0"/>
              </a:rPr>
              <a:t>{</a:t>
            </a:r>
            <a:r>
              <a:rPr lang="en-US" altLang="zh-CN" i="1" dirty="0" smtClean="0">
                <a:latin typeface="Times New Roman" pitchFamily="18" charset="0"/>
              </a:rPr>
              <a:t>c</a:t>
            </a:r>
            <a:r>
              <a:rPr lang="en-US" altLang="zh-CN" i="1" baseline="-25000" dirty="0" smtClean="0">
                <a:latin typeface="Times New Roman" pitchFamily="18" charset="0"/>
              </a:rPr>
              <a:t>k</a:t>
            </a:r>
            <a:r>
              <a:rPr lang="en-US" altLang="zh-CN" dirty="0" smtClean="0">
                <a:latin typeface="Times New Roman" pitchFamily="18" charset="0"/>
              </a:rPr>
              <a:t>}</a:t>
            </a:r>
            <a:r>
              <a:rPr lang="zh-CN" altLang="en-US" dirty="0" smtClean="0">
                <a:latin typeface="Times New Roman" pitchFamily="18" charset="0"/>
              </a:rPr>
              <a:t>是</a:t>
            </a:r>
            <a:r>
              <a:rPr lang="en-US" altLang="zh-CN" dirty="0" smtClean="0">
                <a:latin typeface="Times New Roman" pitchFamily="18" charset="0"/>
              </a:rPr>
              <a:t>0,1,1,0,1,0,0,1,1,1,0,1,0,1,0,0,1,0,0,1,0,…,</a:t>
            </a:r>
          </a:p>
          <a:p>
            <a:pPr lvl="1">
              <a:lnSpc>
                <a:spcPct val="110000"/>
              </a:lnSpc>
            </a:pPr>
            <a:r>
              <a:rPr lang="zh-CN" altLang="en-US" dirty="0" smtClean="0">
                <a:latin typeface="Times New Roman" pitchFamily="18" charset="0"/>
              </a:rPr>
              <a:t>其周期为</a:t>
            </a:r>
            <a:r>
              <a:rPr lang="en-US" altLang="zh-CN" dirty="0" smtClean="0">
                <a:latin typeface="Times New Roman" pitchFamily="18" charset="0"/>
              </a:rPr>
              <a:t>(2</a:t>
            </a:r>
            <a:r>
              <a:rPr lang="en-US" altLang="zh-CN" baseline="30000" dirty="0" smtClean="0">
                <a:latin typeface="Times New Roman" pitchFamily="18" charset="0"/>
              </a:rPr>
              <a:t>2</a:t>
            </a:r>
            <a:r>
              <a:rPr lang="en-US" altLang="zh-CN" dirty="0" smtClean="0">
                <a:latin typeface="Times New Roman" pitchFamily="18" charset="0"/>
              </a:rPr>
              <a:t>-1)(2</a:t>
            </a:r>
            <a:r>
              <a:rPr lang="en-US" altLang="zh-CN" baseline="30000" dirty="0" smtClean="0">
                <a:latin typeface="Times New Roman" pitchFamily="18" charset="0"/>
              </a:rPr>
              <a:t>3</a:t>
            </a:r>
            <a:r>
              <a:rPr lang="en-US" altLang="zh-CN" dirty="0" smtClean="0">
                <a:latin typeface="Times New Roman" pitchFamily="18" charset="0"/>
              </a:rPr>
              <a:t>-1)=21</a:t>
            </a:r>
            <a:r>
              <a:rPr lang="zh-CN" altLang="en-US" dirty="0" smtClean="0">
                <a:latin typeface="Times New Roman" pitchFamily="18" charset="0"/>
              </a:rPr>
              <a:t>。</a:t>
            </a:r>
          </a:p>
          <a:p>
            <a:pPr>
              <a:lnSpc>
                <a:spcPct val="110000"/>
              </a:lnSpc>
            </a:pPr>
            <a:r>
              <a:rPr lang="zh-CN" altLang="en-US" sz="2400" dirty="0" smtClean="0">
                <a:latin typeface="Times New Roman" pitchFamily="18" charset="0"/>
              </a:rPr>
              <a:t>由表达式</a:t>
            </a:r>
            <a:r>
              <a:rPr lang="en-US" altLang="zh-CN" sz="2400" i="1" dirty="0" smtClean="0">
                <a:latin typeface="Times New Roman" pitchFamily="18" charset="0"/>
              </a:rPr>
              <a:t>c</a:t>
            </a:r>
            <a:r>
              <a:rPr lang="en-US" altLang="zh-CN" sz="2400" i="1" baseline="-25000" dirty="0" smtClean="0">
                <a:latin typeface="Times New Roman" pitchFamily="18" charset="0"/>
              </a:rPr>
              <a:t>k</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i="1" baseline="-25000" dirty="0" smtClean="0">
                <a:latin typeface="Times New Roman" pitchFamily="18" charset="0"/>
              </a:rPr>
              <a:t>k</a:t>
            </a:r>
            <a:r>
              <a:rPr lang="en-US" altLang="zh-CN" sz="2400" dirty="0" smtClean="0">
                <a:latin typeface="Times New Roman" pitchFamily="18" charset="0"/>
              </a:rPr>
              <a:t>+</a:t>
            </a:r>
            <a:r>
              <a:rPr lang="en-US" altLang="zh-CN" sz="2400" i="1" dirty="0" smtClean="0">
                <a:latin typeface="Times New Roman" pitchFamily="18" charset="0"/>
              </a:rPr>
              <a:t>b</a:t>
            </a:r>
            <a:r>
              <a:rPr lang="en-US" altLang="zh-CN" sz="2400" i="1" baseline="-25000" dirty="0" smtClean="0">
                <a:latin typeface="Times New Roman" pitchFamily="18" charset="0"/>
              </a:rPr>
              <a:t>k</a:t>
            </a:r>
            <a:r>
              <a:rPr lang="en-US" altLang="zh-CN" sz="2400" dirty="0" smtClean="0">
                <a:latin typeface="Times New Roman" pitchFamily="18" charset="0"/>
              </a:rPr>
              <a:t>+1)</a:t>
            </a:r>
            <a:r>
              <a:rPr lang="en-US" altLang="zh-CN" sz="2400" i="1" dirty="0" smtClean="0">
                <a:latin typeface="Times New Roman" pitchFamily="18" charset="0"/>
              </a:rPr>
              <a:t>c</a:t>
            </a:r>
            <a:r>
              <a:rPr lang="en-US" altLang="zh-CN" sz="2400" i="1" baseline="-25000" dirty="0" smtClean="0">
                <a:latin typeface="Times New Roman" pitchFamily="18" charset="0"/>
              </a:rPr>
              <a:t>k</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i="1" baseline="-25000" dirty="0" smtClean="0">
                <a:latin typeface="Times New Roman" pitchFamily="18" charset="0"/>
              </a:rPr>
              <a:t>k</a:t>
            </a:r>
            <a:r>
              <a:rPr lang="zh-CN" altLang="en-US" sz="2400" dirty="0" smtClean="0">
                <a:latin typeface="Times New Roman" pitchFamily="18" charset="0"/>
              </a:rPr>
              <a:t>可得 </a:t>
            </a:r>
            <a:r>
              <a:rPr lang="en-US" altLang="zh-CN" sz="2400" i="1" dirty="0" smtClean="0">
                <a:latin typeface="Times New Roman" pitchFamily="18" charset="0"/>
              </a:rPr>
              <a:t>c</a:t>
            </a:r>
            <a:r>
              <a:rPr lang="en-US" altLang="zh-CN" sz="2400" i="1" baseline="-25000" dirty="0" smtClean="0">
                <a:latin typeface="Times New Roman" pitchFamily="18" charset="0"/>
              </a:rPr>
              <a:t>k</a:t>
            </a:r>
            <a:r>
              <a:rPr lang="en-US" altLang="zh-CN" sz="2400" dirty="0" smtClean="0">
                <a:latin typeface="Times New Roman" pitchFamily="18" charset="0"/>
              </a:rPr>
              <a:t>=</a:t>
            </a:r>
          </a:p>
          <a:p>
            <a:pPr lvl="1">
              <a:lnSpc>
                <a:spcPct val="110000"/>
              </a:lnSpc>
            </a:pPr>
            <a:r>
              <a:rPr lang="zh-CN" altLang="en-US" dirty="0" smtClean="0">
                <a:latin typeface="Times New Roman" pitchFamily="18" charset="0"/>
              </a:rPr>
              <a:t>因此，</a:t>
            </a:r>
            <a:r>
              <a:rPr lang="zh-CN" altLang="en-US" dirty="0" smtClean="0">
                <a:solidFill>
                  <a:srgbClr val="0000FF"/>
                </a:solidFill>
                <a:latin typeface="Times New Roman" pitchFamily="18" charset="0"/>
              </a:rPr>
              <a:t>如果知道</a:t>
            </a:r>
            <a:r>
              <a:rPr lang="en-US" altLang="zh-CN" dirty="0" smtClean="0">
                <a:solidFill>
                  <a:srgbClr val="0000FF"/>
                </a:solidFill>
                <a:latin typeface="Times New Roman" pitchFamily="18" charset="0"/>
              </a:rPr>
              <a:t>{</a:t>
            </a:r>
            <a:r>
              <a:rPr lang="en-US" altLang="zh-CN" i="1" dirty="0" smtClean="0">
                <a:solidFill>
                  <a:srgbClr val="0000FF"/>
                </a:solidFill>
                <a:latin typeface="Times New Roman" pitchFamily="18" charset="0"/>
              </a:rPr>
              <a:t>c</a:t>
            </a:r>
            <a:r>
              <a:rPr lang="en-US" altLang="zh-CN" i="1" baseline="-25000" dirty="0" smtClean="0">
                <a:solidFill>
                  <a:srgbClr val="0000FF"/>
                </a:solidFill>
                <a:latin typeface="Times New Roman" pitchFamily="18" charset="0"/>
              </a:rPr>
              <a:t>k</a:t>
            </a:r>
            <a:r>
              <a:rPr lang="en-US" altLang="zh-CN" dirty="0" smtClean="0">
                <a:solidFill>
                  <a:srgbClr val="0000FF"/>
                </a:solidFill>
                <a:latin typeface="Times New Roman" pitchFamily="18" charset="0"/>
              </a:rPr>
              <a:t>}</a:t>
            </a:r>
            <a:r>
              <a:rPr lang="zh-CN" altLang="en-US" dirty="0" smtClean="0">
                <a:solidFill>
                  <a:srgbClr val="0000FF"/>
                </a:solidFill>
                <a:latin typeface="Times New Roman" pitchFamily="18" charset="0"/>
              </a:rPr>
              <a:t>中相邻位的值</a:t>
            </a:r>
            <a:r>
              <a:rPr lang="en-US" altLang="zh-CN" i="1" dirty="0" smtClean="0">
                <a:solidFill>
                  <a:srgbClr val="0000FF"/>
                </a:solidFill>
                <a:latin typeface="Times New Roman" pitchFamily="18" charset="0"/>
              </a:rPr>
              <a:t>c</a:t>
            </a:r>
            <a:r>
              <a:rPr lang="en-US" altLang="zh-CN" baseline="-25000" dirty="0" smtClean="0">
                <a:solidFill>
                  <a:srgbClr val="0000FF"/>
                </a:solidFill>
                <a:latin typeface="Times New Roman" pitchFamily="18" charset="0"/>
              </a:rPr>
              <a:t>k-1</a:t>
            </a:r>
            <a:r>
              <a:rPr lang="zh-CN" altLang="en-US" dirty="0" smtClean="0">
                <a:solidFill>
                  <a:srgbClr val="0000FF"/>
                </a:solidFill>
                <a:latin typeface="Times New Roman" pitchFamily="18" charset="0"/>
              </a:rPr>
              <a:t>和</a:t>
            </a:r>
            <a:r>
              <a:rPr lang="en-US" altLang="zh-CN" i="1" dirty="0" smtClean="0">
                <a:solidFill>
                  <a:srgbClr val="0000FF"/>
                </a:solidFill>
                <a:latin typeface="Times New Roman" pitchFamily="18" charset="0"/>
              </a:rPr>
              <a:t>c</a:t>
            </a:r>
            <a:r>
              <a:rPr lang="en-US" altLang="zh-CN" i="1" baseline="-25000" dirty="0" smtClean="0">
                <a:solidFill>
                  <a:srgbClr val="0000FF"/>
                </a:solidFill>
                <a:latin typeface="Times New Roman" pitchFamily="18" charset="0"/>
              </a:rPr>
              <a:t>k</a:t>
            </a:r>
            <a:r>
              <a:rPr lang="zh-CN" altLang="en-US" dirty="0" smtClean="0">
                <a:solidFill>
                  <a:srgbClr val="0000FF"/>
                </a:solidFill>
                <a:latin typeface="Times New Roman" pitchFamily="18" charset="0"/>
              </a:rPr>
              <a:t>，就可以推断出</a:t>
            </a:r>
            <a:r>
              <a:rPr lang="en-US" altLang="zh-CN" i="1" dirty="0" err="1" smtClean="0">
                <a:solidFill>
                  <a:srgbClr val="0000FF"/>
                </a:solidFill>
                <a:latin typeface="Times New Roman" pitchFamily="18" charset="0"/>
              </a:rPr>
              <a:t>a</a:t>
            </a:r>
            <a:r>
              <a:rPr lang="en-US" altLang="zh-CN" i="1" baseline="-25000" dirty="0" err="1" smtClean="0">
                <a:solidFill>
                  <a:srgbClr val="0000FF"/>
                </a:solidFill>
                <a:latin typeface="Times New Roman" pitchFamily="18" charset="0"/>
              </a:rPr>
              <a:t>k</a:t>
            </a:r>
            <a:r>
              <a:rPr lang="zh-CN" altLang="en-US" dirty="0" smtClean="0">
                <a:solidFill>
                  <a:srgbClr val="0000FF"/>
                </a:solidFill>
                <a:latin typeface="Times New Roman" pitchFamily="18" charset="0"/>
              </a:rPr>
              <a:t>和</a:t>
            </a:r>
            <a:r>
              <a:rPr lang="en-US" altLang="zh-CN" i="1" dirty="0" err="1" smtClean="0">
                <a:solidFill>
                  <a:srgbClr val="0000FF"/>
                </a:solidFill>
                <a:latin typeface="Times New Roman" pitchFamily="18" charset="0"/>
              </a:rPr>
              <a:t>b</a:t>
            </a:r>
            <a:r>
              <a:rPr lang="en-US" altLang="zh-CN" i="1" baseline="-25000" dirty="0" err="1" smtClean="0">
                <a:solidFill>
                  <a:srgbClr val="0000FF"/>
                </a:solidFill>
                <a:latin typeface="Times New Roman" pitchFamily="18" charset="0"/>
              </a:rPr>
              <a:t>k</a:t>
            </a:r>
            <a:r>
              <a:rPr lang="zh-CN" altLang="en-US" dirty="0" smtClean="0">
                <a:solidFill>
                  <a:srgbClr val="0000FF"/>
                </a:solidFill>
                <a:latin typeface="Times New Roman" pitchFamily="18" charset="0"/>
              </a:rPr>
              <a:t>中的一个</a:t>
            </a:r>
            <a:r>
              <a:rPr lang="zh-CN" altLang="en-US" dirty="0" smtClean="0">
                <a:latin typeface="Times New Roman" pitchFamily="18" charset="0"/>
              </a:rPr>
              <a:t>。而一旦知道足够多的这类信息，就可通过密码分析的方法得到序列</a:t>
            </a:r>
            <a:r>
              <a:rPr lang="en-US" altLang="zh-CN" dirty="0" smtClean="0">
                <a:latin typeface="Times New Roman" pitchFamily="18" charset="0"/>
              </a:rPr>
              <a:t>{</a:t>
            </a:r>
            <a:r>
              <a:rPr lang="en-US" altLang="zh-CN" i="1" dirty="0" err="1" smtClean="0">
                <a:latin typeface="Times New Roman" pitchFamily="18" charset="0"/>
              </a:rPr>
              <a:t>a</a:t>
            </a:r>
            <a:r>
              <a:rPr lang="en-US" altLang="zh-CN" i="1" baseline="-25000" dirty="0" err="1" smtClean="0">
                <a:latin typeface="Times New Roman" pitchFamily="18" charset="0"/>
              </a:rPr>
              <a:t>k</a:t>
            </a:r>
            <a:r>
              <a:rPr lang="en-US" altLang="zh-CN" dirty="0" smtClean="0">
                <a:latin typeface="Times New Roman" pitchFamily="18" charset="0"/>
              </a:rPr>
              <a:t>}</a:t>
            </a:r>
            <a:r>
              <a:rPr lang="zh-CN" altLang="en-US" dirty="0" smtClean="0">
                <a:latin typeface="Times New Roman" pitchFamily="18" charset="0"/>
              </a:rPr>
              <a:t>和</a:t>
            </a:r>
            <a:r>
              <a:rPr lang="en-US" altLang="zh-CN" dirty="0" smtClean="0">
                <a:latin typeface="Times New Roman" pitchFamily="18" charset="0"/>
              </a:rPr>
              <a:t>{</a:t>
            </a:r>
            <a:r>
              <a:rPr lang="en-US" altLang="zh-CN" i="1" dirty="0" err="1" smtClean="0">
                <a:latin typeface="Times New Roman" pitchFamily="18" charset="0"/>
              </a:rPr>
              <a:t>b</a:t>
            </a:r>
            <a:r>
              <a:rPr lang="en-US" altLang="zh-CN" i="1" baseline="-25000" dirty="0" err="1" smtClean="0">
                <a:latin typeface="Times New Roman" pitchFamily="18" charset="0"/>
              </a:rPr>
              <a:t>k</a:t>
            </a:r>
            <a:r>
              <a:rPr lang="en-US" altLang="zh-CN" dirty="0" smtClean="0">
                <a:latin typeface="Times New Roman" pitchFamily="18" charset="0"/>
              </a:rPr>
              <a:t>}</a:t>
            </a:r>
            <a:r>
              <a:rPr lang="zh-CN" altLang="en-US" dirty="0" smtClean="0">
                <a:latin typeface="Times New Roman" pitchFamily="18" charset="0"/>
              </a:rPr>
              <a:t>。</a:t>
            </a:r>
          </a:p>
          <a:p>
            <a:pPr lvl="1">
              <a:lnSpc>
                <a:spcPct val="110000"/>
              </a:lnSpc>
            </a:pPr>
            <a:r>
              <a:rPr lang="zh-CN" altLang="en-US" dirty="0" smtClean="0">
                <a:latin typeface="Times New Roman" pitchFamily="18" charset="0"/>
              </a:rPr>
              <a:t>为了克服上述缺点，</a:t>
            </a:r>
            <a:r>
              <a:rPr lang="en-US" altLang="zh-CN" dirty="0" err="1" smtClean="0">
                <a:latin typeface="Times New Roman" pitchFamily="18" charset="0"/>
              </a:rPr>
              <a:t>Pless</a:t>
            </a:r>
            <a:r>
              <a:rPr lang="zh-CN" altLang="en-US" dirty="0" smtClean="0">
                <a:latin typeface="Times New Roman" pitchFamily="18" charset="0"/>
              </a:rPr>
              <a:t>提出了由多个</a:t>
            </a:r>
            <a:r>
              <a:rPr lang="en-US" altLang="zh-CN" dirty="0" smtClean="0">
                <a:latin typeface="Times New Roman" pitchFamily="18" charset="0"/>
              </a:rPr>
              <a:t>J-K</a:t>
            </a:r>
            <a:r>
              <a:rPr lang="zh-CN" altLang="en-US" dirty="0" smtClean="0">
                <a:latin typeface="Times New Roman" pitchFamily="18" charset="0"/>
              </a:rPr>
              <a:t>触发器序列驱动的多路复合序列方案，称为</a:t>
            </a:r>
            <a:r>
              <a:rPr lang="en-US" altLang="zh-CN" dirty="0" err="1" smtClean="0">
                <a:latin typeface="Times New Roman" pitchFamily="18" charset="0"/>
              </a:rPr>
              <a:t>Pless</a:t>
            </a:r>
            <a:r>
              <a:rPr lang="zh-CN" altLang="en-US" dirty="0" smtClean="0">
                <a:latin typeface="Times New Roman" pitchFamily="18" charset="0"/>
              </a:rPr>
              <a:t>生成器</a:t>
            </a:r>
            <a:endParaRPr lang="en-US" altLang="zh-CN" sz="2000" dirty="0" smtClean="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27716" name="Object 4"/>
          <p:cNvGraphicFramePr>
            <a:graphicFrameLocks noChangeAspect="1"/>
          </p:cNvGraphicFramePr>
          <p:nvPr/>
        </p:nvGraphicFramePr>
        <p:xfrm>
          <a:off x="5638800" y="3429000"/>
          <a:ext cx="1725613" cy="982663"/>
        </p:xfrm>
        <a:graphic>
          <a:graphicData uri="http://schemas.openxmlformats.org/presentationml/2006/ole">
            <p:oleObj spid="_x0000_s627716" name="公式" r:id="rId3" imgW="85068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27716"/>
                                        </p:tgtEl>
                                        <p:attrNameLst>
                                          <p:attrName>style.visibility</p:attrName>
                                        </p:attrNameLst>
                                      </p:cBhvr>
                                      <p:to>
                                        <p:strVal val="visible"/>
                                      </p:to>
                                    </p:set>
                                    <p:anim calcmode="lin" valueType="num">
                                      <p:cBhvr additive="base">
                                        <p:cTn id="7" dur="500" fill="hold"/>
                                        <p:tgtEl>
                                          <p:spTgt spid="627716"/>
                                        </p:tgtEl>
                                        <p:attrNameLst>
                                          <p:attrName>ppt_x</p:attrName>
                                        </p:attrNameLst>
                                      </p:cBhvr>
                                      <p:tavLst>
                                        <p:tav tm="0">
                                          <p:val>
                                            <p:strVal val="#ppt_x"/>
                                          </p:val>
                                        </p:tav>
                                        <p:tav tm="100000">
                                          <p:val>
                                            <p:strVal val="#ppt_x"/>
                                          </p:val>
                                        </p:tav>
                                      </p:tavLst>
                                    </p:anim>
                                    <p:anim calcmode="lin" valueType="num">
                                      <p:cBhvr additive="base">
                                        <p:cTn id="8" dur="500" fill="hold"/>
                                        <p:tgtEl>
                                          <p:spTgt spid="6277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solidFill>
                  <a:srgbClr val="C00000"/>
                </a:solidFill>
                <a:latin typeface="Times New Roman" pitchFamily="18" charset="0"/>
              </a:rPr>
              <a:t>四、</a:t>
            </a:r>
            <a:r>
              <a:rPr lang="en-US" altLang="zh-CN" sz="2400" dirty="0" smtClean="0">
                <a:solidFill>
                  <a:srgbClr val="C00000"/>
                </a:solidFill>
                <a:latin typeface="Times New Roman" pitchFamily="18" charset="0"/>
              </a:rPr>
              <a:t> </a:t>
            </a:r>
            <a:r>
              <a:rPr lang="en-US" altLang="zh-CN" sz="2400" dirty="0" err="1" smtClean="0">
                <a:solidFill>
                  <a:srgbClr val="C00000"/>
                </a:solidFill>
                <a:latin typeface="Times New Roman" pitchFamily="18" charset="0"/>
              </a:rPr>
              <a:t>Pless</a:t>
            </a:r>
            <a:r>
              <a:rPr lang="zh-CN" altLang="en-US" sz="2400" dirty="0" smtClean="0">
                <a:solidFill>
                  <a:srgbClr val="C00000"/>
                </a:solidFill>
                <a:latin typeface="Times New Roman" pitchFamily="18" charset="0"/>
              </a:rPr>
              <a:t>生成器 </a:t>
            </a:r>
            <a:r>
              <a:rPr lang="en-US" altLang="zh-CN" sz="2400" dirty="0" smtClean="0">
                <a:solidFill>
                  <a:srgbClr val="C00000"/>
                </a:solidFill>
                <a:latin typeface="Times New Roman" pitchFamily="18" charset="0"/>
              </a:rPr>
              <a:t>(</a:t>
            </a:r>
            <a:r>
              <a:rPr lang="zh-CN" altLang="en-US" sz="2400" dirty="0" smtClean="0">
                <a:solidFill>
                  <a:srgbClr val="C00000"/>
                </a:solidFill>
                <a:latin typeface="Times New Roman" pitchFamily="18" charset="0"/>
              </a:rPr>
              <a:t>非线性组合生成器</a:t>
            </a:r>
            <a:r>
              <a:rPr lang="en-US" altLang="zh-CN" sz="2400" dirty="0" smtClean="0">
                <a:solidFill>
                  <a:srgbClr val="C00000"/>
                </a:solidFill>
                <a:latin typeface="Times New Roman" pitchFamily="18" charset="0"/>
              </a:rPr>
              <a:t>)</a:t>
            </a:r>
          </a:p>
          <a:p>
            <a:pPr lvl="1"/>
            <a:r>
              <a:rPr lang="en-US" altLang="zh-CN" sz="2000" dirty="0" err="1" smtClean="0">
                <a:latin typeface="Times New Roman" pitchFamily="18" charset="0"/>
              </a:rPr>
              <a:t>Pless</a:t>
            </a:r>
            <a:r>
              <a:rPr lang="zh-CN" altLang="en-US" sz="2000" dirty="0" smtClean="0">
                <a:latin typeface="Times New Roman" pitchFamily="18" charset="0"/>
              </a:rPr>
              <a:t>生成器由</a:t>
            </a:r>
            <a:r>
              <a:rPr lang="en-US" altLang="zh-CN" sz="2000" dirty="0" smtClean="0">
                <a:latin typeface="Times New Roman" pitchFamily="18" charset="0"/>
              </a:rPr>
              <a:t>8</a:t>
            </a:r>
            <a:r>
              <a:rPr lang="zh-CN" altLang="en-US" sz="2000" dirty="0" smtClean="0">
                <a:latin typeface="Times New Roman" pitchFamily="18" charset="0"/>
              </a:rPr>
              <a:t>个</a:t>
            </a:r>
            <a:r>
              <a:rPr lang="en-US" altLang="zh-CN" sz="2000" dirty="0" smtClean="0">
                <a:latin typeface="Times New Roman" pitchFamily="18" charset="0"/>
              </a:rPr>
              <a:t>LFSR</a:t>
            </a:r>
            <a:r>
              <a:rPr lang="zh-CN" altLang="en-US" sz="2000" dirty="0" smtClean="0">
                <a:latin typeface="Times New Roman" pitchFamily="18" charset="0"/>
              </a:rPr>
              <a:t>、</a:t>
            </a:r>
            <a:r>
              <a:rPr lang="en-US" altLang="zh-CN" sz="2000" dirty="0" smtClean="0">
                <a:latin typeface="Times New Roman" pitchFamily="18" charset="0"/>
              </a:rPr>
              <a:t>4</a:t>
            </a:r>
            <a:r>
              <a:rPr lang="zh-CN" altLang="en-US" sz="2000" dirty="0" smtClean="0">
                <a:latin typeface="Times New Roman" pitchFamily="18" charset="0"/>
              </a:rPr>
              <a:t>个</a:t>
            </a:r>
            <a:r>
              <a:rPr lang="en-US" altLang="zh-CN" sz="2000" dirty="0" smtClean="0">
                <a:latin typeface="Times New Roman" pitchFamily="18" charset="0"/>
              </a:rPr>
              <a:t>J-K</a:t>
            </a:r>
            <a:r>
              <a:rPr lang="zh-CN" altLang="en-US" sz="2000" dirty="0" smtClean="0">
                <a:latin typeface="Times New Roman" pitchFamily="18" charset="0"/>
              </a:rPr>
              <a:t>触发器和</a:t>
            </a:r>
            <a:r>
              <a:rPr lang="en-US" altLang="zh-CN" sz="2000" dirty="0" smtClean="0">
                <a:latin typeface="Times New Roman" pitchFamily="18" charset="0"/>
              </a:rPr>
              <a:t>1</a:t>
            </a:r>
            <a:r>
              <a:rPr lang="zh-CN" altLang="en-US" sz="2000" dirty="0" smtClean="0">
                <a:latin typeface="Times New Roman" pitchFamily="18" charset="0"/>
              </a:rPr>
              <a:t>个循环计数器构成，由循环计数器进行选通控制，如下图所示。假定在时刻</a:t>
            </a:r>
            <a:r>
              <a:rPr lang="en-US" altLang="zh-CN" sz="2000" i="1" dirty="0" smtClean="0">
                <a:latin typeface="Times New Roman" pitchFamily="18" charset="0"/>
              </a:rPr>
              <a:t>t</a:t>
            </a:r>
            <a:r>
              <a:rPr lang="zh-CN" altLang="en-US" sz="2000" dirty="0" smtClean="0">
                <a:latin typeface="Times New Roman" pitchFamily="18" charset="0"/>
              </a:rPr>
              <a:t>输出第</a:t>
            </a:r>
            <a:r>
              <a:rPr lang="en-US" altLang="zh-CN" sz="2000" i="1" dirty="0" smtClean="0">
                <a:latin typeface="Times New Roman" pitchFamily="18" charset="0"/>
              </a:rPr>
              <a:t>t</a:t>
            </a:r>
            <a:r>
              <a:rPr lang="en-US" altLang="zh-CN" sz="2000" dirty="0" smtClean="0">
                <a:latin typeface="Times New Roman" pitchFamily="18" charset="0"/>
              </a:rPr>
              <a:t>(mod 4)</a:t>
            </a:r>
            <a:r>
              <a:rPr lang="zh-CN" altLang="en-US" sz="2000" dirty="0" smtClean="0">
                <a:latin typeface="Times New Roman" pitchFamily="18" charset="0"/>
              </a:rPr>
              <a:t>个单元，则输出序列为</a:t>
            </a:r>
            <a:r>
              <a:rPr lang="en-US" altLang="zh-CN" sz="2000" i="1" dirty="0" smtClean="0">
                <a:latin typeface="Times New Roman" pitchFamily="18" charset="0"/>
              </a:rPr>
              <a:t>a</a:t>
            </a:r>
            <a:r>
              <a:rPr lang="en-US" altLang="zh-CN" sz="2000" baseline="-25000" dirty="0" smtClean="0">
                <a:latin typeface="Times New Roman" pitchFamily="18" charset="0"/>
              </a:rPr>
              <a:t>0</a:t>
            </a:r>
            <a:r>
              <a:rPr lang="en-US" altLang="zh-CN" sz="2000" i="1" dirty="0" smtClean="0">
                <a:latin typeface="Times New Roman" pitchFamily="18" charset="0"/>
              </a:rPr>
              <a:t>b</a:t>
            </a:r>
            <a:r>
              <a:rPr lang="en-US" altLang="zh-CN" sz="2000" baseline="-25000" dirty="0" smtClean="0">
                <a:latin typeface="Times New Roman" pitchFamily="18" charset="0"/>
              </a:rPr>
              <a:t>1</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d</a:t>
            </a:r>
            <a:r>
              <a:rPr lang="en-US" altLang="zh-CN" sz="2000" baseline="-25000" dirty="0" smtClean="0">
                <a:latin typeface="Times New Roman" pitchFamily="18" charset="0"/>
              </a:rPr>
              <a:t>3</a:t>
            </a:r>
            <a:r>
              <a:rPr lang="en-US" altLang="zh-CN" sz="2000" i="1" dirty="0" smtClean="0">
                <a:latin typeface="Times New Roman" pitchFamily="18" charset="0"/>
              </a:rPr>
              <a:t>a</a:t>
            </a:r>
            <a:r>
              <a:rPr lang="en-US" altLang="zh-CN" sz="2000" baseline="-25000" dirty="0" smtClean="0">
                <a:latin typeface="Times New Roman" pitchFamily="18" charset="0"/>
              </a:rPr>
              <a:t>4</a:t>
            </a:r>
            <a:r>
              <a:rPr lang="en-US" altLang="zh-CN" sz="2000" i="1" dirty="0" smtClean="0">
                <a:latin typeface="Times New Roman" pitchFamily="18" charset="0"/>
              </a:rPr>
              <a:t>b</a:t>
            </a:r>
            <a:r>
              <a:rPr lang="en-US" altLang="zh-CN" sz="2000" baseline="-25000" dirty="0" smtClean="0">
                <a:latin typeface="Times New Roman" pitchFamily="18" charset="0"/>
              </a:rPr>
              <a:t>5</a:t>
            </a:r>
            <a:r>
              <a:rPr lang="en-US" altLang="zh-CN" sz="2000" i="1" dirty="0" smtClean="0">
                <a:latin typeface="Times New Roman" pitchFamily="18" charset="0"/>
              </a:rPr>
              <a:t>c</a:t>
            </a:r>
            <a:r>
              <a:rPr lang="en-US" altLang="zh-CN" sz="2000" baseline="-25000" dirty="0" smtClean="0">
                <a:latin typeface="Times New Roman" pitchFamily="18" charset="0"/>
              </a:rPr>
              <a:t>6</a:t>
            </a:r>
            <a:r>
              <a:rPr lang="en-US" altLang="zh-CN" sz="2000" dirty="0" smtClean="0">
                <a:latin typeface="Times New Roman" pitchFamily="18" charset="0"/>
              </a:rPr>
              <a:t>…</a:t>
            </a:r>
          </a:p>
          <a:p>
            <a:pPr lvl="1"/>
            <a:endParaRPr lang="en-US" altLang="zh-CN" dirty="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28740" name="Object 4"/>
          <p:cNvGraphicFramePr>
            <a:graphicFrameLocks noChangeAspect="1"/>
          </p:cNvGraphicFramePr>
          <p:nvPr/>
        </p:nvGraphicFramePr>
        <p:xfrm>
          <a:off x="2438400" y="2743200"/>
          <a:ext cx="4572000" cy="3597275"/>
        </p:xfrm>
        <a:graphic>
          <a:graphicData uri="http://schemas.openxmlformats.org/presentationml/2006/ole">
            <p:oleObj spid="_x0000_s628740" name="Visio" r:id="rId3" imgW="3532632" imgH="2780690" progId="Visio.Drawing.11">
              <p:embed/>
            </p:oleObj>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solidFill>
                  <a:srgbClr val="C00000"/>
                </a:solidFill>
                <a:latin typeface="Times New Roman" pitchFamily="18" charset="0"/>
              </a:rPr>
              <a:t>五、</a:t>
            </a:r>
            <a:r>
              <a:rPr lang="en-US" altLang="zh-CN" sz="2400" dirty="0" smtClean="0">
                <a:solidFill>
                  <a:srgbClr val="C00000"/>
                </a:solidFill>
                <a:latin typeface="Times New Roman" pitchFamily="18" charset="0"/>
              </a:rPr>
              <a:t> </a:t>
            </a:r>
            <a:r>
              <a:rPr lang="zh-CN" altLang="en-US" sz="2400" dirty="0" smtClean="0">
                <a:solidFill>
                  <a:srgbClr val="C00000"/>
                </a:solidFill>
                <a:latin typeface="Times New Roman" pitchFamily="18" charset="0"/>
              </a:rPr>
              <a:t>钟控序列生成器</a:t>
            </a:r>
            <a:endParaRPr lang="en-US" altLang="zh-CN" sz="2400" dirty="0" smtClean="0">
              <a:solidFill>
                <a:srgbClr val="C00000"/>
              </a:solidFill>
              <a:latin typeface="Times New Roman" pitchFamily="18" charset="0"/>
            </a:endParaRPr>
          </a:p>
          <a:p>
            <a:pPr>
              <a:lnSpc>
                <a:spcPct val="110000"/>
              </a:lnSpc>
            </a:pPr>
            <a:r>
              <a:rPr lang="zh-CN" altLang="en-US" sz="2000" dirty="0" smtClean="0">
                <a:latin typeface="Times New Roman" pitchFamily="18" charset="0"/>
              </a:rPr>
              <a:t>钟控序列最基本的模型是用一个</a:t>
            </a:r>
            <a:r>
              <a:rPr lang="en-US" altLang="zh-CN" sz="2000" dirty="0" smtClean="0">
                <a:latin typeface="Times New Roman" pitchFamily="18" charset="0"/>
              </a:rPr>
              <a:t>LFSR</a:t>
            </a:r>
            <a:r>
              <a:rPr lang="zh-CN" altLang="en-US" sz="2000" dirty="0" smtClean="0">
                <a:latin typeface="Times New Roman" pitchFamily="18" charset="0"/>
              </a:rPr>
              <a:t>控制另外一个</a:t>
            </a:r>
            <a:r>
              <a:rPr lang="en-US" altLang="zh-CN" sz="2000" dirty="0" smtClean="0">
                <a:latin typeface="Times New Roman" pitchFamily="18" charset="0"/>
              </a:rPr>
              <a:t>LFSR</a:t>
            </a:r>
            <a:r>
              <a:rPr lang="zh-CN" altLang="en-US" sz="2000" dirty="0" smtClean="0">
                <a:latin typeface="Times New Roman" pitchFamily="18" charset="0"/>
              </a:rPr>
              <a:t>的移位时钟脉冲，如图所示，一个最简单钟控序列生成器</a:t>
            </a:r>
          </a:p>
          <a:p>
            <a:pPr lvl="1">
              <a:lnSpc>
                <a:spcPct val="110000"/>
              </a:lnSpc>
            </a:pPr>
            <a:endParaRPr lang="zh-CN" altLang="en-US" sz="2000" dirty="0" smtClean="0">
              <a:latin typeface="Times New Roman" pitchFamily="18" charset="0"/>
            </a:endParaRPr>
          </a:p>
          <a:p>
            <a:pPr lvl="1">
              <a:lnSpc>
                <a:spcPct val="110000"/>
              </a:lnSpc>
            </a:pPr>
            <a:endParaRPr lang="zh-CN" altLang="en-US" sz="2000" dirty="0" smtClean="0">
              <a:latin typeface="Times New Roman" pitchFamily="18" charset="0"/>
            </a:endParaRPr>
          </a:p>
          <a:p>
            <a:pPr lvl="1">
              <a:lnSpc>
                <a:spcPct val="110000"/>
              </a:lnSpc>
            </a:pPr>
            <a:r>
              <a:rPr lang="zh-CN" altLang="en-US" sz="2000" dirty="0" smtClean="0">
                <a:latin typeface="Times New Roman" pitchFamily="18" charset="0"/>
              </a:rPr>
              <a:t>假设</a:t>
            </a:r>
            <a:r>
              <a:rPr lang="en-US" altLang="zh-CN" sz="2000" dirty="0" smtClean="0">
                <a:latin typeface="Times New Roman" pitchFamily="18" charset="0"/>
              </a:rPr>
              <a:t>LFSR1</a:t>
            </a:r>
            <a:r>
              <a:rPr lang="zh-CN" altLang="en-US" sz="2000" dirty="0" smtClean="0">
                <a:latin typeface="Times New Roman" pitchFamily="18" charset="0"/>
              </a:rPr>
              <a:t>和</a:t>
            </a:r>
            <a:r>
              <a:rPr lang="en-US" altLang="zh-CN" sz="2000" dirty="0" smtClean="0">
                <a:latin typeface="Times New Roman" pitchFamily="18" charset="0"/>
              </a:rPr>
              <a:t>LFSR2</a:t>
            </a:r>
            <a:r>
              <a:rPr lang="zh-CN" altLang="en-US" sz="2000" dirty="0" smtClean="0">
                <a:latin typeface="Times New Roman" pitchFamily="18" charset="0"/>
              </a:rPr>
              <a:t>分别输出序列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和</a:t>
            </a:r>
            <a:r>
              <a:rPr lang="en-US" altLang="zh-CN" sz="2000" dirty="0" smtClean="0">
                <a:latin typeface="Times New Roman" pitchFamily="18" charset="0"/>
              </a:rPr>
              <a:t>{</a:t>
            </a:r>
            <a:r>
              <a:rPr lang="en-US" altLang="zh-CN" sz="2000" i="1" dirty="0" err="1" smtClean="0">
                <a:latin typeface="Times New Roman" pitchFamily="18" charset="0"/>
              </a:rPr>
              <a:t>b</a:t>
            </a:r>
            <a:r>
              <a:rPr lang="en-US" altLang="zh-CN" sz="2000" i="1" baseline="-25000" dirty="0" err="1"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，其周期分别为</a:t>
            </a:r>
            <a:r>
              <a:rPr lang="en-US" altLang="zh-CN" sz="2000" i="1" dirty="0" smtClean="0">
                <a:latin typeface="Times New Roman" pitchFamily="18" charset="0"/>
              </a:rPr>
              <a:t>p</a:t>
            </a:r>
            <a:r>
              <a:rPr lang="en-US" altLang="zh-CN" sz="2000" baseline="-25000" dirty="0" smtClean="0">
                <a:latin typeface="Times New Roman" pitchFamily="18" charset="0"/>
              </a:rPr>
              <a:t>1</a:t>
            </a:r>
            <a:r>
              <a:rPr lang="zh-CN" altLang="en-US" sz="2000" dirty="0" smtClean="0">
                <a:latin typeface="Times New Roman" pitchFamily="18" charset="0"/>
              </a:rPr>
              <a:t>和</a:t>
            </a:r>
            <a:r>
              <a:rPr lang="en-US" altLang="zh-CN" sz="2000" i="1" dirty="0" smtClean="0">
                <a:latin typeface="Times New Roman" pitchFamily="18" charset="0"/>
              </a:rPr>
              <a:t>p</a:t>
            </a:r>
            <a:r>
              <a:rPr lang="en-US" altLang="zh-CN" sz="2000" baseline="-25000" dirty="0" smtClean="0">
                <a:latin typeface="Times New Roman" pitchFamily="18" charset="0"/>
              </a:rPr>
              <a:t>2</a:t>
            </a:r>
            <a:r>
              <a:rPr lang="zh-CN" altLang="en-US" sz="2000" dirty="0" smtClean="0">
                <a:latin typeface="Times New Roman" pitchFamily="18" charset="0"/>
              </a:rPr>
              <a:t>。</a:t>
            </a:r>
          </a:p>
          <a:p>
            <a:pPr lvl="1">
              <a:lnSpc>
                <a:spcPct val="110000"/>
              </a:lnSpc>
            </a:pPr>
            <a:r>
              <a:rPr lang="zh-CN" altLang="en-US" sz="2000" dirty="0" smtClean="0">
                <a:latin typeface="Times New Roman" pitchFamily="18" charset="0"/>
              </a:rPr>
              <a:t>当</a:t>
            </a:r>
            <a:r>
              <a:rPr lang="en-US" altLang="zh-CN" sz="2000" dirty="0" smtClean="0">
                <a:latin typeface="Times New Roman" pitchFamily="18" charset="0"/>
              </a:rPr>
              <a:t>LFSR1</a:t>
            </a:r>
            <a:r>
              <a:rPr lang="zh-CN" altLang="en-US" sz="2000" dirty="0" smtClean="0">
                <a:latin typeface="Times New Roman" pitchFamily="18" charset="0"/>
              </a:rPr>
              <a:t>输出</a:t>
            </a:r>
            <a:r>
              <a:rPr lang="en-US" altLang="zh-CN" sz="2000" dirty="0" smtClean="0">
                <a:latin typeface="Times New Roman" pitchFamily="18" charset="0"/>
              </a:rPr>
              <a:t>1</a:t>
            </a:r>
            <a:r>
              <a:rPr lang="zh-CN" altLang="en-US" sz="2000" dirty="0" smtClean="0">
                <a:latin typeface="Times New Roman" pitchFamily="18" charset="0"/>
              </a:rPr>
              <a:t>时，移位时钟脉冲通过与门使</a:t>
            </a:r>
            <a:r>
              <a:rPr lang="en-US" altLang="zh-CN" sz="2000" dirty="0" smtClean="0">
                <a:latin typeface="Times New Roman" pitchFamily="18" charset="0"/>
              </a:rPr>
              <a:t>LFSR2</a:t>
            </a:r>
            <a:r>
              <a:rPr lang="zh-CN" altLang="en-US" sz="2000" dirty="0" smtClean="0">
                <a:latin typeface="Times New Roman" pitchFamily="18" charset="0"/>
              </a:rPr>
              <a:t>进行一次移位，从而生成下一位。</a:t>
            </a:r>
          </a:p>
          <a:p>
            <a:pPr lvl="1">
              <a:lnSpc>
                <a:spcPct val="110000"/>
              </a:lnSpc>
            </a:pPr>
            <a:r>
              <a:rPr lang="zh-CN" altLang="en-US" sz="2000" dirty="0" smtClean="0">
                <a:latin typeface="Times New Roman" pitchFamily="18" charset="0"/>
              </a:rPr>
              <a:t>当</a:t>
            </a:r>
            <a:r>
              <a:rPr lang="en-US" altLang="zh-CN" sz="2000" dirty="0" smtClean="0">
                <a:latin typeface="Times New Roman" pitchFamily="18" charset="0"/>
              </a:rPr>
              <a:t>LFSR1</a:t>
            </a:r>
            <a:r>
              <a:rPr lang="zh-CN" altLang="en-US" sz="2000" dirty="0" smtClean="0">
                <a:latin typeface="Times New Roman" pitchFamily="18" charset="0"/>
              </a:rPr>
              <a:t>输出</a:t>
            </a:r>
            <a:r>
              <a:rPr lang="en-US" altLang="zh-CN" sz="2000" dirty="0" smtClean="0">
                <a:latin typeface="Times New Roman" pitchFamily="18" charset="0"/>
              </a:rPr>
              <a:t>0</a:t>
            </a:r>
            <a:r>
              <a:rPr lang="zh-CN" altLang="en-US" sz="2000" dirty="0" smtClean="0">
                <a:latin typeface="Times New Roman" pitchFamily="18" charset="0"/>
              </a:rPr>
              <a:t>时，移位时钟脉冲无法通过与门影响</a:t>
            </a:r>
            <a:r>
              <a:rPr lang="en-US" altLang="zh-CN" sz="2000" dirty="0" smtClean="0">
                <a:latin typeface="Times New Roman" pitchFamily="18" charset="0"/>
              </a:rPr>
              <a:t>LFSR2</a:t>
            </a:r>
            <a:r>
              <a:rPr lang="zh-CN" altLang="en-US" sz="2000" dirty="0" smtClean="0">
                <a:latin typeface="Times New Roman" pitchFamily="18" charset="0"/>
              </a:rPr>
              <a:t>。因此</a:t>
            </a:r>
            <a:r>
              <a:rPr lang="en-US" altLang="zh-CN" sz="2000" dirty="0" smtClean="0">
                <a:latin typeface="Times New Roman" pitchFamily="18" charset="0"/>
              </a:rPr>
              <a:t>LFSR2</a:t>
            </a:r>
            <a:r>
              <a:rPr lang="zh-CN" altLang="en-US" sz="2000" dirty="0" smtClean="0">
                <a:latin typeface="Times New Roman" pitchFamily="18" charset="0"/>
              </a:rPr>
              <a:t>重复输出前一位。假设钟控序列</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的周期为</a:t>
            </a:r>
            <a:r>
              <a:rPr lang="en-US" altLang="zh-CN" sz="2000" i="1" dirty="0" smtClean="0">
                <a:latin typeface="Times New Roman" pitchFamily="18" charset="0"/>
              </a:rPr>
              <a:t>p</a:t>
            </a:r>
            <a:r>
              <a:rPr lang="zh-CN" altLang="en-US" sz="2000" dirty="0" smtClean="0">
                <a:latin typeface="Times New Roman" pitchFamily="18" charset="0"/>
              </a:rPr>
              <a:t>，可得如下关系：</a:t>
            </a:r>
          </a:p>
          <a:p>
            <a:pPr lvl="1">
              <a:lnSpc>
                <a:spcPct val="110000"/>
              </a:lnSpc>
            </a:pPr>
            <a:r>
              <a:rPr lang="en-US" altLang="zh-CN" sz="2000" i="1" dirty="0" smtClean="0">
                <a:latin typeface="Times New Roman" pitchFamily="18" charset="0"/>
              </a:rPr>
              <a:t>p</a:t>
            </a:r>
            <a:r>
              <a:rPr lang="en-US" altLang="zh-CN" sz="2000" dirty="0" smtClean="0">
                <a:latin typeface="Times New Roman" pitchFamily="18" charset="0"/>
              </a:rPr>
              <a:t>=                       </a:t>
            </a:r>
            <a:r>
              <a:rPr lang="zh-CN" altLang="en-US" sz="2000" dirty="0" smtClean="0">
                <a:latin typeface="Times New Roman" pitchFamily="18" charset="0"/>
              </a:rPr>
              <a:t>，   其中</a:t>
            </a:r>
            <a:r>
              <a:rPr lang="en-US" altLang="zh-CN" sz="2000" i="1" dirty="0" smtClean="0">
                <a:latin typeface="Times New Roman" pitchFamily="18" charset="0"/>
              </a:rPr>
              <a:t>w</a:t>
            </a:r>
            <a:r>
              <a:rPr lang="en-US" altLang="zh-CN" sz="2000" baseline="-25000" dirty="0" smtClean="0">
                <a:latin typeface="Times New Roman" pitchFamily="18" charset="0"/>
              </a:rPr>
              <a:t>1</a:t>
            </a:r>
            <a:r>
              <a:rPr lang="zh-CN" altLang="en-US" sz="2000" dirty="0" smtClean="0">
                <a:latin typeface="Times New Roman" pitchFamily="18" charset="0"/>
              </a:rPr>
              <a:t>＝</a:t>
            </a:r>
            <a:endParaRPr lang="en-US" altLang="zh-CN" sz="2000" dirty="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29763" name="Object 3"/>
          <p:cNvGraphicFramePr>
            <a:graphicFrameLocks noChangeAspect="1"/>
          </p:cNvGraphicFramePr>
          <p:nvPr/>
        </p:nvGraphicFramePr>
        <p:xfrm>
          <a:off x="1295400" y="2209800"/>
          <a:ext cx="6477000" cy="1027113"/>
        </p:xfrm>
        <a:graphic>
          <a:graphicData uri="http://schemas.openxmlformats.org/presentationml/2006/ole">
            <p:oleObj spid="_x0000_s629763" name="Visio" r:id="rId3" imgW="4319930" imgH="680923" progId="Visio.Drawing.11">
              <p:embed/>
            </p:oleObj>
          </a:graphicData>
        </a:graphic>
      </p:graphicFrame>
      <p:graphicFrame>
        <p:nvGraphicFramePr>
          <p:cNvPr id="629764" name="Object 4"/>
          <p:cNvGraphicFramePr>
            <a:graphicFrameLocks noChangeAspect="1"/>
          </p:cNvGraphicFramePr>
          <p:nvPr/>
        </p:nvGraphicFramePr>
        <p:xfrm>
          <a:off x="1524000" y="5908675"/>
          <a:ext cx="1393825" cy="796925"/>
        </p:xfrm>
        <a:graphic>
          <a:graphicData uri="http://schemas.openxmlformats.org/presentationml/2006/ole">
            <p:oleObj spid="_x0000_s629764" name="公式" r:id="rId4" imgW="787320" imgH="444240" progId="Equation.3">
              <p:embed/>
            </p:oleObj>
          </a:graphicData>
        </a:graphic>
      </p:graphicFrame>
      <p:graphicFrame>
        <p:nvGraphicFramePr>
          <p:cNvPr id="629765" name="Object 5"/>
          <p:cNvGraphicFramePr>
            <a:graphicFrameLocks noChangeAspect="1"/>
          </p:cNvGraphicFramePr>
          <p:nvPr/>
        </p:nvGraphicFramePr>
        <p:xfrm>
          <a:off x="4343400" y="5791200"/>
          <a:ext cx="758825" cy="914400"/>
        </p:xfrm>
        <a:graphic>
          <a:graphicData uri="http://schemas.openxmlformats.org/presentationml/2006/ole">
            <p:oleObj spid="_x0000_s629765" name="公式" r:id="rId5" imgW="368280" imgH="444240" progId="Equation.3">
              <p:embed/>
            </p:oleObj>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solidFill>
                  <a:srgbClr val="C00000"/>
                </a:solidFill>
                <a:latin typeface="Times New Roman" pitchFamily="18" charset="0"/>
              </a:rPr>
              <a:t>五、</a:t>
            </a:r>
            <a:r>
              <a:rPr lang="en-US" altLang="zh-CN" sz="2400" dirty="0" smtClean="0">
                <a:solidFill>
                  <a:srgbClr val="C00000"/>
                </a:solidFill>
                <a:latin typeface="Times New Roman" pitchFamily="18" charset="0"/>
              </a:rPr>
              <a:t> </a:t>
            </a:r>
            <a:r>
              <a:rPr lang="zh-CN" altLang="en-US" sz="2400" dirty="0" smtClean="0">
                <a:solidFill>
                  <a:srgbClr val="C00000"/>
                </a:solidFill>
                <a:latin typeface="Times New Roman" pitchFamily="18" charset="0"/>
              </a:rPr>
              <a:t>钟控序列生成器</a:t>
            </a:r>
            <a:endParaRPr lang="en-US" altLang="zh-CN" sz="2400" dirty="0" smtClean="0">
              <a:solidFill>
                <a:srgbClr val="C00000"/>
              </a:solidFill>
              <a:latin typeface="Times New Roman" pitchFamily="18" charset="0"/>
            </a:endParaRPr>
          </a:p>
          <a:p>
            <a:r>
              <a:rPr lang="en-US" altLang="zh-CN" sz="2000" i="1" dirty="0" smtClean="0">
                <a:latin typeface="Times New Roman" pitchFamily="18" charset="0"/>
              </a:rPr>
              <a:t>c</a:t>
            </a:r>
            <a:r>
              <a:rPr lang="en-US" altLang="zh-CN" sz="2000" i="1" baseline="-25000" dirty="0" smtClean="0">
                <a:latin typeface="Times New Roman" pitchFamily="18" charset="0"/>
              </a:rPr>
              <a:t>k</a:t>
            </a:r>
            <a:r>
              <a:rPr lang="zh-CN" altLang="en-US" sz="2000" dirty="0" smtClean="0">
                <a:latin typeface="Times New Roman" pitchFamily="18" charset="0"/>
              </a:rPr>
              <a:t>的一个周期至少是</a:t>
            </a:r>
            <a:r>
              <a:rPr lang="en-US" altLang="zh-CN" sz="2000" dirty="0" smtClean="0">
                <a:latin typeface="Times New Roman" pitchFamily="18" charset="0"/>
              </a:rPr>
              <a:t>LFSR1</a:t>
            </a:r>
            <a:r>
              <a:rPr lang="zh-CN" altLang="en-US" sz="2000" dirty="0" smtClean="0">
                <a:latin typeface="Times New Roman" pitchFamily="18" charset="0"/>
              </a:rPr>
              <a:t>和</a:t>
            </a:r>
            <a:r>
              <a:rPr lang="en-US" altLang="zh-CN" sz="2000" dirty="0" smtClean="0">
                <a:latin typeface="Times New Roman" pitchFamily="18" charset="0"/>
              </a:rPr>
              <a:t>LFSR2</a:t>
            </a:r>
            <a:r>
              <a:rPr lang="zh-CN" altLang="en-US" sz="2000" dirty="0" smtClean="0">
                <a:latin typeface="Times New Roman" pitchFamily="18" charset="0"/>
              </a:rPr>
              <a:t>同时回到初始状态的时刻</a:t>
            </a:r>
          </a:p>
          <a:p>
            <a:pPr lvl="1"/>
            <a:r>
              <a:rPr lang="en-US" altLang="zh-CN" sz="2000" dirty="0" smtClean="0">
                <a:latin typeface="Times New Roman" pitchFamily="18" charset="0"/>
              </a:rPr>
              <a:t>LFSR1</a:t>
            </a:r>
            <a:r>
              <a:rPr lang="zh-CN" altLang="en-US" sz="2000" dirty="0" smtClean="0">
                <a:latin typeface="Times New Roman" pitchFamily="18" charset="0"/>
              </a:rPr>
              <a:t>运行一个周期，</a:t>
            </a:r>
            <a:r>
              <a:rPr lang="en-US" altLang="zh-CN" sz="2000" dirty="0" smtClean="0">
                <a:latin typeface="Times New Roman" pitchFamily="18" charset="0"/>
              </a:rPr>
              <a:t>LFSR2</a:t>
            </a:r>
            <a:r>
              <a:rPr lang="zh-CN" altLang="en-US" sz="2000" dirty="0" smtClean="0">
                <a:latin typeface="Times New Roman" pitchFamily="18" charset="0"/>
              </a:rPr>
              <a:t>运行</a:t>
            </a:r>
            <a:r>
              <a:rPr lang="en-US" altLang="zh-CN" sz="2000" i="1" dirty="0" smtClean="0">
                <a:latin typeface="Times New Roman" pitchFamily="18" charset="0"/>
              </a:rPr>
              <a:t>w</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err="1" smtClean="0">
                <a:latin typeface="Times New Roman" pitchFamily="18" charset="0"/>
              </a:rPr>
              <a:t>dt</a:t>
            </a:r>
            <a:r>
              <a:rPr lang="zh-CN" altLang="en-US" sz="2000" dirty="0" smtClean="0">
                <a:latin typeface="Times New Roman" pitchFamily="18" charset="0"/>
              </a:rPr>
              <a:t>拍，</a:t>
            </a:r>
            <a:r>
              <a:rPr lang="en-US" altLang="zh-CN" sz="2000" i="1" dirty="0" smtClean="0">
                <a:latin typeface="Times New Roman" pitchFamily="18" charset="0"/>
              </a:rPr>
              <a:t>d</a:t>
            </a:r>
            <a:r>
              <a:rPr lang="zh-CN" altLang="en-US" sz="2000" dirty="0" smtClean="0">
                <a:latin typeface="Times New Roman" pitchFamily="18" charset="0"/>
              </a:rPr>
              <a:t>＝</a:t>
            </a:r>
            <a:r>
              <a:rPr lang="en-US" altLang="zh-CN" sz="2000" dirty="0" err="1" smtClean="0">
                <a:latin typeface="Times New Roman" pitchFamily="18" charset="0"/>
              </a:rPr>
              <a:t>gcd</a:t>
            </a:r>
            <a:r>
              <a:rPr lang="en-US" altLang="zh-CN" sz="2000" dirty="0" smtClean="0">
                <a:latin typeface="Times New Roman" pitchFamily="18" charset="0"/>
              </a:rPr>
              <a:t>(</a:t>
            </a:r>
            <a:r>
              <a:rPr lang="en-US" altLang="zh-CN" sz="2000" i="1" dirty="0" smtClean="0">
                <a:latin typeface="Times New Roman" pitchFamily="18" charset="0"/>
              </a:rPr>
              <a:t>w</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baseline="-25000" dirty="0" smtClean="0">
                <a:latin typeface="Times New Roman" pitchFamily="18" charset="0"/>
              </a:rPr>
              <a:t>2</a:t>
            </a:r>
            <a:r>
              <a:rPr lang="en-US" altLang="zh-CN" sz="2000" dirty="0" smtClean="0">
                <a:latin typeface="Times New Roman" pitchFamily="18" charset="0"/>
              </a:rPr>
              <a:t>)</a:t>
            </a:r>
          </a:p>
          <a:p>
            <a:pPr lvl="1"/>
            <a:r>
              <a:rPr lang="zh-CN" altLang="en-US" sz="2000" dirty="0" smtClean="0">
                <a:latin typeface="Times New Roman" pitchFamily="18" charset="0"/>
              </a:rPr>
              <a:t>则</a:t>
            </a:r>
            <a:r>
              <a:rPr lang="en-US" altLang="zh-CN" sz="2000" dirty="0" smtClean="0">
                <a:latin typeface="Times New Roman" pitchFamily="18" charset="0"/>
              </a:rPr>
              <a:t>LFSR1</a:t>
            </a:r>
            <a:r>
              <a:rPr lang="zh-CN" altLang="en-US" sz="2000" dirty="0" smtClean="0">
                <a:latin typeface="Times New Roman" pitchFamily="18" charset="0"/>
              </a:rPr>
              <a:t>运行（</a:t>
            </a:r>
            <a:r>
              <a:rPr lang="en-US" altLang="zh-CN" sz="2000" i="1" dirty="0" smtClean="0">
                <a:latin typeface="Times New Roman" pitchFamily="18" charset="0"/>
              </a:rPr>
              <a:t>p</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d</a:t>
            </a:r>
            <a:r>
              <a:rPr lang="zh-CN" altLang="en-US" sz="2000" dirty="0" smtClean="0">
                <a:latin typeface="Times New Roman" pitchFamily="18" charset="0"/>
              </a:rPr>
              <a:t>）个周期后，</a:t>
            </a:r>
            <a:r>
              <a:rPr lang="en-US" altLang="zh-CN" sz="2000" dirty="0" smtClean="0">
                <a:latin typeface="Times New Roman" pitchFamily="18" charset="0"/>
              </a:rPr>
              <a:t>LFSR2</a:t>
            </a:r>
            <a:r>
              <a:rPr lang="zh-CN" altLang="en-US" sz="2000" dirty="0" smtClean="0">
                <a:latin typeface="Times New Roman" pitchFamily="18" charset="0"/>
              </a:rPr>
              <a:t>刚好运行</a:t>
            </a:r>
            <a:r>
              <a:rPr lang="en-US" altLang="zh-CN" sz="2000" i="1" dirty="0" smtClean="0">
                <a:latin typeface="Times New Roman" pitchFamily="18" charset="0"/>
              </a:rPr>
              <a:t>dt</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baseline="-25000" dirty="0" smtClean="0">
                <a:latin typeface="Times New Roman" pitchFamily="18" charset="0"/>
              </a:rPr>
              <a:t>2</a:t>
            </a:r>
            <a:r>
              <a:rPr lang="en-US" altLang="zh-CN" sz="2000" dirty="0" smtClean="0">
                <a:latin typeface="Times New Roman" pitchFamily="18" charset="0"/>
              </a:rPr>
              <a:t>/d</a:t>
            </a:r>
            <a:r>
              <a:rPr lang="zh-CN" altLang="en-US" sz="2000" dirty="0" smtClean="0">
                <a:latin typeface="Times New Roman" pitchFamily="18" charset="0"/>
              </a:rPr>
              <a:t>＝</a:t>
            </a:r>
            <a:r>
              <a:rPr lang="en-US" altLang="zh-CN" sz="2000" i="1" dirty="0" smtClean="0">
                <a:latin typeface="Times New Roman" pitchFamily="18" charset="0"/>
              </a:rPr>
              <a:t>tp</a:t>
            </a:r>
            <a:r>
              <a:rPr lang="en-US" altLang="zh-CN" sz="2000" baseline="-25000" dirty="0" smtClean="0">
                <a:latin typeface="Times New Roman" pitchFamily="18" charset="0"/>
              </a:rPr>
              <a:t>2</a:t>
            </a:r>
            <a:r>
              <a:rPr lang="zh-CN" altLang="en-US" sz="2000" dirty="0" smtClean="0">
                <a:latin typeface="Times New Roman" pitchFamily="18" charset="0"/>
              </a:rPr>
              <a:t>拍，即</a:t>
            </a:r>
            <a:r>
              <a:rPr lang="en-US" altLang="zh-CN" sz="2000" i="1" dirty="0" smtClean="0">
                <a:latin typeface="Times New Roman" pitchFamily="18" charset="0"/>
              </a:rPr>
              <a:t>t</a:t>
            </a:r>
            <a:r>
              <a:rPr lang="zh-CN" altLang="en-US" sz="2000" dirty="0" smtClean="0">
                <a:latin typeface="Times New Roman" pitchFamily="18" charset="0"/>
              </a:rPr>
              <a:t>个</a:t>
            </a:r>
            <a:r>
              <a:rPr lang="zh-CN" altLang="en-US" sz="2000" dirty="0" smtClean="0">
                <a:solidFill>
                  <a:srgbClr val="0000FF"/>
                </a:solidFill>
                <a:latin typeface="Times New Roman" pitchFamily="18" charset="0"/>
              </a:rPr>
              <a:t>整周期</a:t>
            </a:r>
            <a:r>
              <a:rPr lang="zh-CN" altLang="en-US" sz="2000" dirty="0" smtClean="0">
                <a:latin typeface="Times New Roman" pitchFamily="18" charset="0"/>
              </a:rPr>
              <a:t>，于是两个</a:t>
            </a:r>
            <a:r>
              <a:rPr lang="en-US" altLang="zh-CN" sz="2000" dirty="0" smtClean="0">
                <a:latin typeface="Times New Roman" pitchFamily="18" charset="0"/>
              </a:rPr>
              <a:t>LFSR</a:t>
            </a:r>
            <a:r>
              <a:rPr lang="zh-CN" altLang="en-US" sz="2000" dirty="0" smtClean="0">
                <a:latin typeface="Times New Roman" pitchFamily="18" charset="0"/>
              </a:rPr>
              <a:t>都回到初态，这时运行了（</a:t>
            </a:r>
            <a:r>
              <a:rPr lang="en-US" altLang="zh-CN" sz="2000" i="1" dirty="0" smtClean="0">
                <a:latin typeface="Times New Roman" pitchFamily="18" charset="0"/>
              </a:rPr>
              <a:t>p</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d</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baseline="-25000" dirty="0" smtClean="0">
                <a:latin typeface="Times New Roman" pitchFamily="18" charset="0"/>
              </a:rPr>
              <a:t>1</a:t>
            </a:r>
            <a:r>
              <a:rPr lang="zh-CN" altLang="en-US" sz="2000" dirty="0" smtClean="0">
                <a:latin typeface="Times New Roman" pitchFamily="18" charset="0"/>
              </a:rPr>
              <a:t>个节拍，即所谓的周期</a:t>
            </a:r>
            <a:endParaRPr lang="en-US" altLang="zh-CN" sz="2000" dirty="0" smtClean="0">
              <a:latin typeface="Times New Roman" pitchFamily="18" charset="0"/>
            </a:endParaRPr>
          </a:p>
          <a:p>
            <a:r>
              <a:rPr lang="zh-CN" altLang="en-US" sz="2000" dirty="0" smtClean="0">
                <a:latin typeface="Times New Roman" pitchFamily="18" charset="0"/>
              </a:rPr>
              <a:t>又设</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和</a:t>
            </a:r>
            <a:r>
              <a:rPr lang="en-US" altLang="zh-CN" sz="2000" dirty="0" smtClean="0">
                <a:latin typeface="Times New Roman" pitchFamily="18" charset="0"/>
              </a:rPr>
              <a:t>{</a:t>
            </a:r>
            <a:r>
              <a:rPr lang="en-US" altLang="zh-CN" sz="2000" i="1" dirty="0" err="1" smtClean="0">
                <a:latin typeface="Times New Roman" pitchFamily="18" charset="0"/>
              </a:rPr>
              <a:t>b</a:t>
            </a:r>
            <a:r>
              <a:rPr lang="en-US" altLang="zh-CN" sz="2000" i="1" baseline="-25000" dirty="0" err="1"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的极小特征多项式分别为</a:t>
            </a:r>
            <a:r>
              <a:rPr lang="en-US" altLang="zh-CN" sz="2000" dirty="0" smtClean="0">
                <a:latin typeface="Times New Roman" pitchFamily="18" charset="0"/>
              </a:rPr>
              <a:t>GF(2)</a:t>
            </a:r>
            <a:r>
              <a:rPr lang="zh-CN" altLang="en-US" sz="2000" dirty="0" smtClean="0">
                <a:latin typeface="Times New Roman" pitchFamily="18" charset="0"/>
              </a:rPr>
              <a:t>上的</a:t>
            </a:r>
            <a:r>
              <a:rPr lang="en-US" altLang="zh-CN" sz="2000" dirty="0" smtClean="0">
                <a:latin typeface="Times New Roman" pitchFamily="18" charset="0"/>
              </a:rPr>
              <a:t>m</a:t>
            </a:r>
            <a:r>
              <a:rPr lang="zh-CN" altLang="en-US" sz="2000" dirty="0" smtClean="0">
                <a:latin typeface="Times New Roman" pitchFamily="18" charset="0"/>
              </a:rPr>
              <a:t>和</a:t>
            </a:r>
            <a:r>
              <a:rPr lang="en-US" altLang="zh-CN" sz="2000" dirty="0" smtClean="0">
                <a:latin typeface="Times New Roman" pitchFamily="18" charset="0"/>
              </a:rPr>
              <a:t>n</a:t>
            </a:r>
            <a:r>
              <a:rPr lang="zh-CN" altLang="en-US" sz="2000" dirty="0" smtClean="0">
                <a:latin typeface="Times New Roman" pitchFamily="18" charset="0"/>
              </a:rPr>
              <a:t>次本原多项式</a:t>
            </a:r>
            <a:r>
              <a:rPr lang="en-US" altLang="zh-CN" sz="2000" i="1" dirty="0" smtClean="0">
                <a:latin typeface="Times New Roman" pitchFamily="18" charset="0"/>
              </a:rPr>
              <a:t>f</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和</a:t>
            </a:r>
            <a:r>
              <a:rPr lang="en-US" altLang="zh-CN" sz="2000" i="1" dirty="0" smtClean="0">
                <a:latin typeface="Times New Roman" pitchFamily="18" charset="0"/>
              </a:rPr>
              <a:t>f</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，且</a:t>
            </a:r>
            <a:r>
              <a:rPr lang="en-US" altLang="zh-CN" sz="2000" i="1" dirty="0" err="1" smtClean="0">
                <a:latin typeface="Times New Roman" pitchFamily="18" charset="0"/>
              </a:rPr>
              <a:t>m</a:t>
            </a:r>
            <a:r>
              <a:rPr lang="en-US" altLang="zh-CN" sz="2000" dirty="0" err="1" smtClean="0">
                <a:latin typeface="Times New Roman" pitchFamily="18" charset="0"/>
              </a:rPr>
              <a:t>|</a:t>
            </a:r>
            <a:r>
              <a:rPr lang="en-US" altLang="zh-CN" sz="2000" i="1" dirty="0" err="1" smtClean="0">
                <a:latin typeface="Times New Roman" pitchFamily="18" charset="0"/>
              </a:rPr>
              <a:t>n</a:t>
            </a:r>
            <a:r>
              <a:rPr lang="zh-CN" altLang="en-US" sz="2000" dirty="0" smtClean="0">
                <a:latin typeface="Times New Roman" pitchFamily="18" charset="0"/>
              </a:rPr>
              <a:t>。因此，</a:t>
            </a:r>
            <a:r>
              <a:rPr lang="en-US" altLang="zh-CN" sz="2000" i="1" dirty="0" smtClean="0">
                <a:latin typeface="Times New Roman" pitchFamily="18" charset="0"/>
              </a:rPr>
              <a:t>p</a:t>
            </a:r>
            <a:r>
              <a:rPr lang="en-US" altLang="zh-CN" sz="2000" baseline="-25000" dirty="0" smtClean="0">
                <a:latin typeface="Times New Roman" pitchFamily="18" charset="0"/>
              </a:rPr>
              <a:t>1</a:t>
            </a:r>
            <a:r>
              <a:rPr lang="en-US" altLang="zh-CN" sz="2000" dirty="0" smtClean="0">
                <a:latin typeface="Times New Roman" pitchFamily="18" charset="0"/>
              </a:rPr>
              <a:t>=2</a:t>
            </a:r>
            <a:r>
              <a:rPr lang="en-US" altLang="zh-CN" sz="2000" baseline="30000" dirty="0" smtClean="0">
                <a:latin typeface="Times New Roman" pitchFamily="18" charset="0"/>
              </a:rPr>
              <a:t>m</a:t>
            </a:r>
            <a:r>
              <a:rPr lang="en-US" altLang="zh-CN" sz="2000" dirty="0" smtClean="0">
                <a:latin typeface="Times New Roman" pitchFamily="18" charset="0"/>
              </a:rPr>
              <a:t>-1,</a:t>
            </a:r>
            <a:r>
              <a:rPr lang="en-US" altLang="zh-CN" sz="2000" i="1" dirty="0" smtClean="0">
                <a:latin typeface="Times New Roman" pitchFamily="18" charset="0"/>
              </a:rPr>
              <a:t>p</a:t>
            </a:r>
            <a:r>
              <a:rPr lang="en-US" altLang="zh-CN" sz="2000" baseline="-25000" dirty="0" smtClean="0">
                <a:latin typeface="Times New Roman" pitchFamily="18" charset="0"/>
              </a:rPr>
              <a:t>2</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。又知</a:t>
            </a:r>
            <a:r>
              <a:rPr lang="en-US" altLang="zh-CN" sz="2000" i="1" dirty="0" smtClean="0">
                <a:latin typeface="Times New Roman" pitchFamily="18" charset="0"/>
              </a:rPr>
              <a:t>w</a:t>
            </a:r>
            <a:r>
              <a:rPr lang="en-US" altLang="zh-CN" sz="2000" baseline="-25000" dirty="0" smtClean="0">
                <a:latin typeface="Times New Roman" pitchFamily="18" charset="0"/>
              </a:rPr>
              <a:t>1</a:t>
            </a:r>
            <a:r>
              <a:rPr lang="en-US" altLang="zh-CN" sz="2000" dirty="0" smtClean="0">
                <a:latin typeface="Times New Roman" pitchFamily="18" charset="0"/>
              </a:rPr>
              <a:t>=2</a:t>
            </a:r>
            <a:r>
              <a:rPr lang="en-US" altLang="zh-CN" sz="2000" baseline="30000" dirty="0" smtClean="0">
                <a:latin typeface="Times New Roman" pitchFamily="18" charset="0"/>
              </a:rPr>
              <a:t>m-1</a:t>
            </a:r>
            <a:r>
              <a:rPr lang="zh-CN" altLang="en-US" sz="2000" dirty="0" smtClean="0">
                <a:latin typeface="Times New Roman" pitchFamily="18" charset="0"/>
              </a:rPr>
              <a:t>， 因此</a:t>
            </a:r>
            <a:r>
              <a:rPr lang="en-US" altLang="zh-CN" sz="2000" dirty="0" err="1" smtClean="0">
                <a:latin typeface="Times New Roman" pitchFamily="18" charset="0"/>
              </a:rPr>
              <a:t>gcd</a:t>
            </a:r>
            <a:r>
              <a:rPr lang="en-US" altLang="zh-CN" sz="2000" dirty="0" smtClean="0">
                <a:latin typeface="Times New Roman" pitchFamily="18" charset="0"/>
              </a:rPr>
              <a:t>(</a:t>
            </a:r>
            <a:r>
              <a:rPr lang="en-US" altLang="zh-CN" sz="2000" i="1" dirty="0" smtClean="0">
                <a:latin typeface="Times New Roman" pitchFamily="18" charset="0"/>
              </a:rPr>
              <a:t>w</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baseline="-25000" dirty="0" smtClean="0">
                <a:latin typeface="Times New Roman" pitchFamily="18" charset="0"/>
              </a:rPr>
              <a:t>2</a:t>
            </a:r>
            <a:r>
              <a:rPr lang="en-US" altLang="zh-CN" sz="2000" dirty="0" smtClean="0">
                <a:latin typeface="Times New Roman" pitchFamily="18" charset="0"/>
              </a:rPr>
              <a:t>)=1</a:t>
            </a:r>
            <a:r>
              <a:rPr lang="zh-CN" altLang="en-US" sz="2000" dirty="0" smtClean="0">
                <a:latin typeface="Times New Roman" pitchFamily="18" charset="0"/>
              </a:rPr>
              <a:t>，所以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baseline="-25000" dirty="0" smtClean="0">
                <a:latin typeface="Times New Roman" pitchFamily="18" charset="0"/>
              </a:rPr>
              <a:t>1</a:t>
            </a:r>
            <a:r>
              <a:rPr lang="en-US" altLang="zh-CN" sz="2000" i="1" dirty="0" smtClean="0">
                <a:latin typeface="Times New Roman" pitchFamily="18" charset="0"/>
              </a:rPr>
              <a:t>p</a:t>
            </a:r>
            <a:r>
              <a:rPr lang="en-US" altLang="zh-CN" sz="2000" baseline="-25000" dirty="0" smtClean="0">
                <a:latin typeface="Times New Roman" pitchFamily="18" charset="0"/>
              </a:rPr>
              <a:t>2</a:t>
            </a:r>
            <a:r>
              <a:rPr lang="en-US" altLang="zh-CN" sz="2000" dirty="0" smtClean="0">
                <a:latin typeface="Times New Roman" pitchFamily="18" charset="0"/>
              </a:rPr>
              <a:t>=(2</a:t>
            </a:r>
            <a:r>
              <a:rPr lang="en-US" altLang="zh-CN" sz="2000" baseline="30000" dirty="0" smtClean="0">
                <a:latin typeface="Times New Roman" pitchFamily="18" charset="0"/>
              </a:rPr>
              <a:t>m</a:t>
            </a:r>
            <a:r>
              <a:rPr lang="en-US" altLang="zh-CN" sz="2000" dirty="0" smtClean="0">
                <a:latin typeface="Times New Roman" pitchFamily="18" charset="0"/>
              </a:rPr>
              <a:t>-1)(2</a:t>
            </a:r>
            <a:r>
              <a:rPr lang="en-US" altLang="zh-CN" sz="2000"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a:t>
            </a:r>
          </a:p>
          <a:p>
            <a:pPr lvl="1"/>
            <a:r>
              <a:rPr lang="zh-CN" altLang="en-US" sz="2000" dirty="0" smtClean="0">
                <a:latin typeface="Times New Roman" pitchFamily="18" charset="0"/>
              </a:rPr>
              <a:t>此外，也可推导出</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的线性复杂度为</a:t>
            </a:r>
            <a:r>
              <a:rPr lang="en-US" altLang="zh-CN" sz="2000" i="1" dirty="0" smtClean="0">
                <a:latin typeface="Times New Roman" pitchFamily="18" charset="0"/>
              </a:rPr>
              <a:t>n</a:t>
            </a:r>
            <a:r>
              <a:rPr lang="en-US" altLang="zh-CN" sz="2000" dirty="0" smtClean="0">
                <a:latin typeface="Times New Roman" pitchFamily="18" charset="0"/>
              </a:rPr>
              <a:t>(2</a:t>
            </a:r>
            <a:r>
              <a:rPr lang="en-US" altLang="zh-CN" sz="2000" baseline="30000" dirty="0" smtClean="0">
                <a:latin typeface="Times New Roman" pitchFamily="18" charset="0"/>
              </a:rPr>
              <a:t>m</a:t>
            </a:r>
            <a:r>
              <a:rPr lang="en-US" altLang="zh-CN" sz="2000" dirty="0" smtClean="0">
                <a:latin typeface="Times New Roman" pitchFamily="18" charset="0"/>
              </a:rPr>
              <a:t>-1)</a:t>
            </a:r>
            <a:r>
              <a:rPr lang="zh-CN" altLang="en-US" sz="2000" dirty="0" smtClean="0">
                <a:latin typeface="Times New Roman" pitchFamily="18" charset="0"/>
              </a:rPr>
              <a:t>，极小特征多项式为</a:t>
            </a:r>
          </a:p>
          <a:p>
            <a:pPr lvl="1"/>
            <a:endParaRPr lang="zh-CN" altLang="en-US" sz="2000" dirty="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30789" name="Object 5"/>
          <p:cNvGraphicFramePr>
            <a:graphicFrameLocks noChangeAspect="1"/>
          </p:cNvGraphicFramePr>
          <p:nvPr/>
        </p:nvGraphicFramePr>
        <p:xfrm>
          <a:off x="1155700" y="5334000"/>
          <a:ext cx="1282700" cy="518511"/>
        </p:xfrm>
        <a:graphic>
          <a:graphicData uri="http://schemas.openxmlformats.org/presentationml/2006/ole">
            <p:oleObj spid="_x0000_s630789" name="公式" r:id="rId3" imgW="634680" imgH="253800" progId="Equation.3">
              <p:embed/>
            </p:oleObj>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solidFill>
                  <a:srgbClr val="C00000"/>
                </a:solidFill>
                <a:latin typeface="Times New Roman" pitchFamily="18" charset="0"/>
              </a:rPr>
              <a:t>五、</a:t>
            </a:r>
            <a:r>
              <a:rPr lang="en-US" altLang="zh-CN" sz="2400" dirty="0" smtClean="0">
                <a:solidFill>
                  <a:srgbClr val="C00000"/>
                </a:solidFill>
                <a:latin typeface="Times New Roman" pitchFamily="18" charset="0"/>
              </a:rPr>
              <a:t> </a:t>
            </a:r>
            <a:r>
              <a:rPr lang="zh-CN" altLang="en-US" sz="2400" dirty="0" smtClean="0">
                <a:solidFill>
                  <a:srgbClr val="C00000"/>
                </a:solidFill>
                <a:latin typeface="Times New Roman" pitchFamily="18" charset="0"/>
              </a:rPr>
              <a:t>钟控序列生成器</a:t>
            </a:r>
            <a:endParaRPr lang="en-US" altLang="zh-CN" sz="2400" dirty="0" smtClean="0">
              <a:solidFill>
                <a:srgbClr val="C00000"/>
              </a:solidFill>
              <a:latin typeface="Times New Roman" pitchFamily="18" charset="0"/>
            </a:endParaRPr>
          </a:p>
          <a:p>
            <a:pPr lvl="1"/>
            <a:r>
              <a:rPr lang="zh-CN" altLang="en-US" sz="2000" dirty="0" smtClean="0">
                <a:latin typeface="Times New Roman" pitchFamily="18" charset="0"/>
              </a:rPr>
              <a:t>本质上可以认为</a:t>
            </a:r>
            <a:r>
              <a:rPr lang="en-US" altLang="zh-CN" sz="2000" dirty="0" smtClean="0">
                <a:latin typeface="Times New Roman" pitchFamily="18" charset="0"/>
              </a:rPr>
              <a:t>LFSR1</a:t>
            </a:r>
            <a:r>
              <a:rPr lang="zh-CN" altLang="en-US" sz="2000" dirty="0" smtClean="0">
                <a:latin typeface="Times New Roman" pitchFamily="18" charset="0"/>
              </a:rPr>
              <a:t>的一个周期</a:t>
            </a:r>
            <a:r>
              <a:rPr lang="en-US" altLang="zh-CN" sz="2000" dirty="0" smtClean="0">
                <a:latin typeface="Times New Roman" pitchFamily="18" charset="0"/>
              </a:rPr>
              <a:t>(2</a:t>
            </a:r>
            <a:r>
              <a:rPr lang="en-US" altLang="zh-CN" sz="2000" baseline="30000" dirty="0" smtClean="0">
                <a:latin typeface="Times New Roman" pitchFamily="18" charset="0"/>
              </a:rPr>
              <a:t>m</a:t>
            </a:r>
            <a:r>
              <a:rPr lang="en-US" altLang="zh-CN" sz="2000" dirty="0" smtClean="0">
                <a:latin typeface="Times New Roman" pitchFamily="18" charset="0"/>
              </a:rPr>
              <a:t>-1)</a:t>
            </a:r>
            <a:r>
              <a:rPr lang="zh-CN" altLang="en-US" sz="2000" dirty="0" smtClean="0">
                <a:latin typeface="Times New Roman" pitchFamily="18" charset="0"/>
              </a:rPr>
              <a:t>的</a:t>
            </a:r>
            <a:r>
              <a:rPr lang="en-US" altLang="zh-CN" sz="2000" dirty="0" smtClean="0">
                <a:latin typeface="Times New Roman" pitchFamily="18" charset="0"/>
              </a:rPr>
              <a:t>0</a:t>
            </a:r>
            <a:r>
              <a:rPr lang="zh-CN" altLang="en-US" sz="2000" dirty="0" smtClean="0">
                <a:latin typeface="Times New Roman" pitchFamily="18" charset="0"/>
              </a:rPr>
              <a:t>和</a:t>
            </a:r>
            <a:r>
              <a:rPr lang="en-US" altLang="zh-CN" sz="2000" dirty="0" smtClean="0">
                <a:latin typeface="Times New Roman" pitchFamily="18" charset="0"/>
              </a:rPr>
              <a:t>1</a:t>
            </a:r>
            <a:r>
              <a:rPr lang="zh-CN" altLang="en-US" sz="2000" dirty="0" smtClean="0">
                <a:latin typeface="Times New Roman" pitchFamily="18" charset="0"/>
              </a:rPr>
              <a:t>的变化规律来控制</a:t>
            </a:r>
            <a:r>
              <a:rPr lang="en-US" altLang="zh-CN" sz="2000" dirty="0" smtClean="0">
                <a:latin typeface="Times New Roman" pitchFamily="18" charset="0"/>
              </a:rPr>
              <a:t>LFSR2</a:t>
            </a:r>
            <a:r>
              <a:rPr lang="zh-CN" altLang="en-US" sz="2000" dirty="0" smtClean="0">
                <a:latin typeface="Times New Roman" pitchFamily="18" charset="0"/>
              </a:rPr>
              <a:t>的状态重复规律，即</a:t>
            </a:r>
            <a:r>
              <a:rPr lang="en-US" altLang="zh-CN" sz="2000" dirty="0" smtClean="0">
                <a:latin typeface="Times New Roman" pitchFamily="18" charset="0"/>
              </a:rPr>
              <a:t>0</a:t>
            </a:r>
            <a:r>
              <a:rPr lang="zh-CN" altLang="en-US" sz="2000" dirty="0" smtClean="0">
                <a:latin typeface="Times New Roman" pitchFamily="18" charset="0"/>
              </a:rPr>
              <a:t>时状态重复，</a:t>
            </a:r>
            <a:r>
              <a:rPr lang="en-US" altLang="zh-CN" sz="2000" dirty="0" smtClean="0">
                <a:latin typeface="Times New Roman" pitchFamily="18" charset="0"/>
              </a:rPr>
              <a:t>1</a:t>
            </a:r>
            <a:r>
              <a:rPr lang="zh-CN" altLang="en-US" sz="2000" dirty="0" smtClean="0">
                <a:latin typeface="Times New Roman" pitchFamily="18" charset="0"/>
              </a:rPr>
              <a:t>时按</a:t>
            </a:r>
            <a:r>
              <a:rPr lang="en-US" altLang="zh-CN" sz="2000" dirty="0" smtClean="0">
                <a:latin typeface="Times New Roman" pitchFamily="18" charset="0"/>
              </a:rPr>
              <a:t>f</a:t>
            </a:r>
            <a:r>
              <a:rPr lang="en-US" altLang="zh-CN" sz="2000" baseline="-25000" dirty="0" smtClean="0">
                <a:latin typeface="Times New Roman" pitchFamily="18" charset="0"/>
              </a:rPr>
              <a:t>2</a:t>
            </a:r>
            <a:r>
              <a:rPr lang="zh-CN" altLang="en-US" sz="2000" dirty="0" smtClean="0">
                <a:latin typeface="Times New Roman" pitchFamily="18" charset="0"/>
              </a:rPr>
              <a:t>状态转换，这样</a:t>
            </a:r>
            <a:r>
              <a:rPr lang="en-US" altLang="zh-CN" sz="2000" i="1" dirty="0" smtClean="0">
                <a:latin typeface="Times New Roman" pitchFamily="18" charset="0"/>
              </a:rPr>
              <a:t>n</a:t>
            </a:r>
            <a:r>
              <a:rPr lang="en-US" altLang="zh-CN" sz="2000" dirty="0" smtClean="0">
                <a:latin typeface="Times New Roman" pitchFamily="18" charset="0"/>
              </a:rPr>
              <a:t>(2</a:t>
            </a:r>
            <a:r>
              <a:rPr lang="en-US" altLang="zh-CN" sz="2000" baseline="30000" dirty="0" smtClean="0">
                <a:latin typeface="Times New Roman" pitchFamily="18" charset="0"/>
              </a:rPr>
              <a:t>m</a:t>
            </a:r>
            <a:r>
              <a:rPr lang="en-US" altLang="zh-CN" sz="2000" dirty="0" smtClean="0">
                <a:latin typeface="Times New Roman" pitchFamily="18" charset="0"/>
              </a:rPr>
              <a:t>-1)</a:t>
            </a:r>
            <a:r>
              <a:rPr lang="zh-CN" altLang="en-US" sz="2000" dirty="0" smtClean="0">
                <a:latin typeface="Times New Roman" pitchFamily="18" charset="0"/>
              </a:rPr>
              <a:t>个初态刚好可以分成</a:t>
            </a:r>
            <a:r>
              <a:rPr lang="en-US" altLang="zh-CN" sz="2000" dirty="0" smtClean="0">
                <a:latin typeface="Times New Roman" pitchFamily="18" charset="0"/>
              </a:rPr>
              <a:t>(2</a:t>
            </a:r>
            <a:r>
              <a:rPr lang="en-US" altLang="zh-CN" sz="2000" baseline="30000" dirty="0" smtClean="0">
                <a:latin typeface="Times New Roman" pitchFamily="18" charset="0"/>
              </a:rPr>
              <a:t>m</a:t>
            </a:r>
            <a:r>
              <a:rPr lang="en-US" altLang="zh-CN" sz="2000" dirty="0" smtClean="0">
                <a:latin typeface="Times New Roman" pitchFamily="18" charset="0"/>
              </a:rPr>
              <a:t>-1)</a:t>
            </a:r>
            <a:r>
              <a:rPr lang="zh-CN" altLang="en-US" sz="2000" dirty="0" smtClean="0">
                <a:latin typeface="Times New Roman" pitchFamily="18" charset="0"/>
              </a:rPr>
              <a:t>组，于是可以生成密钥流</a:t>
            </a:r>
            <a:endParaRPr lang="en-US" altLang="zh-CN" sz="2000" dirty="0" smtClean="0">
              <a:latin typeface="Times New Roman" pitchFamily="18" charset="0"/>
            </a:endParaRPr>
          </a:p>
          <a:p>
            <a:pPr lvl="1"/>
            <a:endParaRPr lang="zh-CN" altLang="en-US" sz="2000" dirty="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Rectangle 3"/>
          <p:cNvSpPr txBox="1">
            <a:spLocks noChangeArrowheads="1"/>
          </p:cNvSpPr>
          <p:nvPr/>
        </p:nvSpPr>
        <p:spPr bwMode="auto">
          <a:xfrm>
            <a:off x="457200" y="2667000"/>
            <a:ext cx="4038600" cy="3463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20000"/>
              </a:lnSpc>
              <a:spcBef>
                <a:spcPct val="40000"/>
              </a:spcBef>
              <a:spcAft>
                <a:spcPct val="10000"/>
              </a:spcAft>
              <a:buClr>
                <a:schemeClr val="tx2"/>
              </a:buClr>
              <a:buSzPct val="70000"/>
              <a:buFont typeface="Wingdings" pitchFamily="2" charset="2"/>
              <a:buChar char="Ü"/>
              <a:tabLst/>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每一行为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LFSR2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的状态</a:t>
            </a:r>
          </a:p>
          <a:p>
            <a:pPr marL="342900" marR="0" lvl="0" indent="-342900" algn="l" defTabSz="914400" rtl="0" eaLnBrk="0" fontAlgn="base" latinLnBrk="0" hangingPunct="0">
              <a:lnSpc>
                <a:spcPct val="120000"/>
              </a:lnSpc>
              <a:spcBef>
                <a:spcPct val="40000"/>
              </a:spcBef>
              <a:spcAft>
                <a:spcPct val="10000"/>
              </a:spcAft>
              <a:buClr>
                <a:schemeClr val="tx2"/>
              </a:buClr>
              <a:buSzPct val="70000"/>
              <a:buFont typeface="Wingdings" pitchFamily="2" charset="2"/>
              <a:buChar char="Ü"/>
              <a:tabLst/>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LFSR1</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序列中</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0,1</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变化决定了状态的</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变化规律</a:t>
            </a:r>
            <a:endPar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0" fontAlgn="base" latinLnBrk="0" hangingPunct="0">
              <a:lnSpc>
                <a:spcPct val="120000"/>
              </a:lnSpc>
              <a:spcBef>
                <a:spcPct val="40000"/>
              </a:spcBef>
              <a:spcAft>
                <a:spcPct val="10000"/>
              </a:spcAft>
              <a:buClr>
                <a:schemeClr val="tx2"/>
              </a:buClr>
              <a:buSzPct val="70000"/>
              <a:buFont typeface="Wingdings" pitchFamily="2" charset="2"/>
              <a:buChar char="Ü"/>
              <a:tabLst/>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行间状态的重复规律与</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LFSR1</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在</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2</a:t>
            </a:r>
            <a:r>
              <a:rPr kumimoji="0" lang="en-US" altLang="zh-CN" sz="2000" b="1" i="0" u="none" strike="noStrike" kern="0" cap="none" spc="0" normalizeH="0" baseline="3000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m</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-1</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个节拍内</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1</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的</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变化规律相同</a:t>
            </a:r>
            <a:endPar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0" fontAlgn="base" latinLnBrk="0" hangingPunct="0">
              <a:lnSpc>
                <a:spcPct val="120000"/>
              </a:lnSpc>
              <a:spcBef>
                <a:spcPct val="40000"/>
              </a:spcBef>
              <a:spcAft>
                <a:spcPct val="10000"/>
              </a:spcAft>
              <a:buClr>
                <a:schemeClr val="tx2"/>
              </a:buClr>
              <a:buSzPct val="70000"/>
              <a:buFont typeface="Wingdings" pitchFamily="2" charset="2"/>
              <a:buChar char="Ü"/>
              <a:tabLst/>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所以极小多项式为</a:t>
            </a:r>
            <a:r>
              <a:rPr kumimoji="0" lang="en-US" altLang="zh-CN" sz="2000" b="1" i="1"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f</a:t>
            </a:r>
            <a:r>
              <a:rPr kumimoji="0" lang="en-US" altLang="zh-CN" sz="2000" b="1" i="0" u="none" strike="noStrike" kern="0" cap="none" spc="0" normalizeH="0" baseline="-2500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2</a:t>
            </a:r>
            <a:endParaRPr kumimoji="0" lang="en-US" altLang="zh-CN" sz="2000" b="1" i="0" u="none" strike="noStrike" kern="0" cap="none" spc="0" normalizeH="0" baseline="-25000" noProof="0" dirty="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endParaRPr>
          </a:p>
        </p:txBody>
      </p:sp>
      <p:graphicFrame>
        <p:nvGraphicFramePr>
          <p:cNvPr id="8" name="Object 4"/>
          <p:cNvGraphicFramePr>
            <a:graphicFrameLocks noChangeAspect="1"/>
          </p:cNvGraphicFramePr>
          <p:nvPr/>
        </p:nvGraphicFramePr>
        <p:xfrm>
          <a:off x="4648200" y="3870325"/>
          <a:ext cx="4038600" cy="2058988"/>
        </p:xfrm>
        <a:graphic>
          <a:graphicData uri="http://schemas.openxmlformats.org/presentationml/2006/ole">
            <p:oleObj spid="_x0000_s631811" name="Visio" r:id="rId3" imgW="4683609" imgH="2387465" progId="Visio.Drawing.11">
              <p:embed/>
            </p:oleObj>
          </a:graphicData>
        </a:graphic>
      </p:graphicFrame>
      <p:graphicFrame>
        <p:nvGraphicFramePr>
          <p:cNvPr id="9" name="Object 7"/>
          <p:cNvGraphicFramePr>
            <a:graphicFrameLocks noChangeAspect="1"/>
          </p:cNvGraphicFramePr>
          <p:nvPr/>
        </p:nvGraphicFramePr>
        <p:xfrm>
          <a:off x="4800600" y="2682875"/>
          <a:ext cx="2662238" cy="974725"/>
        </p:xfrm>
        <a:graphic>
          <a:graphicData uri="http://schemas.openxmlformats.org/presentationml/2006/ole">
            <p:oleObj spid="_x0000_s631812" name="Visio" r:id="rId4" imgW="2662342" imgH="974638" progId="Visio.Drawing.11">
              <p:embed/>
            </p:oleObj>
          </a:graphicData>
        </a:graphic>
      </p:graphicFrame>
      <p:sp>
        <p:nvSpPr>
          <p:cNvPr id="10" name="Text Box 10"/>
          <p:cNvSpPr txBox="1">
            <a:spLocks noChangeArrowheads="1"/>
          </p:cNvSpPr>
          <p:nvPr/>
        </p:nvSpPr>
        <p:spPr bwMode="auto">
          <a:xfrm>
            <a:off x="4724400" y="6003925"/>
            <a:ext cx="3429000" cy="396875"/>
          </a:xfrm>
          <a:prstGeom prst="rect">
            <a:avLst/>
          </a:prstGeom>
          <a:noFill/>
          <a:ln w="9525" algn="ctr">
            <a:noFill/>
            <a:miter lim="800000"/>
            <a:headEnd/>
            <a:tailEnd/>
          </a:ln>
          <a:effectLst/>
        </p:spPr>
        <p:txBody>
          <a:bodyPr anchor="b">
            <a:spAutoFit/>
          </a:bodyPr>
          <a:lstStyle/>
          <a:p>
            <a:pPr>
              <a:spcBef>
                <a:spcPct val="50000"/>
              </a:spcBef>
            </a:pPr>
            <a:r>
              <a:rPr lang="zh-CN" altLang="en-US" sz="2000"/>
              <a:t>图</a:t>
            </a:r>
            <a:r>
              <a:rPr lang="en-US" altLang="zh-CN" sz="2000"/>
              <a:t>2 </a:t>
            </a:r>
            <a:r>
              <a:rPr lang="zh-CN" altLang="en-US" sz="2000"/>
              <a:t>钟控序列的等效</a:t>
            </a:r>
            <a:r>
              <a:rPr lang="en-US" altLang="zh-CN" sz="2000"/>
              <a:t>LFSR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2.1.1 </a:t>
            </a:r>
            <a:r>
              <a:rPr lang="zh-CN" altLang="en-US" dirty="0" smtClean="0"/>
              <a:t>同步流密码</a:t>
            </a:r>
            <a:endParaRPr lang="zh-CN" altLang="en-US" dirty="0"/>
          </a:p>
        </p:txBody>
      </p:sp>
      <p:sp>
        <p:nvSpPr>
          <p:cNvPr id="3" name="内容占位符 2"/>
          <p:cNvSpPr>
            <a:spLocks noGrp="1"/>
          </p:cNvSpPr>
          <p:nvPr>
            <p:ph idx="1"/>
          </p:nvPr>
        </p:nvSpPr>
        <p:spPr>
          <a:xfrm>
            <a:off x="457200" y="914400"/>
            <a:ext cx="8229600" cy="5486400"/>
          </a:xfrm>
        </p:spPr>
        <p:txBody>
          <a:bodyPr/>
          <a:lstStyle/>
          <a:p>
            <a:pPr>
              <a:lnSpc>
                <a:spcPct val="100000"/>
              </a:lnSpc>
            </a:pPr>
            <a:r>
              <a:rPr lang="zh-CN" altLang="en-US" sz="2400" dirty="0" smtClean="0">
                <a:latin typeface="Times New Roman" pitchFamily="18" charset="0"/>
              </a:rPr>
              <a:t>加密变换</a:t>
            </a:r>
            <a:r>
              <a:rPr lang="en-US" altLang="zh-CN" sz="2400" i="1" dirty="0" err="1" smtClean="0">
                <a:latin typeface="Times New Roman" pitchFamily="18" charset="0"/>
              </a:rPr>
              <a:t>Ez</a:t>
            </a:r>
            <a:r>
              <a:rPr lang="en-US" altLang="zh-CN" sz="2400" i="1" baseline="-25000" dirty="0" err="1" smtClean="0">
                <a:latin typeface="Times New Roman" pitchFamily="18" charset="0"/>
              </a:rPr>
              <a:t>i</a:t>
            </a:r>
            <a:r>
              <a:rPr lang="zh-CN" altLang="en-US" sz="2400" dirty="0" smtClean="0">
                <a:latin typeface="Times New Roman" pitchFamily="18" charset="0"/>
              </a:rPr>
              <a:t>可有多种选择，保证变换可逆性即可</a:t>
            </a:r>
          </a:p>
          <a:p>
            <a:pPr lvl="1">
              <a:lnSpc>
                <a:spcPct val="100000"/>
              </a:lnSpc>
            </a:pPr>
            <a:r>
              <a:rPr lang="zh-CN" altLang="en-US" sz="2000" dirty="0" smtClean="0">
                <a:latin typeface="Times New Roman" pitchFamily="18" charset="0"/>
              </a:rPr>
              <a:t>比如明文流和密钥流对应位异或</a:t>
            </a:r>
          </a:p>
          <a:p>
            <a:pPr lvl="1">
              <a:lnSpc>
                <a:spcPct val="100000"/>
              </a:lnSpc>
            </a:pPr>
            <a:r>
              <a:rPr lang="zh-CN" altLang="en-US" sz="2000" dirty="0" smtClean="0">
                <a:latin typeface="Times New Roman" pitchFamily="18" charset="0"/>
              </a:rPr>
              <a:t>实际数字保密通信系统一般都是二元的</a:t>
            </a:r>
            <a:r>
              <a:rPr lang="en-US" altLang="zh-CN" sz="2000" dirty="0" smtClean="0">
                <a:latin typeface="Times New Roman" pitchFamily="18" charset="0"/>
              </a:rPr>
              <a:t>{0,1},</a:t>
            </a:r>
            <a:r>
              <a:rPr lang="zh-CN" altLang="en-US" sz="2000" dirty="0" smtClean="0">
                <a:latin typeface="Times New Roman" pitchFamily="18" charset="0"/>
              </a:rPr>
              <a:t>在有限域</a:t>
            </a:r>
            <a:r>
              <a:rPr lang="en-US" altLang="zh-CN" sz="2000" dirty="0" smtClean="0">
                <a:latin typeface="Times New Roman" pitchFamily="18" charset="0"/>
              </a:rPr>
              <a:t>GF(2)</a:t>
            </a:r>
            <a:r>
              <a:rPr lang="zh-CN" altLang="en-US" sz="2000" dirty="0" smtClean="0">
                <a:latin typeface="Times New Roman" pitchFamily="18" charset="0"/>
              </a:rPr>
              <a:t>上讨论</a:t>
            </a:r>
            <a:r>
              <a:rPr lang="zh-CN" altLang="en-US" sz="2000" dirty="0" smtClean="0">
                <a:solidFill>
                  <a:srgbClr val="FF0000"/>
                </a:solidFill>
                <a:latin typeface="Times New Roman" pitchFamily="18" charset="0"/>
              </a:rPr>
              <a:t>二元加法流密码</a:t>
            </a:r>
            <a:r>
              <a:rPr lang="zh-CN" altLang="en-US" sz="2000" dirty="0" smtClean="0">
                <a:latin typeface="Times New Roman" pitchFamily="18" charset="0"/>
              </a:rPr>
              <a:t>是目前最常用的流密码体制</a:t>
            </a:r>
          </a:p>
          <a:p>
            <a:pPr lvl="2">
              <a:lnSpc>
                <a:spcPct val="100000"/>
              </a:lnSpc>
            </a:pPr>
            <a:r>
              <a:rPr lang="zh-CN" altLang="en-US" sz="2000" dirty="0" smtClean="0">
                <a:latin typeface="Times New Roman" pitchFamily="18" charset="0"/>
              </a:rPr>
              <a:t>加密变换可表示为</a:t>
            </a:r>
            <a:r>
              <a:rPr lang="en-US" altLang="zh-CN" sz="2000" i="1" dirty="0" err="1" smtClean="0">
                <a:latin typeface="Times New Roman" pitchFamily="18" charset="0"/>
              </a:rPr>
              <a:t>y</a:t>
            </a:r>
            <a:r>
              <a:rPr lang="en-US" altLang="zh-CN" sz="2000" i="1" baseline="-25000" dirty="0" err="1" smtClean="0">
                <a:latin typeface="Times New Roman" pitchFamily="18" charset="0"/>
              </a:rPr>
              <a:t>i</a:t>
            </a:r>
            <a:r>
              <a:rPr lang="zh-CN" altLang="en-US" sz="2000" dirty="0" smtClean="0">
                <a:latin typeface="Times New Roman" pitchFamily="18" charset="0"/>
              </a:rPr>
              <a:t>＝</a:t>
            </a:r>
            <a:r>
              <a:rPr lang="en-US" altLang="zh-CN" sz="2000" i="1" dirty="0" err="1" smtClean="0">
                <a:latin typeface="Times New Roman" pitchFamily="18" charset="0"/>
              </a:rPr>
              <a:t>z</a:t>
            </a:r>
            <a:r>
              <a:rPr lang="en-US" altLang="zh-CN" sz="2000" i="1" baseline="-25000" dirty="0" err="1" smtClean="0">
                <a:latin typeface="Times New Roman" pitchFamily="18" charset="0"/>
              </a:rPr>
              <a:t>i</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x</a:t>
            </a:r>
            <a:r>
              <a:rPr lang="en-US" altLang="zh-CN" sz="2000" i="1" baseline="-25000" dirty="0" err="1" smtClean="0">
                <a:latin typeface="Times New Roman" pitchFamily="18" charset="0"/>
              </a:rPr>
              <a:t>i</a:t>
            </a:r>
            <a:r>
              <a:rPr lang="zh-CN" altLang="en-US" sz="2000" i="1" dirty="0" smtClean="0">
                <a:latin typeface="Times New Roman" pitchFamily="18" charset="0"/>
              </a:rPr>
              <a:t>，</a:t>
            </a:r>
            <a:r>
              <a:rPr lang="zh-CN" altLang="en-US" sz="2000" dirty="0" smtClean="0">
                <a:latin typeface="Times New Roman" pitchFamily="18" charset="0"/>
              </a:rPr>
              <a:t>加法流密码体制模型</a:t>
            </a:r>
            <a:endParaRPr lang="en-US" altLang="zh-CN" sz="2000" dirty="0" smtClean="0">
              <a:latin typeface="Times New Roman" pitchFamily="18" charset="0"/>
            </a:endParaRPr>
          </a:p>
          <a:p>
            <a:pPr>
              <a:lnSpc>
                <a:spcPct val="110000"/>
              </a:lnSpc>
            </a:pPr>
            <a:r>
              <a:rPr lang="zh-CN" altLang="en-US" sz="2400" dirty="0" smtClean="0">
                <a:solidFill>
                  <a:srgbClr val="0000FF"/>
                </a:solidFill>
                <a:latin typeface="Times New Roman" pitchFamily="18" charset="0"/>
              </a:rPr>
              <a:t>同步流密码算法的设计主要是密钥流产生器的设计</a:t>
            </a:r>
          </a:p>
          <a:p>
            <a:pPr lvl="1">
              <a:lnSpc>
                <a:spcPct val="110000"/>
              </a:lnSpc>
            </a:pPr>
            <a:r>
              <a:rPr lang="zh-CN" altLang="en-US" sz="2000" dirty="0" smtClean="0">
                <a:latin typeface="Times New Roman" pitchFamily="18" charset="0"/>
              </a:rPr>
              <a:t>密钥产生器目标是：使密钥</a:t>
            </a:r>
            <a:r>
              <a:rPr lang="en-US" altLang="zh-CN" sz="2000" i="1" dirty="0" smtClean="0">
                <a:latin typeface="Times New Roman" pitchFamily="18" charset="0"/>
              </a:rPr>
              <a:t>k</a:t>
            </a:r>
            <a:r>
              <a:rPr lang="zh-CN" altLang="en-US" sz="2000" dirty="0" smtClean="0">
                <a:latin typeface="Times New Roman" pitchFamily="18" charset="0"/>
              </a:rPr>
              <a:t>经其扩展成的密钥流序列</a:t>
            </a:r>
            <a:r>
              <a:rPr lang="en-US" altLang="zh-CN" sz="2000" dirty="0" smtClean="0">
                <a:latin typeface="Times New Roman" pitchFamily="18" charset="0"/>
              </a:rPr>
              <a:t>z</a:t>
            </a:r>
            <a:r>
              <a:rPr lang="zh-CN" altLang="en-US" sz="2000" dirty="0" smtClean="0">
                <a:latin typeface="Times New Roman" pitchFamily="18" charset="0"/>
              </a:rPr>
              <a:t>具有：极大的周期，良好的统计特性，抗差分分析，抗线性分析等性质</a:t>
            </a:r>
          </a:p>
          <a:p>
            <a:pPr lvl="2">
              <a:lnSpc>
                <a:spcPct val="100000"/>
              </a:lnSpc>
            </a:pPr>
            <a:endParaRPr lang="zh-CN" altLang="en-US"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27010" name="Object 2"/>
          <p:cNvGraphicFramePr>
            <a:graphicFrameLocks noChangeAspect="1"/>
          </p:cNvGraphicFramePr>
          <p:nvPr/>
        </p:nvGraphicFramePr>
        <p:xfrm>
          <a:off x="1752600" y="4427688"/>
          <a:ext cx="5791200" cy="2354112"/>
        </p:xfrm>
        <a:graphic>
          <a:graphicData uri="http://schemas.openxmlformats.org/presentationml/2006/ole">
            <p:oleObj spid="_x0000_s427010" name="Visio" r:id="rId3" imgW="4235363" imgH="1728193"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27010"/>
                                        </p:tgtEl>
                                        <p:attrNameLst>
                                          <p:attrName>style.visibility</p:attrName>
                                        </p:attrNameLst>
                                      </p:cBhvr>
                                      <p:to>
                                        <p:strVal val="visible"/>
                                      </p:to>
                                    </p:set>
                                    <p:anim calcmode="lin" valueType="num">
                                      <p:cBhvr additive="base">
                                        <p:cTn id="7" dur="500" fill="hold"/>
                                        <p:tgtEl>
                                          <p:spTgt spid="427010"/>
                                        </p:tgtEl>
                                        <p:attrNameLst>
                                          <p:attrName>ppt_x</p:attrName>
                                        </p:attrNameLst>
                                      </p:cBhvr>
                                      <p:tavLst>
                                        <p:tav tm="0">
                                          <p:val>
                                            <p:strVal val="#ppt_x"/>
                                          </p:val>
                                        </p:tav>
                                        <p:tav tm="100000">
                                          <p:val>
                                            <p:strVal val="#ppt_x"/>
                                          </p:val>
                                        </p:tav>
                                      </p:tavLst>
                                    </p:anim>
                                    <p:anim calcmode="lin" valueType="num">
                                      <p:cBhvr additive="base">
                                        <p:cTn id="8" dur="500" fill="hold"/>
                                        <p:tgtEl>
                                          <p:spTgt spid="4270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solidFill>
                  <a:srgbClr val="C00000"/>
                </a:solidFill>
                <a:latin typeface="Times New Roman" pitchFamily="18" charset="0"/>
              </a:rPr>
              <a:t>五、</a:t>
            </a:r>
            <a:r>
              <a:rPr lang="en-US" altLang="zh-CN" sz="2400" dirty="0" smtClean="0">
                <a:solidFill>
                  <a:srgbClr val="C00000"/>
                </a:solidFill>
                <a:latin typeface="Times New Roman" pitchFamily="18" charset="0"/>
              </a:rPr>
              <a:t> </a:t>
            </a:r>
            <a:r>
              <a:rPr lang="zh-CN" altLang="en-US" sz="2400" dirty="0" smtClean="0">
                <a:solidFill>
                  <a:srgbClr val="C00000"/>
                </a:solidFill>
                <a:latin typeface="Times New Roman" pitchFamily="18" charset="0"/>
              </a:rPr>
              <a:t>钟控序列生成器</a:t>
            </a:r>
            <a:endParaRPr lang="en-US" altLang="zh-CN" sz="2400" dirty="0" smtClean="0">
              <a:solidFill>
                <a:srgbClr val="C00000"/>
              </a:solidFill>
              <a:latin typeface="Times New Roman" pitchFamily="18" charset="0"/>
            </a:endParaRPr>
          </a:p>
          <a:p>
            <a:pPr>
              <a:lnSpc>
                <a:spcPct val="100000"/>
              </a:lnSpc>
            </a:pPr>
            <a:r>
              <a:rPr lang="zh-CN" altLang="en-US" sz="2000" dirty="0" smtClean="0">
                <a:latin typeface="Times New Roman" pitchFamily="18" charset="0"/>
              </a:rPr>
              <a:t>例： 设</a:t>
            </a:r>
            <a:r>
              <a:rPr lang="en-US" altLang="zh-CN" sz="2000" dirty="0" smtClean="0">
                <a:latin typeface="Times New Roman" pitchFamily="18" charset="0"/>
              </a:rPr>
              <a:t>LFSR1</a:t>
            </a:r>
            <a:r>
              <a:rPr lang="zh-CN" altLang="en-US" sz="2000" dirty="0" smtClean="0">
                <a:latin typeface="Times New Roman" pitchFamily="18" charset="0"/>
              </a:rPr>
              <a:t>为</a:t>
            </a:r>
            <a:r>
              <a:rPr lang="en-US" altLang="zh-CN" sz="2000" dirty="0" smtClean="0">
                <a:latin typeface="Times New Roman" pitchFamily="18" charset="0"/>
              </a:rPr>
              <a:t>3</a:t>
            </a:r>
            <a:r>
              <a:rPr lang="zh-CN" altLang="en-US" sz="2000" dirty="0" smtClean="0">
                <a:latin typeface="Times New Roman" pitchFamily="18" charset="0"/>
              </a:rPr>
              <a:t>级</a:t>
            </a:r>
            <a:r>
              <a:rPr lang="en-US" altLang="zh-CN" sz="2000" dirty="0" smtClean="0">
                <a:latin typeface="Times New Roman" pitchFamily="18" charset="0"/>
              </a:rPr>
              <a:t>m</a:t>
            </a:r>
            <a:r>
              <a:rPr lang="zh-CN" altLang="en-US" sz="2000" dirty="0" smtClean="0">
                <a:latin typeface="Times New Roman" pitchFamily="18" charset="0"/>
              </a:rPr>
              <a:t>序列生成器，其特征多项式为</a:t>
            </a:r>
            <a:r>
              <a:rPr lang="en-US" altLang="zh-CN" sz="2000" i="1" dirty="0" smtClean="0">
                <a:latin typeface="Times New Roman" pitchFamily="18" charset="0"/>
              </a:rPr>
              <a:t>f</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)=1+</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3</a:t>
            </a:r>
            <a:r>
              <a:rPr lang="zh-CN" altLang="en-US" sz="2000" dirty="0" smtClean="0">
                <a:latin typeface="Times New Roman" pitchFamily="18" charset="0"/>
              </a:rPr>
              <a:t>。设初态为</a:t>
            </a:r>
            <a:r>
              <a:rPr lang="en-US" altLang="zh-CN" sz="2000" i="1" dirty="0" smtClean="0">
                <a:latin typeface="Times New Roman" pitchFamily="18" charset="0"/>
              </a:rPr>
              <a:t>a</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dirty="0" smtClean="0">
                <a:latin typeface="Times New Roman" pitchFamily="18" charset="0"/>
              </a:rPr>
              <a:t>=1</a:t>
            </a:r>
            <a:r>
              <a:rPr lang="zh-CN" altLang="en-US" sz="2000" dirty="0" smtClean="0">
                <a:latin typeface="Times New Roman" pitchFamily="18" charset="0"/>
              </a:rPr>
              <a:t>，于是输出序列为</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dirty="0" smtClean="0">
                <a:latin typeface="Times New Roman" pitchFamily="18" charset="0"/>
              </a:rPr>
              <a:t>}=1,1,1,0,1,0,0,…</a:t>
            </a:r>
          </a:p>
          <a:p>
            <a:pPr>
              <a:lnSpc>
                <a:spcPct val="100000"/>
              </a:lnSpc>
            </a:pPr>
            <a:r>
              <a:rPr lang="zh-CN" altLang="en-US" sz="2000" dirty="0" smtClean="0">
                <a:latin typeface="Times New Roman" pitchFamily="18" charset="0"/>
              </a:rPr>
              <a:t>又设</a:t>
            </a:r>
            <a:r>
              <a:rPr lang="en-US" altLang="zh-CN" sz="2000" dirty="0" smtClean="0">
                <a:latin typeface="Times New Roman" pitchFamily="18" charset="0"/>
              </a:rPr>
              <a:t>LFSR2</a:t>
            </a:r>
            <a:r>
              <a:rPr lang="zh-CN" altLang="en-US" sz="2000" dirty="0" smtClean="0">
                <a:latin typeface="Times New Roman" pitchFamily="18" charset="0"/>
              </a:rPr>
              <a:t>为</a:t>
            </a:r>
            <a:r>
              <a:rPr lang="en-US" altLang="zh-CN" sz="2000" dirty="0" smtClean="0">
                <a:latin typeface="Times New Roman" pitchFamily="18" charset="0"/>
              </a:rPr>
              <a:t>3</a:t>
            </a:r>
            <a:r>
              <a:rPr lang="zh-CN" altLang="en-US" sz="2000" dirty="0" smtClean="0">
                <a:latin typeface="Times New Roman" pitchFamily="18" charset="0"/>
              </a:rPr>
              <a:t>级</a:t>
            </a:r>
            <a:r>
              <a:rPr lang="en-US" altLang="zh-CN" sz="2000" dirty="0" smtClean="0">
                <a:latin typeface="Times New Roman" pitchFamily="18" charset="0"/>
              </a:rPr>
              <a:t>m</a:t>
            </a:r>
            <a:r>
              <a:rPr lang="zh-CN" altLang="en-US" sz="2000" dirty="0" smtClean="0">
                <a:latin typeface="Times New Roman" pitchFamily="18" charset="0"/>
              </a:rPr>
              <a:t>序列生成器，且记其状态向量为</a:t>
            </a:r>
            <a:r>
              <a:rPr lang="en-US" altLang="zh-CN" sz="2000" i="1" dirty="0" err="1" smtClean="0">
                <a:latin typeface="Times New Roman" pitchFamily="18" charset="0"/>
              </a:rPr>
              <a:t>σ</a:t>
            </a:r>
            <a:r>
              <a:rPr lang="en-US" altLang="zh-CN" sz="2000" i="1" baseline="-25000" dirty="0" err="1" smtClean="0">
                <a:latin typeface="Times New Roman" pitchFamily="18" charset="0"/>
              </a:rPr>
              <a:t>k</a:t>
            </a:r>
            <a:r>
              <a:rPr lang="zh-CN" altLang="en-US" sz="2000" dirty="0" smtClean="0">
                <a:latin typeface="Times New Roman" pitchFamily="18" charset="0"/>
              </a:rPr>
              <a:t>，则在上图的构造下</a:t>
            </a:r>
            <a:r>
              <a:rPr lang="en-US" altLang="zh-CN" sz="2000" i="1" dirty="0" err="1" smtClean="0">
                <a:latin typeface="Times New Roman" pitchFamily="18" charset="0"/>
              </a:rPr>
              <a:t>σ</a:t>
            </a:r>
            <a:r>
              <a:rPr lang="en-US" altLang="zh-CN" sz="2000" i="1" baseline="-25000" dirty="0" err="1" smtClean="0">
                <a:latin typeface="Times New Roman" pitchFamily="18" charset="0"/>
              </a:rPr>
              <a:t>k</a:t>
            </a:r>
            <a:r>
              <a:rPr lang="zh-CN" altLang="en-US" sz="2000" dirty="0" smtClean="0">
                <a:latin typeface="Times New Roman" pitchFamily="18" charset="0"/>
              </a:rPr>
              <a:t>的变化情况如下：</a:t>
            </a:r>
            <a:endParaRPr lang="zh-CN" altLang="en-US" sz="2000" i="1" dirty="0" smtClean="0">
              <a:latin typeface="Times New Roman" pitchFamily="18" charset="0"/>
            </a:endParaRPr>
          </a:p>
          <a:p>
            <a:pPr lvl="1">
              <a:lnSpc>
                <a:spcPct val="100000"/>
              </a:lnSpc>
            </a:pPr>
            <a:r>
              <a:rPr lang="en-US" altLang="zh-CN" sz="2000" i="1" dirty="0" smtClean="0">
                <a:latin typeface="华文中宋" pitchFamily="2" charset="-122"/>
              </a:rPr>
              <a:t>σ</a:t>
            </a:r>
            <a:r>
              <a:rPr lang="en-US" altLang="zh-CN" sz="2000" baseline="-25000" dirty="0" smtClean="0">
                <a:latin typeface="华文中宋" pitchFamily="2" charset="-122"/>
              </a:rPr>
              <a:t>0</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1</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2</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3</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3</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4</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4</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4</a:t>
            </a:r>
            <a:r>
              <a:rPr lang="zh-CN" altLang="en-US" sz="2000" dirty="0" smtClean="0">
                <a:latin typeface="华文中宋" pitchFamily="2" charset="-122"/>
              </a:rPr>
              <a:t>，</a:t>
            </a:r>
          </a:p>
          <a:p>
            <a:pPr lvl="1">
              <a:lnSpc>
                <a:spcPct val="100000"/>
              </a:lnSpc>
            </a:pPr>
            <a:r>
              <a:rPr lang="zh-CN" altLang="en-US" sz="2000" dirty="0" smtClean="0">
                <a:latin typeface="华文中宋" pitchFamily="2" charset="-122"/>
              </a:rPr>
              <a:t>       </a:t>
            </a:r>
            <a:r>
              <a:rPr lang="en-US" altLang="zh-CN" sz="2000" i="1" dirty="0" smtClean="0">
                <a:latin typeface="华文中宋" pitchFamily="2" charset="-122"/>
              </a:rPr>
              <a:t>σ</a:t>
            </a:r>
            <a:r>
              <a:rPr lang="en-US" altLang="zh-CN" sz="2000" baseline="-25000" dirty="0" smtClean="0">
                <a:latin typeface="华文中宋" pitchFamily="2" charset="-122"/>
              </a:rPr>
              <a:t>5</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6</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0</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0</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1</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1</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1</a:t>
            </a:r>
            <a:r>
              <a:rPr lang="zh-CN" altLang="en-US" sz="2000" dirty="0" smtClean="0">
                <a:latin typeface="华文中宋" pitchFamily="2" charset="-122"/>
              </a:rPr>
              <a:t>，</a:t>
            </a:r>
          </a:p>
          <a:p>
            <a:pPr lvl="1">
              <a:lnSpc>
                <a:spcPct val="100000"/>
              </a:lnSpc>
            </a:pPr>
            <a:r>
              <a:rPr lang="zh-CN" altLang="en-US" sz="2000" dirty="0" smtClean="0">
                <a:latin typeface="华文中宋" pitchFamily="2" charset="-122"/>
              </a:rPr>
              <a:t>       </a:t>
            </a:r>
            <a:r>
              <a:rPr lang="en-US" altLang="zh-CN" sz="2000" i="1" dirty="0" smtClean="0">
                <a:latin typeface="华文中宋" pitchFamily="2" charset="-122"/>
              </a:rPr>
              <a:t>σ</a:t>
            </a:r>
            <a:r>
              <a:rPr lang="en-US" altLang="zh-CN" sz="2000" baseline="-25000" dirty="0" smtClean="0">
                <a:latin typeface="华文中宋" pitchFamily="2" charset="-122"/>
              </a:rPr>
              <a:t>2</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3</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4</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4</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5</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5</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5</a:t>
            </a:r>
            <a:r>
              <a:rPr lang="zh-CN" altLang="en-US" sz="2000" dirty="0" smtClean="0">
                <a:latin typeface="华文中宋" pitchFamily="2" charset="-122"/>
              </a:rPr>
              <a:t>，</a:t>
            </a:r>
          </a:p>
          <a:p>
            <a:pPr lvl="1">
              <a:lnSpc>
                <a:spcPct val="100000"/>
              </a:lnSpc>
            </a:pPr>
            <a:r>
              <a:rPr lang="zh-CN" altLang="en-US" sz="2000" dirty="0" smtClean="0">
                <a:latin typeface="华文中宋" pitchFamily="2" charset="-122"/>
              </a:rPr>
              <a:t>       </a:t>
            </a:r>
            <a:r>
              <a:rPr lang="en-US" altLang="zh-CN" sz="2000" i="1" dirty="0" smtClean="0">
                <a:latin typeface="华文中宋" pitchFamily="2" charset="-122"/>
              </a:rPr>
              <a:t>σ</a:t>
            </a:r>
            <a:r>
              <a:rPr lang="en-US" altLang="zh-CN" sz="2000" baseline="-25000" dirty="0" smtClean="0">
                <a:latin typeface="华文中宋" pitchFamily="2" charset="-122"/>
              </a:rPr>
              <a:t>6</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0</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1</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1</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2</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2</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2</a:t>
            </a:r>
            <a:r>
              <a:rPr lang="zh-CN" altLang="en-US" sz="2000" dirty="0" smtClean="0">
                <a:latin typeface="华文中宋" pitchFamily="2" charset="-122"/>
              </a:rPr>
              <a:t>，</a:t>
            </a:r>
          </a:p>
          <a:p>
            <a:pPr lvl="1">
              <a:lnSpc>
                <a:spcPct val="100000"/>
              </a:lnSpc>
            </a:pPr>
            <a:r>
              <a:rPr lang="zh-CN" altLang="en-US" sz="2000" dirty="0" smtClean="0">
                <a:latin typeface="华文中宋" pitchFamily="2" charset="-122"/>
              </a:rPr>
              <a:t>       </a:t>
            </a:r>
            <a:r>
              <a:rPr lang="en-US" altLang="zh-CN" sz="2000" i="1" dirty="0" smtClean="0">
                <a:latin typeface="华文中宋" pitchFamily="2" charset="-122"/>
              </a:rPr>
              <a:t>σ</a:t>
            </a:r>
            <a:r>
              <a:rPr lang="en-US" altLang="zh-CN" sz="2000" baseline="-25000" dirty="0" smtClean="0">
                <a:latin typeface="华文中宋" pitchFamily="2" charset="-122"/>
              </a:rPr>
              <a:t>0</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1</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2</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2</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3</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3</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3</a:t>
            </a:r>
            <a:r>
              <a:rPr lang="zh-CN" altLang="en-US" sz="2000" dirty="0" smtClean="0">
                <a:latin typeface="华文中宋" pitchFamily="2" charset="-122"/>
              </a:rPr>
              <a:t>，</a:t>
            </a:r>
          </a:p>
          <a:p>
            <a:pPr lvl="1">
              <a:lnSpc>
                <a:spcPct val="100000"/>
              </a:lnSpc>
            </a:pPr>
            <a:r>
              <a:rPr lang="zh-CN" altLang="en-US" sz="2000" dirty="0" smtClean="0">
                <a:latin typeface="华文中宋" pitchFamily="2" charset="-122"/>
              </a:rPr>
              <a:t>       </a:t>
            </a:r>
            <a:r>
              <a:rPr lang="en-US" altLang="zh-CN" sz="2000" i="1" dirty="0" smtClean="0">
                <a:latin typeface="华文中宋" pitchFamily="2" charset="-122"/>
              </a:rPr>
              <a:t>σ</a:t>
            </a:r>
            <a:r>
              <a:rPr lang="en-US" altLang="zh-CN" sz="2000" baseline="-25000" dirty="0" smtClean="0">
                <a:latin typeface="华文中宋" pitchFamily="2" charset="-122"/>
              </a:rPr>
              <a:t>4</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5</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6</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6</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0</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0</a:t>
            </a:r>
            <a:r>
              <a:rPr lang="zh-CN" altLang="en-US" sz="2000" dirty="0" smtClean="0">
                <a:latin typeface="华文中宋" pitchFamily="2" charset="-122"/>
              </a:rPr>
              <a:t>，</a:t>
            </a:r>
            <a:r>
              <a:rPr lang="en-US" altLang="zh-CN" sz="2000" dirty="0" smtClean="0">
                <a:latin typeface="华文中宋" pitchFamily="2" charset="-122"/>
              </a:rPr>
              <a:t>…</a:t>
            </a:r>
          </a:p>
          <a:p>
            <a:pPr>
              <a:lnSpc>
                <a:spcPct val="100000"/>
              </a:lnSpc>
            </a:pP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的周期为</a:t>
            </a:r>
            <a:r>
              <a:rPr lang="en-US" altLang="zh-CN" sz="2000" dirty="0" smtClean="0">
                <a:latin typeface="Times New Roman" pitchFamily="18" charset="0"/>
              </a:rPr>
              <a:t>(2</a:t>
            </a:r>
            <a:r>
              <a:rPr lang="en-US" altLang="zh-CN" sz="2000" baseline="30000" dirty="0" smtClean="0">
                <a:latin typeface="Times New Roman" pitchFamily="18" charset="0"/>
              </a:rPr>
              <a:t>3</a:t>
            </a:r>
            <a:r>
              <a:rPr lang="en-US" altLang="zh-CN" sz="2000" dirty="0" smtClean="0">
                <a:latin typeface="Times New Roman" pitchFamily="18" charset="0"/>
              </a:rPr>
              <a:t>-1)</a:t>
            </a:r>
            <a:r>
              <a:rPr lang="en-US" altLang="zh-CN" sz="2000" baseline="30000" dirty="0" smtClean="0">
                <a:latin typeface="Times New Roman" pitchFamily="18" charset="0"/>
              </a:rPr>
              <a:t>2</a:t>
            </a:r>
            <a:r>
              <a:rPr lang="en-US" altLang="zh-CN" sz="2000" dirty="0" smtClean="0">
                <a:latin typeface="Times New Roman" pitchFamily="18" charset="0"/>
              </a:rPr>
              <a:t>=49</a:t>
            </a:r>
            <a:r>
              <a:rPr lang="zh-CN" altLang="en-US" sz="2000" dirty="0" smtClean="0">
                <a:latin typeface="Times New Roman" pitchFamily="18" charset="0"/>
              </a:rPr>
              <a:t>，在它的一个周期内，每个</a:t>
            </a:r>
            <a:r>
              <a:rPr lang="en-US" altLang="zh-CN" sz="2000" i="1" dirty="0" err="1" smtClean="0">
                <a:latin typeface="Times New Roman" pitchFamily="18" charset="0"/>
              </a:rPr>
              <a:t>σ</a:t>
            </a:r>
            <a:r>
              <a:rPr lang="en-US" altLang="zh-CN" sz="2000" i="1" baseline="-25000" dirty="0" err="1" smtClean="0">
                <a:latin typeface="Times New Roman" pitchFamily="18" charset="0"/>
              </a:rPr>
              <a:t>k</a:t>
            </a:r>
            <a:r>
              <a:rPr lang="zh-CN" altLang="en-US" sz="2000" dirty="0" smtClean="0">
                <a:latin typeface="Times New Roman" pitchFamily="18" charset="0"/>
              </a:rPr>
              <a:t>恰好出现</a:t>
            </a:r>
            <a:r>
              <a:rPr lang="en-US" altLang="zh-CN" sz="2000" dirty="0" smtClean="0">
                <a:latin typeface="Times New Roman" pitchFamily="18" charset="0"/>
              </a:rPr>
              <a:t>7</a:t>
            </a:r>
            <a:r>
              <a:rPr lang="zh-CN" altLang="en-US" sz="2000" dirty="0" smtClean="0">
                <a:latin typeface="Times New Roman" pitchFamily="18" charset="0"/>
              </a:rPr>
              <a:t>次</a:t>
            </a:r>
            <a:endParaRPr lang="zh-CN" altLang="en-US" sz="2000" dirty="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solidFill>
                  <a:srgbClr val="C00000"/>
                </a:solidFill>
                <a:latin typeface="Times New Roman" pitchFamily="18" charset="0"/>
              </a:rPr>
              <a:t>五、</a:t>
            </a:r>
            <a:r>
              <a:rPr lang="en-US" altLang="zh-CN" sz="2400" dirty="0" smtClean="0">
                <a:solidFill>
                  <a:srgbClr val="C00000"/>
                </a:solidFill>
                <a:latin typeface="Times New Roman" pitchFamily="18" charset="0"/>
              </a:rPr>
              <a:t> </a:t>
            </a:r>
            <a:r>
              <a:rPr lang="zh-CN" altLang="en-US" sz="2400" dirty="0" smtClean="0">
                <a:solidFill>
                  <a:srgbClr val="C00000"/>
                </a:solidFill>
                <a:latin typeface="Times New Roman" pitchFamily="18" charset="0"/>
              </a:rPr>
              <a:t>钟控序列生成器</a:t>
            </a:r>
            <a:endParaRPr lang="en-US" altLang="zh-CN" sz="2400" dirty="0" smtClean="0">
              <a:solidFill>
                <a:srgbClr val="C00000"/>
              </a:solidFill>
              <a:latin typeface="Times New Roman" pitchFamily="18" charset="0"/>
            </a:endParaRPr>
          </a:p>
          <a:p>
            <a:pPr>
              <a:lnSpc>
                <a:spcPct val="110000"/>
              </a:lnSpc>
            </a:pPr>
            <a:r>
              <a:rPr lang="zh-CN" altLang="en-US" sz="2000" dirty="0" smtClean="0">
                <a:latin typeface="Times New Roman" pitchFamily="18" charset="0"/>
              </a:rPr>
              <a:t>设</a:t>
            </a:r>
            <a:r>
              <a:rPr lang="en-US" altLang="zh-CN" sz="2000" i="1" dirty="0" smtClean="0">
                <a:latin typeface="Times New Roman" pitchFamily="18" charset="0"/>
              </a:rPr>
              <a:t>f</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)=1+</a:t>
            </a:r>
            <a:r>
              <a:rPr lang="en-US" altLang="zh-CN" sz="2000" i="1" dirty="0" smtClean="0">
                <a:latin typeface="Times New Roman" pitchFamily="18" charset="0"/>
              </a:rPr>
              <a:t>x</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3</a:t>
            </a:r>
            <a:r>
              <a:rPr lang="zh-CN" altLang="en-US" sz="2000" dirty="0" smtClean="0">
                <a:latin typeface="Times New Roman" pitchFamily="18" charset="0"/>
              </a:rPr>
              <a:t>为</a:t>
            </a:r>
            <a:r>
              <a:rPr lang="en-US" altLang="zh-CN" sz="2000" dirty="0" smtClean="0">
                <a:latin typeface="Times New Roman" pitchFamily="18" charset="0"/>
              </a:rPr>
              <a:t>LFSR2</a:t>
            </a:r>
            <a:r>
              <a:rPr lang="zh-CN" altLang="en-US" sz="2000" dirty="0" smtClean="0">
                <a:latin typeface="Times New Roman" pitchFamily="18" charset="0"/>
              </a:rPr>
              <a:t>的特征多项式，且初态为</a:t>
            </a:r>
            <a:r>
              <a:rPr lang="en-US" altLang="zh-CN" sz="2000" i="1" dirty="0" smtClean="0">
                <a:latin typeface="Times New Roman" pitchFamily="18" charset="0"/>
              </a:rPr>
              <a:t>b</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2</a:t>
            </a:r>
            <a:r>
              <a:rPr lang="en-US" altLang="zh-CN" sz="2000" dirty="0" smtClean="0">
                <a:latin typeface="Times New Roman" pitchFamily="18" charset="0"/>
              </a:rPr>
              <a:t>=1</a:t>
            </a:r>
            <a:r>
              <a:rPr lang="zh-CN" altLang="en-US" sz="2000" dirty="0" smtClean="0">
                <a:latin typeface="Times New Roman" pitchFamily="18" charset="0"/>
              </a:rPr>
              <a:t>，则</a:t>
            </a:r>
            <a:r>
              <a:rPr lang="en-US" altLang="zh-CN" sz="2000" dirty="0" smtClean="0">
                <a:latin typeface="Times New Roman" pitchFamily="18" charset="0"/>
              </a:rPr>
              <a:t>{</a:t>
            </a:r>
            <a:r>
              <a:rPr lang="en-US" altLang="zh-CN" sz="2000" i="1" dirty="0" err="1" smtClean="0">
                <a:latin typeface="Times New Roman" pitchFamily="18" charset="0"/>
              </a:rPr>
              <a:t>b</a:t>
            </a:r>
            <a:r>
              <a:rPr lang="en-US" altLang="zh-CN" sz="2000" i="1" baseline="-25000" dirty="0" err="1" smtClean="0">
                <a:latin typeface="Times New Roman" pitchFamily="18" charset="0"/>
              </a:rPr>
              <a:t>k</a:t>
            </a:r>
            <a:r>
              <a:rPr lang="en-US" altLang="zh-CN" sz="2000" dirty="0" smtClean="0">
                <a:latin typeface="Times New Roman" pitchFamily="18" charset="0"/>
              </a:rPr>
              <a:t>}=1,1,1,0,0,1,0,…</a:t>
            </a:r>
          </a:p>
          <a:p>
            <a:pPr lvl="1">
              <a:lnSpc>
                <a:spcPct val="110000"/>
              </a:lnSpc>
            </a:pPr>
            <a:r>
              <a:rPr lang="zh-CN" altLang="en-US" sz="2000" dirty="0" smtClean="0">
                <a:latin typeface="Times New Roman" pitchFamily="18" charset="0"/>
              </a:rPr>
              <a:t>由</a:t>
            </a:r>
            <a:r>
              <a:rPr lang="en-US" altLang="zh-CN" sz="2000" i="1" dirty="0" err="1" smtClean="0">
                <a:latin typeface="Times New Roman" pitchFamily="18" charset="0"/>
              </a:rPr>
              <a:t>σ</a:t>
            </a:r>
            <a:r>
              <a:rPr lang="en-US" altLang="zh-CN" sz="2000" i="1" baseline="-25000" dirty="0" err="1" smtClean="0">
                <a:latin typeface="Times New Roman" pitchFamily="18" charset="0"/>
              </a:rPr>
              <a:t>k</a:t>
            </a:r>
            <a:r>
              <a:rPr lang="zh-CN" altLang="en-US" sz="2000" dirty="0" smtClean="0">
                <a:latin typeface="Times New Roman" pitchFamily="18" charset="0"/>
              </a:rPr>
              <a:t>的变化情况得 </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}=1,1,1,0,0,0,0,0, 1,0,1,1,1,1,1, 1,0,0,0,1,1,1, 0,1,1,1,1,1,1, 0,0,1,1,0,0,0, 1,1,1,1,0,0,0, 0,1,0,0,1,1,…</a:t>
            </a:r>
          </a:p>
          <a:p>
            <a:pPr lvl="1">
              <a:lnSpc>
                <a:spcPct val="110000"/>
              </a:lnSpc>
            </a:pP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的极小特征多项式为</a:t>
            </a:r>
            <a:r>
              <a:rPr lang="en-US" altLang="zh-CN" sz="2000" dirty="0" smtClean="0">
                <a:latin typeface="Times New Roman" pitchFamily="18" charset="0"/>
              </a:rPr>
              <a:t>1+</a:t>
            </a:r>
            <a:r>
              <a:rPr lang="en-US" altLang="zh-CN" sz="2000" i="1" dirty="0" smtClean="0">
                <a:latin typeface="Times New Roman" pitchFamily="18" charset="0"/>
              </a:rPr>
              <a:t>x</a:t>
            </a:r>
            <a:r>
              <a:rPr lang="en-US" altLang="zh-CN" sz="2000" baseline="30000" dirty="0" smtClean="0">
                <a:latin typeface="Times New Roman" pitchFamily="18" charset="0"/>
              </a:rPr>
              <a:t>14</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21</a:t>
            </a:r>
            <a:r>
              <a:rPr lang="zh-CN" altLang="en-US" sz="2000" dirty="0" smtClean="0">
                <a:latin typeface="Times New Roman" pitchFamily="18" charset="0"/>
              </a:rPr>
              <a:t>，其线性复杂度为</a:t>
            </a:r>
            <a:r>
              <a:rPr lang="en-US" altLang="zh-CN" sz="2000" dirty="0" smtClean="0">
                <a:latin typeface="Times New Roman" pitchFamily="18" charset="0"/>
              </a:rPr>
              <a:t>3·(2</a:t>
            </a:r>
            <a:r>
              <a:rPr lang="en-US" altLang="zh-CN" sz="2000" baseline="30000" dirty="0" smtClean="0">
                <a:latin typeface="Times New Roman" pitchFamily="18" charset="0"/>
              </a:rPr>
              <a:t>3</a:t>
            </a:r>
            <a:r>
              <a:rPr lang="en-US" altLang="zh-CN" sz="2000" dirty="0" smtClean="0">
                <a:latin typeface="Times New Roman" pitchFamily="18" charset="0"/>
              </a:rPr>
              <a:t>-1)=21</a:t>
            </a:r>
            <a:r>
              <a:rPr lang="zh-CN" altLang="en-US" sz="2000" dirty="0" smtClean="0">
                <a:latin typeface="Times New Roman" pitchFamily="18" charset="0"/>
              </a:rPr>
              <a:t>，下图是其线性等价生成器</a:t>
            </a:r>
          </a:p>
          <a:p>
            <a:pPr lvl="1">
              <a:lnSpc>
                <a:spcPct val="110000"/>
              </a:lnSpc>
            </a:pPr>
            <a:endParaRPr lang="zh-CN" altLang="en-US" sz="2000" dirty="0" smtClean="0">
              <a:latin typeface="Times New Roman" pitchFamily="18" charset="0"/>
            </a:endParaRPr>
          </a:p>
          <a:p>
            <a:pPr lvl="1">
              <a:lnSpc>
                <a:spcPct val="110000"/>
              </a:lnSpc>
            </a:pPr>
            <a:endParaRPr lang="zh-CN" altLang="en-US" sz="2000" dirty="0" smtClean="0">
              <a:latin typeface="Times New Roman" pitchFamily="18" charset="0"/>
            </a:endParaRPr>
          </a:p>
          <a:p>
            <a:pPr lvl="1">
              <a:lnSpc>
                <a:spcPct val="110000"/>
              </a:lnSpc>
            </a:pPr>
            <a:r>
              <a:rPr lang="zh-CN" altLang="en-US" sz="2000" dirty="0" smtClean="0"/>
              <a:t>实际应用中，可以用上述最基本的钟控序列生成器构造复杂的模型，具体构造方式可参阅有关文献</a:t>
            </a:r>
            <a:endParaRPr lang="zh-CN" altLang="en-US" sz="2000" dirty="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33858" name="Object 2"/>
          <p:cNvGraphicFramePr>
            <a:graphicFrameLocks noChangeAspect="1"/>
          </p:cNvGraphicFramePr>
          <p:nvPr/>
        </p:nvGraphicFramePr>
        <p:xfrm>
          <a:off x="1828800" y="3575050"/>
          <a:ext cx="5334000" cy="1530350"/>
        </p:xfrm>
        <a:graphic>
          <a:graphicData uri="http://schemas.openxmlformats.org/presentationml/2006/ole">
            <p:oleObj spid="_x0000_s633858" name="Visio" r:id="rId3" imgW="4180332" imgH="1202436" progId="Visio.Drawing.11">
              <p:embed/>
            </p:oleObj>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a:t>
            </a:r>
            <a:r>
              <a:rPr lang="zh-CN" altLang="en-US" dirty="0" smtClean="0"/>
              <a:t>流密码算法</a:t>
            </a:r>
            <a:endParaRPr lang="zh-CN" altLang="en-US" dirty="0"/>
          </a:p>
        </p:txBody>
      </p:sp>
      <p:sp>
        <p:nvSpPr>
          <p:cNvPr id="3" name="内容占位符 2"/>
          <p:cNvSpPr>
            <a:spLocks noGrp="1"/>
          </p:cNvSpPr>
          <p:nvPr>
            <p:ph idx="1"/>
          </p:nvPr>
        </p:nvSpPr>
        <p:spPr>
          <a:xfrm>
            <a:off x="457200" y="914400"/>
            <a:ext cx="8382000" cy="5715000"/>
          </a:xfrm>
        </p:spPr>
        <p:txBody>
          <a:bodyPr/>
          <a:lstStyle/>
          <a:p>
            <a:r>
              <a:rPr lang="zh-CN" altLang="en-US" sz="2000" dirty="0" smtClean="0"/>
              <a:t>流密码的国际标准</a:t>
            </a:r>
          </a:p>
          <a:p>
            <a:pPr lvl="1"/>
            <a:r>
              <a:rPr lang="en-US" altLang="zh-CN" sz="2000" dirty="0" smtClean="0"/>
              <a:t>RC4 </a:t>
            </a:r>
            <a:r>
              <a:rPr lang="zh-CN" altLang="en-US" sz="2000" dirty="0" smtClean="0"/>
              <a:t>及其变形算法</a:t>
            </a:r>
            <a:r>
              <a:rPr lang="en-US" altLang="zh-CN" sz="2000" dirty="0" smtClean="0"/>
              <a:t>RC4*</a:t>
            </a:r>
            <a:r>
              <a:rPr lang="zh-CN" altLang="en-US" sz="2000" dirty="0" smtClean="0"/>
              <a:t>，为</a:t>
            </a:r>
            <a:r>
              <a:rPr lang="en-US" altLang="zh-CN" sz="2000" dirty="0" smtClean="0"/>
              <a:t>WLAN</a:t>
            </a:r>
            <a:r>
              <a:rPr lang="zh-CN" altLang="en-US" sz="2000" dirty="0" smtClean="0"/>
              <a:t>设计 </a:t>
            </a:r>
            <a:r>
              <a:rPr lang="en-US" altLang="zh-CN" sz="2000" dirty="0" smtClean="0"/>
              <a:t>(RSA</a:t>
            </a:r>
            <a:r>
              <a:rPr lang="zh-CN" altLang="en-US" sz="2000" dirty="0" smtClean="0"/>
              <a:t>公司</a:t>
            </a:r>
            <a:r>
              <a:rPr lang="en-US" altLang="zh-CN" sz="2000" dirty="0" smtClean="0"/>
              <a:t>Ron </a:t>
            </a:r>
            <a:r>
              <a:rPr lang="en-US" altLang="zh-CN" sz="2000" dirty="0" err="1" smtClean="0"/>
              <a:t>Rivest</a:t>
            </a:r>
            <a:r>
              <a:rPr lang="zh-CN" altLang="en-US" sz="2000" dirty="0" smtClean="0"/>
              <a:t>设计，在</a:t>
            </a:r>
            <a:r>
              <a:rPr lang="en-US" altLang="zh-CN" sz="2000" dirty="0" smtClean="0"/>
              <a:t>WLAN</a:t>
            </a:r>
            <a:r>
              <a:rPr lang="zh-CN" altLang="en-US" sz="2000" dirty="0" smtClean="0"/>
              <a:t>中应用时安全性存在缺陷</a:t>
            </a:r>
            <a:r>
              <a:rPr lang="en-US" altLang="zh-CN" sz="2000" dirty="0" smtClean="0"/>
              <a:t>)</a:t>
            </a:r>
          </a:p>
          <a:p>
            <a:pPr lvl="1"/>
            <a:r>
              <a:rPr lang="en-US" altLang="zh-CN" sz="2000" dirty="0" smtClean="0"/>
              <a:t>A5</a:t>
            </a:r>
            <a:r>
              <a:rPr lang="zh-CN" altLang="en-US" sz="2000" dirty="0" smtClean="0"/>
              <a:t>算法</a:t>
            </a:r>
            <a:r>
              <a:rPr lang="en-US" altLang="zh-CN" sz="2000" dirty="0" smtClean="0"/>
              <a:t>(</a:t>
            </a:r>
            <a:r>
              <a:rPr lang="zh-CN" altLang="en-US" sz="2000" dirty="0" smtClean="0"/>
              <a:t>法国人设计，欧洲</a:t>
            </a:r>
            <a:r>
              <a:rPr lang="en-US" altLang="zh-CN" sz="2000" dirty="0" smtClean="0"/>
              <a:t>GSM</a:t>
            </a:r>
            <a:r>
              <a:rPr lang="zh-CN" altLang="en-US" sz="2000" dirty="0" smtClean="0"/>
              <a:t>加密标准，由三个稀疏本原多项式构成的</a:t>
            </a:r>
            <a:r>
              <a:rPr lang="en-US" altLang="zh-CN" sz="2000" dirty="0" smtClean="0"/>
              <a:t>LFSR</a:t>
            </a:r>
            <a:r>
              <a:rPr lang="zh-CN" altLang="en-US" sz="2000" dirty="0" smtClean="0"/>
              <a:t>构成，输出相异或，级数为</a:t>
            </a:r>
            <a:r>
              <a:rPr lang="en-US" altLang="zh-CN" sz="2000" dirty="0" smtClean="0"/>
              <a:t>19</a:t>
            </a:r>
            <a:r>
              <a:rPr lang="zh-CN" altLang="en-US" sz="2000" dirty="0" smtClean="0"/>
              <a:t>，</a:t>
            </a:r>
            <a:r>
              <a:rPr lang="en-US" altLang="zh-CN" sz="2000" dirty="0" smtClean="0"/>
              <a:t>22</a:t>
            </a:r>
            <a:r>
              <a:rPr lang="zh-CN" altLang="en-US" sz="2000" dirty="0" smtClean="0"/>
              <a:t>，</a:t>
            </a:r>
            <a:r>
              <a:rPr lang="en-US" altLang="zh-CN" sz="2000" dirty="0" smtClean="0"/>
              <a:t>23</a:t>
            </a:r>
            <a:r>
              <a:rPr lang="zh-CN" altLang="en-US" sz="2000" dirty="0" smtClean="0"/>
              <a:t>共</a:t>
            </a:r>
            <a:r>
              <a:rPr lang="en-US" altLang="zh-CN" sz="2000" dirty="0" smtClean="0"/>
              <a:t>64</a:t>
            </a:r>
            <a:r>
              <a:rPr lang="zh-CN" altLang="en-US" sz="2000" dirty="0" smtClean="0"/>
              <a:t>级，密钥长度太短</a:t>
            </a:r>
            <a:r>
              <a:rPr lang="en-US" altLang="zh-CN" sz="2000" dirty="0" smtClean="0"/>
              <a:t>)</a:t>
            </a:r>
          </a:p>
          <a:p>
            <a:pPr lvl="1"/>
            <a:r>
              <a:rPr lang="en-US" altLang="zh-CN" sz="2000" dirty="0" smtClean="0"/>
              <a:t>SEAL</a:t>
            </a:r>
            <a:r>
              <a:rPr lang="zh-CN" altLang="en-US" sz="2000" dirty="0" smtClean="0"/>
              <a:t>软件加密算法</a:t>
            </a:r>
            <a:r>
              <a:rPr lang="en-US" altLang="zh-CN" sz="2000" dirty="0" smtClean="0"/>
              <a:t>(IBM</a:t>
            </a:r>
            <a:r>
              <a:rPr lang="zh-CN" altLang="en-US" sz="2000" dirty="0" smtClean="0"/>
              <a:t>公司设计的，</a:t>
            </a:r>
            <a:r>
              <a:rPr lang="en-US" altLang="zh-CN" sz="2000" dirty="0" smtClean="0"/>
              <a:t>Phil </a:t>
            </a:r>
            <a:r>
              <a:rPr lang="en-US" altLang="zh-CN" sz="2000" dirty="0" err="1" smtClean="0"/>
              <a:t>Rogaway</a:t>
            </a:r>
            <a:r>
              <a:rPr lang="zh-CN" altLang="en-US" sz="2000" dirty="0" smtClean="0"/>
              <a:t>和</a:t>
            </a:r>
            <a:r>
              <a:rPr lang="en-US" altLang="zh-CN" sz="2000" dirty="0" smtClean="0"/>
              <a:t>Don Coppersmith(</a:t>
            </a:r>
            <a:r>
              <a:rPr lang="zh-CN" altLang="en-US" sz="2000" dirty="0" smtClean="0"/>
              <a:t>当时世界上最聪明的密码分析家</a:t>
            </a:r>
            <a:r>
              <a:rPr lang="en-US" altLang="zh-CN" sz="2000" dirty="0" smtClean="0"/>
              <a:t>)</a:t>
            </a:r>
            <a:r>
              <a:rPr lang="zh-CN" altLang="en-US" sz="2000" dirty="0" smtClean="0"/>
              <a:t>，适合于软件实现，是目前最快的软件加密算法，比</a:t>
            </a:r>
            <a:r>
              <a:rPr lang="en-US" altLang="zh-CN" sz="2000" dirty="0" smtClean="0"/>
              <a:t>DES</a:t>
            </a:r>
            <a:r>
              <a:rPr lang="zh-CN" altLang="en-US" sz="2000" dirty="0" smtClean="0"/>
              <a:t>快</a:t>
            </a:r>
            <a:r>
              <a:rPr lang="en-US" altLang="zh-CN" sz="2000" dirty="0" smtClean="0"/>
              <a:t>10</a:t>
            </a:r>
            <a:r>
              <a:rPr lang="zh-CN" altLang="en-US" sz="2000" dirty="0" smtClean="0"/>
              <a:t>倍，缺点是需要预处理时间或内存</a:t>
            </a:r>
            <a:r>
              <a:rPr lang="en-US" altLang="zh-CN" sz="2000" dirty="0" smtClean="0"/>
              <a:t>)</a:t>
            </a:r>
          </a:p>
          <a:p>
            <a:pPr lvl="1">
              <a:lnSpc>
                <a:spcPct val="110000"/>
              </a:lnSpc>
            </a:pPr>
            <a:r>
              <a:rPr lang="en-US" altLang="zh-CN" sz="2000" dirty="0" smtClean="0">
                <a:latin typeface="Times New Roman" pitchFamily="18" charset="0"/>
              </a:rPr>
              <a:t>2000</a:t>
            </a:r>
            <a:r>
              <a:rPr lang="zh-CN" altLang="en-US" sz="2000" dirty="0" smtClean="0">
                <a:latin typeface="Times New Roman" pitchFamily="18" charset="0"/>
              </a:rPr>
              <a:t>年</a:t>
            </a:r>
            <a:r>
              <a:rPr lang="en-US" altLang="zh-CN" sz="2000" dirty="0" smtClean="0">
                <a:latin typeface="Times New Roman" pitchFamily="18" charset="0"/>
              </a:rPr>
              <a:t>1</a:t>
            </a:r>
            <a:r>
              <a:rPr lang="zh-CN" altLang="en-US" sz="2000" dirty="0" smtClean="0">
                <a:latin typeface="Times New Roman" pitchFamily="18" charset="0"/>
              </a:rPr>
              <a:t>月至</a:t>
            </a:r>
            <a:r>
              <a:rPr lang="en-US" altLang="zh-CN" sz="2000" dirty="0" smtClean="0">
                <a:latin typeface="Times New Roman" pitchFamily="18" charset="0"/>
              </a:rPr>
              <a:t>2002</a:t>
            </a:r>
            <a:r>
              <a:rPr lang="zh-CN" altLang="en-US" sz="2000" dirty="0" smtClean="0">
                <a:latin typeface="Times New Roman" pitchFamily="18" charset="0"/>
              </a:rPr>
              <a:t>年</a:t>
            </a:r>
            <a:r>
              <a:rPr lang="en-US" altLang="zh-CN" sz="2000" dirty="0" smtClean="0">
                <a:latin typeface="Times New Roman" pitchFamily="18" charset="0"/>
              </a:rPr>
              <a:t>12</a:t>
            </a:r>
            <a:r>
              <a:rPr lang="zh-CN" altLang="en-US" sz="2000" dirty="0" smtClean="0">
                <a:latin typeface="Times New Roman" pitchFamily="18" charset="0"/>
              </a:rPr>
              <a:t>月，</a:t>
            </a:r>
            <a:r>
              <a:rPr lang="zh-CN" altLang="en-US" sz="2000" dirty="0" smtClean="0"/>
              <a:t>欧洲</a:t>
            </a:r>
            <a:r>
              <a:rPr lang="en-US" altLang="zh-CN" sz="2000" dirty="0" smtClean="0"/>
              <a:t>NESSIE</a:t>
            </a:r>
            <a:r>
              <a:rPr lang="zh-CN" altLang="en-US" sz="2000" dirty="0" smtClean="0"/>
              <a:t>计划候选算法，几乎都被破译了，如</a:t>
            </a:r>
            <a:r>
              <a:rPr lang="en-US" altLang="zh-CN" sz="2000" dirty="0" smtClean="0"/>
              <a:t>LILY-128  </a:t>
            </a:r>
            <a:r>
              <a:rPr lang="zh-CN" altLang="en-US" sz="2000" dirty="0" smtClean="0"/>
              <a:t>钟控序列、</a:t>
            </a:r>
            <a:r>
              <a:rPr lang="en-US" altLang="zh-CN" sz="2000" dirty="0" smtClean="0"/>
              <a:t>SNOW1.0</a:t>
            </a:r>
            <a:r>
              <a:rPr lang="zh-CN" altLang="en-US" sz="2000" dirty="0" smtClean="0"/>
              <a:t>、</a:t>
            </a:r>
            <a:r>
              <a:rPr lang="en-US" altLang="zh-CN" sz="2000" dirty="0" smtClean="0"/>
              <a:t>2.0</a:t>
            </a:r>
            <a:r>
              <a:rPr lang="en-US" altLang="zh-CN" sz="2000" dirty="0" smtClean="0">
                <a:latin typeface="华文中宋"/>
              </a:rPr>
              <a:t>…</a:t>
            </a:r>
            <a:r>
              <a:rPr lang="en-US" altLang="zh-CN" sz="2000" dirty="0" smtClean="0"/>
              <a:t>   (</a:t>
            </a:r>
            <a:r>
              <a:rPr lang="zh-CN" altLang="en-US" sz="2000" dirty="0" smtClean="0"/>
              <a:t>基于</a:t>
            </a:r>
            <a:r>
              <a:rPr lang="en-US" altLang="zh-CN" sz="2000" dirty="0" smtClean="0"/>
              <a:t>32b</a:t>
            </a:r>
            <a:r>
              <a:rPr lang="zh-CN" altLang="en-US" sz="2000" dirty="0" smtClean="0"/>
              <a:t>字的</a:t>
            </a:r>
            <a:r>
              <a:rPr lang="en-US" altLang="zh-CN" sz="2000" dirty="0" smtClean="0"/>
              <a:t>)</a:t>
            </a:r>
          </a:p>
          <a:p>
            <a:pPr lvl="1"/>
            <a:r>
              <a:rPr lang="en-US" altLang="zh-CN" sz="2000" dirty="0" smtClean="0"/>
              <a:t>2004</a:t>
            </a:r>
            <a:r>
              <a:rPr lang="zh-CN" altLang="en-US" sz="2000" dirty="0" smtClean="0"/>
              <a:t>年开始</a:t>
            </a:r>
            <a:r>
              <a:rPr lang="en-US" altLang="zh-CN" sz="2000" dirty="0" smtClean="0"/>
              <a:t>ECRYPT</a:t>
            </a:r>
            <a:r>
              <a:rPr lang="zh-CN" altLang="en-US" sz="2000" dirty="0" smtClean="0"/>
              <a:t>候选流密码算法（比</a:t>
            </a:r>
            <a:r>
              <a:rPr lang="en-US" altLang="zh-CN" sz="2000" dirty="0" smtClean="0"/>
              <a:t>NESSIE</a:t>
            </a:r>
            <a:r>
              <a:rPr lang="zh-CN" altLang="en-US" sz="2000" dirty="0" smtClean="0"/>
              <a:t>计划规模更大</a:t>
            </a:r>
            <a:r>
              <a:rPr lang="zh-CN" altLang="en-US" sz="2000" b="0" dirty="0" smtClean="0">
                <a:latin typeface="Times New Roman" pitchFamily="18" charset="0"/>
              </a:rPr>
              <a:t>）</a:t>
            </a:r>
            <a:endParaRPr lang="en-US" altLang="zh-CN"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a:t>
            </a:r>
            <a:r>
              <a:rPr lang="zh-CN" altLang="en-US" dirty="0" smtClean="0"/>
              <a:t>流密码算法</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00000"/>
              </a:lnSpc>
            </a:pPr>
            <a:r>
              <a:rPr lang="en-US" altLang="zh-CN" sz="2000" dirty="0" smtClean="0"/>
              <a:t>ECRYPT</a:t>
            </a:r>
            <a:r>
              <a:rPr lang="zh-CN" altLang="en-US" sz="2000" dirty="0" smtClean="0"/>
              <a:t>候选流密码算法第三阶段</a:t>
            </a:r>
          </a:p>
          <a:p>
            <a:pPr>
              <a:lnSpc>
                <a:spcPct val="100000"/>
              </a:lnSpc>
            </a:pPr>
            <a:r>
              <a:rPr lang="zh-CN" altLang="en-US" sz="2000" dirty="0" smtClean="0"/>
              <a:t>面向软件：</a:t>
            </a:r>
          </a:p>
          <a:p>
            <a:pPr lvl="1">
              <a:lnSpc>
                <a:spcPct val="100000"/>
              </a:lnSpc>
            </a:pPr>
            <a:r>
              <a:rPr lang="en-US" altLang="zh-CN" sz="1800" dirty="0" smtClean="0">
                <a:latin typeface="Times New Roman" pitchFamily="18" charset="0"/>
              </a:rPr>
              <a:t>HC-128(</a:t>
            </a:r>
            <a:r>
              <a:rPr lang="zh-CN" altLang="en-US" sz="1800" dirty="0" smtClean="0">
                <a:latin typeface="Times New Roman" pitchFamily="18" charset="0"/>
              </a:rPr>
              <a:t>新加坡</a:t>
            </a:r>
            <a:r>
              <a:rPr lang="en-US" altLang="zh-CN" sz="1800" dirty="0" err="1" smtClean="0">
                <a:latin typeface="Times New Roman" pitchFamily="18" charset="0"/>
              </a:rPr>
              <a:t>Hongjun</a:t>
            </a:r>
            <a:r>
              <a:rPr lang="en-US" altLang="zh-CN" sz="1800" dirty="0" smtClean="0">
                <a:latin typeface="Times New Roman" pitchFamily="18" charset="0"/>
              </a:rPr>
              <a:t> Wu)</a:t>
            </a:r>
          </a:p>
          <a:p>
            <a:pPr lvl="1">
              <a:lnSpc>
                <a:spcPct val="100000"/>
              </a:lnSpc>
            </a:pPr>
            <a:r>
              <a:rPr lang="en-US" altLang="zh-CN" sz="1800" dirty="0" smtClean="0">
                <a:latin typeface="Times New Roman" pitchFamily="18" charset="0"/>
              </a:rPr>
              <a:t>Rabbit(</a:t>
            </a:r>
            <a:r>
              <a:rPr lang="zh-CN" altLang="en-US" sz="1800" dirty="0" smtClean="0">
                <a:latin typeface="Times New Roman" pitchFamily="18" charset="0"/>
              </a:rPr>
              <a:t>丹</a:t>
            </a:r>
            <a:r>
              <a:rPr lang="en-US" altLang="zh-CN" sz="1800" dirty="0" smtClean="0">
                <a:latin typeface="Times New Roman" pitchFamily="18" charset="0"/>
              </a:rPr>
              <a:t>)</a:t>
            </a:r>
          </a:p>
          <a:p>
            <a:pPr lvl="1">
              <a:lnSpc>
                <a:spcPct val="100000"/>
              </a:lnSpc>
            </a:pPr>
            <a:r>
              <a:rPr lang="en-US" altLang="zh-CN" sz="1800" dirty="0" smtClean="0">
                <a:latin typeface="Times New Roman" pitchFamily="18" charset="0"/>
              </a:rPr>
              <a:t>Salsa20/12(USA)</a:t>
            </a:r>
          </a:p>
          <a:p>
            <a:pPr lvl="1">
              <a:lnSpc>
                <a:spcPct val="100000"/>
              </a:lnSpc>
            </a:pPr>
            <a:r>
              <a:rPr lang="en-US" altLang="zh-CN" sz="1800" dirty="0" smtClean="0">
                <a:latin typeface="Times New Roman" pitchFamily="18" charset="0"/>
              </a:rPr>
              <a:t>SOSEMANUK(</a:t>
            </a:r>
            <a:r>
              <a:rPr lang="zh-CN" altLang="en-US" sz="1800" dirty="0" smtClean="0">
                <a:latin typeface="Times New Roman" pitchFamily="18" charset="0"/>
              </a:rPr>
              <a:t>法</a:t>
            </a:r>
            <a:r>
              <a:rPr lang="en-US" altLang="zh-CN" sz="1800" dirty="0" smtClean="0">
                <a:latin typeface="Times New Roman" pitchFamily="18" charset="0"/>
              </a:rPr>
              <a:t>)</a:t>
            </a:r>
          </a:p>
          <a:p>
            <a:pPr>
              <a:lnSpc>
                <a:spcPct val="100000"/>
              </a:lnSpc>
            </a:pPr>
            <a:r>
              <a:rPr lang="zh-CN" altLang="en-US" sz="2000" dirty="0" smtClean="0">
                <a:latin typeface="Times New Roman" pitchFamily="18" charset="0"/>
              </a:rPr>
              <a:t>面向硬件：</a:t>
            </a:r>
          </a:p>
          <a:p>
            <a:pPr lvl="1">
              <a:lnSpc>
                <a:spcPct val="100000"/>
              </a:lnSpc>
            </a:pPr>
            <a:r>
              <a:rPr lang="en-US" altLang="zh-CN" sz="1800" dirty="0" smtClean="0">
                <a:latin typeface="Times New Roman" pitchFamily="18" charset="0"/>
              </a:rPr>
              <a:t>Grain v1(</a:t>
            </a:r>
            <a:r>
              <a:rPr lang="zh-CN" altLang="en-US" sz="1800" dirty="0" smtClean="0">
                <a:latin typeface="Times New Roman" pitchFamily="18" charset="0"/>
              </a:rPr>
              <a:t>瑞典</a:t>
            </a:r>
            <a:r>
              <a:rPr lang="en-US" altLang="zh-CN" sz="1800" dirty="0" smtClean="0">
                <a:latin typeface="Times New Roman" pitchFamily="18" charset="0"/>
              </a:rPr>
              <a:t>)</a:t>
            </a:r>
          </a:p>
          <a:p>
            <a:pPr lvl="1">
              <a:lnSpc>
                <a:spcPct val="100000"/>
              </a:lnSpc>
            </a:pPr>
            <a:r>
              <a:rPr lang="en-US" altLang="zh-CN" sz="1800" dirty="0" smtClean="0">
                <a:latin typeface="Times New Roman" pitchFamily="18" charset="0"/>
              </a:rPr>
              <a:t>MICKEY v2(UK)</a:t>
            </a:r>
          </a:p>
          <a:p>
            <a:pPr lvl="1">
              <a:lnSpc>
                <a:spcPct val="100000"/>
              </a:lnSpc>
            </a:pPr>
            <a:r>
              <a:rPr lang="en-US" altLang="zh-CN" sz="1800" dirty="0" err="1" smtClean="0">
                <a:latin typeface="Times New Roman" pitchFamily="18" charset="0"/>
              </a:rPr>
              <a:t>Trivium</a:t>
            </a:r>
            <a:r>
              <a:rPr lang="en-US" altLang="zh-CN" sz="1800" dirty="0" smtClean="0">
                <a:latin typeface="Times New Roman" pitchFamily="18" charset="0"/>
              </a:rPr>
              <a:t>(</a:t>
            </a:r>
            <a:r>
              <a:rPr lang="zh-CN" altLang="en-US" sz="1800" dirty="0" smtClean="0">
                <a:latin typeface="Times New Roman" pitchFamily="18" charset="0"/>
              </a:rPr>
              <a:t>比</a:t>
            </a:r>
            <a:r>
              <a:rPr lang="en-US" altLang="zh-CN" sz="1800" dirty="0" smtClean="0">
                <a:latin typeface="Times New Roman" pitchFamily="18" charset="0"/>
              </a:rPr>
              <a:t>)</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pic>
        <p:nvPicPr>
          <p:cNvPr id="6" name="Picture 5"/>
          <p:cNvPicPr>
            <a:picLocks noChangeAspect="1" noChangeArrowheads="1"/>
          </p:cNvPicPr>
          <p:nvPr/>
        </p:nvPicPr>
        <p:blipFill>
          <a:blip r:embed="rId2" cstate="print"/>
          <a:srcRect l="27618" t="25143" r="39523" b="35239"/>
          <a:stretch>
            <a:fillRect/>
          </a:stretch>
        </p:blipFill>
        <p:spPr bwMode="auto">
          <a:xfrm>
            <a:off x="3962400" y="2209800"/>
            <a:ext cx="4419600" cy="3330713"/>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2.4.1 </a:t>
            </a:r>
            <a:r>
              <a:rPr lang="en-US" altLang="zh-CN" dirty="0" err="1" smtClean="0"/>
              <a:t>eSTREAM</a:t>
            </a:r>
            <a:r>
              <a:rPr lang="zh-CN" altLang="en-US" dirty="0" smtClean="0"/>
              <a:t>计划候选算法</a:t>
            </a:r>
            <a:r>
              <a:rPr lang="en-US" altLang="zh-CN" dirty="0" smtClean="0"/>
              <a:t>Grain v1</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00000"/>
              </a:lnSpc>
              <a:spcAft>
                <a:spcPts val="0"/>
              </a:spcAft>
            </a:pPr>
            <a:r>
              <a:rPr lang="en-US" altLang="zh-CN" sz="2000" dirty="0" smtClean="0"/>
              <a:t>Grain v1 </a:t>
            </a:r>
            <a:r>
              <a:rPr lang="zh-CN" altLang="en-US" sz="2000" dirty="0" smtClean="0"/>
              <a:t>算法是</a:t>
            </a:r>
            <a:r>
              <a:rPr lang="en-US" altLang="zh-CN" sz="2000" dirty="0" err="1" smtClean="0"/>
              <a:t>eSTREAM</a:t>
            </a:r>
            <a:r>
              <a:rPr lang="en-US" altLang="zh-CN" sz="2000" dirty="0" smtClean="0"/>
              <a:t> </a:t>
            </a:r>
            <a:r>
              <a:rPr lang="zh-CN" altLang="en-US" sz="2000" dirty="0" smtClean="0"/>
              <a:t>工程最终入选的</a:t>
            </a:r>
            <a:r>
              <a:rPr lang="en-US" altLang="zh-CN" sz="2000" dirty="0" smtClean="0"/>
              <a:t>7 </a:t>
            </a:r>
            <a:r>
              <a:rPr lang="zh-CN" altLang="en-US" sz="2000" dirty="0" smtClean="0"/>
              <a:t>种流密码算法之一，是由瑞典的</a:t>
            </a:r>
            <a:r>
              <a:rPr lang="en-US" altLang="zh-CN" sz="2000" dirty="0" err="1" smtClean="0"/>
              <a:t>Hell,Johansson</a:t>
            </a:r>
            <a:r>
              <a:rPr lang="en-US" altLang="zh-CN" sz="2000" dirty="0" smtClean="0"/>
              <a:t> </a:t>
            </a:r>
            <a:r>
              <a:rPr lang="zh-CN" altLang="en-US" sz="2000" dirty="0" smtClean="0"/>
              <a:t>和瑞士的</a:t>
            </a:r>
            <a:r>
              <a:rPr lang="en-US" altLang="zh-CN" sz="2000" dirty="0" smtClean="0"/>
              <a:t>Meier </a:t>
            </a:r>
            <a:r>
              <a:rPr lang="zh-CN" altLang="en-US" sz="2000" dirty="0" smtClean="0"/>
              <a:t>共同设计的</a:t>
            </a:r>
          </a:p>
          <a:p>
            <a:pPr lvl="1">
              <a:lnSpc>
                <a:spcPct val="100000"/>
              </a:lnSpc>
              <a:spcAft>
                <a:spcPts val="0"/>
              </a:spcAft>
            </a:pPr>
            <a:r>
              <a:rPr lang="zh-CN" altLang="en-US" sz="2000" dirty="0" smtClean="0"/>
              <a:t>密钥长度为</a:t>
            </a:r>
            <a:r>
              <a:rPr lang="en-US" altLang="zh-CN" sz="2000" dirty="0" smtClean="0"/>
              <a:t>80 </a:t>
            </a:r>
            <a:r>
              <a:rPr lang="zh-CN" altLang="en-US" sz="2000" dirty="0" smtClean="0"/>
              <a:t>比特</a:t>
            </a:r>
            <a:r>
              <a:rPr lang="en-US" altLang="zh-CN" sz="2000" dirty="0" smtClean="0"/>
              <a:t>,</a:t>
            </a:r>
            <a:r>
              <a:rPr lang="zh-CN" altLang="en-US" sz="2000" dirty="0" smtClean="0"/>
              <a:t>初始向量</a:t>
            </a:r>
            <a:r>
              <a:rPr lang="en-US" altLang="zh-CN" sz="2000" dirty="0" smtClean="0"/>
              <a:t>IV(initial vector)</a:t>
            </a:r>
            <a:r>
              <a:rPr lang="zh-CN" altLang="en-US" sz="2000" dirty="0" smtClean="0"/>
              <a:t>长度为</a:t>
            </a:r>
            <a:r>
              <a:rPr lang="en-US" altLang="zh-CN" sz="2000" dirty="0" smtClean="0"/>
              <a:t>64 </a:t>
            </a:r>
            <a:r>
              <a:rPr lang="zh-CN" altLang="en-US" sz="2000" dirty="0" smtClean="0"/>
              <a:t>比特</a:t>
            </a:r>
            <a:r>
              <a:rPr lang="en-US" altLang="zh-CN" sz="2000" dirty="0" smtClean="0"/>
              <a:t>,</a:t>
            </a:r>
            <a:r>
              <a:rPr lang="zh-CN" altLang="en-US" sz="2000" dirty="0" smtClean="0"/>
              <a:t>适用于对硬件资源</a:t>
            </a:r>
            <a:r>
              <a:rPr lang="en-US" altLang="zh-CN" sz="2000" dirty="0" smtClean="0"/>
              <a:t>(</a:t>
            </a:r>
            <a:r>
              <a:rPr lang="zh-CN" altLang="en-US" sz="2000" dirty="0" smtClean="0"/>
              <a:t>如门电路数、能量消耗、内存</a:t>
            </a:r>
            <a:r>
              <a:rPr lang="en-US" altLang="zh-CN" sz="2000" dirty="0" smtClean="0"/>
              <a:t>)</a:t>
            </a:r>
            <a:r>
              <a:rPr lang="zh-CN" altLang="en-US" sz="2000" dirty="0" smtClean="0"/>
              <a:t>限制很大的环境</a:t>
            </a:r>
            <a:r>
              <a:rPr lang="en-US" altLang="zh-CN" sz="2000" dirty="0" smtClean="0"/>
              <a:t>,</a:t>
            </a:r>
            <a:r>
              <a:rPr lang="zh-CN" altLang="en-US" sz="2000" dirty="0" smtClean="0"/>
              <a:t>每个时钟周期产生</a:t>
            </a:r>
            <a:r>
              <a:rPr lang="en-US" altLang="zh-CN" sz="2000" dirty="0" smtClean="0"/>
              <a:t>1 </a:t>
            </a:r>
            <a:r>
              <a:rPr lang="zh-CN" altLang="en-US" sz="2000" dirty="0" smtClean="0"/>
              <a:t>比特乱数</a:t>
            </a:r>
            <a:r>
              <a:rPr lang="en-US" altLang="zh-CN" sz="2000" dirty="0" smtClean="0"/>
              <a:t>.</a:t>
            </a:r>
          </a:p>
          <a:p>
            <a:pPr lvl="1">
              <a:lnSpc>
                <a:spcPct val="100000"/>
              </a:lnSpc>
              <a:spcAft>
                <a:spcPts val="0"/>
              </a:spcAft>
            </a:pPr>
            <a:r>
              <a:rPr lang="en-US" altLang="zh-CN" sz="2000" dirty="0" smtClean="0"/>
              <a:t>Grain </a:t>
            </a:r>
            <a:r>
              <a:rPr lang="zh-CN" altLang="en-US" sz="2000" dirty="0" smtClean="0"/>
              <a:t>算法由非线性反馈移位寄存器</a:t>
            </a:r>
            <a:r>
              <a:rPr lang="en-US" altLang="zh-CN" sz="2000" dirty="0" smtClean="0"/>
              <a:t>(NFSR)</a:t>
            </a:r>
            <a:r>
              <a:rPr lang="zh-CN" altLang="en-US" sz="2000" dirty="0" smtClean="0"/>
              <a:t>、线性反馈移位寄存器</a:t>
            </a:r>
            <a:r>
              <a:rPr lang="en-US" altLang="zh-CN" sz="2000" dirty="0" smtClean="0"/>
              <a:t>(LFSR)</a:t>
            </a:r>
            <a:r>
              <a:rPr lang="zh-CN" altLang="en-US" sz="2000" dirty="0" smtClean="0"/>
              <a:t>和输出函数</a:t>
            </a:r>
            <a:r>
              <a:rPr lang="en-US" altLang="zh-CN" sz="2000" dirty="0" smtClean="0"/>
              <a:t>h(x)</a:t>
            </a:r>
            <a:r>
              <a:rPr lang="zh-CN" altLang="en-US" sz="2000" dirty="0" smtClean="0"/>
              <a:t>等部分组成</a:t>
            </a:r>
            <a:r>
              <a:rPr lang="en-US" altLang="zh-CN" sz="2000" dirty="0" smtClean="0"/>
              <a:t>,</a:t>
            </a:r>
            <a:r>
              <a:rPr lang="zh-CN" altLang="en-US" sz="2000" dirty="0" smtClean="0"/>
              <a:t>算法结构如图</a:t>
            </a:r>
            <a:r>
              <a:rPr lang="en-US" altLang="zh-CN" sz="2000" dirty="0" smtClean="0"/>
              <a:t> </a:t>
            </a:r>
            <a:r>
              <a:rPr lang="zh-CN" altLang="en-US" sz="2000" dirty="0" smtClean="0"/>
              <a:t>所示</a:t>
            </a:r>
            <a:r>
              <a:rPr lang="en-US" altLang="zh-CN" sz="2000" dirty="0" smtClean="0"/>
              <a:t>.</a:t>
            </a:r>
            <a:r>
              <a:rPr lang="zh-CN" altLang="en-US" sz="2000" dirty="0" smtClean="0"/>
              <a:t>与</a:t>
            </a:r>
            <a:r>
              <a:rPr lang="en-US" altLang="zh-CN" sz="2000" dirty="0" err="1" smtClean="0"/>
              <a:t>Trivium</a:t>
            </a:r>
            <a:r>
              <a:rPr lang="en-US" altLang="zh-CN" sz="2000" dirty="0" smtClean="0"/>
              <a:t> </a:t>
            </a:r>
            <a:r>
              <a:rPr lang="zh-CN" altLang="en-US" sz="2000" dirty="0" smtClean="0"/>
              <a:t>算法相比</a:t>
            </a:r>
            <a:r>
              <a:rPr lang="en-US" altLang="zh-CN" sz="2000" dirty="0" smtClean="0"/>
              <a:t>,</a:t>
            </a:r>
            <a:r>
              <a:rPr lang="zh-CN" altLang="en-US" sz="2000" dirty="0" smtClean="0"/>
              <a:t>非线性次数较高</a:t>
            </a:r>
          </a:p>
          <a:p>
            <a:pPr>
              <a:lnSpc>
                <a:spcPct val="100000"/>
              </a:lnSpc>
              <a:spcAft>
                <a:spcPts val="0"/>
              </a:spcAft>
            </a:pPr>
            <a:endParaRPr lang="zh-CN" altLang="en-US" sz="2000" i="1" dirty="0" smtClean="0"/>
          </a:p>
          <a:p>
            <a:pPr lvl="1">
              <a:lnSpc>
                <a:spcPct val="100000"/>
              </a:lnSpc>
              <a:spcAft>
                <a:spcPts val="0"/>
              </a:spcAft>
            </a:pPr>
            <a:endParaRPr lang="en-US" altLang="zh-CN"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pic>
        <p:nvPicPr>
          <p:cNvPr id="6" name="Picture 2"/>
          <p:cNvPicPr>
            <a:picLocks noChangeAspect="1" noChangeArrowheads="1"/>
          </p:cNvPicPr>
          <p:nvPr/>
        </p:nvPicPr>
        <p:blipFill>
          <a:blip r:embed="rId2" cstate="print"/>
          <a:srcRect/>
          <a:stretch>
            <a:fillRect/>
          </a:stretch>
        </p:blipFill>
        <p:spPr bwMode="auto">
          <a:xfrm>
            <a:off x="2590801" y="3940232"/>
            <a:ext cx="4114800" cy="24605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2.4.1 </a:t>
            </a:r>
            <a:r>
              <a:rPr lang="en-US" altLang="zh-CN" dirty="0" err="1" smtClean="0"/>
              <a:t>eSTREAM</a:t>
            </a:r>
            <a:r>
              <a:rPr lang="zh-CN" altLang="en-US" dirty="0" smtClean="0"/>
              <a:t>计划候选算法</a:t>
            </a:r>
            <a:r>
              <a:rPr lang="en-US" altLang="zh-CN" dirty="0" smtClean="0"/>
              <a:t>Grain v1</a:t>
            </a:r>
            <a:endParaRPr lang="zh-CN" altLang="en-US" dirty="0"/>
          </a:p>
        </p:txBody>
      </p:sp>
      <p:sp>
        <p:nvSpPr>
          <p:cNvPr id="3" name="内容占位符 2"/>
          <p:cNvSpPr>
            <a:spLocks noGrp="1"/>
          </p:cNvSpPr>
          <p:nvPr>
            <p:ph idx="1"/>
          </p:nvPr>
        </p:nvSpPr>
        <p:spPr>
          <a:xfrm>
            <a:off x="457200" y="914400"/>
            <a:ext cx="8458200" cy="5715000"/>
          </a:xfrm>
        </p:spPr>
        <p:txBody>
          <a:bodyPr/>
          <a:lstStyle/>
          <a:p>
            <a:pPr>
              <a:lnSpc>
                <a:spcPct val="100000"/>
              </a:lnSpc>
              <a:spcAft>
                <a:spcPts val="0"/>
              </a:spcAft>
            </a:pPr>
            <a:r>
              <a:rPr lang="zh-CN" altLang="en-US" sz="2000" dirty="0" smtClean="0"/>
              <a:t>密钥流</a:t>
            </a:r>
            <a:r>
              <a:rPr lang="en-US" altLang="zh-CN" sz="2000" dirty="0" smtClean="0"/>
              <a:t>(</a:t>
            </a:r>
            <a:r>
              <a:rPr lang="en-US" altLang="zh-CN" sz="2000" dirty="0" err="1" smtClean="0"/>
              <a:t>keystream</a:t>
            </a:r>
            <a:r>
              <a:rPr lang="en-US" altLang="zh-CN" sz="2000" dirty="0" smtClean="0"/>
              <a:t>)</a:t>
            </a:r>
            <a:r>
              <a:rPr lang="zh-CN" altLang="en-US" sz="2000" dirty="0" smtClean="0"/>
              <a:t>产生过程</a:t>
            </a:r>
          </a:p>
          <a:p>
            <a:pPr>
              <a:lnSpc>
                <a:spcPct val="100000"/>
              </a:lnSpc>
            </a:pPr>
            <a:r>
              <a:rPr lang="en-US" altLang="zh-CN" sz="2000" dirty="0" smtClean="0"/>
              <a:t>1. </a:t>
            </a:r>
            <a:r>
              <a:rPr lang="zh-CN" altLang="en-US" sz="2000" dirty="0" smtClean="0"/>
              <a:t>线性反馈移位寄存器</a:t>
            </a:r>
            <a:r>
              <a:rPr lang="en-US" altLang="zh-CN" sz="2000" dirty="0" smtClean="0"/>
              <a:t>(LFSR)</a:t>
            </a:r>
          </a:p>
          <a:p>
            <a:pPr lvl="1">
              <a:lnSpc>
                <a:spcPct val="100000"/>
              </a:lnSpc>
            </a:pPr>
            <a:r>
              <a:rPr lang="en-US" altLang="zh-CN" sz="2000" dirty="0" smtClean="0">
                <a:latin typeface="Times New Roman" pitchFamily="18" charset="0"/>
                <a:cs typeface="Times New Roman" pitchFamily="18" charset="0"/>
              </a:rPr>
              <a:t>LFSR </a:t>
            </a:r>
            <a:r>
              <a:rPr lang="zh-CN" altLang="en-US" sz="2000" dirty="0" smtClean="0">
                <a:latin typeface="Times New Roman" pitchFamily="18" charset="0"/>
                <a:cs typeface="Times New Roman" pitchFamily="18" charset="0"/>
              </a:rPr>
              <a:t>为</a:t>
            </a:r>
            <a:r>
              <a:rPr lang="en-US" altLang="zh-CN" sz="2000" dirty="0" smtClean="0">
                <a:latin typeface="Times New Roman" pitchFamily="18" charset="0"/>
                <a:cs typeface="Times New Roman" pitchFamily="18" charset="0"/>
              </a:rPr>
              <a:t>80 </a:t>
            </a:r>
            <a:r>
              <a:rPr lang="zh-CN" altLang="en-US" sz="2000" dirty="0" smtClean="0">
                <a:latin typeface="Times New Roman" pitchFamily="18" charset="0"/>
                <a:cs typeface="Times New Roman" pitchFamily="18" charset="0"/>
              </a:rPr>
              <a:t>级，</a:t>
            </a:r>
            <a:r>
              <a:rPr lang="en-US" altLang="zh-CN" sz="2000" i="1" dirty="0" smtClean="0">
                <a:latin typeface="Times New Roman" pitchFamily="18" charset="0"/>
                <a:cs typeface="Times New Roman" pitchFamily="18" charset="0"/>
              </a:rPr>
              <a:t>f</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1+</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18</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29</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42</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57</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67</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80</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本原多项式</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m</a:t>
            </a:r>
            <a:r>
              <a:rPr lang="zh-CN" altLang="en-US" sz="2000" dirty="0" smtClean="0">
                <a:latin typeface="Times New Roman" pitchFamily="18" charset="0"/>
                <a:cs typeface="Times New Roman" pitchFamily="18" charset="0"/>
              </a:rPr>
              <a:t>序列</a:t>
            </a:r>
            <a:r>
              <a:rPr lang="en-US" altLang="zh-CN" sz="2000" dirty="0" smtClean="0">
                <a:latin typeface="Times New Roman" pitchFamily="18" charset="0"/>
                <a:cs typeface="Times New Roman" pitchFamily="18" charset="0"/>
              </a:rPr>
              <a:t>)</a:t>
            </a:r>
            <a:endParaRPr lang="en-US" altLang="zh-CN" sz="2000" dirty="0" smtClean="0">
              <a:latin typeface="Times New Roman" pitchFamily="18" charset="0"/>
              <a:cs typeface="Times New Roman" pitchFamily="18" charset="0"/>
            </a:endParaRPr>
          </a:p>
          <a:p>
            <a:pPr lvl="1">
              <a:lnSpc>
                <a:spcPct val="100000"/>
              </a:lnSpc>
              <a:spcAft>
                <a:spcPts val="0"/>
              </a:spcAft>
            </a:pPr>
            <a:r>
              <a:rPr lang="zh-CN" altLang="en-US" sz="2000" dirty="0" smtClean="0"/>
              <a:t>对应的递推式为，</a:t>
            </a:r>
            <a:r>
              <a:rPr lang="en-US" altLang="zh-CN" sz="2000" i="1" dirty="0" smtClean="0"/>
              <a:t> </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80</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62</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51</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38</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23</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13</a:t>
            </a:r>
            <a:r>
              <a:rPr lang="en-US" altLang="zh-CN" sz="2000" dirty="0" smtClean="0">
                <a:latin typeface="Times New Roman" pitchFamily="18" charset="0"/>
                <a:cs typeface="Times New Roman" pitchFamily="18" charset="0"/>
                <a:sym typeface="Symbol"/>
              </a:rPr>
              <a:t> </a:t>
            </a:r>
            <a:r>
              <a:rPr lang="en-US" altLang="zh-CN" sz="2000" i="1" dirty="0" err="1" smtClean="0">
                <a:latin typeface="Times New Roman" pitchFamily="18" charset="0"/>
                <a:cs typeface="Times New Roman" pitchFamily="18" charset="0"/>
              </a:rPr>
              <a:t>s</a:t>
            </a:r>
            <a:r>
              <a:rPr lang="en-US" altLang="zh-CN" sz="2000" i="1" baseline="-25000" dirty="0" err="1" smtClean="0">
                <a:latin typeface="Times New Roman" pitchFamily="18" charset="0"/>
                <a:cs typeface="Times New Roman" pitchFamily="18" charset="0"/>
              </a:rPr>
              <a:t>t</a:t>
            </a:r>
            <a:endParaRPr lang="en-US" altLang="zh-CN" sz="2000" i="1" baseline="-25000" dirty="0" smtClean="0">
              <a:latin typeface="Times New Roman" pitchFamily="18" charset="0"/>
              <a:cs typeface="Times New Roman" pitchFamily="18" charset="0"/>
            </a:endParaRPr>
          </a:p>
          <a:p>
            <a:pPr>
              <a:lnSpc>
                <a:spcPct val="100000"/>
              </a:lnSpc>
            </a:pPr>
            <a:r>
              <a:rPr lang="en-US" altLang="zh-CN" sz="2000" dirty="0" smtClean="0"/>
              <a:t>2. </a:t>
            </a:r>
            <a:r>
              <a:rPr lang="zh-CN" altLang="en-US" sz="2000" dirty="0" smtClean="0"/>
              <a:t>非线性反馈移位寄存器</a:t>
            </a:r>
            <a:r>
              <a:rPr lang="en-US" altLang="zh-CN" sz="2000" dirty="0" smtClean="0"/>
              <a:t>(NFSR)</a:t>
            </a:r>
          </a:p>
          <a:p>
            <a:pPr lvl="1">
              <a:lnSpc>
                <a:spcPct val="100000"/>
              </a:lnSpc>
            </a:pPr>
            <a:r>
              <a:rPr lang="en-US" altLang="zh-CN" sz="2000" dirty="0" smtClean="0">
                <a:latin typeface="Times New Roman" pitchFamily="18" charset="0"/>
                <a:cs typeface="Times New Roman" pitchFamily="18" charset="0"/>
              </a:rPr>
              <a:t>NFSR </a:t>
            </a:r>
            <a:r>
              <a:rPr lang="zh-CN" altLang="en-US" sz="2000" dirty="0" smtClean="0">
                <a:latin typeface="Times New Roman" pitchFamily="18" charset="0"/>
                <a:cs typeface="Times New Roman" pitchFamily="18" charset="0"/>
              </a:rPr>
              <a:t>为</a:t>
            </a:r>
            <a:r>
              <a:rPr lang="en-US" altLang="zh-CN" sz="2000" dirty="0" smtClean="0">
                <a:latin typeface="Times New Roman" pitchFamily="18" charset="0"/>
                <a:cs typeface="Times New Roman" pitchFamily="18" charset="0"/>
              </a:rPr>
              <a:t>80 </a:t>
            </a:r>
            <a:r>
              <a:rPr lang="zh-CN" altLang="en-US" sz="2000" dirty="0" smtClean="0">
                <a:latin typeface="Times New Roman" pitchFamily="18" charset="0"/>
                <a:cs typeface="Times New Roman" pitchFamily="18" charset="0"/>
              </a:rPr>
              <a:t>级的非线性反馈移位寄存器</a:t>
            </a:r>
            <a:endParaRPr lang="en-US" altLang="zh-CN" sz="2000" dirty="0" smtClean="0">
              <a:latin typeface="Times New Roman" pitchFamily="18" charset="0"/>
              <a:cs typeface="Times New Roman" pitchFamily="18" charset="0"/>
            </a:endParaRPr>
          </a:p>
          <a:p>
            <a:pPr lvl="1">
              <a:lnSpc>
                <a:spcPct val="100000"/>
              </a:lnSpc>
            </a:pPr>
            <a:r>
              <a:rPr lang="en-US" altLang="zh-CN" sz="2000" i="1" dirty="0" smtClean="0">
                <a:latin typeface="Times New Roman" pitchFamily="18" charset="0"/>
                <a:cs typeface="Times New Roman" pitchFamily="18" charset="0"/>
              </a:rPr>
              <a:t>g</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dirty="0" smtClean="0">
                <a:latin typeface="Times New Roman" pitchFamily="18" charset="0"/>
                <a:cs typeface="Times New Roman" pitchFamily="18" charset="0"/>
              </a:rPr>
              <a:t>)= 1+</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18</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20</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28</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35</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43</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47</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52</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59</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66</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71</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80</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17</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20</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43</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47</a:t>
            </a:r>
          </a:p>
          <a:p>
            <a:pPr lvl="1">
              <a:lnSpc>
                <a:spcPct val="100000"/>
              </a:lnSpc>
              <a:buNone/>
            </a:pPr>
            <a:r>
              <a:rPr lang="en-US" altLang="zh-CN" sz="2000" dirty="0" smtClean="0">
                <a:latin typeface="Times New Roman" pitchFamily="18" charset="0"/>
                <a:cs typeface="Times New Roman" pitchFamily="18" charset="0"/>
              </a:rPr>
              <a:t>            + </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65</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71</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20</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28</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35</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47</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52</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59</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17</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35</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52</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71</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20</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28</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43</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47</a:t>
            </a:r>
            <a:endParaRPr lang="en-US" altLang="zh-CN" sz="2000" dirty="0" smtClean="0">
              <a:latin typeface="Times New Roman" pitchFamily="18" charset="0"/>
              <a:cs typeface="Times New Roman" pitchFamily="18" charset="0"/>
            </a:endParaRPr>
          </a:p>
          <a:p>
            <a:pPr lvl="1">
              <a:lnSpc>
                <a:spcPct val="100000"/>
              </a:lnSpc>
              <a:buNone/>
            </a:pPr>
            <a:r>
              <a:rPr lang="en-US" altLang="zh-CN" sz="2000" dirty="0" smtClean="0">
                <a:latin typeface="Times New Roman" pitchFamily="18" charset="0"/>
                <a:cs typeface="Times New Roman" pitchFamily="18" charset="0"/>
              </a:rPr>
              <a:t>            + </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17</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20</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59</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65</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17</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20</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28</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35</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43</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47</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52</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59</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65</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71</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28</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35</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43</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47</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52</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59</a:t>
            </a:r>
            <a:endParaRPr lang="en-US" altLang="zh-CN" sz="2000" dirty="0" smtClean="0">
              <a:latin typeface="Times New Roman" pitchFamily="18" charset="0"/>
              <a:cs typeface="Times New Roman" pitchFamily="18" charset="0"/>
            </a:endParaRPr>
          </a:p>
          <a:p>
            <a:pPr lvl="1">
              <a:lnSpc>
                <a:spcPct val="100000"/>
              </a:lnSpc>
            </a:pPr>
            <a:r>
              <a:rPr lang="zh-CN" altLang="en-US" sz="2000" dirty="0" smtClean="0">
                <a:latin typeface="Times New Roman" pitchFamily="18" charset="0"/>
                <a:cs typeface="Times New Roman" pitchFamily="18" charset="0"/>
              </a:rPr>
              <a:t>递推式为</a:t>
            </a:r>
            <a:r>
              <a:rPr lang="en-US" altLang="zh-CN" sz="2000" i="1" dirty="0" smtClean="0"/>
              <a:t> </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80</a:t>
            </a:r>
            <a:r>
              <a:rPr lang="en-US" altLang="zh-CN" sz="2000" i="1"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s</a:t>
            </a:r>
            <a:r>
              <a:rPr lang="en-US" altLang="zh-CN" sz="2000" i="1" baseline="-25000" dirty="0" err="1" smtClean="0">
                <a:latin typeface="Times New Roman" pitchFamily="18" charset="0"/>
                <a:cs typeface="Times New Roman" pitchFamily="18" charset="0"/>
              </a:rPr>
              <a:t>t</a:t>
            </a:r>
            <a:r>
              <a:rPr lang="en-US" altLang="zh-CN" sz="2000" i="1" dirty="0" smtClean="0">
                <a:latin typeface="Times New Roman" pitchFamily="18" charset="0"/>
                <a:cs typeface="Times New Roman" pitchFamily="18" charset="0"/>
              </a:rPr>
              <a:t>+ 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62</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60</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52</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45</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37</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33</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28</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21</a:t>
            </a:r>
          </a:p>
          <a:p>
            <a:pPr lvl="1">
              <a:lnSpc>
                <a:spcPct val="100000"/>
              </a:lnSpc>
            </a:pPr>
            <a:r>
              <a:rPr lang="en-US" altLang="zh-CN" sz="2000" dirty="0" smtClean="0">
                <a:latin typeface="Times New Roman" pitchFamily="18" charset="0"/>
                <a:cs typeface="Times New Roman" pitchFamily="18" charset="0"/>
              </a:rPr>
              <a:t>LFSR </a:t>
            </a:r>
            <a:r>
              <a:rPr lang="zh-CN" altLang="en-US" sz="2000" dirty="0" smtClean="0">
                <a:latin typeface="Times New Roman" pitchFamily="18" charset="0"/>
                <a:cs typeface="Times New Roman" pitchFamily="18" charset="0"/>
              </a:rPr>
              <a:t>的状态位</a:t>
            </a:r>
            <a:r>
              <a:rPr lang="en-US" altLang="zh-CN" sz="2000" i="1" dirty="0" err="1" smtClean="0">
                <a:latin typeface="Times New Roman" pitchFamily="18" charset="0"/>
                <a:cs typeface="Times New Roman" pitchFamily="18" charset="0"/>
              </a:rPr>
              <a:t>s</a:t>
            </a:r>
            <a:r>
              <a:rPr lang="en-US" altLang="zh-CN" sz="2000" i="1" baseline="-25000" dirty="0" err="1" smtClean="0">
                <a:latin typeface="Times New Roman" pitchFamily="18" charset="0"/>
                <a:cs typeface="Times New Roman" pitchFamily="18" charset="0"/>
              </a:rPr>
              <a:t>t</a:t>
            </a:r>
            <a:r>
              <a:rPr lang="zh-CN" altLang="en-US" sz="2000" dirty="0" smtClean="0">
                <a:latin typeface="Times New Roman" pitchFamily="18" charset="0"/>
                <a:cs typeface="Times New Roman" pitchFamily="18" charset="0"/>
              </a:rPr>
              <a:t>参与了反馈</a:t>
            </a:r>
          </a:p>
          <a:p>
            <a:pPr lvl="1">
              <a:lnSpc>
                <a:spcPct val="100000"/>
              </a:lnSpc>
            </a:pPr>
            <a:endParaRPr lang="zh-CN" altLang="en-US" sz="2000" i="1" dirty="0" smtClean="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2.4.1 </a:t>
            </a:r>
            <a:r>
              <a:rPr lang="en-US" altLang="zh-CN" dirty="0" err="1" smtClean="0"/>
              <a:t>eSTREAM</a:t>
            </a:r>
            <a:r>
              <a:rPr lang="zh-CN" altLang="en-US" dirty="0" smtClean="0"/>
              <a:t>计划候选算法</a:t>
            </a:r>
            <a:r>
              <a:rPr lang="en-US" altLang="zh-CN" dirty="0" smtClean="0"/>
              <a:t>Grain v1</a:t>
            </a:r>
            <a:endParaRPr lang="zh-CN" altLang="en-US" dirty="0"/>
          </a:p>
        </p:txBody>
      </p:sp>
      <p:sp>
        <p:nvSpPr>
          <p:cNvPr id="3" name="内容占位符 2"/>
          <p:cNvSpPr>
            <a:spLocks noGrp="1"/>
          </p:cNvSpPr>
          <p:nvPr>
            <p:ph idx="1"/>
          </p:nvPr>
        </p:nvSpPr>
        <p:spPr>
          <a:xfrm>
            <a:off x="457200" y="914400"/>
            <a:ext cx="8382000" cy="5715000"/>
          </a:xfrm>
        </p:spPr>
        <p:txBody>
          <a:bodyPr/>
          <a:lstStyle/>
          <a:p>
            <a:r>
              <a:rPr lang="en-US" altLang="zh-CN" sz="2000" dirty="0" smtClean="0">
                <a:latin typeface="Times New Roman" pitchFamily="18" charset="0"/>
                <a:cs typeface="Times New Roman" pitchFamily="18" charset="0"/>
              </a:rPr>
              <a:t>3. </a:t>
            </a:r>
            <a:r>
              <a:rPr lang="zh-CN" altLang="en-US" sz="2000" dirty="0" smtClean="0">
                <a:latin typeface="Times New Roman" pitchFamily="18" charset="0"/>
                <a:cs typeface="Times New Roman" pitchFamily="18" charset="0"/>
              </a:rPr>
              <a:t>过滤函数</a:t>
            </a:r>
          </a:p>
          <a:p>
            <a:pPr lvl="1"/>
            <a:r>
              <a:rPr lang="zh-CN" altLang="en-US" sz="2000" dirty="0" smtClean="0">
                <a:latin typeface="Times New Roman" pitchFamily="18" charset="0"/>
                <a:cs typeface="Times New Roman" pitchFamily="18" charset="0"/>
              </a:rPr>
              <a:t>过滤函数为</a:t>
            </a:r>
            <a:r>
              <a:rPr lang="en-US" altLang="zh-CN" sz="2000" dirty="0" smtClean="0">
                <a:latin typeface="Times New Roman" pitchFamily="18" charset="0"/>
                <a:cs typeface="Times New Roman" pitchFamily="18" charset="0"/>
              </a:rPr>
              <a:t>5 </a:t>
            </a:r>
            <a:r>
              <a:rPr lang="zh-CN" altLang="en-US" sz="2000" dirty="0" smtClean="0">
                <a:latin typeface="Times New Roman" pitchFamily="18" charset="0"/>
                <a:cs typeface="Times New Roman" pitchFamily="18" charset="0"/>
              </a:rPr>
              <a:t>入</a:t>
            </a:r>
            <a:r>
              <a:rPr lang="en-US" altLang="zh-CN" sz="2000" dirty="0" smtClean="0">
                <a:latin typeface="Times New Roman" pitchFamily="18" charset="0"/>
                <a:cs typeface="Times New Roman" pitchFamily="18" charset="0"/>
              </a:rPr>
              <a:t>1 </a:t>
            </a:r>
            <a:r>
              <a:rPr lang="zh-CN" altLang="en-US" sz="2000" dirty="0" smtClean="0">
                <a:latin typeface="Times New Roman" pitchFamily="18" charset="0"/>
                <a:cs typeface="Times New Roman" pitchFamily="18" charset="0"/>
              </a:rPr>
              <a:t>出函数</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表达式为</a:t>
            </a:r>
          </a:p>
          <a:p>
            <a:pPr lvl="1"/>
            <a:r>
              <a:rPr lang="en-US" altLang="zh-CN" sz="2000" i="1" dirty="0" smtClean="0">
                <a:latin typeface="Times New Roman" pitchFamily="18" charset="0"/>
                <a:cs typeface="Times New Roman" pitchFamily="18" charset="0"/>
              </a:rPr>
              <a:t>h</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1</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4</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 x</a:t>
            </a:r>
            <a:r>
              <a:rPr lang="en-US" altLang="zh-CN" sz="2000" baseline="-25000" dirty="0" smtClean="0">
                <a:latin typeface="Times New Roman" pitchFamily="18" charset="0"/>
                <a:cs typeface="Times New Roman" pitchFamily="18" charset="0"/>
              </a:rPr>
              <a:t>0</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3</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3</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3</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4</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0</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1</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0</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3</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0</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4</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1</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4</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3</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4</a:t>
            </a:r>
            <a:r>
              <a:rPr lang="en-US" altLang="zh-CN" sz="2000" i="1" dirty="0" smtClean="0">
                <a:latin typeface="Times New Roman" pitchFamily="18" charset="0"/>
                <a:cs typeface="Times New Roman" pitchFamily="18" charset="0"/>
              </a:rPr>
              <a:t>,</a:t>
            </a:r>
          </a:p>
          <a:p>
            <a:pPr lvl="1"/>
            <a:r>
              <a:rPr lang="zh-CN" altLang="en-US" sz="2000" dirty="0" smtClean="0">
                <a:latin typeface="Times New Roman" pitchFamily="18" charset="0"/>
                <a:cs typeface="Times New Roman" pitchFamily="18" charset="0"/>
              </a:rPr>
              <a:t>其中</a:t>
            </a:r>
            <a:r>
              <a:rPr lang="en-US" altLang="zh-CN" sz="2000" dirty="0" smtClean="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0</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3</a:t>
            </a:r>
            <a:r>
              <a:rPr lang="en-US" altLang="zh-CN" sz="2000" i="1" dirty="0" smtClean="0">
                <a:latin typeface="Times New Roman" pitchFamily="18" charset="0"/>
                <a:cs typeface="Times New Roman" pitchFamily="18" charset="0"/>
              </a:rPr>
              <a:t>, x</a:t>
            </a:r>
            <a:r>
              <a:rPr lang="en-US" altLang="zh-CN" sz="2000" baseline="-25000" dirty="0" smtClean="0">
                <a:latin typeface="Times New Roman" pitchFamily="18" charset="0"/>
                <a:cs typeface="Times New Roman" pitchFamily="18" charset="0"/>
              </a:rPr>
              <a:t>1</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25</a:t>
            </a:r>
            <a:r>
              <a:rPr lang="en-US" altLang="zh-CN" sz="2000" i="1" dirty="0" smtClean="0">
                <a:latin typeface="Times New Roman" pitchFamily="18" charset="0"/>
                <a:cs typeface="Times New Roman" pitchFamily="18" charset="0"/>
              </a:rPr>
              <a:t>, x</a:t>
            </a:r>
            <a:r>
              <a:rPr lang="en-US" altLang="zh-CN" sz="2000" baseline="-25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46</a:t>
            </a:r>
            <a:r>
              <a:rPr lang="en-US" altLang="zh-CN" sz="2000" i="1" dirty="0" smtClean="0">
                <a:latin typeface="Times New Roman" pitchFamily="18" charset="0"/>
                <a:cs typeface="Times New Roman" pitchFamily="18" charset="0"/>
              </a:rPr>
              <a:t>, x</a:t>
            </a:r>
            <a:r>
              <a:rPr lang="en-US" altLang="zh-CN" sz="2000" baseline="-25000" dirty="0" smtClean="0">
                <a:latin typeface="Times New Roman" pitchFamily="18" charset="0"/>
                <a:cs typeface="Times New Roman" pitchFamily="18" charset="0"/>
              </a:rPr>
              <a:t>3</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64</a:t>
            </a:r>
            <a:r>
              <a:rPr lang="en-US" altLang="zh-CN" sz="2000" i="1" dirty="0" smtClean="0">
                <a:latin typeface="Times New Roman" pitchFamily="18" charset="0"/>
                <a:cs typeface="Times New Roman" pitchFamily="18" charset="0"/>
              </a:rPr>
              <a:t>, x</a:t>
            </a:r>
            <a:r>
              <a:rPr lang="en-US" altLang="zh-CN" sz="2000" baseline="-25000" dirty="0" smtClean="0">
                <a:latin typeface="Times New Roman" pitchFamily="18" charset="0"/>
                <a:cs typeface="Times New Roman" pitchFamily="18" charset="0"/>
              </a:rPr>
              <a:t>4</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63</a:t>
            </a:r>
            <a:r>
              <a:rPr lang="en-US" altLang="zh-CN" sz="2000" i="1" dirty="0" smtClean="0">
                <a:latin typeface="Times New Roman" pitchFamily="18" charset="0"/>
                <a:cs typeface="Times New Roman" pitchFamily="18" charset="0"/>
              </a:rPr>
              <a:t>.</a:t>
            </a:r>
          </a:p>
          <a:p>
            <a:pPr lvl="1"/>
            <a:r>
              <a:rPr lang="zh-CN" altLang="en-US" sz="2000" dirty="0" smtClean="0">
                <a:latin typeface="Times New Roman" pitchFamily="18" charset="0"/>
                <a:cs typeface="Times New Roman" pitchFamily="18" charset="0"/>
              </a:rPr>
              <a:t>将过滤函数的输出记为</a:t>
            </a:r>
            <a:r>
              <a:rPr lang="en-US" altLang="zh-CN" sz="2000" i="1" dirty="0" smtClean="0">
                <a:latin typeface="Times New Roman" pitchFamily="18" charset="0"/>
                <a:cs typeface="Times New Roman" pitchFamily="18" charset="0"/>
              </a:rPr>
              <a:t>h.</a:t>
            </a:r>
          </a:p>
          <a:p>
            <a:r>
              <a:rPr lang="en-US" altLang="zh-CN" sz="2000" dirty="0" smtClean="0">
                <a:latin typeface="Times New Roman" pitchFamily="18" charset="0"/>
                <a:cs typeface="Times New Roman" pitchFamily="18" charset="0"/>
              </a:rPr>
              <a:t>4. </a:t>
            </a:r>
            <a:r>
              <a:rPr lang="zh-CN" altLang="en-US" sz="2000" dirty="0" smtClean="0">
                <a:latin typeface="Times New Roman" pitchFamily="18" charset="0"/>
                <a:cs typeface="Times New Roman" pitchFamily="18" charset="0"/>
              </a:rPr>
              <a:t>密钥流产生</a:t>
            </a:r>
          </a:p>
          <a:p>
            <a:pPr lvl="1"/>
            <a:r>
              <a:rPr lang="zh-CN" altLang="en-US" sz="2000" dirty="0" smtClean="0">
                <a:latin typeface="Times New Roman" pitchFamily="18" charset="0"/>
                <a:cs typeface="Times New Roman" pitchFamily="18" charset="0"/>
              </a:rPr>
              <a:t>从</a:t>
            </a:r>
            <a:r>
              <a:rPr lang="en-US" altLang="zh-CN" sz="2000" dirty="0" smtClean="0">
                <a:latin typeface="Times New Roman" pitchFamily="18" charset="0"/>
                <a:cs typeface="Times New Roman" pitchFamily="18" charset="0"/>
              </a:rPr>
              <a:t>NFSR </a:t>
            </a:r>
            <a:r>
              <a:rPr lang="zh-CN" altLang="en-US" sz="2000" dirty="0" smtClean="0">
                <a:latin typeface="Times New Roman" pitchFamily="18" charset="0"/>
                <a:cs typeface="Times New Roman" pitchFamily="18" charset="0"/>
              </a:rPr>
              <a:t>取</a:t>
            </a:r>
            <a:r>
              <a:rPr lang="en-US" altLang="zh-CN" sz="2000" dirty="0" smtClean="0">
                <a:latin typeface="Times New Roman" pitchFamily="18" charset="0"/>
                <a:cs typeface="Times New Roman" pitchFamily="18" charset="0"/>
              </a:rPr>
              <a:t>7 </a:t>
            </a:r>
            <a:r>
              <a:rPr lang="zh-CN" altLang="en-US" sz="2000" dirty="0" smtClean="0">
                <a:latin typeface="Times New Roman" pitchFamily="18" charset="0"/>
                <a:cs typeface="Times New Roman" pitchFamily="18" charset="0"/>
              </a:rPr>
              <a:t>个比特</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+1</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+4</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+10</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+31</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+43</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+56</a:t>
            </a: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及过滤函数输出的</a:t>
            </a:r>
            <a:r>
              <a:rPr lang="en-US" altLang="zh-CN" sz="2000" dirty="0" smtClean="0">
                <a:latin typeface="Times New Roman" pitchFamily="18" charset="0"/>
                <a:cs typeface="Times New Roman" pitchFamily="18" charset="0"/>
              </a:rPr>
              <a:t>1 </a:t>
            </a:r>
            <a:r>
              <a:rPr lang="zh-CN" altLang="en-US" sz="2000" dirty="0" smtClean="0">
                <a:latin typeface="Times New Roman" pitchFamily="18" charset="0"/>
                <a:cs typeface="Times New Roman" pitchFamily="18" charset="0"/>
              </a:rPr>
              <a:t>个比特</a:t>
            </a:r>
            <a:r>
              <a:rPr lang="en-US" altLang="zh-CN" sz="2000" i="1" dirty="0" smtClean="0">
                <a:latin typeface="Times New Roman" pitchFamily="18" charset="0"/>
                <a:cs typeface="Times New Roman" pitchFamily="18" charset="0"/>
              </a:rPr>
              <a:t>h</a:t>
            </a: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共计</a:t>
            </a:r>
            <a:r>
              <a:rPr lang="en-US" altLang="zh-CN" sz="2000" dirty="0" smtClean="0">
                <a:latin typeface="Times New Roman" pitchFamily="18" charset="0"/>
                <a:cs typeface="Times New Roman" pitchFamily="18" charset="0"/>
              </a:rPr>
              <a:t>8 </a:t>
            </a:r>
            <a:r>
              <a:rPr lang="zh-CN" altLang="en-US" sz="2000" dirty="0" smtClean="0">
                <a:latin typeface="Times New Roman" pitchFamily="18" charset="0"/>
                <a:cs typeface="Times New Roman" pitchFamily="18" charset="0"/>
              </a:rPr>
              <a:t>个比特做模</a:t>
            </a:r>
            <a:r>
              <a:rPr lang="en-US" altLang="zh-CN" sz="2000" dirty="0" smtClean="0">
                <a:latin typeface="Times New Roman" pitchFamily="18" charset="0"/>
                <a:cs typeface="Times New Roman" pitchFamily="18" charset="0"/>
              </a:rPr>
              <a:t>2</a:t>
            </a:r>
            <a:r>
              <a:rPr lang="zh-CN" altLang="en-US" sz="2000" dirty="0" smtClean="0">
                <a:latin typeface="Times New Roman" pitchFamily="18" charset="0"/>
                <a:cs typeface="Times New Roman" pitchFamily="18" charset="0"/>
              </a:rPr>
              <a:t>加运算</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得到</a:t>
            </a:r>
            <a:r>
              <a:rPr lang="en-US" altLang="zh-CN" sz="2000" dirty="0" smtClean="0">
                <a:latin typeface="Times New Roman" pitchFamily="18" charset="0"/>
                <a:cs typeface="Times New Roman" pitchFamily="18" charset="0"/>
              </a:rPr>
              <a:t>1 </a:t>
            </a:r>
            <a:r>
              <a:rPr lang="zh-CN" altLang="en-US" sz="2000" dirty="0" smtClean="0">
                <a:latin typeface="Times New Roman" pitchFamily="18" charset="0"/>
                <a:cs typeface="Times New Roman" pitchFamily="18" charset="0"/>
              </a:rPr>
              <a:t>比特的密钥流</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记为</a:t>
            </a:r>
            <a:r>
              <a:rPr lang="en-US" altLang="zh-CN" sz="2000" dirty="0" err="1" smtClean="0">
                <a:latin typeface="Times New Roman" pitchFamily="18" charset="0"/>
                <a:cs typeface="Times New Roman" pitchFamily="18" charset="0"/>
              </a:rPr>
              <a:t>ks</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可表示如下</a:t>
            </a:r>
            <a:r>
              <a:rPr lang="en-US" altLang="zh-CN" sz="2000" dirty="0" smtClean="0">
                <a:latin typeface="Times New Roman" pitchFamily="18" charset="0"/>
                <a:cs typeface="Times New Roman" pitchFamily="18" charset="0"/>
              </a:rPr>
              <a:t>:</a:t>
            </a:r>
          </a:p>
          <a:p>
            <a:pPr lvl="1"/>
            <a:r>
              <a:rPr lang="en-US" altLang="zh-CN" sz="2000" dirty="0" err="1" smtClean="0">
                <a:latin typeface="Times New Roman" pitchFamily="18" charset="0"/>
                <a:cs typeface="Times New Roman" pitchFamily="18" charset="0"/>
              </a:rPr>
              <a:t>ks</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 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+1</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+4</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+10</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+31</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+43</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+56</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h</a:t>
            </a:r>
            <a:r>
              <a:rPr lang="en-US" altLang="zh-CN" sz="2000" dirty="0" smtClean="0">
                <a:latin typeface="Times New Roman" pitchFamily="18" charset="0"/>
                <a:cs typeface="Times New Roman" pitchFamily="18" charset="0"/>
              </a:rPr>
              <a:t>.</a:t>
            </a:r>
          </a:p>
          <a:p>
            <a:pPr lvl="1"/>
            <a:endPar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00000"/>
              </a:lnSpc>
            </a:pPr>
            <a:endPar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2.4.1 </a:t>
            </a:r>
            <a:r>
              <a:rPr lang="en-US" altLang="zh-CN" dirty="0" err="1" smtClean="0"/>
              <a:t>eSTREAM</a:t>
            </a:r>
            <a:r>
              <a:rPr lang="zh-CN" altLang="en-US" dirty="0" smtClean="0"/>
              <a:t>计划候选算法</a:t>
            </a:r>
            <a:r>
              <a:rPr lang="en-US" altLang="zh-CN" dirty="0" smtClean="0"/>
              <a:t>Grain v1</a:t>
            </a:r>
            <a:endParaRPr lang="zh-CN" altLang="en-US" dirty="0"/>
          </a:p>
        </p:txBody>
      </p:sp>
      <p:sp>
        <p:nvSpPr>
          <p:cNvPr id="3" name="内容占位符 2"/>
          <p:cNvSpPr>
            <a:spLocks noGrp="1"/>
          </p:cNvSpPr>
          <p:nvPr>
            <p:ph idx="1"/>
          </p:nvPr>
        </p:nvSpPr>
        <p:spPr>
          <a:xfrm>
            <a:off x="457200" y="914400"/>
            <a:ext cx="8382000" cy="5715000"/>
          </a:xfrm>
        </p:spPr>
        <p:txBody>
          <a:bodyPr/>
          <a:lstStyle/>
          <a:p>
            <a:r>
              <a:rPr lang="zh-CN" altLang="en-US" sz="2000" dirty="0" smtClean="0">
                <a:latin typeface="Times New Roman" pitchFamily="18" charset="0"/>
                <a:cs typeface="Times New Roman" pitchFamily="18" charset="0"/>
              </a:rPr>
              <a:t>初始化过程</a:t>
            </a:r>
          </a:p>
          <a:p>
            <a:pPr lvl="1"/>
            <a:r>
              <a:rPr lang="zh-CN" altLang="en-US" sz="2000" dirty="0" smtClean="0">
                <a:latin typeface="Times New Roman" pitchFamily="18" charset="0"/>
                <a:cs typeface="Times New Roman" pitchFamily="18" charset="0"/>
              </a:rPr>
              <a:t>记</a:t>
            </a:r>
            <a:r>
              <a:rPr lang="en-US" altLang="zh-CN" sz="2000" dirty="0" smtClean="0">
                <a:latin typeface="Times New Roman" pitchFamily="18" charset="0"/>
                <a:cs typeface="Times New Roman" pitchFamily="18" charset="0"/>
              </a:rPr>
              <a:t>80 </a:t>
            </a:r>
            <a:r>
              <a:rPr lang="zh-CN" altLang="en-US" sz="2000" dirty="0" smtClean="0">
                <a:latin typeface="Times New Roman" pitchFamily="18" charset="0"/>
                <a:cs typeface="Times New Roman" pitchFamily="18" charset="0"/>
              </a:rPr>
              <a:t>比特密钥为</a:t>
            </a:r>
            <a:r>
              <a:rPr lang="en-US" altLang="zh-CN" sz="2000" i="1" dirty="0" smtClean="0">
                <a:latin typeface="Times New Roman" pitchFamily="18" charset="0"/>
                <a:cs typeface="Times New Roman" pitchFamily="18" charset="0"/>
              </a:rPr>
              <a:t>k</a:t>
            </a:r>
            <a:r>
              <a:rPr lang="en-US" altLang="zh-CN" sz="2000" baseline="-25000" dirty="0" smtClean="0">
                <a:latin typeface="Times New Roman" pitchFamily="18" charset="0"/>
                <a:cs typeface="Times New Roman" pitchFamily="18" charset="0"/>
              </a:rPr>
              <a:t>0</a:t>
            </a:r>
            <a:r>
              <a:rPr lang="en-US" altLang="zh-CN" sz="2000" i="1" dirty="0" smtClean="0">
                <a:latin typeface="Times New Roman" pitchFamily="18" charset="0"/>
                <a:cs typeface="Times New Roman" pitchFamily="18" charset="0"/>
              </a:rPr>
              <a:t>,k</a:t>
            </a:r>
            <a:r>
              <a:rPr lang="en-US" altLang="zh-CN" sz="2000" baseline="-25000" dirty="0" smtClean="0">
                <a:latin typeface="Times New Roman" pitchFamily="18" charset="0"/>
                <a:cs typeface="Times New Roman" pitchFamily="18" charset="0"/>
              </a:rPr>
              <a:t>1</a:t>
            </a:r>
            <a:r>
              <a:rPr lang="en-US" altLang="zh-CN" sz="2000" i="1" dirty="0" smtClean="0">
                <a:latin typeface="Times New Roman" pitchFamily="18" charset="0"/>
                <a:cs typeface="Times New Roman" pitchFamily="18" charset="0"/>
              </a:rPr>
              <a:t>,k</a:t>
            </a:r>
            <a:r>
              <a:rPr lang="en-US" altLang="zh-CN" sz="2000" baseline="-25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,…,k</a:t>
            </a:r>
            <a:r>
              <a:rPr lang="en-US" altLang="zh-CN" sz="2000" baseline="-25000" dirty="0" smtClean="0">
                <a:latin typeface="Times New Roman" pitchFamily="18" charset="0"/>
                <a:cs typeface="Times New Roman" pitchFamily="18" charset="0"/>
              </a:rPr>
              <a:t>79</a:t>
            </a:r>
            <a:r>
              <a:rPr lang="en-US" altLang="zh-CN" sz="2000" i="1"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记</a:t>
            </a:r>
            <a:r>
              <a:rPr lang="en-US" altLang="zh-CN" sz="2000" dirty="0" smtClean="0">
                <a:latin typeface="Times New Roman" pitchFamily="18" charset="0"/>
                <a:cs typeface="Times New Roman" pitchFamily="18" charset="0"/>
              </a:rPr>
              <a:t>64 </a:t>
            </a:r>
            <a:r>
              <a:rPr lang="zh-CN" altLang="en-US" sz="2000" dirty="0" smtClean="0">
                <a:latin typeface="Times New Roman" pitchFamily="18" charset="0"/>
                <a:cs typeface="Times New Roman" pitchFamily="18" charset="0"/>
              </a:rPr>
              <a:t>比特</a:t>
            </a:r>
            <a:r>
              <a:rPr lang="en-US" altLang="zh-CN" sz="2000" dirty="0" smtClean="0">
                <a:latin typeface="Times New Roman" pitchFamily="18" charset="0"/>
                <a:cs typeface="Times New Roman" pitchFamily="18" charset="0"/>
              </a:rPr>
              <a:t>IV</a:t>
            </a:r>
            <a:r>
              <a:rPr lang="zh-CN" altLang="en-US" sz="2000" dirty="0" smtClean="0">
                <a:latin typeface="Times New Roman" pitchFamily="18" charset="0"/>
                <a:cs typeface="Times New Roman" pitchFamily="18" charset="0"/>
              </a:rPr>
              <a:t>为</a:t>
            </a:r>
            <a:r>
              <a:rPr lang="en-US" altLang="zh-CN" sz="2000" i="1" dirty="0" smtClean="0">
                <a:latin typeface="Times New Roman" pitchFamily="18" charset="0"/>
                <a:cs typeface="Times New Roman" pitchFamily="18" charset="0"/>
              </a:rPr>
              <a:t>v</a:t>
            </a:r>
            <a:r>
              <a:rPr lang="en-US" altLang="zh-CN" sz="2000" baseline="-25000" dirty="0" smtClean="0">
                <a:latin typeface="Times New Roman" pitchFamily="18" charset="0"/>
                <a:cs typeface="Times New Roman" pitchFamily="18" charset="0"/>
              </a:rPr>
              <a:t>0</a:t>
            </a:r>
            <a:r>
              <a:rPr lang="en-US" altLang="zh-CN" sz="2000" i="1" dirty="0" smtClean="0">
                <a:latin typeface="Times New Roman" pitchFamily="18" charset="0"/>
                <a:cs typeface="Times New Roman" pitchFamily="18" charset="0"/>
              </a:rPr>
              <a:t>,v</a:t>
            </a:r>
            <a:r>
              <a:rPr lang="en-US" altLang="zh-CN" sz="2000" baseline="-25000" dirty="0" smtClean="0">
                <a:latin typeface="Times New Roman" pitchFamily="18" charset="0"/>
                <a:cs typeface="Times New Roman" pitchFamily="18" charset="0"/>
              </a:rPr>
              <a:t>1</a:t>
            </a:r>
            <a:r>
              <a:rPr lang="en-US" altLang="zh-CN" sz="2000" i="1" dirty="0" smtClean="0">
                <a:latin typeface="Times New Roman" pitchFamily="18" charset="0"/>
                <a:cs typeface="Times New Roman" pitchFamily="18" charset="0"/>
              </a:rPr>
              <a:t>,v</a:t>
            </a:r>
            <a:r>
              <a:rPr lang="en-US" altLang="zh-CN" sz="2000" baseline="-25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,…,v</a:t>
            </a:r>
            <a:r>
              <a:rPr lang="en-US" altLang="zh-CN" sz="2000" baseline="-25000" dirty="0" smtClean="0">
                <a:latin typeface="Times New Roman" pitchFamily="18" charset="0"/>
                <a:cs typeface="Times New Roman" pitchFamily="18" charset="0"/>
              </a:rPr>
              <a:t>63</a:t>
            </a:r>
            <a:r>
              <a:rPr lang="en-US" altLang="zh-CN" sz="2000" i="1"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首先</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将密钥载入</a:t>
            </a:r>
            <a:r>
              <a:rPr lang="en-US" altLang="zh-CN" sz="2000" i="1" dirty="0" smtClean="0">
                <a:latin typeface="Times New Roman" pitchFamily="18" charset="0"/>
                <a:cs typeface="Times New Roman" pitchFamily="18" charset="0"/>
              </a:rPr>
              <a:t>NFSR, </a:t>
            </a:r>
            <a:r>
              <a:rPr lang="zh-CN" altLang="en-US" sz="2000" dirty="0" smtClean="0">
                <a:latin typeface="Times New Roman" pitchFamily="18" charset="0"/>
                <a:cs typeface="Times New Roman" pitchFamily="18" charset="0"/>
              </a:rPr>
              <a:t>即</a:t>
            </a:r>
            <a:r>
              <a:rPr lang="en-US" altLang="zh-CN" sz="2000" i="1" dirty="0" err="1" smtClean="0">
                <a:latin typeface="Times New Roman" pitchFamily="18" charset="0"/>
                <a:cs typeface="Times New Roman" pitchFamily="18" charset="0"/>
              </a:rPr>
              <a:t>b</a:t>
            </a:r>
            <a:r>
              <a:rPr lang="en-US" altLang="zh-CN" sz="2000" i="1" baseline="-25000" dirty="0" err="1" smtClean="0">
                <a:latin typeface="Times New Roman" pitchFamily="18" charset="0"/>
                <a:cs typeface="Times New Roman" pitchFamily="18" charset="0"/>
              </a:rPr>
              <a:t>t+i</a:t>
            </a:r>
            <a:r>
              <a:rPr lang="en-US" altLang="zh-CN" sz="2000" i="1"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k</a:t>
            </a:r>
            <a:r>
              <a:rPr lang="en-US" altLang="zh-CN" sz="2000" i="1" baseline="-25000" dirty="0" err="1" smtClean="0">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(0</a:t>
            </a:r>
            <a:r>
              <a:rPr lang="zh-CN" altLang="en-US" sz="2000" i="1"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i</a:t>
            </a:r>
            <a:r>
              <a:rPr lang="zh-CN" altLang="en-US" sz="2000" i="1"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79)</a:t>
            </a:r>
            <a:endParaRPr lang="en-US" altLang="zh-CN" sz="2000" i="1" dirty="0" smtClean="0">
              <a:latin typeface="Times New Roman" pitchFamily="18" charset="0"/>
              <a:cs typeface="Times New Roman" pitchFamily="18" charset="0"/>
            </a:endParaRPr>
          </a:p>
          <a:p>
            <a:pPr lvl="1"/>
            <a:r>
              <a:rPr lang="zh-CN" altLang="en-US" sz="2000" dirty="0" smtClean="0">
                <a:latin typeface="Times New Roman" pitchFamily="18" charset="0"/>
                <a:cs typeface="Times New Roman" pitchFamily="18" charset="0"/>
              </a:rPr>
              <a:t>将初始向量</a:t>
            </a:r>
            <a:r>
              <a:rPr lang="en-US" altLang="zh-CN" sz="2000" dirty="0" smtClean="0">
                <a:latin typeface="Times New Roman" pitchFamily="18" charset="0"/>
                <a:cs typeface="Times New Roman" pitchFamily="18" charset="0"/>
              </a:rPr>
              <a:t>IV</a:t>
            </a:r>
            <a:r>
              <a:rPr lang="zh-CN" altLang="en-US" sz="2000" dirty="0" smtClean="0">
                <a:latin typeface="Times New Roman" pitchFamily="18" charset="0"/>
                <a:cs typeface="Times New Roman" pitchFamily="18" charset="0"/>
              </a:rPr>
              <a:t>作为前</a:t>
            </a:r>
            <a:r>
              <a:rPr lang="en-US" altLang="zh-CN" sz="2000" dirty="0" smtClean="0">
                <a:latin typeface="Times New Roman" pitchFamily="18" charset="0"/>
                <a:cs typeface="Times New Roman" pitchFamily="18" charset="0"/>
              </a:rPr>
              <a:t>64 </a:t>
            </a:r>
            <a:r>
              <a:rPr lang="zh-CN" altLang="en-US" sz="2000" dirty="0" smtClean="0">
                <a:latin typeface="Times New Roman" pitchFamily="18" charset="0"/>
                <a:cs typeface="Times New Roman" pitchFamily="18" charset="0"/>
              </a:rPr>
              <a:t>比特状态载入</a:t>
            </a:r>
            <a:r>
              <a:rPr lang="en-US" altLang="zh-CN" sz="2000" dirty="0" smtClean="0">
                <a:latin typeface="Times New Roman" pitchFamily="18" charset="0"/>
                <a:cs typeface="Times New Roman" pitchFamily="18" charset="0"/>
              </a:rPr>
              <a:t>LFSR</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LFSR </a:t>
            </a:r>
            <a:r>
              <a:rPr lang="zh-CN" altLang="en-US" sz="2000" dirty="0" smtClean="0">
                <a:latin typeface="Times New Roman" pitchFamily="18" charset="0"/>
                <a:cs typeface="Times New Roman" pitchFamily="18" charset="0"/>
              </a:rPr>
              <a:t>后</a:t>
            </a:r>
            <a:r>
              <a:rPr lang="en-US" altLang="zh-CN" sz="2000" dirty="0" smtClean="0">
                <a:latin typeface="Times New Roman" pitchFamily="18" charset="0"/>
                <a:cs typeface="Times New Roman" pitchFamily="18" charset="0"/>
              </a:rPr>
              <a:t>16 </a:t>
            </a:r>
            <a:r>
              <a:rPr lang="zh-CN" altLang="en-US" sz="2000" dirty="0" smtClean="0">
                <a:latin typeface="Times New Roman" pitchFamily="18" charset="0"/>
                <a:cs typeface="Times New Roman" pitchFamily="18" charset="0"/>
              </a:rPr>
              <a:t>位用</a:t>
            </a:r>
            <a:r>
              <a:rPr lang="en-US" altLang="zh-CN" sz="2000" dirty="0" smtClean="0">
                <a:latin typeface="Times New Roman" pitchFamily="18" charset="0"/>
                <a:cs typeface="Times New Roman" pitchFamily="18" charset="0"/>
              </a:rPr>
              <a:t>1 </a:t>
            </a:r>
            <a:r>
              <a:rPr lang="zh-CN" altLang="en-US" sz="2000" dirty="0" smtClean="0">
                <a:latin typeface="Times New Roman" pitchFamily="18" charset="0"/>
                <a:cs typeface="Times New Roman" pitchFamily="18" charset="0"/>
              </a:rPr>
              <a:t>填充，即</a:t>
            </a:r>
            <a:r>
              <a:rPr lang="en-US" altLang="zh-CN" sz="2000" i="1" dirty="0" err="1" smtClean="0">
                <a:latin typeface="Times New Roman" pitchFamily="18" charset="0"/>
                <a:cs typeface="Times New Roman" pitchFamily="18" charset="0"/>
              </a:rPr>
              <a:t>s</a:t>
            </a:r>
            <a:r>
              <a:rPr lang="en-US" altLang="zh-CN" sz="2000" i="1" baseline="-25000" dirty="0" err="1" smtClean="0">
                <a:latin typeface="Times New Roman" pitchFamily="18" charset="0"/>
                <a:cs typeface="Times New Roman" pitchFamily="18" charset="0"/>
              </a:rPr>
              <a:t>t+i</a:t>
            </a:r>
            <a:r>
              <a:rPr lang="en-US" altLang="zh-CN" sz="2000" i="1" dirty="0" smtClean="0">
                <a:latin typeface="Times New Roman" pitchFamily="18" charset="0"/>
                <a:cs typeface="Times New Roman" pitchFamily="18" charset="0"/>
              </a:rPr>
              <a:t>=v</a:t>
            </a:r>
            <a:r>
              <a:rPr lang="en-US" altLang="zh-CN" sz="2000" i="1" baseline="-25000" dirty="0" smtClean="0">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(0</a:t>
            </a:r>
            <a:r>
              <a:rPr lang="en-US" altLang="zh-CN" sz="2000" i="1" dirty="0" smtClean="0">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63)</a:t>
            </a:r>
            <a:r>
              <a:rPr lang="zh-CN" altLang="en-US"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s</a:t>
            </a:r>
            <a:r>
              <a:rPr lang="en-US" altLang="zh-CN" sz="2000" i="1" baseline="-25000" dirty="0" err="1" smtClean="0">
                <a:latin typeface="Times New Roman" pitchFamily="18" charset="0"/>
                <a:cs typeface="Times New Roman" pitchFamily="18" charset="0"/>
              </a:rPr>
              <a:t>t+i</a:t>
            </a:r>
            <a:r>
              <a:rPr lang="en-US" altLang="zh-CN" sz="2000" i="1"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1(64</a:t>
            </a:r>
            <a:r>
              <a:rPr lang="en-US" altLang="zh-CN" sz="2000" i="1" dirty="0" smtClean="0">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79)</a:t>
            </a:r>
            <a:r>
              <a:rPr lang="en-US" altLang="zh-CN" sz="2000" i="1" dirty="0" smtClean="0">
                <a:latin typeface="Times New Roman" pitchFamily="18" charset="0"/>
                <a:cs typeface="Times New Roman" pitchFamily="18" charset="0"/>
              </a:rPr>
              <a:t>.</a:t>
            </a:r>
          </a:p>
          <a:p>
            <a:pPr lvl="1"/>
            <a:r>
              <a:rPr lang="zh-CN" altLang="en-US" sz="2000" dirty="0" smtClean="0">
                <a:latin typeface="Times New Roman" pitchFamily="18" charset="0"/>
                <a:cs typeface="Times New Roman" pitchFamily="18" charset="0"/>
              </a:rPr>
              <a:t>然后，密钥流</a:t>
            </a:r>
            <a:r>
              <a:rPr lang="en-US" altLang="zh-CN" sz="2000" i="1" dirty="0" err="1" smtClean="0">
                <a:latin typeface="Times New Roman" pitchFamily="18" charset="0"/>
                <a:cs typeface="Times New Roman" pitchFamily="18" charset="0"/>
              </a:rPr>
              <a:t>ks</a:t>
            </a:r>
            <a:r>
              <a:rPr lang="en-US" altLang="zh-CN" sz="2000" i="1"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与移位寄存器</a:t>
            </a:r>
            <a:r>
              <a:rPr lang="en-US" altLang="zh-CN" sz="2000" i="1" dirty="0" smtClean="0">
                <a:latin typeface="Times New Roman" pitchFamily="18" charset="0"/>
                <a:cs typeface="Times New Roman" pitchFamily="18" charset="0"/>
              </a:rPr>
              <a:t>NFSR</a:t>
            </a:r>
            <a:r>
              <a:rPr lang="zh-CN" altLang="en-US" sz="2000" dirty="0" smtClean="0">
                <a:latin typeface="Times New Roman" pitchFamily="18" charset="0"/>
                <a:cs typeface="Times New Roman" pitchFamily="18" charset="0"/>
              </a:rPr>
              <a:t>及</a:t>
            </a:r>
            <a:r>
              <a:rPr lang="en-US" altLang="zh-CN" sz="2000" dirty="0" smtClean="0">
                <a:latin typeface="Times New Roman" pitchFamily="18" charset="0"/>
                <a:cs typeface="Times New Roman" pitchFamily="18" charset="0"/>
              </a:rPr>
              <a:t>LFSR </a:t>
            </a:r>
            <a:r>
              <a:rPr lang="zh-CN" altLang="en-US" sz="2000" dirty="0" smtClean="0">
                <a:latin typeface="Times New Roman" pitchFamily="18" charset="0"/>
                <a:cs typeface="Times New Roman" pitchFamily="18" charset="0"/>
              </a:rPr>
              <a:t>的反馈进行模</a:t>
            </a:r>
            <a:r>
              <a:rPr lang="en-US" altLang="zh-CN" sz="2000" dirty="0" smtClean="0">
                <a:latin typeface="Times New Roman" pitchFamily="18" charset="0"/>
                <a:cs typeface="Times New Roman" pitchFamily="18" charset="0"/>
              </a:rPr>
              <a:t>2 </a:t>
            </a:r>
            <a:r>
              <a:rPr lang="zh-CN" altLang="en-US" sz="2000" dirty="0" smtClean="0">
                <a:latin typeface="Times New Roman" pitchFamily="18" charset="0"/>
                <a:cs typeface="Times New Roman" pitchFamily="18" charset="0"/>
              </a:rPr>
              <a:t>加运算</a:t>
            </a:r>
            <a:endParaRPr lang="en-US" altLang="zh-CN" sz="2000" dirty="0" smtClean="0">
              <a:latin typeface="Times New Roman" pitchFamily="18" charset="0"/>
              <a:cs typeface="Times New Roman" pitchFamily="18" charset="0"/>
            </a:endParaRPr>
          </a:p>
          <a:p>
            <a:pPr lvl="1"/>
            <a:r>
              <a:rPr lang="zh-CN" altLang="en-US" sz="2000" dirty="0" smtClean="0">
                <a:latin typeface="Times New Roman" pitchFamily="18" charset="0"/>
                <a:cs typeface="Times New Roman" pitchFamily="18" charset="0"/>
              </a:rPr>
              <a:t>运行“密钥流产生过程”</a:t>
            </a:r>
            <a:r>
              <a:rPr lang="en-US" altLang="zh-CN" sz="2000" dirty="0" smtClean="0">
                <a:latin typeface="Times New Roman" pitchFamily="18" charset="0"/>
                <a:cs typeface="Times New Roman" pitchFamily="18" charset="0"/>
              </a:rPr>
              <a:t>160 </a:t>
            </a:r>
            <a:r>
              <a:rPr lang="zh-CN" altLang="en-US" sz="2000" dirty="0" smtClean="0">
                <a:latin typeface="Times New Roman" pitchFamily="18" charset="0"/>
                <a:cs typeface="Times New Roman" pitchFamily="18" charset="0"/>
              </a:rPr>
              <a:t>拍</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完成初始化过程</a:t>
            </a:r>
            <a:r>
              <a:rPr lang="en-US" altLang="zh-CN" sz="2000" dirty="0" smtClean="0">
                <a:latin typeface="Times New Roman" pitchFamily="18" charset="0"/>
                <a:cs typeface="Times New Roman" pitchFamily="18" charset="0"/>
              </a:rPr>
              <a:t>.</a:t>
            </a:r>
            <a:endPar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2.4.2 RC4</a:t>
            </a:r>
            <a:r>
              <a:rPr lang="zh-CN" altLang="en-US" dirty="0" smtClean="0"/>
              <a:t>算法</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00000"/>
              </a:lnSpc>
              <a:spcAft>
                <a:spcPts val="0"/>
              </a:spcAft>
            </a:pPr>
            <a:r>
              <a:rPr lang="en-US" altLang="zh-CN" sz="2000" dirty="0" smtClean="0">
                <a:latin typeface="Times New Roman" pitchFamily="18" charset="0"/>
                <a:cs typeface="Times New Roman" pitchFamily="18" charset="0"/>
              </a:rPr>
              <a:t>RC4</a:t>
            </a:r>
            <a:r>
              <a:rPr lang="zh-CN" altLang="en-US" sz="2000" dirty="0" smtClean="0">
                <a:latin typeface="Times New Roman" pitchFamily="18" charset="0"/>
                <a:cs typeface="Times New Roman" pitchFamily="18" charset="0"/>
              </a:rPr>
              <a:t>是由</a:t>
            </a:r>
            <a:r>
              <a:rPr lang="en-US" altLang="zh-CN" sz="2000" dirty="0" err="1" smtClean="0">
                <a:latin typeface="Times New Roman" pitchFamily="18" charset="0"/>
                <a:cs typeface="Times New Roman" pitchFamily="18" charset="0"/>
              </a:rPr>
              <a:t>Revest</a:t>
            </a:r>
            <a:r>
              <a:rPr lang="zh-CN" altLang="en-US" sz="2000" dirty="0" smtClean="0">
                <a:latin typeface="Times New Roman" pitchFamily="18" charset="0"/>
                <a:cs typeface="Times New Roman" pitchFamily="18" charset="0"/>
              </a:rPr>
              <a:t>于</a:t>
            </a:r>
            <a:r>
              <a:rPr lang="en-US" altLang="zh-CN" sz="2000" dirty="0" smtClean="0">
                <a:latin typeface="Times New Roman" pitchFamily="18" charset="0"/>
                <a:cs typeface="Times New Roman" pitchFamily="18" charset="0"/>
              </a:rPr>
              <a:t>1987</a:t>
            </a:r>
            <a:r>
              <a:rPr lang="zh-CN" altLang="en-US" sz="2000" dirty="0" smtClean="0">
                <a:latin typeface="Times New Roman" pitchFamily="18" charset="0"/>
                <a:cs typeface="Times New Roman" pitchFamily="18" charset="0"/>
              </a:rPr>
              <a:t>年开发的一种序列密码，它已被广泛应用于</a:t>
            </a:r>
            <a:r>
              <a:rPr lang="en-US" altLang="zh-CN" sz="2000" dirty="0" smtClean="0">
                <a:latin typeface="Times New Roman" pitchFamily="18" charset="0"/>
                <a:cs typeface="Times New Roman" pitchFamily="18" charset="0"/>
              </a:rPr>
              <a:t>Windows</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Lotus Notes</a:t>
            </a:r>
            <a:r>
              <a:rPr lang="zh-CN" altLang="en-US" sz="2000" dirty="0" smtClean="0">
                <a:latin typeface="Times New Roman" pitchFamily="18" charset="0"/>
                <a:cs typeface="Times New Roman" pitchFamily="18" charset="0"/>
              </a:rPr>
              <a:t>和其它软件，还被用于</a:t>
            </a:r>
            <a:r>
              <a:rPr lang="en-US" altLang="zh-CN" sz="2000" dirty="0" smtClean="0">
                <a:latin typeface="Times New Roman" pitchFamily="18" charset="0"/>
                <a:cs typeface="Times New Roman" pitchFamily="18" charset="0"/>
              </a:rPr>
              <a:t>SSL</a:t>
            </a:r>
            <a:r>
              <a:rPr lang="zh-CN" altLang="en-US" sz="2000" dirty="0" smtClean="0">
                <a:latin typeface="Times New Roman" pitchFamily="18" charset="0"/>
                <a:cs typeface="Times New Roman" pitchFamily="18" charset="0"/>
              </a:rPr>
              <a:t>和无线通信系统等</a:t>
            </a:r>
            <a:endParaRPr lang="en-US" altLang="zh-CN" sz="2000" dirty="0" smtClean="0">
              <a:latin typeface="Times New Roman" pitchFamily="18" charset="0"/>
              <a:cs typeface="Times New Roman" pitchFamily="18" charset="0"/>
            </a:endParaRPr>
          </a:p>
          <a:p>
            <a:pPr>
              <a:lnSpc>
                <a:spcPct val="100000"/>
              </a:lnSpc>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RC4</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的优点是算法简单、高效，特别适合软件实现，加密速度比</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DES</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大约快</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10</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倍</a:t>
            </a:r>
            <a:endPar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a:lnSpc>
                <a:spcPct val="100000"/>
              </a:lnSpc>
              <a:spcAft>
                <a:spcPts val="0"/>
              </a:spcAft>
            </a:pPr>
            <a:r>
              <a:rPr lang="en-US" altLang="zh-CN" sz="2000" dirty="0" smtClean="0">
                <a:latin typeface="Times New Roman" pitchFamily="18" charset="0"/>
                <a:cs typeface="Times New Roman" pitchFamily="18" charset="0"/>
              </a:rPr>
              <a:t>RC4</a:t>
            </a:r>
            <a:r>
              <a:rPr lang="zh-CN" altLang="en-US" sz="2000" dirty="0" smtClean="0">
                <a:latin typeface="Times New Roman" pitchFamily="18" charset="0"/>
                <a:cs typeface="Times New Roman" pitchFamily="18" charset="0"/>
              </a:rPr>
              <a:t>是一种非移位寄存器序列，而且是基于字节的序列，输出字节流</a:t>
            </a:r>
            <a:endParaRPr lang="en-US" altLang="zh-CN" sz="2000" dirty="0" smtClean="0">
              <a:latin typeface="Times New Roman" pitchFamily="18" charset="0"/>
              <a:cs typeface="Times New Roman" pitchFamily="18" charset="0"/>
            </a:endParaRPr>
          </a:p>
          <a:p>
            <a:pPr>
              <a:lnSpc>
                <a:spcPct val="100000"/>
              </a:lnSpc>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RC4</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可以支持不同密钥长度，美国政府特别限定，用于出口的</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RC4</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的密钥长度不得超过</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40</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位。</a:t>
            </a:r>
            <a:endPar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00000"/>
              </a:lnSpc>
              <a:spcAft>
                <a:spcPts val="0"/>
              </a:spcAft>
            </a:pPr>
            <a:r>
              <a:rPr lang="zh-CN" altLang="en-US" sz="2000" dirty="0" smtClean="0"/>
              <a:t>在</a:t>
            </a:r>
            <a:r>
              <a:rPr lang="en-US" altLang="zh-CN" sz="2000" dirty="0" smtClean="0"/>
              <a:t>WLAN</a:t>
            </a:r>
            <a:r>
              <a:rPr lang="zh-CN" altLang="en-US" sz="2000" dirty="0" smtClean="0"/>
              <a:t>的</a:t>
            </a:r>
            <a:r>
              <a:rPr lang="en-US" altLang="zh-CN" sz="2000" dirty="0" smtClean="0"/>
              <a:t>WEP</a:t>
            </a:r>
            <a:r>
              <a:rPr lang="zh-CN" altLang="en-US" sz="2000" dirty="0" smtClean="0"/>
              <a:t>协议中，支持 </a:t>
            </a:r>
            <a:r>
              <a:rPr lang="en-US" altLang="zh-CN" sz="2000" dirty="0" smtClean="0"/>
              <a:t>64 </a:t>
            </a:r>
            <a:r>
              <a:rPr lang="zh-CN" altLang="en-US" sz="2000" dirty="0" smtClean="0"/>
              <a:t>位和</a:t>
            </a:r>
            <a:r>
              <a:rPr lang="en-US" altLang="zh-CN" sz="2000" dirty="0" smtClean="0"/>
              <a:t>128 </a:t>
            </a:r>
            <a:r>
              <a:rPr lang="zh-CN" altLang="en-US" sz="2000" dirty="0" smtClean="0"/>
              <a:t>位加密，由于密钥是</a:t>
            </a:r>
            <a:r>
              <a:rPr lang="en-US" altLang="zh-CN" sz="2000" dirty="0" smtClean="0"/>
              <a:t>5</a:t>
            </a:r>
            <a:r>
              <a:rPr lang="zh-CN" altLang="en-US" sz="2000" dirty="0" smtClean="0"/>
              <a:t>或</a:t>
            </a:r>
            <a:r>
              <a:rPr lang="en-US" altLang="zh-CN" sz="2000" dirty="0" smtClean="0"/>
              <a:t>13</a:t>
            </a:r>
            <a:r>
              <a:rPr lang="zh-CN" altLang="en-US" sz="2000" dirty="0" smtClean="0"/>
              <a:t>个</a:t>
            </a:r>
            <a:r>
              <a:rPr lang="en-US" altLang="zh-CN" sz="2000" dirty="0" smtClean="0"/>
              <a:t>ASCII </a:t>
            </a:r>
            <a:r>
              <a:rPr lang="zh-CN" altLang="en-US" sz="2000" dirty="0" smtClean="0"/>
              <a:t>字符，</a:t>
            </a:r>
            <a:r>
              <a:rPr lang="en-US" altLang="zh-CN" sz="2000" dirty="0" smtClean="0"/>
              <a:t>64 </a:t>
            </a:r>
            <a:r>
              <a:rPr lang="zh-CN" altLang="en-US" sz="2000" dirty="0" smtClean="0"/>
              <a:t>位加密有时称为 </a:t>
            </a:r>
            <a:r>
              <a:rPr lang="en-US" altLang="zh-CN" sz="2000" dirty="0" smtClean="0"/>
              <a:t>40 </a:t>
            </a:r>
            <a:r>
              <a:rPr lang="zh-CN" altLang="en-US" sz="2000" dirty="0" smtClean="0"/>
              <a:t>位加密</a:t>
            </a:r>
            <a:r>
              <a:rPr lang="en-US" altLang="zh-CN" sz="2000" dirty="0" smtClean="0"/>
              <a:t>;128 </a:t>
            </a:r>
            <a:r>
              <a:rPr lang="zh-CN" altLang="en-US" sz="2000" dirty="0" smtClean="0"/>
              <a:t>位加密有时称为 </a:t>
            </a:r>
            <a:r>
              <a:rPr lang="en-US" altLang="zh-CN" sz="2000" dirty="0" smtClean="0"/>
              <a:t>104 </a:t>
            </a:r>
            <a:r>
              <a:rPr lang="zh-CN" altLang="en-US" sz="2000" dirty="0" smtClean="0"/>
              <a:t>位加密。有</a:t>
            </a:r>
            <a:r>
              <a:rPr lang="en-US" altLang="zh-CN" sz="2000" dirty="0" smtClean="0"/>
              <a:t>24bit</a:t>
            </a:r>
            <a:r>
              <a:rPr lang="zh-CN" altLang="en-US" sz="2000" dirty="0" smtClean="0"/>
              <a:t>由初始化向量填充，但因为初始向量太短而不安全</a:t>
            </a:r>
          </a:p>
          <a:p>
            <a:pPr>
              <a:lnSpc>
                <a:spcPct val="100000"/>
              </a:lnSpc>
              <a:spcAft>
                <a:spcPts val="0"/>
              </a:spcAft>
            </a:pP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如果正确使用密钥，则</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RC4</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是很安全的</a:t>
            </a:r>
            <a:endPar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a:lnSpc>
                <a:spcPct val="100000"/>
              </a:lnSpc>
              <a:spcAft>
                <a:spcPts val="0"/>
              </a:spcAft>
            </a:pPr>
            <a:r>
              <a:rPr lang="en-US" altLang="zh-CN" sz="2000" dirty="0" smtClean="0">
                <a:latin typeface="Times New Roman" pitchFamily="18" charset="0"/>
                <a:cs typeface="Times New Roman" pitchFamily="18" charset="0"/>
              </a:rPr>
              <a:t>RC4</a:t>
            </a:r>
            <a:r>
              <a:rPr lang="zh-CN" altLang="en-US" sz="2000" dirty="0" smtClean="0">
                <a:latin typeface="Times New Roman" pitchFamily="18" charset="0"/>
                <a:cs typeface="Times New Roman" pitchFamily="18" charset="0"/>
              </a:rPr>
              <a:t>使用了一个</a:t>
            </a:r>
            <a:r>
              <a:rPr lang="en-US" altLang="zh-CN" sz="2000" dirty="0" smtClean="0">
                <a:latin typeface="Times New Roman" pitchFamily="18" charset="0"/>
                <a:cs typeface="Times New Roman" pitchFamily="18" charset="0"/>
              </a:rPr>
              <a:t>2</a:t>
            </a:r>
            <a:r>
              <a:rPr lang="en-US" altLang="zh-CN" sz="2000" baseline="30000" dirty="0" smtClean="0">
                <a:latin typeface="Times New Roman" pitchFamily="18" charset="0"/>
                <a:cs typeface="Times New Roman" pitchFamily="18" charset="0"/>
              </a:rPr>
              <a:t>8</a:t>
            </a:r>
            <a:r>
              <a:rPr lang="zh-CN" altLang="en-US" sz="2000" dirty="0" smtClean="0">
                <a:latin typeface="Times New Roman" pitchFamily="18" charset="0"/>
                <a:cs typeface="Times New Roman" pitchFamily="18" charset="0"/>
              </a:rPr>
              <a:t>字节大小的非线性数据表</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一</a:t>
            </a:r>
            <a:r>
              <a:rPr lang="zh-CN" altLang="en-US" sz="2000" dirty="0" smtClean="0">
                <a:latin typeface="Times New Roman" pitchFamily="18" charset="0"/>
                <a:cs typeface="Times New Roman" pitchFamily="18" charset="0"/>
              </a:rPr>
              <a:t>维</a:t>
            </a:r>
            <a:r>
              <a:rPr lang="zh-CN" altLang="en-US" sz="2000" dirty="0" smtClean="0">
                <a:latin typeface="Times New Roman" pitchFamily="18" charset="0"/>
                <a:cs typeface="Times New Roman" pitchFamily="18" charset="0"/>
              </a:rPr>
              <a:t>数组</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，简称</a:t>
            </a:r>
            <a:r>
              <a:rPr lang="en-US" altLang="zh-CN" sz="2000" dirty="0" smtClean="0">
                <a:latin typeface="Times New Roman" pitchFamily="18" charset="0"/>
                <a:cs typeface="Times New Roman" pitchFamily="18" charset="0"/>
              </a:rPr>
              <a:t>S</a:t>
            </a:r>
            <a:r>
              <a:rPr lang="zh-CN" altLang="en-US" sz="2000" dirty="0" smtClean="0">
                <a:latin typeface="Times New Roman" pitchFamily="18" charset="0"/>
                <a:cs typeface="Times New Roman" pitchFamily="18" charset="0"/>
              </a:rPr>
              <a:t>表</a:t>
            </a:r>
            <a:endParaRPr lang="en-US" altLang="zh-CN" sz="2000" dirty="0" smtClean="0">
              <a:latin typeface="Times New Roman" pitchFamily="18" charset="0"/>
              <a:cs typeface="Times New Roman" pitchFamily="18" charset="0"/>
            </a:endParaRPr>
          </a:p>
          <a:p>
            <a:pPr>
              <a:lnSpc>
                <a:spcPct val="100000"/>
              </a:lnSpc>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表的值</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0</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1</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 …, </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255</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是数字</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0</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到</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255</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的一个排列。对</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表进行非线性变换，得到密钥流</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2.4.2 RC4</a:t>
            </a:r>
            <a:r>
              <a:rPr lang="zh-CN" altLang="en-US" dirty="0" smtClean="0"/>
              <a:t>算法</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00000"/>
              </a:lnSpc>
              <a:spcBef>
                <a:spcPts val="600"/>
              </a:spcBef>
              <a:spcAft>
                <a:spcPts val="0"/>
              </a:spcAft>
            </a:pPr>
            <a:r>
              <a:rPr lang="en-US" altLang="zh-CN" sz="2000" dirty="0" smtClean="0">
                <a:latin typeface="Times New Roman" pitchFamily="18" charset="0"/>
                <a:cs typeface="Times New Roman" pitchFamily="18" charset="0"/>
              </a:rPr>
              <a:t>RC4</a:t>
            </a:r>
            <a:r>
              <a:rPr lang="zh-CN" altLang="en-US" sz="2000" dirty="0" smtClean="0">
                <a:latin typeface="Times New Roman" pitchFamily="18" charset="0"/>
                <a:cs typeface="Times New Roman" pitchFamily="18" charset="0"/>
              </a:rPr>
              <a:t>对</a:t>
            </a:r>
            <a:r>
              <a:rPr lang="en-US" altLang="zh-CN" sz="2000" dirty="0" smtClean="0">
                <a:latin typeface="Times New Roman" pitchFamily="18" charset="0"/>
                <a:cs typeface="Times New Roman" pitchFamily="18" charset="0"/>
              </a:rPr>
              <a:t>S</a:t>
            </a:r>
            <a:r>
              <a:rPr lang="zh-CN" altLang="en-US" sz="2000" dirty="0" smtClean="0">
                <a:latin typeface="Times New Roman" pitchFamily="18" charset="0"/>
                <a:cs typeface="Times New Roman" pitchFamily="18" charset="0"/>
              </a:rPr>
              <a:t>表的初始化算法</a:t>
            </a: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两个计数器</a:t>
            </a:r>
            <a:r>
              <a:rPr lang="en-US" altLang="zh-CN" sz="2000" dirty="0" smtClean="0">
                <a:latin typeface="Times New Roman" pitchFamily="18" charset="0"/>
                <a:cs typeface="Times New Roman" pitchFamily="18" charset="0"/>
              </a:rPr>
              <a:t>I</a:t>
            </a:r>
            <a:r>
              <a:rPr lang="zh-CN" altLang="en-US" sz="2000" dirty="0" smtClean="0">
                <a:latin typeface="Times New Roman" pitchFamily="18" charset="0"/>
                <a:cs typeface="Times New Roman" pitchFamily="18" charset="0"/>
              </a:rPr>
              <a:t>和</a:t>
            </a:r>
            <a:r>
              <a:rPr lang="en-US" altLang="zh-CN" sz="2000" dirty="0" smtClean="0">
                <a:latin typeface="Times New Roman" pitchFamily="18" charset="0"/>
                <a:cs typeface="Times New Roman" pitchFamily="18" charset="0"/>
              </a:rPr>
              <a:t>J</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I=0</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J=0</a:t>
            </a:r>
          </a:p>
          <a:p>
            <a:pPr lvl="1">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1. </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对</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表进行线性填充：</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I</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=I, 0</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I</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&lt;255</a:t>
            </a:r>
            <a:endPar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2. </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用密钥填充另一个</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256</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字节的数组</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K</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，如果密钥长度小于</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256</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字节，则依次重复填充，直至填满这个数组，</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 K</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0</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K</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1</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 …, </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K</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255</a:t>
            </a:r>
            <a:endPar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3. </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对于</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I=0</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到</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255</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重复以下步骤：</a:t>
            </a:r>
            <a:endPar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lvl="2">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(1) J=J+S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I</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+K</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I</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 mod 256</a:t>
            </a:r>
          </a:p>
          <a:p>
            <a:pPr lvl="2">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(2) </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交换</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I</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和</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J</a:t>
            </a:r>
          </a:p>
          <a:p>
            <a:pPr lvl="1">
              <a:lnSpc>
                <a:spcPct val="100000"/>
              </a:lnSpc>
              <a:spcBef>
                <a:spcPts val="600"/>
              </a:spcBef>
              <a:spcAft>
                <a:spcPts val="0"/>
              </a:spcAft>
            </a:pPr>
            <a:r>
              <a:rPr lang="en-US" altLang="zh-CN" sz="2000" dirty="0" smtClean="0"/>
              <a:t>S</a:t>
            </a:r>
            <a:r>
              <a:rPr lang="zh-CN" altLang="en-US" sz="2000" dirty="0" smtClean="0"/>
              <a:t>表的开始</a:t>
            </a:r>
            <a:r>
              <a:rPr lang="en-US" altLang="zh-CN" sz="2000" dirty="0" smtClean="0"/>
              <a:t>256</a:t>
            </a:r>
            <a:r>
              <a:rPr lang="zh-CN" altLang="en-US" sz="2000" dirty="0" smtClean="0"/>
              <a:t>个状态舍弃则更安全</a:t>
            </a:r>
            <a:endPar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endParaRPr>
          </a:p>
          <a:p>
            <a:pPr>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RC4</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输出密钥流字节</a:t>
            </a:r>
            <a:r>
              <a:rPr lang="en-US" altLang="zh-CN" sz="2000" dirty="0" smtClean="0">
                <a:latin typeface="Times New Roman" pitchFamily="18" charset="0"/>
                <a:cs typeface="Times New Roman" pitchFamily="18" charset="0"/>
              </a:rPr>
              <a:t>z</a:t>
            </a:r>
            <a:r>
              <a:rPr lang="zh-CN" altLang="en-US" sz="2000" dirty="0" smtClean="0">
                <a:latin typeface="Times New Roman" pitchFamily="18" charset="0"/>
                <a:cs typeface="Times New Roman" pitchFamily="18" charset="0"/>
              </a:rPr>
              <a:t>的算法</a:t>
            </a:r>
            <a:endParaRPr lang="en-US" altLang="zh-CN" sz="2000" dirty="0" smtClean="0">
              <a:latin typeface="Times New Roman" pitchFamily="18" charset="0"/>
              <a:cs typeface="Times New Roman" pitchFamily="18" charset="0"/>
            </a:endParaRPr>
          </a:p>
          <a:p>
            <a:pPr lvl="1">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1.  I=0</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J=0</a:t>
            </a:r>
          </a:p>
          <a:p>
            <a:pPr lvl="1">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2.  I=I+1 mod 256</a:t>
            </a:r>
          </a:p>
          <a:p>
            <a:pPr lvl="1">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3.  J=J+S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I</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 mod 256</a:t>
            </a:r>
          </a:p>
          <a:p>
            <a:pPr lvl="1">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4. </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交换</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I</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和</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J</a:t>
            </a:r>
          </a:p>
          <a:p>
            <a:pPr lvl="1">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5.  </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t</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I</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J</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 mod 256</a:t>
            </a:r>
          </a:p>
          <a:p>
            <a:pPr lvl="1">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6.  </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z</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i="1" baseline="-25000" dirty="0" smtClean="0">
                <a:effectLst>
                  <a:outerShdw blurRad="38100" dist="38100" dir="2700000" algn="tl">
                    <a:srgbClr val="000000">
                      <a:alpha val="43137"/>
                    </a:srgbClr>
                  </a:outerShdw>
                </a:effectLst>
                <a:latin typeface="Times New Roman" pitchFamily="18" charset="0"/>
                <a:cs typeface="Times New Roman" pitchFamily="18" charset="0"/>
              </a:rPr>
              <a:t>t  </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2.1.2 </a:t>
            </a:r>
            <a:r>
              <a:rPr lang="zh-CN" altLang="en-US" dirty="0" smtClean="0"/>
              <a:t>有限状态自动机</a:t>
            </a:r>
            <a:endParaRPr lang="zh-CN" altLang="en-US" dirty="0"/>
          </a:p>
        </p:txBody>
      </p:sp>
      <p:sp>
        <p:nvSpPr>
          <p:cNvPr id="3" name="内容占位符 2"/>
          <p:cNvSpPr>
            <a:spLocks noGrp="1"/>
          </p:cNvSpPr>
          <p:nvPr>
            <p:ph idx="1"/>
          </p:nvPr>
        </p:nvSpPr>
        <p:spPr>
          <a:xfrm>
            <a:off x="457200" y="914400"/>
            <a:ext cx="8229600" cy="5486400"/>
          </a:xfrm>
        </p:spPr>
        <p:txBody>
          <a:bodyPr/>
          <a:lstStyle/>
          <a:p>
            <a:pPr>
              <a:lnSpc>
                <a:spcPct val="110000"/>
              </a:lnSpc>
            </a:pPr>
            <a:r>
              <a:rPr lang="zh-CN" altLang="en-US" sz="2400" dirty="0" smtClean="0">
                <a:latin typeface="Times New Roman" pitchFamily="18" charset="0"/>
              </a:rPr>
              <a:t>流密码中任意时刻</a:t>
            </a:r>
            <a:r>
              <a:rPr lang="zh-CN" altLang="en-US" sz="2400" dirty="0" smtClean="0">
                <a:solidFill>
                  <a:srgbClr val="0000FF"/>
                </a:solidFill>
                <a:latin typeface="Times New Roman" pitchFamily="18" charset="0"/>
              </a:rPr>
              <a:t>密钥流</a:t>
            </a:r>
            <a:r>
              <a:rPr lang="zh-CN" altLang="en-US" sz="2400" dirty="0" smtClean="0">
                <a:latin typeface="Times New Roman" pitchFamily="18" charset="0"/>
              </a:rPr>
              <a:t>和</a:t>
            </a:r>
            <a:r>
              <a:rPr lang="zh-CN" altLang="en-US" sz="2400" dirty="0" smtClean="0">
                <a:solidFill>
                  <a:srgbClr val="0000FF"/>
                </a:solidFill>
                <a:latin typeface="Times New Roman" pitchFamily="18" charset="0"/>
              </a:rPr>
              <a:t>密文</a:t>
            </a:r>
            <a:r>
              <a:rPr lang="zh-CN" altLang="en-US" sz="2400" dirty="0" smtClean="0">
                <a:latin typeface="Times New Roman" pitchFamily="18" charset="0"/>
              </a:rPr>
              <a:t>的输出与状态密切相关。可以用有限状态自动机这一数学模型来表述</a:t>
            </a:r>
          </a:p>
          <a:p>
            <a:pPr>
              <a:lnSpc>
                <a:spcPct val="110000"/>
              </a:lnSpc>
            </a:pPr>
            <a:r>
              <a:rPr lang="zh-CN" altLang="en-US" sz="2400" dirty="0" smtClean="0">
                <a:solidFill>
                  <a:srgbClr val="0000FF"/>
                </a:solidFill>
                <a:latin typeface="Times New Roman" pitchFamily="18" charset="0"/>
              </a:rPr>
              <a:t>有限状态自动机是具有离散输入和输出</a:t>
            </a:r>
            <a:r>
              <a:rPr lang="zh-CN" altLang="en-US" sz="2400" dirty="0" smtClean="0">
                <a:latin typeface="Times New Roman" pitchFamily="18" charset="0"/>
              </a:rPr>
              <a:t>（输入集和输出集均有限）</a:t>
            </a:r>
            <a:r>
              <a:rPr lang="zh-CN" altLang="en-US" sz="2400" dirty="0" smtClean="0">
                <a:solidFill>
                  <a:srgbClr val="0000FF"/>
                </a:solidFill>
                <a:latin typeface="Times New Roman" pitchFamily="18" charset="0"/>
              </a:rPr>
              <a:t>的一种数学模型</a:t>
            </a:r>
            <a:r>
              <a:rPr lang="zh-CN" altLang="en-US" sz="2400" dirty="0" smtClean="0">
                <a:latin typeface="Times New Roman" pitchFamily="18" charset="0"/>
              </a:rPr>
              <a:t>，由</a:t>
            </a:r>
            <a:r>
              <a:rPr lang="en-US" altLang="zh-CN" sz="2400" dirty="0" smtClean="0">
                <a:latin typeface="Times New Roman" pitchFamily="18" charset="0"/>
              </a:rPr>
              <a:t>3</a:t>
            </a:r>
            <a:r>
              <a:rPr lang="zh-CN" altLang="en-US" sz="2400" dirty="0" smtClean="0">
                <a:latin typeface="Times New Roman" pitchFamily="18" charset="0"/>
              </a:rPr>
              <a:t>部分组成：</a:t>
            </a:r>
          </a:p>
          <a:p>
            <a:pPr lvl="1">
              <a:lnSpc>
                <a:spcPct val="110000"/>
              </a:lnSpc>
            </a:pPr>
            <a:r>
              <a:rPr lang="zh-CN" altLang="en-US" dirty="0" smtClean="0">
                <a:latin typeface="Times New Roman" pitchFamily="18" charset="0"/>
              </a:rPr>
              <a:t>有限状态集</a:t>
            </a:r>
            <a:r>
              <a:rPr lang="en-US" altLang="zh-CN" i="1" dirty="0" smtClean="0">
                <a:latin typeface="Times New Roman" pitchFamily="18" charset="0"/>
              </a:rPr>
              <a:t>S</a:t>
            </a:r>
            <a:r>
              <a:rPr lang="en-US" altLang="zh-CN" dirty="0" smtClean="0">
                <a:latin typeface="Times New Roman" pitchFamily="18" charset="0"/>
              </a:rPr>
              <a:t>={</a:t>
            </a:r>
            <a:r>
              <a:rPr lang="en-US" altLang="zh-CN" i="1" dirty="0" err="1" smtClean="0">
                <a:latin typeface="Times New Roman" pitchFamily="18" charset="0"/>
              </a:rPr>
              <a:t>s</a:t>
            </a:r>
            <a:r>
              <a:rPr lang="en-US" altLang="zh-CN" i="1" baseline="-25000" dirty="0" err="1" smtClean="0">
                <a:latin typeface="Times New Roman" pitchFamily="18" charset="0"/>
              </a:rPr>
              <a:t>i</a:t>
            </a:r>
            <a:r>
              <a:rPr lang="en-US" altLang="zh-CN" dirty="0" err="1" smtClean="0">
                <a:latin typeface="Times New Roman" pitchFamily="18" charset="0"/>
              </a:rPr>
              <a:t>|</a:t>
            </a:r>
            <a:r>
              <a:rPr lang="en-US" altLang="zh-CN" i="1" dirty="0" err="1" smtClean="0">
                <a:latin typeface="Times New Roman" pitchFamily="18" charset="0"/>
              </a:rPr>
              <a:t>i</a:t>
            </a:r>
            <a:r>
              <a:rPr lang="en-US" altLang="zh-CN" dirty="0" smtClean="0">
                <a:latin typeface="Times New Roman" pitchFamily="18" charset="0"/>
              </a:rPr>
              <a:t>=1,2,…,</a:t>
            </a:r>
            <a:r>
              <a:rPr lang="en-US" altLang="zh-CN" i="1" dirty="0" smtClean="0">
                <a:latin typeface="Times New Roman" pitchFamily="18" charset="0"/>
              </a:rPr>
              <a:t>l</a:t>
            </a:r>
            <a:r>
              <a:rPr lang="en-US" altLang="zh-CN" dirty="0" smtClean="0">
                <a:latin typeface="Times New Roman" pitchFamily="18" charset="0"/>
              </a:rPr>
              <a:t>} </a:t>
            </a:r>
            <a:r>
              <a:rPr lang="zh-CN" altLang="en-US" dirty="0" smtClean="0">
                <a:latin typeface="Times New Roman" pitchFamily="18" charset="0"/>
              </a:rPr>
              <a:t>共有</a:t>
            </a:r>
            <a:r>
              <a:rPr lang="en-US" altLang="zh-CN" i="1" dirty="0" smtClean="0">
                <a:latin typeface="Times New Roman" pitchFamily="18" charset="0"/>
              </a:rPr>
              <a:t>l</a:t>
            </a:r>
            <a:r>
              <a:rPr lang="zh-CN" altLang="en-US" dirty="0" smtClean="0">
                <a:latin typeface="Times New Roman" pitchFamily="18" charset="0"/>
              </a:rPr>
              <a:t>个可能状态</a:t>
            </a:r>
          </a:p>
          <a:p>
            <a:pPr lvl="1">
              <a:lnSpc>
                <a:spcPct val="110000"/>
              </a:lnSpc>
            </a:pPr>
            <a:r>
              <a:rPr lang="zh-CN" altLang="en-US" dirty="0" smtClean="0">
                <a:latin typeface="Times New Roman" pitchFamily="18" charset="0"/>
              </a:rPr>
              <a:t>有限输入字符集</a:t>
            </a:r>
            <a:r>
              <a:rPr lang="en-US" altLang="zh-CN" i="1" dirty="0" smtClean="0">
                <a:latin typeface="Times New Roman" pitchFamily="18" charset="0"/>
              </a:rPr>
              <a:t>A</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err="1" smtClean="0">
                <a:latin typeface="Times New Roman" pitchFamily="18" charset="0"/>
              </a:rPr>
              <a:t>A</a:t>
            </a:r>
            <a:r>
              <a:rPr lang="en-US" altLang="zh-CN" i="1" baseline="-25000" dirty="0" err="1" smtClean="0">
                <a:latin typeface="Times New Roman" pitchFamily="18" charset="0"/>
              </a:rPr>
              <a:t>j</a:t>
            </a:r>
            <a:r>
              <a:rPr lang="en-US" altLang="zh-CN" baseline="30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 j</a:t>
            </a:r>
            <a:r>
              <a:rPr lang="en-US" altLang="zh-CN" dirty="0" smtClean="0">
                <a:latin typeface="Times New Roman" pitchFamily="18" charset="0"/>
              </a:rPr>
              <a:t>=1,2,…,</a:t>
            </a:r>
            <a:r>
              <a:rPr lang="en-US" altLang="zh-CN" i="1" dirty="0" smtClean="0">
                <a:latin typeface="Times New Roman" pitchFamily="18" charset="0"/>
              </a:rPr>
              <a:t>m</a:t>
            </a:r>
            <a:r>
              <a:rPr lang="en-US" altLang="zh-CN" dirty="0" smtClean="0">
                <a:latin typeface="Times New Roman" pitchFamily="18" charset="0"/>
              </a:rPr>
              <a:t>}</a:t>
            </a:r>
            <a:r>
              <a:rPr lang="zh-CN" altLang="en-US" dirty="0" smtClean="0">
                <a:latin typeface="Times New Roman" pitchFamily="18" charset="0"/>
              </a:rPr>
              <a:t>和有限输出字符集</a:t>
            </a:r>
            <a:r>
              <a:rPr lang="en-US" altLang="zh-CN" i="1" dirty="0" smtClean="0">
                <a:latin typeface="Times New Roman" pitchFamily="18" charset="0"/>
              </a:rPr>
              <a:t>A</a:t>
            </a:r>
            <a:r>
              <a:rPr lang="en-US" altLang="zh-CN" baseline="-25000" dirty="0" smtClean="0">
                <a:latin typeface="Times New Roman" pitchFamily="18" charset="0"/>
              </a:rPr>
              <a:t>2</a:t>
            </a:r>
            <a:r>
              <a:rPr lang="en-US" altLang="zh-CN" dirty="0" smtClean="0">
                <a:latin typeface="Times New Roman" pitchFamily="18" charset="0"/>
              </a:rPr>
              <a:t>={</a:t>
            </a:r>
            <a:r>
              <a:rPr lang="en-US" altLang="zh-CN" i="1" dirty="0" err="1" smtClean="0">
                <a:latin typeface="Times New Roman" pitchFamily="18" charset="0"/>
              </a:rPr>
              <a:t>A</a:t>
            </a:r>
            <a:r>
              <a:rPr lang="en-US" altLang="zh-CN" i="1" baseline="-25000" dirty="0" err="1" smtClean="0">
                <a:latin typeface="Times New Roman" pitchFamily="18" charset="0"/>
              </a:rPr>
              <a:t>k</a:t>
            </a:r>
            <a:r>
              <a:rPr lang="en-US" altLang="zh-CN" baseline="30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 k</a:t>
            </a:r>
            <a:r>
              <a:rPr lang="en-US" altLang="zh-CN" dirty="0" smtClean="0">
                <a:latin typeface="Times New Roman" pitchFamily="18" charset="0"/>
              </a:rPr>
              <a:t>=1,2,…,</a:t>
            </a:r>
            <a:r>
              <a:rPr lang="en-US" altLang="zh-CN" i="1" dirty="0" smtClean="0">
                <a:latin typeface="Times New Roman" pitchFamily="18" charset="0"/>
              </a:rPr>
              <a:t>n</a:t>
            </a:r>
            <a:r>
              <a:rPr lang="en-US" altLang="zh-CN" dirty="0" smtClean="0">
                <a:latin typeface="Times New Roman" pitchFamily="18" charset="0"/>
              </a:rPr>
              <a:t>}</a:t>
            </a:r>
            <a:r>
              <a:rPr lang="zh-CN" altLang="en-US" dirty="0" smtClean="0">
                <a:latin typeface="Times New Roman" pitchFamily="18" charset="0"/>
              </a:rPr>
              <a:t>。</a:t>
            </a:r>
          </a:p>
          <a:p>
            <a:pPr lvl="1">
              <a:lnSpc>
                <a:spcPct val="110000"/>
              </a:lnSpc>
            </a:pPr>
            <a:r>
              <a:rPr lang="zh-CN" altLang="en-US" dirty="0" smtClean="0">
                <a:latin typeface="Times New Roman" pitchFamily="18" charset="0"/>
              </a:rPr>
              <a:t>转移函数</a:t>
            </a:r>
            <a:r>
              <a:rPr lang="en-US" altLang="zh-CN" dirty="0" smtClean="0">
                <a:latin typeface="Times New Roman" pitchFamily="18" charset="0"/>
              </a:rPr>
              <a:t>:</a:t>
            </a:r>
          </a:p>
          <a:p>
            <a:pPr lvl="2">
              <a:lnSpc>
                <a:spcPct val="110000"/>
              </a:lnSpc>
            </a:pPr>
            <a:r>
              <a:rPr lang="zh-CN" altLang="en-US" sz="2000" dirty="0" smtClean="0">
                <a:solidFill>
                  <a:srgbClr val="FF0000"/>
                </a:solidFill>
                <a:latin typeface="Times New Roman" pitchFamily="18" charset="0"/>
              </a:rPr>
              <a:t>输出转移函数</a:t>
            </a:r>
            <a:r>
              <a:rPr lang="zh-CN" altLang="en-US"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f</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err="1" smtClean="0">
                <a:latin typeface="Times New Roman" pitchFamily="18" charset="0"/>
              </a:rPr>
              <a:t>s</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smtClean="0">
                <a:latin typeface="Times New Roman" pitchFamily="18" charset="0"/>
              </a:rPr>
              <a:t> </a:t>
            </a:r>
            <a:r>
              <a:rPr lang="en-US" altLang="zh-CN" sz="2000" i="1" dirty="0" err="1" smtClean="0">
                <a:latin typeface="Times New Roman" pitchFamily="18" charset="0"/>
              </a:rPr>
              <a:t>A</a:t>
            </a:r>
            <a:r>
              <a:rPr lang="en-US" altLang="zh-CN" sz="2000" i="1" baseline="-25000" dirty="0" err="1" smtClean="0">
                <a:latin typeface="Times New Roman" pitchFamily="18" charset="0"/>
              </a:rPr>
              <a:t>j</a:t>
            </a:r>
            <a:r>
              <a:rPr lang="en-US" altLang="zh-CN" sz="2000" baseline="30000" dirty="0" smtClean="0">
                <a:latin typeface="Times New Roman" pitchFamily="18" charset="0"/>
              </a:rPr>
              <a:t>(1)</a:t>
            </a:r>
            <a:r>
              <a:rPr lang="en-US" altLang="zh-CN" sz="2000" dirty="0" smtClean="0">
                <a:latin typeface="Times New Roman" pitchFamily="18" charset="0"/>
              </a:rPr>
              <a:t>)</a:t>
            </a:r>
            <a:r>
              <a:rPr lang="zh-CN" altLang="en-US" sz="2000" dirty="0" smtClean="0">
                <a:latin typeface="Times New Roman" pitchFamily="18" charset="0"/>
              </a:rPr>
              <a:t>，</a:t>
            </a:r>
            <a:r>
              <a:rPr lang="zh-CN" altLang="en-US" sz="2000" dirty="0" smtClean="0">
                <a:solidFill>
                  <a:srgbClr val="FF0000"/>
                </a:solidFill>
                <a:latin typeface="Times New Roman" pitchFamily="18" charset="0"/>
              </a:rPr>
              <a:t>状态转移函数</a:t>
            </a:r>
            <a:r>
              <a:rPr lang="zh-CN" altLang="en-US" sz="2000" dirty="0" smtClean="0">
                <a:latin typeface="Times New Roman" pitchFamily="18" charset="0"/>
              </a:rPr>
              <a:t>：</a:t>
            </a:r>
            <a:r>
              <a:rPr lang="en-US" altLang="zh-CN" sz="2000" i="1" dirty="0" err="1" smtClean="0">
                <a:latin typeface="Times New Roman" pitchFamily="18" charset="0"/>
              </a:rPr>
              <a:t>s</a:t>
            </a:r>
            <a:r>
              <a:rPr lang="en-US" altLang="zh-CN" sz="2000" i="1" baseline="-25000" dirty="0" err="1" smtClean="0">
                <a:latin typeface="Times New Roman" pitchFamily="18" charset="0"/>
              </a:rPr>
              <a:t>h</a:t>
            </a:r>
            <a:r>
              <a:rPr lang="en-US" altLang="zh-CN" sz="2000" dirty="0" smtClean="0">
                <a:latin typeface="Times New Roman" pitchFamily="18" charset="0"/>
              </a:rPr>
              <a:t>=</a:t>
            </a:r>
            <a:r>
              <a:rPr lang="en-US" altLang="zh-CN" sz="2000" i="1" dirty="0" smtClean="0">
                <a:latin typeface="Times New Roman" pitchFamily="18" charset="0"/>
              </a:rPr>
              <a:t>f</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s</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smtClean="0">
                <a:latin typeface="Times New Roman" pitchFamily="18" charset="0"/>
              </a:rPr>
              <a:t> </a:t>
            </a:r>
            <a:r>
              <a:rPr lang="en-US" altLang="zh-CN" sz="2000" i="1" dirty="0" err="1" smtClean="0">
                <a:latin typeface="Times New Roman" pitchFamily="18" charset="0"/>
              </a:rPr>
              <a:t>A</a:t>
            </a:r>
            <a:r>
              <a:rPr lang="en-US" altLang="zh-CN" sz="2000" i="1" baseline="-25000" dirty="0" err="1" smtClean="0">
                <a:latin typeface="Times New Roman" pitchFamily="18" charset="0"/>
              </a:rPr>
              <a:t>j</a:t>
            </a:r>
            <a:r>
              <a:rPr lang="en-US" altLang="zh-CN" sz="2000" baseline="30000" dirty="0" smtClean="0">
                <a:latin typeface="Times New Roman" pitchFamily="18" charset="0"/>
              </a:rPr>
              <a:t>(1)</a:t>
            </a:r>
            <a:r>
              <a:rPr lang="en-US" altLang="zh-CN" sz="2000" dirty="0" smtClean="0">
                <a:latin typeface="Times New Roman" pitchFamily="18" charset="0"/>
              </a:rPr>
              <a:t>)</a:t>
            </a:r>
          </a:p>
          <a:p>
            <a:pPr lvl="2">
              <a:lnSpc>
                <a:spcPct val="110000"/>
              </a:lnSpc>
            </a:pPr>
            <a:r>
              <a:rPr lang="zh-CN" altLang="en-US" sz="2000" dirty="0" smtClean="0">
                <a:latin typeface="Times New Roman" pitchFamily="18" charset="0"/>
              </a:rPr>
              <a:t>即在状态为</a:t>
            </a:r>
            <a:r>
              <a:rPr lang="en-US" altLang="zh-CN" sz="2000" i="1" dirty="0" err="1" smtClean="0">
                <a:latin typeface="Times New Roman" pitchFamily="18" charset="0"/>
              </a:rPr>
              <a:t>s</a:t>
            </a:r>
            <a:r>
              <a:rPr lang="en-US" altLang="zh-CN" sz="2000" i="1" baseline="-25000" dirty="0" err="1" smtClean="0">
                <a:latin typeface="Times New Roman" pitchFamily="18" charset="0"/>
              </a:rPr>
              <a:t>i</a:t>
            </a:r>
            <a:r>
              <a:rPr lang="zh-CN" altLang="en-US" sz="2000" dirty="0" smtClean="0">
                <a:latin typeface="Times New Roman" pitchFamily="18" charset="0"/>
              </a:rPr>
              <a:t>，输入为</a:t>
            </a:r>
            <a:r>
              <a:rPr lang="en-US" altLang="zh-CN" sz="2000" i="1" dirty="0" err="1" smtClean="0">
                <a:latin typeface="Times New Roman" pitchFamily="18" charset="0"/>
              </a:rPr>
              <a:t>A</a:t>
            </a:r>
            <a:r>
              <a:rPr lang="en-US" altLang="zh-CN" sz="2000" i="1" baseline="-25000" dirty="0" err="1" smtClean="0">
                <a:latin typeface="Times New Roman" pitchFamily="18" charset="0"/>
              </a:rPr>
              <a:t>j</a:t>
            </a:r>
            <a:r>
              <a:rPr lang="en-US" altLang="zh-CN" sz="2000" baseline="30000" dirty="0" smtClean="0">
                <a:latin typeface="Times New Roman" pitchFamily="18" charset="0"/>
              </a:rPr>
              <a:t>(1)</a:t>
            </a:r>
            <a:r>
              <a:rPr lang="zh-CN" altLang="en-US" sz="2000" dirty="0" smtClean="0">
                <a:latin typeface="Times New Roman" pitchFamily="18" charset="0"/>
              </a:rPr>
              <a:t>时，输出为</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baseline="30000" dirty="0" smtClean="0">
                <a:latin typeface="Times New Roman" pitchFamily="18" charset="0"/>
              </a:rPr>
              <a:t>(2)</a:t>
            </a:r>
            <a:r>
              <a:rPr lang="zh-CN" altLang="en-US" sz="2000" dirty="0" smtClean="0">
                <a:latin typeface="Times New Roman" pitchFamily="18" charset="0"/>
              </a:rPr>
              <a:t>，而状态转移为</a:t>
            </a:r>
            <a:r>
              <a:rPr lang="en-US" altLang="zh-CN" sz="2000" i="1" dirty="0" err="1" smtClean="0">
                <a:latin typeface="Times New Roman" pitchFamily="18" charset="0"/>
              </a:rPr>
              <a:t>s</a:t>
            </a:r>
            <a:r>
              <a:rPr lang="en-US" altLang="zh-CN" sz="2000" i="1" baseline="-25000" dirty="0" err="1" smtClean="0">
                <a:latin typeface="Times New Roman" pitchFamily="18" charset="0"/>
              </a:rPr>
              <a:t>h</a:t>
            </a:r>
            <a:r>
              <a:rPr lang="zh-CN" altLang="en-US" sz="2000" dirty="0" smtClean="0">
                <a:latin typeface="Times New Roman" pitchFamily="18" charset="0"/>
              </a:rPr>
              <a:t>。</a:t>
            </a:r>
          </a:p>
          <a:p>
            <a:endParaRPr lang="en-US" altLang="zh-CN" sz="1800" dirty="0" smtClean="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本章作业</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50000"/>
              </a:lnSpc>
              <a:spcBef>
                <a:spcPts val="600"/>
              </a:spcBef>
              <a:spcAft>
                <a:spcPts val="0"/>
              </a:spcAft>
            </a:pPr>
            <a:r>
              <a:rPr lang="en-US" altLang="zh-CN" sz="2400" dirty="0" smtClean="0">
                <a:effectLst>
                  <a:outerShdw blurRad="38100" dist="38100" dir="2700000" algn="tl">
                    <a:srgbClr val="000000">
                      <a:alpha val="43137"/>
                    </a:srgbClr>
                  </a:outerShdw>
                </a:effectLst>
                <a:latin typeface="Times New Roman" pitchFamily="18" charset="0"/>
                <a:cs typeface="Times New Roman" pitchFamily="18" charset="0"/>
              </a:rPr>
              <a:t>1. </a:t>
            </a:r>
            <a:r>
              <a:rPr lang="zh-CN" altLang="en-US" sz="2400" dirty="0" smtClean="0">
                <a:effectLst>
                  <a:outerShdw blurRad="38100" dist="38100" dir="2700000" algn="tl">
                    <a:srgbClr val="000000">
                      <a:alpha val="43137"/>
                    </a:srgbClr>
                  </a:outerShdw>
                </a:effectLst>
                <a:latin typeface="Times New Roman" pitchFamily="18" charset="0"/>
                <a:cs typeface="Times New Roman" pitchFamily="18" charset="0"/>
              </a:rPr>
              <a:t>教材后的作业</a:t>
            </a:r>
            <a:endParaRPr lang="en-US" altLang="zh-CN" sz="2400" dirty="0" smtClean="0">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50000"/>
              </a:lnSpc>
              <a:spcBef>
                <a:spcPts val="600"/>
              </a:spcBef>
              <a:spcAft>
                <a:spcPts val="0"/>
              </a:spcAft>
            </a:pP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1</a:t>
            </a:r>
            <a:r>
              <a:rPr lang="en-US" altLang="zh-CN" dirty="0" smtClean="0">
                <a:latin typeface="Times New Roman" pitchFamily="18" charset="0"/>
                <a:cs typeface="Times New Roman" pitchFamily="18" charset="0"/>
              </a:rPr>
              <a:t>,2,3,4,5,6,7,8,9</a:t>
            </a:r>
          </a:p>
          <a:p>
            <a:pPr>
              <a:lnSpc>
                <a:spcPct val="150000"/>
              </a:lnSpc>
              <a:spcBef>
                <a:spcPts val="600"/>
              </a:spcBef>
              <a:spcAft>
                <a:spcPts val="0"/>
              </a:spcAft>
            </a:pPr>
            <a:r>
              <a:rPr lang="en-US" altLang="zh-CN" sz="2400" dirty="0" smtClean="0">
                <a:effectLst>
                  <a:outerShdw blurRad="38100" dist="38100" dir="2700000" algn="tl">
                    <a:srgbClr val="000000">
                      <a:alpha val="43137"/>
                    </a:srgbClr>
                  </a:outerShdw>
                </a:effectLst>
                <a:latin typeface="Times New Roman" pitchFamily="18" charset="0"/>
                <a:cs typeface="Times New Roman" pitchFamily="18" charset="0"/>
              </a:rPr>
              <a:t>2. </a:t>
            </a:r>
            <a:r>
              <a:rPr lang="zh-CN" altLang="en-US" sz="2400" dirty="0" smtClean="0">
                <a:effectLst>
                  <a:outerShdw blurRad="38100" dist="38100" dir="2700000" algn="tl">
                    <a:srgbClr val="000000">
                      <a:alpha val="43137"/>
                    </a:srgbClr>
                  </a:outerShdw>
                </a:effectLst>
                <a:latin typeface="Times New Roman" pitchFamily="18" charset="0"/>
                <a:cs typeface="Times New Roman" pitchFamily="18" charset="0"/>
              </a:rPr>
              <a:t>复习题中的作业</a:t>
            </a:r>
            <a:endParaRPr lang="en-US" altLang="zh-CN" sz="2400" dirty="0" smtClean="0">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50000"/>
              </a:lnSpc>
              <a:spcBef>
                <a:spcPts val="600"/>
              </a:spcBef>
              <a:spcAft>
                <a:spcPts val="0"/>
              </a:spcAft>
            </a:pP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第二章中的</a:t>
            </a: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4.3</a:t>
            </a: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题、</a:t>
            </a: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5.3</a:t>
            </a: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题、</a:t>
            </a: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6.2</a:t>
            </a: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题</a:t>
            </a:r>
            <a:endParaRPr lang="en-US" altLang="zh-CN" dirty="0" smtClean="0">
              <a:effectLst>
                <a:outerShdw blurRad="38100" dist="38100" dir="2700000" algn="tl">
                  <a:srgbClr val="000000">
                    <a:alpha val="43137"/>
                  </a:srgbClr>
                </a:outerShdw>
              </a:effectLst>
              <a:latin typeface="Times New Roman" pitchFamily="18" charset="0"/>
              <a:cs typeface="Times New Roman" pitchFamily="18" charset="0"/>
            </a:endParaRPr>
          </a:p>
          <a:p>
            <a:pPr>
              <a:lnSpc>
                <a:spcPct val="150000"/>
              </a:lnSpc>
              <a:spcBef>
                <a:spcPts val="600"/>
              </a:spcBef>
              <a:spcAft>
                <a:spcPts val="0"/>
              </a:spcAft>
            </a:pPr>
            <a:r>
              <a:rPr lang="en-US" altLang="zh-CN" sz="2400" dirty="0" smtClean="0">
                <a:latin typeface="Times New Roman" pitchFamily="18" charset="0"/>
                <a:cs typeface="Times New Roman" pitchFamily="18" charset="0"/>
              </a:rPr>
              <a:t>3. </a:t>
            </a:r>
            <a:r>
              <a:rPr lang="zh-CN" altLang="en-US" sz="2400" dirty="0" smtClean="0">
                <a:latin typeface="Times New Roman" pitchFamily="18" charset="0"/>
                <a:cs typeface="Times New Roman" pitchFamily="18" charset="0"/>
              </a:rPr>
              <a:t>编程实验</a:t>
            </a:r>
            <a:endParaRPr lang="en-US" altLang="zh-CN" sz="2400" dirty="0" smtClean="0">
              <a:latin typeface="Times New Roman" pitchFamily="18" charset="0"/>
              <a:cs typeface="Times New Roman" pitchFamily="18" charset="0"/>
            </a:endParaRPr>
          </a:p>
          <a:p>
            <a:pPr lvl="1">
              <a:lnSpc>
                <a:spcPct val="150000"/>
              </a:lnSpc>
              <a:spcBef>
                <a:spcPts val="600"/>
              </a:spcBef>
              <a:spcAft>
                <a:spcPts val="0"/>
              </a:spcAft>
            </a:pP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(1)</a:t>
            </a: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试编写</a:t>
            </a: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RC4</a:t>
            </a: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算法</a:t>
            </a:r>
            <a:endParaRPr lang="en-US" altLang="zh-CN" dirty="0" smtClean="0">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50000"/>
              </a:lnSpc>
              <a:spcBef>
                <a:spcPts val="600"/>
              </a:spcBef>
              <a:spcAft>
                <a:spcPts val="0"/>
              </a:spcAft>
            </a:pP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(2) </a:t>
            </a: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给定密钥</a:t>
            </a:r>
            <a:r>
              <a:rPr lang="en-US" altLang="zh-CN" dirty="0" err="1" smtClean="0">
                <a:effectLst>
                  <a:outerShdw blurRad="38100" dist="38100" dir="2700000" algn="tl">
                    <a:srgbClr val="000000">
                      <a:alpha val="43137"/>
                    </a:srgbClr>
                  </a:outerShdw>
                </a:effectLst>
                <a:latin typeface="Times New Roman" pitchFamily="18" charset="0"/>
                <a:cs typeface="Times New Roman" pitchFamily="18" charset="0"/>
              </a:rPr>
              <a:t>abcde</a:t>
            </a: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，试对明文“</a:t>
            </a:r>
            <a:r>
              <a:rPr lang="en-US" altLang="zh-CN" dirty="0" err="1" smtClean="0">
                <a:effectLst>
                  <a:outerShdw blurRad="38100" dist="38100" dir="2700000" algn="tl">
                    <a:srgbClr val="000000">
                      <a:alpha val="43137"/>
                    </a:srgbClr>
                  </a:outerShdw>
                </a:effectLst>
                <a:latin typeface="Times New Roman" pitchFamily="18" charset="0"/>
                <a:cs typeface="Times New Roman" pitchFamily="18" charset="0"/>
              </a:rPr>
              <a:t>Xidian</a:t>
            </a: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 University</a:t>
            </a: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”加密</a:t>
            </a:r>
            <a:endParaRPr lang="en-US" altLang="zh-CN" dirty="0" smtClean="0">
              <a:effectLst>
                <a:outerShdw blurRad="38100" dist="38100" dir="2700000" algn="tl">
                  <a:srgbClr val="000000">
                    <a:alpha val="43137"/>
                  </a:srgbClr>
                </a:outerShdw>
              </a:effectLst>
              <a:latin typeface="Times New Roman" pitchFamily="18" charset="0"/>
              <a:cs typeface="Times New Roman" pitchFamily="18" charset="0"/>
            </a:endParaRPr>
          </a:p>
          <a:p>
            <a:pPr lvl="2">
              <a:lnSpc>
                <a:spcPct val="150000"/>
              </a:lnSpc>
              <a:spcBef>
                <a:spcPts val="600"/>
              </a:spcBef>
              <a:spcAft>
                <a:spcPts val="0"/>
              </a:spcAft>
            </a:pP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a:t>
            </a: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注：明文包括空格，但不包括引号</a:t>
            </a: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a:t>
            </a:r>
          </a:p>
          <a:p>
            <a:pPr lvl="1">
              <a:lnSpc>
                <a:spcPct val="150000"/>
              </a:lnSpc>
              <a:spcBef>
                <a:spcPts val="600"/>
              </a:spcBef>
              <a:spcAft>
                <a:spcPts val="0"/>
              </a:spcAft>
            </a:pP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上交程序电子版及运行结果</a:t>
            </a:r>
            <a:r>
              <a:rPr lang="zh-CN" altLang="en-US" smtClean="0">
                <a:effectLst>
                  <a:outerShdw blurRad="38100" dist="38100" dir="2700000" algn="tl">
                    <a:srgbClr val="000000">
                      <a:alpha val="43137"/>
                    </a:srgbClr>
                  </a:outerShdw>
                </a:effectLst>
                <a:latin typeface="Times New Roman" pitchFamily="18" charset="0"/>
                <a:cs typeface="Times New Roman" pitchFamily="18" charset="0"/>
              </a:rPr>
              <a:t>截</a:t>
            </a:r>
            <a:r>
              <a:rPr lang="zh-CN" altLang="en-US" smtClean="0">
                <a:effectLst>
                  <a:outerShdw blurRad="38100" dist="38100" dir="2700000" algn="tl">
                    <a:srgbClr val="000000">
                      <a:alpha val="43137"/>
                    </a:srgbClr>
                  </a:outerShdw>
                </a:effectLst>
                <a:latin typeface="Times New Roman" pitchFamily="18" charset="0"/>
                <a:cs typeface="Times New Roman" pitchFamily="18" charset="0"/>
              </a:rPr>
              <a:t>图</a:t>
            </a:r>
            <a:endParaRPr lang="zh-CN" altLang="en-US" sz="16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90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流密码：作业</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p:spPr>
        <p:txBody>
          <a:bodyPr/>
          <a:lstStyle/>
          <a:p>
            <a:fld id="{4B9198CF-7AF3-498F-8A2D-3E5BA9192DC1}" type="slidenum">
              <a:rPr lang="en-US" altLang="zh-CN" smtClean="0">
                <a:latin typeface="Arial" charset="0"/>
              </a:rPr>
              <a:pPr/>
              <a:t>91</a:t>
            </a:fld>
            <a:r>
              <a:rPr lang="en-US" altLang="zh-CN" dirty="0" smtClean="0">
                <a:latin typeface="Arial" charset="0"/>
              </a:rPr>
              <a:t>/90</a:t>
            </a:r>
          </a:p>
        </p:txBody>
      </p:sp>
      <p:sp>
        <p:nvSpPr>
          <p:cNvPr id="105475" name="Rectangle 3"/>
          <p:cNvSpPr>
            <a:spLocks noGrp="1" noChangeArrowheads="1"/>
          </p:cNvSpPr>
          <p:nvPr>
            <p:ph type="body" idx="1"/>
          </p:nvPr>
        </p:nvSpPr>
        <p:spPr>
          <a:xfrm>
            <a:off x="457200" y="2133600"/>
            <a:ext cx="8229600" cy="3997325"/>
          </a:xfrm>
        </p:spPr>
        <p:txBody>
          <a:bodyPr/>
          <a:lstStyle/>
          <a:p>
            <a:pPr algn="ctr" eaLnBrk="1" hangingPunct="1">
              <a:buFont typeface="Wingdings" pitchFamily="2" charset="2"/>
              <a:buNone/>
            </a:pPr>
            <a:r>
              <a:rPr lang="zh-CN" altLang="en-US" sz="6600" dirty="0" smtClean="0">
                <a:solidFill>
                  <a:srgbClr val="004C00"/>
                </a:solidFill>
              </a:rPr>
              <a:t>谢谢！</a:t>
            </a:r>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华文中宋"/>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4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4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9868</TotalTime>
  <Words>13211</Words>
  <Application>Microsoft Office PowerPoint</Application>
  <PresentationFormat>全屏显示(4:3)</PresentationFormat>
  <Paragraphs>1116</Paragraphs>
  <Slides>91</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91</vt:i4>
      </vt:variant>
    </vt:vector>
  </HeadingPairs>
  <TitlesOfParts>
    <vt:vector size="94" baseType="lpstr">
      <vt:lpstr>Network</vt:lpstr>
      <vt:lpstr>Visio</vt:lpstr>
      <vt:lpstr>公式</vt:lpstr>
      <vt:lpstr>第二章  流密码</vt:lpstr>
      <vt:lpstr>内容提要</vt:lpstr>
      <vt:lpstr>2.1 流密码的基本概念</vt:lpstr>
      <vt:lpstr>2.1 流密码的基本概念</vt:lpstr>
      <vt:lpstr>2.1.1 同步流密码</vt:lpstr>
      <vt:lpstr>2.1.1 同步流密码</vt:lpstr>
      <vt:lpstr>2.1.1 同步流密码</vt:lpstr>
      <vt:lpstr>2.1.1 同步流密码</vt:lpstr>
      <vt:lpstr>2.1.2 有限状态自动机</vt:lpstr>
      <vt:lpstr>2.1.2 有限状态自动机</vt:lpstr>
      <vt:lpstr>2.1.2 有限状态自动机</vt:lpstr>
      <vt:lpstr>2.1.3 密钥流产生器</vt:lpstr>
      <vt:lpstr>2.1.3 密钥流产生器</vt:lpstr>
      <vt:lpstr>2.2.1 布尔函数简介</vt:lpstr>
      <vt:lpstr>2.2.1 布尔函数简介</vt:lpstr>
      <vt:lpstr>2.2.2 线性反馈移位寄存器的结构与表示</vt:lpstr>
      <vt:lpstr>2.2.2 线性反馈移位寄存器的结构与表示</vt:lpstr>
      <vt:lpstr>2.2.2 线性反馈移位寄存器的结构与表示</vt:lpstr>
      <vt:lpstr>2.2.2 线性反馈移位寄存器的结构与表示</vt:lpstr>
      <vt:lpstr>2.2.2 线性反馈移位寄存器的结构与表示</vt:lpstr>
      <vt:lpstr>2.2.2 线性反馈移位寄存器的结构与表示</vt:lpstr>
      <vt:lpstr>2.2.2 线性反馈移位寄存器的结构与表示</vt:lpstr>
      <vt:lpstr>2.2.2 线性反馈移位寄存器的结构与表示</vt:lpstr>
      <vt:lpstr>2.2.2 线性反馈移位寄存器的结构与表示</vt:lpstr>
      <vt:lpstr>2.2.2 线性反馈移位寄存器的结构与表示</vt:lpstr>
      <vt:lpstr>2.2.3 m序列产生器</vt:lpstr>
      <vt:lpstr>2.2.3 m序列产生器</vt:lpstr>
      <vt:lpstr>2.2.3 m序列产生器</vt:lpstr>
      <vt:lpstr>2.2.3 m序列产生器</vt:lpstr>
      <vt:lpstr>2.2.3 m序列产生器</vt:lpstr>
      <vt:lpstr>2.2.3 m序列产生器</vt:lpstr>
      <vt:lpstr>2.2.3 m序列产生器</vt:lpstr>
      <vt:lpstr>2.2.3 m序列产生器</vt:lpstr>
      <vt:lpstr>2.2.3 m序列产生器</vt:lpstr>
      <vt:lpstr>2.2.3 m序列产生器</vt:lpstr>
      <vt:lpstr>2.2.3 m序列产生器</vt:lpstr>
      <vt:lpstr>2.2.3 m序列产生器</vt:lpstr>
      <vt:lpstr>2.2.3 m序列产生器</vt:lpstr>
      <vt:lpstr>2.2.3 m序列产生器</vt:lpstr>
      <vt:lpstr>2.2.3 m序列产生器</vt:lpstr>
      <vt:lpstr>2.2.4 m序列的破译及B-M算法</vt:lpstr>
      <vt:lpstr>2.2.4 m序列的破译及B-M算法</vt:lpstr>
      <vt:lpstr>2.2.4 m序列的破译及B-M算法</vt:lpstr>
      <vt:lpstr>2.2.4 m序列的破译及B-M算法</vt:lpstr>
      <vt:lpstr>2.2.4 m序列的破译及B-M算法</vt:lpstr>
      <vt:lpstr>2.2.4 m序列的破译及B-M算法</vt:lpstr>
      <vt:lpstr>2.2.4 m序列的破译及B-M算法</vt:lpstr>
      <vt:lpstr>2.2.4 m序列的破译及B-M算法</vt:lpstr>
      <vt:lpstr>2.2.4 m序列的破译及B-M算法</vt:lpstr>
      <vt:lpstr>2.2.4 m序列的破译及B-M算法</vt:lpstr>
      <vt:lpstr>2.2.4 m序列的破译及B-M算法</vt:lpstr>
      <vt:lpstr>2.2.4 m序列的破译及B-M算法</vt:lpstr>
      <vt:lpstr>2.2.5 m序列的伪随机性</vt:lpstr>
      <vt:lpstr>2.2.5 m序列的伪随机性</vt:lpstr>
      <vt:lpstr>2.2.5 m序列的伪随机性</vt:lpstr>
      <vt:lpstr>2.2.5 m序列的伪随机性</vt:lpstr>
      <vt:lpstr>2.2.5 m序列的伪随机性</vt:lpstr>
      <vt:lpstr>2.2.5 m序列的伪随机性</vt:lpstr>
      <vt:lpstr>2.2.5 m序列的伪随机性</vt:lpstr>
      <vt:lpstr>2.3.1 非线性序列的设计要求</vt:lpstr>
      <vt:lpstr>2.3.1 非线性序列的设计要求</vt:lpstr>
      <vt:lpstr>2.3.1 非线性序列的设计要求</vt:lpstr>
      <vt:lpstr>2.3.1 非线性序列的设计要求</vt:lpstr>
      <vt:lpstr>2.3.1 非线性序列的设计要求</vt:lpstr>
      <vt:lpstr>2.3.1 非线性序列的设计要求</vt:lpstr>
      <vt:lpstr>2.3.2 密钥流产生器的结构</vt:lpstr>
      <vt:lpstr>2.3.2 密钥流产生器的结构</vt:lpstr>
      <vt:lpstr>2.3.2 密钥流产生器的结构</vt:lpstr>
      <vt:lpstr>2.3.2 密钥流产生器的结构</vt:lpstr>
      <vt:lpstr>2.3.3 典型非线性序列产生器介绍</vt:lpstr>
      <vt:lpstr>2.3.3 典型非线性序列产生器介绍</vt:lpstr>
      <vt:lpstr>2.3.3 典型非线性序列产生器介绍</vt:lpstr>
      <vt:lpstr>2.3.3 典型非线性序列产生器介绍</vt:lpstr>
      <vt:lpstr>2.3.3 典型非线性序列产生器介绍</vt:lpstr>
      <vt:lpstr>2.3.3 典型非线性序列产生器介绍</vt:lpstr>
      <vt:lpstr>2.3.3 典型非线性序列产生器介绍</vt:lpstr>
      <vt:lpstr>2.3.3 典型非线性序列产生器介绍</vt:lpstr>
      <vt:lpstr>2.3.3 典型非线性序列产生器介绍</vt:lpstr>
      <vt:lpstr>2.3.3 典型非线性序列产生器介绍</vt:lpstr>
      <vt:lpstr>2.3.3 典型非线性序列产生器介绍</vt:lpstr>
      <vt:lpstr>2.3.3 典型非线性序列产生器介绍</vt:lpstr>
      <vt:lpstr>2.4 流密码算法</vt:lpstr>
      <vt:lpstr>2.4 流密码算法</vt:lpstr>
      <vt:lpstr>2.4.1 eSTREAM计划候选算法Grain v1</vt:lpstr>
      <vt:lpstr>2.4.1 eSTREAM计划候选算法Grain v1</vt:lpstr>
      <vt:lpstr>2.4.1 eSTREAM计划候选算法Grain v1</vt:lpstr>
      <vt:lpstr>2.4.1 eSTREAM计划候选算法Grain v1</vt:lpstr>
      <vt:lpstr>2.4.2 RC4算法</vt:lpstr>
      <vt:lpstr>2.4.2 RC4算法</vt:lpstr>
      <vt:lpstr>本章作业</vt:lpstr>
      <vt:lpstr>幻灯片 91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dqk</dc:creator>
  <cp:lastModifiedBy>lenovo</cp:lastModifiedBy>
  <cp:revision>847</cp:revision>
  <cp:lastPrinted>1601-01-01T00:00:00Z</cp:lastPrinted>
  <dcterms:created xsi:type="dcterms:W3CDTF">1601-01-01T00:00:00Z</dcterms:created>
  <dcterms:modified xsi:type="dcterms:W3CDTF">2014-09-22T09:16:29Z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