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80"/>
  </p:notesMasterIdLst>
  <p:handoutMasterIdLst>
    <p:handoutMasterId r:id="rId81"/>
  </p:handoutMasterIdLst>
  <p:sldIdLst>
    <p:sldId id="256" r:id="rId2"/>
    <p:sldId id="459" r:id="rId3"/>
    <p:sldId id="614" r:id="rId4"/>
    <p:sldId id="699" r:id="rId5"/>
    <p:sldId id="700" r:id="rId6"/>
    <p:sldId id="701" r:id="rId7"/>
    <p:sldId id="702" r:id="rId8"/>
    <p:sldId id="703" r:id="rId9"/>
    <p:sldId id="704" r:id="rId10"/>
    <p:sldId id="705" r:id="rId11"/>
    <p:sldId id="706" r:id="rId12"/>
    <p:sldId id="707" r:id="rId13"/>
    <p:sldId id="708" r:id="rId14"/>
    <p:sldId id="709" r:id="rId15"/>
    <p:sldId id="710" r:id="rId16"/>
    <p:sldId id="711" r:id="rId17"/>
    <p:sldId id="712" r:id="rId18"/>
    <p:sldId id="713" r:id="rId19"/>
    <p:sldId id="715" r:id="rId20"/>
    <p:sldId id="714" r:id="rId21"/>
    <p:sldId id="716" r:id="rId22"/>
    <p:sldId id="717" r:id="rId23"/>
    <p:sldId id="718" r:id="rId24"/>
    <p:sldId id="719" r:id="rId25"/>
    <p:sldId id="720" r:id="rId26"/>
    <p:sldId id="721" r:id="rId27"/>
    <p:sldId id="722" r:id="rId28"/>
    <p:sldId id="723" r:id="rId29"/>
    <p:sldId id="724" r:id="rId30"/>
    <p:sldId id="725" r:id="rId31"/>
    <p:sldId id="651" r:id="rId32"/>
    <p:sldId id="726" r:id="rId33"/>
    <p:sldId id="653" r:id="rId34"/>
    <p:sldId id="727" r:id="rId35"/>
    <p:sldId id="728" r:id="rId36"/>
    <p:sldId id="729" r:id="rId37"/>
    <p:sldId id="730" r:id="rId38"/>
    <p:sldId id="731" r:id="rId39"/>
    <p:sldId id="733" r:id="rId40"/>
    <p:sldId id="734" r:id="rId41"/>
    <p:sldId id="735" r:id="rId42"/>
    <p:sldId id="736" r:id="rId43"/>
    <p:sldId id="737" r:id="rId44"/>
    <p:sldId id="738" r:id="rId45"/>
    <p:sldId id="739" r:id="rId46"/>
    <p:sldId id="740" r:id="rId47"/>
    <p:sldId id="741" r:id="rId48"/>
    <p:sldId id="742" r:id="rId49"/>
    <p:sldId id="743" r:id="rId50"/>
    <p:sldId id="744" r:id="rId51"/>
    <p:sldId id="745" r:id="rId52"/>
    <p:sldId id="746" r:id="rId53"/>
    <p:sldId id="673" r:id="rId54"/>
    <p:sldId id="674" r:id="rId55"/>
    <p:sldId id="675" r:id="rId56"/>
    <p:sldId id="676" r:id="rId57"/>
    <p:sldId id="677" r:id="rId58"/>
    <p:sldId id="678" r:id="rId59"/>
    <p:sldId id="679" r:id="rId60"/>
    <p:sldId id="680" r:id="rId61"/>
    <p:sldId id="681" r:id="rId62"/>
    <p:sldId id="682" r:id="rId63"/>
    <p:sldId id="684" r:id="rId64"/>
    <p:sldId id="685" r:id="rId65"/>
    <p:sldId id="686" r:id="rId66"/>
    <p:sldId id="747" r:id="rId67"/>
    <p:sldId id="748" r:id="rId68"/>
    <p:sldId id="749" r:id="rId69"/>
    <p:sldId id="750" r:id="rId70"/>
    <p:sldId id="691" r:id="rId71"/>
    <p:sldId id="751" r:id="rId72"/>
    <p:sldId id="752" r:id="rId73"/>
    <p:sldId id="695" r:id="rId74"/>
    <p:sldId id="753" r:id="rId75"/>
    <p:sldId id="754" r:id="rId76"/>
    <p:sldId id="755" r:id="rId77"/>
    <p:sldId id="757" r:id="rId78"/>
    <p:sldId id="405" r:id="rId79"/>
  </p:sldIdLst>
  <p:sldSz cx="9144000" cy="6858000" type="screen4x3"/>
  <p:notesSz cx="6834188" cy="9979025"/>
  <p:defaultTextStyle>
    <a:defPPr>
      <a:defRPr lang="zh-CN"/>
    </a:defPPr>
    <a:lvl1pPr algn="r" rtl="0" fontAlgn="base">
      <a:spcBef>
        <a:spcPct val="0"/>
      </a:spcBef>
      <a:spcAft>
        <a:spcPct val="0"/>
      </a:spcAft>
      <a:defRPr sz="4400" b="1" kern="1200">
        <a:solidFill>
          <a:schemeClr val="tx1"/>
        </a:solidFill>
        <a:latin typeface="Arial" charset="0"/>
        <a:ea typeface="宋体" pitchFamily="2" charset="-122"/>
        <a:cs typeface="+mn-cs"/>
      </a:defRPr>
    </a:lvl1pPr>
    <a:lvl2pPr marL="457200" algn="r" rtl="0" fontAlgn="base">
      <a:spcBef>
        <a:spcPct val="0"/>
      </a:spcBef>
      <a:spcAft>
        <a:spcPct val="0"/>
      </a:spcAft>
      <a:defRPr sz="4400" b="1" kern="1200">
        <a:solidFill>
          <a:schemeClr val="tx1"/>
        </a:solidFill>
        <a:latin typeface="Arial" charset="0"/>
        <a:ea typeface="宋体" pitchFamily="2" charset="-122"/>
        <a:cs typeface="+mn-cs"/>
      </a:defRPr>
    </a:lvl2pPr>
    <a:lvl3pPr marL="914400" algn="r" rtl="0" fontAlgn="base">
      <a:spcBef>
        <a:spcPct val="0"/>
      </a:spcBef>
      <a:spcAft>
        <a:spcPct val="0"/>
      </a:spcAft>
      <a:defRPr sz="4400" b="1" kern="1200">
        <a:solidFill>
          <a:schemeClr val="tx1"/>
        </a:solidFill>
        <a:latin typeface="Arial" charset="0"/>
        <a:ea typeface="宋体" pitchFamily="2" charset="-122"/>
        <a:cs typeface="+mn-cs"/>
      </a:defRPr>
    </a:lvl3pPr>
    <a:lvl4pPr marL="1371600" algn="r" rtl="0" fontAlgn="base">
      <a:spcBef>
        <a:spcPct val="0"/>
      </a:spcBef>
      <a:spcAft>
        <a:spcPct val="0"/>
      </a:spcAft>
      <a:defRPr sz="4400" b="1" kern="1200">
        <a:solidFill>
          <a:schemeClr val="tx1"/>
        </a:solidFill>
        <a:latin typeface="Arial" charset="0"/>
        <a:ea typeface="宋体" pitchFamily="2" charset="-122"/>
        <a:cs typeface="+mn-cs"/>
      </a:defRPr>
    </a:lvl4pPr>
    <a:lvl5pPr marL="1828800" algn="r" rtl="0" fontAlgn="base">
      <a:spcBef>
        <a:spcPct val="0"/>
      </a:spcBef>
      <a:spcAft>
        <a:spcPct val="0"/>
      </a:spcAft>
      <a:defRPr sz="4400" b="1" kern="1200">
        <a:solidFill>
          <a:schemeClr val="tx1"/>
        </a:solidFill>
        <a:latin typeface="Arial" charset="0"/>
        <a:ea typeface="宋体" pitchFamily="2" charset="-122"/>
        <a:cs typeface="+mn-cs"/>
      </a:defRPr>
    </a:lvl5pPr>
    <a:lvl6pPr marL="2286000" algn="l" defTabSz="914400" rtl="0" eaLnBrk="1" latinLnBrk="0" hangingPunct="1">
      <a:defRPr sz="4400" b="1" kern="1200">
        <a:solidFill>
          <a:schemeClr val="tx1"/>
        </a:solidFill>
        <a:latin typeface="Arial" charset="0"/>
        <a:ea typeface="宋体" pitchFamily="2" charset="-122"/>
        <a:cs typeface="+mn-cs"/>
      </a:defRPr>
    </a:lvl6pPr>
    <a:lvl7pPr marL="2743200" algn="l" defTabSz="914400" rtl="0" eaLnBrk="1" latinLnBrk="0" hangingPunct="1">
      <a:defRPr sz="4400" b="1" kern="1200">
        <a:solidFill>
          <a:schemeClr val="tx1"/>
        </a:solidFill>
        <a:latin typeface="Arial" charset="0"/>
        <a:ea typeface="宋体" pitchFamily="2" charset="-122"/>
        <a:cs typeface="+mn-cs"/>
      </a:defRPr>
    </a:lvl7pPr>
    <a:lvl8pPr marL="3200400" algn="l" defTabSz="914400" rtl="0" eaLnBrk="1" latinLnBrk="0" hangingPunct="1">
      <a:defRPr sz="4400" b="1" kern="1200">
        <a:solidFill>
          <a:schemeClr val="tx1"/>
        </a:solidFill>
        <a:latin typeface="Arial" charset="0"/>
        <a:ea typeface="宋体" pitchFamily="2" charset="-122"/>
        <a:cs typeface="+mn-cs"/>
      </a:defRPr>
    </a:lvl8pPr>
    <a:lvl9pPr marL="3657600" algn="l" defTabSz="914400" rtl="0" eaLnBrk="1" latinLnBrk="0" hangingPunct="1">
      <a:defRPr sz="4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4C00"/>
    <a:srgbClr val="CC0000"/>
    <a:srgbClr val="66FFFF"/>
    <a:srgbClr val="CCFFFF"/>
    <a:srgbClr val="CCECFF"/>
    <a:srgbClr val="006600"/>
    <a:srgbClr val="F8E708"/>
    <a:srgbClr val="D36E23"/>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14" y="-156"/>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560" y="-78"/>
      </p:cViewPr>
      <p:guideLst>
        <p:guide orient="horz" pos="3143"/>
        <p:guide pos="2153"/>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3"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43364"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6BFBE361-C59C-4160-B0C0-0EC6DF4CA0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39"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C7032884-8C35-413B-B71D-6B3C2E7C7A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AutoShape 7"/>
          <p:cNvSpPr>
            <a:spLocks noChangeArrowheads="1"/>
          </p:cNvSpPr>
          <p:nvPr userDrawn="1"/>
        </p:nvSpPr>
        <p:spPr bwMode="auto">
          <a:xfrm>
            <a:off x="990600" y="2514600"/>
            <a:ext cx="7239000" cy="1857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rgbClr val="C00000"/>
          </a:solidFill>
          <a:ln w="9525" algn="ctr">
            <a:solidFill>
              <a:srgbClr val="C00000"/>
            </a:solidFill>
            <a:round/>
            <a:headEnd/>
            <a:tailEnd/>
          </a:ln>
        </p:spPr>
        <p:txBody>
          <a:bodyPr/>
          <a:lstStyle/>
          <a:p>
            <a:pPr algn="l">
              <a:defRPr/>
            </a:pPr>
            <a:endParaRPr lang="zh-CN" altLang="zh-CN" sz="2400" b="0">
              <a:latin typeface="Times New Roman" pitchFamily="18" charset="0"/>
            </a:endParaRPr>
          </a:p>
        </p:txBody>
      </p:sp>
      <p:pic>
        <p:nvPicPr>
          <p:cNvPr id="8" name="图片 7" descr="01.jpg"/>
          <p:cNvPicPr>
            <a:picLocks noChangeAspect="1"/>
          </p:cNvPicPr>
          <p:nvPr userDrawn="1"/>
        </p:nvPicPr>
        <p:blipFill>
          <a:blip r:embed="rId2" cstate="print"/>
          <a:srcRect l="60833" t="17500" r="11667" b="42500"/>
          <a:stretch>
            <a:fillRect/>
          </a:stretch>
        </p:blipFill>
        <p:spPr>
          <a:xfrm>
            <a:off x="152400" y="0"/>
            <a:ext cx="1600200" cy="1551709"/>
          </a:xfrm>
          <a:prstGeom prst="rect">
            <a:avLst/>
          </a:prstGeom>
        </p:spPr>
      </p:pic>
      <p:pic>
        <p:nvPicPr>
          <p:cNvPr id="9" name="图片 8" descr="09.jpg"/>
          <p:cNvPicPr>
            <a:picLocks noChangeAspect="1"/>
          </p:cNvPicPr>
          <p:nvPr userDrawn="1"/>
        </p:nvPicPr>
        <p:blipFill>
          <a:blip r:embed="rId3" cstate="print"/>
          <a:srcRect l="6667" t="26250" r="53333" b="61250"/>
          <a:stretch>
            <a:fillRect/>
          </a:stretch>
        </p:blipFill>
        <p:spPr>
          <a:xfrm>
            <a:off x="3124200" y="5661025"/>
            <a:ext cx="2819400" cy="587375"/>
          </a:xfrm>
          <a:prstGeom prst="rect">
            <a:avLst/>
          </a:prstGeom>
        </p:spPr>
      </p:pic>
      <p:pic>
        <p:nvPicPr>
          <p:cNvPr id="10" name="图片 9" descr="09.jpg"/>
          <p:cNvPicPr>
            <a:picLocks noChangeAspect="1"/>
          </p:cNvPicPr>
          <p:nvPr userDrawn="1"/>
        </p:nvPicPr>
        <p:blipFill>
          <a:blip r:embed="rId3" cstate="print"/>
          <a:srcRect l="55000" t="31250" r="5000" b="63750"/>
          <a:stretch>
            <a:fillRect/>
          </a:stretch>
        </p:blipFill>
        <p:spPr>
          <a:xfrm>
            <a:off x="3124200" y="6248400"/>
            <a:ext cx="2819400" cy="234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696200" cy="5334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410200"/>
          </a:xfrm>
        </p:spPr>
        <p:txBody>
          <a:bodyPr/>
          <a:lstStyle>
            <a:lvl1pPr>
              <a:defRPr sz="2800"/>
            </a:lvl1pPr>
            <a:lvl2pPr>
              <a:defRPr sz="24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477000"/>
            <a:ext cx="2133600" cy="304800"/>
          </a:xfrm>
          <a:ln/>
        </p:spPr>
        <p:txBody>
          <a:bodyPr/>
          <a:lstStyle>
            <a:lvl1pPr>
              <a:defRPr/>
            </a:lvl1pPr>
          </a:lstStyle>
          <a:p>
            <a:pPr>
              <a:defRPr/>
            </a:pPr>
            <a:endParaRPr lang="en-US" altLang="zh-CN" dirty="0"/>
          </a:p>
        </p:txBody>
      </p:sp>
      <p:sp>
        <p:nvSpPr>
          <p:cNvPr id="6" name="Rectangle 7"/>
          <p:cNvSpPr>
            <a:spLocks noGrp="1" noChangeArrowheads="1"/>
          </p:cNvSpPr>
          <p:nvPr>
            <p:ph type="sldNum" sz="quarter" idx="12"/>
          </p:nvPr>
        </p:nvSpPr>
        <p:spPr>
          <a:xfrm>
            <a:off x="6553200" y="6477000"/>
            <a:ext cx="2133600" cy="304800"/>
          </a:xfrm>
          <a:ln/>
        </p:spPr>
        <p:txBody>
          <a:bodyPr/>
          <a:lstStyle>
            <a:lvl1pPr>
              <a:defRPr/>
            </a:lvl1pPr>
          </a:lstStyle>
          <a:p>
            <a:pPr>
              <a:defRPr/>
            </a:pPr>
            <a:fld id="{896E1043-1F2A-4C9B-855A-0B3264F68AF7}"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822B8-645B-4B9D-BC48-E83346C06A0E}"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1725"/>
          </a:xfrm>
        </p:spPr>
        <p:txBody>
          <a:bodyPr/>
          <a:lstStyle/>
          <a:p>
            <a:pPr lvl="0"/>
            <a:endParaRPr lang="zh-CN" alt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142B68-7B59-451D-8EA5-91A6A22BD366}"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5347470-B9DB-4E72-8718-F4B8F54D9059}" type="slidenum">
              <a:rPr lang="en-US" altLang="zh-CN"/>
              <a:pPr/>
              <a:t>‹#›</a:t>
            </a:fld>
            <a:r>
              <a:rPr lang="en-US" altLang="zh-CN"/>
              <a:t>/84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4038600" cy="2379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51263"/>
            <a:ext cx="4038600" cy="2379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fld id="{ED2AE09D-7D6A-450D-8A58-3BBD1BE41C5D}" type="slidenum">
              <a:rPr lang="en-US" altLang="zh-CN"/>
              <a:pPr/>
              <a:t>‹#›</a:t>
            </a:fld>
            <a:r>
              <a:rPr lang="en-US" altLang="zh-CN"/>
              <a:t>/84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259DA05-C2D7-4699-A5ED-C3BBE36FCA69}" type="slidenum">
              <a:rPr lang="en-US" altLang="zh-CN"/>
              <a:pPr/>
              <a:t>‹#›</a:t>
            </a:fld>
            <a:r>
              <a:rPr lang="en-US" altLang="zh-CN"/>
              <a:t>/84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1E1BAF6-9F08-424C-9FCA-64F59C402A7A}" type="slidenum">
              <a:rPr lang="en-US" altLang="zh-CN"/>
              <a:pPr/>
              <a:t>‹#›</a:t>
            </a:fld>
            <a:r>
              <a:rPr lang="en-US" altLang="zh-CN"/>
              <a:t>/84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4038600" cy="2379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51263"/>
            <a:ext cx="4038600" cy="2379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fld id="{CEC3EDB4-C625-48DF-B92E-5CC1CF1973D9}" type="slidenum">
              <a:rPr lang="en-US" altLang="zh-CN"/>
              <a:pPr/>
              <a:t>‹#›</a:t>
            </a:fld>
            <a:r>
              <a:rPr lang="en-US" altLang="zh-CN"/>
              <a:t>/84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457200" y="122238"/>
            <a:ext cx="7010400" cy="8683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1267" name="Rectangle 4"/>
          <p:cNvSpPr>
            <a:spLocks noGrp="1" noChangeArrowheads="1"/>
          </p:cNvSpPr>
          <p:nvPr>
            <p:ph type="body" idx="1"/>
          </p:nvPr>
        </p:nvSpPr>
        <p:spPr bwMode="auto">
          <a:xfrm>
            <a:off x="457200" y="1219200"/>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defRPr>
            </a:lvl1pPr>
          </a:lstStyle>
          <a:p>
            <a:pPr>
              <a:defRPr/>
            </a:pPr>
            <a:endParaRPr lang="en-US" altLang="zh-CN" dirty="0"/>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fld id="{36BABF5F-71F1-4DA5-950A-DD779ECAB5FF}" type="slidenum">
              <a:rPr lang="en-US" altLang="zh-CN" smtClean="0"/>
              <a:pPr>
                <a:defRPr/>
              </a:pPr>
              <a:t>‹#›</a:t>
            </a:fld>
            <a:r>
              <a:rPr lang="en-US" altLang="zh-CN" dirty="0" smtClean="0"/>
              <a:t>/</a:t>
            </a:r>
            <a:endParaRPr lang="en-US" altLang="zh-CN" dirty="0"/>
          </a:p>
        </p:txBody>
      </p:sp>
      <p:pic>
        <p:nvPicPr>
          <p:cNvPr id="10" name="图片 9" descr="06.jpg"/>
          <p:cNvPicPr>
            <a:picLocks noChangeAspect="1"/>
          </p:cNvPicPr>
          <p:nvPr userDrawn="1"/>
        </p:nvPicPr>
        <p:blipFill>
          <a:blip r:embed="rId11" cstate="print"/>
          <a:srcRect l="60833" t="26250" r="26667" b="55000"/>
          <a:stretch>
            <a:fillRect/>
          </a:stretch>
        </p:blipFill>
        <p:spPr>
          <a:xfrm>
            <a:off x="8229600" y="0"/>
            <a:ext cx="914400" cy="914400"/>
          </a:xfrm>
          <a:prstGeom prst="rect">
            <a:avLst/>
          </a:prstGeom>
        </p:spPr>
      </p:pic>
      <p:pic>
        <p:nvPicPr>
          <p:cNvPr id="11" name="图片 10" descr="09.jpg"/>
          <p:cNvPicPr>
            <a:picLocks noChangeAspect="1"/>
          </p:cNvPicPr>
          <p:nvPr userDrawn="1"/>
        </p:nvPicPr>
        <p:blipFill>
          <a:blip r:embed="rId12" cstate="print"/>
          <a:srcRect l="7500" t="27500" r="54167" b="61250"/>
          <a:stretch>
            <a:fillRect/>
          </a:stretch>
        </p:blipFill>
        <p:spPr>
          <a:xfrm>
            <a:off x="3733800" y="6559826"/>
            <a:ext cx="1524000" cy="298174"/>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47" r:id="rId2"/>
    <p:sldLayoutId id="2147483757" r:id="rId3"/>
    <p:sldLayoutId id="2147483758" r:id="rId4"/>
    <p:sldLayoutId id="2147483760" r:id="rId5"/>
    <p:sldLayoutId id="2147483761" r:id="rId6"/>
    <p:sldLayoutId id="2147483762" r:id="rId7"/>
    <p:sldLayoutId id="2147483763" r:id="rId8"/>
    <p:sldLayoutId id="2147483764" r:id="rId9"/>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3093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C3093E"/>
          </a:solidFill>
          <a:latin typeface="Arial" pitchFamily="34" charset="0"/>
          <a:ea typeface="华文中宋" pitchFamily="2" charset="-122"/>
        </a:defRPr>
      </a:lvl2pPr>
      <a:lvl3pPr algn="l" rtl="0" eaLnBrk="0" fontAlgn="base" hangingPunct="0">
        <a:spcBef>
          <a:spcPct val="0"/>
        </a:spcBef>
        <a:spcAft>
          <a:spcPct val="0"/>
        </a:spcAft>
        <a:defRPr sz="3600" b="1">
          <a:solidFill>
            <a:srgbClr val="C3093E"/>
          </a:solidFill>
          <a:latin typeface="Arial" pitchFamily="34" charset="0"/>
          <a:ea typeface="华文中宋" pitchFamily="2" charset="-122"/>
        </a:defRPr>
      </a:lvl3pPr>
      <a:lvl4pPr algn="l" rtl="0" eaLnBrk="0" fontAlgn="base" hangingPunct="0">
        <a:spcBef>
          <a:spcPct val="0"/>
        </a:spcBef>
        <a:spcAft>
          <a:spcPct val="0"/>
        </a:spcAft>
        <a:defRPr sz="3600" b="1">
          <a:solidFill>
            <a:srgbClr val="C3093E"/>
          </a:solidFill>
          <a:latin typeface="Arial" pitchFamily="34" charset="0"/>
          <a:ea typeface="华文中宋" pitchFamily="2" charset="-122"/>
        </a:defRPr>
      </a:lvl4pPr>
      <a:lvl5pPr algn="l" rtl="0" eaLnBrk="0" fontAlgn="base" hangingPunct="0">
        <a:spcBef>
          <a:spcPct val="0"/>
        </a:spcBef>
        <a:spcAft>
          <a:spcPct val="0"/>
        </a:spcAft>
        <a:defRPr sz="3600" b="1">
          <a:solidFill>
            <a:srgbClr val="C3093E"/>
          </a:solidFill>
          <a:latin typeface="Arial" pitchFamily="34" charset="0"/>
          <a:ea typeface="华文中宋" pitchFamily="2" charset="-122"/>
        </a:defRPr>
      </a:lvl5pPr>
      <a:lvl6pPr marL="457200" algn="l" rtl="0" fontAlgn="base">
        <a:spcBef>
          <a:spcPct val="0"/>
        </a:spcBef>
        <a:spcAft>
          <a:spcPct val="0"/>
        </a:spcAft>
        <a:defRPr sz="3600" b="1">
          <a:solidFill>
            <a:srgbClr val="C3093E"/>
          </a:solidFill>
          <a:latin typeface="Arial" pitchFamily="34" charset="0"/>
          <a:ea typeface="华文中宋" pitchFamily="2" charset="-122"/>
        </a:defRPr>
      </a:lvl6pPr>
      <a:lvl7pPr marL="914400" algn="l" rtl="0" fontAlgn="base">
        <a:spcBef>
          <a:spcPct val="0"/>
        </a:spcBef>
        <a:spcAft>
          <a:spcPct val="0"/>
        </a:spcAft>
        <a:defRPr sz="3600" b="1">
          <a:solidFill>
            <a:srgbClr val="C3093E"/>
          </a:solidFill>
          <a:latin typeface="Arial" pitchFamily="34" charset="0"/>
          <a:ea typeface="华文中宋" pitchFamily="2" charset="-122"/>
        </a:defRPr>
      </a:lvl7pPr>
      <a:lvl8pPr marL="1371600" algn="l" rtl="0" fontAlgn="base">
        <a:spcBef>
          <a:spcPct val="0"/>
        </a:spcBef>
        <a:spcAft>
          <a:spcPct val="0"/>
        </a:spcAft>
        <a:defRPr sz="3600" b="1">
          <a:solidFill>
            <a:srgbClr val="C3093E"/>
          </a:solidFill>
          <a:latin typeface="Arial" pitchFamily="34" charset="0"/>
          <a:ea typeface="华文中宋" pitchFamily="2" charset="-122"/>
        </a:defRPr>
      </a:lvl8pPr>
      <a:lvl9pPr marL="1828800" algn="l" rtl="0" fontAlgn="base">
        <a:spcBef>
          <a:spcPct val="0"/>
        </a:spcBef>
        <a:spcAft>
          <a:spcPct val="0"/>
        </a:spcAft>
        <a:defRPr sz="3600" b="1">
          <a:solidFill>
            <a:srgbClr val="C3093E"/>
          </a:solidFill>
          <a:latin typeface="Arial" pitchFamily="34" charset="0"/>
          <a:ea typeface="华文中宋" pitchFamily="2" charset="-122"/>
        </a:defRPr>
      </a:lvl9pPr>
    </p:titleStyle>
    <p:bodyStyle>
      <a:lvl1pPr marL="342900" indent="-342900" algn="l" rtl="0" eaLnBrk="0" fontAlgn="base" hangingPunct="0">
        <a:lnSpc>
          <a:spcPct val="120000"/>
        </a:lnSpc>
        <a:spcBef>
          <a:spcPct val="40000"/>
        </a:spcBef>
        <a:spcAft>
          <a:spcPct val="10000"/>
        </a:spcAft>
        <a:buClr>
          <a:schemeClr val="tx2"/>
        </a:buClr>
        <a:buSzPct val="70000"/>
        <a:buFont typeface="Wingdings" pitchFamily="2" charset="2"/>
        <a:buChar char="Ü"/>
        <a:defRPr sz="3200" b="1">
          <a:solidFill>
            <a:schemeClr val="tx1"/>
          </a:solidFill>
          <a:effectLst>
            <a:outerShdw blurRad="38100" dist="38100" dir="2700000" algn="tl">
              <a:srgbClr val="000000">
                <a:alpha val="43137"/>
              </a:srgbClr>
            </a:outerShdw>
          </a:effectLst>
          <a:latin typeface="+mn-lt"/>
          <a:ea typeface="+mn-ea"/>
          <a:cs typeface="+mn-cs"/>
        </a:defRPr>
      </a:lvl1pPr>
      <a:lvl2pPr marL="692150" indent="-347663" algn="l" rtl="0" eaLnBrk="0" fontAlgn="base" hangingPunct="0">
        <a:lnSpc>
          <a:spcPct val="120000"/>
        </a:lnSpc>
        <a:spcBef>
          <a:spcPct val="40000"/>
        </a:spcBef>
        <a:spcAft>
          <a:spcPct val="10000"/>
        </a:spcAft>
        <a:buClr>
          <a:schemeClr val="accent2"/>
        </a:buClr>
        <a:buSzPct val="70000"/>
        <a:buFont typeface="Wingdings" pitchFamily="2" charset="2"/>
        <a:buChar char="l"/>
        <a:defRPr sz="2800" b="1">
          <a:solidFill>
            <a:schemeClr val="tx1"/>
          </a:solidFill>
          <a:latin typeface="+mn-lt"/>
          <a:ea typeface="+mn-ea"/>
        </a:defRPr>
      </a:lvl2pPr>
      <a:lvl3pPr marL="987425" indent="-293688" algn="l" rtl="0" eaLnBrk="0" fontAlgn="base" hangingPunct="0">
        <a:lnSpc>
          <a:spcPct val="120000"/>
        </a:lnSpc>
        <a:spcBef>
          <a:spcPct val="40000"/>
        </a:spcBef>
        <a:spcAft>
          <a:spcPct val="10000"/>
        </a:spcAft>
        <a:buClr>
          <a:schemeClr val="accent1"/>
        </a:buClr>
        <a:buSzPct val="70000"/>
        <a:buFont typeface="Wingdings" pitchFamily="2" charset="2"/>
        <a:buChar char="l"/>
        <a:defRPr sz="2400" b="1">
          <a:solidFill>
            <a:schemeClr val="tx1"/>
          </a:solidFill>
          <a:latin typeface="+mn-lt"/>
          <a:ea typeface="+mn-ea"/>
        </a:defRPr>
      </a:lvl3pPr>
      <a:lvl4pPr marL="1281113" indent="-292100" algn="l" rtl="0" eaLnBrk="0" fontAlgn="base" hangingPunct="0">
        <a:lnSpc>
          <a:spcPct val="120000"/>
        </a:lnSpc>
        <a:spcBef>
          <a:spcPct val="40000"/>
        </a:spcBef>
        <a:spcAft>
          <a:spcPct val="1000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oleObject" Target="../embeddings/oleObject16.bin"/><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1.png"/><Relationship Id="rId4" Type="http://schemas.openxmlformats.org/officeDocument/2006/relationships/oleObject" Target="../embeddings/oleObject21.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23.bin"/><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9.xml"/><Relationship Id="rId1" Type="http://schemas.openxmlformats.org/officeDocument/2006/relationships/vmlDrawing" Target="../drawings/vmlDrawing13.vml"/><Relationship Id="rId4" Type="http://schemas.openxmlformats.org/officeDocument/2006/relationships/oleObject" Target="../embeddings/oleObject25.bin"/></Relationships>
</file>

<file path=ppt/slides/_rels/slide64.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1752600" y="467380"/>
            <a:ext cx="4724400" cy="523220"/>
          </a:xfrm>
          <a:prstGeom prst="rect">
            <a:avLst/>
          </a:prstGeom>
          <a:noFill/>
          <a:ln w="9525" algn="ctr">
            <a:noFill/>
            <a:miter lim="800000"/>
            <a:headEnd/>
            <a:tailEnd/>
          </a:ln>
        </p:spPr>
        <p:txBody>
          <a:bodyPr wrap="square" anchor="b">
            <a:spAutoFit/>
          </a:bodyPr>
          <a:lstStyle/>
          <a:p>
            <a:pPr algn="l">
              <a:spcBef>
                <a:spcPct val="50000"/>
              </a:spcBef>
            </a:pPr>
            <a:r>
              <a:rPr lang="zh-CN" altLang="en-US" sz="2800" dirty="0">
                <a:solidFill>
                  <a:srgbClr val="006600"/>
                </a:solidFill>
                <a:effectLst>
                  <a:outerShdw blurRad="38100" dist="38100" dir="2700000" algn="tl">
                    <a:srgbClr val="000000">
                      <a:alpha val="43137"/>
                    </a:srgbClr>
                  </a:outerShdw>
                </a:effectLst>
                <a:ea typeface="华文中宋" pitchFamily="2" charset="-122"/>
              </a:rPr>
              <a:t>本科生</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必修课</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现代密码学</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endParaRPr lang="zh-CN" altLang="en-US" sz="2800" dirty="0">
              <a:solidFill>
                <a:srgbClr val="006600"/>
              </a:solidFill>
              <a:effectLst>
                <a:outerShdw blurRad="38100" dist="38100" dir="2700000" algn="tl">
                  <a:srgbClr val="000000">
                    <a:alpha val="43137"/>
                  </a:srgbClr>
                </a:outerShdw>
              </a:effectLst>
              <a:ea typeface="华文中宋" pitchFamily="2" charset="-122"/>
            </a:endParaRPr>
          </a:p>
        </p:txBody>
      </p:sp>
      <p:sp>
        <p:nvSpPr>
          <p:cNvPr id="13315" name="Rectangle 9"/>
          <p:cNvSpPr>
            <a:spLocks noGrp="1" noChangeArrowheads="1"/>
          </p:cNvSpPr>
          <p:nvPr>
            <p:ph type="ctrTitle" idx="4294967295"/>
          </p:nvPr>
        </p:nvSpPr>
        <p:spPr>
          <a:xfrm>
            <a:off x="990600" y="1295400"/>
            <a:ext cx="7086600" cy="1066800"/>
          </a:xfrm>
          <a:noFill/>
        </p:spPr>
        <p:txBody>
          <a:bodyPr/>
          <a:lstStyle/>
          <a:p>
            <a:pPr algn="ctr" eaLnBrk="1" hangingPunct="1"/>
            <a:r>
              <a:rPr lang="zh-CN" altLang="en-US" sz="5400" dirty="0" smtClean="0">
                <a:solidFill>
                  <a:srgbClr val="0000FF"/>
                </a:solidFill>
                <a:latin typeface="华文中宋" pitchFamily="2" charset="-122"/>
                <a:ea typeface="华文中宋" pitchFamily="2" charset="-122"/>
              </a:rPr>
              <a:t>第五章  消息认证算法</a:t>
            </a:r>
          </a:p>
        </p:txBody>
      </p:sp>
      <p:sp>
        <p:nvSpPr>
          <p:cNvPr id="13317" name="Rectangle 11"/>
          <p:cNvSpPr>
            <a:spLocks noChangeArrowheads="1"/>
          </p:cNvSpPr>
          <p:nvPr/>
        </p:nvSpPr>
        <p:spPr bwMode="auto">
          <a:xfrm>
            <a:off x="914400" y="2895600"/>
            <a:ext cx="7620000" cy="2514600"/>
          </a:xfrm>
          <a:prstGeom prst="rect">
            <a:avLst/>
          </a:prstGeom>
          <a:solidFill>
            <a:srgbClr val="FFFFFF"/>
          </a:solidFill>
          <a:ln w="9525">
            <a:noFill/>
            <a:miter lim="800000"/>
            <a:headEnd/>
            <a:tailEnd/>
          </a:ln>
        </p:spPr>
        <p:txBody>
          <a:bodyPr/>
          <a:lstStyle/>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主讲教师</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董庆</a:t>
            </a:r>
            <a:r>
              <a:rPr lang="zh-CN" altLang="en-US" sz="2800" dirty="0" smtClean="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宽   副教授</a:t>
            </a:r>
            <a:endPar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研究方向</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密码学与信息安全</a:t>
            </a:r>
          </a:p>
          <a:p>
            <a:pPr algn="l">
              <a:spcBef>
                <a:spcPct val="40000"/>
              </a:spcBef>
              <a:spcAft>
                <a:spcPct val="10000"/>
              </a:spcAft>
              <a:buClr>
                <a:schemeClr val="tx2"/>
              </a:buClr>
              <a:buSzPct val="70000"/>
              <a:buFont typeface="Wingdings" pitchFamily="2" charset="2"/>
              <a:buNone/>
            </a:pPr>
            <a:r>
              <a:rPr lang="zh-CN" altLang="en-US" sz="2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电子邮件：</a:t>
            </a:r>
            <a:r>
              <a:rPr lang="en-US" altLang="zh-CN" sz="2800" dirty="0" smtClean="0">
                <a:solidFill>
                  <a:schemeClr val="tx2"/>
                </a:solidFill>
                <a:latin typeface="Times New Roman" pitchFamily="18" charset="0"/>
                <a:ea typeface="华文中宋" pitchFamily="2" charset="-122"/>
                <a:cs typeface="Times New Roman" pitchFamily="18" charset="0"/>
              </a:rPr>
              <a:t>qkdong@xidian.edu.cn</a:t>
            </a:r>
            <a:endParaRPr lang="en-US" altLang="zh-CN" sz="2800" dirty="0">
              <a:solidFill>
                <a:schemeClr val="tx2"/>
              </a:solidFill>
              <a:latin typeface="Times New Roman" pitchFamily="18" charset="0"/>
              <a:ea typeface="华文中宋" pitchFamily="2" charset="-122"/>
              <a:cs typeface="Times New Roman" pitchFamily="18" charset="0"/>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个人主页：</a:t>
            </a:r>
            <a:r>
              <a:rPr lang="en-US" altLang="zh-CN" sz="2800" dirty="0">
                <a:solidFill>
                  <a:schemeClr val="tx2"/>
                </a:solidFill>
                <a:latin typeface="Times New Roman" pitchFamily="18" charset="0"/>
                <a:ea typeface="华文中宋" pitchFamily="2" charset="-122"/>
                <a:cs typeface="Times New Roman" pitchFamily="18" charset="0"/>
              </a:rPr>
              <a:t>http://web.xidian.edu.cn/qkdong/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  </a:t>
            </a:r>
            <a:r>
              <a:rPr lang="zh-CN" altLang="en-US" dirty="0" smtClean="0"/>
              <a:t>产生</a:t>
            </a:r>
            <a:r>
              <a:rPr lang="en-US" altLang="zh-CN" dirty="0" smtClean="0"/>
              <a:t>MAC</a:t>
            </a:r>
            <a:r>
              <a:rPr lang="zh-CN" altLang="en-US" dirty="0" smtClean="0"/>
              <a:t>的函数应满足的要求</a:t>
            </a:r>
            <a:endParaRPr lang="zh-CN" altLang="en-US" dirty="0"/>
          </a:p>
        </p:txBody>
      </p:sp>
      <p:sp>
        <p:nvSpPr>
          <p:cNvPr id="3" name="内容占位符 2"/>
          <p:cNvSpPr>
            <a:spLocks noGrp="1"/>
          </p:cNvSpPr>
          <p:nvPr>
            <p:ph idx="1"/>
          </p:nvPr>
        </p:nvSpPr>
        <p:spPr>
          <a:xfrm>
            <a:off x="457200" y="990600"/>
            <a:ext cx="8229600" cy="5486400"/>
          </a:xfrm>
        </p:spPr>
        <p:txBody>
          <a:bodyPr/>
          <a:lstStyle/>
          <a:p>
            <a:pPr lvl="1"/>
            <a:r>
              <a:rPr lang="zh-CN" altLang="en-US" dirty="0" smtClean="0">
                <a:latin typeface="Times New Roman" pitchFamily="18" charset="0"/>
              </a:rPr>
              <a:t>如果敌手得到</a:t>
            </a:r>
            <a:r>
              <a:rPr lang="en-US" altLang="zh-CN" i="1" dirty="0" smtClean="0">
                <a:latin typeface="Times New Roman" pitchFamily="18" charset="0"/>
              </a:rPr>
              <a:t>M</a:t>
            </a:r>
            <a:r>
              <a:rPr lang="en-US" altLang="zh-CN" dirty="0" smtClean="0">
                <a:latin typeface="Times New Roman" pitchFamily="18" charset="0"/>
              </a:rPr>
              <a:t>‖</a:t>
            </a:r>
            <a:r>
              <a:rPr lang="en-US" altLang="zh-CN" i="1" dirty="0" smtClean="0">
                <a:latin typeface="Times New Roman" pitchFamily="18" charset="0"/>
              </a:rPr>
              <a:t>C</a:t>
            </a:r>
            <a:r>
              <a:rPr lang="en-US" altLang="zh-CN" i="1" baseline="-25000" dirty="0" smtClean="0">
                <a:latin typeface="Times New Roman" pitchFamily="18" charset="0"/>
              </a:rPr>
              <a:t>K</a:t>
            </a:r>
            <a:r>
              <a:rPr lang="en-US" altLang="zh-CN" dirty="0" smtClean="0">
                <a:latin typeface="Times New Roman" pitchFamily="18" charset="0"/>
              </a:rPr>
              <a:t>(</a:t>
            </a:r>
            <a:r>
              <a:rPr lang="en-US" altLang="zh-CN" i="1" dirty="0" smtClean="0">
                <a:latin typeface="Times New Roman" pitchFamily="18" charset="0"/>
              </a:rPr>
              <a:t>M</a:t>
            </a:r>
            <a:r>
              <a:rPr lang="en-US" altLang="zh-CN" dirty="0" smtClean="0">
                <a:latin typeface="Times New Roman" pitchFamily="18" charset="0"/>
              </a:rPr>
              <a:t>)</a:t>
            </a:r>
            <a:r>
              <a:rPr lang="zh-CN" altLang="en-US" dirty="0" smtClean="0">
                <a:latin typeface="Times New Roman" pitchFamily="18" charset="0"/>
              </a:rPr>
              <a:t>，那么敌手</a:t>
            </a:r>
            <a:r>
              <a:rPr lang="zh-CN" altLang="en-US" dirty="0" smtClean="0">
                <a:solidFill>
                  <a:srgbClr val="0000FF"/>
                </a:solidFill>
                <a:latin typeface="Times New Roman" pitchFamily="18" charset="0"/>
              </a:rPr>
              <a:t>使用穷搜索攻击寻找</a:t>
            </a:r>
            <a:r>
              <a:rPr lang="en-US" altLang="zh-CN" dirty="0" smtClean="0">
                <a:solidFill>
                  <a:srgbClr val="0000FF"/>
                </a:solidFill>
                <a:latin typeface="Times New Roman" pitchFamily="18" charset="0"/>
              </a:rPr>
              <a:t>K</a:t>
            </a:r>
            <a:r>
              <a:rPr lang="zh-CN" altLang="en-US" dirty="0" smtClean="0">
                <a:solidFill>
                  <a:srgbClr val="0000FF"/>
                </a:solidFill>
                <a:latin typeface="Times New Roman" pitchFamily="18" charset="0"/>
              </a:rPr>
              <a:t>将需做</a:t>
            </a:r>
            <a:r>
              <a:rPr lang="en-US" altLang="zh-CN" dirty="0" smtClean="0">
                <a:solidFill>
                  <a:srgbClr val="0000FF"/>
                </a:solidFill>
                <a:latin typeface="Times New Roman" pitchFamily="18" charset="0"/>
              </a:rPr>
              <a:t>2</a:t>
            </a:r>
            <a:r>
              <a:rPr lang="en-US" altLang="zh-CN" baseline="30000" dirty="0" smtClean="0">
                <a:solidFill>
                  <a:srgbClr val="0000FF"/>
                </a:solidFill>
                <a:latin typeface="Times New Roman" pitchFamily="18" charset="0"/>
              </a:rPr>
              <a:t>56</a:t>
            </a:r>
            <a:r>
              <a:rPr lang="zh-CN" altLang="en-US" dirty="0" smtClean="0">
                <a:solidFill>
                  <a:srgbClr val="0000FF"/>
                </a:solidFill>
                <a:latin typeface="Times New Roman" pitchFamily="18" charset="0"/>
              </a:rPr>
              <a:t>次加密</a:t>
            </a:r>
            <a:endParaRPr lang="zh-CN" altLang="en-US" dirty="0" smtClean="0">
              <a:latin typeface="Times New Roman" pitchFamily="18" charset="0"/>
            </a:endParaRPr>
          </a:p>
          <a:p>
            <a:pPr lvl="1"/>
            <a:r>
              <a:rPr lang="zh-CN" altLang="en-US" dirty="0" smtClean="0">
                <a:latin typeface="Times New Roman" pitchFamily="18" charset="0"/>
              </a:rPr>
              <a:t>然而</a:t>
            </a:r>
            <a:r>
              <a:rPr lang="zh-CN" altLang="en-US" dirty="0" smtClean="0">
                <a:solidFill>
                  <a:srgbClr val="0000FF"/>
                </a:solidFill>
                <a:latin typeface="Times New Roman" pitchFamily="18" charset="0"/>
              </a:rPr>
              <a:t>敌手还可用以下方式攻击系统</a:t>
            </a:r>
            <a:r>
              <a:rPr lang="zh-CN" altLang="en-US" dirty="0" smtClean="0">
                <a:latin typeface="Times New Roman" pitchFamily="18" charset="0"/>
              </a:rPr>
              <a:t>：</a:t>
            </a:r>
          </a:p>
          <a:p>
            <a:pPr lvl="2"/>
            <a:r>
              <a:rPr lang="zh-CN" altLang="en-US" sz="2000" dirty="0" smtClean="0">
                <a:latin typeface="Times New Roman" pitchFamily="18" charset="0"/>
              </a:rPr>
              <a:t>将</a:t>
            </a:r>
            <a:r>
              <a:rPr lang="en-US" altLang="zh-CN" sz="2000" i="1" dirty="0" smtClean="0">
                <a:latin typeface="Times New Roman" pitchFamily="18" charset="0"/>
              </a:rPr>
              <a:t>X</a:t>
            </a:r>
            <a:r>
              <a:rPr lang="en-US" altLang="zh-CN" sz="2000" baseline="-25000" dirty="0" smtClean="0">
                <a:latin typeface="Times New Roman" pitchFamily="18" charset="0"/>
              </a:rPr>
              <a:t>1</a:t>
            </a:r>
            <a:r>
              <a:rPr lang="zh-CN" altLang="en-US" sz="2000" dirty="0" smtClean="0">
                <a:latin typeface="Times New Roman" pitchFamily="18" charset="0"/>
              </a:rPr>
              <a:t>到</a:t>
            </a:r>
            <a:r>
              <a:rPr lang="en-US" altLang="zh-CN" sz="2000" i="1" dirty="0" smtClean="0">
                <a:latin typeface="Times New Roman" pitchFamily="18" charset="0"/>
              </a:rPr>
              <a:t>X</a:t>
            </a:r>
            <a:r>
              <a:rPr lang="en-US" altLang="zh-CN" sz="2000" i="1" baseline="-25000" dirty="0" smtClean="0">
                <a:latin typeface="Times New Roman" pitchFamily="18" charset="0"/>
              </a:rPr>
              <a:t>m</a:t>
            </a:r>
            <a:r>
              <a:rPr lang="en-US" altLang="zh-CN" sz="2000" baseline="-25000" dirty="0" smtClean="0">
                <a:latin typeface="Times New Roman" pitchFamily="18" charset="0"/>
              </a:rPr>
              <a:t>-1</a:t>
            </a:r>
            <a:r>
              <a:rPr lang="zh-CN" altLang="en-US" sz="2000" dirty="0" smtClean="0">
                <a:latin typeface="Times New Roman" pitchFamily="18" charset="0"/>
              </a:rPr>
              <a:t>分别用自己选取的</a:t>
            </a:r>
            <a:r>
              <a:rPr lang="en-US" altLang="zh-CN" sz="2000" i="1" dirty="0" smtClean="0">
                <a:latin typeface="Times New Roman" pitchFamily="18" charset="0"/>
              </a:rPr>
              <a:t>Y</a:t>
            </a:r>
            <a:r>
              <a:rPr lang="en-US" altLang="zh-CN" sz="2000" baseline="-25000" dirty="0" smtClean="0">
                <a:latin typeface="Times New Roman" pitchFamily="18" charset="0"/>
              </a:rPr>
              <a:t>1</a:t>
            </a:r>
            <a:r>
              <a:rPr lang="zh-CN" altLang="en-US" sz="2000" dirty="0" smtClean="0">
                <a:latin typeface="Times New Roman" pitchFamily="18" charset="0"/>
              </a:rPr>
              <a:t>到</a:t>
            </a:r>
            <a:r>
              <a:rPr lang="en-US" altLang="zh-CN" sz="2000" i="1" dirty="0" smtClean="0">
                <a:latin typeface="Times New Roman" pitchFamily="18" charset="0"/>
              </a:rPr>
              <a:t>Y</a:t>
            </a:r>
            <a:r>
              <a:rPr lang="en-US" altLang="zh-CN" sz="2000" i="1" baseline="-25000" dirty="0" smtClean="0">
                <a:latin typeface="Times New Roman" pitchFamily="18" charset="0"/>
              </a:rPr>
              <a:t>m</a:t>
            </a:r>
            <a:r>
              <a:rPr lang="en-US" altLang="zh-CN" sz="2000" baseline="-25000" dirty="0" smtClean="0">
                <a:latin typeface="Times New Roman" pitchFamily="18" charset="0"/>
              </a:rPr>
              <a:t>-1</a:t>
            </a:r>
            <a:r>
              <a:rPr lang="zh-CN" altLang="en-US" sz="2000" dirty="0" smtClean="0">
                <a:latin typeface="Times New Roman" pitchFamily="18" charset="0"/>
              </a:rPr>
              <a:t>替换</a:t>
            </a:r>
          </a:p>
          <a:p>
            <a:pPr lvl="2"/>
            <a:r>
              <a:rPr lang="zh-CN" altLang="en-US" sz="2000" dirty="0" smtClean="0">
                <a:latin typeface="Times New Roman" pitchFamily="18" charset="0"/>
              </a:rPr>
              <a:t>求出</a:t>
            </a:r>
            <a:r>
              <a:rPr lang="en-US" altLang="zh-CN" sz="2000" i="1" dirty="0" err="1" smtClean="0">
                <a:latin typeface="Times New Roman" pitchFamily="18" charset="0"/>
              </a:rPr>
              <a:t>Y</a:t>
            </a:r>
            <a:r>
              <a:rPr lang="en-US" altLang="zh-CN" sz="2000" i="1" baseline="-25000" dirty="0" err="1"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 Y</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Y</a:t>
            </a:r>
            <a:r>
              <a:rPr lang="en-US" altLang="zh-CN" sz="2000" i="1" baseline="-25000"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Δ</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，并用</a:t>
            </a:r>
            <a:r>
              <a:rPr lang="en-US" altLang="zh-CN" sz="2000" i="1" dirty="0" err="1" smtClean="0">
                <a:latin typeface="Times New Roman" pitchFamily="18" charset="0"/>
              </a:rPr>
              <a:t>Y</a:t>
            </a:r>
            <a:r>
              <a:rPr lang="en-US" altLang="zh-CN" sz="2000" i="1" baseline="-25000" dirty="0" err="1" smtClean="0">
                <a:latin typeface="Times New Roman" pitchFamily="18" charset="0"/>
              </a:rPr>
              <a:t>m</a:t>
            </a:r>
            <a:r>
              <a:rPr lang="zh-CN" altLang="en-US" sz="2000" dirty="0" smtClean="0">
                <a:latin typeface="Times New Roman" pitchFamily="18" charset="0"/>
              </a:rPr>
              <a:t>替换</a:t>
            </a:r>
            <a:r>
              <a:rPr lang="en-US" altLang="zh-CN" sz="2000" i="1" dirty="0" err="1" smtClean="0">
                <a:latin typeface="Times New Roman" pitchFamily="18" charset="0"/>
              </a:rPr>
              <a:t>X</a:t>
            </a:r>
            <a:r>
              <a:rPr lang="en-US" altLang="zh-CN" sz="2000" i="1" baseline="-25000" dirty="0" err="1" smtClean="0">
                <a:latin typeface="Times New Roman" pitchFamily="18" charset="0"/>
              </a:rPr>
              <a:t>m</a:t>
            </a:r>
            <a:r>
              <a:rPr lang="zh-CN" altLang="en-US" sz="2000" dirty="0" smtClean="0">
                <a:latin typeface="Times New Roman" pitchFamily="18" charset="0"/>
              </a:rPr>
              <a:t>。</a:t>
            </a:r>
          </a:p>
          <a:p>
            <a:pPr lvl="2"/>
            <a:r>
              <a:rPr lang="zh-CN" altLang="en-US" sz="2000" dirty="0" smtClean="0">
                <a:latin typeface="Times New Roman" pitchFamily="18" charset="0"/>
              </a:rPr>
              <a:t>因此敌手可成功伪造一新消息</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 Y</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Y</a:t>
            </a:r>
            <a:r>
              <a:rPr lang="en-US" altLang="zh-CN" sz="2000" i="1" baseline="-25000" dirty="0" err="1" smtClean="0">
                <a:latin typeface="Times New Roman" pitchFamily="18" charset="0"/>
              </a:rPr>
              <a:t>m</a:t>
            </a:r>
            <a:r>
              <a:rPr lang="zh-CN" altLang="en-US" sz="2000" dirty="0" smtClean="0">
                <a:latin typeface="Times New Roman" pitchFamily="18" charset="0"/>
              </a:rPr>
              <a:t>，且</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的</a:t>
            </a:r>
            <a:r>
              <a:rPr lang="en-US" altLang="zh-CN" sz="2000" dirty="0" smtClean="0">
                <a:latin typeface="Times New Roman" pitchFamily="18" charset="0"/>
              </a:rPr>
              <a:t>MAC</a:t>
            </a:r>
            <a:r>
              <a:rPr lang="zh-CN" altLang="en-US" sz="2000" dirty="0" smtClean="0">
                <a:latin typeface="Times New Roman" pitchFamily="18" charset="0"/>
              </a:rPr>
              <a:t>与原消息</a:t>
            </a:r>
            <a:r>
              <a:rPr lang="en-US" altLang="zh-CN" sz="2000" dirty="0" smtClean="0">
                <a:latin typeface="Times New Roman" pitchFamily="18" charset="0"/>
              </a:rPr>
              <a:t>M</a:t>
            </a:r>
            <a:r>
              <a:rPr lang="zh-CN" altLang="en-US" sz="2000" dirty="0" smtClean="0">
                <a:latin typeface="Times New Roman" pitchFamily="18" charset="0"/>
              </a:rPr>
              <a:t>的</a:t>
            </a:r>
            <a:r>
              <a:rPr lang="en-US" altLang="zh-CN" sz="2000" dirty="0" smtClean="0">
                <a:latin typeface="Times New Roman" pitchFamily="18" charset="0"/>
              </a:rPr>
              <a:t>MAC</a:t>
            </a:r>
            <a:r>
              <a:rPr lang="zh-CN" altLang="en-US" sz="2000" dirty="0" smtClean="0">
                <a:latin typeface="Times New Roman" pitchFamily="18" charset="0"/>
              </a:rPr>
              <a:t>相同</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  </a:t>
            </a:r>
            <a:r>
              <a:rPr lang="zh-CN" altLang="en-US" dirty="0" smtClean="0"/>
              <a:t>产生</a:t>
            </a:r>
            <a:r>
              <a:rPr lang="en-US" altLang="zh-CN" dirty="0" smtClean="0"/>
              <a:t>MAC</a:t>
            </a:r>
            <a:r>
              <a:rPr lang="zh-CN" altLang="en-US" dirty="0" smtClean="0"/>
              <a:t>的函数应满足的要求</a:t>
            </a:r>
            <a:endParaRPr lang="zh-CN" altLang="en-US" dirty="0"/>
          </a:p>
        </p:txBody>
      </p:sp>
      <p:sp>
        <p:nvSpPr>
          <p:cNvPr id="3" name="内容占位符 2"/>
          <p:cNvSpPr>
            <a:spLocks noGrp="1"/>
          </p:cNvSpPr>
          <p:nvPr>
            <p:ph idx="1"/>
          </p:nvPr>
        </p:nvSpPr>
        <p:spPr>
          <a:xfrm>
            <a:off x="457200" y="990600"/>
            <a:ext cx="8229600" cy="5486400"/>
          </a:xfrm>
        </p:spPr>
        <p:txBody>
          <a:bodyPr/>
          <a:lstStyle/>
          <a:p>
            <a:pPr>
              <a:lnSpc>
                <a:spcPct val="100000"/>
              </a:lnSpc>
            </a:pPr>
            <a:r>
              <a:rPr lang="zh-CN" altLang="en-US" sz="2000" dirty="0" smtClean="0">
                <a:latin typeface="Times New Roman" pitchFamily="18" charset="0"/>
              </a:rPr>
              <a:t>考虑到</a:t>
            </a:r>
            <a:r>
              <a:rPr lang="en-US" altLang="zh-CN" sz="2000" dirty="0" smtClean="0">
                <a:latin typeface="Times New Roman" pitchFamily="18" charset="0"/>
              </a:rPr>
              <a:t>MAC</a:t>
            </a:r>
            <a:r>
              <a:rPr lang="zh-CN" altLang="en-US" sz="2000" dirty="0" smtClean="0">
                <a:latin typeface="Times New Roman" pitchFamily="18" charset="0"/>
              </a:rPr>
              <a:t>所存在的以上攻击类型，可知它应满足以下要求，其中假定敌手知道函数</a:t>
            </a:r>
            <a:r>
              <a:rPr lang="en-US" altLang="zh-CN" sz="2000" i="1" dirty="0" smtClean="0">
                <a:latin typeface="Times New Roman" pitchFamily="18" charset="0"/>
              </a:rPr>
              <a:t>C</a:t>
            </a:r>
            <a:r>
              <a:rPr lang="zh-CN" altLang="en-US" sz="2000" dirty="0" smtClean="0">
                <a:latin typeface="Times New Roman" pitchFamily="18" charset="0"/>
              </a:rPr>
              <a:t>，但不知道密钥</a:t>
            </a:r>
            <a:r>
              <a:rPr lang="en-US" altLang="zh-CN" sz="2000" i="1" dirty="0" smtClean="0">
                <a:latin typeface="Times New Roman" pitchFamily="18" charset="0"/>
              </a:rPr>
              <a:t>K</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① 如果敌手</a:t>
            </a:r>
            <a:r>
              <a:rPr lang="zh-CN" altLang="en-US" sz="2000" dirty="0" smtClean="0">
                <a:solidFill>
                  <a:srgbClr val="0000FF"/>
                </a:solidFill>
                <a:latin typeface="Times New Roman" pitchFamily="18" charset="0"/>
              </a:rPr>
              <a:t>得到</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和</a:t>
            </a:r>
            <a:r>
              <a:rPr lang="en-US" altLang="zh-CN" sz="2000" i="1" dirty="0" smtClean="0">
                <a:solidFill>
                  <a:srgbClr val="0000FF"/>
                </a:solidFill>
                <a:latin typeface="Times New Roman" pitchFamily="18" charset="0"/>
              </a:rPr>
              <a:t>C</a:t>
            </a:r>
            <a:r>
              <a:rPr lang="en-US" altLang="zh-CN" sz="2000" i="1" baseline="-25000" dirty="0" smtClean="0">
                <a:solidFill>
                  <a:srgbClr val="0000FF"/>
                </a:solidFill>
                <a:latin typeface="Times New Roman" pitchFamily="18" charset="0"/>
              </a:rPr>
              <a:t>K</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M</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，则构造一满足</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的新消息</a:t>
            </a:r>
            <a:r>
              <a:rPr lang="en-US" altLang="zh-CN" sz="2000" i="1" dirty="0" smtClean="0">
                <a:latin typeface="Times New Roman" pitchFamily="18" charset="0"/>
              </a:rPr>
              <a:t>M </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在计算上是不可行的</a:t>
            </a:r>
          </a:p>
          <a:p>
            <a:pPr lvl="2">
              <a:lnSpc>
                <a:spcPct val="100000"/>
              </a:lnSpc>
            </a:pPr>
            <a:r>
              <a:rPr lang="zh-CN" altLang="en-US" sz="2000" dirty="0" smtClean="0">
                <a:solidFill>
                  <a:srgbClr val="0000FF"/>
                </a:solidFill>
                <a:latin typeface="Times New Roman" pitchFamily="18" charset="0"/>
              </a:rPr>
              <a:t>敌手不需找出密钥</a:t>
            </a:r>
            <a:r>
              <a:rPr lang="en-US" altLang="zh-CN" sz="2000" i="1" dirty="0" smtClean="0">
                <a:solidFill>
                  <a:srgbClr val="0000FF"/>
                </a:solidFill>
                <a:latin typeface="Times New Roman" pitchFamily="18" charset="0"/>
              </a:rPr>
              <a:t>K, </a:t>
            </a:r>
            <a:r>
              <a:rPr lang="zh-CN" altLang="en-US" sz="2000" dirty="0" smtClean="0">
                <a:solidFill>
                  <a:srgbClr val="0000FF"/>
                </a:solidFill>
                <a:latin typeface="Times New Roman" pitchFamily="18" charset="0"/>
              </a:rPr>
              <a:t>而伪造一个与截获的</a:t>
            </a:r>
            <a:r>
              <a:rPr lang="en-US" altLang="zh-CN" sz="2000" dirty="0" smtClean="0">
                <a:solidFill>
                  <a:srgbClr val="0000FF"/>
                </a:solidFill>
                <a:latin typeface="Times New Roman" pitchFamily="18" charset="0"/>
              </a:rPr>
              <a:t>MAC</a:t>
            </a:r>
            <a:r>
              <a:rPr lang="zh-CN" altLang="en-US" sz="2000" dirty="0" smtClean="0">
                <a:solidFill>
                  <a:srgbClr val="0000FF"/>
                </a:solidFill>
                <a:latin typeface="Times New Roman" pitchFamily="18" charset="0"/>
              </a:rPr>
              <a:t>相匹配的新消息在计算上是不可行的</a:t>
            </a:r>
            <a:endParaRPr lang="zh-CN" altLang="en-US" sz="2000" dirty="0" smtClean="0">
              <a:latin typeface="Times New Roman" pitchFamily="18" charset="0"/>
            </a:endParaRPr>
          </a:p>
          <a:p>
            <a:pPr lvl="1">
              <a:lnSpc>
                <a:spcPct val="100000"/>
              </a:lnSpc>
            </a:pPr>
            <a:r>
              <a:rPr lang="zh-CN" altLang="en-US" sz="2000" dirty="0" smtClean="0">
                <a:latin typeface="Times New Roman" pitchFamily="18" charset="0"/>
              </a:rPr>
              <a:t>② </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在以下意义下是均匀分布的：</a:t>
            </a:r>
            <a:r>
              <a:rPr lang="zh-CN" altLang="en-US" sz="2000" dirty="0" smtClean="0">
                <a:solidFill>
                  <a:srgbClr val="0000FF"/>
                </a:solidFill>
                <a:latin typeface="Times New Roman" pitchFamily="18" charset="0"/>
              </a:rPr>
              <a:t>随机选取两个消息</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M</a:t>
            </a:r>
            <a:r>
              <a:rPr lang="en-US" altLang="zh-CN" sz="2000" dirty="0" smtClean="0">
                <a:solidFill>
                  <a:srgbClr val="0000FF"/>
                </a:solidFill>
                <a:latin typeface="Times New Roman" pitchFamily="18" charset="0"/>
                <a:sym typeface="Symbol" pitchFamily="18" charset="2"/>
              </a:rPr>
              <a:t></a:t>
            </a:r>
            <a:r>
              <a:rPr lang="zh-CN" altLang="en-US" sz="2000" dirty="0" smtClean="0">
                <a:latin typeface="Times New Roman" pitchFamily="18" charset="0"/>
              </a:rPr>
              <a:t>，</a:t>
            </a:r>
            <a:r>
              <a:rPr lang="en-US" altLang="zh-CN" sz="2000" i="1" dirty="0" smtClean="0">
                <a:latin typeface="Times New Roman" pitchFamily="18" charset="0"/>
              </a:rPr>
              <a:t>Pr</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)]=2</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zh-CN" altLang="en-US" sz="2000" dirty="0" smtClean="0">
                <a:latin typeface="Times New Roman" pitchFamily="18" charset="0"/>
              </a:rPr>
              <a:t>，其中</a:t>
            </a:r>
            <a:r>
              <a:rPr lang="en-US" altLang="zh-CN" sz="2000" i="1" dirty="0" smtClean="0">
                <a:latin typeface="Times New Roman" pitchFamily="18" charset="0"/>
              </a:rPr>
              <a:t>n</a:t>
            </a:r>
            <a:r>
              <a:rPr lang="zh-CN" altLang="en-US" sz="2000" dirty="0" smtClean="0">
                <a:latin typeface="Times New Roman" pitchFamily="18" charset="0"/>
              </a:rPr>
              <a:t>为</a:t>
            </a:r>
            <a:r>
              <a:rPr lang="en-US" altLang="zh-CN" sz="2000" dirty="0" smtClean="0">
                <a:latin typeface="Times New Roman" pitchFamily="18" charset="0"/>
              </a:rPr>
              <a:t>MAC</a:t>
            </a:r>
            <a:r>
              <a:rPr lang="zh-CN" altLang="en-US" sz="2000" dirty="0" smtClean="0">
                <a:latin typeface="Times New Roman" pitchFamily="18" charset="0"/>
              </a:rPr>
              <a:t>的长</a:t>
            </a:r>
          </a:p>
          <a:p>
            <a:pPr lvl="2">
              <a:lnSpc>
                <a:spcPct val="100000"/>
              </a:lnSpc>
            </a:pPr>
            <a:r>
              <a:rPr lang="zh-CN" altLang="en-US" sz="2000" dirty="0" smtClean="0">
                <a:latin typeface="Times New Roman" pitchFamily="18" charset="0"/>
              </a:rPr>
              <a:t>第</a:t>
            </a:r>
            <a:r>
              <a:rPr lang="en-US" altLang="zh-CN" sz="2000" dirty="0" smtClean="0">
                <a:latin typeface="Times New Roman" pitchFamily="18" charset="0"/>
              </a:rPr>
              <a:t>2</a:t>
            </a:r>
            <a:r>
              <a:rPr lang="zh-CN" altLang="en-US" sz="2000" dirty="0" smtClean="0">
                <a:latin typeface="Times New Roman" pitchFamily="18" charset="0"/>
              </a:rPr>
              <a:t>个要求是说</a:t>
            </a:r>
            <a:r>
              <a:rPr lang="zh-CN" altLang="en-US" sz="2000" dirty="0" smtClean="0">
                <a:solidFill>
                  <a:srgbClr val="0000FF"/>
                </a:solidFill>
                <a:latin typeface="Times New Roman" pitchFamily="18" charset="0"/>
              </a:rPr>
              <a:t>敌手如果截获一个</a:t>
            </a:r>
            <a:r>
              <a:rPr lang="en-US" altLang="zh-CN" sz="2000" dirty="0" smtClean="0">
                <a:solidFill>
                  <a:srgbClr val="0000FF"/>
                </a:solidFill>
                <a:latin typeface="Times New Roman" pitchFamily="18" charset="0"/>
              </a:rPr>
              <a:t>MAC</a:t>
            </a:r>
            <a:r>
              <a:rPr lang="zh-CN" altLang="en-US" sz="2000" dirty="0" smtClean="0">
                <a:solidFill>
                  <a:srgbClr val="0000FF"/>
                </a:solidFill>
                <a:latin typeface="Times New Roman" pitchFamily="18" charset="0"/>
              </a:rPr>
              <a:t>，则伪造一个相匹配的消息的概率为最小</a:t>
            </a:r>
            <a:endParaRPr lang="zh-CN" altLang="en-US" sz="2000" dirty="0" smtClean="0">
              <a:latin typeface="Times New Roman" pitchFamily="18" charset="0"/>
            </a:endParaRPr>
          </a:p>
          <a:p>
            <a:pPr lvl="1">
              <a:lnSpc>
                <a:spcPct val="100000"/>
              </a:lnSpc>
            </a:pPr>
            <a:r>
              <a:rPr lang="zh-CN" altLang="en-US" sz="2000" dirty="0" smtClean="0">
                <a:latin typeface="Times New Roman" pitchFamily="18" charset="0"/>
              </a:rPr>
              <a:t>③ </a:t>
            </a:r>
            <a:r>
              <a:rPr lang="zh-CN" altLang="en-US" sz="2000" dirty="0" smtClean="0">
                <a:solidFill>
                  <a:srgbClr val="0000FF"/>
                </a:solidFill>
                <a:latin typeface="Times New Roman" pitchFamily="18" charset="0"/>
              </a:rPr>
              <a:t>若</a:t>
            </a:r>
            <a:r>
              <a:rPr lang="en-US" altLang="zh-CN" sz="2000" i="1" dirty="0" smtClean="0">
                <a:solidFill>
                  <a:srgbClr val="0000FF"/>
                </a:solidFill>
                <a:latin typeface="Times New Roman" pitchFamily="18" charset="0"/>
              </a:rPr>
              <a:t>M</a:t>
            </a:r>
            <a:r>
              <a:rPr lang="en-US" altLang="zh-CN" sz="2000" dirty="0" smtClean="0">
                <a:solidFill>
                  <a:srgbClr val="0000FF"/>
                </a:solidFill>
                <a:latin typeface="Times New Roman" pitchFamily="18" charset="0"/>
                <a:sym typeface="Symbol" pitchFamily="18" charset="2"/>
              </a:rPr>
              <a:t></a:t>
            </a:r>
            <a:r>
              <a:rPr lang="zh-CN" altLang="en-US" sz="2000" dirty="0" smtClean="0">
                <a:solidFill>
                  <a:srgbClr val="0000FF"/>
                </a:solidFill>
                <a:latin typeface="Times New Roman" pitchFamily="18" charset="0"/>
              </a:rPr>
              <a:t>是</a:t>
            </a:r>
            <a:r>
              <a:rPr lang="en-US" altLang="zh-CN" sz="2000" i="1"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的某个变换</a:t>
            </a:r>
            <a:r>
              <a:rPr lang="zh-CN" altLang="en-US" sz="2000" dirty="0" smtClean="0">
                <a:latin typeface="Times New Roman" pitchFamily="18" charset="0"/>
              </a:rPr>
              <a:t>，即</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，例如</a:t>
            </a:r>
            <a:r>
              <a:rPr lang="en-US" altLang="zh-CN" sz="2000" i="1" dirty="0" smtClean="0">
                <a:latin typeface="Times New Roman" pitchFamily="18" charset="0"/>
              </a:rPr>
              <a:t>f</a:t>
            </a:r>
            <a:r>
              <a:rPr lang="zh-CN" altLang="en-US" sz="2000" dirty="0" smtClean="0">
                <a:latin typeface="Times New Roman" pitchFamily="18" charset="0"/>
              </a:rPr>
              <a:t>为插入一个或多个比特，那么</a:t>
            </a:r>
            <a:r>
              <a:rPr lang="en-US" altLang="zh-CN" sz="2000" i="1" dirty="0" smtClean="0">
                <a:latin typeface="Times New Roman" pitchFamily="18" charset="0"/>
              </a:rPr>
              <a:t>Pr</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)]=2</a:t>
            </a:r>
            <a:r>
              <a:rPr lang="en-US" altLang="zh-CN" sz="2000" baseline="30000" dirty="0" smtClean="0">
                <a:latin typeface="Times New Roman" pitchFamily="18" charset="0"/>
              </a:rPr>
              <a:t>-</a:t>
            </a:r>
            <a:r>
              <a:rPr lang="en-US" altLang="zh-CN" sz="2000" i="1" baseline="30000" dirty="0" smtClean="0">
                <a:latin typeface="Times New Roman" pitchFamily="18" charset="0"/>
              </a:rPr>
              <a:t>n</a:t>
            </a:r>
            <a:endParaRPr lang="en-US" altLang="zh-CN" sz="2000" dirty="0" smtClean="0">
              <a:latin typeface="Times New Roman" pitchFamily="18" charset="0"/>
            </a:endParaRPr>
          </a:p>
          <a:p>
            <a:pPr lvl="2">
              <a:lnSpc>
                <a:spcPct val="100000"/>
              </a:lnSpc>
            </a:pPr>
            <a:r>
              <a:rPr lang="zh-CN" altLang="en-US" sz="2000" dirty="0" smtClean="0">
                <a:solidFill>
                  <a:srgbClr val="0000FF"/>
                </a:solidFill>
                <a:latin typeface="Times New Roman" pitchFamily="18" charset="0"/>
              </a:rPr>
              <a:t>函数</a:t>
            </a:r>
            <a:r>
              <a:rPr lang="en-US" altLang="zh-CN" sz="2000" i="1" dirty="0" smtClean="0">
                <a:solidFill>
                  <a:srgbClr val="0000FF"/>
                </a:solidFill>
                <a:latin typeface="Times New Roman" pitchFamily="18" charset="0"/>
              </a:rPr>
              <a:t>C</a:t>
            </a:r>
            <a:r>
              <a:rPr lang="zh-CN" altLang="en-US" sz="2000" dirty="0" smtClean="0">
                <a:solidFill>
                  <a:srgbClr val="0000FF"/>
                </a:solidFill>
                <a:latin typeface="Times New Roman" pitchFamily="18" charset="0"/>
              </a:rPr>
              <a:t>不应在消息的某个部分或某些比特弱于其他部分或其他比特</a:t>
            </a:r>
            <a:r>
              <a:rPr lang="zh-CN" altLang="en-US" sz="2000" dirty="0" smtClean="0">
                <a:latin typeface="Times New Roman" pitchFamily="18" charset="0"/>
              </a:rPr>
              <a:t>，否则敌手获得</a:t>
            </a:r>
            <a:r>
              <a:rPr lang="en-US" altLang="zh-CN" sz="2000" dirty="0" smtClean="0">
                <a:latin typeface="Times New Roman" pitchFamily="18" charset="0"/>
              </a:rPr>
              <a:t>M</a:t>
            </a:r>
            <a:r>
              <a:rPr lang="zh-CN" altLang="en-US" sz="2000" dirty="0" smtClean="0">
                <a:latin typeface="Times New Roman" pitchFamily="18" charset="0"/>
              </a:rPr>
              <a:t>和</a:t>
            </a:r>
            <a:r>
              <a:rPr lang="en-US" altLang="zh-CN" sz="2000" dirty="0" smtClean="0">
                <a:latin typeface="Times New Roman" pitchFamily="18" charset="0"/>
              </a:rPr>
              <a:t>MAC</a:t>
            </a:r>
            <a:r>
              <a:rPr lang="zh-CN" altLang="en-US" sz="2000" dirty="0" smtClean="0">
                <a:latin typeface="Times New Roman" pitchFamily="18" charset="0"/>
              </a:rPr>
              <a:t>后就有可能修改</a:t>
            </a:r>
            <a:r>
              <a:rPr lang="en-US" altLang="zh-CN" sz="2000" dirty="0" smtClean="0">
                <a:latin typeface="Times New Roman" pitchFamily="18" charset="0"/>
              </a:rPr>
              <a:t>M</a:t>
            </a:r>
            <a:r>
              <a:rPr lang="zh-CN" altLang="en-US" sz="2000" dirty="0" smtClean="0">
                <a:latin typeface="Times New Roman" pitchFamily="18" charset="0"/>
              </a:rPr>
              <a:t>中弱的部分，从而伪造出一个与原</a:t>
            </a:r>
            <a:r>
              <a:rPr lang="en-US" altLang="zh-CN" sz="2000" dirty="0" smtClean="0">
                <a:latin typeface="Times New Roman" pitchFamily="18" charset="0"/>
              </a:rPr>
              <a:t>MAC</a:t>
            </a:r>
            <a:r>
              <a:rPr lang="zh-CN" altLang="en-US" sz="2000" dirty="0" smtClean="0">
                <a:latin typeface="Times New Roman" pitchFamily="18" charset="0"/>
              </a:rPr>
              <a:t>相匹配的新消息</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5.1.3  </a:t>
            </a:r>
            <a:r>
              <a:rPr lang="zh-CN" altLang="en-US" dirty="0" smtClean="0"/>
              <a:t>数据认证算法</a:t>
            </a:r>
            <a:endParaRPr lang="zh-CN" altLang="en-US" dirty="0"/>
          </a:p>
        </p:txBody>
      </p:sp>
      <p:sp>
        <p:nvSpPr>
          <p:cNvPr id="3" name="内容占位符 2"/>
          <p:cNvSpPr>
            <a:spLocks noGrp="1"/>
          </p:cNvSpPr>
          <p:nvPr>
            <p:ph idx="1"/>
          </p:nvPr>
        </p:nvSpPr>
        <p:spPr>
          <a:xfrm>
            <a:off x="457200" y="990600"/>
            <a:ext cx="8229600" cy="5486400"/>
          </a:xfrm>
        </p:spPr>
        <p:txBody>
          <a:bodyPr/>
          <a:lstStyle/>
          <a:p>
            <a:r>
              <a:rPr lang="zh-CN" altLang="en-US" dirty="0" smtClean="0"/>
              <a:t>数据认证算法是最为广泛使用的消息认证码中的一个，已作为</a:t>
            </a:r>
            <a:r>
              <a:rPr lang="en-US" altLang="zh-CN" dirty="0" smtClean="0"/>
              <a:t>FIPS Publication</a:t>
            </a:r>
            <a:r>
              <a:rPr lang="zh-CN" altLang="en-US" dirty="0" smtClean="0"/>
              <a:t>（</a:t>
            </a:r>
            <a:r>
              <a:rPr lang="en-US" altLang="zh-CN" dirty="0" smtClean="0"/>
              <a:t>FIPS PUB 113</a:t>
            </a:r>
            <a:r>
              <a:rPr lang="zh-CN" altLang="en-US" dirty="0" smtClean="0"/>
              <a:t>）并被</a:t>
            </a:r>
            <a:r>
              <a:rPr lang="en-US" altLang="zh-CN" dirty="0" smtClean="0"/>
              <a:t>ANSI</a:t>
            </a:r>
            <a:r>
              <a:rPr lang="zh-CN" altLang="en-US" dirty="0" smtClean="0"/>
              <a:t>作为</a:t>
            </a:r>
            <a:r>
              <a:rPr lang="en-US" altLang="zh-CN" dirty="0" smtClean="0"/>
              <a:t>X9.17</a:t>
            </a:r>
            <a:r>
              <a:rPr lang="zh-CN" altLang="en-US" dirty="0" smtClean="0"/>
              <a:t>标准</a:t>
            </a:r>
          </a:p>
          <a:p>
            <a:pPr lvl="1"/>
            <a:r>
              <a:rPr lang="zh-CN" altLang="en-US" dirty="0" smtClean="0"/>
              <a:t>算法基于</a:t>
            </a:r>
            <a:r>
              <a:rPr lang="en-US" altLang="zh-CN" dirty="0" smtClean="0"/>
              <a:t>CBC</a:t>
            </a:r>
            <a:r>
              <a:rPr lang="zh-CN" altLang="en-US" dirty="0" smtClean="0"/>
              <a:t>模式的</a:t>
            </a:r>
            <a:r>
              <a:rPr lang="en-US" altLang="zh-CN" dirty="0" smtClean="0"/>
              <a:t>DES</a:t>
            </a:r>
            <a:r>
              <a:rPr lang="zh-CN" altLang="en-US" dirty="0" smtClean="0"/>
              <a:t>算法，其</a:t>
            </a:r>
            <a:r>
              <a:rPr lang="zh-CN" altLang="en-US" dirty="0" smtClean="0">
                <a:solidFill>
                  <a:srgbClr val="FF0000"/>
                </a:solidFill>
              </a:rPr>
              <a:t>初始向量为零向量</a:t>
            </a:r>
          </a:p>
          <a:p>
            <a:pPr lvl="1"/>
            <a:r>
              <a:rPr lang="zh-CN" altLang="en-US" dirty="0" smtClean="0"/>
              <a:t>需被认证的数据</a:t>
            </a:r>
            <a:r>
              <a:rPr lang="en-US" altLang="zh-CN" dirty="0" smtClean="0"/>
              <a:t>(</a:t>
            </a:r>
            <a:r>
              <a:rPr lang="zh-CN" altLang="en-US" dirty="0" smtClean="0"/>
              <a:t>消息、记录、文件或程序</a:t>
            </a:r>
            <a:r>
              <a:rPr lang="en-US" altLang="zh-CN" dirty="0" smtClean="0"/>
              <a:t>)</a:t>
            </a:r>
            <a:r>
              <a:rPr lang="zh-CN" altLang="en-US" dirty="0" smtClean="0"/>
              <a:t>被分为</a:t>
            </a:r>
            <a:r>
              <a:rPr lang="en-US" altLang="zh-CN" dirty="0" smtClean="0"/>
              <a:t>64</a:t>
            </a:r>
            <a:r>
              <a:rPr lang="zh-CN" altLang="en-US" dirty="0" smtClean="0"/>
              <a:t>比特长的分组</a:t>
            </a:r>
            <a:r>
              <a:rPr lang="en-US" altLang="zh-CN" i="1" dirty="0" smtClean="0"/>
              <a:t>D</a:t>
            </a:r>
            <a:r>
              <a:rPr lang="en-US" altLang="zh-CN" baseline="-25000" dirty="0" smtClean="0"/>
              <a:t>1</a:t>
            </a:r>
            <a:r>
              <a:rPr lang="zh-CN" altLang="en-US" dirty="0" smtClean="0"/>
              <a:t>，</a:t>
            </a:r>
            <a:r>
              <a:rPr lang="en-US" altLang="zh-CN" i="1" dirty="0" smtClean="0"/>
              <a:t>D</a:t>
            </a:r>
            <a:r>
              <a:rPr lang="en-US" altLang="zh-CN" baseline="-25000" dirty="0" smtClean="0"/>
              <a:t>2</a:t>
            </a:r>
            <a:r>
              <a:rPr lang="zh-CN" altLang="en-US" dirty="0" smtClean="0"/>
              <a:t>，</a:t>
            </a:r>
            <a:r>
              <a:rPr lang="en-US" altLang="zh-CN" dirty="0" smtClean="0">
                <a:latin typeface="华文中宋"/>
              </a:rPr>
              <a:t>…</a:t>
            </a:r>
            <a:r>
              <a:rPr lang="zh-CN" altLang="en-US" dirty="0" smtClean="0"/>
              <a:t>，</a:t>
            </a:r>
            <a:r>
              <a:rPr lang="en-US" altLang="zh-CN" i="1" dirty="0" smtClean="0"/>
              <a:t>D</a:t>
            </a:r>
            <a:r>
              <a:rPr lang="en-US" altLang="zh-CN" i="1" baseline="-25000" dirty="0" smtClean="0"/>
              <a:t>N</a:t>
            </a:r>
            <a:r>
              <a:rPr lang="zh-CN" altLang="en-US" dirty="0" smtClean="0"/>
              <a:t>，</a:t>
            </a:r>
          </a:p>
          <a:p>
            <a:pPr lvl="1"/>
            <a:r>
              <a:rPr lang="zh-CN" altLang="en-US" dirty="0" smtClean="0"/>
              <a:t>其中最后一个分组不够</a:t>
            </a:r>
            <a:r>
              <a:rPr lang="en-US" altLang="zh-CN" dirty="0" smtClean="0"/>
              <a:t>64</a:t>
            </a:r>
            <a:r>
              <a:rPr lang="zh-CN" altLang="en-US" dirty="0" smtClean="0"/>
              <a:t>比特的话，可在其右边</a:t>
            </a:r>
            <a:r>
              <a:rPr lang="zh-CN" altLang="en-US" dirty="0" smtClean="0">
                <a:solidFill>
                  <a:srgbClr val="0000FF"/>
                </a:solidFill>
              </a:rPr>
              <a:t>填充一些</a:t>
            </a:r>
            <a:r>
              <a:rPr lang="en-US" altLang="zh-CN" dirty="0" smtClean="0">
                <a:solidFill>
                  <a:srgbClr val="0000FF"/>
                </a:solidFill>
              </a:rPr>
              <a:t>0</a:t>
            </a:r>
            <a:r>
              <a:rPr lang="zh-CN" altLang="en-US" dirty="0" smtClean="0"/>
              <a:t>，然后按图所示过程计算数据认证码</a:t>
            </a:r>
            <a:endParaRPr lang="zh-CN" altLang="en-US"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xd64"/>
          <p:cNvPicPr>
            <a:picLocks noChangeAspect="1" noChangeArrowheads="1"/>
          </p:cNvPicPr>
          <p:nvPr/>
        </p:nvPicPr>
        <p:blipFill>
          <a:blip r:embed="rId2" cstate="print"/>
          <a:srcRect/>
          <a:stretch>
            <a:fillRect/>
          </a:stretch>
        </p:blipFill>
        <p:spPr bwMode="auto">
          <a:xfrm>
            <a:off x="2544150" y="1295400"/>
            <a:ext cx="6371249" cy="3276600"/>
          </a:xfrm>
          <a:prstGeom prst="rect">
            <a:avLst/>
          </a:prstGeom>
          <a:noFill/>
        </p:spPr>
      </p:pic>
      <p:sp>
        <p:nvSpPr>
          <p:cNvPr id="2" name="标题 1"/>
          <p:cNvSpPr>
            <a:spLocks noGrp="1"/>
          </p:cNvSpPr>
          <p:nvPr>
            <p:ph type="title"/>
          </p:nvPr>
        </p:nvSpPr>
        <p:spPr/>
        <p:txBody>
          <a:bodyPr/>
          <a:lstStyle/>
          <a:p>
            <a:r>
              <a:rPr lang="en-US" altLang="zh-CN" dirty="0" smtClean="0"/>
              <a:t>5.1.3  </a:t>
            </a:r>
            <a:r>
              <a:rPr lang="zh-CN" altLang="en-US" dirty="0" smtClean="0"/>
              <a:t>数据认证算法</a:t>
            </a:r>
            <a:endParaRPr lang="zh-CN" altLang="en-US" dirty="0"/>
          </a:p>
        </p:txBody>
      </p:sp>
      <p:sp>
        <p:nvSpPr>
          <p:cNvPr id="3" name="内容占位符 2"/>
          <p:cNvSpPr>
            <a:spLocks noGrp="1"/>
          </p:cNvSpPr>
          <p:nvPr>
            <p:ph idx="1"/>
          </p:nvPr>
        </p:nvSpPr>
        <p:spPr>
          <a:xfrm>
            <a:off x="457200" y="1295400"/>
            <a:ext cx="8229600" cy="5181600"/>
          </a:xfrm>
        </p:spPr>
        <p:txBody>
          <a:bodyPr/>
          <a:lstStyle/>
          <a:p>
            <a:pPr>
              <a:lnSpc>
                <a:spcPct val="110000"/>
              </a:lnSpc>
            </a:pPr>
            <a:r>
              <a:rPr lang="en-US" altLang="zh-CN" sz="2400" i="1" dirty="0" smtClean="0">
                <a:latin typeface="Times New Roman" pitchFamily="18" charset="0"/>
              </a:rPr>
              <a:t>O</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E</a:t>
            </a:r>
            <a:r>
              <a:rPr lang="en-US" altLang="zh-CN" sz="2400" i="1" baseline="-25000" dirty="0"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D</a:t>
            </a:r>
            <a:r>
              <a:rPr lang="en-US" altLang="zh-CN" sz="2400" baseline="-25000" dirty="0" smtClean="0">
                <a:latin typeface="Times New Roman" pitchFamily="18" charset="0"/>
              </a:rPr>
              <a:t>1</a:t>
            </a:r>
            <a:r>
              <a:rPr lang="en-US" altLang="zh-CN" sz="2400" dirty="0" smtClean="0">
                <a:latin typeface="Times New Roman" pitchFamily="18" charset="0"/>
              </a:rPr>
              <a:t>)</a:t>
            </a:r>
            <a:endParaRPr lang="en-US" altLang="zh-CN" sz="2400" i="1" dirty="0" smtClean="0">
              <a:latin typeface="Times New Roman" pitchFamily="18" charset="0"/>
            </a:endParaRPr>
          </a:p>
          <a:p>
            <a:pPr>
              <a:lnSpc>
                <a:spcPct val="110000"/>
              </a:lnSpc>
            </a:pPr>
            <a:r>
              <a:rPr lang="en-US" altLang="zh-CN" sz="2400" i="1" dirty="0" smtClean="0">
                <a:latin typeface="Times New Roman" pitchFamily="18" charset="0"/>
              </a:rPr>
              <a:t>O</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E</a:t>
            </a:r>
            <a:r>
              <a:rPr lang="en-US" altLang="zh-CN" sz="2400" i="1" baseline="-25000" dirty="0"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D</a:t>
            </a:r>
            <a:r>
              <a:rPr lang="en-US" altLang="zh-CN" sz="2400" baseline="-25000" dirty="0" smtClean="0">
                <a:latin typeface="Times New Roman" pitchFamily="18" charset="0"/>
              </a:rPr>
              <a:t>2</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O</a:t>
            </a:r>
            <a:r>
              <a:rPr lang="en-US" altLang="zh-CN" sz="2400" baseline="-25000" dirty="0" smtClean="0">
                <a:latin typeface="Times New Roman" pitchFamily="18" charset="0"/>
              </a:rPr>
              <a:t>1</a:t>
            </a:r>
            <a:r>
              <a:rPr lang="en-US" altLang="zh-CN" sz="2400" dirty="0" smtClean="0">
                <a:latin typeface="Times New Roman" pitchFamily="18" charset="0"/>
              </a:rPr>
              <a:t>)</a:t>
            </a:r>
            <a:endParaRPr lang="en-US" altLang="zh-CN" sz="2400" i="1" dirty="0" smtClean="0">
              <a:latin typeface="Times New Roman" pitchFamily="18" charset="0"/>
            </a:endParaRPr>
          </a:p>
          <a:p>
            <a:pPr>
              <a:lnSpc>
                <a:spcPct val="110000"/>
              </a:lnSpc>
            </a:pPr>
            <a:r>
              <a:rPr lang="en-US" altLang="zh-CN" sz="2400" i="1" dirty="0" smtClean="0">
                <a:latin typeface="Times New Roman" pitchFamily="18" charset="0"/>
              </a:rPr>
              <a:t>O</a:t>
            </a:r>
            <a:r>
              <a:rPr lang="en-US" altLang="zh-CN" sz="2400" baseline="-25000" dirty="0" smtClean="0">
                <a:latin typeface="Times New Roman" pitchFamily="18" charset="0"/>
              </a:rPr>
              <a:t>3</a:t>
            </a:r>
            <a:r>
              <a:rPr lang="en-US" altLang="zh-CN" sz="2400" dirty="0" smtClean="0">
                <a:latin typeface="Times New Roman" pitchFamily="18" charset="0"/>
              </a:rPr>
              <a:t>=</a:t>
            </a:r>
            <a:r>
              <a:rPr lang="en-US" altLang="zh-CN" sz="2400" i="1" dirty="0" smtClean="0">
                <a:latin typeface="Times New Roman" pitchFamily="18" charset="0"/>
              </a:rPr>
              <a:t>E</a:t>
            </a:r>
            <a:r>
              <a:rPr lang="en-US" altLang="zh-CN" sz="2400" i="1" baseline="-25000" dirty="0"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D</a:t>
            </a:r>
            <a:r>
              <a:rPr lang="en-US" altLang="zh-CN" sz="2400" baseline="-25000" dirty="0" smtClean="0">
                <a:latin typeface="Times New Roman" pitchFamily="18" charset="0"/>
              </a:rPr>
              <a:t>3</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O</a:t>
            </a:r>
            <a:r>
              <a:rPr lang="en-US" altLang="zh-CN" sz="2400" baseline="-25000" dirty="0" smtClean="0">
                <a:latin typeface="Times New Roman" pitchFamily="18" charset="0"/>
              </a:rPr>
              <a:t>2</a:t>
            </a:r>
            <a:r>
              <a:rPr lang="en-US" altLang="zh-CN" sz="2400" dirty="0" smtClean="0">
                <a:latin typeface="Times New Roman" pitchFamily="18" charset="0"/>
              </a:rPr>
              <a:t>)</a:t>
            </a:r>
          </a:p>
          <a:p>
            <a:pPr>
              <a:lnSpc>
                <a:spcPct val="110000"/>
              </a:lnSpc>
            </a:pPr>
            <a:r>
              <a:rPr lang="en-US" altLang="zh-CN" sz="2400" dirty="0" smtClean="0">
                <a:latin typeface="Times New Roman" pitchFamily="18" charset="0"/>
              </a:rPr>
              <a:t>…</a:t>
            </a:r>
            <a:endParaRPr lang="en-US" altLang="zh-CN" sz="2400" i="1" dirty="0" smtClean="0">
              <a:latin typeface="Times New Roman" pitchFamily="18" charset="0"/>
            </a:endParaRPr>
          </a:p>
          <a:p>
            <a:pPr>
              <a:lnSpc>
                <a:spcPct val="110000"/>
              </a:lnSpc>
            </a:pPr>
            <a:r>
              <a:rPr lang="en-US" altLang="zh-CN" sz="2400" i="1" dirty="0" smtClean="0">
                <a:latin typeface="Times New Roman" pitchFamily="18" charset="0"/>
              </a:rPr>
              <a:t>O</a:t>
            </a:r>
            <a:r>
              <a:rPr lang="en-US" altLang="zh-CN" sz="2400" i="1" baseline="-25000" dirty="0" smtClean="0">
                <a:latin typeface="Times New Roman" pitchFamily="18" charset="0"/>
              </a:rPr>
              <a:t>N</a:t>
            </a:r>
            <a:r>
              <a:rPr lang="en-US" altLang="zh-CN" sz="2400" dirty="0" smtClean="0">
                <a:latin typeface="Times New Roman" pitchFamily="18" charset="0"/>
              </a:rPr>
              <a:t>=</a:t>
            </a:r>
            <a:r>
              <a:rPr lang="en-US" altLang="zh-CN" sz="2400" i="1" dirty="0" smtClean="0">
                <a:latin typeface="Times New Roman" pitchFamily="18" charset="0"/>
              </a:rPr>
              <a:t>E</a:t>
            </a:r>
            <a:r>
              <a:rPr lang="en-US" altLang="zh-CN" sz="2400" i="1" baseline="-25000" dirty="0"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D</a:t>
            </a:r>
            <a:r>
              <a:rPr lang="en-US" altLang="zh-CN" sz="2400" i="1" baseline="-25000" dirty="0" smtClean="0">
                <a:latin typeface="Times New Roman" pitchFamily="18" charset="0"/>
              </a:rPr>
              <a:t>N</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O</a:t>
            </a:r>
            <a:r>
              <a:rPr lang="en-US" altLang="zh-CN" sz="2400" i="1" baseline="-25000" dirty="0" smtClean="0">
                <a:latin typeface="Times New Roman" pitchFamily="18" charset="0"/>
              </a:rPr>
              <a:t>N</a:t>
            </a:r>
            <a:r>
              <a:rPr lang="en-US" altLang="zh-CN" sz="2400" baseline="-25000" dirty="0" smtClean="0">
                <a:latin typeface="Times New Roman" pitchFamily="18" charset="0"/>
              </a:rPr>
              <a:t>-1</a:t>
            </a:r>
            <a:r>
              <a:rPr lang="en-US" altLang="zh-CN" sz="2400" dirty="0" smtClean="0">
                <a:latin typeface="Times New Roman" pitchFamily="18" charset="0"/>
              </a:rPr>
              <a:t>)</a:t>
            </a:r>
          </a:p>
          <a:p>
            <a:pPr>
              <a:lnSpc>
                <a:spcPct val="110000"/>
              </a:lnSpc>
            </a:pPr>
            <a:endParaRPr lang="en-US" altLang="zh-CN" sz="2400" dirty="0" smtClean="0">
              <a:latin typeface="Times New Roman" pitchFamily="18" charset="0"/>
            </a:endParaRPr>
          </a:p>
          <a:p>
            <a:pPr>
              <a:lnSpc>
                <a:spcPct val="110000"/>
              </a:lnSpc>
            </a:pPr>
            <a:r>
              <a:rPr lang="zh-CN" altLang="en-US" sz="2400" dirty="0" smtClean="0">
                <a:latin typeface="Times New Roman" pitchFamily="18" charset="0"/>
              </a:rPr>
              <a:t>其中</a:t>
            </a:r>
            <a:r>
              <a:rPr lang="en-US" altLang="zh-CN" sz="2400" i="1" dirty="0" smtClean="0">
                <a:latin typeface="Times New Roman" pitchFamily="18" charset="0"/>
              </a:rPr>
              <a:t>E</a:t>
            </a:r>
            <a:r>
              <a:rPr lang="zh-CN" altLang="en-US" sz="2400" dirty="0" smtClean="0">
                <a:latin typeface="Times New Roman" pitchFamily="18" charset="0"/>
              </a:rPr>
              <a:t>为</a:t>
            </a:r>
            <a:r>
              <a:rPr lang="en-US" altLang="zh-CN" sz="2400" dirty="0" smtClean="0">
                <a:latin typeface="Times New Roman" pitchFamily="18" charset="0"/>
              </a:rPr>
              <a:t>DES</a:t>
            </a:r>
            <a:r>
              <a:rPr lang="zh-CN" altLang="en-US" sz="2400" dirty="0" smtClean="0">
                <a:latin typeface="Times New Roman" pitchFamily="18" charset="0"/>
              </a:rPr>
              <a:t>加密算法，</a:t>
            </a:r>
            <a:r>
              <a:rPr lang="en-US" altLang="zh-CN" sz="2400" i="1" dirty="0" smtClean="0">
                <a:latin typeface="Times New Roman" pitchFamily="18" charset="0"/>
              </a:rPr>
              <a:t>K</a:t>
            </a:r>
            <a:r>
              <a:rPr lang="zh-CN" altLang="en-US" sz="2400" dirty="0" smtClean="0">
                <a:latin typeface="Times New Roman" pitchFamily="18" charset="0"/>
              </a:rPr>
              <a:t>为密钥</a:t>
            </a:r>
          </a:p>
          <a:p>
            <a:pPr>
              <a:lnSpc>
                <a:spcPct val="110000"/>
              </a:lnSpc>
            </a:pPr>
            <a:r>
              <a:rPr lang="zh-CN" altLang="en-US" sz="2400" dirty="0" smtClean="0">
                <a:latin typeface="Times New Roman" pitchFamily="18" charset="0"/>
              </a:rPr>
              <a:t>数据认证码或者取为</a:t>
            </a:r>
            <a:r>
              <a:rPr lang="en-US" altLang="zh-CN" sz="2400" i="1" dirty="0" smtClean="0">
                <a:latin typeface="Times New Roman" pitchFamily="18" charset="0"/>
              </a:rPr>
              <a:t>O</a:t>
            </a:r>
            <a:r>
              <a:rPr lang="en-US" altLang="zh-CN" sz="2400" i="1" baseline="-25000" dirty="0" smtClean="0">
                <a:latin typeface="Times New Roman" pitchFamily="18" charset="0"/>
              </a:rPr>
              <a:t>N</a:t>
            </a:r>
            <a:r>
              <a:rPr lang="zh-CN" altLang="en-US" sz="2400" dirty="0" smtClean="0">
                <a:latin typeface="Times New Roman" pitchFamily="18" charset="0"/>
              </a:rPr>
              <a:t>或者取为</a:t>
            </a:r>
            <a:r>
              <a:rPr lang="en-US" altLang="zh-CN" sz="2400" i="1" dirty="0" smtClean="0">
                <a:latin typeface="Times New Roman" pitchFamily="18" charset="0"/>
              </a:rPr>
              <a:t>O</a:t>
            </a:r>
            <a:r>
              <a:rPr lang="en-US" altLang="zh-CN" sz="2400" i="1" baseline="-25000" dirty="0" smtClean="0">
                <a:latin typeface="Times New Roman" pitchFamily="18" charset="0"/>
              </a:rPr>
              <a:t>N</a:t>
            </a:r>
            <a:r>
              <a:rPr lang="zh-CN" altLang="en-US" sz="2400" dirty="0" smtClean="0">
                <a:latin typeface="Times New Roman" pitchFamily="18" charset="0"/>
              </a:rPr>
              <a:t>的最左</a:t>
            </a:r>
            <a:r>
              <a:rPr lang="en-US" altLang="zh-CN" sz="2400" i="1" dirty="0" smtClean="0">
                <a:latin typeface="Times New Roman" pitchFamily="18" charset="0"/>
              </a:rPr>
              <a:t>M</a:t>
            </a:r>
            <a:r>
              <a:rPr lang="zh-CN" altLang="en-US" sz="2400" dirty="0" smtClean="0">
                <a:latin typeface="Times New Roman" pitchFamily="18" charset="0"/>
              </a:rPr>
              <a:t>个比特，其中</a:t>
            </a:r>
            <a:r>
              <a:rPr lang="en-US" altLang="zh-CN" sz="2400" dirty="0" smtClean="0">
                <a:latin typeface="Times New Roman" pitchFamily="18" charset="0"/>
              </a:rPr>
              <a:t>16≤</a:t>
            </a:r>
            <a:r>
              <a:rPr lang="en-US" altLang="zh-CN" sz="2400" i="1" dirty="0" smtClean="0">
                <a:latin typeface="Times New Roman" pitchFamily="18" charset="0"/>
              </a:rPr>
              <a:t>M</a:t>
            </a:r>
            <a:r>
              <a:rPr lang="en-US" altLang="zh-CN" sz="2400" dirty="0" smtClean="0">
                <a:latin typeface="Times New Roman" pitchFamily="18" charset="0"/>
              </a:rPr>
              <a:t>≤64</a:t>
            </a:r>
            <a:r>
              <a:rPr lang="zh-CN" altLang="en-US" sz="2400" dirty="0" smtClean="0">
                <a:latin typeface="Times New Roman" pitchFamily="18" charset="0"/>
              </a:rPr>
              <a:t>。</a:t>
            </a:r>
            <a:endParaRPr lang="zh-CN" altLang="en-US" sz="24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  </a:t>
            </a:r>
            <a:r>
              <a:rPr lang="zh-CN" altLang="en-US" dirty="0" smtClean="0"/>
              <a:t>杂凑函数的定义及使用方式</a:t>
            </a:r>
            <a:endParaRPr lang="zh-CN" altLang="en-US" dirty="0"/>
          </a:p>
        </p:txBody>
      </p:sp>
      <p:sp>
        <p:nvSpPr>
          <p:cNvPr id="3" name="内容占位符 2"/>
          <p:cNvSpPr>
            <a:spLocks noGrp="1"/>
          </p:cNvSpPr>
          <p:nvPr>
            <p:ph idx="1"/>
          </p:nvPr>
        </p:nvSpPr>
        <p:spPr>
          <a:xfrm>
            <a:off x="457200" y="990600"/>
            <a:ext cx="8229600" cy="5486400"/>
          </a:xfrm>
        </p:spPr>
        <p:txBody>
          <a:bodyPr/>
          <a:lstStyle/>
          <a:p>
            <a:pPr>
              <a:lnSpc>
                <a:spcPct val="110000"/>
              </a:lnSpc>
            </a:pPr>
            <a:r>
              <a:rPr lang="zh-CN" altLang="en-US" sz="2400" dirty="0" smtClean="0"/>
              <a:t>杂凑函数</a:t>
            </a:r>
            <a:r>
              <a:rPr lang="en-US" altLang="zh-CN" sz="2400" i="1" dirty="0" smtClean="0"/>
              <a:t>H</a:t>
            </a:r>
            <a:r>
              <a:rPr lang="zh-CN" altLang="en-US" sz="2400" dirty="0" smtClean="0"/>
              <a:t>是一</a:t>
            </a:r>
            <a:r>
              <a:rPr lang="zh-CN" altLang="en-US" sz="2400" dirty="0" smtClean="0">
                <a:solidFill>
                  <a:srgbClr val="0000FF"/>
                </a:solidFill>
              </a:rPr>
              <a:t>公开函数</a:t>
            </a:r>
            <a:r>
              <a:rPr lang="zh-CN" altLang="en-US" sz="2400" dirty="0" smtClean="0"/>
              <a:t>，用于</a:t>
            </a:r>
            <a:r>
              <a:rPr lang="zh-CN" altLang="en-US" sz="2400" dirty="0" smtClean="0">
                <a:solidFill>
                  <a:srgbClr val="0000FF"/>
                </a:solidFill>
              </a:rPr>
              <a:t>将任意长的消息</a:t>
            </a:r>
            <a:r>
              <a:rPr lang="en-US" altLang="zh-CN" sz="2400" i="1" dirty="0" smtClean="0">
                <a:solidFill>
                  <a:srgbClr val="0000FF"/>
                </a:solidFill>
              </a:rPr>
              <a:t>M</a:t>
            </a:r>
            <a:r>
              <a:rPr lang="zh-CN" altLang="en-US" sz="2400" dirty="0" smtClean="0">
                <a:solidFill>
                  <a:srgbClr val="0000FF"/>
                </a:solidFill>
              </a:rPr>
              <a:t>映射为较短</a:t>
            </a:r>
            <a:r>
              <a:rPr lang="zh-CN" altLang="en-US" sz="2400" dirty="0" smtClean="0"/>
              <a:t>的、</a:t>
            </a:r>
            <a:r>
              <a:rPr lang="zh-CN" altLang="en-US" sz="2400" dirty="0" smtClean="0">
                <a:solidFill>
                  <a:srgbClr val="0000FF"/>
                </a:solidFill>
              </a:rPr>
              <a:t>固定长度的</a:t>
            </a:r>
            <a:r>
              <a:rPr lang="zh-CN" altLang="en-US" sz="2400" dirty="0" smtClean="0"/>
              <a:t>一个</a:t>
            </a:r>
            <a:r>
              <a:rPr lang="zh-CN" altLang="en-US" sz="2400" dirty="0" smtClean="0">
                <a:solidFill>
                  <a:srgbClr val="0000FF"/>
                </a:solidFill>
              </a:rPr>
              <a:t>值</a:t>
            </a:r>
            <a:r>
              <a:rPr lang="en-US" altLang="zh-CN" sz="2400" i="1" dirty="0" smtClean="0"/>
              <a:t>H</a:t>
            </a:r>
            <a:r>
              <a:rPr lang="en-US" altLang="zh-CN" sz="2400" dirty="0" smtClean="0"/>
              <a:t>(</a:t>
            </a:r>
            <a:r>
              <a:rPr lang="en-US" altLang="zh-CN" sz="2400" i="1" dirty="0" smtClean="0"/>
              <a:t>M</a:t>
            </a:r>
            <a:r>
              <a:rPr lang="en-US" altLang="zh-CN" sz="2400" dirty="0" smtClean="0"/>
              <a:t>)</a:t>
            </a:r>
            <a:r>
              <a:rPr lang="zh-CN" altLang="en-US" sz="2400" dirty="0" smtClean="0"/>
              <a:t>，</a:t>
            </a:r>
            <a:r>
              <a:rPr lang="zh-CN" altLang="en-US" sz="2400" dirty="0" smtClean="0">
                <a:solidFill>
                  <a:srgbClr val="0000FF"/>
                </a:solidFill>
              </a:rPr>
              <a:t>作为认证符</a:t>
            </a:r>
            <a:r>
              <a:rPr lang="zh-CN" altLang="en-US" sz="2400" dirty="0" smtClean="0"/>
              <a:t>，称函数值</a:t>
            </a:r>
            <a:r>
              <a:rPr lang="en-US" altLang="zh-CN" sz="2400" i="1" dirty="0" smtClean="0"/>
              <a:t>H</a:t>
            </a:r>
            <a:r>
              <a:rPr lang="en-US" altLang="zh-CN" sz="2400" dirty="0" smtClean="0"/>
              <a:t>(</a:t>
            </a:r>
            <a:r>
              <a:rPr lang="en-US" altLang="zh-CN" sz="2400" i="1" dirty="0" smtClean="0"/>
              <a:t>M</a:t>
            </a:r>
            <a:r>
              <a:rPr lang="en-US" altLang="zh-CN" sz="2400" dirty="0" smtClean="0"/>
              <a:t>)</a:t>
            </a:r>
            <a:r>
              <a:rPr lang="zh-CN" altLang="en-US" sz="2400" dirty="0" smtClean="0"/>
              <a:t>为杂凑值、杂凑码或消息摘要</a:t>
            </a:r>
          </a:p>
          <a:p>
            <a:pPr>
              <a:lnSpc>
                <a:spcPct val="110000"/>
              </a:lnSpc>
            </a:pPr>
            <a:r>
              <a:rPr lang="zh-CN" altLang="en-US" sz="2400" dirty="0" smtClean="0"/>
              <a:t>杂凑函数</a:t>
            </a:r>
            <a:r>
              <a:rPr lang="zh-CN" altLang="en-US" sz="2400" dirty="0" smtClean="0">
                <a:solidFill>
                  <a:srgbClr val="0000FF"/>
                </a:solidFill>
              </a:rPr>
              <a:t>又称散列函数</a:t>
            </a:r>
            <a:r>
              <a:rPr lang="zh-CN" altLang="en-US" sz="2400" dirty="0" smtClean="0"/>
              <a:t>、</a:t>
            </a:r>
            <a:r>
              <a:rPr lang="zh-CN" altLang="en-US" sz="2400" dirty="0" smtClean="0">
                <a:solidFill>
                  <a:srgbClr val="0000FF"/>
                </a:solidFill>
              </a:rPr>
              <a:t>哈希函数、</a:t>
            </a:r>
            <a:r>
              <a:rPr lang="en-US" altLang="zh-CN" sz="2400" dirty="0" smtClean="0">
                <a:solidFill>
                  <a:srgbClr val="0000FF"/>
                </a:solidFill>
              </a:rPr>
              <a:t>hash</a:t>
            </a:r>
            <a:r>
              <a:rPr lang="zh-CN" altLang="en-US" sz="2400" dirty="0" smtClean="0">
                <a:solidFill>
                  <a:srgbClr val="0000FF"/>
                </a:solidFill>
              </a:rPr>
              <a:t>函数</a:t>
            </a:r>
          </a:p>
          <a:p>
            <a:pPr>
              <a:lnSpc>
                <a:spcPct val="110000"/>
              </a:lnSpc>
            </a:pPr>
            <a:r>
              <a:rPr lang="zh-CN" altLang="en-US" sz="2400" dirty="0" smtClean="0">
                <a:solidFill>
                  <a:srgbClr val="0000FF"/>
                </a:solidFill>
              </a:rPr>
              <a:t>杂凑码</a:t>
            </a:r>
            <a:r>
              <a:rPr lang="zh-CN" altLang="en-US" sz="2400" dirty="0" smtClean="0"/>
              <a:t>是</a:t>
            </a:r>
            <a:r>
              <a:rPr lang="zh-CN" altLang="en-US" sz="2400" dirty="0" smtClean="0">
                <a:solidFill>
                  <a:srgbClr val="0000FF"/>
                </a:solidFill>
              </a:rPr>
              <a:t>消息中所有比特的函数</a:t>
            </a:r>
            <a:r>
              <a:rPr lang="zh-CN" altLang="en-US" sz="2400" dirty="0" smtClean="0"/>
              <a:t>，因此</a:t>
            </a:r>
            <a:r>
              <a:rPr lang="zh-CN" altLang="en-US" sz="2400" dirty="0" smtClean="0">
                <a:solidFill>
                  <a:srgbClr val="0000FF"/>
                </a:solidFill>
              </a:rPr>
              <a:t>提供了一种错误检测能力</a:t>
            </a:r>
            <a:r>
              <a:rPr lang="zh-CN" altLang="en-US" sz="2400" dirty="0" smtClean="0"/>
              <a:t>，即改变消息中任何一个比特或几个比特都会使杂凑码发生改变</a:t>
            </a:r>
            <a:endParaRPr lang="en-US" altLang="zh-CN" sz="2400" dirty="0" smtClean="0"/>
          </a:p>
          <a:p>
            <a:pPr>
              <a:lnSpc>
                <a:spcPct val="110000"/>
              </a:lnSpc>
            </a:pPr>
            <a:r>
              <a:rPr lang="zh-CN" altLang="en-US" sz="2400" dirty="0" smtClean="0"/>
              <a:t>杂凑函数是用来生产认证符的可靠的方式</a:t>
            </a:r>
          </a:p>
          <a:p>
            <a:pPr>
              <a:lnSpc>
                <a:spcPct val="110000"/>
              </a:lnSpc>
            </a:pPr>
            <a:r>
              <a:rPr lang="zh-CN" altLang="en-US" sz="2400" dirty="0" smtClean="0">
                <a:solidFill>
                  <a:srgbClr val="C3093E"/>
                </a:solidFill>
              </a:rPr>
              <a:t>杂凑函数用来提供消息认证的基本使用方式</a:t>
            </a:r>
            <a:endParaRPr lang="en-US" altLang="zh-CN" sz="2400" dirty="0" smtClean="0">
              <a:solidFill>
                <a:srgbClr val="C3093E"/>
              </a:solidFill>
            </a:endParaRPr>
          </a:p>
          <a:p>
            <a:pPr lvl="1">
              <a:lnSpc>
                <a:spcPct val="110000"/>
              </a:lnSpc>
            </a:pPr>
            <a:r>
              <a:rPr lang="zh-CN" altLang="en-US" sz="2000" dirty="0" smtClean="0">
                <a:solidFill>
                  <a:srgbClr val="C3093E"/>
                </a:solidFill>
              </a:rPr>
              <a:t>共有三大类</a:t>
            </a:r>
            <a:r>
              <a:rPr lang="en-US" altLang="zh-CN" sz="2000" dirty="0" smtClean="0">
                <a:solidFill>
                  <a:srgbClr val="C3093E"/>
                </a:solidFill>
              </a:rPr>
              <a:t>6</a:t>
            </a:r>
            <a:r>
              <a:rPr lang="zh-CN" altLang="en-US" sz="2000" dirty="0" smtClean="0">
                <a:solidFill>
                  <a:srgbClr val="C3093E"/>
                </a:solidFill>
              </a:rPr>
              <a:t>种</a:t>
            </a:r>
            <a:endParaRPr lang="zh-CN" altLang="en-US" sz="2000" dirty="0">
              <a:solidFill>
                <a:srgbClr val="C3093E"/>
              </a:solidFill>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  </a:t>
            </a:r>
            <a:r>
              <a:rPr lang="zh-CN" altLang="en-US" dirty="0" smtClean="0"/>
              <a:t>杂凑函数的定义及使用方式</a:t>
            </a:r>
            <a:endParaRPr lang="zh-CN" altLang="en-US" dirty="0"/>
          </a:p>
        </p:txBody>
      </p:sp>
      <p:sp>
        <p:nvSpPr>
          <p:cNvPr id="3" name="内容占位符 2"/>
          <p:cNvSpPr>
            <a:spLocks noGrp="1"/>
          </p:cNvSpPr>
          <p:nvPr>
            <p:ph idx="1"/>
          </p:nvPr>
        </p:nvSpPr>
        <p:spPr>
          <a:xfrm>
            <a:off x="457200" y="914400"/>
            <a:ext cx="8229600" cy="5791200"/>
          </a:xfrm>
        </p:spPr>
        <p:txBody>
          <a:bodyPr/>
          <a:lstStyle/>
          <a:p>
            <a:pPr>
              <a:lnSpc>
                <a:spcPct val="100000"/>
              </a:lnSpc>
              <a:spcBef>
                <a:spcPts val="600"/>
              </a:spcBef>
            </a:pPr>
            <a:r>
              <a:rPr lang="zh-CN" altLang="en-US" sz="2400" dirty="0" smtClean="0">
                <a:solidFill>
                  <a:srgbClr val="0000FF"/>
                </a:solidFill>
                <a:latin typeface="Times New Roman" pitchFamily="18" charset="0"/>
              </a:rPr>
              <a:t>第一类：先</a:t>
            </a:r>
            <a:r>
              <a:rPr lang="en-US" altLang="zh-CN" sz="2400" dirty="0" smtClean="0">
                <a:solidFill>
                  <a:srgbClr val="0000FF"/>
                </a:solidFill>
                <a:latin typeface="Times New Roman" pitchFamily="18" charset="0"/>
              </a:rPr>
              <a:t>hash</a:t>
            </a:r>
            <a:r>
              <a:rPr lang="zh-CN" altLang="en-US" sz="2400" dirty="0" smtClean="0">
                <a:solidFill>
                  <a:srgbClr val="0000FF"/>
                </a:solidFill>
                <a:latin typeface="Times New Roman" pitchFamily="18" charset="0"/>
              </a:rPr>
              <a:t>、再对称加密</a:t>
            </a:r>
          </a:p>
          <a:p>
            <a:pPr>
              <a:lnSpc>
                <a:spcPct val="100000"/>
              </a:lnSpc>
              <a:spcBef>
                <a:spcPts val="600"/>
              </a:spcBef>
            </a:pPr>
            <a:r>
              <a:rPr lang="zh-CN" altLang="en-US" sz="2400" dirty="0" smtClean="0">
                <a:latin typeface="Times New Roman" pitchFamily="18" charset="0"/>
              </a:rPr>
              <a:t>① 消息与杂凑码链接后用单钥加密算法加密：</a:t>
            </a:r>
            <a:r>
              <a:rPr lang="zh-CN" altLang="en-US" sz="2400" dirty="0" smtClean="0">
                <a:solidFill>
                  <a:srgbClr val="0000FF"/>
                </a:solidFill>
                <a:latin typeface="Times New Roman" pitchFamily="18" charset="0"/>
              </a:rPr>
              <a:t>见图</a:t>
            </a:r>
            <a:r>
              <a:rPr lang="en-US" altLang="zh-CN" sz="2400" dirty="0" smtClean="0">
                <a:solidFill>
                  <a:srgbClr val="0000FF"/>
                </a:solidFill>
                <a:latin typeface="Times New Roman" pitchFamily="18" charset="0"/>
              </a:rPr>
              <a:t>3(a)</a:t>
            </a:r>
          </a:p>
          <a:p>
            <a:pPr lvl="1">
              <a:lnSpc>
                <a:spcPct val="100000"/>
              </a:lnSpc>
              <a:spcBef>
                <a:spcPts val="600"/>
              </a:spcBef>
            </a:pPr>
            <a:r>
              <a:rPr lang="zh-CN" altLang="en-US" sz="2000" dirty="0" smtClean="0">
                <a:latin typeface="Times New Roman" pitchFamily="18" charset="0"/>
              </a:rPr>
              <a:t>提供</a:t>
            </a:r>
            <a:r>
              <a:rPr lang="zh-CN" altLang="en-US" sz="2000" dirty="0" smtClean="0">
                <a:solidFill>
                  <a:srgbClr val="0000FF"/>
                </a:solidFill>
                <a:latin typeface="Times New Roman" pitchFamily="18" charset="0"/>
              </a:rPr>
              <a:t>消息的保密性、认证性、完整性</a:t>
            </a:r>
          </a:p>
          <a:p>
            <a:pPr>
              <a:lnSpc>
                <a:spcPct val="100000"/>
              </a:lnSpc>
              <a:spcBef>
                <a:spcPts val="600"/>
              </a:spcBef>
            </a:pPr>
            <a:r>
              <a:rPr lang="zh-CN" altLang="en-US" sz="2400" dirty="0" smtClean="0">
                <a:latin typeface="Times New Roman" pitchFamily="18" charset="0"/>
              </a:rPr>
              <a:t>② 用单钥加密算法仅对杂凑码加密：</a:t>
            </a:r>
            <a:r>
              <a:rPr lang="zh-CN" altLang="en-US" sz="2400" dirty="0" smtClean="0">
                <a:solidFill>
                  <a:srgbClr val="0000FF"/>
                </a:solidFill>
                <a:latin typeface="Times New Roman" pitchFamily="18" charset="0"/>
              </a:rPr>
              <a:t>见图</a:t>
            </a:r>
            <a:r>
              <a:rPr lang="en-US" altLang="zh-CN" sz="2400" dirty="0" smtClean="0">
                <a:solidFill>
                  <a:srgbClr val="0000FF"/>
                </a:solidFill>
                <a:latin typeface="Times New Roman" pitchFamily="18" charset="0"/>
              </a:rPr>
              <a:t>3(b)</a:t>
            </a:r>
          </a:p>
          <a:p>
            <a:pPr lvl="1">
              <a:lnSpc>
                <a:spcPct val="100000"/>
              </a:lnSpc>
              <a:spcBef>
                <a:spcPts val="600"/>
              </a:spcBef>
            </a:pPr>
            <a:r>
              <a:rPr lang="zh-CN" altLang="en-US" sz="2000" dirty="0" smtClean="0">
                <a:latin typeface="Times New Roman" pitchFamily="18" charset="0"/>
              </a:rPr>
              <a:t>提供消息的</a:t>
            </a:r>
            <a:r>
              <a:rPr lang="zh-CN" altLang="en-US" sz="2000" dirty="0" smtClean="0">
                <a:solidFill>
                  <a:srgbClr val="0000FF"/>
                </a:solidFill>
                <a:latin typeface="Times New Roman" pitchFamily="18" charset="0"/>
              </a:rPr>
              <a:t>认证性、完整性</a:t>
            </a:r>
          </a:p>
          <a:p>
            <a:pPr lvl="1">
              <a:lnSpc>
                <a:spcPct val="100000"/>
              </a:lnSpc>
              <a:spcBef>
                <a:spcPts val="600"/>
              </a:spcBef>
            </a:pPr>
            <a:r>
              <a:rPr lang="zh-CN" altLang="en-US" sz="2000" dirty="0" smtClean="0">
                <a:latin typeface="Times New Roman" pitchFamily="18" charset="0"/>
              </a:rPr>
              <a:t>用于不要求保密性的情况，可减少处理负担。将</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看作一个函数，函数的输入为消息</a:t>
            </a:r>
            <a:r>
              <a:rPr lang="en-US" altLang="zh-CN" sz="2000" i="1" dirty="0" smtClean="0">
                <a:latin typeface="Times New Roman" pitchFamily="18" charset="0"/>
              </a:rPr>
              <a:t>M</a:t>
            </a:r>
            <a:r>
              <a:rPr lang="zh-CN" altLang="en-US" sz="2000" dirty="0" smtClean="0">
                <a:latin typeface="Times New Roman" pitchFamily="18" charset="0"/>
              </a:rPr>
              <a:t>和密钥</a:t>
            </a:r>
            <a:r>
              <a:rPr lang="en-US" altLang="zh-CN" sz="2000" i="1" dirty="0" smtClean="0">
                <a:latin typeface="Times New Roman" pitchFamily="18" charset="0"/>
              </a:rPr>
              <a:t>K</a:t>
            </a:r>
            <a:r>
              <a:rPr lang="zh-CN" altLang="en-US" sz="2000" dirty="0" smtClean="0">
                <a:latin typeface="Times New Roman" pitchFamily="18" charset="0"/>
              </a:rPr>
              <a:t>，输出为固定长度</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83714" name="Object 2"/>
          <p:cNvGraphicFramePr>
            <a:graphicFrameLocks noChangeAspect="1"/>
          </p:cNvGraphicFramePr>
          <p:nvPr/>
        </p:nvGraphicFramePr>
        <p:xfrm>
          <a:off x="838200" y="3871026"/>
          <a:ext cx="6096000" cy="2845687"/>
        </p:xfrm>
        <a:graphic>
          <a:graphicData uri="http://schemas.openxmlformats.org/presentationml/2006/ole">
            <p:oleObj spid="_x0000_s883714" name="Visio" r:id="rId3" imgW="4491894" imgH="2405976" progId="Visio.Drawing.11">
              <p:embed/>
            </p:oleObj>
          </a:graphicData>
        </a:graphic>
      </p:graphicFrame>
      <p:sp>
        <p:nvSpPr>
          <p:cNvPr id="7" name="Text Box 10"/>
          <p:cNvSpPr txBox="1">
            <a:spLocks noChangeArrowheads="1"/>
          </p:cNvSpPr>
          <p:nvPr/>
        </p:nvSpPr>
        <p:spPr bwMode="auto">
          <a:xfrm>
            <a:off x="6858000" y="4475450"/>
            <a:ext cx="1828800" cy="2169825"/>
          </a:xfrm>
          <a:prstGeom prst="rect">
            <a:avLst/>
          </a:prstGeom>
          <a:solidFill>
            <a:schemeClr val="hlink"/>
          </a:solidFill>
          <a:ln w="9525" algn="ctr">
            <a:noFill/>
            <a:miter lim="800000"/>
            <a:headEnd/>
            <a:tailEnd/>
          </a:ln>
          <a:effectLst/>
        </p:spPr>
        <p:txBody>
          <a:bodyPr wrap="square" anchor="b">
            <a:spAutoFit/>
          </a:bodyPr>
          <a:lstStyle/>
          <a:p>
            <a:pPr algn="l">
              <a:spcBef>
                <a:spcPct val="50000"/>
              </a:spcBef>
            </a:pPr>
            <a:r>
              <a:rPr lang="zh-CN" altLang="en-US" sz="1800" dirty="0">
                <a:latin typeface="+mn-ea"/>
                <a:ea typeface="+mn-ea"/>
              </a:rPr>
              <a:t>注意与</a:t>
            </a:r>
            <a:r>
              <a:rPr lang="en-US" altLang="zh-CN" sz="1800" dirty="0">
                <a:latin typeface="+mn-ea"/>
                <a:ea typeface="+mn-ea"/>
              </a:rPr>
              <a:t>MAC</a:t>
            </a:r>
            <a:r>
              <a:rPr lang="zh-CN" altLang="en-US" sz="1800" dirty="0">
                <a:latin typeface="+mn-ea"/>
                <a:ea typeface="+mn-ea"/>
              </a:rPr>
              <a:t>中的保密认证模式相比较</a:t>
            </a:r>
          </a:p>
          <a:p>
            <a:pPr algn="l">
              <a:spcBef>
                <a:spcPct val="50000"/>
              </a:spcBef>
            </a:pPr>
            <a:r>
              <a:rPr lang="en-US" altLang="zh-CN" sz="1800" dirty="0" smtClean="0">
                <a:latin typeface="+mn-ea"/>
                <a:ea typeface="+mn-ea"/>
              </a:rPr>
              <a:t>MAC</a:t>
            </a:r>
            <a:r>
              <a:rPr lang="zh-CN" altLang="en-US" sz="1800" dirty="0" smtClean="0">
                <a:latin typeface="+mn-ea"/>
                <a:ea typeface="+mn-ea"/>
              </a:rPr>
              <a:t>使用</a:t>
            </a:r>
            <a:r>
              <a:rPr lang="zh-CN" altLang="en-US" sz="1800" dirty="0">
                <a:latin typeface="+mn-ea"/>
                <a:ea typeface="+mn-ea"/>
              </a:rPr>
              <a:t>两个不同密钥，保密认证能力分开，安全性更强</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  </a:t>
            </a:r>
            <a:r>
              <a:rPr lang="zh-CN" altLang="en-US" dirty="0" smtClean="0"/>
              <a:t>杂凑函数的定义及使用方式</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00000"/>
              </a:lnSpc>
            </a:pPr>
            <a:r>
              <a:rPr lang="zh-CN" altLang="en-US" sz="2400" dirty="0" smtClean="0">
                <a:solidFill>
                  <a:srgbClr val="0000FF"/>
                </a:solidFill>
              </a:rPr>
              <a:t>第二类：先</a:t>
            </a:r>
            <a:r>
              <a:rPr lang="en-US" altLang="zh-CN" sz="2400" dirty="0" smtClean="0">
                <a:solidFill>
                  <a:srgbClr val="0000FF"/>
                </a:solidFill>
              </a:rPr>
              <a:t>hash</a:t>
            </a:r>
            <a:r>
              <a:rPr lang="zh-CN" altLang="en-US" sz="2400" dirty="0" smtClean="0">
                <a:solidFill>
                  <a:srgbClr val="0000FF"/>
                </a:solidFill>
              </a:rPr>
              <a:t>，再签名</a:t>
            </a:r>
          </a:p>
          <a:p>
            <a:pPr>
              <a:lnSpc>
                <a:spcPct val="100000"/>
              </a:lnSpc>
            </a:pPr>
            <a:r>
              <a:rPr lang="zh-CN" altLang="en-US" sz="2000" dirty="0" smtClean="0"/>
              <a:t>③ 用公钥加密算法和发方秘密钥仅加密杂凑码、即数字签名：</a:t>
            </a:r>
            <a:r>
              <a:rPr lang="zh-CN" altLang="en-US" sz="2000" dirty="0" smtClean="0">
                <a:solidFill>
                  <a:srgbClr val="0000FF"/>
                </a:solidFill>
              </a:rPr>
              <a:t>见图</a:t>
            </a:r>
            <a:r>
              <a:rPr lang="en-US" altLang="zh-CN" sz="2000" dirty="0" smtClean="0">
                <a:solidFill>
                  <a:srgbClr val="0000FF"/>
                </a:solidFill>
              </a:rPr>
              <a:t>3(c)</a:t>
            </a:r>
          </a:p>
          <a:p>
            <a:pPr lvl="1">
              <a:lnSpc>
                <a:spcPct val="100000"/>
              </a:lnSpc>
            </a:pPr>
            <a:r>
              <a:rPr lang="zh-CN" altLang="en-US" sz="1800" dirty="0" smtClean="0"/>
              <a:t>提供消息的</a:t>
            </a:r>
            <a:r>
              <a:rPr lang="zh-CN" altLang="en-US" sz="1800" dirty="0" smtClean="0">
                <a:solidFill>
                  <a:srgbClr val="0000FF"/>
                </a:solidFill>
              </a:rPr>
              <a:t>认证性、完整性、不可否认性</a:t>
            </a:r>
          </a:p>
          <a:p>
            <a:pPr lvl="1">
              <a:lnSpc>
                <a:spcPct val="100000"/>
              </a:lnSpc>
            </a:pPr>
            <a:r>
              <a:rPr lang="zh-CN" altLang="en-US" sz="1800" dirty="0" smtClean="0"/>
              <a:t>由于加密运算的速度较慢，代价较高，而且</a:t>
            </a:r>
            <a:r>
              <a:rPr lang="zh-CN" altLang="en-US" sz="1800" dirty="0" smtClean="0">
                <a:solidFill>
                  <a:srgbClr val="0000FF"/>
                </a:solidFill>
              </a:rPr>
              <a:t>很多加密算法还受到专利保护</a:t>
            </a:r>
            <a:r>
              <a:rPr lang="zh-CN" altLang="en-US" sz="1800" dirty="0" smtClean="0"/>
              <a:t>，因此</a:t>
            </a:r>
            <a:r>
              <a:rPr lang="zh-CN" altLang="en-US" sz="1800" dirty="0" smtClean="0">
                <a:solidFill>
                  <a:srgbClr val="0000FF"/>
                </a:solidFill>
              </a:rPr>
              <a:t>在不要求保密性的情况下，方式②和③将比其他方式更具优势</a:t>
            </a:r>
          </a:p>
          <a:p>
            <a:pPr>
              <a:lnSpc>
                <a:spcPct val="100000"/>
              </a:lnSpc>
            </a:pPr>
            <a:r>
              <a:rPr lang="zh-CN" altLang="en-US" sz="2000" dirty="0" smtClean="0"/>
              <a:t>④ 将消息连同③产生的签名再用密钥加密</a:t>
            </a:r>
            <a:r>
              <a:rPr lang="en-US" altLang="zh-CN" sz="2000" dirty="0" smtClean="0"/>
              <a:t>:</a:t>
            </a:r>
            <a:r>
              <a:rPr lang="zh-CN" altLang="en-US" sz="2000" dirty="0" smtClean="0">
                <a:solidFill>
                  <a:srgbClr val="0000FF"/>
                </a:solidFill>
              </a:rPr>
              <a:t>见图</a:t>
            </a:r>
            <a:r>
              <a:rPr lang="en-US" altLang="zh-CN" sz="2000" dirty="0" smtClean="0">
                <a:solidFill>
                  <a:srgbClr val="0000FF"/>
                </a:solidFill>
              </a:rPr>
              <a:t>3(d)</a:t>
            </a:r>
          </a:p>
          <a:p>
            <a:pPr lvl="1">
              <a:lnSpc>
                <a:spcPct val="100000"/>
              </a:lnSpc>
            </a:pPr>
            <a:r>
              <a:rPr lang="zh-CN" altLang="en-US" sz="1800" dirty="0" smtClean="0"/>
              <a:t>提供了消息的</a:t>
            </a:r>
            <a:r>
              <a:rPr lang="zh-CN" altLang="en-US" sz="1800" dirty="0" smtClean="0">
                <a:solidFill>
                  <a:srgbClr val="0000FF"/>
                </a:solidFill>
              </a:rPr>
              <a:t>保密性和数字签字</a:t>
            </a:r>
            <a:r>
              <a:rPr lang="en-US" altLang="zh-CN" sz="1800" dirty="0" smtClean="0">
                <a:solidFill>
                  <a:srgbClr val="0000FF"/>
                </a:solidFill>
              </a:rPr>
              <a:t>(</a:t>
            </a:r>
            <a:r>
              <a:rPr lang="zh-CN" altLang="en-US" sz="1800" dirty="0" smtClean="0">
                <a:solidFill>
                  <a:srgbClr val="0000FF"/>
                </a:solidFill>
              </a:rPr>
              <a:t>认证性、完整性、不可否认性</a:t>
            </a:r>
            <a:r>
              <a:rPr lang="en-US" altLang="zh-CN" sz="1800" dirty="0" smtClean="0">
                <a:solidFill>
                  <a:srgbClr val="0000FF"/>
                </a:solidFill>
              </a:rPr>
              <a:t>)</a:t>
            </a:r>
            <a:endParaRPr lang="en-US" altLang="zh-CN" sz="1800" dirty="0">
              <a:solidFill>
                <a:srgbClr val="0000FF"/>
              </a:solidFill>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Object 5"/>
          <p:cNvGraphicFramePr>
            <a:graphicFrameLocks noChangeAspect="1"/>
          </p:cNvGraphicFramePr>
          <p:nvPr/>
        </p:nvGraphicFramePr>
        <p:xfrm>
          <a:off x="1219200" y="3810000"/>
          <a:ext cx="5486400" cy="2855997"/>
        </p:xfrm>
        <a:graphic>
          <a:graphicData uri="http://schemas.openxmlformats.org/presentationml/2006/ole">
            <p:oleObj spid="_x0000_s884738" name="Visio" r:id="rId3" imgW="4425511" imgH="2268392" progId="Visio.Drawing.11">
              <p:embed/>
            </p:oleObj>
          </a:graphicData>
        </a:graphic>
      </p:graphicFrame>
      <p:sp>
        <p:nvSpPr>
          <p:cNvPr id="7" name="Text Box 8"/>
          <p:cNvSpPr txBox="1">
            <a:spLocks noChangeArrowheads="1"/>
          </p:cNvSpPr>
          <p:nvPr/>
        </p:nvSpPr>
        <p:spPr bwMode="auto">
          <a:xfrm>
            <a:off x="6934200" y="4343400"/>
            <a:ext cx="1371600" cy="1892826"/>
          </a:xfrm>
          <a:prstGeom prst="rect">
            <a:avLst/>
          </a:prstGeom>
          <a:solidFill>
            <a:schemeClr val="hlink"/>
          </a:solidFill>
          <a:ln w="9525" algn="ctr">
            <a:noFill/>
            <a:miter lim="800000"/>
            <a:headEnd/>
            <a:tailEnd/>
          </a:ln>
          <a:effectLst/>
        </p:spPr>
        <p:txBody>
          <a:bodyPr anchor="b">
            <a:spAutoFit/>
          </a:bodyPr>
          <a:lstStyle/>
          <a:p>
            <a:pPr algn="l">
              <a:spcBef>
                <a:spcPct val="50000"/>
              </a:spcBef>
            </a:pPr>
            <a:r>
              <a:rPr lang="zh-CN" altLang="en-US" sz="1800" dirty="0">
                <a:latin typeface="+mn-ea"/>
                <a:ea typeface="+mn-ea"/>
              </a:rPr>
              <a:t>仅对杂凑值加密和签字的方式是提供认证性的常用方式</a:t>
            </a:r>
          </a:p>
          <a:p>
            <a:pPr algn="l">
              <a:spcBef>
                <a:spcPct val="50000"/>
              </a:spcBef>
            </a:pPr>
            <a:r>
              <a:rPr lang="zh-CN" altLang="en-US" sz="1800" dirty="0">
                <a:latin typeface="+mn-ea"/>
                <a:ea typeface="+mn-ea"/>
              </a:rPr>
              <a:t>如</a:t>
            </a:r>
            <a:r>
              <a:rPr lang="en-US" altLang="zh-CN" sz="1800" dirty="0">
                <a:latin typeface="+mn-ea"/>
                <a:ea typeface="+mn-ea"/>
              </a:rPr>
              <a:t>(b)</a:t>
            </a:r>
            <a:r>
              <a:rPr lang="zh-CN" altLang="en-US" sz="1800" dirty="0">
                <a:latin typeface="+mn-ea"/>
                <a:ea typeface="+mn-ea"/>
              </a:rPr>
              <a:t>和</a:t>
            </a:r>
            <a:r>
              <a:rPr lang="en-US" altLang="zh-CN" sz="1800" dirty="0">
                <a:latin typeface="+mn-ea"/>
                <a:ea typeface="+mn-ea"/>
              </a:rPr>
              <a: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5.2.1  </a:t>
            </a:r>
            <a:r>
              <a:rPr lang="zh-CN" altLang="en-US" dirty="0" smtClean="0"/>
              <a:t>杂凑函数的定义及使用方式</a:t>
            </a:r>
            <a:endParaRPr lang="zh-CN" altLang="en-US" dirty="0"/>
          </a:p>
        </p:txBody>
      </p:sp>
      <p:sp>
        <p:nvSpPr>
          <p:cNvPr id="3" name="内容占位符 2"/>
          <p:cNvSpPr>
            <a:spLocks noGrp="1"/>
          </p:cNvSpPr>
          <p:nvPr>
            <p:ph idx="1"/>
          </p:nvPr>
        </p:nvSpPr>
        <p:spPr>
          <a:xfrm>
            <a:off x="457200" y="990600"/>
            <a:ext cx="8229600" cy="5486400"/>
          </a:xfrm>
        </p:spPr>
        <p:txBody>
          <a:bodyPr/>
          <a:lstStyle/>
          <a:p>
            <a:pPr>
              <a:lnSpc>
                <a:spcPct val="100000"/>
              </a:lnSpc>
            </a:pPr>
            <a:r>
              <a:rPr lang="zh-CN" altLang="en-US" sz="2400" dirty="0" smtClean="0">
                <a:solidFill>
                  <a:srgbClr val="0000FF"/>
                </a:solidFill>
              </a:rPr>
              <a:t>第三类：带密钥的</a:t>
            </a:r>
            <a:r>
              <a:rPr lang="en-US" altLang="zh-CN" sz="2400" dirty="0" smtClean="0">
                <a:solidFill>
                  <a:srgbClr val="0000FF"/>
                </a:solidFill>
              </a:rPr>
              <a:t>hash(</a:t>
            </a:r>
            <a:r>
              <a:rPr lang="zh-CN" altLang="en-US" sz="2400" dirty="0" smtClean="0">
                <a:solidFill>
                  <a:srgbClr val="0000FF"/>
                </a:solidFill>
              </a:rPr>
              <a:t>共享秘密值</a:t>
            </a:r>
            <a:r>
              <a:rPr lang="en-US" altLang="zh-CN" sz="2400" dirty="0" smtClean="0">
                <a:solidFill>
                  <a:srgbClr val="0000FF"/>
                </a:solidFill>
              </a:rPr>
              <a:t>),</a:t>
            </a:r>
            <a:r>
              <a:rPr lang="zh-CN" altLang="en-US" sz="2400" dirty="0" smtClean="0">
                <a:solidFill>
                  <a:srgbClr val="0000FF"/>
                </a:solidFill>
              </a:rPr>
              <a:t>实际上是一种</a:t>
            </a:r>
            <a:r>
              <a:rPr lang="en-US" altLang="zh-CN" sz="2400" dirty="0" smtClean="0">
                <a:solidFill>
                  <a:srgbClr val="0000FF"/>
                </a:solidFill>
              </a:rPr>
              <a:t>MAC</a:t>
            </a:r>
          </a:p>
          <a:p>
            <a:pPr>
              <a:lnSpc>
                <a:spcPct val="100000"/>
              </a:lnSpc>
            </a:pPr>
            <a:r>
              <a:rPr lang="en-US" altLang="zh-CN" sz="2400" dirty="0" smtClean="0"/>
              <a:t>⑤ </a:t>
            </a:r>
            <a:r>
              <a:rPr lang="zh-CN" altLang="en-US" sz="2400" dirty="0" smtClean="0"/>
              <a:t>发方计算消息</a:t>
            </a:r>
            <a:r>
              <a:rPr lang="en-US" altLang="zh-CN" sz="2400" dirty="0" smtClean="0"/>
              <a:t>M</a:t>
            </a:r>
            <a:r>
              <a:rPr lang="zh-CN" altLang="en-US" sz="2400" dirty="0" smtClean="0"/>
              <a:t>和秘密值</a:t>
            </a:r>
            <a:r>
              <a:rPr lang="en-US" altLang="zh-CN" sz="2400" dirty="0" smtClean="0"/>
              <a:t>S</a:t>
            </a:r>
            <a:r>
              <a:rPr lang="zh-CN" altLang="en-US" sz="2400" dirty="0" smtClean="0"/>
              <a:t>链接在一起的杂凑值，作为</a:t>
            </a:r>
            <a:r>
              <a:rPr lang="en-US" altLang="zh-CN" sz="2400" dirty="0" smtClean="0"/>
              <a:t>M</a:t>
            </a:r>
            <a:r>
              <a:rPr lang="zh-CN" altLang="en-US" sz="2400" dirty="0" smtClean="0"/>
              <a:t>的认证码：</a:t>
            </a:r>
            <a:r>
              <a:rPr lang="zh-CN" altLang="en-US" sz="2400" dirty="0" smtClean="0">
                <a:solidFill>
                  <a:srgbClr val="0000FF"/>
                </a:solidFill>
              </a:rPr>
              <a:t>见图</a:t>
            </a:r>
            <a:r>
              <a:rPr lang="en-US" altLang="zh-CN" sz="2400" dirty="0" smtClean="0">
                <a:solidFill>
                  <a:srgbClr val="0000FF"/>
                </a:solidFill>
              </a:rPr>
              <a:t>3(e)</a:t>
            </a:r>
          </a:p>
          <a:p>
            <a:pPr lvl="1">
              <a:lnSpc>
                <a:spcPct val="100000"/>
              </a:lnSpc>
            </a:pPr>
            <a:r>
              <a:rPr lang="zh-CN" altLang="en-US" sz="2000" dirty="0" smtClean="0">
                <a:solidFill>
                  <a:srgbClr val="0000FF"/>
                </a:solidFill>
              </a:rPr>
              <a:t>要求通信双方共享一个秘密值</a:t>
            </a:r>
            <a:r>
              <a:rPr lang="en-US" altLang="zh-CN" sz="2000" dirty="0" smtClean="0">
                <a:solidFill>
                  <a:srgbClr val="0000FF"/>
                </a:solidFill>
              </a:rPr>
              <a:t>S</a:t>
            </a:r>
            <a:r>
              <a:rPr lang="zh-CN" altLang="en-US" sz="2000" dirty="0" smtClean="0">
                <a:solidFill>
                  <a:srgbClr val="0000FF"/>
                </a:solidFill>
              </a:rPr>
              <a:t>；</a:t>
            </a:r>
            <a:r>
              <a:rPr lang="zh-CN" altLang="en-US" sz="2000" dirty="0" smtClean="0">
                <a:solidFill>
                  <a:srgbClr val="FF0000"/>
                </a:solidFill>
              </a:rPr>
              <a:t>提供消息的认证性、完整性</a:t>
            </a:r>
          </a:p>
          <a:p>
            <a:pPr>
              <a:lnSpc>
                <a:spcPct val="100000"/>
              </a:lnSpc>
            </a:pPr>
            <a:r>
              <a:rPr lang="zh-CN" altLang="en-US" sz="2400" dirty="0" smtClean="0"/>
              <a:t>⑥ 对⑤中的消息认证码再增加单钥加密运算：</a:t>
            </a:r>
            <a:r>
              <a:rPr lang="zh-CN" altLang="en-US" sz="2400" dirty="0" smtClean="0">
                <a:solidFill>
                  <a:srgbClr val="0000FF"/>
                </a:solidFill>
              </a:rPr>
              <a:t>见图</a:t>
            </a:r>
            <a:r>
              <a:rPr lang="en-US" altLang="zh-CN" sz="2400" dirty="0" smtClean="0">
                <a:solidFill>
                  <a:srgbClr val="0000FF"/>
                </a:solidFill>
              </a:rPr>
              <a:t>3(f)</a:t>
            </a:r>
          </a:p>
          <a:p>
            <a:pPr lvl="1">
              <a:lnSpc>
                <a:spcPct val="100000"/>
              </a:lnSpc>
            </a:pPr>
            <a:r>
              <a:rPr lang="zh-CN" altLang="en-US" sz="2000" dirty="0" smtClean="0">
                <a:solidFill>
                  <a:srgbClr val="0000FF"/>
                </a:solidFill>
              </a:rPr>
              <a:t>提供消息的保密性、认证性、完整性</a:t>
            </a:r>
            <a:endParaRPr lang="zh-CN" altLang="en-US" sz="2000" i="1"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85762" name="Object 2"/>
          <p:cNvGraphicFramePr>
            <a:graphicFrameLocks noChangeAspect="1"/>
          </p:cNvGraphicFramePr>
          <p:nvPr/>
        </p:nvGraphicFramePr>
        <p:xfrm>
          <a:off x="914400" y="3801745"/>
          <a:ext cx="5791200" cy="2980055"/>
        </p:xfrm>
        <a:graphic>
          <a:graphicData uri="http://schemas.openxmlformats.org/presentationml/2006/ole">
            <p:oleObj spid="_x0000_s885762" name="Visio" r:id="rId3" imgW="4461671" imgH="2236766" progId="Visio.Drawing.11">
              <p:embed/>
            </p:oleObj>
          </a:graphicData>
        </a:graphic>
      </p:graphicFrame>
      <p:sp>
        <p:nvSpPr>
          <p:cNvPr id="7" name="Text Box 7"/>
          <p:cNvSpPr txBox="1">
            <a:spLocks noChangeArrowheads="1"/>
          </p:cNvSpPr>
          <p:nvPr/>
        </p:nvSpPr>
        <p:spPr bwMode="auto">
          <a:xfrm>
            <a:off x="6934200" y="4461550"/>
            <a:ext cx="1905000" cy="2031325"/>
          </a:xfrm>
          <a:prstGeom prst="rect">
            <a:avLst/>
          </a:prstGeom>
          <a:solidFill>
            <a:schemeClr val="hlink"/>
          </a:solidFill>
          <a:ln w="9525" algn="ctr">
            <a:noFill/>
            <a:miter lim="800000"/>
            <a:headEnd/>
            <a:tailEnd/>
          </a:ln>
          <a:effectLst/>
        </p:spPr>
        <p:txBody>
          <a:bodyPr wrap="square" anchor="b">
            <a:spAutoFit/>
          </a:bodyPr>
          <a:lstStyle/>
          <a:p>
            <a:pPr algn="l">
              <a:spcBef>
                <a:spcPct val="50000"/>
              </a:spcBef>
            </a:pPr>
            <a:r>
              <a:rPr lang="en-US" altLang="zh-CN" sz="1800" dirty="0">
                <a:latin typeface="+mn-ea"/>
                <a:ea typeface="+mn-ea"/>
              </a:rPr>
              <a:t>(e)</a:t>
            </a:r>
            <a:r>
              <a:rPr lang="zh-CN" altLang="en-US" sz="1800" dirty="0">
                <a:latin typeface="+mn-ea"/>
                <a:ea typeface="+mn-ea"/>
              </a:rPr>
              <a:t>是</a:t>
            </a:r>
            <a:r>
              <a:rPr lang="en-US" altLang="zh-CN" sz="1800" dirty="0">
                <a:latin typeface="+mn-ea"/>
                <a:ea typeface="+mn-ea"/>
              </a:rPr>
              <a:t>HMAC</a:t>
            </a:r>
            <a:r>
              <a:rPr lang="zh-CN" altLang="en-US" sz="1800" dirty="0">
                <a:latin typeface="+mn-ea"/>
                <a:ea typeface="+mn-ea"/>
              </a:rPr>
              <a:t>标准的原型</a:t>
            </a:r>
          </a:p>
          <a:p>
            <a:pPr algn="l">
              <a:spcBef>
                <a:spcPct val="50000"/>
              </a:spcBef>
            </a:pPr>
            <a:r>
              <a:rPr lang="en-US" altLang="zh-CN" sz="1800" dirty="0">
                <a:latin typeface="+mn-ea"/>
                <a:ea typeface="+mn-ea"/>
              </a:rPr>
              <a:t>(f)</a:t>
            </a:r>
            <a:r>
              <a:rPr lang="zh-CN" altLang="en-US" sz="1800" dirty="0">
                <a:latin typeface="+mn-ea"/>
                <a:ea typeface="+mn-ea"/>
              </a:rPr>
              <a:t>的安全性与带保密性的</a:t>
            </a:r>
            <a:r>
              <a:rPr lang="en-US" altLang="zh-CN" sz="1800" dirty="0">
                <a:latin typeface="+mn-ea"/>
                <a:ea typeface="+mn-ea"/>
              </a:rPr>
              <a:t>MAC</a:t>
            </a:r>
            <a:r>
              <a:rPr lang="zh-CN" altLang="en-US" sz="1800" dirty="0">
                <a:latin typeface="+mn-ea"/>
                <a:ea typeface="+mn-ea"/>
              </a:rPr>
              <a:t>认证模式相当</a:t>
            </a:r>
          </a:p>
          <a:p>
            <a:pPr algn="l">
              <a:spcBef>
                <a:spcPct val="50000"/>
              </a:spcBef>
            </a:pPr>
            <a:r>
              <a:rPr lang="en-US" altLang="zh-CN" sz="1800" dirty="0">
                <a:latin typeface="+mn-ea"/>
                <a:ea typeface="+mn-ea"/>
              </a:rPr>
              <a:t>(d)</a:t>
            </a:r>
            <a:r>
              <a:rPr lang="zh-CN" altLang="en-US" sz="1800" dirty="0">
                <a:latin typeface="+mn-ea"/>
                <a:ea typeface="+mn-ea"/>
              </a:rPr>
              <a:t>的安全性最强</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5.2.2 </a:t>
            </a:r>
            <a:r>
              <a:rPr lang="zh-CN" altLang="en-US" dirty="0" smtClean="0"/>
              <a:t>杂凑函数应满足的条件</a:t>
            </a:r>
            <a:endParaRPr lang="zh-CN" altLang="en-US" dirty="0"/>
          </a:p>
        </p:txBody>
      </p:sp>
      <p:sp>
        <p:nvSpPr>
          <p:cNvPr id="3" name="内容占位符 2"/>
          <p:cNvSpPr>
            <a:spLocks noGrp="1"/>
          </p:cNvSpPr>
          <p:nvPr>
            <p:ph idx="1"/>
          </p:nvPr>
        </p:nvSpPr>
        <p:spPr>
          <a:xfrm>
            <a:off x="457200" y="990600"/>
            <a:ext cx="8229600" cy="5486400"/>
          </a:xfrm>
        </p:spPr>
        <p:txBody>
          <a:bodyPr/>
          <a:lstStyle/>
          <a:p>
            <a:pPr>
              <a:lnSpc>
                <a:spcPct val="110000"/>
              </a:lnSpc>
            </a:pPr>
            <a:r>
              <a:rPr lang="zh-CN" altLang="en-US" sz="2400" dirty="0" smtClean="0">
                <a:solidFill>
                  <a:srgbClr val="0000FF"/>
                </a:solidFill>
                <a:latin typeface="Times New Roman" pitchFamily="18" charset="0"/>
              </a:rPr>
              <a:t>杂凑函数的目的是为需认证的数据产生一个“指纹”</a:t>
            </a:r>
            <a:r>
              <a:rPr lang="zh-CN" altLang="en-US" sz="2400" dirty="0" smtClean="0">
                <a:latin typeface="Times New Roman" pitchFamily="18" charset="0"/>
              </a:rPr>
              <a:t>。为了能够实现对数据的认证，</a:t>
            </a:r>
            <a:r>
              <a:rPr lang="zh-CN" altLang="en-US" sz="2400" dirty="0" smtClean="0">
                <a:solidFill>
                  <a:srgbClr val="0000FF"/>
                </a:solidFill>
                <a:latin typeface="Times New Roman" pitchFamily="18" charset="0"/>
              </a:rPr>
              <a:t>杂凑函数应满足以下条件</a:t>
            </a:r>
            <a:r>
              <a:rPr lang="zh-CN" altLang="en-US" sz="2400" dirty="0" smtClean="0">
                <a:latin typeface="Times New Roman" pitchFamily="18" charset="0"/>
              </a:rPr>
              <a:t>：</a:t>
            </a:r>
          </a:p>
          <a:p>
            <a:pPr lvl="1">
              <a:lnSpc>
                <a:spcPct val="110000"/>
              </a:lnSpc>
            </a:pPr>
            <a:r>
              <a:rPr lang="zh-CN" altLang="en-US" dirty="0" smtClean="0">
                <a:latin typeface="Times New Roman" pitchFamily="18" charset="0"/>
              </a:rPr>
              <a:t>① 函数的输入可以是任意长</a:t>
            </a:r>
          </a:p>
          <a:p>
            <a:pPr lvl="1">
              <a:lnSpc>
                <a:spcPct val="110000"/>
              </a:lnSpc>
            </a:pPr>
            <a:r>
              <a:rPr lang="zh-CN" altLang="en-US" dirty="0" smtClean="0">
                <a:latin typeface="Times New Roman" pitchFamily="18" charset="0"/>
              </a:rPr>
              <a:t>② 函数的输出是固定长</a:t>
            </a:r>
          </a:p>
          <a:p>
            <a:pPr lvl="1">
              <a:lnSpc>
                <a:spcPct val="110000"/>
              </a:lnSpc>
            </a:pPr>
            <a:r>
              <a:rPr lang="zh-CN" altLang="en-US" dirty="0" smtClean="0">
                <a:latin typeface="Times New Roman" pitchFamily="18" charset="0"/>
              </a:rPr>
              <a:t>③ 已知</a:t>
            </a:r>
            <a:r>
              <a:rPr lang="en-US" altLang="zh-CN" i="1" dirty="0" smtClean="0">
                <a:latin typeface="Times New Roman" pitchFamily="18" charset="0"/>
              </a:rPr>
              <a:t>x</a:t>
            </a:r>
            <a:r>
              <a:rPr lang="zh-CN" altLang="en-US" dirty="0" smtClean="0">
                <a:latin typeface="Times New Roman" pitchFamily="18" charset="0"/>
              </a:rPr>
              <a:t>，求</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较为容易，可用硬件或软件实现</a:t>
            </a:r>
          </a:p>
          <a:p>
            <a:pPr lvl="2">
              <a:lnSpc>
                <a:spcPct val="110000"/>
              </a:lnSpc>
            </a:pPr>
            <a:r>
              <a:rPr lang="zh-CN" altLang="en-US" sz="2200" dirty="0" smtClean="0">
                <a:solidFill>
                  <a:srgbClr val="0000FF"/>
                </a:solidFill>
                <a:latin typeface="Times New Roman" pitchFamily="18" charset="0"/>
              </a:rPr>
              <a:t>前</a:t>
            </a:r>
            <a:r>
              <a:rPr lang="en-US" altLang="zh-CN" sz="2200" dirty="0" smtClean="0">
                <a:solidFill>
                  <a:srgbClr val="0000FF"/>
                </a:solidFill>
                <a:latin typeface="Times New Roman" pitchFamily="18" charset="0"/>
              </a:rPr>
              <a:t>3</a:t>
            </a:r>
            <a:r>
              <a:rPr lang="zh-CN" altLang="en-US" sz="2200" dirty="0" smtClean="0">
                <a:solidFill>
                  <a:srgbClr val="0000FF"/>
                </a:solidFill>
                <a:latin typeface="Times New Roman" pitchFamily="18" charset="0"/>
              </a:rPr>
              <a:t>个是杂凑函数能用于消息认证的基本要求</a:t>
            </a:r>
          </a:p>
          <a:p>
            <a:pPr lvl="1">
              <a:lnSpc>
                <a:spcPct val="110000"/>
              </a:lnSpc>
            </a:pPr>
            <a:r>
              <a:rPr lang="zh-CN" altLang="en-US" dirty="0" smtClean="0">
                <a:latin typeface="Times New Roman" pitchFamily="18" charset="0"/>
              </a:rPr>
              <a:t>④ 已知</a:t>
            </a:r>
            <a:r>
              <a:rPr lang="en-US" altLang="zh-CN" i="1" dirty="0" smtClean="0">
                <a:latin typeface="Times New Roman" pitchFamily="18" charset="0"/>
              </a:rPr>
              <a:t>h</a:t>
            </a:r>
            <a:r>
              <a:rPr lang="zh-CN" altLang="en-US" dirty="0" smtClean="0">
                <a:latin typeface="Times New Roman" pitchFamily="18" charset="0"/>
              </a:rPr>
              <a:t>，求使得</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h</a:t>
            </a:r>
            <a:r>
              <a:rPr lang="zh-CN" altLang="en-US" dirty="0" smtClean="0">
                <a:latin typeface="Times New Roman" pitchFamily="18" charset="0"/>
              </a:rPr>
              <a:t>的</a:t>
            </a:r>
            <a:r>
              <a:rPr lang="en-US" altLang="zh-CN" i="1" dirty="0" smtClean="0">
                <a:latin typeface="Times New Roman" pitchFamily="18" charset="0"/>
              </a:rPr>
              <a:t>x</a:t>
            </a:r>
            <a:r>
              <a:rPr lang="zh-CN" altLang="en-US" dirty="0" smtClean="0">
                <a:latin typeface="Times New Roman" pitchFamily="18" charset="0"/>
              </a:rPr>
              <a:t>在计算上是不可行的，这一性质</a:t>
            </a:r>
            <a:r>
              <a:rPr lang="zh-CN" altLang="en-US" dirty="0" smtClean="0">
                <a:solidFill>
                  <a:srgbClr val="0000FF"/>
                </a:solidFill>
                <a:latin typeface="Times New Roman" pitchFamily="18" charset="0"/>
              </a:rPr>
              <a:t>称为函数的单向性</a:t>
            </a:r>
            <a:r>
              <a:rPr lang="zh-CN" altLang="en-US" dirty="0" smtClean="0">
                <a:latin typeface="Times New Roman" pitchFamily="18" charset="0"/>
              </a:rPr>
              <a:t>，称</a:t>
            </a:r>
            <a:r>
              <a:rPr lang="en-US" altLang="zh-CN" i="1" dirty="0" smtClean="0">
                <a:latin typeface="Times New Roman" pitchFamily="18" charset="0"/>
              </a:rPr>
              <a:t>H</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为单向散列函数</a:t>
            </a:r>
          </a:p>
          <a:p>
            <a:pPr lvl="2">
              <a:lnSpc>
                <a:spcPct val="110000"/>
              </a:lnSpc>
            </a:pPr>
            <a:r>
              <a:rPr lang="zh-CN" altLang="en-US" sz="2200" dirty="0" smtClean="0">
                <a:latin typeface="Times New Roman" pitchFamily="18" charset="0"/>
              </a:rPr>
              <a:t>单向性对</a:t>
            </a:r>
            <a:r>
              <a:rPr lang="zh-CN" altLang="en-US" sz="2200" dirty="0" smtClean="0">
                <a:solidFill>
                  <a:srgbClr val="0000FF"/>
                </a:solidFill>
                <a:latin typeface="Times New Roman" pitchFamily="18" charset="0"/>
              </a:rPr>
              <a:t>使用秘密值的认证技术</a:t>
            </a:r>
            <a:r>
              <a:rPr lang="en-US" altLang="zh-CN" sz="2200" dirty="0" smtClean="0">
                <a:latin typeface="Times New Roman" pitchFamily="18" charset="0"/>
              </a:rPr>
              <a:t>(</a:t>
            </a:r>
            <a:r>
              <a:rPr lang="zh-CN" altLang="en-US" sz="2200" dirty="0" smtClean="0">
                <a:latin typeface="Times New Roman" pitchFamily="18" charset="0"/>
              </a:rPr>
              <a:t>见图</a:t>
            </a:r>
            <a:r>
              <a:rPr lang="en-US" altLang="zh-CN" sz="2200" dirty="0" smtClean="0">
                <a:latin typeface="Times New Roman" pitchFamily="18" charset="0"/>
              </a:rPr>
              <a:t>3(e))</a:t>
            </a:r>
            <a:r>
              <a:rPr lang="zh-CN" altLang="en-US" sz="2200" dirty="0" smtClean="0">
                <a:latin typeface="Times New Roman" pitchFamily="18" charset="0"/>
              </a:rPr>
              <a:t>极为重要。假如不具有单向性，则攻击者截获</a:t>
            </a:r>
            <a:r>
              <a:rPr lang="en-US" altLang="zh-CN" sz="2200" i="1" dirty="0" smtClean="0">
                <a:latin typeface="Times New Roman" pitchFamily="18" charset="0"/>
              </a:rPr>
              <a:t>M</a:t>
            </a:r>
            <a:r>
              <a:rPr lang="zh-CN" altLang="en-US" sz="2200" dirty="0" smtClean="0">
                <a:latin typeface="Times New Roman" pitchFamily="18" charset="0"/>
              </a:rPr>
              <a:t>和</a:t>
            </a:r>
            <a:r>
              <a:rPr lang="en-US" altLang="zh-CN" sz="2200" i="1" dirty="0" smtClean="0">
                <a:latin typeface="Times New Roman" pitchFamily="18" charset="0"/>
              </a:rPr>
              <a:t>C</a:t>
            </a:r>
            <a:r>
              <a:rPr lang="en-US" altLang="zh-CN" sz="2200" dirty="0" smtClean="0">
                <a:latin typeface="Times New Roman" pitchFamily="18" charset="0"/>
              </a:rPr>
              <a:t>=</a:t>
            </a:r>
            <a:r>
              <a:rPr lang="en-US" altLang="zh-CN" sz="2200" i="1" dirty="0" smtClean="0">
                <a:latin typeface="Times New Roman" pitchFamily="18" charset="0"/>
              </a:rPr>
              <a:t>H</a:t>
            </a:r>
            <a:r>
              <a:rPr lang="en-US" altLang="zh-CN" sz="2200" dirty="0" smtClean="0">
                <a:latin typeface="Times New Roman" pitchFamily="18" charset="0"/>
              </a:rPr>
              <a:t>(</a:t>
            </a:r>
            <a:r>
              <a:rPr lang="en-US" altLang="zh-CN" sz="2200" i="1" dirty="0" smtClean="0">
                <a:latin typeface="Times New Roman" pitchFamily="18" charset="0"/>
              </a:rPr>
              <a:t>S</a:t>
            </a:r>
            <a:r>
              <a:rPr lang="en-US" altLang="zh-CN" sz="2200" dirty="0" smtClean="0">
                <a:latin typeface="Times New Roman" pitchFamily="18" charset="0"/>
              </a:rPr>
              <a:t>‖</a:t>
            </a:r>
            <a:r>
              <a:rPr lang="en-US" altLang="zh-CN" sz="2200" i="1" dirty="0" smtClean="0">
                <a:latin typeface="Times New Roman" pitchFamily="18" charset="0"/>
              </a:rPr>
              <a:t>M</a:t>
            </a:r>
            <a:r>
              <a:rPr lang="en-US" altLang="zh-CN" sz="2200" dirty="0" smtClean="0">
                <a:latin typeface="Times New Roman" pitchFamily="18" charset="0"/>
              </a:rPr>
              <a:t>)</a:t>
            </a:r>
            <a:r>
              <a:rPr lang="zh-CN" altLang="en-US" sz="2200" dirty="0" smtClean="0">
                <a:latin typeface="Times New Roman" pitchFamily="18" charset="0"/>
              </a:rPr>
              <a:t>后，求</a:t>
            </a:r>
            <a:r>
              <a:rPr lang="en-US" altLang="zh-CN" sz="2200" i="1" dirty="0" smtClean="0">
                <a:latin typeface="Times New Roman" pitchFamily="18" charset="0"/>
              </a:rPr>
              <a:t>C</a:t>
            </a:r>
            <a:r>
              <a:rPr lang="zh-CN" altLang="en-US" sz="2200" dirty="0" smtClean="0">
                <a:latin typeface="Times New Roman" pitchFamily="18" charset="0"/>
              </a:rPr>
              <a:t>的逆</a:t>
            </a:r>
            <a:r>
              <a:rPr lang="en-US" altLang="zh-CN" sz="2200" i="1" dirty="0" smtClean="0">
                <a:latin typeface="Times New Roman" pitchFamily="18" charset="0"/>
              </a:rPr>
              <a:t>S</a:t>
            </a:r>
            <a:r>
              <a:rPr lang="en-US" altLang="zh-CN" sz="2200" dirty="0" smtClean="0">
                <a:latin typeface="Times New Roman" pitchFamily="18" charset="0"/>
              </a:rPr>
              <a:t>‖</a:t>
            </a:r>
            <a:r>
              <a:rPr lang="en-US" altLang="zh-CN" sz="2200" i="1" dirty="0" smtClean="0">
                <a:latin typeface="Times New Roman" pitchFamily="18" charset="0"/>
              </a:rPr>
              <a:t>M</a:t>
            </a:r>
            <a:r>
              <a:rPr lang="zh-CN" altLang="en-US" sz="2200" dirty="0" smtClean="0">
                <a:latin typeface="Times New Roman" pitchFamily="18" charset="0"/>
              </a:rPr>
              <a:t>，就可求出秘密值</a:t>
            </a:r>
            <a:r>
              <a:rPr lang="en-US" altLang="zh-CN" sz="2200" i="1" dirty="0" smtClean="0">
                <a:latin typeface="Times New Roman" pitchFamily="18" charset="0"/>
              </a:rPr>
              <a:t>S</a:t>
            </a:r>
            <a:endParaRPr lang="en-US" altLang="zh-CN" sz="22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5.2.2 </a:t>
            </a:r>
            <a:r>
              <a:rPr lang="zh-CN" altLang="en-US" dirty="0" smtClean="0"/>
              <a:t>杂凑函数应满足的条件</a:t>
            </a:r>
            <a:endParaRPr lang="zh-CN" altLang="en-US" dirty="0"/>
          </a:p>
        </p:txBody>
      </p:sp>
      <p:sp>
        <p:nvSpPr>
          <p:cNvPr id="3" name="内容占位符 2"/>
          <p:cNvSpPr>
            <a:spLocks noGrp="1"/>
          </p:cNvSpPr>
          <p:nvPr>
            <p:ph idx="1"/>
          </p:nvPr>
        </p:nvSpPr>
        <p:spPr>
          <a:xfrm>
            <a:off x="457200" y="990600"/>
            <a:ext cx="8458200" cy="5486400"/>
          </a:xfrm>
        </p:spPr>
        <p:txBody>
          <a:bodyPr/>
          <a:lstStyle/>
          <a:p>
            <a:pPr lvl="1">
              <a:lnSpc>
                <a:spcPct val="110000"/>
              </a:lnSpc>
            </a:pPr>
            <a:r>
              <a:rPr lang="en-US" altLang="zh-CN" sz="2000" dirty="0" smtClean="0">
                <a:latin typeface="Times New Roman" pitchFamily="18" charset="0"/>
              </a:rPr>
              <a:t>⑤ </a:t>
            </a:r>
            <a:r>
              <a:rPr lang="zh-CN" altLang="en-US" sz="2000" dirty="0" smtClean="0">
                <a:latin typeface="Times New Roman" pitchFamily="18" charset="0"/>
              </a:rPr>
              <a:t>已知</a:t>
            </a:r>
            <a:r>
              <a:rPr lang="en-US" altLang="zh-CN" sz="2000" i="1" dirty="0" smtClean="0">
                <a:latin typeface="Times New Roman" pitchFamily="18" charset="0"/>
              </a:rPr>
              <a:t>x</a:t>
            </a:r>
            <a:r>
              <a:rPr lang="zh-CN" altLang="en-US" sz="2000" dirty="0" smtClean="0">
                <a:latin typeface="Times New Roman" pitchFamily="18" charset="0"/>
              </a:rPr>
              <a:t>，找出</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err="1" smtClean="0">
                <a:latin typeface="Times New Roman" pitchFamily="18" charset="0"/>
              </a:rPr>
              <a:t>y</a:t>
            </a:r>
            <a:r>
              <a:rPr lang="en-US" altLang="zh-CN" sz="2000" dirty="0" err="1" smtClean="0">
                <a:latin typeface="Times New Roman" pitchFamily="18" charset="0"/>
              </a:rPr>
              <a:t>≠</a:t>
            </a:r>
            <a:r>
              <a:rPr lang="en-US" altLang="zh-CN" sz="2000" i="1" dirty="0" err="1"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使得</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在计算上是不可行的</a:t>
            </a:r>
          </a:p>
          <a:p>
            <a:pPr lvl="2">
              <a:lnSpc>
                <a:spcPct val="110000"/>
              </a:lnSpc>
            </a:pPr>
            <a:r>
              <a:rPr lang="zh-CN" altLang="en-US" sz="2000" dirty="0" smtClean="0">
                <a:latin typeface="Times New Roman" pitchFamily="18" charset="0"/>
              </a:rPr>
              <a:t>满足这一性质的单向散列函数称为</a:t>
            </a:r>
            <a:r>
              <a:rPr lang="zh-CN" altLang="en-US" sz="2000" dirty="0" smtClean="0">
                <a:solidFill>
                  <a:srgbClr val="0000FF"/>
                </a:solidFill>
                <a:latin typeface="Times New Roman" pitchFamily="18" charset="0"/>
              </a:rPr>
              <a:t>弱单向散列函数 </a:t>
            </a:r>
            <a:r>
              <a:rPr lang="en-US" altLang="zh-CN" sz="2000" dirty="0" smtClean="0">
                <a:solidFill>
                  <a:srgbClr val="0000FF"/>
                </a:solidFill>
                <a:latin typeface="Times New Roman" pitchFamily="18" charset="0"/>
              </a:rPr>
              <a:t>weekly collision-free</a:t>
            </a:r>
          </a:p>
          <a:p>
            <a:pPr lvl="1"/>
            <a:r>
              <a:rPr lang="en-US" altLang="zh-CN" sz="2000" dirty="0" smtClean="0">
                <a:latin typeface="Times New Roman" pitchFamily="18" charset="0"/>
              </a:rPr>
              <a:t>⑥ </a:t>
            </a:r>
            <a:r>
              <a:rPr lang="zh-CN" altLang="en-US" sz="2000" dirty="0" smtClean="0">
                <a:latin typeface="Times New Roman" pitchFamily="18" charset="0"/>
              </a:rPr>
              <a:t>找出任意两个不同的输入</a:t>
            </a:r>
            <a:r>
              <a:rPr lang="en-US" altLang="zh-CN" sz="2000" i="1" dirty="0" smtClean="0">
                <a:latin typeface="Times New Roman" pitchFamily="18" charset="0"/>
              </a:rPr>
              <a:t>x</a:t>
            </a:r>
            <a:r>
              <a:rPr lang="zh-CN" altLang="en-US" sz="2000" dirty="0" smtClean="0">
                <a:latin typeface="Times New Roman" pitchFamily="18" charset="0"/>
              </a:rPr>
              <a:t>、</a:t>
            </a:r>
            <a:r>
              <a:rPr lang="en-US" altLang="zh-CN" sz="2000" i="1" dirty="0" smtClean="0">
                <a:latin typeface="Times New Roman" pitchFamily="18" charset="0"/>
              </a:rPr>
              <a:t>y</a:t>
            </a:r>
            <a:r>
              <a:rPr lang="zh-CN" altLang="en-US" sz="2000" dirty="0" smtClean="0">
                <a:latin typeface="Times New Roman" pitchFamily="18" charset="0"/>
              </a:rPr>
              <a:t>，使得</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在计算上是不可行的</a:t>
            </a:r>
          </a:p>
          <a:p>
            <a:pPr lvl="2"/>
            <a:r>
              <a:rPr lang="zh-CN" altLang="en-US" sz="2000" dirty="0" smtClean="0">
                <a:latin typeface="Times New Roman" pitchFamily="18" charset="0"/>
              </a:rPr>
              <a:t>如果单向散列函数满足这一性质，则称其为</a:t>
            </a:r>
            <a:r>
              <a:rPr lang="zh-CN" altLang="en-US" sz="2000" dirty="0" smtClean="0">
                <a:solidFill>
                  <a:srgbClr val="0000FF"/>
                </a:solidFill>
                <a:latin typeface="Times New Roman" pitchFamily="18" charset="0"/>
              </a:rPr>
              <a:t>强单向散列函数 </a:t>
            </a:r>
            <a:r>
              <a:rPr lang="en-US" altLang="zh-CN" sz="2000" dirty="0" smtClean="0">
                <a:solidFill>
                  <a:srgbClr val="0000FF"/>
                </a:solidFill>
                <a:latin typeface="Times New Roman" pitchFamily="18" charset="0"/>
              </a:rPr>
              <a:t>strong collision-free</a:t>
            </a:r>
            <a:endParaRPr lang="zh-CN" altLang="en-US" sz="2000" dirty="0" smtClean="0">
              <a:latin typeface="Times New Roman" pitchFamily="18" charset="0"/>
            </a:endParaRPr>
          </a:p>
          <a:p>
            <a:pPr lvl="2"/>
            <a:r>
              <a:rPr lang="zh-CN" altLang="en-US" sz="2000" dirty="0" smtClean="0">
                <a:latin typeface="Times New Roman" pitchFamily="18" charset="0"/>
              </a:rPr>
              <a:t>第</a:t>
            </a:r>
            <a:r>
              <a:rPr lang="zh-CN" altLang="en-US" sz="2000" dirty="0" smtClean="0">
                <a:solidFill>
                  <a:srgbClr val="0000FF"/>
                </a:solidFill>
                <a:latin typeface="Times New Roman" pitchFamily="18" charset="0"/>
              </a:rPr>
              <a:t>⑥</a:t>
            </a:r>
            <a:r>
              <a:rPr lang="zh-CN" altLang="en-US" sz="2000" dirty="0" smtClean="0">
                <a:latin typeface="Times New Roman" pitchFamily="18" charset="0"/>
              </a:rPr>
              <a:t>个条件用于抵抗生日攻击</a:t>
            </a:r>
          </a:p>
          <a:p>
            <a:pPr lvl="1"/>
            <a:r>
              <a:rPr lang="zh-CN" altLang="en-US" sz="2000" dirty="0" smtClean="0">
                <a:solidFill>
                  <a:srgbClr val="0000FF"/>
                </a:solidFill>
                <a:latin typeface="Times New Roman" pitchFamily="18" charset="0"/>
              </a:rPr>
              <a:t>第⑤和第⑥个条件给出了杂凑函数</a:t>
            </a:r>
            <a:r>
              <a:rPr lang="zh-CN" altLang="en-US" sz="2000" dirty="0" smtClean="0">
                <a:solidFill>
                  <a:srgbClr val="FF0000"/>
                </a:solidFill>
                <a:latin typeface="Times New Roman" pitchFamily="18" charset="0"/>
              </a:rPr>
              <a:t>无碰撞性</a:t>
            </a:r>
            <a:r>
              <a:rPr lang="en-US" altLang="zh-CN" sz="2000" dirty="0" smtClean="0">
                <a:solidFill>
                  <a:srgbClr val="FF0000"/>
                </a:solidFill>
                <a:latin typeface="Times New Roman" pitchFamily="18" charset="0"/>
              </a:rPr>
              <a:t>collision-free</a:t>
            </a:r>
            <a:r>
              <a:rPr lang="zh-CN" altLang="en-US" sz="2000" dirty="0" smtClean="0">
                <a:solidFill>
                  <a:srgbClr val="0000FF"/>
                </a:solidFill>
                <a:latin typeface="Times New Roman" pitchFamily="18" charset="0"/>
              </a:rPr>
              <a:t>的概念</a:t>
            </a:r>
            <a:endParaRPr lang="en-US" altLang="zh-CN" sz="2000" dirty="0" smtClean="0">
              <a:solidFill>
                <a:srgbClr val="0000FF"/>
              </a:solidFill>
              <a:latin typeface="Times New Roman" pitchFamily="18" charset="0"/>
            </a:endParaRPr>
          </a:p>
          <a:p>
            <a:r>
              <a:rPr lang="zh-CN" altLang="en-US" sz="2000" dirty="0" smtClean="0">
                <a:solidFill>
                  <a:srgbClr val="0000FF"/>
                </a:solidFill>
                <a:latin typeface="Times New Roman" pitchFamily="18" charset="0"/>
              </a:rPr>
              <a:t>杂凑函数的碰撞</a:t>
            </a:r>
            <a:r>
              <a:rPr lang="en-US" altLang="zh-CN" sz="2000" dirty="0" smtClean="0">
                <a:solidFill>
                  <a:srgbClr val="0000FF"/>
                </a:solidFill>
                <a:latin typeface="Times New Roman" pitchFamily="18" charset="0"/>
              </a:rPr>
              <a:t>collision</a:t>
            </a:r>
          </a:p>
          <a:p>
            <a:pPr lvl="1"/>
            <a:r>
              <a:rPr lang="zh-CN" altLang="en-US" sz="2000" dirty="0" smtClean="0">
                <a:latin typeface="Times New Roman" pitchFamily="18" charset="0"/>
              </a:rPr>
              <a:t>设</a:t>
            </a:r>
            <a:r>
              <a:rPr lang="en-US" altLang="zh-CN" sz="2000" dirty="0" smtClean="0">
                <a:latin typeface="Times New Roman" pitchFamily="18" charset="0"/>
              </a:rPr>
              <a:t>x</a:t>
            </a:r>
            <a:r>
              <a:rPr lang="zh-CN" altLang="en-US" sz="2000" dirty="0" smtClean="0">
                <a:latin typeface="Times New Roman" pitchFamily="18" charset="0"/>
              </a:rPr>
              <a:t>和</a:t>
            </a:r>
            <a:r>
              <a:rPr lang="en-US" altLang="zh-CN" sz="2000" dirty="0" smtClean="0">
                <a:latin typeface="Times New Roman" pitchFamily="18" charset="0"/>
              </a:rPr>
              <a:t>y</a:t>
            </a:r>
            <a:r>
              <a:rPr lang="zh-CN" altLang="en-US" sz="2000" dirty="0" smtClean="0">
                <a:latin typeface="Times New Roman" pitchFamily="18" charset="0"/>
              </a:rPr>
              <a:t>是两个不同的消息，如果</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则称</a:t>
            </a:r>
            <a:r>
              <a:rPr lang="en-US" altLang="zh-CN" sz="2000" dirty="0" smtClean="0">
                <a:latin typeface="Times New Roman" pitchFamily="18" charset="0"/>
              </a:rPr>
              <a:t>x</a:t>
            </a:r>
            <a:r>
              <a:rPr lang="zh-CN" altLang="en-US" sz="2000" dirty="0" smtClean="0">
                <a:latin typeface="Times New Roman" pitchFamily="18" charset="0"/>
              </a:rPr>
              <a:t>和</a:t>
            </a:r>
            <a:r>
              <a:rPr lang="en-US" altLang="zh-CN" sz="2000" dirty="0" smtClean="0">
                <a:latin typeface="Times New Roman" pitchFamily="18" charset="0"/>
              </a:rPr>
              <a:t>y</a:t>
            </a:r>
            <a:r>
              <a:rPr lang="zh-CN" altLang="en-US" sz="2000" dirty="0" smtClean="0">
                <a:latin typeface="Times New Roman" pitchFamily="18" charset="0"/>
              </a:rPr>
              <a:t>是杂凑函数的一个碰撞</a:t>
            </a:r>
            <a:endParaRPr lang="zh-CN" altLang="en-US" sz="2000" dirty="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a:xfrm>
            <a:off x="457200" y="990600"/>
            <a:ext cx="8229600" cy="5486400"/>
          </a:xfrm>
        </p:spPr>
        <p:txBody>
          <a:bodyPr/>
          <a:lstStyle/>
          <a:p>
            <a:r>
              <a:rPr lang="en-US" altLang="zh-CN" dirty="0" smtClean="0"/>
              <a:t>5.1 </a:t>
            </a:r>
            <a:r>
              <a:rPr lang="zh-CN" altLang="en-US" dirty="0" smtClean="0"/>
              <a:t>消息认证码</a:t>
            </a:r>
          </a:p>
          <a:p>
            <a:r>
              <a:rPr lang="en-US" altLang="zh-CN" dirty="0" smtClean="0"/>
              <a:t>5.2 </a:t>
            </a:r>
            <a:r>
              <a:rPr lang="zh-CN" altLang="en-US" dirty="0" smtClean="0"/>
              <a:t>杂凑函数</a:t>
            </a:r>
          </a:p>
          <a:p>
            <a:r>
              <a:rPr lang="en-US" altLang="zh-CN" dirty="0" smtClean="0"/>
              <a:t>5.3 MD5</a:t>
            </a:r>
            <a:r>
              <a:rPr lang="zh-CN" altLang="en-US" dirty="0" smtClean="0"/>
              <a:t>杂凑算法</a:t>
            </a:r>
          </a:p>
          <a:p>
            <a:r>
              <a:rPr lang="en-US" altLang="zh-CN" dirty="0" smtClean="0"/>
              <a:t>5.4 </a:t>
            </a:r>
            <a:r>
              <a:rPr lang="zh-CN" altLang="en-US" dirty="0" smtClean="0"/>
              <a:t>安全杂凑算法</a:t>
            </a:r>
            <a:r>
              <a:rPr lang="en-US" altLang="zh-CN" dirty="0" smtClean="0"/>
              <a:t>SHA</a:t>
            </a:r>
          </a:p>
          <a:p>
            <a:r>
              <a:rPr lang="en-US" altLang="zh-CN" dirty="0" smtClean="0"/>
              <a:t>5.5 SHA-3(</a:t>
            </a:r>
            <a:r>
              <a:rPr lang="en-US" altLang="zh-CN" dirty="0" err="1" smtClean="0"/>
              <a:t>Keccak</a:t>
            </a:r>
            <a:r>
              <a:rPr lang="zh-CN" altLang="en-US" dirty="0" smtClean="0"/>
              <a:t>算法</a:t>
            </a:r>
            <a:r>
              <a:rPr lang="en-US" altLang="zh-CN" dirty="0" smtClean="0"/>
              <a:t>)</a:t>
            </a:r>
            <a:r>
              <a:rPr lang="zh-CN" altLang="en-US" dirty="0" smtClean="0"/>
              <a:t>简介</a:t>
            </a:r>
          </a:p>
          <a:p>
            <a:r>
              <a:rPr lang="en-US" altLang="zh-CN" dirty="0" smtClean="0"/>
              <a:t>5.6 HMAC </a:t>
            </a:r>
            <a:endParaRPr lang="en-US" altLang="zh-CN"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5.2.3 </a:t>
            </a:r>
            <a:r>
              <a:rPr lang="zh-CN" altLang="en-US" dirty="0" smtClean="0"/>
              <a:t>生日攻击</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10000"/>
              </a:lnSpc>
              <a:spcBef>
                <a:spcPts val="600"/>
              </a:spcBef>
            </a:pPr>
            <a:r>
              <a:rPr lang="en-US" altLang="zh-CN" sz="2400" u="sng" dirty="0" smtClean="0">
                <a:latin typeface="Times New Roman" pitchFamily="18" charset="0"/>
              </a:rPr>
              <a:t>1. </a:t>
            </a:r>
            <a:r>
              <a:rPr lang="zh-CN" altLang="en-US" sz="2400" u="sng" dirty="0" smtClean="0">
                <a:latin typeface="Times New Roman" pitchFamily="18" charset="0"/>
              </a:rPr>
              <a:t>第</a:t>
            </a:r>
            <a:r>
              <a:rPr lang="en-US" altLang="zh-CN" sz="2400" u="sng" dirty="0" smtClean="0">
                <a:latin typeface="Times New Roman" pitchFamily="18" charset="0"/>
              </a:rPr>
              <a:t>I</a:t>
            </a:r>
            <a:r>
              <a:rPr lang="zh-CN" altLang="en-US" sz="2400" u="sng" dirty="0" smtClean="0">
                <a:latin typeface="Times New Roman" pitchFamily="18" charset="0"/>
              </a:rPr>
              <a:t>类生日攻击，</a:t>
            </a:r>
            <a:r>
              <a:rPr lang="zh-CN" altLang="en-US" sz="2400" u="sng" dirty="0" smtClean="0">
                <a:latin typeface="Times New Roman" pitchFamily="18" charset="0"/>
              </a:rPr>
              <a:t>针对</a:t>
            </a:r>
            <a:r>
              <a:rPr lang="zh-CN" altLang="en-US" sz="2400" u="sng" dirty="0" smtClean="0">
                <a:latin typeface="Times New Roman" pitchFamily="18" charset="0"/>
              </a:rPr>
              <a:t>弱</a:t>
            </a:r>
            <a:r>
              <a:rPr lang="zh-CN" altLang="en-US" sz="2400" u="sng" dirty="0" smtClean="0">
                <a:latin typeface="Times New Roman" pitchFamily="18" charset="0"/>
              </a:rPr>
              <a:t>单向性</a:t>
            </a:r>
            <a:endParaRPr lang="zh-CN" altLang="en-US" sz="2400" u="sng"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已知一散列函数</a:t>
            </a:r>
            <a:r>
              <a:rPr lang="en-US" altLang="zh-CN" sz="2000" i="1" dirty="0" smtClean="0">
                <a:latin typeface="Times New Roman" pitchFamily="18" charset="0"/>
              </a:rPr>
              <a:t>H</a:t>
            </a:r>
            <a:r>
              <a:rPr lang="zh-CN" altLang="en-US" sz="2000" dirty="0" smtClean="0">
                <a:latin typeface="Times New Roman" pitchFamily="18" charset="0"/>
              </a:rPr>
              <a:t>有</a:t>
            </a:r>
            <a:r>
              <a:rPr lang="en-US" altLang="zh-CN" sz="2000" i="1" dirty="0" smtClean="0">
                <a:latin typeface="Times New Roman" pitchFamily="18" charset="0"/>
              </a:rPr>
              <a:t>n</a:t>
            </a:r>
            <a:r>
              <a:rPr lang="zh-CN" altLang="en-US" sz="2000" dirty="0" smtClean="0">
                <a:latin typeface="Times New Roman" pitchFamily="18" charset="0"/>
              </a:rPr>
              <a:t>个可能输出，</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是一特定输出，若对</a:t>
            </a:r>
            <a:r>
              <a:rPr lang="en-US" altLang="zh-CN" sz="2000" i="1" dirty="0" smtClean="0">
                <a:latin typeface="Times New Roman" pitchFamily="18" charset="0"/>
              </a:rPr>
              <a:t>H</a:t>
            </a:r>
            <a:r>
              <a:rPr lang="zh-CN" altLang="en-US" sz="2000" dirty="0" smtClean="0">
                <a:latin typeface="Times New Roman" pitchFamily="18" charset="0"/>
              </a:rPr>
              <a:t>随机取</a:t>
            </a:r>
            <a:r>
              <a:rPr lang="en-US" altLang="zh-CN" sz="2000" i="1" dirty="0" smtClean="0">
                <a:latin typeface="Times New Roman" pitchFamily="18" charset="0"/>
              </a:rPr>
              <a:t>k</a:t>
            </a:r>
            <a:r>
              <a:rPr lang="zh-CN" altLang="en-US" sz="2000" dirty="0" smtClean="0">
                <a:latin typeface="Times New Roman" pitchFamily="18" charset="0"/>
              </a:rPr>
              <a:t>个输入，则至少有一个输入</a:t>
            </a:r>
            <a:r>
              <a:rPr lang="en-US" altLang="zh-CN" sz="2000" i="1" dirty="0" smtClean="0">
                <a:latin typeface="Times New Roman" pitchFamily="18" charset="0"/>
              </a:rPr>
              <a:t>y</a:t>
            </a:r>
            <a:r>
              <a:rPr lang="zh-CN" altLang="en-US" sz="2000" dirty="0" smtClean="0">
                <a:latin typeface="Times New Roman" pitchFamily="18" charset="0"/>
              </a:rPr>
              <a:t>使得</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a:t>
            </a:r>
            <a:r>
              <a:rPr lang="zh-CN" altLang="en-US" sz="2000" dirty="0" smtClean="0">
                <a:solidFill>
                  <a:srgbClr val="004C00"/>
                </a:solidFill>
                <a:latin typeface="Times New Roman" pitchFamily="18" charset="0"/>
              </a:rPr>
              <a:t>概率为</a:t>
            </a:r>
            <a:r>
              <a:rPr lang="en-US" altLang="zh-CN" sz="2000" dirty="0" smtClean="0">
                <a:solidFill>
                  <a:srgbClr val="004C00"/>
                </a:solidFill>
                <a:latin typeface="Times New Roman" pitchFamily="18" charset="0"/>
              </a:rPr>
              <a:t>0.5</a:t>
            </a:r>
            <a:r>
              <a:rPr lang="zh-CN" altLang="en-US" sz="2000" dirty="0" smtClean="0">
                <a:solidFill>
                  <a:srgbClr val="004C00"/>
                </a:solidFill>
                <a:latin typeface="Times New Roman" pitchFamily="18" charset="0"/>
              </a:rPr>
              <a:t>时</a:t>
            </a:r>
            <a:r>
              <a:rPr lang="zh-CN" altLang="en-US" sz="2000" dirty="0" smtClean="0">
                <a:latin typeface="Times New Roman" pitchFamily="18" charset="0"/>
              </a:rPr>
              <a:t>，</a:t>
            </a:r>
            <a:r>
              <a:rPr lang="en-US" altLang="zh-CN" sz="2000" i="1" dirty="0" smtClean="0">
                <a:latin typeface="Times New Roman" pitchFamily="18" charset="0"/>
              </a:rPr>
              <a:t>k</a:t>
            </a:r>
            <a:r>
              <a:rPr lang="zh-CN" altLang="en-US" sz="2000" dirty="0" smtClean="0">
                <a:latin typeface="Times New Roman" pitchFamily="18" charset="0"/>
              </a:rPr>
              <a:t>有多大？：</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))=0.5</a:t>
            </a:r>
            <a:r>
              <a:rPr lang="zh-CN" altLang="en-US" sz="2000" dirty="0" smtClean="0">
                <a:latin typeface="Times New Roman" pitchFamily="18" charset="0"/>
              </a:rPr>
              <a:t>的最小的</a:t>
            </a:r>
            <a:r>
              <a:rPr lang="en-US" altLang="zh-CN" sz="2000" i="1" dirty="0" smtClean="0">
                <a:latin typeface="Times New Roman" pitchFamily="18" charset="0"/>
              </a:rPr>
              <a:t>k</a:t>
            </a:r>
            <a:endParaRPr lang="zh-CN" altLang="en-US" sz="2000" i="1"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称对散列函数</a:t>
            </a:r>
            <a:r>
              <a:rPr lang="en-US" altLang="zh-CN" sz="2000" dirty="0" smtClean="0">
                <a:latin typeface="Times New Roman" pitchFamily="18" charset="0"/>
              </a:rPr>
              <a:t>H</a:t>
            </a:r>
            <a:r>
              <a:rPr lang="zh-CN" altLang="en-US" sz="2000" dirty="0" smtClean="0">
                <a:latin typeface="Times New Roman" pitchFamily="18" charset="0"/>
              </a:rPr>
              <a:t>寻找上述 </a:t>
            </a:r>
            <a:r>
              <a:rPr lang="en-US" altLang="zh-CN" sz="2000" i="1" dirty="0" smtClean="0">
                <a:solidFill>
                  <a:srgbClr val="0000FF"/>
                </a:solidFill>
                <a:latin typeface="Times New Roman" pitchFamily="18" charset="0"/>
              </a:rPr>
              <a:t>y </a:t>
            </a:r>
            <a:r>
              <a:rPr lang="zh-CN" altLang="en-US" sz="2000" dirty="0" smtClean="0">
                <a:latin typeface="Times New Roman" pitchFamily="18" charset="0"/>
              </a:rPr>
              <a:t>的攻击为</a:t>
            </a:r>
            <a:r>
              <a:rPr lang="zh-CN" altLang="en-US" sz="2000" dirty="0" smtClean="0">
                <a:solidFill>
                  <a:srgbClr val="0000FF"/>
                </a:solidFill>
                <a:latin typeface="Times New Roman" pitchFamily="18" charset="0"/>
              </a:rPr>
              <a:t>第</a:t>
            </a:r>
            <a:r>
              <a:rPr lang="en-US" altLang="zh-CN" sz="2000" dirty="0" smtClean="0">
                <a:solidFill>
                  <a:srgbClr val="0000FF"/>
                </a:solidFill>
                <a:latin typeface="Times New Roman" pitchFamily="18" charset="0"/>
              </a:rPr>
              <a:t>I</a:t>
            </a:r>
            <a:r>
              <a:rPr lang="zh-CN" altLang="en-US" sz="2000" dirty="0" smtClean="0">
                <a:solidFill>
                  <a:srgbClr val="0000FF"/>
                </a:solidFill>
                <a:latin typeface="Times New Roman" pitchFamily="18" charset="0"/>
              </a:rPr>
              <a:t>类生日攻击</a:t>
            </a:r>
            <a:r>
              <a:rPr lang="zh-CN" altLang="en-US" sz="2000" dirty="0" smtClean="0">
                <a:solidFill>
                  <a:srgbClr val="FF0000"/>
                </a:solidFill>
                <a:latin typeface="Times New Roman" pitchFamily="18" charset="0"/>
              </a:rPr>
              <a:t>，复杂度</a:t>
            </a:r>
            <a:r>
              <a:rPr lang="en-US" altLang="zh-CN" sz="2000" i="1" dirty="0" smtClean="0">
                <a:solidFill>
                  <a:srgbClr val="0000FF"/>
                </a:solidFill>
                <a:latin typeface="Times New Roman" pitchFamily="18" charset="0"/>
                <a:cs typeface="Times New Roman" pitchFamily="18" charset="0"/>
              </a:rPr>
              <a:t>O</a:t>
            </a:r>
            <a:r>
              <a:rPr lang="en-US" altLang="zh-CN" sz="2000" dirty="0" smtClean="0">
                <a:solidFill>
                  <a:srgbClr val="0000FF"/>
                </a:solidFill>
                <a:latin typeface="Times New Roman" pitchFamily="18" charset="0"/>
                <a:cs typeface="Times New Roman" pitchFamily="18" charset="0"/>
              </a:rPr>
              <a:t>(2</a:t>
            </a:r>
            <a:r>
              <a:rPr lang="en-US" altLang="zh-CN" sz="2000" baseline="30000" dirty="0" smtClean="0">
                <a:solidFill>
                  <a:srgbClr val="0000FF"/>
                </a:solidFill>
                <a:latin typeface="Times New Roman" pitchFamily="18" charset="0"/>
                <a:cs typeface="Times New Roman" pitchFamily="18" charset="0"/>
              </a:rPr>
              <a:t>m-1</a:t>
            </a:r>
            <a:r>
              <a:rPr lang="en-US" altLang="zh-CN" sz="2000" dirty="0" smtClean="0">
                <a:solidFill>
                  <a:srgbClr val="0000FF"/>
                </a:solidFill>
                <a:latin typeface="Times New Roman" pitchFamily="18" charset="0"/>
                <a:cs typeface="Times New Roman" pitchFamily="18" charset="0"/>
              </a:rPr>
              <a:t>)</a:t>
            </a:r>
            <a:endParaRPr lang="zh-CN" altLang="en-US" sz="2000" dirty="0" smtClean="0">
              <a:solidFill>
                <a:srgbClr val="FF0000"/>
              </a:solidFill>
              <a:latin typeface="Times New Roman" pitchFamily="18" charset="0"/>
            </a:endParaRPr>
          </a:p>
          <a:p>
            <a:pPr>
              <a:lnSpc>
                <a:spcPct val="110000"/>
              </a:lnSpc>
              <a:spcBef>
                <a:spcPts val="600"/>
              </a:spcBef>
            </a:pPr>
            <a:r>
              <a:rPr lang="zh-CN" altLang="en-US" sz="2400" dirty="0" smtClean="0">
                <a:latin typeface="Times New Roman" pitchFamily="18" charset="0"/>
              </a:rPr>
              <a:t>第</a:t>
            </a:r>
            <a:r>
              <a:rPr lang="en-US" altLang="zh-CN" sz="2400" dirty="0" smtClean="0">
                <a:latin typeface="Times New Roman" pitchFamily="18" charset="0"/>
              </a:rPr>
              <a:t>I</a:t>
            </a:r>
            <a:r>
              <a:rPr lang="zh-CN" altLang="en-US" sz="2400" dirty="0" smtClean="0">
                <a:latin typeface="Times New Roman" pitchFamily="18" charset="0"/>
              </a:rPr>
              <a:t>类生日攻击的概率计算</a:t>
            </a:r>
          </a:p>
          <a:p>
            <a:pPr lvl="1">
              <a:lnSpc>
                <a:spcPct val="110000"/>
              </a:lnSpc>
              <a:spcBef>
                <a:spcPts val="600"/>
              </a:spcBef>
            </a:pPr>
            <a:r>
              <a:rPr lang="zh-CN" altLang="en-US" sz="2000" dirty="0" smtClean="0">
                <a:latin typeface="Times New Roman" pitchFamily="18" charset="0"/>
              </a:rPr>
              <a:t>因为</a:t>
            </a:r>
            <a:r>
              <a:rPr lang="en-US" altLang="zh-CN" sz="2000" i="1" dirty="0" smtClean="0">
                <a:latin typeface="Times New Roman" pitchFamily="18" charset="0"/>
              </a:rPr>
              <a:t>H</a:t>
            </a:r>
            <a:r>
              <a:rPr lang="zh-CN" altLang="en-US" sz="2000" dirty="0" smtClean="0">
                <a:latin typeface="Times New Roman" pitchFamily="18" charset="0"/>
              </a:rPr>
              <a:t>有</a:t>
            </a:r>
            <a:r>
              <a:rPr lang="en-US" altLang="zh-CN" sz="2000" i="1" dirty="0" smtClean="0">
                <a:latin typeface="Times New Roman" pitchFamily="18" charset="0"/>
              </a:rPr>
              <a:t>n</a:t>
            </a:r>
            <a:r>
              <a:rPr lang="zh-CN" altLang="en-US" sz="2000" dirty="0" smtClean="0">
                <a:latin typeface="Times New Roman" pitchFamily="18" charset="0"/>
              </a:rPr>
              <a:t>个可能的输出，所以</a:t>
            </a:r>
            <a:r>
              <a:rPr lang="zh-CN" altLang="en-US" sz="2000" dirty="0" smtClean="0">
                <a:solidFill>
                  <a:srgbClr val="0000FF"/>
                </a:solidFill>
                <a:latin typeface="Times New Roman" pitchFamily="18" charset="0"/>
              </a:rPr>
              <a:t>输入</a:t>
            </a:r>
            <a:r>
              <a:rPr lang="en-US" altLang="zh-CN" sz="2000" i="1" dirty="0" smtClean="0">
                <a:solidFill>
                  <a:srgbClr val="0000FF"/>
                </a:solidFill>
                <a:latin typeface="Times New Roman" pitchFamily="18" charset="0"/>
              </a:rPr>
              <a:t>y</a:t>
            </a:r>
            <a:r>
              <a:rPr lang="zh-CN" altLang="en-US" sz="2000" dirty="0" smtClean="0">
                <a:solidFill>
                  <a:srgbClr val="0000FF"/>
                </a:solidFill>
                <a:latin typeface="Times New Roman" pitchFamily="18" charset="0"/>
              </a:rPr>
              <a:t>产生的输出</a:t>
            </a:r>
            <a:r>
              <a:rPr lang="en-US" altLang="zh-CN" sz="2000" i="1" dirty="0" smtClean="0">
                <a:solidFill>
                  <a:srgbClr val="0000FF"/>
                </a:solidFill>
                <a:latin typeface="Times New Roman" pitchFamily="18" charset="0"/>
              </a:rPr>
              <a:t>H</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y</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等于特定输出</a:t>
            </a:r>
            <a:r>
              <a:rPr lang="en-US" altLang="zh-CN" sz="2000" i="1" dirty="0" smtClean="0">
                <a:solidFill>
                  <a:srgbClr val="0000FF"/>
                </a:solidFill>
                <a:latin typeface="Times New Roman" pitchFamily="18" charset="0"/>
              </a:rPr>
              <a:t>H</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的概率</a:t>
            </a:r>
            <a:r>
              <a:rPr lang="zh-CN" altLang="en-US" sz="2000" dirty="0" smtClean="0">
                <a:latin typeface="Times New Roman" pitchFamily="18" charset="0"/>
              </a:rPr>
              <a:t>是</a:t>
            </a:r>
            <a:r>
              <a:rPr lang="en-US" altLang="zh-CN" sz="2000" dirty="0" smtClean="0">
                <a:solidFill>
                  <a:srgbClr val="0000FF"/>
                </a:solidFill>
                <a:latin typeface="Times New Roman" pitchFamily="18" charset="0"/>
              </a:rPr>
              <a:t>1/</a:t>
            </a:r>
            <a:r>
              <a:rPr lang="en-US" altLang="zh-CN" sz="2000" i="1"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，不等的概率是</a:t>
            </a:r>
            <a:r>
              <a:rPr lang="en-US" altLang="zh-CN" sz="2000" dirty="0" smtClean="0">
                <a:solidFill>
                  <a:srgbClr val="0000FF"/>
                </a:solidFill>
                <a:latin typeface="Times New Roman" pitchFamily="18" charset="0"/>
              </a:rPr>
              <a:t>[1-1/</a:t>
            </a:r>
            <a:r>
              <a:rPr lang="en-US" altLang="zh-CN" sz="2000" i="1"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endParaRPr lang="en-US" altLang="zh-CN" sz="2000" dirty="0" smtClean="0">
              <a:latin typeface="Times New Roman" pitchFamily="18" charset="0"/>
            </a:endParaRPr>
          </a:p>
          <a:p>
            <a:pPr lvl="1">
              <a:lnSpc>
                <a:spcPct val="110000"/>
              </a:lnSpc>
              <a:spcBef>
                <a:spcPts val="600"/>
              </a:spcBef>
            </a:pPr>
            <a:r>
              <a:rPr lang="en-US" altLang="zh-CN" sz="2000" i="1" dirty="0" smtClean="0">
                <a:solidFill>
                  <a:srgbClr val="0000FF"/>
                </a:solidFill>
                <a:latin typeface="Times New Roman" pitchFamily="18" charset="0"/>
              </a:rPr>
              <a:t>y</a:t>
            </a:r>
            <a:r>
              <a:rPr lang="zh-CN" altLang="en-US" sz="2000" dirty="0" smtClean="0">
                <a:solidFill>
                  <a:srgbClr val="0000FF"/>
                </a:solidFill>
                <a:latin typeface="Times New Roman" pitchFamily="18" charset="0"/>
              </a:rPr>
              <a:t>取</a:t>
            </a:r>
            <a:r>
              <a:rPr lang="en-US" altLang="zh-CN" sz="2000" i="1" dirty="0" smtClean="0">
                <a:solidFill>
                  <a:srgbClr val="0000FF"/>
                </a:solidFill>
                <a:latin typeface="Times New Roman" pitchFamily="18" charset="0"/>
              </a:rPr>
              <a:t>k</a:t>
            </a:r>
            <a:r>
              <a:rPr lang="zh-CN" altLang="en-US" sz="2000" dirty="0" smtClean="0">
                <a:solidFill>
                  <a:srgbClr val="0000FF"/>
                </a:solidFill>
                <a:latin typeface="Times New Roman" pitchFamily="18" charset="0"/>
              </a:rPr>
              <a:t>个随机值</a:t>
            </a:r>
            <a:r>
              <a:rPr lang="zh-CN" altLang="en-US" sz="2000" dirty="0" smtClean="0">
                <a:latin typeface="Times New Roman" pitchFamily="18" charset="0"/>
              </a:rPr>
              <a:t>而函数的</a:t>
            </a:r>
            <a:r>
              <a:rPr lang="en-US" altLang="zh-CN" sz="2000" i="1" dirty="0" smtClean="0">
                <a:solidFill>
                  <a:srgbClr val="0000FF"/>
                </a:solidFill>
                <a:latin typeface="Times New Roman" pitchFamily="18" charset="0"/>
              </a:rPr>
              <a:t>k</a:t>
            </a:r>
            <a:r>
              <a:rPr lang="zh-CN" altLang="en-US" sz="2000" dirty="0" smtClean="0">
                <a:solidFill>
                  <a:srgbClr val="0000FF"/>
                </a:solidFill>
                <a:latin typeface="Times New Roman" pitchFamily="18" charset="0"/>
              </a:rPr>
              <a:t>个输出中没有一个等于</a:t>
            </a:r>
            <a:r>
              <a:rPr lang="en-US" altLang="zh-CN" sz="2000" i="1" dirty="0" smtClean="0">
                <a:solidFill>
                  <a:srgbClr val="0000FF"/>
                </a:solidFill>
                <a:latin typeface="Times New Roman" pitchFamily="18" charset="0"/>
              </a:rPr>
              <a:t>H</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的概率等于</a:t>
            </a:r>
            <a:r>
              <a:rPr lang="en-US" altLang="zh-CN" sz="2000" dirty="0" smtClean="0">
                <a:solidFill>
                  <a:srgbClr val="0000FF"/>
                </a:solidFill>
                <a:latin typeface="Times New Roman" pitchFamily="18" charset="0"/>
              </a:rPr>
              <a:t>[1-1/</a:t>
            </a:r>
            <a:r>
              <a:rPr lang="en-US" altLang="zh-CN" sz="2000" i="1"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r>
              <a:rPr lang="en-US" altLang="zh-CN" sz="2000" i="1" baseline="30000" dirty="0" smtClean="0">
                <a:solidFill>
                  <a:srgbClr val="0000FF"/>
                </a:solidFill>
                <a:latin typeface="Times New Roman" pitchFamily="18" charset="0"/>
              </a:rPr>
              <a:t>k</a:t>
            </a:r>
            <a:r>
              <a:rPr lang="zh-CN" altLang="en-US" sz="2000" dirty="0" smtClean="0">
                <a:latin typeface="Times New Roman" pitchFamily="18" charset="0"/>
              </a:rPr>
              <a:t>，所以</a:t>
            </a:r>
            <a:r>
              <a:rPr lang="zh-CN" altLang="en-US" sz="2000" dirty="0" smtClean="0">
                <a:solidFill>
                  <a:srgbClr val="0000FF"/>
                </a:solidFill>
                <a:latin typeface="Times New Roman" pitchFamily="18" charset="0"/>
              </a:rPr>
              <a:t>至少有一个等于</a:t>
            </a:r>
            <a:r>
              <a:rPr lang="en-US" altLang="zh-CN" sz="2000" i="1" dirty="0" smtClean="0">
                <a:solidFill>
                  <a:srgbClr val="0000FF"/>
                </a:solidFill>
                <a:latin typeface="Times New Roman" pitchFamily="18" charset="0"/>
              </a:rPr>
              <a:t>H</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的概率为</a:t>
            </a:r>
            <a:r>
              <a:rPr lang="en-US" altLang="zh-CN" sz="2000" dirty="0" smtClean="0">
                <a:solidFill>
                  <a:srgbClr val="0000FF"/>
                </a:solidFill>
                <a:latin typeface="Times New Roman" pitchFamily="18" charset="0"/>
              </a:rPr>
              <a:t>1-[1-1/</a:t>
            </a:r>
            <a:r>
              <a:rPr lang="en-US" altLang="zh-CN" sz="2000" i="1"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r>
              <a:rPr lang="en-US" altLang="zh-CN" sz="2000" i="1" baseline="30000" dirty="0" smtClean="0">
                <a:solidFill>
                  <a:srgbClr val="0000FF"/>
                </a:solidFill>
                <a:latin typeface="Times New Roman" pitchFamily="18" charset="0"/>
              </a:rPr>
              <a:t>k</a:t>
            </a:r>
            <a:endParaRPr lang="en-US" altLang="zh-CN" sz="2000"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由</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baseline="30000" dirty="0" smtClean="0">
                <a:latin typeface="Times New Roman" pitchFamily="18" charset="0"/>
              </a:rPr>
              <a:t>k</a:t>
            </a:r>
            <a:r>
              <a:rPr lang="en-US" altLang="zh-CN" sz="2000" dirty="0" smtClean="0">
                <a:latin typeface="Times New Roman" pitchFamily="18" charset="0"/>
              </a:rPr>
              <a:t>≈1+</a:t>
            </a:r>
            <a:r>
              <a:rPr lang="en-US" altLang="zh-CN" sz="2000" i="1" dirty="0" smtClean="0">
                <a:latin typeface="Times New Roman" pitchFamily="18" charset="0"/>
              </a:rPr>
              <a:t>kx</a:t>
            </a:r>
            <a:r>
              <a:rPr lang="zh-CN" altLang="en-US" sz="2000" dirty="0" smtClean="0">
                <a:latin typeface="Times New Roman" pitchFamily="18" charset="0"/>
              </a:rPr>
              <a:t>，其中</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|&lt;&lt;1</a:t>
            </a:r>
            <a:r>
              <a:rPr lang="zh-CN" altLang="en-US" sz="2000" dirty="0" smtClean="0">
                <a:latin typeface="Times New Roman" pitchFamily="18" charset="0"/>
              </a:rPr>
              <a:t>，可得  </a:t>
            </a:r>
            <a:r>
              <a:rPr lang="en-US" altLang="zh-CN" sz="2000" dirty="0" smtClean="0">
                <a:latin typeface="Times New Roman" pitchFamily="18" charset="0"/>
              </a:rPr>
              <a:t>1-[1-1/</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k</a:t>
            </a:r>
            <a:r>
              <a:rPr lang="en-US" altLang="zh-CN" sz="2000" dirty="0" smtClean="0">
                <a:latin typeface="Times New Roman" pitchFamily="18" charset="0"/>
              </a:rPr>
              <a:t>≈1-[1-</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n</a:t>
            </a:r>
            <a:endParaRPr lang="en-US" altLang="zh-CN" sz="2000"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若使上述概率等于</a:t>
            </a:r>
            <a:r>
              <a:rPr lang="en-US" altLang="zh-CN" sz="2000" dirty="0" smtClean="0">
                <a:latin typeface="Times New Roman" pitchFamily="18" charset="0"/>
              </a:rPr>
              <a:t>0.5</a:t>
            </a:r>
            <a:r>
              <a:rPr lang="zh-CN" altLang="en-US" sz="2000" dirty="0" smtClean="0">
                <a:latin typeface="Times New Roman" pitchFamily="18" charset="0"/>
              </a:rPr>
              <a:t>，则</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/2</a:t>
            </a:r>
          </a:p>
          <a:p>
            <a:pPr lvl="1">
              <a:lnSpc>
                <a:spcPct val="110000"/>
              </a:lnSpc>
              <a:spcBef>
                <a:spcPts val="600"/>
              </a:spcBef>
            </a:pPr>
            <a:r>
              <a:rPr lang="zh-CN" altLang="en-US" sz="2000" dirty="0" smtClean="0">
                <a:latin typeface="Times New Roman" pitchFamily="18" charset="0"/>
              </a:rPr>
              <a:t>特别地，若</a:t>
            </a:r>
            <a:r>
              <a:rPr lang="en-US" altLang="zh-CN" sz="2000" i="1" dirty="0" smtClean="0">
                <a:latin typeface="Times New Roman" pitchFamily="18" charset="0"/>
              </a:rPr>
              <a:t>H</a:t>
            </a:r>
            <a:r>
              <a:rPr lang="zh-CN" altLang="en-US" sz="2000" dirty="0" smtClean="0">
                <a:latin typeface="Times New Roman" pitchFamily="18" charset="0"/>
              </a:rPr>
              <a:t>的输出为</a:t>
            </a:r>
            <a:r>
              <a:rPr lang="en-US" altLang="zh-CN" sz="2000" i="1" dirty="0" smtClean="0">
                <a:latin typeface="Times New Roman" pitchFamily="18" charset="0"/>
              </a:rPr>
              <a:t>m</a:t>
            </a:r>
            <a:r>
              <a:rPr lang="zh-CN" altLang="en-US" sz="2000" dirty="0" smtClean="0">
                <a:latin typeface="Times New Roman" pitchFamily="18" charset="0"/>
              </a:rPr>
              <a:t>比特长，即可能的输出个数</a:t>
            </a:r>
            <a:r>
              <a:rPr lang="en-US" altLang="zh-CN" sz="2000" i="1" dirty="0" smtClean="0">
                <a:latin typeface="Times New Roman" pitchFamily="18" charset="0"/>
              </a:rPr>
              <a:t>n</a:t>
            </a:r>
            <a:r>
              <a:rPr lang="en-US" altLang="zh-CN" sz="2000" dirty="0" smtClean="0">
                <a:latin typeface="Times New Roman" pitchFamily="18" charset="0"/>
              </a:rPr>
              <a:t>=2</a:t>
            </a:r>
            <a:r>
              <a:rPr lang="en-US" altLang="zh-CN" sz="2000" i="1" baseline="30000" dirty="0" smtClean="0">
                <a:latin typeface="Times New Roman" pitchFamily="18" charset="0"/>
              </a:rPr>
              <a:t>m</a:t>
            </a:r>
            <a:r>
              <a:rPr lang="zh-CN" altLang="en-US" sz="2000" dirty="0" smtClean="0">
                <a:latin typeface="Times New Roman" pitchFamily="18" charset="0"/>
              </a:rPr>
              <a:t>，则</a:t>
            </a:r>
            <a:r>
              <a:rPr lang="en-US" altLang="zh-CN" sz="2000" i="1" dirty="0" smtClean="0">
                <a:solidFill>
                  <a:srgbClr val="004C00"/>
                </a:solidFill>
                <a:latin typeface="Times New Roman" pitchFamily="18" charset="0"/>
              </a:rPr>
              <a:t>k</a:t>
            </a:r>
            <a:r>
              <a:rPr lang="en-US" altLang="zh-CN" sz="2000" dirty="0" smtClean="0">
                <a:solidFill>
                  <a:srgbClr val="004C00"/>
                </a:solidFill>
                <a:latin typeface="Times New Roman" pitchFamily="18" charset="0"/>
              </a:rPr>
              <a:t>=2</a:t>
            </a:r>
            <a:r>
              <a:rPr lang="en-US" altLang="zh-CN" sz="2000" i="1" baseline="30000" dirty="0" smtClean="0">
                <a:solidFill>
                  <a:srgbClr val="004C00"/>
                </a:solidFill>
                <a:latin typeface="Times New Roman" pitchFamily="18" charset="0"/>
              </a:rPr>
              <a:t>m</a:t>
            </a:r>
            <a:r>
              <a:rPr lang="en-US" altLang="zh-CN" sz="2000" baseline="30000" dirty="0" smtClean="0">
                <a:solidFill>
                  <a:srgbClr val="004C00"/>
                </a:solidFill>
                <a:latin typeface="Times New Roman" pitchFamily="18" charset="0"/>
              </a:rPr>
              <a:t>-1</a:t>
            </a:r>
          </a:p>
          <a:p>
            <a:pPr lvl="2">
              <a:lnSpc>
                <a:spcPct val="110000"/>
              </a:lnSpc>
              <a:spcBef>
                <a:spcPts val="600"/>
              </a:spcBef>
            </a:pPr>
            <a:endParaRPr lang="zh-CN" altLang="en-US" sz="2000" dirty="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5.2.3 </a:t>
            </a:r>
            <a:r>
              <a:rPr lang="zh-CN" altLang="en-US" dirty="0" smtClean="0"/>
              <a:t>生日攻击</a:t>
            </a:r>
            <a:endParaRPr lang="zh-CN" altLang="en-US" dirty="0"/>
          </a:p>
        </p:txBody>
      </p:sp>
      <p:sp>
        <p:nvSpPr>
          <p:cNvPr id="3" name="内容占位符 2"/>
          <p:cNvSpPr>
            <a:spLocks noGrp="1"/>
          </p:cNvSpPr>
          <p:nvPr>
            <p:ph idx="1"/>
          </p:nvPr>
        </p:nvSpPr>
        <p:spPr>
          <a:xfrm>
            <a:off x="457200" y="914400"/>
            <a:ext cx="8458200" cy="5562600"/>
          </a:xfrm>
        </p:spPr>
        <p:txBody>
          <a:bodyPr/>
          <a:lstStyle/>
          <a:p>
            <a:r>
              <a:rPr lang="en-US" altLang="zh-CN" sz="2400" dirty="0" smtClean="0">
                <a:latin typeface="Times New Roman" pitchFamily="18" charset="0"/>
              </a:rPr>
              <a:t>2. </a:t>
            </a:r>
            <a:r>
              <a:rPr lang="zh-CN" altLang="en-US" sz="2400" dirty="0" smtClean="0">
                <a:latin typeface="Times New Roman" pitchFamily="18" charset="0"/>
              </a:rPr>
              <a:t>生日悖论</a:t>
            </a:r>
          </a:p>
          <a:p>
            <a:pPr lvl="1"/>
            <a:r>
              <a:rPr lang="zh-CN" altLang="en-US" sz="2000" dirty="0" smtClean="0">
                <a:solidFill>
                  <a:srgbClr val="0000FF"/>
                </a:solidFill>
                <a:latin typeface="Times New Roman" pitchFamily="18" charset="0"/>
              </a:rPr>
              <a:t>生日悖论是考虑这样一个问题：在</a:t>
            </a:r>
            <a:r>
              <a:rPr lang="en-US" altLang="zh-CN" sz="2000" i="1" dirty="0" smtClean="0">
                <a:solidFill>
                  <a:srgbClr val="0000FF"/>
                </a:solidFill>
                <a:latin typeface="Times New Roman" pitchFamily="18" charset="0"/>
              </a:rPr>
              <a:t>k</a:t>
            </a:r>
            <a:r>
              <a:rPr lang="zh-CN" altLang="en-US" sz="2000" dirty="0" smtClean="0">
                <a:solidFill>
                  <a:srgbClr val="0000FF"/>
                </a:solidFill>
                <a:latin typeface="Times New Roman" pitchFamily="18" charset="0"/>
              </a:rPr>
              <a:t>个人中至少有两个人的生日相同的概率大于</a:t>
            </a:r>
            <a:r>
              <a:rPr lang="en-US" altLang="zh-CN" sz="2000" dirty="0" smtClean="0">
                <a:solidFill>
                  <a:srgbClr val="0000FF"/>
                </a:solidFill>
                <a:latin typeface="Times New Roman" pitchFamily="18" charset="0"/>
              </a:rPr>
              <a:t>0.5</a:t>
            </a:r>
            <a:r>
              <a:rPr lang="zh-CN" altLang="en-US" sz="2000" dirty="0" smtClean="0">
                <a:solidFill>
                  <a:srgbClr val="0000FF"/>
                </a:solidFill>
                <a:latin typeface="Times New Roman" pitchFamily="18" charset="0"/>
              </a:rPr>
              <a:t>时，</a:t>
            </a:r>
            <a:r>
              <a:rPr lang="en-US" altLang="zh-CN" sz="2000" i="1" dirty="0" smtClean="0">
                <a:solidFill>
                  <a:srgbClr val="0000FF"/>
                </a:solidFill>
                <a:latin typeface="Times New Roman" pitchFamily="18" charset="0"/>
              </a:rPr>
              <a:t>k</a:t>
            </a:r>
            <a:r>
              <a:rPr lang="zh-CN" altLang="en-US" sz="2000" dirty="0" smtClean="0">
                <a:solidFill>
                  <a:srgbClr val="0000FF"/>
                </a:solidFill>
                <a:latin typeface="Times New Roman" pitchFamily="18" charset="0"/>
              </a:rPr>
              <a:t>至少多大？</a:t>
            </a:r>
          </a:p>
          <a:p>
            <a:pPr lvl="1"/>
            <a:r>
              <a:rPr lang="en-US" altLang="zh-CN" sz="2000" i="1" dirty="0" smtClean="0">
                <a:latin typeface="Times New Roman" pitchFamily="18" charset="0"/>
              </a:rPr>
              <a:t>k</a:t>
            </a:r>
            <a:r>
              <a:rPr lang="zh-CN" altLang="en-US" sz="2000" dirty="0" smtClean="0">
                <a:latin typeface="Times New Roman" pitchFamily="18" charset="0"/>
              </a:rPr>
              <a:t>个人中至少有两个取值相同的概率记为</a:t>
            </a:r>
            <a:r>
              <a:rPr lang="en-US" altLang="zh-CN" sz="2000" i="1" dirty="0" smtClean="0">
                <a:latin typeface="Times New Roman" pitchFamily="18" charset="0"/>
              </a:rPr>
              <a:t>P</a:t>
            </a:r>
            <a:r>
              <a:rPr lang="en-US" altLang="zh-CN" sz="2000" dirty="0" smtClean="0">
                <a:latin typeface="Times New Roman" pitchFamily="18" charset="0"/>
              </a:rPr>
              <a:t>(365, </a:t>
            </a:r>
            <a:r>
              <a:rPr lang="en-US" altLang="zh-CN" sz="2000" i="1" dirty="0" smtClean="0">
                <a:latin typeface="Times New Roman" pitchFamily="18" charset="0"/>
              </a:rPr>
              <a:t>k</a:t>
            </a:r>
            <a:r>
              <a:rPr lang="en-US" altLang="zh-CN" sz="2000" dirty="0" smtClean="0">
                <a:latin typeface="Times New Roman" pitchFamily="18" charset="0"/>
              </a:rPr>
              <a:t>)</a:t>
            </a:r>
          </a:p>
          <a:p>
            <a:pPr lvl="1"/>
            <a:r>
              <a:rPr lang="zh-CN" altLang="en-US" sz="2000" dirty="0" smtClean="0">
                <a:latin typeface="Times New Roman" pitchFamily="18" charset="0"/>
              </a:rPr>
              <a:t>若</a:t>
            </a:r>
            <a:r>
              <a:rPr lang="en-US" altLang="zh-CN" sz="2000" i="1" dirty="0" smtClean="0">
                <a:latin typeface="Times New Roman" pitchFamily="18" charset="0"/>
              </a:rPr>
              <a:t>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365</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(365, </a:t>
            </a:r>
            <a:r>
              <a:rPr lang="en-US" altLang="zh-CN" sz="2000" i="1" dirty="0" smtClean="0">
                <a:latin typeface="Times New Roman" pitchFamily="18" charset="0"/>
              </a:rPr>
              <a:t>k</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A</a:t>
            </a:r>
            <a:r>
              <a:rPr lang="en-US" altLang="zh-CN" sz="2000" i="1" baseline="30000" dirty="0" smtClean="0">
                <a:latin typeface="Times New Roman" pitchFamily="18" charset="0"/>
              </a:rPr>
              <a:t>k</a:t>
            </a:r>
            <a:r>
              <a:rPr lang="en-US" altLang="zh-CN" sz="2000" baseline="-25000" dirty="0" smtClean="0">
                <a:latin typeface="Times New Roman" pitchFamily="18" charset="0"/>
              </a:rPr>
              <a:t>365</a:t>
            </a:r>
            <a:r>
              <a:rPr lang="en-US" altLang="zh-CN" sz="2000" i="1" baseline="30000" dirty="0" smtClean="0">
                <a:latin typeface="Times New Roman" pitchFamily="18" charset="0"/>
              </a:rPr>
              <a:t> </a:t>
            </a:r>
            <a:r>
              <a:rPr lang="en-US" altLang="zh-CN" sz="2000" dirty="0" smtClean="0">
                <a:latin typeface="Times New Roman" pitchFamily="18" charset="0"/>
              </a:rPr>
              <a:t>/365</a:t>
            </a:r>
            <a:r>
              <a:rPr lang="en-US" altLang="zh-CN" sz="2000" i="1" baseline="30000" dirty="0" smtClean="0">
                <a:latin typeface="Times New Roman" pitchFamily="18" charset="0"/>
              </a:rPr>
              <a:t>k</a:t>
            </a:r>
            <a:r>
              <a:rPr lang="en-US" altLang="zh-CN" sz="2000" dirty="0" smtClean="0">
                <a:latin typeface="Times New Roman" pitchFamily="18" charset="0"/>
              </a:rPr>
              <a:t>, </a:t>
            </a:r>
            <a:r>
              <a:rPr lang="zh-CN" altLang="en-US" sz="2000" dirty="0" smtClean="0">
                <a:latin typeface="Times New Roman" pitchFamily="18" charset="0"/>
              </a:rPr>
              <a:t>其中</a:t>
            </a:r>
            <a:r>
              <a:rPr lang="en-US" altLang="zh-CN" sz="2000" i="1" dirty="0" smtClean="0">
                <a:latin typeface="Times New Roman" pitchFamily="18" charset="0"/>
              </a:rPr>
              <a:t>A</a:t>
            </a:r>
            <a:r>
              <a:rPr lang="en-US" altLang="zh-CN" sz="2000" i="1" baseline="30000" dirty="0" smtClean="0">
                <a:latin typeface="Times New Roman" pitchFamily="18" charset="0"/>
              </a:rPr>
              <a:t>k</a:t>
            </a:r>
            <a:r>
              <a:rPr lang="en-US" altLang="zh-CN" sz="2000" baseline="-25000" dirty="0" smtClean="0">
                <a:latin typeface="Times New Roman" pitchFamily="18" charset="0"/>
              </a:rPr>
              <a:t>365</a:t>
            </a:r>
            <a:r>
              <a:rPr lang="en-US" altLang="zh-CN" sz="2000" i="1" baseline="30000" dirty="0" smtClean="0">
                <a:latin typeface="Times New Roman" pitchFamily="18" charset="0"/>
              </a:rPr>
              <a:t> </a:t>
            </a:r>
            <a:r>
              <a:rPr lang="en-US" altLang="zh-CN" sz="2000" dirty="0" smtClean="0">
                <a:latin typeface="Times New Roman" pitchFamily="18" charset="0"/>
              </a:rPr>
              <a:t>=365!/(365-</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排列</a:t>
            </a:r>
            <a:endParaRPr lang="en-US" altLang="zh-CN" sz="2000" dirty="0" smtClean="0">
              <a:latin typeface="Times New Roman" pitchFamily="18" charset="0"/>
            </a:endParaRPr>
          </a:p>
          <a:p>
            <a:pPr lvl="1"/>
            <a:r>
              <a:rPr lang="zh-CN" altLang="en-US" sz="2000" dirty="0" smtClean="0">
                <a:solidFill>
                  <a:srgbClr val="0000FF"/>
                </a:solidFill>
                <a:latin typeface="Times New Roman" pitchFamily="18" charset="0"/>
              </a:rPr>
              <a:t>生日悖论就是求使得</a:t>
            </a:r>
            <a:r>
              <a:rPr lang="en-US" altLang="zh-CN" sz="2000" i="1" dirty="0" smtClean="0">
                <a:solidFill>
                  <a:srgbClr val="0000FF"/>
                </a:solidFill>
                <a:latin typeface="Times New Roman" pitchFamily="18" charset="0"/>
              </a:rPr>
              <a:t>P</a:t>
            </a:r>
            <a:r>
              <a:rPr lang="en-US" altLang="zh-CN" sz="2000" dirty="0" smtClean="0">
                <a:solidFill>
                  <a:srgbClr val="0000FF"/>
                </a:solidFill>
                <a:latin typeface="Times New Roman" pitchFamily="18" charset="0"/>
              </a:rPr>
              <a:t>(365,</a:t>
            </a:r>
            <a:r>
              <a:rPr lang="en-US" altLang="zh-CN" sz="2000" i="1" dirty="0" smtClean="0">
                <a:solidFill>
                  <a:srgbClr val="0000FF"/>
                </a:solidFill>
                <a:latin typeface="Times New Roman" pitchFamily="18" charset="0"/>
              </a:rPr>
              <a:t>k</a:t>
            </a:r>
            <a:r>
              <a:rPr lang="en-US" altLang="zh-CN" sz="2000" dirty="0" smtClean="0">
                <a:solidFill>
                  <a:srgbClr val="0000FF"/>
                </a:solidFill>
                <a:latin typeface="Times New Roman" pitchFamily="18" charset="0"/>
              </a:rPr>
              <a:t>)≥0.5</a:t>
            </a:r>
            <a:r>
              <a:rPr lang="zh-CN" altLang="en-US" sz="2000" dirty="0" smtClean="0">
                <a:solidFill>
                  <a:srgbClr val="0000FF"/>
                </a:solidFill>
                <a:latin typeface="Times New Roman" pitchFamily="18" charset="0"/>
              </a:rPr>
              <a:t>的最小</a:t>
            </a:r>
            <a:r>
              <a:rPr lang="en-US" altLang="zh-CN" sz="2000" i="1" dirty="0" smtClean="0">
                <a:solidFill>
                  <a:srgbClr val="0000FF"/>
                </a:solidFill>
                <a:latin typeface="Times New Roman" pitchFamily="18" charset="0"/>
              </a:rPr>
              <a:t>k</a:t>
            </a:r>
          </a:p>
          <a:p>
            <a:pPr lvl="1"/>
            <a:r>
              <a:rPr lang="zh-CN" altLang="en-US" sz="2000" dirty="0" smtClean="0">
                <a:latin typeface="Times New Roman" pitchFamily="18" charset="0"/>
              </a:rPr>
              <a:t>当</a:t>
            </a:r>
            <a:r>
              <a:rPr lang="en-US" altLang="zh-CN" sz="2000" i="1" dirty="0" smtClean="0">
                <a:latin typeface="Times New Roman" pitchFamily="18" charset="0"/>
              </a:rPr>
              <a:t>k</a:t>
            </a:r>
            <a:r>
              <a:rPr lang="en-US" altLang="zh-CN" sz="2000" dirty="0" smtClean="0">
                <a:latin typeface="Times New Roman" pitchFamily="18" charset="0"/>
              </a:rPr>
              <a:t>=23</a:t>
            </a:r>
            <a:r>
              <a:rPr lang="zh-CN" altLang="en-US" sz="2000" dirty="0" smtClean="0">
                <a:latin typeface="Times New Roman" pitchFamily="18" charset="0"/>
              </a:rPr>
              <a:t>时，</a:t>
            </a:r>
            <a:r>
              <a:rPr lang="en-US" altLang="zh-CN" sz="2000" i="1" dirty="0" smtClean="0">
                <a:latin typeface="Times New Roman" pitchFamily="18" charset="0"/>
              </a:rPr>
              <a:t>P</a:t>
            </a:r>
            <a:r>
              <a:rPr lang="en-US" altLang="zh-CN" sz="2000" dirty="0" smtClean="0">
                <a:latin typeface="Times New Roman" pitchFamily="18" charset="0"/>
              </a:rPr>
              <a:t>(365,23)=0.5073</a:t>
            </a:r>
            <a:r>
              <a:rPr lang="zh-CN" altLang="en-US" sz="2000" dirty="0" smtClean="0">
                <a:latin typeface="Times New Roman" pitchFamily="18" charset="0"/>
              </a:rPr>
              <a:t>，即上述问题只需</a:t>
            </a:r>
            <a:r>
              <a:rPr lang="en-US" altLang="zh-CN" sz="2000" dirty="0" smtClean="0">
                <a:latin typeface="Times New Roman" pitchFamily="18" charset="0"/>
              </a:rPr>
              <a:t>23</a:t>
            </a:r>
            <a:r>
              <a:rPr lang="zh-CN" altLang="en-US" sz="2000" dirty="0" smtClean="0">
                <a:latin typeface="Times New Roman" pitchFamily="18" charset="0"/>
              </a:rPr>
              <a:t>人，人数如此之少</a:t>
            </a:r>
          </a:p>
          <a:p>
            <a:pPr lvl="1"/>
            <a:r>
              <a:rPr lang="zh-CN" altLang="en-US" sz="2000" dirty="0" smtClean="0">
                <a:latin typeface="Times New Roman" pitchFamily="18" charset="0"/>
              </a:rPr>
              <a:t>若</a:t>
            </a:r>
            <a:r>
              <a:rPr lang="en-US" altLang="zh-CN" sz="2000" i="1" dirty="0" smtClean="0">
                <a:latin typeface="Times New Roman" pitchFamily="18" charset="0"/>
              </a:rPr>
              <a:t>k=</a:t>
            </a:r>
            <a:r>
              <a:rPr lang="en-US" altLang="zh-CN" sz="2000" dirty="0" smtClean="0">
                <a:latin typeface="Times New Roman" pitchFamily="18" charset="0"/>
              </a:rPr>
              <a:t>100</a:t>
            </a:r>
            <a:r>
              <a:rPr lang="zh-CN" altLang="en-US" sz="2000" dirty="0" smtClean="0">
                <a:latin typeface="Times New Roman" pitchFamily="18" charset="0"/>
              </a:rPr>
              <a:t>，则</a:t>
            </a:r>
            <a:r>
              <a:rPr lang="en-US" altLang="zh-CN" sz="2000" dirty="0" smtClean="0">
                <a:latin typeface="Times New Roman" pitchFamily="18" charset="0"/>
              </a:rPr>
              <a:t>P(365,100)=0.9999997</a:t>
            </a:r>
            <a:r>
              <a:rPr lang="zh-CN" altLang="en-US" sz="2000" dirty="0" smtClean="0">
                <a:latin typeface="Times New Roman" pitchFamily="18" charset="0"/>
              </a:rPr>
              <a:t>，即获得如此大的概率</a:t>
            </a:r>
          </a:p>
          <a:p>
            <a:pPr lvl="2"/>
            <a:r>
              <a:rPr lang="zh-CN" altLang="en-US" sz="2000" dirty="0" smtClean="0">
                <a:latin typeface="Times New Roman" pitchFamily="18" charset="0"/>
              </a:rPr>
              <a:t>这是因为在</a:t>
            </a:r>
            <a:r>
              <a:rPr lang="en-US" altLang="zh-CN" sz="2000" i="1" dirty="0" smtClean="0">
                <a:latin typeface="Times New Roman" pitchFamily="18" charset="0"/>
              </a:rPr>
              <a:t>k</a:t>
            </a:r>
            <a:r>
              <a:rPr lang="zh-CN" altLang="en-US" sz="2000" dirty="0" smtClean="0">
                <a:latin typeface="Times New Roman" pitchFamily="18" charset="0"/>
              </a:rPr>
              <a:t>个人中考虑的是任意两个人的生日是否相同，在</a:t>
            </a:r>
            <a:r>
              <a:rPr lang="en-US" altLang="zh-CN" sz="2000" dirty="0" smtClean="0">
                <a:latin typeface="Times New Roman" pitchFamily="18" charset="0"/>
              </a:rPr>
              <a:t>23</a:t>
            </a:r>
            <a:r>
              <a:rPr lang="zh-CN" altLang="en-US" sz="2000" dirty="0" smtClean="0">
                <a:latin typeface="Times New Roman" pitchFamily="18" charset="0"/>
              </a:rPr>
              <a:t>个人中可能的情况数为</a:t>
            </a:r>
            <a:r>
              <a:rPr lang="en-US" altLang="zh-CN" sz="2000" i="1" dirty="0" smtClean="0">
                <a:latin typeface="Times New Roman" pitchFamily="18" charset="0"/>
              </a:rPr>
              <a:t>C</a:t>
            </a:r>
            <a:r>
              <a:rPr lang="en-US" altLang="zh-CN" sz="2000" baseline="-25000" dirty="0" smtClean="0">
                <a:latin typeface="Times New Roman" pitchFamily="18" charset="0"/>
              </a:rPr>
              <a:t>23</a:t>
            </a:r>
            <a:r>
              <a:rPr lang="en-US" altLang="zh-CN" sz="2000" baseline="30000" dirty="0" smtClean="0">
                <a:latin typeface="Times New Roman" pitchFamily="18" charset="0"/>
              </a:rPr>
              <a:t>2</a:t>
            </a:r>
            <a:r>
              <a:rPr lang="en-US" altLang="zh-CN" sz="2000" dirty="0" smtClean="0">
                <a:latin typeface="Times New Roman" pitchFamily="18" charset="0"/>
              </a:rPr>
              <a:t>=253</a:t>
            </a:r>
          </a:p>
          <a:p>
            <a:pPr lvl="1"/>
            <a:endParaRPr lang="en-US" altLang="zh-CN" sz="2000" i="1"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5.2.3 </a:t>
            </a:r>
            <a:r>
              <a:rPr lang="zh-CN" altLang="en-US" dirty="0" smtClean="0"/>
              <a:t>生日攻击</a:t>
            </a:r>
            <a:endParaRPr lang="zh-CN" altLang="en-US" dirty="0"/>
          </a:p>
        </p:txBody>
      </p:sp>
      <p:sp>
        <p:nvSpPr>
          <p:cNvPr id="3" name="内容占位符 2"/>
          <p:cNvSpPr>
            <a:spLocks noGrp="1"/>
          </p:cNvSpPr>
          <p:nvPr>
            <p:ph idx="1"/>
          </p:nvPr>
        </p:nvSpPr>
        <p:spPr>
          <a:xfrm>
            <a:off x="457200" y="914400"/>
            <a:ext cx="8458200" cy="5562600"/>
          </a:xfrm>
        </p:spPr>
        <p:txBody>
          <a:bodyPr/>
          <a:lstStyle/>
          <a:p>
            <a:r>
              <a:rPr lang="zh-CN" altLang="en-US" sz="2000" dirty="0" smtClean="0">
                <a:latin typeface="Times New Roman" pitchFamily="18" charset="0"/>
              </a:rPr>
              <a:t>将生日悖论推广为下述问题：</a:t>
            </a:r>
          </a:p>
          <a:p>
            <a:pPr lvl="1"/>
            <a:r>
              <a:rPr lang="zh-CN" altLang="en-US" sz="2000" dirty="0" smtClean="0">
                <a:latin typeface="Times New Roman" pitchFamily="18" charset="0"/>
              </a:rPr>
              <a:t>已知一个在</a:t>
            </a:r>
            <a:r>
              <a:rPr lang="en-US" altLang="zh-CN" sz="2000" dirty="0" smtClean="0">
                <a:latin typeface="Times New Roman" pitchFamily="18" charset="0"/>
              </a:rPr>
              <a:t>1</a:t>
            </a:r>
            <a:r>
              <a:rPr lang="zh-CN" altLang="en-US" sz="2000" dirty="0" smtClean="0">
                <a:latin typeface="Times New Roman" pitchFamily="18" charset="0"/>
              </a:rPr>
              <a:t>到</a:t>
            </a:r>
            <a:r>
              <a:rPr lang="en-US" altLang="zh-CN" sz="2000" i="1" dirty="0" smtClean="0">
                <a:latin typeface="Times New Roman" pitchFamily="18" charset="0"/>
              </a:rPr>
              <a:t>n</a:t>
            </a:r>
            <a:r>
              <a:rPr lang="zh-CN" altLang="en-US" sz="2000" dirty="0" smtClean="0">
                <a:latin typeface="Times New Roman" pitchFamily="18" charset="0"/>
              </a:rPr>
              <a:t>之间均匀分布的整数型随机变量，若该变量的</a:t>
            </a:r>
            <a:r>
              <a:rPr lang="en-US" altLang="zh-CN" sz="2000" i="1" dirty="0" smtClean="0">
                <a:latin typeface="Times New Roman" pitchFamily="18" charset="0"/>
              </a:rPr>
              <a:t>k</a:t>
            </a:r>
            <a:r>
              <a:rPr lang="zh-CN" altLang="en-US" sz="2000" dirty="0" smtClean="0">
                <a:latin typeface="Times New Roman" pitchFamily="18" charset="0"/>
              </a:rPr>
              <a:t>个取值中至少有两个取值相同的概率大于</a:t>
            </a:r>
            <a:r>
              <a:rPr lang="en-US" altLang="zh-CN" sz="2000" dirty="0" smtClean="0">
                <a:latin typeface="Times New Roman" pitchFamily="18" charset="0"/>
              </a:rPr>
              <a:t>0.5</a:t>
            </a:r>
            <a:r>
              <a:rPr lang="zh-CN" altLang="en-US" sz="2000" dirty="0" smtClean="0">
                <a:latin typeface="Times New Roman" pitchFamily="18" charset="0"/>
              </a:rPr>
              <a:t>，则</a:t>
            </a:r>
            <a:r>
              <a:rPr lang="en-US" altLang="zh-CN" sz="2000" i="1" dirty="0" smtClean="0">
                <a:latin typeface="Times New Roman" pitchFamily="18" charset="0"/>
              </a:rPr>
              <a:t>k</a:t>
            </a:r>
            <a:r>
              <a:rPr lang="zh-CN" altLang="en-US" sz="2000" dirty="0" smtClean="0">
                <a:latin typeface="Times New Roman" pitchFamily="18" charset="0"/>
              </a:rPr>
              <a:t>至少多大？</a:t>
            </a:r>
          </a:p>
          <a:p>
            <a:pPr lvl="1"/>
            <a:r>
              <a:rPr lang="zh-CN" altLang="en-US" sz="2000" dirty="0" smtClean="0">
                <a:latin typeface="Times New Roman" pitchFamily="18" charset="0"/>
              </a:rPr>
              <a:t>与上类似，</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 </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n</a:t>
            </a:r>
            <a:r>
              <a:rPr lang="en-US" altLang="zh-CN" sz="2000" i="1" baseline="30000" dirty="0" err="1" smtClean="0">
                <a:latin typeface="Times New Roman" pitchFamily="18" charset="0"/>
              </a:rPr>
              <a:t>k</a:t>
            </a:r>
            <a:r>
              <a:rPr lang="en-US" altLang="zh-CN" sz="2000" dirty="0" smtClean="0">
                <a:latin typeface="Times New Roman" pitchFamily="18" charset="0"/>
              </a:rPr>
              <a:t>/</a:t>
            </a:r>
            <a:r>
              <a:rPr lang="en-US" altLang="zh-CN" sz="2000" i="1" dirty="0" err="1" smtClean="0">
                <a:latin typeface="Times New Roman" pitchFamily="18" charset="0"/>
              </a:rPr>
              <a:t>n</a:t>
            </a:r>
            <a:r>
              <a:rPr lang="en-US" altLang="zh-CN" sz="2000" i="1" baseline="30000" dirty="0" err="1" smtClean="0">
                <a:latin typeface="Times New Roman" pitchFamily="18" charset="0"/>
              </a:rPr>
              <a:t>k</a:t>
            </a:r>
            <a:r>
              <a:rPr lang="zh-CN" altLang="en-US" sz="2000" dirty="0" smtClean="0">
                <a:latin typeface="Times New Roman" pitchFamily="18" charset="0"/>
              </a:rPr>
              <a:t>，令</a:t>
            </a:r>
            <a:r>
              <a:rPr lang="en-US" altLang="zh-CN" sz="2000" dirty="0" smtClean="0">
                <a:latin typeface="Times New Roman" pitchFamily="18" charset="0"/>
              </a:rPr>
              <a:t>P(</a:t>
            </a:r>
            <a:r>
              <a:rPr lang="en-US" altLang="zh-CN" sz="2000" i="1" dirty="0" smtClean="0">
                <a:latin typeface="Times New Roman" pitchFamily="18" charset="0"/>
              </a:rPr>
              <a:t>n</a:t>
            </a:r>
            <a:r>
              <a:rPr lang="en-US" altLang="zh-CN" sz="2000" dirty="0" smtClean="0">
                <a:latin typeface="Times New Roman" pitchFamily="18" charset="0"/>
              </a:rPr>
              <a:t>, </a:t>
            </a:r>
            <a:r>
              <a:rPr lang="en-US" altLang="zh-CN" sz="2000" i="1" dirty="0" smtClean="0">
                <a:latin typeface="Times New Roman" pitchFamily="18" charset="0"/>
              </a:rPr>
              <a:t>k</a:t>
            </a:r>
            <a:r>
              <a:rPr lang="en-US" altLang="zh-CN" sz="2000" dirty="0" smtClean="0">
                <a:latin typeface="Times New Roman" pitchFamily="18" charset="0"/>
              </a:rPr>
              <a:t>)&gt;0.5</a:t>
            </a:r>
            <a:r>
              <a:rPr lang="zh-CN" altLang="en-US" sz="2000" dirty="0" smtClean="0">
                <a:latin typeface="Times New Roman" pitchFamily="18" charset="0"/>
              </a:rPr>
              <a:t>，可得</a:t>
            </a:r>
            <a:r>
              <a:rPr lang="en-US" altLang="zh-CN" sz="2000" i="1" dirty="0" smtClean="0">
                <a:latin typeface="Times New Roman" pitchFamily="18" charset="0"/>
              </a:rPr>
              <a:t>k</a:t>
            </a:r>
            <a:r>
              <a:rPr lang="zh-CN" altLang="en-US" sz="2000" dirty="0" smtClean="0">
                <a:latin typeface="Times New Roman" pitchFamily="18" charset="0"/>
              </a:rPr>
              <a:t>＝</a:t>
            </a:r>
            <a:r>
              <a:rPr lang="en-US" altLang="zh-CN" sz="2000" dirty="0" smtClean="0">
                <a:latin typeface="Times New Roman" pitchFamily="18" charset="0"/>
              </a:rPr>
              <a:t>1.18       ≈</a:t>
            </a:r>
          </a:p>
          <a:p>
            <a:pPr lvl="1"/>
            <a:r>
              <a:rPr lang="zh-CN" altLang="en-US" sz="2000" dirty="0" smtClean="0">
                <a:latin typeface="Times New Roman" pitchFamily="18" charset="0"/>
              </a:rPr>
              <a:t>若取</a:t>
            </a:r>
            <a:r>
              <a:rPr lang="en-US" altLang="zh-CN" sz="2000" i="1" dirty="0" smtClean="0">
                <a:latin typeface="Times New Roman" pitchFamily="18" charset="0"/>
              </a:rPr>
              <a:t>n</a:t>
            </a:r>
            <a:r>
              <a:rPr lang="en-US" altLang="zh-CN" sz="2000" dirty="0" smtClean="0">
                <a:latin typeface="Times New Roman" pitchFamily="18" charset="0"/>
              </a:rPr>
              <a:t>=365</a:t>
            </a:r>
            <a:r>
              <a:rPr lang="zh-CN" altLang="en-US" sz="2000" dirty="0" smtClean="0">
                <a:latin typeface="Times New Roman" pitchFamily="18" charset="0"/>
              </a:rPr>
              <a:t>，则</a:t>
            </a:r>
            <a:r>
              <a:rPr lang="en-US" altLang="zh-CN" sz="2000" i="1" dirty="0" smtClean="0">
                <a:latin typeface="Times New Roman" pitchFamily="18" charset="0"/>
              </a:rPr>
              <a:t>k</a:t>
            </a:r>
            <a:r>
              <a:rPr lang="en-US" altLang="zh-CN" sz="2000" dirty="0" smtClean="0">
                <a:latin typeface="Times New Roman" pitchFamily="18" charset="0"/>
              </a:rPr>
              <a:t>=1.18          ≈22.54</a:t>
            </a:r>
            <a:r>
              <a:rPr lang="zh-CN" altLang="en-US" sz="2000" dirty="0" smtClean="0">
                <a:latin typeface="Times New Roman" pitchFamily="18" charset="0"/>
              </a:rPr>
              <a:t>，比较精确</a:t>
            </a:r>
            <a:endParaRPr lang="en-US" altLang="zh-CN" sz="2000" dirty="0" smtClean="0">
              <a:latin typeface="Times New Roman" pitchFamily="18" charset="0"/>
            </a:endParaRPr>
          </a:p>
          <a:p>
            <a:pPr lvl="1"/>
            <a:r>
              <a:rPr lang="zh-CN" altLang="en-US" sz="2000" dirty="0" smtClean="0">
                <a:latin typeface="Times New Roman" pitchFamily="18" charset="0"/>
              </a:rPr>
              <a:t>证明：令</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 </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0.5</a:t>
            </a:r>
            <a:r>
              <a:rPr lang="zh-CN" altLang="en-US" sz="2000" dirty="0" smtClean="0">
                <a:latin typeface="Times New Roman" pitchFamily="18" charset="0"/>
              </a:rPr>
              <a:t>，则</a:t>
            </a:r>
            <a:r>
              <a:rPr lang="en-US" altLang="zh-CN" sz="2000" i="1" dirty="0" err="1" smtClean="0">
                <a:latin typeface="Times New Roman" pitchFamily="18" charset="0"/>
              </a:rPr>
              <a:t>A</a:t>
            </a:r>
            <a:r>
              <a:rPr lang="en-US" altLang="zh-CN" sz="2000" i="1" baseline="-25000" dirty="0" err="1" smtClean="0">
                <a:latin typeface="Times New Roman" pitchFamily="18" charset="0"/>
              </a:rPr>
              <a:t>n</a:t>
            </a:r>
            <a:r>
              <a:rPr lang="en-US" altLang="zh-CN" sz="2000" i="1" baseline="30000" dirty="0" err="1" smtClean="0">
                <a:latin typeface="Times New Roman" pitchFamily="18" charset="0"/>
              </a:rPr>
              <a:t>k</a:t>
            </a:r>
            <a:r>
              <a:rPr lang="en-US" altLang="zh-CN" sz="2000" dirty="0" smtClean="0">
                <a:latin typeface="Times New Roman" pitchFamily="18" charset="0"/>
              </a:rPr>
              <a:t>/</a:t>
            </a:r>
            <a:r>
              <a:rPr lang="en-US" altLang="zh-CN" sz="2000" i="1" dirty="0" err="1" smtClean="0">
                <a:latin typeface="Times New Roman" pitchFamily="18" charset="0"/>
              </a:rPr>
              <a:t>n</a:t>
            </a:r>
            <a:r>
              <a:rPr lang="en-US" altLang="zh-CN" sz="2000" i="1" baseline="30000" dirty="0" err="1" smtClean="0">
                <a:latin typeface="Times New Roman" pitchFamily="18" charset="0"/>
              </a:rPr>
              <a:t>k</a:t>
            </a:r>
            <a:r>
              <a:rPr lang="en-US" altLang="zh-CN" sz="2000" i="1" baseline="30000" dirty="0" smtClean="0">
                <a:latin typeface="Times New Roman" pitchFamily="18" charset="0"/>
              </a:rPr>
              <a:t> </a:t>
            </a:r>
            <a:r>
              <a:rPr lang="zh-CN" altLang="en-US" sz="2000" dirty="0" smtClean="0">
                <a:latin typeface="Times New Roman" pitchFamily="18" charset="0"/>
              </a:rPr>
              <a:t>＝</a:t>
            </a:r>
            <a:r>
              <a:rPr lang="en-US" altLang="zh-CN" sz="2000" dirty="0" smtClean="0">
                <a:latin typeface="Times New Roman" pitchFamily="18" charset="0"/>
              </a:rPr>
              <a:t>0.5</a:t>
            </a:r>
          </a:p>
          <a:p>
            <a:pPr lvl="2"/>
            <a:r>
              <a:rPr lang="en-US" altLang="zh-CN" sz="2000" dirty="0" smtClean="0">
                <a:latin typeface="Times New Roman" pitchFamily="18" charset="0"/>
              </a:rPr>
              <a:t>0.5</a:t>
            </a:r>
            <a:r>
              <a:rPr lang="zh-CN" altLang="en-US"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n</a:t>
            </a:r>
            <a:r>
              <a:rPr lang="en-US" altLang="zh-CN" sz="2000" i="1" baseline="30000" dirty="0" err="1" smtClean="0">
                <a:latin typeface="Times New Roman" pitchFamily="18" charset="0"/>
              </a:rPr>
              <a:t>k</a:t>
            </a:r>
            <a:r>
              <a:rPr lang="en-US" altLang="zh-CN" sz="2000" dirty="0" smtClean="0">
                <a:latin typeface="Times New Roman" pitchFamily="18" charset="0"/>
              </a:rPr>
              <a:t>/</a:t>
            </a:r>
            <a:r>
              <a:rPr lang="en-US" altLang="zh-CN" sz="2000" i="1" dirty="0" err="1" smtClean="0">
                <a:latin typeface="Times New Roman" pitchFamily="18" charset="0"/>
              </a:rPr>
              <a:t>n</a:t>
            </a:r>
            <a:r>
              <a:rPr lang="en-US" altLang="zh-CN" sz="2000" i="1" baseline="30000" dirty="0" err="1" smtClean="0">
                <a:latin typeface="Times New Roman" pitchFamily="18" charset="0"/>
              </a:rPr>
              <a:t>k</a:t>
            </a:r>
            <a:r>
              <a:rPr lang="en-US" altLang="zh-CN" sz="2000" i="1" baseline="30000" dirty="0" smtClean="0">
                <a:latin typeface="Times New Roman" pitchFamily="18" charset="0"/>
              </a:rPr>
              <a:t> </a:t>
            </a:r>
            <a:r>
              <a:rPr lang="zh-CN" altLang="en-US"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-1)…(</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+1)/</a:t>
            </a:r>
            <a:r>
              <a:rPr lang="en-US" altLang="zh-CN" sz="2000" i="1" dirty="0" err="1" smtClean="0">
                <a:latin typeface="Times New Roman" pitchFamily="18" charset="0"/>
              </a:rPr>
              <a:t>n</a:t>
            </a:r>
            <a:r>
              <a:rPr lang="en-US" altLang="zh-CN" sz="2000" i="1" baseline="30000" dirty="0" err="1" smtClean="0">
                <a:latin typeface="Times New Roman" pitchFamily="18" charset="0"/>
              </a:rPr>
              <a:t>k</a:t>
            </a:r>
            <a:r>
              <a:rPr lang="en-US" altLang="zh-CN" sz="2000" dirty="0" smtClean="0">
                <a:latin typeface="Times New Roman" pitchFamily="18" charset="0"/>
              </a:rPr>
              <a:t>=(1-1/</a:t>
            </a:r>
            <a:r>
              <a:rPr lang="en-US" altLang="zh-CN" sz="2000" i="1" dirty="0" smtClean="0">
                <a:latin typeface="Times New Roman" pitchFamily="18" charset="0"/>
              </a:rPr>
              <a:t>n</a:t>
            </a:r>
            <a:r>
              <a:rPr lang="en-US" altLang="zh-CN" sz="2000" dirty="0" smtClean="0">
                <a:latin typeface="Times New Roman" pitchFamily="18" charset="0"/>
              </a:rPr>
              <a:t>)(1-2/</a:t>
            </a:r>
            <a:r>
              <a:rPr lang="en-US" altLang="zh-CN" sz="2000" i="1" dirty="0" smtClean="0">
                <a:latin typeface="Times New Roman" pitchFamily="18" charset="0"/>
              </a:rPr>
              <a:t>n</a:t>
            </a:r>
            <a:r>
              <a:rPr lang="en-US" altLang="zh-CN" sz="2000" dirty="0" smtClean="0">
                <a:latin typeface="Times New Roman" pitchFamily="18" charset="0"/>
              </a:rPr>
              <a:t>)…(1-(</a:t>
            </a:r>
            <a:r>
              <a:rPr lang="en-US" altLang="zh-CN" sz="2000" i="1" dirty="0" smtClean="0">
                <a:latin typeface="Times New Roman" pitchFamily="18" charset="0"/>
              </a:rPr>
              <a:t>k</a:t>
            </a:r>
            <a:r>
              <a:rPr lang="en-US" altLang="zh-CN" sz="2000" dirty="0" smtClean="0">
                <a:latin typeface="Times New Roman" pitchFamily="18" charset="0"/>
              </a:rPr>
              <a:t>-1)/</a:t>
            </a:r>
            <a:r>
              <a:rPr lang="en-US" altLang="zh-CN" sz="2000" i="1" dirty="0" smtClean="0">
                <a:latin typeface="Times New Roman" pitchFamily="18" charset="0"/>
              </a:rPr>
              <a:t>n</a:t>
            </a:r>
            <a:r>
              <a:rPr lang="en-US" altLang="zh-CN" sz="2000" dirty="0" smtClean="0">
                <a:latin typeface="Times New Roman" pitchFamily="18" charset="0"/>
              </a:rPr>
              <a:t>)</a:t>
            </a:r>
          </a:p>
          <a:p>
            <a:pPr lvl="2"/>
            <a:r>
              <a:rPr lang="zh-CN" altLang="en-US" sz="2000" dirty="0" smtClean="0">
                <a:latin typeface="Times New Roman" pitchFamily="18" charset="0"/>
              </a:rPr>
              <a:t>两边</a:t>
            </a:r>
            <a:r>
              <a:rPr lang="en-US" altLang="zh-CN" sz="2000" dirty="0" smtClean="0">
                <a:latin typeface="Times New Roman" pitchFamily="18" charset="0"/>
              </a:rPr>
              <a:t>n</a:t>
            </a:r>
            <a:r>
              <a:rPr lang="zh-CN" altLang="en-US" sz="2000" dirty="0" smtClean="0">
                <a:latin typeface="Times New Roman" pitchFamily="18" charset="0"/>
              </a:rPr>
              <a:t>次方得</a:t>
            </a:r>
            <a:r>
              <a:rPr lang="en-US" altLang="zh-CN" sz="2000" dirty="0" smtClean="0">
                <a:latin typeface="Times New Roman" pitchFamily="18" charset="0"/>
              </a:rPr>
              <a:t>0.5</a:t>
            </a:r>
            <a:r>
              <a:rPr lang="en-US" altLang="zh-CN" sz="2000" baseline="30000"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(1-1/</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baseline="30000" dirty="0" smtClean="0">
                <a:latin typeface="Times New Roman" pitchFamily="18" charset="0"/>
              </a:rPr>
              <a:t>n</a:t>
            </a:r>
            <a:r>
              <a:rPr lang="en-US" altLang="zh-CN" sz="2000" dirty="0" smtClean="0">
                <a:latin typeface="Times New Roman" pitchFamily="18" charset="0"/>
              </a:rPr>
              <a:t>(1-2/</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baseline="30000" dirty="0" smtClean="0">
                <a:latin typeface="Times New Roman" pitchFamily="18" charset="0"/>
              </a:rPr>
              <a:t>n</a:t>
            </a:r>
            <a:r>
              <a:rPr lang="en-US" altLang="zh-CN" sz="2000" dirty="0" smtClean="0">
                <a:latin typeface="Times New Roman" pitchFamily="18" charset="0"/>
              </a:rPr>
              <a:t>…(1-(</a:t>
            </a:r>
            <a:r>
              <a:rPr lang="en-US" altLang="zh-CN" sz="2000" i="1" dirty="0" smtClean="0">
                <a:latin typeface="Times New Roman" pitchFamily="18" charset="0"/>
              </a:rPr>
              <a:t>k</a:t>
            </a:r>
            <a:r>
              <a:rPr lang="en-US" altLang="zh-CN" sz="2000" dirty="0" smtClean="0">
                <a:latin typeface="Times New Roman" pitchFamily="18" charset="0"/>
              </a:rPr>
              <a:t>-1)/</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baseline="30000" dirty="0" err="1" smtClean="0">
                <a:latin typeface="Times New Roman" pitchFamily="18" charset="0"/>
              </a:rPr>
              <a:t>n</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e</a:t>
            </a:r>
            <a:r>
              <a:rPr lang="zh-CN" altLang="en-US" sz="2000" baseline="30000" dirty="0" smtClean="0">
                <a:latin typeface="Times New Roman" pitchFamily="18" charset="0"/>
              </a:rPr>
              <a:t>－</a:t>
            </a:r>
            <a:r>
              <a:rPr lang="en-US" altLang="zh-CN" sz="2000" baseline="30000" dirty="0" smtClean="0">
                <a:latin typeface="Times New Roman" pitchFamily="18" charset="0"/>
              </a:rPr>
              <a:t>1</a:t>
            </a:r>
            <a:r>
              <a:rPr lang="en-US" altLang="zh-CN" sz="2000" i="1" dirty="0" smtClean="0">
                <a:latin typeface="Times New Roman" pitchFamily="18" charset="0"/>
              </a:rPr>
              <a:t>e</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baseline="30000" dirty="0" smtClean="0">
                <a:latin typeface="Times New Roman" pitchFamily="18" charset="0"/>
              </a:rPr>
              <a:t>-</a:t>
            </a:r>
            <a:r>
              <a:rPr lang="en-US" altLang="zh-CN" sz="2000" i="1" baseline="30000" dirty="0" smtClean="0">
                <a:latin typeface="Times New Roman" pitchFamily="18" charset="0"/>
              </a:rPr>
              <a:t>k</a:t>
            </a:r>
            <a:r>
              <a:rPr lang="en-US" altLang="zh-CN" sz="2000" baseline="30000" dirty="0" smtClean="0">
                <a:latin typeface="Times New Roman" pitchFamily="18" charset="0"/>
              </a:rPr>
              <a:t>+1</a:t>
            </a:r>
          </a:p>
          <a:p>
            <a:pPr lvl="2"/>
            <a:r>
              <a:rPr lang="zh-CN" altLang="en-US" sz="2000" dirty="0" smtClean="0">
                <a:latin typeface="Times New Roman" pitchFamily="18" charset="0"/>
              </a:rPr>
              <a:t>两边取对数</a:t>
            </a:r>
            <a:r>
              <a:rPr lang="en-US" altLang="zh-CN" sz="2000" i="1" dirty="0" smtClean="0">
                <a:latin typeface="Times New Roman" pitchFamily="18" charset="0"/>
              </a:rPr>
              <a:t>n</a:t>
            </a:r>
            <a:r>
              <a:rPr lang="en-US" altLang="zh-CN" sz="2000" dirty="0" smtClean="0">
                <a:latin typeface="Times New Roman" pitchFamily="18" charset="0"/>
              </a:rPr>
              <a:t>ln2</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-1)/2</a:t>
            </a:r>
            <a:r>
              <a:rPr lang="zh-CN" altLang="en-US" sz="2000" dirty="0" smtClean="0">
                <a:latin typeface="Times New Roman" pitchFamily="18" charset="0"/>
              </a:rPr>
              <a:t>，求解</a:t>
            </a:r>
            <a:r>
              <a:rPr lang="en-US" altLang="zh-CN" sz="2000" i="1" dirty="0" smtClean="0">
                <a:latin typeface="Times New Roman" pitchFamily="18" charset="0"/>
              </a:rPr>
              <a:t>k</a:t>
            </a:r>
            <a:r>
              <a:rPr lang="zh-CN" altLang="en-US" sz="2000" dirty="0" smtClean="0">
                <a:latin typeface="Times New Roman" pitchFamily="18" charset="0"/>
              </a:rPr>
              <a:t>即可得解</a:t>
            </a:r>
          </a:p>
          <a:p>
            <a:pPr lvl="1"/>
            <a:endParaRPr lang="en-US" altLang="zh-CN" sz="2000" i="1"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86786" name="Object 2"/>
          <p:cNvGraphicFramePr>
            <a:graphicFrameLocks noChangeAspect="1"/>
          </p:cNvGraphicFramePr>
          <p:nvPr/>
        </p:nvGraphicFramePr>
        <p:xfrm>
          <a:off x="7772400" y="2286001"/>
          <a:ext cx="508884" cy="457200"/>
        </p:xfrm>
        <a:graphic>
          <a:graphicData uri="http://schemas.openxmlformats.org/presentationml/2006/ole">
            <p:oleObj spid="_x0000_s886786" name="公式" r:id="rId3" imgW="253800" imgH="228600" progId="Equation.3">
              <p:embed/>
            </p:oleObj>
          </a:graphicData>
        </a:graphic>
      </p:graphicFrame>
      <p:graphicFrame>
        <p:nvGraphicFramePr>
          <p:cNvPr id="886787" name="Object 3"/>
          <p:cNvGraphicFramePr>
            <a:graphicFrameLocks noChangeAspect="1"/>
          </p:cNvGraphicFramePr>
          <p:nvPr/>
        </p:nvGraphicFramePr>
        <p:xfrm>
          <a:off x="8305800" y="2286000"/>
          <a:ext cx="502149" cy="457200"/>
        </p:xfrm>
        <a:graphic>
          <a:graphicData uri="http://schemas.openxmlformats.org/presentationml/2006/ole">
            <p:oleObj spid="_x0000_s886787" name="公式" r:id="rId4" imgW="253800" imgH="228600" progId="Equation.3">
              <p:embed/>
            </p:oleObj>
          </a:graphicData>
        </a:graphic>
      </p:graphicFrame>
      <p:graphicFrame>
        <p:nvGraphicFramePr>
          <p:cNvPr id="886788" name="Object 4"/>
          <p:cNvGraphicFramePr>
            <a:graphicFrameLocks noChangeAspect="1"/>
          </p:cNvGraphicFramePr>
          <p:nvPr/>
        </p:nvGraphicFramePr>
        <p:xfrm>
          <a:off x="3609975" y="2895600"/>
          <a:ext cx="657225" cy="381000"/>
        </p:xfrm>
        <a:graphic>
          <a:graphicData uri="http://schemas.openxmlformats.org/presentationml/2006/ole">
            <p:oleObj spid="_x0000_s886788" name="公式" r:id="rId5" imgW="393480" imgH="228600" progId="Equation.3">
              <p:embed/>
            </p:oleObj>
          </a:graphicData>
        </a:graphic>
      </p:graphicFrame>
      <p:sp>
        <p:nvSpPr>
          <p:cNvPr id="9" name="Text Box 12"/>
          <p:cNvSpPr txBox="1">
            <a:spLocks noChangeArrowheads="1"/>
          </p:cNvSpPr>
          <p:nvPr/>
        </p:nvSpPr>
        <p:spPr bwMode="auto">
          <a:xfrm>
            <a:off x="6553200" y="4964668"/>
            <a:ext cx="2362200" cy="369332"/>
          </a:xfrm>
          <a:prstGeom prst="rect">
            <a:avLst/>
          </a:prstGeom>
          <a:solidFill>
            <a:schemeClr val="accent2"/>
          </a:solidFill>
          <a:ln w="9525" algn="ctr">
            <a:noFill/>
            <a:miter lim="800000"/>
            <a:headEnd/>
            <a:tailEnd/>
          </a:ln>
          <a:effectLst/>
        </p:spPr>
        <p:txBody>
          <a:bodyPr wrap="square" anchor="b">
            <a:spAutoFit/>
          </a:bodyPr>
          <a:lstStyle/>
          <a:p>
            <a:pPr algn="l">
              <a:spcBef>
                <a:spcPct val="50000"/>
              </a:spcBef>
            </a:pPr>
            <a:r>
              <a:rPr lang="zh-CN" altLang="en-US" sz="1800" dirty="0">
                <a:ea typeface="华文中宋" pitchFamily="2" charset="-122"/>
              </a:rPr>
              <a:t>此处要求</a:t>
            </a:r>
            <a:r>
              <a:rPr lang="en-US" altLang="zh-CN" sz="1800" dirty="0">
                <a:ea typeface="华文中宋" pitchFamily="2" charset="-122"/>
              </a:rPr>
              <a:t>k</a:t>
            </a:r>
            <a:r>
              <a:rPr lang="zh-CN" altLang="en-US" sz="1800" dirty="0">
                <a:ea typeface="华文中宋" pitchFamily="2" charset="-122"/>
              </a:rPr>
              <a:t>远远小于</a:t>
            </a:r>
            <a:r>
              <a:rPr lang="en-US" altLang="zh-CN" sz="1800" dirty="0">
                <a:ea typeface="华文中宋" pitchFamily="2"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5.2.3 </a:t>
            </a:r>
            <a:r>
              <a:rPr lang="zh-CN" altLang="en-US" dirty="0" smtClean="0"/>
              <a:t>生日攻击</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10000"/>
              </a:lnSpc>
              <a:spcBef>
                <a:spcPts val="600"/>
              </a:spcBef>
            </a:pPr>
            <a:r>
              <a:rPr lang="en-US" altLang="zh-CN" sz="2400" dirty="0" smtClean="0">
                <a:latin typeface="Times New Roman" pitchFamily="18" charset="0"/>
                <a:cs typeface="Times New Roman" pitchFamily="18" charset="0"/>
              </a:rPr>
              <a:t>3. </a:t>
            </a:r>
            <a:r>
              <a:rPr lang="zh-CN" altLang="en-US" sz="2400" dirty="0" smtClean="0">
                <a:latin typeface="Times New Roman" pitchFamily="18" charset="0"/>
                <a:cs typeface="Times New Roman" pitchFamily="18" charset="0"/>
              </a:rPr>
              <a:t>生日攻击</a:t>
            </a:r>
          </a:p>
          <a:p>
            <a:pPr lvl="1">
              <a:lnSpc>
                <a:spcPct val="110000"/>
              </a:lnSpc>
              <a:spcBef>
                <a:spcPts val="600"/>
              </a:spcBef>
            </a:pPr>
            <a:r>
              <a:rPr lang="zh-CN" altLang="en-US" sz="2000" dirty="0" smtClean="0">
                <a:latin typeface="Times New Roman" pitchFamily="18" charset="0"/>
                <a:cs typeface="Times New Roman" pitchFamily="18" charset="0"/>
              </a:rPr>
              <a:t>生日攻击是基于下述结论：设散列函数</a:t>
            </a:r>
            <a:r>
              <a:rPr lang="en-US" altLang="zh-CN" sz="2000" i="1" dirty="0" smtClean="0">
                <a:latin typeface="Times New Roman" pitchFamily="18" charset="0"/>
                <a:cs typeface="Times New Roman" pitchFamily="18" charset="0"/>
              </a:rPr>
              <a:t>H</a:t>
            </a:r>
            <a:r>
              <a:rPr lang="zh-CN" altLang="en-US" sz="2000" dirty="0" smtClean="0">
                <a:latin typeface="Times New Roman" pitchFamily="18" charset="0"/>
                <a:cs typeface="Times New Roman" pitchFamily="18" charset="0"/>
              </a:rPr>
              <a:t>有</a:t>
            </a:r>
            <a:r>
              <a:rPr lang="en-US" altLang="zh-CN" sz="2000" dirty="0" smtClean="0">
                <a:latin typeface="Times New Roman" pitchFamily="18" charset="0"/>
                <a:cs typeface="Times New Roman" pitchFamily="18" charset="0"/>
              </a:rPr>
              <a:t>2</a:t>
            </a:r>
            <a:r>
              <a:rPr lang="en-US" altLang="zh-CN" sz="2000" i="1" baseline="30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个可能的输出（即输出长</a:t>
            </a:r>
            <a:r>
              <a:rPr lang="en-US" altLang="zh-CN" sz="2000" i="1"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比特），如果</a:t>
            </a:r>
            <a:r>
              <a:rPr lang="en-US" altLang="zh-CN" sz="2000" i="1" dirty="0" smtClean="0">
                <a:latin typeface="Times New Roman" pitchFamily="18" charset="0"/>
                <a:cs typeface="Times New Roman" pitchFamily="18" charset="0"/>
              </a:rPr>
              <a:t>H</a:t>
            </a:r>
            <a:r>
              <a:rPr lang="zh-CN" altLang="en-US" sz="2000" dirty="0" smtClean="0">
                <a:latin typeface="Times New Roman" pitchFamily="18" charset="0"/>
                <a:cs typeface="Times New Roman" pitchFamily="18" charset="0"/>
              </a:rPr>
              <a:t>的</a:t>
            </a:r>
            <a:r>
              <a:rPr lang="en-US" altLang="zh-CN" sz="2000" i="1" dirty="0" smtClean="0">
                <a:latin typeface="Times New Roman" pitchFamily="18" charset="0"/>
                <a:cs typeface="Times New Roman" pitchFamily="18" charset="0"/>
              </a:rPr>
              <a:t>k</a:t>
            </a:r>
            <a:r>
              <a:rPr lang="zh-CN" altLang="en-US" sz="2000" dirty="0" smtClean="0">
                <a:latin typeface="Times New Roman" pitchFamily="18" charset="0"/>
                <a:cs typeface="Times New Roman" pitchFamily="18" charset="0"/>
              </a:rPr>
              <a:t>个随机输入中至少有两个产生相同输出的概率大于</a:t>
            </a:r>
            <a:r>
              <a:rPr lang="en-US" altLang="zh-CN" sz="2000" dirty="0" smtClean="0">
                <a:latin typeface="Times New Roman" pitchFamily="18" charset="0"/>
                <a:cs typeface="Times New Roman" pitchFamily="18" charset="0"/>
              </a:rPr>
              <a:t>0.5</a:t>
            </a:r>
            <a:r>
              <a:rPr lang="zh-CN" altLang="en-US" sz="2000" dirty="0" smtClean="0">
                <a:latin typeface="Times New Roman" pitchFamily="18" charset="0"/>
                <a:cs typeface="Times New Roman" pitchFamily="18" charset="0"/>
              </a:rPr>
              <a:t>，则</a:t>
            </a:r>
            <a:endParaRPr lang="zh-CN" altLang="en-US" sz="2000" i="1" dirty="0" smtClean="0">
              <a:latin typeface="Times New Roman" pitchFamily="18" charset="0"/>
              <a:cs typeface="Times New Roman" pitchFamily="18" charset="0"/>
            </a:endParaRPr>
          </a:p>
          <a:p>
            <a:pPr lvl="1">
              <a:lnSpc>
                <a:spcPct val="110000"/>
              </a:lnSpc>
              <a:spcBef>
                <a:spcPts val="600"/>
              </a:spcBef>
            </a:pPr>
            <a:r>
              <a:rPr lang="en-US" altLang="zh-CN" sz="2000" i="1"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       ≈2</a:t>
            </a:r>
            <a:r>
              <a:rPr lang="en-US" altLang="zh-CN" sz="2000" i="1" baseline="30000" dirty="0" smtClean="0">
                <a:latin typeface="Times New Roman" pitchFamily="18" charset="0"/>
                <a:cs typeface="Times New Roman" pitchFamily="18" charset="0"/>
              </a:rPr>
              <a:t>m</a:t>
            </a:r>
            <a:r>
              <a:rPr lang="en-US" altLang="zh-CN" sz="2000" baseline="30000" dirty="0" smtClean="0">
                <a:latin typeface="Times New Roman" pitchFamily="18" charset="0"/>
                <a:cs typeface="Times New Roman" pitchFamily="18" charset="0"/>
              </a:rPr>
              <a:t>/2</a:t>
            </a:r>
            <a:endParaRPr lang="en-US" altLang="zh-CN" sz="2000" dirty="0" smtClean="0">
              <a:latin typeface="Times New Roman" pitchFamily="18" charset="0"/>
              <a:cs typeface="Times New Roman" pitchFamily="18" charset="0"/>
            </a:endParaRPr>
          </a:p>
          <a:p>
            <a:pPr lvl="1">
              <a:lnSpc>
                <a:spcPct val="110000"/>
              </a:lnSpc>
              <a:spcBef>
                <a:spcPts val="600"/>
              </a:spcBef>
            </a:pPr>
            <a:r>
              <a:rPr lang="zh-CN" altLang="en-US" sz="2000" dirty="0" smtClean="0">
                <a:latin typeface="Times New Roman" pitchFamily="18" charset="0"/>
                <a:cs typeface="Times New Roman" pitchFamily="18" charset="0"/>
              </a:rPr>
              <a:t>称寻找函数</a:t>
            </a:r>
            <a:r>
              <a:rPr lang="en-US" altLang="zh-CN" sz="2000" i="1" dirty="0" smtClean="0">
                <a:latin typeface="Times New Roman" pitchFamily="18" charset="0"/>
                <a:cs typeface="Times New Roman" pitchFamily="18" charset="0"/>
              </a:rPr>
              <a:t>H</a:t>
            </a:r>
            <a:r>
              <a:rPr lang="zh-CN" altLang="en-US" sz="2000" dirty="0" smtClean="0">
                <a:latin typeface="Times New Roman" pitchFamily="18" charset="0"/>
                <a:cs typeface="Times New Roman" pitchFamily="18" charset="0"/>
              </a:rPr>
              <a:t>的具有相同输出的两个任意输入的攻击方式为</a:t>
            </a:r>
            <a:r>
              <a:rPr lang="zh-CN" altLang="en-US" sz="2000" dirty="0" smtClean="0">
                <a:solidFill>
                  <a:srgbClr val="0000FF"/>
                </a:solidFill>
                <a:latin typeface="Times New Roman" pitchFamily="18" charset="0"/>
                <a:cs typeface="Times New Roman" pitchFamily="18" charset="0"/>
              </a:rPr>
              <a:t>第</a:t>
            </a:r>
            <a:r>
              <a:rPr lang="en-US" altLang="zh-CN" sz="2000" dirty="0" smtClean="0">
                <a:solidFill>
                  <a:srgbClr val="0000FF"/>
                </a:solidFill>
                <a:latin typeface="Times New Roman" pitchFamily="18" charset="0"/>
                <a:cs typeface="Times New Roman" pitchFamily="18" charset="0"/>
              </a:rPr>
              <a:t>Ⅱ</a:t>
            </a:r>
            <a:r>
              <a:rPr lang="zh-CN" altLang="en-US" sz="2000" dirty="0" smtClean="0">
                <a:solidFill>
                  <a:srgbClr val="0000FF"/>
                </a:solidFill>
                <a:latin typeface="Times New Roman" pitchFamily="18" charset="0"/>
                <a:cs typeface="Times New Roman" pitchFamily="18" charset="0"/>
              </a:rPr>
              <a:t>类生日攻击，攻击复杂度为</a:t>
            </a:r>
            <a:r>
              <a:rPr lang="en-US" altLang="zh-CN" sz="2000" i="1" dirty="0" smtClean="0">
                <a:solidFill>
                  <a:srgbClr val="0000FF"/>
                </a:solidFill>
                <a:latin typeface="Times New Roman" pitchFamily="18" charset="0"/>
                <a:cs typeface="Times New Roman" pitchFamily="18" charset="0"/>
              </a:rPr>
              <a:t>O</a:t>
            </a:r>
            <a:r>
              <a:rPr lang="en-US" altLang="zh-CN" sz="2000" dirty="0" smtClean="0">
                <a:solidFill>
                  <a:srgbClr val="0000FF"/>
                </a:solidFill>
                <a:latin typeface="Times New Roman" pitchFamily="18" charset="0"/>
                <a:cs typeface="Times New Roman" pitchFamily="18" charset="0"/>
              </a:rPr>
              <a:t>(2</a:t>
            </a:r>
            <a:r>
              <a:rPr lang="en-US" altLang="zh-CN" sz="2000" baseline="30000" dirty="0" smtClean="0">
                <a:solidFill>
                  <a:srgbClr val="0000FF"/>
                </a:solidFill>
                <a:latin typeface="Times New Roman" pitchFamily="18" charset="0"/>
                <a:cs typeface="Times New Roman" pitchFamily="18" charset="0"/>
              </a:rPr>
              <a:t>m/2</a:t>
            </a:r>
            <a:r>
              <a:rPr lang="en-US" altLang="zh-CN" sz="2000" dirty="0" smtClean="0">
                <a:solidFill>
                  <a:srgbClr val="0000FF"/>
                </a:solidFill>
                <a:latin typeface="Times New Roman" pitchFamily="18" charset="0"/>
                <a:cs typeface="Times New Roman" pitchFamily="18" charset="0"/>
              </a:rPr>
              <a:t>)</a:t>
            </a:r>
            <a:endParaRPr lang="zh-CN" altLang="en-US" sz="2000" dirty="0" smtClean="0">
              <a:solidFill>
                <a:srgbClr val="0000FF"/>
              </a:solidFill>
              <a:latin typeface="Times New Roman" pitchFamily="18" charset="0"/>
              <a:cs typeface="Times New Roman" pitchFamily="18" charset="0"/>
            </a:endParaRPr>
          </a:p>
          <a:p>
            <a:pPr>
              <a:lnSpc>
                <a:spcPct val="110000"/>
              </a:lnSpc>
              <a:spcBef>
                <a:spcPts val="600"/>
              </a:spcBef>
            </a:pPr>
            <a:r>
              <a:rPr lang="zh-CN" altLang="en-US" sz="2000" dirty="0" smtClean="0">
                <a:latin typeface="Times New Roman" pitchFamily="18" charset="0"/>
                <a:cs typeface="Times New Roman" pitchFamily="18" charset="0"/>
              </a:rPr>
              <a:t>第</a:t>
            </a:r>
            <a:r>
              <a:rPr lang="en-US" altLang="zh-CN" sz="2000" dirty="0" smtClean="0">
                <a:latin typeface="Times New Roman" pitchFamily="18" charset="0"/>
                <a:cs typeface="Times New Roman" pitchFamily="18" charset="0"/>
              </a:rPr>
              <a:t>Ⅱ</a:t>
            </a:r>
            <a:r>
              <a:rPr lang="zh-CN" altLang="en-US" sz="2000" dirty="0" smtClean="0">
                <a:latin typeface="Times New Roman" pitchFamily="18" charset="0"/>
                <a:cs typeface="Times New Roman" pitchFamily="18" charset="0"/>
              </a:rPr>
              <a:t>类生日攻击方法：</a:t>
            </a:r>
          </a:p>
          <a:p>
            <a:pPr lvl="1">
              <a:lnSpc>
                <a:spcPct val="110000"/>
              </a:lnSpc>
              <a:spcBef>
                <a:spcPts val="600"/>
              </a:spcBef>
            </a:pPr>
            <a:r>
              <a:rPr lang="zh-CN" altLang="en-US" sz="2000" dirty="0" smtClean="0">
                <a:latin typeface="Times New Roman" pitchFamily="18" charset="0"/>
                <a:cs typeface="Times New Roman" pitchFamily="18" charset="0"/>
              </a:rPr>
              <a:t>设发方</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用签名来认证发送的消息</a:t>
            </a:r>
            <a:r>
              <a:rPr lang="en-US" altLang="zh-CN" sz="2000" i="1"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，即 </a:t>
            </a:r>
            <a:r>
              <a:rPr lang="en-US" altLang="zh-CN" sz="2000" i="1" dirty="0" smtClean="0">
                <a:solidFill>
                  <a:srgbClr val="0000FF"/>
                </a:solidFill>
                <a:latin typeface="Times New Roman" pitchFamily="18" charset="0"/>
                <a:cs typeface="Times New Roman" pitchFamily="18" charset="0"/>
              </a:rPr>
              <a:t>M</a:t>
            </a:r>
            <a:r>
              <a:rPr lang="en-US" altLang="zh-CN" sz="2000" dirty="0" smtClean="0">
                <a:solidFill>
                  <a:srgbClr val="0000FF"/>
                </a:solidFill>
                <a:latin typeface="Times New Roman" pitchFamily="18" charset="0"/>
                <a:cs typeface="Times New Roman" pitchFamily="18" charset="0"/>
              </a:rPr>
              <a:t>||</a:t>
            </a:r>
            <a:r>
              <a:rPr lang="en-US" altLang="zh-CN" sz="2000" i="1" dirty="0" err="1" smtClean="0">
                <a:solidFill>
                  <a:srgbClr val="0000FF"/>
                </a:solidFill>
                <a:latin typeface="Times New Roman" pitchFamily="18" charset="0"/>
                <a:cs typeface="Times New Roman" pitchFamily="18" charset="0"/>
              </a:rPr>
              <a:t>Sig</a:t>
            </a:r>
            <a:r>
              <a:rPr lang="en-US" altLang="zh-CN" sz="2000" i="1" baseline="-25000" dirty="0" err="1" smtClean="0">
                <a:solidFill>
                  <a:srgbClr val="0000FF"/>
                </a:solidFill>
                <a:latin typeface="Times New Roman" pitchFamily="18" charset="0"/>
                <a:cs typeface="Times New Roman" pitchFamily="18" charset="0"/>
              </a:rPr>
              <a:t>Sk</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H</a:t>
            </a:r>
            <a:r>
              <a:rPr lang="en-US" altLang="zh-CN" sz="2000" dirty="0" smtClean="0">
                <a:solidFill>
                  <a:srgbClr val="0000FF"/>
                </a:solidFill>
                <a:latin typeface="Times New Roman" pitchFamily="18" charset="0"/>
                <a:cs typeface="Times New Roman" pitchFamily="18" charset="0"/>
              </a:rPr>
              <a:t>(</a:t>
            </a:r>
            <a:r>
              <a:rPr lang="en-US" altLang="zh-CN" sz="2000" i="1" dirty="0" smtClean="0">
                <a:solidFill>
                  <a:srgbClr val="0000FF"/>
                </a:solidFill>
                <a:latin typeface="Times New Roman" pitchFamily="18" charset="0"/>
                <a:cs typeface="Times New Roman" pitchFamily="18" charset="0"/>
              </a:rPr>
              <a:t>M</a:t>
            </a:r>
            <a:r>
              <a:rPr lang="en-US" altLang="zh-CN" sz="2000" dirty="0" smtClean="0">
                <a:solidFill>
                  <a:srgbClr val="0000FF"/>
                </a:solidFill>
                <a:latin typeface="Times New Roman" pitchFamily="18" charset="0"/>
                <a:cs typeface="Times New Roman" pitchFamily="18" charset="0"/>
              </a:rPr>
              <a:t>)]</a:t>
            </a:r>
          </a:p>
          <a:p>
            <a:pPr lvl="1">
              <a:lnSpc>
                <a:spcPct val="110000"/>
              </a:lnSpc>
              <a:spcBef>
                <a:spcPts val="600"/>
              </a:spcBef>
            </a:pPr>
            <a:r>
              <a:rPr lang="zh-CN" altLang="en-US" sz="2000" dirty="0" smtClean="0">
                <a:latin typeface="Times New Roman" pitchFamily="18" charset="0"/>
                <a:cs typeface="Times New Roman" pitchFamily="18" charset="0"/>
              </a:rPr>
              <a:t>如果敌手能找到</a:t>
            </a:r>
            <a:r>
              <a:rPr lang="en-US" altLang="zh-CN" sz="2000" dirty="0" smtClean="0">
                <a:solidFill>
                  <a:srgbClr val="0000FF"/>
                </a:solidFill>
                <a:latin typeface="Times New Roman" pitchFamily="18" charset="0"/>
                <a:cs typeface="Times New Roman" pitchFamily="18" charset="0"/>
              </a:rPr>
              <a:t> </a:t>
            </a:r>
            <a:r>
              <a:rPr lang="en-US" altLang="zh-CN" sz="2000" i="1" dirty="0" smtClean="0">
                <a:solidFill>
                  <a:srgbClr val="0000FF"/>
                </a:solidFill>
                <a:latin typeface="Times New Roman" pitchFamily="18" charset="0"/>
                <a:cs typeface="Times New Roman" pitchFamily="18" charset="0"/>
              </a:rPr>
              <a:t>M</a:t>
            </a:r>
            <a:r>
              <a:rPr lang="en-US" altLang="zh-CN" sz="2000" dirty="0" smtClean="0">
                <a:solidFill>
                  <a:srgbClr val="0000FF"/>
                </a:solidFill>
                <a:latin typeface="Times New Roman" pitchFamily="18" charset="0"/>
                <a:cs typeface="Times New Roman" pitchFamily="18" charset="0"/>
                <a:sym typeface="Symbol" pitchFamily="18" charset="2"/>
              </a:rPr>
              <a:t></a:t>
            </a:r>
            <a:r>
              <a:rPr lang="zh-CN" altLang="en-US" sz="2000" dirty="0" smtClean="0">
                <a:latin typeface="Times New Roman" pitchFamily="18" charset="0"/>
                <a:cs typeface="Times New Roman" pitchFamily="18" charset="0"/>
              </a:rPr>
              <a:t>的满足</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dirty="0" smtClean="0">
                <a:solidFill>
                  <a:srgbClr val="0000FF"/>
                </a:solidFill>
                <a:latin typeface="Times New Roman" pitchFamily="18" charset="0"/>
                <a:cs typeface="Times New Roman" pitchFamily="18" charset="0"/>
                <a:sym typeface="Symbol" pitchFamily="18" charset="2"/>
              </a:rPr>
              <a:t></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，则敌手可以用</a:t>
            </a:r>
            <a:r>
              <a:rPr lang="en-US" altLang="zh-CN" sz="2000" i="1" dirty="0" smtClean="0">
                <a:solidFill>
                  <a:srgbClr val="0000FF"/>
                </a:solidFill>
                <a:latin typeface="Times New Roman" pitchFamily="18" charset="0"/>
                <a:cs typeface="Times New Roman" pitchFamily="18" charset="0"/>
              </a:rPr>
              <a:t>M</a:t>
            </a:r>
            <a:r>
              <a:rPr lang="en-US" altLang="zh-CN" sz="2000" dirty="0" smtClean="0">
                <a:solidFill>
                  <a:srgbClr val="0000FF"/>
                </a:solidFill>
                <a:latin typeface="Times New Roman" pitchFamily="18" charset="0"/>
                <a:cs typeface="Times New Roman" pitchFamily="18" charset="0"/>
                <a:sym typeface="Symbol" pitchFamily="18" charset="2"/>
              </a:rPr>
              <a:t></a:t>
            </a:r>
            <a:r>
              <a:rPr lang="zh-CN" altLang="en-US" sz="2000" dirty="0" smtClean="0">
                <a:latin typeface="Times New Roman" pitchFamily="18" charset="0"/>
                <a:cs typeface="Times New Roman" pitchFamily="18" charset="0"/>
              </a:rPr>
              <a:t>来替换发方发送的消息，即</a:t>
            </a:r>
            <a:r>
              <a:rPr lang="en-US" altLang="zh-CN" sz="2000" i="1" dirty="0" smtClean="0">
                <a:latin typeface="Times New Roman" pitchFamily="18" charset="0"/>
                <a:cs typeface="Times New Roman" pitchFamily="18" charset="0"/>
              </a:rPr>
              <a:t>M</a:t>
            </a:r>
            <a:r>
              <a:rPr lang="en-US" altLang="zh-CN" sz="2000" dirty="0" smtClean="0">
                <a:solidFill>
                  <a:srgbClr val="0000FF"/>
                </a:solidFill>
                <a:latin typeface="Times New Roman" pitchFamily="18" charset="0"/>
                <a:cs typeface="Times New Roman" pitchFamily="18" charset="0"/>
                <a:sym typeface="Symbol" pitchFamily="18" charset="2"/>
              </a:rPr>
              <a:t></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Sig</a:t>
            </a:r>
            <a:r>
              <a:rPr lang="en-US" altLang="zh-CN" sz="2000" i="1" baseline="-25000" dirty="0" err="1" smtClean="0">
                <a:latin typeface="Times New Roman" pitchFamily="18" charset="0"/>
                <a:cs typeface="Times New Roman" pitchFamily="18" charset="0"/>
              </a:rPr>
              <a:t>Sk</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，由于杂凑值相同，收方</a:t>
            </a:r>
            <a:r>
              <a:rPr lang="en-US" altLang="zh-CN" sz="2000"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仍然可以验证成功</a:t>
            </a:r>
            <a:endParaRPr lang="en-US" altLang="zh-CN" sz="2000" dirty="0" smtClean="0">
              <a:latin typeface="Times New Roman" pitchFamily="18" charset="0"/>
              <a:cs typeface="Times New Roman" pitchFamily="18" charset="0"/>
            </a:endParaRPr>
          </a:p>
          <a:p>
            <a:pPr lvl="1">
              <a:lnSpc>
                <a:spcPct val="110000"/>
              </a:lnSpc>
              <a:spcBef>
                <a:spcPts val="600"/>
              </a:spcBef>
            </a:pPr>
            <a:r>
              <a:rPr lang="zh-CN" altLang="en-US" sz="2000" dirty="0" smtClean="0">
                <a:latin typeface="Times New Roman" pitchFamily="18" charset="0"/>
                <a:cs typeface="Times New Roman" pitchFamily="18" charset="0"/>
              </a:rPr>
              <a:t>敌手可以分别对真消息</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和假消息</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变形，找到碰撞后，用真消息的变形让</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签名，然后用假消息的对应变形来替换该消息</a:t>
            </a:r>
            <a:endParaRPr lang="zh-CN" altLang="en-US" sz="20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887810" name="Object 2"/>
          <p:cNvGraphicFramePr>
            <a:graphicFrameLocks noChangeAspect="1"/>
          </p:cNvGraphicFramePr>
          <p:nvPr/>
        </p:nvGraphicFramePr>
        <p:xfrm>
          <a:off x="1447800" y="2514601"/>
          <a:ext cx="558799" cy="402335"/>
        </p:xfrm>
        <a:graphic>
          <a:graphicData uri="http://schemas.openxmlformats.org/presentationml/2006/ole">
            <p:oleObj spid="_x0000_s887810" name="公式" r:id="rId3" imgW="330120" imgH="2412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5.2.3 </a:t>
            </a:r>
            <a:r>
              <a:rPr lang="zh-CN" altLang="en-US" dirty="0" smtClean="0"/>
              <a:t>生日攻击</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10000"/>
              </a:lnSpc>
              <a:spcBef>
                <a:spcPts val="600"/>
              </a:spcBef>
            </a:pPr>
            <a:r>
              <a:rPr lang="zh-CN" altLang="en-US" sz="2400" dirty="0" smtClean="0">
                <a:latin typeface="Times New Roman" pitchFamily="18" charset="0"/>
              </a:rPr>
              <a:t>敌手的攻击过程如下</a:t>
            </a:r>
            <a:endParaRPr lang="en-US" altLang="zh-CN" sz="2400"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敌手对</a:t>
            </a:r>
            <a:r>
              <a:rPr lang="en-US" altLang="zh-CN" sz="2000" dirty="0" smtClean="0">
                <a:latin typeface="Times New Roman" pitchFamily="18" charset="0"/>
              </a:rPr>
              <a:t>A</a:t>
            </a:r>
            <a:r>
              <a:rPr lang="zh-CN" altLang="en-US" sz="2000" dirty="0" smtClean="0">
                <a:latin typeface="Times New Roman" pitchFamily="18" charset="0"/>
              </a:rPr>
              <a:t>发送的消息</a:t>
            </a:r>
            <a:r>
              <a:rPr lang="en-US" altLang="zh-CN" sz="2000" dirty="0" smtClean="0">
                <a:latin typeface="Times New Roman" pitchFamily="18" charset="0"/>
              </a:rPr>
              <a:t>M</a:t>
            </a:r>
            <a:r>
              <a:rPr lang="zh-CN" altLang="en-US" sz="2000" dirty="0" smtClean="0">
                <a:latin typeface="Times New Roman" pitchFamily="18" charset="0"/>
              </a:rPr>
              <a:t>产生出</a:t>
            </a:r>
            <a:r>
              <a:rPr lang="en-US" altLang="zh-CN" sz="2000" dirty="0" smtClean="0">
                <a:solidFill>
                  <a:srgbClr val="0000FF"/>
                </a:solidFill>
                <a:latin typeface="Times New Roman" pitchFamily="18" charset="0"/>
              </a:rPr>
              <a:t>r</a:t>
            </a:r>
            <a:r>
              <a:rPr lang="zh-CN" altLang="en-US" sz="2000" dirty="0" smtClean="0">
                <a:solidFill>
                  <a:srgbClr val="0000FF"/>
                </a:solidFill>
                <a:latin typeface="Times New Roman" pitchFamily="18" charset="0"/>
              </a:rPr>
              <a:t>个变形的消息</a:t>
            </a:r>
            <a:r>
              <a:rPr lang="zh-CN" altLang="en-US" sz="2000" dirty="0" smtClean="0">
                <a:latin typeface="Times New Roman" pitchFamily="18" charset="0"/>
              </a:rPr>
              <a:t>，每个变形消息的本质含义与原消息相同，同时</a:t>
            </a:r>
            <a:r>
              <a:rPr lang="zh-CN" altLang="en-US" sz="2000" dirty="0" smtClean="0">
                <a:solidFill>
                  <a:srgbClr val="0000FF"/>
                </a:solidFill>
                <a:latin typeface="Times New Roman" pitchFamily="18" charset="0"/>
              </a:rPr>
              <a:t>敌手还准备一个假冒的消息</a:t>
            </a:r>
            <a:r>
              <a:rPr lang="en-US" altLang="zh-CN" sz="2000" dirty="0" smtClean="0">
                <a:solidFill>
                  <a:srgbClr val="0000FF"/>
                </a:solidFill>
                <a:latin typeface="Times New Roman" pitchFamily="18" charset="0"/>
              </a:rPr>
              <a:t>M</a:t>
            </a:r>
            <a:r>
              <a:rPr lang="en-US" altLang="zh-CN" sz="2000" dirty="0" smtClean="0">
                <a:solidFill>
                  <a:srgbClr val="0000FF"/>
                </a:solidFill>
                <a:latin typeface="Times New Roman" pitchFamily="18" charset="0"/>
                <a:sym typeface="Symbol" pitchFamily="18" charset="2"/>
              </a:rPr>
              <a:t></a:t>
            </a:r>
            <a:r>
              <a:rPr lang="zh-CN" altLang="en-US" sz="2000" dirty="0" smtClean="0">
                <a:latin typeface="Times New Roman" pitchFamily="18" charset="0"/>
              </a:rPr>
              <a:t>，并</a:t>
            </a:r>
            <a:r>
              <a:rPr lang="zh-CN" altLang="en-US" sz="2000" dirty="0" smtClean="0">
                <a:solidFill>
                  <a:srgbClr val="0000FF"/>
                </a:solidFill>
                <a:latin typeface="Times New Roman" pitchFamily="18" charset="0"/>
              </a:rPr>
              <a:t>对假冒的消息产生出</a:t>
            </a:r>
            <a:r>
              <a:rPr lang="en-US" altLang="zh-CN" sz="2000" dirty="0" smtClean="0">
                <a:solidFill>
                  <a:srgbClr val="0000FF"/>
                </a:solidFill>
                <a:latin typeface="Times New Roman" pitchFamily="18" charset="0"/>
              </a:rPr>
              <a:t>R</a:t>
            </a:r>
            <a:r>
              <a:rPr lang="zh-CN" altLang="en-US" sz="2000" dirty="0" smtClean="0">
                <a:solidFill>
                  <a:srgbClr val="0000FF"/>
                </a:solidFill>
                <a:latin typeface="Times New Roman" pitchFamily="18" charset="0"/>
              </a:rPr>
              <a:t>个变形的消息</a:t>
            </a:r>
            <a:endParaRPr lang="en-US" altLang="zh-CN" sz="2000" dirty="0" smtClean="0">
              <a:solidFill>
                <a:srgbClr val="0000FF"/>
              </a:solidFill>
              <a:latin typeface="Times New Roman" pitchFamily="18" charset="0"/>
            </a:endParaRPr>
          </a:p>
          <a:p>
            <a:pPr lvl="2">
              <a:lnSpc>
                <a:spcPct val="110000"/>
              </a:lnSpc>
              <a:spcBef>
                <a:spcPts val="600"/>
              </a:spcBef>
            </a:pPr>
            <a:r>
              <a:rPr lang="zh-CN" altLang="en-US" sz="2000" dirty="0" smtClean="0">
                <a:solidFill>
                  <a:srgbClr val="0000FF"/>
                </a:solidFill>
                <a:latin typeface="Times New Roman" pitchFamily="18" charset="0"/>
              </a:rPr>
              <a:t>可使用空格、退格、缩写、意义相近单词等方法实现变形</a:t>
            </a:r>
            <a:endParaRPr lang="en-US" altLang="zh-CN" sz="2000" dirty="0" smtClean="0">
              <a:solidFill>
                <a:srgbClr val="0000FF"/>
              </a:solidFill>
              <a:latin typeface="Times New Roman" pitchFamily="18" charset="0"/>
            </a:endParaRPr>
          </a:p>
          <a:p>
            <a:pPr lvl="1">
              <a:lnSpc>
                <a:spcPct val="110000"/>
              </a:lnSpc>
              <a:spcBef>
                <a:spcPts val="600"/>
              </a:spcBef>
            </a:pPr>
            <a:r>
              <a:rPr lang="zh-CN" altLang="en-US" sz="2000" dirty="0" smtClean="0">
                <a:latin typeface="Times New Roman" pitchFamily="18" charset="0"/>
              </a:rPr>
              <a:t>计算真消息</a:t>
            </a:r>
            <a:r>
              <a:rPr lang="en-US" altLang="zh-CN" sz="2000" dirty="0" smtClean="0">
                <a:latin typeface="Times New Roman" pitchFamily="18" charset="0"/>
              </a:rPr>
              <a:t>M</a:t>
            </a:r>
            <a:r>
              <a:rPr lang="zh-CN" altLang="en-US" sz="2000" dirty="0" smtClean="0">
                <a:latin typeface="Times New Roman" pitchFamily="18" charset="0"/>
              </a:rPr>
              <a:t>的变形与假消息</a:t>
            </a:r>
            <a:r>
              <a:rPr lang="en-US" altLang="zh-CN" sz="2000" dirty="0" smtClean="0">
                <a:latin typeface="Times New Roman" pitchFamily="18" charset="0"/>
              </a:rPr>
              <a:t>M</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的变形发生碰撞的概率</a:t>
            </a:r>
            <a:endParaRPr lang="en-US" altLang="zh-CN" sz="2000" dirty="0" smtClean="0">
              <a:latin typeface="Times New Roman" pitchFamily="18" charset="0"/>
              <a:sym typeface="Symbol" pitchFamily="18" charset="2"/>
            </a:endParaRPr>
          </a:p>
          <a:p>
            <a:pPr lvl="1">
              <a:lnSpc>
                <a:spcPct val="110000"/>
              </a:lnSpc>
              <a:spcBef>
                <a:spcPts val="600"/>
              </a:spcBef>
            </a:pPr>
            <a:r>
              <a:rPr lang="zh-CN" altLang="en-US" sz="2000" dirty="0" smtClean="0">
                <a:latin typeface="Times New Roman" pitchFamily="18" charset="0"/>
                <a:sym typeface="Symbol" pitchFamily="18" charset="2"/>
              </a:rPr>
              <a:t>由于</a:t>
            </a:r>
            <a:r>
              <a:rPr lang="en-US" altLang="zh-CN" sz="2000" dirty="0" smtClean="0">
                <a:latin typeface="Times New Roman" pitchFamily="18" charset="0"/>
                <a:sym typeface="Symbol" pitchFamily="18" charset="2"/>
              </a:rPr>
              <a:t>m</a:t>
            </a:r>
            <a:r>
              <a:rPr lang="zh-CN" altLang="en-US" sz="2000" dirty="0" smtClean="0">
                <a:latin typeface="Times New Roman" pitchFamily="18" charset="0"/>
                <a:sym typeface="Symbol" pitchFamily="18" charset="2"/>
              </a:rPr>
              <a:t>比特长的散列值共有</a:t>
            </a:r>
            <a:r>
              <a:rPr lang="en-US" altLang="zh-CN" sz="2000" dirty="0" smtClean="0">
                <a:latin typeface="Times New Roman" pitchFamily="18" charset="0"/>
                <a:sym typeface="Symbol" pitchFamily="18" charset="2"/>
              </a:rPr>
              <a:t>2</a:t>
            </a:r>
            <a:r>
              <a:rPr lang="en-US" altLang="zh-CN" sz="2000" baseline="30000" dirty="0" smtClean="0">
                <a:latin typeface="Times New Roman" pitchFamily="18" charset="0"/>
                <a:sym typeface="Symbol" pitchFamily="18" charset="2"/>
              </a:rPr>
              <a:t>m</a:t>
            </a:r>
            <a:r>
              <a:rPr lang="zh-CN" altLang="en-US" sz="2000" dirty="0" smtClean="0">
                <a:latin typeface="Times New Roman" pitchFamily="18" charset="0"/>
                <a:sym typeface="Symbol" pitchFamily="18" charset="2"/>
              </a:rPr>
              <a:t>个，因此真消息的一个变形与假消息的一个变形无碰撞的概率是</a:t>
            </a:r>
            <a:r>
              <a:rPr lang="en-US" altLang="zh-CN" sz="2000" dirty="0" smtClean="0">
                <a:latin typeface="Times New Roman" pitchFamily="18" charset="0"/>
                <a:sym typeface="Symbol" pitchFamily="18" charset="2"/>
              </a:rPr>
              <a:t>1-1/2</a:t>
            </a:r>
            <a:r>
              <a:rPr lang="en-US" altLang="zh-CN" sz="2000" baseline="30000" dirty="0" smtClean="0">
                <a:latin typeface="Times New Roman" pitchFamily="18" charset="0"/>
                <a:sym typeface="Symbol" pitchFamily="18" charset="2"/>
              </a:rPr>
              <a:t>m</a:t>
            </a:r>
          </a:p>
          <a:p>
            <a:pPr lvl="1">
              <a:lnSpc>
                <a:spcPct val="110000"/>
              </a:lnSpc>
              <a:spcBef>
                <a:spcPts val="600"/>
              </a:spcBef>
            </a:pPr>
            <a:r>
              <a:rPr lang="zh-CN" altLang="en-US" sz="2000" dirty="0" smtClean="0">
                <a:latin typeface="Times New Roman" pitchFamily="18" charset="0"/>
              </a:rPr>
              <a:t>那么假消息</a:t>
            </a:r>
            <a:r>
              <a:rPr lang="en-US" altLang="zh-CN" sz="2000" dirty="0" smtClean="0">
                <a:solidFill>
                  <a:srgbClr val="0000FF"/>
                </a:solidFill>
                <a:latin typeface="Times New Roman" pitchFamily="18" charset="0"/>
              </a:rPr>
              <a:t>M</a:t>
            </a:r>
            <a:r>
              <a:rPr lang="en-US" altLang="zh-CN" sz="2000" dirty="0" smtClean="0">
                <a:solidFill>
                  <a:srgbClr val="0000FF"/>
                </a:solidFill>
                <a:latin typeface="Times New Roman" pitchFamily="18" charset="0"/>
                <a:sym typeface="Symbol" pitchFamily="18" charset="2"/>
              </a:rPr>
              <a:t></a:t>
            </a:r>
            <a:r>
              <a:rPr lang="zh-CN" altLang="en-US" sz="2000" dirty="0" smtClean="0">
                <a:solidFill>
                  <a:srgbClr val="0000FF"/>
                </a:solidFill>
                <a:latin typeface="Times New Roman" pitchFamily="18" charset="0"/>
                <a:sym typeface="Symbol" pitchFamily="18" charset="2"/>
              </a:rPr>
              <a:t>的</a:t>
            </a:r>
            <a:r>
              <a:rPr lang="en-US" altLang="zh-CN" sz="2000" dirty="0" smtClean="0">
                <a:solidFill>
                  <a:srgbClr val="0000FF"/>
                </a:solidFill>
                <a:latin typeface="Times New Roman" pitchFamily="18" charset="0"/>
                <a:sym typeface="Symbol" pitchFamily="18" charset="2"/>
              </a:rPr>
              <a:t>R</a:t>
            </a:r>
            <a:r>
              <a:rPr lang="zh-CN" altLang="en-US" sz="2000" dirty="0" smtClean="0">
                <a:solidFill>
                  <a:srgbClr val="0000FF"/>
                </a:solidFill>
                <a:latin typeface="Times New Roman" pitchFamily="18" charset="0"/>
                <a:sym typeface="Symbol" pitchFamily="18" charset="2"/>
              </a:rPr>
              <a:t>个变形与真消息</a:t>
            </a:r>
            <a:r>
              <a:rPr lang="en-US" altLang="zh-CN" sz="2000" dirty="0" smtClean="0">
                <a:solidFill>
                  <a:srgbClr val="0000FF"/>
                </a:solidFill>
                <a:latin typeface="Times New Roman" pitchFamily="18" charset="0"/>
                <a:sym typeface="Symbol" pitchFamily="18" charset="2"/>
              </a:rPr>
              <a:t>M</a:t>
            </a:r>
            <a:r>
              <a:rPr lang="zh-CN" altLang="en-US" sz="2000" dirty="0" smtClean="0">
                <a:solidFill>
                  <a:srgbClr val="0000FF"/>
                </a:solidFill>
                <a:latin typeface="Times New Roman" pitchFamily="18" charset="0"/>
                <a:sym typeface="Symbol" pitchFamily="18" charset="2"/>
              </a:rPr>
              <a:t>的某个变形都不碰撞的概率是</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1-1/2</a:t>
            </a:r>
            <a:r>
              <a:rPr lang="en-US" altLang="zh-CN" sz="2000" baseline="30000" dirty="0" smtClean="0">
                <a:latin typeface="Times New Roman" pitchFamily="18" charset="0"/>
                <a:sym typeface="Symbol" pitchFamily="18" charset="2"/>
              </a:rPr>
              <a:t>m</a:t>
            </a:r>
            <a:r>
              <a:rPr lang="en-US" altLang="zh-CN" sz="2000" dirty="0" smtClean="0">
                <a:latin typeface="Times New Roman" pitchFamily="18" charset="0"/>
              </a:rPr>
              <a:t>)</a:t>
            </a:r>
            <a:r>
              <a:rPr lang="en-US" altLang="zh-CN" sz="2000" i="1" baseline="30000" dirty="0" smtClean="0">
                <a:latin typeface="Times New Roman" pitchFamily="18" charset="0"/>
              </a:rPr>
              <a:t>R</a:t>
            </a:r>
            <a:r>
              <a:rPr lang="zh-CN" altLang="en-US" sz="2000" dirty="0" smtClean="0">
                <a:latin typeface="Times New Roman" pitchFamily="18" charset="0"/>
              </a:rPr>
              <a:t>，而真消息</a:t>
            </a:r>
            <a:r>
              <a:rPr lang="en-US" altLang="zh-CN" sz="2000" dirty="0" smtClean="0">
                <a:latin typeface="Times New Roman" pitchFamily="18" charset="0"/>
              </a:rPr>
              <a:t>M</a:t>
            </a:r>
            <a:r>
              <a:rPr lang="zh-CN" altLang="en-US" sz="2000" dirty="0" smtClean="0">
                <a:latin typeface="Times New Roman" pitchFamily="18" charset="0"/>
              </a:rPr>
              <a:t>的</a:t>
            </a:r>
            <a:r>
              <a:rPr lang="en-US" altLang="zh-CN" sz="2000" dirty="0" smtClean="0">
                <a:latin typeface="Times New Roman" pitchFamily="18" charset="0"/>
              </a:rPr>
              <a:t>r</a:t>
            </a:r>
            <a:r>
              <a:rPr lang="zh-CN" altLang="en-US" sz="2000" dirty="0" smtClean="0">
                <a:latin typeface="Times New Roman" pitchFamily="18" charset="0"/>
              </a:rPr>
              <a:t>个变形与所有假消息的变形都不碰撞的概率为</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1-1/2</a:t>
            </a:r>
            <a:r>
              <a:rPr lang="en-US" altLang="zh-CN" sz="2000" baseline="30000" dirty="0" smtClean="0">
                <a:latin typeface="Times New Roman" pitchFamily="18" charset="0"/>
                <a:sym typeface="Symbol" pitchFamily="18" charset="2"/>
              </a:rPr>
              <a:t>m</a:t>
            </a:r>
            <a:r>
              <a:rPr lang="en-US" altLang="zh-CN" sz="2000" dirty="0" smtClean="0">
                <a:latin typeface="Times New Roman" pitchFamily="18" charset="0"/>
              </a:rPr>
              <a:t>)</a:t>
            </a:r>
            <a:r>
              <a:rPr lang="en-US" altLang="zh-CN" sz="2000" i="1" baseline="30000" dirty="0" err="1" smtClean="0">
                <a:latin typeface="Times New Roman" pitchFamily="18" charset="0"/>
              </a:rPr>
              <a:t>Rr</a:t>
            </a:r>
            <a:r>
              <a:rPr lang="en-US" altLang="zh-CN" sz="2000" dirty="0" smtClean="0">
                <a:latin typeface="Times New Roman" pitchFamily="18" charset="0"/>
              </a:rPr>
              <a:t>,</a:t>
            </a:r>
            <a:r>
              <a:rPr lang="zh-CN" altLang="en-US" sz="2000" dirty="0" smtClean="0">
                <a:latin typeface="Times New Roman" pitchFamily="18" charset="0"/>
              </a:rPr>
              <a:t>所以存在碰撞的概率为</a:t>
            </a:r>
            <a:r>
              <a:rPr lang="en-US" altLang="zh-CN" sz="2000" dirty="0" smtClean="0">
                <a:latin typeface="Times New Roman" pitchFamily="18" charset="0"/>
              </a:rPr>
              <a:t>1- (</a:t>
            </a:r>
            <a:r>
              <a:rPr lang="en-US" altLang="zh-CN" sz="2000" dirty="0" smtClean="0">
                <a:latin typeface="Times New Roman" pitchFamily="18" charset="0"/>
                <a:sym typeface="Symbol" pitchFamily="18" charset="2"/>
              </a:rPr>
              <a:t>1-1/2</a:t>
            </a:r>
            <a:r>
              <a:rPr lang="en-US" altLang="zh-CN" sz="2000" baseline="30000" dirty="0" smtClean="0">
                <a:latin typeface="Times New Roman" pitchFamily="18" charset="0"/>
                <a:sym typeface="Symbol" pitchFamily="18" charset="2"/>
              </a:rPr>
              <a:t>m</a:t>
            </a:r>
            <a:r>
              <a:rPr lang="en-US" altLang="zh-CN" sz="2000" dirty="0" smtClean="0">
                <a:latin typeface="Times New Roman" pitchFamily="18" charset="0"/>
              </a:rPr>
              <a:t>)</a:t>
            </a:r>
            <a:r>
              <a:rPr lang="en-US" altLang="zh-CN" sz="2000" i="1" baseline="30000" dirty="0" err="1" smtClean="0">
                <a:latin typeface="Times New Roman" pitchFamily="18" charset="0"/>
              </a:rPr>
              <a:t>Rr</a:t>
            </a:r>
            <a:endParaRPr lang="en-US" altLang="zh-CN" sz="2000" i="1"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当</a:t>
            </a:r>
            <a:r>
              <a:rPr lang="en-US" altLang="zh-CN" sz="2000" dirty="0" smtClean="0">
                <a:latin typeface="Times New Roman" pitchFamily="18" charset="0"/>
              </a:rPr>
              <a:t>m</a:t>
            </a:r>
            <a:r>
              <a:rPr lang="zh-CN" altLang="en-US" sz="2000" dirty="0" smtClean="0">
                <a:latin typeface="Times New Roman" pitchFamily="18" charset="0"/>
              </a:rPr>
              <a:t>较大时</a:t>
            </a:r>
            <a:r>
              <a:rPr lang="en-US" altLang="zh-CN" sz="2000" dirty="0" smtClean="0">
                <a:latin typeface="Times New Roman" pitchFamily="18" charset="0"/>
                <a:sym typeface="Symbol" pitchFamily="18" charset="2"/>
              </a:rPr>
              <a:t>1/2</a:t>
            </a:r>
            <a:r>
              <a:rPr lang="en-US" altLang="zh-CN" sz="2000" baseline="30000" dirty="0" smtClean="0">
                <a:latin typeface="Times New Roman" pitchFamily="18" charset="0"/>
                <a:sym typeface="Symbol" pitchFamily="18" charset="2"/>
              </a:rPr>
              <a:t>m</a:t>
            </a:r>
            <a:r>
              <a:rPr lang="zh-CN" altLang="en-US" sz="2000" dirty="0" smtClean="0">
                <a:latin typeface="Times New Roman" pitchFamily="18" charset="0"/>
                <a:sym typeface="Symbol" pitchFamily="18" charset="2"/>
              </a:rPr>
              <a:t>充分小，于是有</a:t>
            </a:r>
            <a:r>
              <a:rPr lang="en-US" altLang="zh-CN" sz="2000" dirty="0" smtClean="0">
                <a:latin typeface="Times New Roman" pitchFamily="18" charset="0"/>
              </a:rPr>
              <a:t>1- (</a:t>
            </a:r>
            <a:r>
              <a:rPr lang="en-US" altLang="zh-CN" sz="2000" dirty="0" smtClean="0">
                <a:latin typeface="Times New Roman" pitchFamily="18" charset="0"/>
                <a:sym typeface="Symbol" pitchFamily="18" charset="2"/>
              </a:rPr>
              <a:t>1-1/2</a:t>
            </a:r>
            <a:r>
              <a:rPr lang="en-US" altLang="zh-CN" sz="2000" baseline="30000" dirty="0" smtClean="0">
                <a:latin typeface="Times New Roman" pitchFamily="18" charset="0"/>
                <a:sym typeface="Symbol" pitchFamily="18" charset="2"/>
              </a:rPr>
              <a:t>m</a:t>
            </a:r>
            <a:r>
              <a:rPr lang="en-US" altLang="zh-CN" sz="2000" dirty="0" smtClean="0">
                <a:latin typeface="Times New Roman" pitchFamily="18" charset="0"/>
              </a:rPr>
              <a:t>)</a:t>
            </a:r>
            <a:r>
              <a:rPr lang="en-US" altLang="zh-CN" sz="2000" i="1" baseline="30000" dirty="0" smtClean="0">
                <a:latin typeface="Times New Roman" pitchFamily="18" charset="0"/>
              </a:rPr>
              <a:t>Rr</a:t>
            </a:r>
            <a:r>
              <a:rPr lang="en-US" altLang="zh-CN" sz="2000" dirty="0" smtClean="0">
                <a:latin typeface="Times New Roman" pitchFamily="18" charset="0"/>
                <a:sym typeface="Symbol"/>
              </a:rPr>
              <a:t>1-</a:t>
            </a:r>
            <a:r>
              <a:rPr lang="en-US" altLang="zh-CN" sz="2000" i="1" dirty="0" smtClean="0">
                <a:latin typeface="Times New Roman" pitchFamily="18" charset="0"/>
                <a:sym typeface="Symbol"/>
              </a:rPr>
              <a:t>e</a:t>
            </a:r>
            <a:r>
              <a:rPr lang="en-US" altLang="zh-CN" sz="2000" i="1" baseline="30000" dirty="0" smtClean="0">
                <a:latin typeface="Times New Roman" pitchFamily="18" charset="0"/>
                <a:sym typeface="Symbol"/>
              </a:rPr>
              <a:t>-Rr</a:t>
            </a:r>
            <a:r>
              <a:rPr lang="en-US" altLang="zh-CN" sz="2000" baseline="30000" dirty="0" smtClean="0">
                <a:latin typeface="Times New Roman" pitchFamily="18" charset="0"/>
                <a:sym typeface="Symbol"/>
              </a:rPr>
              <a:t>/2^m</a:t>
            </a:r>
          </a:p>
          <a:p>
            <a:pPr lvl="1">
              <a:lnSpc>
                <a:spcPct val="110000"/>
              </a:lnSpc>
              <a:spcBef>
                <a:spcPts val="600"/>
              </a:spcBef>
            </a:pPr>
            <a:r>
              <a:rPr lang="zh-CN" altLang="en-US" sz="2000" dirty="0" smtClean="0">
                <a:latin typeface="Times New Roman" pitchFamily="18" charset="0"/>
                <a:sym typeface="Symbol" pitchFamily="18" charset="2"/>
              </a:rPr>
              <a:t>当</a:t>
            </a:r>
            <a:r>
              <a:rPr lang="en-US" altLang="zh-CN" sz="2000" i="1" dirty="0" smtClean="0">
                <a:latin typeface="Times New Roman" pitchFamily="18" charset="0"/>
                <a:sym typeface="Symbol" pitchFamily="18" charset="2"/>
              </a:rPr>
              <a:t>R</a:t>
            </a:r>
            <a:r>
              <a:rPr lang="zh-CN" altLang="en-US" sz="2000" dirty="0" smtClean="0">
                <a:latin typeface="Times New Roman" pitchFamily="18" charset="0"/>
                <a:sym typeface="Symbol" pitchFamily="18" charset="2"/>
              </a:rPr>
              <a:t>和</a:t>
            </a:r>
            <a:r>
              <a:rPr lang="en-US" altLang="zh-CN" sz="2000" i="1" dirty="0" smtClean="0">
                <a:latin typeface="Times New Roman" pitchFamily="18" charset="0"/>
                <a:sym typeface="Symbol" pitchFamily="18" charset="2"/>
              </a:rPr>
              <a:t>r</a:t>
            </a:r>
            <a:r>
              <a:rPr lang="zh-CN" altLang="en-US" sz="2000" dirty="0" smtClean="0">
                <a:latin typeface="Times New Roman" pitchFamily="18" charset="0"/>
                <a:sym typeface="Symbol" pitchFamily="18" charset="2"/>
              </a:rPr>
              <a:t>都取</a:t>
            </a:r>
            <a:r>
              <a:rPr lang="en-US" altLang="zh-CN" sz="2000" dirty="0" smtClean="0">
                <a:latin typeface="Times New Roman" pitchFamily="18" charset="0"/>
                <a:sym typeface="Symbol" pitchFamily="18" charset="2"/>
              </a:rPr>
              <a:t>2</a:t>
            </a:r>
            <a:r>
              <a:rPr lang="en-US" altLang="zh-CN" sz="2000" baseline="30000" dirty="0" smtClean="0">
                <a:latin typeface="Times New Roman" pitchFamily="18" charset="0"/>
                <a:sym typeface="Symbol" pitchFamily="18" charset="2"/>
              </a:rPr>
              <a:t>m/2</a:t>
            </a:r>
            <a:r>
              <a:rPr lang="zh-CN" altLang="en-US" sz="2000" dirty="0" smtClean="0">
                <a:latin typeface="Times New Roman" pitchFamily="18" charset="0"/>
                <a:sym typeface="Symbol" pitchFamily="18" charset="2"/>
              </a:rPr>
              <a:t>时，上式等于</a:t>
            </a:r>
            <a:r>
              <a:rPr lang="en-US" altLang="zh-CN" sz="2000" dirty="0" smtClean="0">
                <a:latin typeface="Times New Roman" pitchFamily="18" charset="0"/>
                <a:sym typeface="Symbol" pitchFamily="18" charset="2"/>
              </a:rPr>
              <a:t>1-e</a:t>
            </a:r>
            <a:r>
              <a:rPr lang="en-US" altLang="zh-CN" sz="2000" baseline="30000" dirty="0" smtClean="0">
                <a:latin typeface="Times New Roman" pitchFamily="18" charset="0"/>
                <a:sym typeface="Symbol" pitchFamily="18" charset="2"/>
              </a:rPr>
              <a:t>-1</a:t>
            </a:r>
            <a:r>
              <a:rPr lang="en-US" altLang="zh-CN" sz="2000" dirty="0" smtClean="0">
                <a:latin typeface="Times New Roman" pitchFamily="18" charset="0"/>
                <a:sym typeface="Symbol"/>
              </a:rPr>
              <a:t>0.63&gt;0.5</a:t>
            </a:r>
            <a:r>
              <a:rPr lang="zh-CN" altLang="en-US" sz="2000" dirty="0" smtClean="0">
                <a:latin typeface="Times New Roman" pitchFamily="18" charset="0"/>
                <a:sym typeface="Symbol"/>
              </a:rPr>
              <a:t>，</a:t>
            </a:r>
            <a:endParaRPr lang="en-US" altLang="zh-CN" sz="2000" dirty="0" smtClean="0">
              <a:latin typeface="Times New Roman" pitchFamily="18" charset="0"/>
              <a:sym typeface="Symbol"/>
            </a:endParaRPr>
          </a:p>
          <a:p>
            <a:pPr lvl="1">
              <a:lnSpc>
                <a:spcPct val="110000"/>
              </a:lnSpc>
              <a:spcBef>
                <a:spcPts val="600"/>
              </a:spcBef>
            </a:pPr>
            <a:r>
              <a:rPr lang="zh-CN" altLang="en-US" sz="2000" dirty="0" smtClean="0">
                <a:latin typeface="Times New Roman" pitchFamily="18" charset="0"/>
                <a:sym typeface="Symbol"/>
              </a:rPr>
              <a:t>现代杂凑函数，其</a:t>
            </a:r>
            <a:r>
              <a:rPr lang="en-US" altLang="zh-CN" sz="2000" dirty="0" smtClean="0">
                <a:latin typeface="Times New Roman" pitchFamily="18" charset="0"/>
                <a:sym typeface="Symbol"/>
              </a:rPr>
              <a:t>hash</a:t>
            </a:r>
            <a:r>
              <a:rPr lang="zh-CN" altLang="en-US" sz="2000" dirty="0" smtClean="0">
                <a:latin typeface="Times New Roman" pitchFamily="18" charset="0"/>
                <a:sym typeface="Symbol"/>
              </a:rPr>
              <a:t>值长度至少</a:t>
            </a:r>
            <a:r>
              <a:rPr lang="en-US" altLang="zh-CN" sz="2000" dirty="0" smtClean="0">
                <a:latin typeface="Times New Roman" pitchFamily="18" charset="0"/>
                <a:sym typeface="Symbol"/>
              </a:rPr>
              <a:t>128bit</a:t>
            </a:r>
            <a:endParaRPr lang="zh-CN" altLang="en-US" sz="2000" dirty="0" smtClean="0">
              <a:latin typeface="Times New Roman" pitchFamily="18" charset="0"/>
              <a:sym typeface="Symbol" pitchFamily="18" charset="2"/>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5.2.4 </a:t>
            </a:r>
            <a:r>
              <a:rPr lang="zh-CN" altLang="en-US" dirty="0" smtClean="0"/>
              <a:t>迭代型杂凑函数的一般结构</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00000"/>
              </a:lnSpc>
            </a:pPr>
            <a:r>
              <a:rPr lang="zh-CN" altLang="en-US" sz="2400" dirty="0" smtClean="0">
                <a:latin typeface="Times New Roman" pitchFamily="18" charset="0"/>
              </a:rPr>
              <a:t>目前使用的大多数散列函数如</a:t>
            </a:r>
            <a:r>
              <a:rPr lang="en-US" altLang="zh-CN" sz="2400" dirty="0" smtClean="0">
                <a:latin typeface="Times New Roman" pitchFamily="18" charset="0"/>
              </a:rPr>
              <a:t>MD5</a:t>
            </a:r>
            <a:r>
              <a:rPr lang="zh-CN" altLang="en-US" sz="2400" dirty="0" smtClean="0">
                <a:latin typeface="Times New Roman" pitchFamily="18" charset="0"/>
              </a:rPr>
              <a:t>、</a:t>
            </a:r>
            <a:r>
              <a:rPr lang="en-US" altLang="zh-CN" sz="2400" dirty="0" smtClean="0">
                <a:latin typeface="Times New Roman" pitchFamily="18" charset="0"/>
              </a:rPr>
              <a:t>SHA</a:t>
            </a:r>
            <a:r>
              <a:rPr lang="zh-CN" altLang="en-US" sz="2400" dirty="0" smtClean="0">
                <a:latin typeface="Times New Roman" pitchFamily="18" charset="0"/>
              </a:rPr>
              <a:t>，其结构都是迭代型的</a:t>
            </a:r>
          </a:p>
          <a:p>
            <a:pPr lvl="1">
              <a:lnSpc>
                <a:spcPct val="100000"/>
              </a:lnSpc>
            </a:pPr>
            <a:r>
              <a:rPr lang="zh-CN" altLang="en-US" sz="2000" dirty="0" smtClean="0">
                <a:latin typeface="Times New Roman" pitchFamily="18" charset="0"/>
              </a:rPr>
              <a:t>如图所示。其中函数的</a:t>
            </a:r>
            <a:r>
              <a:rPr lang="zh-CN" altLang="en-US" sz="2000" dirty="0" smtClean="0">
                <a:solidFill>
                  <a:srgbClr val="FF0000"/>
                </a:solidFill>
                <a:latin typeface="Times New Roman" pitchFamily="18" charset="0"/>
              </a:rPr>
              <a:t>输入</a:t>
            </a:r>
            <a:r>
              <a:rPr lang="en-US" altLang="zh-CN" sz="2000" dirty="0" smtClean="0">
                <a:solidFill>
                  <a:srgbClr val="FF0000"/>
                </a:solidFill>
                <a:latin typeface="Times New Roman" pitchFamily="18" charset="0"/>
              </a:rPr>
              <a:t>M</a:t>
            </a:r>
            <a:r>
              <a:rPr lang="zh-CN" altLang="en-US" sz="2000" dirty="0" smtClean="0">
                <a:solidFill>
                  <a:srgbClr val="FF0000"/>
                </a:solidFill>
                <a:latin typeface="Times New Roman" pitchFamily="18" charset="0"/>
              </a:rPr>
              <a:t>被分为</a:t>
            </a:r>
            <a:r>
              <a:rPr lang="en-US" altLang="zh-CN" sz="2000" i="1" dirty="0" smtClean="0">
                <a:solidFill>
                  <a:srgbClr val="FF0000"/>
                </a:solidFill>
                <a:latin typeface="Times New Roman" pitchFamily="18" charset="0"/>
              </a:rPr>
              <a:t>L</a:t>
            </a:r>
            <a:r>
              <a:rPr lang="zh-CN" altLang="en-US" sz="2000" dirty="0" smtClean="0">
                <a:solidFill>
                  <a:srgbClr val="FF0000"/>
                </a:solidFill>
                <a:latin typeface="Times New Roman" pitchFamily="18" charset="0"/>
              </a:rPr>
              <a:t>个</a:t>
            </a:r>
            <a:r>
              <a:rPr lang="zh-CN" altLang="en-US" sz="2000" b="0" dirty="0" smtClean="0">
                <a:solidFill>
                  <a:srgbClr val="FF0000"/>
                </a:solidFill>
                <a:latin typeface="Times New Roman" pitchFamily="18" charset="0"/>
              </a:rPr>
              <a:t>分组</a:t>
            </a:r>
            <a:r>
              <a:rPr lang="en-US" altLang="zh-CN" sz="2000" i="1" dirty="0" smtClean="0">
                <a:solidFill>
                  <a:srgbClr val="FF0000"/>
                </a:solidFill>
                <a:latin typeface="Times New Roman" pitchFamily="18" charset="0"/>
              </a:rPr>
              <a:t>Y</a:t>
            </a:r>
            <a:r>
              <a:rPr lang="en-US" altLang="zh-CN" sz="2000" baseline="-25000" dirty="0" smtClean="0">
                <a:solidFill>
                  <a:srgbClr val="FF0000"/>
                </a:solidFill>
                <a:latin typeface="Times New Roman" pitchFamily="18" charset="0"/>
              </a:rPr>
              <a:t>0</a:t>
            </a:r>
            <a:r>
              <a:rPr lang="en-US" altLang="zh-CN" sz="2000" dirty="0" smtClean="0">
                <a:solidFill>
                  <a:srgbClr val="FF0000"/>
                </a:solidFill>
                <a:latin typeface="Times New Roman" pitchFamily="18" charset="0"/>
              </a:rPr>
              <a:t>,</a:t>
            </a:r>
            <a:r>
              <a:rPr lang="en-US" altLang="zh-CN" sz="2000" i="1" dirty="0" smtClean="0">
                <a:solidFill>
                  <a:srgbClr val="FF0000"/>
                </a:solidFill>
                <a:latin typeface="Times New Roman" pitchFamily="18" charset="0"/>
              </a:rPr>
              <a:t>Y</a:t>
            </a:r>
            <a:r>
              <a:rPr lang="en-US" altLang="zh-CN" sz="2000" baseline="-25000" dirty="0" smtClean="0">
                <a:solidFill>
                  <a:srgbClr val="FF0000"/>
                </a:solidFill>
                <a:latin typeface="Times New Roman" pitchFamily="18" charset="0"/>
              </a:rPr>
              <a:t>1</a:t>
            </a:r>
            <a:r>
              <a:rPr lang="en-US" altLang="zh-CN" sz="2000" dirty="0" smtClean="0">
                <a:solidFill>
                  <a:srgbClr val="FF0000"/>
                </a:solidFill>
                <a:latin typeface="Times New Roman" pitchFamily="18" charset="0"/>
              </a:rPr>
              <a:t>,…,</a:t>
            </a:r>
            <a:r>
              <a:rPr lang="en-US" altLang="zh-CN" sz="2000" i="1" dirty="0" smtClean="0">
                <a:solidFill>
                  <a:srgbClr val="FF0000"/>
                </a:solidFill>
                <a:latin typeface="Times New Roman" pitchFamily="18" charset="0"/>
              </a:rPr>
              <a:t>Y</a:t>
            </a:r>
            <a:r>
              <a:rPr lang="en-US" altLang="zh-CN" sz="2000" i="1" baseline="-25000" dirty="0" smtClean="0">
                <a:solidFill>
                  <a:srgbClr val="FF0000"/>
                </a:solidFill>
                <a:latin typeface="Times New Roman" pitchFamily="18" charset="0"/>
              </a:rPr>
              <a:t>L</a:t>
            </a:r>
            <a:r>
              <a:rPr lang="en-US" altLang="zh-CN" sz="2000" baseline="-25000" dirty="0" smtClean="0">
                <a:solidFill>
                  <a:srgbClr val="FF0000"/>
                </a:solidFill>
                <a:latin typeface="Times New Roman" pitchFamily="18" charset="0"/>
              </a:rPr>
              <a:t>-1</a:t>
            </a:r>
            <a:r>
              <a:rPr lang="zh-CN" altLang="en-US" sz="2000" dirty="0" smtClean="0">
                <a:latin typeface="Times New Roman" pitchFamily="18" charset="0"/>
              </a:rPr>
              <a:t>，每一个分组的</a:t>
            </a:r>
            <a:r>
              <a:rPr lang="zh-CN" altLang="en-US" sz="2000" dirty="0" smtClean="0">
                <a:solidFill>
                  <a:srgbClr val="FF0000"/>
                </a:solidFill>
                <a:latin typeface="Times New Roman" pitchFamily="18" charset="0"/>
              </a:rPr>
              <a:t>长度为</a:t>
            </a:r>
            <a:r>
              <a:rPr lang="en-US" altLang="zh-CN" sz="2000" i="1" dirty="0" smtClean="0">
                <a:solidFill>
                  <a:srgbClr val="FF0000"/>
                </a:solidFill>
                <a:latin typeface="Times New Roman" pitchFamily="18" charset="0"/>
              </a:rPr>
              <a:t>b</a:t>
            </a:r>
            <a:r>
              <a:rPr lang="zh-CN" altLang="en-US" sz="2000" dirty="0" smtClean="0">
                <a:solidFill>
                  <a:srgbClr val="FF0000"/>
                </a:solidFill>
                <a:latin typeface="Times New Roman" pitchFamily="18" charset="0"/>
              </a:rPr>
              <a:t>比特</a:t>
            </a:r>
            <a:r>
              <a:rPr lang="zh-CN" altLang="en-US" sz="2000" dirty="0" smtClean="0">
                <a:latin typeface="Times New Roman" pitchFamily="18" charset="0"/>
              </a:rPr>
              <a:t>，最后一个分组的长度不够的话，需对其做</a:t>
            </a:r>
            <a:r>
              <a:rPr lang="zh-CN" altLang="en-US" sz="2000" dirty="0" smtClean="0">
                <a:solidFill>
                  <a:srgbClr val="FF0000"/>
                </a:solidFill>
                <a:latin typeface="Times New Roman" pitchFamily="18" charset="0"/>
              </a:rPr>
              <a:t>填充</a:t>
            </a:r>
          </a:p>
          <a:p>
            <a:pPr lvl="1">
              <a:lnSpc>
                <a:spcPct val="100000"/>
              </a:lnSpc>
            </a:pPr>
            <a:r>
              <a:rPr lang="zh-CN" altLang="en-US" sz="2000" dirty="0" smtClean="0">
                <a:solidFill>
                  <a:srgbClr val="FF0000"/>
                </a:solidFill>
                <a:latin typeface="Times New Roman" pitchFamily="18" charset="0"/>
              </a:rPr>
              <a:t>最后一个分组</a:t>
            </a:r>
            <a:r>
              <a:rPr lang="zh-CN" altLang="en-US" sz="2000" dirty="0" smtClean="0">
                <a:latin typeface="Times New Roman" pitchFamily="18" charset="0"/>
              </a:rPr>
              <a:t>中还包括</a:t>
            </a:r>
            <a:r>
              <a:rPr lang="zh-CN" altLang="en-US" sz="2000" dirty="0" smtClean="0">
                <a:solidFill>
                  <a:srgbClr val="0000FF"/>
                </a:solidFill>
                <a:latin typeface="Times New Roman" pitchFamily="18" charset="0"/>
              </a:rPr>
              <a:t>整个函数输入的长度值</a:t>
            </a:r>
            <a:r>
              <a:rPr lang="zh-CN" altLang="en-US" sz="2000" dirty="0" smtClean="0">
                <a:latin typeface="Times New Roman" pitchFamily="18" charset="0"/>
              </a:rPr>
              <a:t>，将使得敌手的攻击更为困难</a:t>
            </a:r>
            <a:endParaRPr lang="en-US" altLang="zh-CN" sz="2000" dirty="0" smtClean="0">
              <a:latin typeface="Times New Roman" pitchFamily="18" charset="0"/>
            </a:endParaRPr>
          </a:p>
          <a:p>
            <a:pPr lvl="2"/>
            <a:r>
              <a:rPr lang="en-US" altLang="zh-CN" sz="2000" dirty="0" smtClean="0">
                <a:latin typeface="Times New Roman" pitchFamily="18" charset="0"/>
              </a:rPr>
              <a:t>IV = </a:t>
            </a:r>
            <a:r>
              <a:rPr lang="zh-CN" altLang="en-US" sz="2000" dirty="0" smtClean="0">
                <a:latin typeface="Times New Roman" pitchFamily="18" charset="0"/>
              </a:rPr>
              <a:t>初始值</a:t>
            </a:r>
            <a:r>
              <a:rPr lang="en-US" altLang="zh-CN" sz="2000" dirty="0" smtClean="0">
                <a:latin typeface="Times New Roman" pitchFamily="18" charset="0"/>
              </a:rPr>
              <a:t>, n =</a:t>
            </a:r>
            <a:r>
              <a:rPr lang="zh-CN" altLang="en-US" sz="2000" dirty="0" smtClean="0">
                <a:latin typeface="Times New Roman" pitchFamily="18" charset="0"/>
              </a:rPr>
              <a:t>散列码的长度</a:t>
            </a:r>
            <a:r>
              <a:rPr lang="en-US" altLang="zh-CN" sz="2000" dirty="0" smtClean="0">
                <a:latin typeface="Times New Roman" pitchFamily="18" charset="0"/>
              </a:rPr>
              <a:t>;</a:t>
            </a:r>
            <a:r>
              <a:rPr lang="zh-CN" altLang="en-US" sz="2000" dirty="0" smtClean="0">
                <a:latin typeface="Times New Roman" pitchFamily="18" charset="0"/>
              </a:rPr>
              <a:t>最后一轮输出的链接变量</a:t>
            </a:r>
            <a:r>
              <a:rPr lang="en-US" altLang="zh-CN" sz="2000" dirty="0" smtClean="0">
                <a:latin typeface="Times New Roman" pitchFamily="18" charset="0"/>
              </a:rPr>
              <a:t>CVL</a:t>
            </a:r>
            <a:r>
              <a:rPr lang="zh-CN" altLang="en-US" sz="2000" dirty="0" smtClean="0">
                <a:latin typeface="Times New Roman" pitchFamily="18" charset="0"/>
              </a:rPr>
              <a:t>即为最终产生的杂凑值</a:t>
            </a:r>
          </a:p>
          <a:p>
            <a:pPr lvl="1">
              <a:lnSpc>
                <a:spcPct val="100000"/>
              </a:lnSpc>
            </a:pP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4" descr="xd66"/>
          <p:cNvPicPr>
            <a:picLocks noChangeAspect="1" noChangeArrowheads="1"/>
          </p:cNvPicPr>
          <p:nvPr/>
        </p:nvPicPr>
        <p:blipFill>
          <a:blip r:embed="rId2" cstate="print"/>
          <a:srcRect/>
          <a:stretch>
            <a:fillRect/>
          </a:stretch>
        </p:blipFill>
        <p:spPr bwMode="auto">
          <a:xfrm>
            <a:off x="1905000" y="4114800"/>
            <a:ext cx="6248400" cy="2086485"/>
          </a:xfrm>
          <a:prstGeom prst="rect">
            <a:avLst/>
          </a:prstGeom>
          <a:noFill/>
        </p:spPr>
      </p:pic>
      <p:sp>
        <p:nvSpPr>
          <p:cNvPr id="7" name="AutoShape 5"/>
          <p:cNvSpPr>
            <a:spLocks noChangeArrowheads="1"/>
          </p:cNvSpPr>
          <p:nvPr/>
        </p:nvSpPr>
        <p:spPr bwMode="auto">
          <a:xfrm>
            <a:off x="1143000" y="6172200"/>
            <a:ext cx="1143000" cy="381000"/>
          </a:xfrm>
          <a:prstGeom prst="wedgeRectCallout">
            <a:avLst>
              <a:gd name="adj1" fmla="val 25833"/>
              <a:gd name="adj2" fmla="val -113750"/>
            </a:avLst>
          </a:prstGeom>
          <a:noFill/>
          <a:ln w="9525" algn="ctr">
            <a:solidFill>
              <a:srgbClr val="0000FF"/>
            </a:solidFill>
            <a:miter lim="800000"/>
            <a:headEnd/>
            <a:tailEnd/>
          </a:ln>
          <a:effectLst/>
        </p:spPr>
        <p:txBody>
          <a:bodyPr anchor="b"/>
          <a:lstStyle/>
          <a:p>
            <a:pPr algn="ctr"/>
            <a:r>
              <a:rPr lang="zh-CN" altLang="en-US" sz="1800" dirty="0">
                <a:latin typeface="+mn-ea"/>
                <a:ea typeface="+mn-ea"/>
              </a:rPr>
              <a:t>初始向量</a:t>
            </a:r>
          </a:p>
        </p:txBody>
      </p:sp>
      <p:sp>
        <p:nvSpPr>
          <p:cNvPr id="8" name="AutoShape 6"/>
          <p:cNvSpPr>
            <a:spLocks noChangeArrowheads="1"/>
          </p:cNvSpPr>
          <p:nvPr/>
        </p:nvSpPr>
        <p:spPr bwMode="auto">
          <a:xfrm>
            <a:off x="838200" y="4191000"/>
            <a:ext cx="1143000" cy="381000"/>
          </a:xfrm>
          <a:prstGeom prst="wedgeRectCallout">
            <a:avLst>
              <a:gd name="adj1" fmla="val 72361"/>
              <a:gd name="adj2" fmla="val -13750"/>
            </a:avLst>
          </a:prstGeom>
          <a:noFill/>
          <a:ln w="9525" algn="ctr">
            <a:solidFill>
              <a:srgbClr val="0000FF"/>
            </a:solidFill>
            <a:miter lim="800000"/>
            <a:headEnd/>
            <a:tailEnd/>
          </a:ln>
          <a:effectLst/>
        </p:spPr>
        <p:txBody>
          <a:bodyPr anchor="b"/>
          <a:lstStyle/>
          <a:p>
            <a:pPr algn="ctr"/>
            <a:r>
              <a:rPr lang="zh-CN" altLang="en-US" sz="1800">
                <a:latin typeface="+mn-ea"/>
                <a:ea typeface="+mn-ea"/>
              </a:rPr>
              <a:t>输入分组</a:t>
            </a:r>
          </a:p>
        </p:txBody>
      </p:sp>
      <p:sp>
        <p:nvSpPr>
          <p:cNvPr id="9" name="AutoShape 7"/>
          <p:cNvSpPr>
            <a:spLocks noChangeArrowheads="1"/>
          </p:cNvSpPr>
          <p:nvPr/>
        </p:nvSpPr>
        <p:spPr bwMode="auto">
          <a:xfrm>
            <a:off x="3048000" y="6172200"/>
            <a:ext cx="1143000" cy="381000"/>
          </a:xfrm>
          <a:prstGeom prst="wedgeRectCallout">
            <a:avLst>
              <a:gd name="adj1" fmla="val -11806"/>
              <a:gd name="adj2" fmla="val -155417"/>
            </a:avLst>
          </a:prstGeom>
          <a:noFill/>
          <a:ln w="9525" algn="ctr">
            <a:solidFill>
              <a:srgbClr val="0000FF"/>
            </a:solidFill>
            <a:miter lim="800000"/>
            <a:headEnd/>
            <a:tailEnd/>
          </a:ln>
          <a:effectLst/>
        </p:spPr>
        <p:txBody>
          <a:bodyPr anchor="b"/>
          <a:lstStyle/>
          <a:p>
            <a:pPr algn="ctr"/>
            <a:r>
              <a:rPr lang="zh-CN" altLang="en-US" sz="1800" dirty="0">
                <a:latin typeface="+mn-ea"/>
                <a:ea typeface="+mn-ea"/>
              </a:rPr>
              <a:t>链接变量</a:t>
            </a:r>
          </a:p>
        </p:txBody>
      </p:sp>
      <p:sp>
        <p:nvSpPr>
          <p:cNvPr id="10" name="AutoShape 8"/>
          <p:cNvSpPr>
            <a:spLocks noChangeArrowheads="1"/>
          </p:cNvSpPr>
          <p:nvPr/>
        </p:nvSpPr>
        <p:spPr bwMode="auto">
          <a:xfrm>
            <a:off x="7467600" y="6096000"/>
            <a:ext cx="1143000" cy="381000"/>
          </a:xfrm>
          <a:prstGeom prst="wedgeRectCallout">
            <a:avLst>
              <a:gd name="adj1" fmla="val -16667"/>
              <a:gd name="adj2" fmla="val -193333"/>
            </a:avLst>
          </a:prstGeom>
          <a:noFill/>
          <a:ln w="9525" algn="ctr">
            <a:solidFill>
              <a:srgbClr val="0000FF"/>
            </a:solidFill>
            <a:miter lim="800000"/>
            <a:headEnd/>
            <a:tailEnd/>
          </a:ln>
          <a:effectLst/>
        </p:spPr>
        <p:txBody>
          <a:bodyPr anchor="b"/>
          <a:lstStyle/>
          <a:p>
            <a:pPr algn="ctr"/>
            <a:r>
              <a:rPr lang="zh-CN" altLang="en-US" sz="1800" dirty="0">
                <a:latin typeface="+mn-ea"/>
                <a:ea typeface="+mn-ea"/>
              </a:rPr>
              <a:t>杂凑值</a:t>
            </a:r>
          </a:p>
        </p:txBody>
      </p:sp>
      <p:sp>
        <p:nvSpPr>
          <p:cNvPr id="11" name="AutoShape 7"/>
          <p:cNvSpPr>
            <a:spLocks noChangeArrowheads="1"/>
          </p:cNvSpPr>
          <p:nvPr/>
        </p:nvSpPr>
        <p:spPr bwMode="auto">
          <a:xfrm>
            <a:off x="4572000" y="6172200"/>
            <a:ext cx="1371600" cy="381000"/>
          </a:xfrm>
          <a:prstGeom prst="wedgeRectCallout">
            <a:avLst>
              <a:gd name="adj1" fmla="val -58473"/>
              <a:gd name="adj2" fmla="val -200417"/>
            </a:avLst>
          </a:prstGeom>
          <a:noFill/>
          <a:ln w="9525" algn="ctr">
            <a:solidFill>
              <a:srgbClr val="0000FF"/>
            </a:solidFill>
            <a:miter lim="800000"/>
            <a:headEnd/>
            <a:tailEnd/>
          </a:ln>
          <a:effectLst/>
        </p:spPr>
        <p:txBody>
          <a:bodyPr anchor="b"/>
          <a:lstStyle/>
          <a:p>
            <a:pPr algn="ctr"/>
            <a:r>
              <a:rPr lang="zh-CN" altLang="en-US" sz="1800" dirty="0" smtClean="0">
                <a:latin typeface="+mn-ea"/>
                <a:ea typeface="+mn-ea"/>
              </a:rPr>
              <a:t>压缩函数</a:t>
            </a:r>
            <a:r>
              <a:rPr lang="en-US" altLang="zh-CN" sz="1800" i="1" dirty="0" smtClean="0">
                <a:latin typeface="Times New Roman" pitchFamily="18" charset="0"/>
                <a:ea typeface="+mn-ea"/>
                <a:cs typeface="Times New Roman" pitchFamily="18" charset="0"/>
              </a:rPr>
              <a:t>f</a:t>
            </a:r>
            <a:endParaRPr lang="zh-CN" altLang="en-US" sz="1800" i="1"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5.2.4 </a:t>
            </a:r>
            <a:r>
              <a:rPr lang="zh-CN" altLang="en-US" dirty="0" smtClean="0"/>
              <a:t>迭代型杂凑函数的一般结构</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10000"/>
              </a:lnSpc>
            </a:pPr>
            <a:r>
              <a:rPr lang="zh-CN" altLang="en-US" sz="2400" dirty="0" smtClean="0">
                <a:solidFill>
                  <a:srgbClr val="0000FF"/>
                </a:solidFill>
                <a:latin typeface="Times New Roman" pitchFamily="18" charset="0"/>
              </a:rPr>
              <a:t>通常有</a:t>
            </a:r>
            <a:r>
              <a:rPr lang="en-US" altLang="zh-CN" sz="2400" i="1" dirty="0" smtClean="0">
                <a:solidFill>
                  <a:srgbClr val="0000FF"/>
                </a:solidFill>
                <a:latin typeface="Times New Roman" pitchFamily="18" charset="0"/>
              </a:rPr>
              <a:t>b</a:t>
            </a:r>
            <a:r>
              <a:rPr lang="en-US" altLang="zh-CN" sz="2400" dirty="0" smtClean="0">
                <a:solidFill>
                  <a:srgbClr val="0000FF"/>
                </a:solidFill>
                <a:latin typeface="Times New Roman" pitchFamily="18" charset="0"/>
              </a:rPr>
              <a:t>&gt;</a:t>
            </a:r>
            <a:r>
              <a:rPr lang="en-US" altLang="zh-CN" sz="2400" i="1" dirty="0" smtClean="0">
                <a:solidFill>
                  <a:srgbClr val="0000FF"/>
                </a:solidFill>
                <a:latin typeface="Times New Roman" pitchFamily="18" charset="0"/>
              </a:rPr>
              <a:t>n</a:t>
            </a:r>
            <a:r>
              <a:rPr lang="zh-CN" altLang="en-US" sz="2400" dirty="0" smtClean="0">
                <a:solidFill>
                  <a:srgbClr val="0000FF"/>
                </a:solidFill>
                <a:latin typeface="Times New Roman" pitchFamily="18" charset="0"/>
              </a:rPr>
              <a:t>，因此称函数</a:t>
            </a:r>
            <a:r>
              <a:rPr lang="en-US" altLang="zh-CN" sz="2400" i="1" dirty="0" smtClean="0">
                <a:solidFill>
                  <a:srgbClr val="0000FF"/>
                </a:solidFill>
                <a:latin typeface="Times New Roman" pitchFamily="18" charset="0"/>
              </a:rPr>
              <a:t>f</a:t>
            </a:r>
            <a:r>
              <a:rPr lang="zh-CN" altLang="en-US" sz="2400" dirty="0" smtClean="0">
                <a:solidFill>
                  <a:srgbClr val="0000FF"/>
                </a:solidFill>
                <a:latin typeface="Times New Roman" pitchFamily="18" charset="0"/>
              </a:rPr>
              <a:t>为压缩函数</a:t>
            </a:r>
            <a:r>
              <a:rPr lang="zh-CN" altLang="en-US" sz="2400" dirty="0" smtClean="0">
                <a:latin typeface="Times New Roman" pitchFamily="18" charset="0"/>
              </a:rPr>
              <a:t>。算法可表达如下：</a:t>
            </a:r>
            <a:endParaRPr lang="zh-CN" altLang="en-US" sz="2400" i="1" dirty="0" smtClean="0">
              <a:latin typeface="Times New Roman" pitchFamily="18" charset="0"/>
            </a:endParaRPr>
          </a:p>
          <a:p>
            <a:pPr lvl="1">
              <a:lnSpc>
                <a:spcPct val="110000"/>
              </a:lnSpc>
            </a:pPr>
            <a:r>
              <a:rPr lang="en-US" altLang="zh-CN" sz="2000" i="1" dirty="0" smtClean="0">
                <a:latin typeface="Times New Roman" pitchFamily="18" charset="0"/>
              </a:rPr>
              <a:t>CV</a:t>
            </a:r>
            <a:r>
              <a:rPr lang="en-US" altLang="zh-CN" sz="2000" baseline="-25000" dirty="0" smtClean="0">
                <a:latin typeface="Times New Roman" pitchFamily="18" charset="0"/>
              </a:rPr>
              <a:t>0</a:t>
            </a:r>
            <a:r>
              <a:rPr lang="en-US" altLang="zh-CN" sz="2000" dirty="0" smtClean="0">
                <a:latin typeface="Times New Roman" pitchFamily="18" charset="0"/>
              </a:rPr>
              <a:t>=IV=n</a:t>
            </a:r>
            <a:r>
              <a:rPr lang="zh-CN" altLang="en-US" sz="2000" dirty="0" smtClean="0">
                <a:latin typeface="Times New Roman" pitchFamily="18" charset="0"/>
              </a:rPr>
              <a:t>比特长的初值</a:t>
            </a:r>
            <a:r>
              <a:rPr lang="en-US" altLang="zh-CN" sz="2000" dirty="0" smtClean="0">
                <a:latin typeface="Times New Roman" pitchFamily="18" charset="0"/>
              </a:rPr>
              <a:t>;</a:t>
            </a:r>
            <a:endParaRPr lang="en-US" altLang="zh-CN" sz="2000" i="1" dirty="0" smtClean="0">
              <a:latin typeface="Times New Roman" pitchFamily="18" charset="0"/>
            </a:endParaRPr>
          </a:p>
          <a:p>
            <a:pPr lvl="1">
              <a:lnSpc>
                <a:spcPct val="110000"/>
              </a:lnSpc>
            </a:pPr>
            <a:r>
              <a:rPr lang="en-US" altLang="zh-CN" sz="2000" i="1" dirty="0" err="1" smtClean="0">
                <a:latin typeface="Times New Roman" pitchFamily="18" charset="0"/>
              </a:rPr>
              <a:t>CV</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CV</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Y</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r>
              <a:rPr lang="en-US" altLang="zh-CN" sz="2000" dirty="0" smtClean="0">
                <a:latin typeface="Times New Roman" pitchFamily="18" charset="0"/>
              </a:rPr>
              <a:t>); (1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i="1" dirty="0" err="1" smtClean="0">
                <a:latin typeface="Times New Roman" pitchFamily="18" charset="0"/>
              </a:rPr>
              <a:t>i</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L)</a:t>
            </a:r>
            <a:endParaRPr lang="en-US" altLang="zh-CN" sz="2000" i="1" dirty="0" smtClean="0">
              <a:latin typeface="Times New Roman" pitchFamily="18" charset="0"/>
            </a:endParaRPr>
          </a:p>
          <a:p>
            <a:pPr lvl="1">
              <a:lnSpc>
                <a:spcPct val="110000"/>
              </a:lnSpc>
            </a:pP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 =</a:t>
            </a:r>
            <a:r>
              <a:rPr lang="en-US" altLang="zh-CN" sz="2000" i="1" dirty="0" smtClean="0">
                <a:latin typeface="Times New Roman" pitchFamily="18" charset="0"/>
              </a:rPr>
              <a:t>CV</a:t>
            </a:r>
            <a:r>
              <a:rPr lang="en-US" altLang="zh-CN" sz="2000" i="1" baseline="-25000" dirty="0" smtClean="0">
                <a:latin typeface="Times New Roman" pitchFamily="18" charset="0"/>
              </a:rPr>
              <a:t>L</a:t>
            </a:r>
            <a:endParaRPr lang="en-US" altLang="zh-CN" sz="2000" baseline="-25000" dirty="0" smtClean="0">
              <a:latin typeface="Times New Roman" pitchFamily="18" charset="0"/>
            </a:endParaRPr>
          </a:p>
          <a:p>
            <a:pPr>
              <a:lnSpc>
                <a:spcPct val="110000"/>
              </a:lnSpc>
            </a:pPr>
            <a:r>
              <a:rPr lang="zh-CN" altLang="en-US" sz="2400" dirty="0" smtClean="0">
                <a:solidFill>
                  <a:srgbClr val="0000FF"/>
                </a:solidFill>
                <a:latin typeface="Times New Roman" pitchFamily="18" charset="0"/>
              </a:rPr>
              <a:t>算法的核心技术是设计无碰撞的压缩函数</a:t>
            </a:r>
            <a:r>
              <a:rPr lang="en-US" altLang="zh-CN" sz="2400" i="1" dirty="0" smtClean="0">
                <a:solidFill>
                  <a:srgbClr val="0000FF"/>
                </a:solidFill>
                <a:latin typeface="Times New Roman" pitchFamily="18" charset="0"/>
              </a:rPr>
              <a:t>f</a:t>
            </a:r>
            <a:r>
              <a:rPr lang="zh-CN" altLang="en-US" sz="2400" dirty="0" smtClean="0">
                <a:latin typeface="Times New Roman" pitchFamily="18" charset="0"/>
              </a:rPr>
              <a:t>，而敌手对算法的攻击重点是</a:t>
            </a:r>
            <a:r>
              <a:rPr lang="en-US" altLang="zh-CN" sz="2400" i="1" dirty="0" smtClean="0">
                <a:latin typeface="Times New Roman" pitchFamily="18" charset="0"/>
              </a:rPr>
              <a:t>f</a:t>
            </a:r>
            <a:r>
              <a:rPr lang="en-US" altLang="zh-CN" sz="2400" dirty="0" smtClean="0">
                <a:latin typeface="Times New Roman" pitchFamily="18" charset="0"/>
              </a:rPr>
              <a:t> </a:t>
            </a:r>
            <a:r>
              <a:rPr lang="zh-CN" altLang="en-US" sz="2400" dirty="0" smtClean="0">
                <a:latin typeface="Times New Roman" pitchFamily="18" charset="0"/>
              </a:rPr>
              <a:t>的内部结构，</a:t>
            </a:r>
            <a:r>
              <a:rPr lang="zh-CN" altLang="en-US" sz="2000" dirty="0" smtClean="0">
                <a:latin typeface="Times New Roman" pitchFamily="18" charset="0"/>
              </a:rPr>
              <a:t>分析过程</a:t>
            </a:r>
            <a:r>
              <a:rPr lang="zh-CN" altLang="en-US" sz="2000" dirty="0" smtClean="0">
                <a:solidFill>
                  <a:srgbClr val="0000FF"/>
                </a:solidFill>
                <a:latin typeface="Times New Roman" pitchFamily="18" charset="0"/>
              </a:rPr>
              <a:t>常常需要先找出</a:t>
            </a:r>
            <a:r>
              <a:rPr lang="en-US" altLang="zh-CN" sz="2000" i="1" dirty="0" smtClean="0">
                <a:solidFill>
                  <a:srgbClr val="0000FF"/>
                </a:solidFill>
                <a:latin typeface="Times New Roman" pitchFamily="18" charset="0"/>
              </a:rPr>
              <a:t>f </a:t>
            </a:r>
            <a:r>
              <a:rPr lang="zh-CN" altLang="en-US" sz="2000" dirty="0" smtClean="0">
                <a:solidFill>
                  <a:srgbClr val="0000FF"/>
                </a:solidFill>
                <a:latin typeface="Times New Roman" pitchFamily="18" charset="0"/>
              </a:rPr>
              <a:t>的碰撞</a:t>
            </a:r>
          </a:p>
          <a:p>
            <a:pPr lvl="1">
              <a:lnSpc>
                <a:spcPct val="110000"/>
              </a:lnSpc>
            </a:pPr>
            <a:r>
              <a:rPr lang="zh-CN" altLang="en-US" sz="2000" dirty="0" smtClean="0">
                <a:latin typeface="Times New Roman" pitchFamily="18" charset="0"/>
              </a:rPr>
              <a:t>由于</a:t>
            </a:r>
            <a:r>
              <a:rPr lang="en-US" altLang="zh-CN" sz="2000" i="1" dirty="0" smtClean="0">
                <a:latin typeface="Times New Roman" pitchFamily="18" charset="0"/>
              </a:rPr>
              <a:t>f </a:t>
            </a:r>
            <a:r>
              <a:rPr lang="zh-CN" altLang="en-US" sz="2000" dirty="0" smtClean="0">
                <a:latin typeface="Times New Roman" pitchFamily="18" charset="0"/>
              </a:rPr>
              <a:t>是压缩函数，其碰撞是不可避免的，因此在</a:t>
            </a:r>
            <a:r>
              <a:rPr lang="zh-CN" altLang="en-US" sz="2000" dirty="0" smtClean="0">
                <a:solidFill>
                  <a:srgbClr val="0000FF"/>
                </a:solidFill>
                <a:latin typeface="Times New Roman" pitchFamily="18" charset="0"/>
              </a:rPr>
              <a:t>设计</a:t>
            </a:r>
            <a:r>
              <a:rPr lang="en-US" altLang="zh-CN" sz="2000" i="1" dirty="0" smtClean="0">
                <a:solidFill>
                  <a:srgbClr val="0000FF"/>
                </a:solidFill>
                <a:latin typeface="Times New Roman" pitchFamily="18" charset="0"/>
              </a:rPr>
              <a:t>f</a:t>
            </a:r>
            <a:r>
              <a:rPr lang="en-US" altLang="zh-CN" sz="2000" dirty="0" smtClean="0">
                <a:solidFill>
                  <a:srgbClr val="0000FF"/>
                </a:solidFill>
                <a:latin typeface="Times New Roman" pitchFamily="18" charset="0"/>
              </a:rPr>
              <a:t> </a:t>
            </a:r>
            <a:r>
              <a:rPr lang="zh-CN" altLang="en-US" sz="2000" dirty="0" smtClean="0">
                <a:solidFill>
                  <a:srgbClr val="0000FF"/>
                </a:solidFill>
                <a:latin typeface="Times New Roman" pitchFamily="18" charset="0"/>
              </a:rPr>
              <a:t>时就应保证找出其碰撞在计算上是不可行的</a:t>
            </a:r>
            <a:endParaRPr lang="zh-CN" altLang="en-US" sz="2000" dirty="0" smtClean="0">
              <a:latin typeface="Times New Roman" pitchFamily="18" charset="0"/>
            </a:endParaRPr>
          </a:p>
          <a:p>
            <a:pPr>
              <a:lnSpc>
                <a:spcPct val="110000"/>
              </a:lnSpc>
            </a:pPr>
            <a:r>
              <a:rPr lang="zh-CN" altLang="en-US" sz="2400" dirty="0" smtClean="0">
                <a:latin typeface="Times New Roman" pitchFamily="18" charset="0"/>
              </a:rPr>
              <a:t>下面介绍几个重要的迭代型杂凑函数。</a:t>
            </a:r>
            <a:r>
              <a:rPr lang="en-US" altLang="zh-CN" sz="2400" dirty="0" smtClean="0">
                <a:latin typeface="Times New Roman" pitchFamily="18" charset="0"/>
              </a:rPr>
              <a:t>MD5</a:t>
            </a:r>
            <a:r>
              <a:rPr lang="zh-CN" altLang="en-US" sz="2400" dirty="0" smtClean="0">
                <a:latin typeface="Times New Roman" pitchFamily="18" charset="0"/>
              </a:rPr>
              <a:t>和</a:t>
            </a:r>
            <a:r>
              <a:rPr lang="en-US" altLang="zh-CN" sz="2400" dirty="0" smtClean="0">
                <a:latin typeface="Times New Roman" pitchFamily="18" charset="0"/>
              </a:rPr>
              <a:t>SHA</a:t>
            </a:r>
          </a:p>
          <a:p>
            <a:pPr>
              <a:lnSpc>
                <a:spcPct val="110000"/>
              </a:lnSpc>
            </a:pPr>
            <a:r>
              <a:rPr lang="zh-CN" altLang="en-US" sz="2400" dirty="0" smtClean="0">
                <a:latin typeface="Times New Roman" pitchFamily="18" charset="0"/>
              </a:rPr>
              <a:t>还将介绍一个新的标准</a:t>
            </a:r>
            <a:r>
              <a:rPr lang="en-US" altLang="zh-CN" sz="2400" dirty="0" smtClean="0">
                <a:latin typeface="Times New Roman" pitchFamily="18" charset="0"/>
              </a:rPr>
              <a:t>SHA-3(</a:t>
            </a:r>
            <a:r>
              <a:rPr lang="zh-CN" altLang="en-US" sz="2400" dirty="0" smtClean="0">
                <a:latin typeface="Times New Roman" pitchFamily="18" charset="0"/>
              </a:rPr>
              <a:t>迭代</a:t>
            </a:r>
            <a:r>
              <a:rPr lang="en-US" altLang="zh-CN" sz="2400" dirty="0" smtClean="0">
                <a:latin typeface="Times New Roman" pitchFamily="18" charset="0"/>
              </a:rPr>
              <a:t>+sponge</a:t>
            </a:r>
            <a:r>
              <a:rPr lang="zh-CN" altLang="en-US" sz="2400" dirty="0" smtClean="0">
                <a:latin typeface="Times New Roman" pitchFamily="18" charset="0"/>
              </a:rPr>
              <a:t>结构</a:t>
            </a:r>
            <a:r>
              <a:rPr lang="en-US" altLang="zh-CN" sz="2400" dirty="0" smtClean="0">
                <a:latin typeface="Times New Roman" pitchFamily="18" charset="0"/>
              </a:rPr>
              <a:t>)</a:t>
            </a:r>
            <a:endParaRPr lang="en-US" altLang="zh-CN" sz="2400" dirty="0">
              <a:latin typeface="Times New Roman" pitchFamily="18" charset="0"/>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杂凑函数</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26</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5.3.1 MD5</a:t>
            </a:r>
            <a:r>
              <a:rPr lang="zh-CN" altLang="en-US" dirty="0" smtClean="0"/>
              <a:t>杂凑算法描述</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30000"/>
              </a:lnSpc>
            </a:pPr>
            <a:r>
              <a:rPr lang="en-US" altLang="zh-CN" sz="2400" dirty="0" smtClean="0">
                <a:latin typeface="Times New Roman" pitchFamily="18" charset="0"/>
              </a:rPr>
              <a:t>1990</a:t>
            </a:r>
            <a:r>
              <a:rPr lang="zh-CN" altLang="en-US" sz="2400" dirty="0" smtClean="0">
                <a:latin typeface="Times New Roman" pitchFamily="18" charset="0"/>
              </a:rPr>
              <a:t>年</a:t>
            </a:r>
            <a:r>
              <a:rPr lang="en-US" altLang="zh-CN" sz="2400" dirty="0" smtClean="0">
                <a:latin typeface="Times New Roman" pitchFamily="18" charset="0"/>
              </a:rPr>
              <a:t>10</a:t>
            </a:r>
            <a:r>
              <a:rPr lang="zh-CN" altLang="en-US" sz="2400" dirty="0" smtClean="0">
                <a:latin typeface="Times New Roman" pitchFamily="18" charset="0"/>
              </a:rPr>
              <a:t>月由</a:t>
            </a:r>
            <a:r>
              <a:rPr lang="en-US" altLang="zh-CN" sz="2400" dirty="0" smtClean="0">
                <a:latin typeface="Times New Roman" pitchFamily="18" charset="0"/>
              </a:rPr>
              <a:t>Ron </a:t>
            </a:r>
            <a:r>
              <a:rPr lang="en-US" altLang="zh-CN" sz="2400" dirty="0" err="1" smtClean="0">
                <a:latin typeface="Times New Roman" pitchFamily="18" charset="0"/>
              </a:rPr>
              <a:t>Rivest</a:t>
            </a:r>
            <a:r>
              <a:rPr lang="zh-CN" altLang="en-US" sz="2400" dirty="0" smtClean="0">
                <a:latin typeface="Times New Roman" pitchFamily="18" charset="0"/>
              </a:rPr>
              <a:t>作为</a:t>
            </a:r>
            <a:r>
              <a:rPr lang="en-US" altLang="zh-CN" sz="2400" dirty="0" smtClean="0">
                <a:latin typeface="Times New Roman" pitchFamily="18" charset="0"/>
              </a:rPr>
              <a:t>RFC1320</a:t>
            </a:r>
            <a:r>
              <a:rPr lang="zh-CN" altLang="en-US" sz="2400" dirty="0" smtClean="0">
                <a:latin typeface="Times New Roman" pitchFamily="18" charset="0"/>
              </a:rPr>
              <a:t>提出了</a:t>
            </a:r>
            <a:r>
              <a:rPr lang="en-US" altLang="zh-CN" sz="2400" dirty="0" smtClean="0">
                <a:latin typeface="Times New Roman" pitchFamily="18" charset="0"/>
              </a:rPr>
              <a:t>MD4</a:t>
            </a:r>
            <a:r>
              <a:rPr lang="zh-CN" altLang="en-US" sz="2400" dirty="0" smtClean="0">
                <a:latin typeface="Times New Roman" pitchFamily="18" charset="0"/>
              </a:rPr>
              <a:t>算法</a:t>
            </a:r>
            <a:r>
              <a:rPr lang="en-US" altLang="zh-CN" sz="2400" dirty="0" smtClean="0">
                <a:latin typeface="Times New Roman" pitchFamily="18" charset="0"/>
              </a:rPr>
              <a:t>RFC 1320 </a:t>
            </a:r>
            <a:r>
              <a:rPr lang="zh-CN" altLang="en-US" sz="2400" dirty="0" smtClean="0">
                <a:latin typeface="Times New Roman" pitchFamily="18" charset="0"/>
              </a:rPr>
              <a:t>，这个算法很快就被</a:t>
            </a:r>
            <a:r>
              <a:rPr lang="en-US" altLang="zh-CN" sz="2400" dirty="0" smtClean="0"/>
              <a:t>den </a:t>
            </a:r>
            <a:r>
              <a:rPr lang="en-US" altLang="zh-CN" sz="2400" dirty="0" err="1" smtClean="0"/>
              <a:t>boer</a:t>
            </a:r>
            <a:r>
              <a:rPr lang="zh-CN" altLang="en-US" sz="2400" dirty="0" smtClean="0"/>
              <a:t>和</a:t>
            </a:r>
            <a:r>
              <a:rPr lang="en-US" altLang="zh-CN" sz="2400" dirty="0" err="1" smtClean="0"/>
              <a:t>bosselaers</a:t>
            </a:r>
            <a:r>
              <a:rPr lang="zh-CN" altLang="en-US" sz="2400" dirty="0" smtClean="0"/>
              <a:t>等人破译了，但它的设计思想却影响了后来</a:t>
            </a:r>
            <a:r>
              <a:rPr lang="en-US" altLang="zh-CN" sz="2400" dirty="0" smtClean="0"/>
              <a:t>MD5</a:t>
            </a:r>
            <a:r>
              <a:rPr lang="zh-CN" altLang="en-US" sz="2400" dirty="0" smtClean="0"/>
              <a:t>，</a:t>
            </a:r>
            <a:r>
              <a:rPr lang="en-US" altLang="zh-CN" sz="2400" dirty="0" smtClean="0"/>
              <a:t>HAVAL</a:t>
            </a:r>
            <a:r>
              <a:rPr lang="zh-CN" altLang="en-US" sz="2400" dirty="0" smtClean="0"/>
              <a:t>等算法，是</a:t>
            </a:r>
            <a:r>
              <a:rPr lang="en-US" altLang="zh-CN" sz="2400" dirty="0" smtClean="0"/>
              <a:t>MD5</a:t>
            </a:r>
            <a:r>
              <a:rPr lang="zh-CN" altLang="en-US" sz="2400" dirty="0" smtClean="0"/>
              <a:t>的前身</a:t>
            </a:r>
          </a:p>
          <a:p>
            <a:pPr>
              <a:lnSpc>
                <a:spcPct val="130000"/>
              </a:lnSpc>
            </a:pPr>
            <a:r>
              <a:rPr lang="en-US" altLang="zh-CN" sz="2400" dirty="0" smtClean="0">
                <a:latin typeface="Times New Roman" pitchFamily="18" charset="0"/>
              </a:rPr>
              <a:t>1992</a:t>
            </a:r>
            <a:r>
              <a:rPr lang="zh-CN" altLang="en-US" sz="2400" dirty="0" smtClean="0">
                <a:latin typeface="Times New Roman" pitchFamily="18" charset="0"/>
              </a:rPr>
              <a:t>年</a:t>
            </a:r>
            <a:r>
              <a:rPr lang="en-US" altLang="zh-CN" sz="2400" dirty="0" smtClean="0">
                <a:latin typeface="Times New Roman" pitchFamily="18" charset="0"/>
              </a:rPr>
              <a:t>4</a:t>
            </a:r>
            <a:r>
              <a:rPr lang="zh-CN" altLang="en-US" sz="2400" dirty="0" smtClean="0">
                <a:latin typeface="Times New Roman" pitchFamily="18" charset="0"/>
              </a:rPr>
              <a:t>月</a:t>
            </a:r>
            <a:r>
              <a:rPr lang="en-US" altLang="zh-CN" sz="2400" dirty="0" smtClean="0">
                <a:latin typeface="Times New Roman" pitchFamily="18" charset="0"/>
              </a:rPr>
              <a:t>Ron </a:t>
            </a:r>
            <a:r>
              <a:rPr lang="en-US" altLang="zh-CN" sz="2400" dirty="0" err="1" smtClean="0">
                <a:latin typeface="Times New Roman" pitchFamily="18" charset="0"/>
              </a:rPr>
              <a:t>Rivest</a:t>
            </a:r>
            <a:r>
              <a:rPr lang="zh-CN" altLang="en-US" sz="2400" dirty="0" smtClean="0">
                <a:latin typeface="Times New Roman" pitchFamily="18" charset="0"/>
              </a:rPr>
              <a:t>公布的</a:t>
            </a:r>
            <a:r>
              <a:rPr lang="en-US" altLang="zh-CN" sz="2400" dirty="0" smtClean="0">
                <a:latin typeface="Times New Roman" pitchFamily="18" charset="0"/>
              </a:rPr>
              <a:t>MD4</a:t>
            </a:r>
            <a:r>
              <a:rPr lang="zh-CN" altLang="en-US" sz="2400" dirty="0" smtClean="0">
                <a:latin typeface="Times New Roman" pitchFamily="18" charset="0"/>
              </a:rPr>
              <a:t>的改进</a:t>
            </a:r>
            <a:r>
              <a:rPr lang="en-US" altLang="zh-CN" sz="2400" dirty="0" smtClean="0">
                <a:latin typeface="Times New Roman" pitchFamily="18" charset="0"/>
              </a:rPr>
              <a:t>RFC 1321</a:t>
            </a:r>
            <a:r>
              <a:rPr lang="zh-CN" altLang="en-US" sz="2400" dirty="0" smtClean="0">
                <a:latin typeface="Times New Roman" pitchFamily="18" charset="0"/>
              </a:rPr>
              <a:t>称为</a:t>
            </a:r>
            <a:r>
              <a:rPr lang="en-US" altLang="zh-CN" sz="2400" dirty="0" smtClean="0">
                <a:latin typeface="Times New Roman" pitchFamily="18" charset="0"/>
              </a:rPr>
              <a:t>MD5</a:t>
            </a:r>
          </a:p>
          <a:p>
            <a:pPr>
              <a:lnSpc>
                <a:spcPct val="130000"/>
              </a:lnSpc>
            </a:pPr>
            <a:r>
              <a:rPr lang="zh-CN" altLang="en-US" dirty="0" smtClean="0">
                <a:solidFill>
                  <a:srgbClr val="C3093E"/>
                </a:solidFill>
                <a:latin typeface="Times New Roman" pitchFamily="18" charset="0"/>
              </a:rPr>
              <a:t>算法描述</a:t>
            </a:r>
          </a:p>
          <a:p>
            <a:pPr>
              <a:lnSpc>
                <a:spcPct val="130000"/>
              </a:lnSpc>
            </a:pPr>
            <a:r>
              <a:rPr lang="en-US" altLang="zh-CN" sz="2400" dirty="0" smtClean="0">
                <a:solidFill>
                  <a:srgbClr val="0000FF"/>
                </a:solidFill>
                <a:latin typeface="Times New Roman" pitchFamily="18" charset="0"/>
              </a:rPr>
              <a:t>MD5</a:t>
            </a:r>
            <a:r>
              <a:rPr lang="zh-CN" altLang="en-US" sz="2400" dirty="0" smtClean="0">
                <a:solidFill>
                  <a:srgbClr val="0000FF"/>
                </a:solidFill>
                <a:latin typeface="Times New Roman" pitchFamily="18" charset="0"/>
              </a:rPr>
              <a:t>算法采用迭代型散列函数的一般结构</a:t>
            </a:r>
          </a:p>
          <a:p>
            <a:pPr lvl="1">
              <a:lnSpc>
                <a:spcPct val="130000"/>
              </a:lnSpc>
            </a:pPr>
            <a:r>
              <a:rPr lang="zh-CN" altLang="en-US" sz="2000" dirty="0" smtClean="0">
                <a:latin typeface="Times New Roman" pitchFamily="18" charset="0"/>
              </a:rPr>
              <a:t>算法的输入为任意长的消息，分为</a:t>
            </a:r>
            <a:r>
              <a:rPr lang="en-US" altLang="zh-CN" sz="2000" dirty="0" smtClean="0">
                <a:latin typeface="Times New Roman" pitchFamily="18" charset="0"/>
              </a:rPr>
              <a:t>512</a:t>
            </a:r>
            <a:r>
              <a:rPr lang="zh-CN" altLang="en-US" sz="2000" dirty="0" smtClean="0">
                <a:latin typeface="Times New Roman" pitchFamily="18" charset="0"/>
              </a:rPr>
              <a:t>比特长的分组</a:t>
            </a:r>
          </a:p>
          <a:p>
            <a:pPr lvl="1">
              <a:lnSpc>
                <a:spcPct val="130000"/>
              </a:lnSpc>
            </a:pPr>
            <a:r>
              <a:rPr lang="zh-CN" altLang="en-US" sz="2000" dirty="0" smtClean="0">
                <a:latin typeface="Times New Roman" pitchFamily="18" charset="0"/>
              </a:rPr>
              <a:t>输出为</a:t>
            </a:r>
            <a:r>
              <a:rPr lang="en-US" altLang="zh-CN" sz="2000" dirty="0" smtClean="0">
                <a:latin typeface="Times New Roman" pitchFamily="18" charset="0"/>
              </a:rPr>
              <a:t>128</a:t>
            </a:r>
            <a:r>
              <a:rPr lang="zh-CN" altLang="en-US" sz="2000" dirty="0" smtClean="0">
                <a:latin typeface="Times New Roman" pitchFamily="18" charset="0"/>
              </a:rPr>
              <a:t>比特的消息摘要</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27</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xd67"/>
          <p:cNvPicPr>
            <a:picLocks noChangeAspect="1" noChangeArrowheads="1"/>
          </p:cNvPicPr>
          <p:nvPr/>
        </p:nvPicPr>
        <p:blipFill>
          <a:blip r:embed="rId2" cstate="print"/>
          <a:srcRect/>
          <a:stretch>
            <a:fillRect/>
          </a:stretch>
        </p:blipFill>
        <p:spPr bwMode="auto">
          <a:xfrm>
            <a:off x="1447800" y="609600"/>
            <a:ext cx="7086600" cy="3845813"/>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5.3.1 MD5</a:t>
            </a:r>
            <a:r>
              <a:rPr lang="zh-CN" altLang="en-US" dirty="0" smtClean="0"/>
              <a:t>杂凑算法描述</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3" name="内容占位符 2"/>
          <p:cNvSpPr>
            <a:spLocks noGrp="1"/>
          </p:cNvSpPr>
          <p:nvPr>
            <p:ph idx="1"/>
          </p:nvPr>
        </p:nvSpPr>
        <p:spPr>
          <a:xfrm>
            <a:off x="457200" y="3810000"/>
            <a:ext cx="8458200" cy="2667000"/>
          </a:xfrm>
        </p:spPr>
        <p:txBody>
          <a:bodyPr/>
          <a:lstStyle/>
          <a:p>
            <a:pPr>
              <a:lnSpc>
                <a:spcPct val="110000"/>
              </a:lnSpc>
              <a:spcBef>
                <a:spcPts val="600"/>
              </a:spcBef>
            </a:pPr>
            <a:r>
              <a:rPr lang="zh-CN" altLang="en-US" sz="2400" dirty="0" smtClean="0"/>
              <a:t>处理过程有以下几步：</a:t>
            </a:r>
          </a:p>
          <a:p>
            <a:pPr lvl="1">
              <a:lnSpc>
                <a:spcPct val="110000"/>
              </a:lnSpc>
              <a:spcBef>
                <a:spcPts val="600"/>
              </a:spcBef>
            </a:pPr>
            <a:r>
              <a:rPr lang="zh-CN" altLang="en-US" sz="2000" dirty="0" smtClean="0">
                <a:solidFill>
                  <a:srgbClr val="FF0000"/>
                </a:solidFill>
                <a:effectLst>
                  <a:outerShdw blurRad="38100" dist="38100" dir="2700000" algn="tl">
                    <a:srgbClr val="000000">
                      <a:alpha val="43137"/>
                    </a:srgbClr>
                  </a:outerShdw>
                </a:effectLst>
              </a:rPr>
              <a:t>① 对消息填充</a:t>
            </a:r>
            <a:r>
              <a:rPr lang="zh-CN" altLang="en-US" sz="2000" dirty="0" smtClean="0"/>
              <a:t>，</a:t>
            </a:r>
            <a:r>
              <a:rPr lang="zh-CN" altLang="en-US" sz="2000" dirty="0" smtClean="0">
                <a:solidFill>
                  <a:srgbClr val="0000FF"/>
                </a:solidFill>
              </a:rPr>
              <a:t>使得其比特长在模</a:t>
            </a:r>
            <a:r>
              <a:rPr lang="en-US" altLang="zh-CN" sz="2000" dirty="0" smtClean="0">
                <a:solidFill>
                  <a:srgbClr val="0000FF"/>
                </a:solidFill>
              </a:rPr>
              <a:t>512</a:t>
            </a:r>
            <a:r>
              <a:rPr lang="zh-CN" altLang="en-US" sz="2000" dirty="0" smtClean="0">
                <a:solidFill>
                  <a:srgbClr val="0000FF"/>
                </a:solidFill>
              </a:rPr>
              <a:t>下为</a:t>
            </a:r>
            <a:r>
              <a:rPr lang="en-US" altLang="zh-CN" sz="2000" dirty="0" smtClean="0">
                <a:solidFill>
                  <a:srgbClr val="0000FF"/>
                </a:solidFill>
              </a:rPr>
              <a:t>448</a:t>
            </a:r>
            <a:r>
              <a:rPr lang="zh-CN" altLang="en-US" sz="2000" dirty="0" smtClean="0"/>
              <a:t>，即</a:t>
            </a:r>
            <a:r>
              <a:rPr lang="zh-CN" altLang="en-US" sz="2000" dirty="0" smtClean="0">
                <a:solidFill>
                  <a:srgbClr val="0000FF"/>
                </a:solidFill>
              </a:rPr>
              <a:t>填充后消息的长度为</a:t>
            </a:r>
            <a:r>
              <a:rPr lang="en-US" altLang="zh-CN" sz="2000" dirty="0" smtClean="0">
                <a:solidFill>
                  <a:srgbClr val="0000FF"/>
                </a:solidFill>
              </a:rPr>
              <a:t>512</a:t>
            </a:r>
            <a:r>
              <a:rPr lang="zh-CN" altLang="en-US" sz="2000" dirty="0" smtClean="0">
                <a:solidFill>
                  <a:srgbClr val="0000FF"/>
                </a:solidFill>
              </a:rPr>
              <a:t>的某一倍数减</a:t>
            </a:r>
            <a:r>
              <a:rPr lang="en-US" altLang="zh-CN" sz="2000" dirty="0" smtClean="0">
                <a:solidFill>
                  <a:srgbClr val="0000FF"/>
                </a:solidFill>
              </a:rPr>
              <a:t>64</a:t>
            </a:r>
            <a:r>
              <a:rPr lang="zh-CN" altLang="en-US" sz="2000" dirty="0" smtClean="0"/>
              <a:t>，留出的</a:t>
            </a:r>
            <a:r>
              <a:rPr lang="en-US" altLang="zh-CN" sz="2000" dirty="0" smtClean="0"/>
              <a:t>64</a:t>
            </a:r>
            <a:r>
              <a:rPr lang="zh-CN" altLang="en-US" sz="2000" dirty="0" smtClean="0"/>
              <a:t>比特备第</a:t>
            </a:r>
            <a:r>
              <a:rPr lang="en-US" altLang="zh-CN" sz="2000" dirty="0" smtClean="0"/>
              <a:t>2</a:t>
            </a:r>
            <a:r>
              <a:rPr lang="zh-CN" altLang="en-US" sz="2000" dirty="0" smtClean="0"/>
              <a:t>步使用</a:t>
            </a:r>
          </a:p>
          <a:p>
            <a:pPr lvl="1">
              <a:lnSpc>
                <a:spcPct val="110000"/>
              </a:lnSpc>
              <a:spcBef>
                <a:spcPts val="600"/>
              </a:spcBef>
            </a:pPr>
            <a:r>
              <a:rPr lang="zh-CN" altLang="en-US" sz="2000" dirty="0" smtClean="0">
                <a:solidFill>
                  <a:srgbClr val="0000FF"/>
                </a:solidFill>
              </a:rPr>
              <a:t>步骤①是必需的，即使消息长度已满足要求，仍需填充</a:t>
            </a:r>
            <a:r>
              <a:rPr lang="zh-CN" altLang="en-US" sz="2000" dirty="0" smtClean="0"/>
              <a:t>。例如，消息长为</a:t>
            </a:r>
            <a:r>
              <a:rPr lang="en-US" altLang="zh-CN" sz="2000" dirty="0" smtClean="0"/>
              <a:t>448</a:t>
            </a:r>
            <a:r>
              <a:rPr lang="zh-CN" altLang="en-US" sz="2000" dirty="0" smtClean="0"/>
              <a:t>比特，则需填充</a:t>
            </a:r>
            <a:r>
              <a:rPr lang="en-US" altLang="zh-CN" sz="2000" dirty="0" smtClean="0"/>
              <a:t>512</a:t>
            </a:r>
            <a:r>
              <a:rPr lang="zh-CN" altLang="en-US" sz="2000" dirty="0" smtClean="0"/>
              <a:t>比特，使其长度变为</a:t>
            </a:r>
            <a:r>
              <a:rPr lang="en-US" altLang="zh-CN" sz="2000" dirty="0" smtClean="0"/>
              <a:t>960</a:t>
            </a:r>
            <a:r>
              <a:rPr lang="zh-CN" altLang="en-US" sz="2000" dirty="0" smtClean="0"/>
              <a:t>，因此填充的比特数大于等于</a:t>
            </a:r>
            <a:r>
              <a:rPr lang="en-US" altLang="zh-CN" sz="2000" dirty="0" smtClean="0"/>
              <a:t>1</a:t>
            </a:r>
            <a:r>
              <a:rPr lang="zh-CN" altLang="en-US" sz="2000" dirty="0" smtClean="0"/>
              <a:t>而小于等于</a:t>
            </a:r>
            <a:r>
              <a:rPr lang="en-US" altLang="zh-CN" sz="2000" dirty="0" smtClean="0"/>
              <a:t>512</a:t>
            </a:r>
          </a:p>
          <a:p>
            <a:pPr lvl="1">
              <a:lnSpc>
                <a:spcPct val="110000"/>
              </a:lnSpc>
              <a:spcBef>
                <a:spcPts val="600"/>
              </a:spcBef>
            </a:pPr>
            <a:r>
              <a:rPr lang="zh-CN" altLang="en-US" sz="2000" dirty="0" smtClean="0">
                <a:solidFill>
                  <a:srgbClr val="0000FF"/>
                </a:solidFill>
              </a:rPr>
              <a:t>填充方式</a:t>
            </a:r>
            <a:r>
              <a:rPr lang="zh-CN" altLang="en-US" sz="2000" dirty="0" smtClean="0"/>
              <a:t>是固定的，即</a:t>
            </a:r>
            <a:r>
              <a:rPr lang="zh-CN" altLang="en-US" sz="2000" dirty="0" smtClean="0">
                <a:solidFill>
                  <a:srgbClr val="0000FF"/>
                </a:solidFill>
              </a:rPr>
              <a:t>第</a:t>
            </a:r>
            <a:r>
              <a:rPr lang="en-US" altLang="zh-CN" sz="2000" dirty="0" smtClean="0">
                <a:solidFill>
                  <a:srgbClr val="0000FF"/>
                </a:solidFill>
              </a:rPr>
              <a:t>1</a:t>
            </a:r>
            <a:r>
              <a:rPr lang="zh-CN" altLang="en-US" sz="2000" dirty="0" smtClean="0">
                <a:solidFill>
                  <a:srgbClr val="0000FF"/>
                </a:solidFill>
              </a:rPr>
              <a:t>位为</a:t>
            </a:r>
            <a:r>
              <a:rPr lang="en-US" altLang="zh-CN" sz="2000" dirty="0" smtClean="0">
                <a:solidFill>
                  <a:srgbClr val="0000FF"/>
                </a:solidFill>
              </a:rPr>
              <a:t>1</a:t>
            </a:r>
            <a:r>
              <a:rPr lang="zh-CN" altLang="en-US" sz="2000" dirty="0" smtClean="0">
                <a:solidFill>
                  <a:srgbClr val="0000FF"/>
                </a:solidFill>
              </a:rPr>
              <a:t>，其后各位皆为</a:t>
            </a:r>
            <a:r>
              <a:rPr lang="en-US" altLang="zh-CN" sz="2000" dirty="0" smtClean="0">
                <a:solidFill>
                  <a:srgbClr val="0000FF"/>
                </a:solidFill>
              </a:rPr>
              <a:t>0</a:t>
            </a:r>
            <a:endParaRPr lang="zh-CN" altLang="en-US" sz="2000" dirty="0" smtClean="0">
              <a:latin typeface="Times New Roman" pitchFamily="18" charset="0"/>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28</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5.3.1 MD5</a:t>
            </a:r>
            <a:r>
              <a:rPr lang="zh-CN" altLang="en-US" dirty="0" smtClean="0"/>
              <a:t>杂凑算法描述</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10000"/>
              </a:lnSpc>
              <a:spcBef>
                <a:spcPts val="1200"/>
              </a:spcBef>
            </a:pPr>
            <a:r>
              <a:rPr lang="en-US" altLang="zh-CN" dirty="0" smtClean="0">
                <a:solidFill>
                  <a:srgbClr val="FF0000"/>
                </a:solidFill>
              </a:rPr>
              <a:t>② </a:t>
            </a:r>
            <a:r>
              <a:rPr lang="zh-CN" altLang="en-US" dirty="0" smtClean="0">
                <a:solidFill>
                  <a:srgbClr val="FF0000"/>
                </a:solidFill>
              </a:rPr>
              <a:t>附加消息的长度</a:t>
            </a:r>
          </a:p>
          <a:p>
            <a:pPr lvl="1">
              <a:lnSpc>
                <a:spcPct val="110000"/>
              </a:lnSpc>
              <a:spcBef>
                <a:spcPts val="1200"/>
              </a:spcBef>
            </a:pPr>
            <a:r>
              <a:rPr lang="zh-CN" altLang="en-US" dirty="0" smtClean="0">
                <a:latin typeface="Times New Roman" pitchFamily="18" charset="0"/>
              </a:rPr>
              <a:t>用步骤①留出的</a:t>
            </a:r>
            <a:r>
              <a:rPr lang="en-US" altLang="zh-CN" dirty="0" smtClean="0">
                <a:latin typeface="Times New Roman" pitchFamily="18" charset="0"/>
              </a:rPr>
              <a:t>64</a:t>
            </a:r>
            <a:r>
              <a:rPr lang="zh-CN" altLang="en-US" dirty="0" smtClean="0">
                <a:latin typeface="Times New Roman" pitchFamily="18" charset="0"/>
              </a:rPr>
              <a:t>比特以</a:t>
            </a:r>
            <a:r>
              <a:rPr lang="en-US" altLang="zh-CN" dirty="0" smtClean="0">
                <a:solidFill>
                  <a:srgbClr val="0000FF"/>
                </a:solidFill>
                <a:latin typeface="Times New Roman" pitchFamily="18" charset="0"/>
              </a:rPr>
              <a:t>little-endian</a:t>
            </a:r>
            <a:r>
              <a:rPr lang="zh-CN" altLang="en-US" dirty="0" smtClean="0">
                <a:latin typeface="Times New Roman" pitchFamily="18" charset="0"/>
              </a:rPr>
              <a:t>方式来表示消息被填充前的长度。如果消息长度大于</a:t>
            </a:r>
            <a:r>
              <a:rPr lang="en-US" altLang="zh-CN" dirty="0" smtClean="0">
                <a:latin typeface="Times New Roman" pitchFamily="18" charset="0"/>
              </a:rPr>
              <a:t>2</a:t>
            </a:r>
            <a:r>
              <a:rPr lang="en-US" altLang="zh-CN" baseline="30000" dirty="0" smtClean="0">
                <a:latin typeface="Times New Roman" pitchFamily="18" charset="0"/>
              </a:rPr>
              <a:t>64</a:t>
            </a:r>
            <a:r>
              <a:rPr lang="zh-CN" altLang="en-US" dirty="0" smtClean="0">
                <a:latin typeface="Times New Roman" pitchFamily="18" charset="0"/>
              </a:rPr>
              <a:t>，</a:t>
            </a:r>
            <a:r>
              <a:rPr lang="zh-CN" altLang="en-US" dirty="0" smtClean="0">
                <a:solidFill>
                  <a:srgbClr val="0000FF"/>
                </a:solidFill>
                <a:latin typeface="Times New Roman" pitchFamily="18" charset="0"/>
              </a:rPr>
              <a:t>以</a:t>
            </a:r>
            <a:r>
              <a:rPr lang="en-US" altLang="zh-CN" dirty="0" smtClean="0">
                <a:solidFill>
                  <a:srgbClr val="0000FF"/>
                </a:solidFill>
                <a:latin typeface="Times New Roman" pitchFamily="18" charset="0"/>
              </a:rPr>
              <a:t>2</a:t>
            </a:r>
            <a:r>
              <a:rPr lang="en-US" altLang="zh-CN" baseline="30000" dirty="0" smtClean="0">
                <a:solidFill>
                  <a:srgbClr val="0000FF"/>
                </a:solidFill>
                <a:latin typeface="Times New Roman" pitchFamily="18" charset="0"/>
              </a:rPr>
              <a:t>64</a:t>
            </a:r>
            <a:r>
              <a:rPr lang="zh-CN" altLang="en-US" dirty="0" smtClean="0">
                <a:solidFill>
                  <a:srgbClr val="0000FF"/>
                </a:solidFill>
                <a:latin typeface="Times New Roman" pitchFamily="18" charset="0"/>
              </a:rPr>
              <a:t>为模数取模</a:t>
            </a:r>
            <a:endParaRPr lang="zh-CN" altLang="en-US" dirty="0" smtClean="0">
              <a:latin typeface="Times New Roman" pitchFamily="18" charset="0"/>
            </a:endParaRPr>
          </a:p>
          <a:p>
            <a:pPr lvl="1">
              <a:lnSpc>
                <a:spcPct val="110000"/>
              </a:lnSpc>
              <a:spcBef>
                <a:spcPts val="1200"/>
              </a:spcBef>
            </a:pPr>
            <a:r>
              <a:rPr lang="en-US" altLang="zh-CN" dirty="0" smtClean="0">
                <a:latin typeface="Times New Roman" pitchFamily="18" charset="0"/>
              </a:rPr>
              <a:t>Little-endian</a:t>
            </a:r>
            <a:r>
              <a:rPr lang="zh-CN" altLang="en-US" dirty="0" smtClean="0">
                <a:latin typeface="Times New Roman" pitchFamily="18" charset="0"/>
              </a:rPr>
              <a:t>方式是指</a:t>
            </a:r>
            <a:r>
              <a:rPr lang="zh-CN" altLang="en-US" dirty="0" smtClean="0">
                <a:solidFill>
                  <a:srgbClr val="0000FF"/>
                </a:solidFill>
                <a:latin typeface="Times New Roman" pitchFamily="18" charset="0"/>
              </a:rPr>
              <a:t>按数据的最低有效字节（</a:t>
            </a:r>
            <a:r>
              <a:rPr lang="en-US" altLang="zh-CN" dirty="0" smtClean="0">
                <a:solidFill>
                  <a:srgbClr val="0000FF"/>
                </a:solidFill>
                <a:latin typeface="Times New Roman" pitchFamily="18" charset="0"/>
              </a:rPr>
              <a:t>byte</a:t>
            </a:r>
            <a:r>
              <a:rPr lang="zh-CN" altLang="en-US" dirty="0" smtClean="0">
                <a:solidFill>
                  <a:srgbClr val="0000FF"/>
                </a:solidFill>
                <a:latin typeface="Times New Roman" pitchFamily="18" charset="0"/>
              </a:rPr>
              <a:t>）（或最低有效位）优先的顺序存储数据</a:t>
            </a:r>
            <a:r>
              <a:rPr lang="zh-CN" altLang="en-US" dirty="0" smtClean="0">
                <a:latin typeface="Times New Roman" pitchFamily="18" charset="0"/>
              </a:rPr>
              <a:t>，即</a:t>
            </a:r>
            <a:r>
              <a:rPr lang="zh-CN" altLang="en-US" dirty="0" smtClean="0">
                <a:solidFill>
                  <a:srgbClr val="0000FF"/>
                </a:solidFill>
                <a:latin typeface="Times New Roman" pitchFamily="18" charset="0"/>
              </a:rPr>
              <a:t>将最低有效字节（或最低有效位）存于低地址字节（或位）。相反的存储方式称为</a:t>
            </a:r>
            <a:r>
              <a:rPr lang="en-US" altLang="zh-CN" dirty="0" smtClean="0">
                <a:solidFill>
                  <a:srgbClr val="0000FF"/>
                </a:solidFill>
                <a:latin typeface="Times New Roman" pitchFamily="18" charset="0"/>
              </a:rPr>
              <a:t>big-endian</a:t>
            </a:r>
            <a:r>
              <a:rPr lang="zh-CN" altLang="en-US" dirty="0" smtClean="0">
                <a:solidFill>
                  <a:srgbClr val="0000FF"/>
                </a:solidFill>
                <a:latin typeface="Times New Roman" pitchFamily="18" charset="0"/>
              </a:rPr>
              <a:t>方式</a:t>
            </a:r>
          </a:p>
          <a:p>
            <a:pPr lvl="1">
              <a:lnSpc>
                <a:spcPct val="110000"/>
              </a:lnSpc>
              <a:spcBef>
                <a:spcPts val="1200"/>
              </a:spcBef>
            </a:pPr>
            <a:r>
              <a:rPr lang="zh-CN" altLang="en-US" dirty="0" smtClean="0">
                <a:latin typeface="Times New Roman" pitchFamily="18" charset="0"/>
              </a:rPr>
              <a:t>前两步执行完后，消息的长度为</a:t>
            </a:r>
            <a:r>
              <a:rPr lang="en-US" altLang="zh-CN" dirty="0" smtClean="0">
                <a:latin typeface="Times New Roman" pitchFamily="18" charset="0"/>
              </a:rPr>
              <a:t>512</a:t>
            </a:r>
            <a:r>
              <a:rPr lang="zh-CN" altLang="en-US" dirty="0" smtClean="0">
                <a:latin typeface="Times New Roman" pitchFamily="18" charset="0"/>
              </a:rPr>
              <a:t>的倍数（设为</a:t>
            </a:r>
            <a:r>
              <a:rPr lang="en-US" altLang="zh-CN" i="1" dirty="0" smtClean="0">
                <a:latin typeface="Times New Roman" pitchFamily="18" charset="0"/>
              </a:rPr>
              <a:t>L</a:t>
            </a:r>
            <a:r>
              <a:rPr lang="zh-CN" altLang="en-US" dirty="0" smtClean="0">
                <a:latin typeface="Times New Roman" pitchFamily="18" charset="0"/>
              </a:rPr>
              <a:t>倍）</a:t>
            </a:r>
          </a:p>
          <a:p>
            <a:pPr lvl="2">
              <a:lnSpc>
                <a:spcPct val="110000"/>
              </a:lnSpc>
              <a:spcBef>
                <a:spcPts val="1200"/>
              </a:spcBef>
            </a:pPr>
            <a:r>
              <a:rPr lang="zh-CN" altLang="en-US" sz="2200" dirty="0" smtClean="0">
                <a:solidFill>
                  <a:srgbClr val="0000FF"/>
                </a:solidFill>
                <a:latin typeface="Times New Roman" pitchFamily="18" charset="0"/>
              </a:rPr>
              <a:t>可将消息表示为分组长为</a:t>
            </a:r>
            <a:r>
              <a:rPr lang="en-US" altLang="zh-CN" sz="2200" dirty="0" smtClean="0">
                <a:solidFill>
                  <a:srgbClr val="0000FF"/>
                </a:solidFill>
                <a:latin typeface="Times New Roman" pitchFamily="18" charset="0"/>
              </a:rPr>
              <a:t>512</a:t>
            </a:r>
            <a:r>
              <a:rPr lang="zh-CN" altLang="en-US" sz="2200" dirty="0" smtClean="0">
                <a:solidFill>
                  <a:srgbClr val="0000FF"/>
                </a:solidFill>
                <a:latin typeface="Times New Roman" pitchFamily="18" charset="0"/>
              </a:rPr>
              <a:t>的一系列分组</a:t>
            </a:r>
            <a:r>
              <a:rPr lang="en-US" altLang="zh-CN" sz="2200" i="1" dirty="0" smtClean="0">
                <a:latin typeface="Times New Roman" pitchFamily="18" charset="0"/>
              </a:rPr>
              <a:t>Y</a:t>
            </a:r>
            <a:r>
              <a:rPr lang="en-US" altLang="zh-CN" sz="2200" baseline="-25000" dirty="0" smtClean="0">
                <a:latin typeface="Times New Roman" pitchFamily="18" charset="0"/>
              </a:rPr>
              <a:t>0</a:t>
            </a:r>
            <a:r>
              <a:rPr lang="en-US" altLang="zh-CN" sz="2200" dirty="0" smtClean="0">
                <a:latin typeface="Times New Roman" pitchFamily="18" charset="0"/>
              </a:rPr>
              <a:t>,</a:t>
            </a:r>
            <a:r>
              <a:rPr lang="en-US" altLang="zh-CN" sz="2200" i="1" dirty="0" smtClean="0">
                <a:latin typeface="Times New Roman" pitchFamily="18" charset="0"/>
              </a:rPr>
              <a:t>Y</a:t>
            </a:r>
            <a:r>
              <a:rPr lang="en-US" altLang="zh-CN" sz="2200" baseline="-25000" dirty="0" smtClean="0">
                <a:latin typeface="Times New Roman" pitchFamily="18" charset="0"/>
              </a:rPr>
              <a:t>1</a:t>
            </a:r>
            <a:r>
              <a:rPr lang="en-US" altLang="zh-CN" sz="2200" dirty="0" smtClean="0">
                <a:latin typeface="Times New Roman" pitchFamily="18" charset="0"/>
              </a:rPr>
              <a:t>,…,</a:t>
            </a:r>
            <a:r>
              <a:rPr lang="en-US" altLang="zh-CN" sz="2200" i="1" dirty="0" smtClean="0">
                <a:latin typeface="Times New Roman" pitchFamily="18" charset="0"/>
              </a:rPr>
              <a:t>Y</a:t>
            </a:r>
            <a:r>
              <a:rPr lang="en-US" altLang="zh-CN" sz="2200" i="1" baseline="-25000" dirty="0" smtClean="0">
                <a:latin typeface="Times New Roman" pitchFamily="18" charset="0"/>
              </a:rPr>
              <a:t>L</a:t>
            </a:r>
            <a:r>
              <a:rPr lang="en-US" altLang="zh-CN" sz="2200" baseline="-25000" dirty="0" smtClean="0">
                <a:latin typeface="Times New Roman" pitchFamily="18" charset="0"/>
              </a:rPr>
              <a:t>-1</a:t>
            </a:r>
          </a:p>
          <a:p>
            <a:pPr lvl="2">
              <a:lnSpc>
                <a:spcPct val="110000"/>
              </a:lnSpc>
              <a:spcBef>
                <a:spcPts val="1200"/>
              </a:spcBef>
            </a:pPr>
            <a:r>
              <a:rPr lang="zh-CN" altLang="en-US" sz="2200" dirty="0" smtClean="0">
                <a:solidFill>
                  <a:srgbClr val="0000FF"/>
                </a:solidFill>
                <a:latin typeface="Times New Roman" pitchFamily="18" charset="0"/>
              </a:rPr>
              <a:t>每一分组又可表示为</a:t>
            </a:r>
            <a:r>
              <a:rPr lang="en-US" altLang="zh-CN" sz="2200" dirty="0" smtClean="0">
                <a:solidFill>
                  <a:srgbClr val="0000FF"/>
                </a:solidFill>
                <a:latin typeface="Times New Roman" pitchFamily="18" charset="0"/>
              </a:rPr>
              <a:t>16</a:t>
            </a:r>
            <a:r>
              <a:rPr lang="zh-CN" altLang="en-US" sz="2200" dirty="0" smtClean="0">
                <a:solidFill>
                  <a:srgbClr val="0000FF"/>
                </a:solidFill>
                <a:latin typeface="Times New Roman" pitchFamily="18" charset="0"/>
              </a:rPr>
              <a:t>个</a:t>
            </a:r>
            <a:r>
              <a:rPr lang="en-US" altLang="zh-CN" sz="2200" dirty="0" smtClean="0">
                <a:solidFill>
                  <a:srgbClr val="0000FF"/>
                </a:solidFill>
                <a:latin typeface="Times New Roman" pitchFamily="18" charset="0"/>
              </a:rPr>
              <a:t>32</a:t>
            </a:r>
            <a:r>
              <a:rPr lang="zh-CN" altLang="en-US" sz="2200" dirty="0" smtClean="0">
                <a:solidFill>
                  <a:srgbClr val="0000FF"/>
                </a:solidFill>
                <a:latin typeface="Times New Roman" pitchFamily="18" charset="0"/>
              </a:rPr>
              <a:t>比特长的字</a:t>
            </a:r>
            <a:r>
              <a:rPr lang="zh-CN" altLang="en-US" sz="2200" dirty="0" smtClean="0">
                <a:latin typeface="Times New Roman" pitchFamily="18" charset="0"/>
              </a:rPr>
              <a:t>，这样消息中的</a:t>
            </a:r>
            <a:r>
              <a:rPr lang="zh-CN" altLang="en-US" sz="2200" dirty="0" smtClean="0">
                <a:solidFill>
                  <a:srgbClr val="0000FF"/>
                </a:solidFill>
                <a:latin typeface="Times New Roman" pitchFamily="18" charset="0"/>
              </a:rPr>
              <a:t>总字数为</a:t>
            </a:r>
            <a:r>
              <a:rPr lang="en-US" altLang="zh-CN" sz="2200" i="1" dirty="0" smtClean="0">
                <a:solidFill>
                  <a:srgbClr val="0000FF"/>
                </a:solidFill>
                <a:latin typeface="Times New Roman" pitchFamily="18" charset="0"/>
              </a:rPr>
              <a:t>N</a:t>
            </a:r>
            <a:r>
              <a:rPr lang="en-US" altLang="zh-CN" sz="2200" dirty="0" smtClean="0">
                <a:solidFill>
                  <a:srgbClr val="0000FF"/>
                </a:solidFill>
                <a:latin typeface="Times New Roman" pitchFamily="18" charset="0"/>
              </a:rPr>
              <a:t>=</a:t>
            </a:r>
            <a:r>
              <a:rPr lang="en-US" altLang="zh-CN" sz="2200" i="1" dirty="0" smtClean="0">
                <a:solidFill>
                  <a:srgbClr val="0000FF"/>
                </a:solidFill>
                <a:latin typeface="Times New Roman" pitchFamily="18" charset="0"/>
              </a:rPr>
              <a:t>L</a:t>
            </a:r>
            <a:r>
              <a:rPr lang="en-US" altLang="zh-CN" sz="2200" dirty="0" smtClean="0">
                <a:solidFill>
                  <a:srgbClr val="0000FF"/>
                </a:solidFill>
                <a:latin typeface="Times New Roman" pitchFamily="18" charset="0"/>
              </a:rPr>
              <a:t>×16</a:t>
            </a:r>
            <a:r>
              <a:rPr lang="zh-CN" altLang="en-US" sz="2200" dirty="0" smtClean="0">
                <a:latin typeface="Times New Roman" pitchFamily="18" charset="0"/>
              </a:rPr>
              <a:t>，因此消息又可按字表示为</a:t>
            </a:r>
            <a:r>
              <a:rPr lang="en-US" altLang="zh-CN" sz="2200" i="1" dirty="0" smtClean="0">
                <a:latin typeface="Times New Roman" pitchFamily="18" charset="0"/>
              </a:rPr>
              <a:t>M</a:t>
            </a:r>
            <a:r>
              <a:rPr lang="en-US" altLang="zh-CN" sz="2200" dirty="0" smtClean="0">
                <a:latin typeface="Times New Roman" pitchFamily="18" charset="0"/>
              </a:rPr>
              <a:t>[0,…,</a:t>
            </a:r>
            <a:r>
              <a:rPr lang="en-US" altLang="zh-CN" sz="2200" i="1" dirty="0" smtClean="0">
                <a:latin typeface="Times New Roman" pitchFamily="18" charset="0"/>
              </a:rPr>
              <a:t>N</a:t>
            </a:r>
            <a:r>
              <a:rPr lang="en-US" altLang="zh-CN" sz="2200" dirty="0" smtClean="0">
                <a:latin typeface="Times New Roman" pitchFamily="18" charset="0"/>
              </a:rPr>
              <a:t>-1]</a:t>
            </a:r>
            <a:endParaRPr lang="en-US" altLang="zh-CN" sz="2200" dirty="0">
              <a:latin typeface="Times New Roman" pitchFamily="18" charset="0"/>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29</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消息认证码</a:t>
            </a:r>
            <a:endParaRPr lang="zh-CN" altLang="en-US" dirty="0"/>
          </a:p>
        </p:txBody>
      </p:sp>
      <p:sp>
        <p:nvSpPr>
          <p:cNvPr id="3" name="内容占位符 2"/>
          <p:cNvSpPr>
            <a:spLocks noGrp="1"/>
          </p:cNvSpPr>
          <p:nvPr>
            <p:ph idx="1"/>
          </p:nvPr>
        </p:nvSpPr>
        <p:spPr>
          <a:xfrm>
            <a:off x="457200" y="990600"/>
            <a:ext cx="7924800" cy="5486400"/>
          </a:xfrm>
        </p:spPr>
        <p:txBody>
          <a:bodyPr/>
          <a:lstStyle/>
          <a:p>
            <a:r>
              <a:rPr lang="zh-CN" altLang="en-US" sz="2400" dirty="0" smtClean="0"/>
              <a:t>消息认证的作用和含义：</a:t>
            </a:r>
          </a:p>
          <a:p>
            <a:r>
              <a:rPr lang="zh-CN" altLang="en-US" sz="2400" dirty="0" smtClean="0"/>
              <a:t>消息认证用以验证接收消息的如下属性：</a:t>
            </a:r>
          </a:p>
          <a:p>
            <a:pPr lvl="1"/>
            <a:r>
              <a:rPr lang="zh-CN" altLang="en-US" sz="2000" dirty="0" smtClean="0"/>
              <a:t>真实性（的确是由它所声称的实体发来的：消息源认证）</a:t>
            </a:r>
          </a:p>
          <a:p>
            <a:pPr lvl="1"/>
            <a:r>
              <a:rPr lang="zh-CN" altLang="en-US" sz="2000" dirty="0" smtClean="0"/>
              <a:t>完整性（未被篡改、插入、删除）</a:t>
            </a:r>
          </a:p>
          <a:p>
            <a:pPr lvl="1"/>
            <a:r>
              <a:rPr lang="zh-CN" altLang="en-US" sz="2000" dirty="0" smtClean="0"/>
              <a:t>消息的顺序性和时间性（未重排、重放、延迟）</a:t>
            </a:r>
          </a:p>
          <a:p>
            <a:pPr lvl="1"/>
            <a:r>
              <a:rPr lang="zh-CN" altLang="en-US" sz="2000" dirty="0" smtClean="0"/>
              <a:t>业务的不可否认性（即防止通信双方中的某一方对所传输消息的否认）</a:t>
            </a:r>
          </a:p>
          <a:p>
            <a:pPr lvl="2"/>
            <a:r>
              <a:rPr lang="zh-CN" altLang="en-US" sz="2000" dirty="0" smtClean="0">
                <a:solidFill>
                  <a:srgbClr val="0000FF"/>
                </a:solidFill>
              </a:rPr>
              <a:t>实现消息的不可否认性可通过数字签字</a:t>
            </a:r>
            <a:r>
              <a:rPr lang="zh-CN" altLang="en-US" sz="2000" dirty="0" smtClean="0"/>
              <a:t>，数字签字也是一种认证技术，它也可用于抗击主动攻击</a:t>
            </a:r>
            <a:endParaRPr lang="en-US" altLang="zh-CN" sz="2000" dirty="0" smtClean="0"/>
          </a:p>
          <a:p>
            <a:r>
              <a:rPr lang="zh-CN" altLang="en-US" sz="2400" dirty="0" smtClean="0"/>
              <a:t>消息认证是抗主动攻击的关键技术</a:t>
            </a:r>
          </a:p>
          <a:p>
            <a:pPr lvl="2" algn="just">
              <a:lnSpc>
                <a:spcPct val="110000"/>
              </a:lnSpc>
            </a:pPr>
            <a:endParaRPr lang="zh-CN" altLang="en-US" dirty="0">
              <a:solidFill>
                <a:srgbClr val="0000FF"/>
              </a:solidFill>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5.3.1 MD5</a:t>
            </a:r>
            <a:r>
              <a:rPr lang="zh-CN" altLang="en-US" dirty="0" smtClean="0"/>
              <a:t>杂凑算法描述</a:t>
            </a:r>
            <a:endParaRPr lang="zh-CN" altLang="en-US" dirty="0"/>
          </a:p>
        </p:txBody>
      </p:sp>
      <p:sp>
        <p:nvSpPr>
          <p:cNvPr id="3" name="内容占位符 2"/>
          <p:cNvSpPr>
            <a:spLocks noGrp="1"/>
          </p:cNvSpPr>
          <p:nvPr>
            <p:ph idx="1"/>
          </p:nvPr>
        </p:nvSpPr>
        <p:spPr>
          <a:xfrm>
            <a:off x="457200" y="914400"/>
            <a:ext cx="8458200" cy="5562600"/>
          </a:xfrm>
        </p:spPr>
        <p:txBody>
          <a:bodyPr/>
          <a:lstStyle/>
          <a:p>
            <a:r>
              <a:rPr lang="en-US" altLang="zh-CN" sz="2400" dirty="0" smtClean="0">
                <a:solidFill>
                  <a:srgbClr val="FF0000"/>
                </a:solidFill>
              </a:rPr>
              <a:t>③ </a:t>
            </a:r>
            <a:r>
              <a:rPr lang="zh-CN" altLang="en-US" sz="2400" dirty="0" smtClean="0">
                <a:solidFill>
                  <a:srgbClr val="FF0000"/>
                </a:solidFill>
              </a:rPr>
              <a:t>对</a:t>
            </a:r>
            <a:r>
              <a:rPr lang="en-US" altLang="zh-CN" sz="2400" dirty="0" smtClean="0">
                <a:solidFill>
                  <a:srgbClr val="FF0000"/>
                </a:solidFill>
              </a:rPr>
              <a:t>MD</a:t>
            </a:r>
            <a:r>
              <a:rPr lang="zh-CN" altLang="en-US" sz="2400" dirty="0" smtClean="0">
                <a:solidFill>
                  <a:srgbClr val="FF0000"/>
                </a:solidFill>
              </a:rPr>
              <a:t>缓冲区初始化 </a:t>
            </a:r>
          </a:p>
          <a:p>
            <a:pPr lvl="1"/>
            <a:r>
              <a:rPr lang="zh-CN" altLang="en-US" sz="2000" dirty="0" smtClean="0"/>
              <a:t>算法使用</a:t>
            </a:r>
            <a:r>
              <a:rPr lang="en-US" altLang="zh-CN" sz="2000" dirty="0" smtClean="0"/>
              <a:t>128</a:t>
            </a:r>
            <a:r>
              <a:rPr lang="zh-CN" altLang="en-US" sz="2000" dirty="0" smtClean="0"/>
              <a:t>比特长的缓冲区以存储中间结果和最终杂凑值</a:t>
            </a:r>
          </a:p>
          <a:p>
            <a:pPr lvl="1"/>
            <a:r>
              <a:rPr lang="zh-CN" altLang="en-US" sz="2000" dirty="0" smtClean="0"/>
              <a:t>缓冲区可表示为</a:t>
            </a:r>
            <a:r>
              <a:rPr lang="en-US" altLang="zh-CN" sz="2000" dirty="0" smtClean="0"/>
              <a:t>4</a:t>
            </a:r>
            <a:r>
              <a:rPr lang="zh-CN" altLang="en-US" sz="2000" dirty="0" smtClean="0"/>
              <a:t>个</a:t>
            </a:r>
            <a:r>
              <a:rPr lang="en-US" altLang="zh-CN" sz="2000" dirty="0" smtClean="0"/>
              <a:t>32</a:t>
            </a:r>
            <a:r>
              <a:rPr lang="zh-CN" altLang="en-US" sz="2000" dirty="0" smtClean="0"/>
              <a:t>比特长的寄存器（</a:t>
            </a:r>
            <a:r>
              <a:rPr lang="en-US" altLang="zh-CN" sz="2000" dirty="0" smtClean="0"/>
              <a:t>A</a:t>
            </a:r>
            <a:r>
              <a:rPr lang="zh-CN" altLang="en-US" sz="2000" dirty="0" smtClean="0"/>
              <a:t>，</a:t>
            </a:r>
            <a:r>
              <a:rPr lang="en-US" altLang="zh-CN" sz="2000" dirty="0" smtClean="0"/>
              <a:t>B</a:t>
            </a:r>
            <a:r>
              <a:rPr lang="zh-CN" altLang="en-US" sz="2000" dirty="0" smtClean="0"/>
              <a:t>，</a:t>
            </a:r>
            <a:r>
              <a:rPr lang="en-US" altLang="zh-CN" sz="2000" dirty="0" smtClean="0"/>
              <a:t>C</a:t>
            </a:r>
            <a:r>
              <a:rPr lang="zh-CN" altLang="en-US" sz="2000" dirty="0" smtClean="0"/>
              <a:t>，</a:t>
            </a:r>
            <a:r>
              <a:rPr lang="en-US" altLang="zh-CN" sz="2000" dirty="0" smtClean="0"/>
              <a:t>D</a:t>
            </a:r>
            <a:r>
              <a:rPr lang="zh-CN" altLang="en-US" sz="2000" dirty="0" smtClean="0"/>
              <a:t>），每个寄存器都以</a:t>
            </a:r>
            <a:r>
              <a:rPr lang="en-US" altLang="zh-CN" sz="2000" dirty="0" smtClean="0">
                <a:solidFill>
                  <a:srgbClr val="FF0000"/>
                </a:solidFill>
              </a:rPr>
              <a:t>little-endian</a:t>
            </a:r>
            <a:r>
              <a:rPr lang="zh-CN" altLang="en-US" sz="2000" dirty="0" smtClean="0"/>
              <a:t>方式存储数据，其初值取为（以存储方式）</a:t>
            </a:r>
          </a:p>
          <a:p>
            <a:pPr lvl="2"/>
            <a:r>
              <a:rPr lang="zh-CN" altLang="en-US" sz="2000" dirty="0" smtClean="0"/>
              <a:t>  </a:t>
            </a:r>
            <a:r>
              <a:rPr lang="en-US" altLang="zh-CN" sz="2000" dirty="0" smtClean="0"/>
              <a:t>A=01234567</a:t>
            </a:r>
            <a:r>
              <a:rPr lang="zh-CN" altLang="en-US" sz="2000" dirty="0" smtClean="0"/>
              <a:t>，</a:t>
            </a:r>
            <a:r>
              <a:rPr lang="en-US" altLang="zh-CN" sz="2000" dirty="0" smtClean="0"/>
              <a:t>B=89ABCDEF</a:t>
            </a:r>
            <a:r>
              <a:rPr lang="zh-CN" altLang="en-US" sz="2000" dirty="0" smtClean="0"/>
              <a:t>，</a:t>
            </a:r>
            <a:r>
              <a:rPr lang="en-US" altLang="zh-CN" sz="2000" dirty="0" smtClean="0"/>
              <a:t>C=FEDCBA98</a:t>
            </a:r>
            <a:r>
              <a:rPr lang="zh-CN" altLang="en-US" sz="2000" dirty="0" smtClean="0"/>
              <a:t>，</a:t>
            </a:r>
            <a:r>
              <a:rPr lang="en-US" altLang="zh-CN" sz="2000" dirty="0" smtClean="0"/>
              <a:t>D=76543210</a:t>
            </a:r>
          </a:p>
          <a:p>
            <a:pPr lvl="2"/>
            <a:r>
              <a:rPr lang="zh-CN" altLang="en-US" sz="2000" dirty="0" smtClean="0"/>
              <a:t>实际：</a:t>
            </a:r>
            <a:r>
              <a:rPr lang="en-US" altLang="zh-CN" sz="2000" dirty="0" smtClean="0"/>
              <a:t>67452301</a:t>
            </a:r>
            <a:r>
              <a:rPr lang="zh-CN" altLang="en-US" sz="2000" dirty="0" smtClean="0"/>
              <a:t>，</a:t>
            </a:r>
            <a:r>
              <a:rPr lang="en-US" altLang="zh-CN" sz="2000" dirty="0" smtClean="0"/>
              <a:t>EFCDAB89</a:t>
            </a:r>
            <a:r>
              <a:rPr lang="zh-CN" altLang="en-US" sz="2000" dirty="0" smtClean="0"/>
              <a:t>，      </a:t>
            </a:r>
            <a:r>
              <a:rPr lang="en-US" altLang="zh-CN" sz="2000" dirty="0" smtClean="0"/>
              <a:t>98BADCFE</a:t>
            </a:r>
            <a:r>
              <a:rPr lang="zh-CN" altLang="en-US" sz="2000" dirty="0" smtClean="0"/>
              <a:t>，    </a:t>
            </a:r>
            <a:r>
              <a:rPr lang="en-US" altLang="zh-CN" sz="2000" dirty="0" smtClean="0"/>
              <a:t>10325476</a:t>
            </a:r>
          </a:p>
          <a:p>
            <a:r>
              <a:rPr lang="en-US" altLang="zh-CN" sz="2400" dirty="0" smtClean="0"/>
              <a:t> </a:t>
            </a:r>
            <a:r>
              <a:rPr lang="en-US" altLang="zh-CN" sz="2400" dirty="0" smtClean="0">
                <a:solidFill>
                  <a:srgbClr val="FF0000"/>
                </a:solidFill>
              </a:rPr>
              <a:t>④</a:t>
            </a:r>
            <a:r>
              <a:rPr lang="zh-CN" altLang="en-US" sz="2400" dirty="0" smtClean="0">
                <a:solidFill>
                  <a:srgbClr val="FF0000"/>
                </a:solidFill>
              </a:rPr>
              <a:t>以分组为单位对消息进行处理</a:t>
            </a:r>
            <a:r>
              <a:rPr lang="zh-CN" altLang="en-US" sz="2400" dirty="0" smtClean="0"/>
              <a:t>：</a:t>
            </a:r>
          </a:p>
          <a:p>
            <a:pPr lvl="1"/>
            <a:r>
              <a:rPr lang="zh-CN" altLang="en-US" sz="2000" dirty="0" smtClean="0">
                <a:latin typeface="Times New Roman" pitchFamily="18" charset="0"/>
              </a:rPr>
              <a:t>每一分组</a:t>
            </a:r>
            <a:r>
              <a:rPr lang="en-US" altLang="zh-CN" sz="2000" i="1" dirty="0" err="1" smtClean="0">
                <a:latin typeface="Times New Roman" pitchFamily="18" charset="0"/>
              </a:rPr>
              <a:t>Y</a:t>
            </a:r>
            <a:r>
              <a:rPr lang="en-US" altLang="zh-CN" sz="2000" i="1" baseline="-25000" dirty="0" err="1"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=0,…,</a:t>
            </a:r>
            <a:r>
              <a:rPr lang="en-US" altLang="zh-CN" sz="2000" i="1" dirty="0" smtClean="0">
                <a:latin typeface="Times New Roman" pitchFamily="18" charset="0"/>
              </a:rPr>
              <a:t>L</a:t>
            </a:r>
            <a:r>
              <a:rPr lang="en-US" altLang="zh-CN" sz="2000" dirty="0" smtClean="0">
                <a:latin typeface="Times New Roman" pitchFamily="18" charset="0"/>
              </a:rPr>
              <a:t>-1)</a:t>
            </a:r>
            <a:r>
              <a:rPr lang="zh-CN" altLang="en-US" sz="2000" dirty="0" smtClean="0">
                <a:latin typeface="Times New Roman" pitchFamily="18" charset="0"/>
              </a:rPr>
              <a:t>都经一压缩函数</a:t>
            </a:r>
            <a:r>
              <a:rPr lang="en-US" altLang="zh-CN" sz="2000" dirty="0" smtClean="0">
                <a:latin typeface="Times New Roman" pitchFamily="18" charset="0"/>
              </a:rPr>
              <a:t>H</a:t>
            </a:r>
            <a:r>
              <a:rPr lang="en-US" altLang="zh-CN" sz="2000" baseline="-25000" dirty="0" smtClean="0">
                <a:latin typeface="Times New Roman" pitchFamily="18" charset="0"/>
              </a:rPr>
              <a:t>MD5</a:t>
            </a:r>
            <a:r>
              <a:rPr lang="zh-CN" altLang="en-US" sz="2000" dirty="0" smtClean="0">
                <a:latin typeface="Times New Roman" pitchFamily="18" charset="0"/>
              </a:rPr>
              <a:t>处理。</a:t>
            </a:r>
            <a:r>
              <a:rPr lang="en-US" altLang="zh-CN" sz="2000" dirty="0" smtClean="0">
                <a:latin typeface="Times New Roman" pitchFamily="18" charset="0"/>
              </a:rPr>
              <a:t>H</a:t>
            </a:r>
            <a:r>
              <a:rPr lang="en-US" altLang="zh-CN" sz="2000" baseline="-25000" dirty="0" smtClean="0">
                <a:latin typeface="Times New Roman" pitchFamily="18" charset="0"/>
              </a:rPr>
              <a:t>MD5</a:t>
            </a:r>
            <a:r>
              <a:rPr lang="zh-CN" altLang="en-US" sz="2000" dirty="0" smtClean="0">
                <a:latin typeface="Times New Roman" pitchFamily="18" charset="0"/>
              </a:rPr>
              <a:t>是本算法的核心，其中又有</a:t>
            </a:r>
            <a:r>
              <a:rPr lang="en-US" altLang="zh-CN" sz="2000" dirty="0" smtClean="0">
                <a:latin typeface="Times New Roman" pitchFamily="18" charset="0"/>
              </a:rPr>
              <a:t>4</a:t>
            </a:r>
            <a:r>
              <a:rPr lang="zh-CN" altLang="en-US" sz="2000" dirty="0" smtClean="0">
                <a:latin typeface="Times New Roman" pitchFamily="18" charset="0"/>
              </a:rPr>
              <a:t>轮处理过程</a:t>
            </a:r>
            <a:endParaRPr lang="zh-CN" altLang="en-US" sz="2000" dirty="0">
              <a:latin typeface="Times New Roman" pitchFamily="18" charset="0"/>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30</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5A4F6AF-702E-4235-B981-FB06CF3E750D}" type="slidenum">
              <a:rPr lang="en-US" altLang="zh-CN" smtClean="0"/>
              <a:pPr/>
              <a:t>31</a:t>
            </a:fld>
            <a:r>
              <a:rPr lang="en-US" altLang="zh-CN" dirty="0" smtClean="0"/>
              <a:t>/</a:t>
            </a:r>
            <a:endParaRPr lang="en-US" altLang="zh-CN" dirty="0"/>
          </a:p>
        </p:txBody>
      </p:sp>
      <p:pic>
        <p:nvPicPr>
          <p:cNvPr id="536580" name="Picture 4" descr="xd68"/>
          <p:cNvPicPr>
            <a:picLocks noChangeAspect="1" noChangeArrowheads="1"/>
          </p:cNvPicPr>
          <p:nvPr/>
        </p:nvPicPr>
        <p:blipFill>
          <a:blip r:embed="rId2" cstate="print"/>
          <a:srcRect/>
          <a:stretch>
            <a:fillRect/>
          </a:stretch>
        </p:blipFill>
        <p:spPr bwMode="auto">
          <a:xfrm>
            <a:off x="381000" y="128588"/>
            <a:ext cx="7772400" cy="6338887"/>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5.3.1 MD5</a:t>
            </a:r>
            <a:r>
              <a:rPr lang="zh-CN" altLang="en-US" dirty="0" smtClean="0"/>
              <a:t>杂凑算法描述</a:t>
            </a:r>
            <a:endParaRPr lang="zh-CN" altLang="en-US" dirty="0"/>
          </a:p>
        </p:txBody>
      </p:sp>
      <p:sp>
        <p:nvSpPr>
          <p:cNvPr id="3" name="内容占位符 2"/>
          <p:cNvSpPr>
            <a:spLocks noGrp="1"/>
          </p:cNvSpPr>
          <p:nvPr>
            <p:ph idx="1"/>
          </p:nvPr>
        </p:nvSpPr>
        <p:spPr>
          <a:xfrm>
            <a:off x="457200" y="914400"/>
            <a:ext cx="8458200" cy="5562600"/>
          </a:xfrm>
        </p:spPr>
        <p:txBody>
          <a:bodyPr/>
          <a:lstStyle/>
          <a:p>
            <a:pPr lvl="1">
              <a:lnSpc>
                <a:spcPct val="100000"/>
              </a:lnSpc>
            </a:pPr>
            <a:r>
              <a:rPr lang="en-US" altLang="zh-CN" sz="2000" dirty="0" smtClean="0"/>
              <a:t>H</a:t>
            </a:r>
            <a:r>
              <a:rPr lang="en-US" altLang="zh-CN" sz="2000" baseline="-25000" dirty="0" smtClean="0"/>
              <a:t>MD5</a:t>
            </a:r>
            <a:r>
              <a:rPr lang="zh-CN" altLang="en-US" sz="2000" dirty="0" smtClean="0"/>
              <a:t>的</a:t>
            </a:r>
            <a:r>
              <a:rPr lang="en-US" altLang="zh-CN" sz="2000" dirty="0" smtClean="0"/>
              <a:t>4</a:t>
            </a:r>
            <a:r>
              <a:rPr lang="zh-CN" altLang="en-US" sz="2000" dirty="0" smtClean="0"/>
              <a:t>轮处理过程结构一样，但所用的逻辑函数不同，分别表示为</a:t>
            </a:r>
            <a:r>
              <a:rPr lang="en-US" altLang="zh-CN" sz="2000" dirty="0" smtClean="0"/>
              <a:t>F</a:t>
            </a:r>
            <a:r>
              <a:rPr lang="zh-CN" altLang="en-US" sz="2000" dirty="0" smtClean="0"/>
              <a:t>、</a:t>
            </a:r>
            <a:r>
              <a:rPr lang="en-US" altLang="zh-CN" sz="2000" dirty="0" smtClean="0"/>
              <a:t>G</a:t>
            </a:r>
            <a:r>
              <a:rPr lang="zh-CN" altLang="en-US" sz="2000" dirty="0" smtClean="0"/>
              <a:t>、</a:t>
            </a:r>
            <a:r>
              <a:rPr lang="en-US" altLang="zh-CN" sz="2000" dirty="0" smtClean="0"/>
              <a:t>H</a:t>
            </a:r>
            <a:r>
              <a:rPr lang="zh-CN" altLang="en-US" sz="2000" dirty="0" smtClean="0"/>
              <a:t>、</a:t>
            </a:r>
            <a:r>
              <a:rPr lang="en-US" altLang="zh-CN" sz="2000" dirty="0" smtClean="0"/>
              <a:t>I</a:t>
            </a:r>
          </a:p>
          <a:p>
            <a:pPr lvl="1">
              <a:lnSpc>
                <a:spcPct val="100000"/>
              </a:lnSpc>
            </a:pPr>
            <a:r>
              <a:rPr lang="zh-CN" altLang="en-US" sz="2000" dirty="0" smtClean="0">
                <a:solidFill>
                  <a:srgbClr val="0000FF"/>
                </a:solidFill>
              </a:rPr>
              <a:t>每轮输入</a:t>
            </a:r>
            <a:r>
              <a:rPr lang="zh-CN" altLang="en-US" sz="2000" dirty="0" smtClean="0"/>
              <a:t>为当前处理的</a:t>
            </a:r>
            <a:r>
              <a:rPr lang="zh-CN" altLang="en-US" sz="2000" dirty="0" smtClean="0">
                <a:solidFill>
                  <a:srgbClr val="0000FF"/>
                </a:solidFill>
              </a:rPr>
              <a:t>消息分组</a:t>
            </a:r>
            <a:r>
              <a:rPr lang="en-US" altLang="zh-CN" sz="2000" i="1" dirty="0" err="1" smtClean="0">
                <a:solidFill>
                  <a:srgbClr val="0000FF"/>
                </a:solidFill>
              </a:rPr>
              <a:t>Y</a:t>
            </a:r>
            <a:r>
              <a:rPr lang="en-US" altLang="zh-CN" sz="2000" i="1" baseline="-25000" dirty="0" err="1" smtClean="0">
                <a:solidFill>
                  <a:srgbClr val="0000FF"/>
                </a:solidFill>
              </a:rPr>
              <a:t>q</a:t>
            </a:r>
            <a:r>
              <a:rPr lang="zh-CN" altLang="en-US" sz="2000" dirty="0" smtClean="0"/>
              <a:t>和</a:t>
            </a:r>
            <a:r>
              <a:rPr lang="zh-CN" altLang="en-US" sz="2000" dirty="0" smtClean="0">
                <a:solidFill>
                  <a:srgbClr val="0000FF"/>
                </a:solidFill>
              </a:rPr>
              <a:t>缓冲区的当前值</a:t>
            </a:r>
            <a:r>
              <a:rPr lang="en-US" altLang="zh-CN" sz="2000" dirty="0" smtClean="0">
                <a:solidFill>
                  <a:srgbClr val="0000FF"/>
                </a:solidFill>
              </a:rPr>
              <a:t>A</a:t>
            </a:r>
            <a:r>
              <a:rPr lang="zh-CN" altLang="en-US" sz="2000" dirty="0" smtClean="0">
                <a:solidFill>
                  <a:srgbClr val="0000FF"/>
                </a:solidFill>
              </a:rPr>
              <a:t>、</a:t>
            </a:r>
            <a:r>
              <a:rPr lang="en-US" altLang="zh-CN" sz="2000" dirty="0" smtClean="0">
                <a:solidFill>
                  <a:srgbClr val="0000FF"/>
                </a:solidFill>
              </a:rPr>
              <a:t>B</a:t>
            </a:r>
            <a:r>
              <a:rPr lang="zh-CN" altLang="en-US" sz="2000" dirty="0" smtClean="0">
                <a:solidFill>
                  <a:srgbClr val="0000FF"/>
                </a:solidFill>
              </a:rPr>
              <a:t>、</a:t>
            </a:r>
            <a:r>
              <a:rPr lang="en-US" altLang="zh-CN" sz="2000" dirty="0" smtClean="0">
                <a:solidFill>
                  <a:srgbClr val="0000FF"/>
                </a:solidFill>
              </a:rPr>
              <a:t>C</a:t>
            </a:r>
            <a:r>
              <a:rPr lang="zh-CN" altLang="en-US" sz="2000" dirty="0" smtClean="0">
                <a:solidFill>
                  <a:srgbClr val="0000FF"/>
                </a:solidFill>
              </a:rPr>
              <a:t>、</a:t>
            </a:r>
            <a:r>
              <a:rPr lang="en-US" altLang="zh-CN" sz="2000" dirty="0" smtClean="0">
                <a:solidFill>
                  <a:srgbClr val="0000FF"/>
                </a:solidFill>
              </a:rPr>
              <a:t>D</a:t>
            </a:r>
          </a:p>
          <a:p>
            <a:pPr lvl="1">
              <a:lnSpc>
                <a:spcPct val="100000"/>
              </a:lnSpc>
            </a:pPr>
            <a:r>
              <a:rPr lang="zh-CN" altLang="en-US" sz="2000" dirty="0" smtClean="0">
                <a:solidFill>
                  <a:srgbClr val="0000FF"/>
                </a:solidFill>
              </a:rPr>
              <a:t>输出</a:t>
            </a:r>
            <a:r>
              <a:rPr lang="zh-CN" altLang="en-US" sz="2000" dirty="0" smtClean="0"/>
              <a:t>仍放在缓冲区中以产生新的</a:t>
            </a:r>
            <a:r>
              <a:rPr lang="en-US" altLang="zh-CN" sz="2000" dirty="0" smtClean="0"/>
              <a:t>A</a:t>
            </a:r>
            <a:r>
              <a:rPr lang="zh-CN" altLang="en-US" sz="2000" dirty="0" smtClean="0"/>
              <a:t>、</a:t>
            </a:r>
            <a:r>
              <a:rPr lang="en-US" altLang="zh-CN" sz="2000" dirty="0" smtClean="0"/>
              <a:t>B</a:t>
            </a:r>
            <a:r>
              <a:rPr lang="zh-CN" altLang="en-US" sz="2000" dirty="0" smtClean="0"/>
              <a:t>、</a:t>
            </a:r>
            <a:r>
              <a:rPr lang="en-US" altLang="zh-CN" sz="2000" dirty="0" smtClean="0"/>
              <a:t>C</a:t>
            </a:r>
            <a:r>
              <a:rPr lang="zh-CN" altLang="en-US" sz="2000" dirty="0" smtClean="0"/>
              <a:t>、</a:t>
            </a:r>
            <a:r>
              <a:rPr lang="en-US" altLang="zh-CN" sz="2000" dirty="0" smtClean="0"/>
              <a:t>D</a:t>
            </a:r>
          </a:p>
          <a:p>
            <a:pPr lvl="1">
              <a:lnSpc>
                <a:spcPct val="100000"/>
              </a:lnSpc>
            </a:pPr>
            <a:r>
              <a:rPr lang="zh-CN" altLang="en-US" sz="2000" dirty="0" smtClean="0"/>
              <a:t>每轮处理过程还需加上</a:t>
            </a:r>
            <a:r>
              <a:rPr lang="zh-CN" altLang="en-US" sz="2000" dirty="0" smtClean="0">
                <a:solidFill>
                  <a:srgbClr val="0000FF"/>
                </a:solidFill>
              </a:rPr>
              <a:t>常数表</a:t>
            </a:r>
            <a:r>
              <a:rPr lang="en-US" altLang="zh-CN" sz="2000" i="1" dirty="0" smtClean="0">
                <a:solidFill>
                  <a:srgbClr val="0000FF"/>
                </a:solidFill>
              </a:rPr>
              <a:t>T</a:t>
            </a:r>
            <a:r>
              <a:rPr lang="zh-CN" altLang="en-US" sz="2000" dirty="0" smtClean="0"/>
              <a:t>中四分之一个元素，分别为</a:t>
            </a:r>
            <a:r>
              <a:rPr lang="en-US" altLang="zh-CN" sz="2000" dirty="0" smtClean="0"/>
              <a:t>T[1</a:t>
            </a:r>
            <a:r>
              <a:rPr lang="en-US" altLang="zh-CN" sz="2000" dirty="0" smtClean="0">
                <a:latin typeface="华文中宋"/>
              </a:rPr>
              <a:t>…</a:t>
            </a:r>
            <a:r>
              <a:rPr lang="en-US" altLang="zh-CN" sz="2000" dirty="0" smtClean="0"/>
              <a:t>16], T[17</a:t>
            </a:r>
            <a:r>
              <a:rPr lang="en-US" altLang="zh-CN" sz="2000" dirty="0" smtClean="0">
                <a:latin typeface="华文中宋"/>
              </a:rPr>
              <a:t>…</a:t>
            </a:r>
            <a:r>
              <a:rPr lang="en-US" altLang="zh-CN" sz="2000" dirty="0" smtClean="0"/>
              <a:t>32], T[33</a:t>
            </a:r>
            <a:r>
              <a:rPr lang="en-US" altLang="zh-CN" sz="2000" dirty="0" smtClean="0">
                <a:latin typeface="华文中宋"/>
              </a:rPr>
              <a:t>…</a:t>
            </a:r>
            <a:r>
              <a:rPr lang="en-US" altLang="zh-CN" sz="2000" dirty="0" smtClean="0"/>
              <a:t>48], T[49</a:t>
            </a:r>
            <a:r>
              <a:rPr lang="en-US" altLang="zh-CN" sz="2000" dirty="0" smtClean="0">
                <a:latin typeface="华文中宋"/>
              </a:rPr>
              <a:t>…</a:t>
            </a:r>
            <a:r>
              <a:rPr lang="en-US" altLang="zh-CN" sz="2000" dirty="0" smtClean="0"/>
              <a:t>64]</a:t>
            </a:r>
          </a:p>
          <a:p>
            <a:pPr lvl="1">
              <a:lnSpc>
                <a:spcPct val="100000"/>
              </a:lnSpc>
            </a:pPr>
            <a:r>
              <a:rPr lang="zh-CN" altLang="en-US" sz="2000" dirty="0" smtClean="0"/>
              <a:t>第</a:t>
            </a:r>
            <a:r>
              <a:rPr lang="en-US" altLang="zh-CN" sz="2000" dirty="0" smtClean="0"/>
              <a:t>4</a:t>
            </a:r>
            <a:r>
              <a:rPr lang="zh-CN" altLang="en-US" sz="2000" dirty="0" smtClean="0"/>
              <a:t>轮的输出再与第</a:t>
            </a:r>
            <a:r>
              <a:rPr lang="en-US" altLang="zh-CN" sz="2000" dirty="0" smtClean="0"/>
              <a:t>1</a:t>
            </a:r>
            <a:r>
              <a:rPr lang="zh-CN" altLang="en-US" sz="2000" dirty="0" smtClean="0"/>
              <a:t>轮的输入</a:t>
            </a:r>
            <a:r>
              <a:rPr lang="en-US" altLang="zh-CN" sz="2000" i="1" dirty="0" err="1" smtClean="0"/>
              <a:t>CV</a:t>
            </a:r>
            <a:r>
              <a:rPr lang="en-US" altLang="zh-CN" sz="2000" i="1" baseline="-25000" dirty="0" err="1" smtClean="0"/>
              <a:t>q</a:t>
            </a:r>
            <a:r>
              <a:rPr lang="zh-CN" altLang="en-US" sz="2000" dirty="0" smtClean="0"/>
              <a:t>相加，</a:t>
            </a:r>
            <a:r>
              <a:rPr lang="zh-CN" altLang="en-US" sz="2000" dirty="0" smtClean="0">
                <a:solidFill>
                  <a:srgbClr val="0000FF"/>
                </a:solidFill>
              </a:rPr>
              <a:t>相加时将</a:t>
            </a:r>
            <a:r>
              <a:rPr lang="en-US" altLang="zh-CN" sz="2000" i="1" dirty="0" err="1" smtClean="0">
                <a:solidFill>
                  <a:srgbClr val="0000FF"/>
                </a:solidFill>
              </a:rPr>
              <a:t>CV</a:t>
            </a:r>
            <a:r>
              <a:rPr lang="en-US" altLang="zh-CN" sz="2000" i="1" baseline="-25000" dirty="0" err="1" smtClean="0">
                <a:solidFill>
                  <a:srgbClr val="0000FF"/>
                </a:solidFill>
              </a:rPr>
              <a:t>q</a:t>
            </a:r>
            <a:r>
              <a:rPr lang="zh-CN" altLang="en-US" sz="2000" dirty="0" smtClean="0">
                <a:solidFill>
                  <a:srgbClr val="0000FF"/>
                </a:solidFill>
              </a:rPr>
              <a:t>看作</a:t>
            </a:r>
            <a:r>
              <a:rPr lang="en-US" altLang="zh-CN" sz="2000" dirty="0" smtClean="0">
                <a:solidFill>
                  <a:srgbClr val="0000FF"/>
                </a:solidFill>
              </a:rPr>
              <a:t>4</a:t>
            </a:r>
            <a:r>
              <a:rPr lang="zh-CN" altLang="en-US" sz="2000" dirty="0" smtClean="0">
                <a:solidFill>
                  <a:srgbClr val="0000FF"/>
                </a:solidFill>
              </a:rPr>
              <a:t>个</a:t>
            </a:r>
            <a:r>
              <a:rPr lang="en-US" altLang="zh-CN" sz="2000" dirty="0" smtClean="0">
                <a:solidFill>
                  <a:srgbClr val="0000FF"/>
                </a:solidFill>
              </a:rPr>
              <a:t>32</a:t>
            </a:r>
            <a:r>
              <a:rPr lang="zh-CN" altLang="en-US" sz="2000" dirty="0" smtClean="0">
                <a:solidFill>
                  <a:srgbClr val="0000FF"/>
                </a:solidFill>
              </a:rPr>
              <a:t>比特的字</a:t>
            </a:r>
            <a:r>
              <a:rPr lang="zh-CN" altLang="en-US" sz="2000" dirty="0" smtClean="0"/>
              <a:t>，每个字与第</a:t>
            </a:r>
            <a:r>
              <a:rPr lang="en-US" altLang="zh-CN" sz="2000" dirty="0" smtClean="0"/>
              <a:t>4</a:t>
            </a:r>
            <a:r>
              <a:rPr lang="zh-CN" altLang="en-US" sz="2000" dirty="0" smtClean="0"/>
              <a:t>轮输出的对应的字</a:t>
            </a:r>
            <a:r>
              <a:rPr lang="zh-CN" altLang="en-US" sz="2000" dirty="0" smtClean="0">
                <a:solidFill>
                  <a:srgbClr val="0000FF"/>
                </a:solidFill>
              </a:rPr>
              <a:t>按模</a:t>
            </a:r>
            <a:r>
              <a:rPr lang="en-US" altLang="zh-CN" sz="2000" dirty="0" smtClean="0">
                <a:solidFill>
                  <a:srgbClr val="0000FF"/>
                </a:solidFill>
              </a:rPr>
              <a:t>2</a:t>
            </a:r>
            <a:r>
              <a:rPr lang="en-US" altLang="zh-CN" sz="2000" baseline="30000" dirty="0" smtClean="0">
                <a:solidFill>
                  <a:srgbClr val="0000FF"/>
                </a:solidFill>
              </a:rPr>
              <a:t>32</a:t>
            </a:r>
            <a:r>
              <a:rPr lang="zh-CN" altLang="en-US" sz="2000" dirty="0" smtClean="0">
                <a:solidFill>
                  <a:srgbClr val="0000FF"/>
                </a:solidFill>
              </a:rPr>
              <a:t>相加，</a:t>
            </a:r>
            <a:r>
              <a:rPr lang="zh-CN" altLang="en-US" sz="2000" dirty="0" smtClean="0"/>
              <a:t>相加的结果即为压缩函数</a:t>
            </a:r>
            <a:r>
              <a:rPr lang="en-US" altLang="zh-CN" sz="2000" dirty="0" smtClean="0"/>
              <a:t>H</a:t>
            </a:r>
            <a:r>
              <a:rPr lang="en-US" altLang="zh-CN" sz="2000" baseline="-25000" dirty="0" smtClean="0"/>
              <a:t>MD5</a:t>
            </a:r>
            <a:r>
              <a:rPr lang="zh-CN" altLang="en-US" sz="2000" dirty="0" smtClean="0"/>
              <a:t>的输出</a:t>
            </a:r>
          </a:p>
          <a:p>
            <a:pPr>
              <a:lnSpc>
                <a:spcPct val="100000"/>
              </a:lnSpc>
            </a:pPr>
            <a:r>
              <a:rPr lang="en-US" altLang="zh-CN" sz="2000" dirty="0" smtClean="0">
                <a:solidFill>
                  <a:srgbClr val="FF0000"/>
                </a:solidFill>
              </a:rPr>
              <a:t>T</a:t>
            </a:r>
            <a:r>
              <a:rPr lang="zh-CN" altLang="en-US" sz="2000" dirty="0" smtClean="0">
                <a:solidFill>
                  <a:srgbClr val="FF0000"/>
                </a:solidFill>
              </a:rPr>
              <a:t>表</a:t>
            </a:r>
            <a:r>
              <a:rPr lang="zh-CN" altLang="en-US" sz="2000" dirty="0" smtClean="0"/>
              <a:t>：提供了随机化的</a:t>
            </a:r>
            <a:r>
              <a:rPr lang="en-US" altLang="zh-CN" sz="2000" dirty="0" smtClean="0"/>
              <a:t>32</a:t>
            </a:r>
            <a:r>
              <a:rPr lang="zh-CN" altLang="en-US" sz="2000" dirty="0" smtClean="0"/>
              <a:t>位模板，消除了在输入数据中的任何规律性的特征</a:t>
            </a:r>
          </a:p>
          <a:p>
            <a:pPr lvl="1">
              <a:lnSpc>
                <a:spcPct val="100000"/>
              </a:lnSpc>
            </a:pPr>
            <a:r>
              <a:rPr lang="zh-CN" altLang="en-US" sz="2000" dirty="0" smtClean="0"/>
              <a:t>有</a:t>
            </a:r>
            <a:r>
              <a:rPr lang="en-US" altLang="zh-CN" sz="2000" dirty="0" smtClean="0"/>
              <a:t>64</a:t>
            </a:r>
            <a:r>
              <a:rPr lang="zh-CN" altLang="en-US" sz="2000" dirty="0" smtClean="0"/>
              <a:t>个元素，第</a:t>
            </a:r>
            <a:r>
              <a:rPr lang="en-US" altLang="zh-CN" sz="2000" dirty="0" err="1" smtClean="0"/>
              <a:t>i</a:t>
            </a:r>
            <a:r>
              <a:rPr lang="zh-CN" altLang="en-US" sz="2000" dirty="0" smtClean="0"/>
              <a:t>个元素</a:t>
            </a:r>
            <a:r>
              <a:rPr lang="en-US" altLang="zh-CN" sz="2000" dirty="0" smtClean="0"/>
              <a:t>T[</a:t>
            </a:r>
            <a:r>
              <a:rPr lang="en-US" altLang="zh-CN" sz="2000" dirty="0" err="1" smtClean="0"/>
              <a:t>i</a:t>
            </a:r>
            <a:r>
              <a:rPr lang="en-US" altLang="zh-CN" sz="2000" dirty="0" smtClean="0"/>
              <a:t>]</a:t>
            </a:r>
            <a:r>
              <a:rPr lang="zh-CN" altLang="en-US" sz="2000" dirty="0" smtClean="0"/>
              <a:t>为</a:t>
            </a:r>
            <a:r>
              <a:rPr lang="en-US" altLang="zh-CN" sz="2000" dirty="0" smtClean="0"/>
              <a:t>2</a:t>
            </a:r>
            <a:r>
              <a:rPr lang="en-US" altLang="zh-CN" sz="2000" baseline="30000" dirty="0" smtClean="0"/>
              <a:t>32</a:t>
            </a:r>
            <a:r>
              <a:rPr lang="en-US" altLang="zh-CN" sz="2000" dirty="0" smtClean="0"/>
              <a:t>×abs(</a:t>
            </a:r>
            <a:r>
              <a:rPr lang="en-US" altLang="zh-CN" sz="2000" i="1" dirty="0" smtClean="0"/>
              <a:t>sin</a:t>
            </a:r>
            <a:r>
              <a:rPr lang="en-US" altLang="zh-CN" sz="2000" dirty="0" smtClean="0"/>
              <a:t>(</a:t>
            </a:r>
            <a:r>
              <a:rPr lang="en-US" altLang="zh-CN" sz="2000" i="1" dirty="0" err="1" smtClean="0"/>
              <a:t>i</a:t>
            </a:r>
            <a:r>
              <a:rPr lang="en-US" altLang="zh-CN" sz="2000" dirty="0" smtClean="0"/>
              <a:t>))</a:t>
            </a:r>
            <a:r>
              <a:rPr lang="zh-CN" altLang="en-US" sz="2000" dirty="0" smtClean="0"/>
              <a:t>的整数部分，其中</a:t>
            </a:r>
            <a:r>
              <a:rPr lang="en-US" altLang="zh-CN" sz="2000" i="1" dirty="0" smtClean="0"/>
              <a:t>sin</a:t>
            </a:r>
            <a:r>
              <a:rPr lang="zh-CN" altLang="en-US" sz="2000" dirty="0" smtClean="0"/>
              <a:t>为正弦函数，</a:t>
            </a:r>
            <a:r>
              <a:rPr lang="en-US" altLang="zh-CN" sz="2000" i="1" dirty="0" err="1" smtClean="0"/>
              <a:t>i</a:t>
            </a:r>
            <a:r>
              <a:rPr lang="zh-CN" altLang="en-US" sz="2000" dirty="0" smtClean="0"/>
              <a:t>以弧度为单位。</a:t>
            </a:r>
          </a:p>
          <a:p>
            <a:pPr lvl="1">
              <a:lnSpc>
                <a:spcPct val="100000"/>
              </a:lnSpc>
            </a:pPr>
            <a:r>
              <a:rPr lang="zh-CN" altLang="en-US" sz="2000" dirty="0" smtClean="0"/>
              <a:t>由于</a:t>
            </a:r>
            <a:r>
              <a:rPr lang="en-US" altLang="zh-CN" sz="2000" dirty="0" smtClean="0"/>
              <a:t>abs(</a:t>
            </a:r>
            <a:r>
              <a:rPr lang="en-US" altLang="zh-CN" sz="2000" i="1" dirty="0" smtClean="0"/>
              <a:t>sin</a:t>
            </a:r>
            <a:r>
              <a:rPr lang="en-US" altLang="zh-CN" sz="2000" dirty="0" smtClean="0"/>
              <a:t>(</a:t>
            </a:r>
            <a:r>
              <a:rPr lang="en-US" altLang="zh-CN" sz="2000" i="1" dirty="0" err="1" smtClean="0"/>
              <a:t>i</a:t>
            </a:r>
            <a:r>
              <a:rPr lang="en-US" altLang="zh-CN" sz="2000" dirty="0" smtClean="0"/>
              <a:t>))</a:t>
            </a:r>
            <a:r>
              <a:rPr lang="zh-CN" altLang="en-US" sz="2000" dirty="0" smtClean="0"/>
              <a:t>大于</a:t>
            </a:r>
            <a:r>
              <a:rPr lang="en-US" altLang="zh-CN" sz="2000" dirty="0" smtClean="0"/>
              <a:t>0</a:t>
            </a:r>
            <a:r>
              <a:rPr lang="zh-CN" altLang="en-US" sz="2000" dirty="0" smtClean="0"/>
              <a:t>小于</a:t>
            </a:r>
            <a:r>
              <a:rPr lang="en-US" altLang="zh-CN" sz="2000" dirty="0" smtClean="0"/>
              <a:t>1</a:t>
            </a:r>
            <a:r>
              <a:rPr lang="zh-CN" altLang="en-US" sz="2000" dirty="0" smtClean="0"/>
              <a:t>，所以</a:t>
            </a:r>
            <a:r>
              <a:rPr lang="en-US" altLang="zh-CN" sz="2000" dirty="0" smtClean="0"/>
              <a:t>T[</a:t>
            </a:r>
            <a:r>
              <a:rPr lang="en-US" altLang="zh-CN" sz="2000" i="1" dirty="0" err="1" smtClean="0"/>
              <a:t>i</a:t>
            </a:r>
            <a:r>
              <a:rPr lang="en-US" altLang="zh-CN" sz="2000" dirty="0" smtClean="0"/>
              <a:t>]</a:t>
            </a:r>
            <a:r>
              <a:rPr lang="zh-CN" altLang="en-US" sz="2000" dirty="0" smtClean="0"/>
              <a:t>可由</a:t>
            </a:r>
            <a:r>
              <a:rPr lang="en-US" altLang="zh-CN" sz="2000" dirty="0" smtClean="0"/>
              <a:t>32</a:t>
            </a:r>
            <a:r>
              <a:rPr lang="zh-CN" altLang="en-US" sz="2000" dirty="0" smtClean="0"/>
              <a:t>比特的字表示。</a:t>
            </a:r>
            <a:endParaRPr lang="zh-CN" altLang="en-US"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32</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BAB489B0-3A1F-48AF-A15C-4AC2D55FA288}" type="slidenum">
              <a:rPr lang="en-US" altLang="zh-CN" smtClean="0"/>
              <a:pPr/>
              <a:t>33</a:t>
            </a:fld>
            <a:r>
              <a:rPr lang="en-US" altLang="zh-CN" dirty="0" smtClean="0"/>
              <a:t>/</a:t>
            </a:r>
            <a:endParaRPr lang="en-US" altLang="zh-CN" dirty="0"/>
          </a:p>
        </p:txBody>
      </p:sp>
      <p:sp>
        <p:nvSpPr>
          <p:cNvPr id="539651" name="Rectangle 3"/>
          <p:cNvSpPr>
            <a:spLocks noGrp="1" noChangeArrowheads="1"/>
          </p:cNvSpPr>
          <p:nvPr>
            <p:ph type="body" idx="1"/>
          </p:nvPr>
        </p:nvSpPr>
        <p:spPr>
          <a:xfrm>
            <a:off x="381000" y="457200"/>
            <a:ext cx="8229600" cy="609600"/>
          </a:xfrm>
        </p:spPr>
        <p:txBody>
          <a:bodyPr/>
          <a:lstStyle/>
          <a:p>
            <a:pPr algn="ctr">
              <a:buNone/>
            </a:pPr>
            <a:r>
              <a:rPr lang="zh-CN" altLang="en-US" dirty="0" smtClean="0"/>
              <a:t>表</a:t>
            </a:r>
            <a:r>
              <a:rPr lang="en-US" altLang="zh-CN" dirty="0" smtClean="0"/>
              <a:t>5-1    </a:t>
            </a:r>
            <a:r>
              <a:rPr lang="zh-CN" altLang="en-US" dirty="0"/>
              <a:t>常数表</a:t>
            </a:r>
            <a:r>
              <a:rPr lang="en-US" altLang="zh-CN" dirty="0"/>
              <a:t>T</a:t>
            </a:r>
          </a:p>
        </p:txBody>
      </p:sp>
      <p:graphicFrame>
        <p:nvGraphicFramePr>
          <p:cNvPr id="539678" name="Group 30"/>
          <p:cNvGraphicFramePr>
            <a:graphicFrameLocks noGrp="1"/>
          </p:cNvGraphicFramePr>
          <p:nvPr/>
        </p:nvGraphicFramePr>
        <p:xfrm>
          <a:off x="457200" y="1066800"/>
          <a:ext cx="8305800" cy="5029200"/>
        </p:xfrm>
        <a:graphic>
          <a:graphicData uri="http://schemas.openxmlformats.org/drawingml/2006/table">
            <a:tbl>
              <a:tblPr/>
              <a:tblGrid>
                <a:gridCol w="2076450"/>
                <a:gridCol w="2076450"/>
                <a:gridCol w="2076450"/>
                <a:gridCol w="2076450"/>
              </a:tblGrid>
              <a:tr h="5029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T[ 1]=D76AA478</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T[ 2]=E8C7B756</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T[ 3]=242070DB</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T[ 4]=C1BDCEEE</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T[ 5]=F57C0FAF</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T[ 6]=4787C62A</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T[ 7]=A8304613</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T[ 8]=FD469501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T[ 9]=698098D8</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T[10]=8B44F7AF</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T[11]=FFFF5BB1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T[12]=895CD7BE</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T[13]=6B901122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T[14]=FD987193</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T[15]=A679438E</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T[16]=49B40821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T[17]=F61E2562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T[18]=C040B340</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T[19]=265E5A51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T[20]=E9B6C7AA</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T[21]=D62F105D</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T[22]=02441453</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T[23]=D8A1E681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T[24]=E7D3FBC8</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T[25]=21E1CDE6</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T[26]=C33707D6</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T[27]=F4D50D87</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T[28]=455A14ED</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T[29]=A9E3E905</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T[30]=FCEFA3F8</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T[31]=676F02D9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T[32]=8D2A4C8A</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T[33]=FFFA3942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T[34]=8771F681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T[35]=699D6122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T[36]=FDE5380C</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T[37]=A4BEEA44</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T[38]=4BDECFA9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T[39]=F6BB4B60</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T[40]=BEBFBC70</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T[41]=289B7EC6</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T[42]=EAA127FA</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T[43]=D4EF3085</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T[44]=04881D05</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T[45]=D9D4D039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T[46]=E6DB88E5</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T[47]=1FA27CF8</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charset="-122"/>
                          <a:ea typeface="宋体" charset="-122"/>
                          <a:cs typeface="Times New Roman" pitchFamily="18" charset="0"/>
                        </a:rPr>
                        <a:t>T[48]=C4AC5665</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T[49]=F4292244</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T[50]=432AFF97</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T[51]=AB9423A7</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T[52]=FC93A039</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T[53]=655B59C3</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T[54]=8F0CCC92</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T[55]=FFEFF47D</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T[56]=85845DD1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T[57]=6FA87E4F</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T[58]=FE2CE640</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T[59]=A3014314</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T[60]=4E0811A1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T[61]=F7537E82</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T[62]=BD3AF235</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T[63]=2AD7D2BB</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宋体" charset="-122"/>
                          <a:ea typeface="宋体" charset="-122"/>
                          <a:cs typeface="Times New Roman" pitchFamily="18" charset="0"/>
                        </a:rPr>
                        <a:t>T[64]=EB86D391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5.3.1 MD5</a:t>
            </a:r>
            <a:r>
              <a:rPr lang="zh-CN" altLang="en-US" dirty="0" smtClean="0"/>
              <a:t>杂凑算法描述</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00000"/>
              </a:lnSpc>
            </a:pPr>
            <a:r>
              <a:rPr lang="en-US" altLang="zh-CN" sz="2400" dirty="0" smtClean="0">
                <a:solidFill>
                  <a:srgbClr val="FF0000"/>
                </a:solidFill>
                <a:latin typeface="Times New Roman" pitchFamily="18" charset="0"/>
              </a:rPr>
              <a:t>⑤ </a:t>
            </a:r>
            <a:r>
              <a:rPr lang="zh-CN" altLang="en-US" sz="2400" dirty="0" smtClean="0">
                <a:solidFill>
                  <a:srgbClr val="FF0000"/>
                </a:solidFill>
                <a:latin typeface="Times New Roman" pitchFamily="18" charset="0"/>
              </a:rPr>
              <a:t>输出 </a:t>
            </a:r>
          </a:p>
          <a:p>
            <a:pPr lvl="1">
              <a:lnSpc>
                <a:spcPct val="100000"/>
              </a:lnSpc>
            </a:pPr>
            <a:r>
              <a:rPr lang="en-US" altLang="zh-CN" sz="2000" i="1" dirty="0" smtClean="0">
                <a:latin typeface="Times New Roman" pitchFamily="18" charset="0"/>
              </a:rPr>
              <a:t>L</a:t>
            </a:r>
            <a:r>
              <a:rPr lang="zh-CN" altLang="en-US" sz="2000" dirty="0" smtClean="0">
                <a:latin typeface="Times New Roman" pitchFamily="18" charset="0"/>
              </a:rPr>
              <a:t>个消息分组都处理完后，最后一个</a:t>
            </a:r>
            <a:r>
              <a:rPr lang="en-US" altLang="zh-CN" sz="2000" dirty="0" smtClean="0">
                <a:latin typeface="Times New Roman" pitchFamily="18" charset="0"/>
              </a:rPr>
              <a:t>H</a:t>
            </a:r>
            <a:r>
              <a:rPr lang="en-US" altLang="zh-CN" sz="2000" baseline="-25000" dirty="0" smtClean="0">
                <a:latin typeface="Times New Roman" pitchFamily="18" charset="0"/>
              </a:rPr>
              <a:t>MD5</a:t>
            </a:r>
            <a:r>
              <a:rPr lang="zh-CN" altLang="en-US" sz="2000" dirty="0" smtClean="0">
                <a:latin typeface="Times New Roman" pitchFamily="18" charset="0"/>
              </a:rPr>
              <a:t>的输出即为产生的消息摘要</a:t>
            </a:r>
          </a:p>
          <a:p>
            <a:pPr>
              <a:lnSpc>
                <a:spcPct val="100000"/>
              </a:lnSpc>
            </a:pPr>
            <a:r>
              <a:rPr lang="zh-CN" altLang="en-US" sz="2000" dirty="0" smtClean="0">
                <a:latin typeface="Times New Roman" pitchFamily="18" charset="0"/>
              </a:rPr>
              <a:t>步骤③到步骤⑤的处理过程可总结如下：</a:t>
            </a:r>
          </a:p>
          <a:p>
            <a:pPr lvl="1">
              <a:lnSpc>
                <a:spcPct val="100000"/>
              </a:lnSpc>
            </a:pPr>
            <a:r>
              <a:rPr lang="zh-CN" altLang="en-US" sz="2000" dirty="0" smtClean="0">
                <a:latin typeface="Times New Roman" pitchFamily="18" charset="0"/>
              </a:rPr>
              <a:t>	</a:t>
            </a:r>
            <a:r>
              <a:rPr lang="en-US" altLang="zh-CN" sz="2000" i="1" dirty="0" smtClean="0">
                <a:latin typeface="Times New Roman" pitchFamily="18" charset="0"/>
              </a:rPr>
              <a:t>CV</a:t>
            </a:r>
            <a:r>
              <a:rPr lang="en-US" altLang="zh-CN" sz="2000" baseline="-25000" dirty="0" smtClean="0">
                <a:latin typeface="Times New Roman" pitchFamily="18" charset="0"/>
              </a:rPr>
              <a:t>0</a:t>
            </a:r>
            <a:r>
              <a:rPr lang="en-US" altLang="zh-CN" sz="2000" dirty="0" smtClean="0">
                <a:latin typeface="Times New Roman" pitchFamily="18" charset="0"/>
              </a:rPr>
              <a:t>=IV</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	</a:t>
            </a:r>
            <a:r>
              <a:rPr lang="en-US" altLang="zh-CN" sz="2000" i="1" dirty="0" smtClean="0">
                <a:latin typeface="Times New Roman" pitchFamily="18" charset="0"/>
              </a:rPr>
              <a:t>CV</a:t>
            </a:r>
            <a:r>
              <a:rPr lang="en-US" altLang="zh-CN" sz="2000" i="1" baseline="-25000" dirty="0" smtClean="0">
                <a:latin typeface="Times New Roman" pitchFamily="18" charset="0"/>
              </a:rPr>
              <a:t>q</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CV</a:t>
            </a:r>
            <a:r>
              <a:rPr lang="en-US" altLang="zh-CN" sz="2000" i="1" baseline="-25000" dirty="0" err="1" smtClean="0">
                <a:latin typeface="Times New Roman" pitchFamily="18" charset="0"/>
              </a:rPr>
              <a:t>q</a:t>
            </a:r>
            <a:r>
              <a:rPr lang="en-US" altLang="zh-CN" sz="2000" dirty="0" err="1" smtClean="0">
                <a:latin typeface="Times New Roman" pitchFamily="18" charset="0"/>
              </a:rPr>
              <a:t>+</a:t>
            </a:r>
            <a:r>
              <a:rPr lang="en-US" altLang="zh-CN" sz="2000" i="1" dirty="0" err="1" smtClean="0">
                <a:latin typeface="Times New Roman" pitchFamily="18" charset="0"/>
              </a:rPr>
              <a:t>RF</a:t>
            </a:r>
            <a:r>
              <a:rPr lang="en-US" altLang="zh-CN" sz="2000"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Y</a:t>
            </a:r>
            <a:r>
              <a:rPr lang="en-US" altLang="zh-CN" sz="2000" i="1" baseline="-25000" dirty="0" err="1" smtClean="0">
                <a:latin typeface="Times New Roman" pitchFamily="18" charset="0"/>
              </a:rPr>
              <a:t>q</a:t>
            </a:r>
            <a:r>
              <a:rPr lang="en-US" altLang="zh-CN" sz="2000" dirty="0" err="1" smtClean="0">
                <a:latin typeface="Times New Roman" pitchFamily="18" charset="0"/>
              </a:rPr>
              <a:t>,</a:t>
            </a:r>
            <a:r>
              <a:rPr lang="en-US" altLang="zh-CN" sz="2000" i="1" dirty="0" err="1" smtClean="0">
                <a:latin typeface="Times New Roman" pitchFamily="18" charset="0"/>
              </a:rPr>
              <a:t>RF</a:t>
            </a:r>
            <a:r>
              <a:rPr lang="en-US" altLang="zh-CN" sz="2000" i="1" baseline="-25000" dirty="0" err="1" smtClean="0">
                <a:latin typeface="Times New Roman" pitchFamily="18" charset="0"/>
              </a:rPr>
              <a:t>H</a:t>
            </a:r>
            <a:r>
              <a:rPr lang="en-US" altLang="zh-CN" sz="2000" dirty="0" smtClean="0">
                <a:latin typeface="Times New Roman" pitchFamily="18" charset="0"/>
              </a:rPr>
              <a:t>[</a:t>
            </a:r>
            <a:r>
              <a:rPr lang="en-US" altLang="zh-CN" sz="2000" i="1" dirty="0" err="1" smtClean="0">
                <a:latin typeface="Times New Roman" pitchFamily="18" charset="0"/>
              </a:rPr>
              <a:t>Y</a:t>
            </a:r>
            <a:r>
              <a:rPr lang="en-US" altLang="zh-CN" sz="2000" i="1" baseline="-25000" dirty="0" err="1" smtClean="0">
                <a:latin typeface="Times New Roman" pitchFamily="18" charset="0"/>
              </a:rPr>
              <a:t>q</a:t>
            </a:r>
            <a:r>
              <a:rPr lang="en-US" altLang="zh-CN" sz="2000" dirty="0" err="1" smtClean="0">
                <a:latin typeface="Times New Roman" pitchFamily="18" charset="0"/>
              </a:rPr>
              <a:t>,</a:t>
            </a:r>
            <a:r>
              <a:rPr lang="en-US" altLang="zh-CN" sz="2000" i="1" dirty="0" err="1" smtClean="0">
                <a:latin typeface="Times New Roman" pitchFamily="18" charset="0"/>
              </a:rPr>
              <a:t>RF</a:t>
            </a:r>
            <a:r>
              <a:rPr lang="en-US" altLang="zh-CN" sz="2000" i="1" baseline="-25000" dirty="0" err="1" smtClean="0">
                <a:latin typeface="Times New Roman" pitchFamily="18" charset="0"/>
              </a:rPr>
              <a:t>G</a:t>
            </a:r>
            <a:r>
              <a:rPr lang="en-US" altLang="zh-CN" sz="2000" dirty="0" smtClean="0">
                <a:latin typeface="Times New Roman" pitchFamily="18" charset="0"/>
              </a:rPr>
              <a:t>[</a:t>
            </a:r>
            <a:r>
              <a:rPr lang="en-US" altLang="zh-CN" sz="2000" i="1" dirty="0" err="1" smtClean="0">
                <a:latin typeface="Times New Roman" pitchFamily="18" charset="0"/>
              </a:rPr>
              <a:t>Y</a:t>
            </a:r>
            <a:r>
              <a:rPr lang="en-US" altLang="zh-CN" sz="2000" i="1" baseline="-25000" dirty="0" err="1" smtClean="0">
                <a:latin typeface="Times New Roman" pitchFamily="18" charset="0"/>
              </a:rPr>
              <a:t>q</a:t>
            </a:r>
            <a:r>
              <a:rPr lang="en-US" altLang="zh-CN" sz="2000" dirty="0" err="1" smtClean="0">
                <a:latin typeface="Times New Roman" pitchFamily="18" charset="0"/>
              </a:rPr>
              <a:t>,</a:t>
            </a:r>
            <a:r>
              <a:rPr lang="en-US" altLang="zh-CN" sz="2000" i="1" dirty="0" err="1" smtClean="0">
                <a:latin typeface="Times New Roman" pitchFamily="18" charset="0"/>
              </a:rPr>
              <a:t>RF</a:t>
            </a:r>
            <a:r>
              <a:rPr lang="en-US" altLang="zh-CN" sz="2000" i="1" baseline="-25000" dirty="0" err="1" smtClean="0">
                <a:latin typeface="Times New Roman" pitchFamily="18" charset="0"/>
              </a:rPr>
              <a:t>F</a:t>
            </a:r>
            <a:r>
              <a:rPr lang="en-US" altLang="zh-CN" sz="2000" dirty="0" smtClean="0">
                <a:latin typeface="Times New Roman" pitchFamily="18" charset="0"/>
              </a:rPr>
              <a:t>[</a:t>
            </a:r>
            <a:r>
              <a:rPr lang="en-US" altLang="zh-CN" sz="2000" i="1" dirty="0" err="1" smtClean="0">
                <a:latin typeface="Times New Roman" pitchFamily="18" charset="0"/>
              </a:rPr>
              <a:t>Y</a:t>
            </a:r>
            <a:r>
              <a:rPr lang="en-US" altLang="zh-CN" sz="2000" i="1" baseline="-25000" dirty="0" err="1" smtClean="0">
                <a:latin typeface="Times New Roman" pitchFamily="18" charset="0"/>
              </a:rPr>
              <a:t>q</a:t>
            </a:r>
            <a:r>
              <a:rPr lang="en-US" altLang="zh-CN" sz="2000" dirty="0" err="1" smtClean="0">
                <a:latin typeface="Times New Roman" pitchFamily="18" charset="0"/>
              </a:rPr>
              <a:t>,</a:t>
            </a:r>
            <a:r>
              <a:rPr lang="en-US" altLang="zh-CN" sz="2000" i="1" dirty="0" err="1" smtClean="0">
                <a:latin typeface="Times New Roman" pitchFamily="18" charset="0"/>
              </a:rPr>
              <a:t>CV</a:t>
            </a:r>
            <a:r>
              <a:rPr lang="en-US" altLang="zh-CN" sz="2000" i="1" baseline="-25000" dirty="0" err="1" smtClean="0">
                <a:latin typeface="Times New Roman" pitchFamily="18" charset="0"/>
              </a:rPr>
              <a:t>q</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en-US" altLang="zh-CN" sz="2000" i="1" dirty="0" smtClean="0">
                <a:latin typeface="Times New Roman" pitchFamily="18" charset="0"/>
              </a:rPr>
              <a:t>MD</a:t>
            </a:r>
            <a:r>
              <a:rPr lang="en-US" altLang="zh-CN" sz="2000" dirty="0" smtClean="0">
                <a:latin typeface="Times New Roman" pitchFamily="18" charset="0"/>
              </a:rPr>
              <a:t>=</a:t>
            </a:r>
            <a:r>
              <a:rPr lang="en-US" altLang="zh-CN" sz="2000" i="1" dirty="0" smtClean="0">
                <a:latin typeface="Times New Roman" pitchFamily="18" charset="0"/>
              </a:rPr>
              <a:t>CV</a:t>
            </a:r>
            <a:r>
              <a:rPr lang="en-US" altLang="zh-CN" sz="2000" i="1" baseline="-25000" dirty="0" smtClean="0">
                <a:latin typeface="Times New Roman" pitchFamily="18" charset="0"/>
              </a:rPr>
              <a:t>L</a:t>
            </a:r>
            <a:endParaRPr lang="en-US" altLang="zh-CN" sz="2000" baseline="-25000" dirty="0" smtClean="0">
              <a:latin typeface="Times New Roman" pitchFamily="18" charset="0"/>
            </a:endParaRPr>
          </a:p>
          <a:p>
            <a:pPr lvl="1">
              <a:lnSpc>
                <a:spcPct val="100000"/>
              </a:lnSpc>
            </a:pPr>
            <a:r>
              <a:rPr lang="zh-CN" altLang="en-US" sz="2000" dirty="0" smtClean="0">
                <a:latin typeface="Times New Roman" pitchFamily="18" charset="0"/>
              </a:rPr>
              <a:t>其中</a:t>
            </a:r>
            <a:r>
              <a:rPr lang="en-US" altLang="zh-CN" sz="2000" dirty="0" smtClean="0">
                <a:latin typeface="Times New Roman" pitchFamily="18" charset="0"/>
              </a:rPr>
              <a:t>IV</a:t>
            </a:r>
            <a:r>
              <a:rPr lang="zh-CN" altLang="en-US" sz="2000" dirty="0" smtClean="0">
                <a:latin typeface="Times New Roman" pitchFamily="18" charset="0"/>
              </a:rPr>
              <a:t>是步骤③所取的缓冲区</a:t>
            </a:r>
            <a:r>
              <a:rPr lang="en-US" altLang="zh-CN" sz="2000" dirty="0" smtClean="0">
                <a:latin typeface="Times New Roman" pitchFamily="18" charset="0"/>
              </a:rPr>
              <a:t>ABCD</a:t>
            </a:r>
            <a:r>
              <a:rPr lang="zh-CN" altLang="en-US" sz="2000" dirty="0" smtClean="0">
                <a:latin typeface="Times New Roman" pitchFamily="18" charset="0"/>
              </a:rPr>
              <a:t>的初值</a:t>
            </a:r>
          </a:p>
          <a:p>
            <a:pPr lvl="1">
              <a:lnSpc>
                <a:spcPct val="100000"/>
              </a:lnSpc>
            </a:pPr>
            <a:r>
              <a:rPr lang="en-US" altLang="zh-CN" sz="2000" i="1" dirty="0" err="1" smtClean="0">
                <a:latin typeface="Times New Roman" pitchFamily="18" charset="0"/>
              </a:rPr>
              <a:t>Y</a:t>
            </a:r>
            <a:r>
              <a:rPr lang="en-US" altLang="zh-CN" sz="2000" i="1" baseline="-25000" dirty="0" err="1" smtClean="0">
                <a:latin typeface="Times New Roman" pitchFamily="18" charset="0"/>
              </a:rPr>
              <a:t>q</a:t>
            </a:r>
            <a:r>
              <a:rPr lang="zh-CN" altLang="en-US" sz="2000" dirty="0" smtClean="0">
                <a:latin typeface="Times New Roman" pitchFamily="18" charset="0"/>
              </a:rPr>
              <a:t>是消息的第</a:t>
            </a:r>
            <a:r>
              <a:rPr lang="en-US" altLang="zh-CN" sz="2000" i="1" dirty="0" smtClean="0">
                <a:latin typeface="Times New Roman" pitchFamily="18" charset="0"/>
              </a:rPr>
              <a:t>q</a:t>
            </a:r>
            <a:r>
              <a:rPr lang="zh-CN" altLang="en-US" sz="2000" dirty="0" smtClean="0">
                <a:latin typeface="Times New Roman" pitchFamily="18" charset="0"/>
              </a:rPr>
              <a:t>个</a:t>
            </a:r>
            <a:r>
              <a:rPr lang="en-US" altLang="zh-CN" sz="2000" dirty="0" smtClean="0">
                <a:latin typeface="Times New Roman" pitchFamily="18" charset="0"/>
              </a:rPr>
              <a:t>512</a:t>
            </a:r>
            <a:r>
              <a:rPr lang="zh-CN" altLang="en-US" sz="2000" dirty="0" smtClean="0">
                <a:latin typeface="Times New Roman" pitchFamily="18" charset="0"/>
              </a:rPr>
              <a:t>比特长的分组</a:t>
            </a:r>
          </a:p>
          <a:p>
            <a:pPr lvl="1">
              <a:lnSpc>
                <a:spcPct val="100000"/>
              </a:lnSpc>
            </a:pPr>
            <a:r>
              <a:rPr lang="en-US" altLang="zh-CN" sz="2000" i="1" dirty="0" smtClean="0">
                <a:latin typeface="Times New Roman" pitchFamily="18" charset="0"/>
              </a:rPr>
              <a:t>L</a:t>
            </a:r>
            <a:r>
              <a:rPr lang="zh-CN" altLang="en-US" sz="2000" dirty="0" smtClean="0">
                <a:latin typeface="Times New Roman" pitchFamily="18" charset="0"/>
              </a:rPr>
              <a:t>是消息经过步骤①和步骤②处理后的分组数</a:t>
            </a:r>
          </a:p>
          <a:p>
            <a:pPr lvl="1">
              <a:lnSpc>
                <a:spcPct val="100000"/>
              </a:lnSpc>
            </a:pPr>
            <a:r>
              <a:rPr lang="en-US" altLang="zh-CN" sz="2000" i="1" dirty="0" err="1" smtClean="0">
                <a:latin typeface="Times New Roman" pitchFamily="18" charset="0"/>
              </a:rPr>
              <a:t>CV</a:t>
            </a:r>
            <a:r>
              <a:rPr lang="en-US" altLang="zh-CN" sz="2000" i="1" baseline="-25000" dirty="0" err="1" smtClean="0">
                <a:latin typeface="Times New Roman" pitchFamily="18" charset="0"/>
              </a:rPr>
              <a:t>q</a:t>
            </a:r>
            <a:r>
              <a:rPr lang="zh-CN" altLang="en-US" sz="2000" dirty="0" smtClean="0">
                <a:latin typeface="Times New Roman" pitchFamily="18" charset="0"/>
              </a:rPr>
              <a:t>为处理消息的第</a:t>
            </a:r>
            <a:r>
              <a:rPr lang="en-US" altLang="zh-CN" sz="2000" i="1" dirty="0" smtClean="0">
                <a:latin typeface="Times New Roman" pitchFamily="18" charset="0"/>
              </a:rPr>
              <a:t>q</a:t>
            </a:r>
            <a:r>
              <a:rPr lang="zh-CN" altLang="en-US" sz="2000" dirty="0" smtClean="0">
                <a:latin typeface="Times New Roman" pitchFamily="18" charset="0"/>
              </a:rPr>
              <a:t>个分组时输入的链接变量（即前一个压缩函数的输出）</a:t>
            </a:r>
          </a:p>
          <a:p>
            <a:pPr lvl="1">
              <a:lnSpc>
                <a:spcPct val="100000"/>
              </a:lnSpc>
            </a:pPr>
            <a:r>
              <a:rPr lang="en-US" altLang="zh-CN" sz="2000" i="1" dirty="0" err="1" smtClean="0">
                <a:latin typeface="Times New Roman" pitchFamily="18" charset="0"/>
              </a:rPr>
              <a:t>RFx</a:t>
            </a:r>
            <a:r>
              <a:rPr lang="zh-CN" altLang="en-US" sz="2000" dirty="0" smtClean="0">
                <a:latin typeface="Times New Roman" pitchFamily="18" charset="0"/>
              </a:rPr>
              <a:t>为使用基本逻辑函数</a:t>
            </a:r>
            <a:r>
              <a:rPr lang="en-US" altLang="zh-CN" sz="2000" i="1" dirty="0" smtClean="0">
                <a:latin typeface="Times New Roman" pitchFamily="18" charset="0"/>
              </a:rPr>
              <a:t>x</a:t>
            </a:r>
            <a:r>
              <a:rPr lang="zh-CN" altLang="en-US" sz="2000" dirty="0" smtClean="0">
                <a:latin typeface="Times New Roman" pitchFamily="18" charset="0"/>
              </a:rPr>
              <a:t>的轮函数，</a:t>
            </a:r>
            <a:r>
              <a:rPr lang="en-US" altLang="zh-CN" sz="2000" dirty="0" smtClean="0">
                <a:latin typeface="Times New Roman" pitchFamily="18" charset="0"/>
              </a:rPr>
              <a:t>+</a:t>
            </a:r>
            <a:r>
              <a:rPr lang="zh-CN" altLang="en-US" sz="2000" dirty="0" smtClean="0">
                <a:latin typeface="Times New Roman" pitchFamily="18" charset="0"/>
              </a:rPr>
              <a:t>为对应字的模</a:t>
            </a:r>
            <a:r>
              <a:rPr lang="en-US" altLang="zh-CN" sz="2000" dirty="0" smtClean="0">
                <a:latin typeface="Times New Roman" pitchFamily="18" charset="0"/>
              </a:rPr>
              <a:t>2</a:t>
            </a:r>
            <a:r>
              <a:rPr lang="en-US" altLang="zh-CN" sz="2000" baseline="30000" dirty="0" smtClean="0">
                <a:latin typeface="Times New Roman" pitchFamily="18" charset="0"/>
              </a:rPr>
              <a:t>32</a:t>
            </a:r>
            <a:r>
              <a:rPr lang="zh-CN" altLang="en-US" sz="2000" dirty="0" smtClean="0">
                <a:latin typeface="Times New Roman" pitchFamily="18" charset="0"/>
              </a:rPr>
              <a:t>加法</a:t>
            </a:r>
          </a:p>
          <a:p>
            <a:pPr lvl="1">
              <a:lnSpc>
                <a:spcPct val="100000"/>
              </a:lnSpc>
            </a:pPr>
            <a:r>
              <a:rPr lang="en-US" altLang="zh-CN" sz="2000" i="1" dirty="0" smtClean="0">
                <a:latin typeface="Times New Roman" pitchFamily="18" charset="0"/>
              </a:rPr>
              <a:t>MD</a:t>
            </a:r>
            <a:r>
              <a:rPr lang="zh-CN" altLang="en-US" sz="2000" dirty="0" smtClean="0">
                <a:latin typeface="Times New Roman" pitchFamily="18" charset="0"/>
              </a:rPr>
              <a:t>为最终的杂凑值</a:t>
            </a:r>
            <a:endParaRPr lang="zh-CN" altLang="en-US" sz="2000" dirty="0">
              <a:latin typeface="Times New Roman" pitchFamily="18" charset="0"/>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34</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xd69"/>
          <p:cNvPicPr>
            <a:picLocks noChangeAspect="1" noChangeArrowheads="1"/>
          </p:cNvPicPr>
          <p:nvPr/>
        </p:nvPicPr>
        <p:blipFill>
          <a:blip r:embed="rId2" cstate="print"/>
          <a:srcRect/>
          <a:stretch>
            <a:fillRect/>
          </a:stretch>
        </p:blipFill>
        <p:spPr bwMode="auto">
          <a:xfrm>
            <a:off x="304800" y="1752600"/>
            <a:ext cx="4038600" cy="4037012"/>
          </a:xfrm>
          <a:prstGeom prst="rect">
            <a:avLst/>
          </a:prstGeom>
          <a:noFill/>
        </p:spPr>
      </p:pic>
      <p:sp>
        <p:nvSpPr>
          <p:cNvPr id="2" name="标题 1"/>
          <p:cNvSpPr>
            <a:spLocks noGrp="1"/>
          </p:cNvSpPr>
          <p:nvPr>
            <p:ph type="title"/>
          </p:nvPr>
        </p:nvSpPr>
        <p:spPr/>
        <p:txBody>
          <a:bodyPr/>
          <a:lstStyle/>
          <a:p>
            <a:r>
              <a:rPr lang="en-US" altLang="zh-CN" dirty="0" smtClean="0"/>
              <a:t>5.3.2 MD5</a:t>
            </a:r>
            <a:r>
              <a:rPr lang="zh-CN" altLang="en-US" dirty="0" smtClean="0"/>
              <a:t>的压缩函数</a:t>
            </a:r>
            <a:endParaRPr lang="zh-CN" altLang="en-US" dirty="0"/>
          </a:p>
        </p:txBody>
      </p:sp>
      <p:sp>
        <p:nvSpPr>
          <p:cNvPr id="3" name="内容占位符 2"/>
          <p:cNvSpPr>
            <a:spLocks noGrp="1"/>
          </p:cNvSpPr>
          <p:nvPr>
            <p:ph idx="1"/>
          </p:nvPr>
        </p:nvSpPr>
        <p:spPr>
          <a:xfrm>
            <a:off x="4267200" y="990600"/>
            <a:ext cx="4724400" cy="5562600"/>
          </a:xfrm>
        </p:spPr>
        <p:txBody>
          <a:bodyPr/>
          <a:lstStyle/>
          <a:p>
            <a:pPr>
              <a:lnSpc>
                <a:spcPct val="110000"/>
              </a:lnSpc>
            </a:pPr>
            <a:r>
              <a:rPr lang="zh-CN" altLang="en-US" sz="2400" dirty="0" smtClean="0"/>
              <a:t>压缩函数</a:t>
            </a:r>
            <a:r>
              <a:rPr lang="en-US" altLang="zh-CN" sz="2400" dirty="0" smtClean="0"/>
              <a:t>H</a:t>
            </a:r>
            <a:r>
              <a:rPr lang="en-US" altLang="zh-CN" sz="2400" baseline="-25000" dirty="0" smtClean="0"/>
              <a:t>MD5</a:t>
            </a:r>
            <a:r>
              <a:rPr lang="zh-CN" altLang="en-US" sz="2400" dirty="0" smtClean="0"/>
              <a:t>中有</a:t>
            </a:r>
            <a:r>
              <a:rPr lang="en-US" altLang="zh-CN" sz="2400" dirty="0" smtClean="0">
                <a:solidFill>
                  <a:srgbClr val="0000FF"/>
                </a:solidFill>
              </a:rPr>
              <a:t>4</a:t>
            </a:r>
            <a:r>
              <a:rPr lang="zh-CN" altLang="en-US" sz="2400" dirty="0" smtClean="0">
                <a:solidFill>
                  <a:srgbClr val="0000FF"/>
                </a:solidFill>
              </a:rPr>
              <a:t>轮</a:t>
            </a:r>
            <a:r>
              <a:rPr lang="zh-CN" altLang="en-US" sz="2400" dirty="0" smtClean="0"/>
              <a:t>处理过程</a:t>
            </a:r>
          </a:p>
          <a:p>
            <a:pPr>
              <a:lnSpc>
                <a:spcPct val="110000"/>
              </a:lnSpc>
            </a:pPr>
            <a:r>
              <a:rPr lang="zh-CN" altLang="en-US" sz="2400" dirty="0" smtClean="0"/>
              <a:t>每轮又对缓冲区</a:t>
            </a:r>
            <a:r>
              <a:rPr lang="en-US" altLang="zh-CN" sz="2400" dirty="0" smtClean="0"/>
              <a:t>ABCD</a:t>
            </a:r>
            <a:r>
              <a:rPr lang="zh-CN" altLang="en-US" sz="2400" dirty="0" smtClean="0"/>
              <a:t>进行</a:t>
            </a:r>
            <a:r>
              <a:rPr lang="en-US" altLang="zh-CN" sz="2400" dirty="0" smtClean="0">
                <a:solidFill>
                  <a:srgbClr val="0000FF"/>
                </a:solidFill>
              </a:rPr>
              <a:t>16</a:t>
            </a:r>
            <a:r>
              <a:rPr lang="zh-CN" altLang="en-US" sz="2400" dirty="0" smtClean="0">
                <a:solidFill>
                  <a:srgbClr val="0000FF"/>
                </a:solidFill>
              </a:rPr>
              <a:t>步迭代运算</a:t>
            </a:r>
            <a:r>
              <a:rPr lang="zh-CN" altLang="en-US" sz="2400" dirty="0" smtClean="0"/>
              <a:t>，每一步运算形式如图</a:t>
            </a:r>
          </a:p>
          <a:p>
            <a:pPr lvl="1">
              <a:lnSpc>
                <a:spcPct val="110000"/>
              </a:lnSpc>
            </a:pPr>
            <a:r>
              <a:rPr lang="en-US" altLang="zh-CN" sz="2000" i="1" dirty="0" err="1" smtClean="0"/>
              <a:t>a</a:t>
            </a:r>
            <a:r>
              <a:rPr lang="en-US" altLang="zh-CN" sz="2000" dirty="0" err="1" smtClean="0"/>
              <a:t>←</a:t>
            </a:r>
            <a:r>
              <a:rPr lang="en-US" altLang="zh-CN" sz="2000" i="1" dirty="0" err="1" smtClean="0"/>
              <a:t>b</a:t>
            </a:r>
            <a:r>
              <a:rPr lang="en-US" altLang="zh-CN" sz="2000" dirty="0" err="1" smtClean="0"/>
              <a:t>+</a:t>
            </a:r>
            <a:r>
              <a:rPr lang="en-US" altLang="zh-CN" sz="2000" i="1" dirty="0" err="1" smtClean="0"/>
              <a:t>CLS</a:t>
            </a:r>
            <a:r>
              <a:rPr lang="en-US" altLang="zh-CN" sz="2000" i="1" baseline="-25000" dirty="0" err="1" smtClean="0"/>
              <a:t>s</a:t>
            </a:r>
            <a:r>
              <a:rPr lang="en-US" altLang="zh-CN" sz="2000" dirty="0" smtClean="0"/>
              <a:t>(</a:t>
            </a:r>
            <a:r>
              <a:rPr lang="en-US" altLang="zh-CN" sz="2000" i="1" dirty="0" err="1" smtClean="0"/>
              <a:t>a</a:t>
            </a:r>
            <a:r>
              <a:rPr lang="en-US" altLang="zh-CN" sz="2000" dirty="0" err="1" smtClean="0"/>
              <a:t>+g</a:t>
            </a:r>
            <a:r>
              <a:rPr lang="en-US" altLang="zh-CN" sz="2000" dirty="0" smtClean="0"/>
              <a:t>(</a:t>
            </a:r>
            <a:r>
              <a:rPr lang="en-US" altLang="zh-CN" sz="2000" i="1" dirty="0" err="1" smtClean="0"/>
              <a:t>b</a:t>
            </a:r>
            <a:r>
              <a:rPr lang="en-US" altLang="zh-CN" sz="2000" dirty="0" err="1" smtClean="0"/>
              <a:t>,</a:t>
            </a:r>
            <a:r>
              <a:rPr lang="en-US" altLang="zh-CN" sz="2000" i="1" dirty="0" err="1" smtClean="0"/>
              <a:t>c</a:t>
            </a:r>
            <a:r>
              <a:rPr lang="en-US" altLang="zh-CN" sz="2000" dirty="0" err="1" smtClean="0"/>
              <a:t>,</a:t>
            </a:r>
            <a:r>
              <a:rPr lang="en-US" altLang="zh-CN" sz="2000" i="1" dirty="0" err="1" smtClean="0"/>
              <a:t>d</a:t>
            </a:r>
            <a:r>
              <a:rPr lang="en-US" altLang="zh-CN" sz="2000" dirty="0" smtClean="0"/>
              <a:t>)+</a:t>
            </a:r>
            <a:r>
              <a:rPr lang="en-US" altLang="zh-CN" sz="2000" i="1" dirty="0" smtClean="0"/>
              <a:t>X</a:t>
            </a:r>
            <a:r>
              <a:rPr lang="en-US" altLang="zh-CN" sz="2000" dirty="0" smtClean="0"/>
              <a:t>[</a:t>
            </a:r>
            <a:r>
              <a:rPr lang="en-US" altLang="zh-CN" sz="2000" i="1" dirty="0" smtClean="0"/>
              <a:t>k</a:t>
            </a:r>
            <a:r>
              <a:rPr lang="en-US" altLang="zh-CN" sz="2000" dirty="0" smtClean="0"/>
              <a:t>]+</a:t>
            </a:r>
            <a:r>
              <a:rPr lang="en-US" altLang="zh-CN" sz="2000" i="1" dirty="0" smtClean="0"/>
              <a:t>T</a:t>
            </a:r>
            <a:r>
              <a:rPr lang="en-US" altLang="zh-CN" sz="2000" dirty="0" smtClean="0"/>
              <a:t>[</a:t>
            </a:r>
            <a:r>
              <a:rPr lang="en-US" altLang="zh-CN" sz="2000" i="1" dirty="0" err="1" smtClean="0"/>
              <a:t>i</a:t>
            </a:r>
            <a:r>
              <a:rPr lang="en-US" altLang="zh-CN" sz="2000" dirty="0" smtClean="0"/>
              <a:t>])</a:t>
            </a:r>
          </a:p>
          <a:p>
            <a:pPr lvl="1">
              <a:lnSpc>
                <a:spcPct val="110000"/>
              </a:lnSpc>
            </a:pPr>
            <a:r>
              <a:rPr lang="zh-CN" altLang="en-US" sz="2000" dirty="0" smtClean="0"/>
              <a:t>其中</a:t>
            </a:r>
            <a:r>
              <a:rPr lang="en-US" altLang="zh-CN" sz="2000" i="1" dirty="0" smtClean="0"/>
              <a:t>a</a:t>
            </a:r>
            <a:r>
              <a:rPr lang="zh-CN" altLang="en-US" sz="2000" dirty="0" smtClean="0"/>
              <a:t>、</a:t>
            </a:r>
            <a:r>
              <a:rPr lang="en-US" altLang="zh-CN" sz="2000" i="1" dirty="0" smtClean="0"/>
              <a:t>b</a:t>
            </a:r>
            <a:r>
              <a:rPr lang="zh-CN" altLang="en-US" sz="2000" dirty="0" smtClean="0"/>
              <a:t>、</a:t>
            </a:r>
            <a:r>
              <a:rPr lang="en-US" altLang="zh-CN" sz="2000" i="1" dirty="0" smtClean="0"/>
              <a:t>c</a:t>
            </a:r>
            <a:r>
              <a:rPr lang="zh-CN" altLang="en-US" sz="2000" dirty="0" smtClean="0"/>
              <a:t>、</a:t>
            </a:r>
            <a:r>
              <a:rPr lang="en-US" altLang="zh-CN" sz="2000" i="1" dirty="0" smtClean="0"/>
              <a:t>d</a:t>
            </a:r>
            <a:r>
              <a:rPr lang="zh-CN" altLang="en-US" sz="2000" dirty="0" smtClean="0"/>
              <a:t>为缓冲区的</a:t>
            </a:r>
            <a:r>
              <a:rPr lang="en-US" altLang="zh-CN" sz="2000" dirty="0" smtClean="0"/>
              <a:t>4</a:t>
            </a:r>
            <a:r>
              <a:rPr lang="zh-CN" altLang="en-US" sz="2000" dirty="0" smtClean="0"/>
              <a:t>个字，</a:t>
            </a:r>
            <a:r>
              <a:rPr lang="zh-CN" altLang="en-US" sz="2000" dirty="0" smtClean="0">
                <a:solidFill>
                  <a:srgbClr val="FF0000"/>
                </a:solidFill>
              </a:rPr>
              <a:t>运算完成后再右循环一个字</a:t>
            </a:r>
            <a:r>
              <a:rPr lang="zh-CN" altLang="en-US" sz="2000" dirty="0" smtClean="0"/>
              <a:t>，即得这一步迭代的输出</a:t>
            </a:r>
          </a:p>
          <a:p>
            <a:pPr lvl="1">
              <a:lnSpc>
                <a:spcPct val="110000"/>
              </a:lnSpc>
            </a:pPr>
            <a:r>
              <a:rPr lang="en-US" altLang="zh-CN" sz="2000" dirty="0" smtClean="0"/>
              <a:t>g</a:t>
            </a:r>
            <a:r>
              <a:rPr lang="zh-CN" altLang="en-US" sz="2000" dirty="0" smtClean="0"/>
              <a:t>是基本逻辑函数</a:t>
            </a:r>
            <a:r>
              <a:rPr lang="en-US" altLang="zh-CN" sz="2000" dirty="0" smtClean="0"/>
              <a:t>F</a:t>
            </a:r>
            <a:r>
              <a:rPr lang="zh-CN" altLang="en-US" sz="2000" dirty="0" smtClean="0"/>
              <a:t>、</a:t>
            </a:r>
            <a:r>
              <a:rPr lang="en-US" altLang="zh-CN" sz="2000" dirty="0" smtClean="0"/>
              <a:t>G </a:t>
            </a:r>
            <a:r>
              <a:rPr lang="zh-CN" altLang="en-US" sz="2000" dirty="0" smtClean="0"/>
              <a:t>、</a:t>
            </a:r>
            <a:r>
              <a:rPr lang="en-US" altLang="zh-CN" sz="2000" dirty="0" smtClean="0"/>
              <a:t>H</a:t>
            </a:r>
            <a:r>
              <a:rPr lang="zh-CN" altLang="en-US" sz="2000" dirty="0" smtClean="0"/>
              <a:t>、</a:t>
            </a:r>
            <a:r>
              <a:rPr lang="en-US" altLang="zh-CN" sz="2000" dirty="0" smtClean="0"/>
              <a:t>I</a:t>
            </a:r>
            <a:r>
              <a:rPr lang="zh-CN" altLang="en-US" sz="2000" dirty="0" smtClean="0"/>
              <a:t>之一</a:t>
            </a:r>
          </a:p>
          <a:p>
            <a:pPr lvl="1">
              <a:lnSpc>
                <a:spcPct val="110000"/>
              </a:lnSpc>
            </a:pPr>
            <a:r>
              <a:rPr lang="en-US" altLang="zh-CN" sz="2000" i="1" dirty="0" smtClean="0"/>
              <a:t>CLS</a:t>
            </a:r>
            <a:r>
              <a:rPr lang="en-US" altLang="zh-CN" sz="2000" i="1" baseline="-25000" dirty="0" smtClean="0"/>
              <a:t>s</a:t>
            </a:r>
            <a:r>
              <a:rPr lang="zh-CN" altLang="en-US" sz="2000" dirty="0" smtClean="0"/>
              <a:t>是左循环移</a:t>
            </a:r>
            <a:r>
              <a:rPr lang="en-US" altLang="zh-CN" sz="2000" dirty="0" smtClean="0"/>
              <a:t>s</a:t>
            </a:r>
            <a:r>
              <a:rPr lang="zh-CN" altLang="en-US" sz="2000" dirty="0" smtClean="0"/>
              <a:t>位，</a:t>
            </a:r>
            <a:r>
              <a:rPr lang="en-US" altLang="zh-CN" sz="2000" i="1" dirty="0" smtClean="0"/>
              <a:t>s</a:t>
            </a:r>
            <a:r>
              <a:rPr lang="zh-CN" altLang="en-US" sz="2000" dirty="0" smtClean="0"/>
              <a:t>的取值由表</a:t>
            </a:r>
            <a:r>
              <a:rPr lang="en-US" altLang="zh-CN" sz="2000" dirty="0" smtClean="0"/>
              <a:t>6.2</a:t>
            </a:r>
            <a:r>
              <a:rPr lang="zh-CN" altLang="en-US" sz="2000" dirty="0" smtClean="0"/>
              <a:t>给出</a:t>
            </a:r>
            <a:endParaRPr lang="zh-CN" altLang="en-US"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35</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5.3.2 MD5</a:t>
            </a:r>
            <a:r>
              <a:rPr lang="zh-CN" altLang="en-US" dirty="0" smtClean="0"/>
              <a:t>的压缩函数</a:t>
            </a:r>
            <a:endParaRPr lang="zh-CN" altLang="en-US" dirty="0"/>
          </a:p>
        </p:txBody>
      </p:sp>
      <p:sp>
        <p:nvSpPr>
          <p:cNvPr id="3" name="内容占位符 2"/>
          <p:cNvSpPr>
            <a:spLocks noGrp="1"/>
          </p:cNvSpPr>
          <p:nvPr>
            <p:ph idx="1"/>
          </p:nvPr>
        </p:nvSpPr>
        <p:spPr>
          <a:xfrm>
            <a:off x="457200" y="914400"/>
            <a:ext cx="8458200" cy="3276600"/>
          </a:xfrm>
        </p:spPr>
        <p:txBody>
          <a:bodyPr/>
          <a:lstStyle/>
          <a:p>
            <a:pPr lvl="1">
              <a:lnSpc>
                <a:spcPct val="110000"/>
              </a:lnSpc>
              <a:spcBef>
                <a:spcPts val="600"/>
              </a:spcBef>
            </a:pPr>
            <a:r>
              <a:rPr lang="en-US" altLang="zh-CN" sz="2000" dirty="0" smtClean="0">
                <a:latin typeface="Times New Roman" pitchFamily="18" charset="0"/>
              </a:rPr>
              <a:t>T[</a:t>
            </a:r>
            <a:r>
              <a:rPr lang="en-US" altLang="zh-CN" sz="2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为表</a:t>
            </a:r>
            <a:r>
              <a:rPr lang="en-US" altLang="zh-CN" sz="2000" dirty="0" smtClean="0">
                <a:latin typeface="Times New Roman" pitchFamily="18" charset="0"/>
              </a:rPr>
              <a:t>T</a:t>
            </a:r>
            <a:r>
              <a:rPr lang="zh-CN" altLang="en-US" sz="2000" dirty="0" smtClean="0">
                <a:latin typeface="Times New Roman" pitchFamily="18" charset="0"/>
              </a:rPr>
              <a:t>中的第</a:t>
            </a:r>
            <a:r>
              <a:rPr lang="en-US" altLang="zh-CN" sz="2000" dirty="0" err="1" smtClean="0">
                <a:latin typeface="Times New Roman" pitchFamily="18" charset="0"/>
              </a:rPr>
              <a:t>i</a:t>
            </a:r>
            <a:r>
              <a:rPr lang="zh-CN" altLang="en-US" sz="2000" dirty="0" smtClean="0">
                <a:latin typeface="Times New Roman" pitchFamily="18" charset="0"/>
              </a:rPr>
              <a:t>个字，</a:t>
            </a:r>
            <a:r>
              <a:rPr lang="en-US" altLang="zh-CN" sz="2000" dirty="0" smtClean="0">
                <a:latin typeface="Times New Roman" pitchFamily="18" charset="0"/>
              </a:rPr>
              <a:t>+</a:t>
            </a:r>
            <a:r>
              <a:rPr lang="zh-CN" altLang="en-US" sz="2000" dirty="0" smtClean="0">
                <a:latin typeface="Times New Roman" pitchFamily="18" charset="0"/>
              </a:rPr>
              <a:t>为模</a:t>
            </a:r>
            <a:r>
              <a:rPr lang="en-US" altLang="zh-CN" sz="2000" dirty="0" smtClean="0">
                <a:latin typeface="Times New Roman" pitchFamily="18" charset="0"/>
              </a:rPr>
              <a:t>2</a:t>
            </a:r>
            <a:r>
              <a:rPr lang="en-US" altLang="zh-CN" sz="2000" baseline="30000" dirty="0" smtClean="0">
                <a:latin typeface="Times New Roman" pitchFamily="18" charset="0"/>
              </a:rPr>
              <a:t>32</a:t>
            </a:r>
            <a:r>
              <a:rPr lang="zh-CN" altLang="en-US" sz="2000" dirty="0" smtClean="0">
                <a:latin typeface="Times New Roman" pitchFamily="18" charset="0"/>
              </a:rPr>
              <a:t>加法</a:t>
            </a:r>
          </a:p>
          <a:p>
            <a:pPr lvl="1">
              <a:lnSpc>
                <a:spcPct val="110000"/>
              </a:lnSpc>
              <a:spcBef>
                <a:spcPts val="600"/>
              </a:spcBef>
            </a:pP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×16+</a:t>
            </a:r>
            <a:r>
              <a:rPr lang="en-US" altLang="zh-CN" sz="2000" i="1"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，即消息第</a:t>
            </a:r>
            <a:r>
              <a:rPr lang="en-US" altLang="zh-CN" sz="2000" i="1" dirty="0" smtClean="0">
                <a:latin typeface="Times New Roman" pitchFamily="18" charset="0"/>
              </a:rPr>
              <a:t>q</a:t>
            </a:r>
            <a:r>
              <a:rPr lang="zh-CN" altLang="en-US" sz="2000" dirty="0" smtClean="0">
                <a:latin typeface="Times New Roman" pitchFamily="18" charset="0"/>
              </a:rPr>
              <a:t>个分组中的第</a:t>
            </a:r>
            <a:r>
              <a:rPr lang="en-US" altLang="zh-CN" sz="2000" i="1" dirty="0" smtClean="0">
                <a:latin typeface="Times New Roman" pitchFamily="18" charset="0"/>
              </a:rPr>
              <a:t>k</a:t>
            </a:r>
            <a:r>
              <a:rPr lang="zh-CN" altLang="en-US" sz="2000" dirty="0" smtClean="0">
                <a:latin typeface="Times New Roman" pitchFamily="18" charset="0"/>
              </a:rPr>
              <a:t>个字（</a:t>
            </a:r>
            <a:r>
              <a:rPr lang="en-US" altLang="zh-CN" sz="2000" i="1" dirty="0" smtClean="0">
                <a:latin typeface="Times New Roman" pitchFamily="18" charset="0"/>
              </a:rPr>
              <a:t>k</a:t>
            </a:r>
            <a:r>
              <a:rPr lang="en-US" altLang="zh-CN" sz="2000" dirty="0" smtClean="0">
                <a:latin typeface="Times New Roman" pitchFamily="18" charset="0"/>
              </a:rPr>
              <a:t>=1,…,16</a:t>
            </a:r>
            <a:r>
              <a:rPr lang="zh-CN" altLang="en-US" sz="2000" dirty="0" smtClean="0">
                <a:latin typeface="Times New Roman" pitchFamily="18" charset="0"/>
              </a:rPr>
              <a:t>）</a:t>
            </a:r>
          </a:p>
          <a:p>
            <a:pPr lvl="1">
              <a:lnSpc>
                <a:spcPct val="110000"/>
              </a:lnSpc>
              <a:spcBef>
                <a:spcPts val="600"/>
              </a:spcBef>
            </a:pPr>
            <a:r>
              <a:rPr lang="en-US" altLang="zh-CN" sz="2000" dirty="0" smtClean="0">
                <a:latin typeface="Times New Roman" pitchFamily="18" charset="0"/>
              </a:rPr>
              <a:t>4</a:t>
            </a:r>
            <a:r>
              <a:rPr lang="zh-CN" altLang="en-US" sz="2000" dirty="0" smtClean="0">
                <a:latin typeface="Times New Roman" pitchFamily="18" charset="0"/>
              </a:rPr>
              <a:t>轮处理过程中，每轮以不同的次序使用</a:t>
            </a:r>
            <a:r>
              <a:rPr lang="en-US" altLang="zh-CN" sz="2000" dirty="0" smtClean="0">
                <a:latin typeface="Times New Roman" pitchFamily="18" charset="0"/>
              </a:rPr>
              <a:t>16</a:t>
            </a:r>
            <a:r>
              <a:rPr lang="zh-CN" altLang="en-US" sz="2000" dirty="0" smtClean="0">
                <a:latin typeface="Times New Roman" pitchFamily="18" charset="0"/>
              </a:rPr>
              <a:t>个字，其中在第</a:t>
            </a:r>
            <a:r>
              <a:rPr lang="en-US" altLang="zh-CN" sz="2000" dirty="0" smtClean="0">
                <a:latin typeface="Times New Roman" pitchFamily="18" charset="0"/>
              </a:rPr>
              <a:t>1</a:t>
            </a:r>
            <a:r>
              <a:rPr lang="zh-CN" altLang="en-US" sz="2000" dirty="0" smtClean="0">
                <a:latin typeface="Times New Roman" pitchFamily="18" charset="0"/>
              </a:rPr>
              <a:t>轮以字的初始次序使用。第</a:t>
            </a:r>
            <a:r>
              <a:rPr lang="en-US" altLang="zh-CN" sz="2000" dirty="0" smtClean="0">
                <a:latin typeface="Times New Roman" pitchFamily="18" charset="0"/>
              </a:rPr>
              <a:t>2</a:t>
            </a:r>
            <a:r>
              <a:rPr lang="zh-CN" altLang="en-US" sz="2000" dirty="0" smtClean="0">
                <a:latin typeface="Times New Roman" pitchFamily="18" charset="0"/>
              </a:rPr>
              <a:t>轮到第</a:t>
            </a:r>
            <a:r>
              <a:rPr lang="en-US" altLang="zh-CN" sz="2000" dirty="0" smtClean="0">
                <a:latin typeface="Times New Roman" pitchFamily="18" charset="0"/>
              </a:rPr>
              <a:t>4</a:t>
            </a:r>
            <a:r>
              <a:rPr lang="zh-CN" altLang="en-US" sz="2000" dirty="0" smtClean="0">
                <a:latin typeface="Times New Roman" pitchFamily="18" charset="0"/>
              </a:rPr>
              <a:t>轮分别对字的次序</a:t>
            </a:r>
            <a:r>
              <a:rPr lang="en-US" altLang="zh-CN" sz="2000" i="1" dirty="0" err="1" smtClean="0">
                <a:latin typeface="Times New Roman" pitchFamily="18" charset="0"/>
              </a:rPr>
              <a:t>i</a:t>
            </a:r>
            <a:r>
              <a:rPr lang="zh-CN" altLang="en-US" sz="2000" dirty="0" smtClean="0">
                <a:latin typeface="Times New Roman" pitchFamily="18" charset="0"/>
              </a:rPr>
              <a:t>做置换后得到一个新次序，然后以新次序使用</a:t>
            </a:r>
            <a:r>
              <a:rPr lang="en-US" altLang="zh-CN" sz="2000" dirty="0" smtClean="0">
                <a:latin typeface="Times New Roman" pitchFamily="18" charset="0"/>
              </a:rPr>
              <a:t>16</a:t>
            </a:r>
            <a:r>
              <a:rPr lang="zh-CN" altLang="en-US" sz="2000" dirty="0" smtClean="0">
                <a:latin typeface="Times New Roman" pitchFamily="18" charset="0"/>
              </a:rPr>
              <a:t>个字。</a:t>
            </a:r>
            <a:r>
              <a:rPr lang="en-US" altLang="zh-CN" sz="2000" dirty="0" smtClean="0">
                <a:latin typeface="Times New Roman" pitchFamily="18" charset="0"/>
              </a:rPr>
              <a:t>3</a:t>
            </a:r>
            <a:r>
              <a:rPr lang="zh-CN" altLang="en-US" sz="2000" dirty="0" smtClean="0">
                <a:latin typeface="Times New Roman" pitchFamily="18" charset="0"/>
              </a:rPr>
              <a:t>个置换分别为</a:t>
            </a:r>
          </a:p>
          <a:p>
            <a:pPr lvl="1">
              <a:lnSpc>
                <a:spcPct val="110000"/>
              </a:lnSpc>
              <a:spcBef>
                <a:spcPts val="600"/>
              </a:spcBef>
            </a:pPr>
            <a:r>
              <a:rPr lang="zh-CN" altLang="en-US" sz="2000" dirty="0" smtClean="0">
                <a:latin typeface="Times New Roman" pitchFamily="18" charset="0"/>
              </a:rPr>
              <a:t>			</a:t>
            </a:r>
            <a:r>
              <a:rPr lang="en-US" altLang="zh-CN" sz="2000" i="1" dirty="0" smtClean="0">
                <a:latin typeface="Times New Roman" pitchFamily="18" charset="0"/>
              </a:rPr>
              <a:t>ρ</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i</a:t>
            </a:r>
            <a:r>
              <a:rPr lang="en-US" altLang="zh-CN" sz="2000" dirty="0" smtClean="0">
                <a:latin typeface="Times New Roman" pitchFamily="18" charset="0"/>
              </a:rPr>
              <a:t>)=(1+5</a:t>
            </a:r>
            <a:r>
              <a:rPr lang="en-US" altLang="zh-CN" sz="2000" i="1" dirty="0" smtClean="0">
                <a:latin typeface="Times New Roman" pitchFamily="18" charset="0"/>
              </a:rPr>
              <a:t>i</a:t>
            </a:r>
            <a:r>
              <a:rPr lang="en-US" altLang="zh-CN" sz="2000" dirty="0" smtClean="0">
                <a:latin typeface="Times New Roman" pitchFamily="18" charset="0"/>
              </a:rPr>
              <a:t>) mod 16</a:t>
            </a:r>
          </a:p>
          <a:p>
            <a:pPr lvl="1">
              <a:lnSpc>
                <a:spcPct val="110000"/>
              </a:lnSpc>
              <a:spcBef>
                <a:spcPts val="600"/>
              </a:spcBef>
            </a:pPr>
            <a:r>
              <a:rPr lang="en-US" altLang="zh-CN" sz="2000" dirty="0" smtClean="0">
                <a:latin typeface="Times New Roman" pitchFamily="18" charset="0"/>
              </a:rPr>
              <a:t>			</a:t>
            </a:r>
            <a:r>
              <a:rPr lang="en-US" altLang="zh-CN" sz="2000" i="1" dirty="0" smtClean="0">
                <a:latin typeface="Times New Roman" pitchFamily="18" charset="0"/>
              </a:rPr>
              <a:t>ρ</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i</a:t>
            </a:r>
            <a:r>
              <a:rPr lang="en-US" altLang="zh-CN" sz="2000" dirty="0" smtClean="0">
                <a:latin typeface="Times New Roman" pitchFamily="18" charset="0"/>
              </a:rPr>
              <a:t>)=(5+3</a:t>
            </a:r>
            <a:r>
              <a:rPr lang="en-US" altLang="zh-CN" sz="2000" i="1" dirty="0" smtClean="0">
                <a:latin typeface="Times New Roman" pitchFamily="18" charset="0"/>
              </a:rPr>
              <a:t>i</a:t>
            </a:r>
            <a:r>
              <a:rPr lang="en-US" altLang="zh-CN" sz="2000" dirty="0" smtClean="0">
                <a:latin typeface="Times New Roman" pitchFamily="18" charset="0"/>
              </a:rPr>
              <a:t>) mod 16</a:t>
            </a:r>
          </a:p>
          <a:p>
            <a:pPr lvl="1">
              <a:lnSpc>
                <a:spcPct val="110000"/>
              </a:lnSpc>
              <a:spcBef>
                <a:spcPts val="600"/>
              </a:spcBef>
            </a:pPr>
            <a:r>
              <a:rPr lang="en-US" altLang="zh-CN" sz="2000" dirty="0" smtClean="0">
                <a:latin typeface="Times New Roman" pitchFamily="18" charset="0"/>
              </a:rPr>
              <a:t>			</a:t>
            </a:r>
            <a:r>
              <a:rPr lang="en-US" altLang="zh-CN" sz="2000" i="1" dirty="0" smtClean="0">
                <a:latin typeface="Times New Roman" pitchFamily="18" charset="0"/>
              </a:rPr>
              <a:t>ρ</a:t>
            </a:r>
            <a:r>
              <a:rPr lang="en-US" altLang="zh-CN" sz="2000" baseline="-25000" dirty="0" smtClean="0">
                <a:latin typeface="Times New Roman" pitchFamily="18" charset="0"/>
              </a:rPr>
              <a:t>4</a:t>
            </a:r>
            <a:r>
              <a:rPr lang="en-US" altLang="zh-CN" sz="2000" dirty="0" smtClean="0">
                <a:latin typeface="Times New Roman" pitchFamily="18" charset="0"/>
              </a:rPr>
              <a:t>(</a:t>
            </a:r>
            <a:r>
              <a:rPr lang="en-US" altLang="zh-CN" sz="2000" i="1"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7i</a:t>
            </a:r>
            <a:r>
              <a:rPr lang="en-US" altLang="zh-CN" sz="2000" dirty="0" smtClean="0">
                <a:latin typeface="Times New Roman" pitchFamily="18" charset="0"/>
              </a:rPr>
              <a:t> mod 16</a:t>
            </a:r>
            <a:endParaRPr lang="en-US" altLang="zh-CN" sz="2000" dirty="0">
              <a:latin typeface="Times New Roman" pitchFamily="18" charset="0"/>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4"/>
          <p:cNvSpPr>
            <a:spLocks noChangeArrowheads="1"/>
          </p:cNvSpPr>
          <p:nvPr/>
        </p:nvSpPr>
        <p:spPr bwMode="auto">
          <a:xfrm>
            <a:off x="1828800" y="4250978"/>
            <a:ext cx="5715000" cy="400110"/>
          </a:xfrm>
          <a:prstGeom prst="rect">
            <a:avLst/>
          </a:prstGeom>
          <a:noFill/>
          <a:ln w="9525" algn="ctr">
            <a:noFill/>
            <a:miter lim="800000"/>
            <a:headEnd/>
            <a:tailEnd/>
          </a:ln>
          <a:effectLst/>
        </p:spPr>
        <p:txBody>
          <a:bodyPr anchor="ctr">
            <a:spAutoFit/>
          </a:bodyPr>
          <a:lstStyle/>
          <a:p>
            <a:pPr algn="ctr"/>
            <a:r>
              <a:rPr lang="zh-CN" altLang="en-US" sz="2000" dirty="0" smtClean="0">
                <a:effectLst>
                  <a:outerShdw blurRad="38100" dist="38100" dir="2700000" algn="tl">
                    <a:srgbClr val="000000">
                      <a:alpha val="43137"/>
                    </a:srgbClr>
                  </a:outerShdw>
                </a:effectLst>
              </a:rPr>
              <a:t>表</a:t>
            </a:r>
            <a:r>
              <a:rPr lang="en-US" altLang="zh-CN" sz="2000" dirty="0" smtClean="0">
                <a:effectLst>
                  <a:outerShdw blurRad="38100" dist="38100" dir="2700000" algn="tl">
                    <a:srgbClr val="000000">
                      <a:alpha val="43137"/>
                    </a:srgbClr>
                  </a:outerShdw>
                </a:effectLst>
              </a:rPr>
              <a:t>5-2 </a:t>
            </a:r>
            <a:r>
              <a:rPr lang="zh-CN" altLang="en-US" sz="2000" dirty="0">
                <a:effectLst>
                  <a:outerShdw blurRad="38100" dist="38100" dir="2700000" algn="tl">
                    <a:srgbClr val="000000">
                      <a:alpha val="43137"/>
                    </a:srgbClr>
                  </a:outerShdw>
                </a:effectLst>
              </a:rPr>
              <a:t>压缩函数每步</a:t>
            </a:r>
            <a:r>
              <a:rPr lang="zh-CN" altLang="en-US" sz="2000" dirty="0">
                <a:solidFill>
                  <a:srgbClr val="FF0000"/>
                </a:solidFill>
                <a:effectLst>
                  <a:outerShdw blurRad="38100" dist="38100" dir="2700000" algn="tl">
                    <a:srgbClr val="000000">
                      <a:alpha val="43137"/>
                    </a:srgbClr>
                  </a:outerShdw>
                </a:effectLst>
              </a:rPr>
              <a:t>左循环移位的位数</a:t>
            </a:r>
            <a:endParaRPr lang="zh-CN" altLang="en-US" sz="2000" dirty="0">
              <a:solidFill>
                <a:srgbClr val="FF0000"/>
              </a:solidFill>
              <a:effectLst>
                <a:outerShdw blurRad="38100" dist="38100" dir="2700000" algn="tl">
                  <a:srgbClr val="000000">
                    <a:alpha val="43137"/>
                  </a:srgbClr>
                </a:outerShdw>
              </a:effectLst>
              <a:latin typeface="Arial" charset="0"/>
            </a:endParaRPr>
          </a:p>
        </p:txBody>
      </p:sp>
      <p:graphicFrame>
        <p:nvGraphicFramePr>
          <p:cNvPr id="7" name="Group 216"/>
          <p:cNvGraphicFramePr>
            <a:graphicFrameLocks noGrp="1"/>
          </p:cNvGraphicFramePr>
          <p:nvPr/>
        </p:nvGraphicFramePr>
        <p:xfrm>
          <a:off x="228600" y="4770120"/>
          <a:ext cx="8763000" cy="1706880"/>
        </p:xfrm>
        <a:graphic>
          <a:graphicData uri="http://schemas.openxmlformats.org/drawingml/2006/table">
            <a:tbl>
              <a:tblPr/>
              <a:tblGrid>
                <a:gridCol w="1308100"/>
                <a:gridCol w="463550"/>
                <a:gridCol w="466725"/>
                <a:gridCol w="465138"/>
                <a:gridCol w="466725"/>
                <a:gridCol w="466725"/>
                <a:gridCol w="465137"/>
                <a:gridCol w="465138"/>
                <a:gridCol w="465137"/>
                <a:gridCol w="469900"/>
                <a:gridCol w="465138"/>
                <a:gridCol w="465137"/>
                <a:gridCol w="465138"/>
                <a:gridCol w="466725"/>
                <a:gridCol w="466725"/>
                <a:gridCol w="466725"/>
                <a:gridCol w="465137"/>
              </a:tblGrid>
              <a:tr h="354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轮数</a:t>
                      </a: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步数</a:t>
                      </a:r>
                      <a:endParaRPr kumimoji="0" lang="zh-CN" altLang="en-US"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13</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14</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69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17</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14</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22</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23</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17</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14</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23</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17</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14</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20</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23</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12</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11</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17</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14</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16</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15</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22</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23</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36</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5.3.2 MD5</a:t>
            </a:r>
            <a:r>
              <a:rPr lang="zh-CN" altLang="en-US" dirty="0" smtClean="0"/>
              <a:t>的压缩函数</a:t>
            </a:r>
            <a:endParaRPr lang="zh-CN" altLang="en-US" dirty="0"/>
          </a:p>
        </p:txBody>
      </p:sp>
      <p:sp>
        <p:nvSpPr>
          <p:cNvPr id="3" name="内容占位符 2"/>
          <p:cNvSpPr>
            <a:spLocks noGrp="1"/>
          </p:cNvSpPr>
          <p:nvPr>
            <p:ph idx="1"/>
          </p:nvPr>
        </p:nvSpPr>
        <p:spPr>
          <a:xfrm>
            <a:off x="457200" y="914400"/>
            <a:ext cx="8458200" cy="2286000"/>
          </a:xfrm>
        </p:spPr>
        <p:txBody>
          <a:bodyPr/>
          <a:lstStyle/>
          <a:p>
            <a:pPr lvl="1">
              <a:lnSpc>
                <a:spcPct val="110000"/>
              </a:lnSpc>
            </a:pPr>
            <a:r>
              <a:rPr lang="en-US" altLang="zh-CN" sz="2000" dirty="0" smtClean="0"/>
              <a:t>4</a:t>
            </a:r>
            <a:r>
              <a:rPr lang="zh-CN" altLang="en-US" sz="2000" dirty="0" smtClean="0"/>
              <a:t>轮处理过程分别使用不同的基本逻辑函数</a:t>
            </a:r>
            <a:r>
              <a:rPr lang="en-US" altLang="zh-CN" sz="2000" dirty="0" smtClean="0"/>
              <a:t>F</a:t>
            </a:r>
            <a:r>
              <a:rPr lang="zh-CN" altLang="en-US" sz="2000" dirty="0" smtClean="0"/>
              <a:t>、</a:t>
            </a:r>
            <a:r>
              <a:rPr lang="en-US" altLang="zh-CN" sz="2000" dirty="0" smtClean="0"/>
              <a:t>G</a:t>
            </a:r>
            <a:r>
              <a:rPr lang="zh-CN" altLang="en-US" sz="2000" dirty="0" smtClean="0"/>
              <a:t>、</a:t>
            </a:r>
            <a:r>
              <a:rPr lang="en-US" altLang="zh-CN" sz="2000" dirty="0" smtClean="0"/>
              <a:t>H</a:t>
            </a:r>
            <a:r>
              <a:rPr lang="zh-CN" altLang="en-US" sz="2000" dirty="0" smtClean="0"/>
              <a:t>、</a:t>
            </a:r>
            <a:r>
              <a:rPr lang="en-US" altLang="zh-CN" sz="2000" dirty="0" smtClean="0"/>
              <a:t>I</a:t>
            </a:r>
          </a:p>
          <a:p>
            <a:pPr lvl="1">
              <a:lnSpc>
                <a:spcPct val="110000"/>
              </a:lnSpc>
            </a:pPr>
            <a:r>
              <a:rPr lang="zh-CN" altLang="en-US" sz="2000" dirty="0" smtClean="0"/>
              <a:t>每个逻辑函数的输入为</a:t>
            </a:r>
            <a:r>
              <a:rPr lang="en-US" altLang="zh-CN" sz="2000" dirty="0" smtClean="0"/>
              <a:t>3</a:t>
            </a:r>
            <a:r>
              <a:rPr lang="zh-CN" altLang="en-US" sz="2000" dirty="0" smtClean="0"/>
              <a:t>个</a:t>
            </a:r>
            <a:r>
              <a:rPr lang="en-US" altLang="zh-CN" sz="2000" dirty="0" smtClean="0"/>
              <a:t>32</a:t>
            </a:r>
            <a:r>
              <a:rPr lang="zh-CN" altLang="en-US" sz="2000" dirty="0" smtClean="0"/>
              <a:t>比特的字，输出是一个</a:t>
            </a:r>
            <a:r>
              <a:rPr lang="en-US" altLang="zh-CN" sz="2000" dirty="0" smtClean="0"/>
              <a:t>32</a:t>
            </a:r>
            <a:r>
              <a:rPr lang="zh-CN" altLang="en-US" sz="2000" dirty="0" smtClean="0"/>
              <a:t>比特的字，其中的运算为</a:t>
            </a:r>
            <a:r>
              <a:rPr lang="zh-CN" altLang="en-US" sz="2000" dirty="0" smtClean="0">
                <a:solidFill>
                  <a:srgbClr val="0000FF"/>
                </a:solidFill>
              </a:rPr>
              <a:t>逐比特的逻辑运算</a:t>
            </a:r>
            <a:r>
              <a:rPr lang="zh-CN" altLang="en-US" sz="2000" dirty="0" smtClean="0"/>
              <a:t>，即</a:t>
            </a:r>
            <a:r>
              <a:rPr lang="zh-CN" altLang="en-US" sz="2000" dirty="0" smtClean="0">
                <a:solidFill>
                  <a:srgbClr val="0000FF"/>
                </a:solidFill>
              </a:rPr>
              <a:t>输出的第</a:t>
            </a:r>
            <a:r>
              <a:rPr lang="en-US" altLang="zh-CN" sz="2000" dirty="0" smtClean="0">
                <a:solidFill>
                  <a:srgbClr val="0000FF"/>
                </a:solidFill>
              </a:rPr>
              <a:t>n</a:t>
            </a:r>
            <a:r>
              <a:rPr lang="zh-CN" altLang="en-US" sz="2000" dirty="0" smtClean="0">
                <a:solidFill>
                  <a:srgbClr val="0000FF"/>
                </a:solidFill>
              </a:rPr>
              <a:t>个比特是</a:t>
            </a:r>
            <a:r>
              <a:rPr lang="en-US" altLang="zh-CN" sz="2000" dirty="0" smtClean="0">
                <a:solidFill>
                  <a:srgbClr val="0000FF"/>
                </a:solidFill>
              </a:rPr>
              <a:t>3</a:t>
            </a:r>
            <a:r>
              <a:rPr lang="zh-CN" altLang="en-US" sz="2000" dirty="0" smtClean="0">
                <a:solidFill>
                  <a:srgbClr val="0000FF"/>
                </a:solidFill>
              </a:rPr>
              <a:t>个输入的第</a:t>
            </a:r>
            <a:r>
              <a:rPr lang="en-US" altLang="zh-CN" sz="2000" dirty="0" smtClean="0">
                <a:solidFill>
                  <a:srgbClr val="0000FF"/>
                </a:solidFill>
              </a:rPr>
              <a:t>n</a:t>
            </a:r>
            <a:r>
              <a:rPr lang="zh-CN" altLang="en-US" sz="2000" dirty="0" smtClean="0">
                <a:solidFill>
                  <a:srgbClr val="0000FF"/>
                </a:solidFill>
              </a:rPr>
              <a:t>个比特的函数</a:t>
            </a:r>
            <a:r>
              <a:rPr lang="zh-CN" altLang="en-US" sz="2000" dirty="0" smtClean="0"/>
              <a:t>，函数的定义由表</a:t>
            </a:r>
            <a:r>
              <a:rPr lang="en-US" altLang="zh-CN" sz="2000" dirty="0" smtClean="0"/>
              <a:t>6.3</a:t>
            </a:r>
            <a:r>
              <a:rPr lang="zh-CN" altLang="en-US" sz="2000" dirty="0" smtClean="0"/>
              <a:t>给出，其中∧，∨，－，</a:t>
            </a:r>
            <a:r>
              <a:rPr lang="zh-CN" altLang="en-US" sz="2000" dirty="0" smtClean="0">
                <a:sym typeface="Symbol" pitchFamily="18" charset="2"/>
              </a:rPr>
              <a:t></a:t>
            </a:r>
            <a:r>
              <a:rPr lang="zh-CN" altLang="en-US" sz="2000" dirty="0" smtClean="0"/>
              <a:t>分别是逻辑与、逻辑或、逻辑非和异或运算，表</a:t>
            </a:r>
            <a:r>
              <a:rPr lang="en-US" altLang="zh-CN" sz="2000" dirty="0" smtClean="0"/>
              <a:t>6-4</a:t>
            </a:r>
            <a:r>
              <a:rPr lang="zh-CN" altLang="en-US" sz="2000" dirty="0" smtClean="0"/>
              <a:t>是四个函数的真值表</a:t>
            </a:r>
            <a:endParaRPr lang="zh-CN" altLang="en-US"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6"/>
          <p:cNvPicPr>
            <a:picLocks noChangeAspect="1" noChangeArrowheads="1"/>
          </p:cNvPicPr>
          <p:nvPr/>
        </p:nvPicPr>
        <p:blipFill>
          <a:blip r:embed="rId3" cstate="print"/>
          <a:srcRect/>
          <a:stretch>
            <a:fillRect/>
          </a:stretch>
        </p:blipFill>
        <p:spPr bwMode="auto">
          <a:xfrm>
            <a:off x="7956550" y="4343400"/>
            <a:ext cx="196850" cy="276225"/>
          </a:xfrm>
          <a:prstGeom prst="rect">
            <a:avLst/>
          </a:prstGeom>
          <a:noFill/>
        </p:spPr>
      </p:pic>
      <p:graphicFrame>
        <p:nvGraphicFramePr>
          <p:cNvPr id="7" name="Object 5"/>
          <p:cNvGraphicFramePr>
            <a:graphicFrameLocks noChangeAspect="1"/>
          </p:cNvGraphicFramePr>
          <p:nvPr/>
        </p:nvGraphicFramePr>
        <p:xfrm>
          <a:off x="8229600" y="4572000"/>
          <a:ext cx="290513" cy="381000"/>
        </p:xfrm>
        <a:graphic>
          <a:graphicData uri="http://schemas.openxmlformats.org/presentationml/2006/ole">
            <p:oleObj spid="_x0000_s952322" name="公式" r:id="rId4" imgW="152268" imgH="203024" progId="Equation.3">
              <p:embed/>
            </p:oleObj>
          </a:graphicData>
        </a:graphic>
      </p:graphicFrame>
      <p:sp>
        <p:nvSpPr>
          <p:cNvPr id="8" name="Rectangle 7"/>
          <p:cNvSpPr>
            <a:spLocks noChangeArrowheads="1"/>
          </p:cNvSpPr>
          <p:nvPr/>
        </p:nvSpPr>
        <p:spPr bwMode="auto">
          <a:xfrm>
            <a:off x="4979406" y="3124200"/>
            <a:ext cx="3206327" cy="400110"/>
          </a:xfrm>
          <a:prstGeom prst="rect">
            <a:avLst/>
          </a:prstGeom>
          <a:noFill/>
          <a:ln w="9525" algn="ctr">
            <a:noFill/>
            <a:miter lim="800000"/>
            <a:headEnd/>
            <a:tailEnd/>
          </a:ln>
          <a:effectLst/>
        </p:spPr>
        <p:txBody>
          <a:bodyPr wrap="none" anchor="ctr">
            <a:spAutoFit/>
          </a:bodyPr>
          <a:lstStyle/>
          <a:p>
            <a:pPr algn="ctr"/>
            <a:r>
              <a:rPr lang="zh-CN" altLang="en-US" sz="2000" dirty="0" smtClean="0">
                <a:effectLst>
                  <a:outerShdw blurRad="38100" dist="38100" dir="2700000" algn="tl">
                    <a:srgbClr val="000000">
                      <a:alpha val="43137"/>
                    </a:srgbClr>
                  </a:outerShdw>
                </a:effectLst>
              </a:rPr>
              <a:t>表</a:t>
            </a:r>
            <a:r>
              <a:rPr lang="en-US" altLang="zh-CN" sz="2000" dirty="0" smtClean="0">
                <a:effectLst>
                  <a:outerShdw blurRad="38100" dist="38100" dir="2700000" algn="tl">
                    <a:srgbClr val="000000">
                      <a:alpha val="43137"/>
                    </a:srgbClr>
                  </a:outerShdw>
                </a:effectLst>
              </a:rPr>
              <a:t>5-3 </a:t>
            </a:r>
            <a:r>
              <a:rPr lang="zh-CN" altLang="en-US" sz="2000" dirty="0">
                <a:effectLst>
                  <a:outerShdw blurRad="38100" dist="38100" dir="2700000" algn="tl">
                    <a:srgbClr val="000000">
                      <a:alpha val="43137"/>
                    </a:srgbClr>
                  </a:outerShdw>
                </a:effectLst>
              </a:rPr>
              <a:t>基本逻辑函数的定义</a:t>
            </a:r>
            <a:endParaRPr lang="zh-CN" altLang="en-US" sz="2000" dirty="0">
              <a:effectLst>
                <a:outerShdw blurRad="38100" dist="38100" dir="2700000" algn="tl">
                  <a:srgbClr val="000000">
                    <a:alpha val="43137"/>
                  </a:srgbClr>
                </a:outerShdw>
              </a:effectLst>
              <a:latin typeface="Arial" charset="0"/>
            </a:endParaRPr>
          </a:p>
        </p:txBody>
      </p:sp>
      <p:sp>
        <p:nvSpPr>
          <p:cNvPr id="9" name="Rectangle 13"/>
          <p:cNvSpPr>
            <a:spLocks noChangeArrowheads="1"/>
          </p:cNvSpPr>
          <p:nvPr/>
        </p:nvSpPr>
        <p:spPr bwMode="auto">
          <a:xfrm>
            <a:off x="7096125" y="4267200"/>
            <a:ext cx="981075" cy="396875"/>
          </a:xfrm>
          <a:prstGeom prst="rect">
            <a:avLst/>
          </a:prstGeom>
          <a:noFill/>
          <a:ln w="9525" algn="ctr">
            <a:noFill/>
            <a:miter lim="800000"/>
            <a:headEnd/>
            <a:tailEnd/>
          </a:ln>
          <a:effectLst/>
        </p:spPr>
        <p:txBody>
          <a:bodyPr wrap="none">
            <a:spAutoFit/>
          </a:bodyPr>
          <a:lstStyle/>
          <a:p>
            <a:pPr algn="ctr"/>
            <a:r>
              <a:rPr lang="en-US" altLang="zh-CN" sz="2000" b="0">
                <a:cs typeface="Times New Roman" pitchFamily="18" charset="0"/>
              </a:rPr>
              <a:t>(</a:t>
            </a:r>
            <a:r>
              <a:rPr lang="en-US" altLang="zh-CN" sz="2000" b="0" i="1">
                <a:cs typeface="Times New Roman" pitchFamily="18" charset="0"/>
              </a:rPr>
              <a:t>b</a:t>
            </a:r>
            <a:r>
              <a:rPr lang="en-US" altLang="zh-CN" sz="2000" b="0">
                <a:cs typeface="Times New Roman" pitchFamily="18" charset="0"/>
                <a:sym typeface="Symbol" pitchFamily="18" charset="2"/>
              </a:rPr>
              <a:t></a:t>
            </a:r>
            <a:r>
              <a:rPr lang="en-US" altLang="zh-CN" sz="2000" b="0" i="1">
                <a:cs typeface="Times New Roman" pitchFamily="18" charset="0"/>
              </a:rPr>
              <a:t>c</a:t>
            </a:r>
            <a:r>
              <a:rPr lang="en-US" altLang="zh-CN" sz="2000" b="0">
                <a:cs typeface="Times New Roman" pitchFamily="18" charset="0"/>
                <a:sym typeface="Symbol" pitchFamily="18" charset="2"/>
              </a:rPr>
              <a:t>)</a:t>
            </a:r>
            <a:r>
              <a:rPr lang="en-US" altLang="zh-CN" sz="2000" b="0">
                <a:cs typeface="Times New Roman" pitchFamily="18" charset="0"/>
              </a:rPr>
              <a:t>(</a:t>
            </a:r>
            <a:endParaRPr lang="en-US" altLang="zh-CN" sz="2000" b="0">
              <a:cs typeface="Times New Roman" pitchFamily="18" charset="0"/>
              <a:sym typeface="Symbol" pitchFamily="18" charset="2"/>
            </a:endParaRPr>
          </a:p>
        </p:txBody>
      </p:sp>
      <p:sp>
        <p:nvSpPr>
          <p:cNvPr id="10" name="Rectangle 14"/>
          <p:cNvSpPr>
            <a:spLocks noChangeArrowheads="1"/>
          </p:cNvSpPr>
          <p:nvPr/>
        </p:nvSpPr>
        <p:spPr bwMode="auto">
          <a:xfrm>
            <a:off x="7086600" y="4556125"/>
            <a:ext cx="1260475" cy="396875"/>
          </a:xfrm>
          <a:prstGeom prst="rect">
            <a:avLst/>
          </a:prstGeom>
          <a:noFill/>
          <a:ln w="9525" algn="ctr">
            <a:noFill/>
            <a:miter lim="800000"/>
            <a:headEnd/>
            <a:tailEnd/>
          </a:ln>
          <a:effectLst/>
        </p:spPr>
        <p:txBody>
          <a:bodyPr wrap="none">
            <a:spAutoFit/>
          </a:bodyPr>
          <a:lstStyle/>
          <a:p>
            <a:pPr algn="ctr"/>
            <a:r>
              <a:rPr lang="en-US" altLang="zh-CN" sz="2000" b="0">
                <a:cs typeface="Times New Roman" pitchFamily="18" charset="0"/>
                <a:sym typeface="Symbol" pitchFamily="18" charset="2"/>
              </a:rPr>
              <a:t>(</a:t>
            </a:r>
            <a:r>
              <a:rPr lang="en-US" altLang="zh-CN" sz="2000" b="0" i="1">
                <a:cs typeface="Times New Roman" pitchFamily="18" charset="0"/>
                <a:sym typeface="Symbol" pitchFamily="18" charset="2"/>
              </a:rPr>
              <a:t>b</a:t>
            </a:r>
            <a:r>
              <a:rPr lang="en-US" altLang="zh-CN" sz="2000" b="0">
                <a:cs typeface="Times New Roman" pitchFamily="18" charset="0"/>
                <a:sym typeface="Symbol" pitchFamily="18" charset="2"/>
              </a:rPr>
              <a:t></a:t>
            </a:r>
            <a:r>
              <a:rPr lang="en-US" altLang="zh-CN" sz="2000" b="0" i="1">
                <a:cs typeface="Times New Roman" pitchFamily="18" charset="0"/>
              </a:rPr>
              <a:t>d</a:t>
            </a:r>
            <a:r>
              <a:rPr lang="en-US" altLang="zh-CN" sz="2000" b="0">
                <a:cs typeface="Times New Roman" pitchFamily="18" charset="0"/>
                <a:sym typeface="Symbol" pitchFamily="18" charset="2"/>
              </a:rPr>
              <a:t>)</a:t>
            </a:r>
            <a:r>
              <a:rPr lang="en-US" altLang="zh-CN" sz="2000" b="0">
                <a:cs typeface="Times New Roman" pitchFamily="18" charset="0"/>
              </a:rPr>
              <a:t>(</a:t>
            </a:r>
            <a:r>
              <a:rPr lang="en-US" altLang="zh-CN" sz="2000" b="0" i="1">
                <a:cs typeface="Times New Roman" pitchFamily="18" charset="0"/>
                <a:sym typeface="Symbol" pitchFamily="18" charset="2"/>
              </a:rPr>
              <a:t>c</a:t>
            </a:r>
            <a:r>
              <a:rPr lang="en-US" altLang="zh-CN" sz="2000" b="0">
                <a:cs typeface="Times New Roman" pitchFamily="18" charset="0"/>
                <a:sym typeface="Symbol" pitchFamily="18" charset="2"/>
              </a:rPr>
              <a:t></a:t>
            </a:r>
          </a:p>
        </p:txBody>
      </p:sp>
      <p:sp>
        <p:nvSpPr>
          <p:cNvPr id="11" name="Rectangle 15"/>
          <p:cNvSpPr>
            <a:spLocks noChangeArrowheads="1"/>
          </p:cNvSpPr>
          <p:nvPr/>
        </p:nvSpPr>
        <p:spPr bwMode="auto">
          <a:xfrm>
            <a:off x="7315200" y="4876800"/>
            <a:ext cx="941388" cy="701675"/>
          </a:xfrm>
          <a:prstGeom prst="rect">
            <a:avLst/>
          </a:prstGeom>
          <a:noFill/>
          <a:ln w="9525" algn="ctr">
            <a:noFill/>
            <a:miter lim="800000"/>
            <a:headEnd/>
            <a:tailEnd/>
          </a:ln>
          <a:effectLst/>
        </p:spPr>
        <p:txBody>
          <a:bodyPr wrap="none">
            <a:spAutoFit/>
          </a:bodyPr>
          <a:lstStyle/>
          <a:p>
            <a:pPr algn="ctr"/>
            <a:r>
              <a:rPr lang="en-US" altLang="zh-CN" sz="2000" b="0" i="1">
                <a:cs typeface="Times New Roman" pitchFamily="18" charset="0"/>
              </a:rPr>
              <a:t>b</a:t>
            </a:r>
            <a:r>
              <a:rPr lang="en-US" altLang="zh-CN" sz="2000" b="0">
                <a:cs typeface="Times New Roman" pitchFamily="18" charset="0"/>
                <a:sym typeface="Symbol" pitchFamily="18" charset="2"/>
              </a:rPr>
              <a:t></a:t>
            </a:r>
            <a:r>
              <a:rPr lang="en-US" altLang="zh-CN" sz="2000" b="0" i="1">
                <a:cs typeface="Times New Roman" pitchFamily="18" charset="0"/>
              </a:rPr>
              <a:t>c</a:t>
            </a:r>
            <a:r>
              <a:rPr lang="en-US" altLang="zh-CN" sz="2000" b="0">
                <a:cs typeface="Times New Roman" pitchFamily="18" charset="0"/>
                <a:sym typeface="Symbol" pitchFamily="18" charset="2"/>
              </a:rPr>
              <a:t></a:t>
            </a:r>
            <a:r>
              <a:rPr lang="en-US" altLang="zh-CN" sz="2000" b="0" i="1">
                <a:cs typeface="Times New Roman" pitchFamily="18" charset="0"/>
              </a:rPr>
              <a:t>d</a:t>
            </a:r>
            <a:endParaRPr lang="en-US" altLang="zh-CN" sz="2000" b="0">
              <a:cs typeface="Times New Roman" pitchFamily="18" charset="0"/>
              <a:sym typeface="Symbol" pitchFamily="18" charset="2"/>
            </a:endParaRPr>
          </a:p>
          <a:p>
            <a:pPr algn="ctr" eaLnBrk="0" hangingPunct="0"/>
            <a:r>
              <a:rPr lang="en-US" altLang="zh-CN" sz="2000" b="0" i="1">
                <a:cs typeface="Times New Roman" pitchFamily="18" charset="0"/>
                <a:sym typeface="Symbol" pitchFamily="18" charset="2"/>
              </a:rPr>
              <a:t>c</a:t>
            </a:r>
            <a:r>
              <a:rPr lang="en-US" altLang="zh-CN" sz="2000" b="0">
                <a:cs typeface="Times New Roman" pitchFamily="18" charset="0"/>
                <a:sym typeface="Symbol" pitchFamily="18" charset="2"/>
              </a:rPr>
              <a:t></a:t>
            </a:r>
            <a:r>
              <a:rPr lang="en-US" altLang="zh-CN" sz="2000" b="0">
                <a:cs typeface="Times New Roman" pitchFamily="18" charset="0"/>
              </a:rPr>
              <a:t>(</a:t>
            </a:r>
            <a:r>
              <a:rPr lang="en-US" altLang="zh-CN" sz="2000" b="0" i="1">
                <a:cs typeface="Times New Roman" pitchFamily="18" charset="0"/>
                <a:sym typeface="Symbol" pitchFamily="18" charset="2"/>
              </a:rPr>
              <a:t>b</a:t>
            </a:r>
            <a:r>
              <a:rPr lang="en-US" altLang="zh-CN" sz="2000" b="0">
                <a:cs typeface="Times New Roman" pitchFamily="18" charset="0"/>
                <a:sym typeface="Symbol" pitchFamily="18" charset="2"/>
              </a:rPr>
              <a:t></a:t>
            </a:r>
          </a:p>
        </p:txBody>
      </p:sp>
      <p:graphicFrame>
        <p:nvGraphicFramePr>
          <p:cNvPr id="12" name="Group 87"/>
          <p:cNvGraphicFramePr>
            <a:graphicFrameLocks noGrp="1"/>
          </p:cNvGraphicFramePr>
          <p:nvPr/>
        </p:nvGraphicFramePr>
        <p:xfrm>
          <a:off x="4495800" y="3581400"/>
          <a:ext cx="4267199" cy="2057400"/>
        </p:xfrm>
        <a:graphic>
          <a:graphicData uri="http://schemas.openxmlformats.org/drawingml/2006/table">
            <a:tbl>
              <a:tblPr/>
              <a:tblGrid>
                <a:gridCol w="809798"/>
                <a:gridCol w="1842654"/>
                <a:gridCol w="1614747"/>
              </a:tblGrid>
              <a:tr h="685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轮数</a:t>
                      </a:r>
                      <a:endParaRPr kumimoji="0" lang="zh-CN" altLang="en-US"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基本逻辑函数</a:t>
                      </a:r>
                      <a:endParaRPr kumimoji="0" lang="zh-CN" altLang="en-US"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g</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b</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71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b</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G</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b</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H</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b</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I</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b</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              </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 name="Rectangle 50"/>
          <p:cNvSpPr>
            <a:spLocks noChangeArrowheads="1"/>
          </p:cNvSpPr>
          <p:nvPr/>
        </p:nvSpPr>
        <p:spPr bwMode="auto">
          <a:xfrm>
            <a:off x="737945" y="3122583"/>
            <a:ext cx="3464411" cy="400110"/>
          </a:xfrm>
          <a:prstGeom prst="rect">
            <a:avLst/>
          </a:prstGeom>
          <a:noFill/>
          <a:ln w="9525" algn="ctr">
            <a:noFill/>
            <a:miter lim="800000"/>
            <a:headEnd/>
            <a:tailEnd/>
          </a:ln>
          <a:effectLst/>
        </p:spPr>
        <p:txBody>
          <a:bodyPr wrap="none" anchor="ctr">
            <a:spAutoFit/>
          </a:bodyPr>
          <a:lstStyle/>
          <a:p>
            <a:pPr algn="ctr"/>
            <a:r>
              <a:rPr lang="zh-CN" altLang="en-US" sz="2000" dirty="0" smtClean="0">
                <a:effectLst>
                  <a:outerShdw blurRad="38100" dist="38100" dir="2700000" algn="tl">
                    <a:srgbClr val="000000">
                      <a:alpha val="43137"/>
                    </a:srgbClr>
                  </a:outerShdw>
                </a:effectLst>
              </a:rPr>
              <a:t>表</a:t>
            </a:r>
            <a:r>
              <a:rPr lang="en-US" altLang="zh-CN" sz="2000" dirty="0" smtClean="0">
                <a:effectLst>
                  <a:outerShdw blurRad="38100" dist="38100" dir="2700000" algn="tl">
                    <a:srgbClr val="000000">
                      <a:alpha val="43137"/>
                    </a:srgbClr>
                  </a:outerShdw>
                </a:effectLst>
              </a:rPr>
              <a:t>5-4 </a:t>
            </a:r>
            <a:r>
              <a:rPr lang="zh-CN" altLang="en-US" sz="2000" dirty="0">
                <a:effectLst>
                  <a:outerShdw blurRad="38100" dist="38100" dir="2700000" algn="tl">
                    <a:srgbClr val="000000">
                      <a:alpha val="43137"/>
                    </a:srgbClr>
                  </a:outerShdw>
                </a:effectLst>
              </a:rPr>
              <a:t>基本逻辑函数的真值表</a:t>
            </a:r>
            <a:endParaRPr lang="zh-CN" altLang="en-US" sz="2000" dirty="0">
              <a:effectLst>
                <a:outerShdw blurRad="38100" dist="38100" dir="2700000" algn="tl">
                  <a:srgbClr val="000000">
                    <a:alpha val="43137"/>
                  </a:srgbClr>
                </a:outerShdw>
              </a:effectLst>
              <a:latin typeface="Arial" charset="0"/>
            </a:endParaRPr>
          </a:p>
        </p:txBody>
      </p:sp>
      <p:graphicFrame>
        <p:nvGraphicFramePr>
          <p:cNvPr id="14" name="Group 78"/>
          <p:cNvGraphicFramePr>
            <a:graphicFrameLocks noGrp="1"/>
          </p:cNvGraphicFramePr>
          <p:nvPr/>
        </p:nvGraphicFramePr>
        <p:xfrm>
          <a:off x="762000" y="3581400"/>
          <a:ext cx="3429000" cy="2987040"/>
        </p:xfrm>
        <a:graphic>
          <a:graphicData uri="http://schemas.openxmlformats.org/drawingml/2006/table">
            <a:tbl>
              <a:tblPr/>
              <a:tblGrid>
                <a:gridCol w="995363"/>
                <a:gridCol w="2433637"/>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b   c</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d</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     G    H     I</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52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0     0     1     1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1     1     1     0</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 name="Object 83"/>
          <p:cNvGraphicFramePr>
            <a:graphicFrameLocks noChangeAspect="1"/>
          </p:cNvGraphicFramePr>
          <p:nvPr/>
        </p:nvGraphicFramePr>
        <p:xfrm>
          <a:off x="8077200" y="5181600"/>
          <a:ext cx="285750" cy="381000"/>
        </p:xfrm>
        <a:graphic>
          <a:graphicData uri="http://schemas.openxmlformats.org/presentationml/2006/ole">
            <p:oleObj spid="_x0000_s952323" name="公式" r:id="rId5" imgW="152268" imgH="203024" progId="Equation.3">
              <p:embed/>
            </p:oleObj>
          </a:graphicData>
        </a:graphic>
      </p:graphicFrame>
      <p:sp>
        <p:nvSpPr>
          <p:cNvPr id="1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37</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5.3.3 MD5</a:t>
            </a:r>
            <a:r>
              <a:rPr lang="zh-CN" altLang="en-US" dirty="0" smtClean="0"/>
              <a:t>的安全性</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10000"/>
              </a:lnSpc>
            </a:pPr>
            <a:r>
              <a:rPr lang="en-US" altLang="zh-CN" dirty="0" smtClean="0"/>
              <a:t>MD5</a:t>
            </a:r>
            <a:r>
              <a:rPr lang="zh-CN" altLang="en-US" dirty="0" smtClean="0"/>
              <a:t>安全的核心性质</a:t>
            </a:r>
          </a:p>
          <a:p>
            <a:pPr lvl="1">
              <a:lnSpc>
                <a:spcPct val="110000"/>
              </a:lnSpc>
            </a:pPr>
            <a:r>
              <a:rPr lang="zh-CN" altLang="en-US" dirty="0" smtClean="0"/>
              <a:t>杂凑码中</a:t>
            </a:r>
            <a:r>
              <a:rPr lang="zh-CN" altLang="en-US" dirty="0" smtClean="0">
                <a:solidFill>
                  <a:srgbClr val="0000FF"/>
                </a:solidFill>
              </a:rPr>
              <a:t>每一个比特是所有输入比特的函数</a:t>
            </a:r>
          </a:p>
          <a:p>
            <a:pPr lvl="2">
              <a:lnSpc>
                <a:spcPct val="110000"/>
              </a:lnSpc>
            </a:pPr>
            <a:r>
              <a:rPr lang="zh-CN" altLang="en-US" dirty="0" smtClean="0"/>
              <a:t>因此</a:t>
            </a:r>
            <a:r>
              <a:rPr lang="zh-CN" altLang="en-US" dirty="0" smtClean="0">
                <a:solidFill>
                  <a:srgbClr val="0000FF"/>
                </a:solidFill>
              </a:rPr>
              <a:t>获得了很好的混淆效果</a:t>
            </a:r>
            <a:r>
              <a:rPr lang="zh-CN" altLang="en-US" dirty="0" smtClean="0"/>
              <a:t>，从而使得</a:t>
            </a:r>
            <a:r>
              <a:rPr lang="zh-CN" altLang="en-US" dirty="0" smtClean="0">
                <a:solidFill>
                  <a:srgbClr val="0000FF"/>
                </a:solidFill>
              </a:rPr>
              <a:t>不可能随机选择两个具有相同杂凑值的消息</a:t>
            </a:r>
          </a:p>
          <a:p>
            <a:pPr lvl="1">
              <a:lnSpc>
                <a:spcPct val="110000"/>
              </a:lnSpc>
            </a:pPr>
            <a:r>
              <a:rPr lang="en-US" altLang="zh-CN" dirty="0" err="1" smtClean="0"/>
              <a:t>Rivest</a:t>
            </a:r>
            <a:r>
              <a:rPr lang="zh-CN" altLang="en-US" dirty="0" smtClean="0"/>
              <a:t>猜想作为</a:t>
            </a:r>
            <a:r>
              <a:rPr lang="en-US" altLang="zh-CN" dirty="0" smtClean="0"/>
              <a:t>128</a:t>
            </a:r>
            <a:r>
              <a:rPr lang="zh-CN" altLang="en-US" dirty="0" smtClean="0"/>
              <a:t>比特长的杂凑值来说，</a:t>
            </a:r>
            <a:r>
              <a:rPr lang="en-US" altLang="zh-CN" dirty="0" smtClean="0"/>
              <a:t>MD5</a:t>
            </a:r>
            <a:r>
              <a:rPr lang="zh-CN" altLang="en-US" dirty="0" smtClean="0"/>
              <a:t>的强度达到了</a:t>
            </a:r>
            <a:r>
              <a:rPr lang="zh-CN" altLang="en-US" dirty="0" smtClean="0">
                <a:solidFill>
                  <a:srgbClr val="0000FF"/>
                </a:solidFill>
              </a:rPr>
              <a:t>最大</a:t>
            </a:r>
          </a:p>
          <a:p>
            <a:pPr lvl="2">
              <a:lnSpc>
                <a:spcPct val="110000"/>
              </a:lnSpc>
            </a:pPr>
            <a:r>
              <a:rPr lang="zh-CN" altLang="en-US" dirty="0" smtClean="0"/>
              <a:t>找出具有相同杂凑值的两个消息需执行</a:t>
            </a:r>
            <a:r>
              <a:rPr lang="en-US" altLang="zh-CN" i="1" dirty="0" smtClean="0">
                <a:solidFill>
                  <a:srgbClr val="0000FF"/>
                </a:solidFill>
              </a:rPr>
              <a:t>O</a:t>
            </a:r>
            <a:r>
              <a:rPr lang="en-US" altLang="zh-CN" dirty="0" smtClean="0">
                <a:solidFill>
                  <a:srgbClr val="0000FF"/>
                </a:solidFill>
              </a:rPr>
              <a:t>(2</a:t>
            </a:r>
            <a:r>
              <a:rPr lang="en-US" altLang="zh-CN" baseline="30000" dirty="0" smtClean="0">
                <a:solidFill>
                  <a:srgbClr val="0000FF"/>
                </a:solidFill>
              </a:rPr>
              <a:t>64</a:t>
            </a:r>
            <a:r>
              <a:rPr lang="en-US" altLang="zh-CN" dirty="0" smtClean="0">
                <a:solidFill>
                  <a:srgbClr val="0000FF"/>
                </a:solidFill>
              </a:rPr>
              <a:t>)</a:t>
            </a:r>
            <a:r>
              <a:rPr lang="zh-CN" altLang="en-US" dirty="0" smtClean="0"/>
              <a:t>次运算</a:t>
            </a:r>
          </a:p>
          <a:p>
            <a:pPr lvl="2">
              <a:lnSpc>
                <a:spcPct val="110000"/>
              </a:lnSpc>
            </a:pPr>
            <a:r>
              <a:rPr lang="zh-CN" altLang="en-US" dirty="0" smtClean="0"/>
              <a:t>寻找具有给定杂凑值的一个消息需执行</a:t>
            </a:r>
            <a:r>
              <a:rPr lang="en-US" altLang="zh-CN" i="1" dirty="0" smtClean="0">
                <a:solidFill>
                  <a:srgbClr val="0000FF"/>
                </a:solidFill>
              </a:rPr>
              <a:t>O</a:t>
            </a:r>
            <a:r>
              <a:rPr lang="en-US" altLang="zh-CN" dirty="0" smtClean="0">
                <a:solidFill>
                  <a:srgbClr val="0000FF"/>
                </a:solidFill>
              </a:rPr>
              <a:t>(2</a:t>
            </a:r>
            <a:r>
              <a:rPr lang="en-US" altLang="zh-CN" baseline="30000" dirty="0" smtClean="0">
                <a:solidFill>
                  <a:srgbClr val="0000FF"/>
                </a:solidFill>
              </a:rPr>
              <a:t>128</a:t>
            </a:r>
            <a:r>
              <a:rPr lang="en-US" altLang="zh-CN" dirty="0" smtClean="0">
                <a:solidFill>
                  <a:srgbClr val="0000FF"/>
                </a:solidFill>
              </a:rPr>
              <a:t>)</a:t>
            </a:r>
            <a:r>
              <a:rPr lang="zh-CN" altLang="en-US" dirty="0" smtClean="0"/>
              <a:t>次运算</a:t>
            </a:r>
          </a:p>
          <a:p>
            <a:pPr lvl="2">
              <a:lnSpc>
                <a:spcPct val="110000"/>
              </a:lnSpc>
            </a:pPr>
            <a:r>
              <a:rPr lang="zh-CN" altLang="en-US" dirty="0" smtClean="0"/>
              <a:t>注意第</a:t>
            </a:r>
            <a:r>
              <a:rPr lang="en-US" altLang="zh-CN" dirty="0" smtClean="0"/>
              <a:t>I</a:t>
            </a:r>
            <a:r>
              <a:rPr lang="zh-CN" altLang="en-US" dirty="0" smtClean="0"/>
              <a:t>类生日攻击中</a:t>
            </a:r>
            <a:r>
              <a:rPr lang="en-US" altLang="zh-CN" i="1" dirty="0" smtClean="0">
                <a:solidFill>
                  <a:srgbClr val="0000FF"/>
                </a:solidFill>
              </a:rPr>
              <a:t>O</a:t>
            </a:r>
            <a:r>
              <a:rPr lang="en-US" altLang="zh-CN" dirty="0" smtClean="0">
                <a:solidFill>
                  <a:srgbClr val="0000FF"/>
                </a:solidFill>
              </a:rPr>
              <a:t>(</a:t>
            </a:r>
            <a:r>
              <a:rPr lang="en-US" altLang="zh-CN" dirty="0" smtClean="0"/>
              <a:t>2</a:t>
            </a:r>
            <a:r>
              <a:rPr lang="en-US" altLang="zh-CN" baseline="30000" dirty="0" smtClean="0"/>
              <a:t>m-1</a:t>
            </a:r>
            <a:r>
              <a:rPr lang="en-US" altLang="zh-CN" dirty="0" smtClean="0">
                <a:solidFill>
                  <a:srgbClr val="0000FF"/>
                </a:solidFill>
              </a:rPr>
              <a:t>)</a:t>
            </a:r>
            <a:r>
              <a:rPr lang="zh-CN" altLang="en-US" dirty="0" smtClean="0"/>
              <a:t>的成功概率仅有</a:t>
            </a:r>
            <a:r>
              <a:rPr lang="en-US" altLang="zh-CN" dirty="0" smtClean="0"/>
              <a:t>0.5    </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38</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5.3.3 MD5</a:t>
            </a:r>
            <a:r>
              <a:rPr lang="zh-CN" altLang="en-US" dirty="0" smtClean="0"/>
              <a:t>的安全性</a:t>
            </a:r>
            <a:endParaRPr lang="zh-CN" altLang="en-US" dirty="0"/>
          </a:p>
        </p:txBody>
      </p:sp>
      <p:sp>
        <p:nvSpPr>
          <p:cNvPr id="3" name="内容占位符 2"/>
          <p:cNvSpPr>
            <a:spLocks noGrp="1"/>
          </p:cNvSpPr>
          <p:nvPr>
            <p:ph idx="1"/>
          </p:nvPr>
        </p:nvSpPr>
        <p:spPr>
          <a:xfrm>
            <a:off x="457200" y="914400"/>
            <a:ext cx="8458200" cy="5562600"/>
          </a:xfrm>
        </p:spPr>
        <p:txBody>
          <a:bodyPr/>
          <a:lstStyle/>
          <a:p>
            <a:pPr>
              <a:lnSpc>
                <a:spcPct val="100000"/>
              </a:lnSpc>
            </a:pPr>
            <a:r>
              <a:rPr lang="zh-CN" altLang="en-US" dirty="0" smtClean="0"/>
              <a:t>对</a:t>
            </a:r>
            <a:r>
              <a:rPr lang="en-US" altLang="zh-CN" dirty="0" smtClean="0"/>
              <a:t>MD5</a:t>
            </a:r>
            <a:r>
              <a:rPr lang="zh-CN" altLang="en-US" dirty="0" smtClean="0"/>
              <a:t>的攻击已取得的一些结果：</a:t>
            </a:r>
          </a:p>
          <a:p>
            <a:pPr lvl="1">
              <a:lnSpc>
                <a:spcPct val="100000"/>
              </a:lnSpc>
            </a:pPr>
            <a:r>
              <a:rPr lang="zh-CN" altLang="en-US" sz="2000" dirty="0" smtClean="0"/>
              <a:t>① </a:t>
            </a:r>
            <a:r>
              <a:rPr lang="en-US" altLang="zh-CN" sz="2000" dirty="0" err="1" smtClean="0"/>
              <a:t>T.Berson</a:t>
            </a:r>
            <a:r>
              <a:rPr lang="en-US" altLang="zh-CN" sz="2000" dirty="0" smtClean="0"/>
              <a:t> 1992</a:t>
            </a:r>
            <a:r>
              <a:rPr lang="zh-CN" altLang="en-US" sz="2000" dirty="0" smtClean="0"/>
              <a:t>年证明：</a:t>
            </a:r>
            <a:r>
              <a:rPr lang="zh-CN" altLang="en-US" sz="2000" dirty="0" smtClean="0">
                <a:solidFill>
                  <a:srgbClr val="0000FF"/>
                </a:solidFill>
              </a:rPr>
              <a:t>对单轮</a:t>
            </a:r>
            <a:r>
              <a:rPr lang="en-US" altLang="zh-CN" sz="2000" dirty="0" smtClean="0">
                <a:solidFill>
                  <a:srgbClr val="0000FF"/>
                </a:solidFill>
              </a:rPr>
              <a:t>MD5</a:t>
            </a:r>
            <a:r>
              <a:rPr lang="zh-CN" altLang="en-US" sz="2000" dirty="0" smtClean="0">
                <a:solidFill>
                  <a:srgbClr val="0000FF"/>
                </a:solidFill>
              </a:rPr>
              <a:t>使用差分密码分析</a:t>
            </a:r>
            <a:r>
              <a:rPr lang="zh-CN" altLang="en-US" sz="2000" dirty="0" smtClean="0"/>
              <a:t>，可在合理的时间内找出具有相同杂凑值的两个消息。</a:t>
            </a:r>
          </a:p>
          <a:p>
            <a:pPr lvl="2">
              <a:lnSpc>
                <a:spcPct val="100000"/>
              </a:lnSpc>
            </a:pPr>
            <a:r>
              <a:rPr lang="zh-CN" altLang="en-US" sz="2000" dirty="0" smtClean="0"/>
              <a:t>但这种攻击还</a:t>
            </a:r>
            <a:r>
              <a:rPr lang="zh-CN" altLang="en-US" sz="2000" dirty="0" smtClean="0">
                <a:solidFill>
                  <a:srgbClr val="0000FF"/>
                </a:solidFill>
              </a:rPr>
              <a:t>未能成功地推广到</a:t>
            </a:r>
            <a:r>
              <a:rPr lang="en-US" altLang="zh-CN" sz="2000" dirty="0" smtClean="0">
                <a:solidFill>
                  <a:srgbClr val="0000FF"/>
                </a:solidFill>
              </a:rPr>
              <a:t>4</a:t>
            </a:r>
            <a:r>
              <a:rPr lang="zh-CN" altLang="en-US" sz="2000" dirty="0" smtClean="0">
                <a:solidFill>
                  <a:srgbClr val="0000FF"/>
                </a:solidFill>
              </a:rPr>
              <a:t>轮</a:t>
            </a:r>
            <a:r>
              <a:rPr lang="en-US" altLang="zh-CN" sz="2000" dirty="0" smtClean="0">
                <a:solidFill>
                  <a:srgbClr val="0000FF"/>
                </a:solidFill>
              </a:rPr>
              <a:t>MD5</a:t>
            </a:r>
          </a:p>
          <a:p>
            <a:pPr lvl="1">
              <a:lnSpc>
                <a:spcPct val="100000"/>
              </a:lnSpc>
            </a:pPr>
            <a:r>
              <a:rPr lang="en-US" altLang="zh-CN" sz="2000" dirty="0" smtClean="0"/>
              <a:t>② </a:t>
            </a:r>
            <a:r>
              <a:rPr lang="en-US" altLang="zh-CN" sz="2000" dirty="0" err="1" smtClean="0"/>
              <a:t>B.Boer</a:t>
            </a:r>
            <a:r>
              <a:rPr lang="zh-CN" altLang="en-US" sz="2000" dirty="0" smtClean="0"/>
              <a:t>和</a:t>
            </a:r>
            <a:r>
              <a:rPr lang="en-US" altLang="zh-CN" sz="2000" dirty="0" smtClean="0"/>
              <a:t>A.Bosselaers1993</a:t>
            </a:r>
            <a:r>
              <a:rPr lang="zh-CN" altLang="en-US" sz="2000" dirty="0" smtClean="0"/>
              <a:t>：可找出</a:t>
            </a:r>
            <a:r>
              <a:rPr lang="zh-CN" altLang="en-US" sz="2000" dirty="0" smtClean="0">
                <a:solidFill>
                  <a:srgbClr val="0000FF"/>
                </a:solidFill>
              </a:rPr>
              <a:t>一个消息分组和两个相关的链接变量</a:t>
            </a:r>
            <a:r>
              <a:rPr lang="zh-CN" altLang="en-US" sz="2000" dirty="0" smtClean="0"/>
              <a:t>（即缓冲区变量</a:t>
            </a:r>
            <a:r>
              <a:rPr lang="en-US" altLang="zh-CN" sz="2000" dirty="0" smtClean="0"/>
              <a:t>ABCD</a:t>
            </a:r>
            <a:r>
              <a:rPr lang="zh-CN" altLang="en-US" sz="2000" dirty="0" smtClean="0"/>
              <a:t>），使得算法产生出相同的输出</a:t>
            </a:r>
          </a:p>
          <a:p>
            <a:pPr lvl="2">
              <a:lnSpc>
                <a:spcPct val="100000"/>
              </a:lnSpc>
            </a:pPr>
            <a:r>
              <a:rPr lang="zh-CN" altLang="en-US" sz="2000" dirty="0" smtClean="0"/>
              <a:t>目前这种攻击还</a:t>
            </a:r>
            <a:r>
              <a:rPr lang="zh-CN" altLang="en-US" sz="2000" dirty="0" smtClean="0">
                <a:solidFill>
                  <a:srgbClr val="0000FF"/>
                </a:solidFill>
              </a:rPr>
              <a:t>未能成功地推广到整个算法</a:t>
            </a:r>
          </a:p>
          <a:p>
            <a:pPr lvl="2">
              <a:lnSpc>
                <a:spcPct val="100000"/>
              </a:lnSpc>
            </a:pPr>
            <a:r>
              <a:rPr lang="en-US" altLang="zh-CN" sz="2000" dirty="0" smtClean="0"/>
              <a:t>Y</a:t>
            </a:r>
            <a:r>
              <a:rPr lang="en-US" altLang="zh-CN" sz="2000" baseline="-25000" dirty="0" smtClean="0"/>
              <a:t>i</a:t>
            </a:r>
            <a:r>
              <a:rPr lang="zh-CN" altLang="en-US" sz="2000" dirty="0" smtClean="0"/>
              <a:t>和</a:t>
            </a:r>
            <a:r>
              <a:rPr lang="en-US" altLang="zh-CN" sz="2000" dirty="0" smtClean="0"/>
              <a:t>A1,B1,C1,D1     Y</a:t>
            </a:r>
            <a:r>
              <a:rPr lang="en-US" altLang="zh-CN" sz="2000" baseline="-25000" dirty="0" smtClean="0"/>
              <a:t>i</a:t>
            </a:r>
            <a:r>
              <a:rPr lang="zh-CN" altLang="en-US" sz="2000" dirty="0" smtClean="0"/>
              <a:t>和</a:t>
            </a:r>
            <a:r>
              <a:rPr lang="en-US" altLang="zh-CN" sz="2000" dirty="0" smtClean="0"/>
              <a:t>A2,B2,C2,D2, </a:t>
            </a:r>
            <a:r>
              <a:rPr lang="zh-CN" altLang="en-US" sz="2000" dirty="0" smtClean="0"/>
              <a:t>均输出</a:t>
            </a:r>
            <a:r>
              <a:rPr lang="en-US" altLang="zh-CN" sz="2000" dirty="0" smtClean="0"/>
              <a:t>A3,B3,C3,D3</a:t>
            </a:r>
          </a:p>
          <a:p>
            <a:pPr lvl="1">
              <a:lnSpc>
                <a:spcPct val="100000"/>
              </a:lnSpc>
            </a:pPr>
            <a:r>
              <a:rPr lang="en-US" altLang="zh-CN" sz="2000" dirty="0" smtClean="0"/>
              <a:t>③ H.Dobbertin1996</a:t>
            </a:r>
            <a:r>
              <a:rPr lang="zh-CN" altLang="en-US" sz="2000" dirty="0" smtClean="0"/>
              <a:t>：</a:t>
            </a:r>
            <a:r>
              <a:rPr lang="zh-CN" altLang="en-US" sz="2000" dirty="0" smtClean="0">
                <a:solidFill>
                  <a:srgbClr val="0000FF"/>
                </a:solidFill>
              </a:rPr>
              <a:t>对单个</a:t>
            </a:r>
            <a:r>
              <a:rPr lang="en-US" altLang="zh-CN" sz="2000" dirty="0" smtClean="0">
                <a:solidFill>
                  <a:srgbClr val="0000FF"/>
                </a:solidFill>
              </a:rPr>
              <a:t>512</a:t>
            </a:r>
            <a:r>
              <a:rPr lang="zh-CN" altLang="en-US" sz="2000" dirty="0" smtClean="0">
                <a:solidFill>
                  <a:srgbClr val="0000FF"/>
                </a:solidFill>
              </a:rPr>
              <a:t>比特长的</a:t>
            </a:r>
            <a:r>
              <a:rPr lang="zh-CN" altLang="en-US" sz="2000" dirty="0" smtClean="0">
                <a:solidFill>
                  <a:srgbClr val="C3093E"/>
                </a:solidFill>
              </a:rPr>
              <a:t>消息分组</a:t>
            </a:r>
            <a:r>
              <a:rPr lang="zh-CN" altLang="en-US" sz="2000" dirty="0" smtClean="0">
                <a:solidFill>
                  <a:srgbClr val="0000FF"/>
                </a:solidFill>
              </a:rPr>
              <a:t>已成功地找出了碰撞</a:t>
            </a:r>
            <a:r>
              <a:rPr lang="zh-CN" altLang="en-US" sz="2000" dirty="0" smtClean="0"/>
              <a:t>，即可找出另一个消息分组，使得算法对两个消息分组的</a:t>
            </a:r>
            <a:r>
              <a:rPr lang="en-US" altLang="zh-CN" sz="2000" dirty="0" smtClean="0"/>
              <a:t>128</a:t>
            </a:r>
            <a:r>
              <a:rPr lang="zh-CN" altLang="en-US" sz="2000" dirty="0" smtClean="0"/>
              <a:t>比特长的输出相同。</a:t>
            </a:r>
          </a:p>
          <a:p>
            <a:pPr lvl="2">
              <a:lnSpc>
                <a:spcPct val="100000"/>
              </a:lnSpc>
            </a:pPr>
            <a:r>
              <a:rPr lang="zh-CN" altLang="en-US" sz="2000" dirty="0" smtClean="0"/>
              <a:t>目前这种攻击</a:t>
            </a:r>
            <a:r>
              <a:rPr lang="zh-CN" altLang="en-US" sz="2000" dirty="0" smtClean="0">
                <a:solidFill>
                  <a:srgbClr val="0000FF"/>
                </a:solidFill>
              </a:rPr>
              <a:t>还未成功推广到在有初值</a:t>
            </a:r>
            <a:r>
              <a:rPr lang="en-US" altLang="zh-CN" sz="2000" dirty="0" smtClean="0">
                <a:solidFill>
                  <a:srgbClr val="0000FF"/>
                </a:solidFill>
              </a:rPr>
              <a:t>IV</a:t>
            </a:r>
            <a:r>
              <a:rPr lang="zh-CN" altLang="en-US" sz="2000" dirty="0" smtClean="0">
                <a:solidFill>
                  <a:srgbClr val="0000FF"/>
                </a:solidFill>
              </a:rPr>
              <a:t>时对整个消息运行该算法</a:t>
            </a:r>
            <a:r>
              <a:rPr lang="en-US" altLang="zh-CN" sz="2000" dirty="0" smtClean="0"/>
              <a:t>(</a:t>
            </a:r>
            <a:r>
              <a:rPr lang="zh-CN" altLang="en-US" sz="2000" dirty="0" smtClean="0"/>
              <a:t>即链接变量是不相关的，不是从同一个初始向量出发导出的两个链接变量</a:t>
            </a:r>
            <a:r>
              <a:rPr lang="en-US" altLang="zh-CN" sz="2000" dirty="0" smtClean="0"/>
              <a:t>)</a:t>
            </a:r>
            <a:endParaRPr lang="en-US" altLang="zh-CN"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39</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5.1.1 </a:t>
            </a:r>
            <a:r>
              <a:rPr lang="zh-CN" altLang="en-US" dirty="0" smtClean="0"/>
              <a:t>消息认证码的定义及使用方式</a:t>
            </a:r>
            <a:endParaRPr lang="zh-CN" altLang="en-US" dirty="0"/>
          </a:p>
        </p:txBody>
      </p:sp>
      <p:sp>
        <p:nvSpPr>
          <p:cNvPr id="3" name="内容占位符 2"/>
          <p:cNvSpPr>
            <a:spLocks noGrp="1"/>
          </p:cNvSpPr>
          <p:nvPr>
            <p:ph idx="1"/>
          </p:nvPr>
        </p:nvSpPr>
        <p:spPr>
          <a:xfrm>
            <a:off x="457200" y="990600"/>
            <a:ext cx="7924800" cy="5486400"/>
          </a:xfrm>
        </p:spPr>
        <p:txBody>
          <a:bodyPr/>
          <a:lstStyle/>
          <a:p>
            <a:pPr>
              <a:lnSpc>
                <a:spcPct val="100000"/>
              </a:lnSpc>
            </a:pPr>
            <a:r>
              <a:rPr lang="zh-CN" altLang="en-US" sz="2400" dirty="0" smtClean="0"/>
              <a:t>消息认证机制和数字签字机制</a:t>
            </a:r>
            <a:r>
              <a:rPr lang="zh-CN" altLang="en-US" sz="2400" dirty="0" smtClean="0">
                <a:solidFill>
                  <a:srgbClr val="0000FF"/>
                </a:solidFill>
              </a:rPr>
              <a:t>需要有产生认证符</a:t>
            </a:r>
            <a:r>
              <a:rPr lang="zh-CN" altLang="en-US" sz="2400" dirty="0" smtClean="0"/>
              <a:t>的基本功能</a:t>
            </a:r>
          </a:p>
          <a:p>
            <a:pPr lvl="1">
              <a:lnSpc>
                <a:spcPct val="100000"/>
              </a:lnSpc>
            </a:pPr>
            <a:r>
              <a:rPr lang="zh-CN" altLang="en-US" sz="2000" dirty="0" smtClean="0"/>
              <a:t>这一基本功能又作为认证协议的一个组成部分</a:t>
            </a:r>
          </a:p>
          <a:p>
            <a:pPr lvl="1">
              <a:lnSpc>
                <a:spcPct val="100000"/>
              </a:lnSpc>
            </a:pPr>
            <a:r>
              <a:rPr lang="zh-CN" altLang="en-US" sz="2000" dirty="0" smtClean="0"/>
              <a:t>认证符是</a:t>
            </a:r>
            <a:r>
              <a:rPr lang="zh-CN" altLang="en-US" sz="2000" dirty="0" smtClean="0">
                <a:solidFill>
                  <a:srgbClr val="0000FF"/>
                </a:solidFill>
              </a:rPr>
              <a:t>用于认证消息的数值，经过压缩函数计算而得</a:t>
            </a:r>
          </a:p>
          <a:p>
            <a:pPr lvl="1">
              <a:lnSpc>
                <a:spcPct val="100000"/>
              </a:lnSpc>
            </a:pPr>
            <a:r>
              <a:rPr lang="zh-CN" altLang="en-US" sz="2000" dirty="0" smtClean="0">
                <a:solidFill>
                  <a:srgbClr val="C3093E"/>
                </a:solidFill>
              </a:rPr>
              <a:t>认证符的产生有两大类</a:t>
            </a:r>
          </a:p>
          <a:p>
            <a:pPr lvl="2">
              <a:lnSpc>
                <a:spcPct val="100000"/>
              </a:lnSpc>
            </a:pPr>
            <a:r>
              <a:rPr lang="zh-CN" altLang="en-US" sz="2000" dirty="0" smtClean="0">
                <a:solidFill>
                  <a:srgbClr val="0000FF"/>
                </a:solidFill>
              </a:rPr>
              <a:t>消息认证码：</a:t>
            </a:r>
            <a:r>
              <a:rPr lang="en-US" altLang="zh-CN" sz="2000" dirty="0" smtClean="0">
                <a:solidFill>
                  <a:srgbClr val="0000FF"/>
                </a:solidFill>
              </a:rPr>
              <a:t>MAC(Message Authentication Code)</a:t>
            </a:r>
          </a:p>
          <a:p>
            <a:pPr lvl="2">
              <a:lnSpc>
                <a:spcPct val="100000"/>
              </a:lnSpc>
            </a:pPr>
            <a:r>
              <a:rPr lang="zh-CN" altLang="en-US" sz="2000" dirty="0" smtClean="0">
                <a:solidFill>
                  <a:srgbClr val="0000FF"/>
                </a:solidFill>
              </a:rPr>
              <a:t>杂凑函数</a:t>
            </a:r>
            <a:r>
              <a:rPr lang="en-US" altLang="zh-CN" sz="2000" dirty="0" smtClean="0">
                <a:solidFill>
                  <a:srgbClr val="0000FF"/>
                </a:solidFill>
              </a:rPr>
              <a:t>(</a:t>
            </a:r>
            <a:r>
              <a:rPr lang="zh-CN" altLang="en-US" sz="2000" dirty="0" smtClean="0">
                <a:solidFill>
                  <a:srgbClr val="0000FF"/>
                </a:solidFill>
              </a:rPr>
              <a:t>也称散列函数，</a:t>
            </a:r>
            <a:r>
              <a:rPr lang="en-US" altLang="zh-CN" sz="2000" dirty="0" smtClean="0">
                <a:solidFill>
                  <a:srgbClr val="0000FF"/>
                </a:solidFill>
              </a:rPr>
              <a:t>hash function)</a:t>
            </a:r>
          </a:p>
          <a:p>
            <a:pPr>
              <a:lnSpc>
                <a:spcPct val="100000"/>
              </a:lnSpc>
            </a:pPr>
            <a:r>
              <a:rPr lang="zh-CN" altLang="en-US" sz="2400" dirty="0" smtClean="0">
                <a:solidFill>
                  <a:srgbClr val="0000FF"/>
                </a:solidFill>
              </a:rPr>
              <a:t>消息认证码</a:t>
            </a:r>
            <a:r>
              <a:rPr lang="en-US" altLang="zh-CN" sz="2400" dirty="0" smtClean="0">
                <a:solidFill>
                  <a:srgbClr val="0000FF"/>
                </a:solidFill>
              </a:rPr>
              <a:t>MAC</a:t>
            </a:r>
            <a:r>
              <a:rPr lang="zh-CN" altLang="en-US" sz="2400" dirty="0" smtClean="0"/>
              <a:t>指消息被一</a:t>
            </a:r>
            <a:r>
              <a:rPr lang="zh-CN" altLang="en-US" sz="2400" dirty="0" smtClean="0">
                <a:solidFill>
                  <a:srgbClr val="0000FF"/>
                </a:solidFill>
              </a:rPr>
              <a:t>密钥控制</a:t>
            </a:r>
            <a:r>
              <a:rPr lang="zh-CN" altLang="en-US" sz="2400" dirty="0" smtClean="0"/>
              <a:t>的公开函数作用后产生的、用作认证符的、固定长度的数值，也称为</a:t>
            </a:r>
            <a:r>
              <a:rPr lang="zh-CN" altLang="en-US" sz="2400" dirty="0" smtClean="0">
                <a:solidFill>
                  <a:srgbClr val="0000FF"/>
                </a:solidFill>
              </a:rPr>
              <a:t>密码校验和</a:t>
            </a:r>
          </a:p>
          <a:p>
            <a:pPr lvl="1">
              <a:lnSpc>
                <a:spcPct val="100000"/>
              </a:lnSpc>
            </a:pPr>
            <a:r>
              <a:rPr lang="zh-CN" altLang="en-US" sz="2000" dirty="0" smtClean="0"/>
              <a:t>此时需要通信双方</a:t>
            </a:r>
            <a:r>
              <a:rPr lang="en-US" altLang="zh-CN" sz="2000" dirty="0" smtClean="0"/>
              <a:t>A</a:t>
            </a:r>
            <a:r>
              <a:rPr lang="zh-CN" altLang="en-US" sz="2000" dirty="0" smtClean="0"/>
              <a:t>和</a:t>
            </a:r>
            <a:r>
              <a:rPr lang="en-US" altLang="zh-CN" sz="2000" dirty="0" smtClean="0"/>
              <a:t>B</a:t>
            </a:r>
            <a:r>
              <a:rPr lang="zh-CN" altLang="en-US" sz="2000" dirty="0" smtClean="0">
                <a:solidFill>
                  <a:srgbClr val="0000FF"/>
                </a:solidFill>
              </a:rPr>
              <a:t>共享一密钥</a:t>
            </a:r>
            <a:r>
              <a:rPr lang="en-US" altLang="zh-CN" sz="2000" i="1" dirty="0" smtClean="0">
                <a:latin typeface="Times New Roman" pitchFamily="18" charset="0"/>
              </a:rPr>
              <a:t>k</a:t>
            </a:r>
            <a:endParaRPr lang="en-US" altLang="zh-CN" sz="2000" i="1"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5.3.3 MD5</a:t>
            </a:r>
            <a:r>
              <a:rPr lang="zh-CN" altLang="en-US" dirty="0" smtClean="0"/>
              <a:t>的安全性</a:t>
            </a:r>
            <a:endParaRPr lang="zh-CN" altLang="en-US" dirty="0"/>
          </a:p>
        </p:txBody>
      </p:sp>
      <p:sp>
        <p:nvSpPr>
          <p:cNvPr id="3" name="内容占位符 2"/>
          <p:cNvSpPr>
            <a:spLocks noGrp="1"/>
          </p:cNvSpPr>
          <p:nvPr>
            <p:ph idx="1"/>
          </p:nvPr>
        </p:nvSpPr>
        <p:spPr>
          <a:xfrm>
            <a:off x="457200" y="914400"/>
            <a:ext cx="8458200" cy="5562600"/>
          </a:xfrm>
        </p:spPr>
        <p:txBody>
          <a:bodyPr/>
          <a:lstStyle/>
          <a:p>
            <a:r>
              <a:rPr lang="zh-CN" altLang="en-US" sz="2400" dirty="0" smtClean="0"/>
              <a:t>因此从密码分析的角度来看，</a:t>
            </a:r>
            <a:r>
              <a:rPr lang="en-US" altLang="zh-CN" sz="2400" dirty="0" smtClean="0"/>
              <a:t>MD5</a:t>
            </a:r>
            <a:r>
              <a:rPr lang="zh-CN" altLang="en-US" sz="2400" dirty="0" smtClean="0"/>
              <a:t>被认为是易受攻击的</a:t>
            </a:r>
          </a:p>
          <a:p>
            <a:pPr lvl="1"/>
            <a:r>
              <a:rPr lang="en-US" altLang="zh-CN" dirty="0" smtClean="0"/>
              <a:t>2004</a:t>
            </a:r>
            <a:r>
              <a:rPr lang="zh-CN" altLang="en-US" dirty="0" smtClean="0"/>
              <a:t>年山东大学王小云教授破译了</a:t>
            </a:r>
            <a:r>
              <a:rPr lang="en-US" altLang="zh-CN" dirty="0" smtClean="0"/>
              <a:t>MD5</a:t>
            </a:r>
            <a:r>
              <a:rPr lang="zh-CN" altLang="en-US" dirty="0" smtClean="0"/>
              <a:t>，采用</a:t>
            </a:r>
            <a:r>
              <a:rPr lang="zh-CN" altLang="en-US" dirty="0" smtClean="0">
                <a:latin typeface="华文中宋"/>
              </a:rPr>
              <a:t>”</a:t>
            </a:r>
            <a:r>
              <a:rPr lang="zh-CN" altLang="en-US" dirty="0" smtClean="0">
                <a:solidFill>
                  <a:srgbClr val="C3093E"/>
                </a:solidFill>
              </a:rPr>
              <a:t>比特追踪法</a:t>
            </a:r>
            <a:r>
              <a:rPr lang="zh-CN" altLang="en-US" dirty="0" smtClean="0">
                <a:latin typeface="华文中宋"/>
              </a:rPr>
              <a:t>”</a:t>
            </a:r>
            <a:r>
              <a:rPr lang="en-US" altLang="zh-CN" dirty="0" smtClean="0"/>
              <a:t>(</a:t>
            </a:r>
            <a:r>
              <a:rPr lang="zh-CN" altLang="en-US" dirty="0" smtClean="0"/>
              <a:t>模差分方法</a:t>
            </a:r>
            <a:r>
              <a:rPr lang="en-US" altLang="zh-CN" dirty="0" smtClean="0"/>
              <a:t>)</a:t>
            </a:r>
            <a:r>
              <a:rPr lang="zh-CN" altLang="en-US" dirty="0" smtClean="0"/>
              <a:t>可以很快的找到一个碰撞。而且这种攻击已经部分的可实用化，即找到有意义的碰撞。此外她也在理论上破译了</a:t>
            </a:r>
            <a:r>
              <a:rPr lang="en-US" altLang="zh-CN" dirty="0" smtClean="0"/>
              <a:t>SHA-1</a:t>
            </a:r>
            <a:r>
              <a:rPr lang="zh-CN" altLang="en-US" dirty="0" smtClean="0"/>
              <a:t>等多个算法</a:t>
            </a:r>
          </a:p>
          <a:p>
            <a:pPr lvl="1"/>
            <a:r>
              <a:rPr lang="zh-CN" altLang="en-US" dirty="0" smtClean="0"/>
              <a:t>而从穷搜索的角度来看，第</a:t>
            </a:r>
            <a:r>
              <a:rPr lang="en-US" altLang="zh-CN" dirty="0" smtClean="0"/>
              <a:t>Ⅱ</a:t>
            </a:r>
            <a:r>
              <a:rPr lang="zh-CN" altLang="en-US" dirty="0" smtClean="0"/>
              <a:t>类生日攻击需进行</a:t>
            </a:r>
            <a:r>
              <a:rPr lang="en-US" altLang="zh-CN" dirty="0" smtClean="0"/>
              <a:t>O(2</a:t>
            </a:r>
            <a:r>
              <a:rPr lang="en-US" altLang="zh-CN" baseline="30000" dirty="0" smtClean="0"/>
              <a:t>64</a:t>
            </a:r>
            <a:r>
              <a:rPr lang="en-US" altLang="zh-CN" dirty="0" smtClean="0"/>
              <a:t>)</a:t>
            </a:r>
            <a:r>
              <a:rPr lang="zh-CN" altLang="en-US" dirty="0" smtClean="0"/>
              <a:t>次运算，因此认为</a:t>
            </a:r>
            <a:r>
              <a:rPr lang="en-US" altLang="zh-CN" dirty="0" smtClean="0"/>
              <a:t>MD5</a:t>
            </a:r>
            <a:r>
              <a:rPr lang="zh-CN" altLang="en-US" dirty="0" smtClean="0">
                <a:solidFill>
                  <a:srgbClr val="0000FF"/>
                </a:solidFill>
              </a:rPr>
              <a:t>易受第</a:t>
            </a:r>
            <a:r>
              <a:rPr lang="en-US" altLang="zh-CN" dirty="0" smtClean="0">
                <a:solidFill>
                  <a:srgbClr val="0000FF"/>
                </a:solidFill>
              </a:rPr>
              <a:t>Ⅱ</a:t>
            </a:r>
            <a:r>
              <a:rPr lang="zh-CN" altLang="en-US" dirty="0" smtClean="0">
                <a:solidFill>
                  <a:srgbClr val="0000FF"/>
                </a:solidFill>
              </a:rPr>
              <a:t>类生日攻击的威胁</a:t>
            </a:r>
          </a:p>
          <a:p>
            <a:pPr lvl="1"/>
            <a:r>
              <a:rPr lang="zh-CN" altLang="en-US" dirty="0" smtClean="0"/>
              <a:t>所以必须寻找新的杂凑算法，以使其产生的杂凑值更长，且抵抗已知密码分析攻击的能力更强</a:t>
            </a:r>
          </a:p>
          <a:p>
            <a:r>
              <a:rPr lang="en-US" altLang="zh-CN" sz="2400" dirty="0" smtClean="0"/>
              <a:t>SHA-1</a:t>
            </a:r>
            <a:r>
              <a:rPr lang="zh-CN" altLang="en-US" sz="2400" dirty="0" smtClean="0"/>
              <a:t>算法在设计时为了实现更强的安全性，虽然也在理论上被破译了</a:t>
            </a:r>
            <a:endParaRPr lang="zh-CN" altLang="en-US" sz="24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5.3 MD5</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杂凑算法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40</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安全杂凑算法</a:t>
            </a:r>
            <a:r>
              <a:rPr lang="en-US" altLang="zh-CN" dirty="0" smtClean="0"/>
              <a:t>(SHA)</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00000"/>
              </a:lnSpc>
            </a:pPr>
            <a:r>
              <a:rPr lang="zh-CN" altLang="en-US" sz="2400" dirty="0" smtClean="0"/>
              <a:t>安全杂凑算法</a:t>
            </a:r>
            <a:r>
              <a:rPr lang="en-US" altLang="zh-CN" sz="2400" dirty="0" smtClean="0"/>
              <a:t>(secure hash algorithm, SHA)</a:t>
            </a:r>
            <a:r>
              <a:rPr lang="zh-CN" altLang="en-US" sz="2400" dirty="0" smtClean="0"/>
              <a:t>由美</a:t>
            </a:r>
            <a:r>
              <a:rPr lang="en-US" altLang="zh-CN" sz="2400" dirty="0" smtClean="0"/>
              <a:t>NIST</a:t>
            </a:r>
            <a:r>
              <a:rPr lang="zh-CN" altLang="en-US" sz="2400" dirty="0" smtClean="0"/>
              <a:t>设计</a:t>
            </a:r>
          </a:p>
          <a:p>
            <a:pPr>
              <a:lnSpc>
                <a:spcPct val="100000"/>
              </a:lnSpc>
            </a:pPr>
            <a:r>
              <a:rPr lang="zh-CN" altLang="en-US" sz="2400" dirty="0" smtClean="0"/>
              <a:t>于</a:t>
            </a:r>
            <a:r>
              <a:rPr lang="en-US" altLang="zh-CN" sz="2400" dirty="0" smtClean="0"/>
              <a:t>1993</a:t>
            </a:r>
            <a:r>
              <a:rPr lang="zh-CN" altLang="en-US" sz="2400" dirty="0" smtClean="0"/>
              <a:t>年作为联邦信息处理标准（</a:t>
            </a:r>
            <a:r>
              <a:rPr lang="en-US" altLang="zh-CN" sz="2400" dirty="0" smtClean="0"/>
              <a:t>FIPS PUB 180</a:t>
            </a:r>
            <a:r>
              <a:rPr lang="zh-CN" altLang="en-US" sz="2400" dirty="0" smtClean="0"/>
              <a:t>）公布，称做安全散列标准 </a:t>
            </a:r>
            <a:r>
              <a:rPr lang="en-US" altLang="zh-CN" sz="2400" dirty="0" smtClean="0"/>
              <a:t>(Secure Hash Standard)</a:t>
            </a:r>
            <a:r>
              <a:rPr lang="zh-CN" altLang="en-US" sz="2400" dirty="0" smtClean="0"/>
              <a:t>这个版本现在常被称为 </a:t>
            </a:r>
            <a:r>
              <a:rPr lang="zh-CN" altLang="en-US" sz="2400" dirty="0" smtClean="0">
                <a:latin typeface="华文中宋"/>
              </a:rPr>
              <a:t>“</a:t>
            </a:r>
            <a:r>
              <a:rPr lang="en-US" altLang="zh-CN" sz="2400" dirty="0" smtClean="0"/>
              <a:t>SHA-0</a:t>
            </a:r>
            <a:r>
              <a:rPr lang="en-US" altLang="zh-CN" sz="2400" dirty="0" smtClean="0">
                <a:latin typeface="华文中宋"/>
              </a:rPr>
              <a:t>”</a:t>
            </a:r>
            <a:endParaRPr lang="en-US" altLang="zh-CN" sz="2400" dirty="0" smtClean="0"/>
          </a:p>
          <a:p>
            <a:pPr>
              <a:lnSpc>
                <a:spcPct val="100000"/>
              </a:lnSpc>
            </a:pPr>
            <a:r>
              <a:rPr lang="en-US" altLang="zh-CN" sz="2400" dirty="0" smtClean="0"/>
              <a:t>SHA</a:t>
            </a:r>
            <a:r>
              <a:rPr lang="zh-CN" altLang="en-US" sz="2400" dirty="0" smtClean="0"/>
              <a:t>是基于</a:t>
            </a:r>
            <a:r>
              <a:rPr lang="en-US" altLang="zh-CN" sz="2400" dirty="0" smtClean="0"/>
              <a:t>MD4</a:t>
            </a:r>
            <a:r>
              <a:rPr lang="zh-CN" altLang="en-US" sz="2400" dirty="0" smtClean="0"/>
              <a:t>的算法，其结构与</a:t>
            </a:r>
            <a:r>
              <a:rPr lang="en-US" altLang="zh-CN" sz="2400" dirty="0" smtClean="0"/>
              <a:t>MD4</a:t>
            </a:r>
            <a:r>
              <a:rPr lang="zh-CN" altLang="en-US" sz="2400" dirty="0" smtClean="0"/>
              <a:t>非常类似</a:t>
            </a:r>
          </a:p>
          <a:p>
            <a:pPr lvl="1">
              <a:lnSpc>
                <a:spcPct val="100000"/>
              </a:lnSpc>
            </a:pPr>
            <a:r>
              <a:rPr lang="en-US" altLang="zh-CN" sz="2000" dirty="0" smtClean="0"/>
              <a:t>SHA</a:t>
            </a:r>
            <a:r>
              <a:rPr lang="zh-CN" altLang="en-US" sz="2000" dirty="0" smtClean="0"/>
              <a:t>在发布之后很快就被 </a:t>
            </a:r>
            <a:r>
              <a:rPr lang="en-US" altLang="zh-CN" sz="2000" dirty="0" smtClean="0"/>
              <a:t>NSA </a:t>
            </a:r>
            <a:r>
              <a:rPr lang="zh-CN" altLang="en-US" sz="2000" dirty="0" smtClean="0"/>
              <a:t>撤回，并且以 </a:t>
            </a:r>
            <a:r>
              <a:rPr lang="en-US" altLang="zh-CN" sz="2000" dirty="0" smtClean="0">
                <a:solidFill>
                  <a:srgbClr val="0000FF"/>
                </a:solidFill>
              </a:rPr>
              <a:t>1995</a:t>
            </a:r>
            <a:r>
              <a:rPr lang="zh-CN" altLang="en-US" sz="2000" dirty="0" smtClean="0">
                <a:solidFill>
                  <a:srgbClr val="0000FF"/>
                </a:solidFill>
              </a:rPr>
              <a:t>年发布的修订版本 </a:t>
            </a:r>
            <a:r>
              <a:rPr lang="en-US" altLang="zh-CN" sz="2000" dirty="0" smtClean="0">
                <a:solidFill>
                  <a:srgbClr val="0000FF"/>
                </a:solidFill>
              </a:rPr>
              <a:t>FIPS PUB 180-1 (</a:t>
            </a:r>
            <a:r>
              <a:rPr lang="zh-CN" altLang="en-US" sz="2000" dirty="0" smtClean="0">
                <a:solidFill>
                  <a:srgbClr val="0000FF"/>
                </a:solidFill>
              </a:rPr>
              <a:t>通常称为 </a:t>
            </a:r>
            <a:r>
              <a:rPr lang="zh-CN" altLang="en-US" sz="2000" dirty="0" smtClean="0">
                <a:solidFill>
                  <a:srgbClr val="0000FF"/>
                </a:solidFill>
                <a:latin typeface="华文中宋"/>
              </a:rPr>
              <a:t>“</a:t>
            </a:r>
            <a:r>
              <a:rPr lang="en-US" altLang="zh-CN" sz="2000" dirty="0" smtClean="0">
                <a:solidFill>
                  <a:srgbClr val="0000FF"/>
                </a:solidFill>
              </a:rPr>
              <a:t>SHA-1</a:t>
            </a:r>
            <a:r>
              <a:rPr lang="en-US" altLang="zh-CN" sz="2000" dirty="0" smtClean="0">
                <a:solidFill>
                  <a:srgbClr val="0000FF"/>
                </a:solidFill>
                <a:latin typeface="华文中宋"/>
              </a:rPr>
              <a:t>”</a:t>
            </a:r>
            <a:r>
              <a:rPr lang="en-US" altLang="zh-CN" sz="2000" dirty="0" smtClean="0">
                <a:solidFill>
                  <a:srgbClr val="0000FF"/>
                </a:solidFill>
              </a:rPr>
              <a:t>) </a:t>
            </a:r>
            <a:r>
              <a:rPr lang="zh-CN" altLang="en-US" sz="2000" dirty="0" smtClean="0">
                <a:solidFill>
                  <a:srgbClr val="0000FF"/>
                </a:solidFill>
              </a:rPr>
              <a:t>取代</a:t>
            </a:r>
          </a:p>
          <a:p>
            <a:pPr lvl="1">
              <a:lnSpc>
                <a:spcPct val="100000"/>
              </a:lnSpc>
            </a:pPr>
            <a:r>
              <a:rPr lang="zh-CN" altLang="en-US" sz="2000" dirty="0" smtClean="0"/>
              <a:t>根据 </a:t>
            </a:r>
            <a:r>
              <a:rPr lang="en-US" altLang="zh-CN" sz="2000" dirty="0" smtClean="0"/>
              <a:t>NSA </a:t>
            </a:r>
            <a:r>
              <a:rPr lang="zh-CN" altLang="en-US" sz="2000" dirty="0" smtClean="0"/>
              <a:t>的说法，它</a:t>
            </a:r>
            <a:r>
              <a:rPr lang="zh-CN" altLang="en-US" sz="2000" dirty="0" smtClean="0">
                <a:solidFill>
                  <a:srgbClr val="0000FF"/>
                </a:solidFill>
              </a:rPr>
              <a:t>修正了一个在原始算法中会降低密码安全性的错误</a:t>
            </a:r>
            <a:r>
              <a:rPr lang="zh-CN" altLang="en-US" sz="2000" dirty="0" smtClean="0"/>
              <a:t>。然而 </a:t>
            </a:r>
            <a:r>
              <a:rPr lang="en-US" altLang="zh-CN" sz="2000" dirty="0" smtClean="0"/>
              <a:t>NSA </a:t>
            </a:r>
            <a:r>
              <a:rPr lang="zh-CN" altLang="en-US" sz="2000" dirty="0" smtClean="0"/>
              <a:t>并没有提供任何进一步解释或证明该错误已被修正</a:t>
            </a:r>
          </a:p>
          <a:p>
            <a:pPr lvl="2">
              <a:lnSpc>
                <a:spcPct val="100000"/>
              </a:lnSpc>
            </a:pPr>
            <a:r>
              <a:rPr lang="en-US" altLang="zh-CN" sz="2000" dirty="0" smtClean="0">
                <a:solidFill>
                  <a:srgbClr val="0000FF"/>
                </a:solidFill>
              </a:rPr>
              <a:t>1998</a:t>
            </a:r>
            <a:r>
              <a:rPr lang="zh-CN" altLang="en-US" sz="2000" dirty="0" smtClean="0">
                <a:solidFill>
                  <a:srgbClr val="0000FF"/>
                </a:solidFill>
              </a:rPr>
              <a:t>年，在一次对 </a:t>
            </a:r>
            <a:r>
              <a:rPr lang="en-US" altLang="zh-CN" sz="2000" dirty="0" smtClean="0">
                <a:solidFill>
                  <a:srgbClr val="0000FF"/>
                </a:solidFill>
              </a:rPr>
              <a:t>SHA-0 </a:t>
            </a:r>
            <a:r>
              <a:rPr lang="zh-CN" altLang="en-US" sz="2000" dirty="0" smtClean="0">
                <a:solidFill>
                  <a:srgbClr val="0000FF"/>
                </a:solidFill>
              </a:rPr>
              <a:t>的攻击中发现这次攻击并不能适用于 </a:t>
            </a:r>
            <a:r>
              <a:rPr lang="en-US" altLang="zh-CN" sz="2000" dirty="0" smtClean="0">
                <a:solidFill>
                  <a:srgbClr val="0000FF"/>
                </a:solidFill>
              </a:rPr>
              <a:t>SHA-1</a:t>
            </a:r>
            <a:r>
              <a:rPr lang="en-US" altLang="zh-CN" sz="2000" dirty="0" smtClean="0"/>
              <a:t> </a:t>
            </a:r>
            <a:r>
              <a:rPr lang="en-US" altLang="zh-CN" sz="2000" dirty="0" smtClean="0">
                <a:latin typeface="华文中宋"/>
              </a:rPr>
              <a:t>—</a:t>
            </a:r>
            <a:r>
              <a:rPr lang="en-US" altLang="zh-CN" sz="2000" dirty="0" smtClean="0"/>
              <a:t> </a:t>
            </a:r>
            <a:r>
              <a:rPr lang="zh-CN" altLang="en-US" sz="2000" dirty="0" smtClean="0"/>
              <a:t>不知道这是否就是 </a:t>
            </a:r>
            <a:r>
              <a:rPr lang="en-US" altLang="zh-CN" sz="2000" dirty="0" smtClean="0"/>
              <a:t>NSA </a:t>
            </a:r>
            <a:r>
              <a:rPr lang="zh-CN" altLang="en-US" sz="2000" dirty="0" smtClean="0"/>
              <a:t>所发现的错误，但这或许暗示我们这次修正已经提升了安全性。</a:t>
            </a:r>
          </a:p>
          <a:p>
            <a:pPr lvl="2">
              <a:lnSpc>
                <a:spcPct val="100000"/>
              </a:lnSpc>
            </a:pPr>
            <a:r>
              <a:rPr lang="zh-CN" altLang="en-US" sz="2000" dirty="0" smtClean="0">
                <a:solidFill>
                  <a:srgbClr val="0000FF"/>
                </a:solidFill>
              </a:rPr>
              <a:t>但</a:t>
            </a:r>
            <a:r>
              <a:rPr lang="en-US" altLang="zh-CN" sz="2000" dirty="0" smtClean="0"/>
              <a:t>SHA-1</a:t>
            </a:r>
            <a:r>
              <a:rPr lang="zh-CN" altLang="en-US" sz="2000" dirty="0" smtClean="0">
                <a:solidFill>
                  <a:srgbClr val="0000FF"/>
                </a:solidFill>
              </a:rPr>
              <a:t>现在理论上已经被王小云破译了</a:t>
            </a:r>
            <a:endParaRPr lang="zh-CN" altLang="en-US" sz="24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41</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SHA-1</a:t>
            </a:r>
            <a:r>
              <a:rPr lang="zh-CN" altLang="en-US" dirty="0" smtClean="0"/>
              <a:t>算法描述</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10000"/>
              </a:lnSpc>
            </a:pPr>
            <a:r>
              <a:rPr lang="zh-CN" altLang="en-US" sz="2400" dirty="0" smtClean="0">
                <a:solidFill>
                  <a:srgbClr val="0000FF"/>
                </a:solidFill>
              </a:rPr>
              <a:t>算法的输入</a:t>
            </a:r>
            <a:r>
              <a:rPr lang="zh-CN" altLang="en-US" sz="2400" dirty="0" smtClean="0"/>
              <a:t>为小于</a:t>
            </a:r>
            <a:r>
              <a:rPr lang="en-US" altLang="zh-CN" sz="2400" dirty="0" smtClean="0"/>
              <a:t>2</a:t>
            </a:r>
            <a:r>
              <a:rPr lang="en-US" altLang="zh-CN" sz="2400" baseline="30000" dirty="0" smtClean="0"/>
              <a:t>64</a:t>
            </a:r>
            <a:r>
              <a:rPr lang="zh-CN" altLang="en-US" sz="2400" dirty="0" smtClean="0"/>
              <a:t>比特长的任意消息，</a:t>
            </a:r>
            <a:r>
              <a:rPr lang="zh-CN" altLang="en-US" sz="2400" dirty="0" smtClean="0">
                <a:solidFill>
                  <a:srgbClr val="0000FF"/>
                </a:solidFill>
              </a:rPr>
              <a:t>分为</a:t>
            </a:r>
            <a:r>
              <a:rPr lang="en-US" altLang="zh-CN" sz="2400" dirty="0" smtClean="0">
                <a:solidFill>
                  <a:srgbClr val="0000FF"/>
                </a:solidFill>
              </a:rPr>
              <a:t>512</a:t>
            </a:r>
            <a:r>
              <a:rPr lang="zh-CN" altLang="en-US" sz="2400" dirty="0" smtClean="0">
                <a:solidFill>
                  <a:srgbClr val="0000FF"/>
                </a:solidFill>
              </a:rPr>
              <a:t>比特长的分组</a:t>
            </a:r>
          </a:p>
          <a:p>
            <a:pPr>
              <a:lnSpc>
                <a:spcPct val="110000"/>
              </a:lnSpc>
            </a:pPr>
            <a:r>
              <a:rPr lang="zh-CN" altLang="en-US" sz="2400" dirty="0" smtClean="0">
                <a:solidFill>
                  <a:srgbClr val="0000FF"/>
                </a:solidFill>
              </a:rPr>
              <a:t>输出为</a:t>
            </a:r>
            <a:r>
              <a:rPr lang="en-US" altLang="zh-CN" sz="2400" dirty="0" smtClean="0">
                <a:solidFill>
                  <a:srgbClr val="0000FF"/>
                </a:solidFill>
              </a:rPr>
              <a:t>160</a:t>
            </a:r>
            <a:r>
              <a:rPr lang="zh-CN" altLang="en-US" sz="2400" dirty="0" smtClean="0">
                <a:solidFill>
                  <a:srgbClr val="0000FF"/>
                </a:solidFill>
              </a:rPr>
              <a:t>比特长的消息摘要</a:t>
            </a:r>
            <a:r>
              <a:rPr lang="zh-CN" altLang="en-US" sz="2400" dirty="0" smtClean="0"/>
              <a:t>。算法的框图与</a:t>
            </a:r>
            <a:r>
              <a:rPr lang="en-US" altLang="zh-CN" sz="2400" dirty="0" smtClean="0"/>
              <a:t>MD5</a:t>
            </a:r>
            <a:r>
              <a:rPr lang="zh-CN" altLang="en-US" sz="2400" dirty="0" smtClean="0"/>
              <a:t>一样，但杂凑值的长度和链接变量的长度为</a:t>
            </a:r>
            <a:r>
              <a:rPr lang="en-US" altLang="zh-CN" sz="2400" dirty="0" smtClean="0"/>
              <a:t>160</a:t>
            </a:r>
            <a:r>
              <a:rPr lang="zh-CN" altLang="en-US" sz="2400" dirty="0" smtClean="0"/>
              <a:t>比特</a:t>
            </a:r>
          </a:p>
          <a:p>
            <a:pPr>
              <a:lnSpc>
                <a:spcPct val="110000"/>
              </a:lnSpc>
            </a:pPr>
            <a:r>
              <a:rPr lang="zh-CN" altLang="en-US" sz="2400" dirty="0" smtClean="0"/>
              <a:t>算法的处理过程有以下几步：</a:t>
            </a:r>
          </a:p>
          <a:p>
            <a:pPr lvl="1">
              <a:lnSpc>
                <a:spcPct val="110000"/>
              </a:lnSpc>
            </a:pPr>
            <a:r>
              <a:rPr lang="zh-CN" altLang="en-US" dirty="0" smtClean="0">
                <a:solidFill>
                  <a:srgbClr val="0000FF"/>
                </a:solidFill>
              </a:rPr>
              <a:t>① 对消息填充</a:t>
            </a:r>
            <a:r>
              <a:rPr lang="zh-CN" altLang="en-US" dirty="0" smtClean="0"/>
              <a:t>  与</a:t>
            </a:r>
            <a:r>
              <a:rPr lang="en-US" altLang="zh-CN" dirty="0" smtClean="0"/>
              <a:t>MD5</a:t>
            </a:r>
            <a:r>
              <a:rPr lang="zh-CN" altLang="en-US" dirty="0" smtClean="0"/>
              <a:t>的步骤①完全相同。 </a:t>
            </a:r>
          </a:p>
          <a:p>
            <a:pPr lvl="1">
              <a:lnSpc>
                <a:spcPct val="110000"/>
              </a:lnSpc>
            </a:pPr>
            <a:r>
              <a:rPr lang="zh-CN" altLang="en-US" dirty="0" smtClean="0">
                <a:solidFill>
                  <a:srgbClr val="0000FF"/>
                </a:solidFill>
              </a:rPr>
              <a:t>② 附加消息的长度</a:t>
            </a:r>
            <a:r>
              <a:rPr lang="zh-CN" altLang="en-US" dirty="0" smtClean="0"/>
              <a:t>  与</a:t>
            </a:r>
            <a:r>
              <a:rPr lang="en-US" altLang="zh-CN" dirty="0" smtClean="0"/>
              <a:t>MD5</a:t>
            </a:r>
            <a:r>
              <a:rPr lang="zh-CN" altLang="en-US" dirty="0" smtClean="0"/>
              <a:t>的步骤②类似，不同之处在于</a:t>
            </a:r>
            <a:r>
              <a:rPr lang="zh-CN" altLang="en-US" dirty="0" smtClean="0">
                <a:solidFill>
                  <a:srgbClr val="0000FF"/>
                </a:solidFill>
              </a:rPr>
              <a:t>以</a:t>
            </a:r>
            <a:r>
              <a:rPr lang="en-US" altLang="zh-CN" dirty="0" smtClean="0">
                <a:solidFill>
                  <a:srgbClr val="0000FF"/>
                </a:solidFill>
              </a:rPr>
              <a:t>big-endian</a:t>
            </a:r>
            <a:r>
              <a:rPr lang="zh-CN" altLang="en-US" dirty="0" smtClean="0">
                <a:solidFill>
                  <a:srgbClr val="0000FF"/>
                </a:solidFill>
              </a:rPr>
              <a:t>方式表示填充前消息的长度</a:t>
            </a:r>
            <a:r>
              <a:rPr lang="zh-CN" altLang="en-US" dirty="0" smtClean="0"/>
              <a:t>。即步骤①留出的</a:t>
            </a:r>
            <a:r>
              <a:rPr lang="en-US" altLang="zh-CN" dirty="0" smtClean="0"/>
              <a:t>64</a:t>
            </a:r>
            <a:r>
              <a:rPr lang="zh-CN" altLang="en-US" dirty="0" smtClean="0"/>
              <a:t>比特当作</a:t>
            </a:r>
            <a:r>
              <a:rPr lang="en-US" altLang="zh-CN" dirty="0" smtClean="0"/>
              <a:t>64</a:t>
            </a:r>
            <a:r>
              <a:rPr lang="zh-CN" altLang="en-US" dirty="0" smtClean="0"/>
              <a:t>比特长无符号整数。</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42</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SHA-1</a:t>
            </a:r>
            <a:r>
              <a:rPr lang="zh-CN" altLang="en-US" dirty="0" smtClean="0"/>
              <a:t>算法描述</a:t>
            </a:r>
            <a:endParaRPr lang="zh-CN" altLang="en-US" dirty="0"/>
          </a:p>
        </p:txBody>
      </p:sp>
      <p:sp>
        <p:nvSpPr>
          <p:cNvPr id="3" name="内容占位符 2"/>
          <p:cNvSpPr>
            <a:spLocks noGrp="1"/>
          </p:cNvSpPr>
          <p:nvPr>
            <p:ph idx="1"/>
          </p:nvPr>
        </p:nvSpPr>
        <p:spPr>
          <a:xfrm>
            <a:off x="381000" y="914400"/>
            <a:ext cx="8610600" cy="5562600"/>
          </a:xfrm>
        </p:spPr>
        <p:txBody>
          <a:bodyPr/>
          <a:lstStyle/>
          <a:p>
            <a:pPr lvl="1">
              <a:lnSpc>
                <a:spcPct val="110000"/>
              </a:lnSpc>
            </a:pPr>
            <a:r>
              <a:rPr lang="en-US" altLang="zh-CN" dirty="0" smtClean="0">
                <a:solidFill>
                  <a:srgbClr val="0000FF"/>
                </a:solidFill>
              </a:rPr>
              <a:t>③ </a:t>
            </a:r>
            <a:r>
              <a:rPr lang="zh-CN" altLang="en-US" dirty="0" smtClean="0">
                <a:solidFill>
                  <a:srgbClr val="0000FF"/>
                </a:solidFill>
              </a:rPr>
              <a:t>对</a:t>
            </a:r>
            <a:r>
              <a:rPr lang="en-US" altLang="zh-CN" dirty="0" smtClean="0">
                <a:solidFill>
                  <a:srgbClr val="0000FF"/>
                </a:solidFill>
              </a:rPr>
              <a:t>MD</a:t>
            </a:r>
            <a:r>
              <a:rPr lang="zh-CN" altLang="en-US" dirty="0" smtClean="0">
                <a:solidFill>
                  <a:srgbClr val="0000FF"/>
                </a:solidFill>
              </a:rPr>
              <a:t>缓冲区初始化</a:t>
            </a:r>
            <a:endParaRPr lang="en-US" altLang="zh-CN" dirty="0" smtClean="0">
              <a:solidFill>
                <a:srgbClr val="0000FF"/>
              </a:solidFill>
            </a:endParaRPr>
          </a:p>
          <a:p>
            <a:pPr lvl="2">
              <a:lnSpc>
                <a:spcPct val="110000"/>
              </a:lnSpc>
            </a:pPr>
            <a:r>
              <a:rPr lang="zh-CN" altLang="en-US" dirty="0" smtClean="0">
                <a:solidFill>
                  <a:srgbClr val="0000FF"/>
                </a:solidFill>
              </a:rPr>
              <a:t>算法使用</a:t>
            </a:r>
            <a:r>
              <a:rPr lang="en-US" altLang="zh-CN" dirty="0" smtClean="0">
                <a:solidFill>
                  <a:srgbClr val="0000FF"/>
                </a:solidFill>
              </a:rPr>
              <a:t>160</a:t>
            </a:r>
            <a:r>
              <a:rPr lang="zh-CN" altLang="en-US" dirty="0" smtClean="0">
                <a:solidFill>
                  <a:srgbClr val="0000FF"/>
                </a:solidFill>
              </a:rPr>
              <a:t>比特长的缓冲区</a:t>
            </a:r>
            <a:r>
              <a:rPr lang="zh-CN" altLang="en-US" dirty="0" smtClean="0"/>
              <a:t>存储中间结果和最终杂凑值，缓冲区可表示为</a:t>
            </a:r>
            <a:r>
              <a:rPr lang="en-US" altLang="zh-CN" dirty="0" smtClean="0"/>
              <a:t>5</a:t>
            </a:r>
            <a:r>
              <a:rPr lang="zh-CN" altLang="en-US" dirty="0" smtClean="0"/>
              <a:t>个</a:t>
            </a:r>
            <a:r>
              <a:rPr lang="en-US" altLang="zh-CN" dirty="0" smtClean="0"/>
              <a:t>32</a:t>
            </a:r>
            <a:r>
              <a:rPr lang="zh-CN" altLang="en-US" dirty="0" smtClean="0"/>
              <a:t>比特长的寄存器</a:t>
            </a:r>
            <a:r>
              <a:rPr lang="en-US" altLang="zh-CN" dirty="0" smtClean="0"/>
              <a:t>(A, B, C, D, E)</a:t>
            </a:r>
            <a:r>
              <a:rPr lang="zh-CN" altLang="en-US" dirty="0" smtClean="0"/>
              <a:t>，</a:t>
            </a:r>
            <a:r>
              <a:rPr lang="zh-CN" altLang="en-US" dirty="0" smtClean="0">
                <a:solidFill>
                  <a:srgbClr val="0000FF"/>
                </a:solidFill>
              </a:rPr>
              <a:t>每个寄存器都以</a:t>
            </a:r>
            <a:r>
              <a:rPr lang="en-US" altLang="zh-CN" dirty="0" smtClean="0">
                <a:solidFill>
                  <a:srgbClr val="0000FF"/>
                </a:solidFill>
              </a:rPr>
              <a:t>big-endian</a:t>
            </a:r>
            <a:r>
              <a:rPr lang="zh-CN" altLang="en-US" dirty="0" smtClean="0">
                <a:solidFill>
                  <a:srgbClr val="0000FF"/>
                </a:solidFill>
              </a:rPr>
              <a:t>方式存储数据</a:t>
            </a:r>
            <a:r>
              <a:rPr lang="zh-CN" altLang="en-US" dirty="0" smtClean="0"/>
              <a:t>，其初始值分别为</a:t>
            </a:r>
          </a:p>
          <a:p>
            <a:pPr lvl="2">
              <a:lnSpc>
                <a:spcPct val="110000"/>
              </a:lnSpc>
            </a:pPr>
            <a:r>
              <a:rPr lang="en-US" altLang="zh-CN" dirty="0" smtClean="0"/>
              <a:t>A=67452301</a:t>
            </a:r>
            <a:r>
              <a:rPr lang="zh-CN" altLang="en-US" dirty="0" smtClean="0"/>
              <a:t>，</a:t>
            </a:r>
            <a:r>
              <a:rPr lang="en-US" altLang="zh-CN" dirty="0" smtClean="0"/>
              <a:t>B=EFCDAB89</a:t>
            </a:r>
            <a:r>
              <a:rPr lang="zh-CN" altLang="en-US" dirty="0" smtClean="0"/>
              <a:t>，</a:t>
            </a:r>
            <a:r>
              <a:rPr lang="en-US" altLang="zh-CN" dirty="0" smtClean="0"/>
              <a:t>C=98BADCFB</a:t>
            </a:r>
            <a:r>
              <a:rPr lang="zh-CN" altLang="en-US" dirty="0" smtClean="0"/>
              <a:t>，</a:t>
            </a:r>
            <a:r>
              <a:rPr lang="en-US" altLang="zh-CN" dirty="0" smtClean="0"/>
              <a:t>D=10325476</a:t>
            </a:r>
            <a:r>
              <a:rPr lang="zh-CN" altLang="en-US" dirty="0" smtClean="0"/>
              <a:t>，</a:t>
            </a:r>
            <a:r>
              <a:rPr lang="en-US" altLang="zh-CN" dirty="0" smtClean="0"/>
              <a:t>E=C3D2E1F0</a:t>
            </a:r>
          </a:p>
          <a:p>
            <a:pPr lvl="1">
              <a:lnSpc>
                <a:spcPct val="110000"/>
              </a:lnSpc>
            </a:pPr>
            <a:r>
              <a:rPr lang="en-US" altLang="zh-CN" dirty="0" smtClean="0">
                <a:solidFill>
                  <a:srgbClr val="0000FF"/>
                </a:solidFill>
              </a:rPr>
              <a:t>④ </a:t>
            </a:r>
            <a:r>
              <a:rPr lang="zh-CN" altLang="en-US" dirty="0" smtClean="0">
                <a:solidFill>
                  <a:srgbClr val="0000FF"/>
                </a:solidFill>
              </a:rPr>
              <a:t>以分组为单位对消息进行处理</a:t>
            </a:r>
            <a:r>
              <a:rPr lang="zh-CN" altLang="en-US" dirty="0" smtClean="0"/>
              <a:t> </a:t>
            </a:r>
            <a:endParaRPr lang="en-US" altLang="zh-CN" dirty="0" smtClean="0"/>
          </a:p>
          <a:p>
            <a:pPr lvl="2">
              <a:lnSpc>
                <a:spcPct val="110000"/>
              </a:lnSpc>
            </a:pPr>
            <a:r>
              <a:rPr lang="zh-CN" altLang="en-US" dirty="0" smtClean="0"/>
              <a:t> 每一分组</a:t>
            </a:r>
            <a:r>
              <a:rPr lang="en-US" altLang="zh-CN" i="1" dirty="0" err="1" smtClean="0"/>
              <a:t>Y</a:t>
            </a:r>
            <a:r>
              <a:rPr lang="en-US" altLang="zh-CN" i="1" baseline="-25000" dirty="0" err="1" smtClean="0"/>
              <a:t>q</a:t>
            </a:r>
            <a:r>
              <a:rPr lang="zh-CN" altLang="en-US" dirty="0" smtClean="0"/>
              <a:t>都经一压缩函数处理，压缩函数由</a:t>
            </a:r>
            <a:r>
              <a:rPr lang="en-US" altLang="zh-CN" dirty="0" smtClean="0"/>
              <a:t>4</a:t>
            </a:r>
            <a:r>
              <a:rPr lang="zh-CN" altLang="en-US" dirty="0" smtClean="0"/>
              <a:t>轮处理过程（如图</a:t>
            </a:r>
            <a:r>
              <a:rPr lang="en-US" altLang="zh-CN" dirty="0" smtClean="0"/>
              <a:t>8</a:t>
            </a:r>
            <a:r>
              <a:rPr lang="zh-CN" altLang="en-US" dirty="0" smtClean="0"/>
              <a:t>所示）构成，</a:t>
            </a:r>
            <a:r>
              <a:rPr lang="zh-CN" altLang="en-US" dirty="0" smtClean="0">
                <a:solidFill>
                  <a:srgbClr val="0000FF"/>
                </a:solidFill>
              </a:rPr>
              <a:t>每一轮又由</a:t>
            </a:r>
            <a:r>
              <a:rPr lang="en-US" altLang="zh-CN" dirty="0" smtClean="0">
                <a:solidFill>
                  <a:srgbClr val="0000FF"/>
                </a:solidFill>
              </a:rPr>
              <a:t>20</a:t>
            </a:r>
            <a:r>
              <a:rPr lang="zh-CN" altLang="en-US" dirty="0" smtClean="0">
                <a:solidFill>
                  <a:srgbClr val="0000FF"/>
                </a:solidFill>
              </a:rPr>
              <a:t>步迭代组成</a:t>
            </a:r>
            <a:r>
              <a:rPr lang="zh-CN" altLang="en-US" dirty="0" smtClean="0"/>
              <a:t>。</a:t>
            </a:r>
            <a:r>
              <a:rPr lang="en-US" altLang="zh-CN" dirty="0" smtClean="0"/>
              <a:t>4</a:t>
            </a:r>
            <a:r>
              <a:rPr lang="zh-CN" altLang="en-US" dirty="0" smtClean="0"/>
              <a:t>轮处理过程结构一样，但</a:t>
            </a:r>
            <a:r>
              <a:rPr lang="zh-CN" altLang="en-US" dirty="0" smtClean="0">
                <a:solidFill>
                  <a:srgbClr val="0000FF"/>
                </a:solidFill>
              </a:rPr>
              <a:t>所用的基本逻辑函数不同</a:t>
            </a:r>
            <a:r>
              <a:rPr lang="zh-CN" altLang="en-US" dirty="0" smtClean="0"/>
              <a:t>，分别表示为</a:t>
            </a:r>
            <a:r>
              <a:rPr lang="en-US" altLang="zh-CN" i="1" dirty="0" smtClean="0"/>
              <a:t>f</a:t>
            </a:r>
            <a:r>
              <a:rPr lang="en-US" altLang="zh-CN" baseline="-25000" dirty="0" smtClean="0"/>
              <a:t>1</a:t>
            </a:r>
            <a:r>
              <a:rPr lang="en-US" altLang="zh-CN" dirty="0" smtClean="0"/>
              <a:t>, </a:t>
            </a:r>
            <a:r>
              <a:rPr lang="en-US" altLang="zh-CN" i="1" dirty="0" smtClean="0"/>
              <a:t>f</a:t>
            </a:r>
            <a:r>
              <a:rPr lang="en-US" altLang="zh-CN" baseline="-25000" dirty="0" smtClean="0"/>
              <a:t>2</a:t>
            </a:r>
            <a:r>
              <a:rPr lang="en-US" altLang="zh-CN" dirty="0" smtClean="0"/>
              <a:t>, </a:t>
            </a:r>
            <a:r>
              <a:rPr lang="en-US" altLang="zh-CN" i="1" dirty="0" smtClean="0"/>
              <a:t>f</a:t>
            </a:r>
            <a:r>
              <a:rPr lang="en-US" altLang="zh-CN" baseline="-25000" dirty="0" smtClean="0"/>
              <a:t>3</a:t>
            </a:r>
            <a:r>
              <a:rPr lang="en-US" altLang="zh-CN" dirty="0" smtClean="0"/>
              <a:t>, </a:t>
            </a:r>
            <a:r>
              <a:rPr lang="en-US" altLang="zh-CN" i="1" dirty="0" smtClean="0"/>
              <a:t>f</a:t>
            </a:r>
            <a:r>
              <a:rPr lang="en-US" altLang="zh-CN" baseline="-25000" dirty="0" smtClean="0"/>
              <a:t>4</a:t>
            </a:r>
            <a:r>
              <a:rPr lang="zh-CN" altLang="en-US" dirty="0" smtClean="0"/>
              <a:t>。</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43</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xd70"/>
          <p:cNvPicPr>
            <a:picLocks noChangeAspect="1" noChangeArrowheads="1"/>
          </p:cNvPicPr>
          <p:nvPr/>
        </p:nvPicPr>
        <p:blipFill>
          <a:blip r:embed="rId2" cstate="print"/>
          <a:srcRect/>
          <a:stretch>
            <a:fillRect/>
          </a:stretch>
        </p:blipFill>
        <p:spPr bwMode="auto">
          <a:xfrm>
            <a:off x="2286000" y="914400"/>
            <a:ext cx="6705600" cy="5516563"/>
          </a:xfrm>
          <a:prstGeom prst="rect">
            <a:avLst/>
          </a:prstGeom>
          <a:noFill/>
        </p:spPr>
      </p:pic>
      <p:sp>
        <p:nvSpPr>
          <p:cNvPr id="2" name="标题 1"/>
          <p:cNvSpPr>
            <a:spLocks noGrp="1"/>
          </p:cNvSpPr>
          <p:nvPr>
            <p:ph type="title"/>
          </p:nvPr>
        </p:nvSpPr>
        <p:spPr/>
        <p:txBody>
          <a:bodyPr/>
          <a:lstStyle/>
          <a:p>
            <a:r>
              <a:rPr lang="en-US" altLang="zh-CN" dirty="0" smtClean="0"/>
              <a:t>5.4.1 SHA-1</a:t>
            </a:r>
            <a:r>
              <a:rPr lang="zh-CN" altLang="en-US" dirty="0" smtClean="0"/>
              <a:t>算法描述</a:t>
            </a:r>
            <a:endParaRPr lang="zh-CN" altLang="en-US" dirty="0"/>
          </a:p>
        </p:txBody>
      </p:sp>
      <p:sp>
        <p:nvSpPr>
          <p:cNvPr id="3" name="内容占位符 2"/>
          <p:cNvSpPr>
            <a:spLocks noGrp="1"/>
          </p:cNvSpPr>
          <p:nvPr>
            <p:ph idx="1"/>
          </p:nvPr>
        </p:nvSpPr>
        <p:spPr>
          <a:xfrm>
            <a:off x="304800" y="914400"/>
            <a:ext cx="2133600" cy="5562600"/>
          </a:xfrm>
        </p:spPr>
        <p:txBody>
          <a:bodyPr/>
          <a:lstStyle/>
          <a:p>
            <a:r>
              <a:rPr lang="zh-CN" altLang="en-US" sz="2000" dirty="0" smtClean="0"/>
              <a:t>每轮处理过程需加上一个加法常量</a:t>
            </a:r>
            <a:r>
              <a:rPr lang="en-US" altLang="zh-CN" sz="2000" i="1" dirty="0" smtClean="0"/>
              <a:t>K</a:t>
            </a:r>
            <a:r>
              <a:rPr lang="en-US" altLang="zh-CN" sz="2000" i="1" baseline="-25000" dirty="0" smtClean="0"/>
              <a:t>t</a:t>
            </a:r>
            <a:r>
              <a:rPr lang="zh-CN" altLang="en-US" sz="2000" dirty="0" smtClean="0"/>
              <a:t>，其中</a:t>
            </a:r>
            <a:r>
              <a:rPr lang="en-US" altLang="zh-CN" sz="2000" dirty="0" smtClean="0"/>
              <a:t>0≤</a:t>
            </a:r>
            <a:r>
              <a:rPr lang="en-US" altLang="zh-CN" sz="2000" i="1" dirty="0" smtClean="0"/>
              <a:t>t</a:t>
            </a:r>
            <a:r>
              <a:rPr lang="en-US" altLang="zh-CN" sz="2000" dirty="0" smtClean="0"/>
              <a:t>≤79</a:t>
            </a:r>
            <a:r>
              <a:rPr lang="zh-CN" altLang="en-US" sz="2000" dirty="0" smtClean="0"/>
              <a:t>表示迭代的步数。</a:t>
            </a:r>
            <a:endParaRPr lang="en-US" altLang="zh-CN" sz="2000" dirty="0" smtClean="0"/>
          </a:p>
          <a:p>
            <a:r>
              <a:rPr lang="en-US" altLang="zh-CN" sz="2000" dirty="0" smtClean="0">
                <a:solidFill>
                  <a:srgbClr val="0000FF"/>
                </a:solidFill>
              </a:rPr>
              <a:t>80</a:t>
            </a:r>
            <a:r>
              <a:rPr lang="zh-CN" altLang="en-US" sz="2000" dirty="0" smtClean="0">
                <a:solidFill>
                  <a:srgbClr val="0000FF"/>
                </a:solidFill>
              </a:rPr>
              <a:t>个常量中实际上只有</a:t>
            </a:r>
            <a:r>
              <a:rPr lang="en-US" altLang="zh-CN" sz="2000" dirty="0" smtClean="0">
                <a:solidFill>
                  <a:srgbClr val="0000FF"/>
                </a:solidFill>
              </a:rPr>
              <a:t>4</a:t>
            </a:r>
            <a:r>
              <a:rPr lang="zh-CN" altLang="en-US" sz="2000" dirty="0" smtClean="0">
                <a:solidFill>
                  <a:srgbClr val="0000FF"/>
                </a:solidFill>
              </a:rPr>
              <a:t>个不同取值</a:t>
            </a:r>
            <a:r>
              <a:rPr lang="zh-CN" altLang="en-US" sz="2000" dirty="0" smtClean="0"/>
              <a:t>，如表</a:t>
            </a:r>
            <a:r>
              <a:rPr lang="en-US" altLang="zh-CN" sz="2000" dirty="0" smtClean="0"/>
              <a:t>6-5</a:t>
            </a:r>
            <a:r>
              <a:rPr lang="zh-CN" altLang="en-US" sz="2000" dirty="0" smtClean="0"/>
              <a:t>所示，其中</a:t>
            </a:r>
            <a:r>
              <a:rPr lang="zh-CN" altLang="en-US" sz="2000" dirty="0" smtClean="0">
                <a:sym typeface="Symbol" pitchFamily="18" charset="2"/>
              </a:rPr>
              <a:t></a:t>
            </a:r>
            <a:r>
              <a:rPr lang="en-US" altLang="zh-CN" sz="2000" i="1" dirty="0" smtClean="0"/>
              <a:t>x</a:t>
            </a:r>
            <a:r>
              <a:rPr lang="en-US" altLang="zh-CN" sz="2000" dirty="0" smtClean="0">
                <a:sym typeface="Symbol" pitchFamily="18" charset="2"/>
              </a:rPr>
              <a:t></a:t>
            </a:r>
            <a:r>
              <a:rPr lang="zh-CN" altLang="en-US" sz="2000" dirty="0" smtClean="0"/>
              <a:t>为</a:t>
            </a:r>
            <a:r>
              <a:rPr lang="en-US" altLang="zh-CN" sz="2000" i="1" dirty="0" smtClean="0"/>
              <a:t>x</a:t>
            </a:r>
            <a:r>
              <a:rPr lang="zh-CN" altLang="en-US" sz="2000" dirty="0" smtClean="0"/>
              <a:t>的整数部分</a:t>
            </a:r>
            <a:endParaRPr lang="zh-CN" altLang="en-US"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44</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SHA-1</a:t>
            </a:r>
            <a:r>
              <a:rPr lang="zh-CN" altLang="en-US" dirty="0" smtClean="0"/>
              <a:t>算法描述</a:t>
            </a:r>
            <a:endParaRPr lang="zh-CN" altLang="en-US" dirty="0"/>
          </a:p>
        </p:txBody>
      </p:sp>
      <p:sp>
        <p:nvSpPr>
          <p:cNvPr id="3" name="内容占位符 2"/>
          <p:cNvSpPr>
            <a:spLocks noGrp="1"/>
          </p:cNvSpPr>
          <p:nvPr>
            <p:ph idx="1"/>
          </p:nvPr>
        </p:nvSpPr>
        <p:spPr>
          <a:xfrm>
            <a:off x="381000" y="3581400"/>
            <a:ext cx="8229600" cy="2438400"/>
          </a:xfrm>
        </p:spPr>
        <p:txBody>
          <a:bodyPr/>
          <a:lstStyle/>
          <a:p>
            <a:pPr lvl="1"/>
            <a:r>
              <a:rPr lang="zh-CN" altLang="en-US" dirty="0" smtClean="0"/>
              <a:t>第</a:t>
            </a:r>
            <a:r>
              <a:rPr lang="en-US" altLang="zh-CN" dirty="0" smtClean="0"/>
              <a:t>4</a:t>
            </a:r>
            <a:r>
              <a:rPr lang="zh-CN" altLang="en-US" dirty="0" smtClean="0"/>
              <a:t>轮的输出（即第</a:t>
            </a:r>
            <a:r>
              <a:rPr lang="en-US" altLang="zh-CN" dirty="0" smtClean="0"/>
              <a:t>80</a:t>
            </a:r>
            <a:r>
              <a:rPr lang="zh-CN" altLang="en-US" dirty="0" smtClean="0"/>
              <a:t>步迭代的输出）再与第</a:t>
            </a:r>
            <a:r>
              <a:rPr lang="en-US" altLang="zh-CN" dirty="0" smtClean="0"/>
              <a:t>1</a:t>
            </a:r>
            <a:r>
              <a:rPr lang="zh-CN" altLang="en-US" dirty="0" smtClean="0"/>
              <a:t>轮的输入</a:t>
            </a:r>
            <a:r>
              <a:rPr lang="en-US" altLang="zh-CN" i="1" dirty="0" err="1" smtClean="0"/>
              <a:t>CV</a:t>
            </a:r>
            <a:r>
              <a:rPr lang="en-US" altLang="zh-CN" i="1" baseline="-25000" dirty="0" err="1" smtClean="0"/>
              <a:t>q</a:t>
            </a:r>
            <a:r>
              <a:rPr lang="zh-CN" altLang="en-US" dirty="0" smtClean="0"/>
              <a:t>相加，以产生</a:t>
            </a:r>
            <a:r>
              <a:rPr lang="en-US" altLang="zh-CN" i="1" dirty="0" smtClean="0"/>
              <a:t>CV</a:t>
            </a:r>
            <a:r>
              <a:rPr lang="en-US" altLang="zh-CN" i="1" baseline="-25000" dirty="0" smtClean="0"/>
              <a:t>q</a:t>
            </a:r>
            <a:r>
              <a:rPr lang="en-US" altLang="zh-CN" baseline="-25000" dirty="0" smtClean="0"/>
              <a:t>+1</a:t>
            </a:r>
            <a:r>
              <a:rPr lang="zh-CN" altLang="en-US" dirty="0" smtClean="0"/>
              <a:t>，其中加法是缓冲区</a:t>
            </a:r>
            <a:r>
              <a:rPr lang="en-US" altLang="zh-CN" dirty="0" smtClean="0"/>
              <a:t>5</a:t>
            </a:r>
            <a:r>
              <a:rPr lang="zh-CN" altLang="en-US" dirty="0" smtClean="0"/>
              <a:t>个字中的每一个字与</a:t>
            </a:r>
            <a:r>
              <a:rPr lang="en-US" altLang="zh-CN" i="1" dirty="0" err="1" smtClean="0"/>
              <a:t>CV</a:t>
            </a:r>
            <a:r>
              <a:rPr lang="en-US" altLang="zh-CN" i="1" baseline="-25000" dirty="0" err="1" smtClean="0"/>
              <a:t>q</a:t>
            </a:r>
            <a:r>
              <a:rPr lang="zh-CN" altLang="en-US" dirty="0" smtClean="0"/>
              <a:t>中相应的字模</a:t>
            </a:r>
            <a:r>
              <a:rPr lang="en-US" altLang="zh-CN" dirty="0" smtClean="0"/>
              <a:t>2</a:t>
            </a:r>
            <a:r>
              <a:rPr lang="en-US" altLang="zh-CN" baseline="30000" dirty="0" smtClean="0"/>
              <a:t>32</a:t>
            </a:r>
            <a:r>
              <a:rPr lang="zh-CN" altLang="en-US" dirty="0" smtClean="0"/>
              <a:t>相加。</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矩形 5"/>
          <p:cNvSpPr/>
          <p:nvPr/>
        </p:nvSpPr>
        <p:spPr>
          <a:xfrm>
            <a:off x="2057400" y="990600"/>
            <a:ext cx="4572000" cy="400110"/>
          </a:xfrm>
          <a:prstGeom prst="rect">
            <a:avLst/>
          </a:prstGeom>
        </p:spPr>
        <p:txBody>
          <a:bodyPr>
            <a:spAutoFit/>
          </a:bodyPr>
          <a:lstStyle/>
          <a:p>
            <a:pPr algn="ctr"/>
            <a:r>
              <a:rPr lang="zh-CN" altLang="en-US" sz="2000" dirty="0" smtClean="0">
                <a:effectLst>
                  <a:outerShdw blurRad="38100" dist="38100" dir="2700000" algn="tl">
                    <a:srgbClr val="000000">
                      <a:alpha val="43137"/>
                    </a:srgbClr>
                  </a:outerShdw>
                </a:effectLst>
                <a:latin typeface="+mn-ea"/>
                <a:ea typeface="+mn-ea"/>
              </a:rPr>
              <a:t>表</a:t>
            </a:r>
            <a:r>
              <a:rPr lang="en-US" altLang="zh-CN" sz="2000" dirty="0" smtClean="0">
                <a:effectLst>
                  <a:outerShdw blurRad="38100" dist="38100" dir="2700000" algn="tl">
                    <a:srgbClr val="000000">
                      <a:alpha val="43137"/>
                    </a:srgbClr>
                  </a:outerShdw>
                </a:effectLst>
                <a:latin typeface="+mn-ea"/>
                <a:ea typeface="+mn-ea"/>
              </a:rPr>
              <a:t>5-5  SHA</a:t>
            </a:r>
            <a:r>
              <a:rPr lang="zh-CN" altLang="en-US" sz="2000" dirty="0" smtClean="0">
                <a:effectLst>
                  <a:outerShdw blurRad="38100" dist="38100" dir="2700000" algn="tl">
                    <a:srgbClr val="000000">
                      <a:alpha val="43137"/>
                    </a:srgbClr>
                  </a:outerShdw>
                </a:effectLst>
                <a:latin typeface="+mn-ea"/>
                <a:ea typeface="+mn-ea"/>
              </a:rPr>
              <a:t>的加法常量</a:t>
            </a:r>
            <a:endParaRPr lang="zh-CN" altLang="en-US" sz="2000" dirty="0">
              <a:effectLst>
                <a:outerShdw blurRad="38100" dist="38100" dir="2700000" algn="tl">
                  <a:srgbClr val="000000">
                    <a:alpha val="43137"/>
                  </a:srgbClr>
                </a:outerShdw>
              </a:effectLst>
              <a:latin typeface="+mn-ea"/>
              <a:ea typeface="+mn-ea"/>
            </a:endParaRPr>
          </a:p>
        </p:txBody>
      </p:sp>
      <p:graphicFrame>
        <p:nvGraphicFramePr>
          <p:cNvPr id="7" name="Group 99"/>
          <p:cNvGraphicFramePr>
            <a:graphicFrameLocks noGrp="1"/>
          </p:cNvGraphicFramePr>
          <p:nvPr/>
        </p:nvGraphicFramePr>
        <p:xfrm>
          <a:off x="1371600" y="1524000"/>
          <a:ext cx="6629400" cy="1706880"/>
        </p:xfrm>
        <a:graphic>
          <a:graphicData uri="http://schemas.openxmlformats.org/drawingml/2006/table">
            <a:tbl>
              <a:tblPr/>
              <a:tblGrid>
                <a:gridCol w="2209800"/>
                <a:gridCol w="2208213"/>
                <a:gridCol w="2211387"/>
              </a:tblGrid>
              <a:tr h="370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迭代步数</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常量</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K</a:t>
                      </a:r>
                      <a:r>
                        <a:rPr kumimoji="0" lang="en-US" altLang="zh-CN" sz="2000" b="1" i="1" u="none" strike="noStrike" cap="none" normalizeH="0" baseline="-3000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十六进制</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K</a:t>
                      </a:r>
                      <a:r>
                        <a:rPr kumimoji="0" lang="en-US" altLang="zh-CN" sz="2000" b="1" i="1" u="none" strike="noStrike" cap="none" normalizeH="0" baseline="-3000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十进制</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94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20</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40</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60</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5A827999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6ED9EBA1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8F1BBCDC</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CA62C1D6</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Object 55"/>
          <p:cNvGraphicFramePr>
            <a:graphicFrameLocks noChangeAspect="1"/>
          </p:cNvGraphicFramePr>
          <p:nvPr/>
        </p:nvGraphicFramePr>
        <p:xfrm>
          <a:off x="6934200" y="1965325"/>
          <a:ext cx="381000" cy="350838"/>
        </p:xfrm>
        <a:graphic>
          <a:graphicData uri="http://schemas.openxmlformats.org/presentationml/2006/ole">
            <p:oleObj spid="_x0000_s954370" name="公式" r:id="rId3" imgW="241091" imgH="215713" progId="Equation.3">
              <p:embed/>
            </p:oleObj>
          </a:graphicData>
        </a:graphic>
      </p:graphicFrame>
      <p:graphicFrame>
        <p:nvGraphicFramePr>
          <p:cNvPr id="9" name="Object 54"/>
          <p:cNvGraphicFramePr>
            <a:graphicFrameLocks noChangeAspect="1"/>
          </p:cNvGraphicFramePr>
          <p:nvPr/>
        </p:nvGraphicFramePr>
        <p:xfrm>
          <a:off x="6934200" y="2286000"/>
          <a:ext cx="381000" cy="381000"/>
        </p:xfrm>
        <a:graphic>
          <a:graphicData uri="http://schemas.openxmlformats.org/presentationml/2006/ole">
            <p:oleObj spid="_x0000_s954371" name="公式" r:id="rId4" imgW="228600" imgH="228600" progId="Equation.3">
              <p:embed/>
            </p:oleObj>
          </a:graphicData>
        </a:graphic>
      </p:graphicFrame>
      <p:graphicFrame>
        <p:nvGraphicFramePr>
          <p:cNvPr id="10" name="Object 53"/>
          <p:cNvGraphicFramePr>
            <a:graphicFrameLocks noChangeAspect="1"/>
          </p:cNvGraphicFramePr>
          <p:nvPr/>
        </p:nvGraphicFramePr>
        <p:xfrm>
          <a:off x="6921500" y="2600325"/>
          <a:ext cx="387350" cy="387350"/>
        </p:xfrm>
        <a:graphic>
          <a:graphicData uri="http://schemas.openxmlformats.org/presentationml/2006/ole">
            <p:oleObj spid="_x0000_s954372" name="公式" r:id="rId5" imgW="228600" imgH="228600" progId="Equation.3">
              <p:embed/>
            </p:oleObj>
          </a:graphicData>
        </a:graphic>
      </p:graphicFrame>
      <p:graphicFrame>
        <p:nvGraphicFramePr>
          <p:cNvPr id="11" name="Object 52"/>
          <p:cNvGraphicFramePr>
            <a:graphicFrameLocks noChangeAspect="1"/>
          </p:cNvGraphicFramePr>
          <p:nvPr/>
        </p:nvGraphicFramePr>
        <p:xfrm>
          <a:off x="6861175" y="2933700"/>
          <a:ext cx="457200" cy="342900"/>
        </p:xfrm>
        <a:graphic>
          <a:graphicData uri="http://schemas.openxmlformats.org/presentationml/2006/ole">
            <p:oleObj spid="_x0000_s954373" name="公式" r:id="rId6" imgW="304668" imgH="228501" progId="Equation.3">
              <p:embed/>
            </p:oleObj>
          </a:graphicData>
        </a:graphic>
      </p:graphicFrame>
      <p:sp>
        <p:nvSpPr>
          <p:cNvPr id="12" name="Rectangle 61"/>
          <p:cNvSpPr>
            <a:spLocks noChangeArrowheads="1"/>
          </p:cNvSpPr>
          <p:nvPr/>
        </p:nvSpPr>
        <p:spPr bwMode="auto">
          <a:xfrm>
            <a:off x="6172200" y="1965325"/>
            <a:ext cx="1371600" cy="396875"/>
          </a:xfrm>
          <a:prstGeom prst="rect">
            <a:avLst/>
          </a:prstGeom>
          <a:noFill/>
          <a:ln w="9525" algn="ctr">
            <a:noFill/>
            <a:miter lim="800000"/>
            <a:headEnd/>
            <a:tailEnd/>
          </a:ln>
          <a:effectLst/>
        </p:spPr>
        <p:txBody>
          <a:bodyPr>
            <a:spAutoFit/>
          </a:bodyPr>
          <a:lstStyle/>
          <a:p>
            <a:pPr algn="ctr"/>
            <a:r>
              <a:rPr lang="en-US" altLang="zh-CN" sz="2000" b="0">
                <a:cs typeface="Times New Roman" pitchFamily="18" charset="0"/>
                <a:sym typeface="Symbol" pitchFamily="18" charset="2"/>
              </a:rPr>
              <a:t></a:t>
            </a:r>
            <a:r>
              <a:rPr lang="en-US" altLang="zh-CN" sz="2000" b="0">
                <a:cs typeface="Times New Roman" pitchFamily="18" charset="0"/>
              </a:rPr>
              <a:t>2</a:t>
            </a:r>
            <a:r>
              <a:rPr lang="en-US" altLang="zh-CN" sz="2000" b="0" baseline="30000">
                <a:cs typeface="Times New Roman" pitchFamily="18" charset="0"/>
                <a:sym typeface="Symbol" pitchFamily="18" charset="2"/>
              </a:rPr>
              <a:t>30</a:t>
            </a:r>
            <a:r>
              <a:rPr lang="en-US" altLang="zh-CN" sz="2000" b="0">
                <a:cs typeface="Times New Roman" pitchFamily="18" charset="0"/>
                <a:sym typeface="Symbol" pitchFamily="18" charset="2"/>
              </a:rPr>
              <a:t>×    </a:t>
            </a:r>
            <a:r>
              <a:rPr lang="en-US" altLang="zh-CN" sz="2000" b="0">
                <a:sym typeface="Symbol" pitchFamily="18" charset="2"/>
              </a:rPr>
              <a:t></a:t>
            </a:r>
          </a:p>
        </p:txBody>
      </p:sp>
      <p:sp>
        <p:nvSpPr>
          <p:cNvPr id="13" name="Rectangle 63"/>
          <p:cNvSpPr>
            <a:spLocks noChangeArrowheads="1"/>
          </p:cNvSpPr>
          <p:nvPr/>
        </p:nvSpPr>
        <p:spPr bwMode="auto">
          <a:xfrm>
            <a:off x="6096000" y="2895600"/>
            <a:ext cx="1520825" cy="396875"/>
          </a:xfrm>
          <a:prstGeom prst="rect">
            <a:avLst/>
          </a:prstGeom>
          <a:noFill/>
          <a:ln w="9525" algn="ctr">
            <a:noFill/>
            <a:miter lim="800000"/>
            <a:headEnd/>
            <a:tailEnd/>
          </a:ln>
          <a:effectLst/>
        </p:spPr>
        <p:txBody>
          <a:bodyPr>
            <a:spAutoFit/>
          </a:bodyPr>
          <a:lstStyle/>
          <a:p>
            <a:pPr algn="ctr" eaLnBrk="0" hangingPunct="0"/>
            <a:r>
              <a:rPr lang="en-US" altLang="zh-CN" sz="2000" b="0" dirty="0">
                <a:cs typeface="Times New Roman" pitchFamily="18" charset="0"/>
                <a:sym typeface="Symbol" pitchFamily="18" charset="2"/>
              </a:rPr>
              <a:t></a:t>
            </a:r>
            <a:r>
              <a:rPr lang="en-US" altLang="zh-CN" sz="2000" b="0" dirty="0">
                <a:cs typeface="Times New Roman" pitchFamily="18" charset="0"/>
              </a:rPr>
              <a:t>2</a:t>
            </a:r>
            <a:r>
              <a:rPr lang="en-US" altLang="zh-CN" sz="2000" b="0" baseline="30000" dirty="0">
                <a:cs typeface="Times New Roman" pitchFamily="18" charset="0"/>
                <a:sym typeface="Symbol" pitchFamily="18" charset="2"/>
              </a:rPr>
              <a:t>30</a:t>
            </a:r>
            <a:r>
              <a:rPr lang="en-US" altLang="zh-CN" sz="2000" b="0" dirty="0">
                <a:cs typeface="Times New Roman" pitchFamily="18" charset="0"/>
                <a:sym typeface="Symbol" pitchFamily="18" charset="2"/>
              </a:rPr>
              <a:t>×     </a:t>
            </a:r>
            <a:r>
              <a:rPr lang="en-US" altLang="zh-CN" sz="2000" b="0" dirty="0">
                <a:cs typeface="Times New Roman" pitchFamily="18" charset="0"/>
              </a:rPr>
              <a:t> </a:t>
            </a:r>
            <a:endParaRPr lang="en-US" altLang="zh-CN" sz="2000" b="0" dirty="0">
              <a:cs typeface="Times New Roman" pitchFamily="18" charset="0"/>
              <a:sym typeface="Symbol" pitchFamily="18" charset="2"/>
            </a:endParaRPr>
          </a:p>
        </p:txBody>
      </p:sp>
      <p:sp>
        <p:nvSpPr>
          <p:cNvPr id="14" name="Rectangle 62"/>
          <p:cNvSpPr>
            <a:spLocks noChangeArrowheads="1"/>
          </p:cNvSpPr>
          <p:nvPr/>
        </p:nvSpPr>
        <p:spPr bwMode="auto">
          <a:xfrm>
            <a:off x="5861050" y="2590800"/>
            <a:ext cx="1987550" cy="396875"/>
          </a:xfrm>
          <a:prstGeom prst="rect">
            <a:avLst/>
          </a:prstGeom>
          <a:noFill/>
          <a:ln w="9525" algn="ctr">
            <a:noFill/>
            <a:miter lim="800000"/>
            <a:headEnd/>
            <a:tailEnd/>
          </a:ln>
          <a:effectLst/>
        </p:spPr>
        <p:txBody>
          <a:bodyPr>
            <a:spAutoFit/>
          </a:bodyPr>
          <a:lstStyle/>
          <a:p>
            <a:pPr algn="ctr"/>
            <a:r>
              <a:rPr lang="en-US" altLang="zh-CN" sz="2000" b="0" dirty="0">
                <a:cs typeface="Times New Roman" pitchFamily="18" charset="0"/>
                <a:sym typeface="Symbol" pitchFamily="18" charset="2"/>
              </a:rPr>
              <a:t></a:t>
            </a:r>
            <a:r>
              <a:rPr lang="en-US" altLang="zh-CN" sz="2000" b="0" dirty="0">
                <a:cs typeface="Times New Roman" pitchFamily="18" charset="0"/>
              </a:rPr>
              <a:t>2</a:t>
            </a:r>
            <a:r>
              <a:rPr lang="en-US" altLang="zh-CN" sz="2000" b="0" baseline="30000" dirty="0">
                <a:cs typeface="Times New Roman" pitchFamily="18" charset="0"/>
                <a:sym typeface="Symbol" pitchFamily="18" charset="2"/>
              </a:rPr>
              <a:t>30</a:t>
            </a:r>
            <a:r>
              <a:rPr lang="en-US" altLang="zh-CN" sz="2000" b="0" dirty="0">
                <a:cs typeface="Times New Roman" pitchFamily="18" charset="0"/>
                <a:sym typeface="Symbol" pitchFamily="18" charset="2"/>
              </a:rPr>
              <a:t>×    </a:t>
            </a:r>
            <a:r>
              <a:rPr lang="en-US" altLang="zh-CN" sz="2000" b="0" dirty="0">
                <a:cs typeface="Times New Roman" pitchFamily="18" charset="0"/>
              </a:rPr>
              <a:t> </a:t>
            </a:r>
          </a:p>
        </p:txBody>
      </p:sp>
      <p:sp>
        <p:nvSpPr>
          <p:cNvPr id="15" name="Rectangle 64"/>
          <p:cNvSpPr>
            <a:spLocks noChangeArrowheads="1"/>
          </p:cNvSpPr>
          <p:nvPr/>
        </p:nvSpPr>
        <p:spPr bwMode="auto">
          <a:xfrm>
            <a:off x="5845175" y="1981200"/>
            <a:ext cx="2003425" cy="701675"/>
          </a:xfrm>
          <a:prstGeom prst="rect">
            <a:avLst/>
          </a:prstGeom>
          <a:noFill/>
          <a:ln w="9525" algn="ctr">
            <a:noFill/>
            <a:miter lim="800000"/>
            <a:headEnd/>
            <a:tailEnd/>
          </a:ln>
          <a:effectLst/>
        </p:spPr>
        <p:txBody>
          <a:bodyPr>
            <a:spAutoFit/>
          </a:bodyPr>
          <a:lstStyle/>
          <a:p>
            <a:pPr algn="ctr"/>
            <a:endParaRPr lang="en-US" altLang="zh-CN" sz="2000" b="0" dirty="0">
              <a:cs typeface="Times New Roman" pitchFamily="18" charset="0"/>
              <a:sym typeface="Symbol" pitchFamily="18" charset="2"/>
            </a:endParaRPr>
          </a:p>
          <a:p>
            <a:pPr algn="ctr" eaLnBrk="0" hangingPunct="0"/>
            <a:r>
              <a:rPr lang="en-US" altLang="zh-CN" sz="2000" b="0" dirty="0">
                <a:cs typeface="Times New Roman" pitchFamily="18" charset="0"/>
                <a:sym typeface="Symbol" pitchFamily="18" charset="2"/>
              </a:rPr>
              <a:t> </a:t>
            </a:r>
            <a:r>
              <a:rPr lang="en-US" altLang="zh-CN" sz="2000" b="0" dirty="0">
                <a:cs typeface="Times New Roman" pitchFamily="18" charset="0"/>
              </a:rPr>
              <a:t>2</a:t>
            </a:r>
            <a:r>
              <a:rPr lang="en-US" altLang="zh-CN" sz="2000" b="0" baseline="30000" dirty="0">
                <a:cs typeface="Times New Roman" pitchFamily="18" charset="0"/>
                <a:sym typeface="Symbol" pitchFamily="18" charset="2"/>
              </a:rPr>
              <a:t>30</a:t>
            </a:r>
            <a:r>
              <a:rPr lang="en-US" altLang="zh-CN" sz="2000" b="0" dirty="0">
                <a:cs typeface="Times New Roman" pitchFamily="18" charset="0"/>
                <a:sym typeface="Symbol" pitchFamily="18" charset="2"/>
              </a:rPr>
              <a:t>×    </a:t>
            </a:r>
            <a:r>
              <a:rPr lang="en-US" altLang="zh-CN" sz="2000" b="0" dirty="0">
                <a:sym typeface="Symbol" pitchFamily="18" charset="2"/>
              </a:rPr>
              <a:t></a:t>
            </a:r>
            <a:r>
              <a:rPr lang="en-US" altLang="zh-CN" sz="2000" b="0" dirty="0"/>
              <a:t> </a:t>
            </a:r>
          </a:p>
        </p:txBody>
      </p:sp>
      <p:sp>
        <p:nvSpPr>
          <p:cNvPr id="1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45</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5.4.1 SHA-1</a:t>
            </a:r>
            <a:r>
              <a:rPr lang="zh-CN" altLang="en-US" dirty="0" smtClean="0"/>
              <a:t>算法描述</a:t>
            </a:r>
            <a:endParaRPr lang="zh-CN" altLang="en-US" dirty="0"/>
          </a:p>
        </p:txBody>
      </p:sp>
      <p:sp>
        <p:nvSpPr>
          <p:cNvPr id="3" name="内容占位符 2"/>
          <p:cNvSpPr>
            <a:spLocks noGrp="1"/>
          </p:cNvSpPr>
          <p:nvPr>
            <p:ph idx="1"/>
          </p:nvPr>
        </p:nvSpPr>
        <p:spPr>
          <a:xfrm>
            <a:off x="381000" y="914400"/>
            <a:ext cx="8610600" cy="5562600"/>
          </a:xfrm>
        </p:spPr>
        <p:txBody>
          <a:bodyPr/>
          <a:lstStyle/>
          <a:p>
            <a:pPr lvl="1"/>
            <a:r>
              <a:rPr lang="en-US" altLang="zh-CN" dirty="0" smtClean="0">
                <a:solidFill>
                  <a:srgbClr val="C3093E"/>
                </a:solidFill>
                <a:effectLst>
                  <a:outerShdw blurRad="38100" dist="38100" dir="2700000" algn="tl">
                    <a:srgbClr val="000000">
                      <a:alpha val="43137"/>
                    </a:srgbClr>
                  </a:outerShdw>
                </a:effectLst>
              </a:rPr>
              <a:t>⑤ </a:t>
            </a:r>
            <a:r>
              <a:rPr lang="zh-CN" altLang="en-US" dirty="0" smtClean="0">
                <a:solidFill>
                  <a:srgbClr val="C3093E"/>
                </a:solidFill>
                <a:effectLst>
                  <a:outerShdw blurRad="38100" dist="38100" dir="2700000" algn="tl">
                    <a:srgbClr val="000000">
                      <a:alpha val="43137"/>
                    </a:srgbClr>
                  </a:outerShdw>
                </a:effectLst>
              </a:rPr>
              <a:t>输出</a:t>
            </a:r>
            <a:r>
              <a:rPr lang="zh-CN" altLang="en-US" dirty="0" smtClean="0">
                <a:effectLst>
                  <a:outerShdw blurRad="38100" dist="38100" dir="2700000" algn="tl">
                    <a:srgbClr val="000000">
                      <a:alpha val="43137"/>
                    </a:srgbClr>
                  </a:outerShdw>
                </a:effectLst>
              </a:rPr>
              <a:t>  </a:t>
            </a:r>
            <a:r>
              <a:rPr lang="zh-CN" altLang="en-US" dirty="0" smtClean="0"/>
              <a:t>消息的</a:t>
            </a:r>
            <a:r>
              <a:rPr lang="en-US" altLang="zh-CN" i="1" dirty="0" smtClean="0"/>
              <a:t>L</a:t>
            </a:r>
            <a:r>
              <a:rPr lang="zh-CN" altLang="en-US" dirty="0" smtClean="0"/>
              <a:t>个分组都被处理完后，最后一个分组的输出即为</a:t>
            </a:r>
            <a:r>
              <a:rPr lang="en-US" altLang="zh-CN" dirty="0" smtClean="0"/>
              <a:t>160</a:t>
            </a:r>
            <a:r>
              <a:rPr lang="zh-CN" altLang="en-US" dirty="0" smtClean="0"/>
              <a:t>比特的消息摘要。</a:t>
            </a:r>
          </a:p>
          <a:p>
            <a:pPr lvl="1"/>
            <a:r>
              <a:rPr lang="zh-CN" altLang="en-US" dirty="0" smtClean="0">
                <a:solidFill>
                  <a:srgbClr val="0000FF"/>
                </a:solidFill>
              </a:rPr>
              <a:t>步骤③到步骤⑤的处理过程可总结如下：</a:t>
            </a:r>
          </a:p>
          <a:p>
            <a:pPr lvl="1"/>
            <a:r>
              <a:rPr lang="zh-CN" altLang="en-US" dirty="0" smtClean="0"/>
              <a:t>		</a:t>
            </a:r>
            <a:r>
              <a:rPr lang="en-US" altLang="zh-CN" i="1" dirty="0" smtClean="0"/>
              <a:t>CV</a:t>
            </a:r>
            <a:r>
              <a:rPr lang="en-US" altLang="zh-CN" baseline="-25000" dirty="0" smtClean="0"/>
              <a:t>0</a:t>
            </a:r>
            <a:r>
              <a:rPr lang="en-US" altLang="zh-CN" dirty="0" smtClean="0"/>
              <a:t>=IV</a:t>
            </a:r>
            <a:r>
              <a:rPr lang="zh-CN" altLang="en-US" dirty="0" smtClean="0"/>
              <a:t>；</a:t>
            </a:r>
          </a:p>
          <a:p>
            <a:pPr lvl="1"/>
            <a:r>
              <a:rPr lang="zh-CN" altLang="en-US" dirty="0" smtClean="0"/>
              <a:t>		</a:t>
            </a:r>
            <a:r>
              <a:rPr lang="en-US" altLang="zh-CN" i="1" dirty="0" smtClean="0"/>
              <a:t>CV</a:t>
            </a:r>
            <a:r>
              <a:rPr lang="en-US" altLang="zh-CN" i="1" baseline="-25000" dirty="0" smtClean="0"/>
              <a:t>q</a:t>
            </a:r>
            <a:r>
              <a:rPr lang="en-US" altLang="zh-CN" baseline="-25000" dirty="0" smtClean="0"/>
              <a:t>+1</a:t>
            </a:r>
            <a:r>
              <a:rPr lang="en-US" altLang="zh-CN" dirty="0" smtClean="0"/>
              <a:t>=</a:t>
            </a:r>
            <a:r>
              <a:rPr lang="en-US" altLang="zh-CN" i="1" dirty="0" smtClean="0"/>
              <a:t>SUM</a:t>
            </a:r>
            <a:r>
              <a:rPr lang="en-US" altLang="zh-CN" baseline="-25000" dirty="0" smtClean="0"/>
              <a:t>32</a:t>
            </a:r>
            <a:r>
              <a:rPr lang="en-US" altLang="zh-CN" dirty="0" smtClean="0"/>
              <a:t>(</a:t>
            </a:r>
            <a:r>
              <a:rPr lang="en-US" altLang="zh-CN" i="1" dirty="0" err="1" smtClean="0"/>
              <a:t>CV</a:t>
            </a:r>
            <a:r>
              <a:rPr lang="en-US" altLang="zh-CN" i="1" baseline="-25000" dirty="0" err="1" smtClean="0"/>
              <a:t>q</a:t>
            </a:r>
            <a:r>
              <a:rPr lang="zh-CN" altLang="en-US" dirty="0" smtClean="0"/>
              <a:t>，</a:t>
            </a:r>
            <a:r>
              <a:rPr lang="en-US" altLang="zh-CN" i="1" dirty="0" err="1" smtClean="0"/>
              <a:t>ABCDE</a:t>
            </a:r>
            <a:r>
              <a:rPr lang="en-US" altLang="zh-CN" i="1" baseline="-25000" dirty="0" err="1" smtClean="0"/>
              <a:t>q</a:t>
            </a:r>
            <a:r>
              <a:rPr lang="en-US" altLang="zh-CN" dirty="0" smtClean="0"/>
              <a:t>);</a:t>
            </a:r>
          </a:p>
          <a:p>
            <a:pPr lvl="1"/>
            <a:r>
              <a:rPr lang="en-US" altLang="zh-CN" dirty="0" smtClean="0"/>
              <a:t>		</a:t>
            </a:r>
            <a:r>
              <a:rPr lang="en-US" altLang="zh-CN" i="1" dirty="0" smtClean="0"/>
              <a:t>MD</a:t>
            </a:r>
            <a:r>
              <a:rPr lang="en-US" altLang="zh-CN" dirty="0" smtClean="0"/>
              <a:t>=</a:t>
            </a:r>
            <a:r>
              <a:rPr lang="en-US" altLang="zh-CN" i="1" dirty="0" smtClean="0"/>
              <a:t>CV</a:t>
            </a:r>
            <a:r>
              <a:rPr lang="en-US" altLang="zh-CN" i="1" baseline="-25000" dirty="0" smtClean="0"/>
              <a:t>L</a:t>
            </a:r>
            <a:endParaRPr lang="en-US" altLang="zh-CN" baseline="-25000" dirty="0" smtClean="0"/>
          </a:p>
          <a:p>
            <a:pPr lvl="1"/>
            <a:r>
              <a:rPr lang="zh-CN" altLang="en-US" dirty="0" smtClean="0"/>
              <a:t>其中</a:t>
            </a:r>
            <a:r>
              <a:rPr lang="en-US" altLang="zh-CN" dirty="0" smtClean="0"/>
              <a:t>IV</a:t>
            </a:r>
            <a:r>
              <a:rPr lang="zh-CN" altLang="en-US" dirty="0" smtClean="0"/>
              <a:t>是步骤③定义的缓冲区</a:t>
            </a:r>
            <a:r>
              <a:rPr lang="en-US" altLang="zh-CN" dirty="0" smtClean="0"/>
              <a:t>ABCDE</a:t>
            </a:r>
            <a:r>
              <a:rPr lang="zh-CN" altLang="en-US" dirty="0" smtClean="0"/>
              <a:t>的初值，</a:t>
            </a:r>
            <a:r>
              <a:rPr lang="en-US" altLang="zh-CN" dirty="0" err="1" smtClean="0"/>
              <a:t>ABCDE</a:t>
            </a:r>
            <a:r>
              <a:rPr lang="en-US" altLang="zh-CN" i="1" baseline="-25000" dirty="0" err="1" smtClean="0"/>
              <a:t>q</a:t>
            </a:r>
            <a:r>
              <a:rPr lang="zh-CN" altLang="en-US" dirty="0" smtClean="0"/>
              <a:t>是第</a:t>
            </a:r>
            <a:r>
              <a:rPr lang="en-US" altLang="zh-CN" i="1" dirty="0" smtClean="0"/>
              <a:t>q</a:t>
            </a:r>
            <a:r>
              <a:rPr lang="zh-CN" altLang="en-US" dirty="0" smtClean="0"/>
              <a:t>个消息分组经最后一轮处理过程处理后的输出，</a:t>
            </a:r>
            <a:r>
              <a:rPr lang="en-US" altLang="zh-CN" i="1" dirty="0" smtClean="0"/>
              <a:t>L</a:t>
            </a:r>
            <a:r>
              <a:rPr lang="zh-CN" altLang="en-US" dirty="0" smtClean="0"/>
              <a:t>是消息（包括填充位和长度字段）的分组数，</a:t>
            </a:r>
            <a:r>
              <a:rPr lang="en-US" altLang="zh-CN" i="1" dirty="0" smtClean="0"/>
              <a:t>SUM</a:t>
            </a:r>
            <a:r>
              <a:rPr lang="en-US" altLang="zh-CN" baseline="-25000" dirty="0" smtClean="0"/>
              <a:t>32</a:t>
            </a:r>
            <a:r>
              <a:rPr lang="zh-CN" altLang="en-US" dirty="0" smtClean="0"/>
              <a:t>是对应字的模</a:t>
            </a:r>
            <a:r>
              <a:rPr lang="en-US" altLang="zh-CN" dirty="0" smtClean="0"/>
              <a:t>2</a:t>
            </a:r>
            <a:r>
              <a:rPr lang="en-US" altLang="zh-CN" baseline="30000" dirty="0" smtClean="0"/>
              <a:t>32</a:t>
            </a:r>
            <a:r>
              <a:rPr lang="zh-CN" altLang="en-US" dirty="0" smtClean="0"/>
              <a:t>加法，</a:t>
            </a:r>
            <a:r>
              <a:rPr lang="en-US" altLang="zh-CN" dirty="0" smtClean="0"/>
              <a:t>MD</a:t>
            </a:r>
            <a:r>
              <a:rPr lang="zh-CN" altLang="en-US" dirty="0" smtClean="0"/>
              <a:t>为最终的摘要值</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46</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SHA-1</a:t>
            </a:r>
            <a:r>
              <a:rPr lang="zh-CN" altLang="en-US" dirty="0" smtClean="0"/>
              <a:t>的压缩函数</a:t>
            </a:r>
            <a:endParaRPr lang="zh-CN" altLang="en-US" dirty="0"/>
          </a:p>
        </p:txBody>
      </p:sp>
      <p:sp>
        <p:nvSpPr>
          <p:cNvPr id="3" name="内容占位符 2"/>
          <p:cNvSpPr>
            <a:spLocks noGrp="1"/>
          </p:cNvSpPr>
          <p:nvPr>
            <p:ph idx="1"/>
          </p:nvPr>
        </p:nvSpPr>
        <p:spPr>
          <a:xfrm>
            <a:off x="381000" y="914400"/>
            <a:ext cx="8610600" cy="1981200"/>
          </a:xfrm>
        </p:spPr>
        <p:txBody>
          <a:bodyPr/>
          <a:lstStyle/>
          <a:p>
            <a:r>
              <a:rPr lang="zh-CN" altLang="en-US" sz="2400" dirty="0" smtClean="0">
                <a:latin typeface="Times New Roman" pitchFamily="18" charset="0"/>
              </a:rPr>
              <a:t>如上所述，</a:t>
            </a:r>
            <a:r>
              <a:rPr lang="en-US" altLang="zh-CN" sz="2400" dirty="0" smtClean="0">
                <a:latin typeface="Times New Roman" pitchFamily="18" charset="0"/>
              </a:rPr>
              <a:t>SHA</a:t>
            </a:r>
            <a:r>
              <a:rPr lang="zh-CN" altLang="en-US" sz="2400" dirty="0" smtClean="0">
                <a:latin typeface="Times New Roman" pitchFamily="18" charset="0"/>
              </a:rPr>
              <a:t>的压缩函数由</a:t>
            </a:r>
            <a:r>
              <a:rPr lang="en-US" altLang="zh-CN" sz="2400" dirty="0" smtClean="0">
                <a:solidFill>
                  <a:srgbClr val="0000FF"/>
                </a:solidFill>
                <a:latin typeface="Times New Roman" pitchFamily="18" charset="0"/>
              </a:rPr>
              <a:t>4</a:t>
            </a:r>
            <a:r>
              <a:rPr lang="zh-CN" altLang="en-US" sz="2400" dirty="0" smtClean="0">
                <a:solidFill>
                  <a:srgbClr val="0000FF"/>
                </a:solidFill>
                <a:latin typeface="Times New Roman" pitchFamily="18" charset="0"/>
              </a:rPr>
              <a:t>轮</a:t>
            </a:r>
            <a:r>
              <a:rPr lang="zh-CN" altLang="en-US" sz="2400" dirty="0" smtClean="0">
                <a:latin typeface="Times New Roman" pitchFamily="18" charset="0"/>
              </a:rPr>
              <a:t>处理过程组成，每轮处理过程又由对缓冲区</a:t>
            </a:r>
            <a:r>
              <a:rPr lang="en-US" altLang="zh-CN" sz="2400" dirty="0" smtClean="0">
                <a:latin typeface="Times New Roman" pitchFamily="18" charset="0"/>
              </a:rPr>
              <a:t>ABCDE</a:t>
            </a:r>
            <a:r>
              <a:rPr lang="zh-CN" altLang="en-US" sz="2400" dirty="0" smtClean="0">
                <a:latin typeface="Times New Roman" pitchFamily="18" charset="0"/>
              </a:rPr>
              <a:t>的</a:t>
            </a:r>
            <a:r>
              <a:rPr lang="en-US" altLang="zh-CN" sz="2400" dirty="0" smtClean="0">
                <a:solidFill>
                  <a:srgbClr val="0000FF"/>
                </a:solidFill>
                <a:latin typeface="Times New Roman" pitchFamily="18" charset="0"/>
              </a:rPr>
              <a:t>20</a:t>
            </a:r>
            <a:r>
              <a:rPr lang="zh-CN" altLang="en-US" sz="2400" dirty="0" smtClean="0">
                <a:solidFill>
                  <a:srgbClr val="0000FF"/>
                </a:solidFill>
                <a:latin typeface="Times New Roman" pitchFamily="18" charset="0"/>
              </a:rPr>
              <a:t>步迭代运算</a:t>
            </a:r>
            <a:r>
              <a:rPr lang="zh-CN" altLang="en-US" sz="2400" dirty="0" smtClean="0">
                <a:latin typeface="Times New Roman" pitchFamily="18" charset="0"/>
              </a:rPr>
              <a:t>组成，每一步迭代运算的形式为</a:t>
            </a:r>
          </a:p>
          <a:p>
            <a:pPr lvl="1"/>
            <a:r>
              <a:rPr lang="en-US" altLang="zh-CN" sz="2200" dirty="0" smtClean="0">
                <a:latin typeface="Times New Roman" pitchFamily="18" charset="0"/>
              </a:rPr>
              <a:t>A,B,C,D,E</a:t>
            </a:r>
            <a:r>
              <a:rPr lang="en-US" altLang="zh-CN" sz="2200" dirty="0" smtClean="0">
                <a:latin typeface="Times New Roman" pitchFamily="18" charset="0"/>
                <a:sym typeface="Symbol" pitchFamily="18" charset="2"/>
              </a:rPr>
              <a:t></a:t>
            </a:r>
            <a:r>
              <a:rPr lang="en-US" altLang="zh-CN" sz="2200" dirty="0" smtClean="0">
                <a:latin typeface="Times New Roman" pitchFamily="18" charset="0"/>
              </a:rPr>
              <a:t>(</a:t>
            </a:r>
            <a:r>
              <a:rPr lang="en-US" altLang="zh-CN" sz="2200" i="1" dirty="0" err="1" smtClean="0">
                <a:latin typeface="Times New Roman" pitchFamily="18" charset="0"/>
              </a:rPr>
              <a:t>E</a:t>
            </a:r>
            <a:r>
              <a:rPr lang="en-US" altLang="zh-CN" sz="2200" dirty="0" err="1" smtClean="0">
                <a:latin typeface="Times New Roman" pitchFamily="18" charset="0"/>
              </a:rPr>
              <a:t>+</a:t>
            </a:r>
            <a:r>
              <a:rPr lang="en-US" altLang="zh-CN" sz="2200" i="1" dirty="0" err="1" smtClean="0">
                <a:latin typeface="Times New Roman" pitchFamily="18" charset="0"/>
              </a:rPr>
              <a:t>f</a:t>
            </a:r>
            <a:r>
              <a:rPr lang="en-US" altLang="zh-CN" sz="2200" i="1" baseline="-25000" dirty="0" err="1" smtClean="0">
                <a:latin typeface="Times New Roman" pitchFamily="18" charset="0"/>
              </a:rPr>
              <a:t>t</a:t>
            </a:r>
            <a:r>
              <a:rPr lang="en-US" altLang="zh-CN" sz="2200" dirty="0" smtClean="0">
                <a:latin typeface="Times New Roman" pitchFamily="18" charset="0"/>
              </a:rPr>
              <a:t>(</a:t>
            </a:r>
            <a:r>
              <a:rPr lang="en-US" altLang="zh-CN" sz="2200" i="1" dirty="0" smtClean="0">
                <a:latin typeface="Times New Roman" pitchFamily="18" charset="0"/>
              </a:rPr>
              <a:t>B</a:t>
            </a:r>
            <a:r>
              <a:rPr lang="en-US" altLang="zh-CN" sz="2200" dirty="0" smtClean="0">
                <a:latin typeface="Times New Roman" pitchFamily="18" charset="0"/>
              </a:rPr>
              <a:t>,</a:t>
            </a:r>
            <a:r>
              <a:rPr lang="en-US" altLang="zh-CN" sz="2200" i="1" dirty="0" smtClean="0">
                <a:latin typeface="Times New Roman" pitchFamily="18" charset="0"/>
              </a:rPr>
              <a:t>C</a:t>
            </a:r>
            <a:r>
              <a:rPr lang="en-US" altLang="zh-CN" sz="2200" dirty="0" smtClean="0">
                <a:latin typeface="Times New Roman" pitchFamily="18" charset="0"/>
              </a:rPr>
              <a:t>,</a:t>
            </a:r>
            <a:r>
              <a:rPr lang="en-US" altLang="zh-CN" sz="2200" i="1" dirty="0" smtClean="0">
                <a:latin typeface="Times New Roman" pitchFamily="18" charset="0"/>
              </a:rPr>
              <a:t>D</a:t>
            </a:r>
            <a:r>
              <a:rPr lang="en-US" altLang="zh-CN" sz="2200" dirty="0" smtClean="0">
                <a:latin typeface="Times New Roman" pitchFamily="18" charset="0"/>
              </a:rPr>
              <a:t>)+</a:t>
            </a:r>
            <a:r>
              <a:rPr lang="en-US" altLang="zh-CN" sz="2200" i="1" dirty="0" smtClean="0">
                <a:latin typeface="Times New Roman" pitchFamily="18" charset="0"/>
              </a:rPr>
              <a:t>CLS</a:t>
            </a:r>
            <a:r>
              <a:rPr lang="en-US" altLang="zh-CN" sz="2200" baseline="-25000" dirty="0" smtClean="0">
                <a:latin typeface="Times New Roman" pitchFamily="18" charset="0"/>
              </a:rPr>
              <a:t>5</a:t>
            </a:r>
            <a:r>
              <a:rPr lang="en-US" altLang="zh-CN" sz="2200" dirty="0" smtClean="0">
                <a:latin typeface="Times New Roman" pitchFamily="18" charset="0"/>
              </a:rPr>
              <a:t>(</a:t>
            </a:r>
            <a:r>
              <a:rPr lang="en-US" altLang="zh-CN" sz="2200" i="1" dirty="0" smtClean="0">
                <a:latin typeface="Times New Roman" pitchFamily="18" charset="0"/>
              </a:rPr>
              <a:t>A</a:t>
            </a:r>
            <a:r>
              <a:rPr lang="en-US" altLang="zh-CN" sz="2200" dirty="0" smtClean="0">
                <a:latin typeface="Times New Roman" pitchFamily="18" charset="0"/>
              </a:rPr>
              <a:t>)+</a:t>
            </a:r>
            <a:r>
              <a:rPr lang="en-US" altLang="zh-CN" sz="2200" i="1" dirty="0" err="1" smtClean="0">
                <a:latin typeface="Times New Roman" pitchFamily="18" charset="0"/>
              </a:rPr>
              <a:t>W</a:t>
            </a:r>
            <a:r>
              <a:rPr lang="en-US" altLang="zh-CN" sz="2200" i="1" baseline="-25000" dirty="0" err="1" smtClean="0">
                <a:latin typeface="Times New Roman" pitchFamily="18" charset="0"/>
              </a:rPr>
              <a:t>t</a:t>
            </a:r>
            <a:r>
              <a:rPr lang="en-US" altLang="zh-CN" sz="2200" dirty="0" err="1" smtClean="0">
                <a:latin typeface="Times New Roman" pitchFamily="18" charset="0"/>
              </a:rPr>
              <a:t>+</a:t>
            </a:r>
            <a:r>
              <a:rPr lang="en-US" altLang="zh-CN" sz="2200" i="1" dirty="0" err="1" smtClean="0">
                <a:latin typeface="Times New Roman" pitchFamily="18" charset="0"/>
              </a:rPr>
              <a:t>K</a:t>
            </a:r>
            <a:r>
              <a:rPr lang="en-US" altLang="zh-CN" sz="2200" i="1" baseline="-25000" dirty="0" err="1" smtClean="0">
                <a:latin typeface="Times New Roman" pitchFamily="18" charset="0"/>
              </a:rPr>
              <a:t>t</a:t>
            </a:r>
            <a:r>
              <a:rPr lang="en-US" altLang="zh-CN" sz="2200" dirty="0" smtClean="0">
                <a:latin typeface="Times New Roman" pitchFamily="18" charset="0"/>
              </a:rPr>
              <a:t>), </a:t>
            </a:r>
            <a:r>
              <a:rPr lang="en-US" altLang="zh-CN" sz="2200" i="1" dirty="0" smtClean="0">
                <a:latin typeface="Times New Roman" pitchFamily="18" charset="0"/>
              </a:rPr>
              <a:t>A</a:t>
            </a:r>
            <a:r>
              <a:rPr lang="en-US" altLang="zh-CN" sz="2200" dirty="0" smtClean="0">
                <a:latin typeface="Times New Roman" pitchFamily="18" charset="0"/>
              </a:rPr>
              <a:t>, </a:t>
            </a:r>
            <a:r>
              <a:rPr lang="en-US" altLang="zh-CN" sz="2200" i="1" dirty="0" smtClean="0">
                <a:latin typeface="Times New Roman" pitchFamily="18" charset="0"/>
              </a:rPr>
              <a:t>CLS</a:t>
            </a:r>
            <a:r>
              <a:rPr lang="en-US" altLang="zh-CN" sz="2200" baseline="-25000" dirty="0" smtClean="0">
                <a:latin typeface="Times New Roman" pitchFamily="18" charset="0"/>
              </a:rPr>
              <a:t>30</a:t>
            </a:r>
            <a:r>
              <a:rPr lang="en-US" altLang="zh-CN" sz="2200" dirty="0" smtClean="0">
                <a:latin typeface="Times New Roman" pitchFamily="18" charset="0"/>
              </a:rPr>
              <a:t>(</a:t>
            </a:r>
            <a:r>
              <a:rPr lang="en-US" altLang="zh-CN" sz="2200" i="1" dirty="0" smtClean="0">
                <a:latin typeface="Times New Roman" pitchFamily="18" charset="0"/>
              </a:rPr>
              <a:t>B</a:t>
            </a:r>
            <a:r>
              <a:rPr lang="en-US" altLang="zh-CN" sz="2200" dirty="0" smtClean="0">
                <a:latin typeface="Times New Roman" pitchFamily="18" charset="0"/>
              </a:rPr>
              <a:t>), </a:t>
            </a:r>
            <a:r>
              <a:rPr lang="en-US" altLang="zh-CN" sz="2200" i="1" dirty="0" smtClean="0">
                <a:latin typeface="Times New Roman" pitchFamily="18" charset="0"/>
              </a:rPr>
              <a:t>C</a:t>
            </a:r>
            <a:r>
              <a:rPr lang="en-US" altLang="zh-CN" sz="2200" dirty="0" smtClean="0">
                <a:latin typeface="Times New Roman" pitchFamily="18" charset="0"/>
              </a:rPr>
              <a:t>, </a:t>
            </a:r>
            <a:r>
              <a:rPr lang="en-US" altLang="zh-CN" sz="2200" i="1" dirty="0" smtClean="0">
                <a:latin typeface="Times New Roman" pitchFamily="18" charset="0"/>
              </a:rPr>
              <a:t>D</a:t>
            </a:r>
            <a:endParaRPr lang="en-US" altLang="zh-CN" sz="2200" i="1" dirty="0">
              <a:latin typeface="Times New Roman" pitchFamily="18" charset="0"/>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4" descr="xd71"/>
          <p:cNvPicPr>
            <a:picLocks noChangeAspect="1" noChangeArrowheads="1"/>
          </p:cNvPicPr>
          <p:nvPr/>
        </p:nvPicPr>
        <p:blipFill>
          <a:blip r:embed="rId2" cstate="print"/>
          <a:srcRect/>
          <a:stretch>
            <a:fillRect/>
          </a:stretch>
        </p:blipFill>
        <p:spPr bwMode="auto">
          <a:xfrm>
            <a:off x="457200" y="3063875"/>
            <a:ext cx="4343400" cy="3260725"/>
          </a:xfrm>
          <a:prstGeom prst="rect">
            <a:avLst/>
          </a:prstGeom>
          <a:noFill/>
        </p:spPr>
      </p:pic>
      <p:sp>
        <p:nvSpPr>
          <p:cNvPr id="7" name="Rectangle 5"/>
          <p:cNvSpPr>
            <a:spLocks noChangeArrowheads="1"/>
          </p:cNvSpPr>
          <p:nvPr/>
        </p:nvSpPr>
        <p:spPr bwMode="auto">
          <a:xfrm>
            <a:off x="4800600" y="3276600"/>
            <a:ext cx="4114800" cy="2677656"/>
          </a:xfrm>
          <a:prstGeom prst="rect">
            <a:avLst/>
          </a:prstGeom>
          <a:noFill/>
          <a:ln w="9525" algn="ctr">
            <a:noFill/>
            <a:miter lim="800000"/>
            <a:headEnd/>
            <a:tailEnd/>
          </a:ln>
          <a:effectLst/>
        </p:spPr>
        <p:txBody>
          <a:bodyPr wrap="square" anchor="ctr">
            <a:spAutoFit/>
          </a:bodyPr>
          <a:lstStyle/>
          <a:p>
            <a:pPr algn="l">
              <a:lnSpc>
                <a:spcPct val="120000"/>
              </a:lnSpc>
            </a:pPr>
            <a:r>
              <a:rPr lang="en-US" altLang="zh-CN" sz="2000" dirty="0">
                <a:latin typeface="华文中宋" pitchFamily="2" charset="-122"/>
                <a:ea typeface="华文中宋" pitchFamily="2" charset="-122"/>
              </a:rPr>
              <a:t>A</a:t>
            </a:r>
            <a:r>
              <a:rPr lang="zh-CN" altLang="en-US" sz="2000" dirty="0">
                <a:latin typeface="华文中宋" pitchFamily="2" charset="-122"/>
                <a:ea typeface="华文中宋" pitchFamily="2" charset="-122"/>
              </a:rPr>
              <a:t>，</a:t>
            </a:r>
            <a:r>
              <a:rPr lang="en-US" altLang="zh-CN" sz="2000" dirty="0">
                <a:latin typeface="华文中宋" pitchFamily="2" charset="-122"/>
                <a:ea typeface="华文中宋" pitchFamily="2" charset="-122"/>
              </a:rPr>
              <a:t>B</a:t>
            </a:r>
            <a:r>
              <a:rPr lang="zh-CN" altLang="en-US" sz="2000" dirty="0">
                <a:latin typeface="华文中宋" pitchFamily="2" charset="-122"/>
                <a:ea typeface="华文中宋" pitchFamily="2" charset="-122"/>
              </a:rPr>
              <a:t>，</a:t>
            </a:r>
            <a:r>
              <a:rPr lang="en-US" altLang="zh-CN" sz="2000" dirty="0">
                <a:latin typeface="华文中宋" pitchFamily="2" charset="-122"/>
                <a:ea typeface="华文中宋" pitchFamily="2" charset="-122"/>
              </a:rPr>
              <a:t>C</a:t>
            </a:r>
            <a:r>
              <a:rPr lang="zh-CN" altLang="en-US" sz="2000" dirty="0">
                <a:latin typeface="华文中宋" pitchFamily="2" charset="-122"/>
                <a:ea typeface="华文中宋" pitchFamily="2" charset="-122"/>
              </a:rPr>
              <a:t>，</a:t>
            </a:r>
            <a:r>
              <a:rPr lang="en-US" altLang="zh-CN" sz="2000" dirty="0">
                <a:latin typeface="华文中宋" pitchFamily="2" charset="-122"/>
                <a:ea typeface="华文中宋" pitchFamily="2" charset="-122"/>
              </a:rPr>
              <a:t>D</a:t>
            </a:r>
            <a:r>
              <a:rPr lang="zh-CN" altLang="en-US" sz="2000" dirty="0">
                <a:latin typeface="华文中宋" pitchFamily="2" charset="-122"/>
                <a:ea typeface="华文中宋" pitchFamily="2" charset="-122"/>
              </a:rPr>
              <a:t>，</a:t>
            </a:r>
            <a:r>
              <a:rPr lang="en-US" altLang="zh-CN" sz="2000" dirty="0">
                <a:latin typeface="华文中宋" pitchFamily="2" charset="-122"/>
                <a:ea typeface="华文中宋" pitchFamily="2" charset="-122"/>
              </a:rPr>
              <a:t>E</a:t>
            </a:r>
            <a:r>
              <a:rPr lang="zh-CN" altLang="en-US" sz="2000" dirty="0">
                <a:latin typeface="华文中宋" pitchFamily="2" charset="-122"/>
                <a:ea typeface="华文中宋" pitchFamily="2" charset="-122"/>
              </a:rPr>
              <a:t>为缓冲区的</a:t>
            </a:r>
            <a:r>
              <a:rPr lang="en-US" altLang="zh-CN" sz="2000" dirty="0">
                <a:latin typeface="华文中宋" pitchFamily="2" charset="-122"/>
                <a:ea typeface="华文中宋" pitchFamily="2" charset="-122"/>
              </a:rPr>
              <a:t>5</a:t>
            </a:r>
            <a:r>
              <a:rPr lang="zh-CN" altLang="en-US" sz="2000" dirty="0">
                <a:latin typeface="华文中宋" pitchFamily="2" charset="-122"/>
                <a:ea typeface="华文中宋" pitchFamily="2" charset="-122"/>
              </a:rPr>
              <a:t>个字，</a:t>
            </a:r>
            <a:r>
              <a:rPr lang="en-US" altLang="zh-CN" sz="2000" i="1" dirty="0">
                <a:latin typeface="华文中宋" pitchFamily="2" charset="-122"/>
                <a:ea typeface="华文中宋" pitchFamily="2" charset="-122"/>
              </a:rPr>
              <a:t>t</a:t>
            </a:r>
            <a:r>
              <a:rPr lang="zh-CN" altLang="en-US" sz="2000" dirty="0">
                <a:latin typeface="华文中宋" pitchFamily="2" charset="-122"/>
                <a:ea typeface="华文中宋" pitchFamily="2" charset="-122"/>
              </a:rPr>
              <a:t>是迭代步数</a:t>
            </a:r>
            <a:r>
              <a:rPr lang="en-US" altLang="zh-CN" sz="2000" dirty="0">
                <a:latin typeface="华文中宋" pitchFamily="2" charset="-122"/>
                <a:ea typeface="华文中宋" pitchFamily="2" charset="-122"/>
              </a:rPr>
              <a:t>(0</a:t>
            </a:r>
            <a:r>
              <a:rPr lang="en-US" altLang="zh-CN" sz="2000" dirty="0">
                <a:latin typeface="华文中宋" pitchFamily="2" charset="-122"/>
                <a:ea typeface="华文中宋" pitchFamily="2" charset="-122"/>
                <a:sym typeface="Symbol" pitchFamily="18" charset="2"/>
              </a:rPr>
              <a:t></a:t>
            </a:r>
            <a:r>
              <a:rPr lang="en-US" altLang="zh-CN" sz="2000" i="1" dirty="0">
                <a:latin typeface="华文中宋" pitchFamily="2" charset="-122"/>
                <a:ea typeface="华文中宋" pitchFamily="2" charset="-122"/>
              </a:rPr>
              <a:t>t</a:t>
            </a:r>
            <a:r>
              <a:rPr lang="en-US" altLang="zh-CN" sz="2000" dirty="0">
                <a:latin typeface="华文中宋" pitchFamily="2" charset="-122"/>
                <a:ea typeface="华文中宋" pitchFamily="2" charset="-122"/>
                <a:sym typeface="Symbol" pitchFamily="18" charset="2"/>
              </a:rPr>
              <a:t></a:t>
            </a:r>
            <a:r>
              <a:rPr lang="en-US" altLang="zh-CN" sz="2000" dirty="0">
                <a:latin typeface="华文中宋" pitchFamily="2" charset="-122"/>
                <a:ea typeface="华文中宋" pitchFamily="2" charset="-122"/>
              </a:rPr>
              <a:t>79)</a:t>
            </a:r>
            <a:r>
              <a:rPr lang="zh-CN" altLang="en-US" sz="2000" dirty="0">
                <a:latin typeface="华文中宋" pitchFamily="2" charset="-122"/>
                <a:ea typeface="华文中宋" pitchFamily="2" charset="-122"/>
              </a:rPr>
              <a:t>，</a:t>
            </a:r>
            <a:r>
              <a:rPr lang="en-US" altLang="zh-CN" sz="2000" i="1" dirty="0">
                <a:ea typeface="华文中宋" pitchFamily="2" charset="-122"/>
              </a:rPr>
              <a:t>f</a:t>
            </a:r>
            <a:r>
              <a:rPr lang="en-US" altLang="zh-CN" sz="2000" i="1" baseline="-25000" dirty="0">
                <a:ea typeface="华文中宋" pitchFamily="2" charset="-122"/>
              </a:rPr>
              <a:t>t</a:t>
            </a:r>
            <a:r>
              <a:rPr lang="en-US" altLang="zh-CN" sz="2000" dirty="0">
                <a:ea typeface="华文中宋" pitchFamily="2" charset="-122"/>
              </a:rPr>
              <a:t>(</a:t>
            </a:r>
            <a:r>
              <a:rPr lang="en-US" altLang="zh-CN" sz="2000" i="1" dirty="0">
                <a:ea typeface="华文中宋" pitchFamily="2" charset="-122"/>
              </a:rPr>
              <a:t>B</a:t>
            </a:r>
            <a:r>
              <a:rPr lang="en-US" altLang="zh-CN" sz="2000" dirty="0">
                <a:ea typeface="华文中宋" pitchFamily="2" charset="-122"/>
              </a:rPr>
              <a:t>,</a:t>
            </a:r>
            <a:r>
              <a:rPr lang="en-US" altLang="zh-CN" sz="2000" i="1" dirty="0">
                <a:ea typeface="华文中宋" pitchFamily="2" charset="-122"/>
              </a:rPr>
              <a:t>C</a:t>
            </a:r>
            <a:r>
              <a:rPr lang="en-US" altLang="zh-CN" sz="2000" dirty="0">
                <a:ea typeface="华文中宋" pitchFamily="2" charset="-122"/>
              </a:rPr>
              <a:t>,</a:t>
            </a:r>
            <a:r>
              <a:rPr lang="en-US" altLang="zh-CN" sz="2000" i="1" dirty="0">
                <a:ea typeface="华文中宋" pitchFamily="2" charset="-122"/>
              </a:rPr>
              <a:t>D</a:t>
            </a:r>
            <a:r>
              <a:rPr lang="en-US" altLang="zh-CN" sz="2000" dirty="0">
                <a:ea typeface="华文中宋" pitchFamily="2" charset="-122"/>
              </a:rPr>
              <a:t>)</a:t>
            </a:r>
            <a:r>
              <a:rPr lang="zh-CN" altLang="en-US" sz="2000" dirty="0">
                <a:latin typeface="华文中宋" pitchFamily="2" charset="-122"/>
                <a:ea typeface="华文中宋" pitchFamily="2" charset="-122"/>
              </a:rPr>
              <a:t>是第</a:t>
            </a:r>
            <a:r>
              <a:rPr lang="en-US" altLang="zh-CN" sz="2000" i="1" dirty="0">
                <a:latin typeface="华文中宋" pitchFamily="2" charset="-122"/>
                <a:ea typeface="华文中宋" pitchFamily="2" charset="-122"/>
              </a:rPr>
              <a:t>t</a:t>
            </a:r>
            <a:r>
              <a:rPr lang="zh-CN" altLang="en-US" sz="2000" dirty="0">
                <a:latin typeface="华文中宋" pitchFamily="2" charset="-122"/>
                <a:ea typeface="华文中宋" pitchFamily="2" charset="-122"/>
              </a:rPr>
              <a:t>步迭代使用的基本逻辑函数，</a:t>
            </a:r>
            <a:r>
              <a:rPr lang="en-US" altLang="zh-CN" sz="2000" i="1" dirty="0">
                <a:latin typeface="华文中宋" pitchFamily="2" charset="-122"/>
                <a:ea typeface="华文中宋" pitchFamily="2" charset="-122"/>
              </a:rPr>
              <a:t>CLS</a:t>
            </a:r>
            <a:r>
              <a:rPr lang="en-US" altLang="zh-CN" sz="2000" i="1" baseline="-25000" dirty="0">
                <a:latin typeface="华文中宋" pitchFamily="2" charset="-122"/>
                <a:ea typeface="华文中宋" pitchFamily="2" charset="-122"/>
              </a:rPr>
              <a:t>s</a:t>
            </a:r>
            <a:r>
              <a:rPr lang="zh-CN" altLang="en-US" sz="2000" dirty="0">
                <a:latin typeface="华文中宋" pitchFamily="2" charset="-122"/>
                <a:ea typeface="华文中宋" pitchFamily="2" charset="-122"/>
              </a:rPr>
              <a:t>为左循环移</a:t>
            </a:r>
            <a:r>
              <a:rPr lang="en-US" altLang="zh-CN" sz="2000" i="1" dirty="0">
                <a:latin typeface="华文中宋" pitchFamily="2" charset="-122"/>
                <a:ea typeface="华文中宋" pitchFamily="2" charset="-122"/>
              </a:rPr>
              <a:t>s</a:t>
            </a:r>
            <a:r>
              <a:rPr lang="zh-CN" altLang="en-US" sz="2000" dirty="0">
                <a:latin typeface="华文中宋" pitchFamily="2" charset="-122"/>
                <a:ea typeface="华文中宋" pitchFamily="2" charset="-122"/>
              </a:rPr>
              <a:t>位，</a:t>
            </a:r>
            <a:r>
              <a:rPr lang="en-US" altLang="zh-CN" sz="2000" i="1" dirty="0">
                <a:solidFill>
                  <a:srgbClr val="0000FF"/>
                </a:solidFill>
                <a:latin typeface="华文中宋" pitchFamily="2" charset="-122"/>
                <a:ea typeface="华文中宋" pitchFamily="2" charset="-122"/>
              </a:rPr>
              <a:t>W</a:t>
            </a:r>
            <a:r>
              <a:rPr lang="en-US" altLang="zh-CN" sz="2000" i="1" baseline="-25000" dirty="0">
                <a:solidFill>
                  <a:srgbClr val="0000FF"/>
                </a:solidFill>
                <a:latin typeface="华文中宋" pitchFamily="2" charset="-122"/>
                <a:ea typeface="华文中宋" pitchFamily="2" charset="-122"/>
              </a:rPr>
              <a:t>t</a:t>
            </a:r>
            <a:r>
              <a:rPr lang="zh-CN" altLang="en-US" sz="2000" dirty="0">
                <a:solidFill>
                  <a:srgbClr val="0000FF"/>
                </a:solidFill>
                <a:latin typeface="华文中宋" pitchFamily="2" charset="-122"/>
                <a:ea typeface="华文中宋" pitchFamily="2" charset="-122"/>
              </a:rPr>
              <a:t>是由当前</a:t>
            </a:r>
            <a:r>
              <a:rPr lang="en-US" altLang="zh-CN" sz="2000" dirty="0">
                <a:solidFill>
                  <a:srgbClr val="0000FF"/>
                </a:solidFill>
                <a:latin typeface="华文中宋" pitchFamily="2" charset="-122"/>
                <a:ea typeface="华文中宋" pitchFamily="2" charset="-122"/>
              </a:rPr>
              <a:t>512</a:t>
            </a:r>
            <a:r>
              <a:rPr lang="zh-CN" altLang="en-US" sz="2000" dirty="0">
                <a:solidFill>
                  <a:srgbClr val="0000FF"/>
                </a:solidFill>
                <a:latin typeface="华文中宋" pitchFamily="2" charset="-122"/>
                <a:ea typeface="华文中宋" pitchFamily="2" charset="-122"/>
              </a:rPr>
              <a:t>比特长的分组导出的一个</a:t>
            </a:r>
            <a:r>
              <a:rPr lang="en-US" altLang="zh-CN" sz="2000" dirty="0">
                <a:solidFill>
                  <a:srgbClr val="0000FF"/>
                </a:solidFill>
                <a:latin typeface="华文中宋" pitchFamily="2" charset="-122"/>
                <a:ea typeface="华文中宋" pitchFamily="2" charset="-122"/>
              </a:rPr>
              <a:t>32</a:t>
            </a:r>
            <a:r>
              <a:rPr lang="zh-CN" altLang="en-US" sz="2000" dirty="0">
                <a:solidFill>
                  <a:srgbClr val="0000FF"/>
                </a:solidFill>
                <a:latin typeface="华文中宋" pitchFamily="2" charset="-122"/>
                <a:ea typeface="华文中宋" pitchFamily="2" charset="-122"/>
              </a:rPr>
              <a:t>比特长的字</a:t>
            </a:r>
            <a:r>
              <a:rPr lang="zh-CN" altLang="en-US" sz="2000" dirty="0">
                <a:latin typeface="华文中宋" pitchFamily="2" charset="-122"/>
                <a:ea typeface="华文中宋" pitchFamily="2" charset="-122"/>
              </a:rPr>
              <a:t>（导出方式见下面），</a:t>
            </a:r>
            <a:r>
              <a:rPr lang="en-US" altLang="zh-CN" sz="2000" i="1" dirty="0">
                <a:solidFill>
                  <a:srgbClr val="0000FF"/>
                </a:solidFill>
                <a:latin typeface="华文中宋" pitchFamily="2" charset="-122"/>
                <a:ea typeface="华文中宋" pitchFamily="2" charset="-122"/>
              </a:rPr>
              <a:t>K</a:t>
            </a:r>
            <a:r>
              <a:rPr lang="en-US" altLang="zh-CN" sz="2000" i="1" baseline="-25000" dirty="0">
                <a:solidFill>
                  <a:srgbClr val="0000FF"/>
                </a:solidFill>
                <a:latin typeface="华文中宋" pitchFamily="2" charset="-122"/>
                <a:ea typeface="华文中宋" pitchFamily="2" charset="-122"/>
              </a:rPr>
              <a:t>t</a:t>
            </a:r>
            <a:r>
              <a:rPr lang="zh-CN" altLang="en-US" sz="2000" dirty="0">
                <a:solidFill>
                  <a:srgbClr val="0000FF"/>
                </a:solidFill>
                <a:latin typeface="华文中宋" pitchFamily="2" charset="-122"/>
                <a:ea typeface="华文中宋" pitchFamily="2" charset="-122"/>
              </a:rPr>
              <a:t>是加法常量，</a:t>
            </a:r>
            <a:r>
              <a:rPr lang="en-US" altLang="zh-CN" sz="2000" dirty="0">
                <a:solidFill>
                  <a:srgbClr val="0000FF"/>
                </a:solidFill>
                <a:latin typeface="华文中宋" pitchFamily="2" charset="-122"/>
                <a:ea typeface="华文中宋" pitchFamily="2" charset="-122"/>
              </a:rPr>
              <a:t>+</a:t>
            </a:r>
            <a:r>
              <a:rPr lang="zh-CN" altLang="en-US" sz="2000" dirty="0">
                <a:solidFill>
                  <a:srgbClr val="0000FF"/>
                </a:solidFill>
                <a:latin typeface="华文中宋" pitchFamily="2" charset="-122"/>
                <a:ea typeface="华文中宋" pitchFamily="2" charset="-122"/>
              </a:rPr>
              <a:t>是模</a:t>
            </a:r>
            <a:r>
              <a:rPr lang="en-US" altLang="zh-CN" sz="2000" dirty="0">
                <a:solidFill>
                  <a:srgbClr val="0000FF"/>
                </a:solidFill>
                <a:latin typeface="华文中宋" pitchFamily="2" charset="-122"/>
                <a:ea typeface="华文中宋" pitchFamily="2" charset="-122"/>
              </a:rPr>
              <a:t>2</a:t>
            </a:r>
            <a:r>
              <a:rPr lang="en-US" altLang="zh-CN" sz="2000" baseline="30000" dirty="0">
                <a:solidFill>
                  <a:srgbClr val="0000FF"/>
                </a:solidFill>
                <a:latin typeface="华文中宋" pitchFamily="2" charset="-122"/>
                <a:ea typeface="华文中宋" pitchFamily="2" charset="-122"/>
              </a:rPr>
              <a:t>32</a:t>
            </a:r>
            <a:r>
              <a:rPr lang="zh-CN" altLang="en-US" sz="2000" dirty="0">
                <a:solidFill>
                  <a:srgbClr val="0000FF"/>
                </a:solidFill>
                <a:latin typeface="华文中宋" pitchFamily="2" charset="-122"/>
                <a:ea typeface="华文中宋" pitchFamily="2" charset="-122"/>
              </a:rPr>
              <a:t>加法。</a:t>
            </a:r>
          </a:p>
        </p:txBody>
      </p:sp>
      <p:sp>
        <p:nvSpPr>
          <p:cNvPr id="8"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47</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SHA-1</a:t>
            </a:r>
            <a:r>
              <a:rPr lang="zh-CN" altLang="en-US" dirty="0" smtClean="0"/>
              <a:t>的压缩函数</a:t>
            </a:r>
            <a:endParaRPr lang="zh-CN" altLang="en-US" dirty="0"/>
          </a:p>
        </p:txBody>
      </p:sp>
      <p:sp>
        <p:nvSpPr>
          <p:cNvPr id="3" name="内容占位符 2"/>
          <p:cNvSpPr>
            <a:spLocks noGrp="1"/>
          </p:cNvSpPr>
          <p:nvPr>
            <p:ph idx="1"/>
          </p:nvPr>
        </p:nvSpPr>
        <p:spPr>
          <a:xfrm>
            <a:off x="381000" y="914400"/>
            <a:ext cx="8610600" cy="2286000"/>
          </a:xfrm>
        </p:spPr>
        <p:txBody>
          <a:bodyPr/>
          <a:lstStyle/>
          <a:p>
            <a:pPr lvl="1"/>
            <a:r>
              <a:rPr lang="zh-CN" altLang="en-US" dirty="0" smtClean="0"/>
              <a:t>基本逻辑函数的输入为</a:t>
            </a:r>
            <a:r>
              <a:rPr lang="en-US" altLang="zh-CN" dirty="0" smtClean="0"/>
              <a:t>3</a:t>
            </a:r>
            <a:r>
              <a:rPr lang="zh-CN" altLang="en-US" dirty="0" smtClean="0"/>
              <a:t>个</a:t>
            </a:r>
            <a:r>
              <a:rPr lang="en-US" altLang="zh-CN" dirty="0" smtClean="0"/>
              <a:t>32</a:t>
            </a:r>
            <a:r>
              <a:rPr lang="zh-CN" altLang="en-US" dirty="0" smtClean="0"/>
              <a:t>比特的字，输出是一个</a:t>
            </a:r>
            <a:r>
              <a:rPr lang="en-US" altLang="zh-CN" dirty="0" smtClean="0"/>
              <a:t>32</a:t>
            </a:r>
            <a:r>
              <a:rPr lang="zh-CN" altLang="en-US" dirty="0" smtClean="0"/>
              <a:t>比特的字，其中的运算为逐比特逻辑运算，即输出的第</a:t>
            </a:r>
            <a:r>
              <a:rPr lang="en-US" altLang="zh-CN" dirty="0" smtClean="0"/>
              <a:t>n</a:t>
            </a:r>
            <a:r>
              <a:rPr lang="zh-CN" altLang="en-US" dirty="0" smtClean="0"/>
              <a:t>个比特是</a:t>
            </a:r>
            <a:r>
              <a:rPr lang="en-US" altLang="zh-CN" dirty="0" smtClean="0"/>
              <a:t>3</a:t>
            </a:r>
            <a:r>
              <a:rPr lang="zh-CN" altLang="en-US" dirty="0" smtClean="0"/>
              <a:t>个输入的相应比特的函数。函数的定义如表</a:t>
            </a:r>
            <a:r>
              <a:rPr lang="en-US" altLang="zh-CN" dirty="0" smtClean="0"/>
              <a:t>6-6</a:t>
            </a:r>
            <a:r>
              <a:rPr lang="zh-CN" altLang="en-US" dirty="0" smtClean="0"/>
              <a:t>。表中∧</a:t>
            </a:r>
            <a:r>
              <a:rPr lang="en-US" altLang="zh-CN" dirty="0" smtClean="0"/>
              <a:t>,∨, </a:t>
            </a:r>
            <a:r>
              <a:rPr lang="zh-CN" altLang="en-US" dirty="0" smtClean="0"/>
              <a:t>－</a:t>
            </a:r>
            <a:r>
              <a:rPr lang="en-US" altLang="zh-CN" dirty="0" smtClean="0"/>
              <a:t>,</a:t>
            </a:r>
            <a:r>
              <a:rPr lang="zh-CN" altLang="en-US" dirty="0" smtClean="0"/>
              <a:t>分别是与、或、非、异或</a:t>
            </a:r>
            <a:r>
              <a:rPr lang="en-US" altLang="zh-CN" dirty="0" smtClean="0"/>
              <a:t>4</a:t>
            </a:r>
            <a:r>
              <a:rPr lang="zh-CN" altLang="en-US" dirty="0" smtClean="0"/>
              <a:t>个逻辑运算，函数的真值表如表</a:t>
            </a:r>
            <a:r>
              <a:rPr lang="en-US" altLang="zh-CN" dirty="0" smtClean="0"/>
              <a:t>6-7</a:t>
            </a:r>
            <a:r>
              <a:rPr lang="zh-CN" altLang="en-US" dirty="0" smtClean="0"/>
              <a:t>所示</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5"/>
          <p:cNvSpPr>
            <a:spLocks noChangeArrowheads="1"/>
          </p:cNvSpPr>
          <p:nvPr/>
        </p:nvSpPr>
        <p:spPr bwMode="auto">
          <a:xfrm>
            <a:off x="609600" y="3715385"/>
            <a:ext cx="4648200" cy="396875"/>
          </a:xfrm>
          <a:prstGeom prst="rect">
            <a:avLst/>
          </a:prstGeom>
          <a:noFill/>
          <a:ln w="9525" algn="ctr">
            <a:noFill/>
            <a:miter lim="800000"/>
            <a:headEnd/>
            <a:tailEnd/>
          </a:ln>
          <a:effectLst/>
        </p:spPr>
        <p:txBody>
          <a:bodyPr anchor="ctr">
            <a:spAutoFit/>
          </a:bodyPr>
          <a:lstStyle/>
          <a:p>
            <a:pPr algn="l"/>
            <a:r>
              <a:rPr lang="zh-CN" altLang="en-US" sz="2000">
                <a:latin typeface="华文中宋" pitchFamily="2" charset="-122"/>
                <a:ea typeface="华文中宋" pitchFamily="2" charset="-122"/>
              </a:rPr>
              <a:t>表</a:t>
            </a:r>
            <a:r>
              <a:rPr lang="en-US" altLang="zh-CN" sz="2000">
                <a:latin typeface="华文中宋" pitchFamily="2" charset="-122"/>
                <a:ea typeface="华文中宋" pitchFamily="2" charset="-122"/>
              </a:rPr>
              <a:t>6</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6  SHA</a:t>
            </a:r>
            <a:r>
              <a:rPr lang="zh-CN" altLang="en-US" sz="2000">
                <a:latin typeface="华文中宋" pitchFamily="2" charset="-122"/>
                <a:ea typeface="华文中宋" pitchFamily="2" charset="-122"/>
              </a:rPr>
              <a:t>中基本逻辑函数的定义</a:t>
            </a:r>
          </a:p>
        </p:txBody>
      </p:sp>
      <p:sp>
        <p:nvSpPr>
          <p:cNvPr id="7" name="Rectangle 11"/>
          <p:cNvSpPr>
            <a:spLocks noChangeArrowheads="1"/>
          </p:cNvSpPr>
          <p:nvPr/>
        </p:nvSpPr>
        <p:spPr bwMode="auto">
          <a:xfrm>
            <a:off x="3048000" y="4553585"/>
            <a:ext cx="1308100" cy="396875"/>
          </a:xfrm>
          <a:prstGeom prst="rect">
            <a:avLst/>
          </a:prstGeom>
          <a:noFill/>
          <a:ln w="9525" algn="ctr">
            <a:noFill/>
            <a:miter lim="800000"/>
            <a:headEnd/>
            <a:tailEnd/>
          </a:ln>
          <a:effectLst/>
        </p:spPr>
        <p:txBody>
          <a:bodyPr>
            <a:spAutoFit/>
          </a:bodyPr>
          <a:lstStyle/>
          <a:p>
            <a:pPr algn="ctr"/>
            <a:r>
              <a:rPr lang="en-US" altLang="zh-CN" sz="2000" b="0">
                <a:cs typeface="Times New Roman" pitchFamily="18" charset="0"/>
              </a:rPr>
              <a:t>(</a:t>
            </a:r>
            <a:r>
              <a:rPr lang="en-US" altLang="zh-CN" sz="2000" b="0" i="1">
                <a:cs typeface="Times New Roman" pitchFamily="18" charset="0"/>
              </a:rPr>
              <a:t>B</a:t>
            </a:r>
            <a:r>
              <a:rPr lang="en-US" altLang="zh-CN" sz="2000" b="0">
                <a:cs typeface="Times New Roman" pitchFamily="18" charset="0"/>
                <a:sym typeface="Symbol" pitchFamily="18" charset="2"/>
              </a:rPr>
              <a:t></a:t>
            </a:r>
            <a:r>
              <a:rPr lang="en-US" altLang="zh-CN" sz="2000" b="0" i="1">
                <a:cs typeface="Times New Roman" pitchFamily="18" charset="0"/>
              </a:rPr>
              <a:t>C</a:t>
            </a:r>
            <a:r>
              <a:rPr lang="en-US" altLang="zh-CN" sz="2000" b="0">
                <a:cs typeface="Times New Roman" pitchFamily="18" charset="0"/>
                <a:sym typeface="Symbol" pitchFamily="18" charset="2"/>
              </a:rPr>
              <a:t>)</a:t>
            </a:r>
            <a:r>
              <a:rPr lang="en-US" altLang="zh-CN" sz="2000" b="0">
                <a:cs typeface="Times New Roman" pitchFamily="18" charset="0"/>
              </a:rPr>
              <a:t>(</a:t>
            </a:r>
            <a:endParaRPr lang="en-US" altLang="zh-CN" sz="2000" b="0">
              <a:cs typeface="Times New Roman" pitchFamily="18" charset="0"/>
              <a:sym typeface="Symbol" pitchFamily="18" charset="2"/>
            </a:endParaRPr>
          </a:p>
        </p:txBody>
      </p:sp>
      <p:graphicFrame>
        <p:nvGraphicFramePr>
          <p:cNvPr id="8" name="Object 4"/>
          <p:cNvGraphicFramePr>
            <a:graphicFrameLocks noChangeAspect="1"/>
          </p:cNvGraphicFramePr>
          <p:nvPr/>
        </p:nvGraphicFramePr>
        <p:xfrm>
          <a:off x="4114800" y="4553585"/>
          <a:ext cx="323850" cy="381000"/>
        </p:xfrm>
        <a:graphic>
          <a:graphicData uri="http://schemas.openxmlformats.org/presentationml/2006/ole">
            <p:oleObj spid="_x0000_s955394" name="公式" r:id="rId3" imgW="164957" imgH="190335" progId="Equation.3">
              <p:embed/>
            </p:oleObj>
          </a:graphicData>
        </a:graphic>
      </p:graphicFrame>
      <p:graphicFrame>
        <p:nvGraphicFramePr>
          <p:cNvPr id="9" name="Group 94"/>
          <p:cNvGraphicFramePr>
            <a:graphicFrameLocks noGrp="1"/>
          </p:cNvGraphicFramePr>
          <p:nvPr/>
        </p:nvGraphicFramePr>
        <p:xfrm>
          <a:off x="76200" y="4174173"/>
          <a:ext cx="5715000" cy="1831340"/>
        </p:xfrm>
        <a:graphic>
          <a:graphicData uri="http://schemas.openxmlformats.org/drawingml/2006/table">
            <a:tbl>
              <a:tblPr/>
              <a:tblGrid>
                <a:gridCol w="1531938"/>
                <a:gridCol w="1531937"/>
                <a:gridCol w="2651125"/>
              </a:tblGrid>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迭代步数</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函 数 名</a:t>
                      </a:r>
                      <a:endParaRPr kumimoji="0" lang="zh-CN" altLang="en-US"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定义</a:t>
                      </a:r>
                      <a:endParaRPr kumimoji="0" lang="zh-CN" altLang="en-US"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35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20</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39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40</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60</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79</a:t>
                      </a:r>
                      <a:endPar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000" b="1" i="1" u="none" strike="noStrike" cap="none" normalizeH="0" baseline="-3000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B</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000" b="1" i="1" u="none" strike="noStrike" cap="none" normalizeH="0" baseline="-3000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B</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000" b="1" i="1" u="none" strike="noStrike" cap="none" normalizeH="0" baseline="-3000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B</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4</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000" b="1" i="1" u="none" strike="noStrike" cap="none" normalizeH="0" baseline="-30000" smtClean="0">
                          <a:ln>
                            <a:noFill/>
                          </a:ln>
                          <a:solidFill>
                            <a:schemeClr val="tx1"/>
                          </a:solidFill>
                          <a:effectLst/>
                          <a:latin typeface="Times New Roman" pitchFamily="18" charset="0"/>
                          <a:ea typeface="宋体" charset="-122"/>
                          <a:cs typeface="Times New Roman" pitchFamily="18" charset="0"/>
                        </a:rPr>
                        <a:t>t</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B</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         </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B</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D</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B</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B</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C</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 </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D</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B</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C</a:t>
                      </a:r>
                      <a:r>
                        <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rPr>
                        <a:t></a:t>
                      </a: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D</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Rectangle 57"/>
          <p:cNvSpPr>
            <a:spLocks noChangeArrowheads="1"/>
          </p:cNvSpPr>
          <p:nvPr/>
        </p:nvSpPr>
        <p:spPr bwMode="auto">
          <a:xfrm>
            <a:off x="4495800" y="3108960"/>
            <a:ext cx="4425950" cy="396875"/>
          </a:xfrm>
          <a:prstGeom prst="rect">
            <a:avLst/>
          </a:prstGeom>
          <a:noFill/>
          <a:ln w="9525" algn="ctr">
            <a:noFill/>
            <a:miter lim="800000"/>
            <a:headEnd/>
            <a:tailEnd/>
          </a:ln>
          <a:effectLst/>
        </p:spPr>
        <p:txBody>
          <a:bodyPr wrap="none" anchor="ctr">
            <a:spAutoFit/>
          </a:bodyPr>
          <a:lstStyle/>
          <a:p>
            <a:pPr algn="ctr"/>
            <a:r>
              <a:rPr lang="zh-CN" altLang="en-US" sz="2000">
                <a:latin typeface="华文中宋" pitchFamily="2" charset="-122"/>
                <a:ea typeface="华文中宋" pitchFamily="2" charset="-122"/>
              </a:rPr>
              <a:t>表</a:t>
            </a:r>
            <a:r>
              <a:rPr lang="en-US" altLang="zh-CN" sz="2000">
                <a:latin typeface="华文中宋" pitchFamily="2" charset="-122"/>
                <a:ea typeface="华文中宋" pitchFamily="2" charset="-122"/>
              </a:rPr>
              <a:t>6</a:t>
            </a:r>
            <a:r>
              <a:rPr lang="zh-CN" altLang="en-US" sz="2000">
                <a:latin typeface="华文中宋" pitchFamily="2" charset="-122"/>
                <a:ea typeface="华文中宋" pitchFamily="2" charset="-122"/>
              </a:rPr>
              <a:t>－</a:t>
            </a:r>
            <a:r>
              <a:rPr lang="en-US" altLang="zh-CN" sz="2000">
                <a:latin typeface="华文中宋" pitchFamily="2" charset="-122"/>
                <a:ea typeface="华文中宋" pitchFamily="2" charset="-122"/>
              </a:rPr>
              <a:t>7 SHA</a:t>
            </a:r>
            <a:r>
              <a:rPr lang="zh-CN" altLang="en-US" sz="2000">
                <a:latin typeface="华文中宋" pitchFamily="2" charset="-122"/>
                <a:ea typeface="华文中宋" pitchFamily="2" charset="-122"/>
              </a:rPr>
              <a:t>的基本逻辑函数的真值表</a:t>
            </a:r>
          </a:p>
        </p:txBody>
      </p:sp>
      <p:graphicFrame>
        <p:nvGraphicFramePr>
          <p:cNvPr id="11" name="Group 95"/>
          <p:cNvGraphicFramePr>
            <a:graphicFrameLocks noGrp="1"/>
          </p:cNvGraphicFramePr>
          <p:nvPr/>
        </p:nvGraphicFramePr>
        <p:xfrm>
          <a:off x="5835650" y="3642360"/>
          <a:ext cx="3155950" cy="2987040"/>
        </p:xfrm>
        <a:graphic>
          <a:graphicData uri="http://schemas.openxmlformats.org/drawingml/2006/table">
            <a:tbl>
              <a:tblPr/>
              <a:tblGrid>
                <a:gridCol w="1106488"/>
                <a:gridCol w="2049462"/>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B   C</a:t>
                      </a: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D</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     f</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    f</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     f</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14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0     0     1     0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1     1     1     1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5.4.2 SHA-1</a:t>
            </a:r>
            <a:r>
              <a:rPr lang="zh-CN" altLang="en-US" dirty="0" smtClean="0"/>
              <a:t>的压缩函数</a:t>
            </a:r>
            <a:endParaRPr lang="zh-CN" altLang="en-US" dirty="0"/>
          </a:p>
        </p:txBody>
      </p:sp>
      <p:sp>
        <p:nvSpPr>
          <p:cNvPr id="3" name="内容占位符 2"/>
          <p:cNvSpPr>
            <a:spLocks noGrp="1"/>
          </p:cNvSpPr>
          <p:nvPr>
            <p:ph idx="1"/>
          </p:nvPr>
        </p:nvSpPr>
        <p:spPr>
          <a:xfrm>
            <a:off x="381000" y="914400"/>
            <a:ext cx="8610600" cy="2590800"/>
          </a:xfrm>
        </p:spPr>
        <p:txBody>
          <a:bodyPr/>
          <a:lstStyle/>
          <a:p>
            <a:pPr lvl="1">
              <a:lnSpc>
                <a:spcPct val="100000"/>
              </a:lnSpc>
            </a:pPr>
            <a:r>
              <a:rPr lang="zh-CN" altLang="en-US" dirty="0" smtClean="0"/>
              <a:t>由当前的输入分组</a:t>
            </a:r>
            <a:r>
              <a:rPr lang="en-US" altLang="zh-CN" dirty="0" smtClean="0"/>
              <a:t>(512bit)</a:t>
            </a:r>
            <a:r>
              <a:rPr lang="zh-CN" altLang="en-US" dirty="0" smtClean="0"/>
              <a:t>导出</a:t>
            </a:r>
            <a:r>
              <a:rPr lang="en-US" altLang="zh-CN" i="1" dirty="0" smtClean="0"/>
              <a:t>W</a:t>
            </a:r>
            <a:r>
              <a:rPr lang="en-US" altLang="zh-CN" i="1" baseline="-25000" dirty="0" smtClean="0"/>
              <a:t>t</a:t>
            </a:r>
            <a:r>
              <a:rPr lang="en-US" altLang="zh-CN" dirty="0" smtClean="0"/>
              <a:t>(32bit)</a:t>
            </a:r>
            <a:r>
              <a:rPr lang="zh-CN" altLang="en-US" dirty="0" smtClean="0"/>
              <a:t>过程</a:t>
            </a:r>
          </a:p>
          <a:p>
            <a:pPr lvl="2">
              <a:lnSpc>
                <a:spcPct val="100000"/>
              </a:lnSpc>
            </a:pPr>
            <a:r>
              <a:rPr lang="zh-CN" altLang="en-US" sz="2000" dirty="0" smtClean="0"/>
              <a:t>前</a:t>
            </a:r>
            <a:r>
              <a:rPr lang="en-US" altLang="zh-CN" sz="2000" dirty="0" smtClean="0"/>
              <a:t>16</a:t>
            </a:r>
            <a:r>
              <a:rPr lang="zh-CN" altLang="en-US" sz="2000" dirty="0" smtClean="0"/>
              <a:t>个值</a:t>
            </a:r>
            <a:r>
              <a:rPr lang="en-US" altLang="zh-CN" sz="2000" dirty="0" smtClean="0"/>
              <a:t>(</a:t>
            </a:r>
            <a:r>
              <a:rPr lang="zh-CN" altLang="en-US" sz="2000" dirty="0" smtClean="0"/>
              <a:t>即</a:t>
            </a:r>
            <a:r>
              <a:rPr lang="en-US" altLang="zh-CN" sz="2000" i="1" dirty="0" smtClean="0"/>
              <a:t>W</a:t>
            </a:r>
            <a:r>
              <a:rPr lang="en-US" altLang="zh-CN" sz="2000" baseline="-25000" dirty="0" smtClean="0"/>
              <a:t>0</a:t>
            </a:r>
            <a:r>
              <a:rPr lang="en-US" altLang="zh-CN" sz="2000" dirty="0" smtClean="0"/>
              <a:t>,</a:t>
            </a:r>
            <a:r>
              <a:rPr lang="en-US" altLang="zh-CN" sz="2000" i="1" dirty="0" smtClean="0"/>
              <a:t>W</a:t>
            </a:r>
            <a:r>
              <a:rPr lang="en-US" altLang="zh-CN" sz="2000" baseline="-25000" dirty="0" smtClean="0"/>
              <a:t>1</a:t>
            </a:r>
            <a:r>
              <a:rPr lang="en-US" altLang="zh-CN" sz="2000" dirty="0" smtClean="0"/>
              <a:t>,</a:t>
            </a:r>
            <a:r>
              <a:rPr lang="en-US" altLang="zh-CN" sz="2000" dirty="0" smtClean="0">
                <a:latin typeface="华文中宋"/>
              </a:rPr>
              <a:t>…</a:t>
            </a:r>
            <a:r>
              <a:rPr lang="en-US" altLang="zh-CN" sz="2000" dirty="0" smtClean="0"/>
              <a:t>,</a:t>
            </a:r>
            <a:r>
              <a:rPr lang="en-US" altLang="zh-CN" sz="2000" i="1" dirty="0" smtClean="0"/>
              <a:t>W</a:t>
            </a:r>
            <a:r>
              <a:rPr lang="en-US" altLang="zh-CN" sz="2000" baseline="-25000" dirty="0" smtClean="0"/>
              <a:t>15</a:t>
            </a:r>
            <a:r>
              <a:rPr lang="en-US" altLang="zh-CN" sz="2000" dirty="0" smtClean="0"/>
              <a:t>)</a:t>
            </a:r>
            <a:r>
              <a:rPr lang="zh-CN" altLang="en-US" sz="2000" dirty="0" smtClean="0"/>
              <a:t>直接取为输入分组的</a:t>
            </a:r>
            <a:r>
              <a:rPr lang="en-US" altLang="zh-CN" sz="2000" dirty="0" smtClean="0"/>
              <a:t>16</a:t>
            </a:r>
            <a:r>
              <a:rPr lang="zh-CN" altLang="en-US" sz="2000" dirty="0" smtClean="0"/>
              <a:t>个相应的字，其余值</a:t>
            </a:r>
            <a:r>
              <a:rPr lang="en-US" altLang="zh-CN" sz="2000" dirty="0" smtClean="0"/>
              <a:t>(</a:t>
            </a:r>
            <a:r>
              <a:rPr lang="zh-CN" altLang="en-US" sz="2000" dirty="0" smtClean="0"/>
              <a:t>即</a:t>
            </a:r>
            <a:r>
              <a:rPr lang="en-US" altLang="zh-CN" sz="2000" i="1" dirty="0" smtClean="0"/>
              <a:t>W</a:t>
            </a:r>
            <a:r>
              <a:rPr lang="en-US" altLang="zh-CN" sz="2000" dirty="0" smtClean="0"/>
              <a:t>16,</a:t>
            </a:r>
            <a:r>
              <a:rPr lang="en-US" altLang="zh-CN" sz="2000" i="1" dirty="0" smtClean="0"/>
              <a:t>W</a:t>
            </a:r>
            <a:r>
              <a:rPr lang="en-US" altLang="zh-CN" sz="2000" dirty="0" smtClean="0"/>
              <a:t>17,</a:t>
            </a:r>
            <a:r>
              <a:rPr lang="en-US" altLang="zh-CN" sz="2000" dirty="0" smtClean="0">
                <a:latin typeface="华文中宋"/>
              </a:rPr>
              <a:t>…</a:t>
            </a:r>
            <a:r>
              <a:rPr lang="en-US" altLang="zh-CN" sz="2000" dirty="0" smtClean="0"/>
              <a:t>,</a:t>
            </a:r>
            <a:r>
              <a:rPr lang="en-US" altLang="zh-CN" sz="2000" i="1" dirty="0" smtClean="0"/>
              <a:t>W</a:t>
            </a:r>
            <a:r>
              <a:rPr lang="en-US" altLang="zh-CN" sz="2000" dirty="0" smtClean="0"/>
              <a:t>79)</a:t>
            </a:r>
            <a:r>
              <a:rPr lang="zh-CN" altLang="en-US" sz="2000" dirty="0" smtClean="0"/>
              <a:t>取为</a:t>
            </a:r>
            <a:endParaRPr lang="zh-CN" altLang="en-US" sz="2000" i="1" dirty="0" smtClean="0"/>
          </a:p>
          <a:p>
            <a:pPr lvl="2">
              <a:lnSpc>
                <a:spcPct val="100000"/>
              </a:lnSpc>
            </a:pPr>
            <a:r>
              <a:rPr lang="en-US" altLang="zh-CN" sz="2000" i="1" dirty="0" smtClean="0"/>
              <a:t>W</a:t>
            </a:r>
            <a:r>
              <a:rPr lang="en-US" altLang="zh-CN" sz="2000" i="1" baseline="-25000" dirty="0" smtClean="0"/>
              <a:t>t</a:t>
            </a:r>
            <a:r>
              <a:rPr lang="en-US" altLang="zh-CN" sz="2000" dirty="0" smtClean="0"/>
              <a:t>=</a:t>
            </a:r>
            <a:r>
              <a:rPr lang="en-US" altLang="zh-CN" sz="2000" i="1" dirty="0" smtClean="0"/>
              <a:t>CLS</a:t>
            </a:r>
            <a:r>
              <a:rPr lang="en-US" altLang="zh-CN" sz="2000" baseline="-25000" dirty="0" smtClean="0"/>
              <a:t>1</a:t>
            </a:r>
            <a:r>
              <a:rPr lang="en-US" altLang="zh-CN" sz="2000" dirty="0" smtClean="0"/>
              <a:t>(</a:t>
            </a:r>
            <a:r>
              <a:rPr lang="en-US" altLang="zh-CN" sz="2000" i="1" dirty="0" smtClean="0"/>
              <a:t>W</a:t>
            </a:r>
            <a:r>
              <a:rPr lang="en-US" altLang="zh-CN" sz="2000" i="1" baseline="-25000" dirty="0" smtClean="0"/>
              <a:t>t</a:t>
            </a:r>
            <a:r>
              <a:rPr lang="en-US" altLang="zh-CN" sz="2000" baseline="-25000" dirty="0" smtClean="0"/>
              <a:t>-16</a:t>
            </a:r>
            <a:r>
              <a:rPr lang="en-US" altLang="zh-CN" sz="2000" dirty="0" smtClean="0">
                <a:sym typeface="Symbol" pitchFamily="18" charset="2"/>
              </a:rPr>
              <a:t></a:t>
            </a:r>
            <a:r>
              <a:rPr lang="en-US" altLang="zh-CN" sz="2000" i="1" dirty="0" smtClean="0"/>
              <a:t>W</a:t>
            </a:r>
            <a:r>
              <a:rPr lang="en-US" altLang="zh-CN" sz="2000" i="1" baseline="-25000" dirty="0" smtClean="0"/>
              <a:t>t</a:t>
            </a:r>
            <a:r>
              <a:rPr lang="en-US" altLang="zh-CN" sz="2000" baseline="-25000" dirty="0" smtClean="0"/>
              <a:t>-14</a:t>
            </a:r>
            <a:r>
              <a:rPr lang="en-US" altLang="zh-CN" sz="2000" dirty="0" smtClean="0">
                <a:sym typeface="Symbol" pitchFamily="18" charset="2"/>
              </a:rPr>
              <a:t></a:t>
            </a:r>
            <a:r>
              <a:rPr lang="en-US" altLang="zh-CN" sz="2000" i="1" dirty="0" smtClean="0"/>
              <a:t> W</a:t>
            </a:r>
            <a:r>
              <a:rPr lang="en-US" altLang="zh-CN" sz="2000" i="1" baseline="-25000" dirty="0" smtClean="0"/>
              <a:t>t</a:t>
            </a:r>
            <a:r>
              <a:rPr lang="en-US" altLang="zh-CN" sz="2000" baseline="-25000" dirty="0" smtClean="0"/>
              <a:t>-8</a:t>
            </a:r>
            <a:r>
              <a:rPr lang="en-US" altLang="zh-CN" sz="2000" dirty="0" smtClean="0">
                <a:sym typeface="Symbol" pitchFamily="18" charset="2"/>
              </a:rPr>
              <a:t></a:t>
            </a:r>
            <a:r>
              <a:rPr lang="en-US" altLang="zh-CN" sz="2000" i="1" dirty="0" smtClean="0"/>
              <a:t> W</a:t>
            </a:r>
            <a:r>
              <a:rPr lang="en-US" altLang="zh-CN" sz="2000" i="1" baseline="-25000" dirty="0" smtClean="0"/>
              <a:t>t</a:t>
            </a:r>
            <a:r>
              <a:rPr lang="en-US" altLang="zh-CN" sz="2000" baseline="-25000" dirty="0" smtClean="0"/>
              <a:t>-3</a:t>
            </a:r>
            <a:r>
              <a:rPr lang="en-US" altLang="zh-CN" sz="2000" dirty="0" smtClean="0"/>
              <a:t>)</a:t>
            </a:r>
          </a:p>
          <a:p>
            <a:pPr lvl="1">
              <a:lnSpc>
                <a:spcPct val="100000"/>
              </a:lnSpc>
            </a:pPr>
            <a:r>
              <a:rPr lang="en-US" altLang="zh-CN" dirty="0" smtClean="0">
                <a:solidFill>
                  <a:srgbClr val="0000FF"/>
                </a:solidFill>
              </a:rPr>
              <a:t>SHA</a:t>
            </a:r>
            <a:r>
              <a:rPr lang="zh-CN" altLang="en-US" dirty="0" smtClean="0">
                <a:solidFill>
                  <a:srgbClr val="0000FF"/>
                </a:solidFill>
              </a:rPr>
              <a:t>将输入分组的</a:t>
            </a:r>
            <a:r>
              <a:rPr lang="en-US" altLang="zh-CN" dirty="0" smtClean="0">
                <a:solidFill>
                  <a:srgbClr val="0000FF"/>
                </a:solidFill>
              </a:rPr>
              <a:t>16</a:t>
            </a:r>
            <a:r>
              <a:rPr lang="zh-CN" altLang="en-US" dirty="0" smtClean="0">
                <a:solidFill>
                  <a:srgbClr val="0000FF"/>
                </a:solidFill>
              </a:rPr>
              <a:t>个字扩展成</a:t>
            </a:r>
            <a:r>
              <a:rPr lang="en-US" altLang="zh-CN" dirty="0" smtClean="0">
                <a:solidFill>
                  <a:srgbClr val="0000FF"/>
                </a:solidFill>
              </a:rPr>
              <a:t>80</a:t>
            </a:r>
            <a:r>
              <a:rPr lang="zh-CN" altLang="en-US" dirty="0" smtClean="0">
                <a:solidFill>
                  <a:srgbClr val="0000FF"/>
                </a:solidFill>
              </a:rPr>
              <a:t>个字再进行</a:t>
            </a:r>
            <a:r>
              <a:rPr lang="en-US" altLang="zh-CN" dirty="0" smtClean="0">
                <a:solidFill>
                  <a:srgbClr val="0000FF"/>
                </a:solidFill>
              </a:rPr>
              <a:t>4</a:t>
            </a:r>
            <a:r>
              <a:rPr lang="zh-CN" altLang="en-US" dirty="0" smtClean="0">
                <a:solidFill>
                  <a:srgbClr val="0000FF"/>
                </a:solidFill>
              </a:rPr>
              <a:t>轮处理，比</a:t>
            </a:r>
            <a:r>
              <a:rPr lang="en-US" altLang="zh-CN" dirty="0" smtClean="0">
                <a:solidFill>
                  <a:srgbClr val="0000FF"/>
                </a:solidFill>
              </a:rPr>
              <a:t>MD5</a:t>
            </a:r>
            <a:r>
              <a:rPr lang="zh-CN" altLang="en-US" dirty="0" smtClean="0">
                <a:solidFill>
                  <a:srgbClr val="0000FF"/>
                </a:solidFill>
              </a:rPr>
              <a:t>安全性更强</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4" descr="xd72"/>
          <p:cNvPicPr>
            <a:picLocks noChangeAspect="1" noChangeArrowheads="1"/>
          </p:cNvPicPr>
          <p:nvPr/>
        </p:nvPicPr>
        <p:blipFill>
          <a:blip r:embed="rId2" cstate="print"/>
          <a:srcRect/>
          <a:stretch>
            <a:fillRect/>
          </a:stretch>
        </p:blipFill>
        <p:spPr bwMode="auto">
          <a:xfrm>
            <a:off x="1066800" y="3486906"/>
            <a:ext cx="7239000" cy="3294894"/>
          </a:xfrm>
          <a:prstGeom prst="rect">
            <a:avLst/>
          </a:prstGeom>
          <a:noFill/>
        </p:spPr>
      </p:pic>
      <p:sp>
        <p:nvSpPr>
          <p:cNvPr id="7"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49</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5.1.1 </a:t>
            </a:r>
            <a:r>
              <a:rPr lang="zh-CN" altLang="en-US" dirty="0" smtClean="0"/>
              <a:t>消息认证码的定义及使用方式</a:t>
            </a:r>
            <a:endParaRPr lang="zh-CN" altLang="en-US" dirty="0"/>
          </a:p>
        </p:txBody>
      </p:sp>
      <p:sp>
        <p:nvSpPr>
          <p:cNvPr id="3" name="内容占位符 2"/>
          <p:cNvSpPr>
            <a:spLocks noGrp="1"/>
          </p:cNvSpPr>
          <p:nvPr>
            <p:ph idx="1"/>
          </p:nvPr>
        </p:nvSpPr>
        <p:spPr>
          <a:xfrm>
            <a:off x="457200" y="838200"/>
            <a:ext cx="7924800" cy="5638800"/>
          </a:xfrm>
        </p:spPr>
        <p:txBody>
          <a:bodyPr/>
          <a:lstStyle/>
          <a:p>
            <a:pPr>
              <a:lnSpc>
                <a:spcPct val="100000"/>
              </a:lnSpc>
              <a:spcBef>
                <a:spcPts val="600"/>
              </a:spcBef>
            </a:pPr>
            <a:r>
              <a:rPr lang="zh-CN" altLang="en-US" sz="2000" dirty="0" smtClean="0">
                <a:latin typeface="Times New Roman" pitchFamily="18" charset="0"/>
                <a:cs typeface="Times New Roman" pitchFamily="18" charset="0"/>
              </a:rPr>
              <a:t>设</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欲发送给</a:t>
            </a:r>
            <a:r>
              <a:rPr lang="en-US" altLang="zh-CN" sz="2000"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的消息是</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首先计算</a:t>
            </a:r>
            <a:r>
              <a:rPr lang="en-US" altLang="zh-CN" sz="2000" dirty="0" smtClean="0">
                <a:latin typeface="Times New Roman" pitchFamily="18" charset="0"/>
                <a:cs typeface="Times New Roman" pitchFamily="18" charset="0"/>
              </a:rPr>
              <a:t>MAC=</a:t>
            </a:r>
            <a:r>
              <a:rPr lang="en-US" altLang="zh-CN" sz="2000" i="1" dirty="0" smtClean="0">
                <a:latin typeface="Times New Roman" pitchFamily="18" charset="0"/>
                <a:cs typeface="Times New Roman" pitchFamily="18" charset="0"/>
              </a:rPr>
              <a:t>C</a:t>
            </a:r>
            <a:r>
              <a:rPr lang="en-US" altLang="zh-CN" sz="2000" i="1" baseline="-25000"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M</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，其中</a:t>
            </a:r>
            <a:r>
              <a:rPr lang="en-US" altLang="zh-CN" sz="2000" i="1" dirty="0" smtClean="0">
                <a:latin typeface="Times New Roman" pitchFamily="18" charset="0"/>
                <a:cs typeface="Times New Roman" pitchFamily="18" charset="0"/>
              </a:rPr>
              <a:t>C</a:t>
            </a:r>
            <a:r>
              <a:rPr lang="en-US" altLang="zh-CN" sz="2000" i="1" baseline="-25000" dirty="0" smtClean="0">
                <a:latin typeface="Times New Roman" pitchFamily="18" charset="0"/>
                <a:cs typeface="Times New Roman" pitchFamily="18" charset="0"/>
              </a:rPr>
              <a:t>K</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是密钥控制的公开函数，然后向</a:t>
            </a:r>
            <a:r>
              <a:rPr lang="en-US" altLang="zh-CN" sz="2000"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发送</a:t>
            </a:r>
            <a:r>
              <a:rPr lang="en-US" altLang="zh-CN" sz="2000" dirty="0" smtClean="0">
                <a:latin typeface="Times New Roman" pitchFamily="18" charset="0"/>
                <a:cs typeface="Times New Roman" pitchFamily="18" charset="0"/>
              </a:rPr>
              <a:t>M‖MAC</a:t>
            </a:r>
            <a:r>
              <a:rPr lang="zh-CN" altLang="en-US" sz="2000" dirty="0" smtClean="0">
                <a:latin typeface="Times New Roman" pitchFamily="18" charset="0"/>
                <a:cs typeface="Times New Roman" pitchFamily="18" charset="0"/>
              </a:rPr>
              <a:t>，</a:t>
            </a:r>
          </a:p>
          <a:p>
            <a:pPr>
              <a:lnSpc>
                <a:spcPct val="100000"/>
              </a:lnSpc>
              <a:spcBef>
                <a:spcPts val="600"/>
              </a:spcBef>
            </a:pPr>
            <a:r>
              <a:rPr lang="en-US" altLang="zh-CN" sz="2000"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收到后做与</a:t>
            </a:r>
            <a:r>
              <a:rPr lang="en-US" altLang="zh-CN" sz="2000" dirty="0" smtClean="0">
                <a:latin typeface="Times New Roman" pitchFamily="18" charset="0"/>
                <a:cs typeface="Times New Roman" pitchFamily="18" charset="0"/>
              </a:rPr>
              <a:t>A</a:t>
            </a:r>
            <a:r>
              <a:rPr lang="zh-CN" altLang="en-US" sz="2000" dirty="0" smtClean="0">
                <a:latin typeface="Times New Roman" pitchFamily="18" charset="0"/>
                <a:cs typeface="Times New Roman" pitchFamily="18" charset="0"/>
              </a:rPr>
              <a:t>相同的计算，求得一新</a:t>
            </a:r>
            <a:r>
              <a:rPr lang="en-US" altLang="zh-CN" sz="2000" dirty="0" smtClean="0">
                <a:latin typeface="Times New Roman" pitchFamily="18" charset="0"/>
                <a:cs typeface="Times New Roman" pitchFamily="18" charset="0"/>
              </a:rPr>
              <a:t>MAC</a:t>
            </a:r>
            <a:r>
              <a:rPr lang="zh-CN" altLang="en-US" sz="2000" dirty="0" smtClean="0">
                <a:latin typeface="Times New Roman" pitchFamily="18" charset="0"/>
                <a:cs typeface="Times New Roman" pitchFamily="18" charset="0"/>
              </a:rPr>
              <a:t>，并与收到的</a:t>
            </a:r>
            <a:r>
              <a:rPr lang="en-US" altLang="zh-CN" sz="2000" dirty="0" smtClean="0">
                <a:latin typeface="Times New Roman" pitchFamily="18" charset="0"/>
                <a:cs typeface="Times New Roman" pitchFamily="18" charset="0"/>
              </a:rPr>
              <a:t>MAC</a:t>
            </a:r>
            <a:r>
              <a:rPr lang="zh-CN" altLang="en-US" sz="2000" dirty="0" smtClean="0">
                <a:latin typeface="Times New Roman" pitchFamily="18" charset="0"/>
                <a:cs typeface="Times New Roman" pitchFamily="18" charset="0"/>
              </a:rPr>
              <a:t>做比较，如图</a:t>
            </a:r>
            <a:r>
              <a:rPr lang="en-US" altLang="zh-CN" sz="2000" dirty="0" smtClean="0">
                <a:latin typeface="Times New Roman" pitchFamily="18" charset="0"/>
                <a:cs typeface="Times New Roman" pitchFamily="18" charset="0"/>
              </a:rPr>
              <a:t>1(a)</a:t>
            </a:r>
            <a:r>
              <a:rPr lang="zh-CN" altLang="en-US" sz="2000" dirty="0" smtClean="0">
                <a:latin typeface="Times New Roman" pitchFamily="18" charset="0"/>
                <a:cs typeface="Times New Roman" pitchFamily="18" charset="0"/>
              </a:rPr>
              <a:t>所示</a:t>
            </a:r>
            <a:endParaRPr lang="zh-CN" altLang="en-US" sz="20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4" descr="xd63"/>
          <p:cNvPicPr>
            <a:picLocks noChangeAspect="1" noChangeArrowheads="1"/>
          </p:cNvPicPr>
          <p:nvPr/>
        </p:nvPicPr>
        <p:blipFill>
          <a:blip r:embed="rId2" cstate="print"/>
          <a:srcRect/>
          <a:stretch>
            <a:fillRect/>
          </a:stretch>
        </p:blipFill>
        <p:spPr bwMode="auto">
          <a:xfrm>
            <a:off x="2918958" y="2209800"/>
            <a:ext cx="5996442" cy="4572000"/>
          </a:xfrm>
          <a:prstGeom prst="rect">
            <a:avLst/>
          </a:prstGeom>
          <a:noFill/>
        </p:spPr>
      </p:pic>
      <p:sp>
        <p:nvSpPr>
          <p:cNvPr id="7" name="Text Box 5"/>
          <p:cNvSpPr txBox="1">
            <a:spLocks noChangeArrowheads="1"/>
          </p:cNvSpPr>
          <p:nvPr/>
        </p:nvSpPr>
        <p:spPr bwMode="auto">
          <a:xfrm>
            <a:off x="457200" y="2286000"/>
            <a:ext cx="2286000" cy="1877437"/>
          </a:xfrm>
          <a:prstGeom prst="rect">
            <a:avLst/>
          </a:prstGeom>
          <a:noFill/>
          <a:ln w="9525" algn="ctr">
            <a:solidFill>
              <a:srgbClr val="99CCFF"/>
            </a:solidFill>
            <a:miter lim="800000"/>
            <a:headEnd/>
            <a:tailEnd/>
          </a:ln>
          <a:effectLst/>
        </p:spPr>
        <p:txBody>
          <a:bodyPr wrap="square" anchor="b">
            <a:spAutoFit/>
          </a:bodyPr>
          <a:lstStyle/>
          <a:p>
            <a:pPr algn="l">
              <a:spcBef>
                <a:spcPct val="50000"/>
              </a:spcBef>
            </a:pPr>
            <a:r>
              <a:rPr lang="en-US" altLang="zh-CN" sz="2000" dirty="0" smtClean="0">
                <a:ea typeface="华文中宋" pitchFamily="2" charset="-122"/>
              </a:rPr>
              <a:t>MAC</a:t>
            </a:r>
            <a:r>
              <a:rPr lang="zh-CN" altLang="en-US" sz="2000" dirty="0" smtClean="0">
                <a:ea typeface="华文中宋" pitchFamily="2" charset="-122"/>
              </a:rPr>
              <a:t>同时提供消息</a:t>
            </a:r>
            <a:r>
              <a:rPr lang="zh-CN" altLang="en-US" sz="2000" dirty="0">
                <a:ea typeface="华文中宋" pitchFamily="2" charset="-122"/>
              </a:rPr>
              <a:t>的完整性和消息源</a:t>
            </a:r>
            <a:r>
              <a:rPr lang="zh-CN" altLang="en-US" sz="2000" dirty="0" smtClean="0">
                <a:ea typeface="华文中宋" pitchFamily="2" charset="-122"/>
              </a:rPr>
              <a:t>认证</a:t>
            </a:r>
            <a:endParaRPr lang="en-US" altLang="zh-CN" sz="2000" dirty="0" smtClean="0">
              <a:ea typeface="华文中宋" pitchFamily="2" charset="-122"/>
            </a:endParaRPr>
          </a:p>
          <a:p>
            <a:pPr algn="l">
              <a:spcBef>
                <a:spcPct val="50000"/>
              </a:spcBef>
            </a:pPr>
            <a:r>
              <a:rPr lang="zh-CN" altLang="en-US" sz="1600" dirty="0" smtClean="0">
                <a:ea typeface="华文中宋" pitchFamily="2" charset="-122"/>
              </a:rPr>
              <a:t>攻击者不知道密钥所以无法有效篡改消息，也无法冒充</a:t>
            </a:r>
            <a:endParaRPr lang="zh-CN" altLang="en-US" sz="1600" dirty="0">
              <a:ea typeface="华文中宋" pitchFamily="2" charset="-122"/>
            </a:endParaRPr>
          </a:p>
        </p:txBody>
      </p:sp>
      <p:sp>
        <p:nvSpPr>
          <p:cNvPr id="8" name="Text Box 6"/>
          <p:cNvSpPr txBox="1">
            <a:spLocks noChangeArrowheads="1"/>
          </p:cNvSpPr>
          <p:nvPr/>
        </p:nvSpPr>
        <p:spPr bwMode="auto">
          <a:xfrm>
            <a:off x="457200" y="4851400"/>
            <a:ext cx="2286000" cy="406400"/>
          </a:xfrm>
          <a:prstGeom prst="rect">
            <a:avLst/>
          </a:prstGeom>
          <a:noFill/>
          <a:ln w="9525" algn="ctr">
            <a:solidFill>
              <a:srgbClr val="99CCFF"/>
            </a:solidFill>
            <a:miter lim="800000"/>
            <a:headEnd/>
            <a:tailEnd/>
          </a:ln>
          <a:effectLst/>
        </p:spPr>
        <p:txBody>
          <a:bodyPr anchor="b">
            <a:spAutoFit/>
          </a:bodyPr>
          <a:lstStyle/>
          <a:p>
            <a:pPr algn="l">
              <a:spcBef>
                <a:spcPct val="50000"/>
              </a:spcBef>
            </a:pPr>
            <a:r>
              <a:rPr lang="zh-CN" altLang="en-US" sz="2000" dirty="0">
                <a:ea typeface="华文中宋" pitchFamily="2" charset="-122"/>
              </a:rPr>
              <a:t>图</a:t>
            </a:r>
            <a:r>
              <a:rPr lang="en-US" altLang="zh-CN" sz="2000" dirty="0">
                <a:ea typeface="华文中宋" pitchFamily="2" charset="-122"/>
              </a:rPr>
              <a:t>(b)</a:t>
            </a:r>
            <a:r>
              <a:rPr lang="zh-CN" altLang="en-US" sz="2000" dirty="0">
                <a:ea typeface="华文中宋" pitchFamily="2" charset="-122"/>
              </a:rPr>
              <a:t>的方式最常用</a:t>
            </a:r>
          </a:p>
        </p:txBody>
      </p:sp>
      <p:sp>
        <p:nvSpPr>
          <p:cNvPr id="9" name="Text Box 6"/>
          <p:cNvSpPr txBox="1">
            <a:spLocks noChangeArrowheads="1"/>
          </p:cNvSpPr>
          <p:nvPr/>
        </p:nvSpPr>
        <p:spPr bwMode="auto">
          <a:xfrm>
            <a:off x="457200" y="4318000"/>
            <a:ext cx="2286000" cy="400110"/>
          </a:xfrm>
          <a:prstGeom prst="rect">
            <a:avLst/>
          </a:prstGeom>
          <a:noFill/>
          <a:ln w="9525" algn="ctr">
            <a:solidFill>
              <a:srgbClr val="99CCFF"/>
            </a:solidFill>
            <a:miter lim="800000"/>
            <a:headEnd/>
            <a:tailEnd/>
          </a:ln>
          <a:effectLst/>
        </p:spPr>
        <p:txBody>
          <a:bodyPr anchor="b">
            <a:spAutoFit/>
          </a:bodyPr>
          <a:lstStyle/>
          <a:p>
            <a:pPr algn="l">
              <a:spcBef>
                <a:spcPct val="50000"/>
              </a:spcBef>
            </a:pPr>
            <a:r>
              <a:rPr lang="zh-CN" altLang="en-US" sz="2000" dirty="0">
                <a:ea typeface="华文中宋" pitchFamily="2" charset="-122"/>
              </a:rPr>
              <a:t>图</a:t>
            </a:r>
            <a:r>
              <a:rPr lang="en-US" altLang="zh-CN" sz="2000" dirty="0" smtClean="0">
                <a:ea typeface="华文中宋" pitchFamily="2" charset="-122"/>
              </a:rPr>
              <a:t>(a)</a:t>
            </a:r>
            <a:r>
              <a:rPr lang="zh-CN" altLang="en-US" sz="2000" dirty="0" smtClean="0">
                <a:ea typeface="华文中宋" pitchFamily="2" charset="-122"/>
              </a:rPr>
              <a:t>只提供认证性</a:t>
            </a:r>
            <a:endParaRPr lang="zh-CN" altLang="en-US" sz="2000" dirty="0">
              <a:ea typeface="华文中宋" pitchFamily="2" charset="-122"/>
            </a:endParaRPr>
          </a:p>
        </p:txBody>
      </p:sp>
      <p:sp>
        <p:nvSpPr>
          <p:cNvPr id="10" name="Text Box 6"/>
          <p:cNvSpPr txBox="1">
            <a:spLocks noChangeArrowheads="1"/>
          </p:cNvSpPr>
          <p:nvPr/>
        </p:nvSpPr>
        <p:spPr bwMode="auto">
          <a:xfrm>
            <a:off x="457200" y="5388114"/>
            <a:ext cx="2286000" cy="707886"/>
          </a:xfrm>
          <a:prstGeom prst="rect">
            <a:avLst/>
          </a:prstGeom>
          <a:noFill/>
          <a:ln w="9525" algn="ctr">
            <a:solidFill>
              <a:srgbClr val="99CCFF"/>
            </a:solidFill>
            <a:miter lim="800000"/>
            <a:headEnd/>
            <a:tailEnd/>
          </a:ln>
          <a:effectLst/>
        </p:spPr>
        <p:txBody>
          <a:bodyPr anchor="b">
            <a:spAutoFit/>
          </a:bodyPr>
          <a:lstStyle/>
          <a:p>
            <a:pPr algn="l">
              <a:spcBef>
                <a:spcPct val="50000"/>
              </a:spcBef>
            </a:pPr>
            <a:r>
              <a:rPr lang="zh-CN" altLang="en-US" sz="2000" dirty="0" smtClean="0">
                <a:ea typeface="华文中宋" pitchFamily="2" charset="-122"/>
              </a:rPr>
              <a:t>加密密钥和认证密钥分开最安全</a:t>
            </a:r>
            <a:endParaRPr lang="zh-CN" altLang="en-US" sz="2000" dirty="0">
              <a:ea typeface="华文中宋"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SHA-1</a:t>
            </a:r>
            <a:r>
              <a:rPr lang="zh-CN" altLang="en-US" dirty="0" smtClean="0"/>
              <a:t>与</a:t>
            </a:r>
            <a:r>
              <a:rPr lang="en-US" altLang="zh-CN" dirty="0" smtClean="0"/>
              <a:t>MD5</a:t>
            </a:r>
            <a:r>
              <a:rPr lang="zh-CN" altLang="en-US" dirty="0" smtClean="0"/>
              <a:t>的比较</a:t>
            </a:r>
            <a:endParaRPr lang="zh-CN" altLang="en-US" dirty="0"/>
          </a:p>
        </p:txBody>
      </p:sp>
      <p:sp>
        <p:nvSpPr>
          <p:cNvPr id="3" name="内容占位符 2"/>
          <p:cNvSpPr>
            <a:spLocks noGrp="1"/>
          </p:cNvSpPr>
          <p:nvPr>
            <p:ph idx="1"/>
          </p:nvPr>
        </p:nvSpPr>
        <p:spPr>
          <a:xfrm>
            <a:off x="381000" y="914400"/>
            <a:ext cx="8610600" cy="5562600"/>
          </a:xfrm>
        </p:spPr>
        <p:txBody>
          <a:bodyPr/>
          <a:lstStyle/>
          <a:p>
            <a:pPr lvl="1">
              <a:lnSpc>
                <a:spcPct val="110000"/>
              </a:lnSpc>
            </a:pPr>
            <a:r>
              <a:rPr lang="zh-CN" altLang="en-US" dirty="0" smtClean="0"/>
              <a:t>由于</a:t>
            </a:r>
            <a:r>
              <a:rPr lang="en-US" altLang="zh-CN" dirty="0" smtClean="0"/>
              <a:t>SHA</a:t>
            </a:r>
            <a:r>
              <a:rPr lang="zh-CN" altLang="en-US" dirty="0" smtClean="0"/>
              <a:t>与</a:t>
            </a:r>
            <a:r>
              <a:rPr lang="en-US" altLang="zh-CN" dirty="0" smtClean="0"/>
              <a:t>MD5</a:t>
            </a:r>
            <a:r>
              <a:rPr lang="zh-CN" altLang="en-US" dirty="0" smtClean="0"/>
              <a:t>都是由</a:t>
            </a:r>
            <a:r>
              <a:rPr lang="en-US" altLang="zh-CN" dirty="0" smtClean="0"/>
              <a:t>MD4</a:t>
            </a:r>
            <a:r>
              <a:rPr lang="zh-CN" altLang="en-US" dirty="0" smtClean="0"/>
              <a:t>演化而来，所以</a:t>
            </a:r>
            <a:r>
              <a:rPr lang="zh-CN" altLang="en-US" dirty="0" smtClean="0">
                <a:solidFill>
                  <a:srgbClr val="0000FF"/>
                </a:solidFill>
              </a:rPr>
              <a:t>两个算法极为相似</a:t>
            </a:r>
            <a:endParaRPr lang="zh-CN" altLang="en-US" dirty="0" smtClean="0"/>
          </a:p>
          <a:p>
            <a:pPr lvl="1">
              <a:lnSpc>
                <a:spcPct val="110000"/>
              </a:lnSpc>
            </a:pPr>
            <a:r>
              <a:rPr lang="en-US" altLang="zh-CN" dirty="0" smtClean="0">
                <a:solidFill>
                  <a:srgbClr val="C3093E"/>
                </a:solidFill>
                <a:effectLst>
                  <a:outerShdw blurRad="38100" dist="38100" dir="2700000" algn="tl">
                    <a:srgbClr val="000000">
                      <a:alpha val="43137"/>
                    </a:srgbClr>
                  </a:outerShdw>
                </a:effectLst>
              </a:rPr>
              <a:t>1. </a:t>
            </a:r>
            <a:r>
              <a:rPr lang="zh-CN" altLang="en-US" dirty="0" smtClean="0">
                <a:solidFill>
                  <a:srgbClr val="C3093E"/>
                </a:solidFill>
                <a:effectLst>
                  <a:outerShdw blurRad="38100" dist="38100" dir="2700000" algn="tl">
                    <a:srgbClr val="000000">
                      <a:alpha val="43137"/>
                    </a:srgbClr>
                  </a:outerShdw>
                </a:effectLst>
              </a:rPr>
              <a:t>抗穷搜索攻击的强度</a:t>
            </a:r>
          </a:p>
          <a:p>
            <a:pPr lvl="2">
              <a:lnSpc>
                <a:spcPct val="110000"/>
              </a:lnSpc>
            </a:pPr>
            <a:r>
              <a:rPr lang="zh-CN" altLang="en-US" sz="2000" dirty="0" smtClean="0">
                <a:solidFill>
                  <a:srgbClr val="0000FF"/>
                </a:solidFill>
              </a:rPr>
              <a:t>弱抗碰撞性比较：</a:t>
            </a:r>
            <a:r>
              <a:rPr lang="zh-CN" altLang="en-US" sz="2000" dirty="0" smtClean="0"/>
              <a:t>由于</a:t>
            </a:r>
            <a:r>
              <a:rPr lang="en-US" altLang="zh-CN" sz="2000" dirty="0" smtClean="0"/>
              <a:t>SHA</a:t>
            </a:r>
            <a:r>
              <a:rPr lang="zh-CN" altLang="en-US" sz="2000" dirty="0" smtClean="0"/>
              <a:t>和</a:t>
            </a:r>
            <a:r>
              <a:rPr lang="en-US" altLang="zh-CN" sz="2000" dirty="0" smtClean="0"/>
              <a:t>MD5</a:t>
            </a:r>
            <a:r>
              <a:rPr lang="zh-CN" altLang="en-US" sz="2000" dirty="0" smtClean="0"/>
              <a:t>的消息摘要长度分别为</a:t>
            </a:r>
            <a:r>
              <a:rPr lang="en-US" altLang="zh-CN" sz="2000" dirty="0" smtClean="0"/>
              <a:t>160</a:t>
            </a:r>
            <a:r>
              <a:rPr lang="zh-CN" altLang="en-US" sz="2000" dirty="0" smtClean="0"/>
              <a:t>和</a:t>
            </a:r>
            <a:r>
              <a:rPr lang="en-US" altLang="zh-CN" sz="2000" dirty="0" smtClean="0"/>
              <a:t>128</a:t>
            </a:r>
            <a:r>
              <a:rPr lang="zh-CN" altLang="en-US" sz="2000" dirty="0" smtClean="0"/>
              <a:t>，所以用穷搜索攻击</a:t>
            </a:r>
            <a:r>
              <a:rPr lang="zh-CN" altLang="en-US" sz="2000" dirty="0" smtClean="0">
                <a:solidFill>
                  <a:srgbClr val="0000FF"/>
                </a:solidFill>
              </a:rPr>
              <a:t>寻找具有给定消息摘要的消息分别需做</a:t>
            </a:r>
            <a:r>
              <a:rPr lang="en-US" altLang="zh-CN" sz="2000" i="1" dirty="0" smtClean="0">
                <a:solidFill>
                  <a:srgbClr val="0000FF"/>
                </a:solidFill>
              </a:rPr>
              <a:t>O</a:t>
            </a:r>
            <a:r>
              <a:rPr lang="en-US" altLang="zh-CN" sz="2000" dirty="0" smtClean="0">
                <a:solidFill>
                  <a:srgbClr val="0000FF"/>
                </a:solidFill>
              </a:rPr>
              <a:t>(2</a:t>
            </a:r>
            <a:r>
              <a:rPr lang="en-US" altLang="zh-CN" sz="2000" baseline="30000" dirty="0" smtClean="0">
                <a:solidFill>
                  <a:srgbClr val="0000FF"/>
                </a:solidFill>
              </a:rPr>
              <a:t>160</a:t>
            </a:r>
            <a:r>
              <a:rPr lang="en-US" altLang="zh-CN" sz="2000" dirty="0" smtClean="0">
                <a:solidFill>
                  <a:srgbClr val="0000FF"/>
                </a:solidFill>
              </a:rPr>
              <a:t>)</a:t>
            </a:r>
            <a:r>
              <a:rPr lang="zh-CN" altLang="en-US" sz="2000" dirty="0" smtClean="0">
                <a:solidFill>
                  <a:srgbClr val="0000FF"/>
                </a:solidFill>
              </a:rPr>
              <a:t>和</a:t>
            </a:r>
            <a:r>
              <a:rPr lang="en-US" altLang="zh-CN" sz="2000" i="1" dirty="0" smtClean="0">
                <a:solidFill>
                  <a:srgbClr val="0000FF"/>
                </a:solidFill>
              </a:rPr>
              <a:t>O</a:t>
            </a:r>
            <a:r>
              <a:rPr lang="en-US" altLang="zh-CN" sz="2000" dirty="0" smtClean="0">
                <a:solidFill>
                  <a:srgbClr val="0000FF"/>
                </a:solidFill>
              </a:rPr>
              <a:t>(2</a:t>
            </a:r>
            <a:r>
              <a:rPr lang="en-US" altLang="zh-CN" sz="2000" baseline="30000" dirty="0" smtClean="0">
                <a:solidFill>
                  <a:srgbClr val="0000FF"/>
                </a:solidFill>
              </a:rPr>
              <a:t>128</a:t>
            </a:r>
            <a:r>
              <a:rPr lang="en-US" altLang="zh-CN" sz="2000" dirty="0" smtClean="0">
                <a:solidFill>
                  <a:srgbClr val="0000FF"/>
                </a:solidFill>
              </a:rPr>
              <a:t>)</a:t>
            </a:r>
            <a:r>
              <a:rPr lang="zh-CN" altLang="en-US" sz="2000" dirty="0" smtClean="0">
                <a:solidFill>
                  <a:srgbClr val="0000FF"/>
                </a:solidFill>
              </a:rPr>
              <a:t>次运算</a:t>
            </a:r>
          </a:p>
          <a:p>
            <a:pPr lvl="2">
              <a:lnSpc>
                <a:spcPct val="110000"/>
              </a:lnSpc>
            </a:pPr>
            <a:r>
              <a:rPr lang="zh-CN" altLang="en-US" sz="2000" dirty="0" smtClean="0">
                <a:solidFill>
                  <a:srgbClr val="0000FF"/>
                </a:solidFill>
              </a:rPr>
              <a:t>强抗碰撞性比较：</a:t>
            </a:r>
            <a:r>
              <a:rPr lang="zh-CN" altLang="en-US" sz="2000" dirty="0" smtClean="0"/>
              <a:t>用穷搜索攻击</a:t>
            </a:r>
            <a:r>
              <a:rPr lang="zh-CN" altLang="en-US" sz="2000" dirty="0" smtClean="0">
                <a:solidFill>
                  <a:srgbClr val="0000FF"/>
                </a:solidFill>
              </a:rPr>
              <a:t>找出具有相同消息摘要的两个不同消息分别需做</a:t>
            </a:r>
            <a:r>
              <a:rPr lang="en-US" altLang="zh-CN" sz="2000" i="1" dirty="0" smtClean="0">
                <a:solidFill>
                  <a:srgbClr val="0000FF"/>
                </a:solidFill>
              </a:rPr>
              <a:t>O</a:t>
            </a:r>
            <a:r>
              <a:rPr lang="en-US" altLang="zh-CN" sz="2000" dirty="0" smtClean="0">
                <a:solidFill>
                  <a:srgbClr val="0000FF"/>
                </a:solidFill>
              </a:rPr>
              <a:t>(2</a:t>
            </a:r>
            <a:r>
              <a:rPr lang="en-US" altLang="zh-CN" sz="2000" baseline="30000" dirty="0" smtClean="0">
                <a:solidFill>
                  <a:srgbClr val="0000FF"/>
                </a:solidFill>
              </a:rPr>
              <a:t>80</a:t>
            </a:r>
            <a:r>
              <a:rPr lang="en-US" altLang="zh-CN" sz="2000" dirty="0" smtClean="0">
                <a:solidFill>
                  <a:srgbClr val="0000FF"/>
                </a:solidFill>
              </a:rPr>
              <a:t>)</a:t>
            </a:r>
            <a:r>
              <a:rPr lang="zh-CN" altLang="en-US" sz="2000" dirty="0" smtClean="0">
                <a:solidFill>
                  <a:srgbClr val="0000FF"/>
                </a:solidFill>
              </a:rPr>
              <a:t>和</a:t>
            </a:r>
            <a:r>
              <a:rPr lang="en-US" altLang="zh-CN" sz="2000" i="1" dirty="0" smtClean="0">
                <a:solidFill>
                  <a:srgbClr val="0000FF"/>
                </a:solidFill>
              </a:rPr>
              <a:t>O</a:t>
            </a:r>
            <a:r>
              <a:rPr lang="en-US" altLang="zh-CN" sz="2000" dirty="0" smtClean="0">
                <a:solidFill>
                  <a:srgbClr val="0000FF"/>
                </a:solidFill>
              </a:rPr>
              <a:t>(2</a:t>
            </a:r>
            <a:r>
              <a:rPr lang="en-US" altLang="zh-CN" sz="2000" baseline="30000" dirty="0" smtClean="0">
                <a:solidFill>
                  <a:srgbClr val="0000FF"/>
                </a:solidFill>
              </a:rPr>
              <a:t>64</a:t>
            </a:r>
            <a:r>
              <a:rPr lang="en-US" altLang="zh-CN" sz="2000" dirty="0" smtClean="0">
                <a:solidFill>
                  <a:srgbClr val="0000FF"/>
                </a:solidFill>
              </a:rPr>
              <a:t>)</a:t>
            </a:r>
            <a:r>
              <a:rPr lang="zh-CN" altLang="en-US" sz="2000" dirty="0" smtClean="0">
                <a:solidFill>
                  <a:srgbClr val="0000FF"/>
                </a:solidFill>
              </a:rPr>
              <a:t>次运算</a:t>
            </a:r>
          </a:p>
          <a:p>
            <a:pPr lvl="2">
              <a:lnSpc>
                <a:spcPct val="110000"/>
              </a:lnSpc>
            </a:pPr>
            <a:r>
              <a:rPr lang="zh-CN" altLang="en-US" sz="2000" dirty="0" smtClean="0"/>
              <a:t>因此</a:t>
            </a:r>
            <a:r>
              <a:rPr lang="en-US" altLang="zh-CN" sz="2000" dirty="0" smtClean="0"/>
              <a:t>SHA</a:t>
            </a:r>
            <a:r>
              <a:rPr lang="zh-CN" altLang="en-US" sz="2000" dirty="0" smtClean="0"/>
              <a:t>抗击穷搜索攻击的强度高于</a:t>
            </a:r>
            <a:r>
              <a:rPr lang="en-US" altLang="zh-CN" sz="2000" dirty="0" smtClean="0"/>
              <a:t>MD5</a:t>
            </a:r>
            <a:r>
              <a:rPr lang="zh-CN" altLang="en-US" sz="2000" dirty="0" smtClean="0"/>
              <a:t>抗击穷搜索攻击的强度</a:t>
            </a:r>
          </a:p>
          <a:p>
            <a:pPr lvl="1">
              <a:lnSpc>
                <a:spcPct val="110000"/>
              </a:lnSpc>
            </a:pPr>
            <a:r>
              <a:rPr lang="en-US" altLang="zh-CN" dirty="0" smtClean="0">
                <a:solidFill>
                  <a:srgbClr val="C3093E"/>
                </a:solidFill>
                <a:effectLst>
                  <a:outerShdw blurRad="38100" dist="38100" dir="2700000" algn="tl">
                    <a:srgbClr val="000000">
                      <a:alpha val="43137"/>
                    </a:srgbClr>
                  </a:outerShdw>
                </a:effectLst>
              </a:rPr>
              <a:t>2.  </a:t>
            </a:r>
            <a:r>
              <a:rPr lang="zh-CN" altLang="en-US" dirty="0" smtClean="0">
                <a:solidFill>
                  <a:srgbClr val="C3093E"/>
                </a:solidFill>
                <a:effectLst>
                  <a:outerShdw blurRad="38100" dist="38100" dir="2700000" algn="tl">
                    <a:srgbClr val="000000">
                      <a:alpha val="43137"/>
                    </a:srgbClr>
                  </a:outerShdw>
                </a:effectLst>
              </a:rPr>
              <a:t>抗击密码分析攻击的强度</a:t>
            </a:r>
          </a:p>
          <a:p>
            <a:pPr lvl="2">
              <a:lnSpc>
                <a:spcPct val="110000"/>
              </a:lnSpc>
            </a:pPr>
            <a:r>
              <a:rPr lang="en-US" altLang="zh-CN" sz="2000" dirty="0" smtClean="0"/>
              <a:t>SHA</a:t>
            </a:r>
            <a:r>
              <a:rPr lang="zh-CN" altLang="en-US" sz="2000" dirty="0" smtClean="0"/>
              <a:t>的设计准则未被公开，</a:t>
            </a:r>
            <a:r>
              <a:rPr lang="zh-CN" altLang="en-US" sz="2000" dirty="0" smtClean="0">
                <a:solidFill>
                  <a:srgbClr val="FF0000"/>
                </a:solidFill>
              </a:rPr>
              <a:t>抗击密码分析攻击的强度较难判断，</a:t>
            </a:r>
            <a:r>
              <a:rPr lang="zh-CN" altLang="en-US" sz="2000" dirty="0" smtClean="0"/>
              <a:t>似乎高于</a:t>
            </a:r>
            <a:r>
              <a:rPr lang="en-US" altLang="zh-CN" sz="2000" dirty="0" smtClean="0"/>
              <a:t>MD5</a:t>
            </a:r>
            <a:r>
              <a:rPr lang="zh-CN" altLang="en-US" sz="2000" dirty="0" smtClean="0"/>
              <a:t>的强度</a:t>
            </a:r>
            <a:endParaRPr lang="zh-CN" altLang="en-US"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50</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5.4.3 SHA-1</a:t>
            </a:r>
            <a:r>
              <a:rPr lang="zh-CN" altLang="en-US" dirty="0" smtClean="0"/>
              <a:t>与</a:t>
            </a:r>
            <a:r>
              <a:rPr lang="en-US" altLang="zh-CN" dirty="0" smtClean="0"/>
              <a:t>MD5</a:t>
            </a:r>
            <a:r>
              <a:rPr lang="zh-CN" altLang="en-US" dirty="0" smtClean="0"/>
              <a:t>的比较</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10000"/>
              </a:lnSpc>
            </a:pPr>
            <a:r>
              <a:rPr lang="en-US" altLang="zh-CN" sz="2400" dirty="0" smtClean="0"/>
              <a:t>3.  </a:t>
            </a:r>
            <a:r>
              <a:rPr lang="zh-CN" altLang="en-US" sz="2400" dirty="0" smtClean="0"/>
              <a:t>速度</a:t>
            </a:r>
          </a:p>
          <a:p>
            <a:pPr lvl="1">
              <a:lnSpc>
                <a:spcPct val="110000"/>
              </a:lnSpc>
            </a:pPr>
            <a:r>
              <a:rPr lang="zh-CN" altLang="en-US" sz="2000" dirty="0" smtClean="0"/>
              <a:t>两个算法的主要运算都是模</a:t>
            </a:r>
            <a:r>
              <a:rPr lang="en-US" altLang="zh-CN" sz="2000" dirty="0" smtClean="0"/>
              <a:t>2</a:t>
            </a:r>
            <a:r>
              <a:rPr lang="en-US" altLang="zh-CN" sz="2000" baseline="30000" dirty="0" smtClean="0"/>
              <a:t>32</a:t>
            </a:r>
            <a:r>
              <a:rPr lang="zh-CN" altLang="en-US" sz="2000" dirty="0" smtClean="0"/>
              <a:t>加法，因此都易于在</a:t>
            </a:r>
            <a:r>
              <a:rPr lang="en-US" altLang="zh-CN" sz="2000" dirty="0" smtClean="0"/>
              <a:t>32</a:t>
            </a:r>
            <a:r>
              <a:rPr lang="zh-CN" altLang="en-US" sz="2000" dirty="0" smtClean="0"/>
              <a:t>位结构上实现</a:t>
            </a:r>
          </a:p>
          <a:p>
            <a:pPr lvl="1">
              <a:lnSpc>
                <a:spcPct val="110000"/>
              </a:lnSpc>
            </a:pPr>
            <a:r>
              <a:rPr lang="en-US" altLang="zh-CN" sz="2000" dirty="0" smtClean="0"/>
              <a:t>SHA</a:t>
            </a:r>
            <a:r>
              <a:rPr lang="zh-CN" altLang="en-US" sz="2000" dirty="0" smtClean="0"/>
              <a:t>的迭代步数</a:t>
            </a:r>
            <a:r>
              <a:rPr lang="en-US" altLang="zh-CN" sz="2000" dirty="0" smtClean="0"/>
              <a:t>(80</a:t>
            </a:r>
            <a:r>
              <a:rPr lang="zh-CN" altLang="en-US" sz="2000" dirty="0" smtClean="0"/>
              <a:t>步</a:t>
            </a:r>
            <a:r>
              <a:rPr lang="en-US" altLang="zh-CN" sz="2000" dirty="0" smtClean="0"/>
              <a:t>)</a:t>
            </a:r>
            <a:r>
              <a:rPr lang="zh-CN" altLang="en-US" sz="2000" dirty="0" smtClean="0"/>
              <a:t>多于</a:t>
            </a:r>
            <a:r>
              <a:rPr lang="en-US" altLang="zh-CN" sz="2000" dirty="0" smtClean="0"/>
              <a:t>MD5</a:t>
            </a:r>
            <a:r>
              <a:rPr lang="zh-CN" altLang="en-US" sz="2000" dirty="0" smtClean="0"/>
              <a:t>的迭代步数</a:t>
            </a:r>
            <a:r>
              <a:rPr lang="en-US" altLang="zh-CN" sz="2000" dirty="0" smtClean="0"/>
              <a:t>(64</a:t>
            </a:r>
            <a:r>
              <a:rPr lang="zh-CN" altLang="en-US" sz="2000" dirty="0" smtClean="0"/>
              <a:t>步</a:t>
            </a:r>
            <a:r>
              <a:rPr lang="en-US" altLang="zh-CN" sz="2000" dirty="0" smtClean="0"/>
              <a:t>)</a:t>
            </a:r>
          </a:p>
          <a:p>
            <a:pPr lvl="1">
              <a:lnSpc>
                <a:spcPct val="110000"/>
              </a:lnSpc>
            </a:pPr>
            <a:r>
              <a:rPr lang="zh-CN" altLang="en-US" sz="2000" dirty="0" smtClean="0"/>
              <a:t>所用的缓冲区</a:t>
            </a:r>
            <a:r>
              <a:rPr lang="en-US" altLang="zh-CN" sz="2000" dirty="0" smtClean="0"/>
              <a:t>(160</a:t>
            </a:r>
            <a:r>
              <a:rPr lang="zh-CN" altLang="en-US" sz="2000" dirty="0" smtClean="0"/>
              <a:t>比特</a:t>
            </a:r>
            <a:r>
              <a:rPr lang="en-US" altLang="zh-CN" sz="2000" dirty="0" smtClean="0"/>
              <a:t>)</a:t>
            </a:r>
            <a:r>
              <a:rPr lang="zh-CN" altLang="en-US" sz="2000" dirty="0" smtClean="0"/>
              <a:t>大于</a:t>
            </a:r>
            <a:r>
              <a:rPr lang="en-US" altLang="zh-CN" sz="2000" dirty="0" smtClean="0"/>
              <a:t>MD5</a:t>
            </a:r>
            <a:r>
              <a:rPr lang="zh-CN" altLang="en-US" sz="2000" dirty="0" smtClean="0"/>
              <a:t>使用的缓冲区</a:t>
            </a:r>
            <a:r>
              <a:rPr lang="en-US" altLang="zh-CN" sz="2000" dirty="0" smtClean="0"/>
              <a:t>(128</a:t>
            </a:r>
            <a:r>
              <a:rPr lang="zh-CN" altLang="en-US" sz="2000" dirty="0" smtClean="0"/>
              <a:t>比特</a:t>
            </a:r>
            <a:r>
              <a:rPr lang="en-US" altLang="zh-CN" sz="2000" dirty="0" smtClean="0"/>
              <a:t>)</a:t>
            </a:r>
          </a:p>
          <a:p>
            <a:pPr lvl="1">
              <a:lnSpc>
                <a:spcPct val="110000"/>
              </a:lnSpc>
            </a:pPr>
            <a:r>
              <a:rPr lang="zh-CN" altLang="en-US" sz="2000" dirty="0" smtClean="0"/>
              <a:t>因此</a:t>
            </a:r>
            <a:r>
              <a:rPr lang="zh-CN" altLang="en-US" sz="2000" dirty="0" smtClean="0">
                <a:solidFill>
                  <a:srgbClr val="0000FF"/>
                </a:solidFill>
              </a:rPr>
              <a:t>在相同硬件上实现时，</a:t>
            </a:r>
            <a:r>
              <a:rPr lang="en-US" altLang="zh-CN" sz="2000" dirty="0" smtClean="0">
                <a:solidFill>
                  <a:srgbClr val="0000FF"/>
                </a:solidFill>
              </a:rPr>
              <a:t>SHA</a:t>
            </a:r>
            <a:r>
              <a:rPr lang="zh-CN" altLang="en-US" sz="2000" dirty="0" smtClean="0">
                <a:solidFill>
                  <a:srgbClr val="0000FF"/>
                </a:solidFill>
              </a:rPr>
              <a:t>的速度要比</a:t>
            </a:r>
            <a:r>
              <a:rPr lang="en-US" altLang="zh-CN" sz="2000" dirty="0" smtClean="0">
                <a:solidFill>
                  <a:srgbClr val="0000FF"/>
                </a:solidFill>
              </a:rPr>
              <a:t>MD5</a:t>
            </a:r>
            <a:r>
              <a:rPr lang="zh-CN" altLang="en-US" sz="2000" dirty="0" smtClean="0">
                <a:solidFill>
                  <a:srgbClr val="0000FF"/>
                </a:solidFill>
              </a:rPr>
              <a:t>的速度慢</a:t>
            </a:r>
            <a:endParaRPr lang="zh-CN" altLang="en-US" sz="2000" dirty="0" smtClean="0"/>
          </a:p>
          <a:p>
            <a:pPr>
              <a:lnSpc>
                <a:spcPct val="110000"/>
              </a:lnSpc>
            </a:pPr>
            <a:r>
              <a:rPr lang="en-US" altLang="zh-CN" sz="2400" dirty="0" smtClean="0"/>
              <a:t>4.  </a:t>
            </a:r>
            <a:r>
              <a:rPr lang="zh-CN" altLang="en-US" sz="2400" dirty="0" smtClean="0"/>
              <a:t>简洁与紧致性</a:t>
            </a:r>
          </a:p>
          <a:p>
            <a:pPr lvl="1">
              <a:lnSpc>
                <a:spcPct val="110000"/>
              </a:lnSpc>
            </a:pPr>
            <a:r>
              <a:rPr lang="zh-CN" altLang="en-US" sz="2000" dirty="0" smtClean="0"/>
              <a:t>两个算法描述起来都较为简单，实现起来也较为简单，都不需要大的程序和代换表</a:t>
            </a:r>
          </a:p>
          <a:p>
            <a:pPr>
              <a:lnSpc>
                <a:spcPct val="110000"/>
              </a:lnSpc>
            </a:pPr>
            <a:r>
              <a:rPr lang="en-US" altLang="zh-CN" sz="2400" dirty="0" smtClean="0"/>
              <a:t>5.  </a:t>
            </a:r>
            <a:r>
              <a:rPr lang="zh-CN" altLang="en-US" sz="2400" dirty="0" smtClean="0"/>
              <a:t>数据的存储方式</a:t>
            </a:r>
          </a:p>
          <a:p>
            <a:pPr lvl="1">
              <a:lnSpc>
                <a:spcPct val="110000"/>
              </a:lnSpc>
            </a:pPr>
            <a:r>
              <a:rPr lang="en-US" altLang="zh-CN" sz="2000" dirty="0" smtClean="0"/>
              <a:t>MD5</a:t>
            </a:r>
            <a:r>
              <a:rPr lang="zh-CN" altLang="en-US" sz="2000" dirty="0" smtClean="0"/>
              <a:t>使用</a:t>
            </a:r>
            <a:r>
              <a:rPr lang="en-US" altLang="zh-CN" sz="2000" dirty="0" smtClean="0"/>
              <a:t>little-endian</a:t>
            </a:r>
            <a:r>
              <a:rPr lang="zh-CN" altLang="en-US" sz="2000" dirty="0" smtClean="0"/>
              <a:t>方式，</a:t>
            </a:r>
            <a:r>
              <a:rPr lang="en-US" altLang="zh-CN" sz="2000" dirty="0" smtClean="0"/>
              <a:t>SHA</a:t>
            </a:r>
            <a:r>
              <a:rPr lang="zh-CN" altLang="en-US" sz="2000" dirty="0" smtClean="0"/>
              <a:t>使用</a:t>
            </a:r>
            <a:r>
              <a:rPr lang="en-US" altLang="zh-CN" sz="2000" dirty="0" smtClean="0"/>
              <a:t>big-endian</a:t>
            </a:r>
            <a:r>
              <a:rPr lang="zh-CN" altLang="en-US" sz="2000" dirty="0" smtClean="0"/>
              <a:t>方式。两种方式相比看不出哪个更具优势，之所以使用两种不同的存储方式是因为设计者最初实现各自的算法时，使用的机器的存储方式不同。</a:t>
            </a:r>
            <a:endParaRPr lang="zh-CN" altLang="en-US"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安全杂凑算法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(SHA)</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51</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SHA-3</a:t>
            </a:r>
            <a:r>
              <a:rPr lang="zh-CN" altLang="en-US" dirty="0" smtClean="0"/>
              <a:t>算法</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10000"/>
              </a:lnSpc>
            </a:pPr>
            <a:r>
              <a:rPr lang="zh-CN" altLang="en-US" sz="2400" dirty="0" smtClean="0"/>
              <a:t>国际标准</a:t>
            </a:r>
          </a:p>
          <a:p>
            <a:pPr lvl="1">
              <a:lnSpc>
                <a:spcPct val="110000"/>
              </a:lnSpc>
            </a:pPr>
            <a:r>
              <a:rPr lang="en-US" altLang="zh-CN" sz="2000" dirty="0" smtClean="0"/>
              <a:t>MD5</a:t>
            </a:r>
            <a:r>
              <a:rPr lang="zh-CN" altLang="en-US" sz="2000" dirty="0" smtClean="0"/>
              <a:t>，</a:t>
            </a:r>
            <a:r>
              <a:rPr lang="en-US" altLang="zh-CN" sz="2000" dirty="0" smtClean="0"/>
              <a:t>SHA0</a:t>
            </a:r>
            <a:r>
              <a:rPr lang="zh-CN" altLang="en-US" sz="2000" dirty="0" smtClean="0"/>
              <a:t>，</a:t>
            </a:r>
            <a:r>
              <a:rPr lang="en-US" altLang="zh-CN" sz="2000" dirty="0" smtClean="0"/>
              <a:t>SHA1</a:t>
            </a:r>
            <a:r>
              <a:rPr lang="zh-CN" altLang="en-US" sz="2000" dirty="0" smtClean="0"/>
              <a:t>：基本上都被破译了（王小云）</a:t>
            </a:r>
          </a:p>
          <a:p>
            <a:pPr lvl="1">
              <a:lnSpc>
                <a:spcPct val="110000"/>
              </a:lnSpc>
            </a:pPr>
            <a:r>
              <a:rPr lang="en-US" altLang="zh-CN" sz="2000" dirty="0" smtClean="0"/>
              <a:t>SHA2(FIPS PUB 180-2</a:t>
            </a:r>
            <a:r>
              <a:rPr lang="zh-CN" altLang="en-US" sz="2000" dirty="0" smtClean="0"/>
              <a:t>标准</a:t>
            </a:r>
            <a:r>
              <a:rPr lang="en-US" altLang="zh-CN" sz="2000" dirty="0" smtClean="0"/>
              <a:t>)</a:t>
            </a:r>
            <a:r>
              <a:rPr lang="zh-CN" altLang="en-US" sz="2000" dirty="0" smtClean="0"/>
              <a:t>，对</a:t>
            </a:r>
            <a:r>
              <a:rPr lang="en-US" altLang="zh-CN" sz="2000" dirty="0" smtClean="0"/>
              <a:t>SHA1</a:t>
            </a:r>
            <a:r>
              <a:rPr lang="zh-CN" altLang="en-US" sz="2000" dirty="0" smtClean="0"/>
              <a:t>进行了改进，包括</a:t>
            </a:r>
            <a:r>
              <a:rPr lang="en-US" altLang="zh-CN" sz="2000" dirty="0" smtClean="0"/>
              <a:t>3</a:t>
            </a:r>
            <a:r>
              <a:rPr lang="zh-CN" altLang="en-US" sz="2000" dirty="0" smtClean="0"/>
              <a:t>个算法</a:t>
            </a:r>
            <a:r>
              <a:rPr lang="en-US" altLang="zh-CN" sz="2000" dirty="0" smtClean="0"/>
              <a:t>SHA-256</a:t>
            </a:r>
            <a:r>
              <a:rPr lang="zh-CN" altLang="en-US" sz="2000" dirty="0" smtClean="0"/>
              <a:t>，</a:t>
            </a:r>
            <a:r>
              <a:rPr lang="en-US" altLang="zh-CN" sz="2000" dirty="0" smtClean="0"/>
              <a:t>SHA384</a:t>
            </a:r>
            <a:r>
              <a:rPr lang="zh-CN" altLang="en-US" sz="2000" dirty="0" smtClean="0"/>
              <a:t>，</a:t>
            </a:r>
            <a:r>
              <a:rPr lang="en-US" altLang="zh-CN" sz="2000" dirty="0" smtClean="0"/>
              <a:t>SHA-512</a:t>
            </a:r>
            <a:r>
              <a:rPr lang="zh-CN" altLang="en-US" sz="2000" dirty="0" smtClean="0"/>
              <a:t>，仅是过渡算法。</a:t>
            </a:r>
          </a:p>
          <a:p>
            <a:pPr lvl="1">
              <a:lnSpc>
                <a:spcPct val="110000"/>
              </a:lnSpc>
            </a:pPr>
            <a:r>
              <a:rPr lang="en-US" altLang="zh-CN" sz="2000" dirty="0" smtClean="0"/>
              <a:t>SHA-3</a:t>
            </a:r>
            <a:r>
              <a:rPr lang="zh-CN" altLang="en-US" sz="2000" dirty="0" smtClean="0"/>
              <a:t>候选算法，最后一轮五个候选算法是：</a:t>
            </a:r>
          </a:p>
          <a:p>
            <a:pPr lvl="2">
              <a:lnSpc>
                <a:spcPct val="110000"/>
              </a:lnSpc>
              <a:spcBef>
                <a:spcPct val="20000"/>
              </a:spcBef>
            </a:pPr>
            <a:r>
              <a:rPr lang="zh-CN" altLang="en-US" sz="2000" dirty="0" smtClean="0"/>
              <a:t>源自瑞士的</a:t>
            </a:r>
            <a:r>
              <a:rPr lang="en-US" altLang="zh-CN" sz="2000" dirty="0" smtClean="0">
                <a:solidFill>
                  <a:srgbClr val="0000FF"/>
                </a:solidFill>
              </a:rPr>
              <a:t>BLAKE</a:t>
            </a:r>
          </a:p>
          <a:p>
            <a:pPr lvl="2">
              <a:lnSpc>
                <a:spcPct val="110000"/>
              </a:lnSpc>
              <a:spcBef>
                <a:spcPct val="20000"/>
              </a:spcBef>
            </a:pPr>
            <a:r>
              <a:rPr lang="en-US" altLang="zh-CN" sz="2000" dirty="0" smtClean="0"/>
              <a:t>Graz</a:t>
            </a:r>
            <a:r>
              <a:rPr lang="zh-CN" altLang="en-US" sz="2000" dirty="0" smtClean="0"/>
              <a:t>理工大学和丹麦理工大学合作的</a:t>
            </a:r>
            <a:r>
              <a:rPr lang="en-US" altLang="zh-CN" sz="2000" dirty="0" err="1" smtClean="0">
                <a:solidFill>
                  <a:srgbClr val="0000FF"/>
                </a:solidFill>
              </a:rPr>
              <a:t>Gr</a:t>
            </a:r>
            <a:r>
              <a:rPr lang="en-US" altLang="zh-CN" sz="2000" dirty="0" err="1" smtClean="0">
                <a:solidFill>
                  <a:srgbClr val="0000FF"/>
                </a:solidFill>
                <a:latin typeface="华文中宋"/>
              </a:rPr>
              <a:t>ø</a:t>
            </a:r>
            <a:r>
              <a:rPr lang="en-US" altLang="zh-CN" sz="2000" dirty="0" err="1" smtClean="0">
                <a:solidFill>
                  <a:srgbClr val="0000FF"/>
                </a:solidFill>
              </a:rPr>
              <a:t>stl</a:t>
            </a:r>
            <a:endParaRPr lang="en-US" altLang="zh-CN" sz="2000" dirty="0" smtClean="0">
              <a:solidFill>
                <a:srgbClr val="0000FF"/>
              </a:solidFill>
            </a:endParaRPr>
          </a:p>
          <a:p>
            <a:pPr lvl="2">
              <a:lnSpc>
                <a:spcPct val="110000"/>
              </a:lnSpc>
              <a:spcBef>
                <a:spcPct val="20000"/>
              </a:spcBef>
            </a:pPr>
            <a:r>
              <a:rPr lang="zh-CN" altLang="en-US" sz="2000" dirty="0" smtClean="0"/>
              <a:t>新加坡华裔信息安全专家伍宏军的</a:t>
            </a:r>
            <a:r>
              <a:rPr lang="en-US" altLang="zh-CN" sz="2000" dirty="0" smtClean="0">
                <a:solidFill>
                  <a:srgbClr val="0000FF"/>
                </a:solidFill>
              </a:rPr>
              <a:t>JH(</a:t>
            </a:r>
            <a:r>
              <a:rPr lang="zh-CN" altLang="en-US" sz="2000" dirty="0" smtClean="0">
                <a:solidFill>
                  <a:srgbClr val="0000FF"/>
                </a:solidFill>
              </a:rPr>
              <a:t>已经发现了些问题</a:t>
            </a:r>
            <a:r>
              <a:rPr lang="en-US" altLang="zh-CN" sz="2000" dirty="0" smtClean="0">
                <a:solidFill>
                  <a:srgbClr val="0000FF"/>
                </a:solidFill>
              </a:rPr>
              <a:t>)</a:t>
            </a:r>
          </a:p>
          <a:p>
            <a:pPr lvl="2">
              <a:lnSpc>
                <a:spcPct val="110000"/>
              </a:lnSpc>
              <a:spcBef>
                <a:spcPct val="20000"/>
              </a:spcBef>
            </a:pPr>
            <a:r>
              <a:rPr lang="en-US" altLang="zh-CN" sz="2000" dirty="0" smtClean="0"/>
              <a:t>Joan </a:t>
            </a:r>
            <a:r>
              <a:rPr lang="en-US" altLang="zh-CN" sz="2000" dirty="0" err="1" smtClean="0"/>
              <a:t>Daemen</a:t>
            </a:r>
            <a:r>
              <a:rPr lang="zh-CN" altLang="en-US" sz="2000" dirty="0" smtClean="0"/>
              <a:t>为主要成员的</a:t>
            </a:r>
            <a:r>
              <a:rPr lang="en-US" altLang="zh-CN" sz="2000" dirty="0" err="1" smtClean="0">
                <a:solidFill>
                  <a:srgbClr val="0000FF"/>
                </a:solidFill>
              </a:rPr>
              <a:t>Keccak</a:t>
            </a:r>
            <a:endParaRPr lang="en-US" altLang="zh-CN" sz="2000" dirty="0" smtClean="0">
              <a:solidFill>
                <a:srgbClr val="0000FF"/>
              </a:solidFill>
            </a:endParaRPr>
          </a:p>
          <a:p>
            <a:pPr lvl="2">
              <a:lnSpc>
                <a:spcPct val="110000"/>
              </a:lnSpc>
              <a:spcBef>
                <a:spcPct val="20000"/>
              </a:spcBef>
            </a:pPr>
            <a:r>
              <a:rPr lang="en-US" altLang="zh-CN" sz="2000" dirty="0" smtClean="0"/>
              <a:t>Bruce </a:t>
            </a:r>
            <a:r>
              <a:rPr lang="en-US" altLang="zh-CN" sz="2000" dirty="0" err="1" smtClean="0"/>
              <a:t>Schneier</a:t>
            </a:r>
            <a:r>
              <a:rPr lang="zh-CN" altLang="en-US" sz="2000" dirty="0" smtClean="0"/>
              <a:t>为负责人的</a:t>
            </a:r>
            <a:r>
              <a:rPr lang="en-US" altLang="zh-CN" sz="2000" dirty="0" smtClean="0">
                <a:solidFill>
                  <a:srgbClr val="0000FF"/>
                </a:solidFill>
              </a:rPr>
              <a:t>Skein</a:t>
            </a:r>
            <a:r>
              <a:rPr lang="zh-CN" altLang="en-US" sz="2000" dirty="0" smtClean="0"/>
              <a:t>。</a:t>
            </a:r>
          </a:p>
          <a:p>
            <a:pPr lvl="1">
              <a:lnSpc>
                <a:spcPct val="110000"/>
              </a:lnSpc>
              <a:spcBef>
                <a:spcPct val="20000"/>
              </a:spcBef>
            </a:pPr>
            <a:r>
              <a:rPr lang="en-US" altLang="zh-CN" sz="2000" dirty="0" smtClean="0"/>
              <a:t>2012</a:t>
            </a:r>
            <a:r>
              <a:rPr lang="zh-CN" altLang="en-US" sz="2000" dirty="0" smtClean="0"/>
              <a:t>年</a:t>
            </a:r>
            <a:r>
              <a:rPr lang="en-US" altLang="zh-CN" sz="2000" dirty="0" smtClean="0"/>
              <a:t>10</a:t>
            </a:r>
            <a:r>
              <a:rPr lang="zh-CN" altLang="en-US" sz="2000" dirty="0" smtClean="0"/>
              <a:t>月</a:t>
            </a:r>
            <a:r>
              <a:rPr lang="en-US" altLang="zh-CN" sz="2000" dirty="0" smtClean="0"/>
              <a:t>3</a:t>
            </a:r>
            <a:r>
              <a:rPr lang="zh-CN" altLang="en-US" sz="2000" dirty="0" smtClean="0"/>
              <a:t>日美国国家标准技术研究协会（</a:t>
            </a:r>
            <a:r>
              <a:rPr lang="en-US" altLang="zh-CN" sz="2000" dirty="0" smtClean="0"/>
              <a:t>NIST</a:t>
            </a:r>
            <a:r>
              <a:rPr lang="zh-CN" altLang="en-US" sz="2000" dirty="0" smtClean="0"/>
              <a:t>）宣布了</a:t>
            </a:r>
            <a:r>
              <a:rPr lang="en-US" altLang="zh-CN" sz="2000" dirty="0" smtClean="0"/>
              <a:t>SHA-3</a:t>
            </a:r>
            <a:r>
              <a:rPr lang="zh-CN" altLang="en-US" sz="2000" dirty="0" smtClean="0"/>
              <a:t>算法竞赛的获胜者</a:t>
            </a:r>
            <a:r>
              <a:rPr lang="en-US" altLang="zh-CN" sz="2000" dirty="0" smtClean="0">
                <a:latin typeface="华文中宋"/>
              </a:rPr>
              <a:t>——</a:t>
            </a:r>
            <a:r>
              <a:rPr lang="en-US" altLang="zh-CN" sz="2000" dirty="0" err="1" smtClean="0"/>
              <a:t>Keccak</a:t>
            </a:r>
            <a:endParaRPr lang="en-US" altLang="zh-CN"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52</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3093648E-7934-4743-BC25-E102B64D7764}" type="slidenum">
              <a:rPr lang="en-US" altLang="zh-CN" smtClean="0"/>
              <a:pPr/>
              <a:t>53</a:t>
            </a:fld>
            <a:r>
              <a:rPr lang="en-US" altLang="zh-CN" dirty="0" smtClean="0"/>
              <a:t>/</a:t>
            </a:r>
            <a:endParaRPr lang="en-US" altLang="zh-CN" dirty="0"/>
          </a:p>
        </p:txBody>
      </p:sp>
      <p:sp>
        <p:nvSpPr>
          <p:cNvPr id="581635" name="Rectangle 3"/>
          <p:cNvSpPr>
            <a:spLocks noGrp="1" noChangeArrowheads="1"/>
          </p:cNvSpPr>
          <p:nvPr>
            <p:ph type="body" idx="1"/>
          </p:nvPr>
        </p:nvSpPr>
        <p:spPr/>
        <p:txBody>
          <a:bodyPr/>
          <a:lstStyle/>
          <a:p>
            <a:endParaRPr lang="en-US" altLang="zh-CN"/>
          </a:p>
          <a:p>
            <a:endParaRPr lang="en-US" altLang="zh-CN"/>
          </a:p>
        </p:txBody>
      </p:sp>
      <p:pic>
        <p:nvPicPr>
          <p:cNvPr id="581636" name="Picture 4" descr="Figure displaying the sponge construction"/>
          <p:cNvPicPr>
            <a:picLocks noChangeAspect="1" noChangeArrowheads="1"/>
          </p:cNvPicPr>
          <p:nvPr/>
        </p:nvPicPr>
        <p:blipFill>
          <a:blip r:embed="rId2" cstate="print"/>
          <a:srcRect/>
          <a:stretch>
            <a:fillRect/>
          </a:stretch>
        </p:blipFill>
        <p:spPr bwMode="auto">
          <a:xfrm>
            <a:off x="914400" y="838200"/>
            <a:ext cx="7115175" cy="3590925"/>
          </a:xfrm>
          <a:prstGeom prst="rect">
            <a:avLst/>
          </a:prstGeom>
          <a:noFill/>
          <a:ln w="9525">
            <a:noFill/>
            <a:miter lim="800000"/>
            <a:headEnd/>
            <a:tailEnd/>
          </a:ln>
        </p:spPr>
      </p:pic>
      <p:sp>
        <p:nvSpPr>
          <p:cNvPr id="581637" name="Text Box 5"/>
          <p:cNvSpPr txBox="1">
            <a:spLocks noChangeArrowheads="1"/>
          </p:cNvSpPr>
          <p:nvPr/>
        </p:nvSpPr>
        <p:spPr bwMode="auto">
          <a:xfrm>
            <a:off x="762000" y="4495800"/>
            <a:ext cx="7618412" cy="2062103"/>
          </a:xfrm>
          <a:prstGeom prst="rect">
            <a:avLst/>
          </a:prstGeom>
          <a:noFill/>
          <a:ln w="9525" algn="ctr">
            <a:noFill/>
            <a:miter lim="800000"/>
            <a:headEnd/>
            <a:tailEnd/>
          </a:ln>
          <a:effectLst/>
        </p:spPr>
        <p:txBody>
          <a:bodyPr>
            <a:spAutoFit/>
          </a:bodyPr>
          <a:lstStyle/>
          <a:p>
            <a:pPr algn="l"/>
            <a:r>
              <a:rPr lang="en-US" altLang="zh-CN" sz="2000" i="1" dirty="0" smtClean="0">
                <a:latin typeface="Times New Roman" pitchFamily="18" charset="0"/>
                <a:ea typeface="华文中宋" pitchFamily="2" charset="-122"/>
                <a:cs typeface="Times New Roman" pitchFamily="18" charset="0"/>
              </a:rPr>
              <a:t>b</a:t>
            </a:r>
            <a:r>
              <a:rPr lang="en-US" altLang="zh-CN" sz="2000" dirty="0" smtClean="0">
                <a:latin typeface="Times New Roman" pitchFamily="18" charset="0"/>
                <a:ea typeface="华文中宋" pitchFamily="2" charset="-122"/>
                <a:cs typeface="Times New Roman" pitchFamily="18" charset="0"/>
              </a:rPr>
              <a:t>=25×2</a:t>
            </a:r>
            <a:r>
              <a:rPr lang="en-US" altLang="zh-CN" sz="2000" baseline="30000" dirty="0" smtClean="0">
                <a:latin typeface="Times New Roman" pitchFamily="18" charset="0"/>
                <a:ea typeface="华文中宋" pitchFamily="2" charset="-122"/>
                <a:cs typeface="Times New Roman" pitchFamily="18" charset="0"/>
              </a:rPr>
              <a:t>ℓ</a:t>
            </a:r>
            <a:r>
              <a:rPr lang="en-US" altLang="zh-CN" sz="2000" dirty="0" smtClean="0">
                <a:latin typeface="Times New Roman" pitchFamily="18" charset="0"/>
                <a:ea typeface="华文中宋" pitchFamily="2" charset="-122"/>
                <a:cs typeface="Times New Roman" pitchFamily="18" charset="0"/>
              </a:rPr>
              <a:t>=</a:t>
            </a:r>
            <a:r>
              <a:rPr lang="en-US" altLang="zh-CN" sz="2000" i="1" dirty="0" err="1" smtClean="0">
                <a:latin typeface="Times New Roman" pitchFamily="18" charset="0"/>
                <a:ea typeface="华文中宋" pitchFamily="2" charset="-122"/>
                <a:cs typeface="Times New Roman" pitchFamily="18" charset="0"/>
              </a:rPr>
              <a:t>r</a:t>
            </a:r>
            <a:r>
              <a:rPr lang="en-US" altLang="zh-CN" sz="2000" dirty="0" err="1" smtClean="0">
                <a:latin typeface="Times New Roman" pitchFamily="18" charset="0"/>
                <a:ea typeface="华文中宋" pitchFamily="2" charset="-122"/>
                <a:cs typeface="Times New Roman" pitchFamily="18" charset="0"/>
              </a:rPr>
              <a:t>+</a:t>
            </a:r>
            <a:r>
              <a:rPr lang="en-US" altLang="zh-CN" sz="2000" i="1" dirty="0" err="1" smtClean="0">
                <a:latin typeface="Times New Roman" pitchFamily="18" charset="0"/>
                <a:ea typeface="华文中宋" pitchFamily="2" charset="-122"/>
                <a:cs typeface="Times New Roman" pitchFamily="18" charset="0"/>
              </a:rPr>
              <a:t>c</a:t>
            </a:r>
            <a:r>
              <a:rPr lang="en-US" altLang="zh-CN" sz="2000" dirty="0">
                <a:latin typeface="Times New Roman" pitchFamily="18" charset="0"/>
                <a:ea typeface="华文中宋" pitchFamily="2" charset="-122"/>
                <a:cs typeface="Times New Roman" pitchFamily="18" charset="0"/>
              </a:rPr>
              <a:t>, </a:t>
            </a:r>
            <a:r>
              <a:rPr lang="en-US" altLang="zh-CN" sz="2000" i="1" dirty="0">
                <a:latin typeface="Times New Roman" pitchFamily="18" charset="0"/>
                <a:ea typeface="华文中宋" pitchFamily="2" charset="-122"/>
                <a:cs typeface="Times New Roman" pitchFamily="18" charset="0"/>
              </a:rPr>
              <a:t>r</a:t>
            </a:r>
            <a:r>
              <a:rPr lang="zh-CN" altLang="en-US" sz="2000" dirty="0">
                <a:latin typeface="Times New Roman" pitchFamily="18" charset="0"/>
                <a:ea typeface="华文中宋" pitchFamily="2" charset="-122"/>
                <a:cs typeface="Times New Roman" pitchFamily="18" charset="0"/>
              </a:rPr>
              <a:t>为</a:t>
            </a:r>
            <a:r>
              <a:rPr lang="en-US" altLang="zh-CN" sz="2000" dirty="0">
                <a:latin typeface="Times New Roman" pitchFamily="18" charset="0"/>
                <a:ea typeface="华文中宋" pitchFamily="2" charset="-122"/>
                <a:cs typeface="Times New Roman" pitchFamily="18" charset="0"/>
              </a:rPr>
              <a:t>rate</a:t>
            </a:r>
            <a:r>
              <a:rPr lang="zh-CN" altLang="en-US" sz="2000" dirty="0">
                <a:latin typeface="Times New Roman" pitchFamily="18" charset="0"/>
                <a:ea typeface="华文中宋" pitchFamily="2" charset="-122"/>
                <a:cs typeface="Times New Roman" pitchFamily="18" charset="0"/>
              </a:rPr>
              <a:t>效率</a:t>
            </a:r>
            <a:r>
              <a:rPr lang="en-US" altLang="zh-CN" sz="2000" dirty="0">
                <a:latin typeface="Times New Roman" pitchFamily="18" charset="0"/>
                <a:ea typeface="华文中宋" pitchFamily="2" charset="-122"/>
                <a:cs typeface="Times New Roman" pitchFamily="18" charset="0"/>
              </a:rPr>
              <a:t>(</a:t>
            </a:r>
            <a:r>
              <a:rPr lang="zh-CN" altLang="en-US" sz="2000" dirty="0">
                <a:latin typeface="Times New Roman" pitchFamily="18" charset="0"/>
                <a:ea typeface="华文中宋" pitchFamily="2" charset="-122"/>
                <a:cs typeface="Times New Roman" pitchFamily="18" charset="0"/>
              </a:rPr>
              <a:t>类似于分组长度</a:t>
            </a:r>
            <a:r>
              <a:rPr lang="en-US" altLang="zh-CN" sz="2000" dirty="0">
                <a:latin typeface="Times New Roman" pitchFamily="18" charset="0"/>
                <a:ea typeface="华文中宋" pitchFamily="2" charset="-122"/>
                <a:cs typeface="Times New Roman" pitchFamily="18" charset="0"/>
              </a:rPr>
              <a:t>)</a:t>
            </a:r>
            <a:r>
              <a:rPr lang="zh-CN" altLang="en-US" sz="2000" dirty="0">
                <a:latin typeface="Times New Roman" pitchFamily="18" charset="0"/>
                <a:ea typeface="华文中宋" pitchFamily="2" charset="-122"/>
                <a:cs typeface="Times New Roman" pitchFamily="18" charset="0"/>
              </a:rPr>
              <a:t>，</a:t>
            </a:r>
            <a:r>
              <a:rPr lang="en-US" altLang="zh-CN" sz="2000" dirty="0">
                <a:latin typeface="Times New Roman" pitchFamily="18" charset="0"/>
                <a:ea typeface="华文中宋" pitchFamily="2" charset="-122"/>
                <a:cs typeface="Times New Roman" pitchFamily="18" charset="0"/>
              </a:rPr>
              <a:t>c</a:t>
            </a:r>
            <a:r>
              <a:rPr lang="zh-CN" altLang="en-US" sz="2000" dirty="0">
                <a:latin typeface="Times New Roman" pitchFamily="18" charset="0"/>
                <a:ea typeface="华文中宋" pitchFamily="2" charset="-122"/>
                <a:cs typeface="Times New Roman" pitchFamily="18" charset="0"/>
              </a:rPr>
              <a:t>为</a:t>
            </a:r>
            <a:r>
              <a:rPr lang="en-US" altLang="zh-CN" sz="2000" dirty="0">
                <a:latin typeface="Times New Roman" pitchFamily="18" charset="0"/>
                <a:ea typeface="华文中宋" pitchFamily="2" charset="-122"/>
                <a:cs typeface="Times New Roman" pitchFamily="18" charset="0"/>
              </a:rPr>
              <a:t>capacity</a:t>
            </a:r>
            <a:r>
              <a:rPr lang="zh-CN" altLang="en-US" sz="2000" dirty="0">
                <a:latin typeface="Times New Roman" pitchFamily="18" charset="0"/>
                <a:ea typeface="华文中宋" pitchFamily="2" charset="-122"/>
                <a:cs typeface="Times New Roman" pitchFamily="18" charset="0"/>
              </a:rPr>
              <a:t>容量 </a:t>
            </a:r>
            <a:endParaRPr lang="en-US" altLang="zh-CN" sz="2000" dirty="0" smtClean="0">
              <a:latin typeface="Times New Roman" pitchFamily="18" charset="0"/>
              <a:ea typeface="华文中宋" pitchFamily="2" charset="-122"/>
              <a:cs typeface="Times New Roman" pitchFamily="18" charset="0"/>
            </a:endParaRPr>
          </a:p>
          <a:p>
            <a:pPr algn="l"/>
            <a:endParaRPr lang="en-US" altLang="zh-CN" sz="1400" dirty="0" smtClean="0">
              <a:latin typeface="Times New Roman" pitchFamily="18" charset="0"/>
              <a:ea typeface="华文中宋" pitchFamily="2" charset="-122"/>
              <a:cs typeface="Times New Roman" pitchFamily="18" charset="0"/>
            </a:endParaRPr>
          </a:p>
          <a:p>
            <a:pPr algn="l"/>
            <a:r>
              <a:rPr lang="zh-CN" altLang="en-US" sz="2000" dirty="0" smtClean="0">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数据</a:t>
            </a:r>
            <a:r>
              <a:rPr lang="en-US" altLang="zh-CN" sz="2000" dirty="0">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M</a:t>
            </a:r>
            <a:r>
              <a:rPr lang="zh-CN" altLang="en-US" sz="2000" dirty="0">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的填充规则</a:t>
            </a:r>
            <a:r>
              <a:rPr lang="zh-CN" altLang="en-US" sz="2000" dirty="0">
                <a:latin typeface="Times New Roman" pitchFamily="18" charset="0"/>
                <a:ea typeface="华文中宋" pitchFamily="2" charset="-122"/>
                <a:cs typeface="Times New Roman" pitchFamily="18" charset="0"/>
              </a:rPr>
              <a:t>：</a:t>
            </a:r>
            <a:r>
              <a:rPr lang="zh-CN" altLang="en-US" sz="2000" dirty="0">
                <a:solidFill>
                  <a:srgbClr val="C3093E"/>
                </a:solidFill>
                <a:latin typeface="Times New Roman" pitchFamily="18" charset="0"/>
                <a:ea typeface="华文中宋" pitchFamily="2" charset="-122"/>
                <a:cs typeface="Times New Roman" pitchFamily="18" charset="0"/>
              </a:rPr>
              <a:t>在数据</a:t>
            </a:r>
            <a:r>
              <a:rPr lang="en-US" altLang="zh-CN" sz="2000" dirty="0">
                <a:solidFill>
                  <a:srgbClr val="C3093E"/>
                </a:solidFill>
                <a:latin typeface="Times New Roman" pitchFamily="18" charset="0"/>
                <a:ea typeface="华文中宋" pitchFamily="2" charset="-122"/>
                <a:cs typeface="Times New Roman" pitchFamily="18" charset="0"/>
              </a:rPr>
              <a:t>M</a:t>
            </a:r>
            <a:r>
              <a:rPr lang="zh-CN" altLang="en-US" sz="2000" dirty="0">
                <a:solidFill>
                  <a:srgbClr val="C3093E"/>
                </a:solidFill>
                <a:latin typeface="Times New Roman" pitchFamily="18" charset="0"/>
                <a:ea typeface="华文中宋" pitchFamily="2" charset="-122"/>
                <a:cs typeface="Times New Roman" pitchFamily="18" charset="0"/>
              </a:rPr>
              <a:t>结尾填充</a:t>
            </a:r>
            <a:r>
              <a:rPr lang="en-US" altLang="zh-CN" sz="2000" dirty="0">
                <a:solidFill>
                  <a:srgbClr val="C3093E"/>
                </a:solidFill>
                <a:latin typeface="Times New Roman" pitchFamily="18" charset="0"/>
                <a:ea typeface="华文中宋" pitchFamily="2" charset="-122"/>
                <a:cs typeface="Times New Roman" pitchFamily="18" charset="0"/>
              </a:rPr>
              <a:t>1</a:t>
            </a:r>
            <a:r>
              <a:rPr lang="zh-CN" altLang="en-US" sz="2000" dirty="0">
                <a:latin typeface="Times New Roman" pitchFamily="18" charset="0"/>
                <a:ea typeface="华文中宋" pitchFamily="2" charset="-122"/>
                <a:cs typeface="Times New Roman" pitchFamily="18" charset="0"/>
              </a:rPr>
              <a:t>，然后填充数量最少的</a:t>
            </a:r>
            <a:r>
              <a:rPr lang="en-US" altLang="zh-CN" sz="2000" dirty="0">
                <a:latin typeface="Times New Roman" pitchFamily="18" charset="0"/>
                <a:ea typeface="华文中宋" pitchFamily="2" charset="-122"/>
                <a:cs typeface="Times New Roman" pitchFamily="18" charset="0"/>
              </a:rPr>
              <a:t>0</a:t>
            </a:r>
            <a:r>
              <a:rPr lang="zh-CN" altLang="en-US" sz="2000" dirty="0">
                <a:latin typeface="Times New Roman" pitchFamily="18" charset="0"/>
                <a:ea typeface="华文中宋" pitchFamily="2" charset="-122"/>
                <a:cs typeface="Times New Roman" pitchFamily="18" charset="0"/>
              </a:rPr>
              <a:t>，</a:t>
            </a:r>
            <a:r>
              <a:rPr lang="zh-CN" altLang="en-US" sz="2000" dirty="0">
                <a:solidFill>
                  <a:srgbClr val="C3093E"/>
                </a:solidFill>
                <a:latin typeface="Times New Roman" pitchFamily="18" charset="0"/>
                <a:ea typeface="华文中宋" pitchFamily="2" charset="-122"/>
                <a:cs typeface="Times New Roman" pitchFamily="18" charset="0"/>
              </a:rPr>
              <a:t>最后在结尾填充</a:t>
            </a:r>
            <a:r>
              <a:rPr lang="en-US" altLang="zh-CN" sz="2000" dirty="0">
                <a:solidFill>
                  <a:srgbClr val="C3093E"/>
                </a:solidFill>
                <a:latin typeface="Times New Roman" pitchFamily="18" charset="0"/>
                <a:ea typeface="华文中宋" pitchFamily="2" charset="-122"/>
                <a:cs typeface="Times New Roman" pitchFamily="18" charset="0"/>
              </a:rPr>
              <a:t>1</a:t>
            </a:r>
            <a:r>
              <a:rPr lang="zh-CN" altLang="en-US" sz="2000" dirty="0">
                <a:latin typeface="Times New Roman" pitchFamily="18" charset="0"/>
                <a:ea typeface="华文中宋" pitchFamily="2" charset="-122"/>
                <a:cs typeface="Times New Roman" pitchFamily="18" charset="0"/>
              </a:rPr>
              <a:t>，使得填充后的数据长度为</a:t>
            </a:r>
            <a:r>
              <a:rPr lang="zh-CN" altLang="en-US" sz="2000" dirty="0">
                <a:solidFill>
                  <a:srgbClr val="C3093E"/>
                </a:solidFill>
                <a:latin typeface="Times New Roman" pitchFamily="18" charset="0"/>
                <a:ea typeface="华文中宋" pitchFamily="2" charset="-122"/>
                <a:cs typeface="Times New Roman" pitchFamily="18" charset="0"/>
              </a:rPr>
              <a:t>数据块长度</a:t>
            </a:r>
            <a:r>
              <a:rPr lang="en-US" altLang="zh-CN" sz="2000" dirty="0">
                <a:solidFill>
                  <a:srgbClr val="C3093E"/>
                </a:solidFill>
                <a:latin typeface="Times New Roman" pitchFamily="18" charset="0"/>
                <a:ea typeface="华文中宋" pitchFamily="2" charset="-122"/>
                <a:cs typeface="Times New Roman" pitchFamily="18" charset="0"/>
              </a:rPr>
              <a:t>r</a:t>
            </a:r>
            <a:r>
              <a:rPr lang="zh-CN" altLang="en-US" sz="2000" dirty="0">
                <a:latin typeface="Times New Roman" pitchFamily="18" charset="0"/>
                <a:ea typeface="华文中宋" pitchFamily="2" charset="-122"/>
                <a:cs typeface="Times New Roman" pitchFamily="18" charset="0"/>
              </a:rPr>
              <a:t>的倍数。</a:t>
            </a:r>
            <a:r>
              <a:rPr lang="zh-CN" altLang="en-US" sz="2000" dirty="0">
                <a:solidFill>
                  <a:srgbClr val="C3093E"/>
                </a:solidFill>
                <a:latin typeface="Times New Roman" pitchFamily="18" charset="0"/>
                <a:ea typeface="华文中宋" pitchFamily="2" charset="-122"/>
                <a:cs typeface="Times New Roman" pitchFamily="18" charset="0"/>
              </a:rPr>
              <a:t>填充数据的长度最短为</a:t>
            </a:r>
            <a:r>
              <a:rPr lang="en-US" altLang="zh-CN" sz="2000" dirty="0">
                <a:solidFill>
                  <a:srgbClr val="C3093E"/>
                </a:solidFill>
                <a:latin typeface="Times New Roman" pitchFamily="18" charset="0"/>
                <a:ea typeface="华文中宋" pitchFamily="2" charset="-122"/>
                <a:cs typeface="Times New Roman" pitchFamily="18" charset="0"/>
              </a:rPr>
              <a:t>2</a:t>
            </a:r>
            <a:r>
              <a:rPr lang="zh-CN" altLang="en-US" sz="2000" dirty="0">
                <a:solidFill>
                  <a:srgbClr val="C3093E"/>
                </a:solidFill>
                <a:latin typeface="Times New Roman" pitchFamily="18" charset="0"/>
                <a:ea typeface="华文中宋" pitchFamily="2" charset="-122"/>
                <a:cs typeface="Times New Roman" pitchFamily="18" charset="0"/>
              </a:rPr>
              <a:t>位，最长为</a:t>
            </a:r>
            <a:r>
              <a:rPr lang="en-US" altLang="zh-CN" sz="2000" dirty="0" smtClean="0">
                <a:solidFill>
                  <a:srgbClr val="C3093E"/>
                </a:solidFill>
                <a:latin typeface="Times New Roman" pitchFamily="18" charset="0"/>
                <a:ea typeface="华文中宋" pitchFamily="2" charset="-122"/>
                <a:cs typeface="Times New Roman" pitchFamily="18" charset="0"/>
              </a:rPr>
              <a:t>r+1</a:t>
            </a:r>
            <a:r>
              <a:rPr lang="zh-CN" altLang="en-US" sz="2000" dirty="0">
                <a:solidFill>
                  <a:srgbClr val="C3093E"/>
                </a:solidFill>
                <a:latin typeface="Times New Roman" pitchFamily="18" charset="0"/>
                <a:ea typeface="华文中宋" pitchFamily="2" charset="-122"/>
                <a:cs typeface="Times New Roman" pitchFamily="18" charset="0"/>
              </a:rPr>
              <a:t>位</a:t>
            </a:r>
            <a:r>
              <a:rPr lang="zh-CN" altLang="en-US" sz="2000" dirty="0">
                <a:latin typeface="Times New Roman" pitchFamily="18" charset="0"/>
                <a:ea typeface="华文中宋" pitchFamily="2" charset="-122"/>
                <a:cs typeface="Times New Roman" pitchFamily="18" charset="0"/>
              </a:rPr>
              <a:t>。</a:t>
            </a:r>
          </a:p>
          <a:p>
            <a:pPr algn="l"/>
            <a:endParaRPr lang="zh-CN" altLang="en-US" sz="1400" dirty="0">
              <a:latin typeface="Times New Roman" pitchFamily="18" charset="0"/>
              <a:ea typeface="华文中宋" pitchFamily="2" charset="-122"/>
              <a:cs typeface="Times New Roman" pitchFamily="18" charset="0"/>
            </a:endParaRPr>
          </a:p>
          <a:p>
            <a:pPr algn="l"/>
            <a:r>
              <a:rPr lang="en-US" altLang="zh-CN" sz="2000" dirty="0">
                <a:latin typeface="Times New Roman" pitchFamily="18" charset="0"/>
                <a:ea typeface="华文中宋" pitchFamily="2" charset="-122"/>
                <a:cs typeface="Times New Roman" pitchFamily="18" charset="0"/>
              </a:rPr>
              <a:t>Sponge</a:t>
            </a:r>
            <a:r>
              <a:rPr lang="zh-CN" altLang="en-US" sz="2000" dirty="0">
                <a:latin typeface="Times New Roman" pitchFamily="18" charset="0"/>
                <a:ea typeface="华文中宋" pitchFamily="2" charset="-122"/>
                <a:cs typeface="Times New Roman" pitchFamily="18" charset="0"/>
              </a:rPr>
              <a:t>结构：弹性结构；</a:t>
            </a:r>
            <a:r>
              <a:rPr lang="en-US" altLang="zh-CN" sz="2000" dirty="0">
                <a:latin typeface="Times New Roman" pitchFamily="18" charset="0"/>
                <a:ea typeface="华文中宋" pitchFamily="2" charset="-122"/>
                <a:cs typeface="Times New Roman" pitchFamily="18" charset="0"/>
              </a:rPr>
              <a:t>absorbing</a:t>
            </a:r>
            <a:r>
              <a:rPr lang="zh-CN" altLang="en-US" sz="2000" dirty="0">
                <a:latin typeface="Times New Roman" pitchFamily="18" charset="0"/>
                <a:ea typeface="华文中宋" pitchFamily="2" charset="-122"/>
                <a:cs typeface="Times New Roman" pitchFamily="18" charset="0"/>
              </a:rPr>
              <a:t>吸收；</a:t>
            </a:r>
            <a:r>
              <a:rPr lang="en-US" altLang="zh-CN" sz="2000" dirty="0">
                <a:latin typeface="Times New Roman" pitchFamily="18" charset="0"/>
                <a:ea typeface="华文中宋" pitchFamily="2" charset="-122"/>
                <a:cs typeface="Times New Roman" pitchFamily="18" charset="0"/>
              </a:rPr>
              <a:t>squeezing</a:t>
            </a:r>
            <a:r>
              <a:rPr lang="zh-CN" altLang="en-US" sz="2000" dirty="0">
                <a:latin typeface="Times New Roman" pitchFamily="18" charset="0"/>
                <a:ea typeface="华文中宋" pitchFamily="2" charset="-122"/>
                <a:cs typeface="Times New Roman" pitchFamily="18" charset="0"/>
              </a:rPr>
              <a:t>榨取</a:t>
            </a:r>
            <a:endParaRPr lang="zh-CN" altLang="en-US" sz="2000" b="0" dirty="0">
              <a:latin typeface="Times New Roman" pitchFamily="18" charset="0"/>
              <a:cs typeface="Times New Roman" pitchFamily="18" charset="0"/>
            </a:endParaRPr>
          </a:p>
        </p:txBody>
      </p:sp>
      <p:sp>
        <p:nvSpPr>
          <p:cNvPr id="7"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2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9"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816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7" grpId="0"/>
      <p:bldP spid="581637"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6996" name="Picture 4" descr="Figure displaying the sponge construction"/>
          <p:cNvPicPr>
            <a:picLocks noChangeAspect="1" noChangeArrowheads="1"/>
          </p:cNvPicPr>
          <p:nvPr/>
        </p:nvPicPr>
        <p:blipFill>
          <a:blip r:embed="rId2" cstate="print"/>
          <a:srcRect/>
          <a:stretch>
            <a:fillRect/>
          </a:stretch>
        </p:blipFill>
        <p:spPr bwMode="auto">
          <a:xfrm>
            <a:off x="838200" y="762000"/>
            <a:ext cx="7115175" cy="3590925"/>
          </a:xfrm>
          <a:prstGeom prst="rect">
            <a:avLst/>
          </a:prstGeom>
          <a:noFill/>
          <a:ln w="9525">
            <a:noFill/>
            <a:miter lim="800000"/>
            <a:headEnd/>
            <a:tailEnd/>
          </a:ln>
        </p:spPr>
      </p:pic>
      <p:sp>
        <p:nvSpPr>
          <p:cNvPr id="8" name="灯片编号占位符 5"/>
          <p:cNvSpPr>
            <a:spLocks noGrp="1"/>
          </p:cNvSpPr>
          <p:nvPr>
            <p:ph type="sldNum" sz="quarter" idx="12"/>
          </p:nvPr>
        </p:nvSpPr>
        <p:spPr/>
        <p:txBody>
          <a:bodyPr/>
          <a:lstStyle/>
          <a:p>
            <a:fld id="{34D75438-A820-45DA-9516-E2FDCB24A9F8}" type="slidenum">
              <a:rPr lang="en-US" altLang="zh-CN" smtClean="0"/>
              <a:pPr/>
              <a:t>54</a:t>
            </a:fld>
            <a:r>
              <a:rPr lang="en-US" altLang="zh-CN" dirty="0" smtClean="0"/>
              <a:t>/</a:t>
            </a:r>
            <a:endParaRPr lang="en-US" altLang="zh-CN" dirty="0"/>
          </a:p>
        </p:txBody>
      </p:sp>
      <p:sp>
        <p:nvSpPr>
          <p:cNvPr id="596995" name="Rectangle 3"/>
          <p:cNvSpPr>
            <a:spLocks noGrp="1" noChangeArrowheads="1"/>
          </p:cNvSpPr>
          <p:nvPr>
            <p:ph type="body" idx="1"/>
          </p:nvPr>
        </p:nvSpPr>
        <p:spPr/>
        <p:txBody>
          <a:bodyPr/>
          <a:lstStyle/>
          <a:p>
            <a:endParaRPr lang="en-US" altLang="zh-CN"/>
          </a:p>
          <a:p>
            <a:endParaRPr lang="en-US" altLang="zh-CN"/>
          </a:p>
        </p:txBody>
      </p:sp>
      <p:sp>
        <p:nvSpPr>
          <p:cNvPr id="596997" name="Rectangle 5"/>
          <p:cNvSpPr>
            <a:spLocks noChangeArrowheads="1"/>
          </p:cNvSpPr>
          <p:nvPr/>
        </p:nvSpPr>
        <p:spPr bwMode="auto">
          <a:xfrm>
            <a:off x="1752600" y="4160045"/>
            <a:ext cx="6132513" cy="2462213"/>
          </a:xfrm>
          <a:prstGeom prst="rect">
            <a:avLst/>
          </a:prstGeom>
          <a:noFill/>
          <a:ln w="9525" algn="ctr">
            <a:noFill/>
            <a:miter lim="800000"/>
            <a:headEnd/>
            <a:tailEnd/>
          </a:ln>
          <a:effectLst/>
        </p:spPr>
        <p:txBody>
          <a:bodyPr wrap="square" anchor="ctr">
            <a:spAutoFit/>
          </a:bodyPr>
          <a:lstStyle/>
          <a:p>
            <a:pPr algn="l">
              <a:lnSpc>
                <a:spcPct val="110000"/>
              </a:lnSpc>
            </a:pPr>
            <a:r>
              <a:rPr lang="zh-CN" sz="2000" dirty="0">
                <a:effectLst>
                  <a:outerShdw blurRad="38100" dist="38100" dir="2700000" algn="tl">
                    <a:srgbClr val="000000">
                      <a:alpha val="43137"/>
                    </a:srgbClr>
                  </a:outerShdw>
                </a:effectLst>
                <a:latin typeface="Times New Roman" pitchFamily="18" charset="0"/>
                <a:ea typeface="+mn-ea"/>
                <a:cs typeface="Times New Roman" pitchFamily="18" charset="0"/>
              </a:rPr>
              <a:t>吸收</a:t>
            </a:r>
            <a:r>
              <a:rPr lang="zh-CN" sz="2000" dirty="0" smtClean="0">
                <a:effectLst>
                  <a:outerShdw blurRad="38100" dist="38100" dir="2700000" algn="tl">
                    <a:srgbClr val="000000">
                      <a:alpha val="43137"/>
                    </a:srgbClr>
                  </a:outerShdw>
                </a:effectLst>
                <a:latin typeface="Times New Roman" pitchFamily="18" charset="0"/>
                <a:ea typeface="+mn-ea"/>
                <a:cs typeface="Times New Roman" pitchFamily="18" charset="0"/>
              </a:rPr>
              <a:t>过程</a:t>
            </a:r>
            <a:r>
              <a:rPr lang="en-US" altLang="zh-CN" sz="2000" dirty="0" smtClean="0">
                <a:latin typeface="Times New Roman" pitchFamily="18" charset="0"/>
                <a:ea typeface="+mn-ea"/>
                <a:cs typeface="Times New Roman" pitchFamily="18" charset="0"/>
              </a:rPr>
              <a:t>:  </a:t>
            </a:r>
            <a:r>
              <a:rPr lang="zh-CN" altLang="zh-CN" sz="2000" dirty="0" smtClean="0">
                <a:latin typeface="Times New Roman" pitchFamily="18" charset="0"/>
                <a:ea typeface="+mn-ea"/>
                <a:cs typeface="Times New Roman" pitchFamily="18" charset="0"/>
              </a:rPr>
              <a:t>1</a:t>
            </a:r>
            <a:r>
              <a:rPr lang="zh-CN" altLang="zh-CN" sz="2000" dirty="0">
                <a:latin typeface="Times New Roman" pitchFamily="18" charset="0"/>
                <a:ea typeface="+mn-ea"/>
                <a:cs typeface="Times New Roman" pitchFamily="18" charset="0"/>
              </a:rPr>
              <a:t>. state S</a:t>
            </a:r>
            <a:r>
              <a:rPr lang="zh-CN" sz="2000" dirty="0">
                <a:latin typeface="Times New Roman" pitchFamily="18" charset="0"/>
                <a:ea typeface="+mn-ea"/>
                <a:cs typeface="Times New Roman" pitchFamily="18" charset="0"/>
              </a:rPr>
              <a:t>被初始化为</a:t>
            </a:r>
            <a:r>
              <a:rPr lang="zh-CN" altLang="zh-CN" sz="2000" dirty="0" smtClean="0">
                <a:latin typeface="Times New Roman" pitchFamily="18" charset="0"/>
                <a:ea typeface="+mn-ea"/>
                <a:cs typeface="Times New Roman" pitchFamily="18" charset="0"/>
              </a:rPr>
              <a:t>0</a:t>
            </a:r>
            <a:r>
              <a:rPr lang="en-US" altLang="zh-CN" sz="2000" dirty="0" smtClean="0">
                <a:latin typeface="Times New Roman" pitchFamily="18" charset="0"/>
                <a:ea typeface="+mn-ea"/>
                <a:cs typeface="Times New Roman" pitchFamily="18" charset="0"/>
              </a:rPr>
              <a:t>(</a:t>
            </a:r>
            <a:r>
              <a:rPr lang="zh-CN" altLang="en-US" sz="2000" dirty="0" smtClean="0">
                <a:latin typeface="Times New Roman" pitchFamily="18" charset="0"/>
                <a:ea typeface="+mn-ea"/>
                <a:cs typeface="Times New Roman" pitchFamily="18" charset="0"/>
              </a:rPr>
              <a:t>即</a:t>
            </a:r>
            <a:r>
              <a:rPr lang="en-US" altLang="zh-CN" sz="2000" i="1" dirty="0" smtClean="0">
                <a:latin typeface="Times New Roman" pitchFamily="18" charset="0"/>
                <a:ea typeface="+mn-ea"/>
                <a:cs typeface="Times New Roman" pitchFamily="18" charset="0"/>
              </a:rPr>
              <a:t>r</a:t>
            </a:r>
            <a:r>
              <a:rPr lang="en-US" altLang="zh-CN" sz="2000" dirty="0" smtClean="0">
                <a:latin typeface="Times New Roman" pitchFamily="18" charset="0"/>
                <a:ea typeface="+mn-ea"/>
                <a:cs typeface="Times New Roman" pitchFamily="18" charset="0"/>
              </a:rPr>
              <a:t>=</a:t>
            </a:r>
            <a:r>
              <a:rPr lang="en-US" altLang="zh-CN" sz="2000" i="1" dirty="0" smtClean="0">
                <a:latin typeface="Times New Roman" pitchFamily="18" charset="0"/>
                <a:ea typeface="+mn-ea"/>
                <a:cs typeface="Times New Roman" pitchFamily="18" charset="0"/>
              </a:rPr>
              <a:t>c</a:t>
            </a:r>
            <a:r>
              <a:rPr lang="en-US" altLang="zh-CN" sz="2000" dirty="0" smtClean="0">
                <a:latin typeface="Times New Roman" pitchFamily="18" charset="0"/>
                <a:ea typeface="+mn-ea"/>
                <a:cs typeface="Times New Roman" pitchFamily="18" charset="0"/>
              </a:rPr>
              <a:t>=0)</a:t>
            </a:r>
            <a:endParaRPr lang="zh-CN" sz="2000" dirty="0">
              <a:latin typeface="Times New Roman" pitchFamily="18" charset="0"/>
              <a:ea typeface="+mn-ea"/>
              <a:cs typeface="Times New Roman" pitchFamily="18" charset="0"/>
            </a:endParaRPr>
          </a:p>
          <a:p>
            <a:pPr algn="l">
              <a:lnSpc>
                <a:spcPct val="110000"/>
              </a:lnSpc>
            </a:pPr>
            <a:r>
              <a:rPr lang="zh-CN" altLang="zh-CN" sz="2000" dirty="0">
                <a:latin typeface="Times New Roman" pitchFamily="18" charset="0"/>
                <a:ea typeface="+mn-ea"/>
                <a:cs typeface="Times New Roman" pitchFamily="18" charset="0"/>
              </a:rPr>
              <a:t>                  </a:t>
            </a:r>
            <a:r>
              <a:rPr lang="en-US" altLang="zh-CN" sz="2000" dirty="0" smtClean="0">
                <a:latin typeface="Times New Roman" pitchFamily="18" charset="0"/>
                <a:ea typeface="+mn-ea"/>
                <a:cs typeface="Times New Roman" pitchFamily="18" charset="0"/>
              </a:rPr>
              <a:t>  </a:t>
            </a:r>
            <a:r>
              <a:rPr lang="zh-CN" altLang="zh-CN" sz="2000" dirty="0" smtClean="0">
                <a:latin typeface="Times New Roman" pitchFamily="18" charset="0"/>
                <a:ea typeface="+mn-ea"/>
                <a:cs typeface="Times New Roman" pitchFamily="18" charset="0"/>
              </a:rPr>
              <a:t>2</a:t>
            </a:r>
            <a:r>
              <a:rPr lang="zh-CN" altLang="zh-CN" sz="2000" dirty="0">
                <a:latin typeface="Times New Roman" pitchFamily="18" charset="0"/>
                <a:ea typeface="+mn-ea"/>
                <a:cs typeface="Times New Roman" pitchFamily="18" charset="0"/>
              </a:rPr>
              <a:t>. </a:t>
            </a:r>
            <a:r>
              <a:rPr lang="zh-CN" sz="2000" dirty="0">
                <a:latin typeface="Times New Roman" pitchFamily="18" charset="0"/>
                <a:ea typeface="+mn-ea"/>
                <a:cs typeface="Times New Roman" pitchFamily="18" charset="0"/>
              </a:rPr>
              <a:t>对输入进行填充</a:t>
            </a:r>
          </a:p>
          <a:p>
            <a:pPr algn="l">
              <a:lnSpc>
                <a:spcPct val="110000"/>
              </a:lnSpc>
            </a:pPr>
            <a:r>
              <a:rPr lang="zh-CN" altLang="zh-CN" sz="2000" dirty="0">
                <a:latin typeface="Times New Roman" pitchFamily="18" charset="0"/>
                <a:ea typeface="+mn-ea"/>
                <a:cs typeface="Times New Roman" pitchFamily="18" charset="0"/>
              </a:rPr>
              <a:t>                  </a:t>
            </a:r>
            <a:r>
              <a:rPr lang="en-US" altLang="zh-CN" sz="2000" dirty="0" smtClean="0">
                <a:latin typeface="Times New Roman" pitchFamily="18" charset="0"/>
                <a:ea typeface="+mn-ea"/>
                <a:cs typeface="Times New Roman" pitchFamily="18" charset="0"/>
              </a:rPr>
              <a:t>  </a:t>
            </a:r>
            <a:r>
              <a:rPr lang="zh-CN" altLang="zh-CN" sz="2000" dirty="0" smtClean="0">
                <a:latin typeface="Times New Roman" pitchFamily="18" charset="0"/>
                <a:ea typeface="+mn-ea"/>
                <a:cs typeface="Times New Roman" pitchFamily="18" charset="0"/>
              </a:rPr>
              <a:t>3</a:t>
            </a:r>
            <a:r>
              <a:rPr lang="zh-CN" altLang="zh-CN" sz="2000" dirty="0">
                <a:latin typeface="Times New Roman" pitchFamily="18" charset="0"/>
                <a:ea typeface="+mn-ea"/>
                <a:cs typeface="Times New Roman" pitchFamily="18" charset="0"/>
              </a:rPr>
              <a:t>. </a:t>
            </a:r>
            <a:r>
              <a:rPr lang="zh-CN" sz="2000" dirty="0">
                <a:latin typeface="Times New Roman" pitchFamily="18" charset="0"/>
                <a:ea typeface="+mn-ea"/>
                <a:cs typeface="Times New Roman" pitchFamily="18" charset="0"/>
              </a:rPr>
              <a:t>将第一组</a:t>
            </a:r>
            <a:r>
              <a:rPr lang="zh-CN" altLang="zh-CN" sz="2000" i="1" dirty="0">
                <a:latin typeface="Times New Roman" pitchFamily="18" charset="0"/>
                <a:ea typeface="+mn-ea"/>
                <a:cs typeface="Times New Roman" pitchFamily="18" charset="0"/>
              </a:rPr>
              <a:t>r</a:t>
            </a:r>
            <a:r>
              <a:rPr lang="zh-CN" altLang="zh-CN" sz="2000" baseline="-25000" dirty="0">
                <a:latin typeface="Times New Roman" pitchFamily="18" charset="0"/>
                <a:ea typeface="+mn-ea"/>
                <a:cs typeface="Times New Roman" pitchFamily="18" charset="0"/>
              </a:rPr>
              <a:t>1</a:t>
            </a:r>
            <a:r>
              <a:rPr lang="zh-CN" sz="2000" dirty="0">
                <a:latin typeface="Times New Roman" pitchFamily="18" charset="0"/>
                <a:ea typeface="+mn-ea"/>
                <a:cs typeface="Times New Roman" pitchFamily="18" charset="0"/>
              </a:rPr>
              <a:t>与</a:t>
            </a:r>
            <a:r>
              <a:rPr lang="zh-CN" altLang="zh-CN" sz="2000" i="1" dirty="0">
                <a:latin typeface="Times New Roman" pitchFamily="18" charset="0"/>
                <a:ea typeface="+mn-ea"/>
                <a:cs typeface="Times New Roman" pitchFamily="18" charset="0"/>
              </a:rPr>
              <a:t>r</a:t>
            </a:r>
            <a:r>
              <a:rPr lang="zh-CN" sz="2000" dirty="0">
                <a:latin typeface="Times New Roman" pitchFamily="18" charset="0"/>
                <a:ea typeface="+mn-ea"/>
                <a:cs typeface="Times New Roman" pitchFamily="18" charset="0"/>
              </a:rPr>
              <a:t>进行异或</a:t>
            </a:r>
          </a:p>
          <a:p>
            <a:pPr algn="l">
              <a:lnSpc>
                <a:spcPct val="110000"/>
              </a:lnSpc>
            </a:pPr>
            <a:r>
              <a:rPr lang="zh-CN" altLang="zh-CN" sz="2000" dirty="0">
                <a:latin typeface="Times New Roman" pitchFamily="18" charset="0"/>
                <a:ea typeface="+mn-ea"/>
                <a:cs typeface="Times New Roman" pitchFamily="18" charset="0"/>
              </a:rPr>
              <a:t>                  </a:t>
            </a:r>
            <a:r>
              <a:rPr lang="en-US" altLang="zh-CN" sz="2000" dirty="0" smtClean="0">
                <a:latin typeface="Times New Roman" pitchFamily="18" charset="0"/>
                <a:ea typeface="+mn-ea"/>
                <a:cs typeface="Times New Roman" pitchFamily="18" charset="0"/>
              </a:rPr>
              <a:t>  </a:t>
            </a:r>
            <a:r>
              <a:rPr lang="zh-CN" altLang="zh-CN" sz="2000" dirty="0" smtClean="0">
                <a:latin typeface="Times New Roman" pitchFamily="18" charset="0"/>
                <a:ea typeface="+mn-ea"/>
                <a:cs typeface="Times New Roman" pitchFamily="18" charset="0"/>
              </a:rPr>
              <a:t>4</a:t>
            </a:r>
            <a:r>
              <a:rPr lang="zh-CN" altLang="zh-CN" sz="2000" dirty="0">
                <a:latin typeface="Times New Roman" pitchFamily="18" charset="0"/>
                <a:ea typeface="+mn-ea"/>
                <a:cs typeface="Times New Roman" pitchFamily="18" charset="0"/>
              </a:rPr>
              <a:t>. S</a:t>
            </a:r>
            <a:r>
              <a:rPr lang="zh-CN" sz="2000" dirty="0">
                <a:latin typeface="Times New Roman" pitchFamily="18" charset="0"/>
                <a:ea typeface="+mn-ea"/>
                <a:cs typeface="Times New Roman" pitchFamily="18" charset="0"/>
              </a:rPr>
              <a:t>被</a:t>
            </a:r>
            <a:r>
              <a:rPr lang="zh-CN" altLang="zh-CN" sz="2000" i="1" dirty="0">
                <a:latin typeface="Times New Roman" pitchFamily="18" charset="0"/>
                <a:ea typeface="+mn-ea"/>
                <a:cs typeface="Times New Roman" pitchFamily="18" charset="0"/>
              </a:rPr>
              <a:t>f</a:t>
            </a:r>
            <a:r>
              <a:rPr lang="zh-CN" altLang="zh-CN" sz="2000" dirty="0">
                <a:latin typeface="Times New Roman" pitchFamily="18" charset="0"/>
                <a:ea typeface="+mn-ea"/>
                <a:cs typeface="Times New Roman" pitchFamily="18" charset="0"/>
              </a:rPr>
              <a:t>(S)</a:t>
            </a:r>
            <a:r>
              <a:rPr lang="zh-CN" sz="2000" dirty="0">
                <a:latin typeface="Times New Roman" pitchFamily="18" charset="0"/>
                <a:ea typeface="+mn-ea"/>
                <a:cs typeface="Times New Roman" pitchFamily="18" charset="0"/>
              </a:rPr>
              <a:t>取代</a:t>
            </a:r>
          </a:p>
          <a:p>
            <a:pPr algn="l">
              <a:lnSpc>
                <a:spcPct val="110000"/>
              </a:lnSpc>
            </a:pPr>
            <a:r>
              <a:rPr lang="zh-CN" altLang="zh-CN" sz="2000" dirty="0">
                <a:latin typeface="Times New Roman" pitchFamily="18" charset="0"/>
                <a:ea typeface="+mn-ea"/>
                <a:cs typeface="Times New Roman" pitchFamily="18" charset="0"/>
              </a:rPr>
              <a:t>                  </a:t>
            </a:r>
            <a:r>
              <a:rPr lang="en-US" altLang="zh-CN" sz="2000" dirty="0" smtClean="0">
                <a:latin typeface="Times New Roman" pitchFamily="18" charset="0"/>
                <a:ea typeface="+mn-ea"/>
                <a:cs typeface="Times New Roman" pitchFamily="18" charset="0"/>
              </a:rPr>
              <a:t>  </a:t>
            </a:r>
            <a:r>
              <a:rPr lang="zh-CN" altLang="zh-CN" sz="2000" dirty="0" smtClean="0">
                <a:latin typeface="Times New Roman" pitchFamily="18" charset="0"/>
                <a:ea typeface="+mn-ea"/>
                <a:cs typeface="Times New Roman" pitchFamily="18" charset="0"/>
              </a:rPr>
              <a:t>5</a:t>
            </a:r>
            <a:r>
              <a:rPr lang="zh-CN" altLang="zh-CN" sz="2000" dirty="0">
                <a:latin typeface="Times New Roman" pitchFamily="18" charset="0"/>
                <a:ea typeface="+mn-ea"/>
                <a:cs typeface="Times New Roman" pitchFamily="18" charset="0"/>
              </a:rPr>
              <a:t>. </a:t>
            </a:r>
            <a:r>
              <a:rPr lang="zh-CN" sz="2000" dirty="0">
                <a:latin typeface="Times New Roman" pitchFamily="18" charset="0"/>
                <a:ea typeface="+mn-ea"/>
                <a:cs typeface="Times New Roman" pitchFamily="18" charset="0"/>
              </a:rPr>
              <a:t>下一个</a:t>
            </a:r>
            <a:r>
              <a:rPr lang="zh-CN" altLang="zh-CN" sz="2000" i="1" dirty="0">
                <a:latin typeface="Times New Roman" pitchFamily="18" charset="0"/>
                <a:ea typeface="+mn-ea"/>
                <a:cs typeface="Times New Roman" pitchFamily="18" charset="0"/>
              </a:rPr>
              <a:t>r</a:t>
            </a:r>
            <a:r>
              <a:rPr lang="zh-CN" altLang="zh-CN" sz="2000" baseline="-25000" dirty="0">
                <a:latin typeface="Times New Roman" pitchFamily="18" charset="0"/>
                <a:ea typeface="+mn-ea"/>
                <a:cs typeface="Times New Roman" pitchFamily="18" charset="0"/>
              </a:rPr>
              <a:t>2</a:t>
            </a:r>
            <a:r>
              <a:rPr lang="zh-CN" sz="2000" dirty="0">
                <a:latin typeface="Times New Roman" pitchFamily="18" charset="0"/>
                <a:ea typeface="+mn-ea"/>
                <a:cs typeface="Times New Roman" pitchFamily="18" charset="0"/>
              </a:rPr>
              <a:t>与新的</a:t>
            </a:r>
            <a:r>
              <a:rPr lang="zh-CN" altLang="zh-CN" sz="2000" i="1" dirty="0">
                <a:latin typeface="Times New Roman" pitchFamily="18" charset="0"/>
                <a:ea typeface="+mn-ea"/>
                <a:cs typeface="Times New Roman" pitchFamily="18" charset="0"/>
              </a:rPr>
              <a:t>r</a:t>
            </a:r>
            <a:r>
              <a:rPr lang="zh-CN" sz="2000" dirty="0">
                <a:latin typeface="Times New Roman" pitchFamily="18" charset="0"/>
                <a:ea typeface="+mn-ea"/>
                <a:cs typeface="Times New Roman" pitchFamily="18" charset="0"/>
              </a:rPr>
              <a:t>进行异或</a:t>
            </a:r>
          </a:p>
          <a:p>
            <a:pPr algn="l">
              <a:lnSpc>
                <a:spcPct val="110000"/>
              </a:lnSpc>
            </a:pPr>
            <a:r>
              <a:rPr lang="zh-CN" altLang="zh-CN" sz="2000" dirty="0">
                <a:latin typeface="Times New Roman" pitchFamily="18" charset="0"/>
                <a:ea typeface="+mn-ea"/>
                <a:cs typeface="Times New Roman" pitchFamily="18" charset="0"/>
              </a:rPr>
              <a:t>                  </a:t>
            </a:r>
            <a:r>
              <a:rPr lang="en-US" altLang="zh-CN" sz="2000" dirty="0" smtClean="0">
                <a:latin typeface="Times New Roman" pitchFamily="18" charset="0"/>
                <a:ea typeface="+mn-ea"/>
                <a:cs typeface="Times New Roman" pitchFamily="18" charset="0"/>
              </a:rPr>
              <a:t>  </a:t>
            </a:r>
            <a:r>
              <a:rPr lang="zh-CN" altLang="zh-CN" sz="2000" dirty="0" smtClean="0">
                <a:latin typeface="Times New Roman" pitchFamily="18" charset="0"/>
                <a:ea typeface="+mn-ea"/>
                <a:cs typeface="Times New Roman" pitchFamily="18" charset="0"/>
              </a:rPr>
              <a:t>6</a:t>
            </a:r>
            <a:r>
              <a:rPr lang="zh-CN" altLang="zh-CN" sz="2000" dirty="0">
                <a:latin typeface="Times New Roman" pitchFamily="18" charset="0"/>
                <a:ea typeface="+mn-ea"/>
                <a:cs typeface="Times New Roman" pitchFamily="18" charset="0"/>
              </a:rPr>
              <a:t>. S</a:t>
            </a:r>
            <a:r>
              <a:rPr lang="zh-CN" sz="2000" dirty="0">
                <a:latin typeface="Times New Roman" pitchFamily="18" charset="0"/>
                <a:ea typeface="+mn-ea"/>
                <a:cs typeface="Times New Roman" pitchFamily="18" charset="0"/>
              </a:rPr>
              <a:t>被</a:t>
            </a:r>
            <a:r>
              <a:rPr lang="zh-CN" altLang="zh-CN" sz="2000" i="1" dirty="0">
                <a:latin typeface="Times New Roman" pitchFamily="18" charset="0"/>
                <a:ea typeface="+mn-ea"/>
                <a:cs typeface="Times New Roman" pitchFamily="18" charset="0"/>
              </a:rPr>
              <a:t>f</a:t>
            </a:r>
            <a:r>
              <a:rPr lang="zh-CN" altLang="zh-CN" sz="2000" dirty="0">
                <a:latin typeface="Times New Roman" pitchFamily="18" charset="0"/>
                <a:ea typeface="+mn-ea"/>
                <a:cs typeface="Times New Roman" pitchFamily="18" charset="0"/>
              </a:rPr>
              <a:t>(S)</a:t>
            </a:r>
            <a:r>
              <a:rPr lang="zh-CN" sz="2000" dirty="0">
                <a:latin typeface="Times New Roman" pitchFamily="18" charset="0"/>
                <a:ea typeface="+mn-ea"/>
                <a:cs typeface="Times New Roman" pitchFamily="18" charset="0"/>
              </a:rPr>
              <a:t>取代</a:t>
            </a:r>
            <a:r>
              <a:rPr lang="zh-CN" altLang="zh-CN" sz="2000" dirty="0">
                <a:latin typeface="Times New Roman" pitchFamily="18" charset="0"/>
                <a:ea typeface="+mn-ea"/>
                <a:cs typeface="Times New Roman" pitchFamily="18" charset="0"/>
              </a:rPr>
              <a:t>          …</a:t>
            </a:r>
          </a:p>
          <a:p>
            <a:pPr algn="l">
              <a:lnSpc>
                <a:spcPct val="110000"/>
              </a:lnSpc>
            </a:pPr>
            <a:r>
              <a:rPr lang="zh-CN" sz="2000" dirty="0">
                <a:latin typeface="Times New Roman" pitchFamily="18" charset="0"/>
                <a:ea typeface="+mn-ea"/>
                <a:cs typeface="Times New Roman" pitchFamily="18" charset="0"/>
              </a:rPr>
              <a:t>循环直至所有的</a:t>
            </a:r>
            <a:r>
              <a:rPr lang="zh-CN" altLang="zh-CN" sz="2000" i="1" dirty="0">
                <a:latin typeface="Times New Roman" pitchFamily="18" charset="0"/>
                <a:ea typeface="+mn-ea"/>
                <a:cs typeface="Times New Roman" pitchFamily="18" charset="0"/>
              </a:rPr>
              <a:t>r</a:t>
            </a:r>
            <a:r>
              <a:rPr lang="zh-CN" sz="2000" dirty="0">
                <a:latin typeface="Times New Roman" pitchFamily="18" charset="0"/>
                <a:ea typeface="+mn-ea"/>
                <a:cs typeface="Times New Roman" pitchFamily="18" charset="0"/>
              </a:rPr>
              <a:t>数据块被计算完成 </a:t>
            </a:r>
          </a:p>
        </p:txBody>
      </p:sp>
      <p:sp>
        <p:nvSpPr>
          <p:cNvPr id="9" name="标题 1"/>
          <p:cNvSpPr>
            <a:spLocks noGrp="1"/>
          </p:cNvSpPr>
          <p:nvPr>
            <p:ph type="title"/>
          </p:nvPr>
        </p:nvSpPr>
        <p:spPr>
          <a:xfrm>
            <a:off x="533400" y="381000"/>
            <a:ext cx="7696200" cy="533400"/>
          </a:xfrm>
        </p:spPr>
        <p:txBody>
          <a:bodyPr/>
          <a:lstStyle/>
          <a:p>
            <a:r>
              <a:rPr lang="en-US" altLang="zh-CN" dirty="0" smtClean="0"/>
              <a:t>5.5 SHA-3</a:t>
            </a:r>
            <a:r>
              <a:rPr lang="zh-CN" altLang="en-US" dirty="0" smtClean="0"/>
              <a:t>算法</a:t>
            </a:r>
            <a:endParaRPr lang="zh-CN" altLang="en-US" dirty="0"/>
          </a:p>
        </p:txBody>
      </p:sp>
      <p:sp>
        <p:nvSpPr>
          <p:cNvPr id="10"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969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969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7" grpId="0"/>
      <p:bldP spid="59699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FC01619-335F-412D-A91E-5CA79D203E86}" type="slidenum">
              <a:rPr lang="en-US" altLang="zh-CN" smtClean="0"/>
              <a:pPr/>
              <a:t>55</a:t>
            </a:fld>
            <a:r>
              <a:rPr lang="en-US" altLang="zh-CN" dirty="0" smtClean="0"/>
              <a:t>/</a:t>
            </a:r>
            <a:endParaRPr lang="en-US" altLang="zh-CN" dirty="0"/>
          </a:p>
        </p:txBody>
      </p:sp>
      <p:sp>
        <p:nvSpPr>
          <p:cNvPr id="594947" name="Rectangle 3"/>
          <p:cNvSpPr>
            <a:spLocks noGrp="1" noChangeArrowheads="1"/>
          </p:cNvSpPr>
          <p:nvPr>
            <p:ph type="body" idx="1"/>
          </p:nvPr>
        </p:nvSpPr>
        <p:spPr/>
        <p:txBody>
          <a:bodyPr/>
          <a:lstStyle/>
          <a:p>
            <a:endParaRPr lang="en-US" altLang="zh-CN"/>
          </a:p>
          <a:p>
            <a:endParaRPr lang="en-US" altLang="zh-CN"/>
          </a:p>
        </p:txBody>
      </p:sp>
      <p:pic>
        <p:nvPicPr>
          <p:cNvPr id="594948" name="Picture 4" descr="Figure displaying the sponge construction"/>
          <p:cNvPicPr>
            <a:picLocks noChangeAspect="1" noChangeArrowheads="1"/>
          </p:cNvPicPr>
          <p:nvPr/>
        </p:nvPicPr>
        <p:blipFill>
          <a:blip r:embed="rId2" cstate="print"/>
          <a:srcRect/>
          <a:stretch>
            <a:fillRect/>
          </a:stretch>
        </p:blipFill>
        <p:spPr bwMode="auto">
          <a:xfrm>
            <a:off x="838200" y="762000"/>
            <a:ext cx="7115175" cy="3590925"/>
          </a:xfrm>
          <a:prstGeom prst="rect">
            <a:avLst/>
          </a:prstGeom>
          <a:noFill/>
          <a:ln w="9525">
            <a:noFill/>
            <a:miter lim="800000"/>
            <a:headEnd/>
            <a:tailEnd/>
          </a:ln>
        </p:spPr>
      </p:pic>
      <p:sp>
        <p:nvSpPr>
          <p:cNvPr id="594951" name="Rectangle 7"/>
          <p:cNvSpPr>
            <a:spLocks noChangeArrowheads="1"/>
          </p:cNvSpPr>
          <p:nvPr/>
        </p:nvSpPr>
        <p:spPr bwMode="auto">
          <a:xfrm>
            <a:off x="1143000" y="4191000"/>
            <a:ext cx="7315200" cy="2244725"/>
          </a:xfrm>
          <a:prstGeom prst="rect">
            <a:avLst/>
          </a:prstGeom>
          <a:noFill/>
          <a:ln w="9525">
            <a:noFill/>
            <a:miter lim="800000"/>
            <a:headEnd/>
            <a:tailEnd/>
          </a:ln>
        </p:spPr>
        <p:txBody>
          <a:bodyPr/>
          <a:lstStyle/>
          <a:p>
            <a:pPr marL="533400" indent="-533400" algn="l">
              <a:spcBef>
                <a:spcPct val="30000"/>
              </a:spcBef>
              <a:spcAft>
                <a:spcPct val="10000"/>
              </a:spcAft>
              <a:buClr>
                <a:schemeClr val="tx2"/>
              </a:buClr>
              <a:buSzPct val="70000"/>
              <a:buFont typeface="Wingdings" pitchFamily="2" charset="2"/>
              <a:buChar char="Ü"/>
            </a:pPr>
            <a:r>
              <a:rPr lang="zh-CN" altLang="en-US" sz="2000" dirty="0">
                <a:effectLst>
                  <a:outerShdw blurRad="38100" dist="38100" dir="2700000" algn="tl">
                    <a:srgbClr val="000000">
                      <a:alpha val="43137"/>
                    </a:srgbClr>
                  </a:outerShdw>
                </a:effectLst>
                <a:latin typeface="Times New Roman" pitchFamily="18" charset="0"/>
                <a:ea typeface="华文中宋" pitchFamily="2" charset="-122"/>
                <a:cs typeface="Times New Roman" pitchFamily="18" charset="0"/>
              </a:rPr>
              <a:t>压缩过程</a:t>
            </a:r>
            <a:r>
              <a:rPr lang="zh-CN" altLang="en-US" sz="2000" dirty="0" smtClean="0">
                <a:latin typeface="Times New Roman" pitchFamily="18" charset="0"/>
                <a:ea typeface="华文中宋" pitchFamily="2" charset="-122"/>
                <a:cs typeface="Times New Roman" pitchFamily="18" charset="0"/>
              </a:rPr>
              <a:t>：</a:t>
            </a:r>
            <a:endParaRPr lang="en-US" altLang="zh-CN" sz="2000" dirty="0" smtClean="0">
              <a:latin typeface="Times New Roman" pitchFamily="18" charset="0"/>
              <a:ea typeface="华文中宋" pitchFamily="2" charset="-122"/>
              <a:cs typeface="Times New Roman" pitchFamily="18" charset="0"/>
            </a:endParaRPr>
          </a:p>
          <a:p>
            <a:pPr marL="533400" indent="-533400" algn="l">
              <a:spcBef>
                <a:spcPct val="30000"/>
              </a:spcBef>
              <a:spcAft>
                <a:spcPct val="10000"/>
              </a:spcAft>
              <a:buClr>
                <a:schemeClr val="tx2"/>
              </a:buClr>
              <a:buSzPct val="70000"/>
            </a:pPr>
            <a:r>
              <a:rPr lang="en-US" altLang="zh-CN" sz="2000" dirty="0" smtClean="0">
                <a:latin typeface="Times New Roman" pitchFamily="18" charset="0"/>
                <a:ea typeface="华文中宋" pitchFamily="2" charset="-122"/>
                <a:cs typeface="Times New Roman" pitchFamily="18" charset="0"/>
              </a:rPr>
              <a:t>       1</a:t>
            </a:r>
            <a:r>
              <a:rPr lang="en-US" altLang="zh-CN" sz="2000" dirty="0">
                <a:latin typeface="Times New Roman" pitchFamily="18" charset="0"/>
                <a:ea typeface="华文中宋" pitchFamily="2" charset="-122"/>
                <a:cs typeface="Times New Roman" pitchFamily="18" charset="0"/>
              </a:rPr>
              <a:t>. </a:t>
            </a:r>
            <a:r>
              <a:rPr lang="zh-CN" altLang="en-US" sz="2000" dirty="0">
                <a:latin typeface="Times New Roman" pitchFamily="18" charset="0"/>
                <a:ea typeface="华文中宋" pitchFamily="2" charset="-122"/>
                <a:cs typeface="Times New Roman" pitchFamily="18" charset="0"/>
              </a:rPr>
              <a:t>将所得运算结果</a:t>
            </a:r>
            <a:r>
              <a:rPr lang="en-US" altLang="zh-CN" sz="2000" dirty="0">
                <a:latin typeface="Times New Roman" pitchFamily="18" charset="0"/>
                <a:ea typeface="华文中宋" pitchFamily="2" charset="-122"/>
                <a:cs typeface="Times New Roman" pitchFamily="18" charset="0"/>
              </a:rPr>
              <a:t>S</a:t>
            </a:r>
            <a:r>
              <a:rPr lang="zh-CN" altLang="en-US" sz="2000" dirty="0">
                <a:latin typeface="Times New Roman" pitchFamily="18" charset="0"/>
                <a:ea typeface="华文中宋" pitchFamily="2" charset="-122"/>
                <a:cs typeface="Times New Roman" pitchFamily="18" charset="0"/>
              </a:rPr>
              <a:t>截取</a:t>
            </a:r>
            <a:r>
              <a:rPr lang="en-US" altLang="zh-CN" sz="2000" i="1" dirty="0">
                <a:latin typeface="Times New Roman" pitchFamily="18" charset="0"/>
                <a:ea typeface="华文中宋" pitchFamily="2" charset="-122"/>
                <a:cs typeface="Times New Roman" pitchFamily="18" charset="0"/>
              </a:rPr>
              <a:t>r</a:t>
            </a:r>
            <a:r>
              <a:rPr lang="zh-CN" altLang="en-US" sz="2000" dirty="0">
                <a:latin typeface="Times New Roman" pitchFamily="18" charset="0"/>
                <a:ea typeface="华文中宋" pitchFamily="2" charset="-122"/>
                <a:cs typeface="Times New Roman" pitchFamily="18" charset="0"/>
              </a:rPr>
              <a:t>位，赋值给</a:t>
            </a:r>
            <a:r>
              <a:rPr lang="en-US" altLang="zh-CN" sz="2000" dirty="0">
                <a:latin typeface="Times New Roman" pitchFamily="18" charset="0"/>
                <a:ea typeface="华文中宋" pitchFamily="2" charset="-122"/>
                <a:cs typeface="Times New Roman" pitchFamily="18" charset="0"/>
              </a:rPr>
              <a:t>Z</a:t>
            </a:r>
            <a:r>
              <a:rPr lang="zh-CN" altLang="en-US" sz="2000" dirty="0">
                <a:latin typeface="Times New Roman" pitchFamily="18" charset="0"/>
                <a:ea typeface="华文中宋" pitchFamily="2" charset="-122"/>
                <a:cs typeface="Times New Roman" pitchFamily="18" charset="0"/>
              </a:rPr>
              <a:t>；</a:t>
            </a:r>
          </a:p>
          <a:p>
            <a:pPr marL="533400" indent="-533400" algn="l">
              <a:spcBef>
                <a:spcPct val="30000"/>
              </a:spcBef>
              <a:spcAft>
                <a:spcPct val="10000"/>
              </a:spcAft>
              <a:buClr>
                <a:schemeClr val="tx2"/>
              </a:buClr>
              <a:buSzPct val="70000"/>
            </a:pPr>
            <a:r>
              <a:rPr lang="en-US" altLang="zh-CN" sz="2000" dirty="0" smtClean="0">
                <a:latin typeface="Times New Roman" pitchFamily="18" charset="0"/>
                <a:ea typeface="华文中宋" pitchFamily="2" charset="-122"/>
                <a:cs typeface="Times New Roman" pitchFamily="18" charset="0"/>
              </a:rPr>
              <a:t>       2</a:t>
            </a:r>
            <a:r>
              <a:rPr lang="en-US" altLang="zh-CN" sz="2000" dirty="0">
                <a:latin typeface="Times New Roman" pitchFamily="18" charset="0"/>
                <a:ea typeface="华文中宋" pitchFamily="2" charset="-122"/>
                <a:cs typeface="Times New Roman" pitchFamily="18" charset="0"/>
              </a:rPr>
              <a:t>. </a:t>
            </a:r>
            <a:r>
              <a:rPr lang="zh-CN" altLang="en-US" sz="2000" dirty="0">
                <a:latin typeface="Times New Roman" pitchFamily="18" charset="0"/>
                <a:ea typeface="华文中宋" pitchFamily="2" charset="-122"/>
                <a:cs typeface="Times New Roman" pitchFamily="18" charset="0"/>
              </a:rPr>
              <a:t>如果</a:t>
            </a:r>
            <a:r>
              <a:rPr lang="en-US" altLang="zh-CN" sz="2000" i="1" dirty="0">
                <a:latin typeface="Times New Roman" pitchFamily="18" charset="0"/>
                <a:ea typeface="华文中宋" pitchFamily="2" charset="-122"/>
                <a:cs typeface="Times New Roman" pitchFamily="18" charset="0"/>
              </a:rPr>
              <a:t>r</a:t>
            </a:r>
            <a:r>
              <a:rPr lang="zh-CN" altLang="en-US" sz="2000" dirty="0">
                <a:latin typeface="Times New Roman" pitchFamily="18" charset="0"/>
                <a:ea typeface="华文中宋" pitchFamily="2" charset="-122"/>
                <a:cs typeface="Times New Roman" pitchFamily="18" charset="0"/>
              </a:rPr>
              <a:t>小于输出结果</a:t>
            </a:r>
            <a:r>
              <a:rPr lang="en-US" altLang="zh-CN" sz="2000" dirty="0">
                <a:latin typeface="Times New Roman" pitchFamily="18" charset="0"/>
                <a:ea typeface="华文中宋" pitchFamily="2" charset="-122"/>
                <a:cs typeface="Times New Roman" pitchFamily="18" charset="0"/>
              </a:rPr>
              <a:t>n</a:t>
            </a:r>
            <a:r>
              <a:rPr lang="zh-CN" altLang="en-US" sz="2000" dirty="0">
                <a:latin typeface="Times New Roman" pitchFamily="18" charset="0"/>
                <a:ea typeface="华文中宋" pitchFamily="2" charset="-122"/>
                <a:cs typeface="Times New Roman" pitchFamily="18" charset="0"/>
              </a:rPr>
              <a:t>，对</a:t>
            </a:r>
            <a:r>
              <a:rPr lang="en-US" altLang="zh-CN" sz="2000" dirty="0">
                <a:latin typeface="Times New Roman" pitchFamily="18" charset="0"/>
                <a:ea typeface="华文中宋" pitchFamily="2" charset="-122"/>
                <a:cs typeface="Times New Roman" pitchFamily="18" charset="0"/>
              </a:rPr>
              <a:t>S</a:t>
            </a:r>
            <a:r>
              <a:rPr lang="zh-CN" altLang="en-US" sz="2000" dirty="0">
                <a:latin typeface="Times New Roman" pitchFamily="18" charset="0"/>
                <a:ea typeface="华文中宋" pitchFamily="2" charset="-122"/>
                <a:cs typeface="Times New Roman" pitchFamily="18" charset="0"/>
              </a:rPr>
              <a:t>进行迭代运算；</a:t>
            </a:r>
          </a:p>
          <a:p>
            <a:pPr marL="533400" indent="-533400" algn="l">
              <a:spcBef>
                <a:spcPct val="30000"/>
              </a:spcBef>
              <a:spcAft>
                <a:spcPct val="10000"/>
              </a:spcAft>
              <a:buClr>
                <a:schemeClr val="tx2"/>
              </a:buClr>
              <a:buSzPct val="70000"/>
            </a:pPr>
            <a:r>
              <a:rPr lang="en-US" altLang="zh-CN" sz="2000" dirty="0" smtClean="0">
                <a:latin typeface="Times New Roman" pitchFamily="18" charset="0"/>
                <a:ea typeface="华文中宋" pitchFamily="2" charset="-122"/>
                <a:cs typeface="Times New Roman" pitchFamily="18" charset="0"/>
              </a:rPr>
              <a:t>       3</a:t>
            </a:r>
            <a:r>
              <a:rPr lang="en-US" altLang="zh-CN" sz="2000" dirty="0">
                <a:latin typeface="Times New Roman" pitchFamily="18" charset="0"/>
                <a:ea typeface="华文中宋" pitchFamily="2" charset="-122"/>
                <a:cs typeface="Times New Roman" pitchFamily="18" charset="0"/>
              </a:rPr>
              <a:t>. </a:t>
            </a:r>
            <a:r>
              <a:rPr lang="zh-CN" altLang="en-US" sz="2000" dirty="0">
                <a:latin typeface="Times New Roman" pitchFamily="18" charset="0"/>
                <a:ea typeface="华文中宋" pitchFamily="2" charset="-122"/>
                <a:cs typeface="Times New Roman" pitchFamily="18" charset="0"/>
              </a:rPr>
              <a:t>将迭代运算结果截取</a:t>
            </a:r>
            <a:r>
              <a:rPr lang="en-US" altLang="zh-CN" sz="2000" i="1" dirty="0">
                <a:latin typeface="Times New Roman" pitchFamily="18" charset="0"/>
                <a:ea typeface="华文中宋" pitchFamily="2" charset="-122"/>
                <a:cs typeface="Times New Roman" pitchFamily="18" charset="0"/>
              </a:rPr>
              <a:t>r</a:t>
            </a:r>
            <a:r>
              <a:rPr lang="zh-CN" altLang="en-US" sz="2000" dirty="0">
                <a:latin typeface="Times New Roman" pitchFamily="18" charset="0"/>
                <a:ea typeface="华文中宋" pitchFamily="2" charset="-122"/>
                <a:cs typeface="Times New Roman" pitchFamily="18" charset="0"/>
              </a:rPr>
              <a:t>位级联到</a:t>
            </a:r>
            <a:r>
              <a:rPr lang="en-US" altLang="zh-CN" sz="2000" dirty="0">
                <a:latin typeface="Times New Roman" pitchFamily="18" charset="0"/>
                <a:ea typeface="华文中宋" pitchFamily="2" charset="-122"/>
                <a:cs typeface="Times New Roman" pitchFamily="18" charset="0"/>
              </a:rPr>
              <a:t>Z</a:t>
            </a:r>
            <a:r>
              <a:rPr lang="zh-CN" altLang="en-US" sz="2000" dirty="0">
                <a:latin typeface="Times New Roman" pitchFamily="18" charset="0"/>
                <a:ea typeface="华文中宋" pitchFamily="2" charset="-122"/>
                <a:cs typeface="Times New Roman" pitchFamily="18" charset="0"/>
              </a:rPr>
              <a:t>后面，循环进行迭代和级联直到</a:t>
            </a:r>
            <a:r>
              <a:rPr lang="en-US" altLang="zh-CN" sz="2000" dirty="0">
                <a:latin typeface="Times New Roman" pitchFamily="18" charset="0"/>
                <a:ea typeface="华文中宋" pitchFamily="2" charset="-122"/>
                <a:cs typeface="Times New Roman" pitchFamily="18" charset="0"/>
              </a:rPr>
              <a:t>Z</a:t>
            </a:r>
            <a:r>
              <a:rPr lang="zh-CN" altLang="en-US" sz="2000" dirty="0">
                <a:latin typeface="Times New Roman" pitchFamily="18" charset="0"/>
                <a:ea typeface="华文中宋" pitchFamily="2" charset="-122"/>
                <a:cs typeface="Times New Roman" pitchFamily="18" charset="0"/>
              </a:rPr>
              <a:t>的长度大于</a:t>
            </a:r>
            <a:r>
              <a:rPr lang="en-US" altLang="zh-CN" sz="2000" dirty="0">
                <a:latin typeface="Times New Roman" pitchFamily="18" charset="0"/>
                <a:ea typeface="华文中宋" pitchFamily="2" charset="-122"/>
                <a:cs typeface="Times New Roman" pitchFamily="18" charset="0"/>
              </a:rPr>
              <a:t>n</a:t>
            </a:r>
            <a:r>
              <a:rPr lang="zh-CN" altLang="en-US" sz="2000" dirty="0">
                <a:latin typeface="Times New Roman" pitchFamily="18" charset="0"/>
                <a:ea typeface="华文中宋" pitchFamily="2" charset="-122"/>
                <a:cs typeface="Times New Roman" pitchFamily="18" charset="0"/>
              </a:rPr>
              <a:t>；</a:t>
            </a:r>
          </a:p>
          <a:p>
            <a:pPr marL="533400" indent="-533400" algn="l">
              <a:spcBef>
                <a:spcPct val="30000"/>
              </a:spcBef>
              <a:spcAft>
                <a:spcPct val="10000"/>
              </a:spcAft>
              <a:buClr>
                <a:schemeClr val="tx2"/>
              </a:buClr>
              <a:buSzPct val="70000"/>
            </a:pPr>
            <a:r>
              <a:rPr lang="en-US" altLang="zh-CN" sz="2000" dirty="0" smtClean="0">
                <a:latin typeface="Times New Roman" pitchFamily="18" charset="0"/>
                <a:ea typeface="华文中宋" pitchFamily="2" charset="-122"/>
                <a:cs typeface="Times New Roman" pitchFamily="18" charset="0"/>
              </a:rPr>
              <a:t>       4</a:t>
            </a:r>
            <a:r>
              <a:rPr lang="en-US" altLang="zh-CN" sz="2000" dirty="0">
                <a:latin typeface="Times New Roman" pitchFamily="18" charset="0"/>
                <a:ea typeface="华文中宋" pitchFamily="2" charset="-122"/>
                <a:cs typeface="Times New Roman" pitchFamily="18" charset="0"/>
              </a:rPr>
              <a:t>. </a:t>
            </a:r>
            <a:r>
              <a:rPr lang="zh-CN" altLang="en-US" sz="2000" dirty="0">
                <a:latin typeface="Times New Roman" pitchFamily="18" charset="0"/>
                <a:ea typeface="华文中宋" pitchFamily="2" charset="-122"/>
                <a:cs typeface="Times New Roman" pitchFamily="18" charset="0"/>
              </a:rPr>
              <a:t>截取</a:t>
            </a:r>
            <a:r>
              <a:rPr lang="en-US" altLang="zh-CN" sz="2000" dirty="0">
                <a:latin typeface="Times New Roman" pitchFamily="18" charset="0"/>
                <a:ea typeface="华文中宋" pitchFamily="2" charset="-122"/>
                <a:cs typeface="Times New Roman" pitchFamily="18" charset="0"/>
              </a:rPr>
              <a:t>Z</a:t>
            </a:r>
            <a:r>
              <a:rPr lang="zh-CN" altLang="en-US" sz="2000" dirty="0">
                <a:latin typeface="Times New Roman" pitchFamily="18" charset="0"/>
                <a:ea typeface="华文中宋" pitchFamily="2" charset="-122"/>
                <a:cs typeface="Times New Roman" pitchFamily="18" charset="0"/>
              </a:rPr>
              <a:t>的前</a:t>
            </a:r>
            <a:r>
              <a:rPr lang="en-US" altLang="zh-CN" sz="2000" dirty="0">
                <a:latin typeface="Times New Roman" pitchFamily="18" charset="0"/>
                <a:ea typeface="华文中宋" pitchFamily="2" charset="-122"/>
                <a:cs typeface="Times New Roman" pitchFamily="18" charset="0"/>
              </a:rPr>
              <a:t>n</a:t>
            </a:r>
            <a:r>
              <a:rPr lang="zh-CN" altLang="en-US" sz="2000" dirty="0">
                <a:latin typeface="Times New Roman" pitchFamily="18" charset="0"/>
                <a:ea typeface="华文中宋" pitchFamily="2" charset="-122"/>
                <a:cs typeface="Times New Roman" pitchFamily="18" charset="0"/>
              </a:rPr>
              <a:t>位，所得结果即为</a:t>
            </a:r>
            <a:r>
              <a:rPr lang="en-US" altLang="zh-CN" sz="2000" dirty="0" err="1">
                <a:latin typeface="Times New Roman" pitchFamily="18" charset="0"/>
                <a:ea typeface="华文中宋" pitchFamily="2" charset="-122"/>
                <a:cs typeface="Times New Roman" pitchFamily="18" charset="0"/>
              </a:rPr>
              <a:t>Keccak</a:t>
            </a:r>
            <a:r>
              <a:rPr lang="zh-CN" altLang="en-US" sz="2000" dirty="0">
                <a:latin typeface="Times New Roman" pitchFamily="18" charset="0"/>
                <a:ea typeface="华文中宋" pitchFamily="2" charset="-122"/>
                <a:cs typeface="Times New Roman" pitchFamily="18" charset="0"/>
              </a:rPr>
              <a:t>的运算结果。</a:t>
            </a:r>
          </a:p>
        </p:txBody>
      </p:sp>
      <p:sp>
        <p:nvSpPr>
          <p:cNvPr id="9" name="标题 1"/>
          <p:cNvSpPr>
            <a:spLocks noGrp="1"/>
          </p:cNvSpPr>
          <p:nvPr>
            <p:ph type="title"/>
          </p:nvPr>
        </p:nvSpPr>
        <p:spPr>
          <a:xfrm>
            <a:off x="533400" y="381000"/>
            <a:ext cx="7696200" cy="533400"/>
          </a:xfrm>
        </p:spPr>
        <p:txBody>
          <a:bodyPr/>
          <a:lstStyle/>
          <a:p>
            <a:r>
              <a:rPr lang="en-US" altLang="zh-CN" dirty="0" smtClean="0"/>
              <a:t>5.5 SHA-3</a:t>
            </a:r>
            <a:r>
              <a:rPr lang="zh-CN" altLang="en-US" dirty="0" smtClean="0"/>
              <a:t>算法</a:t>
            </a:r>
            <a:endParaRPr lang="zh-CN" altLang="en-US" dirty="0"/>
          </a:p>
        </p:txBody>
      </p:sp>
      <p:sp>
        <p:nvSpPr>
          <p:cNvPr id="10"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94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p:txBody>
          <a:bodyPr/>
          <a:lstStyle/>
          <a:p>
            <a:fld id="{EA5244FD-DC31-4344-95EB-1117DAA87BE8}" type="slidenum">
              <a:rPr lang="en-US" altLang="zh-CN" smtClean="0"/>
              <a:pPr/>
              <a:t>56</a:t>
            </a:fld>
            <a:r>
              <a:rPr lang="en-US" altLang="zh-CN" dirty="0" smtClean="0"/>
              <a:t>/</a:t>
            </a:r>
            <a:endParaRPr lang="en-US" altLang="zh-CN" dirty="0"/>
          </a:p>
        </p:txBody>
      </p:sp>
      <p:sp>
        <p:nvSpPr>
          <p:cNvPr id="9" name="标题 1"/>
          <p:cNvSpPr txBox="1">
            <a:spLocks/>
          </p:cNvSpPr>
          <p:nvPr/>
        </p:nvSpPr>
        <p:spPr bwMode="auto">
          <a:xfrm>
            <a:off x="457200" y="274638"/>
            <a:ext cx="8229600" cy="1143000"/>
          </a:xfrm>
          <a:prstGeom prst="rect">
            <a:avLst/>
          </a:prstGeom>
          <a:noFill/>
          <a:ln w="9525">
            <a:noFill/>
            <a:miter lim="800000"/>
            <a:headEnd/>
            <a:tailEnd/>
          </a:ln>
        </p:spPr>
        <p:txBody>
          <a:bodyPr anchor="ctr">
            <a:normAutofit/>
          </a:bodyPr>
          <a:lstStyle/>
          <a:p>
            <a:pPr algn="l"/>
            <a:endParaRPr lang="zh-CN" altLang="zh-CN" sz="3200" b="0">
              <a:solidFill>
                <a:schemeClr val="bg1"/>
              </a:solidFill>
              <a:latin typeface="黑体" pitchFamily="2" charset="-122"/>
            </a:endParaRPr>
          </a:p>
        </p:txBody>
      </p:sp>
      <p:pic>
        <p:nvPicPr>
          <p:cNvPr id="582660" name="Picture 4"/>
          <p:cNvPicPr>
            <a:picLocks noChangeAspect="1" noChangeArrowheads="1"/>
          </p:cNvPicPr>
          <p:nvPr/>
        </p:nvPicPr>
        <p:blipFill>
          <a:blip r:embed="rId2" cstate="print"/>
          <a:srcRect/>
          <a:stretch>
            <a:fillRect/>
          </a:stretch>
        </p:blipFill>
        <p:spPr bwMode="auto">
          <a:xfrm>
            <a:off x="1042988" y="908050"/>
            <a:ext cx="6049962" cy="5949950"/>
          </a:xfrm>
          <a:prstGeom prst="rect">
            <a:avLst/>
          </a:prstGeom>
          <a:noFill/>
          <a:ln w="9525">
            <a:noFill/>
            <a:miter lim="800000"/>
            <a:headEnd/>
            <a:tailEnd/>
          </a:ln>
          <a:effectLst/>
        </p:spPr>
      </p:pic>
      <p:sp>
        <p:nvSpPr>
          <p:cNvPr id="582661" name="Text Box 5"/>
          <p:cNvSpPr txBox="1">
            <a:spLocks noChangeArrowheads="1"/>
          </p:cNvSpPr>
          <p:nvPr/>
        </p:nvSpPr>
        <p:spPr bwMode="auto">
          <a:xfrm>
            <a:off x="6372225" y="1196975"/>
            <a:ext cx="2484438" cy="779463"/>
          </a:xfrm>
          <a:prstGeom prst="rect">
            <a:avLst/>
          </a:prstGeom>
          <a:noFill/>
          <a:ln w="9525" algn="ctr">
            <a:noFill/>
            <a:miter lim="800000"/>
            <a:headEnd/>
            <a:tailEnd/>
          </a:ln>
          <a:effectLst/>
        </p:spPr>
        <p:txBody>
          <a:bodyPr>
            <a:spAutoFit/>
          </a:bodyPr>
          <a:lstStyle/>
          <a:p>
            <a:pPr algn="ctr">
              <a:spcBef>
                <a:spcPct val="50000"/>
              </a:spcBef>
            </a:pPr>
            <a:r>
              <a:rPr lang="en-US" altLang="zh-CN" sz="1800" b="0">
                <a:latin typeface="Arial" charset="0"/>
              </a:rPr>
              <a:t>b=25×</a:t>
            </a:r>
            <a:r>
              <a:rPr lang="en-US" altLang="zh-CN" sz="1800" b="0" i="1">
                <a:latin typeface="Arial" charset="0"/>
              </a:rPr>
              <a:t>2</a:t>
            </a:r>
            <a:r>
              <a:rPr lang="en-US" altLang="zh-CN" sz="1800" b="0" i="1" baseline="30000">
                <a:latin typeface="Arial" charset="0"/>
              </a:rPr>
              <a:t>ℓ</a:t>
            </a:r>
          </a:p>
          <a:p>
            <a:pPr algn="ctr">
              <a:spcBef>
                <a:spcPct val="50000"/>
              </a:spcBef>
            </a:pPr>
            <a:r>
              <a:rPr lang="en-US" altLang="zh-CN" sz="1800" b="0" i="1">
                <a:latin typeface="Arial" charset="0"/>
              </a:rPr>
              <a:t>w=2</a:t>
            </a:r>
            <a:r>
              <a:rPr lang="en-US" altLang="zh-CN" sz="1800" b="0" i="1" baseline="30000">
                <a:latin typeface="Arial" charset="0"/>
              </a:rPr>
              <a:t>ℓ</a:t>
            </a:r>
          </a:p>
        </p:txBody>
      </p:sp>
      <p:sp>
        <p:nvSpPr>
          <p:cNvPr id="582662" name="Text Box 6"/>
          <p:cNvSpPr txBox="1">
            <a:spLocks noChangeArrowheads="1"/>
          </p:cNvSpPr>
          <p:nvPr/>
        </p:nvSpPr>
        <p:spPr bwMode="auto">
          <a:xfrm>
            <a:off x="5292725" y="1989138"/>
            <a:ext cx="1295400" cy="366712"/>
          </a:xfrm>
          <a:prstGeom prst="rect">
            <a:avLst/>
          </a:prstGeom>
          <a:noFill/>
          <a:ln w="9525" algn="ctr">
            <a:noFill/>
            <a:miter lim="800000"/>
            <a:headEnd/>
            <a:tailEnd/>
          </a:ln>
          <a:effectLst/>
        </p:spPr>
        <p:txBody>
          <a:bodyPr>
            <a:spAutoFit/>
          </a:bodyPr>
          <a:lstStyle/>
          <a:p>
            <a:pPr algn="ctr">
              <a:spcBef>
                <a:spcPct val="50000"/>
              </a:spcBef>
            </a:pPr>
            <a:r>
              <a:rPr lang="en-US" altLang="zh-CN" sz="1800" b="0">
                <a:latin typeface="Arial" charset="0"/>
              </a:rPr>
              <a:t>a[5][5][w]</a:t>
            </a:r>
          </a:p>
        </p:txBody>
      </p:sp>
      <p:sp>
        <p:nvSpPr>
          <p:cNvPr id="582663" name="Rectangle 7"/>
          <p:cNvSpPr>
            <a:spLocks noChangeArrowheads="1"/>
          </p:cNvSpPr>
          <p:nvPr/>
        </p:nvSpPr>
        <p:spPr bwMode="auto">
          <a:xfrm>
            <a:off x="971550" y="4724400"/>
            <a:ext cx="2305050" cy="1584325"/>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82664" name="Rectangle 8"/>
          <p:cNvSpPr>
            <a:spLocks noChangeArrowheads="1"/>
          </p:cNvSpPr>
          <p:nvPr/>
        </p:nvSpPr>
        <p:spPr bwMode="auto">
          <a:xfrm>
            <a:off x="971550" y="2708275"/>
            <a:ext cx="2376488" cy="187325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82665" name="Rectangle 9"/>
          <p:cNvSpPr>
            <a:spLocks noChangeArrowheads="1"/>
          </p:cNvSpPr>
          <p:nvPr/>
        </p:nvSpPr>
        <p:spPr bwMode="auto">
          <a:xfrm>
            <a:off x="3419475" y="2781300"/>
            <a:ext cx="1800225" cy="1800225"/>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82666" name="Rectangle 10"/>
          <p:cNvSpPr>
            <a:spLocks noChangeArrowheads="1"/>
          </p:cNvSpPr>
          <p:nvPr/>
        </p:nvSpPr>
        <p:spPr bwMode="auto">
          <a:xfrm>
            <a:off x="5364163" y="2492375"/>
            <a:ext cx="1728787" cy="2016125"/>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82667" name="Rectangle 11"/>
          <p:cNvSpPr>
            <a:spLocks noChangeArrowheads="1"/>
          </p:cNvSpPr>
          <p:nvPr/>
        </p:nvSpPr>
        <p:spPr bwMode="auto">
          <a:xfrm>
            <a:off x="3348038" y="4581525"/>
            <a:ext cx="1800225" cy="15113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82668" name="Rectangle 12"/>
          <p:cNvSpPr>
            <a:spLocks noChangeArrowheads="1"/>
          </p:cNvSpPr>
          <p:nvPr/>
        </p:nvSpPr>
        <p:spPr bwMode="auto">
          <a:xfrm>
            <a:off x="5364163" y="4652963"/>
            <a:ext cx="1800225" cy="1655762"/>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82669" name="Rectangle 13"/>
          <p:cNvSpPr>
            <a:spLocks noChangeArrowheads="1"/>
          </p:cNvSpPr>
          <p:nvPr/>
        </p:nvSpPr>
        <p:spPr bwMode="auto">
          <a:xfrm>
            <a:off x="3348038" y="6165850"/>
            <a:ext cx="1584325" cy="69215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15" name="标题 1"/>
          <p:cNvSpPr txBox="1">
            <a:spLocks/>
          </p:cNvSpPr>
          <p:nvPr/>
        </p:nvSpPr>
        <p:spPr>
          <a:xfrm>
            <a:off x="533400" y="381000"/>
            <a:ext cx="7696200" cy="533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6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17"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2662"/>
                                        </p:tgtEl>
                                        <p:attrNameLst>
                                          <p:attrName>style.visibility</p:attrName>
                                        </p:attrNameLst>
                                      </p:cBhvr>
                                      <p:to>
                                        <p:strVal val="visible"/>
                                      </p:to>
                                    </p:set>
                                    <p:animEffect transition="in" filter="slide(fromBottom)">
                                      <p:cBhvr>
                                        <p:cTn id="7" dur="1000"/>
                                        <p:tgtEl>
                                          <p:spTgt spid="5826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582664"/>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82665"/>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58266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582663"/>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582667"/>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582668"/>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5826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2" grpId="0"/>
      <p:bldP spid="582663" grpId="0" animBg="1"/>
      <p:bldP spid="582664" grpId="0" animBg="1"/>
      <p:bldP spid="582665" grpId="0" animBg="1"/>
      <p:bldP spid="582666" grpId="0" animBg="1"/>
      <p:bldP spid="582667" grpId="0" animBg="1"/>
      <p:bldP spid="582668" grpId="0" animBg="1"/>
      <p:bldP spid="58266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3"/>
          <p:cNvSpPr>
            <a:spLocks noGrp="1"/>
          </p:cNvSpPr>
          <p:nvPr>
            <p:ph type="sldNum" sz="quarter" idx="12"/>
          </p:nvPr>
        </p:nvSpPr>
        <p:spPr/>
        <p:txBody>
          <a:bodyPr/>
          <a:lstStyle/>
          <a:p>
            <a:fld id="{89835159-8122-4147-8B3D-532F302F28AF}" type="slidenum">
              <a:rPr lang="en-US" altLang="zh-CN" smtClean="0"/>
              <a:pPr/>
              <a:t>57</a:t>
            </a:fld>
            <a:r>
              <a:rPr lang="en-US" altLang="zh-CN" dirty="0" smtClean="0"/>
              <a:t>/</a:t>
            </a:r>
            <a:endParaRPr lang="en-US" altLang="zh-CN" dirty="0"/>
          </a:p>
        </p:txBody>
      </p:sp>
      <p:pic>
        <p:nvPicPr>
          <p:cNvPr id="583683" name="Picture 3"/>
          <p:cNvPicPr>
            <a:picLocks noChangeAspect="1" noChangeArrowheads="1"/>
          </p:cNvPicPr>
          <p:nvPr/>
        </p:nvPicPr>
        <p:blipFill>
          <a:blip r:embed="rId2" cstate="print"/>
          <a:srcRect/>
          <a:stretch>
            <a:fillRect/>
          </a:stretch>
        </p:blipFill>
        <p:spPr bwMode="auto">
          <a:xfrm>
            <a:off x="468313" y="1196975"/>
            <a:ext cx="4633912" cy="4752975"/>
          </a:xfrm>
          <a:prstGeom prst="rect">
            <a:avLst/>
          </a:prstGeom>
          <a:noFill/>
          <a:ln w="9525">
            <a:noFill/>
            <a:miter lim="800000"/>
            <a:headEnd/>
            <a:tailEnd/>
          </a:ln>
          <a:effectLst/>
        </p:spPr>
      </p:pic>
      <p:sp>
        <p:nvSpPr>
          <p:cNvPr id="583684" name="Rectangle 4"/>
          <p:cNvSpPr>
            <a:spLocks noChangeArrowheads="1"/>
          </p:cNvSpPr>
          <p:nvPr/>
        </p:nvSpPr>
        <p:spPr bwMode="auto">
          <a:xfrm>
            <a:off x="1619250" y="4221163"/>
            <a:ext cx="431800" cy="431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685" name="AutoShape 5"/>
          <p:cNvSpPr>
            <a:spLocks noChangeArrowheads="1"/>
          </p:cNvSpPr>
          <p:nvPr/>
        </p:nvSpPr>
        <p:spPr bwMode="auto">
          <a:xfrm>
            <a:off x="6515100" y="3213100"/>
            <a:ext cx="574675" cy="576263"/>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83686" name="AutoShape 6"/>
          <p:cNvSpPr>
            <a:spLocks noChangeArrowheads="1"/>
          </p:cNvSpPr>
          <p:nvPr/>
        </p:nvSpPr>
        <p:spPr bwMode="auto">
          <a:xfrm>
            <a:off x="6372225" y="3357563"/>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83687" name="AutoShape 7"/>
          <p:cNvSpPr>
            <a:spLocks noChangeArrowheads="1"/>
          </p:cNvSpPr>
          <p:nvPr/>
        </p:nvSpPr>
        <p:spPr bwMode="auto">
          <a:xfrm>
            <a:off x="6227763" y="3500438"/>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83688" name="AutoShape 8"/>
          <p:cNvSpPr>
            <a:spLocks noChangeArrowheads="1"/>
          </p:cNvSpPr>
          <p:nvPr/>
        </p:nvSpPr>
        <p:spPr bwMode="auto">
          <a:xfrm>
            <a:off x="6084888" y="3644900"/>
            <a:ext cx="574675" cy="576263"/>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83689" name="AutoShape 9"/>
          <p:cNvSpPr>
            <a:spLocks noChangeArrowheads="1"/>
          </p:cNvSpPr>
          <p:nvPr/>
        </p:nvSpPr>
        <p:spPr bwMode="auto">
          <a:xfrm>
            <a:off x="5940425" y="3789363"/>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83690" name="AutoShape 10"/>
          <p:cNvSpPr>
            <a:spLocks noChangeArrowheads="1"/>
          </p:cNvSpPr>
          <p:nvPr/>
        </p:nvSpPr>
        <p:spPr bwMode="auto">
          <a:xfrm>
            <a:off x="5795963" y="3933825"/>
            <a:ext cx="574675" cy="576263"/>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83691" name="AutoShape 11"/>
          <p:cNvSpPr>
            <a:spLocks noChangeArrowheads="1"/>
          </p:cNvSpPr>
          <p:nvPr/>
        </p:nvSpPr>
        <p:spPr bwMode="auto">
          <a:xfrm>
            <a:off x="5651500" y="4076700"/>
            <a:ext cx="574675" cy="576263"/>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83692" name="AutoShape 12"/>
          <p:cNvSpPr>
            <a:spLocks noChangeArrowheads="1"/>
          </p:cNvSpPr>
          <p:nvPr/>
        </p:nvSpPr>
        <p:spPr bwMode="auto">
          <a:xfrm>
            <a:off x="5508625" y="4221163"/>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83693" name="Text Box 13"/>
          <p:cNvSpPr txBox="1">
            <a:spLocks noChangeArrowheads="1"/>
          </p:cNvSpPr>
          <p:nvPr/>
        </p:nvSpPr>
        <p:spPr bwMode="auto">
          <a:xfrm>
            <a:off x="5508625" y="1628775"/>
            <a:ext cx="3455988" cy="366713"/>
          </a:xfrm>
          <a:prstGeom prst="rect">
            <a:avLst/>
          </a:prstGeom>
          <a:noFill/>
          <a:ln w="9525" algn="ctr">
            <a:noFill/>
            <a:miter lim="800000"/>
            <a:headEnd/>
            <a:tailEnd/>
          </a:ln>
          <a:effectLst/>
        </p:spPr>
        <p:txBody>
          <a:bodyPr>
            <a:spAutoFit/>
          </a:bodyPr>
          <a:lstStyle/>
          <a:p>
            <a:pPr algn="ctr">
              <a:spcBef>
                <a:spcPct val="50000"/>
              </a:spcBef>
            </a:pPr>
            <a:r>
              <a:rPr lang="en-US" altLang="zh-CN" sz="1800" b="0">
                <a:latin typeface="Arial" charset="0"/>
              </a:rPr>
              <a:t>S[w(5y+x)+z]=a[x][y][z]</a:t>
            </a:r>
          </a:p>
        </p:txBody>
      </p:sp>
      <p:sp>
        <p:nvSpPr>
          <p:cNvPr id="583694" name="Rectangle 14"/>
          <p:cNvSpPr>
            <a:spLocks noChangeArrowheads="1"/>
          </p:cNvSpPr>
          <p:nvPr/>
        </p:nvSpPr>
        <p:spPr bwMode="auto">
          <a:xfrm>
            <a:off x="2051050" y="4221163"/>
            <a:ext cx="431800" cy="431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695" name="Rectangle 15"/>
          <p:cNvSpPr>
            <a:spLocks noChangeArrowheads="1"/>
          </p:cNvSpPr>
          <p:nvPr/>
        </p:nvSpPr>
        <p:spPr bwMode="auto">
          <a:xfrm>
            <a:off x="2484438" y="4221163"/>
            <a:ext cx="431800" cy="431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696" name="Rectangle 16"/>
          <p:cNvSpPr>
            <a:spLocks noChangeArrowheads="1"/>
          </p:cNvSpPr>
          <p:nvPr/>
        </p:nvSpPr>
        <p:spPr bwMode="auto">
          <a:xfrm>
            <a:off x="2916238" y="4221163"/>
            <a:ext cx="431800" cy="431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697" name="Rectangle 17"/>
          <p:cNvSpPr>
            <a:spLocks noChangeArrowheads="1"/>
          </p:cNvSpPr>
          <p:nvPr/>
        </p:nvSpPr>
        <p:spPr bwMode="auto">
          <a:xfrm>
            <a:off x="3276600" y="4221163"/>
            <a:ext cx="431800" cy="431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698" name="Freeform 18"/>
          <p:cNvSpPr>
            <a:spLocks/>
          </p:cNvSpPr>
          <p:nvPr/>
        </p:nvSpPr>
        <p:spPr bwMode="auto">
          <a:xfrm>
            <a:off x="3708400" y="2852738"/>
            <a:ext cx="1368425" cy="1800225"/>
          </a:xfrm>
          <a:custGeom>
            <a:avLst/>
            <a:gdLst/>
            <a:ahLst/>
            <a:cxnLst>
              <a:cxn ang="0">
                <a:pos x="0" y="862"/>
              </a:cxn>
              <a:cxn ang="0">
                <a:pos x="862" y="0"/>
              </a:cxn>
              <a:cxn ang="0">
                <a:pos x="862" y="272"/>
              </a:cxn>
              <a:cxn ang="0">
                <a:pos x="0" y="1134"/>
              </a:cxn>
              <a:cxn ang="0">
                <a:pos x="0" y="862"/>
              </a:cxn>
            </a:cxnLst>
            <a:rect l="0" t="0" r="r" b="b"/>
            <a:pathLst>
              <a:path w="862" h="1134">
                <a:moveTo>
                  <a:pt x="0" y="862"/>
                </a:moveTo>
                <a:lnTo>
                  <a:pt x="862" y="0"/>
                </a:lnTo>
                <a:lnTo>
                  <a:pt x="862" y="272"/>
                </a:lnTo>
                <a:lnTo>
                  <a:pt x="0" y="1134"/>
                </a:lnTo>
                <a:lnTo>
                  <a:pt x="0" y="862"/>
                </a:lnTo>
                <a:close/>
              </a:path>
            </a:pathLst>
          </a:custGeom>
          <a:solidFill>
            <a:schemeClr val="accent1"/>
          </a:solidFill>
          <a:ln w="9525" cap="flat" cmpd="sng">
            <a:solidFill>
              <a:schemeClr val="tx1"/>
            </a:solidFill>
            <a:prstDash val="solid"/>
            <a:round/>
            <a:headEnd/>
            <a:tailEnd/>
          </a:ln>
          <a:effectLst/>
        </p:spPr>
        <p:txBody>
          <a:bodyPr wrap="none" anchor="ctr"/>
          <a:lstStyle/>
          <a:p>
            <a:endParaRPr lang="zh-CN" altLang="en-US"/>
          </a:p>
        </p:txBody>
      </p:sp>
      <p:grpSp>
        <p:nvGrpSpPr>
          <p:cNvPr id="2" name="Group 19"/>
          <p:cNvGrpSpPr>
            <a:grpSpLocks/>
          </p:cNvGrpSpPr>
          <p:nvPr/>
        </p:nvGrpSpPr>
        <p:grpSpPr bwMode="auto">
          <a:xfrm>
            <a:off x="1619250" y="2420938"/>
            <a:ext cx="3457575" cy="1800225"/>
            <a:chOff x="1020" y="1525"/>
            <a:chExt cx="2178" cy="1134"/>
          </a:xfrm>
        </p:grpSpPr>
        <p:sp>
          <p:nvSpPr>
            <p:cNvPr id="583700" name="Rectangle 20"/>
            <p:cNvSpPr>
              <a:spLocks noChangeArrowheads="1"/>
            </p:cNvSpPr>
            <p:nvPr/>
          </p:nvSpPr>
          <p:spPr bwMode="auto">
            <a:xfrm>
              <a:off x="1020"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01" name="Rectangle 21"/>
            <p:cNvSpPr>
              <a:spLocks noChangeArrowheads="1"/>
            </p:cNvSpPr>
            <p:nvPr/>
          </p:nvSpPr>
          <p:spPr bwMode="auto">
            <a:xfrm>
              <a:off x="1292"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02" name="Rectangle 22"/>
            <p:cNvSpPr>
              <a:spLocks noChangeArrowheads="1"/>
            </p:cNvSpPr>
            <p:nvPr/>
          </p:nvSpPr>
          <p:spPr bwMode="auto">
            <a:xfrm>
              <a:off x="1565"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03" name="Rectangle 23"/>
            <p:cNvSpPr>
              <a:spLocks noChangeArrowheads="1"/>
            </p:cNvSpPr>
            <p:nvPr/>
          </p:nvSpPr>
          <p:spPr bwMode="auto">
            <a:xfrm>
              <a:off x="1837"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04" name="Rectangle 24"/>
            <p:cNvSpPr>
              <a:spLocks noChangeArrowheads="1"/>
            </p:cNvSpPr>
            <p:nvPr/>
          </p:nvSpPr>
          <p:spPr bwMode="auto">
            <a:xfrm>
              <a:off x="2064"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05" name="Freeform 25"/>
            <p:cNvSpPr>
              <a:spLocks/>
            </p:cNvSpPr>
            <p:nvPr/>
          </p:nvSpPr>
          <p:spPr bwMode="auto">
            <a:xfrm>
              <a:off x="2336" y="1525"/>
              <a:ext cx="862" cy="1134"/>
            </a:xfrm>
            <a:custGeom>
              <a:avLst/>
              <a:gdLst/>
              <a:ahLst/>
              <a:cxnLst>
                <a:cxn ang="0">
                  <a:pos x="0" y="862"/>
                </a:cxn>
                <a:cxn ang="0">
                  <a:pos x="862" y="0"/>
                </a:cxn>
                <a:cxn ang="0">
                  <a:pos x="862" y="272"/>
                </a:cxn>
                <a:cxn ang="0">
                  <a:pos x="0" y="1134"/>
                </a:cxn>
                <a:cxn ang="0">
                  <a:pos x="0" y="862"/>
                </a:cxn>
              </a:cxnLst>
              <a:rect l="0" t="0" r="r" b="b"/>
              <a:pathLst>
                <a:path w="862" h="1134">
                  <a:moveTo>
                    <a:pt x="0" y="862"/>
                  </a:moveTo>
                  <a:lnTo>
                    <a:pt x="862" y="0"/>
                  </a:lnTo>
                  <a:lnTo>
                    <a:pt x="862" y="272"/>
                  </a:lnTo>
                  <a:lnTo>
                    <a:pt x="0" y="1134"/>
                  </a:lnTo>
                  <a:lnTo>
                    <a:pt x="0" y="862"/>
                  </a:lnTo>
                  <a:close/>
                </a:path>
              </a:pathLst>
            </a:custGeom>
            <a:solidFill>
              <a:schemeClr val="accent1"/>
            </a:solidFill>
            <a:ln w="9525" cap="flat" cmpd="sng">
              <a:solidFill>
                <a:schemeClr val="tx1"/>
              </a:solidFill>
              <a:prstDash val="solid"/>
              <a:round/>
              <a:headEnd/>
              <a:tailEnd/>
            </a:ln>
            <a:effectLst/>
          </p:spPr>
          <p:txBody>
            <a:bodyPr wrap="none" anchor="ctr"/>
            <a:lstStyle/>
            <a:p>
              <a:endParaRPr lang="zh-CN" altLang="en-US"/>
            </a:p>
          </p:txBody>
        </p:sp>
      </p:grpSp>
      <p:grpSp>
        <p:nvGrpSpPr>
          <p:cNvPr id="3" name="Group 26"/>
          <p:cNvGrpSpPr>
            <a:grpSpLocks/>
          </p:cNvGrpSpPr>
          <p:nvPr/>
        </p:nvGrpSpPr>
        <p:grpSpPr bwMode="auto">
          <a:xfrm>
            <a:off x="1619250" y="1989138"/>
            <a:ext cx="3457575" cy="1800225"/>
            <a:chOff x="1020" y="1525"/>
            <a:chExt cx="2178" cy="1134"/>
          </a:xfrm>
        </p:grpSpPr>
        <p:sp>
          <p:nvSpPr>
            <p:cNvPr id="583707" name="Rectangle 27"/>
            <p:cNvSpPr>
              <a:spLocks noChangeArrowheads="1"/>
            </p:cNvSpPr>
            <p:nvPr/>
          </p:nvSpPr>
          <p:spPr bwMode="auto">
            <a:xfrm>
              <a:off x="1020"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08" name="Rectangle 28"/>
            <p:cNvSpPr>
              <a:spLocks noChangeArrowheads="1"/>
            </p:cNvSpPr>
            <p:nvPr/>
          </p:nvSpPr>
          <p:spPr bwMode="auto">
            <a:xfrm>
              <a:off x="1292"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09" name="Rectangle 29"/>
            <p:cNvSpPr>
              <a:spLocks noChangeArrowheads="1"/>
            </p:cNvSpPr>
            <p:nvPr/>
          </p:nvSpPr>
          <p:spPr bwMode="auto">
            <a:xfrm>
              <a:off x="1565"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10" name="Rectangle 30"/>
            <p:cNvSpPr>
              <a:spLocks noChangeArrowheads="1"/>
            </p:cNvSpPr>
            <p:nvPr/>
          </p:nvSpPr>
          <p:spPr bwMode="auto">
            <a:xfrm>
              <a:off x="1837"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11" name="Rectangle 31"/>
            <p:cNvSpPr>
              <a:spLocks noChangeArrowheads="1"/>
            </p:cNvSpPr>
            <p:nvPr/>
          </p:nvSpPr>
          <p:spPr bwMode="auto">
            <a:xfrm>
              <a:off x="2064"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12" name="Freeform 32"/>
            <p:cNvSpPr>
              <a:spLocks/>
            </p:cNvSpPr>
            <p:nvPr/>
          </p:nvSpPr>
          <p:spPr bwMode="auto">
            <a:xfrm>
              <a:off x="2336" y="1525"/>
              <a:ext cx="862" cy="1134"/>
            </a:xfrm>
            <a:custGeom>
              <a:avLst/>
              <a:gdLst/>
              <a:ahLst/>
              <a:cxnLst>
                <a:cxn ang="0">
                  <a:pos x="0" y="862"/>
                </a:cxn>
                <a:cxn ang="0">
                  <a:pos x="862" y="0"/>
                </a:cxn>
                <a:cxn ang="0">
                  <a:pos x="862" y="272"/>
                </a:cxn>
                <a:cxn ang="0">
                  <a:pos x="0" y="1134"/>
                </a:cxn>
                <a:cxn ang="0">
                  <a:pos x="0" y="862"/>
                </a:cxn>
              </a:cxnLst>
              <a:rect l="0" t="0" r="r" b="b"/>
              <a:pathLst>
                <a:path w="862" h="1134">
                  <a:moveTo>
                    <a:pt x="0" y="862"/>
                  </a:moveTo>
                  <a:lnTo>
                    <a:pt x="862" y="0"/>
                  </a:lnTo>
                  <a:lnTo>
                    <a:pt x="862" y="272"/>
                  </a:lnTo>
                  <a:lnTo>
                    <a:pt x="0" y="1134"/>
                  </a:lnTo>
                  <a:lnTo>
                    <a:pt x="0" y="862"/>
                  </a:lnTo>
                  <a:close/>
                </a:path>
              </a:pathLst>
            </a:custGeom>
            <a:solidFill>
              <a:schemeClr val="accent1"/>
            </a:solidFill>
            <a:ln w="9525" cap="flat" cmpd="sng">
              <a:solidFill>
                <a:schemeClr val="tx1"/>
              </a:solidFill>
              <a:prstDash val="solid"/>
              <a:round/>
              <a:headEnd/>
              <a:tailEnd/>
            </a:ln>
            <a:effectLst/>
          </p:spPr>
          <p:txBody>
            <a:bodyPr wrap="none" anchor="ctr"/>
            <a:lstStyle/>
            <a:p>
              <a:endParaRPr lang="zh-CN" altLang="en-US"/>
            </a:p>
          </p:txBody>
        </p:sp>
      </p:grpSp>
      <p:grpSp>
        <p:nvGrpSpPr>
          <p:cNvPr id="4" name="Group 33"/>
          <p:cNvGrpSpPr>
            <a:grpSpLocks/>
          </p:cNvGrpSpPr>
          <p:nvPr/>
        </p:nvGrpSpPr>
        <p:grpSpPr bwMode="auto">
          <a:xfrm>
            <a:off x="1619250" y="1557338"/>
            <a:ext cx="3457575" cy="1800225"/>
            <a:chOff x="1020" y="1525"/>
            <a:chExt cx="2178" cy="1134"/>
          </a:xfrm>
        </p:grpSpPr>
        <p:sp>
          <p:nvSpPr>
            <p:cNvPr id="583714" name="Rectangle 34"/>
            <p:cNvSpPr>
              <a:spLocks noChangeArrowheads="1"/>
            </p:cNvSpPr>
            <p:nvPr/>
          </p:nvSpPr>
          <p:spPr bwMode="auto">
            <a:xfrm>
              <a:off x="1020"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15" name="Rectangle 35"/>
            <p:cNvSpPr>
              <a:spLocks noChangeArrowheads="1"/>
            </p:cNvSpPr>
            <p:nvPr/>
          </p:nvSpPr>
          <p:spPr bwMode="auto">
            <a:xfrm>
              <a:off x="1292"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16" name="Rectangle 36"/>
            <p:cNvSpPr>
              <a:spLocks noChangeArrowheads="1"/>
            </p:cNvSpPr>
            <p:nvPr/>
          </p:nvSpPr>
          <p:spPr bwMode="auto">
            <a:xfrm>
              <a:off x="1565"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17" name="Rectangle 37"/>
            <p:cNvSpPr>
              <a:spLocks noChangeArrowheads="1"/>
            </p:cNvSpPr>
            <p:nvPr/>
          </p:nvSpPr>
          <p:spPr bwMode="auto">
            <a:xfrm>
              <a:off x="1837"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18" name="Rectangle 38"/>
            <p:cNvSpPr>
              <a:spLocks noChangeArrowheads="1"/>
            </p:cNvSpPr>
            <p:nvPr/>
          </p:nvSpPr>
          <p:spPr bwMode="auto">
            <a:xfrm>
              <a:off x="2064" y="2387"/>
              <a:ext cx="272" cy="27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19" name="Freeform 39"/>
            <p:cNvSpPr>
              <a:spLocks/>
            </p:cNvSpPr>
            <p:nvPr/>
          </p:nvSpPr>
          <p:spPr bwMode="auto">
            <a:xfrm>
              <a:off x="2336" y="1525"/>
              <a:ext cx="862" cy="1134"/>
            </a:xfrm>
            <a:custGeom>
              <a:avLst/>
              <a:gdLst/>
              <a:ahLst/>
              <a:cxnLst>
                <a:cxn ang="0">
                  <a:pos x="0" y="862"/>
                </a:cxn>
                <a:cxn ang="0">
                  <a:pos x="862" y="0"/>
                </a:cxn>
                <a:cxn ang="0">
                  <a:pos x="862" y="272"/>
                </a:cxn>
                <a:cxn ang="0">
                  <a:pos x="0" y="1134"/>
                </a:cxn>
                <a:cxn ang="0">
                  <a:pos x="0" y="862"/>
                </a:cxn>
              </a:cxnLst>
              <a:rect l="0" t="0" r="r" b="b"/>
              <a:pathLst>
                <a:path w="862" h="1134">
                  <a:moveTo>
                    <a:pt x="0" y="862"/>
                  </a:moveTo>
                  <a:lnTo>
                    <a:pt x="862" y="0"/>
                  </a:lnTo>
                  <a:lnTo>
                    <a:pt x="862" y="272"/>
                  </a:lnTo>
                  <a:lnTo>
                    <a:pt x="0" y="1134"/>
                  </a:lnTo>
                  <a:lnTo>
                    <a:pt x="0" y="862"/>
                  </a:lnTo>
                  <a:close/>
                </a:path>
              </a:pathLst>
            </a:custGeom>
            <a:solidFill>
              <a:schemeClr val="accent1"/>
            </a:solidFill>
            <a:ln w="9525" cap="flat" cmpd="sng">
              <a:solidFill>
                <a:schemeClr val="tx1"/>
              </a:solidFill>
              <a:prstDash val="solid"/>
              <a:round/>
              <a:headEnd/>
              <a:tailEnd/>
            </a:ln>
            <a:effectLst/>
          </p:spPr>
          <p:txBody>
            <a:bodyPr wrap="none" anchor="ctr"/>
            <a:lstStyle/>
            <a:p>
              <a:endParaRPr lang="zh-CN" altLang="en-US"/>
            </a:p>
          </p:txBody>
        </p:sp>
      </p:grpSp>
      <p:sp>
        <p:nvSpPr>
          <p:cNvPr id="583720" name="Rectangle 40"/>
          <p:cNvSpPr>
            <a:spLocks noChangeArrowheads="1"/>
          </p:cNvSpPr>
          <p:nvPr/>
        </p:nvSpPr>
        <p:spPr bwMode="auto">
          <a:xfrm>
            <a:off x="395288" y="5876925"/>
            <a:ext cx="4968875" cy="14446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83721" name="Rectangle 41"/>
          <p:cNvSpPr>
            <a:spLocks noChangeArrowheads="1"/>
          </p:cNvSpPr>
          <p:nvPr/>
        </p:nvSpPr>
        <p:spPr bwMode="auto">
          <a:xfrm>
            <a:off x="5076825" y="1196975"/>
            <a:ext cx="71438" cy="489585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83682" name="Rectangle 2"/>
          <p:cNvSpPr>
            <a:spLocks noGrp="1" noChangeArrowheads="1"/>
          </p:cNvSpPr>
          <p:nvPr>
            <p:ph type="title" idx="4294967295"/>
          </p:nvPr>
        </p:nvSpPr>
        <p:spPr>
          <a:xfrm>
            <a:off x="609600" y="1254015"/>
            <a:ext cx="1371600" cy="646331"/>
          </a:xfrm>
        </p:spPr>
        <p:txBody>
          <a:bodyPr wrap="square" anchor="ctr">
            <a:spAutoFit/>
          </a:bodyPr>
          <a:lstStyle/>
          <a:p>
            <a:r>
              <a:rPr lang="en-US" altLang="zh-CN" dirty="0"/>
              <a:t>state</a:t>
            </a:r>
            <a:endParaRPr lang="zh-CN" altLang="zh-CN" dirty="0"/>
          </a:p>
        </p:txBody>
      </p:sp>
      <p:sp>
        <p:nvSpPr>
          <p:cNvPr id="43" name="标题 1"/>
          <p:cNvSpPr txBox="1">
            <a:spLocks/>
          </p:cNvSpPr>
          <p:nvPr/>
        </p:nvSpPr>
        <p:spPr>
          <a:xfrm>
            <a:off x="533400" y="381000"/>
            <a:ext cx="7696200" cy="533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6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4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6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36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36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6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6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6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36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36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583692"/>
                                        </p:tgtEl>
                                        <p:attrNameLst>
                                          <p:attrName>fillcolor</p:attrName>
                                        </p:attrNameLst>
                                      </p:cBhvr>
                                      <p:to>
                                        <a:schemeClr val="accent1"/>
                                      </p:to>
                                    </p:animClr>
                                    <p:set>
                                      <p:cBhvr>
                                        <p:cTn id="29" dur="500" fill="hold"/>
                                        <p:tgtEl>
                                          <p:spTgt spid="583692"/>
                                        </p:tgtEl>
                                        <p:attrNameLst>
                                          <p:attrName>fill.type</p:attrName>
                                        </p:attrNameLst>
                                      </p:cBhvr>
                                      <p:to>
                                        <p:strVal val="solid"/>
                                      </p:to>
                                    </p:set>
                                    <p:set>
                                      <p:cBhvr>
                                        <p:cTn id="30" dur="500" fill="hold"/>
                                        <p:tgtEl>
                                          <p:spTgt spid="583692"/>
                                        </p:tgtEl>
                                        <p:attrNameLst>
                                          <p:attrName>fill.on</p:attrName>
                                        </p:attrNameLst>
                                      </p:cBhvr>
                                      <p:to>
                                        <p:strVal val="true"/>
                                      </p:to>
                                    </p:set>
                                  </p:childTnLst>
                                </p:cTn>
                              </p:par>
                            </p:childTnLst>
                          </p:cTn>
                        </p:par>
                        <p:par>
                          <p:cTn id="31" fill="hold">
                            <p:stCondLst>
                              <p:cond delay="500"/>
                            </p:stCondLst>
                            <p:childTnLst>
                              <p:par>
                                <p:cTn id="32" presetID="1" presetClass="emph" presetSubtype="2" fill="hold" nodeType="afterEffect">
                                  <p:stCondLst>
                                    <p:cond delay="0"/>
                                  </p:stCondLst>
                                  <p:childTnLst>
                                    <p:animClr clrSpc="rgb" dir="cw">
                                      <p:cBhvr>
                                        <p:cTn id="33" dur="500" fill="hold"/>
                                        <p:tgtEl>
                                          <p:spTgt spid="583691"/>
                                        </p:tgtEl>
                                        <p:attrNameLst>
                                          <p:attrName>fillcolor</p:attrName>
                                        </p:attrNameLst>
                                      </p:cBhvr>
                                      <p:to>
                                        <a:schemeClr val="accent1"/>
                                      </p:to>
                                    </p:animClr>
                                    <p:set>
                                      <p:cBhvr>
                                        <p:cTn id="34" dur="500" fill="hold"/>
                                        <p:tgtEl>
                                          <p:spTgt spid="583691"/>
                                        </p:tgtEl>
                                        <p:attrNameLst>
                                          <p:attrName>fill.type</p:attrName>
                                        </p:attrNameLst>
                                      </p:cBhvr>
                                      <p:to>
                                        <p:strVal val="solid"/>
                                      </p:to>
                                    </p:set>
                                    <p:set>
                                      <p:cBhvr>
                                        <p:cTn id="35" dur="500" fill="hold"/>
                                        <p:tgtEl>
                                          <p:spTgt spid="583691"/>
                                        </p:tgtEl>
                                        <p:attrNameLst>
                                          <p:attrName>fill.on</p:attrName>
                                        </p:attrNameLst>
                                      </p:cBhvr>
                                      <p:to>
                                        <p:strVal val="true"/>
                                      </p:to>
                                    </p:set>
                                  </p:childTnLst>
                                </p:cTn>
                              </p:par>
                            </p:childTnLst>
                          </p:cTn>
                        </p:par>
                        <p:par>
                          <p:cTn id="36" fill="hold">
                            <p:stCondLst>
                              <p:cond delay="1000"/>
                            </p:stCondLst>
                            <p:childTnLst>
                              <p:par>
                                <p:cTn id="37" presetID="1" presetClass="emph" presetSubtype="2" fill="hold" nodeType="afterEffect">
                                  <p:stCondLst>
                                    <p:cond delay="0"/>
                                  </p:stCondLst>
                                  <p:childTnLst>
                                    <p:animClr clrSpc="rgb" dir="cw">
                                      <p:cBhvr>
                                        <p:cTn id="38" dur="500" fill="hold"/>
                                        <p:tgtEl>
                                          <p:spTgt spid="583690"/>
                                        </p:tgtEl>
                                        <p:attrNameLst>
                                          <p:attrName>fillcolor</p:attrName>
                                        </p:attrNameLst>
                                      </p:cBhvr>
                                      <p:to>
                                        <a:schemeClr val="accent1"/>
                                      </p:to>
                                    </p:animClr>
                                    <p:set>
                                      <p:cBhvr>
                                        <p:cTn id="39" dur="500" fill="hold"/>
                                        <p:tgtEl>
                                          <p:spTgt spid="583690"/>
                                        </p:tgtEl>
                                        <p:attrNameLst>
                                          <p:attrName>fill.type</p:attrName>
                                        </p:attrNameLst>
                                      </p:cBhvr>
                                      <p:to>
                                        <p:strVal val="solid"/>
                                      </p:to>
                                    </p:set>
                                    <p:set>
                                      <p:cBhvr>
                                        <p:cTn id="40" dur="500" fill="hold"/>
                                        <p:tgtEl>
                                          <p:spTgt spid="583690"/>
                                        </p:tgtEl>
                                        <p:attrNameLst>
                                          <p:attrName>fill.on</p:attrName>
                                        </p:attrNameLst>
                                      </p:cBhvr>
                                      <p:to>
                                        <p:strVal val="true"/>
                                      </p:to>
                                    </p:set>
                                  </p:childTnLst>
                                </p:cTn>
                              </p:par>
                            </p:childTnLst>
                          </p:cTn>
                        </p:par>
                        <p:par>
                          <p:cTn id="41" fill="hold">
                            <p:stCondLst>
                              <p:cond delay="1500"/>
                            </p:stCondLst>
                            <p:childTnLst>
                              <p:par>
                                <p:cTn id="42" presetID="1" presetClass="emph" presetSubtype="2" fill="hold" nodeType="afterEffect">
                                  <p:stCondLst>
                                    <p:cond delay="0"/>
                                  </p:stCondLst>
                                  <p:childTnLst>
                                    <p:animClr clrSpc="rgb" dir="cw">
                                      <p:cBhvr>
                                        <p:cTn id="43" dur="500" fill="hold"/>
                                        <p:tgtEl>
                                          <p:spTgt spid="583689"/>
                                        </p:tgtEl>
                                        <p:attrNameLst>
                                          <p:attrName>fillcolor</p:attrName>
                                        </p:attrNameLst>
                                      </p:cBhvr>
                                      <p:to>
                                        <a:schemeClr val="accent1"/>
                                      </p:to>
                                    </p:animClr>
                                    <p:set>
                                      <p:cBhvr>
                                        <p:cTn id="44" dur="500" fill="hold"/>
                                        <p:tgtEl>
                                          <p:spTgt spid="583689"/>
                                        </p:tgtEl>
                                        <p:attrNameLst>
                                          <p:attrName>fill.type</p:attrName>
                                        </p:attrNameLst>
                                      </p:cBhvr>
                                      <p:to>
                                        <p:strVal val="solid"/>
                                      </p:to>
                                    </p:set>
                                    <p:set>
                                      <p:cBhvr>
                                        <p:cTn id="45" dur="500" fill="hold"/>
                                        <p:tgtEl>
                                          <p:spTgt spid="583689"/>
                                        </p:tgtEl>
                                        <p:attrNameLst>
                                          <p:attrName>fill.on</p:attrName>
                                        </p:attrNameLst>
                                      </p:cBhvr>
                                      <p:to>
                                        <p:strVal val="true"/>
                                      </p:to>
                                    </p:set>
                                  </p:childTnLst>
                                </p:cTn>
                              </p:par>
                            </p:childTnLst>
                          </p:cTn>
                        </p:par>
                        <p:par>
                          <p:cTn id="46" fill="hold">
                            <p:stCondLst>
                              <p:cond delay="2000"/>
                            </p:stCondLst>
                            <p:childTnLst>
                              <p:par>
                                <p:cTn id="47" presetID="1" presetClass="emph" presetSubtype="2" fill="hold" nodeType="afterEffect">
                                  <p:stCondLst>
                                    <p:cond delay="0"/>
                                  </p:stCondLst>
                                  <p:childTnLst>
                                    <p:animClr clrSpc="rgb" dir="cw">
                                      <p:cBhvr>
                                        <p:cTn id="48" dur="500" fill="hold"/>
                                        <p:tgtEl>
                                          <p:spTgt spid="583688"/>
                                        </p:tgtEl>
                                        <p:attrNameLst>
                                          <p:attrName>fillcolor</p:attrName>
                                        </p:attrNameLst>
                                      </p:cBhvr>
                                      <p:to>
                                        <a:schemeClr val="accent1"/>
                                      </p:to>
                                    </p:animClr>
                                    <p:set>
                                      <p:cBhvr>
                                        <p:cTn id="49" dur="500" fill="hold"/>
                                        <p:tgtEl>
                                          <p:spTgt spid="583688"/>
                                        </p:tgtEl>
                                        <p:attrNameLst>
                                          <p:attrName>fill.type</p:attrName>
                                        </p:attrNameLst>
                                      </p:cBhvr>
                                      <p:to>
                                        <p:strVal val="solid"/>
                                      </p:to>
                                    </p:set>
                                    <p:set>
                                      <p:cBhvr>
                                        <p:cTn id="50" dur="500" fill="hold"/>
                                        <p:tgtEl>
                                          <p:spTgt spid="583688"/>
                                        </p:tgtEl>
                                        <p:attrNameLst>
                                          <p:attrName>fill.on</p:attrName>
                                        </p:attrNameLst>
                                      </p:cBhvr>
                                      <p:to>
                                        <p:strVal val="true"/>
                                      </p:to>
                                    </p:set>
                                  </p:childTnLst>
                                </p:cTn>
                              </p:par>
                            </p:childTnLst>
                          </p:cTn>
                        </p:par>
                        <p:par>
                          <p:cTn id="51" fill="hold">
                            <p:stCondLst>
                              <p:cond delay="2500"/>
                            </p:stCondLst>
                            <p:childTnLst>
                              <p:par>
                                <p:cTn id="52" presetID="1" presetClass="emph" presetSubtype="2" fill="hold" nodeType="afterEffect">
                                  <p:stCondLst>
                                    <p:cond delay="0"/>
                                  </p:stCondLst>
                                  <p:childTnLst>
                                    <p:animClr clrSpc="rgb" dir="cw">
                                      <p:cBhvr>
                                        <p:cTn id="53" dur="500" fill="hold"/>
                                        <p:tgtEl>
                                          <p:spTgt spid="583687"/>
                                        </p:tgtEl>
                                        <p:attrNameLst>
                                          <p:attrName>fillcolor</p:attrName>
                                        </p:attrNameLst>
                                      </p:cBhvr>
                                      <p:to>
                                        <a:schemeClr val="accent1"/>
                                      </p:to>
                                    </p:animClr>
                                    <p:set>
                                      <p:cBhvr>
                                        <p:cTn id="54" dur="500" fill="hold"/>
                                        <p:tgtEl>
                                          <p:spTgt spid="583687"/>
                                        </p:tgtEl>
                                        <p:attrNameLst>
                                          <p:attrName>fill.type</p:attrName>
                                        </p:attrNameLst>
                                      </p:cBhvr>
                                      <p:to>
                                        <p:strVal val="solid"/>
                                      </p:to>
                                    </p:set>
                                    <p:set>
                                      <p:cBhvr>
                                        <p:cTn id="55" dur="500" fill="hold"/>
                                        <p:tgtEl>
                                          <p:spTgt spid="583687"/>
                                        </p:tgtEl>
                                        <p:attrNameLst>
                                          <p:attrName>fill.on</p:attrName>
                                        </p:attrNameLst>
                                      </p:cBhvr>
                                      <p:to>
                                        <p:strVal val="true"/>
                                      </p:to>
                                    </p:set>
                                  </p:childTnLst>
                                </p:cTn>
                              </p:par>
                            </p:childTnLst>
                          </p:cTn>
                        </p:par>
                        <p:par>
                          <p:cTn id="56" fill="hold">
                            <p:stCondLst>
                              <p:cond delay="3000"/>
                            </p:stCondLst>
                            <p:childTnLst>
                              <p:par>
                                <p:cTn id="57" presetID="1" presetClass="emph" presetSubtype="2" fill="hold" nodeType="afterEffect">
                                  <p:stCondLst>
                                    <p:cond delay="0"/>
                                  </p:stCondLst>
                                  <p:childTnLst>
                                    <p:animClr clrSpc="rgb" dir="cw">
                                      <p:cBhvr>
                                        <p:cTn id="58" dur="500" fill="hold"/>
                                        <p:tgtEl>
                                          <p:spTgt spid="583686"/>
                                        </p:tgtEl>
                                        <p:attrNameLst>
                                          <p:attrName>fillcolor</p:attrName>
                                        </p:attrNameLst>
                                      </p:cBhvr>
                                      <p:to>
                                        <a:schemeClr val="accent1"/>
                                      </p:to>
                                    </p:animClr>
                                    <p:set>
                                      <p:cBhvr>
                                        <p:cTn id="59" dur="500" fill="hold"/>
                                        <p:tgtEl>
                                          <p:spTgt spid="583686"/>
                                        </p:tgtEl>
                                        <p:attrNameLst>
                                          <p:attrName>fill.type</p:attrName>
                                        </p:attrNameLst>
                                      </p:cBhvr>
                                      <p:to>
                                        <p:strVal val="solid"/>
                                      </p:to>
                                    </p:set>
                                    <p:set>
                                      <p:cBhvr>
                                        <p:cTn id="60" dur="500" fill="hold"/>
                                        <p:tgtEl>
                                          <p:spTgt spid="583686"/>
                                        </p:tgtEl>
                                        <p:attrNameLst>
                                          <p:attrName>fill.on</p:attrName>
                                        </p:attrNameLst>
                                      </p:cBhvr>
                                      <p:to>
                                        <p:strVal val="true"/>
                                      </p:to>
                                    </p:set>
                                  </p:childTnLst>
                                </p:cTn>
                              </p:par>
                            </p:childTnLst>
                          </p:cTn>
                        </p:par>
                        <p:par>
                          <p:cTn id="61" fill="hold">
                            <p:stCondLst>
                              <p:cond delay="3500"/>
                            </p:stCondLst>
                            <p:childTnLst>
                              <p:par>
                                <p:cTn id="62" presetID="1" presetClass="emph" presetSubtype="2" fill="hold" nodeType="afterEffect">
                                  <p:stCondLst>
                                    <p:cond delay="0"/>
                                  </p:stCondLst>
                                  <p:childTnLst>
                                    <p:animClr clrSpc="rgb" dir="cw">
                                      <p:cBhvr>
                                        <p:cTn id="63" dur="500" fill="hold"/>
                                        <p:tgtEl>
                                          <p:spTgt spid="583685"/>
                                        </p:tgtEl>
                                        <p:attrNameLst>
                                          <p:attrName>fillcolor</p:attrName>
                                        </p:attrNameLst>
                                      </p:cBhvr>
                                      <p:to>
                                        <a:schemeClr val="accent1"/>
                                      </p:to>
                                    </p:animClr>
                                    <p:set>
                                      <p:cBhvr>
                                        <p:cTn id="64" dur="500" fill="hold"/>
                                        <p:tgtEl>
                                          <p:spTgt spid="583685"/>
                                        </p:tgtEl>
                                        <p:attrNameLst>
                                          <p:attrName>fill.type</p:attrName>
                                        </p:attrNameLst>
                                      </p:cBhvr>
                                      <p:to>
                                        <p:strVal val="solid"/>
                                      </p:to>
                                    </p:set>
                                    <p:set>
                                      <p:cBhvr>
                                        <p:cTn id="65" dur="500" fill="hold"/>
                                        <p:tgtEl>
                                          <p:spTgt spid="583685"/>
                                        </p:tgtEl>
                                        <p:attrNameLst>
                                          <p:attrName>fill.on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8369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8369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8369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83697"/>
                                        </p:tgtEl>
                                        <p:attrNameLst>
                                          <p:attrName>style.visibility</p:attrName>
                                        </p:attrNameLst>
                                      </p:cBhvr>
                                      <p:to>
                                        <p:strVal val="visible"/>
                                      </p:to>
                                    </p:set>
                                  </p:childTnLst>
                                </p:cTn>
                              </p:par>
                            </p:childTnLst>
                          </p:cTn>
                        </p:par>
                        <p:par>
                          <p:cTn id="82" fill="hold">
                            <p:stCondLst>
                              <p:cond delay="0"/>
                            </p:stCondLst>
                            <p:childTnLst>
                              <p:par>
                                <p:cTn id="83" presetID="18" presetClass="entr" presetSubtype="3" fill="hold" grpId="0" nodeType="afterEffect">
                                  <p:stCondLst>
                                    <p:cond delay="0"/>
                                  </p:stCondLst>
                                  <p:childTnLst>
                                    <p:set>
                                      <p:cBhvr>
                                        <p:cTn id="84" dur="1" fill="hold">
                                          <p:stCondLst>
                                            <p:cond delay="0"/>
                                          </p:stCondLst>
                                        </p:cTn>
                                        <p:tgtEl>
                                          <p:spTgt spid="583698"/>
                                        </p:tgtEl>
                                        <p:attrNameLst>
                                          <p:attrName>style.visibility</p:attrName>
                                        </p:attrNameLst>
                                      </p:cBhvr>
                                      <p:to>
                                        <p:strVal val="visible"/>
                                      </p:to>
                                    </p:set>
                                    <p:animEffect transition="in" filter="strips(upRight)">
                                      <p:cBhvr>
                                        <p:cTn id="85" dur="2000"/>
                                        <p:tgtEl>
                                          <p:spTgt spid="58369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nimBg="1"/>
      <p:bldP spid="583685" grpId="0" animBg="1"/>
      <p:bldP spid="583686" grpId="0" animBg="1"/>
      <p:bldP spid="583687" grpId="0" animBg="1"/>
      <p:bldP spid="583688" grpId="0" animBg="1"/>
      <p:bldP spid="583689" grpId="0" animBg="1"/>
      <p:bldP spid="583690" grpId="0" animBg="1"/>
      <p:bldP spid="583691" grpId="0" animBg="1"/>
      <p:bldP spid="583692" grpId="0" animBg="1"/>
      <p:bldP spid="583694" grpId="0" animBg="1"/>
      <p:bldP spid="583695" grpId="0" animBg="1"/>
      <p:bldP spid="583696" grpId="0" animBg="1"/>
      <p:bldP spid="583697" grpId="0" animBg="1"/>
      <p:bldP spid="58369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6C50ACC3-BBEB-4B5C-AE01-EF660F3385CD}" type="slidenum">
              <a:rPr lang="en-US" altLang="zh-CN" smtClean="0"/>
              <a:pPr/>
              <a:t>58</a:t>
            </a:fld>
            <a:r>
              <a:rPr lang="en-US" altLang="zh-CN" dirty="0" smtClean="0"/>
              <a:t>/</a:t>
            </a:r>
            <a:endParaRPr lang="en-US" altLang="zh-CN" dirty="0"/>
          </a:p>
        </p:txBody>
      </p:sp>
      <p:sp>
        <p:nvSpPr>
          <p:cNvPr id="584706" name="Rectangle 2"/>
          <p:cNvSpPr>
            <a:spLocks noGrp="1" noChangeArrowheads="1"/>
          </p:cNvSpPr>
          <p:nvPr>
            <p:ph type="title"/>
          </p:nvPr>
        </p:nvSpPr>
        <p:spPr>
          <a:xfrm>
            <a:off x="381000" y="1066800"/>
            <a:ext cx="7010400" cy="563562"/>
          </a:xfrm>
        </p:spPr>
        <p:txBody>
          <a:bodyPr/>
          <a:lstStyle/>
          <a:p>
            <a:r>
              <a:rPr lang="en-US" altLang="zh-CN" dirty="0"/>
              <a:t>f[b]: </a:t>
            </a:r>
            <a:r>
              <a:rPr lang="en-US" altLang="zh-CN" i="1" dirty="0">
                <a:solidFill>
                  <a:schemeClr val="tx1"/>
                </a:solidFill>
              </a:rPr>
              <a:t>θ</a:t>
            </a:r>
          </a:p>
        </p:txBody>
      </p:sp>
      <p:graphicFrame>
        <p:nvGraphicFramePr>
          <p:cNvPr id="584707" name="Object 3"/>
          <p:cNvGraphicFramePr>
            <a:graphicFrameLocks noChangeAspect="1"/>
          </p:cNvGraphicFramePr>
          <p:nvPr>
            <p:ph sz="half" idx="1"/>
          </p:nvPr>
        </p:nvGraphicFramePr>
        <p:xfrm>
          <a:off x="744538" y="1600200"/>
          <a:ext cx="6911975" cy="727075"/>
        </p:xfrm>
        <a:graphic>
          <a:graphicData uri="http://schemas.openxmlformats.org/presentationml/2006/ole">
            <p:oleObj spid="_x0000_s808962" name="Equation" r:id="rId3" imgW="4305240" imgH="444240" progId="Equation.DSMT4">
              <p:embed/>
            </p:oleObj>
          </a:graphicData>
        </a:graphic>
      </p:graphicFrame>
      <p:pic>
        <p:nvPicPr>
          <p:cNvPr id="584708" name="Picture 4"/>
          <p:cNvPicPr>
            <a:picLocks noChangeAspect="1" noChangeArrowheads="1"/>
          </p:cNvPicPr>
          <p:nvPr/>
        </p:nvPicPr>
        <p:blipFill>
          <a:blip r:embed="rId4" cstate="print"/>
          <a:srcRect/>
          <a:stretch>
            <a:fillRect/>
          </a:stretch>
        </p:blipFill>
        <p:spPr bwMode="auto">
          <a:xfrm>
            <a:off x="684213" y="2200275"/>
            <a:ext cx="3476625" cy="3924300"/>
          </a:xfrm>
          <a:prstGeom prst="rect">
            <a:avLst/>
          </a:prstGeom>
          <a:noFill/>
          <a:ln w="9525" algn="ctr">
            <a:noFill/>
            <a:miter lim="800000"/>
            <a:headEnd/>
            <a:tailEnd/>
          </a:ln>
          <a:effectLst/>
        </p:spPr>
      </p:pic>
      <p:sp>
        <p:nvSpPr>
          <p:cNvPr id="584709" name="Text Box 5"/>
          <p:cNvSpPr txBox="1">
            <a:spLocks noChangeArrowheads="1"/>
          </p:cNvSpPr>
          <p:nvPr/>
        </p:nvSpPr>
        <p:spPr bwMode="auto">
          <a:xfrm>
            <a:off x="755650" y="6165850"/>
            <a:ext cx="3240088" cy="366713"/>
          </a:xfrm>
          <a:prstGeom prst="rect">
            <a:avLst/>
          </a:prstGeom>
          <a:noFill/>
          <a:ln w="9525" algn="ctr">
            <a:noFill/>
            <a:miter lim="800000"/>
            <a:headEnd/>
            <a:tailEnd/>
          </a:ln>
          <a:effectLst/>
        </p:spPr>
        <p:txBody>
          <a:bodyPr>
            <a:spAutoFit/>
          </a:bodyPr>
          <a:lstStyle/>
          <a:p>
            <a:pPr algn="ctr">
              <a:spcBef>
                <a:spcPct val="50000"/>
              </a:spcBef>
            </a:pPr>
            <a:r>
              <a:rPr lang="en-US" altLang="zh-CN" sz="1800" b="0" i="1">
                <a:latin typeface="Arial" charset="0"/>
              </a:rPr>
              <a:t>θ</a:t>
            </a:r>
            <a:r>
              <a:rPr lang="zh-CN" altLang="en-US" sz="1800" b="0">
                <a:latin typeface="Arial" charset="0"/>
              </a:rPr>
              <a:t>是线性的，以扩散为目的。</a:t>
            </a:r>
          </a:p>
        </p:txBody>
      </p:sp>
      <p:sp>
        <p:nvSpPr>
          <p:cNvPr id="584710" name="Text Box 6"/>
          <p:cNvSpPr txBox="1">
            <a:spLocks noChangeArrowheads="1"/>
          </p:cNvSpPr>
          <p:nvPr/>
        </p:nvSpPr>
        <p:spPr bwMode="auto">
          <a:xfrm>
            <a:off x="4643438" y="3497262"/>
            <a:ext cx="3168650" cy="366713"/>
          </a:xfrm>
          <a:prstGeom prst="rect">
            <a:avLst/>
          </a:prstGeom>
          <a:noFill/>
          <a:ln w="9525" algn="ctr">
            <a:noFill/>
            <a:miter lim="800000"/>
            <a:headEnd/>
            <a:tailEnd/>
          </a:ln>
          <a:effectLst/>
        </p:spPr>
        <p:txBody>
          <a:bodyPr>
            <a:spAutoFit/>
          </a:bodyPr>
          <a:lstStyle/>
          <a:p>
            <a:pPr algn="ctr">
              <a:spcBef>
                <a:spcPct val="50000"/>
              </a:spcBef>
            </a:pPr>
            <a:endParaRPr lang="zh-CN" altLang="zh-CN" sz="1800" b="0">
              <a:latin typeface="Arial" charset="0"/>
            </a:endParaRPr>
          </a:p>
        </p:txBody>
      </p:sp>
      <p:graphicFrame>
        <p:nvGraphicFramePr>
          <p:cNvPr id="584711" name="Object 7"/>
          <p:cNvGraphicFramePr>
            <a:graphicFrameLocks noChangeAspect="1"/>
          </p:cNvGraphicFramePr>
          <p:nvPr>
            <p:ph sz="quarter" idx="3"/>
          </p:nvPr>
        </p:nvGraphicFramePr>
        <p:xfrm>
          <a:off x="4056063" y="3408362"/>
          <a:ext cx="3457575" cy="2763838"/>
        </p:xfrm>
        <a:graphic>
          <a:graphicData uri="http://schemas.openxmlformats.org/presentationml/2006/ole">
            <p:oleObj spid="_x0000_s808963" name="Visio" r:id="rId5" imgW="2488585" imgH="1953779" progId="Visio.Drawing.11">
              <p:embed/>
            </p:oleObj>
          </a:graphicData>
        </a:graphic>
      </p:graphicFrame>
      <p:sp>
        <p:nvSpPr>
          <p:cNvPr id="9"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6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11"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6"/>
          <p:cNvSpPr>
            <a:spLocks noGrp="1"/>
          </p:cNvSpPr>
          <p:nvPr>
            <p:ph type="sldNum" sz="quarter" idx="12"/>
          </p:nvPr>
        </p:nvSpPr>
        <p:spPr/>
        <p:txBody>
          <a:bodyPr/>
          <a:lstStyle/>
          <a:p>
            <a:fld id="{EB6EDF85-398C-49A1-BA7C-A604B81D4569}" type="slidenum">
              <a:rPr lang="en-US" altLang="zh-CN" smtClean="0"/>
              <a:pPr/>
              <a:t>59</a:t>
            </a:fld>
            <a:r>
              <a:rPr lang="en-US" altLang="zh-CN" dirty="0" smtClean="0"/>
              <a:t>/</a:t>
            </a:r>
            <a:endParaRPr lang="en-US" altLang="zh-CN" dirty="0"/>
          </a:p>
        </p:txBody>
      </p:sp>
      <p:sp>
        <p:nvSpPr>
          <p:cNvPr id="585730" name="Rectangle 2"/>
          <p:cNvSpPr>
            <a:spLocks noGrp="1" noChangeArrowheads="1"/>
          </p:cNvSpPr>
          <p:nvPr>
            <p:ph type="title"/>
          </p:nvPr>
        </p:nvSpPr>
        <p:spPr>
          <a:xfrm>
            <a:off x="457200" y="649288"/>
            <a:ext cx="7010400" cy="868362"/>
          </a:xfrm>
        </p:spPr>
        <p:txBody>
          <a:bodyPr/>
          <a:lstStyle/>
          <a:p>
            <a:r>
              <a:rPr lang="en-US" altLang="zh-CN"/>
              <a:t>f[b]: </a:t>
            </a:r>
            <a:r>
              <a:rPr lang="en-US" altLang="zh-CN" sz="3200" i="1"/>
              <a:t>ρ</a:t>
            </a:r>
          </a:p>
        </p:txBody>
      </p:sp>
      <p:graphicFrame>
        <p:nvGraphicFramePr>
          <p:cNvPr id="585731" name="Object 3"/>
          <p:cNvGraphicFramePr>
            <a:graphicFrameLocks noChangeAspect="1"/>
          </p:cNvGraphicFramePr>
          <p:nvPr>
            <p:ph sz="half" idx="1"/>
          </p:nvPr>
        </p:nvGraphicFramePr>
        <p:xfrm>
          <a:off x="1219200" y="2835275"/>
          <a:ext cx="1600200" cy="458788"/>
        </p:xfrm>
        <a:graphic>
          <a:graphicData uri="http://schemas.openxmlformats.org/presentationml/2006/ole">
            <p:oleObj spid="_x0000_s809986" name="Equation" r:id="rId3" imgW="901440" imgH="253800" progId="Equation.DSMT4">
              <p:embed/>
            </p:oleObj>
          </a:graphicData>
        </a:graphic>
      </p:graphicFrame>
      <p:graphicFrame>
        <p:nvGraphicFramePr>
          <p:cNvPr id="585732" name="Object 4"/>
          <p:cNvGraphicFramePr>
            <a:graphicFrameLocks noChangeAspect="1"/>
          </p:cNvGraphicFramePr>
          <p:nvPr>
            <p:ph idx="4294967295"/>
          </p:nvPr>
        </p:nvGraphicFramePr>
        <p:xfrm>
          <a:off x="815975" y="1609725"/>
          <a:ext cx="4392613" cy="420688"/>
        </p:xfrm>
        <a:graphic>
          <a:graphicData uri="http://schemas.openxmlformats.org/presentationml/2006/ole">
            <p:oleObj spid="_x0000_s809987" name="Equation" r:id="rId4" imgW="2692080" imgH="253800" progId="Equation.DSMT4">
              <p:embed/>
            </p:oleObj>
          </a:graphicData>
        </a:graphic>
      </p:graphicFrame>
      <p:sp>
        <p:nvSpPr>
          <p:cNvPr id="585733" name="Rectangle 5"/>
          <p:cNvSpPr>
            <a:spLocks noChangeArrowheads="1"/>
          </p:cNvSpPr>
          <p:nvPr/>
        </p:nvSpPr>
        <p:spPr bwMode="auto">
          <a:xfrm>
            <a:off x="0" y="321310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585734" name="Object 6"/>
          <p:cNvGraphicFramePr>
            <a:graphicFrameLocks noChangeAspect="1"/>
          </p:cNvGraphicFramePr>
          <p:nvPr/>
        </p:nvGraphicFramePr>
        <p:xfrm>
          <a:off x="5795963" y="1441450"/>
          <a:ext cx="1800225" cy="760413"/>
        </p:xfrm>
        <a:graphic>
          <a:graphicData uri="http://schemas.openxmlformats.org/presentationml/2006/ole">
            <p:oleObj spid="_x0000_s809988" name="Equation" r:id="rId5" imgW="1167893" imgH="495085" progId="Equation.DSMT4">
              <p:embed/>
            </p:oleObj>
          </a:graphicData>
        </a:graphic>
      </p:graphicFrame>
      <p:sp>
        <p:nvSpPr>
          <p:cNvPr id="585735" name="Text Box 7"/>
          <p:cNvSpPr txBox="1">
            <a:spLocks noChangeArrowheads="1"/>
          </p:cNvSpPr>
          <p:nvPr/>
        </p:nvSpPr>
        <p:spPr bwMode="auto">
          <a:xfrm>
            <a:off x="5148263" y="1585913"/>
            <a:ext cx="719137" cy="366712"/>
          </a:xfrm>
          <a:prstGeom prst="rect">
            <a:avLst/>
          </a:prstGeom>
          <a:noFill/>
          <a:ln w="9525" algn="ctr">
            <a:noFill/>
            <a:miter lim="800000"/>
            <a:headEnd/>
            <a:tailEnd/>
          </a:ln>
          <a:effectLst/>
        </p:spPr>
        <p:txBody>
          <a:bodyPr>
            <a:spAutoFit/>
          </a:bodyPr>
          <a:lstStyle/>
          <a:p>
            <a:pPr algn="ctr">
              <a:spcBef>
                <a:spcPct val="50000"/>
              </a:spcBef>
            </a:pPr>
            <a:r>
              <a:rPr lang="zh-CN" altLang="en-US" sz="1800" b="0">
                <a:latin typeface="Arial" charset="0"/>
              </a:rPr>
              <a:t>满足</a:t>
            </a:r>
          </a:p>
        </p:txBody>
      </p:sp>
      <p:sp>
        <p:nvSpPr>
          <p:cNvPr id="585736" name="Text Box 8"/>
          <p:cNvSpPr txBox="1">
            <a:spLocks noChangeArrowheads="1"/>
          </p:cNvSpPr>
          <p:nvPr/>
        </p:nvSpPr>
        <p:spPr bwMode="auto">
          <a:xfrm>
            <a:off x="685800" y="1920875"/>
            <a:ext cx="7129463" cy="1736725"/>
          </a:xfrm>
          <a:prstGeom prst="rect">
            <a:avLst/>
          </a:prstGeom>
          <a:noFill/>
          <a:ln w="9525" algn="ctr">
            <a:noFill/>
            <a:miter lim="800000"/>
            <a:headEnd/>
            <a:tailEnd/>
          </a:ln>
          <a:effectLst/>
        </p:spPr>
        <p:txBody>
          <a:bodyPr>
            <a:spAutoFit/>
          </a:bodyPr>
          <a:lstStyle/>
          <a:p>
            <a:pPr algn="l">
              <a:spcBef>
                <a:spcPct val="50000"/>
              </a:spcBef>
            </a:pPr>
            <a:r>
              <a:rPr lang="zh-CN" altLang="en-US" sz="2400" b="0">
                <a:latin typeface="Arial" charset="0"/>
              </a:rPr>
              <a:t>当</a:t>
            </a:r>
            <a:r>
              <a:rPr lang="en-US" altLang="zh-CN" sz="2400" b="0">
                <a:latin typeface="Arial" charset="0"/>
              </a:rPr>
              <a:t>x=y=0</a:t>
            </a:r>
            <a:r>
              <a:rPr lang="zh-CN" altLang="en-US" sz="2400" b="0">
                <a:latin typeface="Arial" charset="0"/>
              </a:rPr>
              <a:t>时，</a:t>
            </a:r>
            <a:r>
              <a:rPr lang="en-US" altLang="zh-CN" sz="2400" b="0">
                <a:latin typeface="Arial" charset="0"/>
              </a:rPr>
              <a:t>t=-1</a:t>
            </a:r>
            <a:r>
              <a:rPr lang="zh-CN" altLang="en-US" sz="2400" b="0">
                <a:latin typeface="Arial" charset="0"/>
              </a:rPr>
              <a:t>。</a:t>
            </a:r>
          </a:p>
          <a:p>
            <a:pPr algn="l">
              <a:spcBef>
                <a:spcPct val="50000"/>
              </a:spcBef>
            </a:pPr>
            <a:r>
              <a:rPr lang="zh-CN" altLang="en-US" sz="2400" b="0">
                <a:latin typeface="Arial" charset="0"/>
              </a:rPr>
              <a:t>用不同的三角形数对</a:t>
            </a:r>
            <a:r>
              <a:rPr lang="en-US" altLang="zh-CN" sz="2400" b="0">
                <a:latin typeface="Arial" charset="0"/>
              </a:rPr>
              <a:t>slice</a:t>
            </a:r>
            <a:r>
              <a:rPr lang="zh-CN" altLang="en-US" sz="2400" b="0">
                <a:latin typeface="Arial" charset="0"/>
              </a:rPr>
              <a:t>上的</a:t>
            </a:r>
            <a:r>
              <a:rPr lang="en-US" altLang="zh-CN" sz="2400" b="0">
                <a:latin typeface="Arial" charset="0"/>
              </a:rPr>
              <a:t>25</a:t>
            </a:r>
            <a:r>
              <a:rPr lang="zh-CN" altLang="en-US" sz="2400" b="0">
                <a:latin typeface="Arial" charset="0"/>
              </a:rPr>
              <a:t>个数进行比特旋转。</a:t>
            </a:r>
          </a:p>
          <a:p>
            <a:pPr algn="l">
              <a:spcBef>
                <a:spcPct val="50000"/>
              </a:spcBef>
            </a:pPr>
            <a:r>
              <a:rPr lang="zh-CN" altLang="en-US" sz="2400" b="0" baseline="-25000">
                <a:latin typeface="Arial" charset="0"/>
              </a:rPr>
              <a:t>                                       </a:t>
            </a:r>
            <a:r>
              <a:rPr lang="en-US" altLang="zh-CN" sz="2400" b="0" baseline="-25000">
                <a:latin typeface="Arial" charset="0"/>
              </a:rPr>
              <a:t>(0,1,3,6,10,15,21,28,36…)</a:t>
            </a:r>
          </a:p>
        </p:txBody>
      </p:sp>
      <p:graphicFrame>
        <p:nvGraphicFramePr>
          <p:cNvPr id="585790" name="Group 62"/>
          <p:cNvGraphicFramePr>
            <a:graphicFrameLocks noGrp="1"/>
          </p:cNvGraphicFramePr>
          <p:nvPr>
            <p:ph sz="half" idx="2"/>
          </p:nvPr>
        </p:nvGraphicFramePr>
        <p:xfrm>
          <a:off x="1066800" y="3505200"/>
          <a:ext cx="6337300" cy="2743200"/>
        </p:xfrm>
        <a:graphic>
          <a:graphicData uri="http://schemas.openxmlformats.org/drawingml/2006/table">
            <a:tbl>
              <a:tblPr/>
              <a:tblGrid>
                <a:gridCol w="1055688"/>
                <a:gridCol w="1057275"/>
                <a:gridCol w="1055687"/>
                <a:gridCol w="1055688"/>
                <a:gridCol w="1057275"/>
                <a:gridCol w="1055687"/>
              </a:tblGrid>
              <a:tr h="384175">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endParaRPr kumimoji="0" lang="zh-CN" altLang="zh-CN" sz="2400" b="1" i="0" u="none" strike="noStrike" cap="none" normalizeH="0" baseline="0" smtClean="0">
                        <a:ln>
                          <a:noFill/>
                        </a:ln>
                        <a:solidFill>
                          <a:schemeClr val="tx1"/>
                        </a:solidFill>
                        <a:effectLst/>
                        <a:latin typeface="Arial"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x=3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x=4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x=0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x=1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x=2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y=2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153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231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171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276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y=0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190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y=4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253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y=3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
                          <a:schemeClr val="tx2"/>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华文中宋"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6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12"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5.1.1 </a:t>
            </a:r>
            <a:r>
              <a:rPr lang="zh-CN" altLang="en-US" dirty="0" smtClean="0"/>
              <a:t>消息认证码的定义及使用方式</a:t>
            </a:r>
            <a:endParaRPr lang="zh-CN" altLang="en-US" dirty="0"/>
          </a:p>
        </p:txBody>
      </p:sp>
      <p:sp>
        <p:nvSpPr>
          <p:cNvPr id="3" name="内容占位符 2"/>
          <p:cNvSpPr>
            <a:spLocks noGrp="1"/>
          </p:cNvSpPr>
          <p:nvPr>
            <p:ph idx="1"/>
          </p:nvPr>
        </p:nvSpPr>
        <p:spPr>
          <a:xfrm>
            <a:off x="457200" y="990600"/>
            <a:ext cx="7924800" cy="5486400"/>
          </a:xfrm>
        </p:spPr>
        <p:txBody>
          <a:bodyPr/>
          <a:lstStyle/>
          <a:p>
            <a:pPr>
              <a:lnSpc>
                <a:spcPct val="110000"/>
              </a:lnSpc>
            </a:pPr>
            <a:r>
              <a:rPr lang="en-US" altLang="zh-CN" sz="2400" dirty="0" smtClean="0">
                <a:ea typeface="华文中宋" pitchFamily="2" charset="-122"/>
              </a:rPr>
              <a:t>MAC</a:t>
            </a:r>
            <a:r>
              <a:rPr lang="zh-CN" altLang="en-US" sz="2400" dirty="0" smtClean="0">
                <a:ea typeface="华文中宋" pitchFamily="2" charset="-122"/>
              </a:rPr>
              <a:t>算法与</a:t>
            </a:r>
            <a:r>
              <a:rPr lang="zh-CN" altLang="en-US" sz="2400" dirty="0" smtClean="0">
                <a:ea typeface="华文中宋" pitchFamily="2" charset="-122"/>
              </a:rPr>
              <a:t>加密算法不同</a:t>
            </a:r>
          </a:p>
          <a:p>
            <a:pPr lvl="1">
              <a:lnSpc>
                <a:spcPct val="110000"/>
              </a:lnSpc>
            </a:pPr>
            <a:r>
              <a:rPr lang="en-US" altLang="zh-CN" sz="2000" dirty="0" smtClean="0"/>
              <a:t>MAC</a:t>
            </a:r>
            <a:r>
              <a:rPr lang="zh-CN" altLang="en-US" sz="2000" dirty="0" smtClean="0"/>
              <a:t>函数与加密算法的不同之处为</a:t>
            </a:r>
            <a:r>
              <a:rPr lang="en-US" altLang="zh-CN" sz="2000" dirty="0" smtClean="0"/>
              <a:t>MAC</a:t>
            </a:r>
            <a:r>
              <a:rPr lang="zh-CN" altLang="en-US" sz="2000" dirty="0" smtClean="0"/>
              <a:t>函数不必是可逆的，因此与加密算法相比更不易被攻破</a:t>
            </a:r>
            <a:endParaRPr lang="en-US" altLang="zh-CN" sz="2000" dirty="0" smtClean="0"/>
          </a:p>
          <a:p>
            <a:pPr lvl="1">
              <a:lnSpc>
                <a:spcPct val="110000"/>
              </a:lnSpc>
            </a:pPr>
            <a:r>
              <a:rPr lang="zh-CN" altLang="en-US" sz="2000" dirty="0" smtClean="0"/>
              <a:t>加密算法依赖于密钥长度，如果加密算法没有弱点，则敌手只能使用穷搜索攻击，直到得到有意义的明文</a:t>
            </a:r>
            <a:endParaRPr lang="en-US" altLang="zh-CN" sz="2400" dirty="0" smtClean="0"/>
          </a:p>
          <a:p>
            <a:pPr>
              <a:lnSpc>
                <a:spcPct val="110000"/>
              </a:lnSpc>
            </a:pPr>
            <a:r>
              <a:rPr lang="zh-CN" altLang="en-US" sz="2400" dirty="0" smtClean="0"/>
              <a:t>加密密钥和认证密钥不同时安全性最高</a:t>
            </a:r>
            <a:endParaRPr lang="zh-CN" altLang="en-US" sz="2000" dirty="0" smtClean="0"/>
          </a:p>
          <a:p>
            <a:pPr lvl="1">
              <a:lnSpc>
                <a:spcPct val="110000"/>
              </a:lnSpc>
            </a:pPr>
            <a:r>
              <a:rPr lang="zh-CN" altLang="en-US" sz="2000" dirty="0" smtClean="0">
                <a:solidFill>
                  <a:srgbClr val="FF0000"/>
                </a:solidFill>
              </a:rPr>
              <a:t>如果二者相同，则对保密性的破译，同时也就是对认证性的破译</a:t>
            </a:r>
            <a:r>
              <a:rPr lang="zh-CN" altLang="en-US" sz="2000" dirty="0" smtClean="0"/>
              <a:t>，这时有效密钥长度至多为一个密钥的长度。也可以把认证和保密算法看成是单一密钥控制下的一个算法</a:t>
            </a:r>
          </a:p>
          <a:p>
            <a:pPr lvl="1">
              <a:lnSpc>
                <a:spcPct val="110000"/>
              </a:lnSpc>
            </a:pPr>
            <a:r>
              <a:rPr lang="zh-CN" altLang="en-US" sz="2000" dirty="0" smtClean="0"/>
              <a:t>因此加密密钥与认证密钥相同则实际上降低了总的安全性。</a:t>
            </a:r>
          </a:p>
          <a:p>
            <a:pPr lvl="1">
              <a:lnSpc>
                <a:spcPct val="110000"/>
              </a:lnSpc>
            </a:pPr>
            <a:r>
              <a:rPr lang="zh-CN" altLang="en-US" sz="2000" dirty="0" smtClean="0"/>
              <a:t>由</a:t>
            </a:r>
            <a:r>
              <a:rPr lang="en-US" altLang="zh-CN" sz="2000" dirty="0" smtClean="0">
                <a:ea typeface="华文中宋" pitchFamily="2" charset="-122"/>
              </a:rPr>
              <a:t>MAC</a:t>
            </a:r>
            <a:r>
              <a:rPr lang="zh-CN" altLang="en-US" sz="2000" dirty="0" smtClean="0">
                <a:ea typeface="华文中宋" pitchFamily="2" charset="-122"/>
              </a:rPr>
              <a:t>与加密算法的不同</a:t>
            </a:r>
            <a:r>
              <a:rPr lang="zh-CN" altLang="en-US" sz="2000" dirty="0" smtClean="0"/>
              <a:t>也可以看出，对加密密钥的破译比对消息认证码的破译要容易的多</a:t>
            </a:r>
            <a:endParaRPr lang="zh-CN" altLang="en-US"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A25B543-0729-45FD-8C1C-1EAA5CD3CDCC}" type="slidenum">
              <a:rPr lang="en-US" altLang="zh-CN" smtClean="0"/>
              <a:pPr/>
              <a:t>60</a:t>
            </a:fld>
            <a:r>
              <a:rPr lang="en-US" altLang="zh-CN" dirty="0" smtClean="0"/>
              <a:t>/</a:t>
            </a:r>
            <a:endParaRPr lang="en-US" altLang="zh-CN" dirty="0"/>
          </a:p>
        </p:txBody>
      </p:sp>
      <p:sp>
        <p:nvSpPr>
          <p:cNvPr id="586754" name="Rectangle 2"/>
          <p:cNvSpPr>
            <a:spLocks noGrp="1" noChangeArrowheads="1"/>
          </p:cNvSpPr>
          <p:nvPr>
            <p:ph type="title"/>
          </p:nvPr>
        </p:nvSpPr>
        <p:spPr>
          <a:xfrm>
            <a:off x="457200" y="998537"/>
            <a:ext cx="7010400" cy="868362"/>
          </a:xfrm>
        </p:spPr>
        <p:txBody>
          <a:bodyPr/>
          <a:lstStyle/>
          <a:p>
            <a:r>
              <a:rPr lang="en-US" altLang="zh-CN" dirty="0"/>
              <a:t>f[b]: </a:t>
            </a:r>
            <a:r>
              <a:rPr lang="en-US" altLang="zh-CN" sz="3200" i="1" dirty="0"/>
              <a:t>ρ</a:t>
            </a:r>
          </a:p>
        </p:txBody>
      </p:sp>
      <p:pic>
        <p:nvPicPr>
          <p:cNvPr id="586755" name="Picture 3"/>
          <p:cNvPicPr>
            <a:picLocks noChangeAspect="1" noChangeArrowheads="1"/>
          </p:cNvPicPr>
          <p:nvPr/>
        </p:nvPicPr>
        <p:blipFill>
          <a:blip r:embed="rId2" cstate="print"/>
          <a:srcRect/>
          <a:stretch>
            <a:fillRect/>
          </a:stretch>
        </p:blipFill>
        <p:spPr bwMode="auto">
          <a:xfrm>
            <a:off x="827088" y="1936750"/>
            <a:ext cx="6697662" cy="2482850"/>
          </a:xfrm>
          <a:prstGeom prst="rect">
            <a:avLst/>
          </a:prstGeom>
          <a:noFill/>
          <a:ln w="9525" algn="ctr">
            <a:noFill/>
            <a:miter lim="800000"/>
            <a:headEnd/>
            <a:tailEnd/>
          </a:ln>
          <a:effectLst/>
        </p:spPr>
      </p:pic>
      <p:sp>
        <p:nvSpPr>
          <p:cNvPr id="586756" name="Rectangle 4"/>
          <p:cNvSpPr>
            <a:spLocks noChangeArrowheads="1"/>
          </p:cNvSpPr>
          <p:nvPr/>
        </p:nvSpPr>
        <p:spPr bwMode="auto">
          <a:xfrm>
            <a:off x="539750" y="4495800"/>
            <a:ext cx="8229600" cy="1381125"/>
          </a:xfrm>
          <a:prstGeom prst="rect">
            <a:avLst/>
          </a:prstGeom>
          <a:noFill/>
          <a:ln w="9525">
            <a:noFill/>
            <a:miter lim="800000"/>
            <a:headEnd/>
            <a:tailEnd/>
          </a:ln>
        </p:spPr>
        <p:txBody>
          <a:bodyPr/>
          <a:lstStyle/>
          <a:p>
            <a:pPr marL="342900" indent="-342900" algn="l">
              <a:lnSpc>
                <a:spcPct val="120000"/>
              </a:lnSpc>
              <a:spcBef>
                <a:spcPct val="40000"/>
              </a:spcBef>
              <a:spcAft>
                <a:spcPct val="10000"/>
              </a:spcAft>
              <a:buClr>
                <a:schemeClr val="tx2"/>
              </a:buClr>
              <a:buSzPct val="70000"/>
              <a:buFont typeface="Wingdings" pitchFamily="2" charset="2"/>
              <a:buChar char="Ü"/>
            </a:pPr>
            <a:r>
              <a:rPr lang="en-US" altLang="zh-CN" sz="2800" i="1" dirty="0">
                <a:latin typeface="Arial" charset="0"/>
                <a:ea typeface="华文中宋" pitchFamily="2" charset="-122"/>
              </a:rPr>
              <a:t> </a:t>
            </a:r>
            <a:r>
              <a:rPr lang="en-US" altLang="zh-CN" sz="2800" i="1" dirty="0">
                <a:latin typeface="Arial" charset="0"/>
              </a:rPr>
              <a:t>ρ</a:t>
            </a:r>
            <a:r>
              <a:rPr lang="zh-CN" altLang="en-US" sz="2800" dirty="0">
                <a:latin typeface="Arial" charset="0"/>
              </a:rPr>
              <a:t>：</a:t>
            </a:r>
            <a:r>
              <a:rPr lang="en-US" altLang="zh-CN" sz="2800" dirty="0">
                <a:latin typeface="Arial" charset="0"/>
              </a:rPr>
              <a:t>slice</a:t>
            </a:r>
            <a:r>
              <a:rPr lang="zh-CN" altLang="en-US" sz="2800" dirty="0">
                <a:latin typeface="Arial" charset="0"/>
              </a:rPr>
              <a:t>内部的转换</a:t>
            </a:r>
            <a:r>
              <a:rPr lang="zh-CN" altLang="en-US" sz="3200" dirty="0">
                <a:latin typeface="Arial" charset="0"/>
              </a:rPr>
              <a:t> </a:t>
            </a:r>
            <a:r>
              <a:rPr lang="zh-CN" altLang="en-US" sz="2800" dirty="0">
                <a:latin typeface="Arial" charset="0"/>
              </a:rPr>
              <a:t>，使每个</a:t>
            </a:r>
            <a:r>
              <a:rPr lang="en-US" altLang="zh-CN" sz="2800" dirty="0">
                <a:latin typeface="Arial" charset="0"/>
              </a:rPr>
              <a:t>slice</a:t>
            </a:r>
            <a:r>
              <a:rPr lang="zh-CN" altLang="en-US" sz="2800" dirty="0">
                <a:latin typeface="Arial" charset="0"/>
              </a:rPr>
              <a:t>之间的离散加快</a:t>
            </a:r>
          </a:p>
        </p:txBody>
      </p:sp>
      <p:sp>
        <p:nvSpPr>
          <p:cNvPr id="6"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6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6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8"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16922C8F-3BF5-4912-9BC2-C2B68005CEF1}" type="slidenum">
              <a:rPr lang="en-US" altLang="zh-CN" smtClean="0"/>
              <a:pPr/>
              <a:t>61</a:t>
            </a:fld>
            <a:r>
              <a:rPr lang="en-US" altLang="zh-CN" dirty="0" smtClean="0"/>
              <a:t>/</a:t>
            </a:r>
            <a:endParaRPr lang="en-US" altLang="zh-CN" dirty="0"/>
          </a:p>
        </p:txBody>
      </p:sp>
      <p:sp>
        <p:nvSpPr>
          <p:cNvPr id="587778" name="Rectangle 2"/>
          <p:cNvSpPr>
            <a:spLocks noGrp="1" noChangeArrowheads="1"/>
          </p:cNvSpPr>
          <p:nvPr>
            <p:ph type="title"/>
          </p:nvPr>
        </p:nvSpPr>
        <p:spPr>
          <a:xfrm>
            <a:off x="468313" y="762000"/>
            <a:ext cx="8229600" cy="638175"/>
          </a:xfrm>
        </p:spPr>
        <p:txBody>
          <a:bodyPr/>
          <a:lstStyle/>
          <a:p>
            <a:r>
              <a:rPr lang="en-US" altLang="zh-CN" dirty="0"/>
              <a:t>f[b]: </a:t>
            </a:r>
            <a:r>
              <a:rPr lang="en-US" altLang="en-US" i="1" dirty="0">
                <a:solidFill>
                  <a:schemeClr val="tx1"/>
                </a:solidFill>
              </a:rPr>
              <a:t>π</a:t>
            </a:r>
            <a:endParaRPr lang="en-US" altLang="zh-CN" i="1" dirty="0">
              <a:solidFill>
                <a:schemeClr val="tx1"/>
              </a:solidFill>
            </a:endParaRPr>
          </a:p>
        </p:txBody>
      </p:sp>
      <p:graphicFrame>
        <p:nvGraphicFramePr>
          <p:cNvPr id="587779" name="Object 3"/>
          <p:cNvGraphicFramePr>
            <a:graphicFrameLocks noChangeAspect="1"/>
          </p:cNvGraphicFramePr>
          <p:nvPr>
            <p:ph idx="1"/>
          </p:nvPr>
        </p:nvGraphicFramePr>
        <p:xfrm>
          <a:off x="5065713" y="2122488"/>
          <a:ext cx="1727200" cy="696912"/>
        </p:xfrm>
        <a:graphic>
          <a:graphicData uri="http://schemas.openxmlformats.org/presentationml/2006/ole">
            <p:oleObj spid="_x0000_s811010" name="Equation" r:id="rId3" imgW="1155600" imgH="457200" progId="Equation.DSMT4">
              <p:embed/>
            </p:oleObj>
          </a:graphicData>
        </a:graphic>
      </p:graphicFrame>
      <p:sp>
        <p:nvSpPr>
          <p:cNvPr id="587780" name="Rectangle 4"/>
          <p:cNvSpPr>
            <a:spLocks noGrp="1" noChangeArrowheads="1"/>
          </p:cNvSpPr>
          <p:nvPr>
            <p:ph type="body" idx="4294967295"/>
          </p:nvPr>
        </p:nvSpPr>
        <p:spPr>
          <a:xfrm>
            <a:off x="468313" y="1268413"/>
            <a:ext cx="8229600" cy="636587"/>
          </a:xfrm>
        </p:spPr>
        <p:txBody>
          <a:bodyPr/>
          <a:lstStyle/>
          <a:p>
            <a:pPr>
              <a:lnSpc>
                <a:spcPct val="90000"/>
              </a:lnSpc>
            </a:pPr>
            <a:r>
              <a:rPr lang="en-US" altLang="zh-CN" sz="2400" i="1" dirty="0" smtClean="0">
                <a:ea typeface="宋体" charset="-122"/>
              </a:rPr>
              <a:t>π</a:t>
            </a:r>
            <a:r>
              <a:rPr lang="zh-CN" altLang="en-US" sz="2400" dirty="0">
                <a:ea typeface="宋体" charset="-122"/>
              </a:rPr>
              <a:t>：对</a:t>
            </a:r>
            <a:r>
              <a:rPr lang="en-US" altLang="zh-CN" sz="2400" dirty="0">
                <a:ea typeface="宋体" charset="-122"/>
              </a:rPr>
              <a:t>lane</a:t>
            </a:r>
            <a:r>
              <a:rPr lang="zh-CN" altLang="en-US" sz="2400" dirty="0">
                <a:ea typeface="宋体" charset="-122"/>
              </a:rPr>
              <a:t>进行映射，三维数组高度离散，</a:t>
            </a:r>
            <a:r>
              <a:rPr lang="en-US" altLang="zh-CN" sz="2400" dirty="0">
                <a:ea typeface="宋体" charset="-122"/>
              </a:rPr>
              <a:t>z</a:t>
            </a:r>
            <a:r>
              <a:rPr lang="zh-CN" altLang="en-US" sz="2400" dirty="0">
                <a:ea typeface="宋体" charset="-122"/>
              </a:rPr>
              <a:t>轴有变换不变性</a:t>
            </a:r>
            <a:endParaRPr lang="zh-CN" altLang="en-US" sz="2400" i="1" dirty="0">
              <a:ea typeface="宋体" charset="-122"/>
            </a:endParaRPr>
          </a:p>
        </p:txBody>
      </p:sp>
      <p:sp>
        <p:nvSpPr>
          <p:cNvPr id="587781" name="Rectangle 5"/>
          <p:cNvSpPr>
            <a:spLocks noChangeArrowheads="1"/>
          </p:cNvSpPr>
          <p:nvPr/>
        </p:nvSpPr>
        <p:spPr bwMode="auto">
          <a:xfrm>
            <a:off x="0" y="3913188"/>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587782" name="Object 6"/>
          <p:cNvGraphicFramePr>
            <a:graphicFrameLocks noChangeAspect="1"/>
          </p:cNvGraphicFramePr>
          <p:nvPr/>
        </p:nvGraphicFramePr>
        <p:xfrm>
          <a:off x="900113" y="2173288"/>
          <a:ext cx="3430587" cy="514350"/>
        </p:xfrm>
        <a:graphic>
          <a:graphicData uri="http://schemas.openxmlformats.org/presentationml/2006/ole">
            <p:oleObj spid="_x0000_s811011" name="Equation" r:id="rId4" imgW="1333440" imgH="203040" progId="Equation.DSMT4">
              <p:embed/>
            </p:oleObj>
          </a:graphicData>
        </a:graphic>
      </p:graphicFrame>
      <p:sp>
        <p:nvSpPr>
          <p:cNvPr id="587783" name="Text Box 7"/>
          <p:cNvSpPr txBox="1">
            <a:spLocks noChangeArrowheads="1"/>
          </p:cNvSpPr>
          <p:nvPr/>
        </p:nvSpPr>
        <p:spPr bwMode="auto">
          <a:xfrm>
            <a:off x="4356100" y="2246313"/>
            <a:ext cx="719138" cy="366712"/>
          </a:xfrm>
          <a:prstGeom prst="rect">
            <a:avLst/>
          </a:prstGeom>
          <a:noFill/>
          <a:ln w="9525" algn="ctr">
            <a:noFill/>
            <a:miter lim="800000"/>
            <a:headEnd/>
            <a:tailEnd/>
          </a:ln>
          <a:effectLst/>
        </p:spPr>
        <p:txBody>
          <a:bodyPr>
            <a:spAutoFit/>
          </a:bodyPr>
          <a:lstStyle/>
          <a:p>
            <a:pPr algn="ctr">
              <a:spcBef>
                <a:spcPct val="50000"/>
              </a:spcBef>
            </a:pPr>
            <a:r>
              <a:rPr lang="zh-CN" altLang="en-US" sz="1800" b="0">
                <a:latin typeface="Arial" charset="0"/>
              </a:rPr>
              <a:t>其中</a:t>
            </a:r>
          </a:p>
        </p:txBody>
      </p:sp>
      <p:pic>
        <p:nvPicPr>
          <p:cNvPr id="587784" name="Picture 8"/>
          <p:cNvPicPr>
            <a:picLocks noChangeAspect="1" noChangeArrowheads="1"/>
          </p:cNvPicPr>
          <p:nvPr/>
        </p:nvPicPr>
        <p:blipFill>
          <a:blip r:embed="rId5" cstate="print"/>
          <a:srcRect/>
          <a:stretch>
            <a:fillRect/>
          </a:stretch>
        </p:blipFill>
        <p:spPr bwMode="auto">
          <a:xfrm>
            <a:off x="971550" y="2644775"/>
            <a:ext cx="5273675" cy="3465513"/>
          </a:xfrm>
          <a:prstGeom prst="rect">
            <a:avLst/>
          </a:prstGeom>
          <a:noFill/>
          <a:ln w="9525">
            <a:noFill/>
            <a:miter lim="800000"/>
            <a:headEnd/>
            <a:tailEnd/>
          </a:ln>
        </p:spPr>
      </p:pic>
      <p:sp>
        <p:nvSpPr>
          <p:cNvPr id="587785" name="Text Box 9"/>
          <p:cNvSpPr txBox="1">
            <a:spLocks noChangeArrowheads="1"/>
          </p:cNvSpPr>
          <p:nvPr/>
        </p:nvSpPr>
        <p:spPr bwMode="auto">
          <a:xfrm>
            <a:off x="2268538" y="5957888"/>
            <a:ext cx="2232025" cy="366712"/>
          </a:xfrm>
          <a:prstGeom prst="rect">
            <a:avLst/>
          </a:prstGeom>
          <a:noFill/>
          <a:ln w="9525" algn="ctr">
            <a:noFill/>
            <a:miter lim="800000"/>
            <a:headEnd/>
            <a:tailEnd/>
          </a:ln>
          <a:effectLst/>
        </p:spPr>
        <p:txBody>
          <a:bodyPr>
            <a:spAutoFit/>
          </a:bodyPr>
          <a:lstStyle/>
          <a:p>
            <a:pPr algn="ctr">
              <a:spcBef>
                <a:spcPct val="50000"/>
              </a:spcBef>
            </a:pPr>
            <a:r>
              <a:rPr lang="en-US" altLang="zh-CN" sz="1800" b="0">
                <a:latin typeface="Arial" charset="0"/>
              </a:rPr>
              <a:t>x=y=0</a:t>
            </a:r>
            <a:r>
              <a:rPr lang="zh-CN" altLang="en-US" sz="1800" b="0">
                <a:latin typeface="Arial" charset="0"/>
              </a:rPr>
              <a:t>位于平面中心</a:t>
            </a:r>
          </a:p>
        </p:txBody>
      </p:sp>
      <p:sp>
        <p:nvSpPr>
          <p:cNvPr id="11"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2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13"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DE6AEE4E-3D53-4AD4-853F-CF56119FE546}" type="slidenum">
              <a:rPr lang="en-US" altLang="zh-CN" smtClean="0"/>
              <a:pPr/>
              <a:t>62</a:t>
            </a:fld>
            <a:r>
              <a:rPr lang="en-US" altLang="zh-CN" dirty="0" smtClean="0"/>
              <a:t>/</a:t>
            </a:r>
            <a:endParaRPr lang="en-US" altLang="zh-CN" dirty="0"/>
          </a:p>
        </p:txBody>
      </p:sp>
      <p:sp>
        <p:nvSpPr>
          <p:cNvPr id="588802" name="Rectangle 2"/>
          <p:cNvSpPr>
            <a:spLocks noGrp="1" noChangeArrowheads="1"/>
          </p:cNvSpPr>
          <p:nvPr>
            <p:ph type="title"/>
          </p:nvPr>
        </p:nvSpPr>
        <p:spPr>
          <a:xfrm>
            <a:off x="533400" y="838200"/>
            <a:ext cx="7696200" cy="533400"/>
          </a:xfrm>
        </p:spPr>
        <p:txBody>
          <a:bodyPr/>
          <a:lstStyle/>
          <a:p>
            <a:r>
              <a:rPr lang="en-US" altLang="zh-CN" dirty="0"/>
              <a:t>f[b]: </a:t>
            </a:r>
            <a:r>
              <a:rPr lang="en-US" altLang="en-US" i="1" dirty="0" smtClean="0">
                <a:sym typeface="Symbol"/>
              </a:rPr>
              <a:t></a:t>
            </a:r>
            <a:endParaRPr lang="en-US" altLang="zh-CN" i="1" dirty="0"/>
          </a:p>
        </p:txBody>
      </p:sp>
      <p:sp>
        <p:nvSpPr>
          <p:cNvPr id="588803" name="Rectangle 3"/>
          <p:cNvSpPr>
            <a:spLocks noChangeArrowheads="1"/>
          </p:cNvSpPr>
          <p:nvPr/>
        </p:nvSpPr>
        <p:spPr bwMode="auto">
          <a:xfrm>
            <a:off x="0" y="3300413"/>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588804" name="Object 4"/>
          <p:cNvGraphicFramePr>
            <a:graphicFrameLocks noChangeAspect="1"/>
          </p:cNvGraphicFramePr>
          <p:nvPr/>
        </p:nvGraphicFramePr>
        <p:xfrm>
          <a:off x="971550" y="1341438"/>
          <a:ext cx="4322763" cy="469900"/>
        </p:xfrm>
        <a:graphic>
          <a:graphicData uri="http://schemas.openxmlformats.org/presentationml/2006/ole">
            <p:oleObj spid="_x0000_s812034" name="Equation" r:id="rId3" imgW="2361960" imgH="253800" progId="Equation.DSMT4">
              <p:embed/>
            </p:oleObj>
          </a:graphicData>
        </a:graphic>
      </p:graphicFrame>
      <p:pic>
        <p:nvPicPr>
          <p:cNvPr id="588805" name="Picture 5"/>
          <p:cNvPicPr>
            <a:picLocks noChangeAspect="1" noChangeArrowheads="1"/>
          </p:cNvPicPr>
          <p:nvPr/>
        </p:nvPicPr>
        <p:blipFill>
          <a:blip r:embed="rId4" cstate="print"/>
          <a:srcRect/>
          <a:stretch>
            <a:fillRect/>
          </a:stretch>
        </p:blipFill>
        <p:spPr bwMode="auto">
          <a:xfrm>
            <a:off x="1042988" y="1773238"/>
            <a:ext cx="3233737" cy="3600450"/>
          </a:xfrm>
          <a:prstGeom prst="rect">
            <a:avLst/>
          </a:prstGeom>
          <a:noFill/>
          <a:ln w="9525">
            <a:noFill/>
            <a:miter lim="800000"/>
            <a:headEnd/>
            <a:tailEnd/>
          </a:ln>
        </p:spPr>
      </p:pic>
      <p:sp>
        <p:nvSpPr>
          <p:cNvPr id="588806" name="Text Box 6"/>
          <p:cNvSpPr txBox="1">
            <a:spLocks noChangeArrowheads="1"/>
          </p:cNvSpPr>
          <p:nvPr/>
        </p:nvSpPr>
        <p:spPr bwMode="auto">
          <a:xfrm>
            <a:off x="971550" y="5300663"/>
            <a:ext cx="7639050" cy="1061829"/>
          </a:xfrm>
          <a:prstGeom prst="rect">
            <a:avLst/>
          </a:prstGeom>
          <a:noFill/>
          <a:ln w="9525" algn="ctr">
            <a:noFill/>
            <a:miter lim="800000"/>
            <a:headEnd/>
            <a:tailEnd/>
          </a:ln>
          <a:effectLst/>
        </p:spPr>
        <p:txBody>
          <a:bodyPr wrap="square">
            <a:spAutoFit/>
          </a:bodyPr>
          <a:lstStyle/>
          <a:p>
            <a:pPr algn="l">
              <a:spcBef>
                <a:spcPct val="50000"/>
              </a:spcBef>
            </a:pPr>
            <a:r>
              <a:rPr lang="en-US" altLang="en-US" sz="1800" i="1" dirty="0" smtClean="0">
                <a:latin typeface="+mn-ea"/>
                <a:ea typeface="+mn-ea"/>
                <a:sym typeface="Symbol"/>
              </a:rPr>
              <a:t></a:t>
            </a:r>
            <a:r>
              <a:rPr lang="zh-CN" altLang="en-US" sz="1800" dirty="0" smtClean="0">
                <a:solidFill>
                  <a:schemeClr val="tx2"/>
                </a:solidFill>
                <a:latin typeface="+mn-ea"/>
                <a:ea typeface="+mn-ea"/>
              </a:rPr>
              <a:t>：</a:t>
            </a:r>
            <a:r>
              <a:rPr lang="zh-CN" altLang="en-US" sz="1800" dirty="0">
                <a:latin typeface="+mn-ea"/>
                <a:ea typeface="+mn-ea"/>
              </a:rPr>
              <a:t>唯一的非线性映射，实现简单的非线性传播。</a:t>
            </a:r>
          </a:p>
          <a:p>
            <a:pPr algn="l">
              <a:spcBef>
                <a:spcPct val="50000"/>
              </a:spcBef>
            </a:pPr>
            <a:r>
              <a:rPr lang="zh-CN" altLang="en-US" sz="1800" dirty="0">
                <a:latin typeface="+mn-ea"/>
                <a:ea typeface="+mn-ea"/>
              </a:rPr>
              <a:t>该函数与</a:t>
            </a:r>
            <a:r>
              <a:rPr lang="en-US" altLang="zh-CN" sz="1800" i="1" dirty="0">
                <a:latin typeface="+mn-ea"/>
                <a:ea typeface="+mn-ea"/>
              </a:rPr>
              <a:t>θ</a:t>
            </a:r>
            <a:r>
              <a:rPr lang="zh-CN" altLang="en-US" sz="1800" dirty="0">
                <a:latin typeface="+mn-ea"/>
                <a:ea typeface="+mn-ea"/>
              </a:rPr>
              <a:t>相互作用，使每一轮迭代的每个输入比特都潜在的影响了</a:t>
            </a:r>
            <a:r>
              <a:rPr lang="en-US" altLang="zh-CN" sz="1800" dirty="0">
                <a:latin typeface="+mn-ea"/>
                <a:ea typeface="+mn-ea"/>
              </a:rPr>
              <a:t>31</a:t>
            </a:r>
            <a:r>
              <a:rPr lang="zh-CN" altLang="en-US" sz="1800" dirty="0">
                <a:latin typeface="+mn-ea"/>
                <a:ea typeface="+mn-ea"/>
              </a:rPr>
              <a:t>个输出比特 </a:t>
            </a:r>
          </a:p>
        </p:txBody>
      </p:sp>
      <p:sp>
        <p:nvSpPr>
          <p:cNvPr id="588807" name="Oval 7"/>
          <p:cNvSpPr>
            <a:spLocks noChangeArrowheads="1"/>
          </p:cNvSpPr>
          <p:nvPr/>
        </p:nvSpPr>
        <p:spPr bwMode="auto">
          <a:xfrm>
            <a:off x="2916238" y="2276475"/>
            <a:ext cx="288925" cy="288925"/>
          </a:xfrm>
          <a:prstGeom prst="ellipse">
            <a:avLst/>
          </a:prstGeom>
          <a:solidFill>
            <a:schemeClr val="accent1"/>
          </a:solidFill>
          <a:ln w="9525" algn="ctr">
            <a:solidFill>
              <a:schemeClr val="tx1"/>
            </a:solidFill>
            <a:round/>
            <a:headEnd/>
            <a:tailEnd/>
          </a:ln>
          <a:effectLst/>
        </p:spPr>
        <p:txBody>
          <a:bodyPr wrap="none" anchor="ctr"/>
          <a:lstStyle/>
          <a:p>
            <a:endParaRPr lang="zh-CN" altLang="en-US"/>
          </a:p>
        </p:txBody>
      </p:sp>
      <p:graphicFrame>
        <p:nvGraphicFramePr>
          <p:cNvPr id="588808" name="Object 8"/>
          <p:cNvGraphicFramePr>
            <a:graphicFrameLocks noChangeAspect="1"/>
          </p:cNvGraphicFramePr>
          <p:nvPr>
            <p:ph idx="1"/>
          </p:nvPr>
        </p:nvGraphicFramePr>
        <p:xfrm>
          <a:off x="3913188" y="2098675"/>
          <a:ext cx="4176712" cy="3252788"/>
        </p:xfrm>
        <a:graphic>
          <a:graphicData uri="http://schemas.openxmlformats.org/presentationml/2006/ole">
            <p:oleObj spid="_x0000_s812035" name="Visio" r:id="rId5" imgW="2679703" imgH="2049606" progId="Visio.Drawing.11">
              <p:embed/>
            </p:oleObj>
          </a:graphicData>
        </a:graphic>
      </p:graphicFrame>
      <p:sp>
        <p:nvSpPr>
          <p:cNvPr id="588809" name="Oval 9"/>
          <p:cNvSpPr>
            <a:spLocks noChangeArrowheads="1"/>
          </p:cNvSpPr>
          <p:nvPr/>
        </p:nvSpPr>
        <p:spPr bwMode="auto">
          <a:xfrm>
            <a:off x="2916238" y="4724400"/>
            <a:ext cx="288925" cy="288925"/>
          </a:xfrm>
          <a:prstGeom prst="ellipse">
            <a:avLst/>
          </a:prstGeom>
          <a:solidFill>
            <a:schemeClr val="accent1"/>
          </a:solidFill>
          <a:ln w="9525" algn="ctr">
            <a:solidFill>
              <a:schemeClr val="tx1"/>
            </a:solidFill>
            <a:round/>
            <a:headEnd/>
            <a:tailEnd/>
          </a:ln>
          <a:effectLst/>
        </p:spPr>
        <p:txBody>
          <a:bodyPr wrap="none" anchor="ctr"/>
          <a:lstStyle/>
          <a:p>
            <a:endParaRPr lang="zh-CN" altLang="en-US"/>
          </a:p>
        </p:txBody>
      </p:sp>
      <p:sp>
        <p:nvSpPr>
          <p:cNvPr id="588810" name="Oval 10"/>
          <p:cNvSpPr>
            <a:spLocks noChangeArrowheads="1"/>
          </p:cNvSpPr>
          <p:nvPr/>
        </p:nvSpPr>
        <p:spPr bwMode="auto">
          <a:xfrm>
            <a:off x="1908175" y="4724400"/>
            <a:ext cx="288925" cy="288925"/>
          </a:xfrm>
          <a:prstGeom prst="ellipse">
            <a:avLst/>
          </a:prstGeom>
          <a:solidFill>
            <a:schemeClr val="accent1"/>
          </a:solidFill>
          <a:ln w="9525" algn="ctr">
            <a:solidFill>
              <a:schemeClr val="tx1"/>
            </a:solidFill>
            <a:round/>
            <a:headEnd/>
            <a:tailEnd/>
          </a:ln>
          <a:effectLst/>
        </p:spPr>
        <p:txBody>
          <a:bodyPr wrap="none" anchor="ctr"/>
          <a:lstStyle/>
          <a:p>
            <a:endParaRPr lang="zh-CN" altLang="en-US"/>
          </a:p>
        </p:txBody>
      </p:sp>
      <p:sp>
        <p:nvSpPr>
          <p:cNvPr id="588811" name="Oval 11"/>
          <p:cNvSpPr>
            <a:spLocks noChangeArrowheads="1"/>
          </p:cNvSpPr>
          <p:nvPr/>
        </p:nvSpPr>
        <p:spPr bwMode="auto">
          <a:xfrm>
            <a:off x="2411413" y="4724400"/>
            <a:ext cx="288925" cy="288925"/>
          </a:xfrm>
          <a:prstGeom prst="ellipse">
            <a:avLst/>
          </a:prstGeom>
          <a:solidFill>
            <a:schemeClr val="accent1"/>
          </a:solidFill>
          <a:ln w="9525" algn="ctr">
            <a:solidFill>
              <a:schemeClr val="tx1"/>
            </a:solidFill>
            <a:round/>
            <a:headEnd/>
            <a:tailEnd/>
          </a:ln>
          <a:effectLst/>
        </p:spPr>
        <p:txBody>
          <a:bodyPr wrap="none" anchor="ctr"/>
          <a:lstStyle/>
          <a:p>
            <a:endParaRPr lang="zh-CN" altLang="en-US"/>
          </a:p>
        </p:txBody>
      </p:sp>
      <p:sp>
        <p:nvSpPr>
          <p:cNvPr id="13"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2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1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0" nodeType="clickEffect">
                                  <p:stCondLst>
                                    <p:cond delay="0"/>
                                  </p:stCondLst>
                                  <p:childTnLst>
                                    <p:set>
                                      <p:cBhvr>
                                        <p:cTn id="10" dur="1" fill="hold">
                                          <p:stCondLst>
                                            <p:cond delay="0"/>
                                          </p:stCondLst>
                                        </p:cTn>
                                        <p:tgtEl>
                                          <p:spTgt spid="588810"/>
                                        </p:tgtEl>
                                        <p:attrNameLst>
                                          <p:attrName>style.visibility</p:attrName>
                                        </p:attrNameLst>
                                      </p:cBhvr>
                                      <p:to>
                                        <p:strVal val="visible"/>
                                      </p:to>
                                    </p:set>
                                    <p:anim calcmode="lin" valueType="num">
                                      <p:cBhvr>
                                        <p:cTn id="11" dur="1000" fill="hold"/>
                                        <p:tgtEl>
                                          <p:spTgt spid="588810"/>
                                        </p:tgtEl>
                                        <p:attrNameLst>
                                          <p:attrName>ppt_x</p:attrName>
                                        </p:attrNameLst>
                                      </p:cBhvr>
                                      <p:tavLst>
                                        <p:tav tm="0">
                                          <p:val>
                                            <p:strVal val="#ppt_x-.2"/>
                                          </p:val>
                                        </p:tav>
                                        <p:tav tm="100000">
                                          <p:val>
                                            <p:strVal val="#ppt_x"/>
                                          </p:val>
                                        </p:tav>
                                      </p:tavLst>
                                    </p:anim>
                                    <p:anim calcmode="lin" valueType="num">
                                      <p:cBhvr>
                                        <p:cTn id="12" dur="1000" fill="hold"/>
                                        <p:tgtEl>
                                          <p:spTgt spid="588810"/>
                                        </p:tgtEl>
                                        <p:attrNameLst>
                                          <p:attrName>ppt_y</p:attrName>
                                        </p:attrNameLst>
                                      </p:cBhvr>
                                      <p:tavLst>
                                        <p:tav tm="0">
                                          <p:val>
                                            <p:strVal val="#ppt_y"/>
                                          </p:val>
                                        </p:tav>
                                        <p:tav tm="100000">
                                          <p:val>
                                            <p:strVal val="#ppt_y"/>
                                          </p:val>
                                        </p:tav>
                                      </p:tavLst>
                                    </p:anim>
                                    <p:animEffect transition="in" filter="wipe(right)" prLst="gradientSize: 0.1">
                                      <p:cBhvr>
                                        <p:cTn id="13" dur="1000"/>
                                        <p:tgtEl>
                                          <p:spTgt spid="588810"/>
                                        </p:tgtEl>
                                      </p:cBhvr>
                                    </p:animEffect>
                                  </p:childTnLst>
                                </p:cTn>
                              </p:par>
                              <p:par>
                                <p:cTn id="14" presetID="29" presetClass="entr" presetSubtype="0" fill="hold" grpId="0" nodeType="withEffect">
                                  <p:stCondLst>
                                    <p:cond delay="0"/>
                                  </p:stCondLst>
                                  <p:childTnLst>
                                    <p:set>
                                      <p:cBhvr>
                                        <p:cTn id="15" dur="1" fill="hold">
                                          <p:stCondLst>
                                            <p:cond delay="0"/>
                                          </p:stCondLst>
                                        </p:cTn>
                                        <p:tgtEl>
                                          <p:spTgt spid="588811"/>
                                        </p:tgtEl>
                                        <p:attrNameLst>
                                          <p:attrName>style.visibility</p:attrName>
                                        </p:attrNameLst>
                                      </p:cBhvr>
                                      <p:to>
                                        <p:strVal val="visible"/>
                                      </p:to>
                                    </p:set>
                                    <p:anim calcmode="lin" valueType="num">
                                      <p:cBhvr>
                                        <p:cTn id="16" dur="1000" fill="hold"/>
                                        <p:tgtEl>
                                          <p:spTgt spid="588811"/>
                                        </p:tgtEl>
                                        <p:attrNameLst>
                                          <p:attrName>ppt_x</p:attrName>
                                        </p:attrNameLst>
                                      </p:cBhvr>
                                      <p:tavLst>
                                        <p:tav tm="0">
                                          <p:val>
                                            <p:strVal val="#ppt_x-.2"/>
                                          </p:val>
                                        </p:tav>
                                        <p:tav tm="100000">
                                          <p:val>
                                            <p:strVal val="#ppt_x"/>
                                          </p:val>
                                        </p:tav>
                                      </p:tavLst>
                                    </p:anim>
                                    <p:anim calcmode="lin" valueType="num">
                                      <p:cBhvr>
                                        <p:cTn id="17" dur="1000" fill="hold"/>
                                        <p:tgtEl>
                                          <p:spTgt spid="588811"/>
                                        </p:tgtEl>
                                        <p:attrNameLst>
                                          <p:attrName>ppt_y</p:attrName>
                                        </p:attrNameLst>
                                      </p:cBhvr>
                                      <p:tavLst>
                                        <p:tav tm="0">
                                          <p:val>
                                            <p:strVal val="#ppt_y"/>
                                          </p:val>
                                        </p:tav>
                                        <p:tav tm="100000">
                                          <p:val>
                                            <p:strVal val="#ppt_y"/>
                                          </p:val>
                                        </p:tav>
                                      </p:tavLst>
                                    </p:anim>
                                    <p:animEffect transition="in" filter="wipe(right)" prLst="gradientSize: 0.1">
                                      <p:cBhvr>
                                        <p:cTn id="18" dur="1000"/>
                                        <p:tgtEl>
                                          <p:spTgt spid="588811"/>
                                        </p:tgtEl>
                                      </p:cBhvr>
                                    </p:animEffect>
                                  </p:childTnLst>
                                </p:cTn>
                              </p:par>
                              <p:par>
                                <p:cTn id="19" presetID="29" presetClass="entr" presetSubtype="0" fill="hold" grpId="0" nodeType="withEffect">
                                  <p:stCondLst>
                                    <p:cond delay="0"/>
                                  </p:stCondLst>
                                  <p:childTnLst>
                                    <p:set>
                                      <p:cBhvr>
                                        <p:cTn id="20" dur="1" fill="hold">
                                          <p:stCondLst>
                                            <p:cond delay="0"/>
                                          </p:stCondLst>
                                        </p:cTn>
                                        <p:tgtEl>
                                          <p:spTgt spid="588809"/>
                                        </p:tgtEl>
                                        <p:attrNameLst>
                                          <p:attrName>style.visibility</p:attrName>
                                        </p:attrNameLst>
                                      </p:cBhvr>
                                      <p:to>
                                        <p:strVal val="visible"/>
                                      </p:to>
                                    </p:set>
                                    <p:anim calcmode="lin" valueType="num">
                                      <p:cBhvr>
                                        <p:cTn id="21" dur="1000" fill="hold"/>
                                        <p:tgtEl>
                                          <p:spTgt spid="588809"/>
                                        </p:tgtEl>
                                        <p:attrNameLst>
                                          <p:attrName>ppt_x</p:attrName>
                                        </p:attrNameLst>
                                      </p:cBhvr>
                                      <p:tavLst>
                                        <p:tav tm="0">
                                          <p:val>
                                            <p:strVal val="#ppt_x-.2"/>
                                          </p:val>
                                        </p:tav>
                                        <p:tav tm="100000">
                                          <p:val>
                                            <p:strVal val="#ppt_x"/>
                                          </p:val>
                                        </p:tav>
                                      </p:tavLst>
                                    </p:anim>
                                    <p:anim calcmode="lin" valueType="num">
                                      <p:cBhvr>
                                        <p:cTn id="22" dur="1000" fill="hold"/>
                                        <p:tgtEl>
                                          <p:spTgt spid="588809"/>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88809"/>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588808"/>
                                        </p:tgtEl>
                                        <p:attrNameLst>
                                          <p:attrName>style.visibility</p:attrName>
                                        </p:attrNameLst>
                                      </p:cBhvr>
                                      <p:to>
                                        <p:strVal val="visible"/>
                                      </p:to>
                                    </p:set>
                                    <p:anim calcmode="lin" valueType="num">
                                      <p:cBhvr>
                                        <p:cTn id="28" dur="1000" fill="hold"/>
                                        <p:tgtEl>
                                          <p:spTgt spid="588808"/>
                                        </p:tgtEl>
                                        <p:attrNameLst>
                                          <p:attrName>ppt_x</p:attrName>
                                        </p:attrNameLst>
                                      </p:cBhvr>
                                      <p:tavLst>
                                        <p:tav tm="0">
                                          <p:val>
                                            <p:strVal val="#ppt_x-.2"/>
                                          </p:val>
                                        </p:tav>
                                        <p:tav tm="100000">
                                          <p:val>
                                            <p:strVal val="#ppt_x"/>
                                          </p:val>
                                        </p:tav>
                                      </p:tavLst>
                                    </p:anim>
                                    <p:anim calcmode="lin" valueType="num">
                                      <p:cBhvr>
                                        <p:cTn id="29" dur="1000" fill="hold"/>
                                        <p:tgtEl>
                                          <p:spTgt spid="588808"/>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88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7" grpId="0" animBg="1"/>
      <p:bldP spid="588809" grpId="0" animBg="1"/>
      <p:bldP spid="588810" grpId="0" animBg="1"/>
      <p:bldP spid="5888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7"/>
          <p:cNvSpPr>
            <a:spLocks noGrp="1"/>
          </p:cNvSpPr>
          <p:nvPr>
            <p:ph type="sldNum" sz="quarter" idx="12"/>
          </p:nvPr>
        </p:nvSpPr>
        <p:spPr/>
        <p:txBody>
          <a:bodyPr/>
          <a:lstStyle/>
          <a:p>
            <a:fld id="{E17C2AB0-7489-483F-AEAA-D1127D613A9B}" type="slidenum">
              <a:rPr lang="en-US" altLang="zh-CN" smtClean="0"/>
              <a:pPr/>
              <a:t>63</a:t>
            </a:fld>
            <a:r>
              <a:rPr lang="en-US" altLang="zh-CN" dirty="0" smtClean="0"/>
              <a:t>/</a:t>
            </a:r>
            <a:endParaRPr lang="en-US" altLang="zh-CN" dirty="0"/>
          </a:p>
        </p:txBody>
      </p:sp>
      <p:sp>
        <p:nvSpPr>
          <p:cNvPr id="590850" name="Rectangle 2"/>
          <p:cNvSpPr>
            <a:spLocks noGrp="1" noChangeArrowheads="1"/>
          </p:cNvSpPr>
          <p:nvPr>
            <p:ph type="title"/>
          </p:nvPr>
        </p:nvSpPr>
        <p:spPr>
          <a:xfrm>
            <a:off x="533400" y="1036638"/>
            <a:ext cx="7010400" cy="563562"/>
          </a:xfrm>
        </p:spPr>
        <p:txBody>
          <a:bodyPr/>
          <a:lstStyle/>
          <a:p>
            <a:r>
              <a:rPr lang="en-US" altLang="zh-CN" dirty="0"/>
              <a:t>f[b]:</a:t>
            </a:r>
            <a:r>
              <a:rPr lang="en-US" altLang="zh-CN" i="1" dirty="0"/>
              <a:t>τ</a:t>
            </a:r>
          </a:p>
        </p:txBody>
      </p:sp>
      <p:sp>
        <p:nvSpPr>
          <p:cNvPr id="590851" name="Rectangle 3"/>
          <p:cNvSpPr>
            <a:spLocks noGrp="1" noChangeArrowheads="1"/>
          </p:cNvSpPr>
          <p:nvPr>
            <p:ph type="body" sz="half" idx="1"/>
          </p:nvPr>
        </p:nvSpPr>
        <p:spPr/>
        <p:txBody>
          <a:bodyPr/>
          <a:lstStyle/>
          <a:p>
            <a:endParaRPr lang="en-US" altLang="zh-CN" sz="2800" dirty="0"/>
          </a:p>
          <a:p>
            <a:endParaRPr lang="en-US" altLang="zh-CN" sz="2800" dirty="0"/>
          </a:p>
          <a:p>
            <a:endParaRPr lang="en-US" altLang="zh-CN" sz="2800" dirty="0"/>
          </a:p>
          <a:p>
            <a:endParaRPr lang="en-US" altLang="zh-CN" sz="2800" dirty="0"/>
          </a:p>
        </p:txBody>
      </p:sp>
      <p:sp>
        <p:nvSpPr>
          <p:cNvPr id="590852"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590854" name="Object 6"/>
          <p:cNvGraphicFramePr>
            <a:graphicFrameLocks noChangeAspect="1"/>
          </p:cNvGraphicFramePr>
          <p:nvPr>
            <p:ph sz="half" idx="4294967295"/>
          </p:nvPr>
        </p:nvGraphicFramePr>
        <p:xfrm>
          <a:off x="658812" y="1628775"/>
          <a:ext cx="2160588" cy="504825"/>
        </p:xfrm>
        <a:graphic>
          <a:graphicData uri="http://schemas.openxmlformats.org/presentationml/2006/ole">
            <p:oleObj spid="_x0000_s814083" name="Equation" r:id="rId3" imgW="1104840" imgH="253800" progId="Equation.DSMT4">
              <p:embed/>
            </p:oleObj>
          </a:graphicData>
        </a:graphic>
      </p:graphicFrame>
      <p:graphicFrame>
        <p:nvGraphicFramePr>
          <p:cNvPr id="590855" name="Object 7"/>
          <p:cNvGraphicFramePr>
            <a:graphicFrameLocks noChangeAspect="1"/>
          </p:cNvGraphicFramePr>
          <p:nvPr>
            <p:ph sz="quarter" idx="3"/>
          </p:nvPr>
        </p:nvGraphicFramePr>
        <p:xfrm>
          <a:off x="744538" y="3498850"/>
          <a:ext cx="3311525" cy="2647950"/>
        </p:xfrm>
        <a:graphic>
          <a:graphicData uri="http://schemas.openxmlformats.org/presentationml/2006/ole">
            <p:oleObj spid="_x0000_s814084" name="Visio" r:id="rId4" imgW="2488585" imgH="1953779" progId="Visio.Drawing.11">
              <p:embed/>
            </p:oleObj>
          </a:graphicData>
        </a:graphic>
      </p:graphicFrame>
      <p:sp>
        <p:nvSpPr>
          <p:cNvPr id="590856" name="AutoShape 8"/>
          <p:cNvSpPr>
            <a:spLocks noChangeArrowheads="1"/>
          </p:cNvSpPr>
          <p:nvPr/>
        </p:nvSpPr>
        <p:spPr bwMode="auto">
          <a:xfrm>
            <a:off x="6372225" y="3657600"/>
            <a:ext cx="574675" cy="576263"/>
          </a:xfrm>
          <a:prstGeom prst="cube">
            <a:avLst>
              <a:gd name="adj" fmla="val 25000"/>
            </a:avLst>
          </a:prstGeom>
          <a:solidFill>
            <a:srgbClr val="800080"/>
          </a:solidFill>
          <a:ln w="9525">
            <a:solidFill>
              <a:schemeClr val="tx1"/>
            </a:solidFill>
            <a:miter lim="800000"/>
            <a:headEnd/>
            <a:tailEnd/>
          </a:ln>
          <a:effectLst/>
        </p:spPr>
        <p:txBody>
          <a:bodyPr wrap="none" anchor="ctr"/>
          <a:lstStyle/>
          <a:p>
            <a:endParaRPr lang="zh-CN" altLang="en-US"/>
          </a:p>
        </p:txBody>
      </p:sp>
      <p:sp>
        <p:nvSpPr>
          <p:cNvPr id="590857" name="AutoShape 9"/>
          <p:cNvSpPr>
            <a:spLocks noChangeArrowheads="1"/>
          </p:cNvSpPr>
          <p:nvPr/>
        </p:nvSpPr>
        <p:spPr bwMode="auto">
          <a:xfrm>
            <a:off x="6227763" y="3802063"/>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58" name="AutoShape 10"/>
          <p:cNvSpPr>
            <a:spLocks noChangeArrowheads="1"/>
          </p:cNvSpPr>
          <p:nvPr/>
        </p:nvSpPr>
        <p:spPr bwMode="auto">
          <a:xfrm>
            <a:off x="6083300" y="3944938"/>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59" name="AutoShape 11"/>
          <p:cNvSpPr>
            <a:spLocks noChangeArrowheads="1"/>
          </p:cNvSpPr>
          <p:nvPr/>
        </p:nvSpPr>
        <p:spPr bwMode="auto">
          <a:xfrm>
            <a:off x="5940425" y="4089400"/>
            <a:ext cx="574675" cy="576263"/>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60" name="AutoShape 12"/>
          <p:cNvSpPr>
            <a:spLocks noChangeArrowheads="1"/>
          </p:cNvSpPr>
          <p:nvPr/>
        </p:nvSpPr>
        <p:spPr bwMode="auto">
          <a:xfrm>
            <a:off x="5795963" y="4233863"/>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61" name="AutoShape 13"/>
          <p:cNvSpPr>
            <a:spLocks noChangeArrowheads="1"/>
          </p:cNvSpPr>
          <p:nvPr/>
        </p:nvSpPr>
        <p:spPr bwMode="auto">
          <a:xfrm>
            <a:off x="5651500" y="4378325"/>
            <a:ext cx="574675" cy="576263"/>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62" name="AutoShape 14"/>
          <p:cNvSpPr>
            <a:spLocks noChangeArrowheads="1"/>
          </p:cNvSpPr>
          <p:nvPr/>
        </p:nvSpPr>
        <p:spPr bwMode="auto">
          <a:xfrm>
            <a:off x="5507038" y="4521200"/>
            <a:ext cx="574675" cy="576263"/>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63" name="AutoShape 15"/>
          <p:cNvSpPr>
            <a:spLocks noChangeArrowheads="1"/>
          </p:cNvSpPr>
          <p:nvPr/>
        </p:nvSpPr>
        <p:spPr bwMode="auto">
          <a:xfrm>
            <a:off x="5364163" y="4665663"/>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64" name="AutoShape 16"/>
          <p:cNvSpPr>
            <a:spLocks noChangeArrowheads="1"/>
          </p:cNvSpPr>
          <p:nvPr/>
        </p:nvSpPr>
        <p:spPr bwMode="auto">
          <a:xfrm>
            <a:off x="5219700" y="4810125"/>
            <a:ext cx="574675" cy="576263"/>
          </a:xfrm>
          <a:prstGeom prst="cube">
            <a:avLst>
              <a:gd name="adj" fmla="val 25000"/>
            </a:avLst>
          </a:prstGeom>
          <a:solidFill>
            <a:srgbClr val="800000"/>
          </a:solidFill>
          <a:ln w="9525">
            <a:solidFill>
              <a:schemeClr val="tx1"/>
            </a:solidFill>
            <a:miter lim="800000"/>
            <a:headEnd/>
            <a:tailEnd/>
          </a:ln>
          <a:effectLst/>
        </p:spPr>
        <p:txBody>
          <a:bodyPr wrap="none" anchor="ctr"/>
          <a:lstStyle/>
          <a:p>
            <a:endParaRPr lang="zh-CN" altLang="en-US"/>
          </a:p>
        </p:txBody>
      </p:sp>
      <p:sp>
        <p:nvSpPr>
          <p:cNvPr id="590865" name="AutoShape 17"/>
          <p:cNvSpPr>
            <a:spLocks noChangeArrowheads="1"/>
          </p:cNvSpPr>
          <p:nvPr/>
        </p:nvSpPr>
        <p:spPr bwMode="auto">
          <a:xfrm>
            <a:off x="5075238" y="4954588"/>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66" name="AutoShape 18"/>
          <p:cNvSpPr>
            <a:spLocks noChangeArrowheads="1"/>
          </p:cNvSpPr>
          <p:nvPr/>
        </p:nvSpPr>
        <p:spPr bwMode="auto">
          <a:xfrm>
            <a:off x="4930775" y="5097463"/>
            <a:ext cx="574675" cy="576262"/>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67" name="AutoShape 19"/>
          <p:cNvSpPr>
            <a:spLocks noChangeArrowheads="1"/>
          </p:cNvSpPr>
          <p:nvPr/>
        </p:nvSpPr>
        <p:spPr bwMode="auto">
          <a:xfrm>
            <a:off x="4787900" y="5241925"/>
            <a:ext cx="574675" cy="576263"/>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68" name="AutoShape 20"/>
          <p:cNvSpPr>
            <a:spLocks noChangeArrowheads="1"/>
          </p:cNvSpPr>
          <p:nvPr/>
        </p:nvSpPr>
        <p:spPr bwMode="auto">
          <a:xfrm>
            <a:off x="4643438" y="5386388"/>
            <a:ext cx="574675" cy="576262"/>
          </a:xfrm>
          <a:prstGeom prst="cube">
            <a:avLst>
              <a:gd name="adj" fmla="val 25000"/>
            </a:avLst>
          </a:prstGeom>
          <a:solidFill>
            <a:srgbClr val="008000"/>
          </a:solidFill>
          <a:ln w="9525">
            <a:solidFill>
              <a:schemeClr val="tx1"/>
            </a:solidFill>
            <a:miter lim="800000"/>
            <a:headEnd/>
            <a:tailEnd/>
          </a:ln>
          <a:effectLst/>
        </p:spPr>
        <p:txBody>
          <a:bodyPr wrap="none" anchor="ctr"/>
          <a:lstStyle/>
          <a:p>
            <a:endParaRPr lang="zh-CN" altLang="en-US"/>
          </a:p>
        </p:txBody>
      </p:sp>
      <p:sp>
        <p:nvSpPr>
          <p:cNvPr id="590869" name="AutoShape 21"/>
          <p:cNvSpPr>
            <a:spLocks noChangeArrowheads="1"/>
          </p:cNvSpPr>
          <p:nvPr/>
        </p:nvSpPr>
        <p:spPr bwMode="auto">
          <a:xfrm>
            <a:off x="4498975" y="5530850"/>
            <a:ext cx="574675" cy="576263"/>
          </a:xfrm>
          <a:prstGeom prst="cube">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90870" name="AutoShape 22"/>
          <p:cNvSpPr>
            <a:spLocks noChangeArrowheads="1"/>
          </p:cNvSpPr>
          <p:nvPr/>
        </p:nvSpPr>
        <p:spPr bwMode="auto">
          <a:xfrm>
            <a:off x="4356100" y="5673725"/>
            <a:ext cx="574675" cy="576263"/>
          </a:xfrm>
          <a:prstGeom prst="cube">
            <a:avLst>
              <a:gd name="adj" fmla="val 25000"/>
            </a:avLst>
          </a:prstGeom>
          <a:solidFill>
            <a:srgbClr val="008080"/>
          </a:solidFill>
          <a:ln w="9525">
            <a:solidFill>
              <a:schemeClr val="tx1"/>
            </a:solidFill>
            <a:miter lim="800000"/>
            <a:headEnd/>
            <a:tailEnd/>
          </a:ln>
          <a:effectLst/>
        </p:spPr>
        <p:txBody>
          <a:bodyPr wrap="none" anchor="ctr"/>
          <a:lstStyle/>
          <a:p>
            <a:endParaRPr lang="zh-CN" altLang="en-US"/>
          </a:p>
        </p:txBody>
      </p:sp>
      <p:sp>
        <p:nvSpPr>
          <p:cNvPr id="590871" name="AutoShape 23"/>
          <p:cNvSpPr>
            <a:spLocks noChangeArrowheads="1"/>
          </p:cNvSpPr>
          <p:nvPr/>
        </p:nvSpPr>
        <p:spPr bwMode="auto">
          <a:xfrm>
            <a:off x="4211638" y="5818188"/>
            <a:ext cx="574675" cy="576262"/>
          </a:xfrm>
          <a:prstGeom prst="cube">
            <a:avLst>
              <a:gd name="adj"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90872" name="Line 24"/>
          <p:cNvSpPr>
            <a:spLocks noChangeShapeType="1"/>
          </p:cNvSpPr>
          <p:nvPr/>
        </p:nvSpPr>
        <p:spPr bwMode="auto">
          <a:xfrm>
            <a:off x="4500563" y="5889625"/>
            <a:ext cx="935037" cy="2889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90873" name="Text Box 25"/>
          <p:cNvSpPr txBox="1">
            <a:spLocks noChangeArrowheads="1"/>
          </p:cNvSpPr>
          <p:nvPr/>
        </p:nvSpPr>
        <p:spPr bwMode="auto">
          <a:xfrm>
            <a:off x="5508625" y="6034088"/>
            <a:ext cx="358775" cy="366712"/>
          </a:xfrm>
          <a:prstGeom prst="rect">
            <a:avLst/>
          </a:prstGeom>
          <a:noFill/>
          <a:ln w="9525" algn="ctr">
            <a:noFill/>
            <a:miter lim="800000"/>
            <a:headEnd/>
            <a:tailEnd/>
          </a:ln>
          <a:effectLst/>
        </p:spPr>
        <p:txBody>
          <a:bodyPr>
            <a:spAutoFit/>
          </a:bodyPr>
          <a:lstStyle/>
          <a:p>
            <a:pPr algn="ctr">
              <a:spcBef>
                <a:spcPct val="50000"/>
              </a:spcBef>
            </a:pPr>
            <a:r>
              <a:rPr lang="en-US" altLang="zh-CN" sz="1800" b="0">
                <a:latin typeface="Arial" charset="0"/>
              </a:rPr>
              <a:t>0</a:t>
            </a:r>
          </a:p>
        </p:txBody>
      </p:sp>
      <p:sp>
        <p:nvSpPr>
          <p:cNvPr id="590874" name="Line 26"/>
          <p:cNvSpPr>
            <a:spLocks noChangeShapeType="1"/>
          </p:cNvSpPr>
          <p:nvPr/>
        </p:nvSpPr>
        <p:spPr bwMode="auto">
          <a:xfrm flipH="1" flipV="1">
            <a:off x="4284663" y="5386388"/>
            <a:ext cx="358775" cy="35877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90875" name="Text Box 27"/>
          <p:cNvSpPr txBox="1">
            <a:spLocks noChangeArrowheads="1"/>
          </p:cNvSpPr>
          <p:nvPr/>
        </p:nvSpPr>
        <p:spPr bwMode="auto">
          <a:xfrm>
            <a:off x="3995738" y="5026025"/>
            <a:ext cx="431800" cy="366713"/>
          </a:xfrm>
          <a:prstGeom prst="rect">
            <a:avLst/>
          </a:prstGeom>
          <a:noFill/>
          <a:ln w="9525" algn="ctr">
            <a:noFill/>
            <a:miter lim="800000"/>
            <a:headEnd/>
            <a:tailEnd/>
          </a:ln>
          <a:effectLst/>
        </p:spPr>
        <p:txBody>
          <a:bodyPr>
            <a:spAutoFit/>
          </a:bodyPr>
          <a:lstStyle/>
          <a:p>
            <a:pPr algn="ctr">
              <a:spcBef>
                <a:spcPct val="50000"/>
              </a:spcBef>
            </a:pPr>
            <a:r>
              <a:rPr lang="en-US" altLang="zh-CN" sz="1800" b="0">
                <a:latin typeface="Arial" charset="0"/>
              </a:rPr>
              <a:t>1</a:t>
            </a:r>
          </a:p>
        </p:txBody>
      </p:sp>
      <p:sp>
        <p:nvSpPr>
          <p:cNvPr id="590876" name="Line 28"/>
          <p:cNvSpPr>
            <a:spLocks noChangeShapeType="1"/>
          </p:cNvSpPr>
          <p:nvPr/>
        </p:nvSpPr>
        <p:spPr bwMode="auto">
          <a:xfrm>
            <a:off x="5003800" y="5457825"/>
            <a:ext cx="720725" cy="144463"/>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90877" name="Text Box 29"/>
          <p:cNvSpPr txBox="1">
            <a:spLocks noChangeArrowheads="1"/>
          </p:cNvSpPr>
          <p:nvPr/>
        </p:nvSpPr>
        <p:spPr bwMode="auto">
          <a:xfrm>
            <a:off x="5795963" y="5457825"/>
            <a:ext cx="360362" cy="366713"/>
          </a:xfrm>
          <a:prstGeom prst="rect">
            <a:avLst/>
          </a:prstGeom>
          <a:noFill/>
          <a:ln w="9525" algn="ctr">
            <a:noFill/>
            <a:miter lim="800000"/>
            <a:headEnd/>
            <a:tailEnd/>
          </a:ln>
          <a:effectLst/>
        </p:spPr>
        <p:txBody>
          <a:bodyPr>
            <a:spAutoFit/>
          </a:bodyPr>
          <a:lstStyle/>
          <a:p>
            <a:pPr algn="ctr">
              <a:spcBef>
                <a:spcPct val="50000"/>
              </a:spcBef>
            </a:pPr>
            <a:r>
              <a:rPr lang="en-US" altLang="zh-CN" sz="1800" b="0">
                <a:latin typeface="Arial" charset="0"/>
              </a:rPr>
              <a:t>3</a:t>
            </a:r>
          </a:p>
        </p:txBody>
      </p:sp>
      <p:sp>
        <p:nvSpPr>
          <p:cNvPr id="590878" name="Line 30"/>
          <p:cNvSpPr>
            <a:spLocks noChangeShapeType="1"/>
          </p:cNvSpPr>
          <p:nvPr/>
        </p:nvSpPr>
        <p:spPr bwMode="auto">
          <a:xfrm flipH="1" flipV="1">
            <a:off x="4932363" y="4449763"/>
            <a:ext cx="503237" cy="4318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90879" name="Text Box 31"/>
          <p:cNvSpPr txBox="1">
            <a:spLocks noChangeArrowheads="1"/>
          </p:cNvSpPr>
          <p:nvPr/>
        </p:nvSpPr>
        <p:spPr bwMode="auto">
          <a:xfrm>
            <a:off x="4643438" y="4089400"/>
            <a:ext cx="431800" cy="366713"/>
          </a:xfrm>
          <a:prstGeom prst="rect">
            <a:avLst/>
          </a:prstGeom>
          <a:noFill/>
          <a:ln w="9525" algn="ctr">
            <a:noFill/>
            <a:miter lim="800000"/>
            <a:headEnd/>
            <a:tailEnd/>
          </a:ln>
          <a:effectLst/>
        </p:spPr>
        <p:txBody>
          <a:bodyPr>
            <a:spAutoFit/>
          </a:bodyPr>
          <a:lstStyle/>
          <a:p>
            <a:pPr algn="ctr">
              <a:spcBef>
                <a:spcPct val="50000"/>
              </a:spcBef>
            </a:pPr>
            <a:r>
              <a:rPr lang="en-US" altLang="zh-CN" sz="1800" b="0">
                <a:latin typeface="Arial" charset="0"/>
              </a:rPr>
              <a:t>7</a:t>
            </a:r>
          </a:p>
        </p:txBody>
      </p:sp>
      <p:sp>
        <p:nvSpPr>
          <p:cNvPr id="590880" name="Line 32"/>
          <p:cNvSpPr>
            <a:spLocks noChangeShapeType="1"/>
          </p:cNvSpPr>
          <p:nvPr/>
        </p:nvSpPr>
        <p:spPr bwMode="auto">
          <a:xfrm>
            <a:off x="6732588" y="3729038"/>
            <a:ext cx="647700" cy="730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90881" name="Text Box 33"/>
          <p:cNvSpPr txBox="1">
            <a:spLocks noChangeArrowheads="1"/>
          </p:cNvSpPr>
          <p:nvPr/>
        </p:nvSpPr>
        <p:spPr bwMode="auto">
          <a:xfrm>
            <a:off x="7308850" y="3657600"/>
            <a:ext cx="504825" cy="366713"/>
          </a:xfrm>
          <a:prstGeom prst="rect">
            <a:avLst/>
          </a:prstGeom>
          <a:noFill/>
          <a:ln w="9525" algn="ctr">
            <a:noFill/>
            <a:miter lim="800000"/>
            <a:headEnd/>
            <a:tailEnd/>
          </a:ln>
          <a:effectLst/>
        </p:spPr>
        <p:txBody>
          <a:bodyPr>
            <a:spAutoFit/>
          </a:bodyPr>
          <a:lstStyle/>
          <a:p>
            <a:pPr algn="ctr">
              <a:spcBef>
                <a:spcPct val="50000"/>
              </a:spcBef>
            </a:pPr>
            <a:r>
              <a:rPr lang="en-US" altLang="zh-CN" sz="1800" b="0">
                <a:latin typeface="Arial" charset="0"/>
              </a:rPr>
              <a:t>15</a:t>
            </a:r>
          </a:p>
        </p:txBody>
      </p:sp>
      <p:sp>
        <p:nvSpPr>
          <p:cNvPr id="590882" name="Text Box 34"/>
          <p:cNvSpPr txBox="1">
            <a:spLocks noChangeArrowheads="1"/>
          </p:cNvSpPr>
          <p:nvPr/>
        </p:nvSpPr>
        <p:spPr bwMode="auto">
          <a:xfrm>
            <a:off x="6096000" y="1447800"/>
            <a:ext cx="2743200" cy="1463675"/>
          </a:xfrm>
          <a:prstGeom prst="rect">
            <a:avLst/>
          </a:prstGeom>
          <a:noFill/>
          <a:ln w="9525" algn="ctr">
            <a:noFill/>
            <a:miter lim="800000"/>
            <a:headEnd/>
            <a:tailEnd/>
          </a:ln>
          <a:effectLst/>
        </p:spPr>
        <p:txBody>
          <a:bodyPr wrap="square" anchor="b">
            <a:spAutoFit/>
          </a:bodyPr>
          <a:lstStyle/>
          <a:p>
            <a:pPr algn="l">
              <a:spcBef>
                <a:spcPct val="50000"/>
              </a:spcBef>
            </a:pPr>
            <a:r>
              <a:rPr lang="en-US" altLang="zh-CN" sz="2000" i="1" dirty="0" err="1">
                <a:latin typeface="Times New Roman" pitchFamily="18" charset="0"/>
                <a:ea typeface="+mn-ea"/>
                <a:cs typeface="Times New Roman" pitchFamily="18" charset="0"/>
              </a:rPr>
              <a:t>i</a:t>
            </a:r>
            <a:r>
              <a:rPr lang="en-US" altLang="zh-CN" sz="2000" i="1" baseline="-25000" dirty="0" err="1">
                <a:latin typeface="Times New Roman" pitchFamily="18" charset="0"/>
                <a:ea typeface="+mn-ea"/>
                <a:cs typeface="Times New Roman" pitchFamily="18" charset="0"/>
              </a:rPr>
              <a:t>r</a:t>
            </a:r>
            <a:r>
              <a:rPr lang="zh-CN" altLang="en-US" sz="2000" dirty="0">
                <a:latin typeface="Times New Roman" pitchFamily="18" charset="0"/>
                <a:ea typeface="+mn-ea"/>
                <a:cs typeface="Times New Roman" pitchFamily="18" charset="0"/>
              </a:rPr>
              <a:t>是当前压缩的轮数</a:t>
            </a:r>
          </a:p>
          <a:p>
            <a:pPr algn="l">
              <a:spcBef>
                <a:spcPct val="50000"/>
              </a:spcBef>
            </a:pPr>
            <a:r>
              <a:rPr lang="zh-CN" altLang="en-US" sz="2000" dirty="0">
                <a:latin typeface="Times New Roman" pitchFamily="18" charset="0"/>
                <a:ea typeface="+mn-ea"/>
                <a:cs typeface="Times New Roman" pitchFamily="18" charset="0"/>
              </a:rPr>
              <a:t>这个加法只有在</a:t>
            </a:r>
            <a:r>
              <a:rPr lang="en-US" altLang="zh-CN" sz="2000" dirty="0">
                <a:latin typeface="Times New Roman" pitchFamily="18" charset="0"/>
                <a:ea typeface="+mn-ea"/>
                <a:cs typeface="Times New Roman" pitchFamily="18" charset="0"/>
              </a:rPr>
              <a:t>x=y=0</a:t>
            </a:r>
            <a:r>
              <a:rPr lang="zh-CN" altLang="en-US" sz="2000" dirty="0">
                <a:latin typeface="Times New Roman" pitchFamily="18" charset="0"/>
                <a:ea typeface="+mn-ea"/>
                <a:cs typeface="Times New Roman" pitchFamily="18" charset="0"/>
              </a:rPr>
              <a:t>对应的</a:t>
            </a:r>
            <a:r>
              <a:rPr lang="en-US" altLang="zh-CN" sz="2000" dirty="0">
                <a:latin typeface="Times New Roman" pitchFamily="18" charset="0"/>
                <a:ea typeface="+mn-ea"/>
                <a:cs typeface="Times New Roman" pitchFamily="18" charset="0"/>
              </a:rPr>
              <a:t>lane</a:t>
            </a:r>
            <a:r>
              <a:rPr lang="zh-CN" altLang="en-US" sz="2000" dirty="0">
                <a:latin typeface="Times New Roman" pitchFamily="18" charset="0"/>
                <a:ea typeface="+mn-ea"/>
                <a:cs typeface="Times New Roman" pitchFamily="18" charset="0"/>
              </a:rPr>
              <a:t>上的</a:t>
            </a:r>
            <a:r>
              <a:rPr lang="en-US" altLang="zh-CN" sz="2000" dirty="0">
                <a:latin typeface="Times New Roman" pitchFamily="18" charset="0"/>
                <a:ea typeface="+mn-ea"/>
                <a:cs typeface="Times New Roman" pitchFamily="18" charset="0"/>
              </a:rPr>
              <a:t>l</a:t>
            </a:r>
            <a:r>
              <a:rPr lang="zh-CN" altLang="en-US" sz="2000" dirty="0">
                <a:latin typeface="Times New Roman" pitchFamily="18" charset="0"/>
                <a:ea typeface="+mn-ea"/>
                <a:cs typeface="Times New Roman" pitchFamily="18" charset="0"/>
              </a:rPr>
              <a:t>个比特起作用</a:t>
            </a:r>
          </a:p>
        </p:txBody>
      </p:sp>
      <p:sp>
        <p:nvSpPr>
          <p:cNvPr id="38"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2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39"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40" name="Text Box 34"/>
          <p:cNvSpPr txBox="1">
            <a:spLocks noChangeArrowheads="1"/>
          </p:cNvSpPr>
          <p:nvPr/>
        </p:nvSpPr>
        <p:spPr bwMode="auto">
          <a:xfrm>
            <a:off x="533400" y="2057400"/>
            <a:ext cx="5334000" cy="1323439"/>
          </a:xfrm>
          <a:prstGeom prst="rect">
            <a:avLst/>
          </a:prstGeom>
          <a:noFill/>
          <a:ln w="9525" algn="ctr">
            <a:noFill/>
            <a:miter lim="800000"/>
            <a:headEnd/>
            <a:tailEnd/>
          </a:ln>
          <a:effectLst/>
        </p:spPr>
        <p:txBody>
          <a:bodyPr wrap="square" anchor="b">
            <a:spAutoFit/>
          </a:bodyPr>
          <a:lstStyle/>
          <a:p>
            <a:pPr algn="l">
              <a:spcBef>
                <a:spcPct val="50000"/>
              </a:spcBef>
            </a:pPr>
            <a:r>
              <a:rPr lang="en-US" altLang="zh-CN" sz="2000" i="1" dirty="0" smtClean="0">
                <a:latin typeface="Times New Roman" pitchFamily="18" charset="0"/>
                <a:ea typeface="+mn-ea"/>
                <a:cs typeface="Times New Roman" pitchFamily="18" charset="0"/>
              </a:rPr>
              <a:t>RC</a:t>
            </a:r>
            <a:r>
              <a:rPr lang="en-US" altLang="zh-CN" sz="2000" dirty="0" smtClean="0">
                <a:latin typeface="Times New Roman" pitchFamily="18" charset="0"/>
                <a:ea typeface="+mn-ea"/>
                <a:cs typeface="Times New Roman" pitchFamily="18" charset="0"/>
              </a:rPr>
              <a:t>[</a:t>
            </a:r>
            <a:r>
              <a:rPr lang="en-US" altLang="zh-CN" sz="2000" i="1" dirty="0" err="1" smtClean="0">
                <a:latin typeface="Times New Roman" pitchFamily="18" charset="0"/>
                <a:ea typeface="+mn-ea"/>
                <a:cs typeface="Times New Roman" pitchFamily="18" charset="0"/>
              </a:rPr>
              <a:t>i</a:t>
            </a:r>
            <a:r>
              <a:rPr lang="en-US" altLang="zh-CN" sz="2000" i="1" baseline="-25000" dirty="0" err="1" smtClean="0">
                <a:latin typeface="Times New Roman" pitchFamily="18" charset="0"/>
                <a:ea typeface="+mn-ea"/>
                <a:cs typeface="Times New Roman" pitchFamily="18" charset="0"/>
              </a:rPr>
              <a:t>r</a:t>
            </a:r>
            <a:r>
              <a:rPr lang="en-US" altLang="zh-CN" sz="2000" dirty="0" smtClean="0">
                <a:latin typeface="Times New Roman" pitchFamily="18" charset="0"/>
                <a:ea typeface="+mn-ea"/>
                <a:cs typeface="Times New Roman" pitchFamily="18" charset="0"/>
              </a:rPr>
              <a:t>][0][0][2</a:t>
            </a:r>
            <a:r>
              <a:rPr lang="en-US" altLang="zh-CN" sz="2000" i="1" baseline="30000" dirty="0" smtClean="0">
                <a:latin typeface="Times New Roman" pitchFamily="18" charset="0"/>
                <a:ea typeface="+mn-ea"/>
                <a:cs typeface="Times New Roman" pitchFamily="18" charset="0"/>
              </a:rPr>
              <a:t>j</a:t>
            </a:r>
            <a:r>
              <a:rPr lang="en-US" altLang="zh-CN" sz="2000" dirty="0" smtClean="0">
                <a:latin typeface="Times New Roman" pitchFamily="18" charset="0"/>
                <a:ea typeface="+mn-ea"/>
                <a:cs typeface="Times New Roman" pitchFamily="18" charset="0"/>
              </a:rPr>
              <a:t>-1]=</a:t>
            </a:r>
            <a:r>
              <a:rPr lang="en-US" altLang="zh-CN" sz="2000" i="1" dirty="0" err="1" smtClean="0">
                <a:latin typeface="Times New Roman" pitchFamily="18" charset="0"/>
                <a:ea typeface="+mn-ea"/>
                <a:cs typeface="Times New Roman" pitchFamily="18" charset="0"/>
              </a:rPr>
              <a:t>rc</a:t>
            </a:r>
            <a:r>
              <a:rPr lang="en-US" altLang="zh-CN" sz="2000" dirty="0" smtClean="0">
                <a:latin typeface="Times New Roman" pitchFamily="18" charset="0"/>
                <a:ea typeface="+mn-ea"/>
                <a:cs typeface="Times New Roman" pitchFamily="18" charset="0"/>
              </a:rPr>
              <a:t>[</a:t>
            </a:r>
            <a:r>
              <a:rPr lang="en-US" altLang="zh-CN" sz="2000" i="1" dirty="0" smtClean="0">
                <a:latin typeface="Times New Roman" pitchFamily="18" charset="0"/>
                <a:ea typeface="+mn-ea"/>
                <a:cs typeface="Times New Roman" pitchFamily="18" charset="0"/>
              </a:rPr>
              <a:t>j</a:t>
            </a:r>
            <a:r>
              <a:rPr lang="en-US" altLang="zh-CN" sz="2000" dirty="0" smtClean="0">
                <a:latin typeface="Times New Roman" pitchFamily="18" charset="0"/>
                <a:ea typeface="+mn-ea"/>
                <a:cs typeface="Times New Roman" pitchFamily="18" charset="0"/>
              </a:rPr>
              <a:t>+7</a:t>
            </a:r>
            <a:r>
              <a:rPr lang="en-US" altLang="zh-CN" sz="2000" i="1" dirty="0" smtClean="0">
                <a:latin typeface="Times New Roman" pitchFamily="18" charset="0"/>
                <a:ea typeface="+mn-ea"/>
                <a:cs typeface="Times New Roman" pitchFamily="18" charset="0"/>
              </a:rPr>
              <a:t>i</a:t>
            </a:r>
            <a:r>
              <a:rPr lang="en-US" altLang="zh-CN" sz="2000" i="1" baseline="-25000" dirty="0" smtClean="0">
                <a:latin typeface="Times New Roman" pitchFamily="18" charset="0"/>
                <a:ea typeface="+mn-ea"/>
                <a:cs typeface="Times New Roman" pitchFamily="18" charset="0"/>
              </a:rPr>
              <a:t>r</a:t>
            </a:r>
            <a:r>
              <a:rPr lang="en-US" altLang="zh-CN" sz="2000" dirty="0" smtClean="0">
                <a:latin typeface="Times New Roman" pitchFamily="18" charset="0"/>
                <a:ea typeface="+mn-ea"/>
                <a:cs typeface="Times New Roman" pitchFamily="18" charset="0"/>
              </a:rPr>
              <a:t>]</a:t>
            </a:r>
            <a:r>
              <a:rPr lang="zh-CN" altLang="en-US" sz="2000" dirty="0" smtClean="0">
                <a:latin typeface="Times New Roman" pitchFamily="18" charset="0"/>
                <a:ea typeface="+mn-ea"/>
                <a:cs typeface="Times New Roman" pitchFamily="18" charset="0"/>
              </a:rPr>
              <a:t>，</a:t>
            </a:r>
            <a:r>
              <a:rPr lang="en-US" altLang="zh-CN" sz="2000" dirty="0" smtClean="0">
                <a:latin typeface="Times New Roman" pitchFamily="18" charset="0"/>
                <a:ea typeface="+mn-ea"/>
                <a:cs typeface="Times New Roman" pitchFamily="18" charset="0"/>
              </a:rPr>
              <a:t>0</a:t>
            </a:r>
            <a:r>
              <a:rPr lang="en-US" altLang="zh-CN" sz="2000" dirty="0" smtClean="0">
                <a:latin typeface="Times New Roman" pitchFamily="18" charset="0"/>
                <a:ea typeface="+mn-ea"/>
                <a:cs typeface="Times New Roman" pitchFamily="18" charset="0"/>
                <a:sym typeface="Symbol"/>
              </a:rPr>
              <a:t></a:t>
            </a:r>
            <a:r>
              <a:rPr lang="en-US" altLang="zh-CN" sz="2000" i="1" dirty="0" smtClean="0">
                <a:latin typeface="Times New Roman" pitchFamily="18" charset="0"/>
                <a:ea typeface="+mn-ea"/>
                <a:cs typeface="Times New Roman" pitchFamily="18" charset="0"/>
                <a:sym typeface="Symbol"/>
              </a:rPr>
              <a:t>j</a:t>
            </a:r>
            <a:r>
              <a:rPr lang="en-US" altLang="zh-CN" sz="2000" dirty="0" smtClean="0">
                <a:latin typeface="Times New Roman" pitchFamily="18" charset="0"/>
                <a:ea typeface="+mn-ea"/>
                <a:cs typeface="Times New Roman" pitchFamily="18" charset="0"/>
                <a:sym typeface="Symbol"/>
              </a:rPr>
              <a:t></a:t>
            </a:r>
            <a:r>
              <a:rPr lang="en-US" altLang="zh-CN" sz="2000" i="1" dirty="0" smtClean="0">
                <a:latin typeface="Times New Roman" pitchFamily="18" charset="0"/>
                <a:ea typeface="+mn-ea"/>
                <a:cs typeface="Times New Roman" pitchFamily="18" charset="0"/>
                <a:sym typeface="Symbol"/>
              </a:rPr>
              <a:t>l</a:t>
            </a:r>
            <a:endParaRPr lang="zh-CN" altLang="en-US" sz="2000" i="1" dirty="0">
              <a:latin typeface="Times New Roman" pitchFamily="18" charset="0"/>
              <a:ea typeface="+mn-ea"/>
              <a:cs typeface="Times New Roman" pitchFamily="18" charset="0"/>
            </a:endParaRPr>
          </a:p>
          <a:p>
            <a:pPr algn="l">
              <a:spcBef>
                <a:spcPct val="50000"/>
              </a:spcBef>
            </a:pPr>
            <a:r>
              <a:rPr lang="zh-CN" altLang="en-US" sz="2000" dirty="0" smtClean="0">
                <a:latin typeface="Times New Roman" pitchFamily="18" charset="0"/>
                <a:ea typeface="+mn-ea"/>
                <a:cs typeface="Times New Roman" pitchFamily="18" charset="0"/>
              </a:rPr>
              <a:t>其中</a:t>
            </a:r>
            <a:r>
              <a:rPr lang="en-US" altLang="zh-CN" sz="2000" i="1" dirty="0" smtClean="0">
                <a:latin typeface="Times New Roman" pitchFamily="18" charset="0"/>
                <a:cs typeface="Times New Roman" pitchFamily="18" charset="0"/>
              </a:rPr>
              <a:t>RC</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i</a:t>
            </a:r>
            <a:r>
              <a:rPr lang="en-US" altLang="zh-CN" sz="2000" i="1" baseline="-25000" dirty="0" err="1" smtClean="0">
                <a:latin typeface="Times New Roman" pitchFamily="18" charset="0"/>
                <a:cs typeface="Times New Roman" pitchFamily="18" charset="0"/>
              </a:rPr>
              <a:t>r</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整体作为三维矩阵名称</a:t>
            </a:r>
            <a:endParaRPr lang="en-US" altLang="zh-CN" sz="2000" dirty="0" smtClean="0">
              <a:latin typeface="Times New Roman" pitchFamily="18" charset="0"/>
              <a:cs typeface="Times New Roman" pitchFamily="18" charset="0"/>
            </a:endParaRPr>
          </a:p>
          <a:p>
            <a:pPr algn="l">
              <a:spcBef>
                <a:spcPct val="50000"/>
              </a:spcBef>
            </a:pPr>
            <a:r>
              <a:rPr lang="en-US" altLang="zh-CN" sz="2000" i="1" dirty="0" err="1" smtClean="0">
                <a:latin typeface="Times New Roman" pitchFamily="18" charset="0"/>
                <a:cs typeface="Times New Roman" pitchFamily="18" charset="0"/>
              </a:rPr>
              <a:t>r</a:t>
            </a:r>
            <a:r>
              <a:rPr lang="en-US" altLang="zh-CN" sz="2000" i="1" dirty="0" err="1" smtClean="0">
                <a:latin typeface="Times New Roman" pitchFamily="18" charset="0"/>
                <a:cs typeface="Times New Roman" pitchFamily="18" charset="0"/>
              </a:rPr>
              <a:t>c</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t</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x</a:t>
            </a:r>
            <a:r>
              <a:rPr lang="en-US" altLang="zh-CN" sz="2000" i="1" baseline="30000" dirty="0" err="1" smtClean="0">
                <a:latin typeface="Times New Roman" pitchFamily="18" charset="0"/>
                <a:cs typeface="Times New Roman" pitchFamily="18" charset="0"/>
              </a:rPr>
              <a:t>t</a:t>
            </a:r>
            <a:r>
              <a:rPr lang="en-US" altLang="zh-CN" sz="2000" dirty="0" smtClean="0">
                <a:latin typeface="Times New Roman" pitchFamily="18" charset="0"/>
                <a:cs typeface="Times New Roman" pitchFamily="18" charset="0"/>
              </a:rPr>
              <a:t> mod </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8</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rPr>
              <a:t>+1) mod </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  in CF(2)[</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1FBDBE5-5675-468D-8605-DA4C0EA8CAFD}" type="slidenum">
              <a:rPr lang="en-US" altLang="zh-CN" smtClean="0"/>
              <a:pPr/>
              <a:t>64</a:t>
            </a:fld>
            <a:r>
              <a:rPr lang="en-US" altLang="zh-CN" dirty="0" smtClean="0"/>
              <a:t>/</a:t>
            </a:r>
            <a:endParaRPr lang="en-US" altLang="zh-CN" dirty="0"/>
          </a:p>
        </p:txBody>
      </p:sp>
      <p:sp>
        <p:nvSpPr>
          <p:cNvPr id="591874" name="Rectangle 2"/>
          <p:cNvSpPr>
            <a:spLocks noGrp="1" noChangeArrowheads="1"/>
          </p:cNvSpPr>
          <p:nvPr>
            <p:ph type="title"/>
          </p:nvPr>
        </p:nvSpPr>
        <p:spPr>
          <a:xfrm>
            <a:off x="533400" y="1219200"/>
            <a:ext cx="7696200" cy="533400"/>
          </a:xfrm>
        </p:spPr>
        <p:txBody>
          <a:bodyPr/>
          <a:lstStyle/>
          <a:p>
            <a:r>
              <a:rPr lang="en-US" altLang="zh-CN" dirty="0"/>
              <a:t>f[b]</a:t>
            </a:r>
          </a:p>
        </p:txBody>
      </p:sp>
      <p:sp>
        <p:nvSpPr>
          <p:cNvPr id="591875" name="Text Box 3"/>
          <p:cNvSpPr txBox="1">
            <a:spLocks noChangeArrowheads="1"/>
          </p:cNvSpPr>
          <p:nvPr/>
        </p:nvSpPr>
        <p:spPr bwMode="auto">
          <a:xfrm>
            <a:off x="685800" y="1905000"/>
            <a:ext cx="7561263" cy="954107"/>
          </a:xfrm>
          <a:prstGeom prst="rect">
            <a:avLst/>
          </a:prstGeom>
          <a:noFill/>
          <a:ln w="9525" algn="ctr">
            <a:noFill/>
            <a:miter lim="800000"/>
            <a:headEnd/>
            <a:tailEnd/>
          </a:ln>
          <a:effectLst/>
        </p:spPr>
        <p:txBody>
          <a:bodyPr wrap="square">
            <a:spAutoFit/>
          </a:bodyPr>
          <a:lstStyle/>
          <a:p>
            <a:pPr algn="l"/>
            <a:r>
              <a:rPr lang="en-US" altLang="zh-CN" sz="2800" dirty="0">
                <a:latin typeface="Times New Roman" pitchFamily="18" charset="0"/>
                <a:ea typeface="华文中宋" pitchFamily="2" charset="-122"/>
                <a:cs typeface="Times New Roman" pitchFamily="18" charset="0"/>
              </a:rPr>
              <a:t>Sponge</a:t>
            </a:r>
            <a:r>
              <a:rPr lang="zh-CN" altLang="en-US" sz="2800" dirty="0">
                <a:latin typeface="Times New Roman" pitchFamily="18" charset="0"/>
                <a:ea typeface="华文中宋" pitchFamily="2" charset="-122"/>
                <a:cs typeface="Times New Roman" pitchFamily="18" charset="0"/>
              </a:rPr>
              <a:t>函数中，</a:t>
            </a:r>
            <a:r>
              <a:rPr lang="en-US" altLang="zh-CN" sz="2800" i="1" dirty="0">
                <a:latin typeface="Times New Roman" pitchFamily="18" charset="0"/>
                <a:ea typeface="华文中宋" pitchFamily="2" charset="-122"/>
                <a:cs typeface="Times New Roman" pitchFamily="18" charset="0"/>
              </a:rPr>
              <a:t>f</a:t>
            </a:r>
            <a:r>
              <a:rPr lang="zh-CN" altLang="en-US" sz="2800" dirty="0">
                <a:latin typeface="Times New Roman" pitchFamily="18" charset="0"/>
                <a:ea typeface="华文中宋" pitchFamily="2" charset="-122"/>
                <a:cs typeface="Times New Roman" pitchFamily="18" charset="0"/>
              </a:rPr>
              <a:t>对</a:t>
            </a:r>
            <a:r>
              <a:rPr lang="en-US" altLang="zh-CN" sz="2800" i="1" dirty="0">
                <a:latin typeface="Times New Roman" pitchFamily="18" charset="0"/>
                <a:ea typeface="华文中宋" pitchFamily="2" charset="-122"/>
                <a:cs typeface="Times New Roman" pitchFamily="18" charset="0"/>
              </a:rPr>
              <a:t>θ</a:t>
            </a:r>
            <a:r>
              <a:rPr lang="zh-CN" altLang="en-US" sz="2800" i="1" dirty="0">
                <a:latin typeface="Times New Roman" pitchFamily="18" charset="0"/>
                <a:ea typeface="华文中宋" pitchFamily="2" charset="-122"/>
                <a:cs typeface="Times New Roman" pitchFamily="18" charset="0"/>
              </a:rPr>
              <a:t>、</a:t>
            </a:r>
            <a:r>
              <a:rPr lang="en-US" altLang="zh-CN" sz="2800" i="1" dirty="0">
                <a:latin typeface="Times New Roman" pitchFamily="18" charset="0"/>
                <a:ea typeface="华文中宋" pitchFamily="2" charset="-122"/>
                <a:cs typeface="Times New Roman" pitchFamily="18" charset="0"/>
              </a:rPr>
              <a:t>ρ</a:t>
            </a:r>
            <a:r>
              <a:rPr lang="zh-CN" altLang="en-US" sz="2800" i="1" dirty="0">
                <a:latin typeface="Times New Roman" pitchFamily="18" charset="0"/>
                <a:ea typeface="华文中宋" pitchFamily="2" charset="-122"/>
                <a:cs typeface="Times New Roman" pitchFamily="18" charset="0"/>
              </a:rPr>
              <a:t>、</a:t>
            </a:r>
            <a:r>
              <a:rPr lang="en-US" altLang="zh-CN" sz="2800" i="1" dirty="0">
                <a:latin typeface="Times New Roman" pitchFamily="18" charset="0"/>
                <a:ea typeface="华文中宋" pitchFamily="2" charset="-122"/>
                <a:cs typeface="Times New Roman" pitchFamily="18" charset="0"/>
              </a:rPr>
              <a:t>π</a:t>
            </a:r>
            <a:r>
              <a:rPr lang="zh-CN" altLang="en-US" sz="2800" i="1" dirty="0">
                <a:latin typeface="Times New Roman" pitchFamily="18" charset="0"/>
                <a:ea typeface="华文中宋" pitchFamily="2" charset="-122"/>
                <a:cs typeface="Times New Roman" pitchFamily="18" charset="0"/>
              </a:rPr>
              <a:t>、</a:t>
            </a:r>
            <a:r>
              <a:rPr lang="en-US" altLang="zh-CN" sz="2800" i="1" dirty="0">
                <a:latin typeface="Times New Roman" pitchFamily="18" charset="0"/>
                <a:ea typeface="华文中宋" pitchFamily="2" charset="-122"/>
                <a:cs typeface="Times New Roman" pitchFamily="18" charset="0"/>
              </a:rPr>
              <a:t>χ</a:t>
            </a:r>
            <a:r>
              <a:rPr lang="zh-CN" altLang="en-US" sz="2800" dirty="0">
                <a:latin typeface="Times New Roman" pitchFamily="18" charset="0"/>
                <a:ea typeface="华文中宋" pitchFamily="2" charset="-122"/>
                <a:cs typeface="Times New Roman" pitchFamily="18" charset="0"/>
              </a:rPr>
              <a:t>和</a:t>
            </a:r>
            <a:r>
              <a:rPr lang="en-US" altLang="zh-CN" sz="2800" i="1" dirty="0">
                <a:latin typeface="Times New Roman" pitchFamily="18" charset="0"/>
                <a:ea typeface="华文中宋" pitchFamily="2" charset="-122"/>
                <a:cs typeface="Times New Roman" pitchFamily="18" charset="0"/>
              </a:rPr>
              <a:t>τ</a:t>
            </a:r>
            <a:r>
              <a:rPr lang="zh-CN" altLang="en-US" sz="2800" dirty="0">
                <a:latin typeface="Times New Roman" pitchFamily="18" charset="0"/>
                <a:ea typeface="华文中宋" pitchFamily="2" charset="-122"/>
                <a:cs typeface="Times New Roman" pitchFamily="18" charset="0"/>
              </a:rPr>
              <a:t>五个过程进行迭代运算，而迭代次数由</a:t>
            </a:r>
            <a:r>
              <a:rPr lang="en-US" altLang="zh-CN" sz="2800" dirty="0">
                <a:latin typeface="Times New Roman" pitchFamily="18" charset="0"/>
                <a:ea typeface="华文中宋" pitchFamily="2" charset="-122"/>
                <a:cs typeface="Times New Roman" pitchFamily="18" charset="0"/>
              </a:rPr>
              <a:t>n</a:t>
            </a:r>
            <a:r>
              <a:rPr lang="en-US" altLang="zh-CN" sz="2800" baseline="-25000" dirty="0">
                <a:latin typeface="Times New Roman" pitchFamily="18" charset="0"/>
                <a:ea typeface="华文中宋" pitchFamily="2" charset="-122"/>
                <a:cs typeface="Times New Roman" pitchFamily="18" charset="0"/>
              </a:rPr>
              <a:t>r</a:t>
            </a:r>
            <a:r>
              <a:rPr lang="en-US" altLang="zh-CN" sz="2800" dirty="0">
                <a:latin typeface="Times New Roman" pitchFamily="18" charset="0"/>
                <a:ea typeface="华文中宋" pitchFamily="2" charset="-122"/>
                <a:cs typeface="Times New Roman" pitchFamily="18" charset="0"/>
              </a:rPr>
              <a:t>=12+2ℓ</a:t>
            </a:r>
            <a:r>
              <a:rPr lang="zh-CN" altLang="en-US" sz="2800" dirty="0" smtClean="0">
                <a:latin typeface="Times New Roman" pitchFamily="18" charset="0"/>
                <a:ea typeface="华文中宋" pitchFamily="2" charset="-122"/>
                <a:cs typeface="Times New Roman" pitchFamily="18" charset="0"/>
              </a:rPr>
              <a:t>决定</a:t>
            </a:r>
            <a:endParaRPr lang="en-US" altLang="zh-CN" sz="2400" dirty="0">
              <a:latin typeface="Times New Roman" pitchFamily="18" charset="0"/>
              <a:ea typeface="华文中宋" pitchFamily="2" charset="-122"/>
              <a:cs typeface="Times New Roman" pitchFamily="18" charset="0"/>
            </a:endParaRPr>
          </a:p>
        </p:txBody>
      </p:sp>
      <p:pic>
        <p:nvPicPr>
          <p:cNvPr id="591876" name="Picture 4"/>
          <p:cNvPicPr>
            <a:picLocks noChangeAspect="1" noChangeArrowheads="1"/>
          </p:cNvPicPr>
          <p:nvPr/>
        </p:nvPicPr>
        <p:blipFill>
          <a:blip r:embed="rId2" cstate="print"/>
          <a:srcRect/>
          <a:stretch>
            <a:fillRect/>
          </a:stretch>
        </p:blipFill>
        <p:spPr bwMode="auto">
          <a:xfrm>
            <a:off x="762000" y="3867150"/>
            <a:ext cx="7080250" cy="2533650"/>
          </a:xfrm>
          <a:prstGeom prst="rect">
            <a:avLst/>
          </a:prstGeom>
          <a:noFill/>
          <a:ln w="9525" algn="ctr">
            <a:noFill/>
            <a:miter lim="800000"/>
            <a:headEnd/>
            <a:tailEnd/>
          </a:ln>
          <a:effectLst/>
        </p:spPr>
      </p:pic>
      <p:sp>
        <p:nvSpPr>
          <p:cNvPr id="591877" name="Text Box 5"/>
          <p:cNvSpPr txBox="1">
            <a:spLocks noChangeArrowheads="1"/>
          </p:cNvSpPr>
          <p:nvPr/>
        </p:nvSpPr>
        <p:spPr bwMode="auto">
          <a:xfrm>
            <a:off x="685800" y="3105150"/>
            <a:ext cx="7561263" cy="519113"/>
          </a:xfrm>
          <a:prstGeom prst="rect">
            <a:avLst/>
          </a:prstGeom>
          <a:noFill/>
          <a:ln w="9525" algn="ctr">
            <a:noFill/>
            <a:miter lim="800000"/>
            <a:headEnd/>
            <a:tailEnd/>
          </a:ln>
          <a:effectLst/>
        </p:spPr>
        <p:txBody>
          <a:bodyPr>
            <a:spAutoFit/>
          </a:bodyPr>
          <a:lstStyle/>
          <a:p>
            <a:pPr algn="l"/>
            <a:r>
              <a:rPr lang="en-US" altLang="zh-CN" sz="2800" dirty="0" err="1">
                <a:ea typeface="华文中宋" pitchFamily="2" charset="-122"/>
              </a:rPr>
              <a:t>Keccak</a:t>
            </a:r>
            <a:r>
              <a:rPr lang="zh-CN" altLang="en-US" sz="2800" dirty="0">
                <a:ea typeface="华文中宋" pitchFamily="2" charset="-122"/>
              </a:rPr>
              <a:t>算法关于轮常数的论述</a:t>
            </a:r>
            <a:endParaRPr lang="zh-CN" altLang="en-US" sz="2400" dirty="0">
              <a:ea typeface="华文中宋" pitchFamily="2" charset="-122"/>
            </a:endParaRPr>
          </a:p>
        </p:txBody>
      </p:sp>
      <p:sp>
        <p:nvSpPr>
          <p:cNvPr id="7"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2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9"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AD41DAD8-FE77-4EF0-9637-0B9F2C1F1A53}" type="slidenum">
              <a:rPr lang="en-US" altLang="zh-CN" smtClean="0"/>
              <a:pPr/>
              <a:t>65</a:t>
            </a:fld>
            <a:r>
              <a:rPr lang="en-US" altLang="zh-CN" dirty="0" smtClean="0"/>
              <a:t>/</a:t>
            </a:r>
            <a:endParaRPr lang="en-US" altLang="zh-CN" dirty="0"/>
          </a:p>
        </p:txBody>
      </p:sp>
      <p:sp>
        <p:nvSpPr>
          <p:cNvPr id="592899" name="Rectangle 3"/>
          <p:cNvSpPr>
            <a:spLocks noGrp="1" noChangeArrowheads="1"/>
          </p:cNvSpPr>
          <p:nvPr>
            <p:ph type="body" idx="1"/>
          </p:nvPr>
        </p:nvSpPr>
        <p:spPr>
          <a:xfrm>
            <a:off x="457200" y="1066800"/>
            <a:ext cx="8229600" cy="5486400"/>
          </a:xfrm>
        </p:spPr>
        <p:txBody>
          <a:bodyPr/>
          <a:lstStyle/>
          <a:p>
            <a:r>
              <a:rPr lang="zh-CN" altLang="en-US" dirty="0" smtClean="0">
                <a:latin typeface="Times New Roman" pitchFamily="18" charset="0"/>
                <a:cs typeface="Times New Roman" pitchFamily="18" charset="0"/>
              </a:rPr>
              <a:t>参数选择</a:t>
            </a:r>
            <a:endParaRPr lang="en-US" altLang="zh-CN" dirty="0" smtClean="0">
              <a:latin typeface="Times New Roman" pitchFamily="18" charset="0"/>
              <a:cs typeface="Times New Roman" pitchFamily="18" charset="0"/>
            </a:endParaRPr>
          </a:p>
          <a:p>
            <a:pPr lvl="1"/>
            <a:r>
              <a:rPr lang="en-US" altLang="zh-CN" sz="2400" i="1" dirty="0" smtClean="0">
                <a:latin typeface="Times New Roman" pitchFamily="18" charset="0"/>
                <a:ea typeface="宋体" charset="-122"/>
                <a:cs typeface="Times New Roman" pitchFamily="18" charset="0"/>
              </a:rPr>
              <a:t>r</a:t>
            </a:r>
            <a:r>
              <a:rPr lang="zh-CN" altLang="en-US" sz="2400" dirty="0">
                <a:latin typeface="Times New Roman" pitchFamily="18" charset="0"/>
                <a:ea typeface="宋体" charset="-122"/>
                <a:cs typeface="Times New Roman" pitchFamily="18" charset="0"/>
              </a:rPr>
              <a:t>决定了每个数据块中数据的长度，</a:t>
            </a:r>
            <a:r>
              <a:rPr lang="en-US" altLang="zh-CN" sz="2400" i="1" dirty="0">
                <a:latin typeface="Times New Roman" pitchFamily="18" charset="0"/>
                <a:ea typeface="宋体" charset="-122"/>
                <a:cs typeface="Times New Roman" pitchFamily="18" charset="0"/>
              </a:rPr>
              <a:t>c</a:t>
            </a:r>
            <a:r>
              <a:rPr lang="zh-CN" altLang="en-US" sz="2400" dirty="0">
                <a:latin typeface="Times New Roman" pitchFamily="18" charset="0"/>
                <a:ea typeface="宋体" charset="-122"/>
                <a:cs typeface="Times New Roman" pitchFamily="18" charset="0"/>
              </a:rPr>
              <a:t>决定了这个函数的安全级别</a:t>
            </a:r>
          </a:p>
          <a:p>
            <a:pPr lvl="1"/>
            <a:r>
              <a:rPr lang="en-US" altLang="zh-CN" sz="2400" i="1" dirty="0" smtClean="0">
                <a:latin typeface="Times New Roman" pitchFamily="18" charset="0"/>
                <a:ea typeface="宋体" charset="-122"/>
                <a:cs typeface="Times New Roman" pitchFamily="18" charset="0"/>
              </a:rPr>
              <a:t>c</a:t>
            </a:r>
            <a:r>
              <a:rPr lang="en-US" altLang="zh-CN" sz="2400" dirty="0" smtClean="0">
                <a:latin typeface="Times New Roman" pitchFamily="18" charset="0"/>
                <a:ea typeface="宋体" charset="-122"/>
                <a:cs typeface="Times New Roman" pitchFamily="18" charset="0"/>
              </a:rPr>
              <a:t>=2</a:t>
            </a:r>
            <a:r>
              <a:rPr lang="en-US" altLang="zh-CN" sz="2400" i="1" dirty="0" smtClean="0">
                <a:latin typeface="Times New Roman" pitchFamily="18" charset="0"/>
                <a:ea typeface="宋体" charset="-122"/>
                <a:cs typeface="Times New Roman" pitchFamily="18" charset="0"/>
              </a:rPr>
              <a:t>n</a:t>
            </a:r>
            <a:r>
              <a:rPr lang="en-US" altLang="zh-CN" sz="2400" dirty="0" smtClean="0">
                <a:latin typeface="Times New Roman" pitchFamily="18" charset="0"/>
                <a:ea typeface="宋体" charset="-122"/>
                <a:cs typeface="Times New Roman" pitchFamily="18" charset="0"/>
              </a:rPr>
              <a:t>,</a:t>
            </a:r>
            <a:r>
              <a:rPr lang="zh-CN" altLang="en-US" sz="2400" dirty="0" smtClean="0">
                <a:latin typeface="Times New Roman" pitchFamily="18" charset="0"/>
                <a:ea typeface="宋体" charset="-122"/>
                <a:cs typeface="Times New Roman" pitchFamily="18" charset="0"/>
              </a:rPr>
              <a:t>安全性</a:t>
            </a:r>
            <a:r>
              <a:rPr lang="zh-CN" altLang="en-US" sz="2400" dirty="0">
                <a:latin typeface="Times New Roman" pitchFamily="18" charset="0"/>
                <a:ea typeface="宋体" charset="-122"/>
                <a:cs typeface="Times New Roman" pitchFamily="18" charset="0"/>
              </a:rPr>
              <a:t>强度为</a:t>
            </a:r>
            <a:r>
              <a:rPr lang="en-US" altLang="zh-CN" sz="2400" dirty="0">
                <a:latin typeface="Times New Roman" pitchFamily="18" charset="0"/>
                <a:ea typeface="宋体" charset="-122"/>
                <a:cs typeface="Times New Roman" pitchFamily="18" charset="0"/>
              </a:rPr>
              <a:t>2</a:t>
            </a:r>
            <a:r>
              <a:rPr lang="en-US" altLang="zh-CN" sz="2400" baseline="30000" dirty="0">
                <a:latin typeface="Times New Roman" pitchFamily="18" charset="0"/>
                <a:ea typeface="宋体" charset="-122"/>
                <a:cs typeface="Times New Roman" pitchFamily="18" charset="0"/>
              </a:rPr>
              <a:t>n</a:t>
            </a:r>
          </a:p>
          <a:p>
            <a:endParaRPr lang="en-US" altLang="zh-CN" sz="2800" baseline="30000" dirty="0">
              <a:latin typeface="Times New Roman" pitchFamily="18" charset="0"/>
              <a:ea typeface="宋体" charset="-122"/>
              <a:cs typeface="Times New Roman" pitchFamily="18" charset="0"/>
            </a:endParaRPr>
          </a:p>
        </p:txBody>
      </p:sp>
      <p:sp>
        <p:nvSpPr>
          <p:cNvPr id="592900" name="Rectangle 4"/>
          <p:cNvSpPr>
            <a:spLocks noChangeArrowheads="1"/>
          </p:cNvSpPr>
          <p:nvPr/>
        </p:nvSpPr>
        <p:spPr bwMode="auto">
          <a:xfrm>
            <a:off x="0" y="2924175"/>
            <a:ext cx="9144000" cy="0"/>
          </a:xfrm>
          <a:prstGeom prst="rect">
            <a:avLst/>
          </a:prstGeom>
          <a:noFill/>
          <a:ln w="9525" algn="ctr">
            <a:noFill/>
            <a:miter lim="800000"/>
            <a:headEnd/>
            <a:tailEnd/>
          </a:ln>
          <a:effectLst/>
        </p:spPr>
        <p:txBody>
          <a:bodyPr wrap="none" anchor="ctr">
            <a:spAutoFit/>
          </a:bodyPr>
          <a:lstStyle/>
          <a:p>
            <a:endParaRPr lang="zh-CN" altLang="en-US"/>
          </a:p>
        </p:txBody>
      </p:sp>
      <p:graphicFrame>
        <p:nvGraphicFramePr>
          <p:cNvPr id="592901" name="Object 5"/>
          <p:cNvGraphicFramePr>
            <a:graphicFrameLocks noChangeAspect="1"/>
          </p:cNvGraphicFramePr>
          <p:nvPr/>
        </p:nvGraphicFramePr>
        <p:xfrm>
          <a:off x="1600200" y="3962400"/>
          <a:ext cx="5867400" cy="2489200"/>
        </p:xfrm>
        <a:graphic>
          <a:graphicData uri="http://schemas.openxmlformats.org/presentationml/2006/ole">
            <p:oleObj spid="_x0000_s815106" name="Equation" r:id="rId3" imgW="2514600" imgH="1066800" progId="Equation.DSMT4">
              <p:embed/>
            </p:oleObj>
          </a:graphicData>
        </a:graphic>
      </p:graphicFrame>
      <p:sp>
        <p:nvSpPr>
          <p:cNvPr id="592902" name="Text Box 6"/>
          <p:cNvSpPr txBox="1">
            <a:spLocks noChangeArrowheads="1"/>
          </p:cNvSpPr>
          <p:nvPr/>
        </p:nvSpPr>
        <p:spPr bwMode="auto">
          <a:xfrm>
            <a:off x="838200" y="3581400"/>
            <a:ext cx="5327650" cy="457200"/>
          </a:xfrm>
          <a:prstGeom prst="rect">
            <a:avLst/>
          </a:prstGeom>
          <a:noFill/>
          <a:ln w="9525" algn="ctr">
            <a:noFill/>
            <a:miter lim="800000"/>
            <a:headEnd/>
            <a:tailEnd/>
          </a:ln>
          <a:effectLst/>
        </p:spPr>
        <p:txBody>
          <a:bodyPr>
            <a:spAutoFit/>
          </a:bodyPr>
          <a:lstStyle/>
          <a:p>
            <a:pPr algn="l" eaLnBrk="0" hangingPunct="0">
              <a:spcBef>
                <a:spcPct val="20000"/>
              </a:spcBef>
            </a:pPr>
            <a:r>
              <a:rPr lang="zh-CN" altLang="en-US" sz="2400" dirty="0">
                <a:effectLst>
                  <a:outerShdw blurRad="38100" dist="38100" dir="2700000" algn="tl">
                    <a:srgbClr val="000000">
                      <a:alpha val="43137"/>
                    </a:srgbClr>
                  </a:outerShdw>
                </a:effectLst>
                <a:latin typeface="+mn-ea"/>
                <a:ea typeface="+mn-ea"/>
              </a:rPr>
              <a:t>针对</a:t>
            </a:r>
            <a:r>
              <a:rPr lang="en-US" altLang="zh-CN" sz="2400" dirty="0">
                <a:effectLst>
                  <a:outerShdw blurRad="38100" dist="38100" dir="2700000" algn="tl">
                    <a:srgbClr val="000000">
                      <a:alpha val="43137"/>
                    </a:srgbClr>
                  </a:outerShdw>
                </a:effectLst>
                <a:latin typeface="+mn-ea"/>
                <a:ea typeface="+mn-ea"/>
              </a:rPr>
              <a:t>b=1600</a:t>
            </a:r>
            <a:r>
              <a:rPr lang="zh-CN" altLang="en-US" sz="2400" dirty="0">
                <a:effectLst>
                  <a:outerShdw blurRad="38100" dist="38100" dir="2700000" algn="tl">
                    <a:srgbClr val="000000">
                      <a:alpha val="43137"/>
                    </a:srgbClr>
                  </a:outerShdw>
                </a:effectLst>
                <a:latin typeface="+mn-ea"/>
                <a:ea typeface="+mn-ea"/>
              </a:rPr>
              <a:t>，建议的参数长度：</a:t>
            </a:r>
          </a:p>
        </p:txBody>
      </p:sp>
      <p:sp>
        <p:nvSpPr>
          <p:cNvPr id="10" name="标题 1"/>
          <p:cNvSpPr txBox="1">
            <a:spLocks/>
          </p:cNvSpPr>
          <p:nvPr/>
        </p:nvSpPr>
        <p:spPr bwMode="auto">
          <a:xfrm>
            <a:off x="533400" y="381000"/>
            <a:ext cx="769620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5.5 SHA-3</a:t>
            </a:r>
            <a:r>
              <a:rPr kumimoji="0" lang="zh-CN" altLang="en-US" sz="3200" b="1" i="0" u="none" strike="noStrike" kern="0" cap="none" spc="0" normalizeH="0" baseline="0" noProof="0" smtClean="0">
                <a:ln>
                  <a:noFill/>
                </a:ln>
                <a:solidFill>
                  <a:srgbClr val="C3093E"/>
                </a:solidFill>
                <a:effectLst>
                  <a:outerShdw blurRad="38100" dist="38100" dir="2700000" algn="tl">
                    <a:srgbClr val="000000">
                      <a:alpha val="43137"/>
                    </a:srgbClr>
                  </a:outerShdw>
                </a:effectLst>
                <a:uLnTx/>
                <a:uFillTx/>
                <a:latin typeface="+mj-lt"/>
                <a:ea typeface="+mj-ea"/>
                <a:cs typeface="+mj-cs"/>
              </a:rPr>
              <a:t>算法</a:t>
            </a:r>
            <a:endParaRPr kumimoji="0" lang="zh-CN" altLang="en-US" sz="3200" b="1" i="0" u="none" strike="noStrike" kern="0" cap="none" spc="0" normalizeH="0" baseline="0" noProof="0" dirty="0">
              <a:ln>
                <a:noFill/>
              </a:ln>
              <a:solidFill>
                <a:srgbClr val="C3093E"/>
              </a:solidFill>
              <a:effectLst>
                <a:outerShdw blurRad="38100" dist="38100" dir="2700000" algn="tl">
                  <a:srgbClr val="000000">
                    <a:alpha val="43137"/>
                  </a:srgbClr>
                </a:outerShdw>
              </a:effectLst>
              <a:uLnTx/>
              <a:uFillTx/>
              <a:latin typeface="+mj-lt"/>
              <a:ea typeface="+mj-ea"/>
              <a:cs typeface="+mj-cs"/>
            </a:endParaRPr>
          </a:p>
        </p:txBody>
      </p:sp>
      <p:sp>
        <p:nvSpPr>
          <p:cNvPr id="11"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5.5 SHA-3</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 HMAC</a:t>
            </a:r>
            <a:r>
              <a:rPr lang="zh-CN" altLang="en-US" dirty="0" smtClean="0"/>
              <a:t>算法</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00000"/>
              </a:lnSpc>
            </a:pPr>
            <a:r>
              <a:rPr lang="zh-CN" altLang="en-US" sz="2400" dirty="0" smtClean="0"/>
              <a:t>以前曾介绍过一个</a:t>
            </a:r>
            <a:r>
              <a:rPr lang="en-US" altLang="zh-CN" sz="2400" dirty="0" smtClean="0"/>
              <a:t>MAC</a:t>
            </a:r>
            <a:r>
              <a:rPr lang="zh-CN" altLang="en-US" sz="2400" dirty="0" smtClean="0"/>
              <a:t>的例子</a:t>
            </a:r>
            <a:r>
              <a:rPr lang="en-US" altLang="zh-CN" sz="2400" dirty="0" smtClean="0">
                <a:latin typeface="华文中宋"/>
              </a:rPr>
              <a:t>——</a:t>
            </a:r>
            <a:r>
              <a:rPr lang="zh-CN" altLang="en-US" sz="2400" dirty="0" smtClean="0"/>
              <a:t>数据认证算法</a:t>
            </a:r>
          </a:p>
          <a:p>
            <a:pPr lvl="1">
              <a:lnSpc>
                <a:spcPct val="100000"/>
              </a:lnSpc>
            </a:pPr>
            <a:r>
              <a:rPr lang="zh-CN" altLang="en-US" sz="2000" dirty="0" smtClean="0"/>
              <a:t>该算法</a:t>
            </a:r>
            <a:r>
              <a:rPr lang="zh-CN" altLang="en-US" sz="2000" dirty="0" smtClean="0">
                <a:solidFill>
                  <a:srgbClr val="0000FF"/>
                </a:solidFill>
              </a:rPr>
              <a:t>反映了传统上构造</a:t>
            </a:r>
            <a:r>
              <a:rPr lang="en-US" altLang="zh-CN" sz="2000" dirty="0" smtClean="0">
                <a:solidFill>
                  <a:srgbClr val="0000FF"/>
                </a:solidFill>
              </a:rPr>
              <a:t>MAC</a:t>
            </a:r>
            <a:r>
              <a:rPr lang="zh-CN" altLang="en-US" sz="2000" dirty="0" smtClean="0">
                <a:solidFill>
                  <a:srgbClr val="0000FF"/>
                </a:solidFill>
              </a:rPr>
              <a:t>最为普遍使用的方法</a:t>
            </a:r>
            <a:r>
              <a:rPr lang="zh-CN" altLang="en-US" sz="2000" dirty="0" smtClean="0"/>
              <a:t>，即基于分组密码的构造方法</a:t>
            </a:r>
          </a:p>
          <a:p>
            <a:pPr>
              <a:lnSpc>
                <a:spcPct val="100000"/>
              </a:lnSpc>
            </a:pPr>
            <a:r>
              <a:rPr lang="zh-CN" altLang="en-US" sz="2400" dirty="0" smtClean="0"/>
              <a:t>近年来</a:t>
            </a:r>
            <a:r>
              <a:rPr lang="zh-CN" altLang="en-US" sz="2400" dirty="0" smtClean="0">
                <a:solidFill>
                  <a:srgbClr val="0000FF"/>
                </a:solidFill>
              </a:rPr>
              <a:t>研究构造</a:t>
            </a:r>
            <a:r>
              <a:rPr lang="en-US" altLang="zh-CN" sz="2400" dirty="0" smtClean="0">
                <a:solidFill>
                  <a:srgbClr val="0000FF"/>
                </a:solidFill>
              </a:rPr>
              <a:t>MAC</a:t>
            </a:r>
            <a:r>
              <a:rPr lang="zh-CN" altLang="en-US" sz="2400" dirty="0" smtClean="0">
                <a:solidFill>
                  <a:srgbClr val="0000FF"/>
                </a:solidFill>
              </a:rPr>
              <a:t>的兴趣已转移到基于密码杂凑函数的构造方法</a:t>
            </a:r>
            <a:r>
              <a:rPr lang="zh-CN" altLang="en-US" sz="2400" dirty="0" smtClean="0"/>
              <a:t>，这是因为：</a:t>
            </a:r>
          </a:p>
          <a:p>
            <a:pPr lvl="1">
              <a:lnSpc>
                <a:spcPct val="100000"/>
              </a:lnSpc>
            </a:pPr>
            <a:r>
              <a:rPr lang="zh-CN" altLang="en-US" sz="2000" dirty="0" smtClean="0"/>
              <a:t>杂凑函数</a:t>
            </a:r>
            <a:r>
              <a:rPr lang="en-US" altLang="zh-CN" sz="2000" dirty="0" smtClean="0"/>
              <a:t>(</a:t>
            </a:r>
            <a:r>
              <a:rPr lang="zh-CN" altLang="en-US" sz="2000" dirty="0" smtClean="0"/>
              <a:t>如</a:t>
            </a:r>
            <a:r>
              <a:rPr lang="en-US" altLang="zh-CN" sz="2000" dirty="0" smtClean="0"/>
              <a:t>MD5,SHA)</a:t>
            </a:r>
            <a:r>
              <a:rPr lang="zh-CN" altLang="en-US" sz="2000" dirty="0" smtClean="0"/>
              <a:t>软件实现快于分组密码</a:t>
            </a:r>
            <a:r>
              <a:rPr lang="en-US" altLang="zh-CN" sz="2000" dirty="0" smtClean="0"/>
              <a:t>(</a:t>
            </a:r>
            <a:r>
              <a:rPr lang="zh-CN" altLang="en-US" sz="2000" dirty="0" smtClean="0"/>
              <a:t>如</a:t>
            </a:r>
            <a:r>
              <a:rPr lang="en-US" altLang="zh-CN" sz="2000" dirty="0" smtClean="0"/>
              <a:t>DES)</a:t>
            </a:r>
            <a:r>
              <a:rPr lang="zh-CN" altLang="en-US" sz="2000" dirty="0" smtClean="0"/>
              <a:t>的软件实现</a:t>
            </a:r>
          </a:p>
          <a:p>
            <a:pPr lvl="1">
              <a:lnSpc>
                <a:spcPct val="100000"/>
              </a:lnSpc>
            </a:pPr>
            <a:r>
              <a:rPr lang="zh-CN" altLang="en-US" sz="2000" dirty="0" smtClean="0"/>
              <a:t>杂凑函数的库代码来源广泛</a:t>
            </a:r>
          </a:p>
          <a:p>
            <a:pPr lvl="1">
              <a:lnSpc>
                <a:spcPct val="100000"/>
              </a:lnSpc>
            </a:pPr>
            <a:r>
              <a:rPr lang="zh-CN" altLang="en-US" sz="2000" dirty="0" smtClean="0"/>
              <a:t>杂凑函数没有出口限制，而分组密码即使用于</a:t>
            </a:r>
            <a:r>
              <a:rPr lang="en-US" altLang="zh-CN" sz="2000" dirty="0" smtClean="0"/>
              <a:t>MAC</a:t>
            </a:r>
            <a:r>
              <a:rPr lang="zh-CN" altLang="en-US" sz="2000" dirty="0" smtClean="0"/>
              <a:t>也有出口限制</a:t>
            </a:r>
          </a:p>
          <a:p>
            <a:pPr>
              <a:lnSpc>
                <a:spcPct val="100000"/>
              </a:lnSpc>
            </a:pPr>
            <a:r>
              <a:rPr lang="zh-CN" altLang="en-US" sz="2400" dirty="0" smtClean="0"/>
              <a:t>杂凑函数并不是为用于</a:t>
            </a:r>
            <a:r>
              <a:rPr lang="en-US" altLang="zh-CN" sz="2400" dirty="0" smtClean="0"/>
              <a:t>MAC</a:t>
            </a:r>
            <a:r>
              <a:rPr lang="zh-CN" altLang="en-US" sz="2400" dirty="0" smtClean="0"/>
              <a:t>而设计的，由于杂凑函数不使用密钥，因此不能直接用于</a:t>
            </a:r>
            <a:r>
              <a:rPr lang="en-US" altLang="zh-CN" sz="2400" dirty="0" smtClean="0"/>
              <a:t>MAC</a:t>
            </a:r>
          </a:p>
          <a:p>
            <a:pPr lvl="1">
              <a:lnSpc>
                <a:spcPct val="100000"/>
              </a:lnSpc>
            </a:pPr>
            <a:r>
              <a:rPr lang="zh-CN" altLang="en-US" sz="2000" dirty="0" smtClean="0"/>
              <a:t>目前</a:t>
            </a:r>
            <a:r>
              <a:rPr lang="zh-CN" altLang="en-US" sz="2000" dirty="0" smtClean="0">
                <a:solidFill>
                  <a:srgbClr val="0000FF"/>
                </a:solidFill>
              </a:rPr>
              <a:t>已提出了很多将杂凑函数用于构造</a:t>
            </a:r>
            <a:r>
              <a:rPr lang="en-US" altLang="zh-CN" sz="2000" dirty="0" smtClean="0">
                <a:solidFill>
                  <a:srgbClr val="0000FF"/>
                </a:solidFill>
              </a:rPr>
              <a:t>MAC</a:t>
            </a:r>
            <a:r>
              <a:rPr lang="zh-CN" altLang="en-US" sz="2000" dirty="0" smtClean="0">
                <a:solidFill>
                  <a:srgbClr val="0000FF"/>
                </a:solidFill>
              </a:rPr>
              <a:t>的方法</a:t>
            </a:r>
            <a:r>
              <a:rPr lang="zh-CN" altLang="en-US" sz="2000" dirty="0" smtClean="0"/>
              <a:t>，其中</a:t>
            </a:r>
            <a:r>
              <a:rPr lang="en-US" altLang="zh-CN" sz="2000" dirty="0" smtClean="0"/>
              <a:t>HMAC</a:t>
            </a:r>
            <a:r>
              <a:rPr lang="zh-CN" altLang="en-US" sz="2000" dirty="0" smtClean="0"/>
              <a:t>就是其中之一，已作为</a:t>
            </a:r>
            <a:r>
              <a:rPr lang="en-US" altLang="zh-CN" sz="2000" dirty="0" smtClean="0">
                <a:solidFill>
                  <a:srgbClr val="0000FF"/>
                </a:solidFill>
              </a:rPr>
              <a:t>RFC2104</a:t>
            </a:r>
            <a:r>
              <a:rPr lang="zh-CN" altLang="en-US" sz="2000" dirty="0" smtClean="0"/>
              <a:t>被公布，并在</a:t>
            </a:r>
            <a:r>
              <a:rPr lang="en-US" altLang="zh-CN" sz="2000" dirty="0" smtClean="0"/>
              <a:t>IPSec</a:t>
            </a:r>
            <a:r>
              <a:rPr lang="zh-CN" altLang="en-US" sz="2000" dirty="0" smtClean="0"/>
              <a:t>和其他网络协议</a:t>
            </a:r>
            <a:r>
              <a:rPr lang="en-US" altLang="zh-CN" sz="2000" dirty="0" smtClean="0"/>
              <a:t>(</a:t>
            </a:r>
            <a:r>
              <a:rPr lang="zh-CN" altLang="en-US" sz="2000" dirty="0" smtClean="0"/>
              <a:t>如</a:t>
            </a:r>
            <a:r>
              <a:rPr lang="en-US" altLang="zh-CN" sz="2000" dirty="0" smtClean="0"/>
              <a:t>SSL)</a:t>
            </a:r>
            <a:r>
              <a:rPr lang="zh-CN" altLang="en-US" sz="2000" dirty="0" smtClean="0"/>
              <a:t>中得以应用</a:t>
            </a:r>
            <a:endParaRPr lang="zh-CN" altLang="en-US"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66</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 HMAC</a:t>
            </a:r>
            <a:r>
              <a:rPr lang="zh-CN" altLang="en-US" dirty="0" smtClean="0"/>
              <a:t>的设计目标</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00000"/>
              </a:lnSpc>
            </a:pPr>
            <a:r>
              <a:rPr lang="en-US" altLang="zh-CN" dirty="0" smtClean="0"/>
              <a:t>RFC2104</a:t>
            </a:r>
            <a:r>
              <a:rPr lang="zh-CN" altLang="en-US" dirty="0" smtClean="0"/>
              <a:t>列举了</a:t>
            </a:r>
            <a:r>
              <a:rPr lang="en-US" altLang="zh-CN" dirty="0" smtClean="0"/>
              <a:t>HMAC</a:t>
            </a:r>
            <a:r>
              <a:rPr lang="zh-CN" altLang="en-US" dirty="0" smtClean="0"/>
              <a:t>的以下设计目标：</a:t>
            </a:r>
          </a:p>
          <a:p>
            <a:pPr lvl="1">
              <a:lnSpc>
                <a:spcPct val="100000"/>
              </a:lnSpc>
            </a:pPr>
            <a:r>
              <a:rPr lang="zh-CN" altLang="en-US" dirty="0" smtClean="0"/>
              <a:t>① </a:t>
            </a:r>
            <a:r>
              <a:rPr lang="zh-CN" altLang="en-US" dirty="0" smtClean="0">
                <a:solidFill>
                  <a:srgbClr val="0000FF"/>
                </a:solidFill>
              </a:rPr>
              <a:t>可不经修改而使用现有的杂凑函数</a:t>
            </a:r>
            <a:r>
              <a:rPr lang="zh-CN" altLang="en-US" dirty="0" smtClean="0"/>
              <a:t>，特别是那些易于软件实现的、源代码可方便获取且免费使用的杂凑函数。</a:t>
            </a:r>
          </a:p>
          <a:p>
            <a:pPr lvl="1">
              <a:lnSpc>
                <a:spcPct val="100000"/>
              </a:lnSpc>
            </a:pPr>
            <a:r>
              <a:rPr lang="zh-CN" altLang="en-US" dirty="0" smtClean="0"/>
              <a:t>② 其中</a:t>
            </a:r>
            <a:r>
              <a:rPr lang="zh-CN" altLang="en-US" dirty="0" smtClean="0">
                <a:solidFill>
                  <a:srgbClr val="0000FF"/>
                </a:solidFill>
              </a:rPr>
              <a:t>镶嵌的杂凑函数可易于替换</a:t>
            </a:r>
            <a:r>
              <a:rPr lang="zh-CN" altLang="en-US" dirty="0" smtClean="0"/>
              <a:t>为更快或更安全的杂凑函数。</a:t>
            </a:r>
          </a:p>
          <a:p>
            <a:pPr lvl="1">
              <a:lnSpc>
                <a:spcPct val="100000"/>
              </a:lnSpc>
            </a:pPr>
            <a:r>
              <a:rPr lang="zh-CN" altLang="en-US" dirty="0" smtClean="0"/>
              <a:t>③ </a:t>
            </a:r>
            <a:r>
              <a:rPr lang="zh-CN" altLang="en-US" dirty="0" smtClean="0">
                <a:solidFill>
                  <a:srgbClr val="0000FF"/>
                </a:solidFill>
              </a:rPr>
              <a:t>保持镶嵌的杂凑函数的最初性能</a:t>
            </a:r>
            <a:r>
              <a:rPr lang="zh-CN" altLang="en-US" dirty="0" smtClean="0"/>
              <a:t>，不因用于</a:t>
            </a:r>
            <a:r>
              <a:rPr lang="en-US" altLang="zh-CN" dirty="0" smtClean="0"/>
              <a:t>HMAC</a:t>
            </a:r>
            <a:r>
              <a:rPr lang="zh-CN" altLang="en-US" dirty="0" smtClean="0"/>
              <a:t>而使其性能降低。</a:t>
            </a:r>
          </a:p>
          <a:p>
            <a:pPr lvl="1">
              <a:lnSpc>
                <a:spcPct val="100000"/>
              </a:lnSpc>
            </a:pPr>
            <a:r>
              <a:rPr lang="zh-CN" altLang="en-US" dirty="0" smtClean="0"/>
              <a:t>④ </a:t>
            </a:r>
            <a:r>
              <a:rPr lang="zh-CN" altLang="en-US" dirty="0" smtClean="0">
                <a:solidFill>
                  <a:srgbClr val="0000FF"/>
                </a:solidFill>
              </a:rPr>
              <a:t>以简单方式使用和处理密钥</a:t>
            </a:r>
            <a:r>
              <a:rPr lang="zh-CN" altLang="en-US" dirty="0" smtClean="0"/>
              <a:t>。</a:t>
            </a:r>
          </a:p>
          <a:p>
            <a:pPr lvl="1">
              <a:lnSpc>
                <a:spcPct val="100000"/>
              </a:lnSpc>
            </a:pPr>
            <a:r>
              <a:rPr lang="zh-CN" altLang="en-US" dirty="0" smtClean="0"/>
              <a:t>⑤ 在对镶嵌的杂凑函数合理假设的基础上，</a:t>
            </a:r>
            <a:r>
              <a:rPr lang="zh-CN" altLang="en-US" dirty="0" smtClean="0">
                <a:solidFill>
                  <a:srgbClr val="0000FF"/>
                </a:solidFill>
              </a:rPr>
              <a:t>易于分析</a:t>
            </a:r>
            <a:r>
              <a:rPr lang="en-US" altLang="zh-CN" dirty="0" smtClean="0">
                <a:solidFill>
                  <a:srgbClr val="0000FF"/>
                </a:solidFill>
              </a:rPr>
              <a:t>HMAC</a:t>
            </a:r>
            <a:r>
              <a:rPr lang="zh-CN" altLang="en-US" dirty="0" smtClean="0">
                <a:solidFill>
                  <a:srgbClr val="0000FF"/>
                </a:solidFill>
              </a:rPr>
              <a:t>用于认证时的密码强度</a:t>
            </a:r>
            <a:r>
              <a:rPr lang="zh-CN" altLang="en-US" dirty="0" smtClean="0"/>
              <a:t>。</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67</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 HMAC</a:t>
            </a:r>
            <a:r>
              <a:rPr lang="zh-CN" altLang="en-US" dirty="0" smtClean="0"/>
              <a:t>的设计目标</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00000"/>
              </a:lnSpc>
            </a:pPr>
            <a:r>
              <a:rPr lang="zh-CN" altLang="en-US" dirty="0" smtClean="0"/>
              <a:t>前两个目标是</a:t>
            </a:r>
            <a:r>
              <a:rPr lang="en-US" altLang="zh-CN" dirty="0" smtClean="0"/>
              <a:t>HMAC</a:t>
            </a:r>
            <a:r>
              <a:rPr lang="zh-CN" altLang="en-US" dirty="0" smtClean="0"/>
              <a:t>被公众普遍接受的主要原因，这两个目标是</a:t>
            </a:r>
            <a:r>
              <a:rPr lang="zh-CN" altLang="en-US" dirty="0" smtClean="0">
                <a:solidFill>
                  <a:srgbClr val="0000FF"/>
                </a:solidFill>
              </a:rPr>
              <a:t>将杂凑函数当作一个黑盒使用</a:t>
            </a:r>
            <a:r>
              <a:rPr lang="zh-CN" altLang="en-US" dirty="0" smtClean="0"/>
              <a:t>，这种方式有两个优点：</a:t>
            </a:r>
          </a:p>
          <a:p>
            <a:pPr lvl="1">
              <a:lnSpc>
                <a:spcPct val="100000"/>
              </a:lnSpc>
            </a:pPr>
            <a:r>
              <a:rPr lang="zh-CN" altLang="en-US" dirty="0" smtClean="0"/>
              <a:t>第一，</a:t>
            </a:r>
            <a:r>
              <a:rPr lang="zh-CN" altLang="en-US" dirty="0" smtClean="0">
                <a:solidFill>
                  <a:srgbClr val="0000FF"/>
                </a:solidFill>
              </a:rPr>
              <a:t>杂凑函数的实现可作为实现</a:t>
            </a:r>
            <a:r>
              <a:rPr lang="en-US" altLang="zh-CN" dirty="0" smtClean="0">
                <a:solidFill>
                  <a:srgbClr val="0000FF"/>
                </a:solidFill>
              </a:rPr>
              <a:t>HMAC</a:t>
            </a:r>
            <a:r>
              <a:rPr lang="zh-CN" altLang="en-US" dirty="0" smtClean="0">
                <a:solidFill>
                  <a:srgbClr val="0000FF"/>
                </a:solidFill>
              </a:rPr>
              <a:t>的一个模块</a:t>
            </a:r>
            <a:r>
              <a:rPr lang="zh-CN" altLang="en-US" dirty="0" smtClean="0"/>
              <a:t>，这样一来，</a:t>
            </a:r>
            <a:r>
              <a:rPr lang="en-US" altLang="zh-CN" dirty="0" smtClean="0"/>
              <a:t>HMAC</a:t>
            </a:r>
            <a:r>
              <a:rPr lang="zh-CN" altLang="en-US" dirty="0" smtClean="0"/>
              <a:t>代码中很大一块就可事先准备好，无需修改就可使用；</a:t>
            </a:r>
          </a:p>
          <a:p>
            <a:pPr lvl="1">
              <a:lnSpc>
                <a:spcPct val="100000"/>
              </a:lnSpc>
            </a:pPr>
            <a:r>
              <a:rPr lang="zh-CN" altLang="en-US" dirty="0" smtClean="0"/>
              <a:t>第二，</a:t>
            </a:r>
            <a:r>
              <a:rPr lang="zh-CN" altLang="en-US" dirty="0" smtClean="0">
                <a:solidFill>
                  <a:srgbClr val="0000FF"/>
                </a:solidFill>
              </a:rPr>
              <a:t>如果</a:t>
            </a:r>
            <a:r>
              <a:rPr lang="en-US" altLang="zh-CN" dirty="0" smtClean="0">
                <a:solidFill>
                  <a:srgbClr val="0000FF"/>
                </a:solidFill>
              </a:rPr>
              <a:t>HMAC</a:t>
            </a:r>
            <a:r>
              <a:rPr lang="zh-CN" altLang="en-US" dirty="0" smtClean="0">
                <a:solidFill>
                  <a:srgbClr val="0000FF"/>
                </a:solidFill>
              </a:rPr>
              <a:t>要求使用更快或更安全的杂凑函数，则只需用新模块代替旧模块</a:t>
            </a:r>
            <a:r>
              <a:rPr lang="zh-CN" altLang="en-US" dirty="0" smtClean="0"/>
              <a:t>，例如用实现</a:t>
            </a:r>
            <a:r>
              <a:rPr lang="en-US" altLang="zh-CN" dirty="0" smtClean="0"/>
              <a:t>SHA</a:t>
            </a:r>
            <a:r>
              <a:rPr lang="zh-CN" altLang="en-US" dirty="0" smtClean="0"/>
              <a:t>的模块代替</a:t>
            </a:r>
            <a:r>
              <a:rPr lang="en-US" altLang="zh-CN" dirty="0" smtClean="0"/>
              <a:t>MD5</a:t>
            </a:r>
            <a:r>
              <a:rPr lang="zh-CN" altLang="en-US" dirty="0" smtClean="0"/>
              <a:t>的模块。</a:t>
            </a:r>
          </a:p>
          <a:p>
            <a:pPr>
              <a:lnSpc>
                <a:spcPct val="100000"/>
              </a:lnSpc>
            </a:pPr>
            <a:r>
              <a:rPr lang="zh-CN" altLang="en-US" dirty="0" smtClean="0"/>
              <a:t>最后一条设计目标则是</a:t>
            </a:r>
            <a:r>
              <a:rPr lang="en-US" altLang="zh-CN" dirty="0" smtClean="0"/>
              <a:t>HMAC</a:t>
            </a:r>
            <a:r>
              <a:rPr lang="zh-CN" altLang="en-US" dirty="0" smtClean="0"/>
              <a:t>优于其他基于杂凑函数的</a:t>
            </a:r>
            <a:r>
              <a:rPr lang="en-US" altLang="zh-CN" dirty="0" smtClean="0"/>
              <a:t>MAC</a:t>
            </a:r>
            <a:r>
              <a:rPr lang="zh-CN" altLang="en-US" dirty="0" smtClean="0"/>
              <a:t>的一个主要方面，</a:t>
            </a:r>
            <a:r>
              <a:rPr lang="en-US" altLang="zh-CN" dirty="0" smtClean="0">
                <a:solidFill>
                  <a:srgbClr val="0000FF"/>
                </a:solidFill>
              </a:rPr>
              <a:t>HMAC</a:t>
            </a:r>
            <a:r>
              <a:rPr lang="zh-CN" altLang="en-US" dirty="0" smtClean="0">
                <a:solidFill>
                  <a:srgbClr val="0000FF"/>
                </a:solidFill>
              </a:rPr>
              <a:t>在其镶嵌的杂凑函数具有合理密码强度假设下，可证明是安全的</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68</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5.6.2 HMAC</a:t>
            </a:r>
            <a:r>
              <a:rPr lang="zh-CN" altLang="en-US" dirty="0" smtClean="0"/>
              <a:t>的算法描述</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00000"/>
              </a:lnSpc>
            </a:pPr>
            <a:r>
              <a:rPr lang="zh-CN" altLang="en-US" sz="2400" dirty="0" smtClean="0">
                <a:latin typeface="Times New Roman" pitchFamily="18" charset="0"/>
              </a:rPr>
              <a:t>图</a:t>
            </a:r>
            <a:r>
              <a:rPr lang="en-US" altLang="zh-CN" sz="2400" dirty="0" smtClean="0">
                <a:latin typeface="Times New Roman" pitchFamily="18" charset="0"/>
              </a:rPr>
              <a:t>6-11</a:t>
            </a:r>
            <a:r>
              <a:rPr lang="zh-CN" altLang="en-US" sz="2400" dirty="0" smtClean="0">
                <a:latin typeface="Times New Roman" pitchFamily="18" charset="0"/>
              </a:rPr>
              <a:t>是</a:t>
            </a:r>
            <a:r>
              <a:rPr lang="en-US" altLang="zh-CN" sz="2400" dirty="0" smtClean="0">
                <a:latin typeface="Times New Roman" pitchFamily="18" charset="0"/>
              </a:rPr>
              <a:t>HMAC</a:t>
            </a:r>
            <a:r>
              <a:rPr lang="zh-CN" altLang="en-US" sz="2400" dirty="0" smtClean="0">
                <a:latin typeface="Times New Roman" pitchFamily="18" charset="0"/>
              </a:rPr>
              <a:t>算法的运行框图，其中</a:t>
            </a:r>
          </a:p>
          <a:p>
            <a:pPr lvl="1">
              <a:lnSpc>
                <a:spcPct val="100000"/>
              </a:lnSpc>
            </a:pPr>
            <a:r>
              <a:rPr lang="en-US" altLang="zh-CN" sz="2000" dirty="0" smtClean="0">
                <a:latin typeface="Times New Roman" pitchFamily="18" charset="0"/>
              </a:rPr>
              <a:t>H</a:t>
            </a:r>
            <a:r>
              <a:rPr lang="zh-CN" altLang="en-US" sz="2000" dirty="0" smtClean="0">
                <a:latin typeface="Times New Roman" pitchFamily="18" charset="0"/>
              </a:rPr>
              <a:t>为嵌入的杂凑函数</a:t>
            </a:r>
            <a:r>
              <a:rPr lang="en-US" altLang="zh-CN" sz="2000" dirty="0" smtClean="0">
                <a:latin typeface="Times New Roman" pitchFamily="18" charset="0"/>
              </a:rPr>
              <a:t>(</a:t>
            </a:r>
            <a:r>
              <a:rPr lang="zh-CN" altLang="en-US" sz="2000" dirty="0" smtClean="0">
                <a:latin typeface="Times New Roman" pitchFamily="18" charset="0"/>
              </a:rPr>
              <a:t>如</a:t>
            </a:r>
            <a:r>
              <a:rPr lang="en-US" altLang="zh-CN" sz="2000" dirty="0" smtClean="0">
                <a:latin typeface="Times New Roman" pitchFamily="18" charset="0"/>
              </a:rPr>
              <a:t>MD5</a:t>
            </a:r>
            <a:r>
              <a:rPr lang="zh-CN" altLang="en-US" sz="2000" dirty="0" smtClean="0">
                <a:latin typeface="Times New Roman" pitchFamily="18" charset="0"/>
              </a:rPr>
              <a:t>、</a:t>
            </a:r>
            <a:r>
              <a:rPr lang="en-US" altLang="zh-CN" sz="2000" dirty="0" smtClean="0">
                <a:latin typeface="Times New Roman" pitchFamily="18" charset="0"/>
              </a:rPr>
              <a:t>SHA)</a:t>
            </a:r>
            <a:r>
              <a:rPr lang="zh-CN" altLang="en-US" sz="2000" dirty="0" smtClean="0">
                <a:latin typeface="Times New Roman" pitchFamily="18" charset="0"/>
              </a:rPr>
              <a:t>，</a:t>
            </a:r>
          </a:p>
          <a:p>
            <a:pPr lvl="1">
              <a:lnSpc>
                <a:spcPct val="100000"/>
              </a:lnSpc>
            </a:pPr>
            <a:r>
              <a:rPr lang="en-US" altLang="zh-CN" sz="2000" dirty="0" smtClean="0">
                <a:latin typeface="Times New Roman" pitchFamily="18" charset="0"/>
              </a:rPr>
              <a:t>M</a:t>
            </a:r>
            <a:r>
              <a:rPr lang="zh-CN" altLang="en-US" sz="2000" dirty="0" smtClean="0">
                <a:latin typeface="Times New Roman" pitchFamily="18" charset="0"/>
              </a:rPr>
              <a:t>为</a:t>
            </a:r>
            <a:r>
              <a:rPr lang="en-US" altLang="zh-CN" sz="2000" dirty="0" smtClean="0">
                <a:latin typeface="Times New Roman" pitchFamily="18" charset="0"/>
              </a:rPr>
              <a:t>HMAC</a:t>
            </a:r>
            <a:r>
              <a:rPr lang="zh-CN" altLang="en-US" sz="2000" dirty="0" smtClean="0">
                <a:latin typeface="Times New Roman" pitchFamily="18" charset="0"/>
              </a:rPr>
              <a:t>的输入消息</a:t>
            </a:r>
            <a:r>
              <a:rPr lang="en-US" altLang="zh-CN" sz="2000" dirty="0" smtClean="0">
                <a:latin typeface="Times New Roman" pitchFamily="18" charset="0"/>
              </a:rPr>
              <a:t>(</a:t>
            </a:r>
            <a:r>
              <a:rPr lang="zh-CN" altLang="en-US" sz="2000" dirty="0" smtClean="0">
                <a:latin typeface="Times New Roman" pitchFamily="18" charset="0"/>
              </a:rPr>
              <a:t>包括杂凑函数所要求的填充位</a:t>
            </a:r>
            <a:r>
              <a:rPr lang="en-US" altLang="zh-CN" sz="2000" dirty="0" smtClean="0">
                <a:latin typeface="Times New Roman" pitchFamily="18" charset="0"/>
              </a:rPr>
              <a:t>)</a:t>
            </a:r>
            <a:r>
              <a:rPr lang="zh-CN" altLang="en-US" sz="2000" dirty="0" smtClean="0">
                <a:latin typeface="Times New Roman" pitchFamily="18" charset="0"/>
              </a:rPr>
              <a:t>，</a:t>
            </a:r>
          </a:p>
          <a:p>
            <a:pPr lvl="1">
              <a:lnSpc>
                <a:spcPct val="100000"/>
              </a:lnSpc>
            </a:pPr>
            <a:r>
              <a:rPr lang="en-US" altLang="zh-CN" sz="2000" i="1" dirty="0" smtClean="0">
                <a:latin typeface="Times New Roman" pitchFamily="18" charset="0"/>
              </a:rPr>
              <a:t>Y</a:t>
            </a:r>
            <a:r>
              <a:rPr lang="en-US" altLang="zh-CN" sz="2000" i="1" baseline="-25000" dirty="0" smtClean="0">
                <a:latin typeface="Times New Roman" pitchFamily="18" charset="0"/>
              </a:rPr>
              <a:t>i</a:t>
            </a:r>
            <a:r>
              <a:rPr lang="en-US" altLang="zh-CN" sz="2000" dirty="0" smtClean="0">
                <a:latin typeface="Times New Roman" pitchFamily="18" charset="0"/>
              </a:rPr>
              <a:t>(0≤</a:t>
            </a:r>
            <a:r>
              <a:rPr lang="en-US" altLang="zh-CN" sz="2000" i="1" dirty="0"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L</a:t>
            </a:r>
            <a:r>
              <a:rPr lang="en-US" altLang="zh-CN" sz="2000" dirty="0" smtClean="0">
                <a:latin typeface="Times New Roman" pitchFamily="18" charset="0"/>
              </a:rPr>
              <a:t>-1)</a:t>
            </a:r>
            <a:r>
              <a:rPr lang="zh-CN" altLang="en-US" sz="2000" dirty="0" smtClean="0">
                <a:latin typeface="Times New Roman" pitchFamily="18" charset="0"/>
              </a:rPr>
              <a:t>是</a:t>
            </a:r>
            <a:r>
              <a:rPr lang="en-US" altLang="zh-CN" sz="2000" i="1" dirty="0" smtClean="0">
                <a:latin typeface="Times New Roman" pitchFamily="18" charset="0"/>
              </a:rPr>
              <a:t>M</a:t>
            </a:r>
            <a:r>
              <a:rPr lang="zh-CN" altLang="en-US" sz="2000" dirty="0" smtClean="0">
                <a:latin typeface="Times New Roman" pitchFamily="18" charset="0"/>
              </a:rPr>
              <a:t>的第</a:t>
            </a:r>
            <a:r>
              <a:rPr lang="en-US" altLang="zh-CN" sz="2000" i="1" dirty="0" err="1" smtClean="0">
                <a:latin typeface="Times New Roman" pitchFamily="18" charset="0"/>
              </a:rPr>
              <a:t>i</a:t>
            </a:r>
            <a:r>
              <a:rPr lang="zh-CN" altLang="en-US" sz="2000" dirty="0" smtClean="0">
                <a:latin typeface="Times New Roman" pitchFamily="18" charset="0"/>
              </a:rPr>
              <a:t>个分组，</a:t>
            </a:r>
          </a:p>
          <a:p>
            <a:pPr lvl="1">
              <a:lnSpc>
                <a:spcPct val="100000"/>
              </a:lnSpc>
            </a:pPr>
            <a:r>
              <a:rPr lang="en-US" altLang="zh-CN" sz="2000" i="1" dirty="0" smtClean="0">
                <a:latin typeface="Times New Roman" pitchFamily="18" charset="0"/>
              </a:rPr>
              <a:t>L</a:t>
            </a:r>
            <a:r>
              <a:rPr lang="zh-CN" altLang="en-US" sz="2000" dirty="0" smtClean="0">
                <a:latin typeface="Times New Roman" pitchFamily="18" charset="0"/>
              </a:rPr>
              <a:t>是</a:t>
            </a:r>
            <a:r>
              <a:rPr lang="en-US" altLang="zh-CN" sz="2000" i="1" dirty="0" smtClean="0">
                <a:latin typeface="Times New Roman" pitchFamily="18" charset="0"/>
              </a:rPr>
              <a:t>M</a:t>
            </a:r>
            <a:r>
              <a:rPr lang="zh-CN" altLang="en-US" sz="2000" dirty="0" smtClean="0">
                <a:latin typeface="Times New Roman" pitchFamily="18" charset="0"/>
              </a:rPr>
              <a:t>的分组数，</a:t>
            </a:r>
          </a:p>
          <a:p>
            <a:pPr lvl="1">
              <a:lnSpc>
                <a:spcPct val="100000"/>
              </a:lnSpc>
            </a:pPr>
            <a:r>
              <a:rPr lang="en-US" altLang="zh-CN" sz="2000" i="1" dirty="0" smtClean="0">
                <a:latin typeface="Times New Roman" pitchFamily="18" charset="0"/>
              </a:rPr>
              <a:t>b</a:t>
            </a:r>
            <a:r>
              <a:rPr lang="zh-CN" altLang="en-US" sz="2000" dirty="0" smtClean="0">
                <a:latin typeface="Times New Roman" pitchFamily="18" charset="0"/>
              </a:rPr>
              <a:t>是一个分组中的比特数，</a:t>
            </a:r>
          </a:p>
          <a:p>
            <a:pPr lvl="1">
              <a:lnSpc>
                <a:spcPct val="100000"/>
              </a:lnSpc>
            </a:pPr>
            <a:r>
              <a:rPr lang="en-US" altLang="zh-CN" sz="2000" i="1" dirty="0" smtClean="0">
                <a:latin typeface="Times New Roman" pitchFamily="18" charset="0"/>
              </a:rPr>
              <a:t>n</a:t>
            </a:r>
            <a:r>
              <a:rPr lang="zh-CN" altLang="en-US" sz="2000" dirty="0" smtClean="0">
                <a:latin typeface="Times New Roman" pitchFamily="18" charset="0"/>
              </a:rPr>
              <a:t>为由嵌入的杂凑函数所产生的杂凑值的长度，</a:t>
            </a:r>
          </a:p>
          <a:p>
            <a:pPr lvl="1">
              <a:lnSpc>
                <a:spcPct val="100000"/>
              </a:lnSpc>
            </a:pPr>
            <a:r>
              <a:rPr lang="en-US" altLang="zh-CN" sz="2000" i="1" dirty="0" smtClean="0">
                <a:latin typeface="Times New Roman" pitchFamily="18" charset="0"/>
              </a:rPr>
              <a:t>K</a:t>
            </a:r>
            <a:r>
              <a:rPr lang="zh-CN" altLang="en-US" sz="2000" dirty="0" smtClean="0">
                <a:latin typeface="Times New Roman" pitchFamily="18" charset="0"/>
              </a:rPr>
              <a:t>为密钥，如果密钥长度大于</a:t>
            </a:r>
            <a:r>
              <a:rPr lang="en-US" altLang="zh-CN" sz="2000" i="1" dirty="0" smtClean="0">
                <a:latin typeface="Times New Roman" pitchFamily="18" charset="0"/>
              </a:rPr>
              <a:t>b</a:t>
            </a:r>
            <a:r>
              <a:rPr lang="zh-CN" altLang="en-US" sz="2000" dirty="0" smtClean="0">
                <a:latin typeface="Times New Roman" pitchFamily="18" charset="0"/>
              </a:rPr>
              <a:t>，则将密钥输入到杂凑函数中产生一个</a:t>
            </a:r>
            <a:r>
              <a:rPr lang="en-US" altLang="zh-CN" sz="2000" i="1" dirty="0" smtClean="0">
                <a:latin typeface="Times New Roman" pitchFamily="18" charset="0"/>
              </a:rPr>
              <a:t>n</a:t>
            </a:r>
            <a:r>
              <a:rPr lang="zh-CN" altLang="en-US" sz="2000" dirty="0" smtClean="0">
                <a:latin typeface="Times New Roman" pitchFamily="18" charset="0"/>
              </a:rPr>
              <a:t>比特长的密钥，</a:t>
            </a:r>
          </a:p>
          <a:p>
            <a:pPr lvl="1">
              <a:lnSpc>
                <a:spcPct val="100000"/>
              </a:lnSpc>
            </a:pPr>
            <a:r>
              <a:rPr lang="en-US" altLang="zh-CN" sz="2000" i="1" dirty="0" smtClean="0">
                <a:latin typeface="Times New Roman" pitchFamily="18" charset="0"/>
              </a:rPr>
              <a:t>K</a:t>
            </a:r>
            <a:r>
              <a:rPr lang="en-US" altLang="zh-CN" sz="2000" baseline="30000" dirty="0" smtClean="0">
                <a:latin typeface="Times New Roman" pitchFamily="18" charset="0"/>
              </a:rPr>
              <a:t>+</a:t>
            </a:r>
            <a:r>
              <a:rPr lang="zh-CN" altLang="en-US" sz="2000" dirty="0" smtClean="0">
                <a:latin typeface="Times New Roman" pitchFamily="18" charset="0"/>
              </a:rPr>
              <a:t>是左边经填充</a:t>
            </a:r>
            <a:r>
              <a:rPr lang="en-US" altLang="zh-CN" sz="2000" dirty="0" smtClean="0">
                <a:latin typeface="Times New Roman" pitchFamily="18" charset="0"/>
              </a:rPr>
              <a:t>0</a:t>
            </a:r>
            <a:r>
              <a:rPr lang="zh-CN" altLang="en-US" sz="2000" dirty="0" smtClean="0">
                <a:latin typeface="Times New Roman" pitchFamily="18" charset="0"/>
              </a:rPr>
              <a:t>后的</a:t>
            </a:r>
            <a:r>
              <a:rPr lang="en-US" altLang="zh-CN" sz="2000" i="1" dirty="0" smtClean="0">
                <a:latin typeface="Times New Roman" pitchFamily="18" charset="0"/>
              </a:rPr>
              <a:t>K</a:t>
            </a:r>
            <a:r>
              <a:rPr lang="zh-CN" altLang="en-US" sz="2000" dirty="0" smtClean="0">
                <a:latin typeface="Times New Roman" pitchFamily="18" charset="0"/>
              </a:rPr>
              <a:t>，</a:t>
            </a:r>
            <a:r>
              <a:rPr lang="en-US" altLang="zh-CN" sz="2000" i="1" dirty="0" smtClean="0">
                <a:latin typeface="Times New Roman" pitchFamily="18" charset="0"/>
              </a:rPr>
              <a:t>K</a:t>
            </a:r>
            <a:r>
              <a:rPr lang="en-US" altLang="zh-CN" sz="2000" baseline="30000" dirty="0" smtClean="0">
                <a:latin typeface="Times New Roman" pitchFamily="18" charset="0"/>
              </a:rPr>
              <a:t>+</a:t>
            </a:r>
            <a:r>
              <a:rPr lang="zh-CN" altLang="en-US" sz="2000" dirty="0" smtClean="0">
                <a:latin typeface="Times New Roman" pitchFamily="18" charset="0"/>
              </a:rPr>
              <a:t>的长度为</a:t>
            </a:r>
            <a:r>
              <a:rPr lang="en-US" altLang="zh-CN" sz="2000" i="1" dirty="0" smtClean="0">
                <a:latin typeface="Times New Roman" pitchFamily="18" charset="0"/>
              </a:rPr>
              <a:t>b</a:t>
            </a:r>
            <a:r>
              <a:rPr lang="zh-CN" altLang="en-US" sz="2000" dirty="0" smtClean="0">
                <a:latin typeface="Times New Roman" pitchFamily="18" charset="0"/>
              </a:rPr>
              <a:t>比特，</a:t>
            </a:r>
          </a:p>
          <a:p>
            <a:pPr lvl="1">
              <a:lnSpc>
                <a:spcPct val="100000"/>
              </a:lnSpc>
            </a:pPr>
            <a:r>
              <a:rPr lang="en-US" altLang="zh-CN" sz="2000" i="1" dirty="0" err="1" smtClean="0">
                <a:latin typeface="Times New Roman" pitchFamily="18" charset="0"/>
              </a:rPr>
              <a:t>ipad</a:t>
            </a:r>
            <a:r>
              <a:rPr lang="zh-CN" altLang="en-US" sz="2000" dirty="0" smtClean="0">
                <a:latin typeface="Times New Roman" pitchFamily="18" charset="0"/>
              </a:rPr>
              <a:t>为</a:t>
            </a:r>
            <a:r>
              <a:rPr lang="en-US" altLang="zh-CN" sz="2000" i="1" dirty="0" smtClean="0">
                <a:latin typeface="Times New Roman" pitchFamily="18" charset="0"/>
              </a:rPr>
              <a:t>b</a:t>
            </a:r>
            <a:r>
              <a:rPr lang="en-US" altLang="zh-CN" sz="2000" dirty="0" smtClean="0">
                <a:latin typeface="Times New Roman" pitchFamily="18" charset="0"/>
              </a:rPr>
              <a:t>/8</a:t>
            </a:r>
            <a:r>
              <a:rPr lang="zh-CN" altLang="en-US" sz="2000" dirty="0" smtClean="0">
                <a:latin typeface="Times New Roman" pitchFamily="18" charset="0"/>
              </a:rPr>
              <a:t>个</a:t>
            </a:r>
            <a:r>
              <a:rPr lang="en-US" altLang="zh-CN" sz="2000" dirty="0" smtClean="0">
                <a:latin typeface="Times New Roman" pitchFamily="18" charset="0"/>
              </a:rPr>
              <a:t>00110110</a:t>
            </a:r>
            <a:r>
              <a:rPr lang="zh-CN" altLang="en-US" sz="2000" dirty="0" smtClean="0">
                <a:latin typeface="Times New Roman" pitchFamily="18" charset="0"/>
              </a:rPr>
              <a:t>，</a:t>
            </a:r>
          </a:p>
          <a:p>
            <a:pPr lvl="1">
              <a:lnSpc>
                <a:spcPct val="100000"/>
              </a:lnSpc>
            </a:pPr>
            <a:r>
              <a:rPr lang="en-US" altLang="zh-CN" sz="2000" i="1" dirty="0" err="1" smtClean="0">
                <a:latin typeface="Times New Roman" pitchFamily="18" charset="0"/>
              </a:rPr>
              <a:t>opad</a:t>
            </a:r>
            <a:r>
              <a:rPr lang="zh-CN" altLang="en-US" sz="2000" dirty="0" smtClean="0">
                <a:latin typeface="Times New Roman" pitchFamily="18" charset="0"/>
              </a:rPr>
              <a:t>为</a:t>
            </a:r>
            <a:r>
              <a:rPr lang="en-US" altLang="zh-CN" sz="2000" dirty="0" smtClean="0">
                <a:latin typeface="Times New Roman" pitchFamily="18" charset="0"/>
              </a:rPr>
              <a:t>b/8</a:t>
            </a:r>
            <a:r>
              <a:rPr lang="zh-CN" altLang="en-US" sz="2000" dirty="0" smtClean="0">
                <a:latin typeface="Times New Roman" pitchFamily="18" charset="0"/>
              </a:rPr>
              <a:t>个</a:t>
            </a:r>
            <a:r>
              <a:rPr lang="en-US" altLang="zh-CN" sz="2000" dirty="0" smtClean="0">
                <a:latin typeface="Times New Roman" pitchFamily="18" charset="0"/>
              </a:rPr>
              <a:t>01011010</a:t>
            </a:r>
            <a:r>
              <a:rPr lang="zh-CN" altLang="en-US" sz="2000" dirty="0" smtClean="0">
                <a:latin typeface="Times New Roman" pitchFamily="18" charset="0"/>
              </a:rPr>
              <a:t>。</a:t>
            </a:r>
            <a:endParaRPr lang="zh-CN" altLang="en-US" sz="2000" dirty="0">
              <a:latin typeface="Times New Roman" pitchFamily="18" charset="0"/>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69</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  </a:t>
            </a:r>
            <a:r>
              <a:rPr lang="zh-CN" altLang="en-US" dirty="0" smtClean="0"/>
              <a:t>产生</a:t>
            </a:r>
            <a:r>
              <a:rPr lang="en-US" altLang="zh-CN" dirty="0" smtClean="0"/>
              <a:t>MAC</a:t>
            </a:r>
            <a:r>
              <a:rPr lang="zh-CN" altLang="en-US" dirty="0" smtClean="0"/>
              <a:t>的函数应满足的要求</a:t>
            </a:r>
            <a:endParaRPr lang="zh-CN" altLang="en-US" dirty="0"/>
          </a:p>
        </p:txBody>
      </p:sp>
      <p:sp>
        <p:nvSpPr>
          <p:cNvPr id="3" name="内容占位符 2"/>
          <p:cNvSpPr>
            <a:spLocks noGrp="1"/>
          </p:cNvSpPr>
          <p:nvPr>
            <p:ph idx="1"/>
          </p:nvPr>
        </p:nvSpPr>
        <p:spPr>
          <a:xfrm>
            <a:off x="457200" y="990600"/>
            <a:ext cx="7924800" cy="5486400"/>
          </a:xfrm>
        </p:spPr>
        <p:txBody>
          <a:bodyPr/>
          <a:lstStyle/>
          <a:p>
            <a:pPr>
              <a:lnSpc>
                <a:spcPct val="110000"/>
              </a:lnSpc>
              <a:spcBef>
                <a:spcPct val="30000"/>
              </a:spcBef>
            </a:pPr>
            <a:r>
              <a:rPr lang="zh-CN" altLang="en-US" sz="2400" dirty="0" smtClean="0">
                <a:solidFill>
                  <a:srgbClr val="0000FF"/>
                </a:solidFill>
                <a:latin typeface="Times New Roman" pitchFamily="18" charset="0"/>
              </a:rPr>
              <a:t>消息认证码的破译比加密算法的破译更难</a:t>
            </a:r>
            <a:endParaRPr lang="en-US" altLang="zh-CN" sz="2400" dirty="0" smtClean="0">
              <a:solidFill>
                <a:srgbClr val="0000FF"/>
              </a:solidFill>
              <a:latin typeface="Times New Roman" pitchFamily="18" charset="0"/>
            </a:endParaRPr>
          </a:p>
          <a:p>
            <a:pPr>
              <a:lnSpc>
                <a:spcPct val="110000"/>
              </a:lnSpc>
              <a:spcBef>
                <a:spcPct val="30000"/>
              </a:spcBef>
            </a:pPr>
            <a:r>
              <a:rPr lang="zh-CN" altLang="en-US" sz="2400" dirty="0" smtClean="0">
                <a:solidFill>
                  <a:srgbClr val="0000FF"/>
                </a:solidFill>
                <a:latin typeface="Times New Roman" pitchFamily="18" charset="0"/>
              </a:rPr>
              <a:t>消息认证码</a:t>
            </a:r>
            <a:r>
              <a:rPr lang="en-US" altLang="zh-CN" sz="2400" dirty="0" smtClean="0">
                <a:solidFill>
                  <a:srgbClr val="0000FF"/>
                </a:solidFill>
                <a:latin typeface="Times New Roman" pitchFamily="18" charset="0"/>
              </a:rPr>
              <a:t>MAC</a:t>
            </a:r>
            <a:r>
              <a:rPr lang="zh-CN" altLang="en-US" sz="2400" dirty="0" smtClean="0">
                <a:latin typeface="Times New Roman" pitchFamily="18" charset="0"/>
              </a:rPr>
              <a:t>，其产生函数一般都为</a:t>
            </a:r>
            <a:r>
              <a:rPr lang="zh-CN" altLang="en-US" sz="2400" dirty="0" smtClean="0">
                <a:solidFill>
                  <a:srgbClr val="0000FF"/>
                </a:solidFill>
                <a:latin typeface="Times New Roman" pitchFamily="18" charset="0"/>
              </a:rPr>
              <a:t>多到一映射</a:t>
            </a:r>
          </a:p>
          <a:p>
            <a:pPr lvl="1">
              <a:lnSpc>
                <a:spcPct val="110000"/>
              </a:lnSpc>
              <a:spcBef>
                <a:spcPct val="30000"/>
              </a:spcBef>
            </a:pPr>
            <a:r>
              <a:rPr lang="zh-CN" altLang="en-US" sz="2000" dirty="0" smtClean="0">
                <a:latin typeface="Times New Roman" pitchFamily="18" charset="0"/>
              </a:rPr>
              <a:t>如果</a:t>
            </a:r>
            <a:r>
              <a:rPr lang="zh-CN" altLang="en-US" sz="2000" dirty="0" smtClean="0">
                <a:solidFill>
                  <a:srgbClr val="0000FF"/>
                </a:solidFill>
                <a:latin typeface="Times New Roman" pitchFamily="18" charset="0"/>
              </a:rPr>
              <a:t>产生</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比特长的</a:t>
            </a:r>
            <a:r>
              <a:rPr lang="en-US" altLang="zh-CN" sz="2000" dirty="0" smtClean="0">
                <a:solidFill>
                  <a:srgbClr val="0000FF"/>
                </a:solidFill>
                <a:latin typeface="Times New Roman" pitchFamily="18" charset="0"/>
              </a:rPr>
              <a:t>MAC</a:t>
            </a:r>
            <a:r>
              <a:rPr lang="zh-CN" altLang="en-US" sz="2000" dirty="0" smtClean="0">
                <a:latin typeface="Times New Roman" pitchFamily="18" charset="0"/>
              </a:rPr>
              <a:t>，则</a:t>
            </a:r>
            <a:r>
              <a:rPr lang="zh-CN" altLang="en-US" sz="2000" dirty="0" smtClean="0">
                <a:solidFill>
                  <a:srgbClr val="0000FF"/>
                </a:solidFill>
                <a:latin typeface="Times New Roman" pitchFamily="18" charset="0"/>
              </a:rPr>
              <a:t>函数的取值范围即为</a:t>
            </a:r>
            <a:r>
              <a:rPr lang="en-US" altLang="zh-CN" sz="2000" dirty="0" smtClean="0">
                <a:solidFill>
                  <a:srgbClr val="0000FF"/>
                </a:solidFill>
                <a:latin typeface="Times New Roman" pitchFamily="18" charset="0"/>
              </a:rPr>
              <a:t>2</a:t>
            </a:r>
            <a:r>
              <a:rPr lang="en-US" altLang="zh-CN" sz="2000" i="1" baseline="30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个</a:t>
            </a:r>
            <a:r>
              <a:rPr lang="zh-CN" altLang="en-US" sz="2000" dirty="0" smtClean="0">
                <a:latin typeface="Times New Roman" pitchFamily="18" charset="0"/>
              </a:rPr>
              <a:t>可能的</a:t>
            </a:r>
            <a:r>
              <a:rPr lang="en-US" altLang="zh-CN" sz="2000" dirty="0" smtClean="0">
                <a:latin typeface="Times New Roman" pitchFamily="18" charset="0"/>
              </a:rPr>
              <a:t>MAC</a:t>
            </a:r>
          </a:p>
          <a:p>
            <a:pPr lvl="1">
              <a:lnSpc>
                <a:spcPct val="110000"/>
              </a:lnSpc>
              <a:spcBef>
                <a:spcPct val="30000"/>
              </a:spcBef>
            </a:pPr>
            <a:r>
              <a:rPr lang="zh-CN" altLang="en-US" sz="2000" dirty="0" smtClean="0">
                <a:latin typeface="Times New Roman" pitchFamily="18" charset="0"/>
              </a:rPr>
              <a:t>函数输入可能的</a:t>
            </a:r>
            <a:r>
              <a:rPr lang="zh-CN" altLang="en-US" sz="2000" dirty="0" smtClean="0">
                <a:solidFill>
                  <a:srgbClr val="0000FF"/>
                </a:solidFill>
                <a:latin typeface="Times New Roman" pitchFamily="18" charset="0"/>
              </a:rPr>
              <a:t>消息个数</a:t>
            </a:r>
            <a:r>
              <a:rPr lang="en-US" altLang="zh-CN" sz="2000" i="1"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&gt;&gt;2</a:t>
            </a:r>
            <a:r>
              <a:rPr lang="en-US" altLang="zh-CN" sz="2000" i="1" baseline="30000" dirty="0" smtClean="0">
                <a:solidFill>
                  <a:srgbClr val="0000FF"/>
                </a:solidFill>
                <a:latin typeface="Times New Roman" pitchFamily="18" charset="0"/>
              </a:rPr>
              <a:t>n</a:t>
            </a:r>
            <a:r>
              <a:rPr lang="zh-CN" altLang="en-US" sz="2000" dirty="0" smtClean="0">
                <a:latin typeface="Times New Roman" pitchFamily="18" charset="0"/>
              </a:rPr>
              <a:t>，而且如果函数所用的密钥为</a:t>
            </a:r>
            <a:r>
              <a:rPr lang="en-US" altLang="zh-CN" sz="2000" i="1" dirty="0" smtClean="0">
                <a:latin typeface="Times New Roman" pitchFamily="18" charset="0"/>
              </a:rPr>
              <a:t>k</a:t>
            </a:r>
            <a:r>
              <a:rPr lang="zh-CN" altLang="en-US" sz="2000" dirty="0" smtClean="0">
                <a:latin typeface="Times New Roman" pitchFamily="18" charset="0"/>
              </a:rPr>
              <a:t>比特，则可能的</a:t>
            </a:r>
            <a:r>
              <a:rPr lang="zh-CN" altLang="en-US" sz="2000" dirty="0" smtClean="0">
                <a:solidFill>
                  <a:srgbClr val="0000FF"/>
                </a:solidFill>
                <a:latin typeface="Times New Roman" pitchFamily="18" charset="0"/>
              </a:rPr>
              <a:t>密钥个数为</a:t>
            </a:r>
            <a:r>
              <a:rPr lang="en-US" altLang="zh-CN" sz="2000" dirty="0" smtClean="0">
                <a:solidFill>
                  <a:srgbClr val="0000FF"/>
                </a:solidFill>
                <a:latin typeface="Times New Roman" pitchFamily="18" charset="0"/>
              </a:rPr>
              <a:t>2</a:t>
            </a:r>
            <a:r>
              <a:rPr lang="en-US" altLang="zh-CN" sz="2000" i="1" baseline="30000" dirty="0" smtClean="0">
                <a:solidFill>
                  <a:srgbClr val="0000FF"/>
                </a:solidFill>
                <a:latin typeface="Times New Roman" pitchFamily="18" charset="0"/>
              </a:rPr>
              <a:t>k</a:t>
            </a:r>
            <a:r>
              <a:rPr lang="zh-CN" altLang="en-US" sz="2000" dirty="0" smtClean="0">
                <a:latin typeface="Times New Roman" pitchFamily="18" charset="0"/>
              </a:rPr>
              <a:t>。</a:t>
            </a:r>
          </a:p>
          <a:p>
            <a:pPr lvl="1">
              <a:lnSpc>
                <a:spcPct val="110000"/>
              </a:lnSpc>
              <a:spcBef>
                <a:spcPct val="30000"/>
              </a:spcBef>
            </a:pPr>
            <a:r>
              <a:rPr lang="zh-CN" altLang="en-US" sz="2000" dirty="0" smtClean="0">
                <a:latin typeface="Times New Roman" pitchFamily="18" charset="0"/>
              </a:rPr>
              <a:t>如果系统</a:t>
            </a:r>
            <a:r>
              <a:rPr lang="zh-CN" altLang="en-US" sz="2000" dirty="0" smtClean="0">
                <a:solidFill>
                  <a:srgbClr val="0000FF"/>
                </a:solidFill>
                <a:latin typeface="Times New Roman" pitchFamily="18" charset="0"/>
              </a:rPr>
              <a:t>不考虑保密性</a:t>
            </a:r>
            <a:r>
              <a:rPr lang="zh-CN" altLang="en-US" sz="2000" dirty="0" smtClean="0">
                <a:latin typeface="Times New Roman" pitchFamily="18" charset="0"/>
              </a:rPr>
              <a:t>，即</a:t>
            </a:r>
            <a:r>
              <a:rPr lang="zh-CN" altLang="en-US" sz="2000" dirty="0" smtClean="0">
                <a:solidFill>
                  <a:srgbClr val="0000FF"/>
                </a:solidFill>
                <a:latin typeface="Times New Roman" pitchFamily="18" charset="0"/>
              </a:rPr>
              <a:t>敌手能获取明文消息和相应的</a:t>
            </a:r>
            <a:r>
              <a:rPr lang="en-US" altLang="zh-CN" sz="2000" dirty="0" smtClean="0">
                <a:solidFill>
                  <a:srgbClr val="0000FF"/>
                </a:solidFill>
                <a:latin typeface="Times New Roman" pitchFamily="18" charset="0"/>
              </a:rPr>
              <a:t>MAC</a:t>
            </a:r>
            <a:r>
              <a:rPr lang="zh-CN" altLang="en-US" sz="2000" dirty="0" smtClean="0">
                <a:latin typeface="Times New Roman" pitchFamily="18" charset="0"/>
              </a:rPr>
              <a:t>，那么在这种情况下要</a:t>
            </a:r>
            <a:r>
              <a:rPr lang="zh-CN" altLang="en-US" sz="2000" dirty="0" smtClean="0">
                <a:solidFill>
                  <a:srgbClr val="0000FF"/>
                </a:solidFill>
                <a:latin typeface="Times New Roman" pitchFamily="18" charset="0"/>
              </a:rPr>
              <a:t>考虑敌手使用穷搜索攻击来获取产生</a:t>
            </a:r>
            <a:r>
              <a:rPr lang="en-US" altLang="zh-CN" sz="2000" dirty="0" smtClean="0">
                <a:solidFill>
                  <a:srgbClr val="0000FF"/>
                </a:solidFill>
                <a:latin typeface="Times New Roman" pitchFamily="18" charset="0"/>
              </a:rPr>
              <a:t>MAC</a:t>
            </a:r>
            <a:r>
              <a:rPr lang="zh-CN" altLang="en-US" sz="2000" dirty="0" smtClean="0">
                <a:solidFill>
                  <a:srgbClr val="0000FF"/>
                </a:solidFill>
                <a:latin typeface="Times New Roman" pitchFamily="18" charset="0"/>
              </a:rPr>
              <a:t>的函数所使用的密钥</a:t>
            </a:r>
            <a:endParaRPr lang="en-US" altLang="zh-CN" sz="2000" dirty="0" smtClean="0">
              <a:solidFill>
                <a:srgbClr val="0000FF"/>
              </a:solidFill>
              <a:latin typeface="Times New Roman" pitchFamily="18" charset="0"/>
            </a:endParaRPr>
          </a:p>
          <a:p>
            <a:pPr>
              <a:lnSpc>
                <a:spcPct val="110000"/>
              </a:lnSpc>
            </a:pPr>
            <a:r>
              <a:rPr lang="zh-CN" altLang="en-US" sz="2400" dirty="0" smtClean="0">
                <a:latin typeface="Times New Roman" pitchFamily="18" charset="0"/>
              </a:rPr>
              <a:t>一种穷搜索攻击</a:t>
            </a:r>
          </a:p>
          <a:p>
            <a:pPr lvl="1">
              <a:lnSpc>
                <a:spcPct val="110000"/>
              </a:lnSpc>
            </a:pPr>
            <a:r>
              <a:rPr lang="zh-CN" altLang="en-US" sz="2000" dirty="0" smtClean="0">
                <a:solidFill>
                  <a:srgbClr val="0000FF"/>
                </a:solidFill>
                <a:latin typeface="Times New Roman" pitchFamily="18" charset="0"/>
              </a:rPr>
              <a:t>假定</a:t>
            </a:r>
            <a:r>
              <a:rPr lang="en-US" altLang="zh-CN" sz="2000" i="1" dirty="0" smtClean="0">
                <a:solidFill>
                  <a:srgbClr val="0000FF"/>
                </a:solidFill>
                <a:latin typeface="Times New Roman" pitchFamily="18" charset="0"/>
              </a:rPr>
              <a:t>k</a:t>
            </a:r>
            <a:r>
              <a:rPr lang="en-US" altLang="zh-CN" sz="2000" dirty="0" smtClean="0">
                <a:solidFill>
                  <a:srgbClr val="0000FF"/>
                </a:solidFill>
                <a:latin typeface="Times New Roman" pitchFamily="18" charset="0"/>
              </a:rPr>
              <a:t>&gt;</a:t>
            </a:r>
            <a:r>
              <a:rPr lang="en-US" altLang="zh-CN" sz="2000" i="1" dirty="0" smtClean="0">
                <a:solidFill>
                  <a:srgbClr val="0000FF"/>
                </a:solidFill>
                <a:latin typeface="Times New Roman" pitchFamily="18" charset="0"/>
              </a:rPr>
              <a:t>n</a:t>
            </a:r>
            <a:r>
              <a:rPr lang="zh-CN" altLang="en-US" sz="2000" dirty="0" smtClean="0">
                <a:latin typeface="Times New Roman" pitchFamily="18" charset="0"/>
              </a:rPr>
              <a:t>，且敌手已得到</a:t>
            </a:r>
            <a:r>
              <a:rPr lang="en-US" altLang="zh-CN" sz="2000" i="1" dirty="0" smtClean="0">
                <a:latin typeface="Times New Roman" pitchFamily="18" charset="0"/>
              </a:rPr>
              <a:t>M</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dirty="0" smtClean="0">
                <a:latin typeface="Times New Roman" pitchFamily="18" charset="0"/>
              </a:rPr>
              <a:t>MAC</a:t>
            </a:r>
            <a:r>
              <a:rPr lang="en-US" altLang="zh-CN" sz="2000" baseline="-25000" dirty="0" smtClean="0">
                <a:latin typeface="Times New Roman" pitchFamily="18" charset="0"/>
              </a:rPr>
              <a:t>1</a:t>
            </a:r>
            <a:r>
              <a:rPr lang="zh-CN" altLang="en-US" sz="2000" dirty="0" smtClean="0">
                <a:latin typeface="Times New Roman" pitchFamily="18" charset="0"/>
              </a:rPr>
              <a:t>，其中</a:t>
            </a:r>
            <a:r>
              <a:rPr lang="en-US" altLang="zh-CN" sz="2000" dirty="0" smtClean="0">
                <a:latin typeface="Times New Roman" pitchFamily="18" charset="0"/>
              </a:rPr>
              <a:t>MAC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14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，敌手</a:t>
            </a:r>
            <a:r>
              <a:rPr lang="zh-CN" altLang="en-US" sz="2000" dirty="0" smtClean="0">
                <a:solidFill>
                  <a:srgbClr val="0000FF"/>
                </a:solidFill>
                <a:latin typeface="Times New Roman" pitchFamily="18" charset="0"/>
              </a:rPr>
              <a:t>对所有可能密钥值</a:t>
            </a:r>
            <a:r>
              <a:rPr lang="en-US" altLang="zh-CN" sz="2000" i="1" dirty="0" err="1" smtClean="0">
                <a:solidFill>
                  <a:srgbClr val="0000FF"/>
                </a:solidFill>
                <a:latin typeface="Times New Roman" pitchFamily="18" charset="0"/>
              </a:rPr>
              <a:t>K</a:t>
            </a:r>
            <a:r>
              <a:rPr lang="en-US" altLang="zh-CN" sz="2000" i="1" baseline="-25000" dirty="0" err="1" smtClean="0">
                <a:solidFill>
                  <a:srgbClr val="0000FF"/>
                </a:solidFill>
                <a:latin typeface="Times New Roman" pitchFamily="18" charset="0"/>
              </a:rPr>
              <a:t>i</a:t>
            </a:r>
            <a:r>
              <a:rPr lang="zh-CN" altLang="en-US" sz="2000" dirty="0" smtClean="0">
                <a:latin typeface="Times New Roman" pitchFamily="18" charset="0"/>
              </a:rPr>
              <a:t>求</a:t>
            </a:r>
            <a:r>
              <a:rPr lang="en-US" altLang="zh-CN" sz="2000" dirty="0" err="1" smtClean="0">
                <a:latin typeface="Times New Roman" pitchFamily="18" charset="0"/>
              </a:rPr>
              <a:t>MAC</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Ki</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，直到找到</a:t>
            </a:r>
            <a:r>
              <a:rPr lang="en-US" altLang="zh-CN" sz="2000" i="1" dirty="0" err="1" smtClean="0">
                <a:latin typeface="Times New Roman" pitchFamily="18" charset="0"/>
              </a:rPr>
              <a:t>K</a:t>
            </a:r>
            <a:r>
              <a:rPr lang="en-US" altLang="zh-CN" sz="2000" i="1" baseline="-25000" dirty="0" err="1" smtClean="0">
                <a:latin typeface="Times New Roman" pitchFamily="18" charset="0"/>
              </a:rPr>
              <a:t>i</a:t>
            </a:r>
            <a:r>
              <a:rPr lang="zh-CN" altLang="en-US" sz="2000" dirty="0" smtClean="0">
                <a:latin typeface="Times New Roman" pitchFamily="18" charset="0"/>
              </a:rPr>
              <a:t>使得</a:t>
            </a:r>
            <a:r>
              <a:rPr lang="en-US" altLang="zh-CN" sz="2000" dirty="0" err="1" smtClean="0">
                <a:latin typeface="Times New Roman" pitchFamily="18" charset="0"/>
              </a:rPr>
              <a:t>MAC</a:t>
            </a:r>
            <a:r>
              <a:rPr lang="en-US" altLang="zh-CN" sz="2000" i="1" baseline="-25000" dirty="0" err="1" smtClean="0">
                <a:latin typeface="Times New Roman" pitchFamily="18" charset="0"/>
              </a:rPr>
              <a:t>i</a:t>
            </a:r>
            <a:r>
              <a:rPr lang="en-US" altLang="zh-CN" sz="2000" dirty="0" smtClean="0">
                <a:latin typeface="Times New Roman" pitchFamily="18" charset="0"/>
              </a:rPr>
              <a:t>=MAC</a:t>
            </a:r>
            <a:r>
              <a:rPr lang="en-US" altLang="zh-CN" sz="2000" baseline="-25000" dirty="0" smtClean="0">
                <a:latin typeface="Times New Roman" pitchFamily="18" charset="0"/>
              </a:rPr>
              <a:t>1</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38910F39-CD25-40BD-93D8-D4A9720DEE18}" type="slidenum">
              <a:rPr lang="en-US" altLang="zh-CN" smtClean="0"/>
              <a:pPr/>
              <a:t>70</a:t>
            </a:fld>
            <a:r>
              <a:rPr lang="en-US" altLang="zh-CN" dirty="0" smtClean="0"/>
              <a:t>/</a:t>
            </a:r>
            <a:endParaRPr lang="en-US" altLang="zh-CN" dirty="0"/>
          </a:p>
        </p:txBody>
      </p:sp>
      <p:pic>
        <p:nvPicPr>
          <p:cNvPr id="562180" name="Picture 4" descr="xd73"/>
          <p:cNvPicPr>
            <a:picLocks noChangeAspect="1" noChangeArrowheads="1"/>
          </p:cNvPicPr>
          <p:nvPr/>
        </p:nvPicPr>
        <p:blipFill>
          <a:blip r:embed="rId2" cstate="print"/>
          <a:srcRect/>
          <a:stretch>
            <a:fillRect/>
          </a:stretch>
        </p:blipFill>
        <p:spPr bwMode="auto">
          <a:xfrm>
            <a:off x="2895600" y="1047904"/>
            <a:ext cx="4824413" cy="5429095"/>
          </a:xfrm>
          <a:prstGeom prst="rect">
            <a:avLst/>
          </a:prstGeom>
          <a:noFill/>
        </p:spPr>
      </p:pic>
      <p:sp>
        <p:nvSpPr>
          <p:cNvPr id="562181" name="Text Box 5"/>
          <p:cNvSpPr txBox="1">
            <a:spLocks noChangeArrowheads="1"/>
          </p:cNvSpPr>
          <p:nvPr/>
        </p:nvSpPr>
        <p:spPr bwMode="auto">
          <a:xfrm>
            <a:off x="685800" y="984389"/>
            <a:ext cx="2133600" cy="707886"/>
          </a:xfrm>
          <a:prstGeom prst="rect">
            <a:avLst/>
          </a:prstGeom>
          <a:noFill/>
          <a:ln w="9525" algn="ctr">
            <a:noFill/>
            <a:miter lim="800000"/>
            <a:headEnd/>
            <a:tailEnd/>
          </a:ln>
          <a:effectLst/>
        </p:spPr>
        <p:txBody>
          <a:bodyPr wrap="square" anchor="b">
            <a:spAutoFit/>
          </a:bodyPr>
          <a:lstStyle/>
          <a:p>
            <a:pPr algn="l">
              <a:spcBef>
                <a:spcPct val="50000"/>
              </a:spcBef>
            </a:pPr>
            <a:r>
              <a:rPr lang="zh-CN" altLang="en-US" sz="2000" dirty="0">
                <a:latin typeface="Times New Roman" pitchFamily="18" charset="0"/>
                <a:ea typeface="+mn-ea"/>
                <a:cs typeface="Times New Roman" pitchFamily="18" charset="0"/>
              </a:rPr>
              <a:t>左边经填充</a:t>
            </a:r>
            <a:r>
              <a:rPr lang="en-US" altLang="zh-CN" sz="2000" dirty="0">
                <a:latin typeface="Times New Roman" pitchFamily="18" charset="0"/>
                <a:ea typeface="+mn-ea"/>
                <a:cs typeface="Times New Roman" pitchFamily="18" charset="0"/>
              </a:rPr>
              <a:t>0</a:t>
            </a:r>
            <a:r>
              <a:rPr lang="zh-CN" altLang="en-US" sz="2000" dirty="0">
                <a:latin typeface="Times New Roman" pitchFamily="18" charset="0"/>
                <a:ea typeface="+mn-ea"/>
                <a:cs typeface="Times New Roman" pitchFamily="18" charset="0"/>
              </a:rPr>
              <a:t>后的</a:t>
            </a:r>
            <a:r>
              <a:rPr lang="en-US" altLang="zh-CN" sz="2000" i="1" dirty="0">
                <a:latin typeface="Times New Roman" pitchFamily="18" charset="0"/>
                <a:ea typeface="+mn-ea"/>
                <a:cs typeface="Times New Roman" pitchFamily="18" charset="0"/>
              </a:rPr>
              <a:t>K</a:t>
            </a:r>
            <a:r>
              <a:rPr lang="zh-CN" altLang="en-US" sz="2000" dirty="0">
                <a:latin typeface="Times New Roman" pitchFamily="18" charset="0"/>
                <a:ea typeface="+mn-ea"/>
                <a:cs typeface="Times New Roman" pitchFamily="18" charset="0"/>
              </a:rPr>
              <a:t>，长度为</a:t>
            </a:r>
            <a:r>
              <a:rPr lang="en-US" altLang="zh-CN" sz="2000" i="1" dirty="0">
                <a:latin typeface="Times New Roman" pitchFamily="18" charset="0"/>
                <a:ea typeface="+mn-ea"/>
                <a:cs typeface="Times New Roman" pitchFamily="18" charset="0"/>
              </a:rPr>
              <a:t>b</a:t>
            </a:r>
            <a:r>
              <a:rPr lang="zh-CN" altLang="en-US" sz="2000" dirty="0">
                <a:latin typeface="Times New Roman" pitchFamily="18" charset="0"/>
                <a:ea typeface="+mn-ea"/>
                <a:cs typeface="Times New Roman" pitchFamily="18" charset="0"/>
              </a:rPr>
              <a:t>比特</a:t>
            </a:r>
          </a:p>
        </p:txBody>
      </p:sp>
      <p:sp>
        <p:nvSpPr>
          <p:cNvPr id="562182" name="Rectangle 6"/>
          <p:cNvSpPr>
            <a:spLocks noChangeArrowheads="1"/>
          </p:cNvSpPr>
          <p:nvPr/>
        </p:nvSpPr>
        <p:spPr bwMode="auto">
          <a:xfrm>
            <a:off x="4495800" y="990600"/>
            <a:ext cx="1775101" cy="400110"/>
          </a:xfrm>
          <a:prstGeom prst="rect">
            <a:avLst/>
          </a:prstGeom>
          <a:noFill/>
          <a:ln w="9525" algn="ctr">
            <a:noFill/>
            <a:miter lim="800000"/>
            <a:headEnd/>
            <a:tailEnd/>
          </a:ln>
          <a:effectLst/>
        </p:spPr>
        <p:txBody>
          <a:bodyPr wrap="none" anchor="b">
            <a:spAutoFit/>
          </a:bodyPr>
          <a:lstStyle/>
          <a:p>
            <a:r>
              <a:rPr lang="en-US" altLang="zh-CN" sz="2000" dirty="0">
                <a:latin typeface="Times New Roman" pitchFamily="18" charset="0"/>
                <a:ea typeface="+mn-ea"/>
                <a:cs typeface="Times New Roman" pitchFamily="18" charset="0"/>
              </a:rPr>
              <a:t>b/8</a:t>
            </a:r>
            <a:r>
              <a:rPr lang="zh-CN" altLang="en-US" sz="2000" dirty="0">
                <a:latin typeface="Times New Roman" pitchFamily="18" charset="0"/>
                <a:ea typeface="+mn-ea"/>
                <a:cs typeface="Times New Roman" pitchFamily="18" charset="0"/>
              </a:rPr>
              <a:t>个</a:t>
            </a:r>
            <a:r>
              <a:rPr lang="en-US" altLang="zh-CN" sz="2000" dirty="0">
                <a:latin typeface="Times New Roman" pitchFamily="18" charset="0"/>
                <a:ea typeface="+mn-ea"/>
                <a:cs typeface="Times New Roman" pitchFamily="18" charset="0"/>
              </a:rPr>
              <a:t>00110110</a:t>
            </a:r>
          </a:p>
        </p:txBody>
      </p:sp>
      <p:sp>
        <p:nvSpPr>
          <p:cNvPr id="562183" name="Rectangle 7"/>
          <p:cNvSpPr>
            <a:spLocks noChangeArrowheads="1"/>
          </p:cNvSpPr>
          <p:nvPr/>
        </p:nvSpPr>
        <p:spPr bwMode="auto">
          <a:xfrm>
            <a:off x="838200" y="3200400"/>
            <a:ext cx="1784591" cy="400110"/>
          </a:xfrm>
          <a:prstGeom prst="rect">
            <a:avLst/>
          </a:prstGeom>
          <a:noFill/>
          <a:ln w="9525" algn="ctr">
            <a:noFill/>
            <a:miter lim="800000"/>
            <a:headEnd/>
            <a:tailEnd/>
          </a:ln>
          <a:effectLst/>
        </p:spPr>
        <p:txBody>
          <a:bodyPr wrap="none" anchor="b">
            <a:spAutoFit/>
          </a:bodyPr>
          <a:lstStyle/>
          <a:p>
            <a:r>
              <a:rPr lang="en-US" altLang="zh-CN" sz="2000" dirty="0">
                <a:latin typeface="Times New Roman" pitchFamily="18" charset="0"/>
                <a:ea typeface="+mn-ea"/>
                <a:cs typeface="Times New Roman" pitchFamily="18" charset="0"/>
              </a:rPr>
              <a:t>b/8</a:t>
            </a:r>
            <a:r>
              <a:rPr lang="zh-CN" altLang="en-US" sz="2000" dirty="0">
                <a:latin typeface="Times New Roman" pitchFamily="18" charset="0"/>
                <a:ea typeface="+mn-ea"/>
                <a:cs typeface="Times New Roman" pitchFamily="18" charset="0"/>
              </a:rPr>
              <a:t>个</a:t>
            </a:r>
            <a:r>
              <a:rPr lang="en-US" altLang="zh-CN" sz="2000" dirty="0">
                <a:latin typeface="Times New Roman" pitchFamily="18" charset="0"/>
                <a:ea typeface="+mn-ea"/>
                <a:cs typeface="Times New Roman" pitchFamily="18" charset="0"/>
              </a:rPr>
              <a:t>01011010</a:t>
            </a:r>
          </a:p>
        </p:txBody>
      </p:sp>
      <p:sp>
        <p:nvSpPr>
          <p:cNvPr id="7" name="标题 1"/>
          <p:cNvSpPr>
            <a:spLocks noGrp="1"/>
          </p:cNvSpPr>
          <p:nvPr>
            <p:ph type="title"/>
          </p:nvPr>
        </p:nvSpPr>
        <p:spPr>
          <a:xfrm>
            <a:off x="533400" y="381000"/>
            <a:ext cx="7696200" cy="533400"/>
          </a:xfrm>
        </p:spPr>
        <p:txBody>
          <a:bodyPr/>
          <a:lstStyle/>
          <a:p>
            <a:r>
              <a:rPr lang="en-US" altLang="zh-CN" dirty="0" smtClean="0"/>
              <a:t>5.6.2 HMAC</a:t>
            </a:r>
            <a:r>
              <a:rPr lang="zh-CN" altLang="en-US" dirty="0" smtClean="0"/>
              <a:t>的算法描述</a:t>
            </a:r>
            <a:endParaRPr lang="zh-CN" altLang="en-US" dirty="0"/>
          </a:p>
        </p:txBody>
      </p:sp>
      <p:sp>
        <p:nvSpPr>
          <p:cNvPr id="9"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5.6.2 HMAC</a:t>
            </a:r>
            <a:r>
              <a:rPr lang="zh-CN" altLang="en-US" dirty="0" smtClean="0"/>
              <a:t>的算法描述</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00000"/>
              </a:lnSpc>
            </a:pPr>
            <a:r>
              <a:rPr lang="zh-CN" altLang="en-US" sz="2400" dirty="0" smtClean="0">
                <a:latin typeface="Times New Roman" pitchFamily="18" charset="0"/>
                <a:cs typeface="Times New Roman" pitchFamily="18" charset="0"/>
              </a:rPr>
              <a:t>算法的输出可如下表示：</a:t>
            </a:r>
          </a:p>
          <a:p>
            <a:pPr lvl="1">
              <a:lnSpc>
                <a:spcPct val="100000"/>
              </a:lnSpc>
            </a:pPr>
            <a:r>
              <a:rPr lang="en-US" altLang="zh-CN" sz="2000" i="1" dirty="0" err="1" smtClean="0">
                <a:latin typeface="Times New Roman" pitchFamily="18" charset="0"/>
                <a:cs typeface="Times New Roman" pitchFamily="18" charset="0"/>
              </a:rPr>
              <a:t>HMAC</a:t>
            </a:r>
            <a:r>
              <a:rPr lang="en-US" altLang="zh-CN" sz="2000" i="1" baseline="-25000" dirty="0" err="1" smtClean="0">
                <a:latin typeface="Times New Roman" pitchFamily="18" charset="0"/>
                <a:cs typeface="Times New Roman" pitchFamily="18" charset="0"/>
              </a:rPr>
              <a:t>k</a:t>
            </a:r>
            <a:r>
              <a:rPr lang="zh-CN" altLang="en-US"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K</a:t>
            </a:r>
            <a:r>
              <a:rPr lang="en-US" altLang="zh-CN" sz="2000" baseline="30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rPr>
              <a:t>opad</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K</a:t>
            </a:r>
            <a:r>
              <a:rPr lang="en-US" altLang="zh-CN" sz="2000" baseline="30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rPr>
              <a:t>ipad</a:t>
            </a:r>
            <a:r>
              <a:rPr lang="en-US" altLang="zh-CN" sz="2000" dirty="0" smtClean="0">
                <a:latin typeface="Times New Roman" pitchFamily="18" charset="0"/>
                <a:cs typeface="Times New Roman" pitchFamily="18" charset="0"/>
              </a:rPr>
              <a:t>)||M]]</a:t>
            </a:r>
          </a:p>
          <a:p>
            <a:pPr>
              <a:lnSpc>
                <a:spcPct val="100000"/>
              </a:lnSpc>
            </a:pPr>
            <a:r>
              <a:rPr lang="zh-CN" altLang="en-US" sz="2400" dirty="0" smtClean="0">
                <a:latin typeface="Times New Roman" pitchFamily="18" charset="0"/>
                <a:cs typeface="Times New Roman" pitchFamily="18" charset="0"/>
              </a:rPr>
              <a:t>算法的运行过程可描述如下：</a:t>
            </a:r>
          </a:p>
          <a:p>
            <a:pPr lvl="1">
              <a:lnSpc>
                <a:spcPct val="100000"/>
              </a:lnSpc>
            </a:pPr>
            <a:r>
              <a:rPr lang="zh-CN" altLang="en-US" sz="2000" dirty="0" smtClean="0">
                <a:latin typeface="Times New Roman" pitchFamily="18" charset="0"/>
                <a:cs typeface="Times New Roman" pitchFamily="18" charset="0"/>
              </a:rPr>
              <a:t>①</a:t>
            </a:r>
            <a:r>
              <a:rPr lang="zh-CN" altLang="en-US" sz="2000" i="1"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K</a:t>
            </a:r>
            <a:r>
              <a:rPr lang="zh-CN" altLang="en-US" sz="2000" dirty="0" smtClean="0">
                <a:latin typeface="Times New Roman" pitchFamily="18" charset="0"/>
                <a:cs typeface="Times New Roman" pitchFamily="18" charset="0"/>
              </a:rPr>
              <a:t>的左边填充</a:t>
            </a:r>
            <a:r>
              <a:rPr lang="en-US" altLang="zh-CN" sz="2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以产生一个</a:t>
            </a:r>
            <a:r>
              <a:rPr lang="en-US" altLang="zh-CN" sz="2000" i="1"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比特长的</a:t>
            </a:r>
            <a:r>
              <a:rPr lang="en-US" altLang="zh-CN" sz="2000" i="1" dirty="0" smtClean="0">
                <a:latin typeface="Times New Roman" pitchFamily="18" charset="0"/>
                <a:cs typeface="Times New Roman" pitchFamily="18" charset="0"/>
              </a:rPr>
              <a:t>K</a:t>
            </a:r>
            <a:r>
              <a:rPr lang="en-US" altLang="zh-CN" sz="2000" baseline="30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（例如</a:t>
            </a:r>
            <a:r>
              <a:rPr lang="en-US" altLang="zh-CN" sz="2000" i="1" dirty="0" smtClean="0">
                <a:latin typeface="Times New Roman" pitchFamily="18" charset="0"/>
                <a:cs typeface="Times New Roman" pitchFamily="18" charset="0"/>
              </a:rPr>
              <a:t>K</a:t>
            </a:r>
            <a:r>
              <a:rPr lang="zh-CN" altLang="en-US" sz="2000" dirty="0" smtClean="0">
                <a:latin typeface="Times New Roman" pitchFamily="18" charset="0"/>
                <a:cs typeface="Times New Roman" pitchFamily="18" charset="0"/>
              </a:rPr>
              <a:t>的长为</a:t>
            </a:r>
            <a:r>
              <a:rPr lang="en-US" altLang="zh-CN" sz="2000" dirty="0" smtClean="0">
                <a:latin typeface="Times New Roman" pitchFamily="18" charset="0"/>
                <a:cs typeface="Times New Roman" pitchFamily="18" charset="0"/>
              </a:rPr>
              <a:t>160</a:t>
            </a:r>
            <a:r>
              <a:rPr lang="zh-CN" altLang="en-US" sz="2000" dirty="0" smtClean="0">
                <a:latin typeface="Times New Roman" pitchFamily="18" charset="0"/>
                <a:cs typeface="Times New Roman" pitchFamily="18" charset="0"/>
              </a:rPr>
              <a:t>比特，</a:t>
            </a:r>
            <a:r>
              <a:rPr lang="en-US" altLang="zh-CN" sz="2000" i="1" dirty="0" smtClean="0">
                <a:latin typeface="Times New Roman" pitchFamily="18" charset="0"/>
                <a:cs typeface="Times New Roman" pitchFamily="18" charset="0"/>
              </a:rPr>
              <a:t>b</a:t>
            </a:r>
            <a:r>
              <a:rPr lang="en-US" altLang="zh-CN" sz="2000" dirty="0" smtClean="0">
                <a:latin typeface="Times New Roman" pitchFamily="18" charset="0"/>
                <a:cs typeface="Times New Roman" pitchFamily="18" charset="0"/>
              </a:rPr>
              <a:t>=512</a:t>
            </a:r>
            <a:r>
              <a:rPr lang="zh-CN" altLang="en-US" sz="2000" dirty="0" smtClean="0">
                <a:latin typeface="Times New Roman" pitchFamily="18" charset="0"/>
                <a:cs typeface="Times New Roman" pitchFamily="18" charset="0"/>
              </a:rPr>
              <a:t>，则需填充</a:t>
            </a:r>
            <a:r>
              <a:rPr lang="en-US" altLang="zh-CN" sz="2000" dirty="0" smtClean="0">
                <a:latin typeface="Times New Roman" pitchFamily="18" charset="0"/>
                <a:cs typeface="Times New Roman" pitchFamily="18" charset="0"/>
              </a:rPr>
              <a:t>44</a:t>
            </a:r>
            <a:r>
              <a:rPr lang="zh-CN" altLang="en-US" sz="2000" dirty="0" smtClean="0">
                <a:latin typeface="Times New Roman" pitchFamily="18" charset="0"/>
                <a:cs typeface="Times New Roman" pitchFamily="18" charset="0"/>
              </a:rPr>
              <a:t>个零字节</a:t>
            </a:r>
            <a:r>
              <a:rPr lang="en-US" altLang="zh-CN" sz="2000" dirty="0" smtClean="0">
                <a:latin typeface="Times New Roman" pitchFamily="18" charset="0"/>
                <a:cs typeface="Times New Roman" pitchFamily="18" charset="0"/>
              </a:rPr>
              <a:t>0x00</a:t>
            </a:r>
            <a:r>
              <a:rPr lang="zh-CN" altLang="en-US" sz="2000" dirty="0" smtClean="0">
                <a:latin typeface="Times New Roman" pitchFamily="18" charset="0"/>
                <a:cs typeface="Times New Roman" pitchFamily="18" charset="0"/>
              </a:rPr>
              <a:t>）。</a:t>
            </a:r>
          </a:p>
          <a:p>
            <a:pPr lvl="1">
              <a:lnSpc>
                <a:spcPct val="100000"/>
              </a:lnSpc>
            </a:pPr>
            <a:r>
              <a:rPr lang="zh-CN" altLang="en-US" sz="2000" dirty="0" smtClean="0">
                <a:latin typeface="Times New Roman" pitchFamily="18" charset="0"/>
                <a:cs typeface="Times New Roman" pitchFamily="18" charset="0"/>
              </a:rPr>
              <a:t>② </a:t>
            </a:r>
            <a:r>
              <a:rPr lang="en-US" altLang="zh-CN" sz="2000" i="1" dirty="0" smtClean="0">
                <a:latin typeface="Times New Roman" pitchFamily="18" charset="0"/>
                <a:cs typeface="Times New Roman" pitchFamily="18" charset="0"/>
              </a:rPr>
              <a:t>K</a:t>
            </a:r>
            <a:r>
              <a:rPr lang="en-US" altLang="zh-CN" sz="2000" baseline="30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与</a:t>
            </a:r>
            <a:r>
              <a:rPr lang="en-US" altLang="zh-CN" sz="2000" i="1" dirty="0" err="1" smtClean="0">
                <a:latin typeface="Times New Roman" pitchFamily="18" charset="0"/>
                <a:cs typeface="Times New Roman" pitchFamily="18" charset="0"/>
              </a:rPr>
              <a:t>ipad</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逐比特异或以产生</a:t>
            </a:r>
            <a:r>
              <a:rPr lang="en-US" altLang="zh-CN" sz="2000" i="1"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比特的分组</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a:t>
            </a:r>
          </a:p>
          <a:p>
            <a:pPr lvl="1">
              <a:lnSpc>
                <a:spcPct val="100000"/>
              </a:lnSpc>
            </a:pPr>
            <a:r>
              <a:rPr lang="zh-CN" altLang="en-US" sz="2000" dirty="0" smtClean="0">
                <a:latin typeface="Times New Roman" pitchFamily="18" charset="0"/>
                <a:cs typeface="Times New Roman" pitchFamily="18" charset="0"/>
              </a:rPr>
              <a:t>③ 将</a:t>
            </a:r>
            <a:r>
              <a:rPr lang="en-US" altLang="zh-CN" sz="2000" i="1"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链接到</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后。</a:t>
            </a:r>
          </a:p>
          <a:p>
            <a:pPr lvl="1">
              <a:lnSpc>
                <a:spcPct val="100000"/>
              </a:lnSpc>
            </a:pPr>
            <a:r>
              <a:rPr lang="zh-CN" altLang="en-US" sz="2000" dirty="0" smtClean="0">
                <a:solidFill>
                  <a:srgbClr val="C3093E"/>
                </a:solidFill>
                <a:latin typeface="Times New Roman" pitchFamily="18" charset="0"/>
                <a:cs typeface="Times New Roman" pitchFamily="18" charset="0"/>
              </a:rPr>
              <a:t>④ 将</a:t>
            </a:r>
            <a:r>
              <a:rPr lang="en-US" altLang="zh-CN" sz="2000" i="1" dirty="0" smtClean="0">
                <a:solidFill>
                  <a:srgbClr val="C3093E"/>
                </a:solidFill>
                <a:latin typeface="Times New Roman" pitchFamily="18" charset="0"/>
                <a:cs typeface="Times New Roman" pitchFamily="18" charset="0"/>
              </a:rPr>
              <a:t>H</a:t>
            </a:r>
            <a:r>
              <a:rPr lang="zh-CN" altLang="en-US" sz="2000" dirty="0" smtClean="0">
                <a:solidFill>
                  <a:srgbClr val="C3093E"/>
                </a:solidFill>
                <a:latin typeface="Times New Roman" pitchFamily="18" charset="0"/>
                <a:cs typeface="Times New Roman" pitchFamily="18" charset="0"/>
              </a:rPr>
              <a:t>作用于步骤③产生的数据流</a:t>
            </a:r>
            <a:r>
              <a:rPr lang="zh-CN" altLang="en-US" sz="2000" dirty="0" smtClean="0">
                <a:latin typeface="Times New Roman" pitchFamily="18" charset="0"/>
                <a:cs typeface="Times New Roman" pitchFamily="18" charset="0"/>
              </a:rPr>
              <a:t>。</a:t>
            </a:r>
          </a:p>
          <a:p>
            <a:pPr lvl="1">
              <a:lnSpc>
                <a:spcPct val="100000"/>
              </a:lnSpc>
            </a:pPr>
            <a:r>
              <a:rPr lang="zh-CN" altLang="en-US" sz="2000" dirty="0" smtClean="0">
                <a:latin typeface="Times New Roman" pitchFamily="18" charset="0"/>
                <a:cs typeface="Times New Roman" pitchFamily="18" charset="0"/>
              </a:rPr>
              <a:t>⑤ </a:t>
            </a:r>
            <a:r>
              <a:rPr lang="en-US" altLang="zh-CN" sz="2000" i="1" dirty="0" smtClean="0">
                <a:latin typeface="Times New Roman" pitchFamily="18" charset="0"/>
                <a:cs typeface="Times New Roman" pitchFamily="18" charset="0"/>
              </a:rPr>
              <a:t>K</a:t>
            </a:r>
            <a:r>
              <a:rPr lang="en-US" altLang="zh-CN" sz="2000" baseline="30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与</a:t>
            </a:r>
            <a:r>
              <a:rPr lang="en-US" altLang="zh-CN" sz="2000" i="1" dirty="0" err="1" smtClean="0">
                <a:latin typeface="Times New Roman" pitchFamily="18" charset="0"/>
                <a:cs typeface="Times New Roman" pitchFamily="18" charset="0"/>
              </a:rPr>
              <a:t>opad</a:t>
            </a:r>
            <a:r>
              <a:rPr lang="zh-CN" altLang="en-US" sz="2000" dirty="0" smtClean="0">
                <a:latin typeface="Times New Roman" pitchFamily="18" charset="0"/>
                <a:cs typeface="Times New Roman" pitchFamily="18" charset="0"/>
              </a:rPr>
              <a:t>逐比特异或，以产生</a:t>
            </a:r>
            <a:r>
              <a:rPr lang="en-US" altLang="zh-CN" sz="2000" i="1" dirty="0" smtClean="0">
                <a:latin typeface="Times New Roman" pitchFamily="18" charset="0"/>
                <a:cs typeface="Times New Roman" pitchFamily="18" charset="0"/>
              </a:rPr>
              <a:t>b</a:t>
            </a:r>
            <a:r>
              <a:rPr lang="zh-CN" altLang="en-US" sz="2000" dirty="0" smtClean="0">
                <a:latin typeface="Times New Roman" pitchFamily="18" charset="0"/>
                <a:cs typeface="Times New Roman" pitchFamily="18" charset="0"/>
              </a:rPr>
              <a:t>比特长的分组</a:t>
            </a:r>
            <a:r>
              <a:rPr lang="en-US" altLang="zh-CN" sz="2000" i="1" dirty="0" smtClean="0">
                <a:latin typeface="Times New Roman" pitchFamily="18" charset="0"/>
                <a:cs typeface="Times New Roman" pitchFamily="18" charset="0"/>
              </a:rPr>
              <a:t>S</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a:t>
            </a:r>
          </a:p>
          <a:p>
            <a:pPr lvl="1">
              <a:lnSpc>
                <a:spcPct val="100000"/>
              </a:lnSpc>
            </a:pPr>
            <a:r>
              <a:rPr lang="zh-CN" altLang="en-US" sz="2000" dirty="0" smtClean="0">
                <a:latin typeface="Times New Roman" pitchFamily="18" charset="0"/>
                <a:cs typeface="Times New Roman" pitchFamily="18" charset="0"/>
              </a:rPr>
              <a:t>⑥ 将步骤④得到的杂凑值链接在</a:t>
            </a:r>
            <a:r>
              <a:rPr lang="en-US" altLang="zh-CN" sz="2000" i="1" dirty="0" smtClean="0">
                <a:latin typeface="Times New Roman" pitchFamily="18" charset="0"/>
                <a:cs typeface="Times New Roman" pitchFamily="18" charset="0"/>
              </a:rPr>
              <a:t>S</a:t>
            </a:r>
            <a:r>
              <a:rPr lang="en-US" altLang="zh-CN" sz="2000" baseline="-25000" dirty="0" smtClean="0">
                <a:latin typeface="Times New Roman" pitchFamily="18" charset="0"/>
                <a:cs typeface="Times New Roman" pitchFamily="18" charset="0"/>
              </a:rPr>
              <a:t>0</a:t>
            </a:r>
            <a:r>
              <a:rPr lang="zh-CN" altLang="en-US" sz="2000" dirty="0" smtClean="0">
                <a:latin typeface="Times New Roman" pitchFamily="18" charset="0"/>
                <a:cs typeface="Times New Roman" pitchFamily="18" charset="0"/>
              </a:rPr>
              <a:t>后。</a:t>
            </a:r>
          </a:p>
          <a:p>
            <a:pPr lvl="1">
              <a:lnSpc>
                <a:spcPct val="100000"/>
              </a:lnSpc>
            </a:pPr>
            <a:r>
              <a:rPr lang="zh-CN" altLang="en-US" sz="2000" dirty="0" smtClean="0">
                <a:latin typeface="Times New Roman" pitchFamily="18" charset="0"/>
                <a:cs typeface="Times New Roman" pitchFamily="18" charset="0"/>
              </a:rPr>
              <a:t>⑦ 将</a:t>
            </a:r>
            <a:r>
              <a:rPr lang="en-US" altLang="zh-CN" sz="2000" i="1" dirty="0" smtClean="0">
                <a:latin typeface="Times New Roman" pitchFamily="18" charset="0"/>
                <a:cs typeface="Times New Roman" pitchFamily="18" charset="0"/>
              </a:rPr>
              <a:t>H</a:t>
            </a:r>
            <a:r>
              <a:rPr lang="zh-CN" altLang="en-US" sz="2000" dirty="0" smtClean="0">
                <a:latin typeface="Times New Roman" pitchFamily="18" charset="0"/>
                <a:cs typeface="Times New Roman" pitchFamily="18" charset="0"/>
              </a:rPr>
              <a:t>作用于步骤⑥产生的数据流并输出最终结果</a:t>
            </a:r>
            <a:endParaRPr lang="zh-CN" altLang="en-US" sz="2000" dirty="0">
              <a:latin typeface="Times New Roman" pitchFamily="18" charset="0"/>
              <a:cs typeface="Times New Roman" pitchFamily="18" charset="0"/>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71</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5.6.2 HMAC</a:t>
            </a:r>
            <a:r>
              <a:rPr lang="zh-CN" altLang="en-US" dirty="0" smtClean="0"/>
              <a:t>的算法描述</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00000"/>
              </a:lnSpc>
              <a:spcBef>
                <a:spcPts val="600"/>
              </a:spcBef>
            </a:pPr>
            <a:r>
              <a:rPr lang="zh-CN" altLang="en-US" sz="2000" dirty="0" smtClean="0"/>
              <a:t>注意</a:t>
            </a:r>
          </a:p>
          <a:p>
            <a:pPr lvl="1">
              <a:lnSpc>
                <a:spcPct val="100000"/>
              </a:lnSpc>
              <a:spcBef>
                <a:spcPts val="600"/>
              </a:spcBef>
            </a:pPr>
            <a:r>
              <a:rPr lang="en-US" altLang="zh-CN" sz="2000" i="1" dirty="0" smtClean="0"/>
              <a:t>K</a:t>
            </a:r>
            <a:r>
              <a:rPr lang="en-US" altLang="zh-CN" sz="2000" baseline="30000" dirty="0" smtClean="0"/>
              <a:t>+</a:t>
            </a:r>
            <a:r>
              <a:rPr lang="zh-CN" altLang="en-US" sz="2000" dirty="0" smtClean="0"/>
              <a:t>与</a:t>
            </a:r>
            <a:r>
              <a:rPr lang="en-US" altLang="zh-CN" sz="2000" i="1" dirty="0" err="1" smtClean="0"/>
              <a:t>ipad</a:t>
            </a:r>
            <a:r>
              <a:rPr lang="zh-CN" altLang="en-US" sz="2000" dirty="0" smtClean="0"/>
              <a:t>逐比特异或以及</a:t>
            </a:r>
            <a:r>
              <a:rPr lang="en-US" altLang="zh-CN" sz="2000" i="1" dirty="0" smtClean="0"/>
              <a:t>K</a:t>
            </a:r>
            <a:r>
              <a:rPr lang="en-US" altLang="zh-CN" sz="2000" baseline="30000" dirty="0" smtClean="0"/>
              <a:t>+</a:t>
            </a:r>
            <a:r>
              <a:rPr lang="zh-CN" altLang="en-US" sz="2000" dirty="0" smtClean="0"/>
              <a:t>与</a:t>
            </a:r>
            <a:r>
              <a:rPr lang="en-US" altLang="zh-CN" sz="2000" i="1" dirty="0" err="1" smtClean="0"/>
              <a:t>opad</a:t>
            </a:r>
            <a:r>
              <a:rPr lang="zh-CN" altLang="en-US" sz="2000" dirty="0" smtClean="0">
                <a:solidFill>
                  <a:srgbClr val="0000FF"/>
                </a:solidFill>
              </a:rPr>
              <a:t>逐比特异或的结果是将</a:t>
            </a:r>
            <a:r>
              <a:rPr lang="en-US" altLang="zh-CN" sz="2000" i="1" dirty="0" smtClean="0">
                <a:solidFill>
                  <a:srgbClr val="0000FF"/>
                </a:solidFill>
              </a:rPr>
              <a:t>K</a:t>
            </a:r>
            <a:r>
              <a:rPr lang="zh-CN" altLang="en-US" sz="2000" dirty="0" smtClean="0">
                <a:solidFill>
                  <a:srgbClr val="0000FF"/>
                </a:solidFill>
              </a:rPr>
              <a:t>中的一半比特取反</a:t>
            </a:r>
            <a:r>
              <a:rPr lang="zh-CN" altLang="en-US" sz="2000" dirty="0" smtClean="0"/>
              <a:t>，但两次取反的比特的位置不同</a:t>
            </a:r>
          </a:p>
          <a:p>
            <a:pPr lvl="1">
              <a:lnSpc>
                <a:spcPct val="100000"/>
              </a:lnSpc>
              <a:spcBef>
                <a:spcPts val="600"/>
              </a:spcBef>
            </a:pPr>
            <a:r>
              <a:rPr lang="zh-CN" altLang="en-US" sz="2000" dirty="0" smtClean="0"/>
              <a:t>而</a:t>
            </a:r>
            <a:r>
              <a:rPr lang="en-US" altLang="zh-CN" sz="2000" i="1" dirty="0" smtClean="0"/>
              <a:t>S</a:t>
            </a:r>
            <a:r>
              <a:rPr lang="en-US" altLang="zh-CN" sz="2000" i="1" baseline="-25000" dirty="0" smtClean="0"/>
              <a:t>i</a:t>
            </a:r>
            <a:r>
              <a:rPr lang="zh-CN" altLang="en-US" sz="2000" dirty="0" smtClean="0"/>
              <a:t>和</a:t>
            </a:r>
            <a:r>
              <a:rPr lang="en-US" altLang="zh-CN" sz="2000" i="1" dirty="0" smtClean="0"/>
              <a:t>S</a:t>
            </a:r>
            <a:r>
              <a:rPr lang="en-US" altLang="zh-CN" sz="2000" baseline="-25000" dirty="0" smtClean="0"/>
              <a:t>0</a:t>
            </a:r>
            <a:r>
              <a:rPr lang="zh-CN" altLang="en-US" sz="2000" dirty="0" smtClean="0"/>
              <a:t>通过杂凑函数中压缩函数的处理，则</a:t>
            </a:r>
            <a:r>
              <a:rPr lang="zh-CN" altLang="en-US" sz="2000" dirty="0" smtClean="0">
                <a:solidFill>
                  <a:srgbClr val="0000FF"/>
                </a:solidFill>
              </a:rPr>
              <a:t>相当于以伪随机方式从</a:t>
            </a:r>
            <a:r>
              <a:rPr lang="en-US" altLang="zh-CN" sz="2000" i="1" dirty="0" smtClean="0">
                <a:solidFill>
                  <a:srgbClr val="0000FF"/>
                </a:solidFill>
              </a:rPr>
              <a:t>K</a:t>
            </a:r>
            <a:r>
              <a:rPr lang="zh-CN" altLang="en-US" sz="2000" dirty="0" smtClean="0">
                <a:solidFill>
                  <a:srgbClr val="0000FF"/>
                </a:solidFill>
              </a:rPr>
              <a:t>产生两个密钥</a:t>
            </a:r>
            <a:endParaRPr lang="en-US" altLang="zh-CN" sz="2000" dirty="0" smtClean="0">
              <a:solidFill>
                <a:srgbClr val="0000FF"/>
              </a:solidFill>
            </a:endParaRPr>
          </a:p>
          <a:p>
            <a:pPr>
              <a:lnSpc>
                <a:spcPct val="100000"/>
              </a:lnSpc>
              <a:spcBef>
                <a:spcPts val="600"/>
              </a:spcBef>
            </a:pPr>
            <a:r>
              <a:rPr lang="zh-CN" altLang="en-US" sz="2000" dirty="0" smtClean="0">
                <a:latin typeface="Times New Roman" pitchFamily="18" charset="0"/>
              </a:rPr>
              <a:t>在实现</a:t>
            </a:r>
            <a:r>
              <a:rPr lang="en-US" altLang="zh-CN" sz="2000" dirty="0" smtClean="0">
                <a:latin typeface="Times New Roman" pitchFamily="18" charset="0"/>
              </a:rPr>
              <a:t>HMAC</a:t>
            </a:r>
            <a:r>
              <a:rPr lang="zh-CN" altLang="en-US" sz="2000" dirty="0" smtClean="0">
                <a:latin typeface="Times New Roman" pitchFamily="18" charset="0"/>
              </a:rPr>
              <a:t>时，可预先求出下面两个量 （见图</a:t>
            </a:r>
            <a:r>
              <a:rPr lang="en-US" altLang="zh-CN" sz="2000" dirty="0" smtClean="0">
                <a:latin typeface="Times New Roman" pitchFamily="18" charset="0"/>
              </a:rPr>
              <a:t>12</a:t>
            </a:r>
            <a:r>
              <a:rPr lang="zh-CN" altLang="en-US" sz="2000" dirty="0" smtClean="0">
                <a:latin typeface="Times New Roman" pitchFamily="18" charset="0"/>
              </a:rPr>
              <a:t>虚线以左为预计算）</a:t>
            </a:r>
            <a:endParaRPr lang="zh-CN" altLang="en-US" sz="2000" i="1" dirty="0" smtClean="0">
              <a:latin typeface="Times New Roman" pitchFamily="18" charset="0"/>
            </a:endParaRPr>
          </a:p>
          <a:p>
            <a:pPr lvl="1">
              <a:lnSpc>
                <a:spcPct val="100000"/>
              </a:lnSpc>
              <a:spcBef>
                <a:spcPts val="600"/>
              </a:spcBef>
            </a:pP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IV</a:t>
            </a:r>
            <a:r>
              <a:rPr lang="en-US" altLang="zh-CN" sz="2000" dirty="0" smtClean="0">
                <a:latin typeface="Times New Roman" pitchFamily="18" charset="0"/>
              </a:rPr>
              <a:t>, (</a:t>
            </a:r>
            <a:r>
              <a:rPr lang="en-US" altLang="zh-CN" sz="2000" i="1" dirty="0" smtClean="0">
                <a:latin typeface="Times New Roman" pitchFamily="18" charset="0"/>
              </a:rPr>
              <a:t>K</a:t>
            </a:r>
            <a:r>
              <a:rPr lang="en-US" altLang="zh-CN" sz="2000" baseline="30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ipad</a:t>
            </a:r>
            <a:r>
              <a:rPr lang="en-US" altLang="zh-CN" sz="2000" dirty="0" smtClean="0">
                <a:latin typeface="Times New Roman" pitchFamily="18" charset="0"/>
              </a:rPr>
              <a:t>))</a:t>
            </a:r>
            <a:endParaRPr lang="en-US" altLang="zh-CN" sz="2000" i="1" dirty="0" smtClean="0">
              <a:latin typeface="Times New Roman" pitchFamily="18" charset="0"/>
            </a:endParaRPr>
          </a:p>
          <a:p>
            <a:pPr lvl="1">
              <a:lnSpc>
                <a:spcPct val="100000"/>
              </a:lnSpc>
              <a:spcBef>
                <a:spcPts val="600"/>
              </a:spcBef>
            </a:pP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IV</a:t>
            </a:r>
            <a:r>
              <a:rPr lang="en-US" altLang="zh-CN" sz="2000" dirty="0" smtClean="0">
                <a:latin typeface="Times New Roman" pitchFamily="18" charset="0"/>
              </a:rPr>
              <a:t>, (</a:t>
            </a:r>
            <a:r>
              <a:rPr lang="en-US" altLang="zh-CN" sz="2000" i="1" dirty="0" smtClean="0">
                <a:latin typeface="Times New Roman" pitchFamily="18" charset="0"/>
              </a:rPr>
              <a:t>K</a:t>
            </a:r>
            <a:r>
              <a:rPr lang="en-US" altLang="zh-CN" sz="2000" baseline="30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opad</a:t>
            </a:r>
            <a:r>
              <a:rPr lang="en-US" altLang="zh-CN" sz="2000" dirty="0" smtClean="0">
                <a:latin typeface="Times New Roman" pitchFamily="18" charset="0"/>
              </a:rPr>
              <a:t>))</a:t>
            </a:r>
          </a:p>
          <a:p>
            <a:pPr lvl="1">
              <a:lnSpc>
                <a:spcPct val="100000"/>
              </a:lnSpc>
              <a:spcBef>
                <a:spcPts val="600"/>
              </a:spcBef>
            </a:pPr>
            <a:r>
              <a:rPr lang="zh-CN" altLang="en-US" sz="2000" dirty="0" smtClean="0">
                <a:latin typeface="Times New Roman" pitchFamily="18" charset="0"/>
              </a:rPr>
              <a:t>其中</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err="1" smtClean="0">
                <a:latin typeface="Times New Roman" pitchFamily="18" charset="0"/>
              </a:rPr>
              <a:t>cv</a:t>
            </a:r>
            <a:r>
              <a:rPr lang="zh-CN" altLang="en-US" sz="2000" dirty="0" smtClean="0">
                <a:latin typeface="Times New Roman" pitchFamily="18" charset="0"/>
              </a:rPr>
              <a:t>，</a:t>
            </a:r>
            <a:r>
              <a:rPr lang="en-US" altLang="zh-CN" sz="2000" i="1" dirty="0" smtClean="0">
                <a:latin typeface="Times New Roman" pitchFamily="18" charset="0"/>
              </a:rPr>
              <a:t>block</a:t>
            </a:r>
            <a:r>
              <a:rPr lang="en-US" altLang="zh-CN" sz="2000" dirty="0" smtClean="0">
                <a:latin typeface="Times New Roman" pitchFamily="18" charset="0"/>
              </a:rPr>
              <a:t>)</a:t>
            </a:r>
            <a:r>
              <a:rPr lang="zh-CN" altLang="en-US" sz="2000" dirty="0" smtClean="0">
                <a:latin typeface="Times New Roman" pitchFamily="18" charset="0"/>
              </a:rPr>
              <a:t>是杂凑函数中的压缩函数，</a:t>
            </a:r>
          </a:p>
          <a:p>
            <a:pPr lvl="2">
              <a:lnSpc>
                <a:spcPct val="100000"/>
              </a:lnSpc>
              <a:spcBef>
                <a:spcPts val="600"/>
              </a:spcBef>
            </a:pPr>
            <a:r>
              <a:rPr lang="zh-CN" altLang="en-US" sz="2000" dirty="0" smtClean="0">
                <a:latin typeface="Times New Roman" pitchFamily="18" charset="0"/>
              </a:rPr>
              <a:t>其输入是</a:t>
            </a:r>
            <a:r>
              <a:rPr lang="en-US" altLang="zh-CN" sz="2000" i="1" dirty="0" smtClean="0">
                <a:latin typeface="Times New Roman" pitchFamily="18" charset="0"/>
              </a:rPr>
              <a:t>n</a:t>
            </a:r>
            <a:r>
              <a:rPr lang="zh-CN" altLang="en-US" sz="2000" dirty="0" smtClean="0">
                <a:latin typeface="Times New Roman" pitchFamily="18" charset="0"/>
              </a:rPr>
              <a:t>比特的链接变量和</a:t>
            </a:r>
            <a:r>
              <a:rPr lang="en-US" altLang="zh-CN" sz="2000" i="1" dirty="0" smtClean="0">
                <a:latin typeface="Times New Roman" pitchFamily="18" charset="0"/>
              </a:rPr>
              <a:t>b</a:t>
            </a:r>
            <a:r>
              <a:rPr lang="zh-CN" altLang="en-US" sz="2000" dirty="0" smtClean="0">
                <a:latin typeface="Times New Roman" pitchFamily="18" charset="0"/>
              </a:rPr>
              <a:t>比特的分组，输出是</a:t>
            </a:r>
            <a:r>
              <a:rPr lang="en-US" altLang="zh-CN" sz="2000" i="1" dirty="0" smtClean="0">
                <a:latin typeface="Times New Roman" pitchFamily="18" charset="0"/>
              </a:rPr>
              <a:t>n</a:t>
            </a:r>
            <a:r>
              <a:rPr lang="zh-CN" altLang="en-US" sz="2000" dirty="0" smtClean="0">
                <a:latin typeface="Times New Roman" pitchFamily="18" charset="0"/>
              </a:rPr>
              <a:t>比特的链接变量</a:t>
            </a:r>
          </a:p>
          <a:p>
            <a:pPr lvl="1">
              <a:lnSpc>
                <a:spcPct val="100000"/>
              </a:lnSpc>
              <a:spcBef>
                <a:spcPts val="600"/>
              </a:spcBef>
            </a:pPr>
            <a:r>
              <a:rPr lang="zh-CN" altLang="en-US" sz="2000" dirty="0" smtClean="0">
                <a:solidFill>
                  <a:srgbClr val="0000FF"/>
                </a:solidFill>
                <a:latin typeface="Times New Roman" pitchFamily="18" charset="0"/>
              </a:rPr>
              <a:t>这两个量的预先计算只在每次更改密钥时才需进行</a:t>
            </a:r>
            <a:r>
              <a:rPr lang="zh-CN" altLang="en-US" sz="2000" dirty="0" smtClean="0">
                <a:latin typeface="Times New Roman" pitchFamily="18" charset="0"/>
              </a:rPr>
              <a:t>。事实上这两个预先计算的量用于作为杂凑函数的初值</a:t>
            </a:r>
            <a:r>
              <a:rPr lang="en-US" altLang="zh-CN" sz="2000" dirty="0" smtClean="0">
                <a:latin typeface="Times New Roman" pitchFamily="18" charset="0"/>
              </a:rPr>
              <a:t>IV</a:t>
            </a:r>
            <a:r>
              <a:rPr lang="zh-CN" altLang="en-US" sz="2000" dirty="0" smtClean="0">
                <a:latin typeface="Times New Roman" pitchFamily="18" charset="0"/>
              </a:rPr>
              <a:t>。如下图所示</a:t>
            </a:r>
          </a:p>
          <a:p>
            <a:pPr lvl="1">
              <a:lnSpc>
                <a:spcPct val="100000"/>
              </a:lnSpc>
              <a:spcBef>
                <a:spcPts val="600"/>
              </a:spcBef>
            </a:pPr>
            <a:endParaRPr lang="zh-CN" altLang="en-US" sz="2000" dirty="0">
              <a:solidFill>
                <a:srgbClr val="0000FF"/>
              </a:solidFill>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72</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A553061-0EB1-48E1-B227-B7EDBB464B1F}" type="slidenum">
              <a:rPr lang="en-US" altLang="zh-CN"/>
              <a:pPr/>
              <a:t>73</a:t>
            </a:fld>
            <a:r>
              <a:rPr lang="en-US" altLang="zh-CN" dirty="0" smtClean="0"/>
              <a:t>/</a:t>
            </a:r>
            <a:endParaRPr lang="en-US" altLang="zh-CN" dirty="0"/>
          </a:p>
        </p:txBody>
      </p:sp>
      <p:pic>
        <p:nvPicPr>
          <p:cNvPr id="565252" name="Picture 4" descr="xd74"/>
          <p:cNvPicPr>
            <a:picLocks noChangeAspect="1" noChangeArrowheads="1"/>
          </p:cNvPicPr>
          <p:nvPr/>
        </p:nvPicPr>
        <p:blipFill>
          <a:blip r:embed="rId2" cstate="print"/>
          <a:srcRect/>
          <a:stretch>
            <a:fillRect/>
          </a:stretch>
        </p:blipFill>
        <p:spPr bwMode="auto">
          <a:xfrm>
            <a:off x="1295400" y="914400"/>
            <a:ext cx="6248400" cy="5665787"/>
          </a:xfrm>
          <a:prstGeom prst="rect">
            <a:avLst/>
          </a:prstGeom>
          <a:noFill/>
        </p:spPr>
      </p:pic>
      <p:sp>
        <p:nvSpPr>
          <p:cNvPr id="4" name="标题 1"/>
          <p:cNvSpPr>
            <a:spLocks noGrp="1"/>
          </p:cNvSpPr>
          <p:nvPr>
            <p:ph type="title"/>
          </p:nvPr>
        </p:nvSpPr>
        <p:spPr>
          <a:xfrm>
            <a:off x="533400" y="381000"/>
            <a:ext cx="7696200" cy="533400"/>
          </a:xfrm>
        </p:spPr>
        <p:txBody>
          <a:bodyPr/>
          <a:lstStyle/>
          <a:p>
            <a:r>
              <a:rPr lang="en-US" altLang="zh-CN" dirty="0" smtClean="0"/>
              <a:t>5.6.2 HMAC</a:t>
            </a:r>
            <a:r>
              <a:rPr lang="zh-CN" altLang="en-US" dirty="0" smtClean="0"/>
              <a:t>的算法描述</a:t>
            </a:r>
            <a:endParaRPr lang="zh-CN" altLang="en-US" dirty="0"/>
          </a:p>
        </p:txBody>
      </p:sp>
      <p:sp>
        <p:nvSpPr>
          <p:cNvPr id="6"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5.6.3 HMAC</a:t>
            </a:r>
            <a:r>
              <a:rPr lang="zh-CN" altLang="en-US" dirty="0" smtClean="0"/>
              <a:t>的安全性</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10000"/>
              </a:lnSpc>
            </a:pPr>
            <a:r>
              <a:rPr lang="zh-CN" altLang="en-US" sz="2400" dirty="0" smtClean="0"/>
              <a:t>基于密码杂凑函数构造的</a:t>
            </a:r>
            <a:r>
              <a:rPr lang="en-US" altLang="zh-CN" sz="2400" dirty="0" smtClean="0"/>
              <a:t>MAC</a:t>
            </a:r>
            <a:r>
              <a:rPr lang="zh-CN" altLang="en-US" sz="2400" dirty="0" smtClean="0"/>
              <a:t>的安全性</a:t>
            </a:r>
            <a:r>
              <a:rPr lang="zh-CN" altLang="en-US" sz="2400" dirty="0" smtClean="0">
                <a:solidFill>
                  <a:srgbClr val="0000FF"/>
                </a:solidFill>
              </a:rPr>
              <a:t>取决于镶嵌的杂凑函数的安全性</a:t>
            </a:r>
            <a:endParaRPr lang="zh-CN" altLang="en-US" sz="2400" dirty="0" smtClean="0"/>
          </a:p>
          <a:p>
            <a:pPr>
              <a:lnSpc>
                <a:spcPct val="110000"/>
              </a:lnSpc>
            </a:pPr>
            <a:r>
              <a:rPr lang="en-US" altLang="zh-CN" sz="2400" dirty="0" smtClean="0"/>
              <a:t>HMAC</a:t>
            </a:r>
            <a:r>
              <a:rPr lang="zh-CN" altLang="en-US" sz="2400" dirty="0" smtClean="0"/>
              <a:t>最吸引人的地方是</a:t>
            </a:r>
          </a:p>
          <a:p>
            <a:pPr lvl="1">
              <a:lnSpc>
                <a:spcPct val="110000"/>
              </a:lnSpc>
            </a:pPr>
            <a:r>
              <a:rPr lang="zh-CN" altLang="en-US" sz="2000" dirty="0" smtClean="0"/>
              <a:t>其</a:t>
            </a:r>
            <a:r>
              <a:rPr lang="zh-CN" altLang="en-US" sz="2000" dirty="0" smtClean="0">
                <a:solidFill>
                  <a:srgbClr val="0000FF"/>
                </a:solidFill>
              </a:rPr>
              <a:t>设计者已证明了算法强度和嵌入的散列函数强度之间的确切关系</a:t>
            </a:r>
          </a:p>
          <a:p>
            <a:pPr lvl="1">
              <a:lnSpc>
                <a:spcPct val="110000"/>
              </a:lnSpc>
            </a:pPr>
            <a:r>
              <a:rPr lang="zh-CN" altLang="en-US" sz="2000" dirty="0" smtClean="0">
                <a:solidFill>
                  <a:srgbClr val="0000FF"/>
                </a:solidFill>
              </a:rPr>
              <a:t>即对</a:t>
            </a:r>
            <a:r>
              <a:rPr lang="en-US" altLang="zh-CN" sz="2000" dirty="0" smtClean="0">
                <a:solidFill>
                  <a:srgbClr val="0000FF"/>
                </a:solidFill>
              </a:rPr>
              <a:t>HMAC</a:t>
            </a:r>
            <a:r>
              <a:rPr lang="zh-CN" altLang="en-US" sz="2000" dirty="0" smtClean="0">
                <a:solidFill>
                  <a:srgbClr val="0000FF"/>
                </a:solidFill>
              </a:rPr>
              <a:t>的攻击等价于对内嵌杂凑函数的下述两种攻击之一</a:t>
            </a:r>
            <a:r>
              <a:rPr lang="zh-CN" altLang="en-US" sz="2000" dirty="0" smtClean="0"/>
              <a:t>：</a:t>
            </a:r>
          </a:p>
          <a:p>
            <a:pPr>
              <a:lnSpc>
                <a:spcPct val="110000"/>
              </a:lnSpc>
            </a:pPr>
            <a:r>
              <a:rPr lang="zh-CN" altLang="en-US" sz="2400" dirty="0" smtClean="0"/>
              <a:t>① 攻击者能够计算压缩函数的一个输出，即使</a:t>
            </a:r>
            <a:r>
              <a:rPr lang="en-US" altLang="zh-CN" sz="2400" dirty="0" smtClean="0"/>
              <a:t>IV</a:t>
            </a:r>
            <a:r>
              <a:rPr lang="zh-CN" altLang="en-US" sz="2400" dirty="0" smtClean="0"/>
              <a:t>是随机的和秘密的</a:t>
            </a:r>
          </a:p>
          <a:p>
            <a:pPr lvl="1">
              <a:lnSpc>
                <a:spcPct val="110000"/>
              </a:lnSpc>
            </a:pPr>
            <a:r>
              <a:rPr lang="zh-CN" altLang="en-US" sz="2000" dirty="0" smtClean="0"/>
              <a:t>在第一种攻击中，可</a:t>
            </a:r>
            <a:r>
              <a:rPr lang="zh-CN" altLang="en-US" sz="2000" dirty="0" smtClean="0">
                <a:solidFill>
                  <a:srgbClr val="0000FF"/>
                </a:solidFill>
              </a:rPr>
              <a:t>将压缩函数视为与杂凑函数等价</a:t>
            </a:r>
            <a:r>
              <a:rPr lang="zh-CN" altLang="en-US" sz="2000" dirty="0" smtClean="0"/>
              <a:t>，</a:t>
            </a:r>
            <a:r>
              <a:rPr lang="zh-CN" altLang="en-US" sz="2000" dirty="0" smtClean="0">
                <a:solidFill>
                  <a:srgbClr val="0000FF"/>
                </a:solidFill>
              </a:rPr>
              <a:t>而杂凑函数的</a:t>
            </a:r>
            <a:r>
              <a:rPr lang="en-US" altLang="zh-CN" sz="2000" dirty="0" smtClean="0">
                <a:solidFill>
                  <a:srgbClr val="0000FF"/>
                </a:solidFill>
              </a:rPr>
              <a:t>n</a:t>
            </a:r>
            <a:r>
              <a:rPr lang="zh-CN" altLang="en-US" sz="2000" dirty="0" smtClean="0">
                <a:solidFill>
                  <a:srgbClr val="0000FF"/>
                </a:solidFill>
              </a:rPr>
              <a:t>比特长</a:t>
            </a:r>
            <a:r>
              <a:rPr lang="en-US" altLang="zh-CN" sz="2000" dirty="0" smtClean="0">
                <a:solidFill>
                  <a:srgbClr val="0000FF"/>
                </a:solidFill>
              </a:rPr>
              <a:t>IV</a:t>
            </a:r>
            <a:r>
              <a:rPr lang="zh-CN" altLang="en-US" sz="2000" dirty="0" smtClean="0">
                <a:solidFill>
                  <a:srgbClr val="0000FF"/>
                </a:solidFill>
              </a:rPr>
              <a:t>可视为</a:t>
            </a:r>
            <a:r>
              <a:rPr lang="en-US" altLang="zh-CN" sz="2000" dirty="0" smtClean="0">
                <a:solidFill>
                  <a:srgbClr val="0000FF"/>
                </a:solidFill>
              </a:rPr>
              <a:t>HMAC</a:t>
            </a:r>
            <a:r>
              <a:rPr lang="zh-CN" altLang="en-US" sz="2000" dirty="0" smtClean="0">
                <a:solidFill>
                  <a:srgbClr val="0000FF"/>
                </a:solidFill>
              </a:rPr>
              <a:t>的密钥</a:t>
            </a:r>
            <a:r>
              <a:rPr lang="zh-CN" altLang="en-US" sz="2000" dirty="0" smtClean="0"/>
              <a:t>。</a:t>
            </a:r>
          </a:p>
          <a:p>
            <a:pPr lvl="1">
              <a:lnSpc>
                <a:spcPct val="110000"/>
              </a:lnSpc>
            </a:pPr>
            <a:r>
              <a:rPr lang="zh-CN" altLang="en-US" sz="2000" dirty="0" smtClean="0"/>
              <a:t>对</a:t>
            </a:r>
            <a:r>
              <a:rPr lang="zh-CN" altLang="en-US" sz="2000" dirty="0" smtClean="0">
                <a:solidFill>
                  <a:srgbClr val="FF0000"/>
                </a:solidFill>
              </a:rPr>
              <a:t>这一散列函数的攻击可通过对密钥的穷搜索来进行</a:t>
            </a:r>
          </a:p>
          <a:p>
            <a:pPr lvl="1">
              <a:lnSpc>
                <a:spcPct val="110000"/>
              </a:lnSpc>
            </a:pPr>
            <a:r>
              <a:rPr lang="zh-CN" altLang="en-US" sz="2000" dirty="0" smtClean="0"/>
              <a:t>攻击的复杂度为</a:t>
            </a:r>
            <a:r>
              <a:rPr lang="en-US" altLang="zh-CN" sz="2000" i="1" dirty="0" smtClean="0"/>
              <a:t>O</a:t>
            </a:r>
            <a:r>
              <a:rPr lang="en-US" altLang="zh-CN" sz="2000" dirty="0" smtClean="0"/>
              <a:t>(2</a:t>
            </a:r>
            <a:r>
              <a:rPr lang="en-US" altLang="zh-CN" sz="2000" i="1" baseline="30000" dirty="0" smtClean="0"/>
              <a:t>n</a:t>
            </a:r>
            <a:r>
              <a:rPr lang="en-US" altLang="zh-CN" sz="2000" dirty="0" smtClean="0"/>
              <a:t>)</a:t>
            </a:r>
            <a:endParaRPr lang="en-US" altLang="zh-CN" sz="2000"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74</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5.6.3 HMAC</a:t>
            </a:r>
            <a:r>
              <a:rPr lang="zh-CN" altLang="en-US" dirty="0" smtClean="0"/>
              <a:t>的安全性</a:t>
            </a:r>
            <a:endParaRPr lang="zh-CN" altLang="en-US" dirty="0"/>
          </a:p>
        </p:txBody>
      </p:sp>
      <p:sp>
        <p:nvSpPr>
          <p:cNvPr id="3" name="内容占位符 2"/>
          <p:cNvSpPr>
            <a:spLocks noGrp="1"/>
          </p:cNvSpPr>
          <p:nvPr>
            <p:ph idx="1"/>
          </p:nvPr>
        </p:nvSpPr>
        <p:spPr>
          <a:xfrm>
            <a:off x="381000" y="914400"/>
            <a:ext cx="8610600" cy="5562600"/>
          </a:xfrm>
        </p:spPr>
        <p:txBody>
          <a:bodyPr/>
          <a:lstStyle/>
          <a:p>
            <a:pPr>
              <a:lnSpc>
                <a:spcPct val="110000"/>
              </a:lnSpc>
            </a:pPr>
            <a:r>
              <a:rPr lang="en-US" altLang="zh-CN" dirty="0" smtClean="0"/>
              <a:t>② </a:t>
            </a:r>
            <a:r>
              <a:rPr lang="zh-CN" altLang="en-US" dirty="0" smtClean="0"/>
              <a:t>攻击者能够找出杂凑函数的碰撞，即使</a:t>
            </a:r>
            <a:r>
              <a:rPr lang="en-US" altLang="zh-CN" dirty="0" smtClean="0"/>
              <a:t>IV</a:t>
            </a:r>
            <a:r>
              <a:rPr lang="zh-CN" altLang="en-US" dirty="0" smtClean="0"/>
              <a:t>是随机的和秘密的</a:t>
            </a:r>
          </a:p>
          <a:p>
            <a:pPr lvl="1">
              <a:lnSpc>
                <a:spcPct val="110000"/>
              </a:lnSpc>
            </a:pPr>
            <a:r>
              <a:rPr lang="zh-CN" altLang="en-US" dirty="0" smtClean="0"/>
              <a:t>第二种</a:t>
            </a:r>
            <a:r>
              <a:rPr lang="zh-CN" altLang="en-US" dirty="0" smtClean="0">
                <a:solidFill>
                  <a:srgbClr val="0000FF"/>
                </a:solidFill>
              </a:rPr>
              <a:t>攻击指攻击者寻找具有相同杂凑值的两个消息</a:t>
            </a:r>
            <a:r>
              <a:rPr lang="zh-CN" altLang="en-US" dirty="0" smtClean="0"/>
              <a:t>，因此就是第</a:t>
            </a:r>
            <a:r>
              <a:rPr lang="en-US" altLang="zh-CN" dirty="0" smtClean="0"/>
              <a:t>Ⅱ</a:t>
            </a:r>
            <a:r>
              <a:rPr lang="zh-CN" altLang="en-US" dirty="0" smtClean="0"/>
              <a:t>类生日攻击。</a:t>
            </a:r>
          </a:p>
          <a:p>
            <a:pPr lvl="1">
              <a:lnSpc>
                <a:spcPct val="110000"/>
              </a:lnSpc>
            </a:pPr>
            <a:r>
              <a:rPr lang="zh-CN" altLang="en-US" dirty="0" smtClean="0"/>
              <a:t>对杂凑值长度为</a:t>
            </a:r>
            <a:r>
              <a:rPr lang="en-US" altLang="zh-CN" dirty="0" smtClean="0"/>
              <a:t>n</a:t>
            </a:r>
            <a:r>
              <a:rPr lang="zh-CN" altLang="en-US" dirty="0" smtClean="0"/>
              <a:t>的杂凑函数来说，</a:t>
            </a:r>
            <a:r>
              <a:rPr lang="zh-CN" altLang="en-US" dirty="0" smtClean="0">
                <a:solidFill>
                  <a:srgbClr val="0000FF"/>
                </a:solidFill>
              </a:rPr>
              <a:t>攻击的复杂度为</a:t>
            </a:r>
            <a:r>
              <a:rPr lang="en-US" altLang="zh-CN" dirty="0" smtClean="0">
                <a:solidFill>
                  <a:srgbClr val="0000FF"/>
                </a:solidFill>
              </a:rPr>
              <a:t>O(2</a:t>
            </a:r>
            <a:r>
              <a:rPr lang="en-US" altLang="zh-CN" i="1" baseline="30000" dirty="0" smtClean="0">
                <a:solidFill>
                  <a:srgbClr val="0000FF"/>
                </a:solidFill>
              </a:rPr>
              <a:t>n</a:t>
            </a:r>
            <a:r>
              <a:rPr lang="en-US" altLang="zh-CN" baseline="30000" dirty="0" smtClean="0">
                <a:solidFill>
                  <a:srgbClr val="0000FF"/>
                </a:solidFill>
              </a:rPr>
              <a:t>/2</a:t>
            </a:r>
            <a:r>
              <a:rPr lang="en-US" altLang="zh-CN" dirty="0" smtClean="0">
                <a:solidFill>
                  <a:srgbClr val="0000FF"/>
                </a:solidFill>
              </a:rPr>
              <a:t>)</a:t>
            </a:r>
            <a:r>
              <a:rPr lang="zh-CN" altLang="en-US" dirty="0" smtClean="0"/>
              <a:t>。</a:t>
            </a:r>
          </a:p>
          <a:p>
            <a:pPr lvl="1">
              <a:lnSpc>
                <a:spcPct val="110000"/>
              </a:lnSpc>
            </a:pPr>
            <a:r>
              <a:rPr lang="zh-CN" altLang="en-US" dirty="0" smtClean="0"/>
              <a:t>因此第二种攻击对</a:t>
            </a:r>
            <a:r>
              <a:rPr lang="en-US" altLang="zh-CN" dirty="0" smtClean="0"/>
              <a:t>MD5</a:t>
            </a:r>
            <a:r>
              <a:rPr lang="zh-CN" altLang="en-US" dirty="0" smtClean="0"/>
              <a:t>的攻击复杂度为</a:t>
            </a:r>
            <a:r>
              <a:rPr lang="en-US" altLang="zh-CN" i="1" dirty="0" smtClean="0"/>
              <a:t>O</a:t>
            </a:r>
            <a:r>
              <a:rPr lang="en-US" altLang="zh-CN" dirty="0" smtClean="0"/>
              <a:t>(2</a:t>
            </a:r>
            <a:r>
              <a:rPr lang="en-US" altLang="zh-CN" baseline="30000" dirty="0" smtClean="0"/>
              <a:t>64</a:t>
            </a:r>
            <a:r>
              <a:rPr lang="en-US" altLang="zh-CN" dirty="0" smtClean="0"/>
              <a:t>)</a:t>
            </a:r>
          </a:p>
          <a:p>
            <a:pPr lvl="1">
              <a:lnSpc>
                <a:spcPct val="110000"/>
              </a:lnSpc>
            </a:pPr>
            <a:r>
              <a:rPr lang="zh-CN" altLang="en-US" dirty="0" smtClean="0"/>
              <a:t>就现在的技术来说，这种攻击是可行的。</a:t>
            </a:r>
            <a:r>
              <a:rPr lang="zh-CN" altLang="en-US" dirty="0" smtClean="0">
                <a:solidFill>
                  <a:srgbClr val="0000FF"/>
                </a:solidFill>
              </a:rPr>
              <a:t>但这是否意味着</a:t>
            </a:r>
            <a:r>
              <a:rPr lang="en-US" altLang="zh-CN" dirty="0" smtClean="0">
                <a:solidFill>
                  <a:srgbClr val="0000FF"/>
                </a:solidFill>
              </a:rPr>
              <a:t>MD5</a:t>
            </a:r>
            <a:r>
              <a:rPr lang="zh-CN" altLang="en-US" dirty="0" smtClean="0">
                <a:solidFill>
                  <a:srgbClr val="0000FF"/>
                </a:solidFill>
              </a:rPr>
              <a:t>不适合用于</a:t>
            </a:r>
            <a:r>
              <a:rPr lang="en-US" altLang="zh-CN" dirty="0" smtClean="0">
                <a:solidFill>
                  <a:srgbClr val="0000FF"/>
                </a:solidFill>
              </a:rPr>
              <a:t>HMAC</a:t>
            </a:r>
            <a:r>
              <a:rPr lang="zh-CN" altLang="en-US" dirty="0" smtClean="0"/>
              <a:t>？</a:t>
            </a:r>
            <a:endParaRPr lang="zh-CN" altLang="en-US"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75</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5.6.3 HMAC</a:t>
            </a:r>
            <a:r>
              <a:rPr lang="zh-CN" altLang="en-US" dirty="0" smtClean="0"/>
              <a:t>的安全性</a:t>
            </a:r>
            <a:endParaRPr lang="zh-CN" altLang="en-US" dirty="0"/>
          </a:p>
        </p:txBody>
      </p:sp>
      <p:sp>
        <p:nvSpPr>
          <p:cNvPr id="3" name="内容占位符 2"/>
          <p:cNvSpPr>
            <a:spLocks noGrp="1"/>
          </p:cNvSpPr>
          <p:nvPr>
            <p:ph idx="1"/>
          </p:nvPr>
        </p:nvSpPr>
        <p:spPr>
          <a:xfrm>
            <a:off x="381000" y="914400"/>
            <a:ext cx="8610600" cy="5562600"/>
          </a:xfrm>
        </p:spPr>
        <p:txBody>
          <a:bodyPr/>
          <a:lstStyle/>
          <a:p>
            <a:pPr lvl="1"/>
            <a:r>
              <a:rPr lang="zh-CN" altLang="en-US" dirty="0" smtClean="0">
                <a:effectLst>
                  <a:outerShdw blurRad="38100" dist="38100" dir="2700000" algn="tl">
                    <a:srgbClr val="000000">
                      <a:alpha val="43137"/>
                    </a:srgbClr>
                  </a:outerShdw>
                </a:effectLst>
              </a:rPr>
              <a:t>回答是否定的，原因如下：</a:t>
            </a:r>
          </a:p>
          <a:p>
            <a:pPr lvl="2"/>
            <a:r>
              <a:rPr lang="zh-CN" altLang="en-US" sz="2000" dirty="0" smtClean="0"/>
              <a:t>攻击者在攻击</a:t>
            </a:r>
            <a:r>
              <a:rPr lang="en-US" altLang="zh-CN" sz="2000" dirty="0" smtClean="0"/>
              <a:t>MD5</a:t>
            </a:r>
            <a:r>
              <a:rPr lang="zh-CN" altLang="en-US" sz="2000" dirty="0" smtClean="0"/>
              <a:t>时，</a:t>
            </a:r>
            <a:r>
              <a:rPr lang="zh-CN" altLang="en-US" sz="2000" dirty="0" smtClean="0">
                <a:solidFill>
                  <a:srgbClr val="0000FF"/>
                </a:solidFill>
              </a:rPr>
              <a:t>可选择任何消息集合后脱线寻找碰撞</a:t>
            </a:r>
            <a:r>
              <a:rPr lang="zh-CN" altLang="en-US" sz="2000" dirty="0" smtClean="0"/>
              <a:t>。由于攻击者</a:t>
            </a:r>
            <a:r>
              <a:rPr lang="zh-CN" altLang="en-US" sz="2000" dirty="0" smtClean="0">
                <a:solidFill>
                  <a:srgbClr val="0000FF"/>
                </a:solidFill>
              </a:rPr>
              <a:t>知道杂凑算法和默认的</a:t>
            </a:r>
            <a:r>
              <a:rPr lang="en-US" altLang="zh-CN" sz="2000" dirty="0" smtClean="0">
                <a:solidFill>
                  <a:srgbClr val="0000FF"/>
                </a:solidFill>
              </a:rPr>
              <a:t>IV</a:t>
            </a:r>
            <a:r>
              <a:rPr lang="zh-CN" altLang="en-US" sz="2000" dirty="0" smtClean="0"/>
              <a:t>，因此</a:t>
            </a:r>
            <a:r>
              <a:rPr lang="zh-CN" altLang="en-US" sz="2000" dirty="0" smtClean="0">
                <a:solidFill>
                  <a:srgbClr val="0000FF"/>
                </a:solidFill>
              </a:rPr>
              <a:t>能为自己产生的每个消息求出杂凑值</a:t>
            </a:r>
            <a:r>
              <a:rPr lang="zh-CN" altLang="en-US" sz="2000" dirty="0" smtClean="0"/>
              <a:t>。</a:t>
            </a:r>
          </a:p>
          <a:p>
            <a:pPr lvl="2"/>
            <a:r>
              <a:rPr lang="zh-CN" altLang="en-US" sz="2000" dirty="0" smtClean="0"/>
              <a:t>然而，在攻击</a:t>
            </a:r>
            <a:r>
              <a:rPr lang="en-US" altLang="zh-CN" sz="2000" dirty="0" smtClean="0"/>
              <a:t>HMAC</a:t>
            </a:r>
            <a:r>
              <a:rPr lang="zh-CN" altLang="en-US" sz="2000" dirty="0" smtClean="0"/>
              <a:t>时，由于攻击者</a:t>
            </a:r>
            <a:r>
              <a:rPr lang="zh-CN" altLang="en-US" sz="2000" dirty="0" smtClean="0">
                <a:solidFill>
                  <a:srgbClr val="0000FF"/>
                </a:solidFill>
              </a:rPr>
              <a:t>不知道密钥</a:t>
            </a:r>
            <a:r>
              <a:rPr lang="en-US" altLang="zh-CN" sz="2000" i="1" dirty="0" smtClean="0">
                <a:solidFill>
                  <a:srgbClr val="0000FF"/>
                </a:solidFill>
              </a:rPr>
              <a:t>K</a:t>
            </a:r>
            <a:r>
              <a:rPr lang="zh-CN" altLang="en-US" sz="2000" dirty="0" smtClean="0">
                <a:solidFill>
                  <a:srgbClr val="0000FF"/>
                </a:solidFill>
              </a:rPr>
              <a:t>，从而不能脱线产生消息和认证码对</a:t>
            </a:r>
            <a:endParaRPr lang="zh-CN" altLang="en-US" sz="2000" dirty="0" smtClean="0"/>
          </a:p>
          <a:p>
            <a:pPr lvl="1"/>
            <a:r>
              <a:rPr lang="zh-CN" altLang="en-US" dirty="0" smtClean="0"/>
              <a:t>所以</a:t>
            </a:r>
            <a:r>
              <a:rPr lang="zh-CN" altLang="en-US" dirty="0" smtClean="0">
                <a:solidFill>
                  <a:srgbClr val="0000FF"/>
                </a:solidFill>
              </a:rPr>
              <a:t>攻击者必须得到</a:t>
            </a:r>
            <a:r>
              <a:rPr lang="en-US" altLang="zh-CN" dirty="0" smtClean="0">
                <a:solidFill>
                  <a:srgbClr val="0000FF"/>
                </a:solidFill>
              </a:rPr>
              <a:t>HMAC</a:t>
            </a:r>
            <a:r>
              <a:rPr lang="zh-CN" altLang="en-US" dirty="0" smtClean="0">
                <a:solidFill>
                  <a:srgbClr val="0000FF"/>
                </a:solidFill>
              </a:rPr>
              <a:t>在同一密钥下产生的一系列消息</a:t>
            </a:r>
            <a:r>
              <a:rPr lang="zh-CN" altLang="en-US" dirty="0" smtClean="0"/>
              <a:t>，并对得到的消息序列进行攻击。</a:t>
            </a:r>
          </a:p>
          <a:p>
            <a:pPr lvl="2"/>
            <a:r>
              <a:rPr lang="zh-CN" altLang="en-US" sz="2000" dirty="0" smtClean="0"/>
              <a:t>对长</a:t>
            </a:r>
            <a:r>
              <a:rPr lang="en-US" altLang="zh-CN" sz="2000" dirty="0" smtClean="0"/>
              <a:t>128</a:t>
            </a:r>
            <a:r>
              <a:rPr lang="zh-CN" altLang="en-US" sz="2000" dirty="0" smtClean="0"/>
              <a:t>比特的杂凑值来说，需要得到用同一密钥产生的</a:t>
            </a:r>
            <a:r>
              <a:rPr lang="en-US" altLang="zh-CN" sz="2000" dirty="0" smtClean="0"/>
              <a:t>2</a:t>
            </a:r>
            <a:r>
              <a:rPr lang="en-US" altLang="zh-CN" sz="2000" baseline="30000" dirty="0" smtClean="0"/>
              <a:t>64</a:t>
            </a:r>
            <a:r>
              <a:rPr lang="zh-CN" altLang="en-US" sz="2000" dirty="0" smtClean="0"/>
              <a:t>个分组（</a:t>
            </a:r>
            <a:r>
              <a:rPr lang="en-US" altLang="zh-CN" sz="2000" dirty="0" smtClean="0"/>
              <a:t>2</a:t>
            </a:r>
            <a:r>
              <a:rPr lang="en-US" altLang="zh-CN" sz="2000" baseline="30000" dirty="0" smtClean="0"/>
              <a:t>73</a:t>
            </a:r>
            <a:r>
              <a:rPr lang="zh-CN" altLang="en-US" sz="2000" dirty="0" smtClean="0"/>
              <a:t>比特）。在</a:t>
            </a:r>
            <a:r>
              <a:rPr lang="en-US" altLang="zh-CN" sz="2000" dirty="0" smtClean="0"/>
              <a:t>1Gbit/s</a:t>
            </a:r>
            <a:r>
              <a:rPr lang="zh-CN" altLang="en-US" sz="2000" dirty="0" smtClean="0"/>
              <a:t>的链路上，需</a:t>
            </a:r>
            <a:r>
              <a:rPr lang="en-US" altLang="zh-CN" sz="2000" dirty="0" smtClean="0"/>
              <a:t>250000</a:t>
            </a:r>
            <a:r>
              <a:rPr lang="zh-CN" altLang="en-US" sz="2000" dirty="0" smtClean="0"/>
              <a:t>年，因此</a:t>
            </a:r>
            <a:r>
              <a:rPr lang="en-US" altLang="zh-CN" sz="2000" dirty="0" smtClean="0"/>
              <a:t>MD5</a:t>
            </a:r>
            <a:r>
              <a:rPr lang="zh-CN" altLang="en-US" sz="2000" dirty="0" smtClean="0"/>
              <a:t>完全适合于</a:t>
            </a:r>
            <a:r>
              <a:rPr lang="en-US" altLang="zh-CN" sz="2000" dirty="0" smtClean="0"/>
              <a:t>HMAC</a:t>
            </a:r>
            <a:r>
              <a:rPr lang="zh-CN" altLang="en-US" sz="2000" dirty="0" smtClean="0"/>
              <a:t>，而且就速度而言，</a:t>
            </a:r>
            <a:r>
              <a:rPr lang="en-US" altLang="zh-CN" sz="2000" dirty="0" smtClean="0"/>
              <a:t>MD5</a:t>
            </a:r>
            <a:r>
              <a:rPr lang="zh-CN" altLang="en-US" sz="2000" dirty="0" smtClean="0"/>
              <a:t>要快于</a:t>
            </a:r>
            <a:r>
              <a:rPr lang="en-US" altLang="zh-CN" sz="2000" dirty="0" smtClean="0"/>
              <a:t>SHA</a:t>
            </a:r>
            <a:r>
              <a:rPr lang="zh-CN" altLang="en-US" sz="2000" dirty="0" smtClean="0"/>
              <a:t>作为内嵌杂凑函数的</a:t>
            </a:r>
            <a:r>
              <a:rPr lang="en-US" altLang="zh-CN" sz="2000" dirty="0" smtClean="0"/>
              <a:t>HMAC</a:t>
            </a:r>
            <a:r>
              <a:rPr lang="zh-CN" altLang="en-US" sz="2000" dirty="0" smtClean="0"/>
              <a:t>。</a:t>
            </a: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76</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381000" y="914400"/>
            <a:ext cx="8610600" cy="5562600"/>
          </a:xfrm>
        </p:spPr>
        <p:txBody>
          <a:bodyPr/>
          <a:lstStyle/>
          <a:p>
            <a:pPr>
              <a:spcBef>
                <a:spcPts val="600"/>
              </a:spcBef>
            </a:pPr>
            <a:r>
              <a:rPr lang="zh-CN" altLang="en-US" sz="2000" dirty="0" smtClean="0">
                <a:latin typeface="Times New Roman" pitchFamily="18" charset="0"/>
              </a:rPr>
              <a:t>教材中的作业：</a:t>
            </a:r>
            <a:r>
              <a:rPr lang="en-US" altLang="zh-CN" sz="2000" dirty="0" smtClean="0">
                <a:latin typeface="Times New Roman" pitchFamily="18" charset="0"/>
              </a:rPr>
              <a:t>P</a:t>
            </a:r>
            <a:r>
              <a:rPr lang="en-US" altLang="zh-CN" sz="2000" baseline="-25000" dirty="0" smtClean="0">
                <a:latin typeface="Times New Roman" pitchFamily="18" charset="0"/>
              </a:rPr>
              <a:t>161</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3</a:t>
            </a:r>
            <a:r>
              <a:rPr lang="zh-CN" altLang="en-US" sz="2000" dirty="0" smtClean="0">
                <a:latin typeface="Times New Roman" pitchFamily="18" charset="0"/>
              </a:rPr>
              <a:t>，</a:t>
            </a:r>
            <a:r>
              <a:rPr lang="en-US" altLang="zh-CN" sz="2000" dirty="0" smtClean="0">
                <a:latin typeface="Times New Roman" pitchFamily="18" charset="0"/>
              </a:rPr>
              <a:t>6(1)</a:t>
            </a:r>
          </a:p>
          <a:p>
            <a:pPr>
              <a:spcBef>
                <a:spcPts val="600"/>
              </a:spcBef>
            </a:pPr>
            <a:r>
              <a:rPr lang="zh-CN" altLang="en-US" sz="2000" dirty="0" smtClean="0">
                <a:latin typeface="Times New Roman" pitchFamily="18" charset="0"/>
              </a:rPr>
              <a:t>复习题中的作业：</a:t>
            </a:r>
            <a:r>
              <a:rPr lang="en-US" altLang="zh-CN" sz="2000" dirty="0" smtClean="0">
                <a:latin typeface="Times New Roman" pitchFamily="18" charset="0"/>
              </a:rPr>
              <a:t>4.6</a:t>
            </a:r>
            <a:r>
              <a:rPr lang="en-US" altLang="zh-CN" sz="2000" dirty="0" smtClean="0">
                <a:latin typeface="Times New Roman" pitchFamily="18" charset="0"/>
              </a:rPr>
              <a:t>,   6.2</a:t>
            </a:r>
            <a:endParaRPr lang="en-US" altLang="zh-CN" sz="2000" dirty="0" smtClean="0">
              <a:latin typeface="Times New Roman" pitchFamily="18" charset="0"/>
            </a:endParaRPr>
          </a:p>
          <a:p>
            <a:pPr>
              <a:spcBef>
                <a:spcPts val="600"/>
              </a:spcBef>
            </a:pPr>
            <a:r>
              <a:rPr lang="zh-CN" altLang="en-US" sz="2000" dirty="0" smtClean="0">
                <a:latin typeface="Times New Roman" pitchFamily="18" charset="0"/>
              </a:rPr>
              <a:t>编程作业：</a:t>
            </a:r>
            <a:endParaRPr lang="en-US" altLang="zh-CN" sz="2000" dirty="0" smtClean="0">
              <a:latin typeface="Times New Roman" pitchFamily="18" charset="0"/>
            </a:endParaRPr>
          </a:p>
          <a:p>
            <a:pPr lvl="1">
              <a:spcBef>
                <a:spcPts val="600"/>
              </a:spcBef>
            </a:pPr>
            <a:r>
              <a:rPr lang="zh-CN" altLang="en-US" sz="2000" dirty="0" smtClean="0">
                <a:latin typeface="Times New Roman" pitchFamily="18" charset="0"/>
              </a:rPr>
              <a:t>实现</a:t>
            </a:r>
            <a:r>
              <a:rPr lang="en-US" altLang="zh-CN" sz="2000" dirty="0" smtClean="0">
                <a:latin typeface="Times New Roman" pitchFamily="18" charset="0"/>
              </a:rPr>
              <a:t>MD5</a:t>
            </a:r>
            <a:r>
              <a:rPr lang="zh-CN" altLang="en-US" sz="2000" dirty="0" smtClean="0">
                <a:latin typeface="Times New Roman" pitchFamily="18" charset="0"/>
              </a:rPr>
              <a:t>算法或</a:t>
            </a:r>
            <a:r>
              <a:rPr lang="en-US" altLang="zh-CN" sz="2000" dirty="0" smtClean="0">
                <a:latin typeface="Times New Roman" pitchFamily="18" charset="0"/>
              </a:rPr>
              <a:t>SHA-3</a:t>
            </a:r>
            <a:r>
              <a:rPr lang="zh-CN" altLang="en-US" sz="2000" dirty="0" smtClean="0">
                <a:latin typeface="Times New Roman" pitchFamily="18" charset="0"/>
              </a:rPr>
              <a:t>算法</a:t>
            </a:r>
            <a:endParaRPr lang="en-US" altLang="zh-CN" sz="2000" dirty="0" smtClean="0">
              <a:latin typeface="Times New Roman" pitchFamily="18" charset="0"/>
            </a:endParaRPr>
          </a:p>
          <a:p>
            <a:pPr lvl="2">
              <a:spcBef>
                <a:spcPts val="600"/>
              </a:spcBef>
            </a:pPr>
            <a:r>
              <a:rPr lang="en-US" altLang="zh-CN" sz="2000" dirty="0" smtClean="0">
                <a:latin typeface="Times New Roman" pitchFamily="18" charset="0"/>
              </a:rPr>
              <a:t>(1) </a:t>
            </a:r>
            <a:r>
              <a:rPr lang="zh-CN" altLang="en-US" sz="2000" dirty="0" smtClean="0">
                <a:latin typeface="Times New Roman" pitchFamily="18" charset="0"/>
              </a:rPr>
              <a:t>利用</a:t>
            </a:r>
            <a:r>
              <a:rPr lang="en-US" altLang="zh-CN" sz="2000" dirty="0" smtClean="0">
                <a:latin typeface="Times New Roman" pitchFamily="18" charset="0"/>
              </a:rPr>
              <a:t>MD5</a:t>
            </a:r>
            <a:r>
              <a:rPr lang="zh-CN" altLang="en-US" sz="2000" dirty="0" smtClean="0">
                <a:latin typeface="Times New Roman" pitchFamily="18" charset="0"/>
              </a:rPr>
              <a:t>算法对“</a:t>
            </a:r>
            <a:r>
              <a:rPr lang="en-US" altLang="zh-CN" sz="2000" dirty="0" err="1" smtClean="0">
                <a:latin typeface="Times New Roman" pitchFamily="18" charset="0"/>
              </a:rPr>
              <a:t>Xidianstudents</a:t>
            </a:r>
            <a:r>
              <a:rPr lang="zh-CN" altLang="en-US" sz="2000" dirty="0" smtClean="0">
                <a:latin typeface="Times New Roman" pitchFamily="18" charset="0"/>
              </a:rPr>
              <a:t>”的</a:t>
            </a:r>
            <a:r>
              <a:rPr lang="en-US" altLang="zh-CN" sz="2000" dirty="0" smtClean="0">
                <a:latin typeface="Times New Roman" pitchFamily="18" charset="0"/>
              </a:rPr>
              <a:t>ASCII</a:t>
            </a:r>
            <a:r>
              <a:rPr lang="zh-CN" altLang="en-US" sz="2000" dirty="0" smtClean="0">
                <a:latin typeface="Times New Roman" pitchFamily="18" charset="0"/>
              </a:rPr>
              <a:t>码表示字符串的</a:t>
            </a:r>
            <a:r>
              <a:rPr lang="en-US" altLang="zh-CN" sz="2000" dirty="0" smtClean="0">
                <a:latin typeface="Times New Roman" pitchFamily="18" charset="0"/>
              </a:rPr>
              <a:t>4</a:t>
            </a:r>
            <a:r>
              <a:rPr lang="zh-CN" altLang="en-US" sz="2000" dirty="0" smtClean="0">
                <a:latin typeface="Times New Roman" pitchFamily="18" charset="0"/>
              </a:rPr>
              <a:t>次重复所得字符串计算其</a:t>
            </a:r>
            <a:r>
              <a:rPr lang="en-US" altLang="zh-CN" sz="2000" dirty="0" smtClean="0">
                <a:latin typeface="Times New Roman" pitchFamily="18" charset="0"/>
              </a:rPr>
              <a:t>hash</a:t>
            </a:r>
            <a:r>
              <a:rPr lang="zh-CN" altLang="en-US" sz="2000" dirty="0" smtClean="0">
                <a:latin typeface="Times New Roman" pitchFamily="18" charset="0"/>
              </a:rPr>
              <a:t>值，如果由于文本不清楚而将</a:t>
            </a:r>
            <a:r>
              <a:rPr lang="zh-CN" altLang="en-US" sz="2000" dirty="0" smtClean="0">
                <a:latin typeface="Times New Roman" pitchFamily="18" charset="0"/>
              </a:rPr>
              <a:t>“ </a:t>
            </a:r>
            <a:r>
              <a:rPr lang="en-US" altLang="zh-CN" sz="2000" dirty="0" err="1" smtClean="0">
                <a:latin typeface="Times New Roman" pitchFamily="18" charset="0"/>
              </a:rPr>
              <a:t>Xidianstudents</a:t>
            </a:r>
            <a:r>
              <a:rPr lang="zh-CN" altLang="en-US" sz="2000" dirty="0" smtClean="0">
                <a:latin typeface="Times New Roman" pitchFamily="18" charset="0"/>
              </a:rPr>
              <a:t>”看成了</a:t>
            </a:r>
            <a:r>
              <a:rPr lang="zh-CN" altLang="en-US" sz="2000" dirty="0" smtClean="0">
                <a:latin typeface="Times New Roman" pitchFamily="18" charset="0"/>
              </a:rPr>
              <a:t>“ </a:t>
            </a:r>
            <a:r>
              <a:rPr lang="en-US" altLang="zh-CN" sz="2000" dirty="0" err="1" smtClean="0">
                <a:latin typeface="Times New Roman" pitchFamily="18" charset="0"/>
              </a:rPr>
              <a:t>Xldlanstudents</a:t>
            </a:r>
            <a:r>
              <a:rPr lang="zh-CN" altLang="en-US" sz="2000" dirty="0" smtClean="0">
                <a:latin typeface="Times New Roman" pitchFamily="18" charset="0"/>
              </a:rPr>
              <a:t>”试计算其</a:t>
            </a:r>
            <a:r>
              <a:rPr lang="en-US" altLang="zh-CN" sz="2000" dirty="0" smtClean="0">
                <a:latin typeface="Times New Roman" pitchFamily="18" charset="0"/>
              </a:rPr>
              <a:t>hash</a:t>
            </a:r>
            <a:r>
              <a:rPr lang="zh-CN" altLang="en-US" sz="2000" dirty="0" smtClean="0">
                <a:latin typeface="Times New Roman" pitchFamily="18" charset="0"/>
              </a:rPr>
              <a:t>值并与前述</a:t>
            </a:r>
            <a:r>
              <a:rPr lang="en-US" altLang="zh-CN" sz="2000" dirty="0" smtClean="0">
                <a:latin typeface="Times New Roman" pitchFamily="18" charset="0"/>
              </a:rPr>
              <a:t>hash</a:t>
            </a:r>
            <a:r>
              <a:rPr lang="zh-CN" altLang="en-US" sz="2000" dirty="0" smtClean="0">
                <a:latin typeface="Times New Roman" pitchFamily="18" charset="0"/>
              </a:rPr>
              <a:t>值比较</a:t>
            </a:r>
            <a:endParaRPr lang="en-US" altLang="zh-CN" sz="2000" dirty="0" smtClean="0">
              <a:latin typeface="Times New Roman" pitchFamily="18" charset="0"/>
            </a:endParaRPr>
          </a:p>
          <a:p>
            <a:pPr lvl="2">
              <a:spcBef>
                <a:spcPts val="600"/>
              </a:spcBef>
            </a:pPr>
            <a:r>
              <a:rPr lang="en-US" altLang="zh-CN" sz="2000" dirty="0" smtClean="0">
                <a:latin typeface="Times New Roman" pitchFamily="18" charset="0"/>
              </a:rPr>
              <a:t>(2) </a:t>
            </a:r>
            <a:r>
              <a:rPr lang="zh-CN" altLang="en-US" sz="2000" dirty="0" smtClean="0">
                <a:latin typeface="Times New Roman" pitchFamily="18" charset="0"/>
              </a:rPr>
              <a:t>去</a:t>
            </a:r>
            <a:r>
              <a:rPr lang="en-US" altLang="zh-CN" sz="2000" dirty="0" smtClean="0">
                <a:latin typeface="Times New Roman" pitchFamily="18" charset="0"/>
              </a:rPr>
              <a:t>b=1600</a:t>
            </a:r>
            <a:r>
              <a:rPr lang="zh-CN" altLang="en-US" sz="2000" dirty="0" smtClean="0">
                <a:latin typeface="Times New Roman" pitchFamily="18" charset="0"/>
              </a:rPr>
              <a:t>，</a:t>
            </a:r>
            <a:r>
              <a:rPr lang="en-US" altLang="zh-CN" sz="2000" dirty="0" smtClean="0">
                <a:latin typeface="Times New Roman" pitchFamily="18" charset="0"/>
              </a:rPr>
              <a:t>r=1152</a:t>
            </a:r>
            <a:r>
              <a:rPr lang="zh-CN" altLang="en-US" sz="2000" dirty="0" smtClean="0">
                <a:latin typeface="Times New Roman" pitchFamily="18" charset="0"/>
              </a:rPr>
              <a:t>，利用</a:t>
            </a:r>
            <a:r>
              <a:rPr lang="en-US" altLang="zh-CN" sz="2000" dirty="0" smtClean="0">
                <a:latin typeface="Times New Roman" pitchFamily="18" charset="0"/>
              </a:rPr>
              <a:t> SHA-3</a:t>
            </a:r>
            <a:r>
              <a:rPr lang="zh-CN" altLang="en-US" sz="2000" dirty="0" smtClean="0">
                <a:latin typeface="Times New Roman" pitchFamily="18" charset="0"/>
              </a:rPr>
              <a:t>算法对“</a:t>
            </a:r>
            <a:r>
              <a:rPr lang="en-US" altLang="zh-CN" sz="2000" dirty="0" err="1" smtClean="0">
                <a:latin typeface="Times New Roman" pitchFamily="18" charset="0"/>
              </a:rPr>
              <a:t>Xidianstudents</a:t>
            </a:r>
            <a:r>
              <a:rPr lang="zh-CN" altLang="en-US" sz="2000" dirty="0" smtClean="0">
                <a:latin typeface="Times New Roman" pitchFamily="18" charset="0"/>
              </a:rPr>
              <a:t>”</a:t>
            </a:r>
            <a:r>
              <a:rPr lang="zh-CN" altLang="en-US" sz="2000" dirty="0" smtClean="0">
                <a:latin typeface="Times New Roman" pitchFamily="18" charset="0"/>
              </a:rPr>
              <a:t>的</a:t>
            </a:r>
            <a:r>
              <a:rPr lang="en-US" altLang="zh-CN" sz="2000" dirty="0" smtClean="0">
                <a:latin typeface="Times New Roman" pitchFamily="18" charset="0"/>
              </a:rPr>
              <a:t>ASCII</a:t>
            </a:r>
            <a:r>
              <a:rPr lang="zh-CN" altLang="en-US" sz="2000" dirty="0" smtClean="0">
                <a:latin typeface="Times New Roman" pitchFamily="18" charset="0"/>
              </a:rPr>
              <a:t>码表示字符串</a:t>
            </a:r>
            <a:r>
              <a:rPr lang="zh-CN" altLang="en-US" sz="2000" dirty="0" smtClean="0">
                <a:latin typeface="Times New Roman" pitchFamily="18" charset="0"/>
              </a:rPr>
              <a:t>的</a:t>
            </a:r>
            <a:r>
              <a:rPr lang="en-US" altLang="zh-CN" sz="2000" dirty="0" smtClean="0">
                <a:latin typeface="Times New Roman" pitchFamily="18" charset="0"/>
              </a:rPr>
              <a:t>10</a:t>
            </a:r>
            <a:r>
              <a:rPr lang="zh-CN" altLang="en-US" sz="2000" dirty="0" smtClean="0">
                <a:latin typeface="Times New Roman" pitchFamily="18" charset="0"/>
              </a:rPr>
              <a:t>次重复</a:t>
            </a:r>
            <a:r>
              <a:rPr lang="zh-CN" altLang="en-US" sz="2000" dirty="0" smtClean="0">
                <a:latin typeface="Times New Roman" pitchFamily="18" charset="0"/>
              </a:rPr>
              <a:t>所得字符串计算其</a:t>
            </a:r>
            <a:r>
              <a:rPr lang="en-US" altLang="zh-CN" sz="2000" dirty="0" smtClean="0">
                <a:latin typeface="Times New Roman" pitchFamily="18" charset="0"/>
              </a:rPr>
              <a:t>hash</a:t>
            </a:r>
            <a:r>
              <a:rPr lang="zh-CN" altLang="en-US" sz="2000" dirty="0" smtClean="0">
                <a:latin typeface="Times New Roman" pitchFamily="18" charset="0"/>
              </a:rPr>
              <a:t>值，设输出长度为</a:t>
            </a:r>
            <a:r>
              <a:rPr lang="en-US" altLang="zh-CN" sz="2000" dirty="0" smtClean="0">
                <a:latin typeface="Times New Roman" pitchFamily="18" charset="0"/>
              </a:rPr>
              <a:t>1280</a:t>
            </a:r>
            <a:r>
              <a:rPr lang="zh-CN" altLang="en-US" sz="2000" dirty="0" smtClean="0">
                <a:latin typeface="Times New Roman" pitchFamily="18" charset="0"/>
              </a:rPr>
              <a:t>比特</a:t>
            </a:r>
            <a:endParaRPr lang="en-US" altLang="zh-CN" sz="2000" dirty="0" smtClean="0">
              <a:latin typeface="Times New Roman" pitchFamily="18" charset="0"/>
            </a:endParaRPr>
          </a:p>
          <a:p>
            <a:pPr lvl="2">
              <a:spcBef>
                <a:spcPts val="600"/>
              </a:spcBef>
            </a:pPr>
            <a:r>
              <a:rPr lang="en-US" altLang="zh-CN" sz="2000" dirty="0" smtClean="0">
                <a:latin typeface="Times New Roman" pitchFamily="18" charset="0"/>
              </a:rPr>
              <a:t>(3) </a:t>
            </a:r>
            <a:r>
              <a:rPr lang="zh-CN" altLang="en-US" sz="2000" dirty="0" smtClean="0">
                <a:latin typeface="Times New Roman" pitchFamily="18" charset="0"/>
              </a:rPr>
              <a:t>假设密钥为</a:t>
            </a:r>
            <a:r>
              <a:rPr lang="en-US" altLang="zh-CN" sz="2000" dirty="0" smtClean="0">
                <a:latin typeface="Times New Roman" pitchFamily="18" charset="0"/>
              </a:rPr>
              <a:t>012345678900987654321</a:t>
            </a:r>
            <a:r>
              <a:rPr lang="zh-CN" altLang="en-US" sz="2000" dirty="0" smtClean="0">
                <a:latin typeface="Times New Roman" pitchFamily="18" charset="0"/>
              </a:rPr>
              <a:t>，试以</a:t>
            </a:r>
            <a:r>
              <a:rPr lang="en-US" altLang="zh-CN" sz="2000" dirty="0" smtClean="0">
                <a:latin typeface="Times New Roman" pitchFamily="18" charset="0"/>
              </a:rPr>
              <a:t>MD5</a:t>
            </a:r>
            <a:r>
              <a:rPr lang="zh-CN" altLang="en-US" sz="2000" dirty="0" smtClean="0">
                <a:latin typeface="Times New Roman" pitchFamily="18" charset="0"/>
              </a:rPr>
              <a:t>为内嵌</a:t>
            </a:r>
            <a:r>
              <a:rPr lang="en-US" altLang="zh-CN" sz="2000" dirty="0" smtClean="0">
                <a:latin typeface="Times New Roman" pitchFamily="18" charset="0"/>
              </a:rPr>
              <a:t>hash</a:t>
            </a:r>
            <a:r>
              <a:rPr lang="zh-CN" altLang="en-US" sz="2000" dirty="0" smtClean="0">
                <a:latin typeface="Times New Roman" pitchFamily="18" charset="0"/>
              </a:rPr>
              <a:t>函数，利用</a:t>
            </a:r>
            <a:r>
              <a:rPr lang="en-US" altLang="zh-CN" sz="2000" dirty="0" smtClean="0">
                <a:latin typeface="Times New Roman" pitchFamily="18" charset="0"/>
              </a:rPr>
              <a:t>HMAC</a:t>
            </a:r>
            <a:r>
              <a:rPr lang="zh-CN" altLang="en-US" sz="2000" dirty="0" smtClean="0">
                <a:latin typeface="Times New Roman" pitchFamily="18" charset="0"/>
              </a:rPr>
              <a:t>算法</a:t>
            </a:r>
            <a:r>
              <a:rPr lang="zh-CN" altLang="en-US" sz="2000" dirty="0" smtClean="0">
                <a:latin typeface="Times New Roman" pitchFamily="18" charset="0"/>
              </a:rPr>
              <a:t>计算消息“</a:t>
            </a:r>
            <a:r>
              <a:rPr lang="en-US" altLang="zh-CN" sz="2000" dirty="0" err="1" smtClean="0">
                <a:latin typeface="Times New Roman" pitchFamily="18" charset="0"/>
              </a:rPr>
              <a:t>Xidianstudents</a:t>
            </a:r>
            <a:r>
              <a:rPr lang="zh-CN" altLang="en-US" sz="2000" dirty="0" smtClean="0">
                <a:latin typeface="Times New Roman" pitchFamily="18" charset="0"/>
              </a:rPr>
              <a:t>”的消息认证码</a:t>
            </a:r>
            <a:endParaRPr lang="en-US" altLang="zh-CN" sz="2000" dirty="0">
              <a:latin typeface="Times New Roman" pitchFamily="18" charset="0"/>
            </a:endParaRPr>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5.6 HMAC</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77</a:t>
            </a:fld>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p>
            <a:fld id="{4B9198CF-7AF3-498F-8A2D-3E5BA9192DC1}" type="slidenum">
              <a:rPr lang="en-US" altLang="zh-CN" smtClean="0">
                <a:latin typeface="Arial" charset="0"/>
              </a:rPr>
              <a:pPr/>
              <a:t>78</a:t>
            </a:fld>
            <a:r>
              <a:rPr lang="en-US" altLang="zh-CN" dirty="0" smtClean="0">
                <a:latin typeface="Arial" charset="0"/>
              </a:rPr>
              <a:t>/</a:t>
            </a:r>
          </a:p>
        </p:txBody>
      </p:sp>
      <p:sp>
        <p:nvSpPr>
          <p:cNvPr id="105475" name="Rectangle 3"/>
          <p:cNvSpPr>
            <a:spLocks noGrp="1" noChangeArrowheads="1"/>
          </p:cNvSpPr>
          <p:nvPr>
            <p:ph type="body" idx="1"/>
          </p:nvPr>
        </p:nvSpPr>
        <p:spPr>
          <a:xfrm>
            <a:off x="457200" y="2133600"/>
            <a:ext cx="8229600" cy="3997325"/>
          </a:xfrm>
        </p:spPr>
        <p:txBody>
          <a:bodyPr/>
          <a:lstStyle/>
          <a:p>
            <a:pPr algn="ctr" eaLnBrk="1" hangingPunct="1">
              <a:buFont typeface="Wingdings" pitchFamily="2" charset="2"/>
              <a:buNone/>
            </a:pPr>
            <a:r>
              <a:rPr lang="zh-CN" altLang="en-US" sz="6600" dirty="0" smtClean="0">
                <a:solidFill>
                  <a:srgbClr val="004C00"/>
                </a:solidFill>
              </a:rPr>
              <a:t>谢谢！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  </a:t>
            </a:r>
            <a:r>
              <a:rPr lang="zh-CN" altLang="en-US" dirty="0" smtClean="0"/>
              <a:t>产生</a:t>
            </a:r>
            <a:r>
              <a:rPr lang="en-US" altLang="zh-CN" dirty="0" smtClean="0"/>
              <a:t>MAC</a:t>
            </a:r>
            <a:r>
              <a:rPr lang="zh-CN" altLang="en-US" dirty="0" smtClean="0"/>
              <a:t>的函数应满足的要求</a:t>
            </a:r>
            <a:endParaRPr lang="zh-CN" altLang="en-US" dirty="0"/>
          </a:p>
        </p:txBody>
      </p:sp>
      <p:sp>
        <p:nvSpPr>
          <p:cNvPr id="3" name="内容占位符 2"/>
          <p:cNvSpPr>
            <a:spLocks noGrp="1"/>
          </p:cNvSpPr>
          <p:nvPr>
            <p:ph idx="1"/>
          </p:nvPr>
        </p:nvSpPr>
        <p:spPr>
          <a:xfrm>
            <a:off x="457200" y="990600"/>
            <a:ext cx="8229600" cy="5486400"/>
          </a:xfrm>
        </p:spPr>
        <p:txBody>
          <a:bodyPr/>
          <a:lstStyle/>
          <a:p>
            <a:pPr lvl="1">
              <a:lnSpc>
                <a:spcPct val="110000"/>
              </a:lnSpc>
            </a:pPr>
            <a:r>
              <a:rPr lang="zh-CN" altLang="en-US" sz="2000" dirty="0" smtClean="0">
                <a:latin typeface="Times New Roman" pitchFamily="18" charset="0"/>
              </a:rPr>
              <a:t>由于</a:t>
            </a:r>
            <a:r>
              <a:rPr lang="en-US" altLang="zh-CN" sz="2000" i="1" dirty="0" smtClean="0">
                <a:solidFill>
                  <a:srgbClr val="0000FF"/>
                </a:solidFill>
                <a:latin typeface="Times New Roman" pitchFamily="18" charset="0"/>
              </a:rPr>
              <a:t>k</a:t>
            </a:r>
            <a:r>
              <a:rPr lang="en-US" altLang="zh-CN" sz="2000" dirty="0" smtClean="0">
                <a:solidFill>
                  <a:srgbClr val="0000FF"/>
                </a:solidFill>
                <a:latin typeface="Times New Roman" pitchFamily="18" charset="0"/>
              </a:rPr>
              <a:t>&gt;</a:t>
            </a:r>
            <a:r>
              <a:rPr lang="en-US" altLang="zh-CN" sz="2000" i="1"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a:t>
            </a:r>
            <a:r>
              <a:rPr lang="en-US" altLang="zh-CN" sz="2000" dirty="0" smtClean="0">
                <a:latin typeface="Times New Roman" pitchFamily="18" charset="0"/>
              </a:rPr>
              <a:t>2</a:t>
            </a:r>
            <a:r>
              <a:rPr lang="en-US" altLang="zh-CN" sz="2000" i="1" baseline="30000" dirty="0" smtClean="0">
                <a:latin typeface="Times New Roman" pitchFamily="18" charset="0"/>
              </a:rPr>
              <a:t>k</a:t>
            </a:r>
            <a:r>
              <a:rPr lang="zh-CN" altLang="en-US" sz="2000" dirty="0" smtClean="0">
                <a:latin typeface="Times New Roman" pitchFamily="18" charset="0"/>
              </a:rPr>
              <a:t>个密钥仅能产生</a:t>
            </a:r>
            <a:r>
              <a:rPr lang="en-US" altLang="zh-CN" sz="2000" dirty="0" smtClean="0">
                <a:latin typeface="Times New Roman" pitchFamily="18" charset="0"/>
              </a:rPr>
              <a:t>2</a:t>
            </a:r>
            <a:r>
              <a:rPr lang="en-US" altLang="zh-CN" sz="2000" i="1" baseline="30000" dirty="0" smtClean="0">
                <a:latin typeface="Times New Roman" pitchFamily="18" charset="0"/>
              </a:rPr>
              <a:t>n</a:t>
            </a:r>
            <a:r>
              <a:rPr lang="zh-CN" altLang="en-US" sz="2000" dirty="0" smtClean="0">
                <a:latin typeface="Times New Roman" pitchFamily="18" charset="0"/>
              </a:rPr>
              <a:t>个不同的</a:t>
            </a:r>
            <a:r>
              <a:rPr lang="en-US" altLang="zh-CN" sz="2000" dirty="0" smtClean="0">
                <a:latin typeface="Times New Roman" pitchFamily="18" charset="0"/>
              </a:rPr>
              <a:t>MAC</a:t>
            </a:r>
            <a:r>
              <a:rPr lang="zh-CN" altLang="en-US" sz="2000" dirty="0" smtClean="0">
                <a:latin typeface="Times New Roman" pitchFamily="18" charset="0"/>
              </a:rPr>
              <a:t>，所以有很多密钥（</a:t>
            </a:r>
            <a:r>
              <a:rPr lang="zh-CN" altLang="en-US" sz="2000" dirty="0" smtClean="0">
                <a:solidFill>
                  <a:srgbClr val="0000FF"/>
                </a:solidFill>
                <a:latin typeface="Times New Roman" pitchFamily="18" charset="0"/>
              </a:rPr>
              <a:t>平均有</a:t>
            </a:r>
            <a:r>
              <a:rPr lang="en-US" altLang="zh-CN" sz="2000" dirty="0" smtClean="0">
                <a:solidFill>
                  <a:srgbClr val="0000FF"/>
                </a:solidFill>
                <a:latin typeface="Times New Roman" pitchFamily="18" charset="0"/>
              </a:rPr>
              <a:t>2</a:t>
            </a:r>
            <a:r>
              <a:rPr lang="en-US" altLang="zh-CN" sz="2000" i="1" baseline="30000" dirty="0" smtClean="0">
                <a:solidFill>
                  <a:srgbClr val="0000FF"/>
                </a:solidFill>
                <a:latin typeface="Times New Roman" pitchFamily="18" charset="0"/>
              </a:rPr>
              <a:t>k</a:t>
            </a:r>
            <a:r>
              <a:rPr lang="en-US" altLang="zh-CN" sz="2000" dirty="0" smtClean="0">
                <a:solidFill>
                  <a:srgbClr val="0000FF"/>
                </a:solidFill>
                <a:latin typeface="Times New Roman" pitchFamily="18" charset="0"/>
              </a:rPr>
              <a:t>/2</a:t>
            </a:r>
            <a:r>
              <a:rPr lang="en-US" altLang="zh-CN" sz="2000" i="1" baseline="30000"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=2</a:t>
            </a:r>
            <a:r>
              <a:rPr lang="en-US" altLang="zh-CN" sz="2000" i="1" baseline="30000" dirty="0" smtClean="0">
                <a:solidFill>
                  <a:srgbClr val="0000FF"/>
                </a:solidFill>
                <a:latin typeface="Times New Roman" pitchFamily="18" charset="0"/>
              </a:rPr>
              <a:t>k</a:t>
            </a:r>
            <a:r>
              <a:rPr lang="en-US" altLang="zh-CN" sz="2000" baseline="30000" dirty="0" smtClean="0">
                <a:solidFill>
                  <a:srgbClr val="0000FF"/>
                </a:solidFill>
                <a:latin typeface="Times New Roman" pitchFamily="18" charset="0"/>
              </a:rPr>
              <a:t>-</a:t>
            </a:r>
            <a:r>
              <a:rPr lang="en-US" altLang="zh-CN" sz="2000" i="1" baseline="30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个</a:t>
            </a:r>
            <a:r>
              <a:rPr lang="zh-CN" altLang="en-US" sz="2000" dirty="0" smtClean="0">
                <a:latin typeface="Times New Roman" pitchFamily="18" charset="0"/>
              </a:rPr>
              <a:t>）都可产生出正确的</a:t>
            </a:r>
            <a:r>
              <a:rPr lang="en-US" altLang="zh-CN" sz="2000" dirty="0" smtClean="0">
                <a:latin typeface="Times New Roman" pitchFamily="18" charset="0"/>
              </a:rPr>
              <a:t>MAC</a:t>
            </a:r>
            <a:r>
              <a:rPr lang="en-US" altLang="zh-CN" sz="2000" baseline="-25000" dirty="0" smtClean="0">
                <a:latin typeface="Times New Roman" pitchFamily="18" charset="0"/>
              </a:rPr>
              <a:t>1</a:t>
            </a:r>
            <a:r>
              <a:rPr lang="zh-CN" altLang="en-US" sz="2000" dirty="0" smtClean="0">
                <a:latin typeface="Times New Roman" pitchFamily="18" charset="0"/>
              </a:rPr>
              <a:t>，而</a:t>
            </a:r>
            <a:r>
              <a:rPr lang="zh-CN" altLang="en-US" sz="2000" dirty="0" smtClean="0">
                <a:solidFill>
                  <a:srgbClr val="0000FF"/>
                </a:solidFill>
                <a:latin typeface="Times New Roman" pitchFamily="18" charset="0"/>
              </a:rPr>
              <a:t>敌手无法判断哪个密钥正确，还必须按以下方式重复上述攻击</a:t>
            </a:r>
            <a:r>
              <a:rPr lang="zh-CN" altLang="en-US" sz="2000" dirty="0" smtClean="0">
                <a:latin typeface="Times New Roman" pitchFamily="18" charset="0"/>
              </a:rPr>
              <a:t>：</a:t>
            </a:r>
          </a:p>
          <a:p>
            <a:pPr lvl="2">
              <a:lnSpc>
                <a:spcPct val="110000"/>
              </a:lnSpc>
            </a:pPr>
            <a:r>
              <a:rPr lang="zh-CN" altLang="en-US" sz="2000" dirty="0" smtClean="0">
                <a:solidFill>
                  <a:srgbClr val="FF0000"/>
                </a:solidFill>
                <a:latin typeface="Times New Roman" pitchFamily="18" charset="0"/>
              </a:rPr>
              <a:t>第</a:t>
            </a:r>
            <a:r>
              <a:rPr lang="en-US" altLang="zh-CN" sz="2000" dirty="0" smtClean="0">
                <a:solidFill>
                  <a:srgbClr val="FF0000"/>
                </a:solidFill>
                <a:latin typeface="Times New Roman" pitchFamily="18" charset="0"/>
              </a:rPr>
              <a:t>1</a:t>
            </a:r>
            <a:r>
              <a:rPr lang="zh-CN" altLang="en-US" sz="2000" dirty="0" smtClean="0">
                <a:solidFill>
                  <a:srgbClr val="FF0000"/>
                </a:solidFill>
                <a:latin typeface="Times New Roman" pitchFamily="18" charset="0"/>
              </a:rPr>
              <a:t>轮</a:t>
            </a:r>
            <a:r>
              <a:rPr lang="zh-CN" altLang="en-US" sz="2000" dirty="0" smtClean="0">
                <a:latin typeface="Times New Roman" pitchFamily="18" charset="0"/>
              </a:rPr>
              <a:t>  </a:t>
            </a:r>
            <a:r>
              <a:rPr lang="zh-CN" altLang="en-US" sz="2000" dirty="0" smtClean="0">
                <a:solidFill>
                  <a:srgbClr val="004C00"/>
                </a:solidFill>
                <a:latin typeface="Times New Roman" pitchFamily="18" charset="0"/>
              </a:rPr>
              <a:t>已知</a:t>
            </a:r>
            <a:r>
              <a:rPr lang="en-US" altLang="zh-CN" sz="2000" i="1" dirty="0" smtClean="0">
                <a:solidFill>
                  <a:srgbClr val="004C00"/>
                </a:solidFill>
                <a:latin typeface="Times New Roman" pitchFamily="18" charset="0"/>
              </a:rPr>
              <a:t>M</a:t>
            </a:r>
            <a:r>
              <a:rPr lang="en-US" altLang="zh-CN" sz="2000" baseline="-25000" dirty="0" smtClean="0">
                <a:solidFill>
                  <a:srgbClr val="004C00"/>
                </a:solidFill>
                <a:latin typeface="Times New Roman" pitchFamily="18" charset="0"/>
              </a:rPr>
              <a:t>1</a:t>
            </a:r>
            <a:r>
              <a:rPr lang="zh-CN" altLang="en-US" sz="2000" dirty="0" smtClean="0">
                <a:solidFill>
                  <a:srgbClr val="004C00"/>
                </a:solidFill>
                <a:latin typeface="Times New Roman" pitchFamily="18" charset="0"/>
              </a:rPr>
              <a:t>、</a:t>
            </a:r>
            <a:r>
              <a:rPr lang="en-US" altLang="zh-CN" sz="2000" dirty="0" smtClean="0">
                <a:solidFill>
                  <a:srgbClr val="004C00"/>
                </a:solidFill>
                <a:latin typeface="Times New Roman" pitchFamily="18" charset="0"/>
              </a:rPr>
              <a:t>MAC</a:t>
            </a:r>
            <a:r>
              <a:rPr lang="en-US" altLang="zh-CN" sz="2000" baseline="-25000" dirty="0" smtClean="0">
                <a:solidFill>
                  <a:srgbClr val="004C00"/>
                </a:solidFill>
                <a:latin typeface="Times New Roman" pitchFamily="18" charset="0"/>
              </a:rPr>
              <a:t>1</a:t>
            </a:r>
            <a:r>
              <a:rPr lang="zh-CN" altLang="en-US" sz="2000" dirty="0" smtClean="0">
                <a:latin typeface="Times New Roman" pitchFamily="18" charset="0"/>
              </a:rPr>
              <a:t>，其中</a:t>
            </a:r>
            <a:r>
              <a:rPr lang="en-US" altLang="zh-CN" sz="2000" dirty="0" smtClean="0">
                <a:latin typeface="Times New Roman" pitchFamily="18" charset="0"/>
              </a:rPr>
              <a:t>MAC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。对所有</a:t>
            </a:r>
            <a:r>
              <a:rPr lang="en-US" altLang="zh-CN" sz="2000" dirty="0" smtClean="0">
                <a:latin typeface="Times New Roman" pitchFamily="18" charset="0"/>
              </a:rPr>
              <a:t>2</a:t>
            </a:r>
            <a:r>
              <a:rPr lang="en-US" altLang="zh-CN" sz="2000" i="1" baseline="30000" dirty="0" smtClean="0">
                <a:latin typeface="Times New Roman" pitchFamily="18" charset="0"/>
              </a:rPr>
              <a:t>k</a:t>
            </a:r>
            <a:r>
              <a:rPr lang="zh-CN" altLang="en-US" sz="2000" dirty="0" smtClean="0">
                <a:latin typeface="Times New Roman" pitchFamily="18" charset="0"/>
              </a:rPr>
              <a:t>个可能的密钥计算</a:t>
            </a:r>
            <a:r>
              <a:rPr lang="en-US" altLang="zh-CN" sz="2000" dirty="0" err="1" smtClean="0">
                <a:latin typeface="Times New Roman" pitchFamily="18" charset="0"/>
              </a:rPr>
              <a:t>MAC</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Ki</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，得</a:t>
            </a:r>
            <a:r>
              <a:rPr lang="en-US" altLang="zh-CN" sz="2000" dirty="0" smtClean="0">
                <a:latin typeface="Times New Roman" pitchFamily="18" charset="0"/>
              </a:rPr>
              <a:t>2</a:t>
            </a:r>
            <a:r>
              <a:rPr lang="en-US" altLang="zh-CN" sz="2000" i="1" baseline="30000" dirty="0" smtClean="0">
                <a:latin typeface="Times New Roman" pitchFamily="18" charset="0"/>
              </a:rPr>
              <a:t>k</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zh-CN" altLang="en-US" sz="2000" dirty="0" smtClean="0">
                <a:latin typeface="Times New Roman" pitchFamily="18" charset="0"/>
              </a:rPr>
              <a:t>个可能的密钥</a:t>
            </a:r>
          </a:p>
          <a:p>
            <a:pPr lvl="2">
              <a:lnSpc>
                <a:spcPct val="110000"/>
              </a:lnSpc>
            </a:pPr>
            <a:r>
              <a:rPr lang="zh-CN" altLang="en-US" sz="2000" dirty="0" smtClean="0">
                <a:solidFill>
                  <a:srgbClr val="FF0000"/>
                </a:solidFill>
                <a:latin typeface="Times New Roman" pitchFamily="18" charset="0"/>
              </a:rPr>
              <a:t>第</a:t>
            </a:r>
            <a:r>
              <a:rPr lang="en-US" altLang="zh-CN" sz="2000" dirty="0" smtClean="0">
                <a:solidFill>
                  <a:srgbClr val="FF0000"/>
                </a:solidFill>
                <a:latin typeface="Times New Roman" pitchFamily="18" charset="0"/>
              </a:rPr>
              <a:t>2</a:t>
            </a:r>
            <a:r>
              <a:rPr lang="zh-CN" altLang="en-US" sz="2000" dirty="0" smtClean="0">
                <a:solidFill>
                  <a:srgbClr val="FF0000"/>
                </a:solidFill>
                <a:latin typeface="Times New Roman" pitchFamily="18" charset="0"/>
              </a:rPr>
              <a:t>轮</a:t>
            </a:r>
            <a:r>
              <a:rPr lang="zh-CN" altLang="en-US" sz="2000" dirty="0" smtClean="0">
                <a:latin typeface="Times New Roman" pitchFamily="18" charset="0"/>
              </a:rPr>
              <a:t>  已知</a:t>
            </a:r>
            <a:r>
              <a:rPr lang="en-US" altLang="zh-CN" sz="2000" i="1" dirty="0" smtClean="0">
                <a:latin typeface="Times New Roman" pitchFamily="18" charset="0"/>
              </a:rPr>
              <a:t>M</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MAC</a:t>
            </a:r>
            <a:r>
              <a:rPr lang="en-US" altLang="zh-CN" sz="2000" baseline="-25000" dirty="0" smtClean="0">
                <a:latin typeface="Times New Roman" pitchFamily="18" charset="0"/>
              </a:rPr>
              <a:t>2</a:t>
            </a:r>
            <a:r>
              <a:rPr lang="zh-CN" altLang="en-US" sz="2000" dirty="0" smtClean="0">
                <a:latin typeface="Times New Roman" pitchFamily="18" charset="0"/>
              </a:rPr>
              <a:t>，其中</a:t>
            </a:r>
            <a:r>
              <a:rPr lang="en-US" altLang="zh-CN" sz="2000" dirty="0" smtClean="0">
                <a:latin typeface="Times New Roman" pitchFamily="18" charset="0"/>
              </a:rPr>
              <a:t>MAC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。对上一轮得到的</a:t>
            </a:r>
            <a:r>
              <a:rPr lang="en-US" altLang="zh-CN" sz="2000" dirty="0" smtClean="0">
                <a:latin typeface="Times New Roman" pitchFamily="18" charset="0"/>
              </a:rPr>
              <a:t>2</a:t>
            </a:r>
            <a:r>
              <a:rPr lang="en-US" altLang="zh-CN" sz="2000" i="1" baseline="30000" dirty="0" smtClean="0">
                <a:latin typeface="Times New Roman" pitchFamily="18" charset="0"/>
              </a:rPr>
              <a:t>k</a:t>
            </a:r>
            <a:r>
              <a:rPr lang="en-US" altLang="zh-CN" sz="2000" baseline="30000" dirty="0" smtClean="0">
                <a:latin typeface="Times New Roman" pitchFamily="18" charset="0"/>
              </a:rPr>
              <a:t>-</a:t>
            </a:r>
            <a:r>
              <a:rPr lang="en-US" altLang="zh-CN" sz="2000" i="1" baseline="30000" dirty="0" smtClean="0">
                <a:latin typeface="Times New Roman" pitchFamily="18" charset="0"/>
              </a:rPr>
              <a:t>n</a:t>
            </a:r>
            <a:r>
              <a:rPr lang="zh-CN" altLang="en-US" sz="2000" dirty="0" smtClean="0">
                <a:latin typeface="Times New Roman" pitchFamily="18" charset="0"/>
              </a:rPr>
              <a:t>个可能的密钥计算</a:t>
            </a:r>
            <a:r>
              <a:rPr lang="en-US" altLang="zh-CN" sz="2000" dirty="0" err="1" smtClean="0">
                <a:latin typeface="Times New Roman" pitchFamily="18" charset="0"/>
              </a:rPr>
              <a:t>MAC</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Ki</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baseline="-25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，得</a:t>
            </a:r>
            <a:r>
              <a:rPr lang="en-US" altLang="zh-CN" sz="2000" dirty="0" smtClean="0">
                <a:latin typeface="Times New Roman" pitchFamily="18" charset="0"/>
              </a:rPr>
              <a:t>2</a:t>
            </a:r>
            <a:r>
              <a:rPr lang="en-US" altLang="zh-CN" sz="2000" baseline="30000" dirty="0" smtClean="0">
                <a:latin typeface="Times New Roman" pitchFamily="18" charset="0"/>
              </a:rPr>
              <a:t>k-2×n</a:t>
            </a:r>
            <a:r>
              <a:rPr lang="zh-CN" altLang="en-US" sz="2000" dirty="0" smtClean="0">
                <a:latin typeface="Times New Roman" pitchFamily="18" charset="0"/>
              </a:rPr>
              <a:t>个可能的密钥</a:t>
            </a:r>
          </a:p>
          <a:p>
            <a:pPr lvl="2">
              <a:lnSpc>
                <a:spcPct val="110000"/>
              </a:lnSpc>
            </a:pPr>
            <a:r>
              <a:rPr lang="zh-CN" altLang="en-US" sz="2000" dirty="0" smtClean="0">
                <a:solidFill>
                  <a:srgbClr val="FF0000"/>
                </a:solidFill>
                <a:latin typeface="Times New Roman" pitchFamily="18" charset="0"/>
              </a:rPr>
              <a:t>如此下去</a:t>
            </a:r>
            <a:r>
              <a:rPr lang="zh-CN" altLang="en-US" sz="2000" dirty="0" smtClean="0">
                <a:latin typeface="Times New Roman" pitchFamily="18" charset="0"/>
              </a:rPr>
              <a:t>，如果</a:t>
            </a:r>
            <a:r>
              <a:rPr lang="en-US" altLang="zh-CN" sz="2000" i="1" dirty="0" smtClean="0">
                <a:latin typeface="Times New Roman" pitchFamily="18" charset="0"/>
              </a:rPr>
              <a:t>k</a:t>
            </a:r>
            <a:r>
              <a:rPr lang="en-US" altLang="zh-CN" sz="2000" dirty="0" smtClean="0">
                <a:latin typeface="Times New Roman" pitchFamily="18" charset="0"/>
              </a:rPr>
              <a:t>=</a:t>
            </a:r>
            <a:r>
              <a:rPr lang="en-US" altLang="zh-CN" sz="2000" i="1" dirty="0" err="1" smtClean="0">
                <a:latin typeface="Times New Roman" pitchFamily="18" charset="0"/>
              </a:rPr>
              <a:t>αn</a:t>
            </a:r>
            <a:r>
              <a:rPr lang="zh-CN" altLang="en-US" sz="2000" dirty="0" smtClean="0">
                <a:latin typeface="Times New Roman" pitchFamily="18" charset="0"/>
              </a:rPr>
              <a:t>，则上述攻击方式平均需要</a:t>
            </a:r>
            <a:r>
              <a:rPr lang="en-US" altLang="zh-CN" sz="2000" i="1" dirty="0" smtClean="0">
                <a:latin typeface="Times New Roman" pitchFamily="18" charset="0"/>
              </a:rPr>
              <a:t>α</a:t>
            </a:r>
            <a:r>
              <a:rPr lang="zh-CN" altLang="en-US" sz="2000" dirty="0" smtClean="0">
                <a:latin typeface="Times New Roman" pitchFamily="18" charset="0"/>
              </a:rPr>
              <a:t>轮。例如，密钥长为</a:t>
            </a:r>
            <a:r>
              <a:rPr lang="en-US" altLang="zh-CN" sz="2000" dirty="0" smtClean="0">
                <a:latin typeface="Times New Roman" pitchFamily="18" charset="0"/>
              </a:rPr>
              <a:t>80</a:t>
            </a:r>
            <a:r>
              <a:rPr lang="zh-CN" altLang="en-US" sz="2000" dirty="0" smtClean="0">
                <a:latin typeface="Times New Roman" pitchFamily="18" charset="0"/>
              </a:rPr>
              <a:t>比特，</a:t>
            </a:r>
            <a:r>
              <a:rPr lang="en-US" altLang="zh-CN" sz="2000" dirty="0" smtClean="0">
                <a:latin typeface="Times New Roman" pitchFamily="18" charset="0"/>
              </a:rPr>
              <a:t>MAC</a:t>
            </a:r>
            <a:r>
              <a:rPr lang="zh-CN" altLang="en-US" sz="2000" dirty="0" smtClean="0">
                <a:latin typeface="Times New Roman" pitchFamily="18" charset="0"/>
              </a:rPr>
              <a:t>长为</a:t>
            </a:r>
            <a:r>
              <a:rPr lang="en-US" altLang="zh-CN" sz="2000" dirty="0" smtClean="0">
                <a:latin typeface="Times New Roman" pitchFamily="18" charset="0"/>
              </a:rPr>
              <a:t>32</a:t>
            </a:r>
            <a:r>
              <a:rPr lang="zh-CN" altLang="en-US" sz="2000" dirty="0" smtClean="0">
                <a:latin typeface="Times New Roman" pitchFamily="18" charset="0"/>
              </a:rPr>
              <a:t>比特，则第</a:t>
            </a:r>
            <a:r>
              <a:rPr lang="en-US" altLang="zh-CN" sz="2000" dirty="0" smtClean="0">
                <a:latin typeface="Times New Roman" pitchFamily="18" charset="0"/>
              </a:rPr>
              <a:t>1</a:t>
            </a:r>
            <a:r>
              <a:rPr lang="zh-CN" altLang="en-US" sz="2000" dirty="0" smtClean="0">
                <a:latin typeface="Times New Roman" pitchFamily="18" charset="0"/>
              </a:rPr>
              <a:t>轮将产生大约</a:t>
            </a:r>
            <a:r>
              <a:rPr lang="en-US" altLang="zh-CN" sz="2000" dirty="0" smtClean="0">
                <a:latin typeface="Times New Roman" pitchFamily="18" charset="0"/>
              </a:rPr>
              <a:t>2</a:t>
            </a:r>
            <a:r>
              <a:rPr lang="en-US" altLang="zh-CN" sz="2000" baseline="30000" dirty="0" smtClean="0">
                <a:latin typeface="Times New Roman" pitchFamily="18" charset="0"/>
              </a:rPr>
              <a:t>48</a:t>
            </a:r>
            <a:r>
              <a:rPr lang="zh-CN" altLang="en-US" sz="2000" dirty="0" smtClean="0">
                <a:latin typeface="Times New Roman" pitchFamily="18" charset="0"/>
              </a:rPr>
              <a:t>个可能密钥，第</a:t>
            </a:r>
            <a:r>
              <a:rPr lang="en-US" altLang="zh-CN" sz="2000" dirty="0" smtClean="0">
                <a:latin typeface="Times New Roman" pitchFamily="18" charset="0"/>
              </a:rPr>
              <a:t>2</a:t>
            </a:r>
            <a:r>
              <a:rPr lang="zh-CN" altLang="en-US" sz="2000" dirty="0" smtClean="0">
                <a:latin typeface="Times New Roman" pitchFamily="18" charset="0"/>
              </a:rPr>
              <a:t>轮将产生</a:t>
            </a:r>
            <a:r>
              <a:rPr lang="en-US" altLang="zh-CN" sz="2000" dirty="0" smtClean="0">
                <a:latin typeface="Times New Roman" pitchFamily="18" charset="0"/>
              </a:rPr>
              <a:t>2</a:t>
            </a:r>
            <a:r>
              <a:rPr lang="en-US" altLang="zh-CN" sz="2000" baseline="30000" dirty="0" smtClean="0">
                <a:latin typeface="Times New Roman" pitchFamily="18" charset="0"/>
              </a:rPr>
              <a:t>16</a:t>
            </a:r>
            <a:r>
              <a:rPr lang="zh-CN" altLang="en-US" sz="2000" dirty="0" smtClean="0">
                <a:latin typeface="Times New Roman" pitchFamily="18" charset="0"/>
              </a:rPr>
              <a:t>个可能的密钥，第</a:t>
            </a:r>
            <a:r>
              <a:rPr lang="en-US" altLang="zh-CN" sz="2000" dirty="0" smtClean="0">
                <a:latin typeface="Times New Roman" pitchFamily="18" charset="0"/>
              </a:rPr>
              <a:t>3</a:t>
            </a:r>
            <a:r>
              <a:rPr lang="zh-CN" altLang="en-US" sz="2000" dirty="0" smtClean="0">
                <a:latin typeface="Times New Roman" pitchFamily="18" charset="0"/>
              </a:rPr>
              <a:t>轮即可找出正确的密钥</a:t>
            </a:r>
          </a:p>
          <a:p>
            <a:pPr lvl="1">
              <a:lnSpc>
                <a:spcPct val="110000"/>
              </a:lnSpc>
            </a:pPr>
            <a:r>
              <a:rPr lang="zh-CN" altLang="en-US" sz="2000" dirty="0" smtClean="0">
                <a:solidFill>
                  <a:srgbClr val="0000FF"/>
                </a:solidFill>
                <a:latin typeface="Times New Roman" pitchFamily="18" charset="0"/>
              </a:rPr>
              <a:t>如果密钥长度小于</a:t>
            </a:r>
            <a:r>
              <a:rPr lang="en-US" altLang="zh-CN" sz="2000" dirty="0" smtClean="0">
                <a:solidFill>
                  <a:srgbClr val="0000FF"/>
                </a:solidFill>
                <a:latin typeface="Times New Roman" pitchFamily="18" charset="0"/>
              </a:rPr>
              <a:t>MAC</a:t>
            </a:r>
            <a:r>
              <a:rPr lang="zh-CN" altLang="en-US" sz="2000" dirty="0" smtClean="0">
                <a:solidFill>
                  <a:srgbClr val="0000FF"/>
                </a:solidFill>
                <a:latin typeface="Times New Roman" pitchFamily="18" charset="0"/>
              </a:rPr>
              <a:t>的长度</a:t>
            </a:r>
            <a:r>
              <a:rPr lang="zh-CN" altLang="en-US" sz="2000" dirty="0" smtClean="0">
                <a:latin typeface="Times New Roman" pitchFamily="18" charset="0"/>
              </a:rPr>
              <a:t>， </a:t>
            </a:r>
            <a:r>
              <a:rPr lang="en-US" altLang="zh-CN" sz="2000" i="1" dirty="0" smtClean="0">
                <a:solidFill>
                  <a:srgbClr val="0000FF"/>
                </a:solidFill>
                <a:latin typeface="Times New Roman" pitchFamily="18" charset="0"/>
              </a:rPr>
              <a:t>k</a:t>
            </a:r>
            <a:r>
              <a:rPr lang="en-US" altLang="zh-CN" sz="2000" dirty="0" smtClean="0">
                <a:solidFill>
                  <a:srgbClr val="0000FF"/>
                </a:solidFill>
                <a:latin typeface="Times New Roman" pitchFamily="18" charset="0"/>
              </a:rPr>
              <a:t>&lt;</a:t>
            </a:r>
            <a:r>
              <a:rPr lang="en-US" altLang="zh-CN" sz="2000" i="1"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a:t>
            </a:r>
            <a:r>
              <a:rPr lang="zh-CN" altLang="en-US" sz="2000" dirty="0" smtClean="0">
                <a:latin typeface="Times New Roman" pitchFamily="18" charset="0"/>
              </a:rPr>
              <a:t>则</a:t>
            </a:r>
            <a:r>
              <a:rPr lang="zh-CN" altLang="en-US" sz="2000" dirty="0" smtClean="0">
                <a:solidFill>
                  <a:srgbClr val="0000FF"/>
                </a:solidFill>
                <a:latin typeface="Times New Roman" pitchFamily="18" charset="0"/>
              </a:rPr>
              <a:t>第</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轮就有可能找出正确的密钥</a:t>
            </a:r>
            <a:r>
              <a:rPr lang="zh-CN" altLang="en-US" sz="2000" dirty="0" smtClean="0">
                <a:latin typeface="Times New Roman" pitchFamily="18" charset="0"/>
              </a:rPr>
              <a:t>，也有可能找出多个可能的密钥，如果是后者，则仍需执行第</a:t>
            </a:r>
            <a:r>
              <a:rPr lang="en-US" altLang="zh-CN" sz="2000" dirty="0" smtClean="0">
                <a:latin typeface="Times New Roman" pitchFamily="18" charset="0"/>
              </a:rPr>
              <a:t>2</a:t>
            </a:r>
            <a:r>
              <a:rPr lang="zh-CN" altLang="en-US" sz="2000" dirty="0" smtClean="0">
                <a:latin typeface="Times New Roman" pitchFamily="18" charset="0"/>
              </a:rPr>
              <a:t>轮搜索 </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5.1.2  </a:t>
            </a:r>
            <a:r>
              <a:rPr lang="zh-CN" altLang="en-US" dirty="0" smtClean="0"/>
              <a:t>产生</a:t>
            </a:r>
            <a:r>
              <a:rPr lang="en-US" altLang="zh-CN" dirty="0" smtClean="0"/>
              <a:t>MAC</a:t>
            </a:r>
            <a:r>
              <a:rPr lang="zh-CN" altLang="en-US" dirty="0" smtClean="0"/>
              <a:t>的函数应满足的要求</a:t>
            </a:r>
            <a:endParaRPr lang="zh-CN" altLang="en-US" dirty="0"/>
          </a:p>
        </p:txBody>
      </p:sp>
      <p:sp>
        <p:nvSpPr>
          <p:cNvPr id="3" name="内容占位符 2"/>
          <p:cNvSpPr>
            <a:spLocks noGrp="1"/>
          </p:cNvSpPr>
          <p:nvPr>
            <p:ph idx="1"/>
          </p:nvPr>
        </p:nvSpPr>
        <p:spPr>
          <a:xfrm>
            <a:off x="457200" y="990600"/>
            <a:ext cx="8229600" cy="5486400"/>
          </a:xfrm>
        </p:spPr>
        <p:txBody>
          <a:bodyPr/>
          <a:lstStyle/>
          <a:p>
            <a:r>
              <a:rPr lang="zh-CN" altLang="en-US" sz="2400" dirty="0" smtClean="0">
                <a:latin typeface="Times New Roman" pitchFamily="18" charset="0"/>
              </a:rPr>
              <a:t>所以</a:t>
            </a:r>
            <a:r>
              <a:rPr lang="zh-CN" altLang="en-US" sz="2400" dirty="0" smtClean="0">
                <a:solidFill>
                  <a:srgbClr val="0000FF"/>
                </a:solidFill>
                <a:latin typeface="Times New Roman" pitchFamily="18" charset="0"/>
              </a:rPr>
              <a:t>对消息认证码的穷搜索攻击比对</a:t>
            </a:r>
            <a:r>
              <a:rPr lang="zh-CN" altLang="en-US" sz="2400" dirty="0" smtClean="0">
                <a:latin typeface="Times New Roman" pitchFamily="18" charset="0"/>
              </a:rPr>
              <a:t>使用相同长度密钥的加密算法</a:t>
            </a:r>
            <a:r>
              <a:rPr lang="zh-CN" altLang="en-US" sz="2400" dirty="0" smtClean="0">
                <a:solidFill>
                  <a:srgbClr val="0000FF"/>
                </a:solidFill>
                <a:latin typeface="Times New Roman" pitchFamily="18" charset="0"/>
              </a:rPr>
              <a:t>的穷搜索攻击的代价还要大</a:t>
            </a:r>
            <a:r>
              <a:rPr lang="en-US" altLang="zh-CN" sz="2400" dirty="0" smtClean="0">
                <a:solidFill>
                  <a:srgbClr val="0000FF"/>
                </a:solidFill>
                <a:latin typeface="Times New Roman" pitchFamily="18" charset="0"/>
              </a:rPr>
              <a:t>(</a:t>
            </a:r>
            <a:r>
              <a:rPr lang="zh-CN" altLang="en-US" sz="2400" dirty="0" smtClean="0">
                <a:solidFill>
                  <a:srgbClr val="FF0000"/>
                </a:solidFill>
                <a:latin typeface="Times New Roman" pitchFamily="18" charset="0"/>
              </a:rPr>
              <a:t>所以加密和认证密钥不能同</a:t>
            </a:r>
            <a:r>
              <a:rPr lang="en-US" altLang="zh-CN" sz="2400" dirty="0" smtClean="0">
                <a:solidFill>
                  <a:srgbClr val="0000FF"/>
                </a:solidFill>
                <a:latin typeface="Times New Roman" pitchFamily="18" charset="0"/>
              </a:rPr>
              <a:t>)</a:t>
            </a:r>
            <a:endParaRPr lang="en-US" altLang="zh-CN" sz="2400" dirty="0" smtClean="0">
              <a:latin typeface="Times New Roman" pitchFamily="18" charset="0"/>
            </a:endParaRPr>
          </a:p>
          <a:p>
            <a:r>
              <a:rPr lang="zh-CN" altLang="en-US" sz="2400" dirty="0" smtClean="0">
                <a:latin typeface="Times New Roman" pitchFamily="18" charset="0"/>
              </a:rPr>
              <a:t>然而</a:t>
            </a:r>
            <a:r>
              <a:rPr lang="zh-CN" altLang="en-US" sz="2400" dirty="0" smtClean="0">
                <a:solidFill>
                  <a:srgbClr val="0000FF"/>
                </a:solidFill>
                <a:latin typeface="Times New Roman" pitchFamily="18" charset="0"/>
              </a:rPr>
              <a:t>有些攻击方法不需要寻找产生</a:t>
            </a:r>
            <a:r>
              <a:rPr lang="en-US" altLang="zh-CN" sz="2400" dirty="0" smtClean="0">
                <a:solidFill>
                  <a:srgbClr val="0000FF"/>
                </a:solidFill>
                <a:latin typeface="Times New Roman" pitchFamily="18" charset="0"/>
              </a:rPr>
              <a:t>MAC</a:t>
            </a:r>
            <a:r>
              <a:rPr lang="zh-CN" altLang="en-US" sz="2400" dirty="0" smtClean="0">
                <a:solidFill>
                  <a:srgbClr val="0000FF"/>
                </a:solidFill>
                <a:latin typeface="Times New Roman" pitchFamily="18" charset="0"/>
              </a:rPr>
              <a:t>的密钥</a:t>
            </a:r>
            <a:endParaRPr lang="zh-CN" altLang="en-US" sz="2400" dirty="0" smtClean="0">
              <a:latin typeface="Times New Roman" pitchFamily="18" charset="0"/>
            </a:endParaRPr>
          </a:p>
          <a:p>
            <a:pPr lvl="1"/>
            <a:r>
              <a:rPr lang="zh-CN" altLang="en-US" sz="2000" dirty="0" smtClean="0">
                <a:latin typeface="Times New Roman" pitchFamily="18" charset="0"/>
              </a:rPr>
              <a:t>例如，设</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是由</a:t>
            </a:r>
            <a:r>
              <a:rPr lang="en-US" altLang="zh-CN" sz="2000" dirty="0" smtClean="0">
                <a:latin typeface="Times New Roman" pitchFamily="18" charset="0"/>
              </a:rPr>
              <a:t>64</a:t>
            </a:r>
            <a:r>
              <a:rPr lang="zh-CN" altLang="en-US" sz="2000" dirty="0" smtClean="0">
                <a:latin typeface="Times New Roman" pitchFamily="18" charset="0"/>
              </a:rPr>
              <a:t>比特长的分组</a:t>
            </a:r>
            <a:r>
              <a:rPr lang="en-US" altLang="zh-CN" sz="2000" i="1" dirty="0" smtClean="0">
                <a:latin typeface="Times New Roman" pitchFamily="18" charset="0"/>
              </a:rPr>
              <a:t>X</a:t>
            </a:r>
            <a:r>
              <a:rPr lang="en-US" altLang="zh-CN" sz="2000" i="1" baseline="-25000" dirty="0"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i</a:t>
            </a:r>
            <a:r>
              <a:rPr lang="en-US" altLang="zh-CN" sz="2000" dirty="0" smtClean="0">
                <a:latin typeface="Times New Roman" pitchFamily="18" charset="0"/>
              </a:rPr>
              <a:t>=1,…,</a:t>
            </a:r>
            <a:r>
              <a:rPr lang="en-US" altLang="zh-CN" sz="2000" i="1" dirty="0" smtClean="0">
                <a:latin typeface="Times New Roman" pitchFamily="18" charset="0"/>
              </a:rPr>
              <a:t>m</a:t>
            </a:r>
            <a:r>
              <a:rPr lang="en-US" altLang="zh-CN" sz="2000" dirty="0" smtClean="0">
                <a:latin typeface="Times New Roman" pitchFamily="18" charset="0"/>
              </a:rPr>
              <a:t>)</a:t>
            </a:r>
            <a:r>
              <a:rPr lang="zh-CN" altLang="en-US" sz="2000" dirty="0" smtClean="0">
                <a:latin typeface="Times New Roman" pitchFamily="18" charset="0"/>
              </a:rPr>
              <a:t>链接得到的，其消息认证码由以下方式得到：</a:t>
            </a:r>
            <a:endParaRPr lang="zh-CN" altLang="en-US" sz="2000" i="1" dirty="0" smtClean="0">
              <a:latin typeface="Times New Roman" pitchFamily="18" charset="0"/>
            </a:endParaRPr>
          </a:p>
          <a:p>
            <a:pPr lvl="2"/>
            <a:r>
              <a:rPr lang="en-US" altLang="zh-CN" sz="2000" i="1" dirty="0" smtClean="0">
                <a:latin typeface="Times New Roman" pitchFamily="18" charset="0"/>
              </a:rPr>
              <a:t>Δ</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X</a:t>
            </a:r>
            <a:r>
              <a:rPr lang="en-US" altLang="zh-CN" sz="2000" i="1" baseline="-25000" dirty="0" err="1" smtClean="0">
                <a:latin typeface="Times New Roman" pitchFamily="18" charset="0"/>
              </a:rPr>
              <a:t>m</a:t>
            </a:r>
            <a:endParaRPr lang="en-US" altLang="zh-CN" sz="2000" i="1" baseline="-25000" dirty="0" smtClean="0">
              <a:latin typeface="Times New Roman" pitchFamily="18" charset="0"/>
            </a:endParaRPr>
          </a:p>
          <a:p>
            <a:pPr lvl="2"/>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E</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Δ</a:t>
            </a:r>
            <a:r>
              <a:rPr lang="en-US" altLang="zh-CN" sz="2000" dirty="0" smtClean="0">
                <a:latin typeface="Times New Roman" pitchFamily="18" charset="0"/>
              </a:rPr>
              <a:t>(</a:t>
            </a:r>
            <a:r>
              <a:rPr lang="en-US" altLang="zh-CN" sz="2000" i="1" dirty="0" smtClean="0">
                <a:latin typeface="Times New Roman" pitchFamily="18" charset="0"/>
              </a:rPr>
              <a:t>M</a:t>
            </a:r>
            <a:r>
              <a:rPr lang="en-US" altLang="zh-CN" sz="2000" dirty="0" smtClean="0">
                <a:latin typeface="Times New Roman" pitchFamily="18" charset="0"/>
              </a:rPr>
              <a:t>)]</a:t>
            </a:r>
          </a:p>
          <a:p>
            <a:pPr lvl="2"/>
            <a:r>
              <a:rPr lang="zh-CN" altLang="en-US" sz="2000" dirty="0" smtClean="0">
                <a:latin typeface="Times New Roman" pitchFamily="18" charset="0"/>
              </a:rPr>
              <a:t>其中</a:t>
            </a:r>
            <a:r>
              <a:rPr lang="zh-CN" altLang="en-US" sz="2000" dirty="0" smtClean="0">
                <a:latin typeface="Times New Roman" pitchFamily="18" charset="0"/>
                <a:sym typeface="Symbol" pitchFamily="18" charset="2"/>
              </a:rPr>
              <a:t></a:t>
            </a:r>
            <a:r>
              <a:rPr lang="zh-CN" altLang="en-US" sz="2000" dirty="0" smtClean="0">
                <a:latin typeface="Times New Roman" pitchFamily="18" charset="0"/>
              </a:rPr>
              <a:t>表示异或运算，加密算法是电码本模式的</a:t>
            </a:r>
            <a:r>
              <a:rPr lang="en-US" altLang="zh-CN" sz="2000" dirty="0" smtClean="0">
                <a:latin typeface="Times New Roman" pitchFamily="18" charset="0"/>
              </a:rPr>
              <a:t>DES</a:t>
            </a:r>
            <a:endParaRPr lang="zh-CN" altLang="en-US" sz="2000" dirty="0" smtClean="0">
              <a:latin typeface="Times New Roman" pitchFamily="18" charset="0"/>
            </a:endParaRPr>
          </a:p>
          <a:p>
            <a:pPr lvl="2"/>
            <a:r>
              <a:rPr lang="zh-CN" altLang="en-US" sz="2000" dirty="0" smtClean="0">
                <a:latin typeface="Times New Roman" pitchFamily="18" charset="0"/>
              </a:rPr>
              <a:t>密钥长为</a:t>
            </a:r>
            <a:r>
              <a:rPr lang="en-US" altLang="zh-CN" sz="2000" dirty="0" smtClean="0">
                <a:latin typeface="Times New Roman" pitchFamily="18" charset="0"/>
              </a:rPr>
              <a:t>56</a:t>
            </a:r>
            <a:r>
              <a:rPr lang="zh-CN" altLang="en-US" sz="2000" dirty="0" smtClean="0">
                <a:latin typeface="Times New Roman" pitchFamily="18" charset="0"/>
              </a:rPr>
              <a:t>比特，</a:t>
            </a:r>
            <a:r>
              <a:rPr lang="en-US" altLang="zh-CN" sz="2000" dirty="0" smtClean="0">
                <a:latin typeface="Times New Roman" pitchFamily="18" charset="0"/>
              </a:rPr>
              <a:t>MAC</a:t>
            </a:r>
            <a:r>
              <a:rPr lang="zh-CN" altLang="en-US" sz="2000" dirty="0" smtClean="0">
                <a:latin typeface="Times New Roman" pitchFamily="18" charset="0"/>
              </a:rPr>
              <a:t>长为</a:t>
            </a:r>
            <a:r>
              <a:rPr lang="en-US" altLang="zh-CN" sz="2000" dirty="0" smtClean="0">
                <a:latin typeface="Times New Roman" pitchFamily="18" charset="0"/>
              </a:rPr>
              <a:t>64</a:t>
            </a:r>
            <a:r>
              <a:rPr lang="zh-CN" altLang="en-US" sz="2000" dirty="0" smtClean="0">
                <a:latin typeface="Times New Roman" pitchFamily="18" charset="0"/>
              </a:rPr>
              <a:t>比特</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第五章 消息认证算法：</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5.1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消息认证码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12094</TotalTime>
  <Words>10103</Words>
  <Application>Microsoft Office PowerPoint</Application>
  <PresentationFormat>全屏显示(4:3)</PresentationFormat>
  <Paragraphs>962</Paragraphs>
  <Slides>78</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78</vt:i4>
      </vt:variant>
    </vt:vector>
  </HeadingPairs>
  <TitlesOfParts>
    <vt:vector size="83" baseType="lpstr">
      <vt:lpstr>Network</vt:lpstr>
      <vt:lpstr>Visio</vt:lpstr>
      <vt:lpstr>Microsoft Office Visio 绘图</vt:lpstr>
      <vt:lpstr>公式</vt:lpstr>
      <vt:lpstr>Equation</vt:lpstr>
      <vt:lpstr>第五章  消息认证算法</vt:lpstr>
      <vt:lpstr>内容提要</vt:lpstr>
      <vt:lpstr>5.1 消息认证码</vt:lpstr>
      <vt:lpstr>5.1.1 消息认证码的定义及使用方式</vt:lpstr>
      <vt:lpstr>5.1.1 消息认证码的定义及使用方式</vt:lpstr>
      <vt:lpstr>5.1.1 消息认证码的定义及使用方式</vt:lpstr>
      <vt:lpstr>5.1.2  产生MAC的函数应满足的要求</vt:lpstr>
      <vt:lpstr>5.1.2  产生MAC的函数应满足的要求</vt:lpstr>
      <vt:lpstr>5.1.2  产生MAC的函数应满足的要求</vt:lpstr>
      <vt:lpstr>5.1.2  产生MAC的函数应满足的要求</vt:lpstr>
      <vt:lpstr>5.1.2  产生MAC的函数应满足的要求</vt:lpstr>
      <vt:lpstr>5.1.3  数据认证算法</vt:lpstr>
      <vt:lpstr>5.1.3  数据认证算法</vt:lpstr>
      <vt:lpstr>5.2.1  杂凑函数的定义及使用方式</vt:lpstr>
      <vt:lpstr>5.2.1  杂凑函数的定义及使用方式</vt:lpstr>
      <vt:lpstr>5.2.1  杂凑函数的定义及使用方式</vt:lpstr>
      <vt:lpstr>5.2.1  杂凑函数的定义及使用方式</vt:lpstr>
      <vt:lpstr>5.2.2 杂凑函数应满足的条件</vt:lpstr>
      <vt:lpstr>5.2.2 杂凑函数应满足的条件</vt:lpstr>
      <vt:lpstr>5.2.3 生日攻击</vt:lpstr>
      <vt:lpstr>5.2.3 生日攻击</vt:lpstr>
      <vt:lpstr>5.2.3 生日攻击</vt:lpstr>
      <vt:lpstr>5.2.3 生日攻击</vt:lpstr>
      <vt:lpstr>5.2.3 生日攻击</vt:lpstr>
      <vt:lpstr>5.2.4 迭代型杂凑函数的一般结构</vt:lpstr>
      <vt:lpstr>5.2.4 迭代型杂凑函数的一般结构</vt:lpstr>
      <vt:lpstr>5.3.1 MD5杂凑算法描述</vt:lpstr>
      <vt:lpstr>5.3.1 MD5杂凑算法描述</vt:lpstr>
      <vt:lpstr>5.3.1 MD5杂凑算法描述</vt:lpstr>
      <vt:lpstr>5.3.1 MD5杂凑算法描述</vt:lpstr>
      <vt:lpstr>幻灯片 31</vt:lpstr>
      <vt:lpstr>5.3.1 MD5杂凑算法描述</vt:lpstr>
      <vt:lpstr>幻灯片 33</vt:lpstr>
      <vt:lpstr>5.3.1 MD5杂凑算法描述</vt:lpstr>
      <vt:lpstr>5.3.2 MD5的压缩函数</vt:lpstr>
      <vt:lpstr>5.3.2 MD5的压缩函数</vt:lpstr>
      <vt:lpstr>5.3.2 MD5的压缩函数</vt:lpstr>
      <vt:lpstr>5.3.3 MD5的安全性</vt:lpstr>
      <vt:lpstr>5.3.3 MD5的安全性</vt:lpstr>
      <vt:lpstr>5.3.3 MD5的安全性</vt:lpstr>
      <vt:lpstr>5.4 安全杂凑算法(SHA)</vt:lpstr>
      <vt:lpstr>5.4.1 SHA-1算法描述</vt:lpstr>
      <vt:lpstr>5.4.1 SHA-1算法描述</vt:lpstr>
      <vt:lpstr>5.4.1 SHA-1算法描述</vt:lpstr>
      <vt:lpstr>5.4.1 SHA-1算法描述</vt:lpstr>
      <vt:lpstr>5.4.1 SHA-1算法描述</vt:lpstr>
      <vt:lpstr>5.4.2 SHA-1的压缩函数</vt:lpstr>
      <vt:lpstr>5.4.2 SHA-1的压缩函数</vt:lpstr>
      <vt:lpstr>5.4.2 SHA-1的压缩函数</vt:lpstr>
      <vt:lpstr>5.4.3 SHA-1与MD5的比较</vt:lpstr>
      <vt:lpstr>5.4.3 SHA-1与MD5的比较</vt:lpstr>
      <vt:lpstr>5.5 SHA-3算法</vt:lpstr>
      <vt:lpstr>幻灯片 53</vt:lpstr>
      <vt:lpstr>5.5 SHA-3算法</vt:lpstr>
      <vt:lpstr>5.5 SHA-3算法</vt:lpstr>
      <vt:lpstr>幻灯片 56</vt:lpstr>
      <vt:lpstr>state</vt:lpstr>
      <vt:lpstr>f[b]: θ</vt:lpstr>
      <vt:lpstr>f[b]: ρ</vt:lpstr>
      <vt:lpstr>f[b]: ρ</vt:lpstr>
      <vt:lpstr>f[b]: π</vt:lpstr>
      <vt:lpstr>f[b]: </vt:lpstr>
      <vt:lpstr>f[b]:τ</vt:lpstr>
      <vt:lpstr>f[b]</vt:lpstr>
      <vt:lpstr>幻灯片 65</vt:lpstr>
      <vt:lpstr>5.6 HMAC算法</vt:lpstr>
      <vt:lpstr>5.6.1 HMAC的设计目标</vt:lpstr>
      <vt:lpstr>5.6.1 HMAC的设计目标</vt:lpstr>
      <vt:lpstr>5.6.2 HMAC的算法描述</vt:lpstr>
      <vt:lpstr>5.6.2 HMAC的算法描述</vt:lpstr>
      <vt:lpstr>5.6.2 HMAC的算法描述</vt:lpstr>
      <vt:lpstr>5.6.2 HMAC的算法描述</vt:lpstr>
      <vt:lpstr>5.6.2 HMAC的算法描述</vt:lpstr>
      <vt:lpstr>5.6.3 HMAC的安全性</vt:lpstr>
      <vt:lpstr>5.6.3 HMAC的安全性</vt:lpstr>
      <vt:lpstr>5.6.3 HMAC的安全性</vt:lpstr>
      <vt:lpstr>作业</vt:lpstr>
      <vt:lpstr>幻灯片 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dqk</dc:creator>
  <cp:lastModifiedBy>lenovo</cp:lastModifiedBy>
  <cp:revision>1062</cp:revision>
  <cp:lastPrinted>1601-01-01T00:00:00Z</cp:lastPrinted>
  <dcterms:created xsi:type="dcterms:W3CDTF">1601-01-01T00:00:00Z</dcterms:created>
  <dcterms:modified xsi:type="dcterms:W3CDTF">2014-10-26T07:22:52Z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