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56"/>
  </p:notesMasterIdLst>
  <p:handoutMasterIdLst>
    <p:handoutMasterId r:id="rId57"/>
  </p:handoutMasterIdLst>
  <p:sldIdLst>
    <p:sldId id="256" r:id="rId2"/>
    <p:sldId id="459" r:id="rId3"/>
    <p:sldId id="614" r:id="rId4"/>
    <p:sldId id="656" r:id="rId5"/>
    <p:sldId id="657" r:id="rId6"/>
    <p:sldId id="660" r:id="rId7"/>
    <p:sldId id="661" r:id="rId8"/>
    <p:sldId id="663" r:id="rId9"/>
    <p:sldId id="664" r:id="rId10"/>
    <p:sldId id="665" r:id="rId11"/>
    <p:sldId id="666" r:id="rId12"/>
    <p:sldId id="667" r:id="rId13"/>
    <p:sldId id="668" r:id="rId14"/>
    <p:sldId id="669" r:id="rId15"/>
    <p:sldId id="670" r:id="rId16"/>
    <p:sldId id="671" r:id="rId17"/>
    <p:sldId id="672" r:id="rId18"/>
    <p:sldId id="674" r:id="rId19"/>
    <p:sldId id="675" r:id="rId20"/>
    <p:sldId id="685" r:id="rId21"/>
    <p:sldId id="707" r:id="rId22"/>
    <p:sldId id="708" r:id="rId23"/>
    <p:sldId id="709" r:id="rId24"/>
    <p:sldId id="688" r:id="rId25"/>
    <p:sldId id="710" r:id="rId26"/>
    <p:sldId id="711" r:id="rId27"/>
    <p:sldId id="689" r:id="rId28"/>
    <p:sldId id="712" r:id="rId29"/>
    <p:sldId id="713" r:id="rId30"/>
    <p:sldId id="714" r:id="rId31"/>
    <p:sldId id="715" r:id="rId32"/>
    <p:sldId id="690" r:id="rId33"/>
    <p:sldId id="717" r:id="rId34"/>
    <p:sldId id="718" r:id="rId35"/>
    <p:sldId id="691" r:id="rId36"/>
    <p:sldId id="698" r:id="rId37"/>
    <p:sldId id="699" r:id="rId38"/>
    <p:sldId id="702" r:id="rId39"/>
    <p:sldId id="719" r:id="rId40"/>
    <p:sldId id="720" r:id="rId41"/>
    <p:sldId id="722" r:id="rId42"/>
    <p:sldId id="723" r:id="rId43"/>
    <p:sldId id="724" r:id="rId44"/>
    <p:sldId id="725" r:id="rId45"/>
    <p:sldId id="726" r:id="rId46"/>
    <p:sldId id="704" r:id="rId47"/>
    <p:sldId id="732" r:id="rId48"/>
    <p:sldId id="727" r:id="rId49"/>
    <p:sldId id="728" r:id="rId50"/>
    <p:sldId id="705" r:id="rId51"/>
    <p:sldId id="729" r:id="rId52"/>
    <p:sldId id="731" r:id="rId53"/>
    <p:sldId id="733" r:id="rId54"/>
    <p:sldId id="405" r:id="rId55"/>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4C00"/>
    <a:srgbClr val="CC0000"/>
    <a:srgbClr val="66FFFF"/>
    <a:srgbClr val="CCFFFF"/>
    <a:srgbClr val="CCECFF"/>
    <a:srgbClr val="006600"/>
    <a:srgbClr val="F8E708"/>
    <a:srgbClr val="D36E2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124"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extLst>
      <p:ext uri="{BB962C8B-B14F-4D97-AF65-F5344CB8AC3E}">
        <p14:creationId xmlns:p14="http://schemas.microsoft.com/office/powerpoint/2010/main" val="761942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extLst>
      <p:ext uri="{BB962C8B-B14F-4D97-AF65-F5344CB8AC3E}">
        <p14:creationId xmlns:p14="http://schemas.microsoft.com/office/powerpoint/2010/main" val="64486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6"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7"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990600" y="1295400"/>
            <a:ext cx="7086600" cy="1066800"/>
          </a:xfrm>
          <a:noFill/>
        </p:spPr>
        <p:txBody>
          <a:bodyPr/>
          <a:lstStyle/>
          <a:p>
            <a:pPr algn="ctr" eaLnBrk="1" hangingPunct="1"/>
            <a:r>
              <a:rPr lang="zh-CN" altLang="en-US" sz="5400" dirty="0" smtClean="0">
                <a:solidFill>
                  <a:srgbClr val="0000FF"/>
                </a:solidFill>
                <a:latin typeface="华文中宋" pitchFamily="2" charset="-122"/>
                <a:ea typeface="华文中宋" pitchFamily="2" charset="-122"/>
              </a:rPr>
              <a:t>第六章  数字签名算法</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数字签名的执行方式</a:t>
            </a:r>
            <a:endParaRPr lang="zh-CN" altLang="en-US" dirty="0"/>
          </a:p>
        </p:txBody>
      </p:sp>
      <p:sp>
        <p:nvSpPr>
          <p:cNvPr id="3" name="内容占位符 2"/>
          <p:cNvSpPr>
            <a:spLocks noGrp="1"/>
          </p:cNvSpPr>
          <p:nvPr>
            <p:ph idx="1"/>
          </p:nvPr>
        </p:nvSpPr>
        <p:spPr>
          <a:xfrm>
            <a:off x="457200" y="990600"/>
            <a:ext cx="8305800" cy="5486400"/>
          </a:xfrm>
        </p:spPr>
        <p:txBody>
          <a:bodyPr/>
          <a:lstStyle/>
          <a:p>
            <a:pPr eaLnBrk="1" hangingPunct="1"/>
            <a:r>
              <a:rPr lang="zh-CN" altLang="en-US" sz="2400" dirty="0" smtClean="0"/>
              <a:t>数字签名的执行方式有两类： 直接方式和具有仲裁的方式</a:t>
            </a:r>
          </a:p>
          <a:p>
            <a:pPr eaLnBrk="1" hangingPunct="1"/>
            <a:r>
              <a:rPr lang="en-US" altLang="zh-CN" sz="2400" dirty="0" smtClean="0"/>
              <a:t>1. </a:t>
            </a:r>
            <a:r>
              <a:rPr lang="zh-CN" altLang="en-US" sz="2400" dirty="0" smtClean="0"/>
              <a:t>直接方式</a:t>
            </a:r>
            <a:r>
              <a:rPr lang="en-US" altLang="zh-CN" sz="2400" dirty="0" smtClean="0"/>
              <a:t>(</a:t>
            </a:r>
            <a:r>
              <a:rPr lang="zh-CN" altLang="en-US" sz="2400" dirty="0" smtClean="0"/>
              <a:t>缺少监督的方式</a:t>
            </a:r>
            <a:r>
              <a:rPr lang="en-US" altLang="zh-CN" sz="2400" dirty="0" smtClean="0"/>
              <a:t>)</a:t>
            </a:r>
          </a:p>
          <a:p>
            <a:pPr lvl="1" eaLnBrk="1" hangingPunct="1"/>
            <a:r>
              <a:rPr lang="zh-CN" altLang="en-US" sz="2000" dirty="0" smtClean="0">
                <a:solidFill>
                  <a:srgbClr val="0000FF"/>
                </a:solidFill>
              </a:rPr>
              <a:t>直接方式是指数字签名的执行过程只有通信双方参与</a:t>
            </a:r>
            <a:r>
              <a:rPr lang="zh-CN" altLang="en-US" sz="2000" dirty="0" smtClean="0"/>
              <a:t>，并假定双方有共享的秘密钥或接收一方知道发方的公钥</a:t>
            </a:r>
          </a:p>
          <a:p>
            <a:pPr lvl="1" eaLnBrk="1" hangingPunct="1"/>
            <a:r>
              <a:rPr lang="zh-CN" altLang="en-US" sz="2000" dirty="0" smtClean="0">
                <a:solidFill>
                  <a:srgbClr val="0000FF"/>
                </a:solidFill>
              </a:rPr>
              <a:t>直接方式的数字签名有一公共弱点</a:t>
            </a:r>
            <a:r>
              <a:rPr lang="zh-CN" altLang="en-US" sz="2000" dirty="0" smtClean="0"/>
              <a:t>，即方案的有效性取决于发方秘密钥的安全性</a:t>
            </a:r>
            <a:endParaRPr lang="en-US" altLang="zh-CN" sz="2000" dirty="0" smtClean="0"/>
          </a:p>
          <a:p>
            <a:pPr lvl="2" eaLnBrk="1" hangingPunct="1"/>
            <a:r>
              <a:rPr lang="zh-CN" altLang="en-US" sz="2000" dirty="0" smtClean="0"/>
              <a:t>发方可以声称自己秘密钥被窃取，而否认发过的消息</a:t>
            </a:r>
            <a:endParaRPr lang="en-US" altLang="zh-CN" sz="2000" dirty="0" smtClean="0"/>
          </a:p>
          <a:p>
            <a:pPr lvl="3" eaLnBrk="1" hangingPunct="1"/>
            <a:r>
              <a:rPr lang="zh-CN" altLang="en-US" dirty="0" smtClean="0"/>
              <a:t>可在消息中增加时间戳，并在丢失时向管理机构报告</a:t>
            </a:r>
            <a:endParaRPr lang="en-US" altLang="zh-CN" dirty="0" smtClean="0"/>
          </a:p>
          <a:p>
            <a:pPr lvl="2" eaLnBrk="1" hangingPunct="1"/>
            <a:r>
              <a:rPr lang="zh-CN" altLang="en-US" sz="2000" dirty="0" smtClean="0"/>
              <a:t>发方也有秘密钥真的被偷的危险，这时敌手可伪造一消息，</a:t>
            </a:r>
            <a:r>
              <a:rPr lang="zh-CN" altLang="en-US" sz="2000" dirty="0" smtClean="0">
                <a:solidFill>
                  <a:srgbClr val="0000FF"/>
                </a:solidFill>
              </a:rPr>
              <a:t>用偷得的秘密钥为其签名并加上任意合理的时刻</a:t>
            </a:r>
            <a:r>
              <a:rPr lang="zh-CN" altLang="en-US" sz="2000" dirty="0" smtClean="0"/>
              <a:t>作为时戳</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数字签名的执行方式</a:t>
            </a:r>
            <a:endParaRPr lang="zh-CN" altLang="en-US" dirty="0"/>
          </a:p>
        </p:txBody>
      </p:sp>
      <p:sp>
        <p:nvSpPr>
          <p:cNvPr id="3" name="内容占位符 2"/>
          <p:cNvSpPr>
            <a:spLocks noGrp="1"/>
          </p:cNvSpPr>
          <p:nvPr>
            <p:ph idx="1"/>
          </p:nvPr>
        </p:nvSpPr>
        <p:spPr>
          <a:xfrm>
            <a:off x="457200" y="990600"/>
            <a:ext cx="8305800" cy="5486400"/>
          </a:xfrm>
        </p:spPr>
        <p:txBody>
          <a:bodyPr/>
          <a:lstStyle/>
          <a:p>
            <a:pPr eaLnBrk="1" hangingPunct="1"/>
            <a:r>
              <a:rPr lang="en-US" altLang="zh-CN" dirty="0" smtClean="0">
                <a:latin typeface="Times New Roman" pitchFamily="18" charset="0"/>
              </a:rPr>
              <a:t>2. </a:t>
            </a:r>
            <a:r>
              <a:rPr lang="zh-CN" altLang="en-US" dirty="0" smtClean="0">
                <a:latin typeface="Times New Roman" pitchFamily="18" charset="0"/>
              </a:rPr>
              <a:t>具有仲裁方式的数字签名</a:t>
            </a:r>
          </a:p>
          <a:p>
            <a:pPr lvl="1" eaLnBrk="1" hangingPunct="1"/>
            <a:r>
              <a:rPr lang="zh-CN" altLang="en-US" dirty="0" smtClean="0">
                <a:latin typeface="Times New Roman" pitchFamily="18" charset="0"/>
              </a:rPr>
              <a:t>可解决直接方式的缺陷</a:t>
            </a:r>
          </a:p>
          <a:p>
            <a:pPr lvl="1" eaLnBrk="1" hangingPunct="1"/>
            <a:r>
              <a:rPr lang="zh-CN" altLang="en-US" dirty="0" smtClean="0">
                <a:solidFill>
                  <a:srgbClr val="0000FF"/>
                </a:solidFill>
                <a:latin typeface="Times New Roman" pitchFamily="18" charset="0"/>
              </a:rPr>
              <a:t>具有仲裁方式的数字签名也有很多实现方案，这些方案都按以下方式运行</a:t>
            </a:r>
            <a:r>
              <a:rPr lang="zh-CN" altLang="en-US" dirty="0" smtClean="0">
                <a:latin typeface="Times New Roman" pitchFamily="18" charset="0"/>
              </a:rPr>
              <a:t>： </a:t>
            </a:r>
          </a:p>
          <a:p>
            <a:pPr lvl="2" eaLnBrk="1" hangingPunct="1"/>
            <a:r>
              <a:rPr lang="zh-CN" altLang="en-US" sz="2200" dirty="0" smtClean="0">
                <a:latin typeface="Times New Roman" pitchFamily="18" charset="0"/>
                <a:ea typeface="宋体" charset="-122"/>
              </a:rPr>
              <a:t>①</a:t>
            </a:r>
            <a:r>
              <a:rPr lang="zh-CN" altLang="en-US" sz="2200" dirty="0" smtClean="0">
                <a:latin typeface="Times New Roman" pitchFamily="18" charset="0"/>
              </a:rPr>
              <a:t>发方</a:t>
            </a:r>
            <a:r>
              <a:rPr lang="en-US" altLang="zh-CN" sz="2200" dirty="0" smtClean="0">
                <a:latin typeface="Times New Roman" pitchFamily="18" charset="0"/>
              </a:rPr>
              <a:t>X</a:t>
            </a:r>
            <a:r>
              <a:rPr lang="zh-CN" altLang="en-US" sz="2200" dirty="0" smtClean="0">
                <a:latin typeface="Times New Roman" pitchFamily="18" charset="0"/>
              </a:rPr>
              <a:t>对发往收方</a:t>
            </a:r>
            <a:r>
              <a:rPr lang="en-US" altLang="zh-CN" sz="2200" dirty="0" smtClean="0">
                <a:latin typeface="Times New Roman" pitchFamily="18" charset="0"/>
              </a:rPr>
              <a:t>Y</a:t>
            </a:r>
            <a:r>
              <a:rPr lang="zh-CN" altLang="en-US" sz="2200" dirty="0" smtClean="0">
                <a:latin typeface="Times New Roman" pitchFamily="18" charset="0"/>
              </a:rPr>
              <a:t>的消息签名后，将消息及其签名先发给仲裁者</a:t>
            </a:r>
            <a:r>
              <a:rPr lang="en-US" altLang="zh-CN" sz="2200" dirty="0" smtClean="0">
                <a:latin typeface="Times New Roman" pitchFamily="18" charset="0"/>
              </a:rPr>
              <a:t>A</a:t>
            </a:r>
          </a:p>
          <a:p>
            <a:pPr lvl="2" eaLnBrk="1" hangingPunct="1"/>
            <a:r>
              <a:rPr lang="en-US" altLang="zh-CN" sz="2200" dirty="0" smtClean="0">
                <a:latin typeface="Times New Roman" pitchFamily="18" charset="0"/>
                <a:ea typeface="宋体" charset="-122"/>
              </a:rPr>
              <a:t>②</a:t>
            </a:r>
            <a:r>
              <a:rPr lang="en-US" altLang="zh-CN" sz="2200" dirty="0" smtClean="0">
                <a:latin typeface="Times New Roman" pitchFamily="18" charset="0"/>
              </a:rPr>
              <a:t>A</a:t>
            </a:r>
            <a:r>
              <a:rPr lang="zh-CN" altLang="en-US" sz="2200" dirty="0" smtClean="0">
                <a:latin typeface="Times New Roman" pitchFamily="18" charset="0"/>
              </a:rPr>
              <a:t>对消息及其签名验证完后，再连同一个表示已通过验证的指令一起发往收方</a:t>
            </a:r>
            <a:r>
              <a:rPr lang="en-US" altLang="zh-CN" sz="2200" dirty="0" smtClean="0">
                <a:latin typeface="Times New Roman" pitchFamily="18" charset="0"/>
              </a:rPr>
              <a:t>Y</a:t>
            </a:r>
          </a:p>
          <a:p>
            <a:pPr lvl="2" eaLnBrk="1" hangingPunct="1"/>
            <a:r>
              <a:rPr lang="zh-CN" altLang="en-US" sz="2200" dirty="0" smtClean="0">
                <a:latin typeface="Times New Roman" pitchFamily="18" charset="0"/>
              </a:rPr>
              <a:t>此时由于</a:t>
            </a:r>
            <a:r>
              <a:rPr lang="en-US" altLang="zh-CN" sz="2200" dirty="0" smtClean="0">
                <a:latin typeface="Times New Roman" pitchFamily="18" charset="0"/>
              </a:rPr>
              <a:t>A</a:t>
            </a:r>
            <a:r>
              <a:rPr lang="zh-CN" altLang="en-US" sz="2200" dirty="0" smtClean="0">
                <a:latin typeface="Times New Roman" pitchFamily="18" charset="0"/>
              </a:rPr>
              <a:t>的存在，</a:t>
            </a:r>
            <a:r>
              <a:rPr lang="en-US" altLang="zh-CN" sz="2200" dirty="0" smtClean="0">
                <a:latin typeface="Times New Roman" pitchFamily="18" charset="0"/>
              </a:rPr>
              <a:t>X</a:t>
            </a:r>
            <a:r>
              <a:rPr lang="zh-CN" altLang="en-US" sz="2200" dirty="0" smtClean="0">
                <a:latin typeface="Times New Roman" pitchFamily="18" charset="0"/>
              </a:rPr>
              <a:t>无法对自己发出的消息予以否认。在这种方式中，仲裁者起着重要的作用，并应取得所有用户的信任</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数字签名的执行方式</a:t>
            </a:r>
            <a:endParaRPr lang="zh-CN" altLang="en-US" dirty="0"/>
          </a:p>
        </p:txBody>
      </p:sp>
      <p:sp>
        <p:nvSpPr>
          <p:cNvPr id="3" name="内容占位符 2"/>
          <p:cNvSpPr>
            <a:spLocks noGrp="1"/>
          </p:cNvSpPr>
          <p:nvPr>
            <p:ph idx="1"/>
          </p:nvPr>
        </p:nvSpPr>
        <p:spPr>
          <a:xfrm>
            <a:off x="457200" y="990600"/>
            <a:ext cx="8305800" cy="5486400"/>
          </a:xfrm>
        </p:spPr>
        <p:txBody>
          <a:bodyPr/>
          <a:lstStyle/>
          <a:p>
            <a:pPr eaLnBrk="1" hangingPunct="1">
              <a:lnSpc>
                <a:spcPct val="110000"/>
              </a:lnSpc>
            </a:pPr>
            <a:r>
              <a:rPr lang="zh-CN" altLang="en-US" sz="2000" dirty="0" smtClean="0">
                <a:latin typeface="Times New Roman" pitchFamily="18" charset="0"/>
                <a:cs typeface="Times New Roman" pitchFamily="18" charset="0"/>
              </a:rPr>
              <a:t>以下是具有仲裁方式数字签名的几个实例</a:t>
            </a:r>
          </a:p>
          <a:p>
            <a:pPr lvl="1" eaLnBrk="1" hangingPunct="1">
              <a:lnSpc>
                <a:spcPct val="110000"/>
              </a:lnSpc>
            </a:pPr>
            <a:r>
              <a:rPr lang="zh-CN" altLang="en-US" sz="2000" dirty="0" smtClean="0">
                <a:latin typeface="Times New Roman" pitchFamily="18" charset="0"/>
                <a:cs typeface="Times New Roman" pitchFamily="18" charset="0"/>
              </a:rPr>
              <a:t>其中</a:t>
            </a:r>
            <a:r>
              <a:rPr lang="en-US" altLang="zh-CN" sz="2000" dirty="0" smtClean="0">
                <a:latin typeface="Times New Roman" pitchFamily="18" charset="0"/>
                <a:cs typeface="Times New Roman" pitchFamily="18" charset="0"/>
              </a:rPr>
              <a:t>X</a:t>
            </a:r>
            <a:r>
              <a:rPr lang="zh-CN" altLang="en-US" sz="2000" dirty="0" smtClean="0">
                <a:latin typeface="Times New Roman" pitchFamily="18" charset="0"/>
                <a:cs typeface="Times New Roman" pitchFamily="18" charset="0"/>
              </a:rPr>
              <a:t>表示发方，</a:t>
            </a:r>
            <a:r>
              <a:rPr lang="en-US" altLang="zh-CN" sz="2000" dirty="0" smtClean="0">
                <a:latin typeface="Times New Roman" pitchFamily="18" charset="0"/>
                <a:cs typeface="Times New Roman" pitchFamily="18" charset="0"/>
              </a:rPr>
              <a:t>Y</a:t>
            </a:r>
            <a:r>
              <a:rPr lang="zh-CN" altLang="en-US" sz="2000" dirty="0" smtClean="0">
                <a:latin typeface="Times New Roman" pitchFamily="18" charset="0"/>
                <a:cs typeface="Times New Roman" pitchFamily="18" charset="0"/>
              </a:rPr>
              <a:t>表示收方，</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是仲裁者，</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是消息</a:t>
            </a:r>
          </a:p>
          <a:p>
            <a:pPr lvl="1" eaLnBrk="1" hangingPunct="1">
              <a:lnSpc>
                <a:spcPct val="110000"/>
              </a:lnSpc>
            </a:pPr>
            <a:r>
              <a:rPr lang="en-US" altLang="zh-CN" sz="2000" dirty="0" smtClean="0">
                <a:latin typeface="Times New Roman" pitchFamily="18" charset="0"/>
                <a:cs typeface="Times New Roman" pitchFamily="18" charset="0"/>
              </a:rPr>
              <a:t>X→Y</a:t>
            </a: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表示</a:t>
            </a:r>
            <a:r>
              <a:rPr lang="en-US" altLang="zh-CN" sz="2000" dirty="0" smtClean="0">
                <a:latin typeface="Times New Roman" pitchFamily="18" charset="0"/>
                <a:cs typeface="Times New Roman" pitchFamily="18" charset="0"/>
              </a:rPr>
              <a:t>X</a:t>
            </a:r>
            <a:r>
              <a:rPr lang="zh-CN" altLang="en-US" sz="2000" dirty="0" smtClean="0">
                <a:latin typeface="Times New Roman" pitchFamily="18" charset="0"/>
                <a:cs typeface="Times New Roman" pitchFamily="18" charset="0"/>
              </a:rPr>
              <a:t>给</a:t>
            </a:r>
            <a:r>
              <a:rPr lang="en-US" altLang="zh-CN" sz="2000" dirty="0" smtClean="0">
                <a:latin typeface="Times New Roman" pitchFamily="18" charset="0"/>
                <a:cs typeface="Times New Roman" pitchFamily="18" charset="0"/>
              </a:rPr>
              <a:t>Y</a:t>
            </a:r>
            <a:r>
              <a:rPr lang="zh-CN" altLang="en-US" sz="2000" dirty="0" smtClean="0">
                <a:latin typeface="Times New Roman" pitchFamily="18" charset="0"/>
                <a:cs typeface="Times New Roman" pitchFamily="18" charset="0"/>
              </a:rPr>
              <a:t>发送一消息</a:t>
            </a:r>
            <a:r>
              <a:rPr lang="en-US" altLang="zh-CN" sz="2000" dirty="0" smtClean="0">
                <a:latin typeface="Times New Roman" pitchFamily="18" charset="0"/>
                <a:cs typeface="Times New Roman" pitchFamily="18" charset="0"/>
              </a:rPr>
              <a:t>M</a:t>
            </a:r>
          </a:p>
          <a:p>
            <a:pPr eaLnBrk="1" hangingPunct="1">
              <a:lnSpc>
                <a:spcPct val="110000"/>
              </a:lnSpc>
            </a:pP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例</a:t>
            </a:r>
            <a:r>
              <a:rPr lang="en-US" altLang="zh-CN" sz="2000" dirty="0" smtClean="0">
                <a:latin typeface="Times New Roman" pitchFamily="18" charset="0"/>
                <a:cs typeface="Times New Roman" pitchFamily="18" charset="0"/>
              </a:rPr>
              <a:t>6</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签名过程如下： </a:t>
            </a:r>
          </a:p>
          <a:p>
            <a:pPr lvl="1" eaLnBrk="1" hangingPunct="1">
              <a:lnSpc>
                <a:spcPct val="110000"/>
              </a:lnSpc>
            </a:pPr>
            <a:r>
              <a:rPr lang="zh-CN" altLang="en-US" sz="2000" dirty="0" smtClean="0">
                <a:solidFill>
                  <a:srgbClr val="0000FF"/>
                </a:solidFill>
                <a:latin typeface="Times New Roman" pitchFamily="18" charset="0"/>
                <a:cs typeface="Times New Roman" pitchFamily="18" charset="0"/>
              </a:rPr>
              <a:t>① </a:t>
            </a:r>
            <a:r>
              <a:rPr lang="en-US" altLang="zh-CN" sz="2000" dirty="0" smtClean="0">
                <a:solidFill>
                  <a:srgbClr val="0000FF"/>
                </a:solidFill>
                <a:latin typeface="Times New Roman" pitchFamily="18" charset="0"/>
                <a:cs typeface="Times New Roman" pitchFamily="18" charset="0"/>
              </a:rPr>
              <a:t>X→A</a:t>
            </a:r>
            <a:r>
              <a:rPr lang="zh-CN" altLang="en-US" sz="2000" dirty="0" smtClean="0">
                <a:solidFill>
                  <a:srgbClr val="0000FF"/>
                </a:solidFill>
                <a:latin typeface="Times New Roman" pitchFamily="18" charset="0"/>
                <a:cs typeface="Times New Roman" pitchFamily="18" charset="0"/>
              </a:rPr>
              <a:t>：</a:t>
            </a:r>
            <a:r>
              <a:rPr lang="en-US" altLang="zh-CN" sz="2000" dirty="0" smtClean="0">
                <a:solidFill>
                  <a:srgbClr val="0000FF"/>
                </a:solidFill>
                <a:latin typeface="Times New Roman" pitchFamily="18" charset="0"/>
                <a:cs typeface="Times New Roman" pitchFamily="18" charset="0"/>
              </a:rPr>
              <a:t>M‖</a:t>
            </a:r>
            <a:r>
              <a:rPr lang="en-US" altLang="zh-CN" sz="2000" i="1" dirty="0" smtClean="0">
                <a:solidFill>
                  <a:srgbClr val="0000FF"/>
                </a:solidFill>
                <a:latin typeface="Times New Roman" pitchFamily="18" charset="0"/>
                <a:cs typeface="Times New Roman" pitchFamily="18" charset="0"/>
              </a:rPr>
              <a:t>E</a:t>
            </a:r>
            <a:r>
              <a:rPr lang="en-US" altLang="zh-CN" sz="2000" i="1" baseline="-25000" dirty="0" smtClean="0">
                <a:solidFill>
                  <a:srgbClr val="0000FF"/>
                </a:solidFill>
                <a:latin typeface="Times New Roman" pitchFamily="18" charset="0"/>
                <a:cs typeface="Times New Roman" pitchFamily="18" charset="0"/>
              </a:rPr>
              <a:t>KXA</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ID</a:t>
            </a:r>
            <a:r>
              <a:rPr lang="en-US" altLang="zh-CN" sz="2000" i="1" baseline="-25000" dirty="0" smtClean="0">
                <a:solidFill>
                  <a:srgbClr val="0000FF"/>
                </a:solidFill>
                <a:latin typeface="Times New Roman" pitchFamily="18" charset="0"/>
                <a:cs typeface="Times New Roman" pitchFamily="18" charset="0"/>
              </a:rPr>
              <a:t>X</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H</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rPr>
              <a:t>)]</a:t>
            </a:r>
          </a:p>
          <a:p>
            <a:pPr lvl="1" eaLnBrk="1" hangingPunct="1">
              <a:lnSpc>
                <a:spcPct val="110000"/>
              </a:lnSpc>
            </a:pPr>
            <a:r>
              <a:rPr lang="en-US" altLang="zh-CN" sz="2000" dirty="0" smtClean="0">
                <a:solidFill>
                  <a:srgbClr val="0000FF"/>
                </a:solidFill>
                <a:latin typeface="Times New Roman" pitchFamily="18" charset="0"/>
                <a:cs typeface="Times New Roman" pitchFamily="18" charset="0"/>
              </a:rPr>
              <a:t>② A→Y</a:t>
            </a:r>
            <a:r>
              <a:rPr lang="zh-CN" altLang="en-US"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E</a:t>
            </a:r>
            <a:r>
              <a:rPr lang="en-US" altLang="zh-CN" sz="2000" i="1" baseline="-25000" dirty="0" smtClean="0">
                <a:solidFill>
                  <a:srgbClr val="0000FF"/>
                </a:solidFill>
                <a:latin typeface="Times New Roman" pitchFamily="18" charset="0"/>
                <a:cs typeface="Times New Roman" pitchFamily="18" charset="0"/>
              </a:rPr>
              <a:t>KAY</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ID</a:t>
            </a:r>
            <a:r>
              <a:rPr lang="en-US" altLang="zh-CN" sz="2000" i="1" baseline="-25000" dirty="0" smtClean="0">
                <a:solidFill>
                  <a:srgbClr val="0000FF"/>
                </a:solidFill>
                <a:latin typeface="Times New Roman" pitchFamily="18" charset="0"/>
                <a:cs typeface="Times New Roman" pitchFamily="18" charset="0"/>
              </a:rPr>
              <a:t>X</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E</a:t>
            </a:r>
            <a:r>
              <a:rPr lang="en-US" altLang="zh-CN" sz="2000" i="1" baseline="-25000" dirty="0" smtClean="0">
                <a:solidFill>
                  <a:srgbClr val="0000FF"/>
                </a:solidFill>
                <a:latin typeface="Times New Roman" pitchFamily="18" charset="0"/>
                <a:cs typeface="Times New Roman" pitchFamily="18" charset="0"/>
              </a:rPr>
              <a:t>KXA</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ID</a:t>
            </a:r>
            <a:r>
              <a:rPr lang="en-US" altLang="zh-CN" sz="2000" i="1" baseline="-25000" dirty="0" smtClean="0">
                <a:solidFill>
                  <a:srgbClr val="0000FF"/>
                </a:solidFill>
                <a:latin typeface="Times New Roman" pitchFamily="18" charset="0"/>
                <a:cs typeface="Times New Roman" pitchFamily="18" charset="0"/>
              </a:rPr>
              <a:t>X</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H</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T</a:t>
            </a:r>
            <a:r>
              <a:rPr lang="en-US" altLang="zh-CN" sz="2000" dirty="0" smtClean="0">
                <a:solidFill>
                  <a:srgbClr val="0000FF"/>
                </a:solidFill>
                <a:latin typeface="Times New Roman" pitchFamily="18" charset="0"/>
                <a:cs typeface="Times New Roman" pitchFamily="18" charset="0"/>
              </a:rPr>
              <a:t>]</a:t>
            </a:r>
          </a:p>
          <a:p>
            <a:pPr eaLnBrk="1" hangingPunct="1">
              <a:lnSpc>
                <a:spcPct val="110000"/>
              </a:lnSpc>
            </a:pPr>
            <a:r>
              <a:rPr lang="en-US" altLang="zh-CN" sz="2000" i="1" dirty="0" smtClean="0">
                <a:solidFill>
                  <a:srgbClr val="0000FF"/>
                </a:solidFill>
                <a:latin typeface="Times New Roman" pitchFamily="18" charset="0"/>
                <a:cs typeface="Times New Roman" pitchFamily="18" charset="0"/>
              </a:rPr>
              <a:t>T</a:t>
            </a:r>
            <a:r>
              <a:rPr lang="zh-CN" altLang="en-US" sz="2000" dirty="0" smtClean="0">
                <a:solidFill>
                  <a:srgbClr val="0000FF"/>
                </a:solidFill>
                <a:latin typeface="Times New Roman" pitchFamily="18" charset="0"/>
                <a:cs typeface="Times New Roman" pitchFamily="18" charset="0"/>
              </a:rPr>
              <a:t>用于向</a:t>
            </a:r>
            <a:r>
              <a:rPr lang="en-US" altLang="zh-CN" sz="2000" dirty="0" smtClean="0">
                <a:solidFill>
                  <a:srgbClr val="0000FF"/>
                </a:solidFill>
                <a:latin typeface="Times New Roman" pitchFamily="18" charset="0"/>
                <a:cs typeface="Times New Roman" pitchFamily="18" charset="0"/>
              </a:rPr>
              <a:t>Y</a:t>
            </a:r>
            <a:r>
              <a:rPr lang="zh-CN" altLang="en-US" sz="2000" dirty="0" smtClean="0">
                <a:solidFill>
                  <a:srgbClr val="0000FF"/>
                </a:solidFill>
                <a:latin typeface="Times New Roman" pitchFamily="18" charset="0"/>
                <a:cs typeface="Times New Roman" pitchFamily="18" charset="0"/>
              </a:rPr>
              <a:t>表示所发的消息不是旧消息的重放</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Y</a:t>
            </a:r>
            <a:r>
              <a:rPr lang="zh-CN" altLang="en-US" sz="2000" dirty="0" smtClean="0">
                <a:latin typeface="Times New Roman" pitchFamily="18" charset="0"/>
                <a:cs typeface="Times New Roman" pitchFamily="18" charset="0"/>
              </a:rPr>
              <a:t>对收到的内容解密后</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将解密结果存储起来以备出现争议时使用</a:t>
            </a:r>
            <a:endParaRPr lang="en-US" altLang="zh-CN" sz="2000" dirty="0" smtClean="0">
              <a:latin typeface="Times New Roman" pitchFamily="18" charset="0"/>
              <a:cs typeface="Times New Roman" pitchFamily="18" charset="0"/>
            </a:endParaRPr>
          </a:p>
          <a:p>
            <a:pPr eaLnBrk="1" hangingPunct="1">
              <a:lnSpc>
                <a:spcPct val="110000"/>
              </a:lnSpc>
            </a:pPr>
            <a:r>
              <a:rPr lang="zh-CN" altLang="en-US" sz="2000" dirty="0" smtClean="0">
                <a:solidFill>
                  <a:srgbClr val="0000FF"/>
                </a:solidFill>
                <a:latin typeface="Times New Roman" pitchFamily="18" charset="0"/>
                <a:cs typeface="Times New Roman" pitchFamily="18" charset="0"/>
              </a:rPr>
              <a:t>这个方案要求双方对</a:t>
            </a:r>
            <a:r>
              <a:rPr lang="en-US" altLang="zh-CN" sz="2000" dirty="0" smtClean="0">
                <a:solidFill>
                  <a:srgbClr val="0000FF"/>
                </a:solidFill>
                <a:latin typeface="Times New Roman" pitchFamily="18" charset="0"/>
                <a:cs typeface="Times New Roman" pitchFamily="18" charset="0"/>
              </a:rPr>
              <a:t>A</a:t>
            </a:r>
            <a:r>
              <a:rPr lang="zh-CN" altLang="en-US" sz="2000" dirty="0" smtClean="0">
                <a:solidFill>
                  <a:srgbClr val="0000FF"/>
                </a:solidFill>
                <a:latin typeface="Times New Roman" pitchFamily="18" charset="0"/>
                <a:cs typeface="Times New Roman" pitchFamily="18" charset="0"/>
              </a:rPr>
              <a:t>绝对的信任，相信其能公正执行协议、解决争议，且不会滥用他们的密钥</a:t>
            </a:r>
            <a:endParaRPr lang="en-US" altLang="zh-CN" sz="2000" dirty="0" smtClean="0">
              <a:solidFill>
                <a:srgbClr val="0000FF"/>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数字签名的执行方式</a:t>
            </a:r>
            <a:endParaRPr lang="zh-CN" altLang="en-US" dirty="0"/>
          </a:p>
        </p:txBody>
      </p:sp>
      <p:sp>
        <p:nvSpPr>
          <p:cNvPr id="3" name="内容占位符 2"/>
          <p:cNvSpPr>
            <a:spLocks noGrp="1"/>
          </p:cNvSpPr>
          <p:nvPr>
            <p:ph idx="1"/>
          </p:nvPr>
        </p:nvSpPr>
        <p:spPr>
          <a:xfrm>
            <a:off x="457200" y="990600"/>
            <a:ext cx="8305800" cy="5486400"/>
          </a:xfrm>
        </p:spPr>
        <p:txBody>
          <a:bodyPr/>
          <a:lstStyle/>
          <a:p>
            <a:pPr eaLnBrk="1" hangingPunct="1">
              <a:lnSpc>
                <a:spcPct val="100000"/>
              </a:lnSpc>
            </a:pPr>
            <a:r>
              <a:rPr lang="zh-CN" altLang="en-US" sz="2400" dirty="0" smtClean="0">
                <a:latin typeface="Times New Roman" pitchFamily="18" charset="0"/>
              </a:rPr>
              <a:t>如果还要提供保密性，则可如下进行</a:t>
            </a:r>
            <a:endParaRPr lang="en-US" altLang="zh-CN" sz="2400" dirty="0" smtClean="0">
              <a:latin typeface="Times New Roman" pitchFamily="18" charset="0"/>
            </a:endParaRPr>
          </a:p>
          <a:p>
            <a:pPr eaLnBrk="1" hangingPunct="1">
              <a:lnSpc>
                <a:spcPct val="100000"/>
              </a:lnSpc>
            </a:pPr>
            <a:r>
              <a:rPr lang="en-US" altLang="zh-CN" sz="2400" dirty="0" smtClean="0">
                <a:latin typeface="Times New Roman" pitchFamily="18" charset="0"/>
              </a:rPr>
              <a:t>【</a:t>
            </a:r>
            <a:r>
              <a:rPr lang="zh-CN" altLang="en-US" sz="2400" dirty="0" smtClean="0">
                <a:latin typeface="Times New Roman" pitchFamily="18" charset="0"/>
              </a:rPr>
              <a:t>例</a:t>
            </a:r>
            <a:r>
              <a:rPr lang="en-US" altLang="zh-CN" sz="2400" dirty="0" smtClean="0">
                <a:latin typeface="Times New Roman" pitchFamily="18" charset="0"/>
              </a:rPr>
              <a:t>7</a:t>
            </a:r>
            <a:r>
              <a:rPr lang="zh-CN" altLang="en-US" sz="2400" dirty="0" smtClean="0">
                <a:latin typeface="Times New Roman" pitchFamily="18" charset="0"/>
              </a:rPr>
              <a:t>－</a:t>
            </a:r>
            <a:r>
              <a:rPr lang="en-US" altLang="zh-CN" sz="2400" dirty="0" smtClean="0">
                <a:latin typeface="Times New Roman" pitchFamily="18" charset="0"/>
              </a:rPr>
              <a:t>2】 </a:t>
            </a:r>
            <a:r>
              <a:rPr lang="zh-CN" altLang="en-US" sz="2400" dirty="0" smtClean="0">
                <a:latin typeface="Times New Roman" pitchFamily="18" charset="0"/>
              </a:rPr>
              <a:t>签名过程如下： </a:t>
            </a:r>
          </a:p>
          <a:p>
            <a:pPr lvl="1" eaLnBrk="1" hangingPunct="1">
              <a:lnSpc>
                <a:spcPct val="100000"/>
              </a:lnSpc>
            </a:pPr>
            <a:r>
              <a:rPr lang="zh-CN" altLang="en-US" dirty="0" smtClean="0">
                <a:latin typeface="Times New Roman" pitchFamily="18" charset="0"/>
              </a:rPr>
              <a:t>① </a:t>
            </a:r>
            <a:r>
              <a:rPr lang="en-US" altLang="zh-CN" dirty="0" smtClean="0">
                <a:latin typeface="Times New Roman" pitchFamily="18" charset="0"/>
              </a:rPr>
              <a:t>X→A:  </a:t>
            </a:r>
            <a:r>
              <a:rPr lang="en-US" altLang="zh-CN" i="1" dirty="0" smtClean="0">
                <a:latin typeface="Times New Roman" pitchFamily="18" charset="0"/>
              </a:rPr>
              <a:t>ID</a:t>
            </a:r>
            <a:r>
              <a:rPr lang="en-US" altLang="zh-CN" i="1" baseline="-25000"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E</a:t>
            </a:r>
            <a:r>
              <a:rPr lang="en-US" altLang="zh-CN" i="1" baseline="-25000" dirty="0" smtClean="0">
                <a:solidFill>
                  <a:srgbClr val="0000FF"/>
                </a:solidFill>
                <a:latin typeface="Times New Roman" pitchFamily="18" charset="0"/>
              </a:rPr>
              <a:t>KXY</a:t>
            </a:r>
            <a:r>
              <a:rPr lang="en-US" altLang="zh-CN" dirty="0" smtClean="0">
                <a:latin typeface="Times New Roman" pitchFamily="18" charset="0"/>
              </a:rPr>
              <a:t>[M]‖</a:t>
            </a:r>
            <a:r>
              <a:rPr lang="en-US" altLang="zh-CN" i="1" dirty="0" smtClean="0">
                <a:latin typeface="Times New Roman" pitchFamily="18" charset="0"/>
              </a:rPr>
              <a:t>E</a:t>
            </a:r>
            <a:r>
              <a:rPr lang="en-US" altLang="zh-CN" i="1" baseline="-25000" dirty="0" smtClean="0">
                <a:latin typeface="Times New Roman" pitchFamily="18" charset="0"/>
              </a:rPr>
              <a:t>KXA</a:t>
            </a:r>
            <a:r>
              <a:rPr lang="en-US" altLang="zh-CN" dirty="0" smtClean="0">
                <a:latin typeface="Times New Roman" pitchFamily="18" charset="0"/>
              </a:rPr>
              <a:t>[</a:t>
            </a:r>
            <a:r>
              <a:rPr lang="en-US" altLang="zh-CN" i="1" dirty="0" smtClean="0">
                <a:latin typeface="Times New Roman" pitchFamily="18" charset="0"/>
              </a:rPr>
              <a:t>ID</a:t>
            </a:r>
            <a:r>
              <a:rPr lang="en-US" altLang="zh-CN" i="1" baseline="-25000"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E</a:t>
            </a:r>
            <a:r>
              <a:rPr lang="en-US" altLang="zh-CN" i="1" baseline="-25000" dirty="0" smtClean="0">
                <a:solidFill>
                  <a:srgbClr val="0000FF"/>
                </a:solidFill>
                <a:latin typeface="Times New Roman" pitchFamily="18" charset="0"/>
              </a:rPr>
              <a:t>KXY</a:t>
            </a:r>
            <a:r>
              <a:rPr lang="en-US" altLang="zh-CN" dirty="0" smtClean="0">
                <a:latin typeface="Times New Roman" pitchFamily="18" charset="0"/>
              </a:rPr>
              <a:t>[M])]</a:t>
            </a:r>
          </a:p>
          <a:p>
            <a:pPr lvl="1" eaLnBrk="1" hangingPunct="1">
              <a:lnSpc>
                <a:spcPct val="100000"/>
              </a:lnSpc>
            </a:pPr>
            <a:r>
              <a:rPr lang="en-US" altLang="zh-CN" dirty="0" smtClean="0">
                <a:latin typeface="Times New Roman" pitchFamily="18" charset="0"/>
              </a:rPr>
              <a:t>② A→Y: </a:t>
            </a:r>
            <a:r>
              <a:rPr lang="en-US" altLang="zh-CN" i="1" dirty="0" smtClean="0">
                <a:latin typeface="Times New Roman" pitchFamily="18" charset="0"/>
              </a:rPr>
              <a:t>E</a:t>
            </a:r>
            <a:r>
              <a:rPr lang="en-US" altLang="zh-CN" i="1" baseline="-25000" dirty="0" smtClean="0">
                <a:latin typeface="Times New Roman" pitchFamily="18" charset="0"/>
              </a:rPr>
              <a:t>KAY</a:t>
            </a:r>
            <a:r>
              <a:rPr lang="en-US" altLang="zh-CN" dirty="0" smtClean="0">
                <a:latin typeface="Times New Roman" pitchFamily="18" charset="0"/>
              </a:rPr>
              <a:t>[</a:t>
            </a:r>
            <a:r>
              <a:rPr lang="en-US" altLang="zh-CN" i="1" dirty="0" smtClean="0">
                <a:latin typeface="Times New Roman" pitchFamily="18" charset="0"/>
              </a:rPr>
              <a:t>ID</a:t>
            </a:r>
            <a:r>
              <a:rPr lang="en-US" altLang="zh-CN" i="1" baseline="-25000"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E</a:t>
            </a:r>
            <a:r>
              <a:rPr lang="en-US" altLang="zh-CN" i="1" baseline="-25000" dirty="0" smtClean="0">
                <a:latin typeface="Times New Roman" pitchFamily="18" charset="0"/>
              </a:rPr>
              <a:t>KXY</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E</a:t>
            </a:r>
            <a:r>
              <a:rPr lang="en-US" altLang="zh-CN" i="1" baseline="-25000" dirty="0" smtClean="0">
                <a:latin typeface="Times New Roman" pitchFamily="18" charset="0"/>
              </a:rPr>
              <a:t>KXA</a:t>
            </a:r>
            <a:r>
              <a:rPr lang="en-US" altLang="zh-CN" dirty="0" smtClean="0">
                <a:latin typeface="Times New Roman" pitchFamily="18" charset="0"/>
              </a:rPr>
              <a:t>[</a:t>
            </a:r>
            <a:r>
              <a:rPr lang="en-US" altLang="zh-CN" i="1" dirty="0" smtClean="0">
                <a:latin typeface="Times New Roman" pitchFamily="18" charset="0"/>
              </a:rPr>
              <a:t>ID</a:t>
            </a:r>
            <a:r>
              <a:rPr lang="en-US" altLang="zh-CN" i="1" baseline="-25000"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E</a:t>
            </a:r>
            <a:r>
              <a:rPr lang="en-US" altLang="zh-CN" i="1" baseline="-25000" dirty="0" smtClean="0">
                <a:latin typeface="Times New Roman" pitchFamily="18" charset="0"/>
              </a:rPr>
              <a:t>KXY</a:t>
            </a:r>
            <a:r>
              <a:rPr lang="en-US" altLang="zh-CN" dirty="0" smtClean="0">
                <a:latin typeface="Times New Roman" pitchFamily="18" charset="0"/>
              </a:rPr>
              <a:t>[M])]‖</a:t>
            </a:r>
            <a:r>
              <a:rPr lang="en-US" altLang="zh-CN" i="1" dirty="0" smtClean="0">
                <a:latin typeface="Times New Roman" pitchFamily="18" charset="0"/>
              </a:rPr>
              <a:t>T</a:t>
            </a:r>
            <a:r>
              <a:rPr lang="en-US" altLang="zh-CN" dirty="0" smtClean="0">
                <a:latin typeface="Times New Roman" pitchFamily="18" charset="0"/>
              </a:rPr>
              <a:t>]</a:t>
            </a:r>
          </a:p>
          <a:p>
            <a:pPr lvl="1" eaLnBrk="1" hangingPunct="1">
              <a:lnSpc>
                <a:spcPct val="100000"/>
              </a:lnSpc>
            </a:pPr>
            <a:r>
              <a:rPr lang="zh-CN" altLang="en-US" dirty="0" smtClean="0">
                <a:latin typeface="Times New Roman" pitchFamily="18" charset="0"/>
              </a:rPr>
              <a:t>其中</a:t>
            </a:r>
            <a:r>
              <a:rPr lang="en-US" altLang="zh-CN" i="1" dirty="0" smtClean="0">
                <a:latin typeface="Times New Roman" pitchFamily="18" charset="0"/>
              </a:rPr>
              <a:t>K</a:t>
            </a:r>
            <a:r>
              <a:rPr lang="en-US" altLang="zh-CN" i="1" baseline="-25000" dirty="0" smtClean="0">
                <a:latin typeface="Times New Roman" pitchFamily="18" charset="0"/>
              </a:rPr>
              <a:t>XY</a:t>
            </a:r>
            <a:r>
              <a:rPr lang="zh-CN" altLang="en-US" dirty="0" smtClean="0">
                <a:latin typeface="Times New Roman" pitchFamily="18" charset="0"/>
              </a:rPr>
              <a:t>是</a:t>
            </a:r>
            <a:r>
              <a:rPr lang="en-US" altLang="zh-CN" i="1" dirty="0" smtClean="0">
                <a:latin typeface="Times New Roman" pitchFamily="18" charset="0"/>
              </a:rPr>
              <a:t>X</a:t>
            </a:r>
            <a:r>
              <a:rPr lang="zh-CN" altLang="en-US" dirty="0" smtClean="0">
                <a:latin typeface="Times New Roman" pitchFamily="18" charset="0"/>
              </a:rPr>
              <a:t>，</a:t>
            </a:r>
            <a:r>
              <a:rPr lang="en-US" altLang="zh-CN" i="1" dirty="0" smtClean="0">
                <a:latin typeface="Times New Roman" pitchFamily="18" charset="0"/>
              </a:rPr>
              <a:t>Y</a:t>
            </a:r>
            <a:r>
              <a:rPr lang="zh-CN" altLang="en-US" dirty="0" smtClean="0">
                <a:latin typeface="Times New Roman" pitchFamily="18" charset="0"/>
              </a:rPr>
              <a:t>共享的密钥，其他符号与例</a:t>
            </a:r>
            <a:r>
              <a:rPr lang="en-US" altLang="zh-CN" dirty="0" smtClean="0">
                <a:latin typeface="Times New Roman" pitchFamily="18" charset="0"/>
              </a:rPr>
              <a:t>1</a:t>
            </a:r>
            <a:r>
              <a:rPr lang="zh-CN" altLang="en-US" dirty="0" smtClean="0">
                <a:latin typeface="Times New Roman" pitchFamily="18" charset="0"/>
              </a:rPr>
              <a:t>相同</a:t>
            </a:r>
            <a:endParaRPr lang="en-US" altLang="zh-CN" dirty="0" smtClean="0">
              <a:latin typeface="Times New Roman" pitchFamily="18" charset="0"/>
            </a:endParaRPr>
          </a:p>
          <a:p>
            <a:pPr eaLnBrk="1" hangingPunct="1"/>
            <a:r>
              <a:rPr lang="zh-CN" altLang="en-US" sz="2400" dirty="0" smtClean="0">
                <a:solidFill>
                  <a:srgbClr val="0000FF"/>
                </a:solidFill>
                <a:latin typeface="Times New Roman" pitchFamily="18" charset="0"/>
              </a:rPr>
              <a:t>以上两个例子是用单钥方案解决的，但都存在一个重要问题，即仲裁者可和发方共谋以否认发方曾发过的消息</a:t>
            </a:r>
            <a:r>
              <a:rPr lang="zh-CN" altLang="en-US" sz="2400" dirty="0" smtClean="0">
                <a:latin typeface="Times New Roman" pitchFamily="18" charset="0"/>
              </a:rPr>
              <a:t>，</a:t>
            </a:r>
            <a:r>
              <a:rPr lang="zh-CN" altLang="en-US" sz="2400" dirty="0" smtClean="0">
                <a:solidFill>
                  <a:srgbClr val="FF0000"/>
                </a:solidFill>
                <a:latin typeface="Times New Roman" pitchFamily="18" charset="0"/>
              </a:rPr>
              <a:t>也可和收方共谋以伪造发方的签名</a:t>
            </a:r>
          </a:p>
          <a:p>
            <a:pPr lvl="1" eaLnBrk="1" hangingPunct="1"/>
            <a:r>
              <a:rPr lang="zh-CN" altLang="en-US" dirty="0" smtClean="0">
                <a:latin typeface="Times New Roman" pitchFamily="18" charset="0"/>
              </a:rPr>
              <a:t>这一问题可通过下例所示的</a:t>
            </a:r>
            <a:r>
              <a:rPr lang="zh-CN" altLang="en-US" dirty="0" smtClean="0">
                <a:solidFill>
                  <a:srgbClr val="0000FF"/>
                </a:solidFill>
                <a:latin typeface="Times New Roman" pitchFamily="18" charset="0"/>
              </a:rPr>
              <a:t>采用公钥加密技术的方法得以</a:t>
            </a:r>
            <a:r>
              <a:rPr lang="zh-CN" altLang="en-US" dirty="0" smtClean="0">
                <a:solidFill>
                  <a:srgbClr val="0000FF"/>
                </a:solidFill>
                <a:latin typeface="Times New Roman" pitchFamily="18" charset="0"/>
              </a:rPr>
              <a:t>解决</a:t>
            </a:r>
            <a:endParaRPr lang="en-US" altLang="zh-CN"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数字签名的执行方式</a:t>
            </a:r>
            <a:endParaRPr lang="zh-CN" altLang="en-US" dirty="0"/>
          </a:p>
        </p:txBody>
      </p:sp>
      <p:sp>
        <p:nvSpPr>
          <p:cNvPr id="3" name="内容占位符 2"/>
          <p:cNvSpPr>
            <a:spLocks noGrp="1"/>
          </p:cNvSpPr>
          <p:nvPr>
            <p:ph idx="1"/>
          </p:nvPr>
        </p:nvSpPr>
        <p:spPr>
          <a:xfrm>
            <a:off x="457200" y="990600"/>
            <a:ext cx="8305800" cy="5486400"/>
          </a:xfrm>
        </p:spPr>
        <p:txBody>
          <a:bodyPr/>
          <a:lstStyle/>
          <a:p>
            <a:pPr eaLnBrk="1" hangingPunct="1">
              <a:lnSpc>
                <a:spcPct val="110000"/>
              </a:lnSpc>
            </a:pPr>
            <a:r>
              <a:rPr lang="en-US" altLang="zh-CN" dirty="0">
                <a:latin typeface="Times New Roman" pitchFamily="18" charset="0"/>
              </a:rPr>
              <a:t>【</a:t>
            </a:r>
            <a:r>
              <a:rPr lang="zh-CN" altLang="en-US" dirty="0">
                <a:latin typeface="Times New Roman" pitchFamily="18" charset="0"/>
              </a:rPr>
              <a:t>例</a:t>
            </a:r>
            <a:r>
              <a:rPr lang="en-US" altLang="zh-CN" dirty="0">
                <a:latin typeface="Times New Roman" pitchFamily="18" charset="0"/>
              </a:rPr>
              <a:t>7</a:t>
            </a:r>
            <a:r>
              <a:rPr lang="zh-CN" altLang="en-US" dirty="0">
                <a:latin typeface="Times New Roman" pitchFamily="18" charset="0"/>
              </a:rPr>
              <a:t>－</a:t>
            </a:r>
            <a:r>
              <a:rPr lang="en-US" altLang="zh-CN" dirty="0">
                <a:latin typeface="Times New Roman" pitchFamily="18" charset="0"/>
              </a:rPr>
              <a:t>3】 </a:t>
            </a:r>
            <a:r>
              <a:rPr lang="zh-CN" altLang="en-US" dirty="0">
                <a:latin typeface="Times New Roman" pitchFamily="18" charset="0"/>
              </a:rPr>
              <a:t>签名过程如下： </a:t>
            </a:r>
          </a:p>
          <a:p>
            <a:pPr lvl="1" eaLnBrk="1" hangingPunct="1">
              <a:lnSpc>
                <a:spcPct val="110000"/>
              </a:lnSpc>
            </a:pPr>
            <a:r>
              <a:rPr lang="zh-CN" altLang="en-US" dirty="0">
                <a:latin typeface="Times New Roman" pitchFamily="18" charset="0"/>
              </a:rPr>
              <a:t>① </a:t>
            </a:r>
            <a:r>
              <a:rPr lang="en-US" altLang="zh-CN" dirty="0">
                <a:latin typeface="Times New Roman" pitchFamily="18" charset="0"/>
              </a:rPr>
              <a:t>X→A</a:t>
            </a:r>
            <a:r>
              <a:rPr lang="zh-CN" altLang="en-US" dirty="0">
                <a:latin typeface="Times New Roman" pitchFamily="18" charset="0"/>
              </a:rPr>
              <a:t>：</a:t>
            </a:r>
            <a:r>
              <a:rPr lang="en-US" altLang="zh-CN" i="1" dirty="0">
                <a:latin typeface="Times New Roman" pitchFamily="18" charset="0"/>
              </a:rPr>
              <a:t>ID</a:t>
            </a:r>
            <a:r>
              <a:rPr lang="en-US" altLang="zh-CN" i="1" baseline="-25000" dirty="0">
                <a:latin typeface="Times New Roman" pitchFamily="18" charset="0"/>
              </a:rPr>
              <a:t>X</a:t>
            </a:r>
            <a:r>
              <a:rPr lang="en-US" altLang="zh-CN" dirty="0">
                <a:latin typeface="Times New Roman" pitchFamily="18" charset="0"/>
              </a:rPr>
              <a:t>‖</a:t>
            </a:r>
            <a:r>
              <a:rPr lang="en-US" altLang="zh-CN" i="1" dirty="0">
                <a:solidFill>
                  <a:srgbClr val="0000FF"/>
                </a:solidFill>
                <a:latin typeface="Times New Roman" pitchFamily="18" charset="0"/>
              </a:rPr>
              <a:t>E</a:t>
            </a:r>
            <a:r>
              <a:rPr lang="en-US" altLang="zh-CN" i="1" baseline="-25000" dirty="0">
                <a:solidFill>
                  <a:srgbClr val="0000FF"/>
                </a:solidFill>
                <a:latin typeface="Times New Roman" pitchFamily="18" charset="0"/>
              </a:rPr>
              <a:t>SKX</a:t>
            </a:r>
            <a:r>
              <a:rPr lang="en-US" altLang="zh-CN" dirty="0">
                <a:latin typeface="Times New Roman" pitchFamily="18" charset="0"/>
              </a:rPr>
              <a:t>[</a:t>
            </a:r>
            <a:r>
              <a:rPr lang="en-US" altLang="zh-CN" i="1" dirty="0">
                <a:latin typeface="Times New Roman" pitchFamily="18" charset="0"/>
              </a:rPr>
              <a:t>ID</a:t>
            </a:r>
            <a:r>
              <a:rPr lang="en-US" altLang="zh-CN" i="1" baseline="-25000" dirty="0">
                <a:latin typeface="Times New Roman" pitchFamily="18" charset="0"/>
              </a:rPr>
              <a:t>X</a:t>
            </a:r>
            <a:r>
              <a:rPr lang="en-US" altLang="zh-CN" dirty="0">
                <a:latin typeface="Times New Roman" pitchFamily="18" charset="0"/>
              </a:rPr>
              <a:t>‖</a:t>
            </a:r>
            <a:r>
              <a:rPr lang="en-US" altLang="zh-CN" i="1" dirty="0">
                <a:solidFill>
                  <a:srgbClr val="C3093E"/>
                </a:solidFill>
                <a:latin typeface="Times New Roman" pitchFamily="18" charset="0"/>
              </a:rPr>
              <a:t>E</a:t>
            </a:r>
            <a:r>
              <a:rPr lang="en-US" altLang="zh-CN" i="1" baseline="-25000" dirty="0">
                <a:solidFill>
                  <a:srgbClr val="C3093E"/>
                </a:solidFill>
                <a:latin typeface="Times New Roman" pitchFamily="18" charset="0"/>
              </a:rPr>
              <a:t>PKY</a:t>
            </a:r>
            <a:r>
              <a:rPr lang="en-US" altLang="zh-CN" dirty="0">
                <a:latin typeface="Times New Roman" pitchFamily="18" charset="0"/>
              </a:rPr>
              <a:t>[</a:t>
            </a:r>
            <a:r>
              <a:rPr lang="en-US" altLang="zh-CN" i="1" dirty="0">
                <a:solidFill>
                  <a:srgbClr val="0000FF"/>
                </a:solidFill>
                <a:latin typeface="Times New Roman" pitchFamily="18" charset="0"/>
              </a:rPr>
              <a:t>E</a:t>
            </a:r>
            <a:r>
              <a:rPr lang="en-US" altLang="zh-CN" i="1" baseline="-25000" dirty="0">
                <a:solidFill>
                  <a:srgbClr val="0000FF"/>
                </a:solidFill>
                <a:latin typeface="Times New Roman" pitchFamily="18" charset="0"/>
              </a:rPr>
              <a:t>SKX</a:t>
            </a:r>
            <a:r>
              <a:rPr lang="en-US" altLang="zh-CN" dirty="0">
                <a:latin typeface="Times New Roman" pitchFamily="18" charset="0"/>
              </a:rPr>
              <a:t>[M]]]</a:t>
            </a:r>
          </a:p>
          <a:p>
            <a:pPr lvl="1" eaLnBrk="1" hangingPunct="1">
              <a:lnSpc>
                <a:spcPct val="110000"/>
              </a:lnSpc>
            </a:pPr>
            <a:r>
              <a:rPr lang="en-US" altLang="zh-CN" dirty="0">
                <a:latin typeface="Times New Roman" pitchFamily="18" charset="0"/>
              </a:rPr>
              <a:t>② A→Y</a:t>
            </a:r>
            <a:r>
              <a:rPr lang="zh-CN" altLang="en-US" dirty="0">
                <a:latin typeface="Times New Roman" pitchFamily="18" charset="0"/>
              </a:rPr>
              <a:t>：</a:t>
            </a:r>
            <a:r>
              <a:rPr lang="en-US" altLang="zh-CN" i="1" dirty="0">
                <a:latin typeface="Times New Roman" pitchFamily="18" charset="0"/>
              </a:rPr>
              <a:t>E</a:t>
            </a:r>
            <a:r>
              <a:rPr lang="en-US" altLang="zh-CN" i="1" baseline="-25000" dirty="0">
                <a:latin typeface="Times New Roman" pitchFamily="18" charset="0"/>
              </a:rPr>
              <a:t>SKA</a:t>
            </a:r>
            <a:r>
              <a:rPr lang="en-US" altLang="zh-CN" dirty="0">
                <a:latin typeface="Times New Roman" pitchFamily="18" charset="0"/>
              </a:rPr>
              <a:t>[</a:t>
            </a:r>
            <a:r>
              <a:rPr lang="en-US" altLang="zh-CN" i="1" dirty="0">
                <a:latin typeface="Times New Roman" pitchFamily="18" charset="0"/>
              </a:rPr>
              <a:t>ID</a:t>
            </a:r>
            <a:r>
              <a:rPr lang="en-US" altLang="zh-CN" i="1" baseline="-25000" dirty="0">
                <a:latin typeface="Times New Roman" pitchFamily="18" charset="0"/>
              </a:rPr>
              <a:t>X</a:t>
            </a:r>
            <a:r>
              <a:rPr lang="en-US" altLang="zh-CN" dirty="0">
                <a:latin typeface="Times New Roman" pitchFamily="18" charset="0"/>
              </a:rPr>
              <a:t>‖</a:t>
            </a:r>
            <a:r>
              <a:rPr lang="en-US" altLang="zh-CN" i="1" dirty="0">
                <a:latin typeface="Times New Roman" pitchFamily="18" charset="0"/>
              </a:rPr>
              <a:t>E</a:t>
            </a:r>
            <a:r>
              <a:rPr lang="en-US" altLang="zh-CN" i="1" baseline="-25000" dirty="0">
                <a:latin typeface="Times New Roman" pitchFamily="18" charset="0"/>
              </a:rPr>
              <a:t>PKY</a:t>
            </a:r>
            <a:r>
              <a:rPr lang="en-US" altLang="zh-CN" dirty="0">
                <a:latin typeface="Times New Roman" pitchFamily="18" charset="0"/>
              </a:rPr>
              <a:t>[</a:t>
            </a:r>
            <a:r>
              <a:rPr lang="en-US" altLang="zh-CN" i="1" dirty="0">
                <a:latin typeface="Times New Roman" pitchFamily="18" charset="0"/>
              </a:rPr>
              <a:t>E</a:t>
            </a:r>
            <a:r>
              <a:rPr lang="en-US" altLang="zh-CN" i="1" baseline="-25000" dirty="0">
                <a:latin typeface="Times New Roman" pitchFamily="18" charset="0"/>
              </a:rPr>
              <a:t>SKX</a:t>
            </a:r>
            <a:r>
              <a:rPr lang="en-US" altLang="zh-CN" dirty="0">
                <a:latin typeface="Times New Roman" pitchFamily="18" charset="0"/>
              </a:rPr>
              <a:t>[M]]‖</a:t>
            </a:r>
            <a:r>
              <a:rPr lang="en-US" altLang="zh-CN" i="1" dirty="0">
                <a:latin typeface="Times New Roman" pitchFamily="18" charset="0"/>
              </a:rPr>
              <a:t>T</a:t>
            </a:r>
            <a:r>
              <a:rPr lang="en-US" altLang="zh-CN" dirty="0">
                <a:latin typeface="Times New Roman" pitchFamily="18" charset="0"/>
              </a:rPr>
              <a:t>]</a:t>
            </a:r>
            <a:endParaRPr lang="zh-CN" altLang="en-US" dirty="0">
              <a:latin typeface="Times New Roman" pitchFamily="18" charset="0"/>
            </a:endParaRPr>
          </a:p>
          <a:p>
            <a:pPr eaLnBrk="1" hangingPunct="1">
              <a:lnSpc>
                <a:spcPct val="110000"/>
              </a:lnSpc>
            </a:pPr>
            <a:r>
              <a:rPr lang="zh-CN" altLang="en-US" dirty="0" smtClean="0">
                <a:latin typeface="Times New Roman" pitchFamily="18" charset="0"/>
              </a:rPr>
              <a:t>与</a:t>
            </a:r>
            <a:r>
              <a:rPr lang="zh-CN" altLang="en-US" dirty="0" smtClean="0">
                <a:latin typeface="Times New Roman" pitchFamily="18" charset="0"/>
              </a:rPr>
              <a:t>前两种方案相比，第</a:t>
            </a:r>
            <a:r>
              <a:rPr lang="en-US" altLang="zh-CN" dirty="0" smtClean="0">
                <a:latin typeface="Times New Roman" pitchFamily="18" charset="0"/>
              </a:rPr>
              <a:t>3</a:t>
            </a:r>
            <a:r>
              <a:rPr lang="zh-CN" altLang="en-US" dirty="0" smtClean="0">
                <a:latin typeface="Times New Roman" pitchFamily="18" charset="0"/>
              </a:rPr>
              <a:t>种方案有很多优点。</a:t>
            </a:r>
          </a:p>
          <a:p>
            <a:pPr lvl="1" eaLnBrk="1" hangingPunct="1">
              <a:lnSpc>
                <a:spcPct val="110000"/>
              </a:lnSpc>
            </a:pPr>
            <a:r>
              <a:rPr lang="zh-CN" altLang="en-US" dirty="0" smtClean="0">
                <a:latin typeface="Times New Roman" pitchFamily="18" charset="0"/>
              </a:rPr>
              <a:t>首先，在协议执行以前，各方都</a:t>
            </a:r>
            <a:r>
              <a:rPr lang="zh-CN" altLang="en-US" dirty="0" smtClean="0">
                <a:solidFill>
                  <a:srgbClr val="0000FF"/>
                </a:solidFill>
                <a:latin typeface="Times New Roman" pitchFamily="18" charset="0"/>
              </a:rPr>
              <a:t>不必有共享的信息</a:t>
            </a:r>
            <a:r>
              <a:rPr lang="zh-CN" altLang="en-US" dirty="0" smtClean="0">
                <a:latin typeface="Times New Roman" pitchFamily="18" charset="0"/>
              </a:rPr>
              <a:t>，从而</a:t>
            </a:r>
            <a:r>
              <a:rPr lang="zh-CN" altLang="en-US" dirty="0" smtClean="0">
                <a:solidFill>
                  <a:srgbClr val="0000FF"/>
                </a:solidFill>
                <a:latin typeface="Times New Roman" pitchFamily="18" charset="0"/>
              </a:rPr>
              <a:t>可防止共谋</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第二，只要仲裁者的秘密钥不被泄露，</a:t>
            </a:r>
            <a:r>
              <a:rPr lang="zh-CN" altLang="en-US" dirty="0" smtClean="0">
                <a:solidFill>
                  <a:srgbClr val="0000FF"/>
                </a:solidFill>
                <a:latin typeface="Times New Roman" pitchFamily="18" charset="0"/>
              </a:rPr>
              <a:t>任何人包括发方就不能发送重放</a:t>
            </a:r>
            <a:r>
              <a:rPr lang="zh-CN" altLang="en-US" dirty="0" smtClean="0">
                <a:latin typeface="Times New Roman" pitchFamily="18" charset="0"/>
              </a:rPr>
              <a:t>的消息。</a:t>
            </a:r>
          </a:p>
          <a:p>
            <a:pPr lvl="1" eaLnBrk="1" hangingPunct="1">
              <a:lnSpc>
                <a:spcPct val="110000"/>
              </a:lnSpc>
            </a:pPr>
            <a:r>
              <a:rPr lang="zh-CN" altLang="en-US" dirty="0" smtClean="0">
                <a:latin typeface="Times New Roman" pitchFamily="18" charset="0"/>
              </a:rPr>
              <a:t>最后，对任何第三方（包括</a:t>
            </a:r>
            <a:r>
              <a:rPr lang="en-US" altLang="zh-CN" dirty="0" smtClean="0">
                <a:latin typeface="Times New Roman" pitchFamily="18" charset="0"/>
              </a:rPr>
              <a:t>A</a:t>
            </a:r>
            <a:r>
              <a:rPr lang="zh-CN" altLang="en-US" dirty="0" smtClean="0">
                <a:latin typeface="Times New Roman" pitchFamily="18" charset="0"/>
              </a:rPr>
              <a:t>）来说，</a:t>
            </a:r>
            <a:r>
              <a:rPr lang="en-US" altLang="zh-CN" dirty="0" smtClean="0">
                <a:latin typeface="Times New Roman" pitchFamily="18" charset="0"/>
              </a:rPr>
              <a:t>X</a:t>
            </a:r>
            <a:r>
              <a:rPr lang="zh-CN" altLang="en-US" dirty="0" smtClean="0">
                <a:latin typeface="Times New Roman" pitchFamily="18" charset="0"/>
              </a:rPr>
              <a:t>发往</a:t>
            </a:r>
            <a:r>
              <a:rPr lang="en-US" altLang="zh-CN" dirty="0" smtClean="0">
                <a:latin typeface="Times New Roman" pitchFamily="18" charset="0"/>
              </a:rPr>
              <a:t>Y</a:t>
            </a:r>
            <a:r>
              <a:rPr lang="zh-CN" altLang="en-US" dirty="0" smtClean="0">
                <a:latin typeface="Times New Roman" pitchFamily="18" charset="0"/>
              </a:rPr>
              <a:t>的</a:t>
            </a:r>
            <a:r>
              <a:rPr lang="zh-CN" altLang="en-US" dirty="0" smtClean="0">
                <a:solidFill>
                  <a:srgbClr val="0000FF"/>
                </a:solidFill>
                <a:latin typeface="Times New Roman" pitchFamily="18" charset="0"/>
              </a:rPr>
              <a:t>消息都是保密的</a:t>
            </a:r>
          </a:p>
          <a:p>
            <a:pPr lvl="1" eaLnBrk="1" hangingPunct="1">
              <a:lnSpc>
                <a:spcPct val="100000"/>
              </a:lnSpc>
            </a:pPr>
            <a:endParaRPr lang="en-US" altLang="zh-CN" dirty="0" smtClean="0">
              <a:latin typeface="Times New Roman" pitchFamily="18" charset="0"/>
            </a:endParaRPr>
          </a:p>
          <a:p>
            <a:pPr lvl="1" eaLnBrk="1" hangingPunct="1">
              <a:lnSpc>
                <a:spcPct val="100000"/>
              </a:lnSpc>
            </a:pP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6.1.4  </a:t>
            </a:r>
            <a:r>
              <a:rPr lang="zh-CN" altLang="en-US" dirty="0" smtClean="0"/>
              <a:t>数字签名的安全性</a:t>
            </a:r>
            <a:endParaRPr lang="zh-CN" altLang="en-US" dirty="0"/>
          </a:p>
        </p:txBody>
      </p:sp>
      <p:sp>
        <p:nvSpPr>
          <p:cNvPr id="3" name="内容占位符 2"/>
          <p:cNvSpPr>
            <a:spLocks noGrp="1"/>
          </p:cNvSpPr>
          <p:nvPr>
            <p:ph idx="1"/>
          </p:nvPr>
        </p:nvSpPr>
        <p:spPr>
          <a:xfrm>
            <a:off x="457200" y="990600"/>
            <a:ext cx="8305800" cy="5486400"/>
          </a:xfrm>
        </p:spPr>
        <p:txBody>
          <a:bodyPr/>
          <a:lstStyle/>
          <a:p>
            <a:pPr eaLnBrk="1" hangingPunct="1">
              <a:lnSpc>
                <a:spcPct val="100000"/>
              </a:lnSpc>
            </a:pPr>
            <a:r>
              <a:rPr lang="zh-CN" altLang="en-US" sz="2000" dirty="0" smtClean="0">
                <a:latin typeface="Times New Roman" pitchFamily="18" charset="0"/>
              </a:rPr>
              <a:t>数字签名的安全性中首先是其所使用的</a:t>
            </a:r>
            <a:r>
              <a:rPr lang="en-US" altLang="zh-CN" sz="2000" dirty="0" smtClean="0">
                <a:latin typeface="Times New Roman" pitchFamily="18" charset="0"/>
              </a:rPr>
              <a:t>hash</a:t>
            </a:r>
            <a:r>
              <a:rPr lang="zh-CN" altLang="en-US" sz="2000" dirty="0" smtClean="0">
                <a:latin typeface="Times New Roman" pitchFamily="18" charset="0"/>
              </a:rPr>
              <a:t>函数必须是安全的</a:t>
            </a:r>
            <a:endParaRPr lang="en-US" altLang="zh-CN" sz="2000" dirty="0" smtClean="0">
              <a:latin typeface="Times New Roman" pitchFamily="18" charset="0"/>
            </a:endParaRPr>
          </a:p>
          <a:p>
            <a:pPr eaLnBrk="1" hangingPunct="1">
              <a:lnSpc>
                <a:spcPct val="100000"/>
              </a:lnSpc>
            </a:pPr>
            <a:r>
              <a:rPr lang="zh-CN" altLang="en-US" sz="2000" dirty="0" smtClean="0">
                <a:latin typeface="Times New Roman" pitchFamily="18" charset="0"/>
              </a:rPr>
              <a:t>数字签名安全的核心目标是抗伪造，其中最强的一种安全性是适应性选择消息攻击下的存在性不可伪造性。</a:t>
            </a:r>
            <a:endParaRPr lang="en-US" altLang="zh-CN" sz="2000" dirty="0" smtClean="0">
              <a:latin typeface="Times New Roman" pitchFamily="18" charset="0"/>
            </a:endParaRPr>
          </a:p>
          <a:p>
            <a:pPr eaLnBrk="1" hangingPunct="1">
              <a:lnSpc>
                <a:spcPct val="100000"/>
              </a:lnSpc>
            </a:pPr>
            <a:r>
              <a:rPr lang="zh-CN" altLang="en-US" sz="2000" dirty="0" smtClean="0">
                <a:latin typeface="Times New Roman" pitchFamily="18" charset="0"/>
              </a:rPr>
              <a:t>存在性伪造攻击</a:t>
            </a:r>
            <a:r>
              <a:rPr lang="en-US" altLang="zh-CN" sz="2000" dirty="0" smtClean="0">
                <a:latin typeface="Times New Roman" pitchFamily="18" charset="0"/>
              </a:rPr>
              <a:t>existential forgery</a:t>
            </a:r>
          </a:p>
          <a:p>
            <a:pPr lvl="1" eaLnBrk="1" hangingPunct="1">
              <a:lnSpc>
                <a:spcPct val="100000"/>
              </a:lnSpc>
            </a:pPr>
            <a:r>
              <a:rPr lang="zh-CN" altLang="en-US" sz="1800" dirty="0" smtClean="0">
                <a:latin typeface="Times New Roman" pitchFamily="18" charset="0"/>
              </a:rPr>
              <a:t>攻击者</a:t>
            </a:r>
            <a:r>
              <a:rPr lang="en-US" altLang="zh-CN" sz="1800" dirty="0" smtClean="0">
                <a:latin typeface="Times New Roman" pitchFamily="18" charset="0"/>
              </a:rPr>
              <a:t>E</a:t>
            </a:r>
            <a:r>
              <a:rPr lang="zh-CN" altLang="en-US" sz="1800" dirty="0" smtClean="0">
                <a:latin typeface="Times New Roman" pitchFamily="18" charset="0"/>
              </a:rPr>
              <a:t>至少能够为一个消息产生一个有效的签名，即他可能生成一个数对</a:t>
            </a:r>
            <a:r>
              <a:rPr lang="en-US" altLang="zh-CN" sz="1800" dirty="0" smtClean="0">
                <a:latin typeface="Times New Roman" pitchFamily="18" charset="0"/>
              </a:rPr>
              <a:t>(</a:t>
            </a:r>
            <a:r>
              <a:rPr lang="en-US" altLang="zh-CN" sz="1800" dirty="0" err="1" smtClean="0">
                <a:latin typeface="Times New Roman" pitchFamily="18" charset="0"/>
              </a:rPr>
              <a:t>m,s</a:t>
            </a:r>
            <a:r>
              <a:rPr lang="en-US" altLang="zh-CN" sz="1800" dirty="0" smtClean="0">
                <a:latin typeface="Times New Roman" pitchFamily="18" charset="0"/>
              </a:rPr>
              <a:t>)</a:t>
            </a:r>
            <a:r>
              <a:rPr lang="zh-CN" altLang="en-US" sz="1800" dirty="0" smtClean="0">
                <a:latin typeface="Times New Roman" pitchFamily="18" charset="0"/>
              </a:rPr>
              <a:t>，其中</a:t>
            </a:r>
            <a:r>
              <a:rPr lang="en-US" altLang="zh-CN" sz="1800" dirty="0" smtClean="0">
                <a:latin typeface="Times New Roman" pitchFamily="18" charset="0"/>
              </a:rPr>
              <a:t>m</a:t>
            </a:r>
            <a:r>
              <a:rPr lang="zh-CN" altLang="en-US" sz="1800" dirty="0" smtClean="0">
                <a:latin typeface="Times New Roman" pitchFamily="18" charset="0"/>
              </a:rPr>
              <a:t>是消息，</a:t>
            </a:r>
            <a:r>
              <a:rPr lang="en-US" altLang="zh-CN" sz="1800" dirty="0" smtClean="0">
                <a:latin typeface="Times New Roman" pitchFamily="18" charset="0"/>
              </a:rPr>
              <a:t>s=</a:t>
            </a:r>
            <a:r>
              <a:rPr lang="en-US" altLang="zh-CN" sz="1800" dirty="0" err="1" smtClean="0">
                <a:latin typeface="Times New Roman" pitchFamily="18" charset="0"/>
              </a:rPr>
              <a:t>sig</a:t>
            </a:r>
            <a:r>
              <a:rPr lang="en-US" altLang="zh-CN" sz="1800" baseline="-25000" dirty="0" err="1" smtClean="0">
                <a:latin typeface="Times New Roman" pitchFamily="18" charset="0"/>
              </a:rPr>
              <a:t>sk</a:t>
            </a:r>
            <a:r>
              <a:rPr lang="en-US" altLang="zh-CN" sz="1800" dirty="0" smtClean="0">
                <a:latin typeface="Times New Roman" pitchFamily="18" charset="0"/>
              </a:rPr>
              <a:t>(m)</a:t>
            </a:r>
            <a:r>
              <a:rPr lang="zh-CN" altLang="en-US" sz="1800" dirty="0" smtClean="0">
                <a:latin typeface="Times New Roman" pitchFamily="18" charset="0"/>
              </a:rPr>
              <a:t>是签名，签名者以前未对消息签名</a:t>
            </a:r>
            <a:endParaRPr lang="en-US" altLang="zh-CN" sz="1800" dirty="0" smtClean="0">
              <a:latin typeface="Times New Roman" pitchFamily="18" charset="0"/>
            </a:endParaRPr>
          </a:p>
          <a:p>
            <a:pPr eaLnBrk="1" hangingPunct="1">
              <a:lnSpc>
                <a:spcPct val="100000"/>
              </a:lnSpc>
            </a:pPr>
            <a:r>
              <a:rPr lang="zh-CN" altLang="en-US" sz="2000" dirty="0" smtClean="0">
                <a:latin typeface="Times New Roman" pitchFamily="18" charset="0"/>
              </a:rPr>
              <a:t>根据</a:t>
            </a:r>
            <a:r>
              <a:rPr lang="en-US" altLang="zh-CN" sz="2000" dirty="0" smtClean="0">
                <a:latin typeface="Times New Roman" pitchFamily="18" charset="0"/>
              </a:rPr>
              <a:t>hash</a:t>
            </a:r>
            <a:r>
              <a:rPr lang="zh-CN" altLang="en-US" sz="2000" dirty="0" smtClean="0">
                <a:latin typeface="Times New Roman" pitchFamily="18" charset="0"/>
              </a:rPr>
              <a:t>函数的安全性又分为三种情况</a:t>
            </a:r>
            <a:endParaRPr lang="en-US" altLang="zh-CN" sz="2000" dirty="0" smtClean="0">
              <a:latin typeface="Times New Roman" pitchFamily="18" charset="0"/>
            </a:endParaRPr>
          </a:p>
          <a:p>
            <a:pPr lvl="1" eaLnBrk="1" hangingPunct="1">
              <a:lnSpc>
                <a:spcPct val="100000"/>
              </a:lnSpc>
            </a:pPr>
            <a:r>
              <a:rPr lang="zh-CN" altLang="en-US" sz="1800" dirty="0" smtClean="0">
                <a:latin typeface="Times New Roman" pitchFamily="18" charset="0"/>
              </a:rPr>
              <a:t>使用已知消息攻击的存在性伪造：已知一个签名</a:t>
            </a:r>
            <a:r>
              <a:rPr lang="en-US" altLang="zh-CN" sz="1800" dirty="0" smtClean="0">
                <a:latin typeface="Times New Roman" pitchFamily="18" charset="0"/>
              </a:rPr>
              <a:t>(</a:t>
            </a:r>
            <a:r>
              <a:rPr lang="en-US" altLang="zh-CN" sz="1800" dirty="0" err="1" smtClean="0">
                <a:latin typeface="Times New Roman" pitchFamily="18" charset="0"/>
              </a:rPr>
              <a:t>m,s</a:t>
            </a:r>
            <a:r>
              <a:rPr lang="en-US" altLang="zh-CN" sz="1800" dirty="0" smtClean="0">
                <a:latin typeface="Times New Roman" pitchFamily="18" charset="0"/>
              </a:rPr>
              <a:t>)</a:t>
            </a:r>
            <a:r>
              <a:rPr lang="zh-CN" altLang="en-US" sz="1800" dirty="0" smtClean="0">
                <a:latin typeface="Times New Roman" pitchFamily="18" charset="0"/>
              </a:rPr>
              <a:t>，找一个</a:t>
            </a:r>
            <a:r>
              <a:rPr lang="en-US" altLang="zh-CN" sz="1800" dirty="0" err="1" smtClean="0">
                <a:latin typeface="Times New Roman" pitchFamily="18" charset="0"/>
              </a:rPr>
              <a:t>m’</a:t>
            </a:r>
            <a:r>
              <a:rPr lang="en-US" altLang="zh-CN" sz="1800" dirty="0" err="1" smtClean="0">
                <a:latin typeface="Times New Roman" pitchFamily="18" charset="0"/>
                <a:sym typeface="Symbol"/>
              </a:rPr>
              <a:t>m</a:t>
            </a:r>
            <a:r>
              <a:rPr lang="zh-CN" altLang="en-US" sz="1800" dirty="0" smtClean="0">
                <a:latin typeface="Times New Roman" pitchFamily="18" charset="0"/>
                <a:sym typeface="Symbol"/>
              </a:rPr>
              <a:t>满足</a:t>
            </a:r>
            <a:r>
              <a:rPr lang="en-US" altLang="zh-CN" sz="1800" dirty="0" smtClean="0">
                <a:latin typeface="Times New Roman" pitchFamily="18" charset="0"/>
                <a:sym typeface="Symbol"/>
              </a:rPr>
              <a:t>h(m)=h(m’)</a:t>
            </a:r>
            <a:r>
              <a:rPr lang="zh-CN" altLang="en-US" sz="1800" dirty="0" smtClean="0">
                <a:latin typeface="Times New Roman" pitchFamily="18" charset="0"/>
                <a:sym typeface="Symbol"/>
              </a:rPr>
              <a:t>，从而可以伪造一个签名</a:t>
            </a:r>
            <a:r>
              <a:rPr lang="en-US" altLang="zh-CN" sz="1800" dirty="0" smtClean="0">
                <a:latin typeface="Times New Roman" pitchFamily="18" charset="0"/>
              </a:rPr>
              <a:t>(</a:t>
            </a:r>
            <a:r>
              <a:rPr lang="en-US" altLang="zh-CN" sz="1800" dirty="0" err="1" smtClean="0">
                <a:latin typeface="Times New Roman" pitchFamily="18" charset="0"/>
              </a:rPr>
              <a:t>m’,s</a:t>
            </a:r>
            <a:r>
              <a:rPr lang="en-US" altLang="zh-CN" sz="1800" dirty="0" smtClean="0">
                <a:latin typeface="Times New Roman" pitchFamily="18" charset="0"/>
              </a:rPr>
              <a:t>);</a:t>
            </a:r>
            <a:r>
              <a:rPr lang="zh-CN" altLang="en-US" sz="1800" dirty="0" smtClean="0">
                <a:latin typeface="Times New Roman" pitchFamily="18" charset="0"/>
              </a:rPr>
              <a:t>要求</a:t>
            </a:r>
            <a:r>
              <a:rPr lang="en-US" altLang="zh-CN" sz="1800" dirty="0" smtClean="0">
                <a:latin typeface="Times New Roman" pitchFamily="18" charset="0"/>
              </a:rPr>
              <a:t>hash</a:t>
            </a:r>
            <a:r>
              <a:rPr lang="zh-CN" altLang="en-US" sz="1800" dirty="0" smtClean="0">
                <a:latin typeface="Times New Roman" pitchFamily="18" charset="0"/>
              </a:rPr>
              <a:t>是弱抗碰撞的</a:t>
            </a:r>
            <a:endParaRPr lang="en-US" altLang="zh-CN" sz="1800" dirty="0" smtClean="0">
              <a:latin typeface="Times New Roman" pitchFamily="18" charset="0"/>
            </a:endParaRPr>
          </a:p>
          <a:p>
            <a:pPr lvl="1" eaLnBrk="1" hangingPunct="1">
              <a:lnSpc>
                <a:spcPct val="100000"/>
              </a:lnSpc>
            </a:pPr>
            <a:r>
              <a:rPr lang="zh-CN" altLang="en-US" sz="1800" dirty="0" smtClean="0">
                <a:latin typeface="Times New Roman" pitchFamily="18" charset="0"/>
              </a:rPr>
              <a:t>使用选择消息攻击的存在性伪造：找出任意两个不同的输入</a:t>
            </a:r>
            <a:r>
              <a:rPr lang="en-US" altLang="zh-CN" sz="1800" dirty="0" smtClean="0">
                <a:latin typeface="Times New Roman" pitchFamily="18" charset="0"/>
              </a:rPr>
              <a:t>m</a:t>
            </a:r>
            <a:r>
              <a:rPr lang="zh-CN" altLang="en-US" sz="1800" dirty="0" smtClean="0">
                <a:latin typeface="Times New Roman" pitchFamily="18" charset="0"/>
              </a:rPr>
              <a:t>和</a:t>
            </a:r>
            <a:r>
              <a:rPr lang="en-US" altLang="zh-CN" sz="1800" dirty="0" smtClean="0">
                <a:latin typeface="Times New Roman" pitchFamily="18" charset="0"/>
              </a:rPr>
              <a:t>m’</a:t>
            </a:r>
            <a:r>
              <a:rPr lang="zh-CN" altLang="en-US" sz="1800" dirty="0" smtClean="0">
                <a:latin typeface="Times New Roman" pitchFamily="18" charset="0"/>
              </a:rPr>
              <a:t>，使得</a:t>
            </a:r>
            <a:r>
              <a:rPr lang="en-US" altLang="zh-CN" sz="1800" i="1" dirty="0" smtClean="0">
                <a:latin typeface="Times New Roman" pitchFamily="18" charset="0"/>
              </a:rPr>
              <a:t>H</a:t>
            </a:r>
            <a:r>
              <a:rPr lang="en-US" altLang="zh-CN" sz="1800" dirty="0" smtClean="0">
                <a:latin typeface="Times New Roman" pitchFamily="18" charset="0"/>
              </a:rPr>
              <a:t>(</a:t>
            </a:r>
            <a:r>
              <a:rPr lang="en-US" altLang="zh-CN" sz="1800" i="1" dirty="0" smtClean="0">
                <a:latin typeface="Times New Roman" pitchFamily="18" charset="0"/>
              </a:rPr>
              <a:t>m</a:t>
            </a:r>
            <a:r>
              <a:rPr lang="en-US" altLang="zh-CN" sz="1800" dirty="0" smtClean="0">
                <a:latin typeface="Times New Roman" pitchFamily="18" charset="0"/>
              </a:rPr>
              <a:t>)=</a:t>
            </a:r>
            <a:r>
              <a:rPr lang="en-US" altLang="zh-CN" sz="1800" i="1" dirty="0" smtClean="0">
                <a:latin typeface="Times New Roman" pitchFamily="18" charset="0"/>
              </a:rPr>
              <a:t>H</a:t>
            </a:r>
            <a:r>
              <a:rPr lang="en-US" altLang="zh-CN" sz="1800" dirty="0" smtClean="0">
                <a:latin typeface="Times New Roman" pitchFamily="18" charset="0"/>
              </a:rPr>
              <a:t>(</a:t>
            </a:r>
            <a:r>
              <a:rPr lang="en-US" altLang="zh-CN" sz="1800" i="1" dirty="0" smtClean="0">
                <a:latin typeface="Times New Roman" pitchFamily="18" charset="0"/>
              </a:rPr>
              <a:t>m’</a:t>
            </a:r>
            <a:r>
              <a:rPr lang="en-US" altLang="zh-CN" sz="1800" dirty="0" smtClean="0">
                <a:latin typeface="Times New Roman" pitchFamily="18" charset="0"/>
              </a:rPr>
              <a:t>)</a:t>
            </a:r>
            <a:r>
              <a:rPr lang="zh-CN" altLang="en-US" sz="1800" dirty="0" smtClean="0">
                <a:latin typeface="Times New Roman" pitchFamily="18" charset="0"/>
              </a:rPr>
              <a:t>，让签名者对</a:t>
            </a:r>
            <a:r>
              <a:rPr lang="en-US" altLang="zh-CN" sz="1800" dirty="0" smtClean="0">
                <a:latin typeface="Times New Roman" pitchFamily="18" charset="0"/>
              </a:rPr>
              <a:t>m</a:t>
            </a:r>
            <a:r>
              <a:rPr lang="zh-CN" altLang="en-US" sz="1800" dirty="0" smtClean="0">
                <a:latin typeface="Times New Roman" pitchFamily="18" charset="0"/>
              </a:rPr>
              <a:t>签名，则可得到伪造的签名</a:t>
            </a:r>
            <a:r>
              <a:rPr lang="en-US" altLang="zh-CN" sz="1800" dirty="0" smtClean="0">
                <a:latin typeface="Times New Roman" pitchFamily="18" charset="0"/>
              </a:rPr>
              <a:t>(</a:t>
            </a:r>
            <a:r>
              <a:rPr lang="en-US" altLang="zh-CN" sz="1800" dirty="0" err="1" smtClean="0">
                <a:latin typeface="Times New Roman" pitchFamily="18" charset="0"/>
              </a:rPr>
              <a:t>m’,s</a:t>
            </a:r>
            <a:r>
              <a:rPr lang="en-US" altLang="zh-CN" sz="1800" dirty="0" smtClean="0">
                <a:latin typeface="Times New Roman" pitchFamily="18" charset="0"/>
              </a:rPr>
              <a:t>);</a:t>
            </a:r>
            <a:r>
              <a:rPr lang="zh-CN" altLang="en-US" sz="1800" dirty="0" smtClean="0">
                <a:latin typeface="Times New Roman" pitchFamily="18" charset="0"/>
              </a:rPr>
              <a:t>要求</a:t>
            </a:r>
            <a:r>
              <a:rPr lang="en-US" altLang="zh-CN" sz="1800" dirty="0" smtClean="0">
                <a:latin typeface="Times New Roman" pitchFamily="18" charset="0"/>
              </a:rPr>
              <a:t>hash</a:t>
            </a:r>
            <a:r>
              <a:rPr lang="zh-CN" altLang="en-US" sz="1800" dirty="0" smtClean="0">
                <a:latin typeface="Times New Roman" pitchFamily="18" charset="0"/>
              </a:rPr>
              <a:t>是强抗碰撞的</a:t>
            </a:r>
            <a:endParaRPr lang="en-US" altLang="zh-CN" sz="1800" dirty="0" smtClean="0">
              <a:latin typeface="Times New Roman" pitchFamily="18" charset="0"/>
            </a:endParaRPr>
          </a:p>
          <a:p>
            <a:pPr lvl="1" eaLnBrk="1" hangingPunct="1">
              <a:lnSpc>
                <a:spcPct val="100000"/>
              </a:lnSpc>
            </a:pPr>
            <a:r>
              <a:rPr lang="zh-CN" altLang="en-US" sz="1800" dirty="0" smtClean="0">
                <a:latin typeface="Times New Roman" pitchFamily="18" charset="0"/>
              </a:rPr>
              <a:t>使用唯密钥攻击的存在性伪造：先找一个随机的</a:t>
            </a:r>
            <a:r>
              <a:rPr lang="en-US" altLang="zh-CN" sz="1800" dirty="0" smtClean="0">
                <a:latin typeface="Times New Roman" pitchFamily="18" charset="0"/>
              </a:rPr>
              <a:t>hash</a:t>
            </a:r>
            <a:r>
              <a:rPr lang="zh-CN" altLang="en-US" sz="1800" dirty="0" smtClean="0">
                <a:latin typeface="Times New Roman" pitchFamily="18" charset="0"/>
              </a:rPr>
              <a:t>值</a:t>
            </a:r>
            <a:r>
              <a:rPr lang="en-US" altLang="zh-CN" sz="1800" dirty="0" smtClean="0">
                <a:latin typeface="Times New Roman" pitchFamily="18" charset="0"/>
              </a:rPr>
              <a:t>h</a:t>
            </a:r>
            <a:r>
              <a:rPr lang="zh-CN" altLang="en-US" sz="1800" dirty="0" smtClean="0">
                <a:latin typeface="Times New Roman" pitchFamily="18" charset="0"/>
              </a:rPr>
              <a:t>，并由公钥伪造一个签名，然后找合理的消息使其</a:t>
            </a:r>
            <a:r>
              <a:rPr lang="en-US" altLang="zh-CN" sz="1800" dirty="0" smtClean="0">
                <a:latin typeface="Times New Roman" pitchFamily="18" charset="0"/>
              </a:rPr>
              <a:t>hash</a:t>
            </a:r>
            <a:r>
              <a:rPr lang="zh-CN" altLang="en-US" sz="1800" dirty="0" smtClean="0">
                <a:latin typeface="Times New Roman" pitchFamily="18" charset="0"/>
              </a:rPr>
              <a:t>值等于</a:t>
            </a:r>
            <a:r>
              <a:rPr lang="en-US" altLang="zh-CN" sz="1800" dirty="0" smtClean="0">
                <a:latin typeface="Times New Roman" pitchFamily="18" charset="0"/>
              </a:rPr>
              <a:t>h</a:t>
            </a:r>
            <a:r>
              <a:rPr lang="zh-CN" altLang="en-US" sz="1800" dirty="0" smtClean="0">
                <a:latin typeface="Times New Roman" pitchFamily="18" charset="0"/>
              </a:rPr>
              <a:t>；要求</a:t>
            </a:r>
            <a:r>
              <a:rPr lang="en-US" altLang="zh-CN" sz="1800" dirty="0" smtClean="0">
                <a:latin typeface="Times New Roman" pitchFamily="18" charset="0"/>
              </a:rPr>
              <a:t>hash</a:t>
            </a:r>
            <a:r>
              <a:rPr lang="zh-CN" altLang="en-US" sz="1800" dirty="0" smtClean="0">
                <a:latin typeface="Times New Roman" pitchFamily="18" charset="0"/>
              </a:rPr>
              <a:t>函数必须满足单向性</a:t>
            </a: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6.2.1  RSA</a:t>
            </a:r>
            <a:r>
              <a:rPr lang="zh-CN" altLang="en-US" dirty="0" smtClean="0"/>
              <a:t>签名</a:t>
            </a:r>
            <a:endParaRPr lang="zh-CN" altLang="en-US" dirty="0"/>
          </a:p>
        </p:txBody>
      </p:sp>
      <p:sp>
        <p:nvSpPr>
          <p:cNvPr id="3" name="内容占位符 2"/>
          <p:cNvSpPr>
            <a:spLocks noGrp="1"/>
          </p:cNvSpPr>
          <p:nvPr>
            <p:ph idx="1"/>
          </p:nvPr>
        </p:nvSpPr>
        <p:spPr>
          <a:xfrm>
            <a:off x="457200" y="990600"/>
            <a:ext cx="8305800" cy="5486400"/>
          </a:xfrm>
        </p:spPr>
        <p:txBody>
          <a:bodyPr/>
          <a:lstStyle/>
          <a:p>
            <a:pPr eaLnBrk="1" hangingPunct="1">
              <a:lnSpc>
                <a:spcPct val="100000"/>
              </a:lnSpc>
            </a:pPr>
            <a:r>
              <a:rPr lang="zh-CN" altLang="en-US" sz="2000" dirty="0" smtClean="0">
                <a:latin typeface="Times New Roman" pitchFamily="18" charset="0"/>
              </a:rPr>
              <a:t>下面以</a:t>
            </a:r>
            <a:r>
              <a:rPr lang="en-US" altLang="zh-CN" sz="2000" dirty="0" smtClean="0">
                <a:solidFill>
                  <a:srgbClr val="0000FF"/>
                </a:solidFill>
                <a:latin typeface="Times New Roman" pitchFamily="18" charset="0"/>
              </a:rPr>
              <a:t>RSA</a:t>
            </a:r>
            <a:r>
              <a:rPr lang="zh-CN" altLang="en-US" sz="2000" dirty="0" smtClean="0">
                <a:solidFill>
                  <a:srgbClr val="0000FF"/>
                </a:solidFill>
                <a:latin typeface="Times New Roman" pitchFamily="18" charset="0"/>
              </a:rPr>
              <a:t>签名体制</a:t>
            </a:r>
            <a:r>
              <a:rPr lang="zh-CN" altLang="en-US" sz="2000" dirty="0" smtClean="0">
                <a:latin typeface="Times New Roman" pitchFamily="18" charset="0"/>
              </a:rPr>
              <a:t>为例说明数字签名的产生过程</a:t>
            </a:r>
          </a:p>
          <a:p>
            <a:pPr eaLnBrk="1" hangingPunct="1">
              <a:lnSpc>
                <a:spcPct val="100000"/>
              </a:lnSpc>
            </a:pPr>
            <a:r>
              <a:rPr lang="zh-CN" altLang="en-US" sz="2000" dirty="0" smtClean="0">
                <a:latin typeface="Times New Roman" pitchFamily="18" charset="0"/>
              </a:rPr>
              <a:t>① 体制参数</a:t>
            </a:r>
          </a:p>
          <a:p>
            <a:pPr lvl="1" eaLnBrk="1" hangingPunct="1">
              <a:lnSpc>
                <a:spcPct val="100000"/>
              </a:lnSpc>
            </a:pPr>
            <a:r>
              <a:rPr lang="zh-CN" altLang="en-US" sz="2000" dirty="0" smtClean="0">
                <a:latin typeface="Times New Roman" pitchFamily="18" charset="0"/>
              </a:rPr>
              <a:t>选两个保密的大素数</a:t>
            </a:r>
            <a:r>
              <a:rPr lang="en-US" altLang="zh-CN" sz="2000" dirty="0" smtClean="0">
                <a:latin typeface="Times New Roman" pitchFamily="18" charset="0"/>
              </a:rPr>
              <a:t>p</a:t>
            </a:r>
            <a:r>
              <a:rPr lang="zh-CN" altLang="en-US" sz="2000" dirty="0" smtClean="0">
                <a:latin typeface="Times New Roman" pitchFamily="18" charset="0"/>
              </a:rPr>
              <a:t>和</a:t>
            </a:r>
            <a:r>
              <a:rPr lang="en-US" altLang="zh-CN" sz="2000" dirty="0" smtClean="0">
                <a:latin typeface="Times New Roman" pitchFamily="18" charset="0"/>
              </a:rPr>
              <a:t>q</a:t>
            </a:r>
            <a:r>
              <a:rPr lang="zh-CN" altLang="en-US" sz="2000" dirty="0" smtClean="0">
                <a:latin typeface="Times New Roman" pitchFamily="18" charset="0"/>
              </a:rPr>
              <a:t>，计算</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-1)(</a:t>
            </a:r>
            <a:r>
              <a:rPr lang="en-US" altLang="zh-CN" sz="2000" i="1" dirty="0" smtClean="0">
                <a:latin typeface="Times New Roman" pitchFamily="18" charset="0"/>
              </a:rPr>
              <a:t>q</a:t>
            </a:r>
            <a:r>
              <a:rPr lang="en-US" altLang="zh-CN" sz="2000" dirty="0" smtClean="0">
                <a:latin typeface="Times New Roman" pitchFamily="18" charset="0"/>
              </a:rPr>
              <a:t>-1)</a:t>
            </a:r>
          </a:p>
          <a:p>
            <a:pPr lvl="1" eaLnBrk="1" hangingPunct="1">
              <a:lnSpc>
                <a:spcPct val="100000"/>
              </a:lnSpc>
            </a:pPr>
            <a:r>
              <a:rPr lang="zh-CN" altLang="en-US" sz="2000" dirty="0" smtClean="0">
                <a:latin typeface="Times New Roman" pitchFamily="18" charset="0"/>
              </a:rPr>
              <a:t>选一整数</a:t>
            </a:r>
            <a:r>
              <a:rPr lang="en-US" altLang="zh-CN" sz="2000" i="1" dirty="0" smtClean="0">
                <a:latin typeface="Times New Roman" pitchFamily="18" charset="0"/>
              </a:rPr>
              <a:t>e</a:t>
            </a:r>
            <a:r>
              <a:rPr lang="zh-CN" altLang="en-US" sz="2000" dirty="0" smtClean="0">
                <a:latin typeface="Times New Roman" pitchFamily="18" charset="0"/>
              </a:rPr>
              <a:t>，满足</a:t>
            </a:r>
            <a:r>
              <a:rPr lang="en-US" altLang="zh-CN" sz="2000" dirty="0" smtClean="0">
                <a:latin typeface="Times New Roman" pitchFamily="18" charset="0"/>
              </a:rPr>
              <a:t>1&lt;</a:t>
            </a:r>
            <a:r>
              <a:rPr lang="en-US" altLang="zh-CN" sz="2000" i="1" dirty="0" smtClean="0">
                <a:latin typeface="Times New Roman" pitchFamily="18" charset="0"/>
              </a:rPr>
              <a:t>e</a:t>
            </a:r>
            <a:r>
              <a:rPr lang="en-US" altLang="zh-CN" sz="2000" dirty="0" smtClean="0">
                <a:latin typeface="Times New Roman" pitchFamily="18" charset="0"/>
              </a:rPr>
              <a:t>&lt;</a:t>
            </a:r>
            <a:r>
              <a:rPr lang="en-US" altLang="zh-CN" sz="2000" i="1" dirty="0" smtClean="0">
                <a:latin typeface="Times New Roman" pitchFamily="18" charset="0"/>
              </a:rPr>
              <a:t>φ</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，且</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φ</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dirty="0" smtClean="0">
                <a:latin typeface="Times New Roman" pitchFamily="18" charset="0"/>
              </a:rPr>
              <a:t>)=1</a:t>
            </a:r>
          </a:p>
          <a:p>
            <a:pPr lvl="1" eaLnBrk="1" hangingPunct="1">
              <a:lnSpc>
                <a:spcPct val="100000"/>
              </a:lnSpc>
            </a:pPr>
            <a:r>
              <a:rPr lang="zh-CN" altLang="en-US" sz="2000" dirty="0" smtClean="0">
                <a:latin typeface="Times New Roman" pitchFamily="18" charset="0"/>
              </a:rPr>
              <a:t>计算</a:t>
            </a:r>
            <a:r>
              <a:rPr lang="en-US" altLang="zh-CN" sz="2000" i="1" dirty="0" smtClean="0">
                <a:latin typeface="Times New Roman" pitchFamily="18" charset="0"/>
              </a:rPr>
              <a:t>d</a:t>
            </a:r>
            <a:r>
              <a:rPr lang="zh-CN" altLang="en-US" sz="2000" dirty="0" smtClean="0">
                <a:latin typeface="Times New Roman" pitchFamily="18" charset="0"/>
              </a:rPr>
              <a:t>，满足</a:t>
            </a:r>
            <a:r>
              <a:rPr lang="en-US" altLang="zh-CN" sz="2000" i="1" dirty="0" smtClean="0">
                <a:latin typeface="Times New Roman" pitchFamily="18" charset="0"/>
              </a:rPr>
              <a:t>d</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dirty="0" smtClean="0">
                <a:latin typeface="Times New Roman" pitchFamily="18" charset="0"/>
              </a:rPr>
              <a:t>≡1 mod </a:t>
            </a:r>
            <a:r>
              <a:rPr lang="en-US" altLang="zh-CN" sz="2000" i="1" dirty="0" smtClean="0">
                <a:latin typeface="Times New Roman" pitchFamily="18" charset="0"/>
              </a:rPr>
              <a:t>φ</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p>
          <a:p>
            <a:pPr lvl="1" eaLnBrk="1" hangingPunct="1">
              <a:lnSpc>
                <a:spcPct val="100000"/>
              </a:lnSpc>
            </a:pPr>
            <a:r>
              <a:rPr lang="zh-CN" altLang="en-US" sz="2000" dirty="0" smtClean="0">
                <a:latin typeface="Times New Roman" pitchFamily="18" charset="0"/>
              </a:rPr>
              <a:t>以</a:t>
            </a:r>
            <a:r>
              <a:rPr lang="en-US" altLang="zh-CN" sz="2000" dirty="0" smtClean="0">
                <a:latin typeface="Times New Roman" pitchFamily="18" charset="0"/>
              </a:rPr>
              <a:t>{</a:t>
            </a:r>
            <a:r>
              <a:rPr lang="en-US" altLang="zh-CN" sz="2000" i="1" dirty="0" err="1" smtClean="0">
                <a:latin typeface="Times New Roman" pitchFamily="18" charset="0"/>
              </a:rPr>
              <a:t>e</a:t>
            </a:r>
            <a:r>
              <a:rPr lang="en-US" altLang="zh-CN" sz="2000" dirty="0" err="1" smtClean="0">
                <a:latin typeface="Times New Roman" pitchFamily="18" charset="0"/>
              </a:rPr>
              <a:t>,</a:t>
            </a:r>
            <a:r>
              <a:rPr lang="en-US" altLang="zh-CN" sz="2000" i="1"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为公开钥</a:t>
            </a:r>
            <a:r>
              <a:rPr lang="en-US" altLang="zh-CN" sz="2000" dirty="0" smtClean="0">
                <a:latin typeface="Times New Roman" pitchFamily="18" charset="0"/>
              </a:rPr>
              <a:t>,{</a:t>
            </a:r>
            <a:r>
              <a:rPr lang="en-US" altLang="zh-CN" sz="2000" i="1" dirty="0" err="1" smtClean="0">
                <a:latin typeface="Times New Roman" pitchFamily="18" charset="0"/>
              </a:rPr>
              <a:t>d</a:t>
            </a:r>
            <a:r>
              <a:rPr lang="en-US" altLang="zh-CN" sz="2000" dirty="0" err="1"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a:t>
            </a:r>
            <a:r>
              <a:rPr lang="zh-CN" altLang="en-US" sz="2000" dirty="0" smtClean="0">
                <a:latin typeface="Times New Roman" pitchFamily="18" charset="0"/>
              </a:rPr>
              <a:t>为秘密钥</a:t>
            </a:r>
          </a:p>
          <a:p>
            <a:pPr eaLnBrk="1" hangingPunct="1">
              <a:lnSpc>
                <a:spcPct val="100000"/>
              </a:lnSpc>
            </a:pPr>
            <a:r>
              <a:rPr lang="zh-CN" altLang="en-US" sz="2000" dirty="0" smtClean="0">
                <a:latin typeface="Times New Roman" pitchFamily="18" charset="0"/>
              </a:rPr>
              <a:t>② 签名过程</a:t>
            </a:r>
          </a:p>
          <a:p>
            <a:pPr lvl="1" eaLnBrk="1" hangingPunct="1">
              <a:lnSpc>
                <a:spcPct val="100000"/>
              </a:lnSpc>
            </a:pPr>
            <a:r>
              <a:rPr lang="zh-CN" altLang="en-US" sz="2000" dirty="0" smtClean="0">
                <a:latin typeface="Times New Roman" pitchFamily="18" charset="0"/>
              </a:rPr>
              <a:t>设消息为</a:t>
            </a:r>
            <a:r>
              <a:rPr lang="en-US" altLang="zh-CN" sz="2000" dirty="0" smtClean="0">
                <a:latin typeface="Times New Roman" pitchFamily="18" charset="0"/>
              </a:rPr>
              <a:t>M</a:t>
            </a:r>
            <a:r>
              <a:rPr lang="zh-CN" altLang="en-US" sz="2000" dirty="0" smtClean="0">
                <a:latin typeface="Times New Roman" pitchFamily="18" charset="0"/>
              </a:rPr>
              <a:t>，对其签名为：</a:t>
            </a:r>
            <a:r>
              <a:rPr lang="en-US" altLang="zh-CN" sz="2000" i="1" dirty="0" smtClean="0">
                <a:latin typeface="Times New Roman" pitchFamily="18" charset="0"/>
              </a:rPr>
              <a:t>S</a:t>
            </a:r>
            <a:r>
              <a:rPr lang="en-US" altLang="zh-CN" sz="2000" dirty="0" smtClean="0">
                <a:latin typeface="Times New Roman" pitchFamily="18" charset="0"/>
              </a:rPr>
              <a:t>≡</a:t>
            </a:r>
            <a:r>
              <a:rPr lang="en-US" altLang="zh-CN" sz="2000" i="1" dirty="0" smtClean="0">
                <a:latin typeface="Times New Roman" pitchFamily="18" charset="0"/>
              </a:rPr>
              <a:t>M </a:t>
            </a:r>
            <a:r>
              <a:rPr lang="en-US" altLang="zh-CN" sz="2000" i="1" baseline="30000" dirty="0" smtClean="0">
                <a:latin typeface="Times New Roman" pitchFamily="18" charset="0"/>
              </a:rPr>
              <a:t>d</a:t>
            </a:r>
            <a:r>
              <a:rPr lang="en-US" altLang="zh-CN" sz="2000" dirty="0" smtClean="0">
                <a:latin typeface="Times New Roman" pitchFamily="18" charset="0"/>
              </a:rPr>
              <a:t> mod </a:t>
            </a:r>
            <a:r>
              <a:rPr lang="en-US" altLang="zh-CN" sz="2000" i="1" dirty="0" smtClean="0">
                <a:latin typeface="Times New Roman" pitchFamily="18" charset="0"/>
              </a:rPr>
              <a:t>n</a:t>
            </a:r>
            <a:endParaRPr lang="en-US" altLang="zh-CN" sz="2000" dirty="0" smtClean="0">
              <a:latin typeface="Times New Roman" pitchFamily="18" charset="0"/>
            </a:endParaRPr>
          </a:p>
          <a:p>
            <a:pPr eaLnBrk="1" hangingPunct="1">
              <a:lnSpc>
                <a:spcPct val="100000"/>
              </a:lnSpc>
            </a:pPr>
            <a:r>
              <a:rPr lang="en-US" altLang="zh-CN" sz="2000" dirty="0" smtClean="0">
                <a:latin typeface="Times New Roman" pitchFamily="18" charset="0"/>
              </a:rPr>
              <a:t>③ </a:t>
            </a:r>
            <a:r>
              <a:rPr lang="zh-CN" altLang="en-US" sz="2000" dirty="0" smtClean="0">
                <a:latin typeface="Times New Roman" pitchFamily="18" charset="0"/>
              </a:rPr>
              <a:t>验证过程</a:t>
            </a:r>
          </a:p>
          <a:p>
            <a:pPr lvl="1" eaLnBrk="1" hangingPunct="1">
              <a:lnSpc>
                <a:spcPct val="100000"/>
              </a:lnSpc>
            </a:pPr>
            <a:r>
              <a:rPr lang="zh-CN" altLang="en-US" sz="2000" dirty="0" smtClean="0">
                <a:latin typeface="Times New Roman" pitchFamily="18" charset="0"/>
              </a:rPr>
              <a:t>接收方在收到消息</a:t>
            </a:r>
            <a:r>
              <a:rPr lang="en-US" altLang="zh-CN" sz="2000" dirty="0" smtClean="0">
                <a:latin typeface="Times New Roman" pitchFamily="18" charset="0"/>
              </a:rPr>
              <a:t>M</a:t>
            </a:r>
            <a:r>
              <a:rPr lang="zh-CN" altLang="en-US" sz="2000" dirty="0" smtClean="0">
                <a:latin typeface="Times New Roman" pitchFamily="18" charset="0"/>
              </a:rPr>
              <a:t>和签名</a:t>
            </a:r>
            <a:r>
              <a:rPr lang="en-US" altLang="zh-CN" sz="2000" dirty="0" smtClean="0">
                <a:latin typeface="Times New Roman" pitchFamily="18" charset="0"/>
              </a:rPr>
              <a:t>S</a:t>
            </a:r>
            <a:r>
              <a:rPr lang="zh-CN" altLang="en-US" sz="2000" dirty="0" smtClean="0">
                <a:latin typeface="Times New Roman" pitchFamily="18" charset="0"/>
              </a:rPr>
              <a:t>后，验证</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S</a:t>
            </a:r>
            <a:r>
              <a:rPr lang="en-US" altLang="zh-CN" sz="2000" i="1" baseline="30000" dirty="0" err="1" smtClean="0">
                <a:latin typeface="Times New Roman" pitchFamily="18" charset="0"/>
              </a:rPr>
              <a:t>e</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是否成立，若成立，则发送方的签名有效</a:t>
            </a:r>
          </a:p>
          <a:p>
            <a:pPr eaLnBrk="1" hangingPunct="1">
              <a:lnSpc>
                <a:spcPct val="100000"/>
              </a:lnSpc>
            </a:pPr>
            <a:r>
              <a:rPr lang="zh-CN" altLang="en-US" sz="2000" dirty="0" smtClean="0">
                <a:solidFill>
                  <a:srgbClr val="C3093E"/>
                </a:solidFill>
                <a:latin typeface="Times New Roman" pitchFamily="18" charset="0"/>
              </a:rPr>
              <a:t>实际应用时</a:t>
            </a:r>
            <a:r>
              <a:rPr lang="zh-CN" altLang="en-US" sz="2000" dirty="0" smtClean="0">
                <a:solidFill>
                  <a:srgbClr val="0000FF"/>
                </a:solidFill>
                <a:latin typeface="Times New Roman" pitchFamily="18" charset="0"/>
              </a:rPr>
              <a:t>，数字签名是对消息摘要加密产生，而不是直接对消息加密产生，否则是不安全的，即</a:t>
            </a:r>
            <a:r>
              <a:rPr lang="en-US" altLang="zh-CN" sz="2000" i="1" dirty="0" smtClean="0">
                <a:latin typeface="Times New Roman" pitchFamily="18" charset="0"/>
              </a:rPr>
              <a:t>S</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baseline="30000" dirty="0" smtClean="0">
                <a:latin typeface="Times New Roman" pitchFamily="18" charset="0"/>
              </a:rPr>
              <a:t>d</a:t>
            </a:r>
            <a:r>
              <a:rPr lang="en-US" altLang="zh-CN" sz="2000" dirty="0" smtClean="0">
                <a:latin typeface="Times New Roman" pitchFamily="18" charset="0"/>
              </a:rPr>
              <a:t> mod </a:t>
            </a:r>
            <a:r>
              <a:rPr lang="en-US" altLang="zh-CN" sz="2000" i="1" dirty="0" smtClean="0">
                <a:latin typeface="Times New Roman" pitchFamily="18" charset="0"/>
              </a:rPr>
              <a:t>n</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基于公钥加密的签名</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6.2.2  RSA</a:t>
            </a:r>
            <a:r>
              <a:rPr lang="zh-CN" altLang="en-US" dirty="0" smtClean="0"/>
              <a:t>签名的安全性</a:t>
            </a:r>
            <a:endParaRPr lang="zh-CN" altLang="en-US" dirty="0"/>
          </a:p>
        </p:txBody>
      </p:sp>
      <p:sp>
        <p:nvSpPr>
          <p:cNvPr id="3" name="内容占位符 2"/>
          <p:cNvSpPr>
            <a:spLocks noGrp="1"/>
          </p:cNvSpPr>
          <p:nvPr>
            <p:ph idx="1"/>
          </p:nvPr>
        </p:nvSpPr>
        <p:spPr>
          <a:xfrm>
            <a:off x="457200" y="838200"/>
            <a:ext cx="8305800" cy="5638800"/>
          </a:xfrm>
        </p:spPr>
        <p:txBody>
          <a:bodyPr/>
          <a:lstStyle/>
          <a:p>
            <a:pPr eaLnBrk="1" hangingPunct="1">
              <a:spcBef>
                <a:spcPts val="1200"/>
              </a:spcBef>
            </a:pPr>
            <a:r>
              <a:rPr lang="zh-CN" altLang="en-US" sz="2000" dirty="0" smtClean="0">
                <a:latin typeface="Times New Roman" pitchFamily="18" charset="0"/>
              </a:rPr>
              <a:t>基本的</a:t>
            </a:r>
            <a:r>
              <a:rPr lang="en-US" altLang="zh-CN" sz="2000" dirty="0" smtClean="0">
                <a:latin typeface="Times New Roman" pitchFamily="18" charset="0"/>
              </a:rPr>
              <a:t>RSA</a:t>
            </a:r>
            <a:r>
              <a:rPr lang="zh-CN" altLang="en-US" sz="2000" dirty="0" smtClean="0">
                <a:latin typeface="Times New Roman" pitchFamily="18" charset="0"/>
              </a:rPr>
              <a:t>签名是不安全的，有多种伪造方式</a:t>
            </a:r>
            <a:endParaRPr lang="en-US" altLang="zh-CN" sz="2000" dirty="0" smtClean="0">
              <a:latin typeface="Times New Roman" pitchFamily="18" charset="0"/>
            </a:endParaRPr>
          </a:p>
          <a:p>
            <a:pPr eaLnBrk="1" hangingPunct="1">
              <a:spcBef>
                <a:spcPts val="1200"/>
              </a:spcBef>
            </a:pPr>
            <a:r>
              <a:rPr lang="en-US" altLang="zh-CN" sz="2000" dirty="0" smtClean="0">
                <a:latin typeface="Times New Roman" pitchFamily="18" charset="0"/>
              </a:rPr>
              <a:t>1. </a:t>
            </a:r>
            <a:r>
              <a:rPr lang="zh-CN" altLang="en-US" sz="2000" dirty="0" smtClean="0">
                <a:latin typeface="Times New Roman" pitchFamily="18" charset="0"/>
              </a:rPr>
              <a:t>一般方式</a:t>
            </a:r>
            <a:endParaRPr lang="en-US" altLang="zh-CN" sz="2000" dirty="0" smtClean="0">
              <a:latin typeface="Times New Roman" pitchFamily="18" charset="0"/>
            </a:endParaRPr>
          </a:p>
          <a:p>
            <a:pPr lvl="1" eaLnBrk="1" hangingPunct="1">
              <a:spcBef>
                <a:spcPts val="1200"/>
              </a:spcBef>
            </a:pPr>
            <a:r>
              <a:rPr lang="zh-CN" altLang="en-US" sz="2000" dirty="0" smtClean="0">
                <a:latin typeface="Times New Roman" pitchFamily="18" charset="0"/>
              </a:rPr>
              <a:t>攻击者任选数据</a:t>
            </a:r>
            <a:r>
              <a:rPr lang="en-US" altLang="zh-CN" sz="2000" dirty="0" smtClean="0">
                <a:latin typeface="Times New Roman" pitchFamily="18" charset="0"/>
              </a:rPr>
              <a:t>s</a:t>
            </a:r>
            <a:r>
              <a:rPr lang="zh-CN" altLang="en-US" sz="2000" dirty="0" smtClean="0">
                <a:latin typeface="Times New Roman" pitchFamily="18" charset="0"/>
              </a:rPr>
              <a:t>并用公钥</a:t>
            </a:r>
            <a:r>
              <a:rPr lang="en-US" altLang="zh-CN" sz="2000" dirty="0" smtClean="0">
                <a:latin typeface="Times New Roman" pitchFamily="18" charset="0"/>
              </a:rPr>
              <a:t>e</a:t>
            </a:r>
            <a:r>
              <a:rPr lang="zh-CN" altLang="en-US" sz="2000" dirty="0" smtClean="0">
                <a:latin typeface="Times New Roman" pitchFamily="18" charset="0"/>
              </a:rPr>
              <a:t>和</a:t>
            </a:r>
            <a:r>
              <a:rPr lang="en-US" altLang="zh-CN" sz="2000" dirty="0" smtClean="0">
                <a:latin typeface="Times New Roman" pitchFamily="18" charset="0"/>
              </a:rPr>
              <a:t>n</a:t>
            </a:r>
            <a:r>
              <a:rPr lang="zh-CN" altLang="en-US" sz="2000" dirty="0" smtClean="0">
                <a:latin typeface="Times New Roman" pitchFamily="18" charset="0"/>
              </a:rPr>
              <a:t>，计算</a:t>
            </a:r>
            <a:r>
              <a:rPr lang="en-US" altLang="zh-CN" sz="2000" i="1" dirty="0" smtClean="0">
                <a:latin typeface="Times New Roman" pitchFamily="18" charset="0"/>
              </a:rPr>
              <a:t>m</a:t>
            </a:r>
            <a:r>
              <a:rPr lang="en-US" altLang="zh-CN" sz="2000" dirty="0" smtClean="0">
                <a:latin typeface="Times New Roman" pitchFamily="18" charset="0"/>
                <a:sym typeface="Symbol"/>
              </a:rPr>
              <a:t></a:t>
            </a:r>
            <a:r>
              <a:rPr lang="en-US" altLang="zh-CN" sz="2000" dirty="0" smtClean="0">
                <a:latin typeface="Times New Roman" pitchFamily="18" charset="0"/>
              </a:rPr>
              <a:t>=s</a:t>
            </a:r>
            <a:r>
              <a:rPr lang="en-US" altLang="zh-CN" sz="2000" baseline="30000" dirty="0" smtClean="0">
                <a:latin typeface="Times New Roman" pitchFamily="18" charset="0"/>
              </a:rPr>
              <a:t>e</a:t>
            </a:r>
            <a:r>
              <a:rPr lang="en-US" altLang="zh-CN" sz="2000" dirty="0" smtClean="0">
                <a:latin typeface="Times New Roman" pitchFamily="18" charset="0"/>
              </a:rPr>
              <a:t> mod n</a:t>
            </a: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sym typeface="Symbol"/>
              </a:rPr>
              <a:t>, </a:t>
            </a:r>
            <a:r>
              <a:rPr lang="en-US" altLang="zh-CN" sz="2000" dirty="0" smtClean="0">
                <a:latin typeface="Times New Roman" pitchFamily="18" charset="0"/>
              </a:rPr>
              <a:t>s)</a:t>
            </a:r>
            <a:r>
              <a:rPr lang="zh-CN" altLang="en-US" sz="2000" dirty="0" smtClean="0">
                <a:latin typeface="Times New Roman" pitchFamily="18" charset="0"/>
              </a:rPr>
              <a:t>就是一个伪造的签名，因为它满足验证方程</a:t>
            </a:r>
            <a:endParaRPr lang="en-US" altLang="zh-CN" sz="2000" dirty="0" smtClean="0">
              <a:latin typeface="Times New Roman" pitchFamily="18" charset="0"/>
            </a:endParaRPr>
          </a:p>
          <a:p>
            <a:pPr lvl="1" eaLnBrk="1" hangingPunct="1">
              <a:spcBef>
                <a:spcPts val="1200"/>
              </a:spcBef>
            </a:pPr>
            <a:r>
              <a:rPr lang="zh-CN" altLang="en-US" sz="2000" dirty="0" smtClean="0">
                <a:latin typeface="Times New Roman" pitchFamily="18" charset="0"/>
              </a:rPr>
              <a:t>这种攻击为存在性的伪造，但成功率并不是很高，因为选定</a:t>
            </a:r>
            <a:r>
              <a:rPr lang="en-US" altLang="zh-CN" sz="2000" dirty="0" smtClean="0">
                <a:latin typeface="Times New Roman" pitchFamily="18" charset="0"/>
              </a:rPr>
              <a:t>s</a:t>
            </a:r>
            <a:r>
              <a:rPr lang="zh-CN" altLang="en-US" sz="2000" dirty="0" smtClean="0">
                <a:latin typeface="Times New Roman" pitchFamily="18" charset="0"/>
              </a:rPr>
              <a:t>而计算出来的</a:t>
            </a:r>
            <a:r>
              <a:rPr lang="en-US" altLang="zh-CN" sz="2000" i="1" dirty="0" smtClean="0">
                <a:latin typeface="Times New Roman" pitchFamily="18" charset="0"/>
              </a:rPr>
              <a:t>m</a:t>
            </a:r>
            <a:r>
              <a:rPr lang="en-US" altLang="zh-CN" sz="2000" dirty="0" smtClean="0">
                <a:latin typeface="Times New Roman" pitchFamily="18" charset="0"/>
                <a:sym typeface="Symbol"/>
              </a:rPr>
              <a:t></a:t>
            </a:r>
            <a:r>
              <a:rPr lang="zh-CN" altLang="en-US" sz="2000" dirty="0" smtClean="0">
                <a:latin typeface="Times New Roman" pitchFamily="18" charset="0"/>
              </a:rPr>
              <a:t>具有正确的语义的概率是很低的</a:t>
            </a:r>
            <a:endParaRPr lang="en-US" altLang="zh-CN" sz="2000" dirty="0" smtClean="0">
              <a:latin typeface="Times New Roman" pitchFamily="18" charset="0"/>
            </a:endParaRPr>
          </a:p>
          <a:p>
            <a:pPr eaLnBrk="1" hangingPunct="1">
              <a:spcBef>
                <a:spcPts val="1200"/>
              </a:spcBef>
            </a:pPr>
            <a:r>
              <a:rPr lang="en-US" altLang="zh-CN" sz="2000" dirty="0" smtClean="0">
                <a:latin typeface="Times New Roman" pitchFamily="18" charset="0"/>
              </a:rPr>
              <a:t>2.</a:t>
            </a:r>
            <a:r>
              <a:rPr lang="zh-CN" altLang="en-US" sz="2000" dirty="0" smtClean="0">
                <a:latin typeface="Times New Roman" pitchFamily="18" charset="0"/>
              </a:rPr>
              <a:t>选择消息攻击</a:t>
            </a:r>
            <a:endParaRPr lang="en-US" altLang="zh-CN" sz="2000" dirty="0" smtClean="0">
              <a:latin typeface="Times New Roman" pitchFamily="18" charset="0"/>
            </a:endParaRPr>
          </a:p>
          <a:p>
            <a:pPr lvl="1" eaLnBrk="1" hangingPunct="1">
              <a:spcBef>
                <a:spcPts val="1200"/>
              </a:spcBef>
            </a:pPr>
            <a:r>
              <a:rPr lang="zh-CN" altLang="en-US" sz="2000" dirty="0" smtClean="0">
                <a:latin typeface="Times New Roman" pitchFamily="18" charset="0"/>
              </a:rPr>
              <a:t>这来自于同态性，攻击者要伪造消息</a:t>
            </a:r>
            <a:r>
              <a:rPr lang="en-US" altLang="zh-CN" sz="2000" dirty="0" smtClean="0">
                <a:latin typeface="Times New Roman" pitchFamily="18" charset="0"/>
              </a:rPr>
              <a:t>m</a:t>
            </a:r>
            <a:r>
              <a:rPr lang="zh-CN" altLang="en-US" sz="2000" dirty="0" smtClean="0">
                <a:latin typeface="Times New Roman" pitchFamily="18" charset="0"/>
              </a:rPr>
              <a:t>的签名，可选定两个消息</a:t>
            </a:r>
            <a:r>
              <a:rPr lang="en-US" altLang="zh-CN" sz="2000" dirty="0" smtClean="0">
                <a:latin typeface="Times New Roman" pitchFamily="18" charset="0"/>
              </a:rPr>
              <a:t>m</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dirty="0" smtClean="0">
                <a:latin typeface="Times New Roman" pitchFamily="18" charset="0"/>
              </a:rPr>
              <a:t>m</a:t>
            </a:r>
            <a:r>
              <a:rPr lang="en-US" altLang="zh-CN" sz="2000" baseline="-25000" dirty="0" smtClean="0">
                <a:latin typeface="Times New Roman" pitchFamily="18" charset="0"/>
              </a:rPr>
              <a:t>2</a:t>
            </a:r>
            <a:r>
              <a:rPr lang="zh-CN" altLang="en-US" sz="2000" dirty="0" smtClean="0">
                <a:latin typeface="Times New Roman" pitchFamily="18" charset="0"/>
              </a:rPr>
              <a:t>，满足</a:t>
            </a:r>
            <a:r>
              <a:rPr lang="en-US" altLang="zh-CN" sz="2000" dirty="0" smtClean="0">
                <a:latin typeface="Times New Roman" pitchFamily="18" charset="0"/>
              </a:rPr>
              <a:t>m=m</a:t>
            </a:r>
            <a:r>
              <a:rPr lang="en-US" altLang="zh-CN" sz="2000" baseline="-25000" dirty="0" smtClean="0">
                <a:latin typeface="Times New Roman" pitchFamily="18" charset="0"/>
              </a:rPr>
              <a:t>1</a:t>
            </a:r>
            <a:r>
              <a:rPr lang="en-US" altLang="zh-CN" sz="2000" dirty="0" smtClean="0">
                <a:latin typeface="Times New Roman" pitchFamily="18" charset="0"/>
                <a:sym typeface="Symbol"/>
              </a:rPr>
              <a:t></a:t>
            </a:r>
            <a:r>
              <a:rPr lang="en-US" altLang="zh-CN" sz="2000" dirty="0" smtClean="0">
                <a:latin typeface="Times New Roman" pitchFamily="18" charset="0"/>
              </a:rPr>
              <a:t>m</a:t>
            </a:r>
            <a:r>
              <a:rPr lang="en-US" altLang="zh-CN" sz="2000" baseline="-25000" dirty="0" smtClean="0">
                <a:latin typeface="Times New Roman" pitchFamily="18" charset="0"/>
              </a:rPr>
              <a:t>2 </a:t>
            </a:r>
            <a:r>
              <a:rPr lang="zh-CN" altLang="en-US" sz="2000" dirty="0" smtClean="0">
                <a:latin typeface="Times New Roman" pitchFamily="18" charset="0"/>
              </a:rPr>
              <a:t>，并让签名者分别对</a:t>
            </a:r>
            <a:r>
              <a:rPr lang="en-US" altLang="zh-CN" sz="2000" dirty="0" smtClean="0">
                <a:latin typeface="Times New Roman" pitchFamily="18" charset="0"/>
              </a:rPr>
              <a:t>m</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dirty="0" smtClean="0">
                <a:latin typeface="Times New Roman" pitchFamily="18" charset="0"/>
              </a:rPr>
              <a:t>m</a:t>
            </a:r>
            <a:r>
              <a:rPr lang="en-US" altLang="zh-CN" sz="2000" baseline="-25000" dirty="0" smtClean="0">
                <a:latin typeface="Times New Roman" pitchFamily="18" charset="0"/>
              </a:rPr>
              <a:t>2</a:t>
            </a:r>
            <a:r>
              <a:rPr lang="zh-CN" altLang="en-US" sz="2000" dirty="0" smtClean="0">
                <a:latin typeface="Times New Roman" pitchFamily="18" charset="0"/>
              </a:rPr>
              <a:t>签名，得到</a:t>
            </a:r>
            <a:r>
              <a:rPr lang="en-US" altLang="zh-CN" sz="2000" dirty="0" smtClean="0">
                <a:latin typeface="Times New Roman" pitchFamily="18" charset="0"/>
              </a:rPr>
              <a:t>s</a:t>
            </a:r>
            <a:r>
              <a:rPr lang="en-US" altLang="zh-CN" sz="2000" baseline="-25000" dirty="0" smtClean="0">
                <a:latin typeface="Times New Roman" pitchFamily="18" charset="0"/>
              </a:rPr>
              <a:t>1</a:t>
            </a:r>
            <a:r>
              <a:rPr lang="en-US" altLang="zh-CN" sz="2000" dirty="0" smtClean="0">
                <a:latin typeface="Times New Roman" pitchFamily="18" charset="0"/>
              </a:rPr>
              <a:t>=m</a:t>
            </a:r>
            <a:r>
              <a:rPr lang="en-US" altLang="zh-CN" sz="2000" baseline="-25000" dirty="0" smtClean="0">
                <a:latin typeface="Times New Roman" pitchFamily="18" charset="0"/>
              </a:rPr>
              <a:t>1</a:t>
            </a:r>
            <a:r>
              <a:rPr lang="en-US" altLang="zh-CN" sz="2000" baseline="30000" dirty="0" smtClean="0">
                <a:latin typeface="Times New Roman" pitchFamily="18" charset="0"/>
              </a:rPr>
              <a:t>d</a:t>
            </a:r>
            <a:r>
              <a:rPr lang="en-US" altLang="zh-CN" sz="2000" dirty="0" smtClean="0">
                <a:latin typeface="Times New Roman" pitchFamily="18" charset="0"/>
              </a:rPr>
              <a:t> </a:t>
            </a:r>
            <a:r>
              <a:rPr lang="en-US" altLang="zh-CN" sz="2000" dirty="0" err="1" smtClean="0">
                <a:latin typeface="Times New Roman" pitchFamily="18" charset="0"/>
              </a:rPr>
              <a:t>modn</a:t>
            </a:r>
            <a:r>
              <a:rPr lang="zh-CN" altLang="en-US" sz="2000" dirty="0" smtClean="0">
                <a:latin typeface="Times New Roman" pitchFamily="18" charset="0"/>
              </a:rPr>
              <a:t>和</a:t>
            </a:r>
            <a:r>
              <a:rPr lang="en-US" altLang="zh-CN" sz="2000" dirty="0" smtClean="0">
                <a:latin typeface="Times New Roman" pitchFamily="18" charset="0"/>
              </a:rPr>
              <a:t>s</a:t>
            </a:r>
            <a:r>
              <a:rPr lang="en-US" altLang="zh-CN" sz="2000" baseline="-25000" dirty="0" smtClean="0">
                <a:latin typeface="Times New Roman" pitchFamily="18" charset="0"/>
              </a:rPr>
              <a:t>2</a:t>
            </a:r>
            <a:r>
              <a:rPr lang="en-US" altLang="zh-CN" sz="2000" dirty="0" smtClean="0">
                <a:latin typeface="Times New Roman" pitchFamily="18" charset="0"/>
              </a:rPr>
              <a:t>=m</a:t>
            </a:r>
            <a:r>
              <a:rPr lang="en-US" altLang="zh-CN" sz="2000" baseline="-25000" dirty="0" smtClean="0">
                <a:latin typeface="Times New Roman" pitchFamily="18" charset="0"/>
              </a:rPr>
              <a:t>2</a:t>
            </a:r>
            <a:r>
              <a:rPr lang="en-US" altLang="zh-CN" sz="2000" baseline="30000" dirty="0" smtClean="0">
                <a:latin typeface="Times New Roman" pitchFamily="18" charset="0"/>
              </a:rPr>
              <a:t>d</a:t>
            </a:r>
            <a:r>
              <a:rPr lang="en-US" altLang="zh-CN" sz="2000" dirty="0" smtClean="0">
                <a:latin typeface="Times New Roman" pitchFamily="18" charset="0"/>
              </a:rPr>
              <a:t> </a:t>
            </a:r>
            <a:r>
              <a:rPr lang="en-US" altLang="zh-CN" sz="2000" dirty="0" err="1" smtClean="0">
                <a:latin typeface="Times New Roman" pitchFamily="18" charset="0"/>
              </a:rPr>
              <a:t>modn</a:t>
            </a:r>
            <a:endParaRPr lang="en-US" altLang="zh-CN" sz="2000" dirty="0" smtClean="0">
              <a:latin typeface="Times New Roman" pitchFamily="18" charset="0"/>
            </a:endParaRPr>
          </a:p>
          <a:p>
            <a:pPr lvl="1" eaLnBrk="1" hangingPunct="1">
              <a:spcBef>
                <a:spcPts val="1200"/>
              </a:spcBef>
            </a:pPr>
            <a:r>
              <a:rPr lang="zh-CN" altLang="en-US" sz="2000" dirty="0" smtClean="0">
                <a:latin typeface="Times New Roman" pitchFamily="18" charset="0"/>
              </a:rPr>
              <a:t>然后可计算出</a:t>
            </a:r>
            <a:r>
              <a:rPr lang="en-US" altLang="zh-CN" sz="2000" dirty="0" smtClean="0">
                <a:latin typeface="Times New Roman" pitchFamily="18" charset="0"/>
              </a:rPr>
              <a:t>m</a:t>
            </a:r>
            <a:r>
              <a:rPr lang="zh-CN" altLang="en-US" sz="2000" dirty="0" smtClean="0">
                <a:latin typeface="Times New Roman" pitchFamily="18" charset="0"/>
              </a:rPr>
              <a:t>的签名</a:t>
            </a:r>
            <a:r>
              <a:rPr lang="en-US" altLang="zh-CN" sz="2000" dirty="0" smtClean="0">
                <a:latin typeface="Times New Roman" pitchFamily="18" charset="0"/>
              </a:rPr>
              <a:t>s=s</a:t>
            </a:r>
            <a:r>
              <a:rPr lang="en-US" altLang="zh-CN" sz="2000" baseline="-25000" dirty="0" smtClean="0">
                <a:latin typeface="Times New Roman" pitchFamily="18" charset="0"/>
              </a:rPr>
              <a:t>1</a:t>
            </a:r>
            <a:r>
              <a:rPr lang="en-US" altLang="zh-CN" sz="2000" dirty="0" smtClean="0">
                <a:latin typeface="Times New Roman" pitchFamily="18" charset="0"/>
                <a:sym typeface="Symbol"/>
              </a:rPr>
              <a:t>s</a:t>
            </a:r>
            <a:r>
              <a:rPr lang="en-US" altLang="zh-CN" sz="2000" baseline="-25000" dirty="0" smtClean="0">
                <a:latin typeface="Times New Roman" pitchFamily="18" charset="0"/>
              </a:rPr>
              <a:t>2</a:t>
            </a:r>
            <a:r>
              <a:rPr lang="en-US" altLang="zh-CN" sz="2000" dirty="0" smtClean="0">
                <a:latin typeface="Times New Roman" pitchFamily="18" charset="0"/>
              </a:rPr>
              <a:t>=m</a:t>
            </a:r>
            <a:r>
              <a:rPr lang="en-US" altLang="zh-CN" sz="2000" baseline="-25000" dirty="0" smtClean="0">
                <a:latin typeface="Times New Roman" pitchFamily="18" charset="0"/>
              </a:rPr>
              <a:t>1</a:t>
            </a:r>
            <a:r>
              <a:rPr lang="en-US" altLang="zh-CN" sz="2000" baseline="30000" dirty="0" smtClean="0">
                <a:latin typeface="Times New Roman" pitchFamily="18" charset="0"/>
              </a:rPr>
              <a:t>d</a:t>
            </a:r>
            <a:r>
              <a:rPr lang="en-US" altLang="zh-CN" sz="2000" dirty="0" smtClean="0">
                <a:latin typeface="Times New Roman" pitchFamily="18" charset="0"/>
                <a:sym typeface="Symbol"/>
              </a:rPr>
              <a:t></a:t>
            </a:r>
            <a:r>
              <a:rPr lang="en-US" altLang="zh-CN" sz="2000" dirty="0" smtClean="0">
                <a:latin typeface="Times New Roman" pitchFamily="18" charset="0"/>
              </a:rPr>
              <a:t>m</a:t>
            </a:r>
            <a:r>
              <a:rPr lang="en-US" altLang="zh-CN" sz="2000" baseline="-25000" dirty="0" smtClean="0">
                <a:latin typeface="Times New Roman" pitchFamily="18" charset="0"/>
              </a:rPr>
              <a:t>2</a:t>
            </a:r>
            <a:r>
              <a:rPr lang="en-US" altLang="zh-CN" sz="2000" baseline="30000" dirty="0" smtClean="0">
                <a:latin typeface="Times New Roman" pitchFamily="18" charset="0"/>
              </a:rPr>
              <a:t>d</a:t>
            </a:r>
            <a:r>
              <a:rPr lang="en-US" altLang="zh-CN" sz="2000"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sym typeface="Symbol"/>
              </a:rPr>
              <a:t></a:t>
            </a:r>
            <a:r>
              <a:rPr lang="en-US" altLang="zh-CN" sz="2000" dirty="0" smtClean="0">
                <a:latin typeface="Times New Roman" pitchFamily="18" charset="0"/>
              </a:rPr>
              <a:t>m</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baseline="30000" dirty="0" smtClean="0">
                <a:latin typeface="Times New Roman" pitchFamily="18" charset="0"/>
              </a:rPr>
              <a:t>d</a:t>
            </a:r>
            <a:r>
              <a:rPr lang="en-US" altLang="zh-CN" sz="2000" dirty="0" smtClean="0">
                <a:latin typeface="Times New Roman" pitchFamily="18" charset="0"/>
              </a:rPr>
              <a:t>=</a:t>
            </a:r>
            <a:r>
              <a:rPr lang="en-US" altLang="zh-CN" sz="2000" dirty="0" err="1" smtClean="0">
                <a:latin typeface="Times New Roman" pitchFamily="18" charset="0"/>
              </a:rPr>
              <a:t>m</a:t>
            </a:r>
            <a:r>
              <a:rPr lang="en-US" altLang="zh-CN" sz="2000" baseline="30000" dirty="0" err="1" smtClean="0">
                <a:latin typeface="Times New Roman" pitchFamily="18" charset="0"/>
              </a:rPr>
              <a:t>d</a:t>
            </a:r>
            <a:r>
              <a:rPr lang="en-US" altLang="zh-CN" sz="2000" dirty="0" smtClean="0">
                <a:latin typeface="Times New Roman" pitchFamily="18" charset="0"/>
              </a:rPr>
              <a:t> </a:t>
            </a:r>
            <a:r>
              <a:rPr lang="en-US" altLang="zh-CN" sz="2000" dirty="0" err="1" smtClean="0">
                <a:latin typeface="Times New Roman" pitchFamily="18" charset="0"/>
              </a:rPr>
              <a:t>modn</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基于公钥加密的签名</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6.2.2  RSA</a:t>
            </a:r>
            <a:r>
              <a:rPr lang="zh-CN" altLang="en-US" dirty="0" smtClean="0"/>
              <a:t>签名的安全性</a:t>
            </a:r>
            <a:endParaRPr lang="zh-CN" altLang="en-US" dirty="0"/>
          </a:p>
        </p:txBody>
      </p:sp>
      <p:sp>
        <p:nvSpPr>
          <p:cNvPr id="3" name="内容占位符 2"/>
          <p:cNvSpPr>
            <a:spLocks noGrp="1"/>
          </p:cNvSpPr>
          <p:nvPr>
            <p:ph idx="1"/>
          </p:nvPr>
        </p:nvSpPr>
        <p:spPr>
          <a:xfrm>
            <a:off x="457200" y="838200"/>
            <a:ext cx="8305800" cy="5638800"/>
          </a:xfrm>
        </p:spPr>
        <p:txBody>
          <a:bodyPr/>
          <a:lstStyle/>
          <a:p>
            <a:pPr eaLnBrk="1" hangingPunct="1">
              <a:spcBef>
                <a:spcPts val="1200"/>
              </a:spcBef>
            </a:pPr>
            <a:r>
              <a:rPr lang="en-US" altLang="zh-CN" sz="2000" dirty="0" smtClean="0">
                <a:latin typeface="Times New Roman" pitchFamily="18" charset="0"/>
              </a:rPr>
              <a:t>3.</a:t>
            </a:r>
            <a:r>
              <a:rPr lang="zh-CN" altLang="en-US" sz="2000" dirty="0" smtClean="0">
                <a:latin typeface="Times New Roman" pitchFamily="18" charset="0"/>
              </a:rPr>
              <a:t>利用签名进行攻击而获得明文</a:t>
            </a:r>
            <a:endParaRPr lang="en-US" altLang="zh-CN" sz="2000" dirty="0" smtClean="0">
              <a:latin typeface="Times New Roman" pitchFamily="18" charset="0"/>
            </a:endParaRPr>
          </a:p>
          <a:p>
            <a:pPr lvl="1" eaLnBrk="1" hangingPunct="1">
              <a:spcBef>
                <a:spcPts val="1200"/>
              </a:spcBef>
            </a:pPr>
            <a:r>
              <a:rPr lang="zh-CN" altLang="en-US" sz="2000" dirty="0" smtClean="0">
                <a:latin typeface="Times New Roman" pitchFamily="18" charset="0"/>
              </a:rPr>
              <a:t>假设攻击者已获得密文</a:t>
            </a:r>
            <a:r>
              <a:rPr lang="en-US" altLang="zh-CN" sz="2000" dirty="0" smtClean="0">
                <a:latin typeface="Times New Roman" pitchFamily="18" charset="0"/>
              </a:rPr>
              <a:t>c=m</a:t>
            </a:r>
            <a:r>
              <a:rPr lang="en-US" altLang="zh-CN" sz="2000" baseline="30000" dirty="0" smtClean="0">
                <a:latin typeface="Times New Roman" pitchFamily="18" charset="0"/>
              </a:rPr>
              <a:t>e</a:t>
            </a:r>
            <a:r>
              <a:rPr lang="en-US" altLang="zh-CN" sz="2000" dirty="0" smtClean="0">
                <a:latin typeface="Times New Roman" pitchFamily="18" charset="0"/>
              </a:rPr>
              <a:t> mod n</a:t>
            </a:r>
            <a:r>
              <a:rPr lang="zh-CN" altLang="en-US" sz="2000" dirty="0" smtClean="0">
                <a:latin typeface="Times New Roman" pitchFamily="18" charset="0"/>
              </a:rPr>
              <a:t>，他要获得明文，于是选一小随机数</a:t>
            </a:r>
            <a:r>
              <a:rPr lang="en-US" altLang="zh-CN" sz="2000" dirty="0" smtClean="0">
                <a:latin typeface="Times New Roman" pitchFamily="18" charset="0"/>
              </a:rPr>
              <a:t>r</a:t>
            </a:r>
            <a:r>
              <a:rPr lang="zh-CN" altLang="en-US" sz="2000" dirty="0" smtClean="0">
                <a:latin typeface="Times New Roman" pitchFamily="18" charset="0"/>
              </a:rPr>
              <a:t>，计算</a:t>
            </a:r>
            <a:r>
              <a:rPr lang="en-US" altLang="zh-CN" sz="2000" dirty="0" smtClean="0">
                <a:latin typeface="Times New Roman" pitchFamily="18" charset="0"/>
              </a:rPr>
              <a:t>s=r</a:t>
            </a:r>
            <a:r>
              <a:rPr lang="en-US" altLang="zh-CN" sz="2000" baseline="30000" dirty="0" smtClean="0">
                <a:latin typeface="Times New Roman" pitchFamily="18" charset="0"/>
              </a:rPr>
              <a:t>e</a:t>
            </a:r>
            <a:r>
              <a:rPr lang="en-US" altLang="zh-CN" sz="2000" dirty="0" smtClean="0">
                <a:latin typeface="Times New Roman" pitchFamily="18" charset="0"/>
              </a:rPr>
              <a:t> mod n, </a:t>
            </a:r>
            <a:r>
              <a:rPr lang="en-US" altLang="zh-CN" sz="2000" i="1" dirty="0" smtClean="0">
                <a:latin typeface="Times New Roman" pitchFamily="18" charset="0"/>
              </a:rPr>
              <a:t>l</a:t>
            </a:r>
            <a:r>
              <a:rPr lang="en-US" altLang="zh-CN" sz="2000" dirty="0" smtClean="0">
                <a:latin typeface="Times New Roman" pitchFamily="18" charset="0"/>
              </a:rPr>
              <a:t>=</a:t>
            </a:r>
            <a:r>
              <a:rPr lang="en-US" altLang="zh-CN" sz="2000" dirty="0" err="1" smtClean="0">
                <a:latin typeface="Times New Roman" pitchFamily="18" charset="0"/>
              </a:rPr>
              <a:t>s</a:t>
            </a:r>
            <a:r>
              <a:rPr lang="en-US" altLang="zh-CN" sz="2000" dirty="0" err="1" smtClean="0">
                <a:latin typeface="Times New Roman" pitchFamily="18" charset="0"/>
                <a:sym typeface="Symbol"/>
              </a:rPr>
              <a:t>c</a:t>
            </a:r>
            <a:r>
              <a:rPr lang="en-US" altLang="zh-CN" sz="2000" dirty="0" smtClean="0">
                <a:latin typeface="Times New Roman" pitchFamily="18" charset="0"/>
                <a:sym typeface="Symbol"/>
              </a:rPr>
              <a:t> mod n, </a:t>
            </a:r>
            <a:r>
              <a:rPr lang="en-US" altLang="zh-CN" sz="2000" i="1" dirty="0" smtClean="0">
                <a:latin typeface="Times New Roman" pitchFamily="18" charset="0"/>
                <a:sym typeface="Symbol"/>
              </a:rPr>
              <a:t>t</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r</a:t>
            </a:r>
            <a:r>
              <a:rPr lang="en-US" altLang="zh-CN" sz="2000" baseline="30000" dirty="0" smtClean="0">
                <a:latin typeface="Times New Roman" pitchFamily="18" charset="0"/>
                <a:sym typeface="Symbol"/>
              </a:rPr>
              <a:t>-1</a:t>
            </a:r>
            <a:r>
              <a:rPr lang="en-US" altLang="zh-CN" sz="2000" dirty="0" smtClean="0">
                <a:latin typeface="Times New Roman" pitchFamily="18" charset="0"/>
                <a:sym typeface="Symbol"/>
              </a:rPr>
              <a:t> mod n</a:t>
            </a:r>
            <a:r>
              <a:rPr lang="zh-CN" altLang="en-US" sz="2000" dirty="0" smtClean="0">
                <a:latin typeface="Times New Roman" pitchFamily="18" charset="0"/>
                <a:sym typeface="Symbol"/>
              </a:rPr>
              <a:t>；因为</a:t>
            </a:r>
            <a:r>
              <a:rPr lang="en-US" altLang="zh-CN" sz="2000" dirty="0" smtClean="0">
                <a:latin typeface="Times New Roman" pitchFamily="18" charset="0"/>
              </a:rPr>
              <a:t>s=r</a:t>
            </a:r>
            <a:r>
              <a:rPr lang="en-US" altLang="zh-CN" sz="2000" baseline="30000" dirty="0" smtClean="0">
                <a:latin typeface="Times New Roman" pitchFamily="18" charset="0"/>
              </a:rPr>
              <a:t>e</a:t>
            </a:r>
            <a:r>
              <a:rPr lang="en-US" altLang="zh-CN" sz="2000" dirty="0" smtClean="0">
                <a:latin typeface="Times New Roman" pitchFamily="18" charset="0"/>
              </a:rPr>
              <a:t> </a:t>
            </a:r>
            <a:r>
              <a:rPr lang="zh-CN" altLang="en-US" sz="2000" dirty="0" smtClean="0">
                <a:latin typeface="Times New Roman" pitchFamily="18" charset="0"/>
                <a:sym typeface="Symbol"/>
              </a:rPr>
              <a:t>，所以</a:t>
            </a:r>
            <a:r>
              <a:rPr lang="en-US" altLang="zh-CN" sz="2000" dirty="0" err="1" smtClean="0">
                <a:latin typeface="Times New Roman" pitchFamily="18" charset="0"/>
                <a:sym typeface="Symbol"/>
              </a:rPr>
              <a:t>s</a:t>
            </a:r>
            <a:r>
              <a:rPr lang="en-US" altLang="zh-CN" sz="2000" baseline="30000" dirty="0" err="1" smtClean="0">
                <a:latin typeface="Times New Roman" pitchFamily="18" charset="0"/>
                <a:sym typeface="Symbol"/>
              </a:rPr>
              <a:t>d</a:t>
            </a:r>
            <a:r>
              <a:rPr lang="en-US" altLang="zh-CN" sz="2000" dirty="0" smtClean="0">
                <a:latin typeface="Times New Roman" pitchFamily="18" charset="0"/>
                <a:sym typeface="Symbol"/>
              </a:rPr>
              <a:t>=r mod n</a:t>
            </a:r>
            <a:r>
              <a:rPr lang="zh-CN" altLang="en-US" sz="2000" dirty="0" smtClean="0">
                <a:latin typeface="Times New Roman" pitchFamily="18" charset="0"/>
                <a:sym typeface="Symbol"/>
              </a:rPr>
              <a:t>。</a:t>
            </a:r>
            <a:endParaRPr lang="en-US" altLang="zh-CN" sz="2000" dirty="0" smtClean="0">
              <a:latin typeface="Times New Roman" pitchFamily="18" charset="0"/>
              <a:sym typeface="Symbol"/>
            </a:endParaRPr>
          </a:p>
          <a:p>
            <a:pPr lvl="1" eaLnBrk="1" hangingPunct="1">
              <a:spcBef>
                <a:spcPts val="1200"/>
              </a:spcBef>
            </a:pPr>
            <a:r>
              <a:rPr lang="zh-CN" altLang="en-US" sz="2000" dirty="0" smtClean="0">
                <a:latin typeface="Times New Roman" pitchFamily="18" charset="0"/>
                <a:sym typeface="Symbol"/>
              </a:rPr>
              <a:t>然后攻击者设法让签名者对</a:t>
            </a:r>
            <a:r>
              <a:rPr lang="en-US" altLang="zh-CN" sz="2000" i="1" dirty="0" smtClean="0">
                <a:latin typeface="Times New Roman" pitchFamily="18" charset="0"/>
                <a:sym typeface="Symbol"/>
              </a:rPr>
              <a:t>l</a:t>
            </a:r>
            <a:r>
              <a:rPr lang="zh-CN" altLang="en-US" sz="2000" dirty="0" smtClean="0">
                <a:latin typeface="Times New Roman" pitchFamily="18" charset="0"/>
                <a:sym typeface="Symbol"/>
              </a:rPr>
              <a:t>签名，于是又得到 </a:t>
            </a:r>
            <a:r>
              <a:rPr lang="en-US" altLang="zh-CN" sz="2000" i="1" dirty="0" smtClean="0">
                <a:latin typeface="Times New Roman" pitchFamily="18" charset="0"/>
                <a:sym typeface="Symbol"/>
              </a:rPr>
              <a:t>k</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l</a:t>
            </a:r>
            <a:r>
              <a:rPr lang="en-US" altLang="zh-CN" sz="2000" i="1" baseline="30000" dirty="0" smtClean="0">
                <a:latin typeface="Times New Roman" pitchFamily="18" charset="0"/>
                <a:sym typeface="Symbol"/>
              </a:rPr>
              <a:t>d</a:t>
            </a:r>
            <a:r>
              <a:rPr lang="en-US" altLang="zh-CN" sz="2000" dirty="0" smtClean="0">
                <a:latin typeface="Times New Roman" pitchFamily="18" charset="0"/>
                <a:sym typeface="Symbol"/>
              </a:rPr>
              <a:t> </a:t>
            </a:r>
            <a:r>
              <a:rPr lang="en-US" altLang="zh-CN" sz="2000" dirty="0" err="1" smtClean="0">
                <a:latin typeface="Times New Roman" pitchFamily="18" charset="0"/>
                <a:sym typeface="Symbol"/>
              </a:rPr>
              <a:t>modn</a:t>
            </a:r>
            <a:r>
              <a:rPr lang="zh-CN" altLang="en-US" sz="2000" dirty="0" smtClean="0">
                <a:latin typeface="Times New Roman" pitchFamily="18" charset="0"/>
                <a:sym typeface="Symbol"/>
              </a:rPr>
              <a:t>，攻击者再计算，</a:t>
            </a:r>
            <a:r>
              <a:rPr lang="en-US" altLang="zh-CN" sz="2000" dirty="0" smtClean="0">
                <a:latin typeface="Times New Roman" pitchFamily="18" charset="0"/>
                <a:sym typeface="Symbol"/>
              </a:rPr>
              <a:t>t k=</a:t>
            </a:r>
            <a:r>
              <a:rPr lang="en-US" altLang="zh-CN" sz="2000" i="1" dirty="0" smtClean="0">
                <a:latin typeface="Times New Roman" pitchFamily="18" charset="0"/>
                <a:sym typeface="Symbol"/>
              </a:rPr>
              <a:t>r</a:t>
            </a:r>
            <a:r>
              <a:rPr lang="en-US" altLang="zh-CN" sz="2000" baseline="30000" dirty="0" smtClean="0">
                <a:latin typeface="Times New Roman" pitchFamily="18" charset="0"/>
                <a:sym typeface="Symbol"/>
              </a:rPr>
              <a:t>-1</a:t>
            </a:r>
            <a:r>
              <a:rPr lang="en-US" altLang="zh-CN" sz="2000" dirty="0" smtClean="0">
                <a:latin typeface="Times New Roman" pitchFamily="18" charset="0"/>
                <a:sym typeface="Symbol"/>
              </a:rPr>
              <a:t> </a:t>
            </a:r>
            <a:r>
              <a:rPr lang="en-US" altLang="zh-CN" sz="2000" i="1" dirty="0" smtClean="0">
                <a:latin typeface="Times New Roman" pitchFamily="18" charset="0"/>
                <a:sym typeface="Symbol"/>
              </a:rPr>
              <a:t>l</a:t>
            </a:r>
            <a:r>
              <a:rPr lang="en-US" altLang="zh-CN" sz="2000" i="1" baseline="30000" dirty="0" smtClean="0">
                <a:latin typeface="Times New Roman" pitchFamily="18" charset="0"/>
                <a:sym typeface="Symbol"/>
              </a:rPr>
              <a:t>d</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r</a:t>
            </a:r>
            <a:r>
              <a:rPr lang="en-US" altLang="zh-CN" sz="2000" baseline="30000" dirty="0" smtClean="0">
                <a:latin typeface="Times New Roman" pitchFamily="18" charset="0"/>
                <a:sym typeface="Symbol"/>
              </a:rPr>
              <a:t>-1</a:t>
            </a:r>
            <a:r>
              <a:rPr lang="en-US" altLang="zh-CN" sz="2000" dirty="0" smtClean="0">
                <a:latin typeface="Times New Roman" pitchFamily="18" charset="0"/>
                <a:sym typeface="Symbol"/>
              </a:rPr>
              <a:t> </a:t>
            </a:r>
            <a:r>
              <a:rPr lang="en-US" altLang="zh-CN" sz="2000" i="1" dirty="0" err="1" smtClean="0">
                <a:latin typeface="Times New Roman" pitchFamily="18" charset="0"/>
                <a:sym typeface="Symbol"/>
              </a:rPr>
              <a:t>s</a:t>
            </a:r>
            <a:r>
              <a:rPr lang="en-US" altLang="zh-CN" sz="2000" i="1" baseline="30000" dirty="0" err="1" smtClean="0">
                <a:latin typeface="Times New Roman" pitchFamily="18" charset="0"/>
                <a:sym typeface="Symbol"/>
              </a:rPr>
              <a:t>d</a:t>
            </a:r>
            <a:r>
              <a:rPr lang="en-US" altLang="zh-CN" sz="2000" dirty="0" smtClean="0">
                <a:latin typeface="Times New Roman" pitchFamily="18" charset="0"/>
                <a:sym typeface="Symbol"/>
              </a:rPr>
              <a:t> </a:t>
            </a:r>
            <a:r>
              <a:rPr lang="en-US" altLang="zh-CN" sz="2000" i="1" dirty="0" err="1" smtClean="0">
                <a:latin typeface="Times New Roman" pitchFamily="18" charset="0"/>
                <a:sym typeface="Symbol"/>
              </a:rPr>
              <a:t>c</a:t>
            </a:r>
            <a:r>
              <a:rPr lang="en-US" altLang="zh-CN" sz="2000" i="1" baseline="30000" dirty="0" err="1" smtClean="0">
                <a:latin typeface="Times New Roman" pitchFamily="18" charset="0"/>
                <a:sym typeface="Symbol"/>
              </a:rPr>
              <a:t>d</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r</a:t>
            </a:r>
            <a:r>
              <a:rPr lang="en-US" altLang="zh-CN" sz="2000" baseline="30000" dirty="0" smtClean="0">
                <a:latin typeface="Times New Roman" pitchFamily="18" charset="0"/>
                <a:sym typeface="Symbol"/>
              </a:rPr>
              <a:t>-1</a:t>
            </a:r>
            <a:r>
              <a:rPr lang="en-US" altLang="zh-CN" sz="2000" dirty="0" smtClean="0">
                <a:latin typeface="Times New Roman" pitchFamily="18" charset="0"/>
                <a:sym typeface="Symbol"/>
              </a:rPr>
              <a:t> </a:t>
            </a:r>
            <a:r>
              <a:rPr lang="en-US" altLang="zh-CN" sz="2000" i="1" dirty="0" err="1" smtClean="0">
                <a:latin typeface="Times New Roman" pitchFamily="18" charset="0"/>
                <a:sym typeface="Symbol"/>
              </a:rPr>
              <a:t>r</a:t>
            </a:r>
            <a:r>
              <a:rPr lang="en-US" altLang="zh-CN" sz="2000" dirty="0" err="1" smtClean="0">
                <a:latin typeface="Times New Roman" pitchFamily="18" charset="0"/>
                <a:sym typeface="Symbol"/>
              </a:rPr>
              <a:t></a:t>
            </a:r>
            <a:r>
              <a:rPr lang="en-US" altLang="zh-CN" sz="2000" i="1" dirty="0" err="1" smtClean="0">
                <a:latin typeface="Times New Roman" pitchFamily="18" charset="0"/>
                <a:sym typeface="Symbol"/>
              </a:rPr>
              <a:t>c</a:t>
            </a:r>
            <a:r>
              <a:rPr lang="en-US" altLang="zh-CN" sz="2000" i="1" baseline="30000" dirty="0" err="1" smtClean="0">
                <a:latin typeface="Times New Roman" pitchFamily="18" charset="0"/>
                <a:sym typeface="Symbol"/>
              </a:rPr>
              <a:t>d</a:t>
            </a:r>
            <a:r>
              <a:rPr lang="en-US" altLang="zh-CN" sz="2000" dirty="0" smtClean="0">
                <a:latin typeface="Times New Roman" pitchFamily="18" charset="0"/>
                <a:sym typeface="Symbol"/>
              </a:rPr>
              <a:t>=</a:t>
            </a:r>
            <a:r>
              <a:rPr lang="en-US" altLang="zh-CN" sz="2000" i="1" dirty="0" err="1" smtClean="0">
                <a:latin typeface="Times New Roman" pitchFamily="18" charset="0"/>
                <a:sym typeface="Symbol"/>
              </a:rPr>
              <a:t>c</a:t>
            </a:r>
            <a:r>
              <a:rPr lang="en-US" altLang="zh-CN" sz="2000" i="1" baseline="30000" dirty="0" err="1" smtClean="0">
                <a:latin typeface="Times New Roman" pitchFamily="18" charset="0"/>
                <a:sym typeface="Symbol"/>
              </a:rPr>
              <a:t>d</a:t>
            </a:r>
            <a:r>
              <a:rPr lang="en-US" altLang="zh-CN" sz="2000" dirty="0" smtClean="0">
                <a:latin typeface="Times New Roman" pitchFamily="18" charset="0"/>
                <a:sym typeface="Symbol"/>
              </a:rPr>
              <a:t>=m mod n</a:t>
            </a:r>
            <a:r>
              <a:rPr lang="zh-CN" altLang="en-US" sz="2000" dirty="0" smtClean="0">
                <a:latin typeface="Times New Roman" pitchFamily="18" charset="0"/>
                <a:sym typeface="Symbol"/>
              </a:rPr>
              <a:t>，于是获得明文</a:t>
            </a:r>
            <a:r>
              <a:rPr lang="en-US" altLang="zh-CN" sz="2000" dirty="0" smtClean="0">
                <a:latin typeface="Times New Roman" pitchFamily="18" charset="0"/>
                <a:sym typeface="Symbol"/>
              </a:rPr>
              <a:t>m</a:t>
            </a:r>
          </a:p>
          <a:p>
            <a:pPr eaLnBrk="1" hangingPunct="1">
              <a:spcBef>
                <a:spcPts val="1200"/>
              </a:spcBef>
            </a:pPr>
            <a:r>
              <a:rPr lang="zh-CN" altLang="en-US" sz="2000" dirty="0" smtClean="0">
                <a:solidFill>
                  <a:srgbClr val="0000FF"/>
                </a:solidFill>
                <a:latin typeface="Times New Roman" pitchFamily="18" charset="0"/>
              </a:rPr>
              <a:t>抵抗这些攻击的有效办法是对</a:t>
            </a:r>
            <a:r>
              <a:rPr lang="en-US" altLang="zh-CN" sz="2000" dirty="0" smtClean="0">
                <a:solidFill>
                  <a:srgbClr val="0000FF"/>
                </a:solidFill>
                <a:latin typeface="Times New Roman" pitchFamily="18" charset="0"/>
              </a:rPr>
              <a:t>hash</a:t>
            </a:r>
            <a:r>
              <a:rPr lang="zh-CN" altLang="en-US" sz="2000" dirty="0" smtClean="0">
                <a:solidFill>
                  <a:srgbClr val="0000FF"/>
                </a:solidFill>
                <a:latin typeface="Times New Roman" pitchFamily="18" charset="0"/>
              </a:rPr>
              <a:t>值进行签名</a:t>
            </a:r>
            <a:r>
              <a:rPr lang="zh-CN" altLang="en-US" sz="2000" dirty="0" smtClean="0">
                <a:latin typeface="Times New Roman" pitchFamily="18" charset="0"/>
              </a:rPr>
              <a:t>，不具有同态性</a:t>
            </a:r>
            <a:endParaRPr lang="en-US" altLang="zh-CN" sz="2000" dirty="0" smtClean="0">
              <a:latin typeface="Times New Roman" pitchFamily="18" charset="0"/>
            </a:endParaRPr>
          </a:p>
          <a:p>
            <a:pPr eaLnBrk="1" hangingPunct="1">
              <a:spcBef>
                <a:spcPts val="1200"/>
              </a:spcBef>
            </a:pPr>
            <a:r>
              <a:rPr lang="zh-CN" altLang="en-US" sz="2000" dirty="0" smtClean="0">
                <a:latin typeface="Times New Roman" pitchFamily="18" charset="0"/>
              </a:rPr>
              <a:t>适于实际应用的可证明安全的签名方案，是类似于</a:t>
            </a:r>
            <a:r>
              <a:rPr lang="en-US" altLang="zh-CN" sz="2000" dirty="0" smtClean="0">
                <a:latin typeface="Times New Roman" pitchFamily="18" charset="0"/>
              </a:rPr>
              <a:t>RSA-OAEP</a:t>
            </a:r>
            <a:r>
              <a:rPr lang="zh-CN" altLang="en-US" sz="2000" dirty="0" smtClean="0">
                <a:latin typeface="Times New Roman" pitchFamily="18" charset="0"/>
              </a:rPr>
              <a:t>的随机化填充方法来构造的，同时也是概率签名方案</a:t>
            </a:r>
            <a:endParaRPr lang="en-US" altLang="zh-CN" sz="2000" dirty="0" smtClean="0">
              <a:latin typeface="Times New Roman" pitchFamily="18" charset="0"/>
            </a:endParaRPr>
          </a:p>
          <a:p>
            <a:pPr lvl="1" eaLnBrk="1" hangingPunct="1">
              <a:spcBef>
                <a:spcPts val="1200"/>
              </a:spcBef>
            </a:pPr>
            <a:r>
              <a:rPr lang="zh-CN" altLang="en-US" sz="2000" dirty="0" smtClean="0">
                <a:latin typeface="Times New Roman" pitchFamily="18" charset="0"/>
              </a:rPr>
              <a:t>典型的方案是</a:t>
            </a:r>
            <a:r>
              <a:rPr lang="en-US" altLang="zh-CN" sz="2000" dirty="0" smtClean="0">
                <a:latin typeface="Times New Roman" pitchFamily="18" charset="0"/>
              </a:rPr>
              <a:t>PSS-R</a:t>
            </a:r>
            <a:r>
              <a:rPr lang="zh-CN" altLang="en-US" sz="2000" dirty="0" smtClean="0">
                <a:latin typeface="Times New Roman" pitchFamily="18" charset="0"/>
              </a:rPr>
              <a:t>消息可恢复签名方案</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基于公钥加密的签名</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6.3.1  </a:t>
            </a:r>
            <a:r>
              <a:rPr lang="en-US" altLang="zh-CN" dirty="0" err="1" smtClean="0"/>
              <a:t>ElGamal</a:t>
            </a:r>
            <a:r>
              <a:rPr lang="zh-CN" altLang="en-US" dirty="0" smtClean="0"/>
              <a:t>签名体制</a:t>
            </a:r>
            <a:endParaRPr lang="zh-CN" altLang="en-US" dirty="0"/>
          </a:p>
        </p:txBody>
      </p:sp>
      <p:sp>
        <p:nvSpPr>
          <p:cNvPr id="3" name="内容占位符 2"/>
          <p:cNvSpPr>
            <a:spLocks noGrp="1"/>
          </p:cNvSpPr>
          <p:nvPr>
            <p:ph idx="1"/>
          </p:nvPr>
        </p:nvSpPr>
        <p:spPr>
          <a:xfrm>
            <a:off x="457200" y="838200"/>
            <a:ext cx="8305800" cy="5638800"/>
          </a:xfrm>
        </p:spPr>
        <p:txBody>
          <a:bodyPr/>
          <a:lstStyle/>
          <a:p>
            <a:pPr eaLnBrk="1" hangingPunct="1">
              <a:lnSpc>
                <a:spcPct val="100000"/>
              </a:lnSpc>
            </a:pPr>
            <a:r>
              <a:rPr lang="en-US" altLang="zh-CN" sz="2000" dirty="0" smtClean="0">
                <a:latin typeface="Times New Roman" pitchFamily="18" charset="0"/>
                <a:cs typeface="Times New Roman" pitchFamily="18" charset="0"/>
              </a:rPr>
              <a:t>1985</a:t>
            </a:r>
            <a:r>
              <a:rPr lang="zh-CN" altLang="en-US" sz="2000" dirty="0" smtClean="0">
                <a:latin typeface="Times New Roman" pitchFamily="18" charset="0"/>
                <a:cs typeface="Times New Roman" pitchFamily="18" charset="0"/>
              </a:rPr>
              <a:t>年，</a:t>
            </a:r>
            <a:r>
              <a:rPr lang="en-US" altLang="zh-CN" sz="2000" dirty="0" err="1" smtClean="0">
                <a:latin typeface="Times New Roman" pitchFamily="18" charset="0"/>
                <a:cs typeface="Times New Roman" pitchFamily="18" charset="0"/>
              </a:rPr>
              <a:t>ElGamal</a:t>
            </a:r>
            <a:r>
              <a:rPr lang="en-US" altLang="zh-CN" sz="2000" dirty="0" smtClean="0">
                <a:latin typeface="Times New Roman" pitchFamily="18" charset="0"/>
                <a:cs typeface="Times New Roman" pitchFamily="18" charset="0"/>
              </a:rPr>
              <a:t> T. </a:t>
            </a:r>
            <a:r>
              <a:rPr lang="zh-CN" altLang="en-US" sz="2000" dirty="0" smtClean="0">
                <a:latin typeface="Times New Roman" pitchFamily="18" charset="0"/>
                <a:cs typeface="Times New Roman" pitchFamily="18" charset="0"/>
              </a:rPr>
              <a:t>提出了一个基于有限域上离散对数困难问题的数字签名体制，称为</a:t>
            </a:r>
            <a:r>
              <a:rPr lang="en-US" altLang="zh-CN" sz="2000" dirty="0" err="1" smtClean="0">
                <a:latin typeface="Times New Roman" pitchFamily="18" charset="0"/>
                <a:cs typeface="Times New Roman" pitchFamily="18" charset="0"/>
              </a:rPr>
              <a:t>ElGamal</a:t>
            </a:r>
            <a:r>
              <a:rPr lang="zh-CN" altLang="en-US" sz="2000" dirty="0" smtClean="0">
                <a:latin typeface="Times New Roman" pitchFamily="18" charset="0"/>
                <a:cs typeface="Times New Roman" pitchFamily="18" charset="0"/>
              </a:rPr>
              <a:t>数字签名体制</a:t>
            </a:r>
          </a:p>
          <a:p>
            <a:pPr eaLnBrk="1" hangingPunct="1">
              <a:lnSpc>
                <a:spcPct val="100000"/>
              </a:lnSpc>
            </a:pP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体制参数</a:t>
            </a:r>
            <a:endParaRPr lang="zh-CN" altLang="en-US" sz="2000" i="1" dirty="0" smtClean="0">
              <a:latin typeface="Times New Roman" pitchFamily="18" charset="0"/>
              <a:cs typeface="Times New Roman" pitchFamily="18" charset="0"/>
            </a:endParaRPr>
          </a:p>
          <a:p>
            <a:pPr lvl="1" eaLnBrk="1" hangingPunct="1">
              <a:lnSpc>
                <a:spcPct val="100000"/>
              </a:lnSpc>
            </a:pPr>
            <a:r>
              <a:rPr lang="en-US" altLang="zh-CN" sz="2000" i="1" dirty="0" smtClean="0">
                <a:latin typeface="Times New Roman" pitchFamily="18" charset="0"/>
                <a:cs typeface="Times New Roman" pitchFamily="18" charset="0"/>
              </a:rPr>
              <a:t>p</a:t>
            </a:r>
            <a:r>
              <a:rPr lang="zh-CN" altLang="en-US" sz="2000" dirty="0" smtClean="0">
                <a:latin typeface="Times New Roman" pitchFamily="18" charset="0"/>
                <a:cs typeface="Times New Roman" pitchFamily="18" charset="0"/>
              </a:rPr>
              <a:t>：大素数； </a:t>
            </a:r>
            <a:r>
              <a:rPr lang="en-US" altLang="zh-CN" sz="2000" i="1" dirty="0" smtClean="0">
                <a:latin typeface="Times New Roman" pitchFamily="18" charset="0"/>
                <a:cs typeface="Times New Roman" pitchFamily="18" charset="0"/>
              </a:rPr>
              <a:t>g</a:t>
            </a:r>
            <a:r>
              <a:rPr lang="zh-CN" altLang="en-US"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Z</a:t>
            </a:r>
            <a:r>
              <a:rPr lang="en-US" altLang="zh-CN" sz="2000" i="1" baseline="-25000" dirty="0" err="1"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的一个生成元；</a:t>
            </a:r>
            <a:endParaRPr lang="en-US" altLang="zh-CN" sz="2000" dirty="0" smtClean="0">
              <a:latin typeface="Times New Roman" pitchFamily="18" charset="0"/>
              <a:cs typeface="Times New Roman" pitchFamily="18" charset="0"/>
            </a:endParaRPr>
          </a:p>
          <a:p>
            <a:pPr lvl="1" eaLnBrk="1" hangingPunct="1">
              <a:lnSpc>
                <a:spcPct val="100000"/>
              </a:lnSpc>
            </a:pPr>
            <a:r>
              <a:rPr lang="en-US" altLang="zh-CN" sz="2000" i="1" dirty="0" smtClean="0">
                <a:latin typeface="Times New Roman" pitchFamily="18" charset="0"/>
                <a:cs typeface="Times New Roman" pitchFamily="18" charset="0"/>
              </a:rPr>
              <a:t>x</a:t>
            </a:r>
            <a:r>
              <a:rPr lang="zh-CN" altLang="en-US" sz="2000" dirty="0" smtClean="0">
                <a:latin typeface="Times New Roman" pitchFamily="18" charset="0"/>
                <a:cs typeface="Times New Roman" pitchFamily="18" charset="0"/>
              </a:rPr>
              <a:t>：用户</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的秘密钥，</a:t>
            </a:r>
            <a:r>
              <a:rPr lang="en-US" altLang="zh-CN" sz="2000" i="1" dirty="0" err="1" smtClean="0">
                <a:latin typeface="Times New Roman" pitchFamily="18" charset="0"/>
                <a:cs typeface="Times New Roman" pitchFamily="18" charset="0"/>
              </a:rPr>
              <a:t>x</a:t>
            </a:r>
            <a:r>
              <a:rPr lang="en-US" altLang="zh-CN" sz="2000" dirty="0" err="1" smtClean="0">
                <a:latin typeface="Times New Roman" pitchFamily="18" charset="0"/>
                <a:cs typeface="Times New Roman" pitchFamily="18" charset="0"/>
                <a:sym typeface="Symbol" pitchFamily="18" charset="2"/>
              </a:rPr>
              <a:t></a:t>
            </a:r>
            <a:r>
              <a:rPr lang="en-US" altLang="zh-CN" sz="2000" i="1" baseline="-25000" dirty="0" err="1" smtClean="0">
                <a:latin typeface="Times New Roman" pitchFamily="18" charset="0"/>
                <a:cs typeface="Times New Roman" pitchFamily="18" charset="0"/>
              </a:rPr>
              <a:t>R</a:t>
            </a:r>
            <a:r>
              <a:rPr lang="en-US" altLang="zh-CN" sz="2000" i="1" dirty="0" err="1" smtClean="0">
                <a:latin typeface="Times New Roman" pitchFamily="18" charset="0"/>
                <a:cs typeface="Times New Roman" pitchFamily="18" charset="0"/>
              </a:rPr>
              <a:t>Z</a:t>
            </a:r>
            <a:r>
              <a:rPr lang="en-US" altLang="zh-CN" sz="2000" i="1" baseline="-25000" dirty="0" err="1"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  </a:t>
            </a:r>
          </a:p>
          <a:p>
            <a:pPr lvl="1" eaLnBrk="1" hangingPunct="1">
              <a:lnSpc>
                <a:spcPct val="100000"/>
              </a:lnSpc>
            </a:pPr>
            <a:r>
              <a:rPr lang="en-US" altLang="zh-CN" sz="2000" i="1" dirty="0" smtClean="0">
                <a:latin typeface="Times New Roman" pitchFamily="18" charset="0"/>
                <a:cs typeface="Times New Roman" pitchFamily="18" charset="0"/>
              </a:rPr>
              <a:t>y</a:t>
            </a:r>
            <a:r>
              <a:rPr lang="zh-CN" altLang="en-US" sz="2000" dirty="0" smtClean="0">
                <a:latin typeface="Times New Roman" pitchFamily="18" charset="0"/>
                <a:cs typeface="Times New Roman" pitchFamily="18" charset="0"/>
              </a:rPr>
              <a:t>：用户</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的公开钥，</a:t>
            </a:r>
            <a:r>
              <a:rPr lang="en-US" altLang="zh-CN" sz="2000" i="1" dirty="0" err="1" smtClean="0">
                <a:latin typeface="Times New Roman" pitchFamily="18" charset="0"/>
                <a:cs typeface="Times New Roman" pitchFamily="18" charset="0"/>
              </a:rPr>
              <a:t>y</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p>
          <a:p>
            <a:pPr eaLnBrk="1" hangingPunct="1">
              <a:lnSpc>
                <a:spcPct val="110000"/>
              </a:lnSpc>
            </a:pPr>
            <a:r>
              <a:rPr lang="en-US" altLang="zh-CN" sz="2000" dirty="0" smtClean="0">
                <a:latin typeface="Times New Roman" pitchFamily="18" charset="0"/>
                <a:cs typeface="Times New Roman" pitchFamily="18" charset="0"/>
              </a:rPr>
              <a:t>(2) </a:t>
            </a:r>
            <a:r>
              <a:rPr lang="zh-CN" altLang="en-US" sz="2000" dirty="0" smtClean="0">
                <a:latin typeface="Times New Roman" pitchFamily="18" charset="0"/>
                <a:cs typeface="Times New Roman" pitchFamily="18" charset="0"/>
              </a:rPr>
              <a:t>签名的产生过程</a:t>
            </a:r>
          </a:p>
          <a:p>
            <a:pPr lvl="1" eaLnBrk="1" hangingPunct="1">
              <a:lnSpc>
                <a:spcPct val="110000"/>
              </a:lnSpc>
            </a:pPr>
            <a:r>
              <a:rPr lang="zh-CN" altLang="en-US" sz="2000" dirty="0" smtClean="0">
                <a:latin typeface="Times New Roman" pitchFamily="18" charset="0"/>
                <a:cs typeface="Times New Roman" pitchFamily="18" charset="0"/>
              </a:rPr>
              <a:t>对于待签名的消息</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执行以下步骤： </a:t>
            </a:r>
          </a:p>
          <a:p>
            <a:pPr lvl="1" eaLnBrk="1" hangingPunct="1">
              <a:lnSpc>
                <a:spcPct val="110000"/>
              </a:lnSpc>
            </a:pPr>
            <a:r>
              <a:rPr lang="zh-CN" altLang="en-US" sz="2000" dirty="0" smtClean="0">
                <a:latin typeface="Times New Roman" pitchFamily="18" charset="0"/>
                <a:cs typeface="Times New Roman" pitchFamily="18" charset="0"/>
              </a:rPr>
              <a:t>① 计算</a:t>
            </a:r>
            <a:r>
              <a:rPr lang="en-US" altLang="zh-CN" sz="2000" i="1"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的杂凑值</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p>
          <a:p>
            <a:pPr lvl="1" eaLnBrk="1" hangingPunct="1">
              <a:lnSpc>
                <a:spcPct val="110000"/>
              </a:lnSpc>
            </a:pPr>
            <a:r>
              <a:rPr lang="en-US" altLang="zh-CN" sz="2000" dirty="0" smtClean="0">
                <a:latin typeface="Times New Roman" pitchFamily="18" charset="0"/>
                <a:cs typeface="Times New Roman" pitchFamily="18" charset="0"/>
              </a:rPr>
              <a:t>② </a:t>
            </a:r>
            <a:r>
              <a:rPr lang="zh-CN" altLang="en-US" sz="2000" dirty="0" smtClean="0">
                <a:latin typeface="Times New Roman" pitchFamily="18" charset="0"/>
                <a:cs typeface="Times New Roman" pitchFamily="18" charset="0"/>
              </a:rPr>
              <a:t>选择随机数</a:t>
            </a:r>
            <a:r>
              <a:rPr lang="en-US" altLang="zh-CN" sz="2000" i="1" dirty="0"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k</a:t>
            </a:r>
            <a:r>
              <a:rPr lang="en-US" altLang="zh-CN" sz="2000" dirty="0" err="1"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rPr>
              <a:t>Z</a:t>
            </a:r>
            <a:r>
              <a:rPr lang="en-US" altLang="zh-CN" sz="2000" i="1" baseline="-25000" dirty="0" err="1"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a:t>
            </a:r>
            <a:r>
              <a:rPr lang="en-US" altLang="zh-CN" sz="2000" dirty="0" err="1" smtClean="0">
                <a:latin typeface="Times New Roman" pitchFamily="18" charset="0"/>
                <a:cs typeface="Times New Roman" pitchFamily="18" charset="0"/>
              </a:rPr>
              <a:t>gcd</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-1)=1</a:t>
            </a:r>
            <a:r>
              <a:rPr lang="zh-CN" altLang="en-US" sz="2000" dirty="0" smtClean="0">
                <a:latin typeface="Times New Roman" pitchFamily="18" charset="0"/>
                <a:cs typeface="Times New Roman" pitchFamily="18" charset="0"/>
              </a:rPr>
              <a:t>，计算</a:t>
            </a:r>
            <a:r>
              <a:rPr lang="en-US" altLang="zh-CN" sz="2000" i="1" dirty="0" err="1" smtClean="0">
                <a:latin typeface="Times New Roman" pitchFamily="18" charset="0"/>
                <a:cs typeface="Times New Roman" pitchFamily="18" charset="0"/>
              </a:rPr>
              <a:t>r</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p>
          <a:p>
            <a:pPr lvl="1" eaLnBrk="1" hangingPunct="1">
              <a:lnSpc>
                <a:spcPct val="110000"/>
              </a:lnSpc>
            </a:pPr>
            <a:r>
              <a:rPr lang="en-US" altLang="zh-CN" sz="2000" dirty="0" smtClean="0">
                <a:latin typeface="Times New Roman" pitchFamily="18" charset="0"/>
                <a:cs typeface="Times New Roman" pitchFamily="18" charset="0"/>
              </a:rPr>
              <a:t>③ </a:t>
            </a:r>
            <a:r>
              <a:rPr lang="zh-CN" altLang="en-US" sz="2000" dirty="0" smtClean="0">
                <a:latin typeface="Times New Roman" pitchFamily="18" charset="0"/>
                <a:cs typeface="Times New Roman" pitchFamily="18" charset="0"/>
              </a:rPr>
              <a:t>计算</a:t>
            </a:r>
            <a:r>
              <a:rPr lang="en-US" altLang="zh-CN" sz="2000" i="1" dirty="0" smtClean="0">
                <a:latin typeface="Times New Roman" pitchFamily="18" charset="0"/>
                <a:cs typeface="Times New Roman" pitchFamily="18" charset="0"/>
              </a:rPr>
              <a:t>s</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k</a:t>
            </a:r>
            <a:r>
              <a:rPr lang="en-US" altLang="zh-CN" sz="2000" baseline="30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xr</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，以</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r</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s</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作为产生的数字签名</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基于离散对数的签名体制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spcBef>
                <a:spcPts val="600"/>
              </a:spcBef>
            </a:pPr>
            <a:r>
              <a:rPr lang="en-US" altLang="zh-CN" dirty="0" smtClean="0"/>
              <a:t>6.1 </a:t>
            </a:r>
            <a:r>
              <a:rPr lang="zh-CN" altLang="en-US" dirty="0" smtClean="0"/>
              <a:t>数字签字概述</a:t>
            </a:r>
          </a:p>
          <a:p>
            <a:pPr eaLnBrk="1" hangingPunct="1">
              <a:spcBef>
                <a:spcPts val="600"/>
              </a:spcBef>
            </a:pPr>
            <a:r>
              <a:rPr lang="en-US" altLang="zh-CN" dirty="0" smtClean="0"/>
              <a:t>6.2 </a:t>
            </a:r>
            <a:r>
              <a:rPr lang="zh-CN" altLang="en-US" dirty="0" smtClean="0"/>
              <a:t>基于公钥加密的签名</a:t>
            </a:r>
            <a:r>
              <a:rPr lang="en-US" altLang="zh-CN" dirty="0" smtClean="0"/>
              <a:t>-RSA</a:t>
            </a:r>
            <a:r>
              <a:rPr lang="zh-CN" altLang="en-US" dirty="0" smtClean="0"/>
              <a:t>数字签名体制</a:t>
            </a:r>
          </a:p>
          <a:p>
            <a:pPr eaLnBrk="1" hangingPunct="1">
              <a:spcBef>
                <a:spcPts val="600"/>
              </a:spcBef>
            </a:pPr>
            <a:r>
              <a:rPr lang="en-US" altLang="zh-CN" dirty="0" smtClean="0"/>
              <a:t>6.3 </a:t>
            </a:r>
            <a:r>
              <a:rPr lang="zh-CN" altLang="en-US" dirty="0" smtClean="0"/>
              <a:t>基于离散对数的数字签名</a:t>
            </a:r>
            <a:endParaRPr lang="en-US" altLang="zh-CN" dirty="0" smtClean="0"/>
          </a:p>
          <a:p>
            <a:pPr eaLnBrk="1" hangingPunct="1">
              <a:spcBef>
                <a:spcPts val="600"/>
              </a:spcBef>
            </a:pPr>
            <a:r>
              <a:rPr lang="en-US" altLang="zh-CN" dirty="0" smtClean="0"/>
              <a:t>6.4 </a:t>
            </a:r>
            <a:r>
              <a:rPr lang="zh-CN" altLang="en-US" dirty="0" smtClean="0"/>
              <a:t>基于大数分解的数字签名</a:t>
            </a:r>
            <a:endParaRPr lang="en-US" altLang="zh-CN" dirty="0" smtClean="0"/>
          </a:p>
          <a:p>
            <a:pPr eaLnBrk="1" hangingPunct="1">
              <a:spcBef>
                <a:spcPts val="600"/>
              </a:spcBef>
            </a:pPr>
            <a:r>
              <a:rPr lang="en-US" altLang="zh-CN" dirty="0" smtClean="0"/>
              <a:t>6.5 </a:t>
            </a:r>
            <a:r>
              <a:rPr lang="zh-CN" altLang="en-US" dirty="0" smtClean="0"/>
              <a:t>基于身份的数字签名</a:t>
            </a:r>
            <a:endParaRPr lang="en-US" altLang="zh-CN" dirty="0" smtClean="0"/>
          </a:p>
          <a:p>
            <a:pPr eaLnBrk="1" hangingPunct="1">
              <a:spcBef>
                <a:spcPts val="600"/>
              </a:spcBef>
            </a:pPr>
            <a:r>
              <a:rPr lang="en-US" altLang="zh-CN" dirty="0" smtClean="0"/>
              <a:t>6.6 </a:t>
            </a:r>
            <a:r>
              <a:rPr lang="zh-CN" altLang="en-US" dirty="0" smtClean="0"/>
              <a:t>特殊用途的签名</a:t>
            </a:r>
            <a:endParaRPr lang="en-US" altLang="zh-CN" dirty="0" smtClean="0"/>
          </a:p>
          <a:p>
            <a:pPr eaLnBrk="1" hangingPunct="1">
              <a:spcBef>
                <a:spcPts val="600"/>
              </a:spcBef>
            </a:pPr>
            <a:r>
              <a:rPr lang="en-US" altLang="zh-CN" dirty="0" smtClean="0"/>
              <a:t>6.7 </a:t>
            </a:r>
            <a:r>
              <a:rPr lang="zh-CN" altLang="en-US" dirty="0" smtClean="0"/>
              <a:t>数字签名标准</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6.3.1  </a:t>
            </a:r>
            <a:r>
              <a:rPr lang="en-US" altLang="zh-CN" dirty="0" err="1" smtClean="0"/>
              <a:t>ElGamal</a:t>
            </a:r>
            <a:r>
              <a:rPr lang="zh-CN" altLang="en-US" dirty="0" smtClean="0"/>
              <a:t>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10000"/>
              </a:lnSpc>
            </a:pPr>
            <a:r>
              <a:rPr lang="en-US" altLang="zh-CN" sz="2000" dirty="0" smtClean="0">
                <a:latin typeface="Times New Roman" pitchFamily="18" charset="0"/>
                <a:cs typeface="Times New Roman" pitchFamily="18" charset="0"/>
              </a:rPr>
              <a:t>(3) </a:t>
            </a:r>
            <a:r>
              <a:rPr lang="zh-CN" altLang="en-US" sz="2000" dirty="0" smtClean="0">
                <a:latin typeface="Times New Roman" pitchFamily="18" charset="0"/>
                <a:cs typeface="Times New Roman" pitchFamily="18" charset="0"/>
              </a:rPr>
              <a:t>签名验证过程</a:t>
            </a:r>
          </a:p>
          <a:p>
            <a:pPr lvl="1" eaLnBrk="1" hangingPunct="1">
              <a:lnSpc>
                <a:spcPct val="110000"/>
              </a:lnSpc>
            </a:pPr>
            <a:r>
              <a:rPr lang="zh-CN" altLang="en-US" sz="2000" dirty="0" smtClean="0">
                <a:latin typeface="Times New Roman" pitchFamily="18" charset="0"/>
                <a:cs typeface="Times New Roman" pitchFamily="18" charset="0"/>
              </a:rPr>
              <a:t>接收方收到</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和数字签名</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s</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后，先计算</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，并按下式验证： </a:t>
            </a:r>
            <a:endParaRPr lang="zh-CN" altLang="en-US" sz="2000" i="1" dirty="0" smtClean="0">
              <a:latin typeface="Times New Roman" pitchFamily="18" charset="0"/>
              <a:cs typeface="Times New Roman" pitchFamily="18" charset="0"/>
            </a:endParaRPr>
          </a:p>
          <a:p>
            <a:pPr lvl="2" eaLnBrk="1" hangingPunct="1">
              <a:lnSpc>
                <a:spcPct val="110000"/>
              </a:lnSpc>
            </a:pPr>
            <a:r>
              <a:rPr lang="en-US" altLang="zh-CN" sz="2000" i="1" dirty="0" err="1" smtClean="0">
                <a:latin typeface="Times New Roman" pitchFamily="18" charset="0"/>
                <a:cs typeface="Times New Roman" pitchFamily="18" charset="0"/>
              </a:rPr>
              <a:t>Ver</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y</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s</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Ture</a:t>
            </a:r>
            <a:r>
              <a:rPr lang="en-US"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sym typeface="Symbol" pitchFamily="18" charset="2"/>
              </a:rPr>
              <a:t></a:t>
            </a:r>
            <a:r>
              <a:rPr lang="en-US" altLang="zh-CN" sz="2000" dirty="0" smtClean="0">
                <a:latin typeface="Times New Roman" pitchFamily="18" charset="0"/>
                <a:cs typeface="Times New Roman" pitchFamily="18" charset="0"/>
              </a:rPr>
              <a:t> </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H</a:t>
            </a:r>
            <a:r>
              <a:rPr lang="en-US" altLang="zh-CN" sz="2000" baseline="30000" dirty="0" smtClean="0">
                <a:latin typeface="Times New Roman" pitchFamily="18" charset="0"/>
                <a:cs typeface="Times New Roman" pitchFamily="18" charset="0"/>
              </a:rPr>
              <a:t>(</a:t>
            </a:r>
            <a:r>
              <a:rPr lang="en-US" altLang="zh-CN" sz="2000" i="1" baseline="30000" dirty="0" smtClean="0">
                <a:latin typeface="Times New Roman" pitchFamily="18" charset="0"/>
                <a:cs typeface="Times New Roman" pitchFamily="18" charset="0"/>
              </a:rPr>
              <a:t>m</a:t>
            </a:r>
            <a:r>
              <a:rPr lang="en-US" altLang="zh-CN" sz="2000" baseline="30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r</a:t>
            </a:r>
            <a:r>
              <a:rPr lang="en-US" altLang="zh-CN" sz="2000" i="1" baseline="30000" dirty="0" err="1" smtClean="0">
                <a:latin typeface="Times New Roman" pitchFamily="18" charset="0"/>
                <a:cs typeface="Times New Roman" pitchFamily="18" charset="0"/>
              </a:rPr>
              <a:t>s</a:t>
            </a:r>
            <a:r>
              <a:rPr lang="en-US" altLang="zh-CN" sz="2000" i="1" dirty="0" err="1" smtClean="0">
                <a:latin typeface="Times New Roman" pitchFamily="18" charset="0"/>
                <a:cs typeface="Times New Roman" pitchFamily="18" charset="0"/>
              </a:rPr>
              <a:t>y</a:t>
            </a:r>
            <a:r>
              <a:rPr lang="en-US" altLang="zh-CN" sz="2000" i="1" baseline="30000" dirty="0" err="1"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p>
          <a:p>
            <a:pPr lvl="1" eaLnBrk="1" hangingPunct="1">
              <a:lnSpc>
                <a:spcPct val="110000"/>
              </a:lnSpc>
            </a:pPr>
            <a:r>
              <a:rPr lang="zh-CN" altLang="en-US" sz="2000" dirty="0" smtClean="0">
                <a:latin typeface="Times New Roman" pitchFamily="18" charset="0"/>
                <a:cs typeface="Times New Roman" pitchFamily="18" charset="0"/>
              </a:rPr>
              <a:t>正确性可由下式证明：</a:t>
            </a:r>
            <a:endParaRPr lang="zh-CN" altLang="en-US" sz="2000" i="1" dirty="0" smtClean="0">
              <a:latin typeface="Times New Roman" pitchFamily="18" charset="0"/>
              <a:cs typeface="Times New Roman" pitchFamily="18" charset="0"/>
            </a:endParaRPr>
          </a:p>
          <a:p>
            <a:pPr lvl="2" eaLnBrk="1" hangingPunct="1">
              <a:lnSpc>
                <a:spcPct val="110000"/>
              </a:lnSpc>
            </a:pPr>
            <a:r>
              <a:rPr lang="en-US" altLang="zh-CN" sz="2000" i="1" dirty="0" err="1" smtClean="0">
                <a:latin typeface="Times New Roman" pitchFamily="18" charset="0"/>
                <a:cs typeface="Times New Roman" pitchFamily="18" charset="0"/>
              </a:rPr>
              <a:t>r</a:t>
            </a:r>
            <a:r>
              <a:rPr lang="en-US" altLang="zh-CN" sz="2000" i="1" baseline="30000" dirty="0" err="1" smtClean="0">
                <a:latin typeface="Times New Roman" pitchFamily="18" charset="0"/>
                <a:cs typeface="Times New Roman" pitchFamily="18" charset="0"/>
              </a:rPr>
              <a:t>s</a:t>
            </a:r>
            <a:r>
              <a:rPr lang="en-US" altLang="zh-CN" sz="2000" i="1" dirty="0" err="1" smtClean="0">
                <a:latin typeface="Times New Roman" pitchFamily="18" charset="0"/>
                <a:cs typeface="Times New Roman" pitchFamily="18" charset="0"/>
              </a:rPr>
              <a:t>y</a:t>
            </a:r>
            <a:r>
              <a:rPr lang="en-US" altLang="zh-CN" sz="2000" i="1" baseline="30000" dirty="0" err="1" smtClean="0">
                <a:latin typeface="Times New Roman" pitchFamily="18" charset="0"/>
                <a:cs typeface="Times New Roman" pitchFamily="18" charset="0"/>
              </a:rPr>
              <a:t>r</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rx</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ks</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rx</a:t>
            </a:r>
            <a:r>
              <a:rPr lang="en-US" altLang="zh-CN" sz="2000" baseline="30000" dirty="0" err="1" smtClean="0">
                <a:latin typeface="Times New Roman" pitchFamily="18" charset="0"/>
                <a:cs typeface="Times New Roman" pitchFamily="18" charset="0"/>
              </a:rPr>
              <a:t>+</a:t>
            </a:r>
            <a:r>
              <a:rPr lang="en-US" altLang="zh-CN" sz="2000" i="1" baseline="30000" dirty="0" err="1" smtClean="0">
                <a:latin typeface="Times New Roman" pitchFamily="18" charset="0"/>
                <a:cs typeface="Times New Roman" pitchFamily="18" charset="0"/>
              </a:rPr>
              <a:t>H</a:t>
            </a:r>
            <a:r>
              <a:rPr lang="en-US" altLang="zh-CN" sz="2000" baseline="30000" dirty="0" smtClean="0">
                <a:latin typeface="Times New Roman" pitchFamily="18" charset="0"/>
                <a:cs typeface="Times New Roman" pitchFamily="18" charset="0"/>
              </a:rPr>
              <a:t>(</a:t>
            </a:r>
            <a:r>
              <a:rPr lang="en-US" altLang="zh-CN" sz="2000" i="1" baseline="30000" dirty="0" smtClean="0">
                <a:latin typeface="Times New Roman" pitchFamily="18" charset="0"/>
                <a:cs typeface="Times New Roman" pitchFamily="18" charset="0"/>
              </a:rPr>
              <a:t>m</a:t>
            </a:r>
            <a:r>
              <a:rPr lang="en-US" altLang="zh-CN" sz="2000" baseline="30000" dirty="0" smtClean="0">
                <a:latin typeface="Times New Roman" pitchFamily="18" charset="0"/>
                <a:cs typeface="Times New Roman" pitchFamily="18" charset="0"/>
              </a:rPr>
              <a:t>)-</a:t>
            </a:r>
            <a:r>
              <a:rPr lang="en-US" altLang="zh-CN" sz="2000" i="1" baseline="30000" dirty="0" err="1" smtClean="0">
                <a:latin typeface="Times New Roman" pitchFamily="18" charset="0"/>
                <a:cs typeface="Times New Roman" pitchFamily="18" charset="0"/>
              </a:rPr>
              <a:t>rx</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H</a:t>
            </a:r>
            <a:r>
              <a:rPr lang="en-US" altLang="zh-CN" sz="2000" baseline="30000" dirty="0" smtClean="0">
                <a:latin typeface="Times New Roman" pitchFamily="18" charset="0"/>
                <a:cs typeface="Times New Roman" pitchFamily="18" charset="0"/>
              </a:rPr>
              <a:t>(</a:t>
            </a:r>
            <a:r>
              <a:rPr lang="en-US" altLang="zh-CN" sz="2000" i="1" baseline="30000" dirty="0" smtClean="0">
                <a:latin typeface="Times New Roman" pitchFamily="18" charset="0"/>
                <a:cs typeface="Times New Roman" pitchFamily="18" charset="0"/>
              </a:rPr>
              <a:t>m</a:t>
            </a:r>
            <a:r>
              <a:rPr lang="en-US" altLang="zh-CN" sz="2000" baseline="30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p>
          <a:p>
            <a:pPr eaLnBrk="1" hangingPunct="1">
              <a:lnSpc>
                <a:spcPct val="100000"/>
              </a:lnSpc>
            </a:pPr>
            <a:r>
              <a:rPr lang="zh-CN" altLang="en-US" sz="2000" dirty="0" smtClean="0">
                <a:solidFill>
                  <a:srgbClr val="0000FF"/>
                </a:solidFill>
                <a:latin typeface="Times New Roman" pitchFamily="18" charset="0"/>
                <a:cs typeface="Times New Roman" pitchFamily="18" charset="0"/>
              </a:rPr>
              <a:t>签名的安全性</a:t>
            </a:r>
            <a:endParaRPr lang="en-US" altLang="zh-CN" sz="2000" dirty="0" smtClean="0">
              <a:solidFill>
                <a:srgbClr val="0000FF"/>
              </a:solidFill>
              <a:latin typeface="Times New Roman" pitchFamily="18" charset="0"/>
              <a:cs typeface="Times New Roman" pitchFamily="18" charset="0"/>
            </a:endParaRPr>
          </a:p>
          <a:p>
            <a:pPr lvl="1" eaLnBrk="1" hangingPunct="1">
              <a:lnSpc>
                <a:spcPct val="100000"/>
              </a:lnSpc>
            </a:pPr>
            <a:r>
              <a:rPr lang="en-US" altLang="zh-CN" sz="2000" dirty="0" smtClean="0">
                <a:solidFill>
                  <a:srgbClr val="0000FF"/>
                </a:solidFill>
                <a:latin typeface="Times New Roman" pitchFamily="18" charset="0"/>
                <a:cs typeface="Times New Roman" pitchFamily="18" charset="0"/>
              </a:rPr>
              <a:t>1. </a:t>
            </a:r>
            <a:r>
              <a:rPr lang="zh-CN" altLang="en-US" sz="2000" dirty="0" smtClean="0">
                <a:solidFill>
                  <a:srgbClr val="0000FF"/>
                </a:solidFill>
                <a:latin typeface="Times New Roman" pitchFamily="18" charset="0"/>
                <a:cs typeface="Times New Roman" pitchFamily="18" charset="0"/>
              </a:rPr>
              <a:t>注意在公开参数一样的情况下，任何两次签名的会话密钥</a:t>
            </a:r>
            <a:r>
              <a:rPr lang="en-US" altLang="zh-CN" sz="2000" dirty="0" smtClean="0">
                <a:solidFill>
                  <a:srgbClr val="0000FF"/>
                </a:solidFill>
                <a:latin typeface="Times New Roman" pitchFamily="18" charset="0"/>
                <a:cs typeface="Times New Roman" pitchFamily="18" charset="0"/>
              </a:rPr>
              <a:t>k</a:t>
            </a:r>
            <a:r>
              <a:rPr lang="zh-CN" altLang="en-US" sz="2000" dirty="0" smtClean="0">
                <a:solidFill>
                  <a:srgbClr val="0000FF"/>
                </a:solidFill>
                <a:latin typeface="Times New Roman" pitchFamily="18" charset="0"/>
                <a:cs typeface="Times New Roman" pitchFamily="18" charset="0"/>
              </a:rPr>
              <a:t>应不等</a:t>
            </a:r>
            <a:endParaRPr lang="en-US" altLang="zh-CN" sz="2000" dirty="0" smtClean="0">
              <a:solidFill>
                <a:srgbClr val="0000FF"/>
              </a:solidFill>
              <a:latin typeface="Times New Roman" pitchFamily="18" charset="0"/>
              <a:cs typeface="Times New Roman" pitchFamily="18" charset="0"/>
            </a:endParaRPr>
          </a:p>
          <a:p>
            <a:pPr lvl="1" eaLnBrk="1" hangingPunct="1">
              <a:lnSpc>
                <a:spcPct val="100000"/>
              </a:lnSpc>
            </a:pPr>
            <a:r>
              <a:rPr lang="en-US" altLang="zh-CN" sz="2000" dirty="0" smtClean="0">
                <a:solidFill>
                  <a:srgbClr val="0000FF"/>
                </a:solidFill>
                <a:latin typeface="Times New Roman" pitchFamily="18" charset="0"/>
                <a:cs typeface="Times New Roman" pitchFamily="18" charset="0"/>
              </a:rPr>
              <a:t>2. p</a:t>
            </a:r>
            <a:r>
              <a:rPr lang="zh-CN" altLang="en-US" sz="2000" dirty="0" smtClean="0">
                <a:solidFill>
                  <a:srgbClr val="0000FF"/>
                </a:solidFill>
                <a:latin typeface="Times New Roman" pitchFamily="18" charset="0"/>
                <a:cs typeface="Times New Roman" pitchFamily="18" charset="0"/>
              </a:rPr>
              <a:t>最好</a:t>
            </a:r>
            <a:r>
              <a:rPr lang="en-US" altLang="zh-CN" sz="2000" dirty="0" smtClean="0">
                <a:solidFill>
                  <a:srgbClr val="0000FF"/>
                </a:solidFill>
                <a:latin typeface="Times New Roman" pitchFamily="18" charset="0"/>
                <a:cs typeface="Times New Roman" pitchFamily="18" charset="0"/>
              </a:rPr>
              <a:t>1024bit</a:t>
            </a:r>
            <a:r>
              <a:rPr lang="zh-CN" altLang="en-US" sz="2000" dirty="0" smtClean="0">
                <a:solidFill>
                  <a:srgbClr val="0000FF"/>
                </a:solidFill>
                <a:latin typeface="Times New Roman" pitchFamily="18" charset="0"/>
                <a:cs typeface="Times New Roman" pitchFamily="18" charset="0"/>
              </a:rPr>
              <a:t>以上，</a:t>
            </a:r>
            <a:r>
              <a:rPr lang="en-US" altLang="zh-CN" sz="2000" dirty="0" smtClean="0">
                <a:solidFill>
                  <a:srgbClr val="0000FF"/>
                </a:solidFill>
                <a:latin typeface="Times New Roman" pitchFamily="18" charset="0"/>
                <a:cs typeface="Times New Roman" pitchFamily="18" charset="0"/>
              </a:rPr>
              <a:t>p-1</a:t>
            </a:r>
            <a:r>
              <a:rPr lang="zh-CN" altLang="en-US" sz="2000" dirty="0" smtClean="0">
                <a:solidFill>
                  <a:srgbClr val="0000FF"/>
                </a:solidFill>
                <a:latin typeface="Times New Roman" pitchFamily="18" charset="0"/>
                <a:cs typeface="Times New Roman" pitchFamily="18" charset="0"/>
              </a:rPr>
              <a:t>有大素因子</a:t>
            </a:r>
          </a:p>
          <a:p>
            <a:pPr lvl="1" eaLnBrk="1" hangingPunct="1">
              <a:lnSpc>
                <a:spcPct val="100000"/>
              </a:lnSpc>
            </a:pPr>
            <a:r>
              <a:rPr lang="en-US" altLang="zh-CN" sz="2000" dirty="0" smtClean="0">
                <a:latin typeface="Times New Roman" pitchFamily="18" charset="0"/>
                <a:cs typeface="Times New Roman" pitchFamily="18" charset="0"/>
              </a:rPr>
              <a:t>3. </a:t>
            </a:r>
            <a:r>
              <a:rPr lang="zh-CN" altLang="en-US" sz="2000" dirty="0" smtClean="0">
                <a:latin typeface="Times New Roman" pitchFamily="18" charset="0"/>
                <a:cs typeface="Times New Roman" pitchFamily="18" charset="0"/>
              </a:rPr>
              <a:t>存在性伪造</a:t>
            </a:r>
            <a:endParaRPr lang="en-US" altLang="zh-CN" sz="2000" dirty="0" smtClean="0">
              <a:latin typeface="Times New Roman" pitchFamily="18" charset="0"/>
              <a:cs typeface="Times New Roman" pitchFamily="18" charset="0"/>
            </a:endParaRPr>
          </a:p>
          <a:p>
            <a:pPr eaLnBrk="1" hangingPunct="1">
              <a:lnSpc>
                <a:spcPct val="100000"/>
              </a:lnSpc>
            </a:pPr>
            <a:r>
              <a:rPr lang="zh-CN" altLang="en-US" sz="2000" dirty="0" smtClean="0">
                <a:solidFill>
                  <a:srgbClr val="0000FF"/>
                </a:solidFill>
                <a:latin typeface="Times New Roman" pitchFamily="18" charset="0"/>
                <a:cs typeface="Times New Roman" pitchFamily="18" charset="0"/>
              </a:rPr>
              <a:t>签名的效率优化，详见</a:t>
            </a:r>
            <a:r>
              <a:rPr lang="en-US" altLang="zh-CN" sz="2000" dirty="0" smtClean="0">
                <a:solidFill>
                  <a:srgbClr val="0000FF"/>
                </a:solidFill>
                <a:latin typeface="Times New Roman" pitchFamily="18" charset="0"/>
                <a:cs typeface="Times New Roman" pitchFamily="18" charset="0"/>
              </a:rPr>
              <a:t>6.3.3</a:t>
            </a:r>
            <a:r>
              <a:rPr lang="zh-CN" altLang="en-US" sz="2000" dirty="0" smtClean="0">
                <a:solidFill>
                  <a:srgbClr val="0000FF"/>
                </a:solidFill>
                <a:latin typeface="Times New Roman" pitchFamily="18" charset="0"/>
                <a:cs typeface="Times New Roman" pitchFamily="18" charset="0"/>
              </a:rPr>
              <a:t>节</a:t>
            </a:r>
            <a:r>
              <a:rPr lang="zh-CN" altLang="en-US" sz="2000" dirty="0" smtClean="0">
                <a:solidFill>
                  <a:srgbClr val="0000FF"/>
                </a:solidFill>
                <a:latin typeface="Times New Roman" pitchFamily="18" charset="0"/>
                <a:cs typeface="Times New Roman" pitchFamily="18" charset="0"/>
              </a:rPr>
              <a:t>和</a:t>
            </a:r>
            <a:r>
              <a:rPr lang="en-US" altLang="zh-CN" sz="2000" dirty="0" smtClean="0">
                <a:solidFill>
                  <a:srgbClr val="0000FF"/>
                </a:solidFill>
                <a:latin typeface="Times New Roman" pitchFamily="18" charset="0"/>
                <a:cs typeface="Times New Roman" pitchFamily="18" charset="0"/>
              </a:rPr>
              <a:t>6.7.1</a:t>
            </a:r>
            <a:r>
              <a:rPr lang="zh-CN" altLang="en-US" sz="2000" dirty="0" smtClean="0">
                <a:solidFill>
                  <a:srgbClr val="0000FF"/>
                </a:solidFill>
                <a:latin typeface="Times New Roman" pitchFamily="18" charset="0"/>
                <a:cs typeface="Times New Roman" pitchFamily="18" charset="0"/>
              </a:rPr>
              <a:t>节</a:t>
            </a:r>
            <a:endParaRPr lang="en-US" altLang="zh-CN" sz="2000" dirty="0" smtClean="0">
              <a:solidFill>
                <a:srgbClr val="0000FF"/>
              </a:solidFill>
              <a:latin typeface="Times New Roman" pitchFamily="18" charset="0"/>
              <a:cs typeface="Times New Roman" pitchFamily="18" charset="0"/>
            </a:endParaRPr>
          </a:p>
          <a:p>
            <a:pPr lvl="1" eaLnBrk="1" hangingPunct="1">
              <a:lnSpc>
                <a:spcPct val="100000"/>
              </a:lnSpc>
            </a:pPr>
            <a:r>
              <a:rPr lang="en-US" altLang="zh-CN" sz="2000" dirty="0" smtClean="0">
                <a:latin typeface="Times New Roman" pitchFamily="18" charset="0"/>
                <a:cs typeface="Times New Roman" pitchFamily="18" charset="0"/>
              </a:rPr>
              <a:t>1. </a:t>
            </a:r>
            <a:r>
              <a:rPr lang="en-US" altLang="zh-CN" sz="2000" dirty="0" err="1" smtClean="0">
                <a:latin typeface="Times New Roman" pitchFamily="18" charset="0"/>
                <a:cs typeface="Times New Roman" pitchFamily="18" charset="0"/>
              </a:rPr>
              <a:t>ElGamal</a:t>
            </a:r>
            <a:r>
              <a:rPr lang="zh-CN" altLang="en-US" sz="2000" dirty="0" smtClean="0">
                <a:latin typeface="Times New Roman" pitchFamily="18" charset="0"/>
                <a:cs typeface="Times New Roman" pitchFamily="18" charset="0"/>
              </a:rPr>
              <a:t>签名的某些变形更简洁</a:t>
            </a:r>
            <a:endParaRPr lang="en-US" altLang="zh-CN" sz="2000" dirty="0" smtClean="0">
              <a:latin typeface="Times New Roman" pitchFamily="18" charset="0"/>
              <a:cs typeface="Times New Roman" pitchFamily="18" charset="0"/>
            </a:endParaRPr>
          </a:p>
          <a:p>
            <a:pPr lvl="1" eaLnBrk="1" hangingPunct="1">
              <a:lnSpc>
                <a:spcPct val="100000"/>
              </a:lnSpc>
            </a:pPr>
            <a:r>
              <a:rPr lang="en-US" altLang="zh-CN" sz="2000" dirty="0" smtClean="0">
                <a:latin typeface="Times New Roman" pitchFamily="18" charset="0"/>
                <a:cs typeface="Times New Roman" pitchFamily="18" charset="0"/>
              </a:rPr>
              <a:t>2. </a:t>
            </a:r>
            <a:r>
              <a:rPr lang="zh-CN" altLang="en-US" sz="2000" dirty="0" smtClean="0">
                <a:latin typeface="Times New Roman" pitchFamily="18" charset="0"/>
                <a:cs typeface="Times New Roman" pitchFamily="18" charset="0"/>
              </a:rPr>
              <a:t>为使签名更短，</a:t>
            </a:r>
            <a:r>
              <a:rPr lang="en-US" altLang="zh-CN" sz="2000" dirty="0" err="1" smtClean="0">
                <a:latin typeface="Times New Roman" pitchFamily="18" charset="0"/>
                <a:cs typeface="Times New Roman" pitchFamily="18" charset="0"/>
              </a:rPr>
              <a:t>ElGamal</a:t>
            </a:r>
            <a:r>
              <a:rPr lang="zh-CN" altLang="en-US" sz="2000" dirty="0" smtClean="0">
                <a:latin typeface="Times New Roman" pitchFamily="18" charset="0"/>
                <a:cs typeface="Times New Roman" pitchFamily="18" charset="0"/>
              </a:rPr>
              <a:t>签名被优化在子群上实现，如</a:t>
            </a:r>
            <a:r>
              <a:rPr lang="en-US" altLang="zh-CN" sz="2000" dirty="0" smtClean="0">
                <a:latin typeface="Times New Roman" pitchFamily="18" charset="0"/>
                <a:cs typeface="Times New Roman" pitchFamily="18" charset="0"/>
              </a:rPr>
              <a:t>DSA</a:t>
            </a:r>
            <a:r>
              <a:rPr lang="zh-CN" altLang="en-US" sz="2000" dirty="0" smtClean="0">
                <a:latin typeface="Times New Roman" pitchFamily="18" charset="0"/>
                <a:cs typeface="Times New Roman" pitchFamily="18" charset="0"/>
              </a:rPr>
              <a:t>算法等</a:t>
            </a:r>
            <a:endParaRPr lang="en-US" altLang="zh-CN" sz="2000" dirty="0" smtClean="0">
              <a:latin typeface="Times New Roman" pitchFamily="18" charset="0"/>
              <a:cs typeface="Times New Roman" pitchFamily="18" charset="0"/>
            </a:endParaRPr>
          </a:p>
          <a:p>
            <a:pPr lvl="1" eaLnBrk="1" hangingPunct="1">
              <a:lnSpc>
                <a:spcPct val="100000"/>
              </a:lnSpc>
            </a:pPr>
            <a:endParaRPr lang="zh-CN" altLang="en-US" sz="20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基于离散对数的签名体制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6.3.2  </a:t>
            </a:r>
            <a:r>
              <a:rPr lang="en-US" altLang="zh-CN" dirty="0" err="1" smtClean="0"/>
              <a:t>ElGamal</a:t>
            </a:r>
            <a:r>
              <a:rPr lang="zh-CN" altLang="en-US" dirty="0" smtClean="0"/>
              <a:t>签名体制的安全性</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en-US" altLang="zh-CN" dirty="0" smtClean="0">
                <a:latin typeface="Times New Roman" pitchFamily="18" charset="0"/>
                <a:cs typeface="Times New Roman" pitchFamily="18" charset="0"/>
              </a:rPr>
              <a:t>1. </a:t>
            </a:r>
            <a:r>
              <a:rPr lang="zh-CN" altLang="en-US" dirty="0" smtClean="0">
                <a:latin typeface="Times New Roman" pitchFamily="18" charset="0"/>
                <a:cs typeface="Times New Roman" pitchFamily="18" charset="0"/>
              </a:rPr>
              <a:t>存在性伪造</a:t>
            </a:r>
            <a:endParaRPr lang="en-US" altLang="zh-CN" dirty="0" smtClean="0">
              <a:latin typeface="Times New Roman" pitchFamily="18" charset="0"/>
              <a:cs typeface="Times New Roman" pitchFamily="18" charset="0"/>
            </a:endParaRPr>
          </a:p>
          <a:p>
            <a:pPr lvl="1" eaLnBrk="1" hangingPunct="1">
              <a:lnSpc>
                <a:spcPct val="100000"/>
              </a:lnSpc>
            </a:pPr>
            <a:r>
              <a:rPr lang="zh-CN" altLang="en-US" dirty="0" smtClean="0">
                <a:latin typeface="Times New Roman" pitchFamily="18" charset="0"/>
                <a:cs typeface="Times New Roman" pitchFamily="18" charset="0"/>
              </a:rPr>
              <a:t>攻击者同时选择数据</a:t>
            </a:r>
            <a:r>
              <a:rPr lang="en-US" altLang="zh-CN" dirty="0" smtClean="0">
                <a:latin typeface="Times New Roman" pitchFamily="18" charset="0"/>
                <a:cs typeface="Times New Roman" pitchFamily="18" charset="0"/>
              </a:rPr>
              <a:t>M</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r</a:t>
            </a:r>
            <a:r>
              <a:rPr lang="zh-CN" altLang="en-US" dirty="0" smtClean="0">
                <a:latin typeface="Times New Roman" pitchFamily="18" charset="0"/>
                <a:cs typeface="Times New Roman" pitchFamily="18" charset="0"/>
              </a:rPr>
              <a:t>和</a:t>
            </a:r>
            <a:r>
              <a:rPr lang="en-US" altLang="zh-CN" dirty="0" smtClean="0">
                <a:latin typeface="Times New Roman" pitchFamily="18" charset="0"/>
                <a:cs typeface="Times New Roman" pitchFamily="18" charset="0"/>
              </a:rPr>
              <a:t>s</a:t>
            </a:r>
            <a:r>
              <a:rPr lang="zh-CN" altLang="en-US" dirty="0" smtClean="0">
                <a:latin typeface="Times New Roman" pitchFamily="18" charset="0"/>
                <a:cs typeface="Times New Roman" pitchFamily="18" charset="0"/>
              </a:rPr>
              <a:t>，使得</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r,s</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是</a:t>
            </a:r>
            <a:r>
              <a:rPr lang="en-US" altLang="zh-CN" dirty="0" smtClean="0">
                <a:latin typeface="Times New Roman" pitchFamily="18" charset="0"/>
                <a:cs typeface="Times New Roman" pitchFamily="18" charset="0"/>
              </a:rPr>
              <a:t>M</a:t>
            </a:r>
            <a:r>
              <a:rPr lang="zh-CN" altLang="en-US" dirty="0" smtClean="0">
                <a:latin typeface="Times New Roman" pitchFamily="18" charset="0"/>
                <a:cs typeface="Times New Roman" pitchFamily="18" charset="0"/>
              </a:rPr>
              <a:t>的签名</a:t>
            </a:r>
            <a:endParaRPr lang="en-US" altLang="zh-CN" dirty="0" smtClean="0">
              <a:latin typeface="Times New Roman" pitchFamily="18" charset="0"/>
              <a:cs typeface="Times New Roman" pitchFamily="18" charset="0"/>
            </a:endParaRPr>
          </a:p>
          <a:p>
            <a:pPr lvl="1" eaLnBrk="1" hangingPunct="1">
              <a:lnSpc>
                <a:spcPct val="100000"/>
              </a:lnSpc>
            </a:pPr>
            <a:r>
              <a:rPr lang="zh-CN" altLang="en-US" dirty="0" smtClean="0">
                <a:latin typeface="Times New Roman" pitchFamily="18" charset="0"/>
                <a:cs typeface="Times New Roman" pitchFamily="18" charset="0"/>
              </a:rPr>
              <a:t>这种攻击方法可能获得成功。</a:t>
            </a:r>
            <a:endParaRPr lang="en-US" altLang="zh-CN" dirty="0" smtClean="0">
              <a:latin typeface="Times New Roman" pitchFamily="18" charset="0"/>
              <a:cs typeface="Times New Roman" pitchFamily="18" charset="0"/>
            </a:endParaRPr>
          </a:p>
          <a:p>
            <a:pPr lvl="1" eaLnBrk="1" hangingPunct="1">
              <a:lnSpc>
                <a:spcPct val="100000"/>
              </a:lnSpc>
            </a:pPr>
            <a:r>
              <a:rPr lang="zh-CN" altLang="en-US" dirty="0" smtClean="0">
                <a:latin typeface="Times New Roman" pitchFamily="18" charset="0"/>
                <a:cs typeface="Times New Roman" pitchFamily="18" charset="0"/>
              </a:rPr>
              <a:t>攻击者首先选择整数</a:t>
            </a:r>
            <a:r>
              <a:rPr lang="en-US" altLang="zh-CN" dirty="0" err="1"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和</a:t>
            </a:r>
            <a:r>
              <a:rPr lang="en-US" altLang="zh-CN" dirty="0" smtClean="0">
                <a:latin typeface="Times New Roman" pitchFamily="18" charset="0"/>
                <a:cs typeface="Times New Roman" pitchFamily="18" charset="0"/>
              </a:rPr>
              <a:t>j</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sym typeface="Symbol"/>
              </a:rPr>
              <a:t>i, j p-2, </a:t>
            </a:r>
            <a:r>
              <a:rPr lang="en-US" altLang="zh-CN" dirty="0" err="1" smtClean="0">
                <a:latin typeface="Times New Roman" pitchFamily="18" charset="0"/>
                <a:cs typeface="Times New Roman" pitchFamily="18" charset="0"/>
                <a:sym typeface="Symbol"/>
              </a:rPr>
              <a:t>gcd</a:t>
            </a:r>
            <a:r>
              <a:rPr lang="en-US" altLang="zh-CN" dirty="0" smtClean="0">
                <a:latin typeface="Times New Roman" pitchFamily="18" charset="0"/>
                <a:cs typeface="Times New Roman" pitchFamily="18" charset="0"/>
                <a:sym typeface="Symbol"/>
              </a:rPr>
              <a:t>(j, p-1)=1, </a:t>
            </a:r>
            <a:r>
              <a:rPr lang="zh-CN" altLang="en-US" dirty="0" smtClean="0">
                <a:latin typeface="Times New Roman" pitchFamily="18" charset="0"/>
                <a:cs typeface="Times New Roman" pitchFamily="18" charset="0"/>
                <a:sym typeface="Symbol"/>
              </a:rPr>
              <a:t>计算</a:t>
            </a:r>
            <a:endParaRPr lang="en-US" altLang="zh-CN" dirty="0" smtClean="0">
              <a:latin typeface="Times New Roman" pitchFamily="18" charset="0"/>
              <a:cs typeface="Times New Roman" pitchFamily="18" charset="0"/>
              <a:sym typeface="Symbol"/>
            </a:endParaRPr>
          </a:p>
          <a:p>
            <a:pPr lvl="2" eaLnBrk="1" hangingPunct="1">
              <a:lnSpc>
                <a:spcPct val="100000"/>
              </a:lnSpc>
            </a:pPr>
            <a:r>
              <a:rPr lang="en-US" altLang="zh-CN" i="1" dirty="0" smtClean="0">
                <a:latin typeface="Times New Roman" pitchFamily="18" charset="0"/>
                <a:cs typeface="Times New Roman" pitchFamily="18" charset="0"/>
                <a:sym typeface="Symbol"/>
              </a:rPr>
              <a:t>r</a:t>
            </a:r>
            <a:r>
              <a:rPr lang="en-US" altLang="zh-CN" dirty="0" smtClean="0">
                <a:latin typeface="Times New Roman" pitchFamily="18" charset="0"/>
                <a:cs typeface="Times New Roman" pitchFamily="18" charset="0"/>
                <a:sym typeface="Symbol"/>
              </a:rPr>
              <a:t>=</a:t>
            </a:r>
            <a:r>
              <a:rPr lang="en-US" altLang="zh-CN" i="1" dirty="0" err="1" smtClean="0">
                <a:latin typeface="Times New Roman" pitchFamily="18" charset="0"/>
                <a:cs typeface="Times New Roman" pitchFamily="18" charset="0"/>
                <a:sym typeface="Symbol"/>
              </a:rPr>
              <a:t>g</a:t>
            </a:r>
            <a:r>
              <a:rPr lang="en-US" altLang="zh-CN" i="1" baseline="30000" dirty="0" err="1" smtClean="0">
                <a:latin typeface="Times New Roman" pitchFamily="18" charset="0"/>
                <a:cs typeface="Times New Roman" pitchFamily="18" charset="0"/>
                <a:sym typeface="Symbol"/>
              </a:rPr>
              <a:t>i</a:t>
            </a:r>
            <a:r>
              <a:rPr lang="en-US" altLang="zh-CN" dirty="0" err="1" smtClean="0">
                <a:latin typeface="Times New Roman" pitchFamily="18" charset="0"/>
                <a:cs typeface="Times New Roman" pitchFamily="18" charset="0"/>
                <a:sym typeface="Symbol"/>
              </a:rPr>
              <a:t>y</a:t>
            </a:r>
            <a:r>
              <a:rPr lang="en-US" altLang="zh-CN" i="1" baseline="30000" dirty="0" err="1" smtClean="0">
                <a:latin typeface="Times New Roman" pitchFamily="18" charset="0"/>
                <a:cs typeface="Times New Roman" pitchFamily="18" charset="0"/>
                <a:sym typeface="Symbol"/>
              </a:rPr>
              <a:t>j</a:t>
            </a:r>
            <a:r>
              <a:rPr lang="en-US" altLang="zh-CN" dirty="0" smtClean="0">
                <a:latin typeface="Times New Roman" pitchFamily="18" charset="0"/>
                <a:cs typeface="Times New Roman" pitchFamily="18" charset="0"/>
                <a:sym typeface="Symbol"/>
              </a:rPr>
              <a:t> </a:t>
            </a:r>
            <a:r>
              <a:rPr lang="en-US" altLang="zh-CN" dirty="0" err="1" smtClean="0">
                <a:latin typeface="Times New Roman" pitchFamily="18" charset="0"/>
                <a:cs typeface="Times New Roman" pitchFamily="18" charset="0"/>
                <a:sym typeface="Symbol"/>
              </a:rPr>
              <a:t>modp</a:t>
            </a:r>
            <a:r>
              <a:rPr lang="zh-CN" altLang="en-US" dirty="0" smtClean="0">
                <a:latin typeface="Times New Roman" pitchFamily="18" charset="0"/>
                <a:cs typeface="Times New Roman" pitchFamily="18" charset="0"/>
                <a:sym typeface="Symbol"/>
              </a:rPr>
              <a:t>，</a:t>
            </a:r>
            <a:r>
              <a:rPr lang="en-US" altLang="zh-CN" i="1" dirty="0" smtClean="0">
                <a:latin typeface="Times New Roman" pitchFamily="18" charset="0"/>
                <a:cs typeface="Times New Roman" pitchFamily="18" charset="0"/>
                <a:sym typeface="Symbol"/>
              </a:rPr>
              <a:t>s</a:t>
            </a:r>
            <a:r>
              <a:rPr lang="en-US" altLang="zh-CN" dirty="0" smtClean="0">
                <a:latin typeface="Times New Roman" pitchFamily="18" charset="0"/>
                <a:cs typeface="Times New Roman" pitchFamily="18" charset="0"/>
                <a:sym typeface="Symbol"/>
              </a:rPr>
              <a:t>=-rj</a:t>
            </a:r>
            <a:r>
              <a:rPr lang="en-US" altLang="zh-CN" i="1" baseline="30000" dirty="0" smtClean="0">
                <a:latin typeface="Times New Roman" pitchFamily="18" charset="0"/>
                <a:cs typeface="Times New Roman" pitchFamily="18" charset="0"/>
                <a:sym typeface="Symbol"/>
              </a:rPr>
              <a:t>-</a:t>
            </a:r>
            <a:r>
              <a:rPr lang="en-US" altLang="zh-CN" baseline="30000" dirty="0" smtClean="0">
                <a:latin typeface="Times New Roman" pitchFamily="18" charset="0"/>
                <a:cs typeface="Times New Roman" pitchFamily="18" charset="0"/>
                <a:sym typeface="Symbol"/>
              </a:rPr>
              <a:t>1</a:t>
            </a:r>
            <a:r>
              <a:rPr lang="en-US" altLang="zh-CN" dirty="0" smtClean="0">
                <a:latin typeface="Times New Roman" pitchFamily="18" charset="0"/>
                <a:cs typeface="Times New Roman" pitchFamily="18" charset="0"/>
                <a:sym typeface="Symbol"/>
              </a:rPr>
              <a:t> modp-1</a:t>
            </a:r>
            <a:r>
              <a:rPr lang="zh-CN" altLang="en-US"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sym typeface="Symbol"/>
              </a:rPr>
              <a:t>M =-rij</a:t>
            </a:r>
            <a:r>
              <a:rPr lang="en-US" altLang="zh-CN" i="1" baseline="30000" dirty="0" smtClean="0">
                <a:latin typeface="Times New Roman" pitchFamily="18" charset="0"/>
                <a:cs typeface="Times New Roman" pitchFamily="18" charset="0"/>
                <a:sym typeface="Symbol"/>
              </a:rPr>
              <a:t>-</a:t>
            </a:r>
            <a:r>
              <a:rPr lang="en-US" altLang="zh-CN" baseline="30000" dirty="0" smtClean="0">
                <a:latin typeface="Times New Roman" pitchFamily="18" charset="0"/>
                <a:cs typeface="Times New Roman" pitchFamily="18" charset="0"/>
                <a:sym typeface="Symbol"/>
              </a:rPr>
              <a:t>1</a:t>
            </a:r>
            <a:r>
              <a:rPr lang="en-US" altLang="zh-CN" dirty="0" smtClean="0">
                <a:latin typeface="Times New Roman" pitchFamily="18" charset="0"/>
                <a:cs typeface="Times New Roman" pitchFamily="18" charset="0"/>
                <a:sym typeface="Symbol"/>
              </a:rPr>
              <a:t> modp-1</a:t>
            </a:r>
          </a:p>
          <a:p>
            <a:pPr lvl="2" eaLnBrk="1" hangingPunct="1">
              <a:lnSpc>
                <a:spcPct val="100000"/>
              </a:lnSpc>
            </a:pPr>
            <a:r>
              <a:rPr lang="zh-CN" altLang="en-US" dirty="0" smtClean="0">
                <a:latin typeface="Times New Roman" pitchFamily="18" charset="0"/>
                <a:cs typeface="Times New Roman" pitchFamily="18" charset="0"/>
              </a:rPr>
              <a:t>由于</a:t>
            </a:r>
            <a:r>
              <a:rPr lang="en-US" altLang="zh-CN" dirty="0" err="1" smtClean="0">
                <a:latin typeface="Times New Roman" pitchFamily="18" charset="0"/>
                <a:cs typeface="Times New Roman" pitchFamily="18" charset="0"/>
              </a:rPr>
              <a:t>y</a:t>
            </a:r>
            <a:r>
              <a:rPr lang="en-US" altLang="zh-CN" baseline="30000" dirty="0" err="1" smtClean="0">
                <a:latin typeface="Times New Roman" pitchFamily="18" charset="0"/>
                <a:cs typeface="Times New Roman" pitchFamily="18" charset="0"/>
              </a:rPr>
              <a:t>r</a:t>
            </a:r>
            <a:r>
              <a:rPr lang="en-US" altLang="zh-CN" dirty="0" err="1" smtClean="0">
                <a:latin typeface="Times New Roman" pitchFamily="18" charset="0"/>
                <a:cs typeface="Times New Roman" pitchFamily="18" charset="0"/>
                <a:sym typeface="Symbol"/>
              </a:rPr>
              <a:t>r</a:t>
            </a:r>
            <a:r>
              <a:rPr lang="en-US" altLang="zh-CN" baseline="30000" dirty="0" err="1" smtClean="0">
                <a:latin typeface="Times New Roman" pitchFamily="18" charset="0"/>
                <a:cs typeface="Times New Roman" pitchFamily="18" charset="0"/>
                <a:sym typeface="Symbol"/>
              </a:rPr>
              <a:t>s</a:t>
            </a:r>
            <a:r>
              <a:rPr lang="en-US" altLang="zh-CN"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y</a:t>
            </a:r>
            <a:r>
              <a:rPr lang="en-US" altLang="zh-CN" baseline="30000"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sym typeface="Symbol"/>
              </a:rPr>
              <a:t>(</a:t>
            </a:r>
            <a:r>
              <a:rPr lang="en-US" altLang="zh-CN" dirty="0" err="1" smtClean="0">
                <a:latin typeface="Times New Roman" pitchFamily="18" charset="0"/>
                <a:cs typeface="Times New Roman" pitchFamily="18" charset="0"/>
                <a:sym typeface="Symbol"/>
              </a:rPr>
              <a:t>g</a:t>
            </a:r>
            <a:r>
              <a:rPr lang="en-US" altLang="zh-CN" baseline="30000" dirty="0" err="1" smtClean="0">
                <a:latin typeface="Times New Roman" pitchFamily="18" charset="0"/>
                <a:cs typeface="Times New Roman" pitchFamily="18" charset="0"/>
                <a:sym typeface="Symbol"/>
              </a:rPr>
              <a:t>i</a:t>
            </a:r>
            <a:r>
              <a:rPr lang="en-US" altLang="zh-CN" dirty="0" err="1" smtClean="0">
                <a:latin typeface="Times New Roman" pitchFamily="18" charset="0"/>
                <a:cs typeface="Times New Roman" pitchFamily="18" charset="0"/>
                <a:sym typeface="Symbol"/>
              </a:rPr>
              <a:t></a:t>
            </a:r>
            <a:r>
              <a:rPr lang="en-US" altLang="zh-CN" dirty="0" err="1" smtClean="0">
                <a:latin typeface="Times New Roman" pitchFamily="18" charset="0"/>
                <a:cs typeface="Times New Roman" pitchFamily="18" charset="0"/>
              </a:rPr>
              <a:t>y</a:t>
            </a:r>
            <a:r>
              <a:rPr lang="en-US" altLang="zh-CN" baseline="30000" dirty="0" err="1" smtClean="0">
                <a:latin typeface="Times New Roman" pitchFamily="18" charset="0"/>
                <a:cs typeface="Times New Roman" pitchFamily="18" charset="0"/>
              </a:rPr>
              <a:t>j</a:t>
            </a:r>
            <a:r>
              <a:rPr lang="en-US" altLang="zh-CN" dirty="0" smtClean="0">
                <a:latin typeface="Times New Roman" pitchFamily="18" charset="0"/>
                <a:cs typeface="Times New Roman" pitchFamily="18" charset="0"/>
                <a:sym typeface="Symbol"/>
              </a:rPr>
              <a:t>)</a:t>
            </a:r>
            <a:r>
              <a:rPr lang="en-US" altLang="zh-CN" baseline="30000" dirty="0" smtClean="0">
                <a:latin typeface="Times New Roman" pitchFamily="18" charset="0"/>
                <a:cs typeface="Times New Roman" pitchFamily="18" charset="0"/>
                <a:sym typeface="Symbol"/>
              </a:rPr>
              <a:t>-</a:t>
            </a:r>
            <a:r>
              <a:rPr lang="en-US" altLang="zh-CN" baseline="30000" dirty="0" err="1" smtClean="0">
                <a:latin typeface="Times New Roman" pitchFamily="18" charset="0"/>
                <a:cs typeface="Times New Roman" pitchFamily="18" charset="0"/>
                <a:sym typeface="Symbol"/>
              </a:rPr>
              <a:t>rj</a:t>
            </a:r>
            <a:r>
              <a:rPr lang="en-US" altLang="zh-CN" baseline="30000" dirty="0" smtClean="0">
                <a:latin typeface="Times New Roman" pitchFamily="18" charset="0"/>
                <a:cs typeface="Times New Roman" pitchFamily="18" charset="0"/>
                <a:sym typeface="Symbol"/>
              </a:rPr>
              <a:t>^-1</a:t>
            </a:r>
            <a:r>
              <a:rPr lang="en-US" altLang="zh-CN" dirty="0" smtClean="0">
                <a:latin typeface="Times New Roman" pitchFamily="18" charset="0"/>
                <a:cs typeface="Times New Roman" pitchFamily="18" charset="0"/>
                <a:sym typeface="Symbol"/>
              </a:rPr>
              <a:t> =</a:t>
            </a:r>
            <a:r>
              <a:rPr lang="en-US" altLang="zh-CN" dirty="0" err="1" smtClean="0">
                <a:latin typeface="Times New Roman" pitchFamily="18" charset="0"/>
                <a:cs typeface="Times New Roman" pitchFamily="18" charset="0"/>
              </a:rPr>
              <a:t>y</a:t>
            </a:r>
            <a:r>
              <a:rPr lang="en-US" altLang="zh-CN" baseline="30000" dirty="0" err="1" smtClean="0">
                <a:latin typeface="Times New Roman" pitchFamily="18" charset="0"/>
                <a:cs typeface="Times New Roman" pitchFamily="18" charset="0"/>
              </a:rPr>
              <a:t>r</a:t>
            </a:r>
            <a:r>
              <a:rPr lang="en-US" altLang="zh-CN" dirty="0" err="1" smtClean="0">
                <a:latin typeface="Times New Roman" pitchFamily="18" charset="0"/>
                <a:cs typeface="Times New Roman" pitchFamily="18" charset="0"/>
                <a:sym typeface="Symbol"/>
              </a:rPr>
              <a:t>g</a:t>
            </a:r>
            <a:r>
              <a:rPr lang="en-US" altLang="zh-CN" baseline="30000" dirty="0" err="1" smtClean="0">
                <a:latin typeface="Times New Roman" pitchFamily="18" charset="0"/>
                <a:cs typeface="Times New Roman" pitchFamily="18" charset="0"/>
                <a:sym typeface="Symbol"/>
              </a:rPr>
              <a:t>-irj</a:t>
            </a:r>
            <a:r>
              <a:rPr lang="en-US" altLang="zh-CN" baseline="30000" dirty="0" smtClean="0">
                <a:latin typeface="Times New Roman" pitchFamily="18" charset="0"/>
                <a:cs typeface="Times New Roman" pitchFamily="18" charset="0"/>
                <a:sym typeface="Symbol"/>
              </a:rPr>
              <a:t>^-1</a:t>
            </a:r>
            <a:r>
              <a:rPr lang="en-US" altLang="zh-CN"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y</a:t>
            </a:r>
            <a:r>
              <a:rPr lang="en-US" altLang="zh-CN" baseline="30000" dirty="0" smtClean="0">
                <a:latin typeface="Times New Roman" pitchFamily="18" charset="0"/>
                <a:cs typeface="Times New Roman" pitchFamily="18" charset="0"/>
                <a:sym typeface="Symbol"/>
              </a:rPr>
              <a:t>-r</a:t>
            </a:r>
            <a:r>
              <a:rPr lang="en-US" altLang="zh-CN" dirty="0" smtClean="0">
                <a:latin typeface="Times New Roman" pitchFamily="18" charset="0"/>
                <a:cs typeface="Times New Roman" pitchFamily="18" charset="0"/>
                <a:sym typeface="Symbol"/>
              </a:rPr>
              <a:t>=g</a:t>
            </a:r>
            <a:r>
              <a:rPr lang="en-US" altLang="zh-CN" baseline="30000" dirty="0" smtClean="0">
                <a:latin typeface="Times New Roman" pitchFamily="18" charset="0"/>
                <a:cs typeface="Times New Roman" pitchFamily="18" charset="0"/>
                <a:sym typeface="Symbol"/>
              </a:rPr>
              <a:t>-</a:t>
            </a:r>
            <a:r>
              <a:rPr lang="en-US" altLang="zh-CN" baseline="30000" dirty="0" err="1" smtClean="0">
                <a:latin typeface="Times New Roman" pitchFamily="18" charset="0"/>
                <a:cs typeface="Times New Roman" pitchFamily="18" charset="0"/>
                <a:sym typeface="Symbol"/>
              </a:rPr>
              <a:t>irj</a:t>
            </a:r>
            <a:r>
              <a:rPr lang="en-US" altLang="zh-CN" baseline="30000" dirty="0" smtClean="0">
                <a:latin typeface="Times New Roman" pitchFamily="18" charset="0"/>
                <a:cs typeface="Times New Roman" pitchFamily="18" charset="0"/>
                <a:sym typeface="Symbol"/>
              </a:rPr>
              <a:t>^-1</a:t>
            </a:r>
            <a:r>
              <a:rPr lang="en-US" altLang="zh-CN" dirty="0" smtClean="0">
                <a:latin typeface="Times New Roman" pitchFamily="18" charset="0"/>
                <a:cs typeface="Times New Roman" pitchFamily="18" charset="0"/>
                <a:sym typeface="Symbol"/>
              </a:rPr>
              <a:t>=</a:t>
            </a:r>
            <a:r>
              <a:rPr lang="en-US" altLang="zh-CN" dirty="0" err="1" smtClean="0">
                <a:latin typeface="Times New Roman" pitchFamily="18" charset="0"/>
                <a:cs typeface="Times New Roman" pitchFamily="18" charset="0"/>
                <a:sym typeface="Symbol"/>
              </a:rPr>
              <a:t>g</a:t>
            </a:r>
            <a:r>
              <a:rPr lang="en-US" altLang="zh-CN" baseline="30000" dirty="0" err="1" smtClean="0">
                <a:latin typeface="Times New Roman" pitchFamily="18" charset="0"/>
                <a:cs typeface="Times New Roman" pitchFamily="18" charset="0"/>
                <a:sym typeface="Symbol"/>
              </a:rPr>
              <a:t>M</a:t>
            </a:r>
            <a:r>
              <a:rPr lang="en-US" altLang="zh-CN" dirty="0" smtClean="0">
                <a:latin typeface="Times New Roman" pitchFamily="18" charset="0"/>
                <a:cs typeface="Times New Roman" pitchFamily="18" charset="0"/>
                <a:sym typeface="Symbol"/>
              </a:rPr>
              <a:t> </a:t>
            </a:r>
            <a:r>
              <a:rPr lang="en-US" altLang="zh-CN" dirty="0" err="1" smtClean="0">
                <a:latin typeface="Times New Roman" pitchFamily="18" charset="0"/>
                <a:cs typeface="Times New Roman" pitchFamily="18" charset="0"/>
                <a:sym typeface="Symbol"/>
              </a:rPr>
              <a:t>modp</a:t>
            </a:r>
            <a:endParaRPr lang="zh-CN" altLang="en-US" dirty="0" smtClean="0">
              <a:latin typeface="Times New Roman" pitchFamily="18" charset="0"/>
              <a:cs typeface="Times New Roman" pitchFamily="18" charset="0"/>
            </a:endParaRPr>
          </a:p>
          <a:p>
            <a:pPr lvl="2" eaLnBrk="1" hangingPunct="1">
              <a:lnSpc>
                <a:spcPct val="100000"/>
              </a:lnSpc>
            </a:pPr>
            <a:r>
              <a:rPr lang="zh-CN" altLang="en-US" dirty="0" smtClean="0">
                <a:latin typeface="Times New Roman" pitchFamily="18" charset="0"/>
                <a:cs typeface="Times New Roman" pitchFamily="18" charset="0"/>
              </a:rPr>
              <a:t>所以</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r,s</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是消息</a:t>
            </a:r>
            <a:r>
              <a:rPr lang="en-US" altLang="zh-CN" dirty="0" smtClean="0">
                <a:latin typeface="Times New Roman" pitchFamily="18" charset="0"/>
                <a:cs typeface="Times New Roman" pitchFamily="18" charset="0"/>
              </a:rPr>
              <a:t>M</a:t>
            </a:r>
            <a:r>
              <a:rPr lang="zh-CN" altLang="en-US" dirty="0" smtClean="0">
                <a:latin typeface="Times New Roman" pitchFamily="18" charset="0"/>
                <a:cs typeface="Times New Roman" pitchFamily="18" charset="0"/>
              </a:rPr>
              <a:t>的有效签名</a:t>
            </a:r>
            <a:endParaRPr lang="en-US" altLang="zh-CN" dirty="0" smtClean="0">
              <a:latin typeface="Times New Roman" pitchFamily="18" charset="0"/>
              <a:cs typeface="Times New Roman" pitchFamily="18" charset="0"/>
            </a:endParaRPr>
          </a:p>
          <a:p>
            <a:pPr lvl="2" eaLnBrk="1" hangingPunct="1">
              <a:lnSpc>
                <a:spcPct val="100000"/>
              </a:lnSpc>
            </a:pPr>
            <a:r>
              <a:rPr lang="zh-CN" altLang="en-US" dirty="0" smtClean="0">
                <a:latin typeface="Times New Roman" pitchFamily="18" charset="0"/>
                <a:cs typeface="Times New Roman" pitchFamily="18" charset="0"/>
              </a:rPr>
              <a:t>抵抗的方法是对消息的</a:t>
            </a:r>
            <a:r>
              <a:rPr lang="en-US" altLang="zh-CN" dirty="0" smtClean="0">
                <a:latin typeface="Times New Roman" pitchFamily="18" charset="0"/>
                <a:cs typeface="Times New Roman" pitchFamily="18" charset="0"/>
              </a:rPr>
              <a:t>hash</a:t>
            </a:r>
            <a:r>
              <a:rPr lang="zh-CN" altLang="en-US" dirty="0" smtClean="0">
                <a:latin typeface="Times New Roman" pitchFamily="18" charset="0"/>
                <a:cs typeface="Times New Roman" pitchFamily="18" charset="0"/>
              </a:rPr>
              <a:t>签名而不是直接签名</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基于离散对数的签名体制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6.3.2  </a:t>
            </a:r>
            <a:r>
              <a:rPr lang="en-US" altLang="zh-CN" dirty="0" err="1" smtClean="0"/>
              <a:t>ElGamal</a:t>
            </a:r>
            <a:r>
              <a:rPr lang="zh-CN" altLang="en-US" dirty="0" smtClean="0"/>
              <a:t>签名体制的安全性</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en-US" altLang="zh-CN" dirty="0" smtClean="0">
                <a:latin typeface="Times New Roman" pitchFamily="18" charset="0"/>
                <a:cs typeface="Times New Roman" pitchFamily="18" charset="0"/>
              </a:rPr>
              <a:t>2. </a:t>
            </a:r>
            <a:r>
              <a:rPr lang="zh-CN" altLang="en-US" dirty="0" smtClean="0">
                <a:latin typeface="Times New Roman" pitchFamily="18" charset="0"/>
                <a:cs typeface="Times New Roman" pitchFamily="18" charset="0"/>
              </a:rPr>
              <a:t>已知消息攻击的存在性伪造</a:t>
            </a:r>
            <a:endParaRPr lang="en-US" altLang="zh-CN" dirty="0" smtClean="0">
              <a:latin typeface="Times New Roman" pitchFamily="18" charset="0"/>
              <a:cs typeface="Times New Roman" pitchFamily="18" charset="0"/>
            </a:endParaRPr>
          </a:p>
          <a:p>
            <a:pPr lvl="1" eaLnBrk="1" hangingPunct="1">
              <a:lnSpc>
                <a:spcPct val="100000"/>
              </a:lnSpc>
            </a:pPr>
            <a:r>
              <a:rPr lang="zh-CN" altLang="en-US" sz="2000" dirty="0" smtClean="0">
                <a:latin typeface="Times New Roman" pitchFamily="18" charset="0"/>
                <a:cs typeface="Times New Roman" pitchFamily="18" charset="0"/>
                <a:sym typeface="Symbol"/>
              </a:rPr>
              <a:t>假设攻击者知道</a:t>
            </a:r>
            <a:r>
              <a:rPr lang="en-US" altLang="zh-CN" sz="2000" dirty="0" smtClean="0">
                <a:latin typeface="Times New Roman" pitchFamily="18" charset="0"/>
                <a:cs typeface="Times New Roman" pitchFamily="18" charset="0"/>
              </a:rPr>
              <a:t>(</a:t>
            </a:r>
            <a:r>
              <a:rPr lang="en-US" altLang="zh-CN" sz="2000" dirty="0" err="1" smtClean="0">
                <a:latin typeface="Times New Roman" pitchFamily="18" charset="0"/>
                <a:cs typeface="Times New Roman" pitchFamily="18" charset="0"/>
              </a:rPr>
              <a:t>r,s</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是消息</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的签名，则攻击者可利用它来伪造其它消息的签名。</a:t>
            </a:r>
            <a:endParaRPr lang="en-US" altLang="zh-CN" sz="2000" dirty="0" smtClean="0">
              <a:latin typeface="Times New Roman" pitchFamily="18" charset="0"/>
              <a:cs typeface="Times New Roman" pitchFamily="18" charset="0"/>
            </a:endParaRPr>
          </a:p>
          <a:p>
            <a:pPr lvl="1" eaLnBrk="1" hangingPunct="1">
              <a:lnSpc>
                <a:spcPct val="100000"/>
              </a:lnSpc>
            </a:pPr>
            <a:r>
              <a:rPr lang="zh-CN" altLang="en-US" sz="2000" dirty="0" smtClean="0">
                <a:latin typeface="Times New Roman" pitchFamily="18" charset="0"/>
                <a:cs typeface="Times New Roman" pitchFamily="18" charset="0"/>
                <a:sym typeface="Symbol"/>
              </a:rPr>
              <a:t>选择整数</a:t>
            </a:r>
            <a:r>
              <a:rPr lang="en-US" altLang="zh-CN" sz="2000" i="1" dirty="0" err="1" smtClean="0">
                <a:latin typeface="Times New Roman" pitchFamily="18" charset="0"/>
                <a:cs typeface="Times New Roman" pitchFamily="18" charset="0"/>
                <a:sym typeface="Symbol"/>
              </a:rPr>
              <a:t>l</a:t>
            </a:r>
            <a:r>
              <a:rPr lang="en-US" altLang="zh-CN" sz="2000" dirty="0" err="1" smtClean="0">
                <a:latin typeface="Times New Roman" pitchFamily="18" charset="0"/>
                <a:cs typeface="Times New Roman" pitchFamily="18" charset="0"/>
                <a:sym typeface="Symbol"/>
              </a:rPr>
              <a:t>,i,j</a:t>
            </a:r>
            <a:r>
              <a:rPr lang="zh-CN" altLang="en-US" sz="2000" dirty="0" smtClean="0">
                <a:latin typeface="Times New Roman" pitchFamily="18" charset="0"/>
                <a:cs typeface="Times New Roman" pitchFamily="18" charset="0"/>
                <a:sym typeface="Symbol"/>
              </a:rPr>
              <a:t>，</a:t>
            </a:r>
            <a:r>
              <a:rPr lang="en-US" altLang="zh-CN" sz="2000" dirty="0" smtClean="0">
                <a:latin typeface="Times New Roman" pitchFamily="18" charset="0"/>
                <a:cs typeface="Times New Roman" pitchFamily="18" charset="0"/>
                <a:sym typeface="Symbol"/>
              </a:rPr>
              <a:t>0 </a:t>
            </a:r>
            <a:r>
              <a:rPr lang="en-US" altLang="zh-CN" sz="2000" i="1" dirty="0" err="1" smtClean="0">
                <a:latin typeface="Times New Roman" pitchFamily="18" charset="0"/>
                <a:cs typeface="Times New Roman" pitchFamily="18" charset="0"/>
                <a:sym typeface="Symbol"/>
              </a:rPr>
              <a:t>l</a:t>
            </a:r>
            <a:r>
              <a:rPr lang="en-US" altLang="zh-CN" sz="2000" dirty="0" err="1" smtClean="0">
                <a:latin typeface="Times New Roman" pitchFamily="18" charset="0"/>
                <a:cs typeface="Times New Roman" pitchFamily="18" charset="0"/>
                <a:sym typeface="Symbol"/>
              </a:rPr>
              <a:t>,i,j</a:t>
            </a:r>
            <a:r>
              <a:rPr lang="en-US" altLang="zh-CN" sz="2000" dirty="0" smtClean="0">
                <a:latin typeface="Times New Roman" pitchFamily="18" charset="0"/>
                <a:cs typeface="Times New Roman" pitchFamily="18" charset="0"/>
                <a:sym typeface="Symbol"/>
              </a:rPr>
              <a:t> p-2</a:t>
            </a:r>
            <a:r>
              <a:rPr lang="zh-CN" altLang="en-US" sz="2000" dirty="0" smtClean="0">
                <a:latin typeface="Times New Roman" pitchFamily="18" charset="0"/>
                <a:cs typeface="Times New Roman" pitchFamily="18" charset="0"/>
                <a:sym typeface="Symbol"/>
              </a:rPr>
              <a:t>，</a:t>
            </a:r>
            <a:r>
              <a:rPr lang="en-US" altLang="zh-CN" sz="2000" dirty="0" smtClean="0">
                <a:latin typeface="Times New Roman" pitchFamily="18" charset="0"/>
                <a:cs typeface="Times New Roman" pitchFamily="18" charset="0"/>
                <a:sym typeface="Symbol"/>
              </a:rPr>
              <a:t> </a:t>
            </a:r>
            <a:r>
              <a:rPr lang="en-US" altLang="zh-CN" sz="2000" dirty="0" err="1" smtClean="0">
                <a:latin typeface="Times New Roman" pitchFamily="18" charset="0"/>
                <a:cs typeface="Times New Roman" pitchFamily="18" charset="0"/>
                <a:sym typeface="Symbol"/>
              </a:rPr>
              <a:t>gcd</a:t>
            </a:r>
            <a:r>
              <a:rPr lang="en-US" altLang="zh-CN" sz="2000" dirty="0" smtClean="0">
                <a:latin typeface="Times New Roman" pitchFamily="18" charset="0"/>
                <a:cs typeface="Times New Roman" pitchFamily="18" charset="0"/>
                <a:sym typeface="Symbol"/>
              </a:rPr>
              <a:t>(</a:t>
            </a:r>
            <a:r>
              <a:rPr lang="en-US" altLang="zh-CN" sz="2000" i="1" dirty="0" err="1" smtClean="0">
                <a:latin typeface="Times New Roman" pitchFamily="18" charset="0"/>
                <a:cs typeface="Times New Roman" pitchFamily="18" charset="0"/>
                <a:sym typeface="Symbol"/>
              </a:rPr>
              <a:t>l</a:t>
            </a:r>
            <a:r>
              <a:rPr lang="en-US" altLang="zh-CN" sz="2000" dirty="0" err="1" smtClean="0">
                <a:latin typeface="Times New Roman" pitchFamily="18" charset="0"/>
                <a:cs typeface="Times New Roman" pitchFamily="18" charset="0"/>
                <a:sym typeface="Symbol"/>
              </a:rPr>
              <a:t>r-js</a:t>
            </a:r>
            <a:r>
              <a:rPr lang="en-US" altLang="zh-CN" sz="2000" dirty="0" smtClean="0">
                <a:latin typeface="Times New Roman" pitchFamily="18" charset="0"/>
                <a:cs typeface="Times New Roman" pitchFamily="18" charset="0"/>
                <a:sym typeface="Symbol"/>
              </a:rPr>
              <a:t>, p-1)=1, </a:t>
            </a:r>
            <a:r>
              <a:rPr lang="zh-CN" altLang="en-US" sz="2000" dirty="0" smtClean="0">
                <a:latin typeface="Times New Roman" pitchFamily="18" charset="0"/>
                <a:cs typeface="Times New Roman" pitchFamily="18" charset="0"/>
                <a:sym typeface="Symbol"/>
              </a:rPr>
              <a:t>计算</a:t>
            </a:r>
            <a:endParaRPr lang="en-US" altLang="zh-CN" sz="2000" dirty="0" smtClean="0">
              <a:latin typeface="Times New Roman" pitchFamily="18" charset="0"/>
              <a:cs typeface="Times New Roman" pitchFamily="18" charset="0"/>
              <a:sym typeface="Symbol"/>
            </a:endParaRPr>
          </a:p>
          <a:p>
            <a:pPr lvl="2" eaLnBrk="1" hangingPunct="1">
              <a:lnSpc>
                <a:spcPct val="100000"/>
              </a:lnSpc>
            </a:pPr>
            <a:r>
              <a:rPr lang="en-US" altLang="zh-CN" sz="2000" dirty="0" smtClean="0">
                <a:latin typeface="Times New Roman" pitchFamily="18" charset="0"/>
                <a:cs typeface="Times New Roman" pitchFamily="18" charset="0"/>
                <a:sym typeface="Symbol"/>
              </a:rPr>
              <a:t>u=</a:t>
            </a:r>
            <a:r>
              <a:rPr lang="en-US" altLang="zh-CN" sz="2000" i="1" dirty="0" err="1" smtClean="0">
                <a:latin typeface="Times New Roman" pitchFamily="18" charset="0"/>
                <a:cs typeface="Times New Roman" pitchFamily="18" charset="0"/>
                <a:sym typeface="Symbol"/>
              </a:rPr>
              <a:t>r</a:t>
            </a:r>
            <a:r>
              <a:rPr lang="en-US" altLang="zh-CN" sz="2000" i="1" baseline="30000" dirty="0" err="1" smtClean="0">
                <a:latin typeface="Times New Roman" pitchFamily="18" charset="0"/>
                <a:cs typeface="Times New Roman" pitchFamily="18" charset="0"/>
                <a:sym typeface="Symbol"/>
              </a:rPr>
              <a:t>l</a:t>
            </a:r>
            <a:r>
              <a:rPr lang="en-US" altLang="zh-CN" sz="2000" dirty="0" err="1" smtClean="0">
                <a:latin typeface="Times New Roman" pitchFamily="18" charset="0"/>
                <a:cs typeface="Times New Roman" pitchFamily="18" charset="0"/>
                <a:sym typeface="Symbol"/>
              </a:rPr>
              <a:t></a:t>
            </a:r>
            <a:r>
              <a:rPr lang="en-US" altLang="zh-CN" sz="2000" i="1" dirty="0" err="1" smtClean="0">
                <a:latin typeface="Times New Roman" pitchFamily="18" charset="0"/>
                <a:cs typeface="Times New Roman" pitchFamily="18" charset="0"/>
                <a:sym typeface="Symbol"/>
              </a:rPr>
              <a:t>g</a:t>
            </a:r>
            <a:r>
              <a:rPr lang="en-US" altLang="zh-CN" sz="2000" i="1" baseline="30000" dirty="0" err="1" smtClean="0">
                <a:latin typeface="Times New Roman" pitchFamily="18" charset="0"/>
                <a:cs typeface="Times New Roman" pitchFamily="18" charset="0"/>
                <a:sym typeface="Symbol"/>
              </a:rPr>
              <a:t>i</a:t>
            </a:r>
            <a:r>
              <a:rPr lang="en-US" altLang="zh-CN" sz="2000" dirty="0" err="1" smtClean="0">
                <a:latin typeface="Times New Roman" pitchFamily="18" charset="0"/>
                <a:cs typeface="Times New Roman" pitchFamily="18" charset="0"/>
                <a:sym typeface="Symbol"/>
              </a:rPr>
              <a:t>y</a:t>
            </a:r>
            <a:r>
              <a:rPr lang="en-US" altLang="zh-CN" sz="2000" i="1" baseline="30000" dirty="0" err="1" smtClean="0">
                <a:latin typeface="Times New Roman" pitchFamily="18" charset="0"/>
                <a:cs typeface="Times New Roman" pitchFamily="18" charset="0"/>
                <a:sym typeface="Symbol"/>
              </a:rPr>
              <a:t>j</a:t>
            </a:r>
            <a:r>
              <a:rPr lang="en-US" altLang="zh-CN" sz="2000" dirty="0" smtClean="0">
                <a:latin typeface="Times New Roman" pitchFamily="18" charset="0"/>
                <a:cs typeface="Times New Roman" pitchFamily="18" charset="0"/>
                <a:sym typeface="Symbol"/>
              </a:rPr>
              <a:t> </a:t>
            </a:r>
            <a:r>
              <a:rPr lang="en-US" altLang="zh-CN" sz="2000" dirty="0" err="1" smtClean="0">
                <a:latin typeface="Times New Roman" pitchFamily="18" charset="0"/>
                <a:cs typeface="Times New Roman" pitchFamily="18" charset="0"/>
                <a:sym typeface="Symbol"/>
              </a:rPr>
              <a:t>modp</a:t>
            </a:r>
            <a:r>
              <a:rPr lang="zh-CN" altLang="en-US" sz="2000" dirty="0" smtClean="0">
                <a:latin typeface="Times New Roman" pitchFamily="18" charset="0"/>
                <a:cs typeface="Times New Roman" pitchFamily="18" charset="0"/>
                <a:sym typeface="Symbol"/>
              </a:rPr>
              <a:t>，</a:t>
            </a:r>
            <a:r>
              <a:rPr lang="en-US" altLang="zh-CN" sz="2000" dirty="0" smtClean="0">
                <a:latin typeface="Times New Roman" pitchFamily="18" charset="0"/>
                <a:cs typeface="Times New Roman" pitchFamily="18" charset="0"/>
                <a:sym typeface="Symbol"/>
              </a:rPr>
              <a:t>v=</a:t>
            </a:r>
            <a:r>
              <a:rPr lang="en-US" altLang="zh-CN" sz="2000" dirty="0" err="1" smtClean="0">
                <a:latin typeface="Times New Roman" pitchFamily="18" charset="0"/>
                <a:cs typeface="Times New Roman" pitchFamily="18" charset="0"/>
                <a:sym typeface="Symbol"/>
              </a:rPr>
              <a:t>su</a:t>
            </a:r>
            <a:r>
              <a:rPr lang="en-US" altLang="zh-CN" sz="2000" dirty="0" smtClean="0">
                <a:latin typeface="Times New Roman" pitchFamily="18" charset="0"/>
                <a:cs typeface="Times New Roman" pitchFamily="18" charset="0"/>
                <a:sym typeface="Symbol"/>
              </a:rPr>
              <a:t>(</a:t>
            </a:r>
            <a:r>
              <a:rPr lang="en-US" altLang="zh-CN" sz="2000" i="1" dirty="0" err="1" smtClean="0">
                <a:latin typeface="Times New Roman" pitchFamily="18" charset="0"/>
                <a:cs typeface="Times New Roman" pitchFamily="18" charset="0"/>
                <a:sym typeface="Symbol"/>
              </a:rPr>
              <a:t>l</a:t>
            </a:r>
            <a:r>
              <a:rPr lang="en-US" altLang="zh-CN" sz="2000" dirty="0" err="1" smtClean="0">
                <a:latin typeface="Times New Roman" pitchFamily="18" charset="0"/>
                <a:cs typeface="Times New Roman" pitchFamily="18" charset="0"/>
                <a:sym typeface="Symbol"/>
              </a:rPr>
              <a:t>r-js</a:t>
            </a:r>
            <a:r>
              <a:rPr lang="en-US" altLang="zh-CN" sz="2000" dirty="0" smtClean="0">
                <a:latin typeface="Times New Roman" pitchFamily="18" charset="0"/>
                <a:cs typeface="Times New Roman" pitchFamily="18" charset="0"/>
                <a:sym typeface="Symbol"/>
              </a:rPr>
              <a:t>)</a:t>
            </a:r>
            <a:r>
              <a:rPr lang="en-US" altLang="zh-CN" sz="2000" i="1" baseline="30000" dirty="0" smtClean="0">
                <a:latin typeface="Times New Roman" pitchFamily="18" charset="0"/>
                <a:cs typeface="Times New Roman" pitchFamily="18" charset="0"/>
                <a:sym typeface="Symbol"/>
              </a:rPr>
              <a:t>-</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 modp-1</a:t>
            </a:r>
          </a:p>
          <a:p>
            <a:pPr lvl="2" eaLnBrk="1" hangingPunct="1">
              <a:lnSpc>
                <a:spcPct val="100000"/>
              </a:lnSpc>
            </a:pPr>
            <a:r>
              <a:rPr lang="en-US" altLang="zh-CN" sz="2000" dirty="0" smtClean="0">
                <a:latin typeface="Times New Roman" pitchFamily="18" charset="0"/>
                <a:cs typeface="Times New Roman" pitchFamily="18" charset="0"/>
                <a:sym typeface="Symbol"/>
              </a:rPr>
              <a:t>W=u(</a:t>
            </a:r>
            <a:r>
              <a:rPr lang="en-US" altLang="zh-CN" sz="2000" i="1" dirty="0" err="1" smtClean="0">
                <a:latin typeface="Times New Roman" pitchFamily="18" charset="0"/>
                <a:cs typeface="Times New Roman" pitchFamily="18" charset="0"/>
                <a:sym typeface="Symbol"/>
              </a:rPr>
              <a:t>l</a:t>
            </a:r>
            <a:r>
              <a:rPr lang="en-US" altLang="zh-CN" sz="2000" dirty="0" err="1" smtClean="0">
                <a:latin typeface="Times New Roman" pitchFamily="18" charset="0"/>
                <a:cs typeface="Times New Roman" pitchFamily="18" charset="0"/>
                <a:sym typeface="Symbol"/>
              </a:rPr>
              <a:t>M+i</a:t>
            </a:r>
            <a:r>
              <a:rPr lang="en-US" altLang="zh-CN" sz="2000" dirty="0" smtClean="0">
                <a:latin typeface="Times New Roman" pitchFamily="18" charset="0"/>
                <a:cs typeface="Times New Roman" pitchFamily="18" charset="0"/>
                <a:sym typeface="Symbol"/>
              </a:rPr>
              <a:t> s)(</a:t>
            </a:r>
            <a:r>
              <a:rPr lang="en-US" altLang="zh-CN" sz="2000" i="1" dirty="0" err="1" smtClean="0">
                <a:latin typeface="Times New Roman" pitchFamily="18" charset="0"/>
                <a:cs typeface="Times New Roman" pitchFamily="18" charset="0"/>
                <a:sym typeface="Symbol"/>
              </a:rPr>
              <a:t>l</a:t>
            </a:r>
            <a:r>
              <a:rPr lang="en-US" altLang="zh-CN" sz="2000" dirty="0" err="1" smtClean="0">
                <a:latin typeface="Times New Roman" pitchFamily="18" charset="0"/>
                <a:cs typeface="Times New Roman" pitchFamily="18" charset="0"/>
                <a:sym typeface="Symbol"/>
              </a:rPr>
              <a:t>r-js</a:t>
            </a:r>
            <a:r>
              <a:rPr lang="en-US" altLang="zh-CN" sz="2000" dirty="0" smtClean="0">
                <a:latin typeface="Times New Roman" pitchFamily="18" charset="0"/>
                <a:cs typeface="Times New Roman" pitchFamily="18" charset="0"/>
                <a:sym typeface="Symbol"/>
              </a:rPr>
              <a:t>)</a:t>
            </a:r>
            <a:r>
              <a:rPr lang="en-US" altLang="zh-CN" sz="2000" i="1" baseline="30000" dirty="0" smtClean="0">
                <a:latin typeface="Times New Roman" pitchFamily="18" charset="0"/>
                <a:cs typeface="Times New Roman" pitchFamily="18" charset="0"/>
                <a:sym typeface="Symbol"/>
              </a:rPr>
              <a:t>-</a:t>
            </a:r>
            <a:r>
              <a:rPr lang="en-US" altLang="zh-CN" sz="2000" baseline="30000" dirty="0" smtClean="0">
                <a:latin typeface="Times New Roman" pitchFamily="18" charset="0"/>
                <a:cs typeface="Times New Roman" pitchFamily="18" charset="0"/>
                <a:sym typeface="Symbol"/>
              </a:rPr>
              <a:t>1</a:t>
            </a:r>
            <a:r>
              <a:rPr lang="en-US" altLang="zh-CN" sz="2000" i="1" baseline="30000" dirty="0" smtClean="0">
                <a:latin typeface="Times New Roman" pitchFamily="18" charset="0"/>
                <a:cs typeface="Times New Roman" pitchFamily="18" charset="0"/>
                <a:sym typeface="Symbol"/>
              </a:rPr>
              <a:t> </a:t>
            </a:r>
            <a:r>
              <a:rPr lang="en-US" altLang="zh-CN" sz="2000" dirty="0" smtClean="0">
                <a:latin typeface="Times New Roman" pitchFamily="18" charset="0"/>
                <a:cs typeface="Times New Roman" pitchFamily="18" charset="0"/>
                <a:sym typeface="Symbol"/>
              </a:rPr>
              <a:t>modp-1</a:t>
            </a:r>
          </a:p>
          <a:p>
            <a:pPr lvl="2" eaLnBrk="1" hangingPunct="1">
              <a:lnSpc>
                <a:spcPct val="100000"/>
              </a:lnSpc>
            </a:pPr>
            <a:r>
              <a:rPr lang="zh-CN" altLang="en-US" sz="2000" dirty="0" smtClean="0">
                <a:latin typeface="Times New Roman" pitchFamily="18" charset="0"/>
                <a:cs typeface="Times New Roman" pitchFamily="18" charset="0"/>
              </a:rPr>
              <a:t>由于</a:t>
            </a:r>
            <a:r>
              <a:rPr lang="en-US" altLang="zh-CN" sz="2000" dirty="0" err="1" smtClean="0">
                <a:latin typeface="Times New Roman" pitchFamily="18" charset="0"/>
                <a:cs typeface="Times New Roman" pitchFamily="18" charset="0"/>
              </a:rPr>
              <a:t>y</a:t>
            </a:r>
            <a:r>
              <a:rPr lang="en-US" altLang="zh-CN" sz="2000" baseline="30000" dirty="0" err="1" smtClean="0">
                <a:latin typeface="Times New Roman" pitchFamily="18" charset="0"/>
                <a:cs typeface="Times New Roman" pitchFamily="18" charset="0"/>
              </a:rPr>
              <a:t>r</a:t>
            </a:r>
            <a:r>
              <a:rPr lang="en-US" altLang="zh-CN" sz="2000" dirty="0" err="1" smtClean="0">
                <a:latin typeface="Times New Roman" pitchFamily="18" charset="0"/>
                <a:cs typeface="Times New Roman" pitchFamily="18" charset="0"/>
                <a:sym typeface="Symbol"/>
              </a:rPr>
              <a:t>r</a:t>
            </a:r>
            <a:r>
              <a:rPr lang="en-US" altLang="zh-CN" sz="2000" baseline="30000" dirty="0" err="1" smtClean="0">
                <a:latin typeface="Times New Roman" pitchFamily="18" charset="0"/>
                <a:cs typeface="Times New Roman" pitchFamily="18" charset="0"/>
                <a:sym typeface="Symbol"/>
              </a:rPr>
              <a:t>s</a:t>
            </a:r>
            <a:r>
              <a:rPr lang="en-US" altLang="zh-CN" sz="2000" dirty="0"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sym typeface="Symbol"/>
              </a:rPr>
              <a:t>g</a:t>
            </a:r>
            <a:r>
              <a:rPr lang="en-US" altLang="zh-CN" sz="2000" baseline="30000" dirty="0" err="1" smtClean="0">
                <a:latin typeface="Times New Roman" pitchFamily="18" charset="0"/>
                <a:cs typeface="Times New Roman" pitchFamily="18" charset="0"/>
                <a:sym typeface="Symbol"/>
              </a:rPr>
              <a:t>M</a:t>
            </a:r>
            <a:r>
              <a:rPr lang="en-US" altLang="zh-CN" sz="2000" dirty="0" smtClean="0">
                <a:latin typeface="Times New Roman" pitchFamily="18" charset="0"/>
                <a:cs typeface="Times New Roman" pitchFamily="18" charset="0"/>
                <a:sym typeface="Symbol"/>
              </a:rPr>
              <a:t> </a:t>
            </a:r>
            <a:r>
              <a:rPr lang="en-US" altLang="zh-CN" sz="2000" dirty="0" err="1" smtClean="0">
                <a:latin typeface="Times New Roman" pitchFamily="18" charset="0"/>
                <a:cs typeface="Times New Roman" pitchFamily="18" charset="0"/>
                <a:sym typeface="Symbol"/>
              </a:rPr>
              <a:t>modp</a:t>
            </a:r>
            <a:r>
              <a:rPr lang="en-US" altLang="zh-CN" sz="2000" dirty="0" smtClean="0">
                <a:latin typeface="Times New Roman" pitchFamily="18" charset="0"/>
                <a:cs typeface="Times New Roman" pitchFamily="18" charset="0"/>
                <a:sym typeface="Symbol"/>
              </a:rPr>
              <a:t>, </a:t>
            </a:r>
            <a:r>
              <a:rPr lang="zh-CN" altLang="en-US" sz="2000" dirty="0" smtClean="0">
                <a:latin typeface="Times New Roman" pitchFamily="18" charset="0"/>
                <a:cs typeface="Times New Roman" pitchFamily="18" charset="0"/>
                <a:sym typeface="Symbol"/>
              </a:rPr>
              <a:t>所以</a:t>
            </a:r>
            <a:endParaRPr lang="en-US" altLang="zh-CN" sz="2000" dirty="0" smtClean="0">
              <a:latin typeface="Times New Roman" pitchFamily="18" charset="0"/>
              <a:cs typeface="Times New Roman" pitchFamily="18" charset="0"/>
              <a:sym typeface="Symbol"/>
            </a:endParaRPr>
          </a:p>
          <a:p>
            <a:pPr lvl="2" eaLnBrk="1" hangingPunct="1">
              <a:lnSpc>
                <a:spcPct val="100000"/>
              </a:lnSpc>
            </a:pPr>
            <a:r>
              <a:rPr lang="en-US" altLang="zh-CN" sz="2000" dirty="0" err="1" smtClean="0">
                <a:latin typeface="Times New Roman" pitchFamily="18" charset="0"/>
                <a:cs typeface="Times New Roman" pitchFamily="18" charset="0"/>
                <a:sym typeface="Symbol"/>
              </a:rPr>
              <a:t>r</a:t>
            </a:r>
            <a:r>
              <a:rPr lang="en-US" altLang="zh-CN" sz="2000" baseline="30000" dirty="0" err="1" smtClean="0">
                <a:latin typeface="Times New Roman" pitchFamily="18" charset="0"/>
                <a:cs typeface="Times New Roman" pitchFamily="18" charset="0"/>
                <a:sym typeface="Symbol"/>
              </a:rPr>
              <a:t>s</a:t>
            </a:r>
            <a:r>
              <a:rPr lang="en-US" altLang="zh-CN" sz="2000" dirty="0" smtClean="0">
                <a:latin typeface="Times New Roman" pitchFamily="18" charset="0"/>
                <a:cs typeface="Times New Roman" pitchFamily="18" charset="0"/>
                <a:sym typeface="Symbol"/>
              </a:rPr>
              <a:t>=</a:t>
            </a:r>
            <a:r>
              <a:rPr lang="en-US" altLang="zh-CN" sz="2000" dirty="0" smtClean="0">
                <a:latin typeface="Times New Roman" pitchFamily="18" charset="0"/>
                <a:cs typeface="Times New Roman" pitchFamily="18" charset="0"/>
              </a:rPr>
              <a:t>y</a:t>
            </a:r>
            <a:r>
              <a:rPr lang="en-US" altLang="zh-CN" sz="2000" baseline="30000" dirty="0" smtClean="0">
                <a:latin typeface="Times New Roman" pitchFamily="18" charset="0"/>
                <a:cs typeface="Times New Roman" pitchFamily="18" charset="0"/>
              </a:rPr>
              <a:t>-</a:t>
            </a:r>
            <a:r>
              <a:rPr lang="en-US" altLang="zh-CN" sz="2000" baseline="30000" dirty="0" err="1" smtClean="0">
                <a:latin typeface="Times New Roman" pitchFamily="18" charset="0"/>
                <a:cs typeface="Times New Roman" pitchFamily="18" charset="0"/>
              </a:rPr>
              <a:t>r</a:t>
            </a:r>
            <a:r>
              <a:rPr lang="en-US" altLang="zh-CN" sz="2000" dirty="0" err="1" smtClean="0">
                <a:latin typeface="Times New Roman" pitchFamily="18" charset="0"/>
                <a:cs typeface="Times New Roman" pitchFamily="18" charset="0"/>
                <a:sym typeface="Symbol"/>
              </a:rPr>
              <a:t>g</a:t>
            </a:r>
            <a:r>
              <a:rPr lang="en-US" altLang="zh-CN" sz="2000" baseline="30000" dirty="0" err="1" smtClean="0">
                <a:latin typeface="Times New Roman" pitchFamily="18" charset="0"/>
                <a:cs typeface="Times New Roman" pitchFamily="18" charset="0"/>
                <a:sym typeface="Symbol"/>
              </a:rPr>
              <a:t>M</a:t>
            </a:r>
            <a:r>
              <a:rPr lang="en-US" altLang="zh-CN" sz="2000" baseline="30000" dirty="0" smtClean="0">
                <a:latin typeface="Times New Roman" pitchFamily="18" charset="0"/>
                <a:cs typeface="Times New Roman" pitchFamily="18" charset="0"/>
                <a:sym typeface="Symbol"/>
              </a:rPr>
              <a:t> </a:t>
            </a:r>
            <a:r>
              <a:rPr lang="zh-CN" altLang="en-US" sz="2000" dirty="0"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sym typeface="Symbol"/>
              </a:rPr>
              <a:t>y</a:t>
            </a:r>
            <a:r>
              <a:rPr lang="en-US" altLang="zh-CN" sz="2000" baseline="30000" dirty="0" err="1" smtClean="0">
                <a:latin typeface="Times New Roman" pitchFamily="18" charset="0"/>
                <a:cs typeface="Times New Roman" pitchFamily="18" charset="0"/>
                <a:sym typeface="Symbol"/>
              </a:rPr>
              <a:t>u</a:t>
            </a:r>
            <a:r>
              <a:rPr lang="en-US" altLang="zh-CN" sz="2000" dirty="0" err="1"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rPr>
              <a:t>u</a:t>
            </a:r>
            <a:r>
              <a:rPr lang="en-US" altLang="zh-CN" sz="2000" baseline="30000" dirty="0" err="1" smtClean="0">
                <a:latin typeface="Times New Roman" pitchFamily="18" charset="0"/>
                <a:cs typeface="Times New Roman" pitchFamily="18" charset="0"/>
              </a:rPr>
              <a:t>v</a:t>
            </a:r>
            <a:r>
              <a:rPr lang="en-US" altLang="zh-CN" sz="2000" dirty="0"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rPr>
              <a:t>y</a:t>
            </a:r>
            <a:r>
              <a:rPr lang="en-US" altLang="zh-CN" sz="2000" baseline="30000" dirty="0" err="1" smtClean="0">
                <a:latin typeface="Times New Roman" pitchFamily="18" charset="0"/>
                <a:cs typeface="Times New Roman" pitchFamily="18" charset="0"/>
                <a:sym typeface="Symbol"/>
              </a:rPr>
              <a:t>u</a:t>
            </a:r>
            <a:r>
              <a:rPr lang="en-US" altLang="zh-CN" sz="2000" dirty="0" smtClean="0">
                <a:latin typeface="Times New Roman" pitchFamily="18" charset="0"/>
                <a:cs typeface="Times New Roman" pitchFamily="18" charset="0"/>
                <a:sym typeface="Symbol"/>
              </a:rPr>
              <a:t>(</a:t>
            </a:r>
            <a:r>
              <a:rPr lang="en-US" altLang="zh-CN" sz="2000" i="1" dirty="0" err="1" smtClean="0">
                <a:latin typeface="Times New Roman" pitchFamily="18" charset="0"/>
                <a:cs typeface="Times New Roman" pitchFamily="18" charset="0"/>
                <a:sym typeface="Symbol"/>
              </a:rPr>
              <a:t>r</a:t>
            </a:r>
            <a:r>
              <a:rPr lang="en-US" altLang="zh-CN" sz="2000" i="1" baseline="30000" dirty="0" err="1" smtClean="0">
                <a:latin typeface="Times New Roman" pitchFamily="18" charset="0"/>
                <a:cs typeface="Times New Roman" pitchFamily="18" charset="0"/>
                <a:sym typeface="Symbol"/>
              </a:rPr>
              <a:t>l</a:t>
            </a:r>
            <a:r>
              <a:rPr lang="en-US" altLang="zh-CN" sz="2000" dirty="0" err="1" smtClean="0">
                <a:latin typeface="Times New Roman" pitchFamily="18" charset="0"/>
                <a:cs typeface="Times New Roman" pitchFamily="18" charset="0"/>
                <a:sym typeface="Symbol"/>
              </a:rPr>
              <a:t></a:t>
            </a:r>
            <a:r>
              <a:rPr lang="en-US" altLang="zh-CN" sz="2000" i="1" dirty="0" err="1" smtClean="0">
                <a:latin typeface="Times New Roman" pitchFamily="18" charset="0"/>
                <a:cs typeface="Times New Roman" pitchFamily="18" charset="0"/>
                <a:sym typeface="Symbol"/>
              </a:rPr>
              <a:t>g</a:t>
            </a:r>
            <a:r>
              <a:rPr lang="en-US" altLang="zh-CN" sz="2000" i="1" baseline="30000" dirty="0" err="1" smtClean="0">
                <a:latin typeface="Times New Roman" pitchFamily="18" charset="0"/>
                <a:cs typeface="Times New Roman" pitchFamily="18" charset="0"/>
                <a:sym typeface="Symbol"/>
              </a:rPr>
              <a:t>i</a:t>
            </a:r>
            <a:r>
              <a:rPr lang="en-US" altLang="zh-CN" sz="2000" dirty="0" err="1" smtClean="0">
                <a:latin typeface="Times New Roman" pitchFamily="18" charset="0"/>
                <a:cs typeface="Times New Roman" pitchFamily="18" charset="0"/>
                <a:sym typeface="Symbol"/>
              </a:rPr>
              <a:t>y</a:t>
            </a:r>
            <a:r>
              <a:rPr lang="en-US" altLang="zh-CN" sz="2000" i="1" baseline="30000" dirty="0" err="1" smtClean="0">
                <a:latin typeface="Times New Roman" pitchFamily="18" charset="0"/>
                <a:cs typeface="Times New Roman" pitchFamily="18" charset="0"/>
                <a:sym typeface="Symbol"/>
              </a:rPr>
              <a:t>j</a:t>
            </a:r>
            <a:r>
              <a:rPr lang="en-US" altLang="zh-CN" sz="2000" dirty="0" smtClean="0">
                <a:latin typeface="Times New Roman" pitchFamily="18" charset="0"/>
                <a:cs typeface="Times New Roman" pitchFamily="18" charset="0"/>
                <a:sym typeface="Symbol"/>
              </a:rPr>
              <a:t> )</a:t>
            </a:r>
            <a:r>
              <a:rPr lang="en-US" altLang="zh-CN" sz="2000" baseline="30000" dirty="0" err="1" smtClean="0">
                <a:latin typeface="Times New Roman" pitchFamily="18" charset="0"/>
                <a:cs typeface="Times New Roman" pitchFamily="18" charset="0"/>
                <a:sym typeface="Symbol"/>
              </a:rPr>
              <a:t>su</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sym typeface="Symbol"/>
              </a:rPr>
              <a:t>y</a:t>
            </a:r>
            <a:r>
              <a:rPr lang="en-US" altLang="zh-CN" sz="2000" baseline="30000" dirty="0" err="1" smtClean="0">
                <a:latin typeface="Times New Roman" pitchFamily="18" charset="0"/>
                <a:cs typeface="Times New Roman" pitchFamily="18" charset="0"/>
                <a:sym typeface="Symbol"/>
              </a:rPr>
              <a:t>u+jsu</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r</a:t>
            </a:r>
            <a:r>
              <a:rPr lang="en-US" altLang="zh-CN" sz="2000" i="1" baseline="30000" dirty="0" smtClean="0">
                <a:latin typeface="Times New Roman" pitchFamily="18" charset="0"/>
                <a:cs typeface="Times New Roman" pitchFamily="18" charset="0"/>
                <a:sym typeface="Symbol"/>
              </a:rPr>
              <a:t>hsu</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 </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g</a:t>
            </a:r>
            <a:r>
              <a:rPr lang="en-US" altLang="zh-CN" sz="2000" i="1" baseline="30000" dirty="0" smtClean="0">
                <a:latin typeface="Times New Roman" pitchFamily="18" charset="0"/>
                <a:cs typeface="Times New Roman" pitchFamily="18" charset="0"/>
                <a:sym typeface="Symbol"/>
              </a:rPr>
              <a:t>isu</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sym typeface="Symbol"/>
              </a:rPr>
              <a:t>y</a:t>
            </a:r>
            <a:r>
              <a:rPr lang="en-US" altLang="zh-CN" sz="2000" baseline="30000" dirty="0" err="1" smtClean="0">
                <a:latin typeface="Times New Roman" pitchFamily="18" charset="0"/>
                <a:cs typeface="Times New Roman" pitchFamily="18" charset="0"/>
                <a:sym typeface="Symbol"/>
              </a:rPr>
              <a:t>u+jsu</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a:t>
            </a:r>
            <a:r>
              <a:rPr lang="en-US" altLang="zh-CN" sz="2000" baseline="30000" dirty="0" err="1" smtClean="0">
                <a:latin typeface="Times New Roman" pitchFamily="18" charset="0"/>
                <a:cs typeface="Times New Roman" pitchFamily="18" charset="0"/>
                <a:sym typeface="Symbol"/>
              </a:rPr>
              <a:t>rlu</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a:t>
            </a:r>
            <a:r>
              <a:rPr lang="en-US" altLang="zh-CN" sz="2000" i="1" dirty="0" err="1" smtClean="0">
                <a:latin typeface="Times New Roman" pitchFamily="18" charset="0"/>
                <a:cs typeface="Times New Roman" pitchFamily="18" charset="0"/>
                <a:sym typeface="Symbol"/>
              </a:rPr>
              <a:t>g</a:t>
            </a:r>
            <a:r>
              <a:rPr lang="en-US" altLang="zh-CN" sz="2000" i="1" baseline="30000" dirty="0" err="1" smtClean="0">
                <a:latin typeface="Times New Roman" pitchFamily="18" charset="0"/>
                <a:cs typeface="Times New Roman" pitchFamily="18" charset="0"/>
                <a:sym typeface="Symbol"/>
              </a:rPr>
              <a:t>isu</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)^-1+Mlu(</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sym typeface="Symbol"/>
              </a:rPr>
              <a:t>y</a:t>
            </a:r>
            <a:r>
              <a:rPr lang="en-US" altLang="zh-CN" sz="2000" baseline="30000" dirty="0" err="1" smtClean="0">
                <a:latin typeface="Times New Roman" pitchFamily="18" charset="0"/>
                <a:cs typeface="Times New Roman" pitchFamily="18" charset="0"/>
                <a:sym typeface="Symbol"/>
              </a:rPr>
              <a:t>u</a:t>
            </a:r>
            <a:r>
              <a:rPr lang="en-US" altLang="zh-CN" sz="2000" baseline="30000" dirty="0" smtClean="0">
                <a:latin typeface="Times New Roman" pitchFamily="18" charset="0"/>
                <a:cs typeface="Times New Roman" pitchFamily="18" charset="0"/>
                <a:sym typeface="Symbol"/>
              </a:rPr>
              <a:t>(1-(</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g</a:t>
            </a:r>
            <a:r>
              <a:rPr lang="en-US" altLang="zh-CN" sz="2000" baseline="30000" dirty="0" smtClean="0">
                <a:latin typeface="Times New Roman" pitchFamily="18" charset="0"/>
                <a:cs typeface="Times New Roman" pitchFamily="18" charset="0"/>
                <a:sym typeface="Symbol"/>
              </a:rPr>
              <a:t>(</a:t>
            </a:r>
            <a:r>
              <a:rPr lang="en-US" altLang="zh-CN" sz="2000" i="1" baseline="30000" dirty="0" err="1" smtClean="0">
                <a:latin typeface="Times New Roman" pitchFamily="18" charset="0"/>
                <a:cs typeface="Times New Roman" pitchFamily="18" charset="0"/>
                <a:sym typeface="Symbol"/>
              </a:rPr>
              <a:t>is+lM</a:t>
            </a:r>
            <a:r>
              <a:rPr lang="en-US" altLang="zh-CN" sz="2000" baseline="30000" dirty="0" smtClean="0">
                <a:latin typeface="Times New Roman" pitchFamily="18" charset="0"/>
                <a:cs typeface="Times New Roman" pitchFamily="18" charset="0"/>
                <a:sym typeface="Symbol"/>
              </a:rPr>
              <a:t>)</a:t>
            </a:r>
            <a:r>
              <a:rPr lang="en-US" altLang="zh-CN" sz="2000" i="1" baseline="30000" dirty="0" smtClean="0">
                <a:latin typeface="Times New Roman" pitchFamily="18" charset="0"/>
                <a:cs typeface="Times New Roman" pitchFamily="18" charset="0"/>
                <a:sym typeface="Symbol"/>
              </a:rPr>
              <a:t>u</a:t>
            </a:r>
            <a:r>
              <a:rPr lang="en-US" altLang="zh-CN" sz="2000" baseline="30000" dirty="0" smtClean="0">
                <a:latin typeface="Times New Roman" pitchFamily="18" charset="0"/>
                <a:cs typeface="Times New Roman" pitchFamily="18" charset="0"/>
                <a:sym typeface="Symbol"/>
              </a:rPr>
              <a:t>(</a:t>
            </a:r>
            <a:r>
              <a:rPr lang="en-US" altLang="zh-CN" sz="2000" baseline="30000" dirty="0" err="1" smtClean="0">
                <a:latin typeface="Times New Roman" pitchFamily="18" charset="0"/>
                <a:cs typeface="Times New Roman" pitchFamily="18" charset="0"/>
                <a:sym typeface="Symbol"/>
              </a:rPr>
              <a:t>lr-js</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sym typeface="Symbol"/>
              </a:rPr>
              <a:t>g</a:t>
            </a:r>
            <a:r>
              <a:rPr lang="en-US" altLang="zh-CN" sz="2000" baseline="30000" dirty="0" err="1" smtClean="0">
                <a:latin typeface="Times New Roman" pitchFamily="18" charset="0"/>
                <a:cs typeface="Times New Roman" pitchFamily="18" charset="0"/>
                <a:sym typeface="Symbol"/>
              </a:rPr>
              <a:t>M</a:t>
            </a:r>
            <a:r>
              <a:rPr lang="en-US" altLang="zh-CN" sz="2000" dirty="0" smtClean="0">
                <a:latin typeface="Times New Roman" pitchFamily="18" charset="0"/>
                <a:cs typeface="Times New Roman" pitchFamily="18" charset="0"/>
                <a:sym typeface="Symbol"/>
              </a:rPr>
              <a:t> </a:t>
            </a:r>
            <a:r>
              <a:rPr lang="en-US" altLang="zh-CN" sz="2000" dirty="0" err="1" smtClean="0">
                <a:latin typeface="Times New Roman" pitchFamily="18" charset="0"/>
                <a:cs typeface="Times New Roman" pitchFamily="18" charset="0"/>
                <a:sym typeface="Symbol"/>
              </a:rPr>
              <a:t>modp</a:t>
            </a:r>
            <a:endParaRPr lang="zh-CN" altLang="en-US" sz="2000" dirty="0" smtClean="0">
              <a:latin typeface="Times New Roman" pitchFamily="18" charset="0"/>
              <a:cs typeface="Times New Roman" pitchFamily="18" charset="0"/>
            </a:endParaRPr>
          </a:p>
          <a:p>
            <a:pPr lvl="2" eaLnBrk="1" hangingPunct="1">
              <a:lnSpc>
                <a:spcPct val="100000"/>
              </a:lnSpc>
            </a:pPr>
            <a:r>
              <a:rPr lang="zh-CN" altLang="en-US" sz="2000" dirty="0" smtClean="0">
                <a:latin typeface="Times New Roman" pitchFamily="18" charset="0"/>
                <a:cs typeface="Times New Roman" pitchFamily="18" charset="0"/>
              </a:rPr>
              <a:t>可见</a:t>
            </a:r>
            <a:r>
              <a:rPr lang="en-US" altLang="zh-CN" sz="2000" dirty="0" smtClean="0">
                <a:latin typeface="Times New Roman" pitchFamily="18" charset="0"/>
                <a:cs typeface="Times New Roman" pitchFamily="18" charset="0"/>
              </a:rPr>
              <a:t>(</a:t>
            </a:r>
            <a:r>
              <a:rPr lang="en-US" altLang="zh-CN" sz="2000" dirty="0" err="1" smtClean="0">
                <a:latin typeface="Times New Roman" pitchFamily="18" charset="0"/>
                <a:cs typeface="Times New Roman" pitchFamily="18" charset="0"/>
              </a:rPr>
              <a:t>u,v</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是消息</a:t>
            </a:r>
            <a:r>
              <a:rPr lang="en-US" altLang="zh-CN" sz="2000" dirty="0" smtClean="0">
                <a:latin typeface="Times New Roman" pitchFamily="18" charset="0"/>
                <a:cs typeface="Times New Roman" pitchFamily="18" charset="0"/>
              </a:rPr>
              <a:t>W</a:t>
            </a:r>
            <a:r>
              <a:rPr lang="zh-CN" altLang="en-US" sz="2000" dirty="0" smtClean="0">
                <a:latin typeface="Times New Roman" pitchFamily="18" charset="0"/>
                <a:cs typeface="Times New Roman" pitchFamily="18" charset="0"/>
              </a:rPr>
              <a:t>的有效签名</a:t>
            </a:r>
            <a:endParaRPr lang="en-US" altLang="zh-CN" sz="2000" dirty="0" smtClean="0">
              <a:latin typeface="Times New Roman" pitchFamily="18" charset="0"/>
              <a:cs typeface="Times New Roman" pitchFamily="18" charset="0"/>
            </a:endParaRPr>
          </a:p>
          <a:p>
            <a:pPr lvl="2" eaLnBrk="1" hangingPunct="1">
              <a:lnSpc>
                <a:spcPct val="100000"/>
              </a:lnSpc>
            </a:pPr>
            <a:r>
              <a:rPr lang="zh-CN" altLang="en-US" sz="2000" dirty="0" smtClean="0">
                <a:latin typeface="Times New Roman" pitchFamily="18" charset="0"/>
                <a:cs typeface="Times New Roman" pitchFamily="18" charset="0"/>
              </a:rPr>
              <a:t>抵抗的方法是对消息的</a:t>
            </a:r>
            <a:r>
              <a:rPr lang="en-US" altLang="zh-CN" sz="2000" dirty="0" smtClean="0">
                <a:latin typeface="Times New Roman" pitchFamily="18" charset="0"/>
                <a:cs typeface="Times New Roman" pitchFamily="18" charset="0"/>
              </a:rPr>
              <a:t>hash</a:t>
            </a:r>
            <a:r>
              <a:rPr lang="zh-CN" altLang="en-US" sz="2000" dirty="0" smtClean="0">
                <a:latin typeface="Times New Roman" pitchFamily="18" charset="0"/>
                <a:cs typeface="Times New Roman" pitchFamily="18" charset="0"/>
              </a:rPr>
              <a:t>签名而不是直接签名</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基于离散对数的签名体制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6.3.3  </a:t>
            </a:r>
            <a:r>
              <a:rPr lang="en-US" altLang="zh-CN" dirty="0" err="1" smtClean="0"/>
              <a:t>ElGamal</a:t>
            </a:r>
            <a:r>
              <a:rPr lang="zh-CN" altLang="en-US" dirty="0" smtClean="0"/>
              <a:t>签名体制的变形</a:t>
            </a:r>
            <a:endParaRPr lang="zh-CN" altLang="en-US" dirty="0"/>
          </a:p>
        </p:txBody>
      </p:sp>
      <p:graphicFrame>
        <p:nvGraphicFramePr>
          <p:cNvPr id="6" name="内容占位符 5"/>
          <p:cNvGraphicFramePr>
            <a:graphicFrameLocks noGrp="1"/>
          </p:cNvGraphicFramePr>
          <p:nvPr>
            <p:ph idx="1"/>
          </p:nvPr>
        </p:nvGraphicFramePr>
        <p:xfrm>
          <a:off x="2743200" y="914400"/>
          <a:ext cx="5410200" cy="5791200"/>
        </p:xfrm>
        <a:graphic>
          <a:graphicData uri="http://schemas.openxmlformats.org/drawingml/2006/table">
            <a:tbl>
              <a:tblPr firstRow="1" bandRow="1">
                <a:tableStyleId>{5C22544A-7EE6-4342-B048-85BDC9FD1C3A}</a:tableStyleId>
              </a:tblPr>
              <a:tblGrid>
                <a:gridCol w="1023551"/>
                <a:gridCol w="2435429"/>
                <a:gridCol w="1951220"/>
              </a:tblGrid>
              <a:tr h="298417">
                <a:tc>
                  <a:txBody>
                    <a:bodyPr/>
                    <a:lstStyle/>
                    <a:p>
                      <a:pPr algn="ctr">
                        <a:lnSpc>
                          <a:spcPct val="100000"/>
                        </a:lnSpc>
                      </a:pPr>
                      <a:r>
                        <a:rPr lang="zh-CN" altLang="en-US"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序号</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zh-CN" altLang="en-US"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签名算法</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(mod p-1)</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zh-CN" altLang="en-US"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验证算法</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(mod p)</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rk+s</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s</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sk+r</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r</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3</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mk+s</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s</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4</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sk+m</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m</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5</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rk+m</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m</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6</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mk+r</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r</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7</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k+s</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s</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8</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rk+s</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s</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9</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k+mr</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mr</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10</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k+rm</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rm</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11</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en-US" sz="2000" b="1" i="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12</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rmk+</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en-US" sz="2000" b="1" i="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13</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k+s</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s</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14</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k+s</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r+m</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s</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15</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k+m+r</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m+r</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16</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k+m+r</a:t>
                      </a:r>
                      <a:endParaRPr lang="zh-CN" altLang="en-US" sz="2000" b="1" i="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m+r</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17</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m+r</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sk+</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en-US" sz="2000" b="1" i="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m+r</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r h="271288">
                <a:tc>
                  <a:txBody>
                    <a:bodyPr/>
                    <a:lstStyle/>
                    <a:p>
                      <a:pPr algn="ctr">
                        <a:lnSpc>
                          <a:spcPct val="100000"/>
                        </a:lnSpc>
                      </a:pP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18</a:t>
                      </a:r>
                      <a:endParaRPr lang="zh-CN" altLang="en-US" sz="20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sx</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m+r</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000" b="1" i="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en-US" sz="2000" b="1" i="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c>
                  <a:txBody>
                    <a:bodyPr/>
                    <a:lstStyle/>
                    <a:p>
                      <a:pPr algn="ctr">
                        <a:lnSpc>
                          <a:spcPct val="100000"/>
                        </a:lnSpc>
                      </a:pP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000" b="1" i="1" baseline="30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m+r</a:t>
                      </a:r>
                      <a:r>
                        <a:rPr lang="en-US" altLang="zh-CN" sz="20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a:t>
                      </a:r>
                      <a:r>
                        <a:rPr lang="en-US" altLang="zh-CN" sz="2000" b="1" i="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sym typeface="Symbol"/>
                        </a:rPr>
                        <a:t>g</a:t>
                      </a:r>
                      <a:endParaRPr lang="zh-CN" altLang="en-US" sz="2000" b="1" i="1" baseline="30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marL="0" marR="0" marT="0" marB="0"/>
                </a:tc>
              </a:tr>
            </a:tbl>
          </a:graphicData>
        </a:graphic>
      </p:graphicFrame>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基于离散对数的签名体制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内容占位符 2"/>
          <p:cNvSpPr txBox="1">
            <a:spLocks/>
          </p:cNvSpPr>
          <p:nvPr/>
        </p:nvSpPr>
        <p:spPr bwMode="auto">
          <a:xfrm>
            <a:off x="457200" y="838200"/>
            <a:ext cx="2286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40000"/>
              </a:spcBef>
              <a:spcAft>
                <a:spcPct val="10000"/>
              </a:spcAft>
              <a:buClr>
                <a:schemeClr val="tx2"/>
              </a:buClr>
              <a:buSzPct val="70000"/>
              <a:buFont typeface="Wingdings" pitchFamily="2" charset="2"/>
              <a:buChar char="Ü"/>
              <a:tabLst/>
              <a:defRPr/>
            </a:pPr>
            <a:r>
              <a:rPr lang="en-US" altLang="zh-CN" sz="2000" kern="0" dirty="0" smtClean="0">
                <a:effectLst>
                  <a:outerShdw blurRad="38100" dist="38100" dir="2700000" algn="tl">
                    <a:srgbClr val="000000">
                      <a:alpha val="43137"/>
                    </a:srgbClr>
                  </a:outerShdw>
                </a:effectLst>
                <a:latin typeface="Times New Roman" pitchFamily="18" charset="0"/>
                <a:ea typeface="+mn-ea"/>
                <a:cs typeface="Times New Roman" pitchFamily="18" charset="0"/>
              </a:rPr>
              <a:t>18</a:t>
            </a:r>
            <a:r>
              <a:rPr lang="zh-CN" altLang="en-US" sz="2000" kern="0" dirty="0" smtClean="0">
                <a:effectLst>
                  <a:outerShdw blurRad="38100" dist="38100" dir="2700000" algn="tl">
                    <a:srgbClr val="000000">
                      <a:alpha val="43137"/>
                    </a:srgbClr>
                  </a:outerShdw>
                </a:effectLst>
                <a:latin typeface="Times New Roman" pitchFamily="18" charset="0"/>
                <a:ea typeface="+mn-ea"/>
                <a:cs typeface="Times New Roman" pitchFamily="18" charset="0"/>
              </a:rPr>
              <a:t>种变形</a:t>
            </a:r>
            <a:endParaRPr lang="en-US" altLang="zh-CN" sz="2000" kern="0" dirty="0" smtClean="0">
              <a:effectLst>
                <a:outerShdw blurRad="38100" dist="38100" dir="2700000" algn="tl">
                  <a:srgbClr val="000000">
                    <a:alpha val="43137"/>
                  </a:srgbClr>
                </a:outerShdw>
              </a:effectLst>
              <a:latin typeface="Times New Roman" pitchFamily="18" charset="0"/>
              <a:ea typeface="+mn-ea"/>
              <a:cs typeface="Times New Roman" pitchFamily="18" charset="0"/>
            </a:endParaRPr>
          </a:p>
          <a:p>
            <a:pPr marL="342900" marR="0" lvl="0" indent="-342900" algn="l" defTabSz="914400" rtl="0" eaLnBrk="1" fontAlgn="base" latinLnBrk="0" hangingPunct="1">
              <a:lnSpc>
                <a:spcPct val="100000"/>
              </a:lnSpc>
              <a:spcBef>
                <a:spcPct val="400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其中</a:t>
            </a:r>
            <a:r>
              <a:rPr kumimoji="0" lang="en-US" altLang="zh-CN" sz="2000" b="1" i="1"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r</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a:t>
            </a:r>
            <a:r>
              <a:rPr kumimoji="0" lang="en-US" altLang="zh-CN" sz="2000" b="1" i="1" u="none" strike="noStrike" kern="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g</a:t>
            </a:r>
            <a:r>
              <a:rPr kumimoji="0" lang="en-US" altLang="zh-CN" sz="2000" b="1" i="1" u="none" strike="noStrike" kern="0" cap="none" spc="0" normalizeH="0" baseline="30000" noProof="0" dirty="0" err="1"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k</a:t>
            </a:r>
            <a:r>
              <a:rPr kumimoji="0" lang="en-US" altLang="zh-CN" sz="2000" b="1" i="0" u="none" strike="noStrike" kern="0" cap="none" spc="0" normalizeH="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 mod p</a:t>
            </a:r>
            <a:endPar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6.3.4 </a:t>
            </a:r>
            <a:r>
              <a:rPr lang="zh-CN" altLang="en-US" dirty="0" smtClean="0"/>
              <a:t>基于离散对数问题的数字签名体制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10000"/>
              </a:lnSpc>
            </a:pPr>
            <a:r>
              <a:rPr lang="zh-CN" altLang="en-US" sz="2000" dirty="0" smtClean="0"/>
              <a:t>基于</a:t>
            </a:r>
            <a:r>
              <a:rPr lang="en-US" altLang="zh-CN" sz="2000" dirty="0" smtClean="0"/>
              <a:t>DLP</a:t>
            </a:r>
            <a:r>
              <a:rPr lang="zh-CN" altLang="en-US" sz="2000" dirty="0" smtClean="0"/>
              <a:t>的</a:t>
            </a:r>
            <a:r>
              <a:rPr lang="zh-CN" altLang="en-US" sz="2000" dirty="0" smtClean="0"/>
              <a:t>数字签名体制是数字签名体制中最为常用的一类，其中包括</a:t>
            </a:r>
            <a:r>
              <a:rPr lang="en-US" altLang="zh-CN" sz="2000" dirty="0" err="1" smtClean="0"/>
              <a:t>ElGamal</a:t>
            </a:r>
            <a:r>
              <a:rPr lang="zh-CN" altLang="en-US" sz="2000" dirty="0" smtClean="0"/>
              <a:t>签名体制、</a:t>
            </a:r>
            <a:r>
              <a:rPr lang="en-US" altLang="zh-CN" sz="2000" dirty="0" smtClean="0"/>
              <a:t>DSA</a:t>
            </a:r>
            <a:r>
              <a:rPr lang="zh-CN" altLang="en-US" sz="2000" dirty="0" smtClean="0"/>
              <a:t>签名体制、</a:t>
            </a:r>
            <a:r>
              <a:rPr lang="en-US" altLang="zh-CN" sz="2000" dirty="0" smtClean="0"/>
              <a:t>Okamoto</a:t>
            </a:r>
            <a:r>
              <a:rPr lang="zh-CN" altLang="en-US" sz="2000" dirty="0" smtClean="0"/>
              <a:t>签名体制等，目前普遍采用的设计方案是</a:t>
            </a:r>
            <a:r>
              <a:rPr lang="en-US" altLang="zh-CN" sz="2000" dirty="0" err="1" smtClean="0"/>
              <a:t>ElGamal</a:t>
            </a:r>
            <a:r>
              <a:rPr lang="zh-CN" altLang="en-US" sz="2000" dirty="0" smtClean="0"/>
              <a:t>签名体制的优化，使其得到的签名更短</a:t>
            </a:r>
          </a:p>
          <a:p>
            <a:pPr eaLnBrk="1" hangingPunct="1">
              <a:lnSpc>
                <a:spcPct val="110000"/>
              </a:lnSpc>
            </a:pPr>
            <a:r>
              <a:rPr lang="zh-CN" altLang="en-US" sz="2000" dirty="0" smtClean="0"/>
              <a:t>核心思想是将</a:t>
            </a:r>
            <a:r>
              <a:rPr lang="zh-CN" altLang="en-US" sz="2000" dirty="0" smtClean="0">
                <a:solidFill>
                  <a:srgbClr val="0000FF"/>
                </a:solidFill>
              </a:rPr>
              <a:t>签名运算搬到</a:t>
            </a:r>
            <a:r>
              <a:rPr lang="en-US" altLang="zh-CN" sz="2000" dirty="0" smtClean="0">
                <a:solidFill>
                  <a:srgbClr val="0000FF"/>
                </a:solidFill>
              </a:rPr>
              <a:t>p-1</a:t>
            </a:r>
            <a:r>
              <a:rPr lang="zh-CN" altLang="en-US" sz="2000" dirty="0" smtClean="0">
                <a:solidFill>
                  <a:srgbClr val="0000FF"/>
                </a:solidFill>
              </a:rPr>
              <a:t>的一个素阶子群上</a:t>
            </a:r>
          </a:p>
          <a:p>
            <a:pPr eaLnBrk="1" hangingPunct="1">
              <a:lnSpc>
                <a:spcPct val="110000"/>
              </a:lnSpc>
            </a:pPr>
            <a:r>
              <a:rPr lang="en-US" altLang="zh-CN" sz="2000" dirty="0" smtClean="0"/>
              <a:t>(1) </a:t>
            </a:r>
            <a:r>
              <a:rPr lang="zh-CN" altLang="en-US" sz="2000" dirty="0" smtClean="0"/>
              <a:t>体制参数</a:t>
            </a:r>
            <a:endParaRPr lang="zh-CN" altLang="en-US" sz="2000" i="1" dirty="0" smtClean="0"/>
          </a:p>
          <a:p>
            <a:pPr lvl="1" eaLnBrk="1" hangingPunct="1">
              <a:lnSpc>
                <a:spcPct val="110000"/>
              </a:lnSpc>
            </a:pPr>
            <a:r>
              <a:rPr lang="en-US" altLang="zh-CN" sz="2000" i="1" dirty="0" smtClean="0"/>
              <a:t>p</a:t>
            </a:r>
            <a:r>
              <a:rPr lang="zh-CN" altLang="en-US" sz="2000" dirty="0" smtClean="0"/>
              <a:t>：大素数；</a:t>
            </a:r>
            <a:r>
              <a:rPr lang="en-US" altLang="zh-CN" sz="2000" i="1" dirty="0" smtClean="0"/>
              <a:t>q</a:t>
            </a:r>
            <a:r>
              <a:rPr lang="zh-CN" altLang="en-US" sz="2000" dirty="0" smtClean="0"/>
              <a:t>：</a:t>
            </a:r>
            <a:r>
              <a:rPr lang="en-US" altLang="zh-CN" sz="2000" i="1" dirty="0" smtClean="0"/>
              <a:t>p</a:t>
            </a:r>
            <a:r>
              <a:rPr lang="en-US" altLang="zh-CN" sz="2000" dirty="0" smtClean="0"/>
              <a:t>-1</a:t>
            </a:r>
            <a:r>
              <a:rPr lang="zh-CN" altLang="en-US" sz="2000" dirty="0" smtClean="0"/>
              <a:t>或</a:t>
            </a:r>
            <a:r>
              <a:rPr lang="en-US" altLang="zh-CN" sz="2000" i="1" dirty="0" smtClean="0"/>
              <a:t>p</a:t>
            </a:r>
            <a:r>
              <a:rPr lang="en-US" altLang="zh-CN" sz="2000" dirty="0" smtClean="0"/>
              <a:t>-1</a:t>
            </a:r>
            <a:r>
              <a:rPr lang="zh-CN" altLang="en-US" sz="2000" dirty="0" smtClean="0"/>
              <a:t>的大素因子</a:t>
            </a:r>
            <a:endParaRPr lang="zh-CN" altLang="en-US" sz="2000" i="1" dirty="0" smtClean="0"/>
          </a:p>
          <a:p>
            <a:pPr lvl="1" eaLnBrk="1" hangingPunct="1">
              <a:lnSpc>
                <a:spcPct val="110000"/>
              </a:lnSpc>
            </a:pPr>
            <a:r>
              <a:rPr lang="en-US" altLang="zh-CN" sz="2000" i="1" dirty="0" smtClean="0"/>
              <a:t>g</a:t>
            </a:r>
            <a:r>
              <a:rPr lang="zh-CN" altLang="en-US" sz="2000" dirty="0" smtClean="0"/>
              <a:t>：</a:t>
            </a:r>
            <a:r>
              <a:rPr lang="en-US" altLang="zh-CN" sz="2000" i="1" dirty="0" err="1" smtClean="0"/>
              <a:t>g</a:t>
            </a:r>
            <a:r>
              <a:rPr lang="en-US" altLang="zh-CN" sz="2000" dirty="0" err="1" smtClean="0">
                <a:sym typeface="Symbol" pitchFamily="18" charset="2"/>
              </a:rPr>
              <a:t></a:t>
            </a:r>
            <a:r>
              <a:rPr lang="en-US" altLang="zh-CN" sz="2000" i="1" baseline="-25000" dirty="0" err="1" smtClean="0"/>
              <a:t>R</a:t>
            </a:r>
            <a:r>
              <a:rPr lang="en-US" altLang="zh-CN" sz="2000" i="1" dirty="0" err="1" smtClean="0"/>
              <a:t>Z</a:t>
            </a:r>
            <a:r>
              <a:rPr lang="en-US" altLang="zh-CN" sz="2000" i="1" baseline="-25000" dirty="0" err="1" smtClean="0"/>
              <a:t>p</a:t>
            </a:r>
            <a:r>
              <a:rPr lang="en-US" altLang="zh-CN" sz="2000" dirty="0" smtClean="0"/>
              <a:t>*</a:t>
            </a:r>
            <a:r>
              <a:rPr lang="zh-CN" altLang="en-US" sz="2000" dirty="0" smtClean="0"/>
              <a:t>，且</a:t>
            </a:r>
            <a:r>
              <a:rPr lang="en-US" altLang="zh-CN" sz="2000" i="1" dirty="0" smtClean="0"/>
              <a:t>g</a:t>
            </a:r>
            <a:r>
              <a:rPr lang="en-US" altLang="zh-CN" sz="2000" i="1" baseline="30000" dirty="0" smtClean="0"/>
              <a:t>q</a:t>
            </a:r>
            <a:r>
              <a:rPr lang="en-US" altLang="zh-CN" sz="2000" dirty="0" smtClean="0"/>
              <a:t>≡1(mod </a:t>
            </a:r>
            <a:r>
              <a:rPr lang="en-US" altLang="zh-CN" sz="2000" i="1" dirty="0" smtClean="0"/>
              <a:t>p</a:t>
            </a:r>
            <a:r>
              <a:rPr lang="en-US" altLang="zh-CN" sz="2000" dirty="0" smtClean="0"/>
              <a:t>)</a:t>
            </a:r>
            <a:r>
              <a:rPr lang="zh-CN" altLang="en-US" sz="2000" dirty="0" smtClean="0"/>
              <a:t>，其中</a:t>
            </a:r>
            <a:r>
              <a:rPr lang="en-US" altLang="zh-CN" sz="2000" i="1" dirty="0" err="1" smtClean="0"/>
              <a:t>g</a:t>
            </a:r>
            <a:r>
              <a:rPr lang="en-US" altLang="zh-CN" sz="2000" dirty="0" err="1" smtClean="0">
                <a:sym typeface="Symbol" pitchFamily="18" charset="2"/>
              </a:rPr>
              <a:t></a:t>
            </a:r>
            <a:r>
              <a:rPr lang="en-US" altLang="zh-CN" sz="2000" i="1" baseline="-25000" dirty="0" err="1" smtClean="0"/>
              <a:t>R</a:t>
            </a:r>
            <a:r>
              <a:rPr lang="en-US" altLang="zh-CN" sz="2000" i="1" dirty="0" err="1" smtClean="0"/>
              <a:t>Z</a:t>
            </a:r>
            <a:r>
              <a:rPr lang="en-US" altLang="zh-CN" sz="2000" i="1" baseline="-25000" dirty="0" err="1" smtClean="0"/>
              <a:t>p</a:t>
            </a:r>
            <a:r>
              <a:rPr lang="en-US" altLang="zh-CN" sz="2000" dirty="0" smtClean="0"/>
              <a:t>*</a:t>
            </a:r>
            <a:r>
              <a:rPr lang="zh-CN" altLang="en-US" sz="2000" dirty="0" smtClean="0"/>
              <a:t>表示</a:t>
            </a:r>
            <a:r>
              <a:rPr lang="en-US" altLang="zh-CN" sz="2000" i="1" dirty="0" smtClean="0"/>
              <a:t>g</a:t>
            </a:r>
            <a:r>
              <a:rPr lang="zh-CN" altLang="en-US" sz="2000" dirty="0" smtClean="0"/>
              <a:t>是从</a:t>
            </a:r>
            <a:r>
              <a:rPr lang="en-US" altLang="zh-CN" sz="2000" i="1" dirty="0" err="1" smtClean="0"/>
              <a:t>Z</a:t>
            </a:r>
            <a:r>
              <a:rPr lang="en-US" altLang="zh-CN" sz="2000" i="1" baseline="-25000" dirty="0" err="1" smtClean="0"/>
              <a:t>p</a:t>
            </a:r>
            <a:r>
              <a:rPr lang="en-US" altLang="zh-CN" sz="2000" dirty="0" smtClean="0"/>
              <a:t>*</a:t>
            </a:r>
            <a:r>
              <a:rPr lang="zh-CN" altLang="en-US" sz="2000" dirty="0" smtClean="0"/>
              <a:t>中随机选取的，其中</a:t>
            </a:r>
            <a:r>
              <a:rPr lang="en-US" altLang="zh-CN" sz="2000" i="1" dirty="0" err="1" smtClean="0"/>
              <a:t>Z</a:t>
            </a:r>
            <a:r>
              <a:rPr lang="en-US" altLang="zh-CN" sz="2000" i="1" baseline="-25000" dirty="0" err="1" smtClean="0"/>
              <a:t>p</a:t>
            </a:r>
            <a:r>
              <a:rPr lang="en-US" altLang="zh-CN" sz="2000" dirty="0" smtClean="0"/>
              <a:t>*=</a:t>
            </a:r>
            <a:r>
              <a:rPr lang="en-US" altLang="zh-CN" sz="2000" i="1" dirty="0" err="1" smtClean="0"/>
              <a:t>Z</a:t>
            </a:r>
            <a:r>
              <a:rPr lang="en-US" altLang="zh-CN" sz="2000" i="1" baseline="-25000" dirty="0" err="1" smtClean="0"/>
              <a:t>p</a:t>
            </a:r>
            <a:r>
              <a:rPr lang="en-US" altLang="zh-CN" sz="2000" dirty="0" smtClean="0"/>
              <a:t>-{0}</a:t>
            </a:r>
            <a:endParaRPr lang="en-US" altLang="zh-CN" sz="2000" i="1" dirty="0" smtClean="0"/>
          </a:p>
          <a:p>
            <a:pPr lvl="1" eaLnBrk="1" hangingPunct="1">
              <a:lnSpc>
                <a:spcPct val="110000"/>
              </a:lnSpc>
            </a:pPr>
            <a:r>
              <a:rPr lang="en-US" altLang="zh-CN" sz="2000" i="1" dirty="0" smtClean="0"/>
              <a:t>x</a:t>
            </a:r>
            <a:r>
              <a:rPr lang="zh-CN" altLang="en-US" sz="2000" dirty="0" smtClean="0"/>
              <a:t>：用户</a:t>
            </a:r>
            <a:r>
              <a:rPr lang="en-US" altLang="zh-CN" sz="2000" dirty="0" smtClean="0"/>
              <a:t>A</a:t>
            </a:r>
            <a:r>
              <a:rPr lang="zh-CN" altLang="en-US" sz="2000" dirty="0" smtClean="0"/>
              <a:t>的秘密钥，</a:t>
            </a:r>
            <a:r>
              <a:rPr lang="en-US" altLang="zh-CN" sz="2000" dirty="0" smtClean="0"/>
              <a:t>1&lt;</a:t>
            </a:r>
            <a:r>
              <a:rPr lang="en-US" altLang="zh-CN" sz="2000" i="1" dirty="0" smtClean="0"/>
              <a:t>x</a:t>
            </a:r>
            <a:r>
              <a:rPr lang="en-US" altLang="zh-CN" sz="2000" dirty="0" smtClean="0"/>
              <a:t>&lt;</a:t>
            </a:r>
            <a:r>
              <a:rPr lang="en-US" altLang="zh-CN" sz="2000" i="1" dirty="0" smtClean="0"/>
              <a:t>q</a:t>
            </a:r>
            <a:endParaRPr lang="en-US" altLang="zh-CN" sz="2000" dirty="0" smtClean="0"/>
          </a:p>
          <a:p>
            <a:pPr lvl="1" eaLnBrk="1" hangingPunct="1">
              <a:lnSpc>
                <a:spcPct val="110000"/>
              </a:lnSpc>
            </a:pPr>
            <a:r>
              <a:rPr lang="en-US" altLang="zh-CN" sz="2000" i="1" dirty="0" smtClean="0"/>
              <a:t>y</a:t>
            </a:r>
            <a:r>
              <a:rPr lang="zh-CN" altLang="en-US" sz="2000" dirty="0" smtClean="0"/>
              <a:t>：用户</a:t>
            </a:r>
            <a:r>
              <a:rPr lang="en-US" altLang="zh-CN" sz="2000" dirty="0" smtClean="0"/>
              <a:t>A</a:t>
            </a:r>
            <a:r>
              <a:rPr lang="zh-CN" altLang="en-US" sz="2000" dirty="0" smtClean="0"/>
              <a:t>的公开钥，</a:t>
            </a:r>
            <a:r>
              <a:rPr lang="en-US" altLang="zh-CN" sz="2000" i="1" dirty="0" err="1" smtClean="0"/>
              <a:t>y</a:t>
            </a:r>
            <a:r>
              <a:rPr lang="en-US" altLang="zh-CN" sz="2000" dirty="0" err="1" smtClean="0"/>
              <a:t>≡</a:t>
            </a:r>
            <a:r>
              <a:rPr lang="en-US" altLang="zh-CN" sz="2000" i="1" dirty="0" err="1" smtClean="0"/>
              <a:t>g</a:t>
            </a:r>
            <a:r>
              <a:rPr lang="en-US" altLang="zh-CN" sz="2000" i="1" baseline="30000" dirty="0" err="1" smtClean="0"/>
              <a:t>x</a:t>
            </a:r>
            <a:r>
              <a:rPr lang="en-US" altLang="zh-CN" sz="2000" dirty="0" smtClean="0"/>
              <a:t>(mod </a:t>
            </a:r>
            <a:r>
              <a:rPr lang="en-US" altLang="zh-CN" sz="2000" i="1" dirty="0" smtClean="0"/>
              <a:t>p</a:t>
            </a:r>
            <a:r>
              <a:rPr lang="en-US" altLang="zh-CN" sz="2000" dirty="0" smtClean="0"/>
              <a:t>)</a:t>
            </a:r>
          </a:p>
          <a:p>
            <a:pPr eaLnBrk="1" hangingPunct="1">
              <a:lnSpc>
                <a:spcPct val="110000"/>
              </a:lnSpc>
            </a:pPr>
            <a:r>
              <a:rPr lang="en-US" altLang="zh-CN" sz="2000" dirty="0" smtClean="0"/>
              <a:t>(2) </a:t>
            </a:r>
            <a:r>
              <a:rPr lang="zh-CN" altLang="en-US" sz="2000" dirty="0" smtClean="0"/>
              <a:t>签名的产生过程</a:t>
            </a:r>
          </a:p>
          <a:p>
            <a:pPr lvl="1" eaLnBrk="1" hangingPunct="1">
              <a:lnSpc>
                <a:spcPct val="110000"/>
              </a:lnSpc>
            </a:pPr>
            <a:r>
              <a:rPr lang="zh-CN" altLang="en-US" sz="2000" dirty="0" smtClean="0"/>
              <a:t>对于待签名的消息</a:t>
            </a:r>
            <a:r>
              <a:rPr lang="en-US" altLang="zh-CN" sz="2000" dirty="0" smtClean="0"/>
              <a:t>m</a:t>
            </a:r>
            <a:r>
              <a:rPr lang="zh-CN" altLang="en-US" sz="2000" dirty="0" smtClean="0"/>
              <a:t>，</a:t>
            </a:r>
            <a:r>
              <a:rPr lang="en-US" altLang="zh-CN" sz="2000" dirty="0" smtClean="0"/>
              <a:t>A</a:t>
            </a:r>
            <a:r>
              <a:rPr lang="zh-CN" altLang="en-US" sz="2000" dirty="0" smtClean="0"/>
              <a:t>执行以下步骤： </a:t>
            </a:r>
          </a:p>
          <a:p>
            <a:pPr lvl="1" eaLnBrk="1" hangingPunct="1">
              <a:lnSpc>
                <a:spcPct val="110000"/>
              </a:lnSpc>
            </a:pPr>
            <a:r>
              <a:rPr lang="zh-CN" altLang="en-US" sz="2000" dirty="0" smtClean="0"/>
              <a:t>① 计算</a:t>
            </a:r>
            <a:r>
              <a:rPr lang="en-US" altLang="zh-CN" sz="2000" i="1" dirty="0" smtClean="0"/>
              <a:t>m</a:t>
            </a:r>
            <a:r>
              <a:rPr lang="zh-CN" altLang="en-US" sz="2000" dirty="0" smtClean="0"/>
              <a:t>的杂凑值</a:t>
            </a:r>
            <a:r>
              <a:rPr lang="en-US" altLang="zh-CN" sz="2000" i="1" dirty="0" smtClean="0"/>
              <a:t>H</a:t>
            </a:r>
            <a:r>
              <a:rPr lang="en-US" altLang="zh-CN" sz="2000" dirty="0" smtClean="0"/>
              <a:t>(</a:t>
            </a:r>
            <a:r>
              <a:rPr lang="en-US" altLang="zh-CN" sz="2000" i="1" dirty="0" smtClean="0"/>
              <a:t>m</a:t>
            </a:r>
            <a:r>
              <a:rPr lang="en-US" altLang="zh-CN" sz="2000" dirty="0" smtClean="0"/>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基于离散对数的签名体制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6.3.4 </a:t>
            </a:r>
            <a:r>
              <a:rPr lang="zh-CN" altLang="en-US" dirty="0" smtClean="0"/>
              <a:t>基于离散对数问题的数字签名体制</a:t>
            </a:r>
            <a:endParaRPr lang="zh-CN" altLang="en-US" dirty="0"/>
          </a:p>
        </p:txBody>
      </p:sp>
      <p:sp>
        <p:nvSpPr>
          <p:cNvPr id="3" name="内容占位符 2"/>
          <p:cNvSpPr>
            <a:spLocks noGrp="1"/>
          </p:cNvSpPr>
          <p:nvPr>
            <p:ph idx="1"/>
          </p:nvPr>
        </p:nvSpPr>
        <p:spPr>
          <a:xfrm>
            <a:off x="457200" y="838200"/>
            <a:ext cx="8458200" cy="3124200"/>
          </a:xfrm>
        </p:spPr>
        <p:txBody>
          <a:bodyPr/>
          <a:lstStyle/>
          <a:p>
            <a:pPr lvl="1" eaLnBrk="1" hangingPunct="1">
              <a:lnSpc>
                <a:spcPct val="110000"/>
              </a:lnSpc>
              <a:spcBef>
                <a:spcPts val="600"/>
              </a:spcBef>
            </a:pPr>
            <a:r>
              <a:rPr lang="zh-CN" altLang="en-US" sz="2000" dirty="0" smtClean="0">
                <a:latin typeface="Times New Roman" pitchFamily="18" charset="0"/>
                <a:cs typeface="Times New Roman" pitchFamily="18" charset="0"/>
              </a:rPr>
              <a:t>② 选择随机数</a:t>
            </a:r>
            <a:r>
              <a:rPr lang="en-US" altLang="zh-CN" sz="2000" i="1" dirty="0"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1&lt;</a:t>
            </a:r>
            <a:r>
              <a:rPr lang="en-US" altLang="zh-CN" sz="2000" i="1"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&lt;</a:t>
            </a:r>
            <a:r>
              <a:rPr lang="en-US" altLang="zh-CN" sz="2000" i="1" dirty="0" smtClean="0">
                <a:latin typeface="Times New Roman" pitchFamily="18" charset="0"/>
                <a:cs typeface="Times New Roman" pitchFamily="18" charset="0"/>
              </a:rPr>
              <a:t>q</a:t>
            </a:r>
            <a:r>
              <a:rPr lang="zh-CN" altLang="en-US" sz="2000" dirty="0" smtClean="0">
                <a:latin typeface="Times New Roman" pitchFamily="18" charset="0"/>
                <a:cs typeface="Times New Roman" pitchFamily="18" charset="0"/>
              </a:rPr>
              <a:t>，计算  </a:t>
            </a:r>
            <a:r>
              <a:rPr lang="en-US" altLang="zh-CN" sz="2000" i="1" dirty="0" err="1" smtClean="0">
                <a:latin typeface="Times New Roman" pitchFamily="18" charset="0"/>
                <a:cs typeface="Times New Roman" pitchFamily="18" charset="0"/>
              </a:rPr>
              <a:t>r</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a:t>
            </a:r>
          </a:p>
          <a:p>
            <a:pPr lvl="1" eaLnBrk="1" hangingPunct="1">
              <a:lnSpc>
                <a:spcPct val="110000"/>
              </a:lnSpc>
              <a:spcBef>
                <a:spcPts val="600"/>
              </a:spcBef>
            </a:pPr>
            <a:r>
              <a:rPr lang="zh-CN" altLang="en-US" sz="2000" dirty="0" smtClean="0">
                <a:latin typeface="Times New Roman" pitchFamily="18" charset="0"/>
                <a:cs typeface="Times New Roman" pitchFamily="18" charset="0"/>
              </a:rPr>
              <a:t>③ 从签名方程</a:t>
            </a:r>
            <a:r>
              <a:rPr lang="en-US" altLang="zh-CN" sz="2000" i="1" dirty="0" err="1" smtClean="0">
                <a:latin typeface="Times New Roman" pitchFamily="18" charset="0"/>
                <a:cs typeface="Times New Roman" pitchFamily="18" charset="0"/>
              </a:rPr>
              <a:t>ak</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b</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cx</a:t>
            </a:r>
            <a:r>
              <a:rPr lang="en-US" altLang="zh-CN" sz="2000" dirty="0" smtClean="0">
                <a:latin typeface="Times New Roman" pitchFamily="18" charset="0"/>
                <a:cs typeface="Times New Roman" pitchFamily="18" charset="0"/>
              </a:rPr>
              <a:t>(mod </a:t>
            </a:r>
            <a:r>
              <a:rPr lang="en-US" altLang="zh-CN" sz="2000" i="1" dirty="0" smtClean="0">
                <a:latin typeface="Times New Roman" pitchFamily="18" charset="0"/>
                <a:cs typeface="Times New Roman" pitchFamily="18" charset="0"/>
              </a:rPr>
              <a:t>q</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中解出</a:t>
            </a:r>
            <a:r>
              <a:rPr lang="en-US" altLang="zh-CN" sz="2000" dirty="0" smtClean="0">
                <a:latin typeface="Times New Roman" pitchFamily="18" charset="0"/>
                <a:cs typeface="Times New Roman" pitchFamily="18" charset="0"/>
              </a:rPr>
              <a:t>s</a:t>
            </a:r>
            <a:r>
              <a:rPr lang="zh-CN" altLang="en-US" sz="2000" dirty="0" smtClean="0">
                <a:latin typeface="Times New Roman" pitchFamily="18" charset="0"/>
                <a:cs typeface="Times New Roman" pitchFamily="18" charset="0"/>
              </a:rPr>
              <a:t>。</a:t>
            </a:r>
          </a:p>
          <a:p>
            <a:pPr lvl="1" eaLnBrk="1" hangingPunct="1">
              <a:lnSpc>
                <a:spcPct val="110000"/>
              </a:lnSpc>
              <a:spcBef>
                <a:spcPts val="600"/>
              </a:spcBef>
            </a:pPr>
            <a:r>
              <a:rPr lang="zh-CN" altLang="en-US" sz="2000" dirty="0" smtClean="0">
                <a:latin typeface="Times New Roman" pitchFamily="18" charset="0"/>
                <a:cs typeface="Times New Roman" pitchFamily="18" charset="0"/>
              </a:rPr>
              <a:t>方程的系数</a:t>
            </a:r>
            <a:r>
              <a:rPr lang="en-US" altLang="zh-CN" sz="2000" i="1"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c</a:t>
            </a:r>
            <a:r>
              <a:rPr lang="zh-CN" altLang="en-US" sz="2000" dirty="0" smtClean="0">
                <a:latin typeface="Times New Roman" pitchFamily="18" charset="0"/>
                <a:cs typeface="Times New Roman" pitchFamily="18" charset="0"/>
              </a:rPr>
              <a:t>有许多种不同的选择方法，表</a:t>
            </a:r>
            <a:r>
              <a:rPr lang="en-US" altLang="zh-CN" sz="2000" dirty="0" smtClean="0">
                <a:latin typeface="Times New Roman" pitchFamily="18" charset="0"/>
                <a:cs typeface="Times New Roman" pitchFamily="18" charset="0"/>
              </a:rPr>
              <a:t>7-1</a:t>
            </a:r>
            <a:r>
              <a:rPr lang="zh-CN" altLang="en-US" sz="2000" dirty="0" smtClean="0">
                <a:latin typeface="Times New Roman" pitchFamily="18" charset="0"/>
                <a:cs typeface="Times New Roman" pitchFamily="18" charset="0"/>
              </a:rPr>
              <a:t>给出了这些可能选择中的一小部分，以</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s</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作为产生的数字签名。如果</a:t>
            </a:r>
            <a:r>
              <a:rPr lang="en-US" altLang="zh-CN" sz="2000" dirty="0" smtClean="0">
                <a:latin typeface="Times New Roman" pitchFamily="18" charset="0"/>
                <a:cs typeface="Times New Roman" pitchFamily="18" charset="0"/>
              </a:rPr>
              <a:t>q</a:t>
            </a:r>
            <a:r>
              <a:rPr lang="zh-CN" altLang="en-US" sz="2000" dirty="0" smtClean="0">
                <a:latin typeface="Times New Roman" pitchFamily="18" charset="0"/>
                <a:cs typeface="Times New Roman" pitchFamily="18" charset="0"/>
              </a:rPr>
              <a:t>是</a:t>
            </a:r>
            <a:r>
              <a:rPr lang="en-US" altLang="zh-CN" sz="2000" dirty="0" smtClean="0">
                <a:latin typeface="Times New Roman" pitchFamily="18" charset="0"/>
                <a:cs typeface="Times New Roman" pitchFamily="18" charset="0"/>
              </a:rPr>
              <a:t>160</a:t>
            </a:r>
            <a:r>
              <a:rPr lang="zh-CN" altLang="en-US" sz="2000" dirty="0" smtClean="0">
                <a:latin typeface="Times New Roman" pitchFamily="18" charset="0"/>
                <a:cs typeface="Times New Roman" pitchFamily="18" charset="0"/>
              </a:rPr>
              <a:t>比特，则签名长度只有</a:t>
            </a:r>
            <a:r>
              <a:rPr lang="en-US" altLang="zh-CN" sz="2000" dirty="0" smtClean="0">
                <a:latin typeface="Times New Roman" pitchFamily="18" charset="0"/>
                <a:cs typeface="Times New Roman" pitchFamily="18" charset="0"/>
              </a:rPr>
              <a:t>320</a:t>
            </a:r>
            <a:r>
              <a:rPr lang="zh-CN" altLang="en-US" sz="2000" dirty="0" smtClean="0">
                <a:latin typeface="Times New Roman" pitchFamily="18" charset="0"/>
                <a:cs typeface="Times New Roman" pitchFamily="18" charset="0"/>
              </a:rPr>
              <a:t>比特</a:t>
            </a:r>
            <a:endParaRPr lang="en-US" altLang="zh-CN" sz="2000" dirty="0" smtClean="0">
              <a:latin typeface="Times New Roman" pitchFamily="18" charset="0"/>
              <a:cs typeface="Times New Roman" pitchFamily="18" charset="0"/>
            </a:endParaRPr>
          </a:p>
          <a:p>
            <a:pPr eaLnBrk="1" hangingPunct="1">
              <a:lnSpc>
                <a:spcPct val="100000"/>
              </a:lnSpc>
              <a:spcBef>
                <a:spcPts val="600"/>
              </a:spcBef>
            </a:pPr>
            <a:r>
              <a:rPr lang="en-US" altLang="zh-CN" sz="2000" dirty="0" smtClean="0">
                <a:latin typeface="Times New Roman" pitchFamily="18" charset="0"/>
                <a:cs typeface="Times New Roman" pitchFamily="18" charset="0"/>
              </a:rPr>
              <a:t>(3) </a:t>
            </a:r>
            <a:r>
              <a:rPr lang="zh-CN" altLang="en-US" sz="2000" dirty="0" smtClean="0">
                <a:latin typeface="Times New Roman" pitchFamily="18" charset="0"/>
                <a:cs typeface="Times New Roman" pitchFamily="18" charset="0"/>
              </a:rPr>
              <a:t>签名的验证过程</a:t>
            </a:r>
          </a:p>
          <a:p>
            <a:pPr lvl="1" eaLnBrk="1" hangingPunct="1">
              <a:lnSpc>
                <a:spcPct val="100000"/>
              </a:lnSpc>
              <a:spcBef>
                <a:spcPts val="600"/>
              </a:spcBef>
            </a:pPr>
            <a:r>
              <a:rPr lang="zh-CN" altLang="en-US" sz="2000" dirty="0" smtClean="0">
                <a:latin typeface="Times New Roman" pitchFamily="18" charset="0"/>
                <a:cs typeface="Times New Roman" pitchFamily="18" charset="0"/>
              </a:rPr>
              <a:t>接收方在收到消息</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和签名</a:t>
            </a:r>
            <a:r>
              <a:rPr lang="en-US" altLang="zh-CN" sz="2000" dirty="0" smtClean="0">
                <a:latin typeface="Times New Roman" pitchFamily="18" charset="0"/>
                <a:cs typeface="Times New Roman" pitchFamily="18" charset="0"/>
              </a:rPr>
              <a:t>(r, s)</a:t>
            </a:r>
            <a:r>
              <a:rPr lang="zh-CN" altLang="en-US" sz="2000" dirty="0" smtClean="0">
                <a:latin typeface="Times New Roman" pitchFamily="18" charset="0"/>
                <a:cs typeface="Times New Roman" pitchFamily="18" charset="0"/>
              </a:rPr>
              <a:t>后，可以按照以下验证方程检验： </a:t>
            </a:r>
            <a:endParaRPr lang="zh-CN" altLang="en-US" sz="2000" i="1" dirty="0" smtClean="0">
              <a:latin typeface="Times New Roman" pitchFamily="18" charset="0"/>
              <a:cs typeface="Times New Roman" pitchFamily="18" charset="0"/>
            </a:endParaRPr>
          </a:p>
          <a:p>
            <a:pPr lvl="1" eaLnBrk="1" hangingPunct="1">
              <a:lnSpc>
                <a:spcPct val="100000"/>
              </a:lnSpc>
              <a:spcBef>
                <a:spcPts val="600"/>
              </a:spcBef>
            </a:pPr>
            <a:r>
              <a:rPr lang="en-US" altLang="zh-CN" sz="2000" i="1" dirty="0" err="1" smtClean="0">
                <a:latin typeface="Times New Roman" pitchFamily="18" charset="0"/>
                <a:cs typeface="Times New Roman" pitchFamily="18" charset="0"/>
              </a:rPr>
              <a:t>Ver</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y</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s</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Ture</a:t>
            </a:r>
            <a:r>
              <a:rPr lang="en-US"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sym typeface="Symbol" pitchFamily="18" charset="2"/>
              </a:rPr>
              <a:t></a:t>
            </a:r>
            <a:r>
              <a:rPr lang="en-US" altLang="zh-CN" sz="2000" dirty="0" smtClean="0">
                <a:latin typeface="Times New Roman" pitchFamily="18" charset="0"/>
                <a:cs typeface="Times New Roman" pitchFamily="18" charset="0"/>
              </a:rPr>
              <a:t> </a:t>
            </a:r>
            <a:r>
              <a:rPr lang="en-US" altLang="zh-CN" sz="2000" i="1" dirty="0" err="1" smtClean="0">
                <a:latin typeface="Times New Roman" pitchFamily="18" charset="0"/>
                <a:cs typeface="Times New Roman" pitchFamily="18" charset="0"/>
              </a:rPr>
              <a:t>r</a:t>
            </a:r>
            <a:r>
              <a:rPr lang="en-US" altLang="zh-CN" sz="2000" i="1" baseline="30000" dirty="0" err="1" smtClean="0">
                <a:latin typeface="Times New Roman" pitchFamily="18" charset="0"/>
                <a:cs typeface="Times New Roman" pitchFamily="18" charset="0"/>
              </a:rPr>
              <a:t>a</a:t>
            </a:r>
            <a:r>
              <a:rPr lang="en-US" altLang="zh-CN" sz="2000" dirty="0" err="1"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b</a:t>
            </a:r>
            <a:r>
              <a:rPr lang="en-US" altLang="zh-CN" sz="2000" i="1" dirty="0" err="1" smtClean="0">
                <a:latin typeface="Times New Roman" pitchFamily="18" charset="0"/>
                <a:cs typeface="Times New Roman" pitchFamily="18" charset="0"/>
              </a:rPr>
              <a:t>y</a:t>
            </a:r>
            <a:r>
              <a:rPr lang="en-US" altLang="zh-CN" sz="2000" i="1" baseline="30000" dirty="0" err="1" smtClean="0">
                <a:latin typeface="Times New Roman" pitchFamily="18" charset="0"/>
                <a:cs typeface="Times New Roman" pitchFamily="18" charset="0"/>
              </a:rPr>
              <a:t>c</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p>
          <a:p>
            <a:pPr lvl="1" eaLnBrk="1" hangingPunct="1">
              <a:lnSpc>
                <a:spcPct val="110000"/>
              </a:lnSpc>
              <a:spcBef>
                <a:spcPts val="600"/>
              </a:spcBef>
            </a:pPr>
            <a:endParaRPr lang="zh-CN" altLang="en-US" sz="20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基于离散对数的签名体制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4"/>
          <p:cNvSpPr>
            <a:spLocks noChangeArrowheads="1"/>
          </p:cNvSpPr>
          <p:nvPr/>
        </p:nvSpPr>
        <p:spPr bwMode="auto">
          <a:xfrm>
            <a:off x="1981200" y="3962400"/>
            <a:ext cx="4800600" cy="396875"/>
          </a:xfrm>
          <a:prstGeom prst="rect">
            <a:avLst/>
          </a:prstGeom>
          <a:noFill/>
          <a:ln w="9525" algn="ctr">
            <a:noFill/>
            <a:miter lim="800000"/>
            <a:headEnd/>
            <a:tailEnd/>
          </a:ln>
        </p:spPr>
        <p:txBody>
          <a:bodyPr anchor="ctr">
            <a:spAutoFit/>
          </a:bodyPr>
          <a:lstStyle/>
          <a:p>
            <a:pPr algn="l"/>
            <a:r>
              <a:rPr lang="zh-CN" altLang="en-US" sz="2000" dirty="0" smtClean="0"/>
              <a:t>表</a:t>
            </a:r>
            <a:r>
              <a:rPr lang="en-US" altLang="zh-CN" sz="2000" dirty="0" smtClean="0"/>
              <a:t>6-1 </a:t>
            </a:r>
            <a:r>
              <a:rPr lang="zh-CN" altLang="en-US" sz="2000" dirty="0"/>
              <a:t>参数</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可能的置换取值表</a:t>
            </a:r>
            <a:endParaRPr lang="zh-CN" altLang="en-US" sz="2000" dirty="0">
              <a:latin typeface="Arial" charset="0"/>
            </a:endParaRPr>
          </a:p>
        </p:txBody>
      </p:sp>
      <p:graphicFrame>
        <p:nvGraphicFramePr>
          <p:cNvPr id="7" name="Group 35"/>
          <p:cNvGraphicFramePr>
            <a:graphicFrameLocks noGrp="1"/>
          </p:cNvGraphicFramePr>
          <p:nvPr/>
        </p:nvGraphicFramePr>
        <p:xfrm>
          <a:off x="1143000" y="4343400"/>
          <a:ext cx="6629400" cy="2377440"/>
        </p:xfrm>
        <a:graphic>
          <a:graphicData uri="http://schemas.openxmlformats.org/drawingml/2006/table">
            <a:tbl>
              <a:tblPr/>
              <a:tblGrid>
                <a:gridCol w="2209800"/>
                <a:gridCol w="2208213"/>
                <a:gridCol w="2211387"/>
              </a:tblGrid>
              <a:tr h="352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b</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r</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H</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r</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H</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m</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r</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H</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m</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H</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H</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r</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r</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H</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m</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r</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6.3.5 </a:t>
            </a:r>
            <a:r>
              <a:rPr lang="en-US" altLang="zh-CN" dirty="0" err="1" smtClean="0">
                <a:latin typeface="Times New Roman" pitchFamily="18" charset="0"/>
              </a:rPr>
              <a:t>Schnorr</a:t>
            </a:r>
            <a:r>
              <a:rPr lang="zh-CN" altLang="en-US" dirty="0" smtClean="0">
                <a:latin typeface="Times New Roman" pitchFamily="18" charset="0"/>
              </a:rPr>
              <a:t>签名体制</a:t>
            </a:r>
            <a:endParaRPr lang="zh-CN" altLang="en-US" dirty="0"/>
          </a:p>
        </p:txBody>
      </p:sp>
      <p:sp>
        <p:nvSpPr>
          <p:cNvPr id="3" name="内容占位符 2"/>
          <p:cNvSpPr>
            <a:spLocks noGrp="1"/>
          </p:cNvSpPr>
          <p:nvPr>
            <p:ph idx="1"/>
          </p:nvPr>
        </p:nvSpPr>
        <p:spPr>
          <a:xfrm>
            <a:off x="457200" y="838200"/>
            <a:ext cx="4572000" cy="5715000"/>
          </a:xfrm>
        </p:spPr>
        <p:txBody>
          <a:bodyPr/>
          <a:lstStyle/>
          <a:p>
            <a:pPr eaLnBrk="1" hangingPunct="1">
              <a:lnSpc>
                <a:spcPct val="100000"/>
              </a:lnSpc>
              <a:spcBef>
                <a:spcPts val="600"/>
              </a:spcBef>
            </a:pPr>
            <a:r>
              <a:rPr lang="en-US" altLang="zh-CN" sz="2400" dirty="0" smtClean="0">
                <a:latin typeface="Times New Roman" pitchFamily="18" charset="0"/>
              </a:rPr>
              <a:t>(1) </a:t>
            </a:r>
            <a:r>
              <a:rPr lang="zh-CN" altLang="en-US" sz="2400" dirty="0" smtClean="0">
                <a:latin typeface="Times New Roman" pitchFamily="18" charset="0"/>
              </a:rPr>
              <a:t>体制参数</a:t>
            </a:r>
            <a:endParaRPr lang="zh-CN" altLang="en-US" sz="24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p</a:t>
            </a:r>
            <a:r>
              <a:rPr lang="zh-CN" altLang="en-US" sz="2000" dirty="0" smtClean="0">
                <a:latin typeface="Times New Roman" pitchFamily="18" charset="0"/>
              </a:rPr>
              <a:t>：大素数，</a:t>
            </a:r>
            <a:r>
              <a:rPr lang="en-US" altLang="zh-CN" sz="2000" i="1" dirty="0" smtClean="0">
                <a:latin typeface="Times New Roman" pitchFamily="18" charset="0"/>
              </a:rPr>
              <a:t>p</a:t>
            </a:r>
            <a:r>
              <a:rPr lang="en-US" altLang="zh-CN" sz="2000" dirty="0" smtClean="0">
                <a:latin typeface="Times New Roman" pitchFamily="18" charset="0"/>
              </a:rPr>
              <a:t>≥2</a:t>
            </a:r>
            <a:r>
              <a:rPr lang="en-US" altLang="zh-CN" sz="2000" baseline="30000" dirty="0" smtClean="0">
                <a:latin typeface="Times New Roman" pitchFamily="18" charset="0"/>
              </a:rPr>
              <a:t>512</a:t>
            </a:r>
            <a:r>
              <a:rPr lang="zh-CN" altLang="en-US" sz="2000" dirty="0" smtClean="0">
                <a:latin typeface="Times New Roman" pitchFamily="18" charset="0"/>
              </a:rPr>
              <a:t>； </a:t>
            </a:r>
          </a:p>
          <a:p>
            <a:pPr lvl="1" eaLnBrk="1" hangingPunct="1">
              <a:lnSpc>
                <a:spcPct val="100000"/>
              </a:lnSpc>
              <a:spcBef>
                <a:spcPts val="600"/>
              </a:spcBef>
            </a:pPr>
            <a:r>
              <a:rPr lang="en-US" altLang="zh-CN" sz="2000" i="1" dirty="0" smtClean="0">
                <a:latin typeface="Times New Roman" pitchFamily="18" charset="0"/>
              </a:rPr>
              <a:t>q</a:t>
            </a:r>
            <a:r>
              <a:rPr lang="zh-CN" altLang="en-US" sz="2000" dirty="0" smtClean="0">
                <a:latin typeface="Times New Roman" pitchFamily="18" charset="0"/>
              </a:rPr>
              <a:t>：大素数，</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≥2</a:t>
            </a:r>
            <a:r>
              <a:rPr lang="en-US" altLang="zh-CN" sz="2000" baseline="30000" dirty="0" smtClean="0">
                <a:latin typeface="Times New Roman" pitchFamily="18" charset="0"/>
              </a:rPr>
              <a:t>160</a:t>
            </a:r>
            <a:r>
              <a:rPr lang="zh-CN" altLang="en-US" sz="2000" dirty="0" smtClean="0">
                <a:latin typeface="Times New Roman" pitchFamily="18" charset="0"/>
              </a:rPr>
              <a:t>；</a:t>
            </a:r>
          </a:p>
          <a:p>
            <a:pPr lvl="1" eaLnBrk="1" hangingPunct="1">
              <a:lnSpc>
                <a:spcPct val="100000"/>
              </a:lnSpc>
              <a:spcBef>
                <a:spcPts val="600"/>
              </a:spcBef>
            </a:pPr>
            <a:r>
              <a:rPr lang="en-US" altLang="zh-CN" sz="2000" i="1" dirty="0" smtClean="0">
                <a:latin typeface="Times New Roman" pitchFamily="18" charset="0"/>
              </a:rPr>
              <a:t>g</a:t>
            </a:r>
            <a:r>
              <a:rPr lang="zh-CN" altLang="en-US" sz="2000" dirty="0" smtClean="0">
                <a:latin typeface="Times New Roman" pitchFamily="18" charset="0"/>
              </a:rPr>
              <a:t>：</a:t>
            </a:r>
            <a:r>
              <a:rPr lang="en-US" altLang="zh-CN" sz="2000" i="1" dirty="0" err="1" smtClean="0">
                <a:latin typeface="Times New Roman" pitchFamily="18" charset="0"/>
              </a:rPr>
              <a:t>g</a:t>
            </a:r>
            <a:r>
              <a:rPr lang="en-US" altLang="zh-CN" sz="2000" dirty="0" err="1" smtClean="0">
                <a:latin typeface="Times New Roman" pitchFamily="18" charset="0"/>
                <a:sym typeface="Symbol" pitchFamily="18" charset="2"/>
              </a:rPr>
              <a:t></a:t>
            </a:r>
            <a:r>
              <a:rPr lang="en-US" altLang="zh-CN" sz="2000" i="1" baseline="-25000" dirty="0" err="1" smtClean="0">
                <a:latin typeface="Times New Roman" pitchFamily="18" charset="0"/>
              </a:rPr>
              <a:t>R</a:t>
            </a:r>
            <a:r>
              <a:rPr lang="en-US" altLang="zh-CN" sz="2000" i="1" dirty="0" err="1" smtClean="0">
                <a:latin typeface="Times New Roman" pitchFamily="18" charset="0"/>
              </a:rPr>
              <a:t>Z</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且</a:t>
            </a:r>
            <a:r>
              <a:rPr lang="en-US" altLang="zh-CN" sz="2000" i="1" dirty="0" smtClean="0">
                <a:latin typeface="Times New Roman" pitchFamily="18" charset="0"/>
              </a:rPr>
              <a:t>g</a:t>
            </a:r>
            <a:r>
              <a:rPr lang="en-US" altLang="zh-CN" sz="2000" i="1" baseline="30000" dirty="0" smtClean="0">
                <a:latin typeface="Times New Roman" pitchFamily="18" charset="0"/>
              </a:rPr>
              <a:t>q</a:t>
            </a:r>
            <a:r>
              <a:rPr lang="en-US" altLang="zh-CN" sz="2000" dirty="0" smtClean="0">
                <a:latin typeface="Times New Roman" pitchFamily="18" charset="0"/>
              </a:rPr>
              <a:t>≡1(mod </a:t>
            </a:r>
            <a:r>
              <a:rPr lang="en-US" altLang="zh-CN" sz="2000" i="1" dirty="0"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a:t>
            </a:r>
            <a:endParaRPr lang="zh-CN" altLang="en-US" sz="2000" i="1" dirty="0" smtClean="0">
              <a:latin typeface="Times New Roman" pitchFamily="18" charset="0"/>
            </a:endParaRPr>
          </a:p>
          <a:p>
            <a:pPr lvl="1" eaLnBrk="1" hangingPunct="1">
              <a:lnSpc>
                <a:spcPct val="100000"/>
              </a:lnSpc>
              <a:spcBef>
                <a:spcPts val="600"/>
              </a:spcBef>
            </a:pPr>
            <a:r>
              <a:rPr lang="en-US" altLang="zh-CN" sz="2000" i="1" dirty="0" smtClean="0">
                <a:latin typeface="Times New Roman" pitchFamily="18" charset="0"/>
              </a:rPr>
              <a:t>x</a:t>
            </a:r>
            <a:r>
              <a:rPr lang="zh-CN" altLang="en-US" sz="2000" dirty="0" smtClean="0">
                <a:latin typeface="Times New Roman" pitchFamily="18" charset="0"/>
              </a:rPr>
              <a:t>：用户</a:t>
            </a:r>
            <a:r>
              <a:rPr lang="en-US" altLang="zh-CN" sz="2000" dirty="0" smtClean="0">
                <a:latin typeface="Times New Roman" pitchFamily="18" charset="0"/>
              </a:rPr>
              <a:t>A</a:t>
            </a:r>
            <a:r>
              <a:rPr lang="zh-CN" altLang="en-US" sz="2000" dirty="0" smtClean="0">
                <a:latin typeface="Times New Roman" pitchFamily="18" charset="0"/>
              </a:rPr>
              <a:t>的秘密钥，</a:t>
            </a:r>
            <a:r>
              <a:rPr lang="en-US" altLang="zh-CN" sz="2000" dirty="0" smtClean="0">
                <a:latin typeface="Times New Roman" pitchFamily="18" charset="0"/>
              </a:rPr>
              <a:t>1&lt;</a:t>
            </a:r>
            <a:r>
              <a:rPr lang="en-US" altLang="zh-CN" sz="2000" i="1" dirty="0" smtClean="0">
                <a:latin typeface="Times New Roman" pitchFamily="18" charset="0"/>
              </a:rPr>
              <a:t>x</a:t>
            </a:r>
            <a:r>
              <a:rPr lang="en-US" altLang="zh-CN" sz="2000" dirty="0" smtClean="0">
                <a:latin typeface="Times New Roman" pitchFamily="18" charset="0"/>
              </a:rPr>
              <a:t>&lt;</a:t>
            </a:r>
            <a:r>
              <a:rPr lang="en-US" altLang="zh-CN" sz="2000" i="1" dirty="0" smtClean="0">
                <a:latin typeface="Times New Roman" pitchFamily="18" charset="0"/>
              </a:rPr>
              <a:t>q</a:t>
            </a:r>
            <a:r>
              <a:rPr lang="zh-CN" altLang="en-US" sz="2000" dirty="0" smtClean="0">
                <a:latin typeface="Times New Roman" pitchFamily="18" charset="0"/>
              </a:rPr>
              <a:t>；</a:t>
            </a:r>
          </a:p>
          <a:p>
            <a:pPr lvl="1" eaLnBrk="1" hangingPunct="1">
              <a:lnSpc>
                <a:spcPct val="100000"/>
              </a:lnSpc>
              <a:spcBef>
                <a:spcPts val="600"/>
              </a:spcBef>
            </a:pPr>
            <a:r>
              <a:rPr lang="en-US" altLang="zh-CN" sz="2000" dirty="0" smtClean="0">
                <a:latin typeface="Times New Roman" pitchFamily="18" charset="0"/>
              </a:rPr>
              <a:t>y</a:t>
            </a:r>
            <a:r>
              <a:rPr lang="zh-CN" altLang="en-US" sz="2000" dirty="0" smtClean="0">
                <a:latin typeface="Times New Roman" pitchFamily="18" charset="0"/>
              </a:rPr>
              <a:t>：用户</a:t>
            </a:r>
            <a:r>
              <a:rPr lang="en-US" altLang="zh-CN" sz="2000" dirty="0" smtClean="0">
                <a:latin typeface="Times New Roman" pitchFamily="18" charset="0"/>
              </a:rPr>
              <a:t>A</a:t>
            </a:r>
            <a:r>
              <a:rPr lang="zh-CN" altLang="en-US" sz="2000" dirty="0" smtClean="0">
                <a:latin typeface="Times New Roman" pitchFamily="18" charset="0"/>
              </a:rPr>
              <a:t>的公开钥，</a:t>
            </a:r>
            <a:r>
              <a:rPr lang="en-US" altLang="zh-CN" sz="2000" i="1" dirty="0" err="1" smtClean="0">
                <a:latin typeface="Times New Roman" pitchFamily="18" charset="0"/>
              </a:rPr>
              <a:t>y</a:t>
            </a:r>
            <a:r>
              <a:rPr lang="en-US" altLang="zh-CN" sz="2000" dirty="0" err="1" smtClean="0">
                <a:latin typeface="Times New Roman" pitchFamily="18" charset="0"/>
              </a:rPr>
              <a:t>≡</a:t>
            </a:r>
            <a:r>
              <a:rPr lang="en-US" altLang="zh-CN" sz="2000" i="1" dirty="0" err="1" smtClean="0">
                <a:latin typeface="Times New Roman" pitchFamily="18" charset="0"/>
              </a:rPr>
              <a:t>g</a:t>
            </a:r>
            <a:r>
              <a:rPr lang="en-US" altLang="zh-CN" sz="2000" i="1" baseline="30000" dirty="0" err="1" smtClean="0">
                <a:latin typeface="Times New Roman" pitchFamily="18" charset="0"/>
              </a:rPr>
              <a:t>x</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a:t>
            </a:r>
          </a:p>
          <a:p>
            <a:pPr eaLnBrk="1" hangingPunct="1">
              <a:lnSpc>
                <a:spcPct val="100000"/>
              </a:lnSpc>
              <a:spcBef>
                <a:spcPts val="600"/>
              </a:spcBef>
            </a:pPr>
            <a:r>
              <a:rPr lang="en-US" altLang="zh-CN" sz="2400" dirty="0" smtClean="0">
                <a:latin typeface="Times New Roman" pitchFamily="18" charset="0"/>
              </a:rPr>
              <a:t>(2) </a:t>
            </a:r>
            <a:r>
              <a:rPr lang="zh-CN" altLang="en-US" sz="2400" dirty="0" smtClean="0">
                <a:latin typeface="Times New Roman" pitchFamily="18" charset="0"/>
              </a:rPr>
              <a:t>签名的产生过程</a:t>
            </a:r>
          </a:p>
          <a:p>
            <a:pPr lvl="1" eaLnBrk="1" hangingPunct="1">
              <a:lnSpc>
                <a:spcPct val="100000"/>
              </a:lnSpc>
              <a:spcBef>
                <a:spcPts val="600"/>
              </a:spcBef>
            </a:pPr>
            <a:r>
              <a:rPr lang="zh-CN" altLang="en-US" sz="2000" dirty="0" smtClean="0">
                <a:latin typeface="Times New Roman" pitchFamily="18" charset="0"/>
              </a:rPr>
              <a:t>对于待签名的消息</a:t>
            </a:r>
            <a:r>
              <a:rPr lang="en-US" altLang="zh-CN" sz="2000" dirty="0"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A</a:t>
            </a:r>
            <a:r>
              <a:rPr lang="zh-CN" altLang="en-US" sz="2000" dirty="0" smtClean="0">
                <a:latin typeface="Times New Roman" pitchFamily="18" charset="0"/>
              </a:rPr>
              <a:t>执行以下步骤： </a:t>
            </a:r>
          </a:p>
          <a:p>
            <a:pPr lvl="1" eaLnBrk="1" hangingPunct="1">
              <a:lnSpc>
                <a:spcPct val="100000"/>
              </a:lnSpc>
              <a:spcBef>
                <a:spcPts val="600"/>
              </a:spcBef>
            </a:pPr>
            <a:r>
              <a:rPr lang="zh-CN" altLang="en-US" sz="2000" dirty="0" smtClean="0">
                <a:latin typeface="Times New Roman" pitchFamily="18" charset="0"/>
              </a:rPr>
              <a:t>① 选择随机数</a:t>
            </a:r>
            <a:r>
              <a:rPr lang="en-US" altLang="zh-CN" sz="2000" i="1" dirty="0" smtClean="0">
                <a:latin typeface="Times New Roman" pitchFamily="18" charset="0"/>
              </a:rPr>
              <a:t>k</a:t>
            </a:r>
            <a:r>
              <a:rPr lang="zh-CN" altLang="en-US" sz="2000" dirty="0" smtClean="0">
                <a:latin typeface="Times New Roman" pitchFamily="18" charset="0"/>
              </a:rPr>
              <a:t>：</a:t>
            </a:r>
            <a:r>
              <a:rPr lang="en-US" altLang="zh-CN" sz="2000" dirty="0" smtClean="0">
                <a:latin typeface="Times New Roman" pitchFamily="18" charset="0"/>
              </a:rPr>
              <a:t>1&lt;</a:t>
            </a:r>
            <a:r>
              <a:rPr lang="en-US" altLang="zh-CN" sz="2000" i="1" dirty="0" smtClean="0">
                <a:latin typeface="Times New Roman" pitchFamily="18" charset="0"/>
              </a:rPr>
              <a:t>k</a:t>
            </a:r>
            <a:r>
              <a:rPr lang="en-US" altLang="zh-CN" sz="2000" dirty="0" smtClean="0">
                <a:latin typeface="Times New Roman" pitchFamily="18" charset="0"/>
              </a:rPr>
              <a:t>&lt;</a:t>
            </a:r>
            <a:r>
              <a:rPr lang="en-US" altLang="zh-CN" sz="2000" i="1" dirty="0" smtClean="0">
                <a:latin typeface="Times New Roman" pitchFamily="18" charset="0"/>
              </a:rPr>
              <a:t>q</a:t>
            </a:r>
            <a:r>
              <a:rPr lang="zh-CN" altLang="en-US" sz="2000" dirty="0" smtClean="0">
                <a:latin typeface="Times New Roman" pitchFamily="18" charset="0"/>
              </a:rPr>
              <a:t>，计算  </a:t>
            </a:r>
            <a:r>
              <a:rPr lang="en-US" altLang="zh-CN" sz="2000" i="1" dirty="0" err="1" smtClean="0">
                <a:latin typeface="Times New Roman" pitchFamily="18" charset="0"/>
              </a:rPr>
              <a:t>r</a:t>
            </a:r>
            <a:r>
              <a:rPr lang="en-US" altLang="zh-CN" sz="2000" dirty="0" err="1" smtClean="0">
                <a:latin typeface="Times New Roman" pitchFamily="18" charset="0"/>
              </a:rPr>
              <a:t>≡</a:t>
            </a:r>
            <a:r>
              <a:rPr lang="en-US" altLang="zh-CN" sz="2000" i="1" dirty="0" err="1" smtClean="0">
                <a:latin typeface="Times New Roman" pitchFamily="18" charset="0"/>
              </a:rPr>
              <a:t>g</a:t>
            </a:r>
            <a:r>
              <a:rPr lang="en-US" altLang="zh-CN" sz="2000" i="1" baseline="30000" dirty="0" err="1" smtClean="0">
                <a:latin typeface="Times New Roman" pitchFamily="18" charset="0"/>
              </a:rPr>
              <a:t>k</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a:t>
            </a:r>
          </a:p>
          <a:p>
            <a:pPr lvl="1" eaLnBrk="1" hangingPunct="1">
              <a:lnSpc>
                <a:spcPct val="100000"/>
              </a:lnSpc>
              <a:spcBef>
                <a:spcPts val="600"/>
              </a:spcBef>
            </a:pPr>
            <a:r>
              <a:rPr lang="zh-CN" altLang="en-US" sz="2000" dirty="0" smtClean="0">
                <a:latin typeface="Times New Roman" pitchFamily="18" charset="0"/>
              </a:rPr>
              <a:t>② 计算</a:t>
            </a:r>
            <a:r>
              <a:rPr lang="en-US" altLang="zh-CN" sz="2000" i="1" dirty="0" smtClean="0">
                <a:latin typeface="Times New Roman" pitchFamily="18" charset="0"/>
              </a:rPr>
              <a:t>e</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 </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a:t>
            </a:r>
          </a:p>
          <a:p>
            <a:pPr lvl="1" eaLnBrk="1" hangingPunct="1">
              <a:lnSpc>
                <a:spcPct val="100000"/>
              </a:lnSpc>
              <a:spcBef>
                <a:spcPts val="600"/>
              </a:spcBef>
            </a:pPr>
            <a:r>
              <a:rPr lang="zh-CN" altLang="en-US" sz="2000" dirty="0" smtClean="0">
                <a:latin typeface="Times New Roman" pitchFamily="18" charset="0"/>
              </a:rPr>
              <a:t>③ 计算</a:t>
            </a:r>
            <a:r>
              <a:rPr lang="en-US" altLang="zh-CN" sz="2000" i="1" dirty="0" err="1" smtClean="0">
                <a:latin typeface="Times New Roman" pitchFamily="18" charset="0"/>
              </a:rPr>
              <a:t>s</a:t>
            </a:r>
            <a:r>
              <a:rPr lang="en-US" altLang="zh-CN" sz="2000" dirty="0" err="1" smtClean="0">
                <a:latin typeface="Times New Roman" pitchFamily="18" charset="0"/>
              </a:rPr>
              <a:t>≡</a:t>
            </a:r>
            <a:r>
              <a:rPr lang="en-US" altLang="zh-CN" sz="2000" i="1" dirty="0" err="1" smtClean="0">
                <a:latin typeface="Times New Roman" pitchFamily="18" charset="0"/>
              </a:rPr>
              <a:t>xe</a:t>
            </a:r>
            <a:r>
              <a:rPr lang="en-US" altLang="zh-CN" sz="2000" dirty="0" err="1" smtClean="0">
                <a:latin typeface="Times New Roman" pitchFamily="18" charset="0"/>
              </a:rPr>
              <a:t>+</a:t>
            </a:r>
            <a:r>
              <a:rPr lang="en-US" altLang="zh-CN" sz="2000" i="1" dirty="0" err="1" smtClean="0">
                <a:latin typeface="Times New Roman" pitchFamily="18" charset="0"/>
              </a:rPr>
              <a:t>k</a:t>
            </a:r>
            <a:r>
              <a:rPr lang="en-US" altLang="zh-CN" sz="2000" dirty="0" smtClean="0">
                <a:latin typeface="Times New Roman" pitchFamily="18" charset="0"/>
              </a:rPr>
              <a:t>(mod </a:t>
            </a:r>
            <a:r>
              <a:rPr lang="en-US" altLang="zh-CN" sz="2000" i="1" dirty="0" smtClean="0">
                <a:latin typeface="Times New Roman" pitchFamily="18" charset="0"/>
              </a:rPr>
              <a:t>q</a:t>
            </a:r>
            <a:r>
              <a:rPr lang="en-US" altLang="zh-CN" sz="2000" dirty="0" smtClean="0">
                <a:latin typeface="Times New Roman" pitchFamily="18" charset="0"/>
              </a:rPr>
              <a:t>)</a:t>
            </a:r>
            <a:r>
              <a:rPr lang="zh-CN" altLang="en-US" sz="2000" dirty="0" smtClean="0">
                <a:latin typeface="Times New Roman" pitchFamily="18" charset="0"/>
              </a:rPr>
              <a:t>。</a:t>
            </a:r>
          </a:p>
          <a:p>
            <a:pPr lvl="1" eaLnBrk="1" hangingPunct="1">
              <a:lnSpc>
                <a:spcPct val="100000"/>
              </a:lnSpc>
              <a:spcBef>
                <a:spcPts val="600"/>
              </a:spcBef>
            </a:pPr>
            <a:r>
              <a:rPr lang="zh-CN" altLang="en-US" sz="2000" dirty="0" smtClean="0">
                <a:latin typeface="Times New Roman" pitchFamily="18" charset="0"/>
              </a:rPr>
              <a:t>以</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作为产生的数字签名。</a:t>
            </a:r>
            <a:endParaRPr lang="zh-CN" altLang="en-US" sz="20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基于离散对数的签名体制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Rectangle 3"/>
          <p:cNvSpPr txBox="1">
            <a:spLocks noChangeArrowheads="1"/>
          </p:cNvSpPr>
          <p:nvPr/>
        </p:nvSpPr>
        <p:spPr bwMode="auto">
          <a:xfrm>
            <a:off x="4724400" y="838200"/>
            <a:ext cx="42672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40000"/>
              </a:spcBef>
              <a:spcAft>
                <a:spcPct val="10000"/>
              </a:spcAft>
              <a:buClr>
                <a:schemeClr val="tx2"/>
              </a:buClr>
              <a:buSzPct val="70000"/>
              <a:buFont typeface="Wingdings" pitchFamily="2" charset="2"/>
              <a:buChar char="Ü"/>
              <a:tabLst/>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(3) </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签名验证过程</a:t>
            </a:r>
          </a:p>
          <a:p>
            <a:pPr marL="692150" marR="0" lvl="1" indent="-347663" algn="l" defTabSz="914400" rtl="0" eaLnBrk="1" fontAlgn="base" latinLnBrk="0" hangingPunct="1">
              <a:lnSpc>
                <a:spcPct val="120000"/>
              </a:lnSpc>
              <a:spcBef>
                <a:spcPct val="40000"/>
              </a:spcBef>
              <a:spcAft>
                <a:spcPct val="10000"/>
              </a:spcAft>
              <a:buClr>
                <a:schemeClr val="accent2"/>
              </a:buClr>
              <a:buSzPct val="70000"/>
              <a:buFont typeface="Wingdings" pitchFamily="2" charset="2"/>
              <a:buChar char="l"/>
              <a:tabLst/>
              <a:defRPr/>
            </a:pP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mn-ea"/>
              </a:rPr>
              <a:t>接收方在收到消息</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m</a:t>
            </a: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mn-ea"/>
              </a:rPr>
              <a:t>和数字签名</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e</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s</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mn-ea"/>
              </a:rPr>
              <a:t>后，</a:t>
            </a:r>
          </a:p>
          <a:p>
            <a:pPr marL="692150" marR="0" lvl="1" indent="-347663" algn="l" defTabSz="914400" rtl="0" eaLnBrk="1" fontAlgn="base" latinLnBrk="0" hangingPunct="1">
              <a:lnSpc>
                <a:spcPct val="120000"/>
              </a:lnSpc>
              <a:spcBef>
                <a:spcPct val="40000"/>
              </a:spcBef>
              <a:spcAft>
                <a:spcPct val="10000"/>
              </a:spcAft>
              <a:buClr>
                <a:schemeClr val="accent2"/>
              </a:buClr>
              <a:buSzPct val="70000"/>
              <a:buFont typeface="Wingdings" pitchFamily="2" charset="2"/>
              <a:buChar char="l"/>
              <a:tabLst/>
              <a:defRPr/>
            </a:pP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mn-ea"/>
              </a:rPr>
              <a:t>先计算</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r</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sym typeface="Symbol" pitchFamily="18" charset="2"/>
              </a:rPr>
              <a:t></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g</a:t>
            </a:r>
            <a:r>
              <a:rPr kumimoji="0" lang="en-US" altLang="zh-CN" sz="2400" b="1" i="1" u="none" strike="noStrike" kern="0" cap="none" spc="0" normalizeH="0" baseline="30000" noProof="0" dirty="0" err="1" smtClean="0">
                <a:ln>
                  <a:noFill/>
                </a:ln>
                <a:solidFill>
                  <a:schemeClr val="tx1"/>
                </a:solidFill>
                <a:effectLst/>
                <a:uLnTx/>
                <a:uFillTx/>
                <a:latin typeface="Times New Roman" pitchFamily="18" charset="0"/>
                <a:ea typeface="+mn-ea"/>
              </a:rPr>
              <a:t>s</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y</a:t>
            </a:r>
            <a:r>
              <a:rPr kumimoji="0" lang="en-US" altLang="zh-CN" sz="2400" b="1" i="0" u="none" strike="noStrike" kern="0" cap="none" spc="0" normalizeH="0" baseline="30000" noProof="0" dirty="0"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30000" noProof="0" dirty="0" smtClean="0">
                <a:ln>
                  <a:noFill/>
                </a:ln>
                <a:solidFill>
                  <a:schemeClr val="tx1"/>
                </a:solidFill>
                <a:effectLst/>
                <a:uLnTx/>
                <a:uFillTx/>
                <a:latin typeface="Times New Roman" pitchFamily="18" charset="0"/>
                <a:ea typeface="+mn-ea"/>
              </a:rPr>
              <a:t>e</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(mod </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p</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mn-ea"/>
              </a:rPr>
              <a:t>，</a:t>
            </a:r>
          </a:p>
          <a:p>
            <a:pPr marL="692150" marR="0" lvl="1" indent="-347663" algn="l" defTabSz="914400" rtl="0" eaLnBrk="1" fontAlgn="base" latinLnBrk="0" hangingPunct="1">
              <a:lnSpc>
                <a:spcPct val="120000"/>
              </a:lnSpc>
              <a:spcBef>
                <a:spcPct val="40000"/>
              </a:spcBef>
              <a:spcAft>
                <a:spcPct val="10000"/>
              </a:spcAft>
              <a:buClr>
                <a:schemeClr val="accent2"/>
              </a:buClr>
              <a:buSzPct val="70000"/>
              <a:buFont typeface="Wingdings" pitchFamily="2" charset="2"/>
              <a:buChar char="l"/>
              <a:tabLst/>
              <a:defRPr/>
            </a:pP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mn-ea"/>
              </a:rPr>
              <a:t>然后计算</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H</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r</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sym typeface="Symbol" pitchFamily="18" charset="2"/>
              </a:rPr>
              <a:t></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m</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mn-ea"/>
              </a:rPr>
              <a:t>，并按下式验证</a:t>
            </a:r>
            <a:endParaRPr kumimoji="0" lang="zh-CN" altLang="en-US" sz="2400" b="1" i="1" u="none" strike="noStrike" kern="0" cap="none" spc="0" normalizeH="0" baseline="0" noProof="0" dirty="0" smtClean="0">
              <a:ln>
                <a:noFill/>
              </a:ln>
              <a:solidFill>
                <a:schemeClr val="tx1"/>
              </a:solidFill>
              <a:effectLst/>
              <a:uLnTx/>
              <a:uFillTx/>
              <a:latin typeface="Times New Roman" pitchFamily="18" charset="0"/>
              <a:ea typeface="+mn-ea"/>
            </a:endParaRPr>
          </a:p>
          <a:p>
            <a:pPr marL="692150" marR="0" lvl="1" indent="-347663" algn="l" defTabSz="914400" rtl="0" eaLnBrk="1" fontAlgn="base" latinLnBrk="0" hangingPunct="1">
              <a:lnSpc>
                <a:spcPct val="120000"/>
              </a:lnSpc>
              <a:spcBef>
                <a:spcPct val="40000"/>
              </a:spcBef>
              <a:spcAft>
                <a:spcPct val="10000"/>
              </a:spcAft>
              <a:buClr>
                <a:schemeClr val="accent2"/>
              </a:buClr>
              <a:buSzPct val="70000"/>
              <a:buFont typeface="Wingdings" pitchFamily="2" charset="2"/>
              <a:buChar char="l"/>
              <a:tabLst/>
              <a:defRPr/>
            </a:pP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Ver</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y</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e</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s</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m</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Ture</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sym typeface="Symbol" pitchFamily="18" charset="2"/>
              </a:rPr>
              <a:t></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H</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r</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sym typeface="Symbol" pitchFamily="18" charset="2"/>
              </a:rPr>
              <a:t></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m</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e</a:t>
            </a:r>
            <a:endPar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endParaRPr>
          </a:p>
          <a:p>
            <a:pPr marL="692150" marR="0" lvl="1" indent="-347663" algn="l" defTabSz="914400" rtl="0" eaLnBrk="1" fontAlgn="base" latinLnBrk="0" hangingPunct="1">
              <a:lnSpc>
                <a:spcPct val="120000"/>
              </a:lnSpc>
              <a:spcBef>
                <a:spcPct val="40000"/>
              </a:spcBef>
              <a:spcAft>
                <a:spcPct val="10000"/>
              </a:spcAft>
              <a:buClr>
                <a:schemeClr val="accent2"/>
              </a:buClr>
              <a:buSzPct val="70000"/>
              <a:buFont typeface="Wingdings" pitchFamily="2" charset="2"/>
              <a:buChar char="l"/>
              <a:tabLst/>
              <a:defRPr/>
            </a:pPr>
            <a:r>
              <a:rPr kumimoji="0" lang="zh-CN" altLang="en-US" sz="2400" b="1" i="0" u="none" strike="noStrike" kern="0" cap="none" spc="0" normalizeH="0" baseline="0" noProof="0" dirty="0" smtClean="0">
                <a:ln>
                  <a:noFill/>
                </a:ln>
                <a:solidFill>
                  <a:schemeClr val="tx1"/>
                </a:solidFill>
                <a:effectLst/>
                <a:uLnTx/>
                <a:uFillTx/>
                <a:latin typeface="Times New Roman" pitchFamily="18" charset="0"/>
                <a:ea typeface="+mn-ea"/>
              </a:rPr>
              <a:t>其正确性可由下式证明：</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r</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sym typeface="Symbol" pitchFamily="18" charset="2"/>
              </a:rPr>
              <a:t></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g</a:t>
            </a:r>
            <a:r>
              <a:rPr kumimoji="0" lang="en-US" altLang="zh-CN" sz="2400" b="1" i="1" u="none" strike="noStrike" kern="0" cap="none" spc="0" normalizeH="0" baseline="30000" noProof="0" dirty="0" err="1" smtClean="0">
                <a:ln>
                  <a:noFill/>
                </a:ln>
                <a:solidFill>
                  <a:schemeClr val="tx1"/>
                </a:solidFill>
                <a:effectLst/>
                <a:uLnTx/>
                <a:uFillTx/>
                <a:latin typeface="Times New Roman" pitchFamily="18" charset="0"/>
                <a:ea typeface="+mn-ea"/>
              </a:rPr>
              <a:t>s</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y</a:t>
            </a:r>
            <a:r>
              <a:rPr kumimoji="0" lang="en-US" altLang="zh-CN" sz="2400" b="1" i="0" u="none" strike="noStrike" kern="0" cap="none" spc="0" normalizeH="0" baseline="30000" noProof="0" dirty="0" err="1"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30000" noProof="0" dirty="0" err="1" smtClean="0">
                <a:ln>
                  <a:noFill/>
                </a:ln>
                <a:solidFill>
                  <a:schemeClr val="tx1"/>
                </a:solidFill>
                <a:effectLst/>
                <a:uLnTx/>
                <a:uFillTx/>
                <a:latin typeface="Times New Roman" pitchFamily="18" charset="0"/>
                <a:ea typeface="+mn-ea"/>
              </a:rPr>
              <a:t>e</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g</a:t>
            </a:r>
            <a:r>
              <a:rPr kumimoji="0" lang="en-US" altLang="zh-CN" sz="2400" b="1" i="1" u="none" strike="noStrike" kern="0" cap="none" spc="0" normalizeH="0" baseline="30000" noProof="0" dirty="0" err="1" smtClean="0">
                <a:ln>
                  <a:noFill/>
                </a:ln>
                <a:solidFill>
                  <a:schemeClr val="tx1"/>
                </a:solidFill>
                <a:effectLst/>
                <a:uLnTx/>
                <a:uFillTx/>
                <a:latin typeface="Times New Roman" pitchFamily="18" charset="0"/>
                <a:ea typeface="+mn-ea"/>
              </a:rPr>
              <a:t>xe</a:t>
            </a:r>
            <a:r>
              <a:rPr kumimoji="0" lang="en-US" altLang="zh-CN" sz="2400" b="1" i="0" u="none" strike="noStrike" kern="0" cap="none" spc="0" normalizeH="0" baseline="30000" noProof="0" dirty="0" err="1"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30000" noProof="0" dirty="0" err="1" smtClean="0">
                <a:ln>
                  <a:noFill/>
                </a:ln>
                <a:solidFill>
                  <a:schemeClr val="tx1"/>
                </a:solidFill>
                <a:effectLst/>
                <a:uLnTx/>
                <a:uFillTx/>
                <a:latin typeface="Times New Roman" pitchFamily="18" charset="0"/>
                <a:ea typeface="+mn-ea"/>
              </a:rPr>
              <a:t>k</a:t>
            </a:r>
            <a:r>
              <a:rPr kumimoji="0" lang="en-US" altLang="zh-CN" sz="2400" b="1" i="0" u="none" strike="noStrike" kern="0" cap="none" spc="0" normalizeH="0" baseline="30000" noProof="0" dirty="0" err="1"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30000" noProof="0" dirty="0" err="1" smtClean="0">
                <a:ln>
                  <a:noFill/>
                </a:ln>
                <a:solidFill>
                  <a:schemeClr val="tx1"/>
                </a:solidFill>
                <a:effectLst/>
                <a:uLnTx/>
                <a:uFillTx/>
                <a:latin typeface="Times New Roman" pitchFamily="18" charset="0"/>
                <a:ea typeface="+mn-ea"/>
              </a:rPr>
              <a:t>xe</a:t>
            </a:r>
            <a:r>
              <a:rPr kumimoji="0" lang="en-US" altLang="zh-CN" sz="2400" b="1" i="0" u="none" strike="noStrike" kern="0" cap="none" spc="0" normalizeH="0" baseline="0" noProof="0" dirty="0" err="1" smtClean="0">
                <a:ln>
                  <a:noFill/>
                </a:ln>
                <a:solidFill>
                  <a:schemeClr val="tx1"/>
                </a:solidFill>
                <a:effectLst/>
                <a:uLnTx/>
                <a:uFillTx/>
                <a:latin typeface="Times New Roman" pitchFamily="18" charset="0"/>
                <a:ea typeface="+mn-ea"/>
              </a:rPr>
              <a:t>≡</a:t>
            </a:r>
            <a:r>
              <a:rPr kumimoji="0" lang="en-US" altLang="zh-CN" sz="2400" b="1" i="1" u="none" strike="noStrike" kern="0" cap="none" spc="0" normalizeH="0" baseline="0" noProof="0" dirty="0" err="1" smtClean="0">
                <a:ln>
                  <a:noFill/>
                </a:ln>
                <a:solidFill>
                  <a:schemeClr val="tx1"/>
                </a:solidFill>
                <a:effectLst/>
                <a:uLnTx/>
                <a:uFillTx/>
                <a:latin typeface="Times New Roman" pitchFamily="18" charset="0"/>
                <a:ea typeface="+mn-ea"/>
              </a:rPr>
              <a:t>r</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 (mod </a:t>
            </a:r>
            <a:r>
              <a:rPr kumimoji="0" lang="en-US" altLang="zh-CN" sz="2400" b="1" i="1" u="none" strike="noStrike" kern="0" cap="none" spc="0" normalizeH="0" baseline="0" noProof="0" dirty="0" smtClean="0">
                <a:ln>
                  <a:noFill/>
                </a:ln>
                <a:solidFill>
                  <a:schemeClr val="tx1"/>
                </a:solidFill>
                <a:effectLst/>
                <a:uLnTx/>
                <a:uFillTx/>
                <a:latin typeface="Times New Roman" pitchFamily="18" charset="0"/>
                <a:ea typeface="+mn-ea"/>
              </a:rPr>
              <a:t>p</a:t>
            </a:r>
            <a:r>
              <a:rPr kumimoji="0" lang="en-US" altLang="zh-CN" sz="2400" b="1" i="0" u="none" strike="noStrike" kern="0" cap="none" spc="0" normalizeH="0" baseline="0" noProof="0" dirty="0" smtClean="0">
                <a:ln>
                  <a:noFill/>
                </a:ln>
                <a:solidFill>
                  <a:schemeClr val="tx1"/>
                </a:solidFill>
                <a:effectLst/>
                <a:uLnTx/>
                <a:uFillTx/>
                <a:latin typeface="Times New Roman" pitchFamily="18" charset="0"/>
                <a:ea typeface="+mn-ea"/>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6.4.1 Fiat-Shamir</a:t>
            </a:r>
            <a:r>
              <a:rPr lang="zh-CN" altLang="en-US" dirty="0" smtClean="0"/>
              <a:t>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10000"/>
              </a:lnSpc>
            </a:pPr>
            <a:r>
              <a:rPr lang="zh-CN" altLang="en-US" sz="2400" dirty="0" smtClean="0">
                <a:latin typeface="Times New Roman" pitchFamily="18" charset="0"/>
              </a:rPr>
              <a:t>设</a:t>
            </a:r>
            <a:r>
              <a:rPr lang="en-US" altLang="zh-CN" sz="2400" i="1" dirty="0" smtClean="0">
                <a:latin typeface="Times New Roman" pitchFamily="18" charset="0"/>
              </a:rPr>
              <a:t>n</a:t>
            </a:r>
            <a:r>
              <a:rPr lang="zh-CN" altLang="en-US" sz="2400" dirty="0" smtClean="0">
                <a:latin typeface="Times New Roman" pitchFamily="18" charset="0"/>
              </a:rPr>
              <a:t>是一个大合数，找出</a:t>
            </a:r>
            <a:r>
              <a:rPr lang="en-US" altLang="zh-CN" sz="2400" i="1" dirty="0" smtClean="0">
                <a:latin typeface="Times New Roman" pitchFamily="18" charset="0"/>
              </a:rPr>
              <a:t>n</a:t>
            </a:r>
            <a:r>
              <a:rPr lang="zh-CN" altLang="en-US" sz="2400" dirty="0" smtClean="0">
                <a:latin typeface="Times New Roman" pitchFamily="18" charset="0"/>
              </a:rPr>
              <a:t>的所有素因子是一个困难问题，称之为大数分解问题。下面介绍的两个数字签名体制都基于这个问题的困难性。</a:t>
            </a:r>
          </a:p>
          <a:p>
            <a:pPr eaLnBrk="1" hangingPunct="1">
              <a:lnSpc>
                <a:spcPct val="110000"/>
              </a:lnSpc>
            </a:pPr>
            <a:r>
              <a:rPr lang="en-US" altLang="zh-CN" sz="2400" dirty="0" smtClean="0">
                <a:latin typeface="Times New Roman" pitchFamily="18" charset="0"/>
              </a:rPr>
              <a:t>1. Fiat-Shamir</a:t>
            </a:r>
            <a:r>
              <a:rPr lang="zh-CN" altLang="en-US" sz="2400" dirty="0" smtClean="0">
                <a:latin typeface="Times New Roman" pitchFamily="18" charset="0"/>
              </a:rPr>
              <a:t>签名体制</a:t>
            </a:r>
          </a:p>
          <a:p>
            <a:pPr eaLnBrk="1" hangingPunct="1">
              <a:lnSpc>
                <a:spcPct val="110000"/>
              </a:lnSpc>
            </a:pPr>
            <a:r>
              <a:rPr lang="en-US" altLang="zh-CN" sz="2400" dirty="0" smtClean="0">
                <a:latin typeface="Times New Roman" pitchFamily="18" charset="0"/>
              </a:rPr>
              <a:t>(1) </a:t>
            </a:r>
            <a:r>
              <a:rPr lang="zh-CN" altLang="en-US" sz="2400" dirty="0" smtClean="0">
                <a:latin typeface="Times New Roman" pitchFamily="18" charset="0"/>
              </a:rPr>
              <a:t>体制参数</a:t>
            </a:r>
            <a:endParaRPr lang="zh-CN" altLang="en-US" sz="2400" i="1" dirty="0" smtClean="0">
              <a:latin typeface="Times New Roman" pitchFamily="18" charset="0"/>
            </a:endParaRPr>
          </a:p>
          <a:p>
            <a:pPr lvl="1" eaLnBrk="1" hangingPunct="1">
              <a:lnSpc>
                <a:spcPct val="110000"/>
              </a:lnSpc>
            </a:pP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pq</a:t>
            </a:r>
            <a:r>
              <a:rPr lang="zh-CN" altLang="en-US" sz="2000" dirty="0" smtClean="0">
                <a:latin typeface="Times New Roman" pitchFamily="18" charset="0"/>
              </a:rPr>
              <a:t>，其中</a:t>
            </a:r>
            <a:r>
              <a:rPr lang="en-US" altLang="zh-CN" sz="2000" i="1" dirty="0" smtClean="0">
                <a:latin typeface="Times New Roman" pitchFamily="18" charset="0"/>
              </a:rPr>
              <a:t>p</a:t>
            </a:r>
            <a:r>
              <a:rPr lang="zh-CN" altLang="en-US" sz="2000" dirty="0" smtClean="0">
                <a:latin typeface="Times New Roman" pitchFamily="18" charset="0"/>
              </a:rPr>
              <a:t>和</a:t>
            </a:r>
            <a:r>
              <a:rPr lang="en-US" altLang="zh-CN" sz="2000" i="1" dirty="0" smtClean="0">
                <a:latin typeface="Times New Roman" pitchFamily="18" charset="0"/>
              </a:rPr>
              <a:t>q</a:t>
            </a:r>
            <a:r>
              <a:rPr lang="zh-CN" altLang="en-US" sz="2000" dirty="0" smtClean="0">
                <a:latin typeface="Times New Roman" pitchFamily="18" charset="0"/>
              </a:rPr>
              <a:t>是两个保密的大素数；</a:t>
            </a:r>
            <a:endParaRPr lang="zh-CN" altLang="en-US" sz="2000" i="1" dirty="0" smtClean="0">
              <a:latin typeface="Times New Roman" pitchFamily="18" charset="0"/>
            </a:endParaRPr>
          </a:p>
          <a:p>
            <a:pPr lvl="1" eaLnBrk="1" hangingPunct="1">
              <a:lnSpc>
                <a:spcPct val="110000"/>
              </a:lnSpc>
            </a:pPr>
            <a:r>
              <a:rPr lang="en-US" altLang="zh-CN" sz="2000" i="1" dirty="0" smtClean="0">
                <a:latin typeface="Times New Roman" pitchFamily="18" charset="0"/>
              </a:rPr>
              <a:t>k</a:t>
            </a:r>
            <a:r>
              <a:rPr lang="zh-CN" altLang="en-US" sz="2000" dirty="0" smtClean="0">
                <a:latin typeface="Times New Roman" pitchFamily="18" charset="0"/>
              </a:rPr>
              <a:t>：固定的正整数；</a:t>
            </a:r>
            <a:endParaRPr lang="zh-CN" altLang="en-US" sz="2000" i="1" dirty="0" smtClean="0">
              <a:latin typeface="Times New Roman" pitchFamily="18" charset="0"/>
            </a:endParaRPr>
          </a:p>
          <a:p>
            <a:pPr lvl="1" eaLnBrk="1" hangingPunct="1">
              <a:lnSpc>
                <a:spcPct val="110000"/>
              </a:lnSpc>
            </a:pP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y</a:t>
            </a:r>
            <a:r>
              <a:rPr lang="en-US" altLang="zh-CN" sz="2000" i="1" baseline="-25000" dirty="0" err="1" smtClean="0">
                <a:latin typeface="Times New Roman" pitchFamily="18" charset="0"/>
              </a:rPr>
              <a:t>k</a:t>
            </a:r>
            <a:r>
              <a:rPr lang="zh-CN" altLang="en-US" sz="2000" dirty="0" smtClean="0">
                <a:latin typeface="Times New Roman" pitchFamily="18" charset="0"/>
              </a:rPr>
              <a:t>：用户</a:t>
            </a:r>
            <a:r>
              <a:rPr lang="en-US" altLang="zh-CN" sz="2000" dirty="0" smtClean="0">
                <a:latin typeface="Times New Roman" pitchFamily="18" charset="0"/>
              </a:rPr>
              <a:t>A</a:t>
            </a:r>
            <a:r>
              <a:rPr lang="zh-CN" altLang="en-US" sz="2000" dirty="0" smtClean="0">
                <a:latin typeface="Times New Roman" pitchFamily="18" charset="0"/>
              </a:rPr>
              <a:t>的公开钥，对任何</a:t>
            </a:r>
            <a:r>
              <a:rPr lang="en-US" altLang="zh-CN" sz="2000" i="1" dirty="0" err="1" smtClean="0">
                <a:latin typeface="Times New Roman" pitchFamily="18" charset="0"/>
              </a:rPr>
              <a:t>i</a:t>
            </a:r>
            <a:r>
              <a:rPr lang="en-US" altLang="zh-CN" sz="2000" dirty="0" smtClean="0">
                <a:latin typeface="Times New Roman" pitchFamily="18" charset="0"/>
              </a:rPr>
              <a:t>(1≤</a:t>
            </a:r>
            <a:r>
              <a:rPr lang="en-US" altLang="zh-CN" sz="2000" i="1" dirty="0"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y</a:t>
            </a:r>
            <a:r>
              <a:rPr lang="en-US" altLang="zh-CN" sz="2000" i="1" baseline="-25000" dirty="0" err="1" smtClean="0">
                <a:latin typeface="Times New Roman" pitchFamily="18" charset="0"/>
              </a:rPr>
              <a:t>i</a:t>
            </a:r>
            <a:r>
              <a:rPr lang="zh-CN" altLang="en-US" sz="2000" dirty="0" smtClean="0">
                <a:latin typeface="Times New Roman" pitchFamily="18" charset="0"/>
              </a:rPr>
              <a:t>都是模</a:t>
            </a:r>
            <a:r>
              <a:rPr lang="en-US" altLang="zh-CN" sz="2000" i="1" dirty="0" smtClean="0">
                <a:latin typeface="Times New Roman" pitchFamily="18" charset="0"/>
              </a:rPr>
              <a:t>n</a:t>
            </a:r>
            <a:r>
              <a:rPr lang="zh-CN" altLang="en-US" sz="2000" dirty="0" smtClean="0">
                <a:latin typeface="Times New Roman" pitchFamily="18" charset="0"/>
              </a:rPr>
              <a:t>的平方剩余；</a:t>
            </a:r>
            <a:endParaRPr lang="zh-CN" altLang="en-US" sz="2000" i="1" dirty="0" smtClean="0">
              <a:latin typeface="Times New Roman" pitchFamily="18" charset="0"/>
            </a:endParaRPr>
          </a:p>
          <a:p>
            <a:pPr lvl="1" eaLnBrk="1" hangingPunct="1">
              <a:lnSpc>
                <a:spcPct val="110000"/>
              </a:lnSpc>
            </a:pP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k</a:t>
            </a:r>
            <a:r>
              <a:rPr lang="zh-CN" altLang="en-US" sz="2000" dirty="0" smtClean="0">
                <a:latin typeface="Times New Roman" pitchFamily="18" charset="0"/>
              </a:rPr>
              <a:t>：用户</a:t>
            </a:r>
            <a:r>
              <a:rPr lang="en-US" altLang="zh-CN" sz="2000" dirty="0" smtClean="0">
                <a:latin typeface="Times New Roman" pitchFamily="18" charset="0"/>
              </a:rPr>
              <a:t>A</a:t>
            </a:r>
            <a:r>
              <a:rPr lang="zh-CN" altLang="en-US" sz="2000" dirty="0" smtClean="0">
                <a:latin typeface="Times New Roman" pitchFamily="18" charset="0"/>
              </a:rPr>
              <a:t>的秘密钥，对任何</a:t>
            </a:r>
            <a:r>
              <a:rPr lang="en-US" altLang="zh-CN" sz="2000" i="1" dirty="0" err="1" smtClean="0">
                <a:latin typeface="Times New Roman" pitchFamily="18" charset="0"/>
              </a:rPr>
              <a:t>i</a:t>
            </a:r>
            <a:r>
              <a:rPr lang="en-US" altLang="zh-CN" sz="2000" dirty="0" smtClean="0">
                <a:latin typeface="Times New Roman" pitchFamily="18" charset="0"/>
              </a:rPr>
              <a:t>(1≤</a:t>
            </a:r>
            <a:r>
              <a:rPr lang="en-US" altLang="zh-CN" sz="2000" i="1" dirty="0"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i="1" baseline="-25000" dirty="0" smtClean="0">
                <a:latin typeface="Times New Roman" pitchFamily="18" charset="0"/>
              </a:rPr>
              <a:t>i</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基于大数分解的签名体制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91906" name="Object 4"/>
          <p:cNvGraphicFramePr>
            <a:graphicFrameLocks noChangeAspect="1"/>
          </p:cNvGraphicFramePr>
          <p:nvPr/>
        </p:nvGraphicFramePr>
        <p:xfrm>
          <a:off x="6629400" y="4800600"/>
          <a:ext cx="609600" cy="484187"/>
        </p:xfrm>
        <a:graphic>
          <a:graphicData uri="http://schemas.openxmlformats.org/presentationml/2006/ole">
            <mc:AlternateContent xmlns:mc="http://schemas.openxmlformats.org/markup-compatibility/2006">
              <mc:Choice xmlns:v="urn:schemas-microsoft-com:vml" Requires="v">
                <p:oleObj spid="_x0000_s891930" name="公式" r:id="rId3" imgW="368140" imgH="291973" progId="Equation.3">
                  <p:embed/>
                </p:oleObj>
              </mc:Choice>
              <mc:Fallback>
                <p:oleObj name="公式" r:id="rId3" imgW="368140" imgH="29197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800600"/>
                        <a:ext cx="60960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6.4.1 Fiat-Shamir</a:t>
            </a:r>
            <a:r>
              <a:rPr lang="zh-CN" altLang="en-US" dirty="0" smtClean="0"/>
              <a:t>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10000"/>
              </a:lnSpc>
            </a:pPr>
            <a:r>
              <a:rPr lang="en-US" altLang="zh-CN" dirty="0" smtClean="0">
                <a:latin typeface="Times New Roman" pitchFamily="18" charset="0"/>
              </a:rPr>
              <a:t>(2) </a:t>
            </a:r>
            <a:r>
              <a:rPr lang="zh-CN" altLang="en-US" dirty="0" smtClean="0">
                <a:latin typeface="Times New Roman" pitchFamily="18" charset="0"/>
              </a:rPr>
              <a:t>签名的产生过程</a:t>
            </a:r>
          </a:p>
          <a:p>
            <a:pPr lvl="1" eaLnBrk="1" hangingPunct="1">
              <a:lnSpc>
                <a:spcPct val="110000"/>
              </a:lnSpc>
            </a:pPr>
            <a:r>
              <a:rPr lang="zh-CN" altLang="en-US" dirty="0" smtClean="0">
                <a:latin typeface="Times New Roman" pitchFamily="18" charset="0"/>
              </a:rPr>
              <a:t>对于待签名的消息</a:t>
            </a:r>
            <a:r>
              <a:rPr lang="en-US" altLang="zh-CN" dirty="0" smtClean="0">
                <a:latin typeface="Times New Roman" pitchFamily="18" charset="0"/>
              </a:rPr>
              <a:t>m</a:t>
            </a:r>
            <a:r>
              <a:rPr lang="zh-CN" altLang="en-US" dirty="0" smtClean="0">
                <a:latin typeface="Times New Roman" pitchFamily="18" charset="0"/>
              </a:rPr>
              <a:t>，</a:t>
            </a:r>
            <a:r>
              <a:rPr lang="en-US" altLang="zh-CN" dirty="0" smtClean="0">
                <a:latin typeface="Times New Roman" pitchFamily="18" charset="0"/>
              </a:rPr>
              <a:t>A</a:t>
            </a:r>
            <a:r>
              <a:rPr lang="zh-CN" altLang="en-US" dirty="0" smtClean="0">
                <a:latin typeface="Times New Roman" pitchFamily="18" charset="0"/>
              </a:rPr>
              <a:t>执行以下步骤： </a:t>
            </a:r>
          </a:p>
          <a:p>
            <a:pPr lvl="1" eaLnBrk="1" hangingPunct="1">
              <a:lnSpc>
                <a:spcPct val="110000"/>
              </a:lnSpc>
            </a:pPr>
            <a:r>
              <a:rPr lang="zh-CN" altLang="en-US" dirty="0" smtClean="0">
                <a:latin typeface="Times New Roman" pitchFamily="18" charset="0"/>
              </a:rPr>
              <a:t>① 随机选取一个正整数</a:t>
            </a:r>
            <a:r>
              <a:rPr lang="en-US" altLang="zh-CN" i="1" dirty="0" smtClean="0">
                <a:latin typeface="Times New Roman" pitchFamily="18" charset="0"/>
              </a:rPr>
              <a:t>t</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② 随机选取</a:t>
            </a:r>
            <a:r>
              <a:rPr lang="en-US" altLang="zh-CN" i="1" dirty="0" smtClean="0">
                <a:latin typeface="Times New Roman" pitchFamily="18" charset="0"/>
              </a:rPr>
              <a:t>t</a:t>
            </a:r>
            <a:r>
              <a:rPr lang="zh-CN" altLang="en-US" dirty="0" smtClean="0">
                <a:latin typeface="Times New Roman" pitchFamily="18" charset="0"/>
              </a:rPr>
              <a:t>个介于</a:t>
            </a:r>
            <a:r>
              <a:rPr lang="en-US" altLang="zh-CN" dirty="0" smtClean="0">
                <a:latin typeface="Times New Roman" pitchFamily="18" charset="0"/>
              </a:rPr>
              <a:t>1</a:t>
            </a:r>
            <a:r>
              <a:rPr lang="zh-CN" altLang="en-US" dirty="0" smtClean="0">
                <a:latin typeface="Times New Roman" pitchFamily="18" charset="0"/>
              </a:rPr>
              <a:t>和</a:t>
            </a:r>
            <a:r>
              <a:rPr lang="en-US" altLang="zh-CN" i="1" dirty="0" smtClean="0">
                <a:latin typeface="Times New Roman" pitchFamily="18" charset="0"/>
              </a:rPr>
              <a:t>n</a:t>
            </a:r>
            <a:r>
              <a:rPr lang="zh-CN" altLang="en-US" dirty="0" smtClean="0">
                <a:latin typeface="Times New Roman" pitchFamily="18" charset="0"/>
              </a:rPr>
              <a:t>之间的数</a:t>
            </a:r>
            <a:r>
              <a:rPr lang="en-US" altLang="zh-CN" i="1" dirty="0" smtClean="0">
                <a:latin typeface="Times New Roman" pitchFamily="18" charset="0"/>
              </a:rPr>
              <a:t>r</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err="1" smtClean="0">
                <a:latin typeface="Times New Roman" pitchFamily="18" charset="0"/>
              </a:rPr>
              <a:t>r</a:t>
            </a:r>
            <a:r>
              <a:rPr lang="en-US" altLang="zh-CN" i="1" baseline="-25000" dirty="0" err="1" smtClean="0">
                <a:latin typeface="Times New Roman" pitchFamily="18" charset="0"/>
              </a:rPr>
              <a:t>t</a:t>
            </a:r>
            <a:r>
              <a:rPr lang="zh-CN" altLang="en-US" dirty="0" smtClean="0">
                <a:latin typeface="Times New Roman" pitchFamily="18" charset="0"/>
              </a:rPr>
              <a:t>，并对任何</a:t>
            </a:r>
            <a:r>
              <a:rPr lang="en-US" altLang="zh-CN" i="1" dirty="0" smtClean="0">
                <a:latin typeface="Times New Roman" pitchFamily="18" charset="0"/>
              </a:rPr>
              <a:t>j</a:t>
            </a:r>
            <a:r>
              <a:rPr lang="en-US" altLang="zh-CN" dirty="0" smtClean="0">
                <a:latin typeface="Times New Roman" pitchFamily="18" charset="0"/>
              </a:rPr>
              <a:t>(1≤</a:t>
            </a:r>
            <a:r>
              <a:rPr lang="en-US" altLang="zh-CN" i="1" dirty="0" smtClean="0">
                <a:latin typeface="Times New Roman" pitchFamily="18" charset="0"/>
              </a:rPr>
              <a:t>j</a:t>
            </a:r>
            <a:r>
              <a:rPr lang="en-US" altLang="zh-CN" dirty="0" smtClean="0">
                <a:latin typeface="Times New Roman" pitchFamily="18" charset="0"/>
              </a:rPr>
              <a:t>≤</a:t>
            </a:r>
            <a:r>
              <a:rPr lang="en-US" altLang="zh-CN" i="1" dirty="0" smtClean="0">
                <a:latin typeface="Times New Roman" pitchFamily="18" charset="0"/>
              </a:rPr>
              <a:t>t</a:t>
            </a:r>
            <a:r>
              <a:rPr lang="en-US" altLang="zh-CN" dirty="0" smtClean="0">
                <a:latin typeface="Times New Roman" pitchFamily="18" charset="0"/>
              </a:rPr>
              <a:t>)</a:t>
            </a:r>
            <a:r>
              <a:rPr lang="zh-CN" altLang="en-US" dirty="0" smtClean="0">
                <a:latin typeface="Times New Roman" pitchFamily="18" charset="0"/>
              </a:rPr>
              <a:t>，计算</a:t>
            </a:r>
            <a:r>
              <a:rPr lang="en-US" altLang="zh-CN" i="1" dirty="0" smtClean="0">
                <a:latin typeface="Times New Roman" pitchFamily="18" charset="0"/>
              </a:rPr>
              <a:t>R</a:t>
            </a:r>
            <a:r>
              <a:rPr lang="en-US" altLang="zh-CN" i="1" baseline="-25000" dirty="0" smtClean="0">
                <a:latin typeface="Times New Roman" pitchFamily="18" charset="0"/>
              </a:rPr>
              <a:t>j</a:t>
            </a:r>
            <a:r>
              <a:rPr lang="en-US" altLang="zh-CN" dirty="0" smtClean="0">
                <a:latin typeface="Times New Roman" pitchFamily="18" charset="0"/>
              </a:rPr>
              <a:t>≡</a:t>
            </a:r>
            <a:r>
              <a:rPr lang="en-US" altLang="zh-CN" i="1" dirty="0" smtClean="0">
                <a:latin typeface="Times New Roman" pitchFamily="18" charset="0"/>
              </a:rPr>
              <a:t>r</a:t>
            </a:r>
            <a:r>
              <a:rPr lang="en-US" altLang="zh-CN" i="1" baseline="-25000" dirty="0" smtClean="0">
                <a:latin typeface="Times New Roman" pitchFamily="18" charset="0"/>
              </a:rPr>
              <a:t>j</a:t>
            </a:r>
            <a:r>
              <a:rPr lang="en-US" altLang="zh-CN" baseline="30000" dirty="0" smtClean="0">
                <a:latin typeface="Times New Roman" pitchFamily="18" charset="0"/>
              </a:rPr>
              <a:t>2</a:t>
            </a:r>
            <a:r>
              <a:rPr lang="en-US" altLang="zh-CN" dirty="0" smtClean="0">
                <a:latin typeface="Times New Roman" pitchFamily="18" charset="0"/>
              </a:rPr>
              <a:t>(mod </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③ 计算杂凑值</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err="1" smtClean="0">
                <a:latin typeface="Times New Roman" pitchFamily="18" charset="0"/>
              </a:rPr>
              <a:t>R</a:t>
            </a:r>
            <a:r>
              <a:rPr lang="en-US" altLang="zh-CN" i="1" baseline="-25000" dirty="0" err="1" smtClean="0">
                <a:latin typeface="Times New Roman" pitchFamily="18" charset="0"/>
              </a:rPr>
              <a:t>t</a:t>
            </a:r>
            <a:r>
              <a:rPr lang="en-US" altLang="zh-CN" dirty="0" smtClean="0">
                <a:latin typeface="Times New Roman" pitchFamily="18" charset="0"/>
              </a:rPr>
              <a:t>)</a:t>
            </a:r>
            <a:r>
              <a:rPr lang="zh-CN" altLang="en-US" dirty="0" smtClean="0">
                <a:latin typeface="Times New Roman" pitchFamily="18" charset="0"/>
              </a:rPr>
              <a:t>，并依次取出</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err="1" smtClean="0">
                <a:latin typeface="Times New Roman" pitchFamily="18" charset="0"/>
              </a:rPr>
              <a:t>R</a:t>
            </a:r>
            <a:r>
              <a:rPr lang="en-US" altLang="zh-CN" i="1" baseline="-25000" dirty="0" err="1" smtClean="0">
                <a:latin typeface="Times New Roman" pitchFamily="18" charset="0"/>
              </a:rPr>
              <a:t>t</a:t>
            </a:r>
            <a:r>
              <a:rPr lang="en-US" altLang="zh-CN" dirty="0" smtClean="0">
                <a:latin typeface="Times New Roman" pitchFamily="18" charset="0"/>
              </a:rPr>
              <a:t>)</a:t>
            </a:r>
            <a:r>
              <a:rPr lang="zh-CN" altLang="en-US" dirty="0" smtClean="0">
                <a:latin typeface="Times New Roman" pitchFamily="18" charset="0"/>
              </a:rPr>
              <a:t>的前</a:t>
            </a:r>
            <a:r>
              <a:rPr lang="en-US" altLang="zh-CN" i="1" dirty="0" err="1" smtClean="0">
                <a:latin typeface="Times New Roman" pitchFamily="18" charset="0"/>
              </a:rPr>
              <a:t>kt</a:t>
            </a:r>
            <a:r>
              <a:rPr lang="zh-CN" altLang="en-US" dirty="0" smtClean="0">
                <a:latin typeface="Times New Roman" pitchFamily="18" charset="0"/>
              </a:rPr>
              <a:t>个比特值</a:t>
            </a:r>
            <a:r>
              <a:rPr lang="en-US" altLang="zh-CN" i="1" dirty="0" smtClean="0">
                <a:latin typeface="Times New Roman" pitchFamily="18" charset="0"/>
              </a:rPr>
              <a:t>b</a:t>
            </a:r>
            <a:r>
              <a:rPr lang="en-US" altLang="zh-CN" baseline="-25000" dirty="0" smtClean="0">
                <a:latin typeface="Times New Roman" pitchFamily="18" charset="0"/>
              </a:rPr>
              <a:t>11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1</a:t>
            </a:r>
            <a:r>
              <a:rPr lang="en-US" altLang="zh-CN" i="1" baseline="-25000" dirty="0" smtClean="0">
                <a:latin typeface="Times New Roman" pitchFamily="18" charset="0"/>
              </a:rPr>
              <a:t>t</a:t>
            </a:r>
            <a:r>
              <a:rPr lang="en-US" altLang="zh-CN" dirty="0" smtClean="0">
                <a:latin typeface="Times New Roman" pitchFamily="18" charset="0"/>
              </a:rPr>
              <a:t>, </a:t>
            </a:r>
            <a:r>
              <a:rPr lang="en-US" altLang="zh-CN" i="1" dirty="0" smtClean="0">
                <a:latin typeface="Times New Roman" pitchFamily="18" charset="0"/>
              </a:rPr>
              <a:t>b</a:t>
            </a:r>
            <a:r>
              <a:rPr lang="en-US" altLang="zh-CN" baseline="-25000" dirty="0" smtClean="0">
                <a:latin typeface="Times New Roman" pitchFamily="18" charset="0"/>
              </a:rPr>
              <a:t>21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2</a:t>
            </a:r>
            <a:r>
              <a:rPr lang="en-US" altLang="zh-CN" i="1" baseline="-25000" dirty="0" smtClean="0">
                <a:latin typeface="Times New Roman" pitchFamily="18" charset="0"/>
              </a:rPr>
              <a:t>t</a:t>
            </a:r>
            <a:r>
              <a:rPr lang="en-US" altLang="zh-CN" dirty="0" smtClean="0">
                <a:latin typeface="Times New Roman" pitchFamily="18" charset="0"/>
              </a:rPr>
              <a:t>,…, </a:t>
            </a:r>
            <a:r>
              <a:rPr lang="en-US" altLang="zh-CN" i="1" dirty="0" smtClean="0">
                <a:latin typeface="Times New Roman" pitchFamily="18" charset="0"/>
              </a:rPr>
              <a:t>b</a:t>
            </a:r>
            <a:r>
              <a:rPr lang="en-US" altLang="zh-CN" i="1" baseline="-25000"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b</a:t>
            </a:r>
            <a:r>
              <a:rPr lang="en-US" altLang="zh-CN" i="1" baseline="-25000" dirty="0" err="1" smtClean="0">
                <a:latin typeface="Times New Roman" pitchFamily="18" charset="0"/>
              </a:rPr>
              <a:t>kt</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④ 对任何</a:t>
            </a:r>
            <a:r>
              <a:rPr lang="en-US" altLang="zh-CN" i="1" dirty="0" smtClean="0">
                <a:latin typeface="Times New Roman" pitchFamily="18" charset="0"/>
              </a:rPr>
              <a:t>j</a:t>
            </a:r>
            <a:r>
              <a:rPr lang="en-US" altLang="zh-CN" dirty="0" smtClean="0">
                <a:latin typeface="Times New Roman" pitchFamily="18" charset="0"/>
              </a:rPr>
              <a:t>(1≤</a:t>
            </a:r>
            <a:r>
              <a:rPr lang="en-US" altLang="zh-CN" i="1" dirty="0" smtClean="0">
                <a:latin typeface="Times New Roman" pitchFamily="18" charset="0"/>
              </a:rPr>
              <a:t>j</a:t>
            </a:r>
            <a:r>
              <a:rPr lang="en-US" altLang="zh-CN" dirty="0" smtClean="0">
                <a:latin typeface="Times New Roman" pitchFamily="18" charset="0"/>
              </a:rPr>
              <a:t>≤</a:t>
            </a:r>
            <a:r>
              <a:rPr lang="en-US" altLang="zh-CN" i="1" dirty="0" smtClean="0">
                <a:latin typeface="Times New Roman" pitchFamily="18" charset="0"/>
              </a:rPr>
              <a:t>t</a:t>
            </a:r>
            <a:r>
              <a:rPr lang="en-US" altLang="zh-CN" dirty="0" smtClean="0">
                <a:latin typeface="Times New Roman" pitchFamily="18" charset="0"/>
              </a:rPr>
              <a:t>)</a:t>
            </a:r>
            <a:r>
              <a:rPr lang="zh-CN" altLang="en-US" dirty="0" smtClean="0">
                <a:latin typeface="Times New Roman" pitchFamily="18" charset="0"/>
              </a:rPr>
              <a:t>，计算</a:t>
            </a:r>
            <a:r>
              <a:rPr lang="en-US" altLang="zh-CN" i="1" dirty="0" err="1" smtClean="0">
                <a:latin typeface="Times New Roman" pitchFamily="18" charset="0"/>
              </a:rPr>
              <a:t>s</a:t>
            </a:r>
            <a:r>
              <a:rPr lang="en-US" altLang="zh-CN" i="1" baseline="-25000" dirty="0" err="1" smtClean="0">
                <a:latin typeface="Times New Roman" pitchFamily="18" charset="0"/>
              </a:rPr>
              <a:t>j</a:t>
            </a:r>
            <a:r>
              <a:rPr lang="en-US" altLang="zh-CN" dirty="0" err="1" smtClean="0">
                <a:latin typeface="Times New Roman" pitchFamily="18" charset="0"/>
              </a:rPr>
              <a:t>≡</a:t>
            </a:r>
            <a:r>
              <a:rPr lang="en-US" altLang="zh-CN" i="1" dirty="0" err="1" smtClean="0">
                <a:latin typeface="Times New Roman" pitchFamily="18" charset="0"/>
              </a:rPr>
              <a:t>r</a:t>
            </a:r>
            <a:r>
              <a:rPr lang="en-US" altLang="zh-CN" i="1" baseline="-25000" dirty="0" err="1" smtClean="0">
                <a:latin typeface="Times New Roman" pitchFamily="18" charset="0"/>
              </a:rPr>
              <a:t>j</a:t>
            </a:r>
            <a:r>
              <a:rPr lang="en-US" altLang="zh-CN" i="1" dirty="0" smtClean="0">
                <a:latin typeface="Times New Roman" pitchFamily="18" charset="0"/>
              </a:rPr>
              <a:t>            </a:t>
            </a:r>
            <a:r>
              <a:rPr lang="en-US" altLang="zh-CN" dirty="0" smtClean="0">
                <a:latin typeface="Times New Roman" pitchFamily="18" charset="0"/>
              </a:rPr>
              <a:t>(mod </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以</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11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1</a:t>
            </a:r>
            <a:r>
              <a:rPr lang="en-US" altLang="zh-CN" i="1" baseline="-25000" dirty="0" smtClean="0">
                <a:latin typeface="Times New Roman" pitchFamily="18" charset="0"/>
              </a:rPr>
              <a:t>t</a:t>
            </a:r>
            <a:r>
              <a:rPr lang="en-US" altLang="zh-CN" dirty="0" smtClean="0">
                <a:latin typeface="Times New Roman" pitchFamily="18" charset="0"/>
              </a:rPr>
              <a:t>, </a:t>
            </a:r>
            <a:r>
              <a:rPr lang="en-US" altLang="zh-CN" i="1" dirty="0" smtClean="0">
                <a:latin typeface="Times New Roman" pitchFamily="18" charset="0"/>
              </a:rPr>
              <a:t>b</a:t>
            </a:r>
            <a:r>
              <a:rPr lang="en-US" altLang="zh-CN" baseline="-25000" dirty="0" smtClean="0">
                <a:latin typeface="Times New Roman" pitchFamily="18" charset="0"/>
              </a:rPr>
              <a:t>21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2</a:t>
            </a:r>
            <a:r>
              <a:rPr lang="en-US" altLang="zh-CN" i="1" baseline="-25000" dirty="0" smtClean="0">
                <a:latin typeface="Times New Roman" pitchFamily="18" charset="0"/>
              </a:rPr>
              <a:t>t</a:t>
            </a:r>
            <a:r>
              <a:rPr lang="en-US" altLang="zh-CN" dirty="0" smtClean="0">
                <a:latin typeface="Times New Roman" pitchFamily="18" charset="0"/>
              </a:rPr>
              <a:t>,…, </a:t>
            </a:r>
            <a:r>
              <a:rPr lang="en-US" altLang="zh-CN" i="1" dirty="0" smtClean="0">
                <a:latin typeface="Times New Roman" pitchFamily="18" charset="0"/>
              </a:rPr>
              <a:t>b</a:t>
            </a:r>
            <a:r>
              <a:rPr lang="en-US" altLang="zh-CN" i="1" baseline="-25000"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b</a:t>
            </a:r>
            <a:r>
              <a:rPr lang="en-US" altLang="zh-CN" i="1" baseline="-25000" dirty="0" err="1" smtClean="0">
                <a:latin typeface="Times New Roman" pitchFamily="18" charset="0"/>
              </a:rPr>
              <a:t>kt</a:t>
            </a:r>
            <a:r>
              <a:rPr lang="en-US" altLang="zh-CN" dirty="0" smtClean="0">
                <a:latin typeface="Times New Roman" pitchFamily="18" charset="0"/>
              </a:rPr>
              <a:t>),(</a:t>
            </a:r>
            <a:r>
              <a:rPr lang="en-US" altLang="zh-CN" i="1" dirty="0" smtClean="0">
                <a:latin typeface="Times New Roman" pitchFamily="18" charset="0"/>
              </a:rPr>
              <a:t>s</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s</a:t>
            </a:r>
            <a:r>
              <a:rPr lang="en-US" altLang="zh-CN" i="1" baseline="-25000" dirty="0" err="1" smtClean="0">
                <a:latin typeface="Times New Roman" pitchFamily="18" charset="0"/>
              </a:rPr>
              <a:t>t</a:t>
            </a:r>
            <a:r>
              <a:rPr lang="en-US" altLang="zh-CN" dirty="0" smtClean="0">
                <a:latin typeface="Times New Roman" pitchFamily="18" charset="0"/>
              </a:rPr>
              <a:t>))</a:t>
            </a:r>
            <a:r>
              <a:rPr lang="zh-CN" altLang="en-US" dirty="0" smtClean="0">
                <a:latin typeface="Times New Roman" pitchFamily="18" charset="0"/>
              </a:rPr>
              <a:t>作为对</a:t>
            </a:r>
            <a:r>
              <a:rPr lang="en-US" altLang="zh-CN" dirty="0" smtClean="0">
                <a:latin typeface="Times New Roman" pitchFamily="18" charset="0"/>
              </a:rPr>
              <a:t>m</a:t>
            </a:r>
            <a:r>
              <a:rPr lang="zh-CN" altLang="en-US" dirty="0" smtClean="0">
                <a:latin typeface="Times New Roman" pitchFamily="18" charset="0"/>
              </a:rPr>
              <a:t>的数字签名。</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基于大数分解的签名体制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93955" name="Object 4"/>
          <p:cNvGraphicFramePr>
            <a:graphicFrameLocks noChangeAspect="1"/>
          </p:cNvGraphicFramePr>
          <p:nvPr/>
        </p:nvGraphicFramePr>
        <p:xfrm>
          <a:off x="4922838" y="5060950"/>
          <a:ext cx="976312" cy="501650"/>
        </p:xfrm>
        <a:graphic>
          <a:graphicData uri="http://schemas.openxmlformats.org/presentationml/2006/ole">
            <mc:AlternateContent xmlns:mc="http://schemas.openxmlformats.org/markup-compatibility/2006">
              <mc:Choice xmlns:v="urn:schemas-microsoft-com:vml" Requires="v">
                <p:oleObj spid="_x0000_s893979" name="公式" r:id="rId3" imgW="596880" imgH="304560" progId="Equation.3">
                  <p:embed/>
                </p:oleObj>
              </mc:Choice>
              <mc:Fallback>
                <p:oleObj name="公式" r:id="rId3" imgW="596880" imgH="304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838" y="5060950"/>
                        <a:ext cx="97631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6.4.1 Fiat-Shamir</a:t>
            </a:r>
            <a:r>
              <a:rPr lang="zh-CN" altLang="en-US" dirty="0" smtClean="0"/>
              <a:t>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10000"/>
              </a:lnSpc>
            </a:pPr>
            <a:r>
              <a:rPr lang="en-US" altLang="zh-CN" dirty="0" smtClean="0">
                <a:latin typeface="Times New Roman" pitchFamily="18" charset="0"/>
              </a:rPr>
              <a:t>(3) </a:t>
            </a:r>
            <a:r>
              <a:rPr lang="zh-CN" altLang="en-US" dirty="0" smtClean="0">
                <a:latin typeface="Times New Roman" pitchFamily="18" charset="0"/>
              </a:rPr>
              <a:t>签名的验证过程</a:t>
            </a:r>
          </a:p>
          <a:p>
            <a:pPr lvl="1" eaLnBrk="1" hangingPunct="1">
              <a:lnSpc>
                <a:spcPct val="110000"/>
              </a:lnSpc>
            </a:pPr>
            <a:r>
              <a:rPr lang="zh-CN" altLang="en-US" dirty="0" smtClean="0">
                <a:latin typeface="Times New Roman" pitchFamily="18" charset="0"/>
              </a:rPr>
              <a:t>收方在收到消息</a:t>
            </a:r>
            <a:r>
              <a:rPr lang="en-US" altLang="zh-CN" dirty="0" smtClean="0">
                <a:latin typeface="Times New Roman" pitchFamily="18" charset="0"/>
              </a:rPr>
              <a:t>m</a:t>
            </a:r>
            <a:r>
              <a:rPr lang="zh-CN" altLang="en-US" dirty="0" smtClean="0">
                <a:latin typeface="Times New Roman" pitchFamily="18" charset="0"/>
              </a:rPr>
              <a:t>和签名</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11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1</a:t>
            </a:r>
            <a:r>
              <a:rPr lang="en-US" altLang="zh-CN" i="1" baseline="-25000" dirty="0" smtClean="0">
                <a:latin typeface="Times New Roman" pitchFamily="18" charset="0"/>
              </a:rPr>
              <a:t>t</a:t>
            </a:r>
            <a:r>
              <a:rPr lang="en-US" altLang="zh-CN" dirty="0" smtClean="0">
                <a:latin typeface="Times New Roman" pitchFamily="18" charset="0"/>
              </a:rPr>
              <a:t>, </a:t>
            </a:r>
            <a:r>
              <a:rPr lang="en-US" altLang="zh-CN" i="1" dirty="0" smtClean="0">
                <a:latin typeface="Times New Roman" pitchFamily="18" charset="0"/>
              </a:rPr>
              <a:t>b</a:t>
            </a:r>
            <a:r>
              <a:rPr lang="en-US" altLang="zh-CN" baseline="-25000" dirty="0" smtClean="0">
                <a:latin typeface="Times New Roman" pitchFamily="18" charset="0"/>
              </a:rPr>
              <a:t>21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2</a:t>
            </a:r>
            <a:r>
              <a:rPr lang="en-US" altLang="zh-CN" i="1" baseline="-25000" dirty="0" smtClean="0">
                <a:latin typeface="Times New Roman" pitchFamily="18" charset="0"/>
              </a:rPr>
              <a:t>t</a:t>
            </a:r>
            <a:r>
              <a:rPr lang="en-US" altLang="zh-CN" dirty="0" smtClean="0">
                <a:latin typeface="Times New Roman" pitchFamily="18" charset="0"/>
              </a:rPr>
              <a:t>,…, </a:t>
            </a:r>
            <a:r>
              <a:rPr lang="en-US" altLang="zh-CN" i="1" dirty="0" smtClean="0">
                <a:latin typeface="Times New Roman" pitchFamily="18" charset="0"/>
              </a:rPr>
              <a:t>b</a:t>
            </a:r>
            <a:r>
              <a:rPr lang="en-US" altLang="zh-CN" i="1" baseline="-25000"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b</a:t>
            </a:r>
            <a:r>
              <a:rPr lang="en-US" altLang="zh-CN" i="1" baseline="-25000" dirty="0" err="1" smtClean="0">
                <a:latin typeface="Times New Roman" pitchFamily="18" charset="0"/>
              </a:rPr>
              <a:t>kt</a:t>
            </a:r>
            <a:r>
              <a:rPr lang="en-US" altLang="zh-CN" dirty="0" smtClean="0">
                <a:latin typeface="Times New Roman" pitchFamily="18" charset="0"/>
              </a:rPr>
              <a:t>),(</a:t>
            </a:r>
            <a:r>
              <a:rPr lang="en-US" altLang="zh-CN" i="1" dirty="0" smtClean="0">
                <a:latin typeface="Times New Roman" pitchFamily="18" charset="0"/>
              </a:rPr>
              <a:t> s</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s</a:t>
            </a:r>
            <a:r>
              <a:rPr lang="en-US" altLang="zh-CN" i="1" baseline="-25000" dirty="0" err="1" smtClean="0">
                <a:latin typeface="Times New Roman" pitchFamily="18" charset="0"/>
              </a:rPr>
              <a:t>t</a:t>
            </a:r>
            <a:r>
              <a:rPr lang="en-US" altLang="zh-CN" dirty="0" smtClean="0">
                <a:latin typeface="Times New Roman" pitchFamily="18" charset="0"/>
              </a:rPr>
              <a:t>))</a:t>
            </a:r>
            <a:r>
              <a:rPr lang="zh-CN" altLang="en-US" dirty="0" smtClean="0">
                <a:latin typeface="Times New Roman" pitchFamily="18" charset="0"/>
              </a:rPr>
              <a:t>后，用以下步骤来验证： </a:t>
            </a:r>
          </a:p>
          <a:p>
            <a:pPr lvl="1" eaLnBrk="1" hangingPunct="1">
              <a:lnSpc>
                <a:spcPct val="110000"/>
              </a:lnSpc>
            </a:pPr>
            <a:r>
              <a:rPr lang="zh-CN" altLang="en-US" dirty="0" smtClean="0">
                <a:latin typeface="Times New Roman" pitchFamily="18" charset="0"/>
              </a:rPr>
              <a:t>① 对任何</a:t>
            </a:r>
            <a:r>
              <a:rPr lang="en-US" altLang="zh-CN" i="1" dirty="0" smtClean="0">
                <a:latin typeface="Times New Roman" pitchFamily="18" charset="0"/>
              </a:rPr>
              <a:t>j</a:t>
            </a:r>
            <a:r>
              <a:rPr lang="en-US" altLang="zh-CN" dirty="0" smtClean="0">
                <a:latin typeface="Times New Roman" pitchFamily="18" charset="0"/>
              </a:rPr>
              <a:t>(1≤</a:t>
            </a:r>
            <a:r>
              <a:rPr lang="en-US" altLang="zh-CN" i="1" dirty="0" smtClean="0">
                <a:latin typeface="Times New Roman" pitchFamily="18" charset="0"/>
              </a:rPr>
              <a:t>j</a:t>
            </a:r>
            <a:r>
              <a:rPr lang="en-US" altLang="zh-CN" dirty="0" smtClean="0">
                <a:latin typeface="Times New Roman" pitchFamily="18" charset="0"/>
              </a:rPr>
              <a:t>≤</a:t>
            </a:r>
            <a:r>
              <a:rPr lang="en-US" altLang="zh-CN" i="1" dirty="0" smtClean="0">
                <a:latin typeface="Times New Roman" pitchFamily="18" charset="0"/>
              </a:rPr>
              <a:t>t</a:t>
            </a:r>
            <a:r>
              <a:rPr lang="en-US" altLang="zh-CN" dirty="0" smtClean="0">
                <a:latin typeface="Times New Roman" pitchFamily="18" charset="0"/>
              </a:rPr>
              <a:t>)</a:t>
            </a:r>
            <a:r>
              <a:rPr lang="zh-CN" altLang="en-US" dirty="0" smtClean="0">
                <a:latin typeface="Times New Roman" pitchFamily="18" charset="0"/>
              </a:rPr>
              <a:t>，计算</a:t>
            </a:r>
            <a:r>
              <a:rPr lang="en-US" altLang="zh-CN" i="1" dirty="0" err="1" smtClean="0">
                <a:latin typeface="Times New Roman" pitchFamily="18" charset="0"/>
              </a:rPr>
              <a:t>R</a:t>
            </a:r>
            <a:r>
              <a:rPr lang="en-US" altLang="zh-CN" i="1" baseline="-25000" dirty="0" err="1" smtClean="0">
                <a:latin typeface="Times New Roman" pitchFamily="18" charset="0"/>
              </a:rPr>
              <a:t>j</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s</a:t>
            </a:r>
            <a:r>
              <a:rPr lang="en-US" altLang="zh-CN" i="1" baseline="-25000" dirty="0" smtClean="0">
                <a:latin typeface="Times New Roman" pitchFamily="18" charset="0"/>
              </a:rPr>
              <a:t>j</a:t>
            </a:r>
            <a:r>
              <a:rPr lang="en-US" altLang="zh-CN" baseline="30000" dirty="0" smtClean="0">
                <a:latin typeface="Times New Roman" pitchFamily="18" charset="0"/>
              </a:rPr>
              <a:t>2</a:t>
            </a:r>
            <a:r>
              <a:rPr lang="en-US" altLang="zh-CN" dirty="0" smtClean="0">
                <a:latin typeface="Times New Roman" pitchFamily="18" charset="0"/>
              </a:rPr>
              <a:t>·            (mod </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② 计算</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1</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2</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err="1" smtClean="0">
                <a:latin typeface="Times New Roman" pitchFamily="18" charset="0"/>
              </a:rPr>
              <a:t>R</a:t>
            </a:r>
            <a:r>
              <a:rPr lang="en-US" altLang="zh-CN" i="1" baseline="-25000" dirty="0" err="1" smtClean="0">
                <a:latin typeface="Times New Roman" pitchFamily="18" charset="0"/>
              </a:rPr>
              <a:t>t</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③ 验证</a:t>
            </a:r>
            <a:r>
              <a:rPr lang="en-US" altLang="zh-CN" i="1" dirty="0" smtClean="0">
                <a:latin typeface="Times New Roman" pitchFamily="18" charset="0"/>
              </a:rPr>
              <a:t>b</a:t>
            </a:r>
            <a:r>
              <a:rPr lang="en-US" altLang="zh-CN" baseline="-25000" dirty="0" smtClean="0">
                <a:latin typeface="Times New Roman" pitchFamily="18" charset="0"/>
              </a:rPr>
              <a:t>11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1</a:t>
            </a:r>
            <a:r>
              <a:rPr lang="en-US" altLang="zh-CN" i="1" baseline="-25000" dirty="0" smtClean="0">
                <a:latin typeface="Times New Roman" pitchFamily="18" charset="0"/>
              </a:rPr>
              <a:t>t</a:t>
            </a:r>
            <a:r>
              <a:rPr lang="en-US" altLang="zh-CN" dirty="0" smtClean="0">
                <a:latin typeface="Times New Roman" pitchFamily="18" charset="0"/>
              </a:rPr>
              <a:t>, </a:t>
            </a:r>
            <a:r>
              <a:rPr lang="en-US" altLang="zh-CN" i="1" dirty="0" smtClean="0">
                <a:latin typeface="Times New Roman" pitchFamily="18" charset="0"/>
              </a:rPr>
              <a:t>b</a:t>
            </a:r>
            <a:r>
              <a:rPr lang="en-US" altLang="zh-CN" baseline="-25000" dirty="0" smtClean="0">
                <a:latin typeface="Times New Roman" pitchFamily="18" charset="0"/>
              </a:rPr>
              <a:t>21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2</a:t>
            </a:r>
            <a:r>
              <a:rPr lang="en-US" altLang="zh-CN" i="1" baseline="-25000" dirty="0" smtClean="0">
                <a:latin typeface="Times New Roman" pitchFamily="18" charset="0"/>
              </a:rPr>
              <a:t>t</a:t>
            </a:r>
            <a:r>
              <a:rPr lang="en-US" altLang="zh-CN" dirty="0" smtClean="0">
                <a:latin typeface="Times New Roman" pitchFamily="18" charset="0"/>
              </a:rPr>
              <a:t>,…, </a:t>
            </a:r>
            <a:r>
              <a:rPr lang="en-US" altLang="zh-CN" i="1" dirty="0" smtClean="0">
                <a:latin typeface="Times New Roman" pitchFamily="18" charset="0"/>
              </a:rPr>
              <a:t>b</a:t>
            </a:r>
            <a:r>
              <a:rPr lang="en-US" altLang="zh-CN" i="1" baseline="-25000"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b</a:t>
            </a:r>
            <a:r>
              <a:rPr lang="en-US" altLang="zh-CN" i="1" baseline="-25000" dirty="0" err="1" smtClean="0">
                <a:latin typeface="Times New Roman" pitchFamily="18" charset="0"/>
              </a:rPr>
              <a:t>kt</a:t>
            </a:r>
            <a:r>
              <a:rPr lang="zh-CN" altLang="en-US" dirty="0" smtClean="0">
                <a:latin typeface="Times New Roman" pitchFamily="18" charset="0"/>
              </a:rPr>
              <a:t>是否依次是</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1</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R</a:t>
            </a:r>
            <a:r>
              <a:rPr lang="en-US" altLang="zh-CN" baseline="-25000" dirty="0" smtClean="0">
                <a:latin typeface="Times New Roman" pitchFamily="18" charset="0"/>
              </a:rPr>
              <a:t>2</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err="1" smtClean="0">
                <a:latin typeface="Times New Roman" pitchFamily="18" charset="0"/>
              </a:rPr>
              <a:t>R</a:t>
            </a:r>
            <a:r>
              <a:rPr lang="en-US" altLang="zh-CN" i="1" baseline="-25000" dirty="0" err="1" smtClean="0">
                <a:latin typeface="Times New Roman" pitchFamily="18" charset="0"/>
              </a:rPr>
              <a:t>t</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zh-CN" altLang="en-US" dirty="0" smtClean="0">
                <a:latin typeface="Times New Roman" pitchFamily="18" charset="0"/>
              </a:rPr>
              <a:t>的前</a:t>
            </a:r>
            <a:r>
              <a:rPr lang="en-US" altLang="zh-CN" i="1" dirty="0" err="1" smtClean="0">
                <a:latin typeface="Times New Roman" pitchFamily="18" charset="0"/>
              </a:rPr>
              <a:t>kt</a:t>
            </a:r>
            <a:r>
              <a:rPr lang="zh-CN" altLang="en-US" dirty="0" smtClean="0">
                <a:latin typeface="Times New Roman" pitchFamily="18" charset="0"/>
              </a:rPr>
              <a:t>个比特。如果是，则以上数字签名是有效的。</a:t>
            </a:r>
          </a:p>
          <a:p>
            <a:pPr eaLnBrk="1" hangingPunct="1">
              <a:lnSpc>
                <a:spcPct val="110000"/>
              </a:lnSpc>
            </a:pPr>
            <a:r>
              <a:rPr lang="zh-CN" altLang="en-US" dirty="0" smtClean="0">
                <a:latin typeface="Times New Roman" pitchFamily="18" charset="0"/>
              </a:rPr>
              <a:t>正确性可以由以下算式证明：</a:t>
            </a:r>
            <a:endParaRPr lang="zh-CN" altLang="en-US" i="1" dirty="0" smtClean="0">
              <a:latin typeface="Times New Roman" pitchFamily="18" charset="0"/>
            </a:endParaRPr>
          </a:p>
          <a:p>
            <a:pPr lvl="1" eaLnBrk="1" hangingPunct="1">
              <a:lnSpc>
                <a:spcPct val="110000"/>
              </a:lnSpc>
            </a:pPr>
            <a:r>
              <a:rPr lang="en-US" altLang="zh-CN" i="1" dirty="0" err="1" smtClean="0">
                <a:latin typeface="Times New Roman" pitchFamily="18" charset="0"/>
              </a:rPr>
              <a:t>R</a:t>
            </a:r>
            <a:r>
              <a:rPr lang="en-US" altLang="zh-CN" i="1" baseline="-25000" dirty="0" err="1" smtClean="0">
                <a:latin typeface="Times New Roman" pitchFamily="18" charset="0"/>
              </a:rPr>
              <a:t>j</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s</a:t>
            </a:r>
            <a:r>
              <a:rPr lang="en-US" altLang="zh-CN" i="1" baseline="-25000" dirty="0" smtClean="0">
                <a:latin typeface="Times New Roman" pitchFamily="18" charset="0"/>
              </a:rPr>
              <a:t>j</a:t>
            </a:r>
            <a:r>
              <a:rPr lang="en-US" altLang="zh-CN" baseline="30000" dirty="0" smtClean="0">
                <a:latin typeface="Times New Roman" pitchFamily="18" charset="0"/>
              </a:rPr>
              <a:t>2</a:t>
            </a:r>
            <a:r>
              <a:rPr lang="en-US" altLang="zh-CN" dirty="0" smtClean="0">
                <a:latin typeface="Times New Roman" pitchFamily="18" charset="0"/>
              </a:rPr>
              <a:t>·          (mod </a:t>
            </a:r>
            <a:r>
              <a:rPr lang="en-US" altLang="zh-CN" i="1" dirty="0" smtClean="0">
                <a:latin typeface="Times New Roman" pitchFamily="18" charset="0"/>
              </a:rPr>
              <a:t>n</a:t>
            </a:r>
            <a:r>
              <a:rPr lang="en-US" altLang="zh-CN" dirty="0" smtClean="0">
                <a:latin typeface="Times New Roman" pitchFamily="18" charset="0"/>
              </a:rPr>
              <a:t>)≡(</a:t>
            </a:r>
            <a:r>
              <a:rPr lang="en-US" altLang="zh-CN" i="1" dirty="0" err="1" smtClean="0">
                <a:latin typeface="Times New Roman" pitchFamily="18" charset="0"/>
              </a:rPr>
              <a:t>r</a:t>
            </a:r>
            <a:r>
              <a:rPr lang="en-US" altLang="zh-CN" i="1" baseline="-25000" dirty="0" err="1" smtClean="0">
                <a:latin typeface="Times New Roman" pitchFamily="18" charset="0"/>
              </a:rPr>
              <a:t>j</a:t>
            </a:r>
            <a:r>
              <a:rPr lang="en-US" altLang="zh-CN" i="1" baseline="-25000" dirty="0" smtClean="0">
                <a:latin typeface="Times New Roman" pitchFamily="18" charset="0"/>
              </a:rPr>
              <a:t>                </a:t>
            </a:r>
            <a:r>
              <a:rPr lang="en-US" altLang="zh-CN" dirty="0" smtClean="0">
                <a:latin typeface="Times New Roman" pitchFamily="18" charset="0"/>
              </a:rPr>
              <a:t>)</a:t>
            </a:r>
            <a:r>
              <a:rPr lang="en-US" altLang="zh-CN" baseline="30000" dirty="0" smtClean="0">
                <a:latin typeface="Times New Roman" pitchFamily="18" charset="0"/>
              </a:rPr>
              <a:t>2</a:t>
            </a:r>
            <a:r>
              <a:rPr lang="en-US" altLang="zh-CN" dirty="0" smtClean="0">
                <a:latin typeface="Times New Roman" pitchFamily="18" charset="0"/>
              </a:rPr>
              <a:t>·             </a:t>
            </a:r>
          </a:p>
          <a:p>
            <a:pPr lvl="1" eaLnBrk="1" hangingPunct="1">
              <a:lnSpc>
                <a:spcPct val="110000"/>
              </a:lnSpc>
            </a:pPr>
            <a:r>
              <a:rPr lang="en-US" altLang="zh-CN" dirty="0" smtClean="0">
                <a:latin typeface="Times New Roman" pitchFamily="18" charset="0"/>
              </a:rPr>
              <a:t>     ≡</a:t>
            </a:r>
            <a:r>
              <a:rPr lang="en-US" altLang="zh-CN" i="1" dirty="0" smtClean="0">
                <a:latin typeface="Times New Roman" pitchFamily="18" charset="0"/>
              </a:rPr>
              <a:t>r</a:t>
            </a:r>
            <a:r>
              <a:rPr lang="en-US" altLang="zh-CN" i="1" baseline="-25000" dirty="0" smtClean="0">
                <a:latin typeface="Times New Roman" pitchFamily="18" charset="0"/>
              </a:rPr>
              <a:t>j</a:t>
            </a:r>
            <a:r>
              <a:rPr lang="en-US" altLang="zh-CN" baseline="30000" dirty="0" smtClean="0">
                <a:latin typeface="Times New Roman" pitchFamily="18" charset="0"/>
              </a:rPr>
              <a:t>2</a:t>
            </a:r>
            <a:r>
              <a:rPr lang="en-US" altLang="zh-CN" dirty="0" smtClean="0">
                <a:latin typeface="Times New Roman" pitchFamily="18" charset="0"/>
              </a:rPr>
              <a:t>·                    ≡</a:t>
            </a:r>
            <a:r>
              <a:rPr lang="en-US" altLang="zh-CN" i="1" dirty="0" smtClean="0">
                <a:latin typeface="Times New Roman" pitchFamily="18" charset="0"/>
              </a:rPr>
              <a:t>r</a:t>
            </a:r>
            <a:r>
              <a:rPr lang="en-US" altLang="zh-CN" i="1" baseline="-25000" dirty="0" smtClean="0">
                <a:latin typeface="Times New Roman" pitchFamily="18" charset="0"/>
              </a:rPr>
              <a:t>j</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R</a:t>
            </a:r>
            <a:r>
              <a:rPr lang="en-US" altLang="zh-CN" i="1" baseline="-25000" dirty="0" smtClean="0">
                <a:latin typeface="Times New Roman" pitchFamily="18" charset="0"/>
              </a:rPr>
              <a:t>j</a:t>
            </a:r>
            <a:r>
              <a:rPr lang="en-US" altLang="zh-CN" i="1" dirty="0" smtClean="0">
                <a:latin typeface="Times New Roman" pitchFamily="18" charset="0"/>
              </a:rPr>
              <a:t> </a:t>
            </a:r>
            <a:r>
              <a:rPr lang="en-US" altLang="zh-CN" dirty="0" smtClean="0">
                <a:latin typeface="Times New Roman" pitchFamily="18" charset="0"/>
              </a:rPr>
              <a:t>mod</a:t>
            </a:r>
            <a:r>
              <a:rPr lang="en-US" altLang="zh-CN" i="1" dirty="0" smtClean="0">
                <a:latin typeface="Times New Roman" pitchFamily="18" charset="0"/>
              </a:rPr>
              <a:t> n</a:t>
            </a: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基于大数分解的签名体制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94979" name="Object 4"/>
          <p:cNvGraphicFramePr>
            <a:graphicFrameLocks noChangeAspect="1"/>
          </p:cNvGraphicFramePr>
          <p:nvPr/>
        </p:nvGraphicFramePr>
        <p:xfrm>
          <a:off x="5313363" y="2478087"/>
          <a:ext cx="955675" cy="493713"/>
        </p:xfrm>
        <a:graphic>
          <a:graphicData uri="http://schemas.openxmlformats.org/presentationml/2006/ole">
            <mc:AlternateContent xmlns:mc="http://schemas.openxmlformats.org/markup-compatibility/2006">
              <mc:Choice xmlns:v="urn:schemas-microsoft-com:vml" Requires="v">
                <p:oleObj spid="_x0000_s895099" name="公式" r:id="rId3" imgW="596880" imgH="304560" progId="Equation.3">
                  <p:embed/>
                </p:oleObj>
              </mc:Choice>
              <mc:Fallback>
                <p:oleObj name="公式" r:id="rId3" imgW="596880" imgH="304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363" y="2478087"/>
                        <a:ext cx="95567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4980" name="Object 6"/>
          <p:cNvGraphicFramePr>
            <a:graphicFrameLocks noChangeAspect="1"/>
          </p:cNvGraphicFramePr>
          <p:nvPr/>
        </p:nvGraphicFramePr>
        <p:xfrm>
          <a:off x="2057400" y="5715000"/>
          <a:ext cx="874712" cy="452437"/>
        </p:xfrm>
        <a:graphic>
          <a:graphicData uri="http://schemas.openxmlformats.org/presentationml/2006/ole">
            <mc:AlternateContent xmlns:mc="http://schemas.openxmlformats.org/markup-compatibility/2006">
              <mc:Choice xmlns:v="urn:schemas-microsoft-com:vml" Requires="v">
                <p:oleObj spid="_x0000_s895100" name="公式" r:id="rId5" imgW="596880" imgH="304560" progId="Equation.3">
                  <p:embed/>
                </p:oleObj>
              </mc:Choice>
              <mc:Fallback>
                <p:oleObj name="公式" r:id="rId5" imgW="596880" imgH="3045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715000"/>
                        <a:ext cx="874712"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4981" name="Object 8"/>
          <p:cNvGraphicFramePr>
            <a:graphicFrameLocks noChangeAspect="1"/>
          </p:cNvGraphicFramePr>
          <p:nvPr/>
        </p:nvGraphicFramePr>
        <p:xfrm>
          <a:off x="4314825" y="5759450"/>
          <a:ext cx="895350" cy="458788"/>
        </p:xfrm>
        <a:graphic>
          <a:graphicData uri="http://schemas.openxmlformats.org/presentationml/2006/ole">
            <mc:AlternateContent xmlns:mc="http://schemas.openxmlformats.org/markup-compatibility/2006">
              <mc:Choice xmlns:v="urn:schemas-microsoft-com:vml" Requires="v">
                <p:oleObj spid="_x0000_s895101" name="公式" r:id="rId7" imgW="596880" imgH="304560" progId="Equation.3">
                  <p:embed/>
                </p:oleObj>
              </mc:Choice>
              <mc:Fallback>
                <p:oleObj name="公式" r:id="rId7" imgW="596880" imgH="3045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4825" y="5759450"/>
                        <a:ext cx="89535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4982" name="Object 10"/>
          <p:cNvGraphicFramePr>
            <a:graphicFrameLocks noChangeAspect="1"/>
          </p:cNvGraphicFramePr>
          <p:nvPr/>
        </p:nvGraphicFramePr>
        <p:xfrm>
          <a:off x="5486400" y="5703888"/>
          <a:ext cx="1035050" cy="533400"/>
        </p:xfrm>
        <a:graphic>
          <a:graphicData uri="http://schemas.openxmlformats.org/presentationml/2006/ole">
            <mc:AlternateContent xmlns:mc="http://schemas.openxmlformats.org/markup-compatibility/2006">
              <mc:Choice xmlns:v="urn:schemas-microsoft-com:vml" Requires="v">
                <p:oleObj spid="_x0000_s895102" name="公式" r:id="rId9" imgW="596880" imgH="304560" progId="Equation.3">
                  <p:embed/>
                </p:oleObj>
              </mc:Choice>
              <mc:Fallback>
                <p:oleObj name="公式" r:id="rId9" imgW="596880" imgH="30456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5703888"/>
                        <a:ext cx="1035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4983" name="Object 12"/>
          <p:cNvGraphicFramePr>
            <a:graphicFrameLocks noChangeAspect="1"/>
          </p:cNvGraphicFramePr>
          <p:nvPr/>
        </p:nvGraphicFramePr>
        <p:xfrm>
          <a:off x="2209800" y="6286500"/>
          <a:ext cx="1450975" cy="495300"/>
        </p:xfrm>
        <a:graphic>
          <a:graphicData uri="http://schemas.openxmlformats.org/presentationml/2006/ole">
            <mc:AlternateContent xmlns:mc="http://schemas.openxmlformats.org/markup-compatibility/2006">
              <mc:Choice xmlns:v="urn:schemas-microsoft-com:vml" Requires="v">
                <p:oleObj spid="_x0000_s895103" name="公式" r:id="rId11" imgW="901440" imgH="304560" progId="Equation.3">
                  <p:embed/>
                </p:oleObj>
              </mc:Choice>
              <mc:Fallback>
                <p:oleObj name="公式" r:id="rId11" imgW="901440" imgH="30456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6286500"/>
                        <a:ext cx="14509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t>
            </a:r>
            <a:r>
              <a:rPr lang="zh-CN" altLang="en-US" dirty="0" smtClean="0"/>
              <a:t>数字签名的基本概念</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10000"/>
              </a:lnSpc>
            </a:pPr>
            <a:r>
              <a:rPr lang="zh-CN" altLang="en-US" sz="2400" dirty="0" smtClean="0"/>
              <a:t>签名是证明当事人身份和数据真实性的一种信息，具有法律意义</a:t>
            </a:r>
            <a:endParaRPr lang="en-US" altLang="zh-CN" sz="2400" dirty="0" smtClean="0"/>
          </a:p>
          <a:p>
            <a:pPr eaLnBrk="1" hangingPunct="1">
              <a:lnSpc>
                <a:spcPct val="110000"/>
              </a:lnSpc>
            </a:pPr>
            <a:r>
              <a:rPr lang="zh-CN" altLang="en-US" sz="2400" dirty="0" smtClean="0"/>
              <a:t>数字签名由公钥密码发展而来，它在网络安全方面具有重要的应用，包括</a:t>
            </a:r>
          </a:p>
          <a:p>
            <a:pPr lvl="1" eaLnBrk="1" hangingPunct="1">
              <a:lnSpc>
                <a:spcPct val="110000"/>
              </a:lnSpc>
            </a:pPr>
            <a:r>
              <a:rPr lang="zh-CN" altLang="en-US" sz="2000" dirty="0" smtClean="0"/>
              <a:t>身份认证、数据完整性、数据源认证、不可否认性等</a:t>
            </a:r>
            <a:endParaRPr lang="en-US" altLang="zh-CN" sz="2000" dirty="0" smtClean="0"/>
          </a:p>
          <a:p>
            <a:pPr lvl="1" eaLnBrk="1" hangingPunct="1">
              <a:lnSpc>
                <a:spcPct val="110000"/>
              </a:lnSpc>
            </a:pPr>
            <a:r>
              <a:rPr lang="zh-CN" altLang="en-US" sz="2000" dirty="0" smtClean="0"/>
              <a:t>在网络应用当中，在收发双方未建立起完全的信任关系且</a:t>
            </a:r>
            <a:r>
              <a:rPr lang="zh-CN" altLang="en-US" sz="2000" dirty="0" smtClean="0">
                <a:solidFill>
                  <a:srgbClr val="FF0000"/>
                </a:solidFill>
              </a:rPr>
              <a:t>存在利害冲突的情况下，</a:t>
            </a:r>
            <a:r>
              <a:rPr lang="zh-CN" altLang="en-US" sz="2000" dirty="0" smtClean="0"/>
              <a:t>通信双方存在互相欺骗和伪造的可能，</a:t>
            </a:r>
            <a:r>
              <a:rPr lang="zh-CN" altLang="en-US" sz="2000" dirty="0" smtClean="0">
                <a:solidFill>
                  <a:srgbClr val="FF0000"/>
                </a:solidFill>
              </a:rPr>
              <a:t>单纯的消息认证就显得不够</a:t>
            </a:r>
            <a:r>
              <a:rPr lang="zh-CN" altLang="en-US" sz="2000" dirty="0" smtClean="0"/>
              <a:t>。</a:t>
            </a:r>
            <a:endParaRPr lang="en-US" altLang="zh-CN" sz="2000" dirty="0" smtClean="0"/>
          </a:p>
          <a:p>
            <a:pPr lvl="2" eaLnBrk="1" hangingPunct="1">
              <a:lnSpc>
                <a:spcPct val="110000"/>
              </a:lnSpc>
            </a:pPr>
            <a:r>
              <a:rPr lang="zh-CN" altLang="en-US" sz="2000" dirty="0" smtClean="0"/>
              <a:t>因为消息认证码等技术收方双方共享密钥，无法解决这一问题，需要数字签名技术来解决</a:t>
            </a:r>
            <a:endParaRPr lang="en-US" altLang="zh-CN" sz="2000" dirty="0" smtClean="0"/>
          </a:p>
          <a:p>
            <a:pPr lvl="1" eaLnBrk="1" hangingPunct="1">
              <a:lnSpc>
                <a:spcPct val="110000"/>
              </a:lnSpc>
            </a:pPr>
            <a:r>
              <a:rPr lang="zh-CN" altLang="en-US" sz="2000" dirty="0" smtClean="0"/>
              <a:t>抗抵赖业务中，有数据源发证明的抗抵赖和有交付证明的抗抵赖的实现都需要数字签名技术</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6.4.2 </a:t>
            </a:r>
            <a:r>
              <a:rPr lang="en-US" altLang="zh-CN" dirty="0" err="1" smtClean="0">
                <a:latin typeface="Times New Roman" pitchFamily="18" charset="0"/>
              </a:rPr>
              <a:t>Guillou-Quisquater</a:t>
            </a:r>
            <a:r>
              <a:rPr lang="zh-CN" altLang="en-US" dirty="0" smtClean="0">
                <a:latin typeface="Times New Roman" pitchFamily="18" charset="0"/>
              </a:rPr>
              <a:t>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en-US" altLang="zh-CN" sz="2400" dirty="0" smtClean="0">
                <a:latin typeface="Times New Roman" pitchFamily="18" charset="0"/>
              </a:rPr>
              <a:t>(1) </a:t>
            </a:r>
            <a:r>
              <a:rPr lang="zh-CN" altLang="en-US" sz="2400" dirty="0" smtClean="0">
                <a:latin typeface="Times New Roman" pitchFamily="18" charset="0"/>
              </a:rPr>
              <a:t>体制参数</a:t>
            </a:r>
            <a:endParaRPr lang="zh-CN" altLang="en-US" sz="2400" i="1" dirty="0" smtClean="0">
              <a:latin typeface="Times New Roman" pitchFamily="18" charset="0"/>
            </a:endParaRPr>
          </a:p>
          <a:p>
            <a:pPr lvl="1" eaLnBrk="1" hangingPunct="1">
              <a:lnSpc>
                <a:spcPct val="100000"/>
              </a:lnSpc>
            </a:pP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pq</a:t>
            </a:r>
            <a:r>
              <a:rPr lang="zh-CN" altLang="en-US" sz="2000" dirty="0" smtClean="0">
                <a:latin typeface="Times New Roman" pitchFamily="18" charset="0"/>
              </a:rPr>
              <a:t>，</a:t>
            </a:r>
            <a:r>
              <a:rPr lang="en-US" altLang="zh-CN" sz="2000" i="1" dirty="0" smtClean="0">
                <a:latin typeface="Times New Roman" pitchFamily="18" charset="0"/>
              </a:rPr>
              <a:t>p</a:t>
            </a:r>
            <a:r>
              <a:rPr lang="zh-CN" altLang="en-US" sz="2000" dirty="0" smtClean="0">
                <a:latin typeface="Times New Roman" pitchFamily="18" charset="0"/>
              </a:rPr>
              <a:t>和</a:t>
            </a:r>
            <a:r>
              <a:rPr lang="en-US" altLang="zh-CN" sz="2000" i="1" dirty="0" smtClean="0">
                <a:latin typeface="Times New Roman" pitchFamily="18" charset="0"/>
              </a:rPr>
              <a:t>q</a:t>
            </a:r>
            <a:r>
              <a:rPr lang="zh-CN" altLang="en-US" sz="2000" dirty="0" smtClean="0">
                <a:latin typeface="Times New Roman" pitchFamily="18" charset="0"/>
              </a:rPr>
              <a:t>是两个保密的大素数； </a:t>
            </a:r>
          </a:p>
          <a:p>
            <a:pPr lvl="1" eaLnBrk="1" hangingPunct="1">
              <a:lnSpc>
                <a:spcPct val="100000"/>
              </a:lnSpc>
            </a:pPr>
            <a:r>
              <a:rPr lang="en-US" altLang="zh-CN" sz="2000" i="1" dirty="0" smtClean="0">
                <a:latin typeface="Times New Roman" pitchFamily="18" charset="0"/>
              </a:rPr>
              <a:t>v</a:t>
            </a:r>
            <a:r>
              <a:rPr lang="zh-CN" altLang="en-US" sz="2000" dirty="0" smtClean="0">
                <a:latin typeface="Times New Roman" pitchFamily="18" charset="0"/>
              </a:rPr>
              <a:t>：</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v</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-1)(</a:t>
            </a:r>
            <a:r>
              <a:rPr lang="en-US" altLang="zh-CN" sz="2000" i="1" dirty="0" smtClean="0">
                <a:latin typeface="Times New Roman" pitchFamily="18" charset="0"/>
              </a:rPr>
              <a:t>q</a:t>
            </a:r>
            <a:r>
              <a:rPr lang="en-US" altLang="zh-CN" sz="2000" dirty="0" smtClean="0">
                <a:latin typeface="Times New Roman" pitchFamily="18" charset="0"/>
              </a:rPr>
              <a:t>-1))=1</a:t>
            </a:r>
            <a:r>
              <a:rPr lang="zh-CN" altLang="en-US" sz="2000" dirty="0" smtClean="0">
                <a:latin typeface="Times New Roman" pitchFamily="18" charset="0"/>
              </a:rPr>
              <a:t>；</a:t>
            </a:r>
            <a:endParaRPr lang="zh-CN" altLang="en-US" sz="2000" i="1" dirty="0" smtClean="0">
              <a:latin typeface="Times New Roman" pitchFamily="18" charset="0"/>
            </a:endParaRPr>
          </a:p>
          <a:p>
            <a:pPr lvl="1" eaLnBrk="1" hangingPunct="1">
              <a:lnSpc>
                <a:spcPct val="100000"/>
              </a:lnSpc>
            </a:pPr>
            <a:r>
              <a:rPr lang="en-US" altLang="zh-CN" sz="2000" i="1" dirty="0" smtClean="0">
                <a:latin typeface="Times New Roman" pitchFamily="18" charset="0"/>
              </a:rPr>
              <a:t>x</a:t>
            </a:r>
            <a:r>
              <a:rPr lang="zh-CN" altLang="en-US" sz="2000" dirty="0" smtClean="0">
                <a:latin typeface="Times New Roman" pitchFamily="18" charset="0"/>
              </a:rPr>
              <a:t>：用户</a:t>
            </a:r>
            <a:r>
              <a:rPr lang="en-US" altLang="zh-CN" sz="2000" dirty="0" smtClean="0">
                <a:latin typeface="Times New Roman" pitchFamily="18" charset="0"/>
              </a:rPr>
              <a:t>A</a:t>
            </a:r>
            <a:r>
              <a:rPr lang="zh-CN" altLang="en-US" sz="2000" dirty="0" smtClean="0">
                <a:latin typeface="Times New Roman" pitchFamily="18" charset="0"/>
              </a:rPr>
              <a:t>的秘密钥，</a:t>
            </a:r>
            <a:r>
              <a:rPr lang="en-US" altLang="zh-CN" sz="2000" i="1" dirty="0" err="1" smtClean="0">
                <a:latin typeface="Times New Roman" pitchFamily="18" charset="0"/>
              </a:rPr>
              <a:t>x</a:t>
            </a:r>
            <a:r>
              <a:rPr lang="en-US" altLang="zh-CN" sz="2000" dirty="0" err="1" smtClean="0">
                <a:latin typeface="Times New Roman" pitchFamily="18" charset="0"/>
                <a:sym typeface="Symbol" pitchFamily="18" charset="2"/>
              </a:rPr>
              <a:t></a:t>
            </a:r>
            <a:r>
              <a:rPr lang="en-US" altLang="zh-CN" sz="2000" i="1" baseline="-25000" dirty="0" err="1" smtClean="0">
                <a:latin typeface="Times New Roman" pitchFamily="18" charset="0"/>
              </a:rPr>
              <a:t>R</a:t>
            </a:r>
            <a:r>
              <a:rPr lang="en-US" altLang="zh-CN" sz="2000" i="1" dirty="0" err="1" smtClean="0">
                <a:latin typeface="Times New Roman" pitchFamily="18" charset="0"/>
              </a:rPr>
              <a:t>Z</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p>
          <a:p>
            <a:pPr lvl="1" eaLnBrk="1" hangingPunct="1">
              <a:lnSpc>
                <a:spcPct val="100000"/>
              </a:lnSpc>
            </a:pPr>
            <a:r>
              <a:rPr lang="en-US" altLang="zh-CN" sz="2000" dirty="0" smtClean="0">
                <a:latin typeface="Times New Roman" pitchFamily="18" charset="0"/>
              </a:rPr>
              <a:t>y</a:t>
            </a:r>
            <a:r>
              <a:rPr lang="zh-CN" altLang="en-US" sz="2000" dirty="0" smtClean="0">
                <a:latin typeface="Times New Roman" pitchFamily="18" charset="0"/>
              </a:rPr>
              <a:t>：用户</a:t>
            </a:r>
            <a:r>
              <a:rPr lang="en-US" altLang="zh-CN" sz="2000" dirty="0" smtClean="0">
                <a:latin typeface="Times New Roman" pitchFamily="18" charset="0"/>
              </a:rPr>
              <a:t>A</a:t>
            </a:r>
            <a:r>
              <a:rPr lang="zh-CN" altLang="en-US" sz="2000" dirty="0" smtClean="0">
                <a:latin typeface="Times New Roman" pitchFamily="18" charset="0"/>
              </a:rPr>
              <a:t>的公开钥，</a:t>
            </a:r>
            <a:r>
              <a:rPr lang="en-US" altLang="zh-CN" sz="2000" i="1" dirty="0" err="1" smtClean="0">
                <a:latin typeface="Times New Roman" pitchFamily="18" charset="0"/>
              </a:rPr>
              <a:t>y</a:t>
            </a:r>
            <a:r>
              <a:rPr lang="en-US" altLang="zh-CN" sz="2000" dirty="0" err="1" smtClean="0">
                <a:latin typeface="Times New Roman" pitchFamily="18" charset="0"/>
                <a:sym typeface="Symbol" pitchFamily="18" charset="2"/>
              </a:rPr>
              <a:t></a:t>
            </a:r>
            <a:r>
              <a:rPr lang="en-US" altLang="zh-CN" sz="2000" i="1" baseline="-25000" dirty="0" err="1" smtClean="0">
                <a:latin typeface="Times New Roman" pitchFamily="18" charset="0"/>
              </a:rPr>
              <a:t>R</a:t>
            </a:r>
            <a:r>
              <a:rPr lang="en-US" altLang="zh-CN" sz="2000" i="1" dirty="0" smtClean="0">
                <a:latin typeface="Times New Roman" pitchFamily="18" charset="0"/>
              </a:rPr>
              <a:t> Z</a:t>
            </a:r>
            <a:r>
              <a:rPr lang="en-US" altLang="zh-CN" sz="2000" i="1" baseline="-25000"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，且</a:t>
            </a:r>
            <a:r>
              <a:rPr lang="en-US" altLang="zh-CN" sz="2000" i="1" dirty="0" smtClean="0">
                <a:latin typeface="Times New Roman" pitchFamily="18" charset="0"/>
              </a:rPr>
              <a:t>x</a:t>
            </a:r>
            <a:r>
              <a:rPr lang="en-US" altLang="zh-CN" sz="2000" i="1" baseline="30000" dirty="0" smtClean="0">
                <a:latin typeface="Times New Roman" pitchFamily="18" charset="0"/>
              </a:rPr>
              <a:t>v</a:t>
            </a:r>
            <a:r>
              <a:rPr lang="en-US" altLang="zh-CN" sz="2000" i="1" dirty="0" smtClean="0">
                <a:latin typeface="Times New Roman" pitchFamily="18" charset="0"/>
              </a:rPr>
              <a:t>y</a:t>
            </a:r>
            <a:r>
              <a:rPr lang="en-US" altLang="zh-CN" sz="2000" dirty="0" smtClean="0">
                <a:latin typeface="Times New Roman" pitchFamily="18" charset="0"/>
              </a:rPr>
              <a:t>≡1 mod </a:t>
            </a:r>
            <a:r>
              <a:rPr lang="en-US" altLang="zh-CN" sz="2000" i="1" dirty="0" smtClean="0">
                <a:latin typeface="Times New Roman" pitchFamily="18" charset="0"/>
              </a:rPr>
              <a:t>n</a:t>
            </a:r>
            <a:endParaRPr lang="en-US" altLang="zh-CN" sz="2000" dirty="0" smtClean="0">
              <a:latin typeface="Times New Roman" pitchFamily="18" charset="0"/>
            </a:endParaRPr>
          </a:p>
          <a:p>
            <a:pPr eaLnBrk="1" hangingPunct="1">
              <a:lnSpc>
                <a:spcPct val="100000"/>
              </a:lnSpc>
            </a:pPr>
            <a:r>
              <a:rPr lang="en-US" altLang="zh-CN" sz="2400" dirty="0" smtClean="0">
                <a:latin typeface="Times New Roman" pitchFamily="18" charset="0"/>
              </a:rPr>
              <a:t>(2) </a:t>
            </a:r>
            <a:r>
              <a:rPr lang="zh-CN" altLang="en-US" sz="2400" dirty="0" smtClean="0">
                <a:latin typeface="Times New Roman" pitchFamily="18" charset="0"/>
              </a:rPr>
              <a:t>签名的产生过程</a:t>
            </a:r>
          </a:p>
          <a:p>
            <a:pPr lvl="1" eaLnBrk="1" hangingPunct="1">
              <a:lnSpc>
                <a:spcPct val="100000"/>
              </a:lnSpc>
            </a:pPr>
            <a:r>
              <a:rPr lang="zh-CN" altLang="en-US" sz="2000" dirty="0" smtClean="0">
                <a:latin typeface="Times New Roman" pitchFamily="18" charset="0"/>
              </a:rPr>
              <a:t>对于待签消息</a:t>
            </a:r>
            <a:r>
              <a:rPr lang="en-US" altLang="zh-CN" sz="2000" dirty="0"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A</a:t>
            </a:r>
            <a:r>
              <a:rPr lang="zh-CN" altLang="en-US" sz="2000" dirty="0" smtClean="0">
                <a:latin typeface="Times New Roman" pitchFamily="18" charset="0"/>
              </a:rPr>
              <a:t>进行以下步骤： </a:t>
            </a:r>
          </a:p>
          <a:p>
            <a:pPr lvl="1" eaLnBrk="1" hangingPunct="1">
              <a:lnSpc>
                <a:spcPct val="100000"/>
              </a:lnSpc>
            </a:pPr>
            <a:r>
              <a:rPr lang="zh-CN" altLang="en-US" sz="2000" dirty="0" smtClean="0">
                <a:latin typeface="Times New Roman" pitchFamily="18" charset="0"/>
              </a:rPr>
              <a:t>① 随机选择一个数</a:t>
            </a:r>
            <a:r>
              <a:rPr lang="en-US" altLang="zh-CN" sz="2000" i="1" dirty="0" err="1" smtClean="0">
                <a:latin typeface="Times New Roman" pitchFamily="18" charset="0"/>
              </a:rPr>
              <a:t>k</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Z</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，计算  </a:t>
            </a:r>
            <a:r>
              <a:rPr lang="en-US" altLang="zh-CN" sz="2000" i="1" dirty="0" err="1" smtClean="0">
                <a:latin typeface="Times New Roman" pitchFamily="18" charset="0"/>
              </a:rPr>
              <a:t>T</a:t>
            </a:r>
            <a:r>
              <a:rPr lang="en-US" altLang="zh-CN" sz="2000" dirty="0" err="1" smtClean="0">
                <a:latin typeface="Times New Roman" pitchFamily="18" charset="0"/>
              </a:rPr>
              <a:t>≡</a:t>
            </a:r>
            <a:r>
              <a:rPr lang="en-US" altLang="zh-CN" sz="2000" i="1" dirty="0" err="1" smtClean="0">
                <a:latin typeface="Times New Roman" pitchFamily="18" charset="0"/>
              </a:rPr>
              <a:t>k</a:t>
            </a:r>
            <a:r>
              <a:rPr lang="en-US" altLang="zh-CN" sz="2000" i="1" baseline="30000" dirty="0" err="1" smtClean="0">
                <a:latin typeface="Times New Roman" pitchFamily="18" charset="0"/>
              </a:rPr>
              <a:t>v</a:t>
            </a:r>
            <a:r>
              <a:rPr lang="en-US" altLang="zh-CN" sz="2000" dirty="0" smtClean="0">
                <a:latin typeface="Times New Roman" pitchFamily="18" charset="0"/>
              </a:rPr>
              <a:t>(mod </a:t>
            </a:r>
            <a:r>
              <a:rPr lang="en-US" altLang="zh-CN" sz="2000" i="1"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p>
          <a:p>
            <a:pPr lvl="1" eaLnBrk="1" hangingPunct="1">
              <a:lnSpc>
                <a:spcPct val="100000"/>
              </a:lnSpc>
            </a:pPr>
            <a:r>
              <a:rPr lang="zh-CN" altLang="en-US" sz="2000" dirty="0" smtClean="0">
                <a:latin typeface="Times New Roman" pitchFamily="18" charset="0"/>
              </a:rPr>
              <a:t>② 计算杂凑值： </a:t>
            </a:r>
            <a:r>
              <a:rPr lang="en-US" altLang="zh-CN" sz="2000" i="1" dirty="0" smtClean="0">
                <a:latin typeface="Times New Roman" pitchFamily="18" charset="0"/>
              </a:rPr>
              <a:t>e</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T</a:t>
            </a:r>
            <a:r>
              <a:rPr lang="en-US" altLang="zh-CN" sz="2000" dirty="0" smtClean="0">
                <a:latin typeface="Times New Roman" pitchFamily="18" charset="0"/>
              </a:rPr>
              <a:t>)</a:t>
            </a:r>
            <a:r>
              <a:rPr lang="zh-CN" altLang="en-US" sz="2000" dirty="0" smtClean="0">
                <a:latin typeface="Times New Roman" pitchFamily="18" charset="0"/>
              </a:rPr>
              <a:t>，且使</a:t>
            </a:r>
            <a:r>
              <a:rPr lang="en-US" altLang="zh-CN" sz="2000" dirty="0" smtClean="0">
                <a:latin typeface="Times New Roman" pitchFamily="18" charset="0"/>
              </a:rPr>
              <a:t>1≤</a:t>
            </a:r>
            <a:r>
              <a:rPr lang="en-US" altLang="zh-CN" sz="2000" i="1" dirty="0" smtClean="0">
                <a:latin typeface="Times New Roman" pitchFamily="18" charset="0"/>
              </a:rPr>
              <a:t>e</a:t>
            </a:r>
            <a:r>
              <a:rPr lang="en-US" altLang="zh-CN" sz="2000" dirty="0" smtClean="0">
                <a:latin typeface="Times New Roman" pitchFamily="18" charset="0"/>
              </a:rPr>
              <a:t>&lt;</a:t>
            </a:r>
            <a:r>
              <a:rPr lang="en-US" altLang="zh-CN" sz="2000" i="1" dirty="0" smtClean="0">
                <a:latin typeface="Times New Roman" pitchFamily="18" charset="0"/>
              </a:rPr>
              <a:t>v</a:t>
            </a:r>
            <a:r>
              <a:rPr lang="zh-CN" altLang="en-US" sz="2000" dirty="0" smtClean="0">
                <a:latin typeface="Times New Roman" pitchFamily="18" charset="0"/>
              </a:rPr>
              <a:t>；否则，返回步骤①。</a:t>
            </a:r>
          </a:p>
          <a:p>
            <a:pPr lvl="1" eaLnBrk="1" hangingPunct="1">
              <a:lnSpc>
                <a:spcPct val="100000"/>
              </a:lnSpc>
            </a:pPr>
            <a:r>
              <a:rPr lang="zh-CN" altLang="en-US" sz="2000" dirty="0" smtClean="0">
                <a:latin typeface="Times New Roman" pitchFamily="18" charset="0"/>
              </a:rPr>
              <a:t>③ 计算</a:t>
            </a:r>
            <a:r>
              <a:rPr lang="en-US" altLang="zh-CN" sz="2000" i="1" dirty="0" err="1" smtClean="0">
                <a:latin typeface="Times New Roman" pitchFamily="18" charset="0"/>
              </a:rPr>
              <a:t>s</a:t>
            </a:r>
            <a:r>
              <a:rPr lang="en-US" altLang="zh-CN" sz="2000" dirty="0" err="1" smtClean="0">
                <a:latin typeface="Times New Roman" pitchFamily="18" charset="0"/>
              </a:rPr>
              <a:t>≡</a:t>
            </a:r>
            <a:r>
              <a:rPr lang="en-US" altLang="zh-CN" sz="2000" i="1" dirty="0" err="1" smtClean="0">
                <a:latin typeface="Times New Roman" pitchFamily="18" charset="0"/>
              </a:rPr>
              <a:t>kx</a:t>
            </a:r>
            <a:r>
              <a:rPr lang="en-US" altLang="zh-CN" sz="2000" i="1" baseline="30000" dirty="0" err="1" smtClean="0">
                <a:latin typeface="Times New Roman" pitchFamily="18" charset="0"/>
              </a:rPr>
              <a:t>e</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a:t>
            </a:r>
          </a:p>
          <a:p>
            <a:pPr lvl="1" eaLnBrk="1" hangingPunct="1">
              <a:lnSpc>
                <a:spcPct val="100000"/>
              </a:lnSpc>
            </a:pPr>
            <a:r>
              <a:rPr lang="zh-CN" altLang="en-US" sz="2000" dirty="0" smtClean="0">
                <a:latin typeface="Times New Roman" pitchFamily="18" charset="0"/>
              </a:rPr>
              <a:t>以</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作为对</a:t>
            </a:r>
            <a:r>
              <a:rPr lang="en-US" altLang="zh-CN" sz="2000" i="1" dirty="0" smtClean="0">
                <a:latin typeface="Times New Roman" pitchFamily="18" charset="0"/>
              </a:rPr>
              <a:t>m</a:t>
            </a:r>
            <a:r>
              <a:rPr lang="zh-CN" altLang="en-US" sz="2000" dirty="0" smtClean="0">
                <a:latin typeface="Times New Roman" pitchFamily="18" charset="0"/>
              </a:rPr>
              <a:t>的签名</a:t>
            </a: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基于大数分解的签名体制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6.4.2 </a:t>
            </a:r>
            <a:r>
              <a:rPr lang="en-US" altLang="zh-CN" dirty="0" err="1" smtClean="0">
                <a:latin typeface="Times New Roman" pitchFamily="18" charset="0"/>
              </a:rPr>
              <a:t>Guillou-Quisquater</a:t>
            </a:r>
            <a:r>
              <a:rPr lang="zh-CN" altLang="en-US" dirty="0" smtClean="0">
                <a:latin typeface="Times New Roman" pitchFamily="18" charset="0"/>
              </a:rPr>
              <a:t>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r>
              <a:rPr lang="en-US" altLang="zh-CN" dirty="0" smtClean="0">
                <a:latin typeface="Times New Roman" pitchFamily="18" charset="0"/>
              </a:rPr>
              <a:t>(3) </a:t>
            </a:r>
            <a:r>
              <a:rPr lang="zh-CN" altLang="en-US" dirty="0" smtClean="0">
                <a:latin typeface="Times New Roman" pitchFamily="18" charset="0"/>
              </a:rPr>
              <a:t>签名的验证过程</a:t>
            </a:r>
          </a:p>
          <a:p>
            <a:pPr lvl="1" eaLnBrk="1" hangingPunct="1"/>
            <a:r>
              <a:rPr lang="zh-CN" altLang="en-US" dirty="0" smtClean="0">
                <a:latin typeface="Times New Roman" pitchFamily="18" charset="0"/>
              </a:rPr>
              <a:t>接收方在收到消息</a:t>
            </a:r>
            <a:r>
              <a:rPr lang="en-US" altLang="zh-CN" dirty="0" smtClean="0">
                <a:latin typeface="Times New Roman" pitchFamily="18" charset="0"/>
              </a:rPr>
              <a:t>m</a:t>
            </a:r>
            <a:r>
              <a:rPr lang="zh-CN" altLang="en-US" dirty="0" smtClean="0">
                <a:latin typeface="Times New Roman" pitchFamily="18" charset="0"/>
              </a:rPr>
              <a:t>和数字签名</a:t>
            </a:r>
            <a:r>
              <a:rPr lang="en-US" altLang="zh-CN" dirty="0" smtClean="0">
                <a:latin typeface="Times New Roman" pitchFamily="18" charset="0"/>
              </a:rPr>
              <a:t>(</a:t>
            </a:r>
            <a:r>
              <a:rPr lang="en-US" altLang="zh-CN" i="1" dirty="0" smtClean="0">
                <a:latin typeface="Times New Roman" pitchFamily="18" charset="0"/>
              </a:rPr>
              <a:t>e</a:t>
            </a:r>
            <a:r>
              <a:rPr lang="en-US" altLang="zh-CN" dirty="0" smtClean="0">
                <a:latin typeface="Times New Roman" pitchFamily="18" charset="0"/>
              </a:rPr>
              <a:t>, </a:t>
            </a:r>
            <a:r>
              <a:rPr lang="en-US" altLang="zh-CN" i="1" dirty="0" smtClean="0">
                <a:latin typeface="Times New Roman" pitchFamily="18" charset="0"/>
              </a:rPr>
              <a:t>s</a:t>
            </a:r>
            <a:r>
              <a:rPr lang="en-US" altLang="zh-CN" dirty="0" smtClean="0">
                <a:latin typeface="Times New Roman" pitchFamily="18" charset="0"/>
              </a:rPr>
              <a:t>)</a:t>
            </a:r>
            <a:r>
              <a:rPr lang="zh-CN" altLang="en-US" dirty="0" smtClean="0">
                <a:latin typeface="Times New Roman" pitchFamily="18" charset="0"/>
              </a:rPr>
              <a:t>后，用以下步骤来验证： </a:t>
            </a:r>
          </a:p>
          <a:p>
            <a:pPr lvl="1" eaLnBrk="1" hangingPunct="1"/>
            <a:r>
              <a:rPr lang="zh-CN" altLang="en-US" dirty="0" smtClean="0">
                <a:latin typeface="Times New Roman" pitchFamily="18" charset="0"/>
              </a:rPr>
              <a:t>① 计算出</a:t>
            </a:r>
            <a:r>
              <a:rPr lang="en-US" altLang="zh-CN" i="1" dirty="0" smtClean="0">
                <a:latin typeface="Times New Roman" pitchFamily="18" charset="0"/>
              </a:rPr>
              <a:t>T</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err="1" smtClean="0">
                <a:latin typeface="Times New Roman" pitchFamily="18" charset="0"/>
              </a:rPr>
              <a:t>s</a:t>
            </a:r>
            <a:r>
              <a:rPr lang="en-US" altLang="zh-CN" i="1" baseline="30000" dirty="0" err="1" smtClean="0">
                <a:latin typeface="Times New Roman" pitchFamily="18" charset="0"/>
              </a:rPr>
              <a:t>v</a:t>
            </a:r>
            <a:r>
              <a:rPr lang="en-US" altLang="zh-CN" i="1" dirty="0" err="1" smtClean="0">
                <a:latin typeface="Times New Roman" pitchFamily="18" charset="0"/>
              </a:rPr>
              <a:t>y</a:t>
            </a:r>
            <a:r>
              <a:rPr lang="en-US" altLang="zh-CN" i="1" baseline="30000" dirty="0" err="1" smtClean="0">
                <a:latin typeface="Times New Roman" pitchFamily="18" charset="0"/>
              </a:rPr>
              <a:t>e</a:t>
            </a:r>
            <a:r>
              <a:rPr lang="en-US" altLang="zh-CN" dirty="0" smtClean="0">
                <a:latin typeface="Times New Roman" pitchFamily="18" charset="0"/>
              </a:rPr>
              <a:t>(mod </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a:t>
            </a:r>
          </a:p>
          <a:p>
            <a:pPr lvl="1" eaLnBrk="1" hangingPunct="1"/>
            <a:r>
              <a:rPr lang="zh-CN" altLang="en-US" dirty="0" smtClean="0">
                <a:latin typeface="Times New Roman" pitchFamily="18" charset="0"/>
              </a:rPr>
              <a:t>② 计算出</a:t>
            </a:r>
            <a:r>
              <a:rPr lang="en-US" altLang="zh-CN" i="1" dirty="0" smtClean="0">
                <a:latin typeface="Times New Roman" pitchFamily="18" charset="0"/>
              </a:rPr>
              <a:t>e</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H</a:t>
            </a:r>
            <a:r>
              <a:rPr lang="en-US" altLang="zh-CN" dirty="0" smtClean="0">
                <a:latin typeface="Times New Roman" pitchFamily="18" charset="0"/>
              </a:rPr>
              <a:t>(</a:t>
            </a:r>
            <a:r>
              <a:rPr lang="en-US" altLang="zh-CN" i="1" dirty="0" err="1" smtClean="0">
                <a:latin typeface="Times New Roman" pitchFamily="18" charset="0"/>
              </a:rPr>
              <a:t>m</a:t>
            </a:r>
            <a:r>
              <a:rPr lang="en-US" altLang="zh-CN" dirty="0" err="1" smtClean="0">
                <a:latin typeface="Times New Roman" pitchFamily="18" charset="0"/>
              </a:rPr>
              <a:t>,</a:t>
            </a:r>
            <a:r>
              <a:rPr lang="en-US" altLang="zh-CN" i="1" dirty="0" err="1" smtClean="0">
                <a:latin typeface="Times New Roman" pitchFamily="18" charset="0"/>
              </a:rPr>
              <a:t>T</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zh-CN" altLang="en-US" dirty="0" smtClean="0">
                <a:latin typeface="Times New Roman" pitchFamily="18" charset="0"/>
              </a:rPr>
              <a:t>。</a:t>
            </a:r>
          </a:p>
          <a:p>
            <a:pPr lvl="1" eaLnBrk="1" hangingPunct="1"/>
            <a:r>
              <a:rPr lang="zh-CN" altLang="en-US" dirty="0" smtClean="0">
                <a:latin typeface="Times New Roman" pitchFamily="18" charset="0"/>
              </a:rPr>
              <a:t>③ 验证：</a:t>
            </a:r>
            <a:r>
              <a:rPr lang="en-US" altLang="zh-CN" i="1" dirty="0" err="1" smtClean="0">
                <a:latin typeface="Times New Roman" pitchFamily="18" charset="0"/>
              </a:rPr>
              <a:t>Ver</a:t>
            </a:r>
            <a:r>
              <a:rPr lang="en-US" altLang="zh-CN" dirty="0" smtClean="0">
                <a:latin typeface="Times New Roman" pitchFamily="18" charset="0"/>
              </a:rPr>
              <a:t>(</a:t>
            </a:r>
            <a:r>
              <a:rPr lang="en-US" altLang="zh-CN" i="1" dirty="0" smtClean="0">
                <a:latin typeface="Times New Roman" pitchFamily="18" charset="0"/>
              </a:rPr>
              <a:t>y</a:t>
            </a:r>
            <a:r>
              <a:rPr lang="en-US" altLang="zh-CN" dirty="0" smtClean="0">
                <a:latin typeface="Times New Roman" pitchFamily="18" charset="0"/>
              </a:rPr>
              <a:t>, (</a:t>
            </a:r>
            <a:r>
              <a:rPr lang="en-US" altLang="zh-CN" i="1" dirty="0" smtClean="0">
                <a:latin typeface="Times New Roman" pitchFamily="18" charset="0"/>
              </a:rPr>
              <a:t>e</a:t>
            </a:r>
            <a:r>
              <a:rPr lang="en-US" altLang="zh-CN" dirty="0" smtClean="0">
                <a:latin typeface="Times New Roman" pitchFamily="18" charset="0"/>
              </a:rPr>
              <a:t>, </a:t>
            </a:r>
            <a:r>
              <a:rPr lang="en-US" altLang="zh-CN" i="1" dirty="0" smtClean="0">
                <a:latin typeface="Times New Roman" pitchFamily="18" charset="0"/>
              </a:rPr>
              <a:t>s</a:t>
            </a:r>
            <a:r>
              <a:rPr lang="en-US" altLang="zh-CN" dirty="0" smtClean="0">
                <a:latin typeface="Times New Roman" pitchFamily="18" charset="0"/>
              </a:rPr>
              <a:t>), </a:t>
            </a:r>
            <a:r>
              <a:rPr lang="en-US" altLang="zh-CN" i="1" dirty="0" smtClean="0">
                <a:latin typeface="Times New Roman" pitchFamily="18" charset="0"/>
              </a:rPr>
              <a:t>m</a:t>
            </a:r>
            <a:r>
              <a:rPr lang="en-US" altLang="zh-CN" dirty="0" smtClean="0">
                <a:latin typeface="Times New Roman" pitchFamily="18" charset="0"/>
              </a:rPr>
              <a:t>)=</a:t>
            </a:r>
            <a:r>
              <a:rPr lang="en-US" altLang="zh-CN" i="1" dirty="0" err="1" smtClean="0">
                <a:latin typeface="Times New Roman" pitchFamily="18" charset="0"/>
              </a:rPr>
              <a:t>Ture</a:t>
            </a:r>
            <a:r>
              <a:rPr lang="en-US" altLang="zh-CN" dirty="0" smtClean="0">
                <a:latin typeface="Times New Roman" pitchFamily="18" charset="0"/>
              </a:rPr>
              <a:t> </a:t>
            </a:r>
            <a:r>
              <a:rPr lang="en-US" altLang="zh-CN" dirty="0" smtClean="0">
                <a:latin typeface="Times New Roman" pitchFamily="18" charset="0"/>
                <a:sym typeface="Symbol" pitchFamily="18" charset="2"/>
              </a:rPr>
              <a:t></a:t>
            </a:r>
            <a:r>
              <a:rPr lang="en-US" altLang="zh-CN" dirty="0" smtClean="0">
                <a:latin typeface="Times New Roman" pitchFamily="18" charset="0"/>
              </a:rPr>
              <a:t> </a:t>
            </a:r>
            <a:r>
              <a:rPr lang="en-US" altLang="zh-CN" i="1" dirty="0" smtClean="0">
                <a:latin typeface="Times New Roman" pitchFamily="18" charset="0"/>
              </a:rPr>
              <a:t>e</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e</a:t>
            </a:r>
            <a:endParaRPr lang="en-US" altLang="zh-CN" dirty="0" smtClean="0">
              <a:latin typeface="Times New Roman" pitchFamily="18" charset="0"/>
            </a:endParaRPr>
          </a:p>
          <a:p>
            <a:pPr eaLnBrk="1" hangingPunct="1"/>
            <a:r>
              <a:rPr lang="zh-CN" altLang="en-US" dirty="0" smtClean="0">
                <a:latin typeface="Times New Roman" pitchFamily="18" charset="0"/>
              </a:rPr>
              <a:t>正确性可由以下算式证明：</a:t>
            </a:r>
            <a:endParaRPr lang="zh-CN" altLang="en-US" i="1" dirty="0" smtClean="0">
              <a:latin typeface="Times New Roman" pitchFamily="18" charset="0"/>
            </a:endParaRPr>
          </a:p>
          <a:p>
            <a:pPr lvl="1" eaLnBrk="1" hangingPunct="1"/>
            <a:r>
              <a:rPr lang="en-US" altLang="zh-CN" i="1" dirty="0" smtClean="0">
                <a:latin typeface="Times New Roman" pitchFamily="18" charset="0"/>
              </a:rPr>
              <a:t>T</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err="1" smtClean="0">
                <a:latin typeface="Times New Roman" pitchFamily="18" charset="0"/>
              </a:rPr>
              <a:t>s</a:t>
            </a:r>
            <a:r>
              <a:rPr lang="en-US" altLang="zh-CN" i="1" baseline="30000" dirty="0" err="1" smtClean="0">
                <a:latin typeface="Times New Roman" pitchFamily="18" charset="0"/>
              </a:rPr>
              <a:t>v</a:t>
            </a:r>
            <a:r>
              <a:rPr lang="en-US" altLang="zh-CN" i="1" dirty="0" err="1" smtClean="0">
                <a:latin typeface="Times New Roman" pitchFamily="18" charset="0"/>
              </a:rPr>
              <a:t>y</a:t>
            </a:r>
            <a:r>
              <a:rPr lang="en-US" altLang="zh-CN" i="1" baseline="30000" dirty="0" err="1" smtClean="0">
                <a:latin typeface="Times New Roman" pitchFamily="18" charset="0"/>
              </a:rPr>
              <a:t>e</a:t>
            </a:r>
            <a:r>
              <a:rPr lang="en-US" altLang="zh-CN" dirty="0" smtClean="0">
                <a:latin typeface="Times New Roman" pitchFamily="18" charset="0"/>
              </a:rPr>
              <a:t>(mod </a:t>
            </a:r>
            <a:r>
              <a:rPr lang="en-US" altLang="zh-CN" i="1" dirty="0" smtClean="0">
                <a:latin typeface="Times New Roman" pitchFamily="18" charset="0"/>
              </a:rPr>
              <a:t>n</a:t>
            </a:r>
            <a:r>
              <a:rPr lang="en-US" altLang="zh-CN" dirty="0" smtClean="0">
                <a:latin typeface="Times New Roman" pitchFamily="18" charset="0"/>
              </a:rPr>
              <a:t>)≡(</a:t>
            </a:r>
            <a:r>
              <a:rPr lang="en-US" altLang="zh-CN" i="1" dirty="0" err="1" smtClean="0">
                <a:latin typeface="Times New Roman" pitchFamily="18" charset="0"/>
              </a:rPr>
              <a:t>kx</a:t>
            </a:r>
            <a:r>
              <a:rPr lang="en-US" altLang="zh-CN" i="1" baseline="30000" dirty="0" err="1" smtClean="0">
                <a:latin typeface="Times New Roman" pitchFamily="18" charset="0"/>
              </a:rPr>
              <a:t>e</a:t>
            </a:r>
            <a:r>
              <a:rPr lang="en-US" altLang="zh-CN" dirty="0" smtClean="0">
                <a:latin typeface="Times New Roman" pitchFamily="18" charset="0"/>
              </a:rPr>
              <a:t>)</a:t>
            </a:r>
            <a:r>
              <a:rPr lang="en-US" altLang="zh-CN" i="1" baseline="30000" dirty="0" err="1" smtClean="0">
                <a:latin typeface="Times New Roman" pitchFamily="18" charset="0"/>
              </a:rPr>
              <a:t>v</a:t>
            </a:r>
            <a:r>
              <a:rPr lang="en-US" altLang="zh-CN" i="1" dirty="0" err="1" smtClean="0">
                <a:latin typeface="Times New Roman" pitchFamily="18" charset="0"/>
              </a:rPr>
              <a:t>y</a:t>
            </a:r>
            <a:r>
              <a:rPr lang="en-US" altLang="zh-CN" i="1" baseline="30000" dirty="0" err="1" smtClean="0">
                <a:latin typeface="Times New Roman" pitchFamily="18" charset="0"/>
              </a:rPr>
              <a:t>e</a:t>
            </a:r>
            <a:r>
              <a:rPr lang="en-US" altLang="zh-CN" dirty="0" smtClean="0">
                <a:latin typeface="Times New Roman" pitchFamily="18" charset="0"/>
              </a:rPr>
              <a:t>(mod </a:t>
            </a:r>
            <a:r>
              <a:rPr lang="en-US" altLang="zh-CN" i="1" dirty="0" smtClean="0">
                <a:latin typeface="Times New Roman" pitchFamily="18" charset="0"/>
              </a:rPr>
              <a:t>n</a:t>
            </a:r>
            <a:r>
              <a:rPr lang="en-US" altLang="zh-CN" dirty="0" smtClean="0">
                <a:latin typeface="Times New Roman" pitchFamily="18" charset="0"/>
              </a:rPr>
              <a:t>)</a:t>
            </a:r>
          </a:p>
          <a:p>
            <a:pPr lvl="1" eaLnBrk="1" hangingPunct="1"/>
            <a:r>
              <a:rPr lang="en-US" altLang="zh-CN" dirty="0" smtClean="0">
                <a:latin typeface="Times New Roman" pitchFamily="18" charset="0"/>
              </a:rPr>
              <a:t>   ≡</a:t>
            </a:r>
            <a:r>
              <a:rPr lang="en-US" altLang="zh-CN" i="1" dirty="0" err="1" smtClean="0">
                <a:latin typeface="Times New Roman" pitchFamily="18" charset="0"/>
              </a:rPr>
              <a:t>k</a:t>
            </a:r>
            <a:r>
              <a:rPr lang="en-US" altLang="zh-CN" i="1" baseline="30000" dirty="0" err="1" smtClean="0">
                <a:latin typeface="Times New Roman" pitchFamily="18" charset="0"/>
              </a:rPr>
              <a:t>v</a:t>
            </a:r>
            <a:r>
              <a:rPr lang="en-US" altLang="zh-CN" dirty="0" smtClean="0">
                <a:latin typeface="Times New Roman" pitchFamily="18" charset="0"/>
              </a:rPr>
              <a:t>(</a:t>
            </a:r>
            <a:r>
              <a:rPr lang="en-US" altLang="zh-CN" i="1" dirty="0" err="1" smtClean="0">
                <a:latin typeface="Times New Roman" pitchFamily="18" charset="0"/>
              </a:rPr>
              <a:t>x</a:t>
            </a:r>
            <a:r>
              <a:rPr lang="en-US" altLang="zh-CN" i="1" baseline="30000" dirty="0" err="1" smtClean="0">
                <a:latin typeface="Times New Roman" pitchFamily="18" charset="0"/>
              </a:rPr>
              <a:t>v</a:t>
            </a:r>
            <a:r>
              <a:rPr lang="en-US" altLang="zh-CN" i="1" dirty="0" err="1" smtClean="0">
                <a:latin typeface="Times New Roman" pitchFamily="18" charset="0"/>
              </a:rPr>
              <a:t>y</a:t>
            </a:r>
            <a:r>
              <a:rPr lang="en-US" altLang="zh-CN" dirty="0" smtClean="0">
                <a:latin typeface="Times New Roman" pitchFamily="18" charset="0"/>
              </a:rPr>
              <a:t>)</a:t>
            </a:r>
            <a:r>
              <a:rPr lang="en-US" altLang="zh-CN" i="1" baseline="30000" dirty="0" smtClean="0">
                <a:latin typeface="Times New Roman" pitchFamily="18" charset="0"/>
              </a:rPr>
              <a:t>e</a:t>
            </a:r>
            <a:r>
              <a:rPr lang="en-US" altLang="zh-CN" dirty="0" smtClean="0">
                <a:latin typeface="Times New Roman" pitchFamily="18" charset="0"/>
              </a:rPr>
              <a:t>(mod </a:t>
            </a:r>
            <a:r>
              <a:rPr lang="en-US" altLang="zh-CN" i="1" dirty="0" smtClean="0">
                <a:latin typeface="Times New Roman" pitchFamily="18" charset="0"/>
              </a:rPr>
              <a:t>n</a:t>
            </a:r>
            <a:r>
              <a:rPr lang="en-US" altLang="zh-CN" dirty="0" smtClean="0">
                <a:latin typeface="Times New Roman" pitchFamily="18" charset="0"/>
              </a:rPr>
              <a:t>)≡</a:t>
            </a:r>
            <a:r>
              <a:rPr lang="en-US" altLang="zh-CN" i="1" dirty="0" err="1" smtClean="0">
                <a:latin typeface="Times New Roman" pitchFamily="18" charset="0"/>
              </a:rPr>
              <a:t>k</a:t>
            </a:r>
            <a:r>
              <a:rPr lang="en-US" altLang="zh-CN" i="1" baseline="30000" dirty="0" err="1" smtClean="0">
                <a:latin typeface="Times New Roman" pitchFamily="18" charset="0"/>
              </a:rPr>
              <a:t>v</a:t>
            </a:r>
            <a:r>
              <a:rPr lang="en-US" altLang="zh-CN" dirty="0" smtClean="0">
                <a:latin typeface="Times New Roman" pitchFamily="18" charset="0"/>
              </a:rPr>
              <a:t>(mod </a:t>
            </a:r>
            <a:r>
              <a:rPr lang="en-US" altLang="zh-CN" i="1" dirty="0" smtClean="0">
                <a:latin typeface="Times New Roman" pitchFamily="18" charset="0"/>
              </a:rPr>
              <a:t>n</a:t>
            </a:r>
            <a:r>
              <a:rPr lang="en-US" altLang="zh-CN" dirty="0" smtClean="0">
                <a:latin typeface="Times New Roman" pitchFamily="18" charset="0"/>
              </a:rPr>
              <a:t>)≡</a:t>
            </a:r>
            <a:r>
              <a:rPr lang="en-US" altLang="zh-CN" i="1" dirty="0" smtClean="0">
                <a:latin typeface="Times New Roman" pitchFamily="18" charset="0"/>
              </a:rPr>
              <a:t>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基于大数分解的签名体制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6.5.1 </a:t>
            </a:r>
            <a:r>
              <a:rPr lang="zh-CN" altLang="en-US" dirty="0" smtClean="0"/>
              <a:t>基于身份的</a:t>
            </a:r>
            <a:r>
              <a:rPr lang="en-US" altLang="zh-CN" dirty="0" err="1" smtClean="0"/>
              <a:t>ELGamal</a:t>
            </a:r>
            <a:r>
              <a:rPr lang="zh-CN" altLang="en-US" dirty="0" smtClean="0"/>
              <a:t>签名体制</a:t>
            </a:r>
            <a:endParaRPr lang="zh-CN" altLang="en-US" dirty="0"/>
          </a:p>
        </p:txBody>
      </p:sp>
      <p:sp>
        <p:nvSpPr>
          <p:cNvPr id="3" name="内容占位符 2"/>
          <p:cNvSpPr>
            <a:spLocks noGrp="1"/>
          </p:cNvSpPr>
          <p:nvPr>
            <p:ph idx="1"/>
          </p:nvPr>
        </p:nvSpPr>
        <p:spPr>
          <a:xfrm>
            <a:off x="457200" y="1066800"/>
            <a:ext cx="8458200" cy="5410200"/>
          </a:xfrm>
        </p:spPr>
        <p:txBody>
          <a:bodyPr/>
          <a:lstStyle/>
          <a:p>
            <a:pPr eaLnBrk="1" hangingPunct="1">
              <a:lnSpc>
                <a:spcPct val="100000"/>
              </a:lnSpc>
            </a:pPr>
            <a:r>
              <a:rPr lang="en-US" altLang="zh-CN" dirty="0" smtClean="0">
                <a:latin typeface="Times New Roman" pitchFamily="18" charset="0"/>
              </a:rPr>
              <a:t>(1)</a:t>
            </a:r>
            <a:r>
              <a:rPr lang="zh-CN" altLang="en-US" dirty="0" smtClean="0">
                <a:latin typeface="Times New Roman" pitchFamily="18" charset="0"/>
              </a:rPr>
              <a:t>体制参数</a:t>
            </a:r>
          </a:p>
          <a:p>
            <a:pPr lvl="1" eaLnBrk="1" hangingPunct="1">
              <a:lnSpc>
                <a:spcPct val="100000"/>
              </a:lnSpc>
            </a:pPr>
            <a:r>
              <a:rPr lang="zh-CN" altLang="en-US" dirty="0" smtClean="0">
                <a:latin typeface="Times New Roman" pitchFamily="18" charset="0"/>
              </a:rPr>
              <a:t>体制参数与</a:t>
            </a:r>
            <a:r>
              <a:rPr lang="en-US" altLang="zh-CN" dirty="0" smtClean="0">
                <a:latin typeface="Times New Roman" pitchFamily="18" charset="0"/>
              </a:rPr>
              <a:t>4.8.3</a:t>
            </a:r>
            <a:r>
              <a:rPr lang="zh-CN" altLang="en-US" dirty="0" smtClean="0">
                <a:latin typeface="Times New Roman" pitchFamily="18" charset="0"/>
              </a:rPr>
              <a:t>节相同。</a:t>
            </a:r>
          </a:p>
          <a:p>
            <a:pPr lvl="1" eaLnBrk="1" hangingPunct="1">
              <a:lnSpc>
                <a:spcPct val="100000"/>
              </a:lnSpc>
            </a:pPr>
            <a:r>
              <a:rPr lang="zh-CN" altLang="en-US" dirty="0" smtClean="0">
                <a:latin typeface="Times New Roman" pitchFamily="18" charset="0"/>
              </a:rPr>
              <a:t>设</a:t>
            </a:r>
            <a:r>
              <a:rPr lang="en-US" altLang="zh-CN" i="1" dirty="0" smtClean="0">
                <a:latin typeface="Times New Roman" pitchFamily="18" charset="0"/>
              </a:rPr>
              <a:t>q</a:t>
            </a:r>
            <a:r>
              <a:rPr lang="zh-CN" altLang="en-US" dirty="0" smtClean="0">
                <a:latin typeface="Times New Roman" pitchFamily="18" charset="0"/>
              </a:rPr>
              <a:t>是大素数，</a:t>
            </a:r>
            <a:r>
              <a:rPr lang="en-US" altLang="zh-CN" dirty="0" smtClean="0">
                <a:latin typeface="Times New Roman" pitchFamily="18" charset="0"/>
              </a:rPr>
              <a:t>G</a:t>
            </a:r>
            <a:r>
              <a:rPr lang="en-US" altLang="zh-CN" baseline="-25000" dirty="0" smtClean="0">
                <a:latin typeface="Times New Roman" pitchFamily="18" charset="0"/>
              </a:rPr>
              <a:t>1</a:t>
            </a:r>
            <a:r>
              <a:rPr lang="en-US" altLang="zh-CN" dirty="0" smtClean="0">
                <a:latin typeface="Times New Roman" pitchFamily="18" charset="0"/>
              </a:rPr>
              <a:t>,G</a:t>
            </a:r>
            <a:r>
              <a:rPr lang="en-US" altLang="zh-CN" baseline="-25000" dirty="0" smtClean="0">
                <a:latin typeface="Times New Roman" pitchFamily="18" charset="0"/>
              </a:rPr>
              <a:t>2</a:t>
            </a:r>
            <a:r>
              <a:rPr lang="zh-CN" altLang="en-US" dirty="0" smtClean="0">
                <a:latin typeface="Times New Roman" pitchFamily="18" charset="0"/>
              </a:rPr>
              <a:t>分别是阶为</a:t>
            </a:r>
            <a:r>
              <a:rPr lang="en-US" altLang="zh-CN" i="1" dirty="0" smtClean="0">
                <a:latin typeface="Times New Roman" pitchFamily="18" charset="0"/>
              </a:rPr>
              <a:t>q</a:t>
            </a:r>
            <a:r>
              <a:rPr lang="zh-CN" altLang="en-US" dirty="0" smtClean="0">
                <a:latin typeface="Times New Roman" pitchFamily="18" charset="0"/>
              </a:rPr>
              <a:t>的加法群和乘法群</a:t>
            </a:r>
          </a:p>
          <a:p>
            <a:pPr lvl="1" eaLnBrk="1" hangingPunct="1">
              <a:lnSpc>
                <a:spcPct val="100000"/>
              </a:lnSpc>
            </a:pPr>
            <a:r>
              <a:rPr lang="en-US" altLang="zh-CN" i="1" dirty="0" smtClean="0">
                <a:latin typeface="Times New Roman" pitchFamily="18" charset="0"/>
              </a:rPr>
              <a:t>e</a:t>
            </a:r>
            <a:r>
              <a:rPr lang="en-US" altLang="zh-CN" dirty="0" smtClean="0">
                <a:latin typeface="Times New Roman" pitchFamily="18" charset="0"/>
              </a:rPr>
              <a:t>:G</a:t>
            </a:r>
            <a:r>
              <a:rPr lang="en-US" altLang="zh-CN" baseline="-25000" dirty="0" smtClean="0">
                <a:latin typeface="Times New Roman" pitchFamily="18" charset="0"/>
              </a:rPr>
              <a:t>1</a:t>
            </a:r>
            <a:r>
              <a:rPr lang="en-US" altLang="zh-CN" dirty="0" smtClean="0">
                <a:latin typeface="Times New Roman" pitchFamily="18" charset="0"/>
              </a:rPr>
              <a:t>×G</a:t>
            </a:r>
            <a:r>
              <a:rPr lang="en-US" altLang="zh-CN" baseline="-25000" dirty="0" smtClean="0">
                <a:latin typeface="Times New Roman" pitchFamily="18" charset="0"/>
              </a:rPr>
              <a:t>1</a:t>
            </a:r>
            <a:r>
              <a:rPr lang="en-US" altLang="zh-CN" dirty="0" smtClean="0">
                <a:latin typeface="Times New Roman" pitchFamily="18" charset="0"/>
                <a:cs typeface="Arial" charset="0"/>
              </a:rPr>
              <a:t>→G</a:t>
            </a:r>
            <a:r>
              <a:rPr lang="en-US" altLang="zh-CN" baseline="-25000" dirty="0" smtClean="0">
                <a:latin typeface="Times New Roman" pitchFamily="18" charset="0"/>
                <a:cs typeface="Arial" charset="0"/>
              </a:rPr>
              <a:t>2</a:t>
            </a:r>
            <a:r>
              <a:rPr lang="zh-CN" altLang="en-US" dirty="0" smtClean="0">
                <a:latin typeface="Times New Roman" pitchFamily="18" charset="0"/>
                <a:cs typeface="Arial" charset="0"/>
              </a:rPr>
              <a:t>是一个双线性映射</a:t>
            </a:r>
          </a:p>
          <a:p>
            <a:pPr lvl="1" eaLnBrk="1" hangingPunct="1">
              <a:lnSpc>
                <a:spcPct val="100000"/>
              </a:lnSpc>
            </a:pPr>
            <a:r>
              <a:rPr lang="en-US" altLang="zh-CN" dirty="0" smtClean="0">
                <a:latin typeface="Times New Roman" pitchFamily="18" charset="0"/>
                <a:cs typeface="Arial" charset="0"/>
              </a:rPr>
              <a:t>H</a:t>
            </a:r>
            <a:r>
              <a:rPr lang="en-US" altLang="zh-CN" baseline="-25000" dirty="0" smtClean="0">
                <a:latin typeface="Times New Roman" pitchFamily="18" charset="0"/>
                <a:cs typeface="Arial" charset="0"/>
              </a:rPr>
              <a:t>1</a:t>
            </a:r>
            <a:r>
              <a:rPr lang="zh-CN" altLang="en-US" dirty="0" smtClean="0">
                <a:latin typeface="Times New Roman" pitchFamily="18" charset="0"/>
                <a:cs typeface="Arial" charset="0"/>
              </a:rPr>
              <a:t>：</a:t>
            </a:r>
            <a:r>
              <a:rPr lang="en-US" altLang="zh-CN" dirty="0" smtClean="0">
                <a:latin typeface="Times New Roman" pitchFamily="18" charset="0"/>
                <a:cs typeface="Arial" charset="0"/>
              </a:rPr>
              <a:t>{0,1}*→G</a:t>
            </a:r>
            <a:r>
              <a:rPr lang="en-US" altLang="zh-CN" baseline="-25000" dirty="0" smtClean="0">
                <a:latin typeface="Times New Roman" pitchFamily="18" charset="0"/>
                <a:cs typeface="Arial" charset="0"/>
              </a:rPr>
              <a:t>1</a:t>
            </a:r>
            <a:r>
              <a:rPr lang="en-US" altLang="zh-CN" baseline="30000" dirty="0" smtClean="0">
                <a:latin typeface="Times New Roman" pitchFamily="18" charset="0"/>
                <a:cs typeface="Arial" charset="0"/>
              </a:rPr>
              <a:t>*</a:t>
            </a:r>
            <a:r>
              <a:rPr lang="zh-CN" altLang="en-US" dirty="0" smtClean="0">
                <a:latin typeface="Times New Roman" pitchFamily="18" charset="0"/>
                <a:cs typeface="Arial" charset="0"/>
              </a:rPr>
              <a:t>和</a:t>
            </a:r>
            <a:r>
              <a:rPr lang="en-US" altLang="zh-CN" dirty="0" smtClean="0">
                <a:latin typeface="Times New Roman" pitchFamily="18" charset="0"/>
                <a:cs typeface="Arial" charset="0"/>
              </a:rPr>
              <a:t>H</a:t>
            </a:r>
            <a:r>
              <a:rPr lang="en-US" altLang="zh-CN" baseline="-25000" dirty="0" smtClean="0">
                <a:latin typeface="Times New Roman" pitchFamily="18" charset="0"/>
                <a:cs typeface="Arial" charset="0"/>
              </a:rPr>
              <a:t>2</a:t>
            </a:r>
            <a:r>
              <a:rPr lang="zh-CN" altLang="en-US" dirty="0" smtClean="0">
                <a:latin typeface="Times New Roman" pitchFamily="18" charset="0"/>
                <a:cs typeface="Arial" charset="0"/>
              </a:rPr>
              <a:t>：</a:t>
            </a:r>
            <a:r>
              <a:rPr lang="en-US" altLang="zh-CN" dirty="0" smtClean="0">
                <a:latin typeface="Times New Roman" pitchFamily="18" charset="0"/>
                <a:cs typeface="Arial" charset="0"/>
              </a:rPr>
              <a:t>G</a:t>
            </a:r>
            <a:r>
              <a:rPr lang="en-US" altLang="zh-CN" baseline="-25000" dirty="0" smtClean="0">
                <a:latin typeface="Times New Roman" pitchFamily="18" charset="0"/>
                <a:cs typeface="Arial" charset="0"/>
              </a:rPr>
              <a:t>2</a:t>
            </a:r>
            <a:r>
              <a:rPr lang="en-US" altLang="zh-CN" dirty="0" smtClean="0">
                <a:latin typeface="Times New Roman" pitchFamily="18" charset="0"/>
                <a:cs typeface="Arial" charset="0"/>
              </a:rPr>
              <a:t>→ {0,1}</a:t>
            </a:r>
            <a:r>
              <a:rPr lang="en-US" altLang="zh-CN" baseline="30000" dirty="0" smtClean="0">
                <a:latin typeface="Times New Roman" pitchFamily="18" charset="0"/>
                <a:cs typeface="Arial" charset="0"/>
              </a:rPr>
              <a:t>n</a:t>
            </a:r>
            <a:r>
              <a:rPr lang="zh-CN" altLang="en-US" dirty="0" smtClean="0">
                <a:latin typeface="Times New Roman" pitchFamily="18" charset="0"/>
                <a:cs typeface="Arial" charset="0"/>
              </a:rPr>
              <a:t>是两个杂凑函数</a:t>
            </a:r>
          </a:p>
          <a:p>
            <a:pPr lvl="1" eaLnBrk="1" hangingPunct="1">
              <a:lnSpc>
                <a:spcPct val="100000"/>
              </a:lnSpc>
            </a:pPr>
            <a:r>
              <a:rPr lang="en-US" altLang="zh-CN" i="1" dirty="0" err="1" smtClean="0">
                <a:latin typeface="Times New Roman" pitchFamily="18" charset="0"/>
                <a:cs typeface="Arial" charset="0"/>
              </a:rPr>
              <a:t>s</a:t>
            </a:r>
            <a:r>
              <a:rPr lang="en-US" altLang="zh-CN" dirty="0" err="1" smtClean="0">
                <a:latin typeface="Times New Roman" pitchFamily="18" charset="0"/>
                <a:cs typeface="Arial" charset="0"/>
                <a:sym typeface="Symbol" pitchFamily="18" charset="2"/>
              </a:rPr>
              <a:t></a:t>
            </a:r>
            <a:r>
              <a:rPr lang="en-US" altLang="zh-CN" i="1" dirty="0" err="1" smtClean="0">
                <a:latin typeface="Times New Roman" pitchFamily="18" charset="0"/>
                <a:cs typeface="Arial" charset="0"/>
                <a:sym typeface="Symbol" pitchFamily="18" charset="2"/>
              </a:rPr>
              <a:t>Z</a:t>
            </a:r>
            <a:r>
              <a:rPr lang="en-US" altLang="zh-CN" i="1" baseline="-25000" dirty="0" err="1" smtClean="0">
                <a:latin typeface="Times New Roman" pitchFamily="18" charset="0"/>
                <a:cs typeface="Arial" charset="0"/>
                <a:sym typeface="Symbol" pitchFamily="18" charset="2"/>
              </a:rPr>
              <a:t>q</a:t>
            </a:r>
            <a:r>
              <a:rPr lang="en-US" altLang="zh-CN" dirty="0" smtClean="0">
                <a:latin typeface="Times New Roman" pitchFamily="18" charset="0"/>
                <a:cs typeface="Arial" charset="0"/>
                <a:sym typeface="Symbol" pitchFamily="18" charset="2"/>
              </a:rPr>
              <a:t>*</a:t>
            </a:r>
            <a:r>
              <a:rPr lang="zh-CN" altLang="en-US" dirty="0" smtClean="0">
                <a:latin typeface="Times New Roman" pitchFamily="18" charset="0"/>
                <a:cs typeface="Arial" charset="0"/>
                <a:sym typeface="Symbol" pitchFamily="18" charset="2"/>
              </a:rPr>
              <a:t>是系统的主密钥，</a:t>
            </a:r>
            <a:r>
              <a:rPr lang="en-US" altLang="zh-CN" i="1" dirty="0" smtClean="0">
                <a:latin typeface="Times New Roman" pitchFamily="18" charset="0"/>
                <a:cs typeface="Arial" charset="0"/>
                <a:sym typeface="Symbol" pitchFamily="18" charset="2"/>
              </a:rPr>
              <a:t>P</a:t>
            </a:r>
            <a:r>
              <a:rPr lang="zh-CN" altLang="en-US" dirty="0" smtClean="0">
                <a:latin typeface="Times New Roman" pitchFamily="18" charset="0"/>
                <a:cs typeface="Arial" charset="0"/>
                <a:sym typeface="Symbol" pitchFamily="18" charset="2"/>
              </a:rPr>
              <a:t>是</a:t>
            </a:r>
            <a:r>
              <a:rPr lang="en-US" altLang="zh-CN" dirty="0" smtClean="0">
                <a:latin typeface="Times New Roman" pitchFamily="18" charset="0"/>
                <a:cs typeface="Arial" charset="0"/>
                <a:sym typeface="Symbol" pitchFamily="18" charset="2"/>
              </a:rPr>
              <a:t>G</a:t>
            </a:r>
            <a:r>
              <a:rPr lang="en-US" altLang="zh-CN" baseline="-25000" dirty="0" smtClean="0">
                <a:latin typeface="Times New Roman" pitchFamily="18" charset="0"/>
                <a:cs typeface="Arial" charset="0"/>
                <a:sym typeface="Symbol" pitchFamily="18" charset="2"/>
              </a:rPr>
              <a:t>1</a:t>
            </a:r>
            <a:r>
              <a:rPr lang="zh-CN" altLang="en-US" dirty="0" smtClean="0">
                <a:latin typeface="Times New Roman" pitchFamily="18" charset="0"/>
                <a:cs typeface="Arial" charset="0"/>
                <a:sym typeface="Symbol" pitchFamily="18" charset="2"/>
              </a:rPr>
              <a:t>的一个生成元。</a:t>
            </a:r>
          </a:p>
          <a:p>
            <a:pPr lvl="1" eaLnBrk="1" hangingPunct="1">
              <a:lnSpc>
                <a:spcPct val="100000"/>
              </a:lnSpc>
            </a:pPr>
            <a:r>
              <a:rPr lang="zh-CN" altLang="en-US" dirty="0" smtClean="0">
                <a:latin typeface="Times New Roman" pitchFamily="18" charset="0"/>
                <a:cs typeface="Arial" charset="0"/>
                <a:sym typeface="Symbol" pitchFamily="18" charset="2"/>
              </a:rPr>
              <a:t>用户</a:t>
            </a:r>
            <a:r>
              <a:rPr lang="en-US" altLang="zh-CN" dirty="0" smtClean="0">
                <a:latin typeface="Times New Roman" pitchFamily="18" charset="0"/>
                <a:cs typeface="Arial" charset="0"/>
                <a:sym typeface="Symbol" pitchFamily="18" charset="2"/>
              </a:rPr>
              <a:t>ID</a:t>
            </a:r>
            <a:r>
              <a:rPr lang="zh-CN" altLang="en-US" dirty="0" smtClean="0">
                <a:latin typeface="Times New Roman" pitchFamily="18" charset="0"/>
                <a:cs typeface="Arial" charset="0"/>
                <a:sym typeface="Symbol" pitchFamily="18" charset="2"/>
              </a:rPr>
              <a:t>的公开钥和秘密钥分别是</a:t>
            </a:r>
            <a:r>
              <a:rPr lang="en-US" altLang="zh-CN" i="1" dirty="0" smtClean="0">
                <a:latin typeface="Times New Roman" pitchFamily="18" charset="0"/>
                <a:cs typeface="Arial" charset="0"/>
                <a:sym typeface="Symbol" pitchFamily="18" charset="2"/>
              </a:rPr>
              <a:t>Q</a:t>
            </a:r>
            <a:r>
              <a:rPr lang="en-US" altLang="zh-CN" i="1" baseline="-25000" dirty="0" smtClean="0">
                <a:latin typeface="Times New Roman" pitchFamily="18" charset="0"/>
                <a:cs typeface="Arial" charset="0"/>
                <a:sym typeface="Symbol" pitchFamily="18" charset="2"/>
              </a:rPr>
              <a:t>ID</a:t>
            </a:r>
            <a:r>
              <a:rPr lang="zh-CN" altLang="en-US" dirty="0" smtClean="0">
                <a:latin typeface="Times New Roman" pitchFamily="18" charset="0"/>
                <a:cs typeface="Arial" charset="0"/>
                <a:sym typeface="Symbol" pitchFamily="18" charset="2"/>
              </a:rPr>
              <a:t>＝</a:t>
            </a:r>
            <a:r>
              <a:rPr lang="en-US" altLang="zh-CN" dirty="0" smtClean="0">
                <a:latin typeface="Times New Roman" pitchFamily="18" charset="0"/>
                <a:cs typeface="Arial" charset="0"/>
                <a:sym typeface="Symbol" pitchFamily="18" charset="2"/>
              </a:rPr>
              <a:t>H</a:t>
            </a:r>
            <a:r>
              <a:rPr lang="en-US" altLang="zh-CN" baseline="-25000" dirty="0" smtClean="0">
                <a:latin typeface="Times New Roman" pitchFamily="18" charset="0"/>
                <a:cs typeface="Arial" charset="0"/>
                <a:sym typeface="Symbol" pitchFamily="18" charset="2"/>
              </a:rPr>
              <a:t>1</a:t>
            </a:r>
            <a:r>
              <a:rPr lang="en-US" altLang="zh-CN" dirty="0" smtClean="0">
                <a:latin typeface="Times New Roman" pitchFamily="18" charset="0"/>
                <a:cs typeface="Arial" charset="0"/>
                <a:sym typeface="Symbol" pitchFamily="18" charset="2"/>
              </a:rPr>
              <a:t>(ID) G</a:t>
            </a:r>
            <a:r>
              <a:rPr lang="en-US" altLang="zh-CN" baseline="-25000" dirty="0" smtClean="0">
                <a:latin typeface="Times New Roman" pitchFamily="18" charset="0"/>
                <a:cs typeface="Arial" charset="0"/>
                <a:sym typeface="Symbol" pitchFamily="18" charset="2"/>
              </a:rPr>
              <a:t>1</a:t>
            </a:r>
            <a:r>
              <a:rPr lang="en-US" altLang="zh-CN" dirty="0" smtClean="0">
                <a:latin typeface="Times New Roman" pitchFamily="18" charset="0"/>
                <a:cs typeface="Arial" charset="0"/>
                <a:sym typeface="Symbol" pitchFamily="18" charset="2"/>
              </a:rPr>
              <a:t>*</a:t>
            </a:r>
            <a:r>
              <a:rPr lang="zh-CN" altLang="en-US" dirty="0" smtClean="0">
                <a:latin typeface="Times New Roman" pitchFamily="18" charset="0"/>
                <a:cs typeface="Arial" charset="0"/>
                <a:sym typeface="Symbol" pitchFamily="18" charset="2"/>
              </a:rPr>
              <a:t>和</a:t>
            </a:r>
            <a:r>
              <a:rPr lang="en-US" altLang="zh-CN" i="1" dirty="0" err="1" smtClean="0">
                <a:latin typeface="Times New Roman" pitchFamily="18" charset="0"/>
                <a:cs typeface="Arial" charset="0"/>
                <a:sym typeface="Symbol" pitchFamily="18" charset="2"/>
              </a:rPr>
              <a:t>d</a:t>
            </a:r>
            <a:r>
              <a:rPr lang="en-US" altLang="zh-CN" i="1" baseline="-25000" dirty="0" err="1" smtClean="0">
                <a:latin typeface="Times New Roman" pitchFamily="18" charset="0"/>
                <a:cs typeface="Arial" charset="0"/>
                <a:sym typeface="Symbol" pitchFamily="18" charset="2"/>
              </a:rPr>
              <a:t>ID</a:t>
            </a:r>
            <a:r>
              <a:rPr lang="zh-CN" altLang="en-US" dirty="0" smtClean="0">
                <a:latin typeface="Times New Roman" pitchFamily="18" charset="0"/>
                <a:cs typeface="Arial" charset="0"/>
                <a:sym typeface="Symbol" pitchFamily="18" charset="2"/>
              </a:rPr>
              <a:t>＝</a:t>
            </a:r>
            <a:r>
              <a:rPr lang="en-US" altLang="zh-CN" i="1" dirty="0" smtClean="0">
                <a:latin typeface="Times New Roman" pitchFamily="18" charset="0"/>
                <a:cs typeface="Arial" charset="0"/>
                <a:sym typeface="Symbol" pitchFamily="18" charset="2"/>
              </a:rPr>
              <a:t>s Q</a:t>
            </a:r>
            <a:r>
              <a:rPr lang="en-US" altLang="zh-CN" i="1" baseline="-25000" dirty="0" smtClean="0">
                <a:latin typeface="Times New Roman" pitchFamily="18" charset="0"/>
                <a:cs typeface="Arial" charset="0"/>
                <a:sym typeface="Symbol" pitchFamily="18" charset="2"/>
              </a:rPr>
              <a:t>ID</a:t>
            </a:r>
            <a:endParaRPr lang="en-US" altLang="zh-CN" i="1"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6.5.1 </a:t>
            </a:r>
            <a:r>
              <a:rPr lang="zh-CN" altLang="en-US" dirty="0" smtClean="0"/>
              <a:t>基于身份的</a:t>
            </a:r>
            <a:r>
              <a:rPr lang="en-US" altLang="zh-CN" dirty="0" err="1" smtClean="0"/>
              <a:t>ELGamal</a:t>
            </a:r>
            <a:r>
              <a:rPr lang="zh-CN" altLang="en-US" dirty="0" smtClean="0"/>
              <a:t>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en-US" altLang="zh-CN" sz="2000" dirty="0" smtClean="0">
                <a:latin typeface="Times New Roman" pitchFamily="18" charset="0"/>
              </a:rPr>
              <a:t>(2)</a:t>
            </a:r>
            <a:r>
              <a:rPr lang="zh-CN" altLang="en-US" sz="2000" dirty="0" smtClean="0">
                <a:latin typeface="Times New Roman" pitchFamily="18" charset="0"/>
              </a:rPr>
              <a:t>签字的产生过程</a:t>
            </a:r>
          </a:p>
          <a:p>
            <a:pPr lvl="1" eaLnBrk="1" hangingPunct="1">
              <a:lnSpc>
                <a:spcPct val="100000"/>
              </a:lnSpc>
            </a:pPr>
            <a:r>
              <a:rPr lang="zh-CN" altLang="en-US" sz="2000" dirty="0" smtClean="0">
                <a:latin typeface="Times New Roman" pitchFamily="18" charset="0"/>
              </a:rPr>
              <a:t>对于待签字的消息</a:t>
            </a:r>
            <a:r>
              <a:rPr lang="en-US" altLang="zh-CN" sz="2000" dirty="0"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A</a:t>
            </a:r>
            <a:r>
              <a:rPr lang="zh-CN" altLang="en-US" sz="2000" dirty="0" smtClean="0">
                <a:latin typeface="Times New Roman" pitchFamily="18" charset="0"/>
              </a:rPr>
              <a:t>执行以下步骤：</a:t>
            </a:r>
          </a:p>
          <a:p>
            <a:pPr lvl="1" eaLnBrk="1" hangingPunct="1">
              <a:lnSpc>
                <a:spcPct val="100000"/>
              </a:lnSpc>
            </a:pPr>
            <a:r>
              <a:rPr lang="zh-CN" altLang="en-US" sz="2000" dirty="0" smtClean="0">
                <a:latin typeface="Times New Roman" pitchFamily="18" charset="0"/>
                <a:ea typeface="宋体" charset="-122"/>
              </a:rPr>
              <a:t>①选择随机数</a:t>
            </a:r>
            <a:r>
              <a:rPr lang="en-US" altLang="zh-CN" sz="2000" i="1" dirty="0" err="1" smtClean="0">
                <a:latin typeface="Times New Roman" pitchFamily="18" charset="0"/>
                <a:ea typeface="宋体" charset="-122"/>
              </a:rPr>
              <a:t>k</a:t>
            </a:r>
            <a:r>
              <a:rPr lang="en-US" altLang="zh-CN" sz="2000" dirty="0" err="1" smtClean="0">
                <a:latin typeface="Times New Roman" pitchFamily="18" charset="0"/>
                <a:cs typeface="Arial" charset="0"/>
                <a:sym typeface="Symbol" pitchFamily="18" charset="2"/>
              </a:rPr>
              <a:t></a:t>
            </a:r>
            <a:r>
              <a:rPr lang="en-US" altLang="zh-CN" sz="2000" i="1" dirty="0" err="1" smtClean="0">
                <a:latin typeface="Times New Roman" pitchFamily="18" charset="0"/>
                <a:cs typeface="Arial" charset="0"/>
                <a:sym typeface="Symbol" pitchFamily="18" charset="2"/>
              </a:rPr>
              <a:t>Z</a:t>
            </a:r>
            <a:r>
              <a:rPr lang="en-US" altLang="zh-CN" sz="2000" i="1" baseline="-25000" dirty="0" err="1" smtClean="0">
                <a:latin typeface="Times New Roman" pitchFamily="18" charset="0"/>
                <a:cs typeface="Arial" charset="0"/>
                <a:sym typeface="Symbol" pitchFamily="18" charset="2"/>
              </a:rPr>
              <a:t>q</a:t>
            </a:r>
            <a:r>
              <a:rPr lang="en-US" altLang="zh-CN" sz="2000" dirty="0" smtClean="0">
                <a:latin typeface="Times New Roman" pitchFamily="18" charset="0"/>
                <a:cs typeface="Arial" charset="0"/>
                <a:sym typeface="Symbol" pitchFamily="18" charset="2"/>
              </a:rPr>
              <a:t>*</a:t>
            </a:r>
            <a:endParaRPr lang="en-US" altLang="zh-CN" sz="2000" dirty="0" smtClean="0">
              <a:latin typeface="Times New Roman" pitchFamily="18" charset="0"/>
              <a:ea typeface="宋体" charset="-122"/>
            </a:endParaRPr>
          </a:p>
          <a:p>
            <a:pPr lvl="1" eaLnBrk="1" hangingPunct="1">
              <a:lnSpc>
                <a:spcPct val="100000"/>
              </a:lnSpc>
            </a:pPr>
            <a:r>
              <a:rPr lang="en-US" altLang="zh-CN" sz="2000" dirty="0" smtClean="0">
                <a:latin typeface="Times New Roman" pitchFamily="18" charset="0"/>
                <a:ea typeface="宋体" charset="-122"/>
              </a:rPr>
              <a:t>②</a:t>
            </a:r>
            <a:r>
              <a:rPr lang="zh-CN" altLang="en-US" sz="2000" dirty="0" smtClean="0">
                <a:latin typeface="Times New Roman" pitchFamily="18" charset="0"/>
                <a:ea typeface="宋体" charset="-122"/>
              </a:rPr>
              <a:t>计算</a:t>
            </a:r>
            <a:r>
              <a:rPr lang="en-US" altLang="zh-CN" sz="2000" i="1" dirty="0" smtClean="0">
                <a:latin typeface="Times New Roman" pitchFamily="18" charset="0"/>
                <a:ea typeface="宋体" charset="-122"/>
              </a:rPr>
              <a:t>R</a:t>
            </a:r>
            <a:r>
              <a:rPr lang="zh-CN" altLang="en-US" sz="2000" dirty="0" smtClean="0">
                <a:latin typeface="Times New Roman" pitchFamily="18" charset="0"/>
                <a:ea typeface="宋体" charset="-122"/>
              </a:rPr>
              <a:t>＝</a:t>
            </a:r>
            <a:r>
              <a:rPr lang="en-US" altLang="zh-CN" sz="2000" i="1" dirty="0" err="1" smtClean="0">
                <a:latin typeface="Times New Roman" pitchFamily="18" charset="0"/>
                <a:ea typeface="宋体" charset="-122"/>
              </a:rPr>
              <a:t>kP</a:t>
            </a:r>
            <a:r>
              <a:rPr lang="zh-CN" altLang="en-US" sz="2000" dirty="0" smtClean="0">
                <a:latin typeface="Times New Roman" pitchFamily="18" charset="0"/>
                <a:ea typeface="宋体" charset="-122"/>
              </a:rPr>
              <a:t>＝</a:t>
            </a:r>
            <a:r>
              <a:rPr lang="en-US" altLang="zh-CN" sz="2000" dirty="0" smtClean="0">
                <a:latin typeface="Times New Roman" pitchFamily="18" charset="0"/>
                <a:ea typeface="宋体" charset="-122"/>
              </a:rPr>
              <a:t>(</a:t>
            </a:r>
            <a:r>
              <a:rPr lang="en-US" altLang="zh-CN" sz="2000" i="1" dirty="0" err="1" smtClean="0">
                <a:latin typeface="Times New Roman" pitchFamily="18" charset="0"/>
                <a:ea typeface="宋体" charset="-122"/>
              </a:rPr>
              <a:t>x</a:t>
            </a:r>
            <a:r>
              <a:rPr lang="en-US" altLang="zh-CN" sz="2000" i="1" baseline="-25000" dirty="0" err="1" smtClean="0">
                <a:latin typeface="Times New Roman" pitchFamily="18" charset="0"/>
                <a:ea typeface="宋体" charset="-122"/>
              </a:rPr>
              <a:t>R</a:t>
            </a:r>
            <a:r>
              <a:rPr lang="en-US" altLang="zh-CN" sz="2000" dirty="0" smtClean="0">
                <a:latin typeface="Times New Roman" pitchFamily="18" charset="0"/>
                <a:ea typeface="宋体" charset="-122"/>
              </a:rPr>
              <a:t>, </a:t>
            </a:r>
            <a:r>
              <a:rPr lang="en-US" altLang="zh-CN" sz="2000" i="1" dirty="0" err="1" smtClean="0">
                <a:latin typeface="Times New Roman" pitchFamily="18" charset="0"/>
                <a:ea typeface="宋体" charset="-122"/>
              </a:rPr>
              <a:t>y</a:t>
            </a:r>
            <a:r>
              <a:rPr lang="en-US" altLang="zh-CN" sz="2000" i="1" baseline="-25000" dirty="0" err="1" smtClean="0">
                <a:latin typeface="Times New Roman" pitchFamily="18" charset="0"/>
                <a:ea typeface="宋体" charset="-122"/>
              </a:rPr>
              <a:t>R</a:t>
            </a:r>
            <a:r>
              <a:rPr lang="en-US" altLang="zh-CN" sz="2000" dirty="0" smtClean="0">
                <a:latin typeface="Times New Roman" pitchFamily="18" charset="0"/>
                <a:ea typeface="宋体" charset="-122"/>
              </a:rPr>
              <a:t>)</a:t>
            </a:r>
          </a:p>
          <a:p>
            <a:pPr lvl="1" eaLnBrk="1" hangingPunct="1">
              <a:lnSpc>
                <a:spcPct val="100000"/>
              </a:lnSpc>
            </a:pPr>
            <a:r>
              <a:rPr lang="en-US" altLang="zh-CN" sz="2000" dirty="0" smtClean="0">
                <a:latin typeface="Times New Roman" pitchFamily="18" charset="0"/>
                <a:ea typeface="宋体" charset="-122"/>
              </a:rPr>
              <a:t>③</a:t>
            </a:r>
            <a:r>
              <a:rPr lang="zh-CN" altLang="en-US" sz="2000" dirty="0" smtClean="0">
                <a:latin typeface="Times New Roman" pitchFamily="18" charset="0"/>
                <a:ea typeface="宋体" charset="-122"/>
              </a:rPr>
              <a:t>计算</a:t>
            </a:r>
            <a:r>
              <a:rPr lang="en-US" altLang="zh-CN" sz="2000" i="1" dirty="0" smtClean="0">
                <a:latin typeface="Times New Roman" pitchFamily="18" charset="0"/>
                <a:ea typeface="宋体" charset="-122"/>
              </a:rPr>
              <a:t>S</a:t>
            </a:r>
            <a:r>
              <a:rPr lang="zh-CN" altLang="en-US" sz="2000" dirty="0" smtClean="0">
                <a:latin typeface="Times New Roman" pitchFamily="18" charset="0"/>
                <a:ea typeface="宋体" charset="-122"/>
              </a:rPr>
              <a:t>＝</a:t>
            </a:r>
            <a:r>
              <a:rPr lang="en-US" altLang="zh-CN" sz="2000" i="1" dirty="0" smtClean="0">
                <a:latin typeface="Times New Roman" pitchFamily="18" charset="0"/>
                <a:ea typeface="宋体" charset="-122"/>
              </a:rPr>
              <a:t>k</a:t>
            </a:r>
            <a:r>
              <a:rPr lang="en-US" altLang="zh-CN" sz="2000" baseline="30000" dirty="0" smtClean="0">
                <a:latin typeface="Times New Roman" pitchFamily="18" charset="0"/>
                <a:ea typeface="宋体" charset="-122"/>
              </a:rPr>
              <a:t>-1</a:t>
            </a:r>
            <a:r>
              <a:rPr lang="en-US" altLang="zh-CN" sz="2000" dirty="0" smtClean="0">
                <a:latin typeface="Times New Roman" pitchFamily="18" charset="0"/>
                <a:ea typeface="宋体" charset="-122"/>
              </a:rPr>
              <a:t>(H</a:t>
            </a:r>
            <a:r>
              <a:rPr lang="en-US" altLang="zh-CN" sz="2000" baseline="-25000" dirty="0" smtClean="0">
                <a:latin typeface="Times New Roman" pitchFamily="18" charset="0"/>
                <a:ea typeface="宋体" charset="-122"/>
              </a:rPr>
              <a:t>2</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m</a:t>
            </a:r>
            <a:r>
              <a:rPr lang="en-US" altLang="zh-CN" sz="2000" dirty="0" smtClean="0">
                <a:latin typeface="Times New Roman" pitchFamily="18" charset="0"/>
                <a:ea typeface="宋体" charset="-122"/>
              </a:rPr>
              <a:t>)</a:t>
            </a:r>
            <a:r>
              <a:rPr lang="en-US" altLang="zh-CN" sz="2000" i="1" dirty="0" err="1" smtClean="0">
                <a:latin typeface="Times New Roman" pitchFamily="18" charset="0"/>
                <a:ea typeface="宋体" charset="-122"/>
              </a:rPr>
              <a:t>P</a:t>
            </a:r>
            <a:r>
              <a:rPr lang="en-US" altLang="zh-CN" sz="2000" dirty="0" err="1" smtClean="0">
                <a:latin typeface="Times New Roman" pitchFamily="18" charset="0"/>
                <a:ea typeface="宋体" charset="-122"/>
              </a:rPr>
              <a:t>+</a:t>
            </a:r>
            <a:r>
              <a:rPr lang="en-US" altLang="zh-CN" sz="2000" i="1" dirty="0" err="1" smtClean="0">
                <a:latin typeface="Times New Roman" pitchFamily="18" charset="0"/>
                <a:ea typeface="宋体" charset="-122"/>
              </a:rPr>
              <a:t>x</a:t>
            </a:r>
            <a:r>
              <a:rPr lang="en-US" altLang="zh-CN" sz="2000" i="1" baseline="-25000" dirty="0" err="1" smtClean="0">
                <a:latin typeface="Times New Roman" pitchFamily="18" charset="0"/>
                <a:ea typeface="宋体" charset="-122"/>
              </a:rPr>
              <a:t>R</a:t>
            </a:r>
            <a:r>
              <a:rPr lang="en-US" altLang="zh-CN" sz="2000" i="1" dirty="0" err="1" smtClean="0">
                <a:latin typeface="Times New Roman" pitchFamily="18" charset="0"/>
                <a:ea typeface="宋体" charset="-122"/>
              </a:rPr>
              <a:t>d</a:t>
            </a:r>
            <a:r>
              <a:rPr lang="en-US" altLang="zh-CN" sz="2000" i="1" baseline="-25000" dirty="0" err="1" smtClean="0">
                <a:latin typeface="Times New Roman" pitchFamily="18" charset="0"/>
                <a:ea typeface="宋体" charset="-122"/>
              </a:rPr>
              <a:t>ID</a:t>
            </a:r>
            <a:r>
              <a:rPr lang="en-US" altLang="zh-CN" sz="2000" dirty="0" smtClean="0">
                <a:latin typeface="Times New Roman" pitchFamily="18" charset="0"/>
                <a:ea typeface="宋体" charset="-122"/>
              </a:rPr>
              <a:t>)</a:t>
            </a:r>
          </a:p>
          <a:p>
            <a:pPr lvl="1" eaLnBrk="1" hangingPunct="1">
              <a:lnSpc>
                <a:spcPct val="100000"/>
              </a:lnSpc>
            </a:pPr>
            <a:r>
              <a:rPr lang="en-US" altLang="zh-CN" sz="2000" i="1" dirty="0" smtClean="0">
                <a:latin typeface="Times New Roman" pitchFamily="18" charset="0"/>
                <a:ea typeface="宋体" charset="-122"/>
              </a:rPr>
              <a:t> </a:t>
            </a:r>
            <a:r>
              <a:rPr lang="zh-CN" altLang="en-US" sz="2000" dirty="0" smtClean="0">
                <a:latin typeface="Times New Roman" pitchFamily="18" charset="0"/>
                <a:ea typeface="宋体" charset="-122"/>
              </a:rPr>
              <a:t>以</a:t>
            </a:r>
            <a:r>
              <a:rPr lang="en-US" altLang="zh-CN" sz="2000" dirty="0" smtClean="0">
                <a:latin typeface="Times New Roman" pitchFamily="18" charset="0"/>
                <a:ea typeface="宋体" charset="-122"/>
              </a:rPr>
              <a:t>(R,S)</a:t>
            </a:r>
            <a:r>
              <a:rPr lang="zh-CN" altLang="en-US" sz="2000" dirty="0" smtClean="0">
                <a:latin typeface="Times New Roman" pitchFamily="18" charset="0"/>
                <a:ea typeface="宋体" charset="-122"/>
              </a:rPr>
              <a:t>作为产生的数字签字</a:t>
            </a:r>
          </a:p>
          <a:p>
            <a:pPr eaLnBrk="1" hangingPunct="1">
              <a:lnSpc>
                <a:spcPct val="100000"/>
              </a:lnSpc>
            </a:pPr>
            <a:r>
              <a:rPr lang="en-US" altLang="zh-CN" sz="2000" dirty="0" smtClean="0">
                <a:latin typeface="黑体" pitchFamily="2" charset="-122"/>
              </a:rPr>
              <a:t>(3)</a:t>
            </a:r>
            <a:r>
              <a:rPr lang="zh-CN" altLang="en-US" sz="2000" dirty="0" smtClean="0">
                <a:latin typeface="黑体" pitchFamily="2" charset="-122"/>
              </a:rPr>
              <a:t>签字的验证过程</a:t>
            </a:r>
          </a:p>
          <a:p>
            <a:pPr lvl="1" eaLnBrk="1" hangingPunct="1">
              <a:lnSpc>
                <a:spcPct val="100000"/>
              </a:lnSpc>
            </a:pPr>
            <a:r>
              <a:rPr lang="zh-CN" altLang="en-US" sz="2000" dirty="0" smtClean="0">
                <a:latin typeface="Times New Roman" pitchFamily="18" charset="0"/>
                <a:ea typeface="宋体" charset="-122"/>
              </a:rPr>
              <a:t>接收方在收到消息</a:t>
            </a:r>
            <a:r>
              <a:rPr lang="en-US" altLang="zh-CN" sz="2000" dirty="0" smtClean="0">
                <a:latin typeface="Times New Roman" pitchFamily="18" charset="0"/>
                <a:ea typeface="宋体" charset="-122"/>
              </a:rPr>
              <a:t>m</a:t>
            </a:r>
            <a:r>
              <a:rPr lang="zh-CN" altLang="en-US" sz="2000" dirty="0" smtClean="0">
                <a:latin typeface="Times New Roman" pitchFamily="18" charset="0"/>
                <a:ea typeface="宋体" charset="-122"/>
              </a:rPr>
              <a:t>和数字签字</a:t>
            </a:r>
            <a:r>
              <a:rPr lang="en-US" altLang="zh-CN" sz="2000" dirty="0" smtClean="0">
                <a:latin typeface="Times New Roman" pitchFamily="18" charset="0"/>
                <a:ea typeface="宋体" charset="-122"/>
              </a:rPr>
              <a:t>(R,S)</a:t>
            </a:r>
            <a:r>
              <a:rPr lang="zh-CN" altLang="en-US" sz="2000" dirty="0" smtClean="0">
                <a:latin typeface="Times New Roman" pitchFamily="18" charset="0"/>
                <a:ea typeface="宋体" charset="-122"/>
              </a:rPr>
              <a:t>后，先计算</a:t>
            </a:r>
            <a:r>
              <a:rPr lang="en-US" altLang="zh-CN" sz="2000" dirty="0" smtClean="0">
                <a:latin typeface="Times New Roman" pitchFamily="18" charset="0"/>
                <a:ea typeface="宋体" charset="-122"/>
              </a:rPr>
              <a:t>H</a:t>
            </a:r>
            <a:r>
              <a:rPr lang="en-US" altLang="zh-CN" sz="2000" baseline="-25000" dirty="0" smtClean="0">
                <a:latin typeface="Times New Roman" pitchFamily="18" charset="0"/>
                <a:ea typeface="宋体" charset="-122"/>
              </a:rPr>
              <a:t>2</a:t>
            </a:r>
            <a:r>
              <a:rPr lang="en-US" altLang="zh-CN" sz="2000" dirty="0" smtClean="0">
                <a:latin typeface="Times New Roman" pitchFamily="18" charset="0"/>
                <a:ea typeface="宋体" charset="-122"/>
              </a:rPr>
              <a:t>(m)</a:t>
            </a:r>
            <a:r>
              <a:rPr lang="zh-CN" altLang="en-US" sz="2000" dirty="0" smtClean="0">
                <a:latin typeface="Times New Roman" pitchFamily="18" charset="0"/>
                <a:ea typeface="宋体" charset="-122"/>
              </a:rPr>
              <a:t>，并按下式验证：</a:t>
            </a:r>
          </a:p>
          <a:p>
            <a:pPr lvl="1" eaLnBrk="1" hangingPunct="1">
              <a:lnSpc>
                <a:spcPct val="100000"/>
              </a:lnSpc>
            </a:pPr>
            <a:r>
              <a:rPr lang="en-US" altLang="zh-CN" sz="2000" dirty="0" err="1" smtClean="0">
                <a:latin typeface="Times New Roman" pitchFamily="18" charset="0"/>
                <a:ea typeface="宋体" charset="-122"/>
              </a:rPr>
              <a:t>Ver</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Q</a:t>
            </a:r>
            <a:r>
              <a:rPr lang="en-US" altLang="zh-CN" sz="2000" i="1" baseline="-25000" dirty="0" smtClean="0">
                <a:latin typeface="Times New Roman" pitchFamily="18" charset="0"/>
                <a:ea typeface="宋体" charset="-122"/>
              </a:rPr>
              <a:t>ID</a:t>
            </a:r>
            <a:r>
              <a:rPr lang="en-US" altLang="zh-CN" sz="2000" dirty="0" smtClean="0">
                <a:latin typeface="Times New Roman" pitchFamily="18" charset="0"/>
                <a:ea typeface="宋体" charset="-122"/>
              </a:rPr>
              <a:t>,(R,S),H</a:t>
            </a:r>
            <a:r>
              <a:rPr lang="en-US" altLang="zh-CN" sz="2000" baseline="-25000" dirty="0" smtClean="0">
                <a:latin typeface="Times New Roman" pitchFamily="18" charset="0"/>
                <a:ea typeface="宋体" charset="-122"/>
              </a:rPr>
              <a:t>2</a:t>
            </a:r>
            <a:r>
              <a:rPr lang="en-US" altLang="zh-CN" sz="2000" dirty="0" smtClean="0">
                <a:latin typeface="Times New Roman" pitchFamily="18" charset="0"/>
                <a:ea typeface="宋体" charset="-122"/>
              </a:rPr>
              <a:t>(m))=</a:t>
            </a:r>
            <a:r>
              <a:rPr lang="en-US" altLang="zh-CN" sz="2000" dirty="0" err="1" smtClean="0">
                <a:latin typeface="Times New Roman" pitchFamily="18" charset="0"/>
                <a:ea typeface="宋体" charset="-122"/>
              </a:rPr>
              <a:t>Ture</a:t>
            </a:r>
            <a:r>
              <a:rPr lang="en-US" altLang="zh-CN" sz="2000" dirty="0" err="1" smtClean="0">
                <a:latin typeface="Times New Roman" pitchFamily="18" charset="0"/>
                <a:ea typeface="宋体" charset="-122"/>
                <a:sym typeface="Symbol" pitchFamily="18" charset="2"/>
              </a:rPr>
              <a:t></a:t>
            </a:r>
            <a:r>
              <a:rPr lang="en-US" altLang="zh-CN" sz="2000" i="1" dirty="0" err="1">
                <a:latin typeface="Times New Roman" pitchFamily="18" charset="0"/>
                <a:ea typeface="宋体" charset="-122"/>
                <a:sym typeface="Symbol" pitchFamily="18" charset="2"/>
              </a:rPr>
              <a:t>e</a:t>
            </a:r>
            <a:r>
              <a:rPr lang="en-US" altLang="zh-CN" sz="2000" dirty="0">
                <a:latin typeface="Times New Roman" pitchFamily="18" charset="0"/>
                <a:ea typeface="宋体" charset="-122"/>
                <a:sym typeface="Symbol" pitchFamily="18" charset="2"/>
              </a:rPr>
              <a:t>(R,S</a:t>
            </a:r>
            <a:r>
              <a:rPr lang="en-US" altLang="zh-CN" sz="2000" dirty="0" smtClean="0">
                <a:latin typeface="Times New Roman" pitchFamily="18" charset="0"/>
                <a:ea typeface="宋体" charset="-122"/>
                <a:sym typeface="Symbol" pitchFamily="18" charset="2"/>
              </a:rPr>
              <a:t>)=</a:t>
            </a:r>
            <a:r>
              <a:rPr lang="en-US" altLang="zh-CN" sz="2000" i="1" dirty="0" smtClean="0">
                <a:latin typeface="Times New Roman" pitchFamily="18" charset="0"/>
                <a:ea typeface="宋体" charset="-122"/>
                <a:sym typeface="Symbol" pitchFamily="18" charset="2"/>
              </a:rPr>
              <a:t>e</a:t>
            </a:r>
            <a:r>
              <a:rPr lang="en-US" altLang="zh-CN" sz="2000" dirty="0" smtClean="0">
                <a:latin typeface="Times New Roman" pitchFamily="18" charset="0"/>
                <a:ea typeface="宋体" charset="-122"/>
                <a:sym typeface="Symbol" pitchFamily="18" charset="2"/>
              </a:rPr>
              <a:t>(P, P)</a:t>
            </a:r>
            <a:r>
              <a:rPr lang="en-US" altLang="zh-CN" sz="2000" baseline="30000" dirty="0" smtClean="0">
                <a:latin typeface="Times New Roman" pitchFamily="18" charset="0"/>
                <a:ea typeface="宋体" charset="-122"/>
              </a:rPr>
              <a:t>H</a:t>
            </a:r>
            <a:r>
              <a:rPr lang="en-US" altLang="zh-CN" sz="1400" baseline="30000" dirty="0" smtClean="0">
                <a:latin typeface="Times New Roman" pitchFamily="18" charset="0"/>
                <a:ea typeface="宋体" charset="-122"/>
              </a:rPr>
              <a:t>2</a:t>
            </a:r>
            <a:r>
              <a:rPr lang="en-US" altLang="zh-CN" sz="2000" baseline="30000" dirty="0" smtClean="0">
                <a:latin typeface="Times New Roman" pitchFamily="18" charset="0"/>
                <a:ea typeface="宋体" charset="-122"/>
              </a:rPr>
              <a:t>(m</a:t>
            </a:r>
            <a:r>
              <a:rPr lang="en-US" altLang="zh-CN" sz="2000" baseline="30000" dirty="0" smtClean="0">
                <a:latin typeface="Times New Roman" pitchFamily="18" charset="0"/>
                <a:ea typeface="宋体" charset="-122"/>
              </a:rPr>
              <a:t>) </a:t>
            </a:r>
            <a:r>
              <a:rPr lang="en-US" altLang="zh-CN" sz="2000" i="1" dirty="0" smtClean="0">
                <a:latin typeface="Times New Roman" pitchFamily="18" charset="0"/>
                <a:ea typeface="宋体" charset="-122"/>
                <a:sym typeface="Symbol" pitchFamily="18" charset="2"/>
              </a:rPr>
              <a:t>e</a:t>
            </a:r>
            <a:r>
              <a:rPr lang="en-US" altLang="zh-CN" sz="2000" dirty="0" smtClean="0">
                <a:latin typeface="Times New Roman" pitchFamily="18" charset="0"/>
                <a:ea typeface="宋体" charset="-122"/>
                <a:sym typeface="Symbol" pitchFamily="18" charset="2"/>
              </a:rPr>
              <a:t>(</a:t>
            </a:r>
            <a:r>
              <a:rPr lang="en-US" altLang="zh-CN" sz="2000" dirty="0" err="1" smtClean="0">
                <a:latin typeface="Times New Roman" pitchFamily="18" charset="0"/>
                <a:ea typeface="宋体" charset="-122"/>
                <a:sym typeface="Symbol" pitchFamily="18" charset="2"/>
              </a:rPr>
              <a:t>P</a:t>
            </a:r>
            <a:r>
              <a:rPr lang="en-US" altLang="zh-CN" sz="2000" baseline="-25000" dirty="0" err="1" smtClean="0">
                <a:latin typeface="Times New Roman" pitchFamily="18" charset="0"/>
                <a:ea typeface="宋体" charset="-122"/>
                <a:sym typeface="Symbol" pitchFamily="18" charset="2"/>
              </a:rPr>
              <a:t>pub</a:t>
            </a:r>
            <a:r>
              <a:rPr lang="en-US" altLang="zh-CN" sz="2000" dirty="0" smtClean="0">
                <a:latin typeface="Times New Roman" pitchFamily="18" charset="0"/>
                <a:ea typeface="宋体" charset="-122"/>
                <a:sym typeface="Symbol" pitchFamily="18" charset="2"/>
              </a:rPr>
              <a:t>, </a:t>
            </a:r>
            <a:r>
              <a:rPr lang="en-US" altLang="zh-CN" sz="2000" i="1" dirty="0" smtClean="0">
                <a:latin typeface="Times New Roman" pitchFamily="18" charset="0"/>
                <a:ea typeface="宋体" charset="-122"/>
              </a:rPr>
              <a:t>Q</a:t>
            </a:r>
            <a:r>
              <a:rPr lang="en-US" altLang="zh-CN" sz="2000" i="1" baseline="-25000" dirty="0" smtClean="0">
                <a:latin typeface="Times New Roman" pitchFamily="18" charset="0"/>
                <a:ea typeface="宋体" charset="-122"/>
              </a:rPr>
              <a:t>ID</a:t>
            </a:r>
            <a:r>
              <a:rPr lang="en-US" altLang="zh-CN" sz="2000" dirty="0" smtClean="0">
                <a:latin typeface="Times New Roman" pitchFamily="18" charset="0"/>
                <a:ea typeface="宋体" charset="-122"/>
                <a:sym typeface="Symbol" pitchFamily="18" charset="2"/>
              </a:rPr>
              <a:t>)</a:t>
            </a:r>
            <a:r>
              <a:rPr lang="en-US" altLang="zh-CN" sz="2000" i="1" baseline="30000" dirty="0" err="1" smtClean="0">
                <a:latin typeface="Times New Roman" pitchFamily="18" charset="0"/>
                <a:ea typeface="宋体" charset="-122"/>
                <a:sym typeface="Symbol" pitchFamily="18" charset="2"/>
              </a:rPr>
              <a:t>x</a:t>
            </a:r>
            <a:r>
              <a:rPr lang="en-US" altLang="zh-CN" sz="1400" i="1" baseline="30000" dirty="0" err="1" smtClean="0">
                <a:latin typeface="Times New Roman" pitchFamily="18" charset="0"/>
                <a:ea typeface="宋体" charset="-122"/>
                <a:sym typeface="Symbol" pitchFamily="18" charset="2"/>
              </a:rPr>
              <a:t>R</a:t>
            </a:r>
            <a:endParaRPr lang="en-US" altLang="zh-CN" sz="1400" i="1" baseline="30000" dirty="0" smtClean="0">
              <a:latin typeface="Times New Roman" pitchFamily="18" charset="0"/>
              <a:ea typeface="宋体" charset="-122"/>
              <a:sym typeface="Symbol" pitchFamily="18" charset="2"/>
            </a:endParaRPr>
          </a:p>
          <a:p>
            <a:pPr eaLnBrk="1" hangingPunct="1">
              <a:lnSpc>
                <a:spcPct val="100000"/>
              </a:lnSpc>
            </a:pPr>
            <a:r>
              <a:rPr lang="zh-CN" altLang="en-US" sz="2000" dirty="0" smtClean="0">
                <a:latin typeface="Times New Roman" pitchFamily="18" charset="0"/>
                <a:sym typeface="Symbol" pitchFamily="18" charset="2"/>
              </a:rPr>
              <a:t>正确性可由下式证明：</a:t>
            </a:r>
          </a:p>
          <a:p>
            <a:pPr lvl="1" eaLnBrk="1" hangingPunct="1">
              <a:lnSpc>
                <a:spcPct val="100000"/>
              </a:lnSpc>
            </a:pPr>
            <a:r>
              <a:rPr lang="en-US" altLang="zh-CN" sz="2000" i="1" dirty="0" smtClean="0">
                <a:latin typeface="Times New Roman" pitchFamily="18" charset="0"/>
                <a:ea typeface="宋体" charset="-122"/>
                <a:sym typeface="Symbol" pitchFamily="18" charset="2"/>
              </a:rPr>
              <a:t>e</a:t>
            </a:r>
            <a:r>
              <a:rPr lang="en-US" altLang="zh-CN" sz="2000" dirty="0" smtClean="0">
                <a:latin typeface="Times New Roman" pitchFamily="18" charset="0"/>
                <a:ea typeface="宋体" charset="-122"/>
                <a:sym typeface="Symbol" pitchFamily="18" charset="2"/>
              </a:rPr>
              <a:t>(R,S)=</a:t>
            </a:r>
            <a:r>
              <a:rPr lang="en-US" altLang="zh-CN" sz="2000" i="1" dirty="0" smtClean="0">
                <a:latin typeface="Times New Roman" pitchFamily="18" charset="0"/>
                <a:ea typeface="宋体" charset="-122"/>
                <a:sym typeface="Symbol" pitchFamily="18" charset="2"/>
              </a:rPr>
              <a:t>e</a:t>
            </a:r>
            <a:r>
              <a:rPr lang="en-US" altLang="zh-CN" sz="2000" dirty="0" smtClean="0">
                <a:latin typeface="Times New Roman" pitchFamily="18" charset="0"/>
                <a:ea typeface="宋体" charset="-122"/>
                <a:sym typeface="Symbol" pitchFamily="18" charset="2"/>
              </a:rPr>
              <a:t>(</a:t>
            </a:r>
            <a:r>
              <a:rPr lang="en-US" altLang="zh-CN" sz="2000" i="1" dirty="0" err="1" smtClean="0">
                <a:latin typeface="Times New Roman" pitchFamily="18" charset="0"/>
                <a:ea typeface="宋体" charset="-122"/>
                <a:sym typeface="Symbol" pitchFamily="18" charset="2"/>
              </a:rPr>
              <a:t>k</a:t>
            </a:r>
            <a:r>
              <a:rPr lang="en-US" altLang="zh-CN" sz="2000" dirty="0" err="1" smtClean="0">
                <a:latin typeface="Times New Roman" pitchFamily="18" charset="0"/>
                <a:ea typeface="宋体" charset="-122"/>
                <a:sym typeface="Symbol" pitchFamily="18" charset="2"/>
              </a:rPr>
              <a:t>P</a:t>
            </a:r>
            <a:r>
              <a:rPr lang="en-US" altLang="zh-CN" sz="2000" dirty="0" smtClean="0">
                <a:latin typeface="Times New Roman" pitchFamily="18" charset="0"/>
                <a:ea typeface="宋体" charset="-122"/>
                <a:sym typeface="Symbol" pitchFamily="18" charset="2"/>
              </a:rPr>
              <a:t>,</a:t>
            </a:r>
            <a:r>
              <a:rPr lang="en-US" altLang="zh-CN" sz="2000" i="1" dirty="0">
                <a:latin typeface="Times New Roman" pitchFamily="18" charset="0"/>
                <a:ea typeface="宋体" charset="-122"/>
              </a:rPr>
              <a:t> k</a:t>
            </a:r>
            <a:r>
              <a:rPr lang="en-US" altLang="zh-CN" sz="2000" baseline="30000" dirty="0">
                <a:latin typeface="Times New Roman" pitchFamily="18" charset="0"/>
                <a:ea typeface="宋体" charset="-122"/>
              </a:rPr>
              <a:t>-1</a:t>
            </a:r>
            <a:r>
              <a:rPr lang="en-US" altLang="zh-CN" sz="2000" dirty="0" smtClean="0">
                <a:latin typeface="Times New Roman" pitchFamily="18" charset="0"/>
                <a:ea typeface="宋体" charset="-122"/>
              </a:rPr>
              <a:t>(H</a:t>
            </a:r>
            <a:r>
              <a:rPr lang="en-US" altLang="zh-CN" sz="2000" baseline="-25000" dirty="0" smtClean="0">
                <a:latin typeface="Times New Roman" pitchFamily="18" charset="0"/>
                <a:ea typeface="宋体" charset="-122"/>
              </a:rPr>
              <a:t>2</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m</a:t>
            </a:r>
            <a:r>
              <a:rPr lang="en-US" altLang="zh-CN" sz="2000" dirty="0" smtClean="0">
                <a:latin typeface="Times New Roman" pitchFamily="18" charset="0"/>
                <a:ea typeface="宋体" charset="-122"/>
              </a:rPr>
              <a:t>)</a:t>
            </a:r>
            <a:r>
              <a:rPr lang="en-US" altLang="zh-CN" sz="2000" i="1" dirty="0" err="1" smtClean="0">
                <a:latin typeface="Times New Roman" pitchFamily="18" charset="0"/>
                <a:ea typeface="宋体" charset="-122"/>
              </a:rPr>
              <a:t>P</a:t>
            </a:r>
            <a:r>
              <a:rPr lang="en-US" altLang="zh-CN" sz="2000" dirty="0" err="1" smtClean="0">
                <a:latin typeface="Times New Roman" pitchFamily="18" charset="0"/>
                <a:ea typeface="宋体" charset="-122"/>
              </a:rPr>
              <a:t>+</a:t>
            </a:r>
            <a:r>
              <a:rPr lang="en-US" altLang="zh-CN" sz="2000" i="1" dirty="0" err="1" smtClean="0">
                <a:latin typeface="Times New Roman" pitchFamily="18" charset="0"/>
                <a:ea typeface="宋体" charset="-122"/>
              </a:rPr>
              <a:t>x</a:t>
            </a:r>
            <a:r>
              <a:rPr lang="en-US" altLang="zh-CN" sz="2000" i="1" baseline="-25000" dirty="0" err="1" smtClean="0">
                <a:latin typeface="Times New Roman" pitchFamily="18" charset="0"/>
                <a:ea typeface="宋体" charset="-122"/>
              </a:rPr>
              <a:t>R</a:t>
            </a:r>
            <a:r>
              <a:rPr lang="en-US" altLang="zh-CN" sz="2000" i="1" dirty="0" err="1" smtClean="0">
                <a:latin typeface="Times New Roman" pitchFamily="18" charset="0"/>
                <a:ea typeface="宋体" charset="-122"/>
              </a:rPr>
              <a:t>d</a:t>
            </a:r>
            <a:r>
              <a:rPr lang="en-US" altLang="zh-CN" sz="2000" i="1" baseline="-25000" dirty="0" err="1" smtClean="0">
                <a:latin typeface="Times New Roman" pitchFamily="18" charset="0"/>
                <a:ea typeface="宋体" charset="-122"/>
              </a:rPr>
              <a:t>ID</a:t>
            </a:r>
            <a:r>
              <a:rPr lang="en-US" altLang="zh-CN" sz="2000" dirty="0" smtClean="0">
                <a:latin typeface="Times New Roman" pitchFamily="18" charset="0"/>
                <a:ea typeface="宋体" charset="-122"/>
              </a:rPr>
              <a:t>)</a:t>
            </a:r>
            <a:r>
              <a:rPr lang="en-US" altLang="zh-CN" sz="2000" dirty="0" smtClean="0">
                <a:latin typeface="Times New Roman" pitchFamily="18" charset="0"/>
                <a:ea typeface="宋体" charset="-122"/>
                <a:sym typeface="Symbol" pitchFamily="18" charset="2"/>
              </a:rPr>
              <a:t>)=</a:t>
            </a:r>
            <a:r>
              <a:rPr lang="en-US" altLang="zh-CN" sz="2000" i="1" dirty="0" smtClean="0">
                <a:latin typeface="Times New Roman" pitchFamily="18" charset="0"/>
                <a:ea typeface="宋体" charset="-122"/>
                <a:sym typeface="Symbol" pitchFamily="18" charset="2"/>
              </a:rPr>
              <a:t>e</a:t>
            </a:r>
            <a:r>
              <a:rPr lang="en-US" altLang="zh-CN" sz="2000" dirty="0" smtClean="0">
                <a:latin typeface="Times New Roman" pitchFamily="18" charset="0"/>
                <a:ea typeface="宋体" charset="-122"/>
                <a:sym typeface="Symbol" pitchFamily="18" charset="2"/>
              </a:rPr>
              <a:t>(P,P)</a:t>
            </a:r>
            <a:r>
              <a:rPr lang="en-US" altLang="zh-CN" sz="2000" baseline="30000" dirty="0" smtClean="0">
                <a:latin typeface="Times New Roman" pitchFamily="18" charset="0"/>
                <a:ea typeface="宋体" charset="-122"/>
              </a:rPr>
              <a:t>H2(m) </a:t>
            </a:r>
            <a:r>
              <a:rPr lang="en-US" altLang="zh-CN" sz="2000" i="1" dirty="0" smtClean="0">
                <a:latin typeface="Times New Roman" pitchFamily="18" charset="0"/>
                <a:ea typeface="宋体" charset="-122"/>
                <a:sym typeface="Symbol" pitchFamily="18" charset="2"/>
              </a:rPr>
              <a:t>e</a:t>
            </a:r>
            <a:r>
              <a:rPr lang="en-US" altLang="zh-CN" sz="2000" dirty="0" smtClean="0">
                <a:latin typeface="Times New Roman" pitchFamily="18" charset="0"/>
                <a:ea typeface="宋体" charset="-122"/>
                <a:sym typeface="Symbol" pitchFamily="18" charset="2"/>
              </a:rPr>
              <a:t>(P,</a:t>
            </a:r>
            <a:r>
              <a:rPr lang="en-US" altLang="zh-CN" sz="2000" i="1" dirty="0" smtClean="0">
                <a:latin typeface="Times New Roman" pitchFamily="18" charset="0"/>
                <a:ea typeface="宋体" charset="-122"/>
              </a:rPr>
              <a:t>Q</a:t>
            </a:r>
            <a:r>
              <a:rPr lang="en-US" altLang="zh-CN" sz="2000" i="1" baseline="-25000" dirty="0" smtClean="0">
                <a:latin typeface="Times New Roman" pitchFamily="18" charset="0"/>
                <a:ea typeface="宋体" charset="-122"/>
              </a:rPr>
              <a:t>ID</a:t>
            </a:r>
            <a:r>
              <a:rPr lang="en-US" altLang="zh-CN" sz="2000" dirty="0" smtClean="0">
                <a:latin typeface="Times New Roman" pitchFamily="18" charset="0"/>
                <a:ea typeface="宋体" charset="-122"/>
                <a:sym typeface="Symbol" pitchFamily="18" charset="2"/>
              </a:rPr>
              <a:t>)</a:t>
            </a:r>
            <a:r>
              <a:rPr lang="en-US" altLang="zh-CN" sz="2000" i="1" baseline="30000" dirty="0" err="1" smtClean="0">
                <a:latin typeface="Times New Roman" pitchFamily="18" charset="0"/>
                <a:ea typeface="宋体" charset="-122"/>
                <a:sym typeface="Symbol" pitchFamily="18" charset="2"/>
              </a:rPr>
              <a:t>x</a:t>
            </a:r>
            <a:r>
              <a:rPr lang="en-US" altLang="zh-CN" sz="1400" i="1" baseline="30000" dirty="0" err="1" smtClean="0">
                <a:latin typeface="Times New Roman" pitchFamily="18" charset="0"/>
                <a:ea typeface="宋体" charset="-122"/>
                <a:sym typeface="Symbol" pitchFamily="18" charset="2"/>
              </a:rPr>
              <a:t>R</a:t>
            </a:r>
            <a:r>
              <a:rPr lang="en-US" altLang="zh-CN" sz="2000" i="1" baseline="30000" dirty="0" err="1" smtClean="0">
                <a:latin typeface="Times New Roman" pitchFamily="18" charset="0"/>
                <a:ea typeface="宋体" charset="-122"/>
                <a:sym typeface="Symbol" pitchFamily="18" charset="2"/>
              </a:rPr>
              <a:t>s</a:t>
            </a:r>
            <a:endParaRPr lang="en-US" altLang="zh-CN" sz="2000" i="1" baseline="30000" dirty="0" smtClean="0">
              <a:latin typeface="Times New Roman" pitchFamily="18" charset="0"/>
              <a:ea typeface="宋体" charset="-122"/>
              <a:sym typeface="Symbol" pitchFamily="18" charset="2"/>
            </a:endParaRPr>
          </a:p>
          <a:p>
            <a:pPr lvl="1" eaLnBrk="1" hangingPunct="1">
              <a:lnSpc>
                <a:spcPct val="100000"/>
              </a:lnSpc>
            </a:pPr>
            <a:r>
              <a:rPr lang="en-US" altLang="zh-CN" sz="2000" dirty="0" smtClean="0">
                <a:latin typeface="Times New Roman" pitchFamily="18" charset="0"/>
                <a:ea typeface="宋体" charset="-122"/>
                <a:sym typeface="Symbol" pitchFamily="18" charset="2"/>
              </a:rPr>
              <a:t>           =</a:t>
            </a:r>
            <a:r>
              <a:rPr lang="en-US" altLang="zh-CN" sz="2000" i="1" dirty="0" smtClean="0">
                <a:latin typeface="Times New Roman" pitchFamily="18" charset="0"/>
                <a:ea typeface="宋体" charset="-122"/>
                <a:sym typeface="Symbol" pitchFamily="18" charset="2"/>
              </a:rPr>
              <a:t>e</a:t>
            </a:r>
            <a:r>
              <a:rPr lang="en-US" altLang="zh-CN" sz="2000" dirty="0" smtClean="0">
                <a:latin typeface="Times New Roman" pitchFamily="18" charset="0"/>
                <a:ea typeface="宋体" charset="-122"/>
                <a:sym typeface="Symbol" pitchFamily="18" charset="2"/>
              </a:rPr>
              <a:t>(P,P)</a:t>
            </a:r>
            <a:r>
              <a:rPr lang="en-US" altLang="zh-CN" sz="2000" baseline="30000" dirty="0" smtClean="0">
                <a:latin typeface="Times New Roman" pitchFamily="18" charset="0"/>
                <a:ea typeface="宋体" charset="-122"/>
              </a:rPr>
              <a:t>H</a:t>
            </a:r>
            <a:r>
              <a:rPr lang="en-US" altLang="zh-CN" sz="1400" baseline="30000" dirty="0" smtClean="0">
                <a:latin typeface="Times New Roman" pitchFamily="18" charset="0"/>
                <a:ea typeface="宋体" charset="-122"/>
              </a:rPr>
              <a:t>2</a:t>
            </a:r>
            <a:r>
              <a:rPr lang="en-US" altLang="zh-CN" sz="2000" baseline="30000" dirty="0" smtClean="0">
                <a:latin typeface="Times New Roman" pitchFamily="18" charset="0"/>
                <a:ea typeface="宋体" charset="-122"/>
              </a:rPr>
              <a:t>(m) </a:t>
            </a:r>
            <a:r>
              <a:rPr lang="en-US" altLang="zh-CN" sz="2000" i="1" dirty="0" smtClean="0">
                <a:latin typeface="Times New Roman" pitchFamily="18" charset="0"/>
                <a:ea typeface="宋体" charset="-122"/>
                <a:sym typeface="Symbol" pitchFamily="18" charset="2"/>
              </a:rPr>
              <a:t>e</a:t>
            </a:r>
            <a:r>
              <a:rPr lang="en-US" altLang="zh-CN" sz="2000" dirty="0" smtClean="0">
                <a:latin typeface="Times New Roman" pitchFamily="18" charset="0"/>
                <a:ea typeface="宋体" charset="-122"/>
                <a:sym typeface="Symbol" pitchFamily="18" charset="2"/>
              </a:rPr>
              <a:t>(</a:t>
            </a:r>
            <a:r>
              <a:rPr lang="en-US" altLang="zh-CN" sz="2000" dirty="0" err="1" smtClean="0">
                <a:latin typeface="Times New Roman" pitchFamily="18" charset="0"/>
                <a:ea typeface="宋体" charset="-122"/>
                <a:sym typeface="Symbol" pitchFamily="18" charset="2"/>
              </a:rPr>
              <a:t>P</a:t>
            </a:r>
            <a:r>
              <a:rPr lang="en-US" altLang="zh-CN" sz="2000" baseline="-25000" dirty="0" err="1" smtClean="0">
                <a:latin typeface="Times New Roman" pitchFamily="18" charset="0"/>
                <a:ea typeface="宋体" charset="-122"/>
                <a:sym typeface="Symbol" pitchFamily="18" charset="2"/>
              </a:rPr>
              <a:t>pub</a:t>
            </a:r>
            <a:r>
              <a:rPr lang="en-US" altLang="zh-CN" sz="2000" dirty="0" smtClean="0">
                <a:latin typeface="Times New Roman" pitchFamily="18" charset="0"/>
                <a:ea typeface="宋体" charset="-122"/>
                <a:sym typeface="Symbol" pitchFamily="18" charset="2"/>
              </a:rPr>
              <a:t>, </a:t>
            </a:r>
            <a:r>
              <a:rPr lang="en-US" altLang="zh-CN" sz="2000" i="1" dirty="0" smtClean="0">
                <a:latin typeface="Times New Roman" pitchFamily="18" charset="0"/>
                <a:ea typeface="宋体" charset="-122"/>
              </a:rPr>
              <a:t>Q</a:t>
            </a:r>
            <a:r>
              <a:rPr lang="en-US" altLang="zh-CN" sz="2000" i="1" baseline="-25000" dirty="0" smtClean="0">
                <a:latin typeface="Times New Roman" pitchFamily="18" charset="0"/>
                <a:ea typeface="宋体" charset="-122"/>
              </a:rPr>
              <a:t>ID</a:t>
            </a:r>
            <a:r>
              <a:rPr lang="en-US" altLang="zh-CN" sz="2000" dirty="0" smtClean="0">
                <a:latin typeface="Times New Roman" pitchFamily="18" charset="0"/>
                <a:ea typeface="宋体" charset="-122"/>
                <a:sym typeface="Symbol" pitchFamily="18" charset="2"/>
              </a:rPr>
              <a:t>)</a:t>
            </a:r>
            <a:r>
              <a:rPr lang="en-US" altLang="zh-CN" sz="2000" i="1" baseline="30000" dirty="0" err="1" smtClean="0">
                <a:latin typeface="Times New Roman" pitchFamily="18" charset="0"/>
                <a:ea typeface="宋体" charset="-122"/>
                <a:sym typeface="Symbol" pitchFamily="18" charset="2"/>
              </a:rPr>
              <a:t>x</a:t>
            </a:r>
            <a:r>
              <a:rPr lang="en-US" altLang="zh-CN" sz="1400" i="1" baseline="30000" dirty="0" err="1" smtClean="0">
                <a:latin typeface="Times New Roman" pitchFamily="18" charset="0"/>
                <a:ea typeface="宋体" charset="-122"/>
                <a:sym typeface="Symbol" pitchFamily="18" charset="2"/>
              </a:rPr>
              <a:t>R</a:t>
            </a:r>
            <a:endParaRPr lang="en-US" altLang="zh-CN" sz="1400" i="1" dirty="0" smtClean="0">
              <a:latin typeface="Times New Roman" pitchFamily="18" charset="0"/>
              <a:ea typeface="宋体" charset="-12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特殊用途的签名体制</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zh-CN" altLang="en-US" sz="2200" dirty="0" smtClean="0">
                <a:latin typeface="Times New Roman" pitchFamily="18" charset="0"/>
              </a:rPr>
              <a:t>特殊</a:t>
            </a:r>
            <a:r>
              <a:rPr lang="zh-CN" altLang="en-US" sz="2200" dirty="0" smtClean="0">
                <a:latin typeface="Times New Roman" pitchFamily="18" charset="0"/>
              </a:rPr>
              <a:t>目的签名</a:t>
            </a:r>
            <a:r>
              <a:rPr lang="zh-CN" altLang="en-US" sz="2200" dirty="0" smtClean="0">
                <a:latin typeface="Times New Roman" pitchFamily="18" charset="0"/>
              </a:rPr>
              <a:t>有很多种</a:t>
            </a:r>
            <a:r>
              <a:rPr lang="zh-CN" altLang="en-US" sz="2200" dirty="0" smtClean="0">
                <a:latin typeface="Times New Roman" pitchFamily="18" charset="0"/>
              </a:rPr>
              <a:t>，比较</a:t>
            </a:r>
            <a:r>
              <a:rPr lang="zh-CN" altLang="en-US" sz="2200" dirty="0" smtClean="0">
                <a:latin typeface="Times New Roman" pitchFamily="18" charset="0"/>
              </a:rPr>
              <a:t>典型的几类有</a:t>
            </a:r>
            <a:r>
              <a:rPr lang="zh-CN" altLang="en-US" sz="2200" dirty="0" smtClean="0">
                <a:solidFill>
                  <a:srgbClr val="FF0000"/>
                </a:solidFill>
                <a:latin typeface="Times New Roman" pitchFamily="18" charset="0"/>
              </a:rPr>
              <a:t>盲签名</a:t>
            </a:r>
            <a:r>
              <a:rPr lang="zh-CN" altLang="en-US" sz="2200" dirty="0" smtClean="0">
                <a:latin typeface="Times New Roman" pitchFamily="18" charset="0"/>
              </a:rPr>
              <a:t>、群签名、</a:t>
            </a:r>
            <a:r>
              <a:rPr lang="zh-CN" altLang="en-US" sz="2200" dirty="0" smtClean="0">
                <a:solidFill>
                  <a:srgbClr val="FF0000"/>
                </a:solidFill>
                <a:latin typeface="Times New Roman" pitchFamily="18" charset="0"/>
              </a:rPr>
              <a:t>环签名</a:t>
            </a:r>
            <a:r>
              <a:rPr lang="zh-CN" altLang="en-US" sz="2200" dirty="0" smtClean="0">
                <a:latin typeface="Times New Roman" pitchFamily="18" charset="0"/>
              </a:rPr>
              <a:t>、</a:t>
            </a:r>
            <a:r>
              <a:rPr lang="zh-CN" altLang="en-US" sz="2200" dirty="0" smtClean="0">
                <a:solidFill>
                  <a:srgbClr val="FF0000"/>
                </a:solidFill>
                <a:latin typeface="Times New Roman" pitchFamily="18" charset="0"/>
              </a:rPr>
              <a:t>代理签名</a:t>
            </a:r>
            <a:r>
              <a:rPr lang="zh-CN" altLang="en-US" sz="2200" dirty="0" smtClean="0">
                <a:latin typeface="Times New Roman" pitchFamily="18" charset="0"/>
              </a:rPr>
              <a:t>、一次性签名、、不可否认签名、</a:t>
            </a:r>
            <a:r>
              <a:rPr lang="zh-CN" altLang="en-US" sz="2200" dirty="0" smtClean="0">
                <a:solidFill>
                  <a:srgbClr val="FF0000"/>
                </a:solidFill>
                <a:latin typeface="Times New Roman" pitchFamily="18" charset="0"/>
              </a:rPr>
              <a:t>签密</a:t>
            </a:r>
            <a:r>
              <a:rPr lang="zh-CN" altLang="en-US" sz="2200" dirty="0" smtClean="0">
                <a:latin typeface="Times New Roman" pitchFamily="18" charset="0"/>
              </a:rPr>
              <a:t>、等等</a:t>
            </a:r>
            <a:endParaRPr lang="en-US" altLang="zh-CN" sz="2200" dirty="0" smtClean="0">
              <a:latin typeface="Times New Roman" pitchFamily="18" charset="0"/>
            </a:endParaRPr>
          </a:p>
          <a:p>
            <a:pPr eaLnBrk="1" hangingPunct="1">
              <a:lnSpc>
                <a:spcPct val="100000"/>
              </a:lnSpc>
            </a:pPr>
            <a:r>
              <a:rPr lang="zh-CN" altLang="en-US" sz="2200" dirty="0" smtClean="0">
                <a:latin typeface="Times New Roman" pitchFamily="18" charset="0"/>
                <a:cs typeface="Arial" charset="0"/>
                <a:sym typeface="Symbol" pitchFamily="18" charset="2"/>
              </a:rPr>
              <a:t>一次性签名：著名的</a:t>
            </a:r>
            <a:r>
              <a:rPr lang="en-US" altLang="zh-CN" sz="2200" dirty="0" err="1" smtClean="0">
                <a:latin typeface="Times New Roman" pitchFamily="18" charset="0"/>
                <a:cs typeface="Arial" charset="0"/>
                <a:sym typeface="Symbol" pitchFamily="18" charset="2"/>
              </a:rPr>
              <a:t>Lamport</a:t>
            </a:r>
            <a:r>
              <a:rPr lang="zh-CN" altLang="en-US" sz="2200" dirty="0" smtClean="0">
                <a:latin typeface="Times New Roman" pitchFamily="18" charset="0"/>
                <a:cs typeface="Arial" charset="0"/>
                <a:sym typeface="Symbol" pitchFamily="18" charset="2"/>
              </a:rPr>
              <a:t>签名，签名的公私钥对只能使用一次，使用多次则容易被伪造签名，由于其实现和计算简单而主要用在芯片卡等应用中</a:t>
            </a:r>
            <a:endParaRPr lang="en-US" altLang="zh-CN" sz="2200" dirty="0" smtClean="0">
              <a:latin typeface="Times New Roman" pitchFamily="18" charset="0"/>
              <a:cs typeface="Arial" charset="0"/>
              <a:sym typeface="Symbol" pitchFamily="18" charset="2"/>
            </a:endParaRPr>
          </a:p>
          <a:p>
            <a:pPr eaLnBrk="1" hangingPunct="1">
              <a:lnSpc>
                <a:spcPct val="100000"/>
              </a:lnSpc>
            </a:pPr>
            <a:r>
              <a:rPr lang="zh-CN" altLang="en-US" sz="2200" dirty="0" smtClean="0">
                <a:latin typeface="Times New Roman" pitchFamily="18" charset="0"/>
                <a:cs typeface="Arial" charset="0"/>
                <a:sym typeface="Symbol" pitchFamily="18" charset="2"/>
              </a:rPr>
              <a:t>不可否认性签名：必须由签名者参与的条件下，才能验证签名，从而保护签名者的权益，以免在签名者不在场的情况下，有人拿着其签名进行相关操作</a:t>
            </a:r>
            <a:endParaRPr lang="en-US" altLang="zh-CN" sz="2200" dirty="0" smtClean="0">
              <a:latin typeface="Times New Roman" pitchFamily="18" charset="0"/>
              <a:cs typeface="Arial" charset="0"/>
              <a:sym typeface="Symbol" pitchFamily="18" charset="2"/>
            </a:endParaRPr>
          </a:p>
          <a:p>
            <a:pPr eaLnBrk="1" hangingPunct="1">
              <a:lnSpc>
                <a:spcPct val="100000"/>
              </a:lnSpc>
            </a:pPr>
            <a:r>
              <a:rPr lang="zh-CN" altLang="en-US" sz="2200" dirty="0" smtClean="0">
                <a:latin typeface="Times New Roman" pitchFamily="18" charset="0"/>
              </a:rPr>
              <a:t>群签名(</a:t>
            </a:r>
            <a:r>
              <a:rPr lang="en-US" altLang="zh-CN" sz="2200" dirty="0" smtClean="0">
                <a:latin typeface="Times New Roman" pitchFamily="18" charset="0"/>
              </a:rPr>
              <a:t>Group Signature)</a:t>
            </a:r>
            <a:r>
              <a:rPr lang="zh-CN" altLang="en-US" sz="2200" dirty="0" smtClean="0">
                <a:latin typeface="Times New Roman" pitchFamily="18" charset="0"/>
              </a:rPr>
              <a:t>是面向群体密码学中的一个课题，1991年由</a:t>
            </a:r>
            <a:r>
              <a:rPr lang="en-US" altLang="zh-CN" sz="2200" dirty="0" err="1" smtClean="0">
                <a:latin typeface="Times New Roman" pitchFamily="18" charset="0"/>
              </a:rPr>
              <a:t>Chaum</a:t>
            </a:r>
            <a:r>
              <a:rPr lang="zh-CN" altLang="en-US" sz="2200" dirty="0" smtClean="0">
                <a:latin typeface="Times New Roman" pitchFamily="18" charset="0"/>
              </a:rPr>
              <a:t>和</a:t>
            </a:r>
            <a:r>
              <a:rPr lang="en-US" altLang="zh-CN" sz="2200" dirty="0" smtClean="0">
                <a:latin typeface="Times New Roman" pitchFamily="18" charset="0"/>
              </a:rPr>
              <a:t>van </a:t>
            </a:r>
            <a:r>
              <a:rPr lang="en-US" altLang="zh-CN" sz="2200" dirty="0" err="1" smtClean="0">
                <a:latin typeface="Times New Roman" pitchFamily="18" charset="0"/>
              </a:rPr>
              <a:t>Heyst</a:t>
            </a:r>
            <a:r>
              <a:rPr lang="zh-CN" altLang="en-US" sz="2200" dirty="0" smtClean="0">
                <a:latin typeface="Times New Roman" pitchFamily="18" charset="0"/>
              </a:rPr>
              <a:t>提出。它有下述几个特点：</a:t>
            </a:r>
            <a:r>
              <a:rPr lang="zh-CN" altLang="en-US" sz="2200" dirty="0" smtClean="0">
                <a:latin typeface="宋体" charset="-122"/>
              </a:rPr>
              <a:t>①</a:t>
            </a:r>
            <a:r>
              <a:rPr lang="zh-CN" altLang="en-US" sz="2200" dirty="0" smtClean="0">
                <a:latin typeface="Times New Roman" pitchFamily="18" charset="0"/>
              </a:rPr>
              <a:t>只有群中成员能代表群体签名；</a:t>
            </a:r>
            <a:r>
              <a:rPr lang="zh-CN" altLang="en-US" sz="2200" dirty="0" smtClean="0">
                <a:latin typeface="宋体" charset="-122"/>
              </a:rPr>
              <a:t>②</a:t>
            </a:r>
            <a:r>
              <a:rPr lang="zh-CN" altLang="en-US" sz="2200" dirty="0" smtClean="0">
                <a:latin typeface="Times New Roman" pitchFamily="18" charset="0"/>
              </a:rPr>
              <a:t> 接收到签名的人可以用公钥验证群签名，但不可能知道由群体中那个成员所签；</a:t>
            </a:r>
            <a:r>
              <a:rPr lang="zh-CN" altLang="en-US" sz="2200" dirty="0" smtClean="0">
                <a:latin typeface="宋体" charset="-122"/>
              </a:rPr>
              <a:t>③</a:t>
            </a:r>
            <a:r>
              <a:rPr lang="zh-CN" altLang="en-US" sz="2200" dirty="0" smtClean="0">
                <a:latin typeface="Times New Roman" pitchFamily="18" charset="0"/>
              </a:rPr>
              <a:t> 发生争议时可由群体中的成员或可信赖机构识别群签名的签名者。这类签名可用于投标中，以防止作弊</a:t>
            </a:r>
            <a:endParaRPr lang="en-US" altLang="zh-CN" sz="2200"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特殊用途的签名体制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6.6.1 </a:t>
            </a:r>
            <a:r>
              <a:rPr lang="zh-CN" altLang="en-US" dirty="0" smtClean="0"/>
              <a:t>盲签名</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10000"/>
              </a:lnSpc>
              <a:spcBef>
                <a:spcPts val="600"/>
              </a:spcBef>
            </a:pPr>
            <a:r>
              <a:rPr lang="zh-CN" altLang="en-US" sz="2000" dirty="0" smtClean="0">
                <a:latin typeface="Times New Roman" pitchFamily="18" charset="0"/>
              </a:rPr>
              <a:t>一般数字签名中，总是要先知道文件内容而后才签署。但有时需要某人对一个文件签名，但又不让他知道文件内容，称此为盲签名(</a:t>
            </a:r>
            <a:r>
              <a:rPr lang="en-US" altLang="zh-CN" sz="2000" dirty="0" smtClean="0">
                <a:latin typeface="Times New Roman" pitchFamily="18" charset="0"/>
              </a:rPr>
              <a:t>Blind Signature)，</a:t>
            </a:r>
            <a:r>
              <a:rPr lang="zh-CN" altLang="en-US" sz="2000" dirty="0" smtClean="0">
                <a:latin typeface="Times New Roman" pitchFamily="18" charset="0"/>
              </a:rPr>
              <a:t>它是由</a:t>
            </a:r>
            <a:r>
              <a:rPr lang="en-US" altLang="zh-CN" sz="2000" dirty="0" err="1" smtClean="0">
                <a:latin typeface="Times New Roman" pitchFamily="18" charset="0"/>
              </a:rPr>
              <a:t>Chaum</a:t>
            </a:r>
            <a:r>
              <a:rPr lang="en-US" altLang="zh-CN" sz="2000" dirty="0" smtClean="0">
                <a:latin typeface="Times New Roman" pitchFamily="18" charset="0"/>
              </a:rPr>
              <a:t>[1983]</a:t>
            </a:r>
            <a:r>
              <a:rPr lang="zh-CN" altLang="en-US" sz="2000" dirty="0" smtClean="0">
                <a:latin typeface="Times New Roman" pitchFamily="18" charset="0"/>
              </a:rPr>
              <a:t>最先提出的。在选举投票和数字货币协议中将会碰到这类要求。</a:t>
            </a:r>
            <a:endParaRPr lang="en-US" altLang="zh-CN" sz="2000" dirty="0" smtClean="0">
              <a:latin typeface="Times New Roman" pitchFamily="18" charset="0"/>
            </a:endParaRPr>
          </a:p>
          <a:p>
            <a:pPr eaLnBrk="1" hangingPunct="1">
              <a:lnSpc>
                <a:spcPct val="110000"/>
              </a:lnSpc>
              <a:spcBef>
                <a:spcPts val="600"/>
              </a:spcBef>
            </a:pPr>
            <a:r>
              <a:rPr lang="zh-CN" altLang="en-US" sz="2000" dirty="0" smtClean="0">
                <a:latin typeface="Times New Roman" pitchFamily="18" charset="0"/>
              </a:rPr>
              <a:t>设</a:t>
            </a:r>
            <a:r>
              <a:rPr lang="en-US" altLang="zh-CN" sz="2000" dirty="0" smtClean="0">
                <a:latin typeface="Times New Roman" pitchFamily="18" charset="0"/>
              </a:rPr>
              <a:t>B</a:t>
            </a:r>
            <a:r>
              <a:rPr lang="zh-CN" altLang="en-US" sz="2000" dirty="0" smtClean="0">
                <a:latin typeface="Times New Roman" pitchFamily="18" charset="0"/>
              </a:rPr>
              <a:t>是一位仲裁人，</a:t>
            </a:r>
            <a:r>
              <a:rPr lang="en-US" altLang="zh-CN" sz="2000" dirty="0" smtClean="0">
                <a:latin typeface="Times New Roman" pitchFamily="18" charset="0"/>
              </a:rPr>
              <a:t>A</a:t>
            </a:r>
            <a:r>
              <a:rPr lang="zh-CN" altLang="en-US" sz="2000" dirty="0" smtClean="0">
                <a:latin typeface="Times New Roman" pitchFamily="18" charset="0"/>
              </a:rPr>
              <a:t>要</a:t>
            </a:r>
            <a:r>
              <a:rPr lang="en-US" altLang="zh-CN" sz="2000" dirty="0" smtClean="0">
                <a:latin typeface="Times New Roman" pitchFamily="18" charset="0"/>
              </a:rPr>
              <a:t>B</a:t>
            </a:r>
            <a:r>
              <a:rPr lang="zh-CN" altLang="en-US" sz="2000" dirty="0" smtClean="0">
                <a:latin typeface="Times New Roman" pitchFamily="18" charset="0"/>
              </a:rPr>
              <a:t>签署一个文件，但不想让他知道所签的是什么，而</a:t>
            </a:r>
            <a:r>
              <a:rPr lang="en-US" altLang="zh-CN" sz="2000" dirty="0" smtClean="0">
                <a:latin typeface="Times New Roman" pitchFamily="18" charset="0"/>
              </a:rPr>
              <a:t>B</a:t>
            </a:r>
            <a:r>
              <a:rPr lang="zh-CN" altLang="en-US" sz="2000" dirty="0" smtClean="0">
                <a:latin typeface="Times New Roman" pitchFamily="18" charset="0"/>
              </a:rPr>
              <a:t>也并不关心所签的内容，他只是要确保在需要时可以对此进行仲裁。可通过下述协议实现</a:t>
            </a:r>
            <a:endParaRPr lang="en-US" altLang="zh-CN" sz="2000" dirty="0" smtClean="0">
              <a:latin typeface="Times New Roman" pitchFamily="18" charset="0"/>
            </a:endParaRPr>
          </a:p>
          <a:p>
            <a:pPr>
              <a:lnSpc>
                <a:spcPct val="110000"/>
              </a:lnSpc>
              <a:spcBef>
                <a:spcPts val="600"/>
              </a:spcBef>
              <a:buNone/>
            </a:pPr>
            <a:r>
              <a:rPr lang="en-US" altLang="zh-CN" sz="2000" dirty="0" smtClean="0">
                <a:latin typeface="Times New Roman" pitchFamily="18" charset="0"/>
              </a:rPr>
              <a:t>D. </a:t>
            </a:r>
            <a:r>
              <a:rPr lang="en-US" altLang="zh-CN" sz="2000" dirty="0" err="1" smtClean="0">
                <a:latin typeface="Times New Roman" pitchFamily="18" charset="0"/>
              </a:rPr>
              <a:t>Chaum</a:t>
            </a:r>
            <a:r>
              <a:rPr lang="zh-CN" altLang="en-US" sz="2000" dirty="0" smtClean="0">
                <a:latin typeface="Times New Roman" pitchFamily="18" charset="0"/>
              </a:rPr>
              <a:t>曾提出第一个实现盲签名的算法，他采用了</a:t>
            </a:r>
            <a:r>
              <a:rPr lang="en-US" altLang="zh-CN" sz="2000" dirty="0" smtClean="0">
                <a:latin typeface="Times New Roman" pitchFamily="18" charset="0"/>
              </a:rPr>
              <a:t>RSA</a:t>
            </a:r>
            <a:r>
              <a:rPr lang="zh-CN" altLang="en-US" sz="2000" dirty="0" smtClean="0">
                <a:latin typeface="Times New Roman" pitchFamily="18" charset="0"/>
              </a:rPr>
              <a:t>算法。令</a:t>
            </a:r>
            <a:r>
              <a:rPr lang="en-US" altLang="zh-CN" sz="2000" dirty="0" smtClean="0">
                <a:latin typeface="Times New Roman" pitchFamily="18" charset="0"/>
              </a:rPr>
              <a:t>B</a:t>
            </a:r>
            <a:r>
              <a:rPr lang="zh-CN" altLang="en-US" sz="2000" dirty="0" smtClean="0">
                <a:latin typeface="Times New Roman" pitchFamily="18" charset="0"/>
              </a:rPr>
              <a:t>的公钥为</a:t>
            </a:r>
            <a:r>
              <a:rPr lang="en-US" altLang="zh-CN" sz="2000" i="1" dirty="0" smtClean="0">
                <a:latin typeface="Times New Roman" pitchFamily="18" charset="0"/>
              </a:rPr>
              <a:t>e</a:t>
            </a:r>
            <a:r>
              <a:rPr lang="en-US" altLang="zh-CN" sz="2000" dirty="0" smtClean="0">
                <a:latin typeface="Times New Roman" pitchFamily="18" charset="0"/>
              </a:rPr>
              <a:t>，</a:t>
            </a:r>
            <a:r>
              <a:rPr lang="zh-CN" altLang="en-US" sz="2000" dirty="0" smtClean="0">
                <a:latin typeface="Times New Roman" pitchFamily="18" charset="0"/>
              </a:rPr>
              <a:t>秘密钥为</a:t>
            </a:r>
            <a:r>
              <a:rPr lang="en-US" altLang="zh-CN" sz="2000" i="1" dirty="0" smtClean="0">
                <a:latin typeface="Times New Roman" pitchFamily="18" charset="0"/>
              </a:rPr>
              <a:t>d</a:t>
            </a:r>
            <a:r>
              <a:rPr lang="en-US" altLang="zh-CN" sz="2000" dirty="0" smtClean="0">
                <a:latin typeface="Times New Roman" pitchFamily="18" charset="0"/>
              </a:rPr>
              <a:t>，</a:t>
            </a:r>
            <a:r>
              <a:rPr lang="zh-CN" altLang="en-US" sz="2000" dirty="0" smtClean="0">
                <a:latin typeface="Times New Roman" pitchFamily="18" charset="0"/>
              </a:rPr>
              <a:t>模为</a:t>
            </a:r>
            <a:r>
              <a:rPr lang="en-US" altLang="zh-CN" sz="2000" i="1" dirty="0" smtClean="0">
                <a:latin typeface="Times New Roman" pitchFamily="18" charset="0"/>
              </a:rPr>
              <a:t>n</a:t>
            </a:r>
            <a:r>
              <a:rPr lang="en-US" altLang="zh-CN" sz="2000" dirty="0" smtClean="0">
                <a:latin typeface="Times New Roman" pitchFamily="18" charset="0"/>
              </a:rPr>
              <a:t>。</a:t>
            </a:r>
          </a:p>
          <a:p>
            <a:pPr>
              <a:lnSpc>
                <a:spcPct val="110000"/>
              </a:lnSpc>
              <a:spcBef>
                <a:spcPts val="600"/>
              </a:spcBef>
              <a:buNone/>
            </a:pPr>
            <a:r>
              <a:rPr lang="en-US" altLang="zh-CN" sz="2000" dirty="0" smtClean="0">
                <a:latin typeface="Times New Roman" pitchFamily="18" charset="0"/>
              </a:rPr>
              <a:t>(a) A</a:t>
            </a:r>
            <a:r>
              <a:rPr lang="zh-CN" altLang="en-US" sz="2000" dirty="0" smtClean="0">
                <a:latin typeface="Times New Roman" pitchFamily="18" charset="0"/>
              </a:rPr>
              <a:t>需要</a:t>
            </a:r>
            <a:r>
              <a:rPr lang="en-US" altLang="zh-CN" sz="2000" dirty="0" smtClean="0">
                <a:latin typeface="Times New Roman" pitchFamily="18" charset="0"/>
              </a:rPr>
              <a:t>B</a:t>
            </a:r>
            <a:r>
              <a:rPr lang="zh-CN" altLang="en-US" sz="2000" dirty="0" smtClean="0">
                <a:latin typeface="Times New Roman" pitchFamily="18" charset="0"/>
              </a:rPr>
              <a:t>对消息</a:t>
            </a:r>
            <a:r>
              <a:rPr lang="en-US" altLang="zh-CN" sz="2000" i="1" dirty="0" smtClean="0">
                <a:latin typeface="Times New Roman" pitchFamily="18" charset="0"/>
              </a:rPr>
              <a:t>m</a:t>
            </a:r>
            <a:r>
              <a:rPr lang="zh-CN" altLang="en-US" sz="2000" dirty="0" smtClean="0">
                <a:latin typeface="Times New Roman" pitchFamily="18" charset="0"/>
              </a:rPr>
              <a:t>进行盲签名，选1&lt;</a:t>
            </a:r>
            <a:r>
              <a:rPr lang="en-US" altLang="zh-CN" sz="2000" i="1" dirty="0" smtClean="0">
                <a:latin typeface="Times New Roman" pitchFamily="18" charset="0"/>
              </a:rPr>
              <a:t>k</a:t>
            </a:r>
            <a:r>
              <a:rPr lang="en-US" altLang="zh-CN" sz="2000" dirty="0" smtClean="0">
                <a:latin typeface="Times New Roman" pitchFamily="18" charset="0"/>
              </a:rPr>
              <a:t>&lt; </a:t>
            </a:r>
            <a:r>
              <a:rPr lang="en-US" altLang="zh-CN" sz="2000" i="1"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作</a:t>
            </a:r>
            <a:r>
              <a:rPr lang="en-US" altLang="zh-CN" sz="2000" i="1" dirty="0" smtClean="0">
                <a:latin typeface="Times New Roman" pitchFamily="18" charset="0"/>
              </a:rPr>
              <a:t>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mk</a:t>
            </a:r>
            <a:r>
              <a:rPr lang="en-US" altLang="zh-CN" sz="2000" i="1" baseline="30000" dirty="0" err="1" smtClean="0">
                <a:latin typeface="Times New Roman" pitchFamily="18" charset="0"/>
              </a:rPr>
              <a:t>e</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n</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B</a:t>
            </a:r>
            <a:r>
              <a:rPr lang="zh-CN" altLang="en-US" sz="2000" dirty="0" smtClean="0">
                <a:latin typeface="Times New Roman" pitchFamily="18" charset="0"/>
              </a:rPr>
              <a:t>。 </a:t>
            </a:r>
          </a:p>
          <a:p>
            <a:pPr>
              <a:lnSpc>
                <a:spcPct val="110000"/>
              </a:lnSpc>
              <a:spcBef>
                <a:spcPts val="600"/>
              </a:spcBef>
              <a:buNone/>
            </a:pPr>
            <a:r>
              <a:rPr lang="en-US" altLang="zh-CN" sz="2000" dirty="0" smtClean="0">
                <a:latin typeface="Times New Roman" pitchFamily="18" charset="0"/>
              </a:rPr>
              <a:t>(b) B</a:t>
            </a:r>
            <a:r>
              <a:rPr lang="zh-CN" altLang="en-US" sz="2000" dirty="0" smtClean="0">
                <a:latin typeface="Times New Roman" pitchFamily="18" charset="0"/>
              </a:rPr>
              <a:t>对</a:t>
            </a:r>
            <a:r>
              <a:rPr lang="en-US" altLang="zh-CN" sz="2000" i="1" dirty="0" smtClean="0">
                <a:latin typeface="Times New Roman" pitchFamily="18" charset="0"/>
              </a:rPr>
              <a:t>t</a:t>
            </a:r>
            <a:r>
              <a:rPr lang="zh-CN" altLang="en-US" sz="2000" dirty="0" smtClean="0">
                <a:latin typeface="Times New Roman" pitchFamily="18" charset="0"/>
              </a:rPr>
              <a:t>签名,  </a:t>
            </a:r>
            <a:r>
              <a:rPr lang="en-US" altLang="zh-CN" sz="2000" i="1" dirty="0" smtClean="0">
                <a:latin typeface="Times New Roman" pitchFamily="18" charset="0"/>
              </a:rPr>
              <a:t>t</a:t>
            </a:r>
            <a:r>
              <a:rPr lang="en-US" altLang="zh-CN" sz="2000" i="1" baseline="30000" dirty="0" smtClean="0">
                <a:latin typeface="Times New Roman" pitchFamily="18" charset="0"/>
              </a:rPr>
              <a:t>d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err="1" smtClean="0">
                <a:latin typeface="Times New Roman" pitchFamily="18" charset="0"/>
              </a:rPr>
              <a:t>mk</a:t>
            </a:r>
            <a:r>
              <a:rPr lang="en-US" altLang="zh-CN" sz="2000" i="1" baseline="30000" dirty="0" err="1" smtClean="0">
                <a:latin typeface="Times New Roman" pitchFamily="18" charset="0"/>
              </a:rPr>
              <a:t>e</a:t>
            </a:r>
            <a:r>
              <a:rPr lang="en-US" altLang="zh-CN" sz="2000" dirty="0" smtClean="0">
                <a:latin typeface="Times New Roman" pitchFamily="18" charset="0"/>
              </a:rPr>
              <a:t>)</a:t>
            </a:r>
            <a:r>
              <a:rPr lang="en-US" altLang="zh-CN" sz="2000" i="1" baseline="30000" dirty="0" smtClean="0">
                <a:latin typeface="Times New Roman" pitchFamily="18" charset="0"/>
              </a:rPr>
              <a:t>d</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n</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a:t>
            </a:r>
            <a:r>
              <a:rPr lang="zh-CN" altLang="en-US" sz="2000" dirty="0" smtClean="0">
                <a:latin typeface="Times New Roman" pitchFamily="18" charset="0"/>
              </a:rPr>
              <a:t>。</a:t>
            </a:r>
          </a:p>
          <a:p>
            <a:pPr algn="just">
              <a:lnSpc>
                <a:spcPct val="110000"/>
              </a:lnSpc>
              <a:spcBef>
                <a:spcPts val="600"/>
              </a:spcBef>
              <a:buFontTx/>
              <a:buNone/>
            </a:pPr>
            <a:r>
              <a:rPr lang="en-US" altLang="zh-CN" sz="2000" dirty="0" smtClean="0">
                <a:latin typeface="Times New Roman" pitchFamily="18" charset="0"/>
              </a:rPr>
              <a:t>(c) A</a:t>
            </a:r>
            <a:r>
              <a:rPr lang="zh-CN" altLang="en-US" sz="2000" dirty="0" smtClean="0">
                <a:latin typeface="Times New Roman" pitchFamily="18" charset="0"/>
              </a:rPr>
              <a:t>计算 </a:t>
            </a:r>
            <a:r>
              <a:rPr lang="en-US" altLang="zh-CN" sz="2000" i="1" dirty="0" smtClean="0">
                <a:latin typeface="Times New Roman" pitchFamily="18" charset="0"/>
              </a:rPr>
              <a:t>s</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t</a:t>
            </a:r>
            <a:r>
              <a:rPr lang="en-US" altLang="zh-CN" sz="2000" i="1" baseline="30000" dirty="0" smtClean="0">
                <a:latin typeface="Times New Roman" pitchFamily="18" charset="0"/>
              </a:rPr>
              <a:t>d</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n</a:t>
            </a:r>
            <a:r>
              <a:rPr lang="en-US" altLang="zh-CN" sz="2000" dirty="0" smtClean="0">
                <a:latin typeface="Times New Roman" pitchFamily="18" charset="0"/>
              </a:rPr>
              <a:t>) </a:t>
            </a:r>
            <a:r>
              <a:rPr lang="zh-CN" altLang="en-US" sz="2000" dirty="0" smtClean="0">
                <a:latin typeface="Times New Roman" pitchFamily="18" charset="0"/>
              </a:rPr>
              <a:t>得</a:t>
            </a:r>
          </a:p>
          <a:p>
            <a:pPr algn="ctr">
              <a:lnSpc>
                <a:spcPct val="110000"/>
              </a:lnSpc>
              <a:spcBef>
                <a:spcPts val="600"/>
              </a:spcBef>
              <a:buFontTx/>
              <a:buNone/>
            </a:pPr>
            <a:r>
              <a:rPr lang="en-US" altLang="zh-CN" sz="2000" i="1" dirty="0" smtClean="0">
                <a:latin typeface="Times New Roman" pitchFamily="18" charset="0"/>
              </a:rPr>
              <a:t>s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err="1" smtClean="0">
                <a:latin typeface="Times New Roman" pitchFamily="18" charset="0"/>
              </a:rPr>
              <a:t>mk</a:t>
            </a:r>
            <a:r>
              <a:rPr lang="en-US" altLang="zh-CN" sz="2000" i="1" baseline="30000" dirty="0" err="1" smtClean="0">
                <a:latin typeface="Times New Roman" pitchFamily="18" charset="0"/>
              </a:rPr>
              <a:t>e</a:t>
            </a:r>
            <a:r>
              <a:rPr lang="en-US" altLang="zh-CN" sz="2000" dirty="0" smtClean="0">
                <a:latin typeface="Times New Roman" pitchFamily="18" charset="0"/>
              </a:rPr>
              <a:t>)</a:t>
            </a:r>
            <a:r>
              <a:rPr lang="en-US" altLang="zh-CN" sz="2000" i="1" baseline="30000" dirty="0" smtClean="0">
                <a:latin typeface="Times New Roman" pitchFamily="18" charset="0"/>
              </a:rPr>
              <a:t>d</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n</a:t>
            </a:r>
            <a:r>
              <a:rPr lang="en-US" altLang="zh-CN" sz="2000" dirty="0" smtClean="0">
                <a:latin typeface="Times New Roman" pitchFamily="18" charset="0"/>
              </a:rPr>
              <a:t>)</a:t>
            </a:r>
            <a:r>
              <a:rPr lang="en-US" altLang="zh-CN" sz="2000" baseline="30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m</a:t>
            </a:r>
            <a:r>
              <a:rPr lang="en-US" altLang="zh-CN" sz="2000" i="1" baseline="30000" dirty="0" err="1" smtClean="0">
                <a:latin typeface="Times New Roman" pitchFamily="18" charset="0"/>
              </a:rPr>
              <a:t>d</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endParaRPr lang="zh-CN" altLang="en-US" sz="2000" i="1" dirty="0" smtClean="0">
              <a:latin typeface="Times New Roman" pitchFamily="18" charset="0"/>
            </a:endParaRPr>
          </a:p>
          <a:p>
            <a:pPr algn="just">
              <a:lnSpc>
                <a:spcPct val="110000"/>
              </a:lnSpc>
              <a:spcBef>
                <a:spcPts val="600"/>
              </a:spcBef>
              <a:spcAft>
                <a:spcPts val="600"/>
              </a:spcAft>
              <a:buNone/>
            </a:pP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就是</a:t>
            </a:r>
            <a:r>
              <a:rPr lang="en-US" altLang="zh-CN" sz="2000" dirty="0" smtClean="0">
                <a:latin typeface="Times New Roman" pitchFamily="18" charset="0"/>
              </a:rPr>
              <a:t>B</a:t>
            </a:r>
            <a:r>
              <a:rPr lang="zh-CN" altLang="en-US" sz="2000" dirty="0" smtClean="0">
                <a:latin typeface="Times New Roman" pitchFamily="18" charset="0"/>
              </a:rPr>
              <a:t>对</a:t>
            </a:r>
            <a:r>
              <a:rPr lang="en-US" altLang="zh-CN" sz="2000" i="1" dirty="0" smtClean="0">
                <a:latin typeface="Times New Roman" pitchFamily="18" charset="0"/>
              </a:rPr>
              <a:t>m</a:t>
            </a:r>
            <a:r>
              <a:rPr lang="zh-CN" altLang="en-US" sz="2000" dirty="0" smtClean="0">
                <a:latin typeface="Times New Roman" pitchFamily="18" charset="0"/>
              </a:rPr>
              <a:t>按</a:t>
            </a:r>
            <a:r>
              <a:rPr lang="en-US" altLang="zh-CN" sz="2000" dirty="0" smtClean="0">
                <a:latin typeface="Times New Roman" pitchFamily="18" charset="0"/>
              </a:rPr>
              <a:t>RSA</a:t>
            </a:r>
            <a:r>
              <a:rPr lang="zh-CN" altLang="en-US" sz="2000" dirty="0" smtClean="0">
                <a:latin typeface="Times New Roman" pitchFamily="18" charset="0"/>
              </a:rPr>
              <a:t>体制的合法签名，任何知道公钥</a:t>
            </a:r>
            <a:r>
              <a:rPr lang="en-US" altLang="zh-CN" sz="2000" i="1" dirty="0" smtClean="0">
                <a:latin typeface="Times New Roman" pitchFamily="18" charset="0"/>
              </a:rPr>
              <a:t>e</a:t>
            </a:r>
            <a:r>
              <a:rPr lang="zh-CN" altLang="en-US" sz="2000" dirty="0" smtClean="0">
                <a:latin typeface="Times New Roman" pitchFamily="18" charset="0"/>
              </a:rPr>
              <a:t>的人都能验证</a:t>
            </a:r>
            <a:r>
              <a:rPr lang="en-US" altLang="zh-CN" sz="2000" i="1" dirty="0" smtClean="0">
                <a:latin typeface="Times New Roman" pitchFamily="18" charset="0"/>
              </a:rPr>
              <a:t>s</a:t>
            </a:r>
            <a:r>
              <a:rPr lang="en-US" altLang="zh-CN" sz="2000" i="1" baseline="30000" dirty="0" smtClean="0">
                <a:latin typeface="Times New Roman" pitchFamily="18" charset="0"/>
              </a:rPr>
              <a:t>e</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p>
          <a:p>
            <a:pPr eaLnBrk="1" hangingPunct="1">
              <a:lnSpc>
                <a:spcPct val="110000"/>
              </a:lnSpc>
              <a:spcBef>
                <a:spcPts val="600"/>
              </a:spcBef>
            </a:pPr>
            <a:endParaRPr lang="en-US" altLang="zh-CN" sz="2000"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特殊用途的签名体制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6.6.2 </a:t>
            </a:r>
            <a:r>
              <a:rPr lang="zh-CN" altLang="en-US" dirty="0" smtClean="0"/>
              <a:t>环签名</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spcBef>
                <a:spcPts val="600"/>
              </a:spcBef>
            </a:pPr>
            <a:r>
              <a:rPr lang="zh-CN" altLang="en-US" sz="2000" dirty="0" smtClean="0">
                <a:latin typeface="Times New Roman" pitchFamily="18" charset="0"/>
                <a:sym typeface="Symbol" pitchFamily="18" charset="2"/>
              </a:rPr>
              <a:t>群签名所提供的签名者匿名性是有限的，即群管理者能够识别签名者，而环签名则能够实现更好的匿名性，以</a:t>
            </a:r>
            <a:r>
              <a:rPr lang="en-US" altLang="zh-CN" sz="2000" dirty="0" smtClean="0">
                <a:latin typeface="Times New Roman" pitchFamily="18" charset="0"/>
                <a:sym typeface="Symbol" pitchFamily="18" charset="2"/>
              </a:rPr>
              <a:t>RSA</a:t>
            </a:r>
            <a:r>
              <a:rPr lang="zh-CN" altLang="en-US" sz="2000" dirty="0" smtClean="0">
                <a:latin typeface="Times New Roman" pitchFamily="18" charset="0"/>
                <a:sym typeface="Symbol" pitchFamily="18" charset="2"/>
              </a:rPr>
              <a:t>体制为例</a:t>
            </a:r>
            <a:endParaRPr lang="en-US" altLang="zh-CN" sz="2000" dirty="0" smtClean="0">
              <a:latin typeface="Times New Roman" pitchFamily="18" charset="0"/>
              <a:sym typeface="Symbol" pitchFamily="18" charset="2"/>
            </a:endParaRPr>
          </a:p>
          <a:p>
            <a:pPr eaLnBrk="1" hangingPunct="1">
              <a:spcBef>
                <a:spcPts val="600"/>
              </a:spcBef>
            </a:pPr>
            <a:r>
              <a:rPr lang="zh-CN" altLang="en-US" sz="2000" dirty="0" smtClean="0">
                <a:latin typeface="Times New Roman" pitchFamily="18" charset="0"/>
                <a:sym typeface="Symbol" pitchFamily="18" charset="2"/>
              </a:rPr>
              <a:t>签名者</a:t>
            </a:r>
            <a:r>
              <a:rPr lang="zh-CN" altLang="en-US" sz="2000" dirty="0" smtClean="0">
                <a:latin typeface="Times New Roman" pitchFamily="18" charset="0"/>
                <a:sym typeface="Symbol" pitchFamily="18" charset="2"/>
              </a:rPr>
              <a:t>可在</a:t>
            </a:r>
            <a:r>
              <a:rPr lang="zh-CN" altLang="en-US" sz="2000" dirty="0" smtClean="0">
                <a:latin typeface="Times New Roman" pitchFamily="18" charset="0"/>
                <a:sym typeface="Symbol" pitchFamily="18" charset="2"/>
              </a:rPr>
              <a:t>组织内部</a:t>
            </a:r>
            <a:r>
              <a:rPr lang="zh-CN" altLang="en-US" sz="2000" dirty="0" smtClean="0">
                <a:latin typeface="Times New Roman" pitchFamily="18" charset="0"/>
                <a:sym typeface="Symbol" pitchFamily="18" charset="2"/>
              </a:rPr>
              <a:t>任选</a:t>
            </a:r>
            <a:r>
              <a:rPr lang="en-US" altLang="zh-CN" sz="2000" i="1" dirty="0" smtClean="0">
                <a:latin typeface="Times New Roman" pitchFamily="18" charset="0"/>
                <a:sym typeface="Symbol" pitchFamily="18" charset="2"/>
              </a:rPr>
              <a:t>l</a:t>
            </a:r>
            <a:r>
              <a:rPr lang="zh-CN" altLang="en-US" sz="2000" dirty="0" smtClean="0">
                <a:latin typeface="Times New Roman" pitchFamily="18" charset="0"/>
                <a:sym typeface="Symbol" pitchFamily="18" charset="2"/>
              </a:rPr>
              <a:t>个人员的公钥</a:t>
            </a:r>
            <a:r>
              <a:rPr lang="en-US" altLang="zh-CN" sz="2000" i="1" dirty="0" smtClean="0">
                <a:latin typeface="Times New Roman" pitchFamily="18" charset="0"/>
                <a:sym typeface="Symbol" pitchFamily="18" charset="2"/>
              </a:rPr>
              <a:t>e</a:t>
            </a:r>
            <a:r>
              <a:rPr lang="en-US" altLang="zh-CN" sz="2000" baseline="-25000" dirty="0" smtClean="0">
                <a:latin typeface="Times New Roman" pitchFamily="18" charset="0"/>
                <a:sym typeface="Symbol" pitchFamily="18" charset="2"/>
              </a:rPr>
              <a:t>1</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e</a:t>
            </a:r>
            <a:r>
              <a:rPr lang="en-US" altLang="zh-CN" sz="2000" baseline="-25000" dirty="0" smtClean="0">
                <a:latin typeface="Times New Roman" pitchFamily="18" charset="0"/>
                <a:sym typeface="Symbol" pitchFamily="18" charset="2"/>
              </a:rPr>
              <a:t>2</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e</a:t>
            </a:r>
            <a:r>
              <a:rPr lang="en-US" altLang="zh-CN" sz="2000" i="1" baseline="-25000" dirty="0" smtClean="0">
                <a:latin typeface="Times New Roman" pitchFamily="18" charset="0"/>
                <a:sym typeface="Symbol" pitchFamily="18" charset="2"/>
              </a:rPr>
              <a:t>l</a:t>
            </a:r>
            <a:r>
              <a:rPr lang="zh-CN" altLang="en-US" sz="2000" dirty="0" smtClean="0">
                <a:latin typeface="Times New Roman" pitchFamily="18" charset="0"/>
                <a:sym typeface="Symbol" pitchFamily="18" charset="2"/>
              </a:rPr>
              <a:t>，其中</a:t>
            </a:r>
            <a:r>
              <a:rPr lang="en-US" altLang="zh-CN" sz="2000" i="1" dirty="0" err="1" smtClean="0">
                <a:latin typeface="Times New Roman" pitchFamily="18" charset="0"/>
                <a:sym typeface="Symbol" pitchFamily="18" charset="2"/>
              </a:rPr>
              <a:t>e</a:t>
            </a:r>
            <a:r>
              <a:rPr lang="en-US" altLang="zh-CN" sz="2000" i="1" baseline="-25000" dirty="0" err="1" smtClean="0">
                <a:latin typeface="Times New Roman" pitchFamily="18" charset="0"/>
                <a:sym typeface="Symbol" pitchFamily="18" charset="2"/>
              </a:rPr>
              <a:t>s</a:t>
            </a:r>
            <a:r>
              <a:rPr lang="zh-CN" altLang="en-US" sz="2000" dirty="0" smtClean="0">
                <a:latin typeface="Times New Roman" pitchFamily="18" charset="0"/>
                <a:sym typeface="Symbol" pitchFamily="18" charset="2"/>
              </a:rPr>
              <a:t>是签名者本人的公钥，选择</a:t>
            </a:r>
            <a:r>
              <a:rPr lang="en-US" altLang="zh-CN" sz="2000" i="1" dirty="0" smtClean="0">
                <a:latin typeface="Times New Roman" pitchFamily="18" charset="0"/>
                <a:sym typeface="Symbol" pitchFamily="18" charset="2"/>
              </a:rPr>
              <a:t>l</a:t>
            </a:r>
            <a:r>
              <a:rPr lang="en-US" altLang="zh-CN" sz="2000" dirty="0" smtClean="0">
                <a:latin typeface="Times New Roman" pitchFamily="18" charset="0"/>
                <a:sym typeface="Symbol" pitchFamily="18" charset="2"/>
              </a:rPr>
              <a:t>-1</a:t>
            </a:r>
            <a:r>
              <a:rPr lang="zh-CN" altLang="en-US" sz="2000" dirty="0" smtClean="0">
                <a:latin typeface="Times New Roman" pitchFamily="18" charset="0"/>
                <a:sym typeface="Symbol" pitchFamily="18" charset="2"/>
              </a:rPr>
              <a:t>个随机数</a:t>
            </a:r>
            <a:r>
              <a:rPr lang="en-US" altLang="zh-CN" sz="2000" i="1" dirty="0" smtClean="0">
                <a:latin typeface="Times New Roman" pitchFamily="18" charset="0"/>
                <a:sym typeface="Symbol" pitchFamily="18" charset="2"/>
              </a:rPr>
              <a:t>x</a:t>
            </a:r>
            <a:r>
              <a:rPr lang="en-US" altLang="zh-CN" sz="2000" i="1" baseline="-25000" dirty="0" smtClean="0">
                <a:latin typeface="Times New Roman" pitchFamily="18" charset="0"/>
                <a:sym typeface="Symbol" pitchFamily="18" charset="2"/>
              </a:rPr>
              <a:t>i</a:t>
            </a:r>
            <a:r>
              <a:rPr lang="zh-CN" altLang="en-US" sz="2000" dirty="0" smtClean="0">
                <a:latin typeface="Times New Roman" pitchFamily="18" charset="0"/>
                <a:sym typeface="Symbol" pitchFamily="18" charset="2"/>
              </a:rPr>
              <a:t>，并计算</a:t>
            </a:r>
            <a:r>
              <a:rPr lang="en-US" altLang="zh-CN" sz="2000" i="1" dirty="0" err="1" smtClean="0">
                <a:latin typeface="Times New Roman" pitchFamily="18" charset="0"/>
                <a:sym typeface="Symbol" pitchFamily="18" charset="2"/>
              </a:rPr>
              <a:t>y</a:t>
            </a:r>
            <a:r>
              <a:rPr lang="en-US" altLang="zh-CN" sz="2000" i="1" baseline="-25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x</a:t>
            </a:r>
            <a:r>
              <a:rPr lang="en-US" altLang="zh-CN" sz="2000" i="1" baseline="-25000" dirty="0" err="1" smtClean="0">
                <a:latin typeface="Times New Roman" pitchFamily="18" charset="0"/>
                <a:sym typeface="Symbol" pitchFamily="18" charset="2"/>
              </a:rPr>
              <a:t>i</a:t>
            </a:r>
            <a:r>
              <a:rPr lang="en-US" altLang="zh-CN" sz="2000" i="1" baseline="30000" dirty="0" err="1" smtClean="0">
                <a:latin typeface="Times New Roman" pitchFamily="18" charset="0"/>
                <a:sym typeface="Symbol" pitchFamily="18" charset="2"/>
              </a:rPr>
              <a:t>e</a:t>
            </a:r>
            <a:r>
              <a:rPr lang="en-US" altLang="zh-CN" sz="1400" i="1" baseline="30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 </a:t>
            </a:r>
            <a:r>
              <a:rPr lang="en-US" altLang="zh-CN" sz="2000" dirty="0" err="1" smtClean="0">
                <a:latin typeface="Times New Roman" pitchFamily="18" charset="0"/>
                <a:sym typeface="Symbol" pitchFamily="18" charset="2"/>
              </a:rPr>
              <a:t>modn</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1</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i</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l</a:t>
            </a:r>
            <a:r>
              <a:rPr lang="zh-CN" altLang="en-US" sz="2000" dirty="0" smtClean="0">
                <a:latin typeface="Times New Roman" pitchFamily="18" charset="0"/>
                <a:sym typeface="Symbol"/>
              </a:rPr>
              <a:t>，且</a:t>
            </a:r>
            <a:r>
              <a:rPr lang="en-US" altLang="zh-CN" sz="2000" i="1" dirty="0" err="1" smtClean="0">
                <a:latin typeface="Times New Roman" pitchFamily="18" charset="0"/>
                <a:sym typeface="Symbol"/>
              </a:rPr>
              <a:t>i</a:t>
            </a:r>
            <a:r>
              <a:rPr lang="en-US" altLang="zh-CN" sz="2000" dirty="0" err="1" smtClean="0">
                <a:latin typeface="Times New Roman" pitchFamily="18" charset="0"/>
                <a:sym typeface="Symbol"/>
              </a:rPr>
              <a:t></a:t>
            </a:r>
            <a:r>
              <a:rPr lang="en-US" altLang="zh-CN" sz="2000" i="1" dirty="0" err="1" smtClean="0">
                <a:latin typeface="Times New Roman" pitchFamily="18" charset="0"/>
                <a:sym typeface="Symbol"/>
              </a:rPr>
              <a:t>s</a:t>
            </a:r>
            <a:r>
              <a:rPr lang="zh-CN" altLang="en-US" sz="2000" dirty="0" smtClean="0">
                <a:latin typeface="Times New Roman" pitchFamily="18" charset="0"/>
                <a:sym typeface="Symbol" pitchFamily="18" charset="2"/>
              </a:rPr>
              <a:t>。</a:t>
            </a:r>
            <a:endParaRPr lang="en-US" altLang="zh-CN" sz="2000" dirty="0" smtClean="0">
              <a:latin typeface="Times New Roman" pitchFamily="18" charset="0"/>
              <a:sym typeface="Symbol" pitchFamily="18" charset="2"/>
            </a:endParaRPr>
          </a:p>
          <a:p>
            <a:pPr eaLnBrk="1" hangingPunct="1">
              <a:spcBef>
                <a:spcPts val="600"/>
              </a:spcBef>
            </a:pPr>
            <a:r>
              <a:rPr lang="zh-CN" altLang="en-US" sz="2000" dirty="0" smtClean="0">
                <a:latin typeface="Times New Roman" pitchFamily="18" charset="0"/>
                <a:cs typeface="Arial" charset="0"/>
                <a:sym typeface="Symbol" pitchFamily="18" charset="2"/>
              </a:rPr>
              <a:t>计算</a:t>
            </a:r>
            <a:r>
              <a:rPr lang="en-US" altLang="zh-CN" sz="2000" i="1" dirty="0" smtClean="0">
                <a:latin typeface="Times New Roman" pitchFamily="18" charset="0"/>
                <a:cs typeface="Arial" charset="0"/>
                <a:sym typeface="Symbol" pitchFamily="18" charset="2"/>
              </a:rPr>
              <a:t>k</a:t>
            </a:r>
            <a:r>
              <a:rPr lang="en-US" altLang="zh-CN" sz="2000" dirty="0" smtClean="0">
                <a:latin typeface="Times New Roman" pitchFamily="18" charset="0"/>
                <a:cs typeface="Arial" charset="0"/>
                <a:sym typeface="Symbol" pitchFamily="18" charset="2"/>
              </a:rPr>
              <a:t>=</a:t>
            </a:r>
            <a:r>
              <a:rPr lang="en-US" altLang="zh-CN" sz="2000" i="1" dirty="0" smtClean="0">
                <a:latin typeface="Times New Roman" pitchFamily="18" charset="0"/>
                <a:cs typeface="Arial" charset="0"/>
                <a:sym typeface="Symbol" pitchFamily="18" charset="2"/>
              </a:rPr>
              <a:t>hash</a:t>
            </a:r>
            <a:r>
              <a:rPr lang="en-US" altLang="zh-CN" sz="2000" dirty="0" smtClean="0">
                <a:latin typeface="Times New Roman" pitchFamily="18" charset="0"/>
                <a:cs typeface="Arial" charset="0"/>
                <a:sym typeface="Symbol" pitchFamily="18" charset="2"/>
              </a:rPr>
              <a:t>(</a:t>
            </a:r>
            <a:r>
              <a:rPr lang="en-US" altLang="zh-CN" sz="2000" i="1" dirty="0" smtClean="0">
                <a:latin typeface="Times New Roman" pitchFamily="18" charset="0"/>
                <a:cs typeface="Arial" charset="0"/>
                <a:sym typeface="Symbol" pitchFamily="18" charset="2"/>
              </a:rPr>
              <a:t>m</a:t>
            </a:r>
            <a:r>
              <a:rPr lang="en-US" altLang="zh-CN" sz="2000" dirty="0" smtClean="0">
                <a:latin typeface="Times New Roman" pitchFamily="18" charset="0"/>
                <a:cs typeface="Arial" charset="0"/>
                <a:sym typeface="Symbol" pitchFamily="18" charset="2"/>
              </a:rPr>
              <a:t>)</a:t>
            </a:r>
            <a:r>
              <a:rPr lang="zh-CN" altLang="en-US" sz="2000" dirty="0" smtClean="0">
                <a:latin typeface="Times New Roman" pitchFamily="18" charset="0"/>
                <a:cs typeface="Arial" charset="0"/>
                <a:sym typeface="Symbol" pitchFamily="18" charset="2"/>
              </a:rPr>
              <a:t>，</a:t>
            </a:r>
            <a:r>
              <a:rPr lang="en-US" altLang="zh-CN" sz="2000" i="1" dirty="0" smtClean="0">
                <a:latin typeface="Times New Roman" pitchFamily="18" charset="0"/>
                <a:cs typeface="Arial" charset="0"/>
                <a:sym typeface="Symbol" pitchFamily="18" charset="2"/>
              </a:rPr>
              <a:t>m</a:t>
            </a:r>
            <a:r>
              <a:rPr lang="zh-CN" altLang="en-US" sz="2000" dirty="0" smtClean="0">
                <a:latin typeface="Times New Roman" pitchFamily="18" charset="0"/>
                <a:cs typeface="Arial" charset="0"/>
                <a:sym typeface="Symbol" pitchFamily="18" charset="2"/>
              </a:rPr>
              <a:t>是签名的消息，</a:t>
            </a:r>
            <a:r>
              <a:rPr lang="en-US" altLang="zh-CN" sz="2000" i="1" dirty="0" err="1" smtClean="0">
                <a:latin typeface="Times New Roman" pitchFamily="18" charset="0"/>
                <a:cs typeface="Arial" charset="0"/>
                <a:sym typeface="Symbol" pitchFamily="18" charset="2"/>
              </a:rPr>
              <a:t>E</a:t>
            </a:r>
            <a:r>
              <a:rPr lang="en-US" altLang="zh-CN" sz="2000" i="1" baseline="-25000" dirty="0" err="1" smtClean="0">
                <a:latin typeface="Times New Roman" pitchFamily="18" charset="0"/>
                <a:cs typeface="Arial" charset="0"/>
                <a:sym typeface="Symbol" pitchFamily="18" charset="2"/>
              </a:rPr>
              <a:t>k</a:t>
            </a:r>
            <a:r>
              <a:rPr lang="zh-CN" altLang="en-US" sz="2000" dirty="0" smtClean="0">
                <a:latin typeface="Times New Roman" pitchFamily="18" charset="0"/>
                <a:cs typeface="Arial" charset="0"/>
                <a:sym typeface="Symbol" pitchFamily="18" charset="2"/>
              </a:rPr>
              <a:t>和</a:t>
            </a:r>
            <a:r>
              <a:rPr lang="en-US" altLang="zh-CN" sz="2000" i="1" dirty="0" err="1" smtClean="0">
                <a:latin typeface="Times New Roman" pitchFamily="18" charset="0"/>
                <a:cs typeface="Arial" charset="0"/>
                <a:sym typeface="Symbol" pitchFamily="18" charset="2"/>
              </a:rPr>
              <a:t>D</a:t>
            </a:r>
            <a:r>
              <a:rPr lang="en-US" altLang="zh-CN" sz="2000" i="1" baseline="-25000" dirty="0" err="1" smtClean="0">
                <a:latin typeface="Times New Roman" pitchFamily="18" charset="0"/>
                <a:cs typeface="Arial" charset="0"/>
                <a:sym typeface="Symbol" pitchFamily="18" charset="2"/>
              </a:rPr>
              <a:t>k</a:t>
            </a:r>
            <a:r>
              <a:rPr lang="zh-CN" altLang="en-US" sz="2000" dirty="0" smtClean="0">
                <a:latin typeface="Times New Roman" pitchFamily="18" charset="0"/>
                <a:cs typeface="Arial" charset="0"/>
                <a:sym typeface="Symbol" pitchFamily="18" charset="2"/>
              </a:rPr>
              <a:t>是对称加解密</a:t>
            </a:r>
            <a:r>
              <a:rPr lang="zh-CN" altLang="en-US" sz="2000" dirty="0" smtClean="0">
                <a:latin typeface="Times New Roman" pitchFamily="18" charset="0"/>
                <a:cs typeface="Arial" charset="0"/>
                <a:sym typeface="Symbol" pitchFamily="18" charset="2"/>
              </a:rPr>
              <a:t>算法</a:t>
            </a:r>
            <a:endParaRPr lang="en-US" altLang="zh-CN" sz="2000" i="1" dirty="0" smtClean="0">
              <a:latin typeface="Times New Roman" pitchFamily="18" charset="0"/>
              <a:cs typeface="Arial" charset="0"/>
              <a:sym typeface="Symbol" pitchFamily="18" charset="2"/>
            </a:endParaRPr>
          </a:p>
          <a:p>
            <a:pPr>
              <a:spcBef>
                <a:spcPts val="600"/>
              </a:spcBef>
            </a:pPr>
            <a:r>
              <a:rPr lang="en-US" altLang="zh-CN" sz="2000" dirty="0" smtClean="0">
                <a:latin typeface="Times New Roman" pitchFamily="18" charset="0"/>
                <a:cs typeface="Arial" charset="0"/>
                <a:sym typeface="Symbol" pitchFamily="18" charset="2"/>
              </a:rPr>
              <a:t>(1)  </a:t>
            </a:r>
            <a:r>
              <a:rPr lang="zh-CN" altLang="en-US" sz="2000" dirty="0" smtClean="0">
                <a:latin typeface="Times New Roman" pitchFamily="18" charset="0"/>
                <a:cs typeface="Arial" charset="0"/>
                <a:sym typeface="Symbol" pitchFamily="18" charset="2"/>
              </a:rPr>
              <a:t>随机</a:t>
            </a:r>
            <a:r>
              <a:rPr lang="zh-CN" altLang="en-US" sz="2000" dirty="0">
                <a:latin typeface="Times New Roman" pitchFamily="18" charset="0"/>
                <a:cs typeface="Arial" charset="0"/>
                <a:sym typeface="Symbol" pitchFamily="18" charset="2"/>
              </a:rPr>
              <a:t>选择</a:t>
            </a:r>
            <a:r>
              <a:rPr lang="en-US" altLang="zh-CN" sz="2000" i="1" dirty="0" smtClean="0">
                <a:latin typeface="Times New Roman" pitchFamily="18" charset="0"/>
                <a:cs typeface="Arial" charset="0"/>
                <a:sym typeface="Symbol" pitchFamily="18" charset="2"/>
              </a:rPr>
              <a:t>v</a:t>
            </a:r>
            <a:r>
              <a:rPr lang="zh-CN" altLang="en-US" sz="2000" dirty="0">
                <a:latin typeface="Times New Roman" pitchFamily="18" charset="0"/>
                <a:cs typeface="Arial" charset="0"/>
                <a:sym typeface="Symbol" pitchFamily="18" charset="2"/>
              </a:rPr>
              <a:t>，</a:t>
            </a:r>
            <a:r>
              <a:rPr lang="zh-CN" altLang="en-US" sz="2000" dirty="0" smtClean="0">
                <a:latin typeface="Times New Roman" pitchFamily="18" charset="0"/>
                <a:cs typeface="Arial" charset="0"/>
                <a:sym typeface="Symbol" pitchFamily="18" charset="2"/>
              </a:rPr>
              <a:t>计算</a:t>
            </a:r>
            <a:r>
              <a:rPr lang="en-US" altLang="zh-CN" sz="2000" i="1" dirty="0" smtClean="0">
                <a:latin typeface="Times New Roman" panose="02020603050405020304" pitchFamily="18" charset="0"/>
                <a:cs typeface="Times New Roman" panose="02020603050405020304" pitchFamily="18" charset="0"/>
                <a:sym typeface="Symbol"/>
              </a:rPr>
              <a:t></a:t>
            </a:r>
            <a:r>
              <a:rPr lang="zh-CN"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D</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i="1" baseline="-25000" dirty="0" smtClean="0">
                <a:latin typeface="Times New Roman" panose="02020603050405020304" pitchFamily="18" charset="0"/>
                <a:cs typeface="Times New Roman" panose="02020603050405020304" pitchFamily="18" charset="0"/>
              </a:rPr>
              <a:t>s</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i="1" dirty="0" smtClean="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D</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i="1" baseline="-25000" dirty="0" smtClean="0">
                <a:latin typeface="Times New Roman" panose="02020603050405020304" pitchFamily="18" charset="0"/>
                <a:cs typeface="Times New Roman" panose="02020603050405020304" pitchFamily="18" charset="0"/>
              </a:rPr>
              <a:t>s</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dirty="0" smtClean="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D</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i="1" dirty="0" smtClean="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D</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endParaRPr lang="zh-CN" altLang="zh-CN" sz="2000" dirty="0" smtClean="0">
              <a:latin typeface="Times New Roman" panose="02020603050405020304" pitchFamily="18" charset="0"/>
              <a:cs typeface="Times New Roman" panose="02020603050405020304" pitchFamily="18" charset="0"/>
            </a:endParaRPr>
          </a:p>
          <a:p>
            <a:pPr>
              <a:spcBef>
                <a:spcPts val="600"/>
              </a:spcBef>
            </a:pPr>
            <a:r>
              <a:rPr lang="en-US" altLang="zh-CN" sz="2000" dirty="0" smtClean="0">
                <a:latin typeface="Times New Roman" panose="02020603050405020304" pitchFamily="18" charset="0"/>
                <a:cs typeface="Times New Roman" panose="02020603050405020304" pitchFamily="18" charset="0"/>
                <a:sym typeface="Symbol"/>
              </a:rPr>
              <a:t>(2)</a:t>
            </a:r>
            <a:r>
              <a:rPr lang="en-US" altLang="zh-CN" sz="2000" i="1" dirty="0" smtClean="0">
                <a:latin typeface="Times New Roman" panose="02020603050405020304" pitchFamily="18" charset="0"/>
                <a:cs typeface="Times New Roman" panose="02020603050405020304" pitchFamily="18" charset="0"/>
                <a:sym typeface="Symbol"/>
              </a:rPr>
              <a:t>  </a:t>
            </a:r>
            <a:r>
              <a:rPr lang="zh-CN"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E</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i="1" baseline="-25000" dirty="0" smtClean="0">
                <a:latin typeface="Times New Roman" panose="02020603050405020304" pitchFamily="18" charset="0"/>
                <a:cs typeface="Times New Roman" panose="02020603050405020304" pitchFamily="18" charset="0"/>
              </a:rPr>
              <a:t>s</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i="1" dirty="0" smtClean="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E</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i="1" dirty="0" smtClean="0">
                <a:latin typeface="Times New Roman" panose="02020603050405020304" pitchFamily="18" charset="0"/>
                <a:cs typeface="Times New Roman" panose="02020603050405020304" pitchFamily="18" charset="0"/>
              </a:rPr>
              <a:t>E</a:t>
            </a:r>
            <a:r>
              <a:rPr lang="en-US" altLang="zh-CN" sz="2000" i="1" baseline="-25000"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i="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endParaRPr lang="zh-CN" altLang="zh-CN" sz="2000" dirty="0" smtClean="0">
              <a:latin typeface="Times New Roman" panose="02020603050405020304" pitchFamily="18" charset="0"/>
              <a:cs typeface="Times New Roman" panose="02020603050405020304" pitchFamily="18" charset="0"/>
            </a:endParaRPr>
          </a:p>
          <a:p>
            <a:pPr>
              <a:spcBef>
                <a:spcPts val="600"/>
              </a:spcBef>
            </a:pPr>
            <a:r>
              <a:rPr lang="en-US" altLang="zh-CN" sz="2000" dirty="0" smtClean="0">
                <a:latin typeface="Times New Roman" panose="02020603050405020304" pitchFamily="18" charset="0"/>
                <a:cs typeface="Times New Roman" panose="02020603050405020304" pitchFamily="18" charset="0"/>
                <a:sym typeface="Symbol"/>
              </a:rPr>
              <a:t>(3)</a:t>
            </a:r>
            <a:r>
              <a:rPr lang="en-US" altLang="zh-CN" sz="2000" i="1" dirty="0" smtClean="0">
                <a:latin typeface="Times New Roman" panose="02020603050405020304" pitchFamily="18" charset="0"/>
                <a:cs typeface="Times New Roman" panose="02020603050405020304" pitchFamily="18" charset="0"/>
                <a:sym typeface="Symbol"/>
              </a:rPr>
              <a:t>  </a:t>
            </a:r>
            <a:r>
              <a:rPr lang="en-US" altLang="zh-CN" sz="2000" i="1" dirty="0" err="1" smtClean="0">
                <a:latin typeface="Times New Roman" panose="02020603050405020304" pitchFamily="18" charset="0"/>
                <a:cs typeface="Times New Roman" panose="02020603050405020304" pitchFamily="18" charset="0"/>
              </a:rPr>
              <a:t>y</a:t>
            </a:r>
            <a:r>
              <a:rPr lang="en-US" altLang="zh-CN" sz="2000" i="1" baseline="-25000" dirty="0" err="1" smtClean="0">
                <a:latin typeface="Times New Roman" panose="02020603050405020304" pitchFamily="18" charset="0"/>
                <a:cs typeface="Times New Roman" panose="02020603050405020304" pitchFamily="18" charset="0"/>
              </a:rPr>
              <a:t>s</a:t>
            </a:r>
            <a:r>
              <a:rPr lang="zh-CN"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sym typeface="Symbol"/>
              </a:rPr>
              <a:t></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i="1" dirty="0" smtClean="0">
                <a:latin typeface="Times New Roman" panose="02020603050405020304" pitchFamily="18" charset="0"/>
                <a:cs typeface="Times New Roman" panose="02020603050405020304" pitchFamily="18" charset="0"/>
                <a:sym typeface="Symbol"/>
              </a:rPr>
              <a:t></a:t>
            </a:r>
          </a:p>
          <a:p>
            <a:pPr>
              <a:spcBef>
                <a:spcPts val="600"/>
              </a:spcBef>
            </a:pPr>
            <a:r>
              <a:rPr lang="en-US" altLang="zh-CN" sz="2000" dirty="0" smtClean="0">
                <a:latin typeface="Times New Roman" panose="02020603050405020304" pitchFamily="18" charset="0"/>
                <a:cs typeface="Times New Roman" panose="02020603050405020304" pitchFamily="18" charset="0"/>
                <a:sym typeface="Symbol"/>
              </a:rPr>
              <a:t>(4) </a:t>
            </a:r>
            <a:r>
              <a:rPr lang="zh-CN" altLang="en-US" sz="2000" dirty="0" smtClean="0">
                <a:latin typeface="Times New Roman" panose="02020603050405020304" pitchFamily="18" charset="0"/>
                <a:cs typeface="Times New Roman" panose="02020603050405020304" pitchFamily="18" charset="0"/>
                <a:sym typeface="Symbol"/>
              </a:rPr>
              <a:t>计算 </a:t>
            </a:r>
            <a:r>
              <a:rPr lang="en-US" altLang="zh-CN" sz="2000" i="1" dirty="0" err="1" smtClean="0">
                <a:latin typeface="Times New Roman" panose="02020603050405020304" pitchFamily="18" charset="0"/>
                <a:cs typeface="Times New Roman" panose="02020603050405020304" pitchFamily="18" charset="0"/>
                <a:sym typeface="Symbol"/>
              </a:rPr>
              <a:t>x</a:t>
            </a:r>
            <a:r>
              <a:rPr lang="en-US" altLang="zh-CN" sz="2000" i="1" baseline="-25000" dirty="0" err="1" smtClean="0">
                <a:latin typeface="Times New Roman" panose="02020603050405020304" pitchFamily="18" charset="0"/>
                <a:cs typeface="Times New Roman" panose="02020603050405020304" pitchFamily="18" charset="0"/>
                <a:sym typeface="Symbol"/>
              </a:rPr>
              <a:t>s</a:t>
            </a:r>
            <a:r>
              <a:rPr lang="en-US" altLang="zh-CN" sz="2000" i="1" dirty="0" smtClean="0">
                <a:latin typeface="Times New Roman" panose="02020603050405020304" pitchFamily="18" charset="0"/>
                <a:cs typeface="Times New Roman" panose="02020603050405020304" pitchFamily="18" charset="0"/>
                <a:sym typeface="Symbol"/>
              </a:rPr>
              <a:t>=</a:t>
            </a:r>
            <a:r>
              <a:rPr lang="en-US" altLang="zh-CN" sz="2000" i="1" dirty="0" err="1" smtClean="0">
                <a:latin typeface="Times New Roman" panose="02020603050405020304" pitchFamily="18" charset="0"/>
                <a:cs typeface="Times New Roman" panose="02020603050405020304" pitchFamily="18" charset="0"/>
                <a:sym typeface="Symbol"/>
              </a:rPr>
              <a:t>y</a:t>
            </a:r>
            <a:r>
              <a:rPr lang="en-US" altLang="zh-CN" sz="2000" i="1" baseline="-25000" dirty="0" err="1" smtClean="0">
                <a:latin typeface="Times New Roman" panose="02020603050405020304" pitchFamily="18" charset="0"/>
                <a:cs typeface="Times New Roman" panose="02020603050405020304" pitchFamily="18" charset="0"/>
                <a:sym typeface="Symbol"/>
              </a:rPr>
              <a:t>s</a:t>
            </a:r>
            <a:r>
              <a:rPr lang="en-US" altLang="zh-CN" sz="2000" i="1" baseline="30000" dirty="0" err="1" smtClean="0">
                <a:latin typeface="Times New Roman" panose="02020603050405020304" pitchFamily="18" charset="0"/>
                <a:cs typeface="Times New Roman" panose="02020603050405020304" pitchFamily="18" charset="0"/>
                <a:sym typeface="Symbol"/>
              </a:rPr>
              <a:t>d</a:t>
            </a:r>
            <a:r>
              <a:rPr lang="en-US" altLang="zh-CN" sz="1400" i="1" baseline="30000" dirty="0" err="1" smtClean="0">
                <a:latin typeface="Times New Roman" panose="02020603050405020304" pitchFamily="18" charset="0"/>
                <a:cs typeface="Times New Roman" panose="02020603050405020304" pitchFamily="18" charset="0"/>
                <a:sym typeface="Symbol"/>
              </a:rPr>
              <a:t>i</a:t>
            </a:r>
            <a:r>
              <a:rPr lang="en-US" altLang="zh-CN" sz="2000" i="1" baseline="30000" dirty="0" smtClean="0">
                <a:latin typeface="Times New Roman" panose="02020603050405020304" pitchFamily="18" charset="0"/>
                <a:cs typeface="Times New Roman" panose="02020603050405020304" pitchFamily="18" charset="0"/>
                <a:sym typeface="Symbol"/>
              </a:rPr>
              <a:t> </a:t>
            </a:r>
            <a:r>
              <a:rPr lang="en-US" altLang="zh-CN" sz="2000" i="1" dirty="0" err="1" smtClean="0">
                <a:latin typeface="Times New Roman" panose="02020603050405020304" pitchFamily="18" charset="0"/>
                <a:cs typeface="Times New Roman" panose="02020603050405020304" pitchFamily="18" charset="0"/>
                <a:sym typeface="Symbol"/>
              </a:rPr>
              <a:t>modn</a:t>
            </a:r>
            <a:endParaRPr lang="en-US" altLang="zh-CN" sz="2000" i="1" dirty="0" smtClean="0">
              <a:latin typeface="Times New Roman" panose="02020603050405020304" pitchFamily="18" charset="0"/>
              <a:cs typeface="Times New Roman" panose="02020603050405020304" pitchFamily="18" charset="0"/>
              <a:sym typeface="Symbol"/>
            </a:endParaRPr>
          </a:p>
          <a:p>
            <a:pPr>
              <a:spcBef>
                <a:spcPts val="600"/>
              </a:spcBef>
            </a:pPr>
            <a:r>
              <a:rPr lang="en-US" altLang="zh-CN" sz="2000" i="1" dirty="0" smtClean="0">
                <a:latin typeface="Times New Roman" panose="02020603050405020304" pitchFamily="18" charset="0"/>
                <a:cs typeface="Times New Roman" panose="02020603050405020304" pitchFamily="18" charset="0"/>
              </a:rPr>
              <a:t>S</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e</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e</a:t>
            </a:r>
            <a:r>
              <a:rPr lang="en-US" altLang="zh-CN" sz="2000" i="1" baseline="-25000"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x</a:t>
            </a:r>
            <a:r>
              <a:rPr lang="en-US" altLang="zh-CN" sz="2000" i="1" baseline="-25000" dirty="0" err="1"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即为</a:t>
            </a:r>
            <a:r>
              <a:rPr lang="en-US" altLang="zh-CN" sz="2000" dirty="0" smtClean="0">
                <a:latin typeface="Times New Roman" panose="02020603050405020304" pitchFamily="18" charset="0"/>
                <a:cs typeface="Times New Roman" panose="02020603050405020304" pitchFamily="18" charset="0"/>
              </a:rPr>
              <a:t>m</a:t>
            </a:r>
            <a:r>
              <a:rPr lang="zh-CN" altLang="en-US" sz="2000" dirty="0" smtClean="0">
                <a:latin typeface="Times New Roman" panose="02020603050405020304" pitchFamily="18" charset="0"/>
                <a:cs typeface="Times New Roman" panose="02020603050405020304" pitchFamily="18" charset="0"/>
              </a:rPr>
              <a:t>的签名</a:t>
            </a:r>
            <a:endParaRPr lang="en-US" altLang="zh-CN" sz="2000" dirty="0" smtClean="0">
              <a:latin typeface="Times New Roman" panose="02020603050405020304" pitchFamily="18" charset="0"/>
              <a:cs typeface="Times New Roman" panose="02020603050405020304" pitchFamily="18" charset="0"/>
            </a:endParaRPr>
          </a:p>
          <a:p>
            <a:pPr>
              <a:spcBef>
                <a:spcPts val="600"/>
              </a:spcBef>
            </a:pPr>
            <a:r>
              <a:rPr lang="zh-CN" altLang="en-US" sz="2000" dirty="0" smtClean="0">
                <a:latin typeface="Times New Roman" panose="02020603050405020304" pitchFamily="18" charset="0"/>
                <a:cs typeface="Times New Roman" panose="02020603050405020304" pitchFamily="18" charset="0"/>
              </a:rPr>
              <a:t>验证：计算</a:t>
            </a:r>
            <a:r>
              <a:rPr lang="en-US" altLang="zh-CN" sz="2000" i="1" dirty="0" err="1" smtClean="0">
                <a:latin typeface="Times New Roman" pitchFamily="18" charset="0"/>
                <a:cs typeface="Times New Roman" panose="02020603050405020304" pitchFamily="18" charset="0"/>
                <a:sym typeface="Symbol" pitchFamily="18" charset="2"/>
              </a:rPr>
              <a:t>y</a:t>
            </a:r>
            <a:r>
              <a:rPr lang="en-US" altLang="zh-CN" sz="2000" i="1" baseline="-25000" dirty="0" err="1" smtClean="0">
                <a:latin typeface="Times New Roman" pitchFamily="18" charset="0"/>
                <a:cs typeface="Times New Roman" panose="02020603050405020304" pitchFamily="18" charset="0"/>
                <a:sym typeface="Symbol" pitchFamily="18" charset="2"/>
              </a:rPr>
              <a:t>i</a:t>
            </a:r>
            <a:r>
              <a:rPr lang="en-US" altLang="zh-CN" sz="2000" dirty="0" smtClean="0">
                <a:latin typeface="Times New Roman" pitchFamily="18" charset="0"/>
                <a:cs typeface="Times New Roman" panose="02020603050405020304" pitchFamily="18" charset="0"/>
                <a:sym typeface="Symbol" pitchFamily="18" charset="2"/>
              </a:rPr>
              <a:t>=</a:t>
            </a:r>
            <a:r>
              <a:rPr lang="en-US" altLang="zh-CN" sz="2000" i="1" dirty="0" err="1" smtClean="0">
                <a:latin typeface="Times New Roman" pitchFamily="18" charset="0"/>
                <a:cs typeface="Times New Roman" panose="02020603050405020304" pitchFamily="18" charset="0"/>
                <a:sym typeface="Symbol" pitchFamily="18" charset="2"/>
              </a:rPr>
              <a:t>x</a:t>
            </a:r>
            <a:r>
              <a:rPr lang="en-US" altLang="zh-CN" sz="2000" i="1" baseline="-25000" dirty="0" err="1" smtClean="0">
                <a:latin typeface="Times New Roman" pitchFamily="18" charset="0"/>
                <a:cs typeface="Times New Roman" panose="02020603050405020304" pitchFamily="18" charset="0"/>
                <a:sym typeface="Symbol" pitchFamily="18" charset="2"/>
              </a:rPr>
              <a:t>i</a:t>
            </a:r>
            <a:r>
              <a:rPr lang="en-US" altLang="zh-CN" sz="2000" i="1" baseline="30000" dirty="0" err="1" smtClean="0">
                <a:latin typeface="Times New Roman" pitchFamily="18" charset="0"/>
                <a:cs typeface="Times New Roman" panose="02020603050405020304" pitchFamily="18" charset="0"/>
                <a:sym typeface="Symbol" pitchFamily="18" charset="2"/>
              </a:rPr>
              <a:t>e</a:t>
            </a:r>
            <a:r>
              <a:rPr lang="en-US" altLang="zh-CN" sz="1400" i="1" baseline="30000" dirty="0" err="1" smtClean="0">
                <a:latin typeface="Times New Roman" pitchFamily="18" charset="0"/>
                <a:cs typeface="Times New Roman" panose="02020603050405020304" pitchFamily="18" charset="0"/>
                <a:sym typeface="Symbol" pitchFamily="18" charset="2"/>
              </a:rPr>
              <a:t>i</a:t>
            </a:r>
            <a:r>
              <a:rPr lang="en-US" altLang="zh-CN" sz="2000" dirty="0" smtClean="0">
                <a:latin typeface="Times New Roman" pitchFamily="18" charset="0"/>
                <a:cs typeface="Times New Roman" panose="02020603050405020304" pitchFamily="18" charset="0"/>
                <a:sym typeface="Symbol" pitchFamily="18" charset="2"/>
              </a:rPr>
              <a:t> </a:t>
            </a:r>
            <a:r>
              <a:rPr lang="en-US" altLang="zh-CN" sz="2000" dirty="0" smtClean="0">
                <a:latin typeface="Times New Roman" pitchFamily="18" charset="0"/>
                <a:cs typeface="Times New Roman" panose="02020603050405020304" pitchFamily="18" charset="0"/>
                <a:sym typeface="Symbol" pitchFamily="18" charset="2"/>
              </a:rPr>
              <a:t>mod </a:t>
            </a:r>
            <a:r>
              <a:rPr lang="en-US" altLang="zh-CN" sz="2000" i="1" dirty="0" smtClean="0">
                <a:latin typeface="Times New Roman" pitchFamily="18" charset="0"/>
                <a:cs typeface="Times New Roman" panose="02020603050405020304" pitchFamily="18" charset="0"/>
                <a:sym typeface="Symbol" pitchFamily="18" charset="2"/>
              </a:rPr>
              <a:t>n</a:t>
            </a:r>
            <a:r>
              <a:rPr lang="zh-CN" altLang="en-US" sz="2000" dirty="0" smtClean="0">
                <a:latin typeface="Times New Roman" pitchFamily="18" charset="0"/>
                <a:cs typeface="Times New Roman" panose="02020603050405020304" pitchFamily="18" charset="0"/>
                <a:sym typeface="Symbol" pitchFamily="18" charset="2"/>
              </a:rPr>
              <a:t>，</a:t>
            </a:r>
            <a:r>
              <a:rPr lang="en-US" altLang="zh-CN" sz="2000" dirty="0" smtClean="0">
                <a:latin typeface="Times New Roman" pitchFamily="18" charset="0"/>
                <a:cs typeface="Times New Roman" panose="02020603050405020304" pitchFamily="18" charset="0"/>
                <a:sym typeface="Symbol" pitchFamily="18" charset="2"/>
              </a:rPr>
              <a:t>1</a:t>
            </a:r>
            <a:r>
              <a:rPr lang="en-US" altLang="zh-CN" sz="2000" dirty="0" smtClean="0">
                <a:latin typeface="Times New Roman" pitchFamily="18" charset="0"/>
                <a:cs typeface="Times New Roman" panose="02020603050405020304" pitchFamily="18" charset="0"/>
                <a:sym typeface="Symbol"/>
              </a:rPr>
              <a:t></a:t>
            </a:r>
            <a:r>
              <a:rPr lang="en-US" altLang="zh-CN" sz="2000" i="1" dirty="0" smtClean="0">
                <a:latin typeface="Times New Roman" pitchFamily="18" charset="0"/>
                <a:cs typeface="Times New Roman" panose="02020603050405020304" pitchFamily="18" charset="0"/>
                <a:sym typeface="Symbol"/>
              </a:rPr>
              <a:t>i</a:t>
            </a:r>
            <a:r>
              <a:rPr lang="en-US" altLang="zh-CN" sz="2000" dirty="0" smtClean="0">
                <a:latin typeface="Times New Roman" pitchFamily="18" charset="0"/>
                <a:cs typeface="Times New Roman" panose="02020603050405020304" pitchFamily="18" charset="0"/>
                <a:sym typeface="Symbol"/>
              </a:rPr>
              <a:t></a:t>
            </a:r>
            <a:r>
              <a:rPr lang="en-US" altLang="zh-CN" sz="2000" i="1" dirty="0" smtClean="0">
                <a:latin typeface="Times New Roman" pitchFamily="18" charset="0"/>
                <a:cs typeface="Times New Roman" panose="02020603050405020304" pitchFamily="18" charset="0"/>
                <a:sym typeface="Symbol"/>
              </a:rPr>
              <a:t>l</a:t>
            </a:r>
            <a:r>
              <a:rPr lang="zh-CN" altLang="en-US" sz="2000" dirty="0" smtClean="0">
                <a:latin typeface="Times New Roman" pitchFamily="18" charset="0"/>
                <a:cs typeface="Times New Roman" panose="02020603050405020304" pitchFamily="18" charset="0"/>
                <a:sym typeface="Symbol"/>
              </a:rPr>
              <a:t>，</a:t>
            </a:r>
            <a:r>
              <a:rPr lang="en-US" altLang="zh-CN" sz="2000" i="1" dirty="0" smtClean="0">
                <a:latin typeface="Times New Roman" pitchFamily="18" charset="0"/>
                <a:cs typeface="Times New Roman" panose="02020603050405020304" pitchFamily="18" charset="0"/>
                <a:sym typeface="Symbol" pitchFamily="18" charset="2"/>
              </a:rPr>
              <a:t> k</a:t>
            </a:r>
            <a:r>
              <a:rPr lang="en-US" altLang="zh-CN" sz="2000" dirty="0" smtClean="0">
                <a:latin typeface="Times New Roman" pitchFamily="18" charset="0"/>
                <a:cs typeface="Times New Roman" panose="02020603050405020304" pitchFamily="18" charset="0"/>
                <a:sym typeface="Symbol" pitchFamily="18" charset="2"/>
              </a:rPr>
              <a:t>=</a:t>
            </a:r>
            <a:r>
              <a:rPr lang="en-US" altLang="zh-CN" sz="2000" i="1" dirty="0" smtClean="0">
                <a:latin typeface="Times New Roman" pitchFamily="18" charset="0"/>
                <a:cs typeface="Times New Roman" panose="02020603050405020304" pitchFamily="18" charset="0"/>
                <a:sym typeface="Symbol" pitchFamily="18" charset="2"/>
              </a:rPr>
              <a:t>hash</a:t>
            </a:r>
            <a:r>
              <a:rPr lang="en-US" altLang="zh-CN" sz="2000" dirty="0" smtClean="0">
                <a:latin typeface="Times New Roman" pitchFamily="18" charset="0"/>
                <a:cs typeface="Times New Roman" panose="02020603050405020304" pitchFamily="18" charset="0"/>
                <a:sym typeface="Symbol" pitchFamily="18" charset="2"/>
              </a:rPr>
              <a:t>(</a:t>
            </a:r>
            <a:r>
              <a:rPr lang="en-US" altLang="zh-CN" sz="2000" i="1" dirty="0" smtClean="0">
                <a:latin typeface="Times New Roman" pitchFamily="18" charset="0"/>
                <a:cs typeface="Times New Roman" panose="02020603050405020304" pitchFamily="18" charset="0"/>
                <a:sym typeface="Symbol" pitchFamily="18" charset="2"/>
              </a:rPr>
              <a:t>m</a:t>
            </a:r>
            <a:r>
              <a:rPr lang="en-US" altLang="zh-CN" sz="2000" dirty="0" smtClean="0">
                <a:latin typeface="Times New Roman" pitchFamily="18" charset="0"/>
                <a:cs typeface="Times New Roman" panose="02020603050405020304" pitchFamily="18" charset="0"/>
                <a:sym typeface="Symbol" pitchFamily="18" charset="2"/>
              </a:rPr>
              <a:t>)</a:t>
            </a:r>
          </a:p>
          <a:p>
            <a:pPr>
              <a:spcBef>
                <a:spcPts val="600"/>
              </a:spcBef>
            </a:pPr>
            <a:r>
              <a:rPr lang="zh-CN" altLang="en-US" sz="2000" dirty="0" smtClean="0">
                <a:latin typeface="Times New Roman" pitchFamily="18" charset="0"/>
                <a:cs typeface="Times New Roman" panose="02020603050405020304" pitchFamily="18" charset="0"/>
                <a:sym typeface="Symbol" pitchFamily="18" charset="2"/>
              </a:rPr>
              <a:t>检验：</a:t>
            </a:r>
            <a:r>
              <a:rPr lang="en-US" altLang="zh-CN" sz="2000" i="1" dirty="0" smtClean="0">
                <a:latin typeface="Times New Roman" panose="02020603050405020304" pitchFamily="18" charset="0"/>
                <a:cs typeface="Times New Roman" panose="02020603050405020304" pitchFamily="18" charset="0"/>
              </a:rPr>
              <a:t> v</a:t>
            </a:r>
            <a:r>
              <a:rPr lang="zh-CN"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E</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y</a:t>
            </a:r>
            <a:r>
              <a:rPr lang="en-US" altLang="zh-CN" sz="2000" i="1" baseline="-25000" dirty="0" err="1"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i="1" dirty="0" smtClean="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E</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dirty="0" smtClean="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E</a:t>
            </a:r>
            <a:r>
              <a:rPr lang="en-US" altLang="zh-CN" sz="2000" i="1" baseline="-25000" dirty="0" err="1"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i="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是否成立</a:t>
            </a:r>
            <a:endParaRPr lang="zh-CN" altLang="zh-CN" sz="2000" dirty="0" smtClean="0">
              <a:latin typeface="Times New Roman" panose="02020603050405020304" pitchFamily="18" charset="0"/>
              <a:cs typeface="Times New Roman" panose="02020603050405020304" pitchFamily="18" charset="0"/>
            </a:endParaRPr>
          </a:p>
          <a:p>
            <a:pPr eaLnBrk="1" hangingPunct="1">
              <a:spcBef>
                <a:spcPts val="600"/>
              </a:spcBef>
            </a:pPr>
            <a:endParaRPr lang="en-US" altLang="zh-CN" sz="2000" i="1"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特殊目的的签名体制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6.6.3 </a:t>
            </a:r>
            <a:r>
              <a:rPr lang="zh-CN" altLang="en-US" dirty="0" smtClean="0"/>
              <a:t>代理签名</a:t>
            </a:r>
            <a:endParaRPr lang="zh-CN" altLang="en-US" dirty="0"/>
          </a:p>
        </p:txBody>
      </p:sp>
      <p:sp>
        <p:nvSpPr>
          <p:cNvPr id="3" name="内容占位符 2"/>
          <p:cNvSpPr>
            <a:spLocks noGrp="1"/>
          </p:cNvSpPr>
          <p:nvPr>
            <p:ph idx="1"/>
          </p:nvPr>
        </p:nvSpPr>
        <p:spPr>
          <a:xfrm>
            <a:off x="457200" y="838200"/>
            <a:ext cx="8458200" cy="5638800"/>
          </a:xfrm>
        </p:spPr>
        <p:txBody>
          <a:bodyPr/>
          <a:lstStyle/>
          <a:p>
            <a:pPr>
              <a:lnSpc>
                <a:spcPct val="100000"/>
              </a:lnSpc>
            </a:pPr>
            <a:r>
              <a:rPr lang="zh-CN" altLang="zh-CN" sz="1800" dirty="0" smtClean="0"/>
              <a:t>在代理签名中原始签名人将其签名权力部分或全部的委托给其代理人，并由其代理人对消息</a:t>
            </a:r>
            <a:r>
              <a:rPr lang="en-US" altLang="zh-CN" sz="1800" dirty="0" smtClean="0"/>
              <a:t>m</a:t>
            </a:r>
            <a:r>
              <a:rPr lang="zh-CN" altLang="zh-CN" sz="1800" dirty="0" smtClean="0"/>
              <a:t>进行签名，原始签名人可以通过委托书限制代理签名人的</a:t>
            </a:r>
            <a:r>
              <a:rPr lang="zh-CN" altLang="zh-CN" sz="1800" dirty="0" smtClean="0"/>
              <a:t>权限</a:t>
            </a:r>
            <a:endParaRPr lang="en-US" altLang="zh-CN" sz="1800" dirty="0" smtClean="0"/>
          </a:p>
          <a:p>
            <a:pPr>
              <a:lnSpc>
                <a:spcPct val="100000"/>
              </a:lnSpc>
            </a:pPr>
            <a:r>
              <a:rPr lang="en-US" altLang="zh-CN" sz="1800" dirty="0" smtClean="0"/>
              <a:t>Mambo</a:t>
            </a:r>
            <a:r>
              <a:rPr lang="zh-CN" altLang="zh-CN" sz="1800" dirty="0" smtClean="0"/>
              <a:t>，</a:t>
            </a:r>
            <a:r>
              <a:rPr lang="en-US" altLang="zh-CN" sz="1800" dirty="0" err="1" smtClean="0"/>
              <a:t>Usuda</a:t>
            </a:r>
            <a:r>
              <a:rPr lang="en-US" altLang="zh-CN" sz="1800" dirty="0" smtClean="0"/>
              <a:t> and </a:t>
            </a:r>
            <a:r>
              <a:rPr lang="en-US" altLang="zh-CN" sz="1800" dirty="0" err="1" smtClean="0"/>
              <a:t>Okmato</a:t>
            </a:r>
            <a:r>
              <a:rPr lang="zh-CN" altLang="zh-CN" sz="1800" dirty="0" smtClean="0"/>
              <a:t>设计的一个基于离散对数问题的代理签名体制如下。其中</a:t>
            </a:r>
            <a:r>
              <a:rPr lang="en-US" altLang="zh-CN" sz="1800" dirty="0" smtClean="0"/>
              <a:t>A</a:t>
            </a:r>
            <a:r>
              <a:rPr lang="zh-CN" altLang="zh-CN" sz="1800" dirty="0" smtClean="0"/>
              <a:t>为原始签名人，</a:t>
            </a:r>
            <a:r>
              <a:rPr lang="en-US" altLang="zh-CN" sz="1800" dirty="0" smtClean="0"/>
              <a:t>B</a:t>
            </a:r>
            <a:r>
              <a:rPr lang="zh-CN" altLang="zh-CN" sz="1800" dirty="0" smtClean="0"/>
              <a:t>为代理签名人，</a:t>
            </a:r>
            <a:r>
              <a:rPr lang="en-US" altLang="zh-CN" sz="1800" dirty="0" smtClean="0"/>
              <a:t> V</a:t>
            </a:r>
            <a:r>
              <a:rPr lang="zh-CN" altLang="zh-CN" sz="1800" dirty="0" smtClean="0"/>
              <a:t>为验证者，系统的参数包括一个大素数</a:t>
            </a:r>
            <a:r>
              <a:rPr lang="en-US" altLang="zh-CN" sz="1800" dirty="0" smtClean="0"/>
              <a:t>p </a:t>
            </a:r>
            <a:r>
              <a:rPr lang="zh-CN" altLang="zh-CN" sz="1800" dirty="0" smtClean="0"/>
              <a:t>，</a:t>
            </a:r>
            <a:r>
              <a:rPr lang="en-US" altLang="zh-CN" sz="1800" dirty="0" smtClean="0"/>
              <a:t>p-1</a:t>
            </a:r>
            <a:r>
              <a:rPr lang="zh-CN" altLang="zh-CN" sz="1800" dirty="0" smtClean="0"/>
              <a:t>的一个大素因子</a:t>
            </a:r>
            <a:r>
              <a:rPr lang="en-US" altLang="zh-CN" sz="1800" i="1" dirty="0" smtClean="0"/>
              <a:t>q</a:t>
            </a:r>
            <a:r>
              <a:rPr lang="zh-CN" altLang="zh-CN" sz="1800" dirty="0" smtClean="0"/>
              <a:t>，</a:t>
            </a:r>
            <a:r>
              <a:rPr lang="en-US" altLang="zh-CN" sz="1800" dirty="0" smtClean="0"/>
              <a:t>GF(p)</a:t>
            </a:r>
            <a:r>
              <a:rPr lang="zh-CN" altLang="zh-CN" sz="1800" dirty="0" smtClean="0"/>
              <a:t>上的</a:t>
            </a:r>
            <a:r>
              <a:rPr lang="en-US" altLang="zh-CN" sz="1800" i="1" dirty="0" smtClean="0"/>
              <a:t>q</a:t>
            </a:r>
            <a:r>
              <a:rPr lang="zh-CN" altLang="zh-CN" sz="1800" dirty="0" smtClean="0"/>
              <a:t>阶元素</a:t>
            </a:r>
            <a:r>
              <a:rPr lang="en-US" altLang="zh-CN" sz="1800" i="1" dirty="0" smtClean="0"/>
              <a:t>g</a:t>
            </a:r>
            <a:r>
              <a:rPr lang="zh-CN" altLang="zh-CN" sz="1800" dirty="0" smtClean="0"/>
              <a:t>，</a:t>
            </a:r>
            <a:r>
              <a:rPr lang="en-US" altLang="zh-CN" sz="1800" i="1" dirty="0" smtClean="0"/>
              <a:t>A</a:t>
            </a:r>
            <a:r>
              <a:rPr lang="zh-CN" altLang="zh-CN" sz="1800" dirty="0" smtClean="0"/>
              <a:t>的秘密签名密钥</a:t>
            </a:r>
            <a:r>
              <a:rPr lang="en-US" altLang="zh-CN" sz="1800" i="1" dirty="0" smtClean="0"/>
              <a:t>x</a:t>
            </a:r>
            <a:r>
              <a:rPr lang="en-US" altLang="zh-CN" sz="1800" i="1" dirty="0" smtClean="0">
                <a:sym typeface="Symbol"/>
              </a:rPr>
              <a:t></a:t>
            </a:r>
            <a:r>
              <a:rPr lang="en-US" altLang="zh-CN" sz="1800" i="1" dirty="0" smtClean="0"/>
              <a:t> </a:t>
            </a:r>
            <a:r>
              <a:rPr lang="en-US" altLang="zh-CN" sz="1800" i="1" dirty="0" err="1" smtClean="0"/>
              <a:t>Z</a:t>
            </a:r>
            <a:r>
              <a:rPr lang="en-US" altLang="zh-CN" sz="1800" i="1" baseline="-25000" dirty="0" err="1" smtClean="0"/>
              <a:t>q</a:t>
            </a:r>
            <a:r>
              <a:rPr lang="zh-CN" altLang="zh-CN" sz="1800" dirty="0" smtClean="0"/>
              <a:t>，相应的公钥为</a:t>
            </a:r>
            <a:r>
              <a:rPr lang="en-US" altLang="zh-CN" sz="1800" dirty="0" smtClean="0"/>
              <a:t>y=</a:t>
            </a:r>
            <a:r>
              <a:rPr lang="en-US" altLang="zh-CN" sz="1800" dirty="0" err="1" smtClean="0"/>
              <a:t>g</a:t>
            </a:r>
            <a:r>
              <a:rPr lang="en-US" altLang="zh-CN" sz="1800" baseline="30000" dirty="0" err="1" smtClean="0"/>
              <a:t>x</a:t>
            </a:r>
            <a:r>
              <a:rPr lang="en-US" altLang="zh-CN" sz="1800" dirty="0" smtClean="0"/>
              <a:t> mod p </a:t>
            </a:r>
            <a:endParaRPr lang="zh-CN" altLang="zh-CN" sz="1800" dirty="0" smtClean="0"/>
          </a:p>
          <a:p>
            <a:pPr>
              <a:lnSpc>
                <a:spcPct val="100000"/>
              </a:lnSpc>
            </a:pPr>
            <a:r>
              <a:rPr lang="en-US" altLang="zh-CN" sz="1800" dirty="0" smtClean="0"/>
              <a:t>Setp1</a:t>
            </a:r>
            <a:r>
              <a:rPr lang="zh-CN" altLang="zh-CN" sz="1800" dirty="0" smtClean="0"/>
              <a:t>：</a:t>
            </a:r>
            <a:r>
              <a:rPr lang="en-US" altLang="zh-CN" sz="1800" dirty="0" smtClean="0"/>
              <a:t>(</a:t>
            </a:r>
            <a:r>
              <a:rPr lang="zh-CN" altLang="zh-CN" sz="1800" dirty="0" smtClean="0"/>
              <a:t>代理密钥产生</a:t>
            </a:r>
            <a:r>
              <a:rPr lang="en-US" altLang="zh-CN" sz="1800" dirty="0" smtClean="0"/>
              <a:t>) A</a:t>
            </a:r>
            <a:r>
              <a:rPr lang="zh-CN" altLang="zh-CN" sz="1800" dirty="0" smtClean="0"/>
              <a:t>随机选取</a:t>
            </a:r>
            <a:r>
              <a:rPr lang="en-US" altLang="zh-CN" sz="1800" dirty="0" smtClean="0"/>
              <a:t>k</a:t>
            </a:r>
            <a:r>
              <a:rPr lang="en-US" altLang="zh-CN" sz="1800" i="1" dirty="0" smtClean="0"/>
              <a:t> </a:t>
            </a:r>
            <a:r>
              <a:rPr lang="en-US" altLang="zh-CN" sz="1800" dirty="0" smtClean="0">
                <a:sym typeface="Symbol"/>
              </a:rPr>
              <a:t></a:t>
            </a:r>
            <a:r>
              <a:rPr lang="en-US" altLang="zh-CN" sz="1800" baseline="-25000" dirty="0" err="1" smtClean="0">
                <a:sym typeface="Symbol"/>
              </a:rPr>
              <a:t>R</a:t>
            </a:r>
            <a:r>
              <a:rPr lang="en-US" altLang="zh-CN" sz="1800" i="1" dirty="0" err="1" smtClean="0"/>
              <a:t>Z</a:t>
            </a:r>
            <a:r>
              <a:rPr lang="en-US" altLang="zh-CN" sz="1800" i="1" baseline="-25000" dirty="0" err="1" smtClean="0"/>
              <a:t>q</a:t>
            </a:r>
            <a:r>
              <a:rPr lang="en-US" altLang="zh-CN" sz="1800" i="1" baseline="30000" dirty="0" smtClean="0"/>
              <a:t>*</a:t>
            </a:r>
            <a:r>
              <a:rPr lang="en-US" altLang="zh-CN" sz="1800" dirty="0" smtClean="0"/>
              <a:t> ,</a:t>
            </a:r>
            <a:r>
              <a:rPr lang="zh-CN" altLang="zh-CN" sz="1800" dirty="0" smtClean="0"/>
              <a:t>计算出</a:t>
            </a:r>
            <a:r>
              <a:rPr lang="en-US" altLang="zh-CN" sz="1800" dirty="0" smtClean="0"/>
              <a:t>K=</a:t>
            </a:r>
            <a:r>
              <a:rPr lang="en-US" altLang="zh-CN" sz="1800" dirty="0" err="1" smtClean="0"/>
              <a:t>g</a:t>
            </a:r>
            <a:r>
              <a:rPr lang="en-US" altLang="zh-CN" sz="1800" baseline="30000" dirty="0" err="1" smtClean="0"/>
              <a:t>k</a:t>
            </a:r>
            <a:r>
              <a:rPr lang="en-US" altLang="zh-CN" sz="1800" dirty="0" smtClean="0"/>
              <a:t> mod p </a:t>
            </a:r>
            <a:r>
              <a:rPr lang="zh-CN" altLang="zh-CN" sz="1800" dirty="0" smtClean="0"/>
              <a:t>；计算代理密钥</a:t>
            </a:r>
            <a:r>
              <a:rPr lang="zh-CN" altLang="en-US" sz="1800" dirty="0" smtClean="0">
                <a:sym typeface="Symbol"/>
              </a:rPr>
              <a:t></a:t>
            </a:r>
            <a:r>
              <a:rPr lang="en-US" altLang="zh-CN" sz="1800" dirty="0" smtClean="0">
                <a:sym typeface="Symbol"/>
              </a:rPr>
              <a:t>=</a:t>
            </a:r>
            <a:r>
              <a:rPr lang="en-US" altLang="zh-CN" sz="1800" dirty="0" err="1" smtClean="0">
                <a:sym typeface="Symbol"/>
              </a:rPr>
              <a:t>x</a:t>
            </a:r>
            <a:r>
              <a:rPr lang="en-US" altLang="zh-CN" sz="1800" baseline="-25000" dirty="0" err="1" smtClean="0">
                <a:sym typeface="Symbol"/>
              </a:rPr>
              <a:t>A</a:t>
            </a:r>
            <a:r>
              <a:rPr lang="en-US" altLang="zh-CN" sz="1800" dirty="0" err="1" smtClean="0">
                <a:sym typeface="Symbol"/>
              </a:rPr>
              <a:t>+kKmod</a:t>
            </a:r>
            <a:r>
              <a:rPr lang="en-US" altLang="zh-CN" sz="1800" dirty="0" smtClean="0">
                <a:sym typeface="Symbol"/>
              </a:rPr>
              <a:t> q</a:t>
            </a:r>
            <a:r>
              <a:rPr lang="en-US" altLang="zh-CN" sz="1800" dirty="0" smtClean="0"/>
              <a:t> </a:t>
            </a:r>
            <a:r>
              <a:rPr lang="zh-CN" altLang="zh-CN" sz="1800" dirty="0" smtClean="0"/>
              <a:t>，并将</a:t>
            </a:r>
            <a:r>
              <a:rPr lang="en-US" altLang="zh-CN" sz="1800" dirty="0" smtClean="0"/>
              <a:t>(</a:t>
            </a:r>
            <a:r>
              <a:rPr lang="zh-CN" altLang="en-US" sz="1800" dirty="0" smtClean="0">
                <a:sym typeface="Symbol"/>
              </a:rPr>
              <a:t></a:t>
            </a:r>
            <a:r>
              <a:rPr lang="en-US" altLang="zh-CN" sz="1800" dirty="0" smtClean="0">
                <a:sym typeface="Symbol"/>
              </a:rPr>
              <a:t>, K</a:t>
            </a:r>
            <a:r>
              <a:rPr lang="en-US" altLang="zh-CN" sz="1800" dirty="0" smtClean="0"/>
              <a:t>)</a:t>
            </a:r>
            <a:r>
              <a:rPr lang="zh-CN" altLang="zh-CN" sz="1800" dirty="0" smtClean="0"/>
              <a:t>秘密地发送给</a:t>
            </a:r>
            <a:r>
              <a:rPr lang="en-US" altLang="zh-CN" sz="1800" dirty="0" smtClean="0"/>
              <a:t> B</a:t>
            </a:r>
            <a:r>
              <a:rPr lang="zh-CN" altLang="zh-CN" sz="1800" dirty="0" smtClean="0"/>
              <a:t>；</a:t>
            </a:r>
            <a:r>
              <a:rPr lang="en-US" altLang="zh-CN" sz="1800" dirty="0" smtClean="0"/>
              <a:t> B</a:t>
            </a:r>
            <a:r>
              <a:rPr lang="zh-CN" altLang="zh-CN" sz="1800" dirty="0" smtClean="0"/>
              <a:t>验证等式</a:t>
            </a:r>
            <a:r>
              <a:rPr lang="en-US" altLang="zh-CN" sz="1800" dirty="0" smtClean="0"/>
              <a:t>g</a:t>
            </a:r>
            <a:r>
              <a:rPr lang="en-US" altLang="zh-CN" sz="1800" baseline="30000" dirty="0" smtClean="0">
                <a:sym typeface="Symbol"/>
              </a:rPr>
              <a:t></a:t>
            </a:r>
            <a:r>
              <a:rPr lang="en-US" altLang="zh-CN" sz="1800" dirty="0" smtClean="0"/>
              <a:t>=</a:t>
            </a:r>
            <a:r>
              <a:rPr lang="en-US" altLang="zh-CN" sz="1800" dirty="0" err="1" smtClean="0"/>
              <a:t>y</a:t>
            </a:r>
            <a:r>
              <a:rPr lang="en-US" altLang="zh-CN" sz="1800" baseline="-25000" dirty="0" err="1" smtClean="0"/>
              <a:t>A</a:t>
            </a:r>
            <a:r>
              <a:rPr lang="en-US" altLang="zh-CN" sz="1800" dirty="0" err="1" smtClean="0"/>
              <a:t>K</a:t>
            </a:r>
            <a:r>
              <a:rPr lang="en-US" altLang="zh-CN" sz="1800" baseline="30000" dirty="0" err="1" smtClean="0"/>
              <a:t>K</a:t>
            </a:r>
            <a:r>
              <a:rPr lang="en-US" altLang="zh-CN" sz="1800" dirty="0" smtClean="0"/>
              <a:t> mod p</a:t>
            </a:r>
            <a:r>
              <a:rPr lang="zh-CN" altLang="zh-CN" sz="1800" dirty="0" smtClean="0"/>
              <a:t>是否成立。如果不成立，则</a:t>
            </a:r>
            <a:r>
              <a:rPr lang="en-US" altLang="zh-CN" sz="1800" dirty="0" smtClean="0"/>
              <a:t> B</a:t>
            </a:r>
            <a:r>
              <a:rPr lang="zh-CN" altLang="zh-CN" sz="1800" dirty="0" smtClean="0"/>
              <a:t>要求</a:t>
            </a:r>
            <a:r>
              <a:rPr lang="en-US" altLang="zh-CN" sz="1800" dirty="0" smtClean="0"/>
              <a:t> </a:t>
            </a:r>
            <a:r>
              <a:rPr lang="zh-CN" altLang="zh-CN" sz="1800" dirty="0" smtClean="0"/>
              <a:t>重新执行步骤</a:t>
            </a:r>
            <a:r>
              <a:rPr lang="en-US" altLang="zh-CN" sz="1800" dirty="0" smtClean="0"/>
              <a:t>1</a:t>
            </a:r>
            <a:r>
              <a:rPr lang="zh-CN" altLang="zh-CN" sz="1800" dirty="0" smtClean="0"/>
              <a:t>，或终止协议。</a:t>
            </a:r>
          </a:p>
          <a:p>
            <a:pPr>
              <a:lnSpc>
                <a:spcPct val="100000"/>
              </a:lnSpc>
            </a:pPr>
            <a:r>
              <a:rPr lang="en-US" altLang="zh-CN" sz="1800" dirty="0" smtClean="0"/>
              <a:t>Step2</a:t>
            </a:r>
            <a:r>
              <a:rPr lang="zh-CN" altLang="zh-CN" sz="1800" dirty="0" smtClean="0"/>
              <a:t>：（代理签名生成）对某个消息</a:t>
            </a:r>
            <a:r>
              <a:rPr lang="en-US" altLang="zh-CN" sz="1800" dirty="0" smtClean="0"/>
              <a:t> m</a:t>
            </a:r>
            <a:r>
              <a:rPr lang="zh-CN" altLang="zh-CN" sz="1800" dirty="0" smtClean="0"/>
              <a:t>，</a:t>
            </a:r>
            <a:r>
              <a:rPr lang="en-US" altLang="zh-CN" sz="1800" i="1" dirty="0" smtClean="0"/>
              <a:t>B</a:t>
            </a:r>
            <a:r>
              <a:rPr lang="zh-CN" altLang="zh-CN" sz="1800" dirty="0" smtClean="0"/>
              <a:t>代替</a:t>
            </a:r>
            <a:r>
              <a:rPr lang="en-US" altLang="zh-CN" sz="1800" i="1" dirty="0" smtClean="0"/>
              <a:t>A</a:t>
            </a:r>
            <a:r>
              <a:rPr lang="zh-CN" altLang="zh-CN" sz="1800" dirty="0" smtClean="0"/>
              <a:t>用原始签名方案生成签名</a:t>
            </a:r>
            <a:r>
              <a:rPr lang="en-US" altLang="zh-CN" sz="1800" dirty="0" smtClean="0"/>
              <a:t>s=Sign(m,</a:t>
            </a:r>
            <a:r>
              <a:rPr lang="zh-CN" altLang="en-US" sz="1800" dirty="0" smtClean="0">
                <a:sym typeface="Symbol"/>
              </a:rPr>
              <a:t> </a:t>
            </a:r>
            <a:r>
              <a:rPr lang="en-US" altLang="zh-CN" sz="1800" dirty="0" smtClean="0"/>
              <a:t>) </a:t>
            </a:r>
            <a:r>
              <a:rPr lang="zh-CN" altLang="zh-CN" sz="1800" dirty="0" smtClean="0"/>
              <a:t>，其中</a:t>
            </a:r>
            <a:r>
              <a:rPr lang="zh-CN" altLang="en-US" sz="1800" dirty="0" smtClean="0">
                <a:sym typeface="Symbol"/>
              </a:rPr>
              <a:t></a:t>
            </a:r>
            <a:r>
              <a:rPr lang="en-US" altLang="zh-CN" sz="1800" dirty="0" smtClean="0"/>
              <a:t> </a:t>
            </a:r>
            <a:r>
              <a:rPr lang="zh-CN" altLang="zh-CN" sz="1800" dirty="0" smtClean="0"/>
              <a:t>是签名秘密钥，</a:t>
            </a:r>
            <a:r>
              <a:rPr lang="en-US" altLang="zh-CN" sz="1800" dirty="0" smtClean="0"/>
              <a:t>k</a:t>
            </a:r>
            <a:r>
              <a:rPr lang="zh-CN" altLang="zh-CN" sz="1800" dirty="0" smtClean="0"/>
              <a:t>为原始签名中所选的会话密钥。</a:t>
            </a:r>
            <a:r>
              <a:rPr lang="en-US" altLang="zh-CN" sz="1800" dirty="0" smtClean="0"/>
              <a:t> (</a:t>
            </a:r>
            <a:r>
              <a:rPr lang="en-US" altLang="zh-CN" sz="1800" dirty="0" err="1" smtClean="0"/>
              <a:t>s,K</a:t>
            </a:r>
            <a:r>
              <a:rPr lang="en-US" altLang="zh-CN" sz="1800" dirty="0" smtClean="0"/>
              <a:t>)</a:t>
            </a:r>
            <a:r>
              <a:rPr lang="zh-CN" altLang="zh-CN" sz="1800" dirty="0" smtClean="0"/>
              <a:t>即为代理签名。</a:t>
            </a:r>
          </a:p>
          <a:p>
            <a:pPr>
              <a:lnSpc>
                <a:spcPct val="100000"/>
              </a:lnSpc>
            </a:pPr>
            <a:r>
              <a:rPr lang="en-US" altLang="zh-CN" sz="1800" dirty="0" smtClean="0"/>
              <a:t>Step3</a:t>
            </a:r>
            <a:r>
              <a:rPr lang="zh-CN" altLang="zh-CN" sz="1800" dirty="0" smtClean="0"/>
              <a:t>：（代理签名验证）</a:t>
            </a:r>
            <a:r>
              <a:rPr lang="en-US" altLang="zh-CN" sz="1800" dirty="0" smtClean="0"/>
              <a:t>V</a:t>
            </a:r>
            <a:r>
              <a:rPr lang="zh-CN" altLang="zh-CN" sz="1800" dirty="0" smtClean="0"/>
              <a:t>用原始签名的验证等式来验证代理签名，其中验证公钥</a:t>
            </a:r>
            <a:r>
              <a:rPr lang="en-US" altLang="zh-CN" sz="1800" i="1" dirty="0" smtClean="0"/>
              <a:t>y</a:t>
            </a:r>
            <a:r>
              <a:rPr lang="zh-CN" altLang="zh-CN" sz="1800" dirty="0" smtClean="0"/>
              <a:t>用</a:t>
            </a:r>
            <a:r>
              <a:rPr lang="en-US" altLang="zh-CN" sz="1800" dirty="0" smtClean="0"/>
              <a:t> </a:t>
            </a:r>
            <a:r>
              <a:rPr lang="zh-CN" altLang="zh-CN" sz="1800" dirty="0" smtClean="0"/>
              <a:t>来</a:t>
            </a:r>
            <a:r>
              <a:rPr lang="en-US" altLang="zh-CN" sz="1800" dirty="0" smtClean="0"/>
              <a:t>y’= </a:t>
            </a:r>
            <a:r>
              <a:rPr lang="en-US" altLang="zh-CN" sz="1800" dirty="0" err="1" smtClean="0"/>
              <a:t>y</a:t>
            </a:r>
            <a:r>
              <a:rPr lang="en-US" altLang="zh-CN" sz="1800" baseline="-25000" dirty="0" err="1" smtClean="0"/>
              <a:t>A</a:t>
            </a:r>
            <a:r>
              <a:rPr lang="en-US" altLang="zh-CN" sz="1800" dirty="0" err="1" smtClean="0"/>
              <a:t>K</a:t>
            </a:r>
            <a:r>
              <a:rPr lang="en-US" altLang="zh-CN" sz="1800" baseline="30000" dirty="0" err="1" smtClean="0"/>
              <a:t>K</a:t>
            </a:r>
            <a:r>
              <a:rPr lang="en-US" altLang="zh-CN" sz="1800" dirty="0" smtClean="0"/>
              <a:t> mod p</a:t>
            </a:r>
            <a:r>
              <a:rPr lang="zh-CN" altLang="zh-CN" sz="1800" dirty="0" smtClean="0"/>
              <a:t>代替。</a:t>
            </a:r>
          </a:p>
          <a:p>
            <a:pPr>
              <a:lnSpc>
                <a:spcPct val="100000"/>
              </a:lnSpc>
            </a:pPr>
            <a:r>
              <a:rPr lang="en-US" altLang="zh-CN" sz="1800" dirty="0" smtClean="0"/>
              <a:t>  </a:t>
            </a:r>
            <a:r>
              <a:rPr lang="zh-CN" altLang="zh-CN" sz="1800" dirty="0" smtClean="0"/>
              <a:t>可见在该签名中代理签名人不能根据这个新密钥计算出原始签名人真正的秘密密钥，而能利用新密钥生成代理签名在</a:t>
            </a:r>
            <a:r>
              <a:rPr lang="en-US" altLang="zh-CN" sz="1800" dirty="0" smtClean="0"/>
              <a:t>.</a:t>
            </a:r>
            <a:r>
              <a:rPr lang="zh-CN" altLang="zh-CN" sz="1800" dirty="0" smtClean="0"/>
              <a:t>验证代理签名时必须用到原始签名人的公开密钥。而且原始签名人可以打开代理签名。</a:t>
            </a:r>
          </a:p>
          <a:p>
            <a:pPr eaLnBrk="1" hangingPunct="1">
              <a:lnSpc>
                <a:spcPct val="100000"/>
              </a:lnSpc>
            </a:pPr>
            <a:endParaRPr lang="en-US" altLang="zh-CN" sz="1800" i="1"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特殊目的的签名体制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6.7.1 DSS</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r>
              <a:rPr lang="zh-CN" altLang="en-US" dirty="0" smtClean="0"/>
              <a:t>数字签名标准</a:t>
            </a:r>
            <a:r>
              <a:rPr lang="en-US" altLang="zh-CN" dirty="0" smtClean="0"/>
              <a:t>DSS(Digital Signature Standard)</a:t>
            </a:r>
            <a:r>
              <a:rPr lang="zh-CN" altLang="en-US" dirty="0" smtClean="0"/>
              <a:t>是由美国</a:t>
            </a:r>
            <a:r>
              <a:rPr lang="en-US" altLang="zh-CN" dirty="0" smtClean="0"/>
              <a:t>NIST</a:t>
            </a:r>
            <a:r>
              <a:rPr lang="zh-CN" altLang="en-US" dirty="0" smtClean="0"/>
              <a:t>公布的联邦信息处理标准</a:t>
            </a:r>
            <a:r>
              <a:rPr lang="en-US" altLang="zh-CN" dirty="0" smtClean="0"/>
              <a:t>FIPS PUB 186</a:t>
            </a:r>
          </a:p>
          <a:p>
            <a:pPr lvl="1" eaLnBrk="1" hangingPunct="1"/>
            <a:r>
              <a:rPr lang="zh-CN" altLang="en-US" dirty="0" smtClean="0"/>
              <a:t>其中采用了上一章介绍的</a:t>
            </a:r>
            <a:r>
              <a:rPr lang="en-US" altLang="zh-CN" dirty="0" smtClean="0"/>
              <a:t>SHA</a:t>
            </a:r>
            <a:r>
              <a:rPr lang="zh-CN" altLang="en-US" dirty="0" smtClean="0"/>
              <a:t>和一新的签名技术，称为</a:t>
            </a:r>
            <a:r>
              <a:rPr lang="en-US" altLang="zh-CN" dirty="0" smtClean="0"/>
              <a:t>DSA(Digital Signature Algorithm)</a:t>
            </a:r>
          </a:p>
          <a:p>
            <a:pPr lvl="1" eaLnBrk="1" hangingPunct="1"/>
            <a:r>
              <a:rPr lang="en-US" altLang="zh-CN" dirty="0" smtClean="0"/>
              <a:t>DSS</a:t>
            </a:r>
            <a:r>
              <a:rPr lang="zh-CN" altLang="en-US" dirty="0" smtClean="0"/>
              <a:t>最初于</a:t>
            </a:r>
            <a:r>
              <a:rPr lang="en-US" altLang="zh-CN" dirty="0" smtClean="0"/>
              <a:t>1991</a:t>
            </a:r>
            <a:r>
              <a:rPr lang="zh-CN" altLang="en-US" dirty="0" smtClean="0"/>
              <a:t>年公布，在考虑了公众对其安全性的反馈意见后，于</a:t>
            </a:r>
            <a:r>
              <a:rPr lang="en-US" altLang="zh-CN" dirty="0" smtClean="0"/>
              <a:t>1993</a:t>
            </a:r>
            <a:r>
              <a:rPr lang="zh-CN" altLang="en-US" dirty="0" smtClean="0"/>
              <a:t>年公布了其修改版</a:t>
            </a:r>
          </a:p>
          <a:p>
            <a:pPr lvl="1" eaLnBrk="1" hangingPunct="1"/>
            <a:r>
              <a:rPr lang="en-US" altLang="zh-CN" dirty="0" smtClean="0"/>
              <a:t>DSA </a:t>
            </a:r>
            <a:r>
              <a:rPr lang="zh-CN" altLang="en-US" dirty="0" smtClean="0"/>
              <a:t>是算法</a:t>
            </a:r>
            <a:r>
              <a:rPr lang="en-US" altLang="zh-CN" dirty="0" smtClean="0"/>
              <a:t>, DSS </a:t>
            </a:r>
            <a:r>
              <a:rPr lang="zh-CN" altLang="en-US" dirty="0" smtClean="0"/>
              <a:t>是标准</a:t>
            </a:r>
          </a:p>
          <a:p>
            <a:pPr eaLnBrk="1" hangingPunct="1">
              <a:lnSpc>
                <a:spcPct val="100000"/>
              </a:lnSpc>
            </a:pPr>
            <a:endParaRPr lang="en-US" altLang="zh-CN" i="1"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6.7.1 DSS</a:t>
            </a:r>
            <a:endParaRPr lang="zh-CN" altLang="en-US" dirty="0"/>
          </a:p>
        </p:txBody>
      </p:sp>
      <p:sp>
        <p:nvSpPr>
          <p:cNvPr id="3" name="内容占位符 2"/>
          <p:cNvSpPr>
            <a:spLocks noGrp="1"/>
          </p:cNvSpPr>
          <p:nvPr>
            <p:ph idx="1"/>
          </p:nvPr>
        </p:nvSpPr>
        <p:spPr>
          <a:xfrm>
            <a:off x="457200" y="838200"/>
            <a:ext cx="8458200" cy="1676400"/>
          </a:xfrm>
        </p:spPr>
        <p:txBody>
          <a:bodyPr/>
          <a:lstStyle/>
          <a:p>
            <a:pPr lvl="1" eaLnBrk="1" hangingPunct="1">
              <a:lnSpc>
                <a:spcPct val="110000"/>
              </a:lnSpc>
            </a:pPr>
            <a:r>
              <a:rPr lang="zh-CN" altLang="en-US" dirty="0" smtClean="0"/>
              <a:t>首先将</a:t>
            </a:r>
            <a:r>
              <a:rPr lang="en-US" altLang="zh-CN" dirty="0" smtClean="0"/>
              <a:t>DSS</a:t>
            </a:r>
            <a:r>
              <a:rPr lang="zh-CN" altLang="en-US" dirty="0" smtClean="0"/>
              <a:t>与</a:t>
            </a:r>
            <a:r>
              <a:rPr lang="en-US" altLang="zh-CN" dirty="0" smtClean="0"/>
              <a:t>RSA</a:t>
            </a:r>
            <a:r>
              <a:rPr lang="zh-CN" altLang="en-US" dirty="0" smtClean="0"/>
              <a:t>的签名方式做一比较</a:t>
            </a:r>
          </a:p>
          <a:p>
            <a:pPr lvl="2" eaLnBrk="1" hangingPunct="1">
              <a:lnSpc>
                <a:spcPct val="110000"/>
              </a:lnSpc>
            </a:pPr>
            <a:r>
              <a:rPr lang="en-US" altLang="zh-CN" dirty="0" smtClean="0"/>
              <a:t>RSA</a:t>
            </a:r>
            <a:r>
              <a:rPr lang="zh-CN" altLang="en-US" dirty="0" smtClean="0"/>
              <a:t>算法既能用于</a:t>
            </a:r>
            <a:r>
              <a:rPr lang="zh-CN" altLang="en-US" dirty="0" smtClean="0">
                <a:solidFill>
                  <a:srgbClr val="0000FF"/>
                </a:solidFill>
              </a:rPr>
              <a:t>加密和签名</a:t>
            </a:r>
            <a:r>
              <a:rPr lang="zh-CN" altLang="en-US" dirty="0" smtClean="0"/>
              <a:t>，又能用于</a:t>
            </a:r>
            <a:r>
              <a:rPr lang="zh-CN" altLang="en-US" dirty="0" smtClean="0">
                <a:solidFill>
                  <a:srgbClr val="0000FF"/>
                </a:solidFill>
              </a:rPr>
              <a:t>密钥交换</a:t>
            </a:r>
            <a:endParaRPr lang="zh-CN" altLang="en-US" dirty="0" smtClean="0"/>
          </a:p>
          <a:p>
            <a:pPr lvl="2" eaLnBrk="1" hangingPunct="1">
              <a:lnSpc>
                <a:spcPct val="110000"/>
              </a:lnSpc>
            </a:pPr>
            <a:r>
              <a:rPr lang="zh-CN" altLang="en-US" dirty="0" smtClean="0"/>
              <a:t>与此不同，</a:t>
            </a:r>
            <a:r>
              <a:rPr lang="en-US" altLang="zh-CN" dirty="0" smtClean="0">
                <a:solidFill>
                  <a:srgbClr val="0000FF"/>
                </a:solidFill>
              </a:rPr>
              <a:t>DSS</a:t>
            </a:r>
            <a:r>
              <a:rPr lang="zh-CN" altLang="en-US" dirty="0" smtClean="0">
                <a:solidFill>
                  <a:srgbClr val="0000FF"/>
                </a:solidFill>
              </a:rPr>
              <a:t>使用的算法只能提供数字签名功能</a:t>
            </a:r>
            <a:endParaRPr lang="zh-CN" altLang="en-US"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4" descr="xd76"/>
          <p:cNvPicPr>
            <a:picLocks noChangeAspect="1" noChangeArrowheads="1"/>
          </p:cNvPicPr>
          <p:nvPr/>
        </p:nvPicPr>
        <p:blipFill>
          <a:blip r:embed="rId2" cstate="print"/>
          <a:srcRect/>
          <a:stretch>
            <a:fillRect/>
          </a:stretch>
        </p:blipFill>
        <p:spPr bwMode="auto">
          <a:xfrm>
            <a:off x="990600" y="2590800"/>
            <a:ext cx="7086600" cy="412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t>
            </a:r>
            <a:r>
              <a:rPr lang="zh-CN" altLang="en-US" dirty="0" smtClean="0"/>
              <a:t>数字签名的基本概念</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zh-CN" altLang="en-US" dirty="0" smtClean="0"/>
              <a:t>类似于手书签名，数字签名应具有以下性质： </a:t>
            </a:r>
          </a:p>
          <a:p>
            <a:pPr lvl="1" eaLnBrk="1" hangingPunct="1"/>
            <a:r>
              <a:rPr lang="zh-CN" altLang="en-US" dirty="0" smtClean="0"/>
              <a:t>① 能够验证签名产生者的身份，以及产生签名的日期和时间</a:t>
            </a:r>
          </a:p>
          <a:p>
            <a:pPr lvl="1" eaLnBrk="1" hangingPunct="1"/>
            <a:r>
              <a:rPr lang="zh-CN" altLang="en-US" dirty="0" smtClean="0"/>
              <a:t>② 能用于证实被签消息的内容，其它人无法伪造</a:t>
            </a:r>
          </a:p>
          <a:p>
            <a:pPr lvl="1" eaLnBrk="1" hangingPunct="1"/>
            <a:r>
              <a:rPr lang="zh-CN" altLang="en-US" dirty="0" smtClean="0"/>
              <a:t>③ 数字签名</a:t>
            </a:r>
            <a:r>
              <a:rPr lang="zh-CN" altLang="en-US" dirty="0" smtClean="0">
                <a:solidFill>
                  <a:srgbClr val="0000FF"/>
                </a:solidFill>
              </a:rPr>
              <a:t>可由第三方验证</a:t>
            </a:r>
            <a:r>
              <a:rPr lang="zh-CN" altLang="en-US" dirty="0" smtClean="0"/>
              <a:t>，从而能够解决通信双方的争议</a:t>
            </a:r>
          </a:p>
          <a:p>
            <a:pPr lvl="1" eaLnBrk="1" hangingPunct="1"/>
            <a:r>
              <a:rPr lang="zh-CN" altLang="en-US" dirty="0" smtClean="0"/>
              <a:t>由此可见，数字签名具有认证功能</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6.7.1 DSS</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r>
              <a:rPr lang="en-US" altLang="zh-CN" dirty="0" smtClean="0"/>
              <a:t>RSA</a:t>
            </a:r>
            <a:r>
              <a:rPr lang="zh-CN" altLang="en-US" dirty="0" smtClean="0"/>
              <a:t>签名中</a:t>
            </a:r>
            <a:r>
              <a:rPr lang="zh-CN" altLang="en-US" dirty="0" smtClean="0"/>
              <a:t>，</a:t>
            </a:r>
            <a:r>
              <a:rPr lang="zh-CN" altLang="en-US" dirty="0" smtClean="0"/>
              <a:t>先对</a:t>
            </a:r>
            <a:r>
              <a:rPr lang="zh-CN" altLang="en-US" dirty="0" smtClean="0"/>
              <a:t>消息做</a:t>
            </a:r>
            <a:r>
              <a:rPr lang="en-US" altLang="zh-CN" dirty="0" smtClean="0"/>
              <a:t>hash</a:t>
            </a:r>
            <a:r>
              <a:rPr lang="zh-CN" altLang="en-US" dirty="0" smtClean="0"/>
              <a:t>运算，再对</a:t>
            </a:r>
            <a:r>
              <a:rPr lang="en-US" altLang="zh-CN" dirty="0" smtClean="0"/>
              <a:t>hash</a:t>
            </a:r>
            <a:r>
              <a:rPr lang="zh-CN" altLang="en-US" dirty="0" smtClean="0"/>
              <a:t>值用</a:t>
            </a:r>
            <a:r>
              <a:rPr lang="zh-CN" altLang="en-US" dirty="0" smtClean="0"/>
              <a:t>发方的秘密钥</a:t>
            </a:r>
            <a:r>
              <a:rPr lang="zh-CN" altLang="en-US" dirty="0" smtClean="0"/>
              <a:t>加密就</a:t>
            </a:r>
            <a:r>
              <a:rPr lang="zh-CN" altLang="en-US" dirty="0" smtClean="0"/>
              <a:t>形成了对消息的</a:t>
            </a:r>
            <a:r>
              <a:rPr lang="zh-CN" altLang="en-US" dirty="0" smtClean="0"/>
              <a:t>签名</a:t>
            </a:r>
            <a:endParaRPr lang="en-US" altLang="zh-CN" dirty="0" smtClean="0"/>
          </a:p>
          <a:p>
            <a:pPr eaLnBrk="1" hangingPunct="1"/>
            <a:r>
              <a:rPr lang="en-US" altLang="zh-CN" dirty="0"/>
              <a:t>DSS</a:t>
            </a:r>
            <a:r>
              <a:rPr lang="zh-CN" altLang="en-US" dirty="0"/>
              <a:t>签名</a:t>
            </a:r>
            <a:r>
              <a:rPr lang="zh-CN" altLang="en-US" dirty="0" smtClean="0"/>
              <a:t>也先利用杂凑</a:t>
            </a:r>
            <a:r>
              <a:rPr lang="zh-CN" altLang="en-US" dirty="0"/>
              <a:t>函数产生消息的一个杂凑值，杂凑值连同一随机数</a:t>
            </a:r>
            <a:r>
              <a:rPr lang="en-US" altLang="zh-CN" dirty="0"/>
              <a:t>k</a:t>
            </a:r>
            <a:r>
              <a:rPr lang="zh-CN" altLang="en-US" dirty="0"/>
              <a:t>一起作为签名函数的输入</a:t>
            </a:r>
          </a:p>
          <a:p>
            <a:pPr lvl="1" eaLnBrk="1" hangingPunct="1"/>
            <a:r>
              <a:rPr lang="zh-CN" altLang="en-US" dirty="0"/>
              <a:t>签名函数还需使用发送方</a:t>
            </a:r>
            <a:r>
              <a:rPr lang="zh-CN" altLang="en-US" dirty="0">
                <a:solidFill>
                  <a:srgbClr val="0000FF"/>
                </a:solidFill>
              </a:rPr>
              <a:t>的秘密钥</a:t>
            </a:r>
            <a:r>
              <a:rPr lang="en-US" altLang="zh-CN" i="1" dirty="0">
                <a:solidFill>
                  <a:srgbClr val="0000FF"/>
                </a:solidFill>
              </a:rPr>
              <a:t>SK</a:t>
            </a:r>
            <a:r>
              <a:rPr lang="en-US" altLang="zh-CN" i="1" baseline="-25000" dirty="0">
                <a:solidFill>
                  <a:srgbClr val="0000FF"/>
                </a:solidFill>
              </a:rPr>
              <a:t>A</a:t>
            </a:r>
            <a:r>
              <a:rPr lang="zh-CN" altLang="en-US" dirty="0"/>
              <a:t>和</a:t>
            </a:r>
            <a:r>
              <a:rPr lang="zh-CN" altLang="en-US" dirty="0">
                <a:solidFill>
                  <a:srgbClr val="0000FF"/>
                </a:solidFill>
              </a:rPr>
              <a:t>供所有用户使用的一族参数，称这一族参数为全局公开钥</a:t>
            </a:r>
            <a:r>
              <a:rPr lang="en-US" altLang="zh-CN" dirty="0">
                <a:solidFill>
                  <a:srgbClr val="0000FF"/>
                </a:solidFill>
              </a:rPr>
              <a:t>PK</a:t>
            </a:r>
            <a:r>
              <a:rPr lang="en-US" altLang="zh-CN" baseline="-25000" dirty="0">
                <a:solidFill>
                  <a:srgbClr val="0000FF"/>
                </a:solidFill>
              </a:rPr>
              <a:t>G</a:t>
            </a:r>
            <a:endParaRPr lang="en-US" altLang="zh-CN" dirty="0"/>
          </a:p>
          <a:p>
            <a:pPr eaLnBrk="1" hangingPunct="1"/>
            <a:endParaRPr lang="zh-CN" altLang="en-US"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6.7.2 </a:t>
            </a:r>
            <a:r>
              <a:rPr lang="zh-CN" altLang="en-US" dirty="0" smtClean="0"/>
              <a:t>数字签名算法</a:t>
            </a:r>
            <a:r>
              <a:rPr lang="en-US" altLang="zh-CN" dirty="0" smtClean="0"/>
              <a:t>DSA</a:t>
            </a:r>
            <a:endParaRPr lang="zh-CN" altLang="en-US" dirty="0"/>
          </a:p>
        </p:txBody>
      </p:sp>
      <p:sp>
        <p:nvSpPr>
          <p:cNvPr id="3" name="内容占位符 2"/>
          <p:cNvSpPr>
            <a:spLocks noGrp="1"/>
          </p:cNvSpPr>
          <p:nvPr>
            <p:ph idx="1"/>
          </p:nvPr>
        </p:nvSpPr>
        <p:spPr>
          <a:xfrm>
            <a:off x="457200" y="990600"/>
            <a:ext cx="8458200" cy="5486400"/>
          </a:xfrm>
        </p:spPr>
        <p:txBody>
          <a:bodyPr/>
          <a:lstStyle/>
          <a:p>
            <a:pPr eaLnBrk="1" hangingPunct="1">
              <a:lnSpc>
                <a:spcPct val="100000"/>
              </a:lnSpc>
            </a:pPr>
            <a:r>
              <a:rPr lang="en-US" altLang="zh-CN" sz="2400" dirty="0" smtClean="0">
                <a:latin typeface="Times New Roman" panose="02020603050405020304" pitchFamily="18" charset="0"/>
                <a:cs typeface="Times New Roman" panose="02020603050405020304" pitchFamily="18" charset="0"/>
              </a:rPr>
              <a:t>DSA</a:t>
            </a:r>
            <a:r>
              <a:rPr lang="zh-CN" altLang="en-US" sz="2400" dirty="0" smtClean="0">
                <a:latin typeface="Times New Roman" panose="02020603050405020304" pitchFamily="18" charset="0"/>
                <a:cs typeface="Times New Roman" panose="02020603050405020304" pitchFamily="18" charset="0"/>
              </a:rPr>
              <a:t>是在</a:t>
            </a:r>
            <a:r>
              <a:rPr lang="en-US" altLang="zh-CN" sz="2400" dirty="0" err="1" smtClean="0">
                <a:latin typeface="Times New Roman" panose="02020603050405020304" pitchFamily="18" charset="0"/>
                <a:cs typeface="Times New Roman" panose="02020603050405020304" pitchFamily="18" charset="0"/>
              </a:rPr>
              <a:t>ElGamal</a:t>
            </a:r>
            <a:r>
              <a:rPr lang="zh-CN" altLang="en-US" sz="2400" dirty="0" smtClean="0">
                <a:latin typeface="Times New Roman" panose="02020603050405020304" pitchFamily="18" charset="0"/>
                <a:cs typeface="Times New Roman" panose="02020603050405020304" pitchFamily="18" charset="0"/>
              </a:rPr>
              <a:t>和</a:t>
            </a:r>
            <a:r>
              <a:rPr lang="en-US" altLang="zh-CN" sz="2400" dirty="0" err="1" smtClean="0">
                <a:latin typeface="Times New Roman" panose="02020603050405020304" pitchFamily="18" charset="0"/>
                <a:cs typeface="Times New Roman" panose="02020603050405020304" pitchFamily="18" charset="0"/>
              </a:rPr>
              <a:t>Schnorr</a:t>
            </a:r>
            <a:r>
              <a:rPr lang="zh-CN" altLang="en-US" sz="2400" dirty="0" smtClean="0">
                <a:latin typeface="Times New Roman" panose="02020603050405020304" pitchFamily="18" charset="0"/>
                <a:cs typeface="Times New Roman" panose="02020603050405020304" pitchFamily="18" charset="0"/>
              </a:rPr>
              <a:t>两个签名方案的基础上设计的，其安全性基于求离散对数的困难性。生成签名长度 </a:t>
            </a:r>
            <a:r>
              <a:rPr lang="en-US" altLang="zh-CN" sz="2400" dirty="0" smtClean="0">
                <a:latin typeface="Times New Roman" panose="02020603050405020304" pitchFamily="18" charset="0"/>
                <a:cs typeface="Times New Roman" panose="02020603050405020304" pitchFamily="18" charset="0"/>
              </a:rPr>
              <a:t>320 bit</a:t>
            </a:r>
            <a:r>
              <a:rPr lang="zh-CN" altLang="en-US" sz="2400" dirty="0" smtClean="0">
                <a:latin typeface="Times New Roman" panose="02020603050405020304" pitchFamily="18" charset="0"/>
                <a:cs typeface="Times New Roman" panose="02020603050405020304" pitchFamily="18" charset="0"/>
              </a:rPr>
              <a:t>，算法描述如下： </a:t>
            </a:r>
          </a:p>
          <a:p>
            <a:pPr eaLnBrk="1" hangingPunct="1">
              <a:lnSpc>
                <a:spcPct val="100000"/>
              </a:lnSpc>
            </a:pPr>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latin typeface="Times New Roman" panose="02020603050405020304" pitchFamily="18" charset="0"/>
                <a:cs typeface="Times New Roman" panose="02020603050405020304" pitchFamily="18" charset="0"/>
              </a:rPr>
              <a:t>全局公开钥</a:t>
            </a:r>
            <a:endParaRPr lang="zh-CN" altLang="en-US" sz="2400" i="1" dirty="0" smtClean="0">
              <a:latin typeface="Times New Roman" panose="02020603050405020304" pitchFamily="18" charset="0"/>
              <a:cs typeface="Times New Roman" panose="02020603050405020304" pitchFamily="18" charset="0"/>
            </a:endParaRPr>
          </a:p>
          <a:p>
            <a:pPr lvl="1" eaLnBrk="1" hangingPunct="1">
              <a:lnSpc>
                <a:spcPct val="100000"/>
              </a:lnSpc>
            </a:pPr>
            <a:r>
              <a:rPr lang="en-US" altLang="zh-CN" sz="2000" i="1" dirty="0" smtClean="0">
                <a:latin typeface="Times New Roman" panose="02020603050405020304" pitchFamily="18" charset="0"/>
                <a:cs typeface="Times New Roman" panose="02020603050405020304" pitchFamily="18" charset="0"/>
              </a:rPr>
              <a:t>p</a:t>
            </a:r>
            <a:r>
              <a:rPr lang="zh-CN" altLang="en-US" sz="2000" dirty="0" smtClean="0">
                <a:latin typeface="Times New Roman" panose="02020603050405020304" pitchFamily="18" charset="0"/>
                <a:cs typeface="Times New Roman" panose="02020603050405020304" pitchFamily="18" charset="0"/>
              </a:rPr>
              <a:t>：满足</a:t>
            </a:r>
            <a:r>
              <a:rPr lang="en-US" altLang="zh-CN" sz="2000" dirty="0" smtClean="0">
                <a:latin typeface="Times New Roman" panose="02020603050405020304" pitchFamily="18" charset="0"/>
                <a:cs typeface="Times New Roman" panose="02020603050405020304" pitchFamily="18" charset="0"/>
              </a:rPr>
              <a:t>2</a:t>
            </a:r>
            <a:r>
              <a:rPr lang="en-US" altLang="zh-CN" sz="2000" i="1" baseline="30000" dirty="0" smtClean="0">
                <a:latin typeface="Times New Roman" panose="02020603050405020304" pitchFamily="18" charset="0"/>
                <a:cs typeface="Times New Roman" panose="02020603050405020304" pitchFamily="18" charset="0"/>
              </a:rPr>
              <a:t>L</a:t>
            </a:r>
            <a:r>
              <a:rPr lang="en-US" altLang="zh-CN" sz="2000" baseline="30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&lt;</a:t>
            </a:r>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&lt;2</a:t>
            </a:r>
            <a:r>
              <a:rPr lang="en-US" altLang="zh-CN" sz="2000" i="1" baseline="30000" dirty="0" smtClean="0">
                <a:latin typeface="Times New Roman" panose="02020603050405020304" pitchFamily="18" charset="0"/>
                <a:cs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的大素数，其中</a:t>
            </a:r>
            <a:r>
              <a:rPr lang="en-US" altLang="zh-CN" sz="2000" dirty="0" smtClean="0">
                <a:latin typeface="Times New Roman" panose="02020603050405020304" pitchFamily="18" charset="0"/>
                <a:cs typeface="Times New Roman" panose="02020603050405020304" pitchFamily="18" charset="0"/>
              </a:rPr>
              <a:t>512≤</a:t>
            </a:r>
            <a:r>
              <a:rPr lang="en-US" altLang="zh-CN" sz="2000" i="1" dirty="0" smtClean="0">
                <a:latin typeface="Times New Roman" panose="02020603050405020304" pitchFamily="18" charset="0"/>
                <a:cs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≤1024</a:t>
            </a:r>
            <a:r>
              <a:rPr lang="zh-CN" altLang="en-US" sz="2000" dirty="0" smtClean="0">
                <a:latin typeface="Times New Roman" panose="02020603050405020304" pitchFamily="18" charset="0"/>
                <a:cs typeface="Times New Roman" panose="02020603050405020304" pitchFamily="18" charset="0"/>
              </a:rPr>
              <a:t>且</a:t>
            </a:r>
            <a:r>
              <a:rPr lang="en-US" altLang="zh-CN" sz="2000" i="1" dirty="0" smtClean="0">
                <a:latin typeface="Times New Roman" panose="02020603050405020304" pitchFamily="18" charset="0"/>
                <a:cs typeface="Times New Roman" panose="02020603050405020304" pitchFamily="18" charset="0"/>
              </a:rPr>
              <a:t>L</a:t>
            </a:r>
            <a:r>
              <a:rPr lang="zh-CN" altLang="en-US" sz="2000" dirty="0" smtClean="0">
                <a:latin typeface="Times New Roman" panose="02020603050405020304" pitchFamily="18" charset="0"/>
                <a:cs typeface="Times New Roman" panose="02020603050405020304" pitchFamily="18" charset="0"/>
              </a:rPr>
              <a:t>是</a:t>
            </a:r>
            <a:r>
              <a:rPr lang="en-US" altLang="zh-CN" sz="2000" dirty="0" smtClean="0">
                <a:latin typeface="Times New Roman" panose="02020603050405020304" pitchFamily="18" charset="0"/>
                <a:cs typeface="Times New Roman" panose="02020603050405020304" pitchFamily="18" charset="0"/>
              </a:rPr>
              <a:t>64</a:t>
            </a:r>
            <a:r>
              <a:rPr lang="zh-CN" altLang="en-US" sz="2000" dirty="0" smtClean="0">
                <a:latin typeface="Times New Roman" panose="02020603050405020304" pitchFamily="18" charset="0"/>
                <a:cs typeface="Times New Roman" panose="02020603050405020304" pitchFamily="18" charset="0"/>
              </a:rPr>
              <a:t>的倍数</a:t>
            </a:r>
            <a:endParaRPr lang="zh-CN" altLang="en-US" sz="2000" i="1" dirty="0" smtClean="0">
              <a:latin typeface="Times New Roman" panose="02020603050405020304" pitchFamily="18" charset="0"/>
              <a:cs typeface="Times New Roman" panose="02020603050405020304" pitchFamily="18" charset="0"/>
            </a:endParaRPr>
          </a:p>
          <a:p>
            <a:pPr lvl="1" eaLnBrk="1" hangingPunct="1">
              <a:lnSpc>
                <a:spcPct val="100000"/>
              </a:lnSpc>
            </a:pPr>
            <a:r>
              <a:rPr lang="en-US" altLang="zh-CN" sz="2000" i="1" dirty="0" smtClean="0">
                <a:latin typeface="Times New Roman" panose="02020603050405020304" pitchFamily="18" charset="0"/>
                <a:cs typeface="Times New Roman" panose="02020603050405020304" pitchFamily="18" charset="0"/>
              </a:rPr>
              <a:t>q</a:t>
            </a:r>
            <a:r>
              <a:rPr lang="zh-CN" altLang="en-US"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的素因子，满足</a:t>
            </a:r>
            <a:r>
              <a:rPr lang="en-US" altLang="zh-CN" sz="2000" dirty="0" smtClean="0">
                <a:latin typeface="Times New Roman" panose="02020603050405020304" pitchFamily="18" charset="0"/>
                <a:cs typeface="Times New Roman" panose="02020603050405020304" pitchFamily="18" charset="0"/>
              </a:rPr>
              <a:t>2</a:t>
            </a:r>
            <a:r>
              <a:rPr lang="en-US" altLang="zh-CN" sz="2000" baseline="30000" dirty="0" smtClean="0">
                <a:latin typeface="Times New Roman" panose="02020603050405020304" pitchFamily="18" charset="0"/>
                <a:cs typeface="Times New Roman" panose="02020603050405020304" pitchFamily="18" charset="0"/>
              </a:rPr>
              <a:t>159</a:t>
            </a:r>
            <a:r>
              <a:rPr lang="en-US" altLang="zh-CN" sz="2000" dirty="0" smtClean="0">
                <a:latin typeface="Times New Roman" panose="02020603050405020304" pitchFamily="18" charset="0"/>
                <a:cs typeface="Times New Roman" panose="02020603050405020304" pitchFamily="18" charset="0"/>
              </a:rPr>
              <a:t>&lt;q&lt;2</a:t>
            </a:r>
            <a:r>
              <a:rPr lang="en-US" altLang="zh-CN" sz="2000" baseline="30000" dirty="0" smtClean="0">
                <a:latin typeface="Times New Roman" panose="02020603050405020304" pitchFamily="18" charset="0"/>
                <a:cs typeface="Times New Roman" panose="02020603050405020304" pitchFamily="18" charset="0"/>
              </a:rPr>
              <a:t>160</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，即</a:t>
            </a:r>
            <a:r>
              <a:rPr lang="en-US" altLang="zh-CN" sz="2000" i="1" dirty="0" smtClean="0">
                <a:latin typeface="Times New Roman" panose="02020603050405020304" pitchFamily="18" charset="0"/>
                <a:cs typeface="Times New Roman" panose="02020603050405020304" pitchFamily="18" charset="0"/>
              </a:rPr>
              <a:t>q</a:t>
            </a:r>
            <a:r>
              <a:rPr lang="zh-CN" altLang="en-US" sz="2000" dirty="0" smtClean="0">
                <a:latin typeface="Times New Roman" panose="02020603050405020304" pitchFamily="18" charset="0"/>
                <a:cs typeface="Times New Roman" panose="02020603050405020304" pitchFamily="18" charset="0"/>
              </a:rPr>
              <a:t>长为</a:t>
            </a:r>
            <a:r>
              <a:rPr lang="en-US" altLang="zh-CN" sz="2000" dirty="0" smtClean="0">
                <a:latin typeface="Times New Roman" panose="02020603050405020304" pitchFamily="18" charset="0"/>
                <a:cs typeface="Times New Roman" panose="02020603050405020304" pitchFamily="18" charset="0"/>
              </a:rPr>
              <a:t>160</a:t>
            </a:r>
            <a:r>
              <a:rPr lang="zh-CN" altLang="en-US" sz="2000" dirty="0" smtClean="0">
                <a:latin typeface="Times New Roman" panose="02020603050405020304" pitchFamily="18" charset="0"/>
                <a:cs typeface="Times New Roman" panose="02020603050405020304" pitchFamily="18" charset="0"/>
              </a:rPr>
              <a:t>比特。</a:t>
            </a:r>
            <a:endParaRPr lang="zh-CN" altLang="en-US" sz="2000" i="1" dirty="0" smtClean="0">
              <a:latin typeface="Times New Roman" panose="02020603050405020304" pitchFamily="18" charset="0"/>
              <a:cs typeface="Times New Roman" panose="02020603050405020304" pitchFamily="18" charset="0"/>
            </a:endParaRPr>
          </a:p>
          <a:p>
            <a:pPr lvl="1" eaLnBrk="1" hangingPunct="1">
              <a:lnSpc>
                <a:spcPct val="100000"/>
              </a:lnSpc>
            </a:pPr>
            <a:r>
              <a:rPr lang="en-US" altLang="zh-CN" sz="2000" i="1" dirty="0" smtClean="0">
                <a:latin typeface="Times New Roman" panose="02020603050405020304" pitchFamily="18" charset="0"/>
                <a:cs typeface="Times New Roman" panose="02020603050405020304" pitchFamily="18" charset="0"/>
              </a:rPr>
              <a:t>g</a:t>
            </a:r>
            <a:r>
              <a:rPr lang="zh-CN" altLang="en-US"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g</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h</a:t>
            </a:r>
            <a:r>
              <a:rPr lang="en-US" altLang="zh-CN" sz="2000" baseline="30000" dirty="0" smtClean="0">
                <a:latin typeface="Times New Roman" panose="02020603050405020304" pitchFamily="18" charset="0"/>
                <a:cs typeface="Times New Roman" panose="02020603050405020304" pitchFamily="18" charset="0"/>
              </a:rPr>
              <a:t>(</a:t>
            </a:r>
            <a:r>
              <a:rPr lang="en-US" altLang="zh-CN" sz="2000" i="1" baseline="30000" dirty="0" smtClean="0">
                <a:latin typeface="Times New Roman" panose="02020603050405020304" pitchFamily="18" charset="0"/>
                <a:cs typeface="Times New Roman" panose="02020603050405020304" pitchFamily="18" charset="0"/>
              </a:rPr>
              <a:t>p</a:t>
            </a:r>
            <a:r>
              <a:rPr lang="en-US" altLang="zh-CN" sz="2000" baseline="30000" dirty="0" smtClean="0">
                <a:latin typeface="Times New Roman" panose="02020603050405020304" pitchFamily="18" charset="0"/>
                <a:cs typeface="Times New Roman" panose="02020603050405020304" pitchFamily="18" charset="0"/>
              </a:rPr>
              <a:t>-1)/</a:t>
            </a:r>
            <a:r>
              <a:rPr lang="en-US" altLang="zh-CN" sz="2000" i="1" baseline="30000"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 mod </a:t>
            </a:r>
            <a:r>
              <a:rPr lang="en-US" altLang="zh-CN" sz="2000" i="1" dirty="0" smtClean="0">
                <a:latin typeface="Times New Roman" panose="02020603050405020304" pitchFamily="18" charset="0"/>
                <a:cs typeface="Times New Roman" panose="02020603050405020304" pitchFamily="18" charset="0"/>
              </a:rPr>
              <a:t>p</a:t>
            </a:r>
            <a:r>
              <a:rPr lang="zh-CN" altLang="en-US"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h</a:t>
            </a:r>
            <a:r>
              <a:rPr lang="zh-CN" altLang="en-US" sz="2000" dirty="0" smtClean="0">
                <a:latin typeface="Times New Roman" panose="02020603050405020304" pitchFamily="18" charset="0"/>
                <a:cs typeface="Times New Roman" panose="02020603050405020304" pitchFamily="18" charset="0"/>
              </a:rPr>
              <a:t>是满足</a:t>
            </a:r>
            <a:r>
              <a:rPr lang="en-US" altLang="zh-CN" sz="2000" dirty="0" smtClean="0">
                <a:latin typeface="Times New Roman" panose="02020603050405020304" pitchFamily="18" charset="0"/>
                <a:cs typeface="Times New Roman" panose="02020603050405020304" pitchFamily="18" charset="0"/>
              </a:rPr>
              <a:t>1&lt;</a:t>
            </a:r>
            <a:r>
              <a:rPr lang="en-US" altLang="zh-CN" sz="2000" i="1" dirty="0" smtClean="0">
                <a:latin typeface="Times New Roman" panose="02020603050405020304" pitchFamily="18" charset="0"/>
                <a:cs typeface="Times New Roman" panose="02020603050405020304" pitchFamily="18" charset="0"/>
              </a:rPr>
              <a:t>h</a:t>
            </a:r>
            <a:r>
              <a:rPr lang="en-US" altLang="zh-CN" sz="2000" dirty="0" smtClean="0">
                <a:latin typeface="Times New Roman" panose="02020603050405020304" pitchFamily="18" charset="0"/>
                <a:cs typeface="Times New Roman" panose="02020603050405020304" pitchFamily="18" charset="0"/>
              </a:rPr>
              <a:t>&lt;</a:t>
            </a:r>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且使得</a:t>
            </a:r>
            <a:r>
              <a:rPr lang="en-US" altLang="zh-CN" sz="2000" i="1" dirty="0" smtClean="0">
                <a:latin typeface="Times New Roman" panose="02020603050405020304" pitchFamily="18" charset="0"/>
                <a:cs typeface="Times New Roman" panose="02020603050405020304" pitchFamily="18" charset="0"/>
              </a:rPr>
              <a:t>h</a:t>
            </a:r>
            <a:r>
              <a:rPr lang="en-US" altLang="zh-CN" sz="2000" baseline="30000" dirty="0" smtClean="0">
                <a:latin typeface="Times New Roman" panose="02020603050405020304" pitchFamily="18" charset="0"/>
                <a:cs typeface="Times New Roman" panose="02020603050405020304" pitchFamily="18" charset="0"/>
              </a:rPr>
              <a:t>(</a:t>
            </a:r>
            <a:r>
              <a:rPr lang="en-US" altLang="zh-CN" sz="2000" i="1" baseline="30000" dirty="0" smtClean="0">
                <a:latin typeface="Times New Roman" panose="02020603050405020304" pitchFamily="18" charset="0"/>
                <a:cs typeface="Times New Roman" panose="02020603050405020304" pitchFamily="18" charset="0"/>
              </a:rPr>
              <a:t>p</a:t>
            </a:r>
            <a:r>
              <a:rPr lang="en-US" altLang="zh-CN" sz="2000" baseline="30000" dirty="0" smtClean="0">
                <a:latin typeface="Times New Roman" panose="02020603050405020304" pitchFamily="18" charset="0"/>
                <a:cs typeface="Times New Roman" panose="02020603050405020304" pitchFamily="18" charset="0"/>
              </a:rPr>
              <a:t>-1)/</a:t>
            </a:r>
            <a:r>
              <a:rPr lang="en-US" altLang="zh-CN" sz="2000" i="1" baseline="30000"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 mod </a:t>
            </a:r>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 &gt;1</a:t>
            </a:r>
            <a:r>
              <a:rPr lang="zh-CN" altLang="en-US" sz="2000" dirty="0" smtClean="0">
                <a:latin typeface="Times New Roman" panose="02020603050405020304" pitchFamily="18" charset="0"/>
                <a:cs typeface="Times New Roman" panose="02020603050405020304" pitchFamily="18" charset="0"/>
              </a:rPr>
              <a:t>的任一整数</a:t>
            </a:r>
          </a:p>
          <a:p>
            <a:pPr eaLnBrk="1" hangingPunct="1">
              <a:lnSpc>
                <a:spcPct val="100000"/>
              </a:lnSpc>
            </a:pPr>
            <a:r>
              <a:rPr lang="en-US" altLang="zh-CN" sz="2400" dirty="0" smtClean="0">
                <a:latin typeface="Times New Roman" panose="02020603050405020304" pitchFamily="18" charset="0"/>
                <a:cs typeface="Times New Roman" panose="02020603050405020304" pitchFamily="18" charset="0"/>
              </a:rPr>
              <a:t>(2) </a:t>
            </a:r>
            <a:r>
              <a:rPr lang="zh-CN" altLang="en-US" sz="2400" dirty="0" smtClean="0">
                <a:latin typeface="Times New Roman" panose="02020603050405020304" pitchFamily="18" charset="0"/>
                <a:cs typeface="Times New Roman" panose="02020603050405020304" pitchFamily="18" charset="0"/>
              </a:rPr>
              <a:t>用户秘密钥</a:t>
            </a:r>
            <a:r>
              <a:rPr lang="en-US" altLang="zh-CN" sz="2400" i="1" dirty="0" smtClean="0">
                <a:latin typeface="Times New Roman" panose="02020603050405020304" pitchFamily="18" charset="0"/>
                <a:cs typeface="Times New Roman" panose="02020603050405020304" pitchFamily="18" charset="0"/>
              </a:rPr>
              <a:t>x</a:t>
            </a:r>
          </a:p>
          <a:p>
            <a:pPr lvl="1" eaLnBrk="1" hangingPunct="1">
              <a:lnSpc>
                <a:spcPct val="100000"/>
              </a:lnSpc>
            </a:pPr>
            <a:r>
              <a:rPr lang="en-US" altLang="zh-CN" sz="2000" i="1" dirty="0" smtClean="0">
                <a:latin typeface="Times New Roman" panose="02020603050405020304" pitchFamily="18" charset="0"/>
                <a:cs typeface="Times New Roman" panose="02020603050405020304" pitchFamily="18" charset="0"/>
              </a:rPr>
              <a:t>x</a:t>
            </a:r>
            <a:r>
              <a:rPr lang="zh-CN" altLang="en-US" sz="2000" dirty="0" smtClean="0">
                <a:latin typeface="Times New Roman" panose="02020603050405020304" pitchFamily="18" charset="0"/>
                <a:cs typeface="Times New Roman" panose="02020603050405020304" pitchFamily="18" charset="0"/>
              </a:rPr>
              <a:t>是满足</a:t>
            </a:r>
            <a:r>
              <a:rPr lang="en-US" altLang="zh-CN" sz="2000" dirty="0" smtClean="0">
                <a:latin typeface="Times New Roman" panose="02020603050405020304" pitchFamily="18" charset="0"/>
                <a:cs typeface="Times New Roman" panose="02020603050405020304" pitchFamily="18" charset="0"/>
              </a:rPr>
              <a:t>0&lt;</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&lt;</a:t>
            </a:r>
            <a:r>
              <a:rPr lang="en-US" altLang="zh-CN" sz="2000" i="1" dirty="0" smtClean="0">
                <a:latin typeface="Times New Roman" panose="02020603050405020304" pitchFamily="18" charset="0"/>
                <a:cs typeface="Times New Roman" panose="02020603050405020304" pitchFamily="18" charset="0"/>
              </a:rPr>
              <a:t>q</a:t>
            </a:r>
            <a:r>
              <a:rPr lang="zh-CN" altLang="en-US" sz="2000" dirty="0" smtClean="0">
                <a:latin typeface="Times New Roman" panose="02020603050405020304" pitchFamily="18" charset="0"/>
                <a:cs typeface="Times New Roman" panose="02020603050405020304" pitchFamily="18" charset="0"/>
              </a:rPr>
              <a:t>的随机数或伪随机数</a:t>
            </a:r>
          </a:p>
          <a:p>
            <a:pPr eaLnBrk="1" hangingPunct="1">
              <a:lnSpc>
                <a:spcPct val="100000"/>
              </a:lnSpc>
            </a:pPr>
            <a:r>
              <a:rPr lang="en-US" altLang="zh-CN" sz="2400" dirty="0" smtClean="0">
                <a:latin typeface="Times New Roman" panose="02020603050405020304" pitchFamily="18" charset="0"/>
                <a:cs typeface="Times New Roman" panose="02020603050405020304" pitchFamily="18" charset="0"/>
              </a:rPr>
              <a:t>(3) </a:t>
            </a:r>
            <a:r>
              <a:rPr lang="zh-CN" altLang="en-US" sz="2400" dirty="0" smtClean="0">
                <a:latin typeface="Times New Roman" panose="02020603050405020304" pitchFamily="18" charset="0"/>
                <a:cs typeface="Times New Roman" panose="02020603050405020304" pitchFamily="18" charset="0"/>
              </a:rPr>
              <a:t>用户的公开钥</a:t>
            </a:r>
            <a:r>
              <a:rPr lang="en-US" altLang="zh-CN" sz="2400" i="1" dirty="0" smtClean="0">
                <a:latin typeface="Times New Roman" panose="02020603050405020304" pitchFamily="18" charset="0"/>
                <a:cs typeface="Times New Roman" panose="02020603050405020304" pitchFamily="18" charset="0"/>
              </a:rPr>
              <a:t>y</a:t>
            </a:r>
          </a:p>
          <a:p>
            <a:pPr lvl="1" eaLnBrk="1" hangingPunct="1">
              <a:lnSpc>
                <a:spcPct val="100000"/>
              </a:lnSpc>
            </a:pPr>
            <a:r>
              <a:rPr lang="en-US" altLang="zh-CN" sz="2000" i="1" dirty="0" err="1" smtClean="0">
                <a:latin typeface="Times New Roman" panose="02020603050405020304" pitchFamily="18" charset="0"/>
                <a:cs typeface="Times New Roman" panose="02020603050405020304" pitchFamily="18" charset="0"/>
              </a:rPr>
              <a:t>y</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g</a:t>
            </a:r>
            <a:r>
              <a:rPr lang="en-US" altLang="zh-CN" sz="2000" i="1" baseline="30000" dirty="0" err="1"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 mod </a:t>
            </a:r>
            <a:r>
              <a:rPr lang="en-US" altLang="zh-CN" sz="2000" i="1" dirty="0" smtClean="0">
                <a:latin typeface="Times New Roman" panose="02020603050405020304" pitchFamily="18" charset="0"/>
                <a:cs typeface="Times New Roman" panose="02020603050405020304" pitchFamily="18" charset="0"/>
              </a:rPr>
              <a:t>p</a:t>
            </a:r>
            <a:r>
              <a:rPr lang="zh-CN" altLang="en-US" sz="2000" dirty="0" smtClean="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6.7.2 </a:t>
            </a:r>
            <a:r>
              <a:rPr lang="zh-CN" altLang="en-US" dirty="0" smtClean="0"/>
              <a:t>数字签名算法</a:t>
            </a:r>
            <a:r>
              <a:rPr lang="en-US" altLang="zh-CN" dirty="0" smtClean="0"/>
              <a:t>DSA</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en-US" altLang="zh-CN" sz="2400" dirty="0" smtClean="0">
                <a:latin typeface="Times New Roman" pitchFamily="18" charset="0"/>
              </a:rPr>
              <a:t>(4) </a:t>
            </a:r>
            <a:r>
              <a:rPr lang="zh-CN" altLang="en-US" sz="2400" dirty="0" smtClean="0">
                <a:latin typeface="Times New Roman" pitchFamily="18" charset="0"/>
              </a:rPr>
              <a:t>用户为待签消息选取的秘密数</a:t>
            </a:r>
            <a:r>
              <a:rPr lang="en-US" altLang="zh-CN" sz="2400" i="1" dirty="0" smtClean="0">
                <a:latin typeface="Times New Roman" pitchFamily="18" charset="0"/>
              </a:rPr>
              <a:t>k</a:t>
            </a:r>
          </a:p>
          <a:p>
            <a:pPr lvl="1" eaLnBrk="1" hangingPunct="1">
              <a:lnSpc>
                <a:spcPct val="100000"/>
              </a:lnSpc>
            </a:pPr>
            <a:r>
              <a:rPr lang="en-US" altLang="zh-CN" sz="2000" i="1" dirty="0" smtClean="0">
                <a:latin typeface="Times New Roman" pitchFamily="18" charset="0"/>
              </a:rPr>
              <a:t>k</a:t>
            </a:r>
            <a:r>
              <a:rPr lang="zh-CN" altLang="en-US" sz="2000" dirty="0" smtClean="0">
                <a:latin typeface="Times New Roman" pitchFamily="18" charset="0"/>
              </a:rPr>
              <a:t>是满足</a:t>
            </a:r>
            <a:r>
              <a:rPr lang="en-US" altLang="zh-CN" sz="2000" dirty="0" smtClean="0">
                <a:latin typeface="Times New Roman" pitchFamily="18" charset="0"/>
              </a:rPr>
              <a:t>0&lt;</a:t>
            </a:r>
            <a:r>
              <a:rPr lang="en-US" altLang="zh-CN" sz="2000" i="1" dirty="0" smtClean="0">
                <a:latin typeface="Times New Roman" pitchFamily="18" charset="0"/>
              </a:rPr>
              <a:t>k</a:t>
            </a:r>
            <a:r>
              <a:rPr lang="en-US" altLang="zh-CN" sz="2000" dirty="0" smtClean="0">
                <a:latin typeface="Times New Roman" pitchFamily="18" charset="0"/>
              </a:rPr>
              <a:t>&lt;</a:t>
            </a:r>
            <a:r>
              <a:rPr lang="en-US" altLang="zh-CN" sz="2000" i="1" dirty="0" smtClean="0">
                <a:latin typeface="Times New Roman" pitchFamily="18" charset="0"/>
              </a:rPr>
              <a:t>q</a:t>
            </a:r>
            <a:r>
              <a:rPr lang="zh-CN" altLang="en-US" sz="2000" dirty="0" smtClean="0">
                <a:latin typeface="Times New Roman" pitchFamily="18" charset="0"/>
              </a:rPr>
              <a:t>的随机数或伪随机数。</a:t>
            </a:r>
          </a:p>
          <a:p>
            <a:pPr eaLnBrk="1" hangingPunct="1">
              <a:lnSpc>
                <a:spcPct val="100000"/>
              </a:lnSpc>
            </a:pPr>
            <a:r>
              <a:rPr lang="en-US" altLang="zh-CN" sz="2400" dirty="0" smtClean="0">
                <a:latin typeface="Times New Roman" pitchFamily="18" charset="0"/>
              </a:rPr>
              <a:t>(5) </a:t>
            </a:r>
            <a:r>
              <a:rPr lang="zh-CN" altLang="en-US" sz="2400" dirty="0" smtClean="0">
                <a:latin typeface="Times New Roman" pitchFamily="18" charset="0"/>
              </a:rPr>
              <a:t>签名过程</a:t>
            </a:r>
          </a:p>
          <a:p>
            <a:pPr lvl="1" eaLnBrk="1" hangingPunct="1">
              <a:lnSpc>
                <a:spcPct val="100000"/>
              </a:lnSpc>
            </a:pPr>
            <a:r>
              <a:rPr lang="zh-CN" altLang="en-US" sz="2000" dirty="0" smtClean="0">
                <a:latin typeface="Times New Roman" pitchFamily="18" charset="0"/>
              </a:rPr>
              <a:t>用户对消息</a:t>
            </a:r>
            <a:r>
              <a:rPr lang="en-US" altLang="zh-CN" sz="2000" dirty="0" smtClean="0">
                <a:latin typeface="Times New Roman" pitchFamily="18" charset="0"/>
              </a:rPr>
              <a:t>M</a:t>
            </a:r>
            <a:r>
              <a:rPr lang="zh-CN" altLang="en-US" sz="2000" dirty="0" smtClean="0">
                <a:latin typeface="Times New Roman" pitchFamily="18" charset="0"/>
              </a:rPr>
              <a:t>的签名为</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，其中</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err="1" smtClean="0">
                <a:latin typeface="Times New Roman" pitchFamily="18" charset="0"/>
              </a:rPr>
              <a:t>g</a:t>
            </a:r>
            <a:r>
              <a:rPr lang="en-US" altLang="zh-CN" sz="2000" i="1" baseline="30000" dirty="0" err="1" smtClean="0">
                <a:latin typeface="Times New Roman" pitchFamily="18" charset="0"/>
              </a:rPr>
              <a:t>k</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 mod </a:t>
            </a:r>
            <a:r>
              <a:rPr lang="en-US" altLang="zh-CN" sz="2000" i="1" dirty="0" smtClean="0">
                <a:latin typeface="Times New Roman" pitchFamily="18" charset="0"/>
              </a:rPr>
              <a:t>q</a:t>
            </a:r>
            <a:endParaRPr lang="en-US" altLang="zh-CN" sz="2000" dirty="0" smtClean="0">
              <a:latin typeface="Times New Roman" pitchFamily="18" charset="0"/>
            </a:endParaRPr>
          </a:p>
          <a:p>
            <a:pPr lvl="1" eaLnBrk="1" hangingPunct="1">
              <a:lnSpc>
                <a:spcPct val="100000"/>
              </a:lnSpc>
            </a:pP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30000" dirty="0" smtClean="0">
                <a:latin typeface="Times New Roman" pitchFamily="18" charset="0"/>
              </a:rPr>
              <a:t>-1</a:t>
            </a:r>
            <a:r>
              <a:rPr lang="en-US" altLang="zh-CN" sz="2000" dirty="0" smtClean="0">
                <a:latin typeface="Times New Roman" pitchFamily="18" charset="0"/>
              </a:rPr>
              <a:t>(H(M)+</a:t>
            </a:r>
            <a:r>
              <a:rPr lang="en-US" altLang="zh-CN" sz="2000" i="1" dirty="0" err="1" smtClean="0">
                <a:latin typeface="Times New Roman" pitchFamily="18" charset="0"/>
              </a:rPr>
              <a:t>xr</a:t>
            </a:r>
            <a:r>
              <a:rPr lang="en-US" altLang="zh-CN" sz="2000" dirty="0" smtClean="0">
                <a:latin typeface="Times New Roman" pitchFamily="18" charset="0"/>
              </a:rPr>
              <a:t>)] mod </a:t>
            </a:r>
            <a:r>
              <a:rPr lang="en-US" altLang="zh-CN" sz="2000" i="1" dirty="0" smtClean="0">
                <a:latin typeface="Times New Roman" pitchFamily="18" charset="0"/>
              </a:rPr>
              <a:t>q</a:t>
            </a:r>
            <a:r>
              <a:rPr lang="zh-CN" altLang="en-US" sz="2000" dirty="0" smtClean="0">
                <a:latin typeface="Times New Roman" pitchFamily="18" charset="0"/>
              </a:rPr>
              <a:t>，</a:t>
            </a:r>
            <a:r>
              <a:rPr lang="en-US" altLang="zh-CN" sz="2000" dirty="0" smtClean="0">
                <a:latin typeface="Times New Roman" pitchFamily="18" charset="0"/>
              </a:rPr>
              <a:t>H(M)</a:t>
            </a:r>
            <a:r>
              <a:rPr lang="zh-CN" altLang="en-US" sz="2000" dirty="0" smtClean="0">
                <a:latin typeface="Times New Roman" pitchFamily="18" charset="0"/>
              </a:rPr>
              <a:t>是由</a:t>
            </a:r>
            <a:r>
              <a:rPr lang="en-US" altLang="zh-CN" sz="2000" dirty="0" smtClean="0">
                <a:latin typeface="Times New Roman" pitchFamily="18" charset="0"/>
              </a:rPr>
              <a:t>SHA</a:t>
            </a:r>
            <a:r>
              <a:rPr lang="zh-CN" altLang="en-US" sz="2000" dirty="0" smtClean="0">
                <a:latin typeface="Times New Roman" pitchFamily="18" charset="0"/>
              </a:rPr>
              <a:t>求出的杂凑值</a:t>
            </a:r>
          </a:p>
          <a:p>
            <a:pPr eaLnBrk="1" hangingPunct="1">
              <a:lnSpc>
                <a:spcPct val="100000"/>
              </a:lnSpc>
            </a:pPr>
            <a:r>
              <a:rPr lang="en-US" altLang="zh-CN" sz="2400" dirty="0" smtClean="0">
                <a:latin typeface="Times New Roman" pitchFamily="18" charset="0"/>
              </a:rPr>
              <a:t>(6) </a:t>
            </a:r>
            <a:r>
              <a:rPr lang="zh-CN" altLang="en-US" sz="2400" dirty="0" smtClean="0">
                <a:latin typeface="Times New Roman" pitchFamily="18" charset="0"/>
              </a:rPr>
              <a:t>验证过程</a:t>
            </a:r>
          </a:p>
          <a:p>
            <a:pPr lvl="1" eaLnBrk="1" hangingPunct="1">
              <a:lnSpc>
                <a:spcPct val="100000"/>
              </a:lnSpc>
            </a:pPr>
            <a:r>
              <a:rPr lang="zh-CN" altLang="en-US" sz="2000" dirty="0" smtClean="0">
                <a:latin typeface="Times New Roman" pitchFamily="18" charset="0"/>
              </a:rPr>
              <a:t>设接收方收到的消息为</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，签名为</a:t>
            </a:r>
            <a:r>
              <a:rPr lang="en-US" altLang="zh-CN" sz="2000" dirty="0" smtClean="0">
                <a:latin typeface="Times New Roman" pitchFamily="18" charset="0"/>
              </a:rPr>
              <a:t>(</a:t>
            </a:r>
            <a:r>
              <a:rPr lang="en-US" altLang="zh-CN" sz="2000" dirty="0" err="1" smtClean="0">
                <a:latin typeface="Times New Roman" pitchFamily="18" charset="0"/>
              </a:rPr>
              <a:t>r</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,s</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。计算</a:t>
            </a:r>
            <a:endParaRPr lang="zh-CN" altLang="en-US" sz="2000" i="1" dirty="0" smtClean="0">
              <a:latin typeface="Times New Roman" pitchFamily="18" charset="0"/>
            </a:endParaRPr>
          </a:p>
          <a:p>
            <a:pPr lvl="1" eaLnBrk="1" hangingPunct="1">
              <a:lnSpc>
                <a:spcPct val="100000"/>
              </a:lnSpc>
            </a:pPr>
            <a:r>
              <a:rPr lang="en-US" altLang="zh-CN" sz="2000" i="1" dirty="0" smtClean="0">
                <a:latin typeface="Times New Roman" pitchFamily="18" charset="0"/>
              </a:rPr>
              <a:t>w</a:t>
            </a:r>
            <a:r>
              <a:rPr lang="en-US" altLang="zh-CN" sz="2000" dirty="0" smtClean="0">
                <a:latin typeface="Times New Roman" pitchFamily="18" charset="0"/>
              </a:rPr>
              <a:t>≡(</a:t>
            </a:r>
            <a:r>
              <a:rPr lang="en-US" altLang="zh-CN" sz="2000" i="1" dirty="0" smtClean="0">
                <a:latin typeface="Times New Roman" pitchFamily="18" charset="0"/>
              </a:rPr>
              <a:t>s</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baseline="30000" dirty="0" smtClean="0">
                <a:latin typeface="Times New Roman" pitchFamily="18" charset="0"/>
              </a:rPr>
              <a:t>-1</a:t>
            </a:r>
            <a:r>
              <a:rPr lang="en-US" altLang="zh-CN" sz="2000" dirty="0" smtClean="0">
                <a:latin typeface="Times New Roman" pitchFamily="18" charset="0"/>
              </a:rPr>
              <a:t> mod </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u</a:t>
            </a:r>
            <a:r>
              <a:rPr lang="en-US" altLang="zh-CN" sz="2000" dirty="0" smtClean="0">
                <a:latin typeface="Times New Roman" pitchFamily="18" charset="0"/>
              </a:rPr>
              <a:t>1≡[H(M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dirty="0" smtClean="0">
                <a:latin typeface="Times New Roman" pitchFamily="18" charset="0"/>
              </a:rPr>
              <a:t>] mod </a:t>
            </a:r>
            <a:r>
              <a:rPr lang="en-US" altLang="zh-CN" sz="2000" i="1" dirty="0" smtClean="0">
                <a:latin typeface="Times New Roman" pitchFamily="18" charset="0"/>
              </a:rPr>
              <a:t>q</a:t>
            </a:r>
          </a:p>
          <a:p>
            <a:pPr lvl="1" eaLnBrk="1" hangingPunct="1">
              <a:lnSpc>
                <a:spcPct val="100000"/>
              </a:lnSpc>
            </a:pPr>
            <a:r>
              <a:rPr lang="en-US" altLang="zh-CN" sz="2000" i="1" dirty="0" smtClean="0">
                <a:latin typeface="Times New Roman" pitchFamily="18" charset="0"/>
              </a:rPr>
              <a:t>u</a:t>
            </a:r>
            <a:r>
              <a:rPr lang="en-US" altLang="zh-CN" sz="2000" dirty="0" smtClean="0">
                <a:latin typeface="Times New Roman" pitchFamily="18" charset="0"/>
              </a:rPr>
              <a:t>2≡</a:t>
            </a:r>
            <a:r>
              <a:rPr lang="en-US" altLang="zh-CN" sz="2000" i="1" dirty="0" smtClean="0">
                <a:latin typeface="Times New Roman" pitchFamily="18" charset="0"/>
              </a:rPr>
              <a:t>r</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w</a:t>
            </a:r>
            <a:r>
              <a:rPr lang="en-US" altLang="zh-CN" sz="2000" dirty="0" smtClean="0">
                <a:latin typeface="Times New Roman" pitchFamily="18" charset="0"/>
              </a:rPr>
              <a:t> mod </a:t>
            </a:r>
            <a:r>
              <a:rPr lang="en-US" altLang="zh-CN" sz="2000" i="1" dirty="0" smtClean="0">
                <a:latin typeface="Times New Roman" pitchFamily="18" charset="0"/>
              </a:rPr>
              <a:t>q</a:t>
            </a:r>
            <a:r>
              <a:rPr lang="en-US" altLang="zh-CN" sz="2000" dirty="0" smtClean="0">
                <a:latin typeface="Times New Roman" pitchFamily="18" charset="0"/>
              </a:rPr>
              <a:t>, </a:t>
            </a:r>
            <a:r>
              <a:rPr lang="en-US" altLang="zh-CN" sz="2000" i="1" dirty="0" smtClean="0">
                <a:latin typeface="Times New Roman" pitchFamily="18" charset="0"/>
              </a:rPr>
              <a:t>v</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i="1" baseline="30000" dirty="0" smtClean="0">
                <a:latin typeface="Times New Roman" pitchFamily="18" charset="0"/>
              </a:rPr>
              <a:t>u</a:t>
            </a:r>
            <a:r>
              <a:rPr lang="en-US" altLang="zh-CN" sz="2000" baseline="30000" dirty="0" smtClean="0">
                <a:latin typeface="Times New Roman" pitchFamily="18" charset="0"/>
              </a:rPr>
              <a:t>1</a:t>
            </a:r>
            <a:r>
              <a:rPr lang="en-US" altLang="zh-CN" sz="2000" i="1" dirty="0" smtClean="0">
                <a:latin typeface="Times New Roman" pitchFamily="18" charset="0"/>
              </a:rPr>
              <a:t>y</a:t>
            </a:r>
            <a:r>
              <a:rPr lang="en-US" altLang="zh-CN" sz="2000" i="1" baseline="30000" dirty="0" smtClean="0">
                <a:latin typeface="Times New Roman" pitchFamily="18" charset="0"/>
              </a:rPr>
              <a:t>u</a:t>
            </a:r>
            <a:r>
              <a:rPr lang="en-US" altLang="zh-CN" sz="2000" baseline="30000" dirty="0" smtClean="0">
                <a:latin typeface="Times New Roman" pitchFamily="18" charset="0"/>
              </a:rPr>
              <a:t>2</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 mod </a:t>
            </a:r>
            <a:r>
              <a:rPr lang="en-US" altLang="zh-CN" sz="2000" i="1" dirty="0" smtClean="0">
                <a:latin typeface="Times New Roman" pitchFamily="18" charset="0"/>
              </a:rPr>
              <a:t>q</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检查</a:t>
            </a:r>
            <a:r>
              <a:rPr lang="en-US" altLang="zh-CN" sz="2000" i="1" dirty="0" smtClean="0">
                <a:latin typeface="Times New Roman" pitchFamily="18" charset="0"/>
              </a:rPr>
              <a:t>v</a:t>
            </a:r>
            <a:r>
              <a:rPr lang="en-US" altLang="zh-CN" sz="2000" dirty="0" smtClean="0">
                <a:latin typeface="Times New Roman" pitchFamily="18" charset="0"/>
              </a:rPr>
              <a:t>=</a:t>
            </a:r>
            <a:r>
              <a:rPr lang="en-US" altLang="zh-CN" sz="2000" i="1" dirty="0" smtClean="0">
                <a:latin typeface="Times New Roman" pitchFamily="18" charset="0"/>
              </a:rPr>
              <a:t>r </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是否成立，若相等，则认为签名有效</a:t>
            </a:r>
          </a:p>
          <a:p>
            <a:pPr lvl="2" eaLnBrk="1" hangingPunct="1">
              <a:lnSpc>
                <a:spcPct val="100000"/>
              </a:lnSpc>
            </a:pPr>
            <a:r>
              <a:rPr lang="zh-CN" altLang="en-US" sz="2000" dirty="0" smtClean="0">
                <a:latin typeface="Times New Roman" pitchFamily="18" charset="0"/>
              </a:rPr>
              <a:t>这是因为若</a:t>
            </a:r>
            <a:r>
              <a:rPr lang="en-US" altLang="zh-CN" sz="2000" dirty="0" smtClean="0">
                <a:latin typeface="Times New Roman" pitchFamily="18" charset="0"/>
              </a:rPr>
              <a:t>(</a:t>
            </a:r>
            <a:r>
              <a:rPr lang="en-US" altLang="zh-CN" sz="2000" dirty="0" err="1" smtClean="0">
                <a:latin typeface="Times New Roman" pitchFamily="18" charset="0"/>
              </a:rPr>
              <a:t>M</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,r</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,s</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err="1" smtClean="0">
                <a:latin typeface="Times New Roman" pitchFamily="18" charset="0"/>
              </a:rPr>
              <a:t>M,r,s</a:t>
            </a:r>
            <a:r>
              <a:rPr lang="en-US" altLang="zh-CN" sz="2000" dirty="0" smtClean="0">
                <a:latin typeface="Times New Roman" pitchFamily="18" charset="0"/>
              </a:rPr>
              <a:t>)</a:t>
            </a:r>
            <a:r>
              <a:rPr lang="zh-CN" altLang="en-US" sz="2000" dirty="0" smtClean="0">
                <a:latin typeface="Times New Roman" pitchFamily="18" charset="0"/>
              </a:rPr>
              <a:t>，则 </a:t>
            </a:r>
            <a:r>
              <a:rPr lang="en-US" altLang="zh-CN" sz="2000" i="1" dirty="0" smtClean="0">
                <a:latin typeface="Times New Roman" pitchFamily="18" charset="0"/>
              </a:rPr>
              <a:t>v</a:t>
            </a:r>
            <a:r>
              <a:rPr lang="en-US" altLang="zh-CN" sz="2000" dirty="0" smtClean="0">
                <a:latin typeface="Times New Roman" pitchFamily="18" charset="0"/>
              </a:rPr>
              <a:t>≡[</a:t>
            </a:r>
            <a:r>
              <a:rPr lang="en-US" altLang="zh-CN" sz="2000" i="1" dirty="0" err="1" smtClean="0">
                <a:latin typeface="Times New Roman" pitchFamily="18" charset="0"/>
              </a:rPr>
              <a:t>g</a:t>
            </a:r>
            <a:r>
              <a:rPr lang="en-US" altLang="zh-CN" sz="2000" baseline="30000" dirty="0" err="1" smtClean="0">
                <a:latin typeface="Times New Roman" pitchFamily="18" charset="0"/>
              </a:rPr>
              <a:t>H</a:t>
            </a:r>
            <a:r>
              <a:rPr lang="en-US" altLang="zh-CN" sz="2000" baseline="30000" dirty="0" smtClean="0">
                <a:latin typeface="Times New Roman" pitchFamily="18" charset="0"/>
              </a:rPr>
              <a:t>(M)</a:t>
            </a:r>
            <a:r>
              <a:rPr lang="en-US" altLang="zh-CN" sz="2000" i="1" baseline="30000" dirty="0" err="1" smtClean="0">
                <a:latin typeface="Times New Roman" pitchFamily="18" charset="0"/>
              </a:rPr>
              <a:t>w</a:t>
            </a:r>
            <a:r>
              <a:rPr lang="en-US" altLang="zh-CN" sz="2000" i="1" dirty="0" err="1" smtClean="0">
                <a:latin typeface="Times New Roman" pitchFamily="18" charset="0"/>
              </a:rPr>
              <a:t>g</a:t>
            </a:r>
            <a:r>
              <a:rPr lang="en-US" altLang="zh-CN" sz="2000" i="1" baseline="30000" dirty="0" err="1" smtClean="0">
                <a:latin typeface="Times New Roman" pitchFamily="18" charset="0"/>
              </a:rPr>
              <a:t>xrw</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 mod </a:t>
            </a:r>
            <a:r>
              <a:rPr lang="en-US" altLang="zh-CN" sz="2000" i="1" dirty="0" smtClean="0">
                <a:latin typeface="Times New Roman" pitchFamily="18" charset="0"/>
              </a:rPr>
              <a:t>q</a:t>
            </a:r>
          </a:p>
          <a:p>
            <a:pPr lvl="2" eaLnBrk="1" hangingPunct="1">
              <a:lnSpc>
                <a:spcPct val="100000"/>
              </a:lnSpc>
            </a:pP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baseline="30000" dirty="0" smtClean="0">
                <a:latin typeface="Times New Roman" pitchFamily="18" charset="0"/>
              </a:rPr>
              <a:t>(H(M)+</a:t>
            </a:r>
            <a:r>
              <a:rPr lang="en-US" altLang="zh-CN" sz="2000" i="1" baseline="30000" dirty="0" err="1" smtClean="0">
                <a:latin typeface="Times New Roman" pitchFamily="18" charset="0"/>
              </a:rPr>
              <a:t>xr</a:t>
            </a:r>
            <a:r>
              <a:rPr lang="en-US" altLang="zh-CN" sz="2000" dirty="0" smtClean="0">
                <a:latin typeface="Times New Roman" pitchFamily="18" charset="0"/>
              </a:rPr>
              <a:t>)</a:t>
            </a:r>
            <a:r>
              <a:rPr lang="en-US" altLang="zh-CN" sz="2000" baseline="30000" dirty="0" smtClean="0">
                <a:latin typeface="Times New Roman" pitchFamily="18" charset="0"/>
              </a:rPr>
              <a:t>s</a:t>
            </a:r>
            <a:r>
              <a:rPr lang="he-IL" altLang="zh-CN" sz="2000" baseline="30000" dirty="0" smtClean="0">
                <a:latin typeface="Times New Roman" pitchFamily="18" charset="0"/>
                <a:cs typeface="Times New Roman" pitchFamily="18" charset="0"/>
              </a:rPr>
              <a:t>־</a:t>
            </a:r>
            <a:r>
              <a:rPr lang="en-US" altLang="zh-CN" sz="2000" baseline="30000" dirty="0" smtClean="0">
                <a:latin typeface="Times New Roman" pitchFamily="18" charset="0"/>
                <a:cs typeface="Times New Roman" pitchFamily="18" charset="0"/>
              </a:rPr>
              <a:t>¹</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 mod </a:t>
            </a:r>
            <a:r>
              <a:rPr lang="en-US" altLang="zh-CN" sz="2000" i="1" dirty="0" smtClean="0">
                <a:latin typeface="Times New Roman" pitchFamily="18" charset="0"/>
              </a:rPr>
              <a:t>q </a:t>
            </a:r>
            <a:r>
              <a:rPr lang="en-US" altLang="zh-CN" sz="2000" dirty="0" smtClean="0">
                <a:latin typeface="Times New Roman" pitchFamily="18" charset="0"/>
              </a:rPr>
              <a:t>≡[</a:t>
            </a:r>
            <a:r>
              <a:rPr lang="en-US" altLang="zh-CN" sz="2000" i="1" dirty="0" err="1" smtClean="0">
                <a:latin typeface="Times New Roman" pitchFamily="18" charset="0"/>
              </a:rPr>
              <a:t>g</a:t>
            </a:r>
            <a:r>
              <a:rPr lang="en-US" altLang="zh-CN" sz="2000" i="1" baseline="30000" dirty="0" err="1" smtClean="0">
                <a:latin typeface="Times New Roman" pitchFamily="18" charset="0"/>
              </a:rPr>
              <a:t>k</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 mod </a:t>
            </a:r>
            <a:r>
              <a:rPr lang="en-US" altLang="zh-CN" sz="2000" i="1" dirty="0" err="1" smtClean="0">
                <a:latin typeface="Times New Roman" pitchFamily="18" charset="0"/>
              </a:rPr>
              <a:t>q</a:t>
            </a:r>
            <a:r>
              <a:rPr lang="en-US" altLang="zh-CN" sz="2000" dirty="0" err="1" smtClean="0">
                <a:latin typeface="Times New Roman" pitchFamily="18" charset="0"/>
              </a:rPr>
              <a:t>≡</a:t>
            </a:r>
            <a:r>
              <a:rPr lang="en-US" altLang="zh-CN" sz="2000" i="1" dirty="0" err="1" smtClean="0">
                <a:latin typeface="Times New Roman" pitchFamily="18" charset="0"/>
              </a:rPr>
              <a:t>r</a:t>
            </a:r>
            <a:endParaRPr lang="en-US" altLang="zh-CN" sz="2000" i="1"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xd77"/>
          <p:cNvPicPr>
            <a:picLocks noChangeAspect="1" noChangeArrowheads="1"/>
          </p:cNvPicPr>
          <p:nvPr/>
        </p:nvPicPr>
        <p:blipFill>
          <a:blip r:embed="rId2" cstate="print"/>
          <a:srcRect/>
          <a:stretch>
            <a:fillRect/>
          </a:stretch>
        </p:blipFill>
        <p:spPr bwMode="auto">
          <a:xfrm>
            <a:off x="1447800" y="3505200"/>
            <a:ext cx="6248400" cy="312420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6.7.2 </a:t>
            </a:r>
            <a:r>
              <a:rPr lang="zh-CN" altLang="en-US" dirty="0" smtClean="0"/>
              <a:t>数字签名算法</a:t>
            </a:r>
            <a:r>
              <a:rPr lang="en-US" altLang="zh-CN" dirty="0" smtClean="0"/>
              <a:t>DSA</a:t>
            </a:r>
            <a:endParaRPr lang="zh-CN" altLang="en-US" dirty="0"/>
          </a:p>
        </p:txBody>
      </p:sp>
      <p:sp>
        <p:nvSpPr>
          <p:cNvPr id="3" name="内容占位符 2"/>
          <p:cNvSpPr>
            <a:spLocks noGrp="1"/>
          </p:cNvSpPr>
          <p:nvPr>
            <p:ph idx="1"/>
          </p:nvPr>
        </p:nvSpPr>
        <p:spPr>
          <a:xfrm>
            <a:off x="457200" y="838200"/>
            <a:ext cx="8458200" cy="3200400"/>
          </a:xfrm>
        </p:spPr>
        <p:txBody>
          <a:bodyPr/>
          <a:lstStyle/>
          <a:p>
            <a:pPr eaLnBrk="1" hangingPunct="1">
              <a:lnSpc>
                <a:spcPct val="100000"/>
              </a:lnSpc>
              <a:spcBef>
                <a:spcPts val="600"/>
              </a:spcBef>
            </a:pPr>
            <a:r>
              <a:rPr lang="zh-CN" altLang="en-US" sz="2400" dirty="0" smtClean="0"/>
              <a:t>算法的框图如</a:t>
            </a:r>
            <a:r>
              <a:rPr lang="zh-CN" altLang="en-US" sz="2400" dirty="0" smtClean="0"/>
              <a:t>图所</a:t>
            </a:r>
            <a:r>
              <a:rPr lang="zh-CN" altLang="en-US" sz="2400" dirty="0" smtClean="0"/>
              <a:t>示，其中的</a:t>
            </a:r>
            <a:r>
              <a:rPr lang="en-US" altLang="zh-CN" sz="2400" dirty="0" smtClean="0"/>
              <a:t>4</a:t>
            </a:r>
            <a:r>
              <a:rPr lang="zh-CN" altLang="en-US" sz="2400" dirty="0" smtClean="0"/>
              <a:t>个函数分别为</a:t>
            </a:r>
            <a:endParaRPr lang="zh-CN" altLang="en-US" sz="2400" i="1" dirty="0" smtClean="0"/>
          </a:p>
          <a:p>
            <a:pPr lvl="1" eaLnBrk="1" hangingPunct="1">
              <a:lnSpc>
                <a:spcPct val="100000"/>
              </a:lnSpc>
              <a:spcBef>
                <a:spcPts val="600"/>
              </a:spcBef>
            </a:pPr>
            <a:r>
              <a:rPr lang="en-US" altLang="zh-CN" sz="2000" i="1" dirty="0" smtClean="0"/>
              <a:t>s=f</a:t>
            </a:r>
            <a:r>
              <a:rPr lang="en-US" altLang="zh-CN" sz="2000" baseline="-25000" dirty="0" smtClean="0"/>
              <a:t>1</a:t>
            </a:r>
            <a:r>
              <a:rPr lang="en-US" altLang="zh-CN" sz="2000" dirty="0" smtClean="0"/>
              <a:t>[H(M),</a:t>
            </a:r>
            <a:r>
              <a:rPr lang="en-US" altLang="zh-CN" sz="2000" i="1" dirty="0" err="1" smtClean="0"/>
              <a:t>k</a:t>
            </a:r>
            <a:r>
              <a:rPr lang="en-US" altLang="zh-CN" sz="2000" dirty="0" err="1" smtClean="0"/>
              <a:t>,</a:t>
            </a:r>
            <a:r>
              <a:rPr lang="en-US" altLang="zh-CN" sz="2000" i="1" dirty="0" err="1" smtClean="0"/>
              <a:t>x</a:t>
            </a:r>
            <a:r>
              <a:rPr lang="en-US" altLang="zh-CN" sz="2000" dirty="0" err="1" smtClean="0"/>
              <a:t>,</a:t>
            </a:r>
            <a:r>
              <a:rPr lang="en-US" altLang="zh-CN" sz="2000" i="1" dirty="0" err="1" smtClean="0"/>
              <a:t>r</a:t>
            </a:r>
            <a:r>
              <a:rPr lang="en-US" altLang="zh-CN" sz="2000" dirty="0" err="1" smtClean="0"/>
              <a:t>,</a:t>
            </a:r>
            <a:r>
              <a:rPr lang="en-US" altLang="zh-CN" sz="2000" i="1" dirty="0" err="1" smtClean="0"/>
              <a:t>q</a:t>
            </a:r>
            <a:r>
              <a:rPr lang="en-US" altLang="zh-CN" sz="2000" dirty="0" smtClean="0"/>
              <a:t>]≡[</a:t>
            </a:r>
            <a:r>
              <a:rPr lang="en-US" altLang="zh-CN" sz="2000" i="1" dirty="0" smtClean="0"/>
              <a:t>k</a:t>
            </a:r>
            <a:r>
              <a:rPr lang="en-US" altLang="zh-CN" sz="2000" baseline="30000" dirty="0" smtClean="0"/>
              <a:t>-1</a:t>
            </a:r>
            <a:r>
              <a:rPr lang="en-US" altLang="zh-CN" sz="2000" dirty="0" smtClean="0"/>
              <a:t>(H(M)+</a:t>
            </a:r>
            <a:r>
              <a:rPr lang="en-US" altLang="zh-CN" sz="2000" i="1" dirty="0" err="1" smtClean="0"/>
              <a:t>xr</a:t>
            </a:r>
            <a:r>
              <a:rPr lang="en-US" altLang="zh-CN" sz="2000" dirty="0" smtClean="0"/>
              <a:t>)] mod </a:t>
            </a:r>
            <a:r>
              <a:rPr lang="en-US" altLang="zh-CN" sz="2000" i="1" dirty="0" smtClean="0"/>
              <a:t>q</a:t>
            </a:r>
          </a:p>
          <a:p>
            <a:pPr lvl="1" eaLnBrk="1" hangingPunct="1">
              <a:lnSpc>
                <a:spcPct val="100000"/>
              </a:lnSpc>
              <a:spcBef>
                <a:spcPts val="600"/>
              </a:spcBef>
            </a:pPr>
            <a:r>
              <a:rPr lang="en-US" altLang="zh-CN" sz="2000" i="1" dirty="0" smtClean="0"/>
              <a:t>r</a:t>
            </a:r>
            <a:r>
              <a:rPr lang="en-US" altLang="zh-CN" sz="2000" dirty="0" smtClean="0"/>
              <a:t>=</a:t>
            </a:r>
            <a:r>
              <a:rPr lang="en-US" altLang="zh-CN" sz="2000" i="1" dirty="0" smtClean="0"/>
              <a:t>f</a:t>
            </a:r>
            <a:r>
              <a:rPr lang="en-US" altLang="zh-CN" sz="2000" baseline="-25000" dirty="0" smtClean="0"/>
              <a:t>2</a:t>
            </a:r>
            <a:r>
              <a:rPr lang="en-US" altLang="zh-CN" sz="2000" dirty="0" smtClean="0"/>
              <a:t>(</a:t>
            </a:r>
            <a:r>
              <a:rPr lang="en-US" altLang="zh-CN" sz="2000" i="1" dirty="0" err="1" smtClean="0"/>
              <a:t>k</a:t>
            </a:r>
            <a:r>
              <a:rPr lang="en-US" altLang="zh-CN" sz="2000" dirty="0" err="1" smtClean="0"/>
              <a:t>,</a:t>
            </a:r>
            <a:r>
              <a:rPr lang="en-US" altLang="zh-CN" sz="2000" i="1" dirty="0" err="1" smtClean="0"/>
              <a:t>p</a:t>
            </a:r>
            <a:r>
              <a:rPr lang="en-US" altLang="zh-CN" sz="2000" dirty="0" err="1" smtClean="0"/>
              <a:t>,</a:t>
            </a:r>
            <a:r>
              <a:rPr lang="en-US" altLang="zh-CN" sz="2000" i="1" dirty="0" err="1" smtClean="0"/>
              <a:t>q</a:t>
            </a:r>
            <a:r>
              <a:rPr lang="en-US" altLang="zh-CN" sz="2000" dirty="0" err="1" smtClean="0"/>
              <a:t>,</a:t>
            </a:r>
            <a:r>
              <a:rPr lang="en-US" altLang="zh-CN" sz="2000" i="1" dirty="0" err="1" smtClean="0"/>
              <a:t>g</a:t>
            </a:r>
            <a:r>
              <a:rPr lang="en-US" altLang="zh-CN" sz="2000" dirty="0" smtClean="0"/>
              <a:t>)≡(</a:t>
            </a:r>
            <a:r>
              <a:rPr lang="en-US" altLang="zh-CN" sz="2000" i="1" dirty="0" err="1" smtClean="0"/>
              <a:t>g</a:t>
            </a:r>
            <a:r>
              <a:rPr lang="en-US" altLang="zh-CN" sz="2000" i="1" baseline="30000" dirty="0" err="1" smtClean="0"/>
              <a:t>k</a:t>
            </a:r>
            <a:r>
              <a:rPr lang="en-US" altLang="zh-CN" sz="2000" dirty="0" smtClean="0"/>
              <a:t> mod </a:t>
            </a:r>
            <a:r>
              <a:rPr lang="en-US" altLang="zh-CN" sz="2000" i="1" dirty="0" smtClean="0"/>
              <a:t>p</a:t>
            </a:r>
            <a:r>
              <a:rPr lang="en-US" altLang="zh-CN" sz="2000" dirty="0" smtClean="0"/>
              <a:t>) mod </a:t>
            </a:r>
            <a:r>
              <a:rPr lang="en-US" altLang="zh-CN" sz="2000" i="1" dirty="0" smtClean="0"/>
              <a:t>q</a:t>
            </a:r>
          </a:p>
          <a:p>
            <a:pPr lvl="1" eaLnBrk="1" hangingPunct="1">
              <a:lnSpc>
                <a:spcPct val="100000"/>
              </a:lnSpc>
              <a:spcBef>
                <a:spcPts val="600"/>
              </a:spcBef>
            </a:pPr>
            <a:r>
              <a:rPr lang="en-US" altLang="zh-CN" sz="2000" i="1" dirty="0" smtClean="0"/>
              <a:t>w</a:t>
            </a:r>
            <a:r>
              <a:rPr lang="en-US" altLang="zh-CN" sz="2000" dirty="0" smtClean="0"/>
              <a:t>=</a:t>
            </a:r>
            <a:r>
              <a:rPr lang="en-US" altLang="zh-CN" sz="2000" i="1" dirty="0" smtClean="0"/>
              <a:t>f</a:t>
            </a:r>
            <a:r>
              <a:rPr lang="en-US" altLang="zh-CN" sz="2000" baseline="-25000" dirty="0" smtClean="0"/>
              <a:t>3</a:t>
            </a:r>
            <a:r>
              <a:rPr lang="en-US" altLang="zh-CN" sz="2000" dirty="0" smtClean="0"/>
              <a:t>(</a:t>
            </a:r>
            <a:r>
              <a:rPr lang="en-US" altLang="zh-CN" sz="2000" i="1" dirty="0" err="1" smtClean="0"/>
              <a:t>s</a:t>
            </a:r>
            <a:r>
              <a:rPr lang="en-US" altLang="zh-CN" sz="2000" dirty="0" err="1" smtClean="0">
                <a:sym typeface="Symbol" pitchFamily="18" charset="2"/>
              </a:rPr>
              <a:t></a:t>
            </a:r>
            <a:r>
              <a:rPr lang="en-US" altLang="zh-CN" sz="2000" dirty="0" err="1" smtClean="0"/>
              <a:t>,</a:t>
            </a:r>
            <a:r>
              <a:rPr lang="en-US" altLang="zh-CN" sz="2000" i="1" dirty="0" err="1" smtClean="0"/>
              <a:t>q</a:t>
            </a:r>
            <a:r>
              <a:rPr lang="en-US" altLang="zh-CN" sz="2000" dirty="0" smtClean="0"/>
              <a:t>)≡(</a:t>
            </a:r>
            <a:r>
              <a:rPr lang="en-US" altLang="zh-CN" sz="2000" i="1" dirty="0" smtClean="0"/>
              <a:t>s</a:t>
            </a:r>
            <a:r>
              <a:rPr lang="en-US" altLang="zh-CN" sz="2000" dirty="0" smtClean="0">
                <a:sym typeface="Symbol" pitchFamily="18" charset="2"/>
              </a:rPr>
              <a:t></a:t>
            </a:r>
            <a:r>
              <a:rPr lang="en-US" altLang="zh-CN" sz="2000" dirty="0" smtClean="0"/>
              <a:t>)</a:t>
            </a:r>
            <a:r>
              <a:rPr lang="en-US" altLang="zh-CN" sz="2000" baseline="30000" dirty="0" smtClean="0"/>
              <a:t>-1</a:t>
            </a:r>
            <a:r>
              <a:rPr lang="en-US" altLang="zh-CN" sz="2000" dirty="0" smtClean="0"/>
              <a:t> mod </a:t>
            </a:r>
            <a:r>
              <a:rPr lang="en-US" altLang="zh-CN" sz="2000" i="1" dirty="0" smtClean="0"/>
              <a:t>q</a:t>
            </a:r>
          </a:p>
          <a:p>
            <a:pPr lvl="1" eaLnBrk="1" hangingPunct="1">
              <a:lnSpc>
                <a:spcPct val="100000"/>
              </a:lnSpc>
              <a:spcBef>
                <a:spcPts val="600"/>
              </a:spcBef>
            </a:pPr>
            <a:r>
              <a:rPr lang="en-US" altLang="zh-CN" sz="2000" i="1" dirty="0" smtClean="0"/>
              <a:t>v</a:t>
            </a:r>
            <a:r>
              <a:rPr lang="en-US" altLang="zh-CN" sz="2000" dirty="0" smtClean="0"/>
              <a:t>=</a:t>
            </a:r>
            <a:r>
              <a:rPr lang="en-US" altLang="zh-CN" sz="2000" i="1" dirty="0" smtClean="0"/>
              <a:t>f</a:t>
            </a:r>
            <a:r>
              <a:rPr lang="en-US" altLang="zh-CN" sz="2000" baseline="-25000" dirty="0" smtClean="0"/>
              <a:t>4</a:t>
            </a:r>
            <a:r>
              <a:rPr lang="en-US" altLang="zh-CN" sz="2000" dirty="0" smtClean="0"/>
              <a:t>(</a:t>
            </a:r>
            <a:r>
              <a:rPr lang="en-US" altLang="zh-CN" sz="2000" i="1" dirty="0" err="1" smtClean="0"/>
              <a:t>y</a:t>
            </a:r>
            <a:r>
              <a:rPr lang="en-US" altLang="zh-CN" sz="2000" dirty="0" err="1" smtClean="0"/>
              <a:t>,</a:t>
            </a:r>
            <a:r>
              <a:rPr lang="en-US" altLang="zh-CN" sz="2000" i="1" dirty="0" err="1" smtClean="0"/>
              <a:t>q</a:t>
            </a:r>
            <a:r>
              <a:rPr lang="en-US" altLang="zh-CN" sz="2000" dirty="0" err="1" smtClean="0"/>
              <a:t>,</a:t>
            </a:r>
            <a:r>
              <a:rPr lang="en-US" altLang="zh-CN" sz="2000" i="1" dirty="0" err="1" smtClean="0"/>
              <a:t>g</a:t>
            </a:r>
            <a:r>
              <a:rPr lang="en-US" altLang="zh-CN" sz="2000" dirty="0" err="1" smtClean="0"/>
              <a:t>,H</a:t>
            </a:r>
            <a:r>
              <a:rPr lang="en-US" altLang="zh-CN" sz="2000" dirty="0" smtClean="0"/>
              <a:t>(M</a:t>
            </a:r>
            <a:r>
              <a:rPr lang="en-US" altLang="zh-CN" sz="2000" dirty="0" smtClean="0">
                <a:sym typeface="Symbol" pitchFamily="18" charset="2"/>
              </a:rPr>
              <a:t></a:t>
            </a:r>
            <a:r>
              <a:rPr lang="en-US" altLang="zh-CN" sz="2000" dirty="0" smtClean="0"/>
              <a:t>),</a:t>
            </a:r>
            <a:r>
              <a:rPr lang="en-US" altLang="zh-CN" sz="2000" i="1" dirty="0" err="1" smtClean="0"/>
              <a:t>w</a:t>
            </a:r>
            <a:r>
              <a:rPr lang="en-US" altLang="zh-CN" sz="2000" dirty="0" err="1" smtClean="0"/>
              <a:t>,</a:t>
            </a:r>
            <a:r>
              <a:rPr lang="en-US" altLang="zh-CN" sz="2000" i="1" dirty="0" err="1" smtClean="0"/>
              <a:t>r</a:t>
            </a:r>
            <a:r>
              <a:rPr lang="en-US" altLang="zh-CN" sz="2000" dirty="0" smtClean="0">
                <a:sym typeface="Symbol" pitchFamily="18" charset="2"/>
              </a:rPr>
              <a:t></a:t>
            </a:r>
            <a:r>
              <a:rPr lang="en-US" altLang="zh-CN" sz="2000" dirty="0" smtClean="0"/>
              <a:t>)≡[(</a:t>
            </a:r>
            <a:r>
              <a:rPr lang="en-US" altLang="zh-CN" sz="2000" i="1" dirty="0" smtClean="0">
                <a:latin typeface="Times New Roman" pitchFamily="18" charset="0"/>
              </a:rPr>
              <a:t>g</a:t>
            </a:r>
            <a:r>
              <a:rPr lang="en-US" altLang="zh-CN" sz="2000" baseline="30000" dirty="0" smtClean="0">
                <a:latin typeface="Times New Roman" pitchFamily="18" charset="0"/>
              </a:rPr>
              <a:t>(H(M</a:t>
            </a:r>
            <a:r>
              <a:rPr lang="en-US" altLang="zh-CN" sz="2000"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w</a:t>
            </a:r>
            <a:r>
              <a:rPr lang="en-US" altLang="zh-CN" sz="2000" baseline="30000" dirty="0" smtClean="0">
                <a:latin typeface="Times New Roman" pitchFamily="18" charset="0"/>
              </a:rPr>
              <a:t>) mod q </a:t>
            </a:r>
            <a:r>
              <a:rPr lang="en-US" altLang="zh-CN" sz="2000" i="1" dirty="0" smtClean="0">
                <a:latin typeface="Times New Roman" pitchFamily="18" charset="0"/>
              </a:rPr>
              <a:t>y </a:t>
            </a:r>
            <a:r>
              <a:rPr lang="en-US" altLang="zh-CN" sz="2000" i="1" baseline="30000" dirty="0" err="1" smtClean="0">
                <a:latin typeface="Times New Roman" pitchFamily="18" charset="0"/>
              </a:rPr>
              <a:t>r</a:t>
            </a:r>
            <a:r>
              <a:rPr lang="en-US" altLang="zh-CN" sz="2000" baseline="30000" dirty="0" err="1" smtClean="0">
                <a:latin typeface="Times New Roman" pitchFamily="18" charset="0"/>
                <a:sym typeface="Symbol" pitchFamily="18" charset="2"/>
              </a:rPr>
              <a:t></a:t>
            </a:r>
            <a:r>
              <a:rPr lang="en-US" altLang="zh-CN" sz="2000" i="1" baseline="30000" dirty="0" err="1" smtClean="0">
                <a:latin typeface="Times New Roman" pitchFamily="18" charset="0"/>
              </a:rPr>
              <a:t>w</a:t>
            </a:r>
            <a:r>
              <a:rPr lang="en-US" altLang="zh-CN" sz="2000" baseline="30000" dirty="0" smtClean="0">
                <a:latin typeface="Times New Roman" pitchFamily="18" charset="0"/>
              </a:rPr>
              <a:t> mod q</a:t>
            </a:r>
            <a:r>
              <a:rPr lang="en-US" altLang="zh-CN" sz="2000" dirty="0" smtClean="0"/>
              <a:t>) mod p] mod q</a:t>
            </a:r>
          </a:p>
          <a:p>
            <a:pPr eaLnBrk="1" hangingPunct="1">
              <a:lnSpc>
                <a:spcPct val="100000"/>
              </a:lnSpc>
              <a:spcBef>
                <a:spcPts val="600"/>
              </a:spcBef>
            </a:pPr>
            <a:r>
              <a:rPr lang="zh-CN" altLang="en-US" sz="2400" dirty="0" smtClean="0">
                <a:solidFill>
                  <a:srgbClr val="0000FF"/>
                </a:solidFill>
              </a:rPr>
              <a:t>由于离散对数的困难性，敌手从</a:t>
            </a:r>
            <a:r>
              <a:rPr lang="en-US" altLang="zh-CN" sz="2400" i="1" dirty="0" smtClean="0">
                <a:solidFill>
                  <a:srgbClr val="0000FF"/>
                </a:solidFill>
              </a:rPr>
              <a:t>r</a:t>
            </a:r>
            <a:r>
              <a:rPr lang="zh-CN" altLang="en-US" sz="2400" dirty="0" smtClean="0">
                <a:solidFill>
                  <a:srgbClr val="0000FF"/>
                </a:solidFill>
              </a:rPr>
              <a:t>恢复</a:t>
            </a:r>
            <a:r>
              <a:rPr lang="en-US" altLang="zh-CN" sz="2400" i="1" dirty="0" smtClean="0">
                <a:solidFill>
                  <a:srgbClr val="0000FF"/>
                </a:solidFill>
              </a:rPr>
              <a:t>k</a:t>
            </a:r>
            <a:r>
              <a:rPr lang="zh-CN" altLang="en-US" sz="2400" dirty="0" smtClean="0">
                <a:solidFill>
                  <a:srgbClr val="0000FF"/>
                </a:solidFill>
              </a:rPr>
              <a:t>或从</a:t>
            </a:r>
            <a:r>
              <a:rPr lang="en-US" altLang="zh-CN" sz="2400" i="1" dirty="0" smtClean="0">
                <a:solidFill>
                  <a:srgbClr val="0000FF"/>
                </a:solidFill>
              </a:rPr>
              <a:t>s</a:t>
            </a:r>
            <a:r>
              <a:rPr lang="zh-CN" altLang="en-US" sz="2400" dirty="0" smtClean="0">
                <a:solidFill>
                  <a:srgbClr val="0000FF"/>
                </a:solidFill>
              </a:rPr>
              <a:t>恢复</a:t>
            </a:r>
            <a:r>
              <a:rPr lang="en-US" altLang="zh-CN" sz="2400" i="1" dirty="0" smtClean="0">
                <a:solidFill>
                  <a:srgbClr val="0000FF"/>
                </a:solidFill>
              </a:rPr>
              <a:t>x</a:t>
            </a:r>
            <a:r>
              <a:rPr lang="zh-CN" altLang="en-US" sz="2400" dirty="0" smtClean="0">
                <a:solidFill>
                  <a:srgbClr val="0000FF"/>
                </a:solidFill>
              </a:rPr>
              <a:t>都是不可行的</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6.7.2 </a:t>
            </a:r>
            <a:r>
              <a:rPr lang="zh-CN" altLang="en-US" dirty="0" smtClean="0"/>
              <a:t>数字签名算法</a:t>
            </a:r>
            <a:r>
              <a:rPr lang="en-US" altLang="zh-CN" dirty="0" smtClean="0"/>
              <a:t>DSA</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en-US" altLang="zh-CN" sz="2400" dirty="0" smtClean="0"/>
              <a:t>r</a:t>
            </a:r>
            <a:r>
              <a:rPr lang="zh-CN" altLang="en-US" sz="2400" dirty="0" smtClean="0"/>
              <a:t>和</a:t>
            </a:r>
            <a:r>
              <a:rPr lang="en-US" altLang="zh-CN" sz="2400" i="1" dirty="0" smtClean="0"/>
              <a:t>k</a:t>
            </a:r>
            <a:r>
              <a:rPr lang="en-US" altLang="zh-CN" sz="2400" baseline="30000" dirty="0" smtClean="0"/>
              <a:t>-1</a:t>
            </a:r>
            <a:r>
              <a:rPr lang="zh-CN" altLang="en-US" sz="2400" dirty="0" smtClean="0"/>
              <a:t>可预计算</a:t>
            </a:r>
          </a:p>
          <a:p>
            <a:pPr lvl="1" eaLnBrk="1" hangingPunct="1">
              <a:lnSpc>
                <a:spcPct val="100000"/>
              </a:lnSpc>
            </a:pPr>
            <a:r>
              <a:rPr lang="zh-CN" altLang="en-US" dirty="0" smtClean="0"/>
              <a:t>即签名产生过程中的运算主要是</a:t>
            </a:r>
            <a:r>
              <a:rPr lang="zh-CN" altLang="en-US" dirty="0" smtClean="0">
                <a:solidFill>
                  <a:srgbClr val="0000FF"/>
                </a:solidFill>
              </a:rPr>
              <a:t>求</a:t>
            </a:r>
            <a:r>
              <a:rPr lang="en-US" altLang="zh-CN" i="1" dirty="0" smtClean="0">
                <a:solidFill>
                  <a:srgbClr val="0000FF"/>
                </a:solidFill>
              </a:rPr>
              <a:t>r</a:t>
            </a:r>
            <a:r>
              <a:rPr lang="zh-CN" altLang="en-US" dirty="0" smtClean="0">
                <a:solidFill>
                  <a:srgbClr val="0000FF"/>
                </a:solidFill>
              </a:rPr>
              <a:t>的模指数运算</a:t>
            </a:r>
            <a:r>
              <a:rPr lang="en-US" altLang="zh-CN" i="1" dirty="0" smtClean="0"/>
              <a:t>r</a:t>
            </a:r>
            <a:r>
              <a:rPr lang="en-US" altLang="zh-CN" dirty="0" smtClean="0"/>
              <a:t>=(</a:t>
            </a:r>
            <a:r>
              <a:rPr lang="en-US" altLang="zh-CN" i="1" dirty="0" err="1" smtClean="0"/>
              <a:t>g</a:t>
            </a:r>
            <a:r>
              <a:rPr lang="en-US" altLang="zh-CN" i="1" baseline="30000" dirty="0" err="1" smtClean="0"/>
              <a:t>k</a:t>
            </a:r>
            <a:r>
              <a:rPr lang="en-US" altLang="zh-CN" dirty="0" smtClean="0"/>
              <a:t> mod </a:t>
            </a:r>
            <a:r>
              <a:rPr lang="en-US" altLang="zh-CN" i="1" dirty="0" smtClean="0"/>
              <a:t>p</a:t>
            </a:r>
            <a:r>
              <a:rPr lang="en-US" altLang="zh-CN" dirty="0" smtClean="0"/>
              <a:t>) mod </a:t>
            </a:r>
            <a:r>
              <a:rPr lang="en-US" altLang="zh-CN" i="1" dirty="0" smtClean="0"/>
              <a:t>q</a:t>
            </a:r>
            <a:r>
              <a:rPr lang="zh-CN" altLang="en-US" dirty="0" smtClean="0"/>
              <a:t>，而这一运算与待签的消息无关，因此</a:t>
            </a:r>
            <a:r>
              <a:rPr lang="zh-CN" altLang="en-US" dirty="0" smtClean="0">
                <a:solidFill>
                  <a:srgbClr val="0000FF"/>
                </a:solidFill>
              </a:rPr>
              <a:t>能被预先计算</a:t>
            </a:r>
            <a:endParaRPr lang="zh-CN" altLang="en-US" dirty="0" smtClean="0"/>
          </a:p>
          <a:p>
            <a:pPr lvl="1" eaLnBrk="1" hangingPunct="1">
              <a:lnSpc>
                <a:spcPct val="100000"/>
              </a:lnSpc>
            </a:pPr>
            <a:r>
              <a:rPr lang="zh-CN" altLang="en-US" dirty="0" smtClean="0"/>
              <a:t>事实上，用户可以预先计算出很多</a:t>
            </a:r>
            <a:r>
              <a:rPr lang="en-US" altLang="zh-CN" i="1" dirty="0" smtClean="0"/>
              <a:t>r</a:t>
            </a:r>
            <a:r>
              <a:rPr lang="zh-CN" altLang="en-US" dirty="0" smtClean="0"/>
              <a:t>和</a:t>
            </a:r>
            <a:r>
              <a:rPr lang="en-US" altLang="zh-CN" i="1" dirty="0" smtClean="0"/>
              <a:t>k</a:t>
            </a:r>
            <a:r>
              <a:rPr lang="en-US" altLang="zh-CN" baseline="30000" dirty="0" smtClean="0"/>
              <a:t>-1</a:t>
            </a:r>
            <a:r>
              <a:rPr lang="zh-CN" altLang="en-US" dirty="0" smtClean="0"/>
              <a:t>以备以后的签名使用，从而可大大加快产生签名的速度</a:t>
            </a:r>
          </a:p>
          <a:p>
            <a:pPr eaLnBrk="1" hangingPunct="1">
              <a:lnSpc>
                <a:spcPct val="100000"/>
              </a:lnSpc>
            </a:pPr>
            <a:r>
              <a:rPr lang="en-US" altLang="zh-CN" sz="2400" dirty="0" smtClean="0"/>
              <a:t>DSA</a:t>
            </a:r>
            <a:r>
              <a:rPr lang="zh-CN" altLang="en-US" sz="2400" dirty="0" smtClean="0"/>
              <a:t>的安全性基于离散对数，最初建议使用一个共同的模数</a:t>
            </a:r>
            <a:r>
              <a:rPr lang="en-US" altLang="zh-CN" sz="2400" dirty="0" smtClean="0"/>
              <a:t>p </a:t>
            </a:r>
            <a:r>
              <a:rPr lang="zh-CN" altLang="en-US" sz="2400" dirty="0" smtClean="0"/>
              <a:t>；现在建议不同的工作组使用不同的 </a:t>
            </a:r>
            <a:r>
              <a:rPr lang="en-US" altLang="zh-CN" sz="2400" dirty="0" smtClean="0"/>
              <a:t>(</a:t>
            </a:r>
            <a:r>
              <a:rPr lang="en-US" altLang="zh-CN" sz="2400" dirty="0" err="1" smtClean="0"/>
              <a:t>p,q,g</a:t>
            </a:r>
            <a:r>
              <a:rPr lang="en-US" altLang="zh-CN" sz="2400" dirty="0" smtClean="0"/>
              <a:t>)</a:t>
            </a:r>
          </a:p>
          <a:p>
            <a:pPr lvl="1" eaLnBrk="1" hangingPunct="1">
              <a:lnSpc>
                <a:spcPct val="100000"/>
              </a:lnSpc>
            </a:pPr>
            <a:r>
              <a:rPr lang="zh-CN" altLang="en-US" dirty="0" smtClean="0"/>
              <a:t>注意</a:t>
            </a:r>
            <a:r>
              <a:rPr lang="zh-CN" altLang="en-US" dirty="0" smtClean="0">
                <a:solidFill>
                  <a:srgbClr val="0000FF"/>
                </a:solidFill>
              </a:rPr>
              <a:t>验证者及任何其它人均不知道</a:t>
            </a:r>
            <a:r>
              <a:rPr lang="en-US" altLang="zh-CN" dirty="0" smtClean="0">
                <a:solidFill>
                  <a:srgbClr val="0000FF"/>
                </a:solidFill>
              </a:rPr>
              <a:t>x</a:t>
            </a:r>
            <a:r>
              <a:rPr lang="zh-CN" altLang="en-US" dirty="0" smtClean="0">
                <a:solidFill>
                  <a:srgbClr val="0000FF"/>
                </a:solidFill>
              </a:rPr>
              <a:t>和</a:t>
            </a:r>
            <a:r>
              <a:rPr lang="en-US" altLang="zh-CN" dirty="0" smtClean="0">
                <a:solidFill>
                  <a:srgbClr val="0000FF"/>
                </a:solidFill>
              </a:rPr>
              <a:t>k</a:t>
            </a:r>
          </a:p>
          <a:p>
            <a:pPr lvl="1" eaLnBrk="1" hangingPunct="1">
              <a:lnSpc>
                <a:spcPct val="100000"/>
              </a:lnSpc>
            </a:pPr>
            <a:r>
              <a:rPr lang="zh-CN" altLang="en-US" dirty="0" smtClean="0">
                <a:solidFill>
                  <a:srgbClr val="0000FF"/>
                </a:solidFill>
              </a:rPr>
              <a:t>同一个用户所产生的两个签名不能使用相同的</a:t>
            </a:r>
            <a:r>
              <a:rPr lang="en-US" altLang="zh-CN" dirty="0" smtClean="0">
                <a:solidFill>
                  <a:srgbClr val="0000FF"/>
                </a:solidFill>
              </a:rPr>
              <a:t>k</a:t>
            </a:r>
            <a:r>
              <a:rPr lang="zh-CN" altLang="en-US" dirty="0" smtClean="0">
                <a:solidFill>
                  <a:srgbClr val="0000FF"/>
                </a:solidFill>
              </a:rPr>
              <a:t>，否则会泄漏</a:t>
            </a:r>
            <a:r>
              <a:rPr lang="en-US" altLang="zh-CN" dirty="0" smtClean="0">
                <a:solidFill>
                  <a:srgbClr val="0000FF"/>
                </a:solidFill>
              </a:rPr>
              <a:t>x</a:t>
            </a:r>
          </a:p>
          <a:p>
            <a:pPr lvl="1" eaLnBrk="1" hangingPunct="1">
              <a:lnSpc>
                <a:spcPct val="100000"/>
              </a:lnSpc>
            </a:pPr>
            <a:r>
              <a:rPr lang="en-US" altLang="zh-CN" dirty="0" smtClean="0"/>
              <a:t>Gus Simmons </a:t>
            </a:r>
            <a:r>
              <a:rPr lang="zh-CN" altLang="en-US" dirty="0" smtClean="0"/>
              <a:t>发现存在潜信道，能够泄露私钥</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6.7.2 </a:t>
            </a:r>
            <a:r>
              <a:rPr lang="zh-CN" altLang="en-US" dirty="0" smtClean="0"/>
              <a:t>数字签名算法</a:t>
            </a:r>
            <a:r>
              <a:rPr lang="en-US" altLang="zh-CN" dirty="0" smtClean="0"/>
              <a:t>DSA</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00000"/>
              </a:lnSpc>
            </a:pPr>
            <a:r>
              <a:rPr lang="zh-CN" altLang="en-US" sz="2000" dirty="0" smtClean="0">
                <a:latin typeface="Times New Roman" pitchFamily="18" charset="0"/>
                <a:ea typeface="黑体" pitchFamily="2" charset="-122"/>
              </a:rPr>
              <a:t>公众对</a:t>
            </a:r>
            <a:r>
              <a:rPr lang="en-US" altLang="zh-CN" sz="2000" dirty="0" smtClean="0">
                <a:latin typeface="Times New Roman" pitchFamily="18" charset="0"/>
                <a:ea typeface="黑体" pitchFamily="2" charset="-122"/>
              </a:rPr>
              <a:t>DSA</a:t>
            </a:r>
            <a:r>
              <a:rPr lang="zh-CN" altLang="en-US" sz="2000" dirty="0" smtClean="0">
                <a:latin typeface="Times New Roman" pitchFamily="18" charset="0"/>
                <a:ea typeface="黑体" pitchFamily="2" charset="-122"/>
              </a:rPr>
              <a:t>的反应：</a:t>
            </a:r>
            <a:r>
              <a:rPr lang="en-US" altLang="zh-CN" sz="2000" dirty="0" smtClean="0">
                <a:latin typeface="Times New Roman" pitchFamily="18" charset="0"/>
              </a:rPr>
              <a:t>RSA Data Security Inc(DSI)</a:t>
            </a:r>
            <a:r>
              <a:rPr lang="zh-CN" altLang="en-US" sz="2000" dirty="0" smtClean="0">
                <a:latin typeface="Times New Roman" pitchFamily="18" charset="0"/>
              </a:rPr>
              <a:t>想以</a:t>
            </a:r>
            <a:r>
              <a:rPr lang="en-US" altLang="zh-CN" sz="2000" dirty="0" smtClean="0">
                <a:latin typeface="Times New Roman" pitchFamily="18" charset="0"/>
              </a:rPr>
              <a:t>RSA</a:t>
            </a:r>
            <a:r>
              <a:rPr lang="zh-CN" altLang="en-US" sz="2000" dirty="0" smtClean="0">
                <a:latin typeface="Times New Roman" pitchFamily="18" charset="0"/>
              </a:rPr>
              <a:t>算法做为标准，因而对此反应强烈。在标准公布之前就指出采用公用模可能使政府能够进行伪造签名。许多大的软件公司早已得到</a:t>
            </a:r>
            <a:r>
              <a:rPr lang="en-US" altLang="zh-CN" sz="2000" dirty="0" smtClean="0">
                <a:latin typeface="Times New Roman" pitchFamily="18" charset="0"/>
              </a:rPr>
              <a:t>RSA</a:t>
            </a:r>
            <a:r>
              <a:rPr lang="zh-CN" altLang="en-US" sz="2000" dirty="0" smtClean="0">
                <a:latin typeface="Times New Roman" pitchFamily="18" charset="0"/>
              </a:rPr>
              <a:t>的许可证而反对</a:t>
            </a:r>
            <a:r>
              <a:rPr lang="en-US" altLang="zh-CN" sz="2000" dirty="0" smtClean="0">
                <a:latin typeface="Times New Roman" pitchFamily="18" charset="0"/>
              </a:rPr>
              <a:t>DSS。</a:t>
            </a:r>
            <a:r>
              <a:rPr lang="zh-CN" altLang="en-US" sz="2000" dirty="0" smtClean="0">
                <a:latin typeface="Times New Roman" pitchFamily="18" charset="0"/>
              </a:rPr>
              <a:t>主要批评意见有：</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① </a:t>
            </a:r>
            <a:r>
              <a:rPr lang="en-US" altLang="zh-CN" sz="2000" dirty="0" smtClean="0">
                <a:latin typeface="Times New Roman" pitchFamily="18" charset="0"/>
              </a:rPr>
              <a:t>DSA</a:t>
            </a:r>
            <a:r>
              <a:rPr lang="zh-CN" altLang="en-US" sz="2000" dirty="0" smtClean="0">
                <a:latin typeface="Times New Roman" pitchFamily="18" charset="0"/>
              </a:rPr>
              <a:t>不能用于加密或密钥分配；</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② </a:t>
            </a:r>
            <a:r>
              <a:rPr lang="en-US" altLang="zh-CN" sz="2000" dirty="0" smtClean="0">
                <a:latin typeface="Times New Roman" pitchFamily="18" charset="0"/>
              </a:rPr>
              <a:t>DSA</a:t>
            </a:r>
            <a:r>
              <a:rPr lang="zh-CN" altLang="en-US" sz="2000" dirty="0" smtClean="0">
                <a:latin typeface="Times New Roman" pitchFamily="18" charset="0"/>
              </a:rPr>
              <a:t>算法中可能设有陷门；</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③ </a:t>
            </a:r>
            <a:r>
              <a:rPr lang="en-US" altLang="zh-CN" sz="2000" dirty="0" smtClean="0">
                <a:latin typeface="Times New Roman" pitchFamily="18" charset="0"/>
              </a:rPr>
              <a:t>DSA</a:t>
            </a:r>
            <a:r>
              <a:rPr lang="zh-CN" altLang="en-US" sz="2000" dirty="0" smtClean="0">
                <a:latin typeface="Times New Roman" pitchFamily="18" charset="0"/>
              </a:rPr>
              <a:t>比</a:t>
            </a:r>
            <a:r>
              <a:rPr lang="en-US" altLang="zh-CN" sz="2000" dirty="0" smtClean="0">
                <a:latin typeface="Times New Roman" pitchFamily="18" charset="0"/>
              </a:rPr>
              <a:t>RSA</a:t>
            </a:r>
            <a:r>
              <a:rPr lang="zh-CN" altLang="en-US" sz="2000" dirty="0" smtClean="0">
                <a:latin typeface="Times New Roman" pitchFamily="18" charset="0"/>
              </a:rPr>
              <a:t>慢；</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④ </a:t>
            </a:r>
            <a:r>
              <a:rPr lang="en-US" altLang="zh-CN" sz="2000" dirty="0" smtClean="0">
                <a:latin typeface="Times New Roman" pitchFamily="18" charset="0"/>
              </a:rPr>
              <a:t>RSA</a:t>
            </a:r>
            <a:r>
              <a:rPr lang="zh-CN" altLang="en-US" sz="2000" dirty="0" smtClean="0">
                <a:latin typeface="Times New Roman" pitchFamily="18" charset="0"/>
              </a:rPr>
              <a:t>已是一个实际上的标准，而</a:t>
            </a:r>
            <a:r>
              <a:rPr lang="en-US" altLang="zh-CN" sz="2000" dirty="0" smtClean="0">
                <a:latin typeface="Times New Roman" pitchFamily="18" charset="0"/>
              </a:rPr>
              <a:t>DSS</a:t>
            </a:r>
            <a:r>
              <a:rPr lang="zh-CN" altLang="en-US" sz="2000" dirty="0" smtClean="0">
                <a:latin typeface="Times New Roman" pitchFamily="18" charset="0"/>
              </a:rPr>
              <a:t>与现行国际标准不相容；</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⑤ </a:t>
            </a:r>
            <a:r>
              <a:rPr lang="en-US" altLang="zh-CN" sz="2000" dirty="0" smtClean="0">
                <a:latin typeface="Times New Roman" pitchFamily="18" charset="0"/>
              </a:rPr>
              <a:t>DSA</a:t>
            </a:r>
            <a:r>
              <a:rPr lang="zh-CN" altLang="en-US" sz="2000" dirty="0" smtClean="0">
                <a:latin typeface="Times New Roman" pitchFamily="18" charset="0"/>
              </a:rPr>
              <a:t>未经公开选择过程，还没有足够的时间进行分析证明；</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⑥ </a:t>
            </a:r>
            <a:r>
              <a:rPr lang="en-US" altLang="zh-CN" sz="2000" dirty="0" smtClean="0">
                <a:latin typeface="Times New Roman" pitchFamily="18" charset="0"/>
              </a:rPr>
              <a:t>DSA</a:t>
            </a:r>
            <a:r>
              <a:rPr lang="zh-CN" altLang="en-US" sz="2000" dirty="0" smtClean="0">
                <a:latin typeface="Times New Roman" pitchFamily="18" charset="0"/>
              </a:rPr>
              <a:t>可能侵犯了其它专利（</a:t>
            </a:r>
            <a:r>
              <a:rPr lang="en-US" altLang="zh-CN" sz="2000" dirty="0" err="1" smtClean="0">
                <a:latin typeface="Times New Roman" pitchFamily="18" charset="0"/>
              </a:rPr>
              <a:t>Schnorr</a:t>
            </a:r>
            <a:r>
              <a:rPr lang="zh-CN" altLang="en-US" sz="2000" dirty="0" smtClean="0">
                <a:latin typeface="Times New Roman" pitchFamily="18" charset="0"/>
              </a:rPr>
              <a:t>签名算法，</a:t>
            </a:r>
            <a:r>
              <a:rPr lang="en-US" altLang="zh-CN" sz="2000" dirty="0" err="1" smtClean="0">
                <a:latin typeface="Times New Roman" pitchFamily="18" charset="0"/>
              </a:rPr>
              <a:t>Diffie</a:t>
            </a:r>
            <a:r>
              <a:rPr lang="en-US" altLang="zh-CN" sz="2000" dirty="0" smtClean="0">
                <a:latin typeface="Times New Roman" pitchFamily="18" charset="0"/>
              </a:rPr>
              <a:t>-Hellman</a:t>
            </a:r>
            <a:r>
              <a:rPr lang="zh-CN" altLang="en-US" sz="2000" dirty="0" smtClean="0">
                <a:latin typeface="Times New Roman" pitchFamily="18" charset="0"/>
              </a:rPr>
              <a:t>的公钥密钥分配算法）；</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⑦ 由512 </a:t>
            </a:r>
            <a:r>
              <a:rPr lang="en-US" altLang="zh-CN" sz="2000" dirty="0" smtClean="0">
                <a:latin typeface="Times New Roman" pitchFamily="18" charset="0"/>
              </a:rPr>
              <a:t>bit</a:t>
            </a:r>
            <a:r>
              <a:rPr lang="zh-CN" altLang="en-US" sz="2000" dirty="0" smtClean="0">
                <a:latin typeface="Times New Roman" pitchFamily="18" charset="0"/>
              </a:rPr>
              <a:t>所限定密钥量太小。现已改为512～1 024中可被64除尽的即可供使用</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6.7.3 ECDSA</a:t>
            </a:r>
            <a:endParaRPr lang="zh-CN" altLang="en-US" dirty="0"/>
          </a:p>
        </p:txBody>
      </p:sp>
      <p:sp>
        <p:nvSpPr>
          <p:cNvPr id="3" name="内容占位符 2"/>
          <p:cNvSpPr>
            <a:spLocks noGrp="1"/>
          </p:cNvSpPr>
          <p:nvPr>
            <p:ph idx="1"/>
          </p:nvPr>
        </p:nvSpPr>
        <p:spPr>
          <a:xfrm>
            <a:off x="457200" y="838200"/>
            <a:ext cx="8458200" cy="5638800"/>
          </a:xfrm>
        </p:spPr>
        <p:txBody>
          <a:bodyPr/>
          <a:lstStyle/>
          <a:p>
            <a:pPr>
              <a:lnSpc>
                <a:spcPct val="100000"/>
              </a:lnSpc>
              <a:spcBef>
                <a:spcPts val="600"/>
              </a:spcBef>
            </a:pPr>
            <a:r>
              <a:rPr lang="en-US" altLang="zh-CN" sz="2400" dirty="0" smtClean="0"/>
              <a:t>ECDSA (Elliptic Curve Digital Signature Algorithm , </a:t>
            </a:r>
            <a:r>
              <a:rPr lang="zh-CN" altLang="en-US" sz="2400" dirty="0" smtClean="0"/>
              <a:t>椭圆曲线数字签名算法</a:t>
            </a:r>
            <a:r>
              <a:rPr lang="en-US" altLang="zh-CN" sz="2400" dirty="0" smtClean="0"/>
              <a:t>)</a:t>
            </a:r>
            <a:r>
              <a:rPr lang="zh-CN" altLang="en-US" sz="2400" dirty="0" smtClean="0"/>
              <a:t>是数字签名标准</a:t>
            </a:r>
            <a:r>
              <a:rPr lang="en-US" altLang="zh-CN" sz="2400" dirty="0" smtClean="0"/>
              <a:t>DSA </a:t>
            </a:r>
            <a:r>
              <a:rPr lang="zh-CN" altLang="en-US" sz="2400" dirty="0" smtClean="0"/>
              <a:t>在椭圆曲线上的模拟</a:t>
            </a:r>
            <a:r>
              <a:rPr lang="en-US" altLang="zh-CN" sz="2400" dirty="0" smtClean="0"/>
              <a:t>. </a:t>
            </a:r>
            <a:endParaRPr lang="en-US" altLang="zh-CN" sz="2400" dirty="0" smtClean="0"/>
          </a:p>
          <a:p>
            <a:pPr>
              <a:lnSpc>
                <a:spcPct val="100000"/>
              </a:lnSpc>
              <a:spcBef>
                <a:spcPts val="600"/>
              </a:spcBef>
            </a:pPr>
            <a:r>
              <a:rPr lang="en-US" altLang="zh-CN" sz="2400" dirty="0" smtClean="0"/>
              <a:t>ECDSA </a:t>
            </a:r>
            <a:r>
              <a:rPr lang="zh-CN" altLang="en-US" sz="2400" dirty="0" smtClean="0"/>
              <a:t>以其高安全性和高效率的特点</a:t>
            </a:r>
            <a:r>
              <a:rPr lang="en-US" altLang="zh-CN" sz="2400" dirty="0" smtClean="0"/>
              <a:t>, </a:t>
            </a:r>
            <a:r>
              <a:rPr lang="zh-CN" altLang="en-US" sz="2400" dirty="0" smtClean="0"/>
              <a:t>成为最著名的签名算法之一</a:t>
            </a:r>
            <a:r>
              <a:rPr lang="en-US" altLang="zh-CN" sz="2400" dirty="0" smtClean="0"/>
              <a:t>, </a:t>
            </a:r>
            <a:r>
              <a:rPr lang="zh-CN" altLang="en-US" sz="2400" dirty="0" smtClean="0"/>
              <a:t>已被众多的标准化组织作为数字签名标准</a:t>
            </a:r>
            <a:r>
              <a:rPr lang="en-US" altLang="zh-CN" sz="2400" dirty="0" smtClean="0"/>
              <a:t>:</a:t>
            </a:r>
          </a:p>
          <a:p>
            <a:pPr lvl="1">
              <a:lnSpc>
                <a:spcPct val="100000"/>
              </a:lnSpc>
              <a:spcBef>
                <a:spcPts val="600"/>
              </a:spcBef>
            </a:pPr>
            <a:r>
              <a:rPr lang="en-US" altLang="zh-CN" dirty="0" smtClean="0"/>
              <a:t>ISO 15946-2 </a:t>
            </a:r>
            <a:endParaRPr lang="en-US" altLang="zh-CN" dirty="0" smtClean="0"/>
          </a:p>
          <a:p>
            <a:pPr lvl="1">
              <a:lnSpc>
                <a:spcPct val="100000"/>
              </a:lnSpc>
              <a:spcBef>
                <a:spcPts val="600"/>
              </a:spcBef>
            </a:pPr>
            <a:r>
              <a:rPr lang="en-US" altLang="zh-CN" dirty="0" smtClean="0"/>
              <a:t>ANSI </a:t>
            </a:r>
            <a:r>
              <a:rPr lang="en-US" altLang="zh-CN" dirty="0" smtClean="0"/>
              <a:t>X9. </a:t>
            </a:r>
            <a:r>
              <a:rPr lang="en-US" altLang="zh-CN" dirty="0" smtClean="0"/>
              <a:t>62</a:t>
            </a:r>
          </a:p>
          <a:p>
            <a:pPr lvl="1">
              <a:lnSpc>
                <a:spcPct val="100000"/>
              </a:lnSpc>
              <a:spcBef>
                <a:spcPts val="600"/>
              </a:spcBef>
            </a:pPr>
            <a:r>
              <a:rPr lang="en-US" altLang="zh-CN" dirty="0" smtClean="0"/>
              <a:t>IEEE1363-2000 </a:t>
            </a:r>
          </a:p>
          <a:p>
            <a:pPr lvl="1">
              <a:lnSpc>
                <a:spcPct val="100000"/>
              </a:lnSpc>
              <a:spcBef>
                <a:spcPts val="600"/>
              </a:spcBef>
            </a:pPr>
            <a:r>
              <a:rPr lang="en-US" altLang="zh-CN" dirty="0" smtClean="0"/>
              <a:t>FIPS </a:t>
            </a:r>
            <a:r>
              <a:rPr lang="en-US" altLang="zh-CN" dirty="0" smtClean="0"/>
              <a:t>186. 2 </a:t>
            </a:r>
            <a:endParaRPr lang="en-US" altLang="zh-CN" dirty="0" smtClean="0"/>
          </a:p>
          <a:p>
            <a:pPr lvl="1">
              <a:lnSpc>
                <a:spcPct val="100000"/>
              </a:lnSpc>
              <a:spcBef>
                <a:spcPts val="600"/>
              </a:spcBef>
            </a:pPr>
            <a:r>
              <a:rPr lang="en-US" altLang="zh-CN" dirty="0" smtClean="0"/>
              <a:t>SECG </a:t>
            </a:r>
          </a:p>
          <a:p>
            <a:pPr lvl="1">
              <a:lnSpc>
                <a:spcPct val="100000"/>
              </a:lnSpc>
              <a:spcBef>
                <a:spcPts val="600"/>
              </a:spcBef>
            </a:pPr>
            <a:r>
              <a:rPr lang="en-US" altLang="zh-CN" dirty="0" smtClean="0"/>
              <a:t>RFC </a:t>
            </a:r>
            <a:r>
              <a:rPr lang="en-US" altLang="zh-CN" dirty="0" smtClean="0"/>
              <a:t>3278. </a:t>
            </a:r>
            <a:endParaRPr lang="en-US" altLang="zh-CN" dirty="0" smtClean="0"/>
          </a:p>
          <a:p>
            <a:pPr>
              <a:lnSpc>
                <a:spcPct val="100000"/>
              </a:lnSpc>
              <a:spcBef>
                <a:spcPts val="600"/>
              </a:spcBef>
            </a:pPr>
            <a:r>
              <a:rPr lang="en-US" altLang="zh-CN" sz="2400" dirty="0" smtClean="0"/>
              <a:t>ECDSA </a:t>
            </a:r>
            <a:r>
              <a:rPr lang="zh-CN" altLang="en-US" sz="2400" dirty="0" smtClean="0"/>
              <a:t>正在逐步替代</a:t>
            </a:r>
            <a:r>
              <a:rPr lang="en-US" altLang="zh-CN" sz="2400" dirty="0" smtClean="0"/>
              <a:t>RSA </a:t>
            </a:r>
            <a:r>
              <a:rPr lang="zh-CN" altLang="en-US" sz="2400" dirty="0" smtClean="0"/>
              <a:t>和</a:t>
            </a:r>
            <a:r>
              <a:rPr lang="en-US" altLang="zh-CN" sz="2400" dirty="0" smtClean="0"/>
              <a:t>DSA</a:t>
            </a:r>
            <a:r>
              <a:rPr lang="en-US" altLang="zh-CN" sz="2400" dirty="0" smtClean="0"/>
              <a:t>.</a:t>
            </a:r>
            <a:endParaRPr lang="en-US" altLang="zh-CN"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6.7.3 ECDSA</a:t>
            </a:r>
            <a:endParaRPr lang="zh-CN" altLang="en-US" dirty="0"/>
          </a:p>
        </p:txBody>
      </p:sp>
      <p:sp>
        <p:nvSpPr>
          <p:cNvPr id="3" name="内容占位符 2"/>
          <p:cNvSpPr>
            <a:spLocks noGrp="1"/>
          </p:cNvSpPr>
          <p:nvPr>
            <p:ph idx="1"/>
          </p:nvPr>
        </p:nvSpPr>
        <p:spPr>
          <a:xfrm>
            <a:off x="457200" y="838200"/>
            <a:ext cx="8458200" cy="5638800"/>
          </a:xfrm>
        </p:spPr>
        <p:txBody>
          <a:bodyPr/>
          <a:lstStyle/>
          <a:p>
            <a:pPr>
              <a:lnSpc>
                <a:spcPct val="110000"/>
              </a:lnSpc>
              <a:spcBef>
                <a:spcPts val="600"/>
              </a:spcBef>
            </a:pPr>
            <a:r>
              <a:rPr lang="en-US" altLang="zh-CN" sz="2400" dirty="0" smtClean="0">
                <a:latin typeface="Times New Roman" panose="02020603050405020304" pitchFamily="18" charset="0"/>
                <a:cs typeface="Times New Roman" panose="02020603050405020304" pitchFamily="18" charset="0"/>
              </a:rPr>
              <a:t>ECDSA</a:t>
            </a:r>
            <a:r>
              <a:rPr lang="zh-CN" altLang="en-US" sz="2400" dirty="0" smtClean="0">
                <a:latin typeface="Times New Roman" panose="02020603050405020304" pitchFamily="18" charset="0"/>
                <a:cs typeface="Times New Roman" panose="02020603050405020304" pitchFamily="18" charset="0"/>
              </a:rPr>
              <a:t>域参数包括有限域</a:t>
            </a:r>
            <a:r>
              <a:rPr lang="en-US" altLang="zh-CN" sz="2400" dirty="0" smtClean="0">
                <a:latin typeface="Times New Roman" panose="02020603050405020304" pitchFamily="18" charset="0"/>
                <a:cs typeface="Times New Roman" panose="02020603050405020304" pitchFamily="18" charset="0"/>
              </a:rPr>
              <a:t>GF(q)</a:t>
            </a:r>
            <a:r>
              <a:rPr lang="zh-CN" altLang="en-US" sz="2400" dirty="0" smtClean="0">
                <a:latin typeface="Times New Roman" panose="02020603050405020304" pitchFamily="18" charset="0"/>
                <a:cs typeface="Times New Roman" panose="02020603050405020304" pitchFamily="18" charset="0"/>
              </a:rPr>
              <a:t>的特征值</a:t>
            </a:r>
            <a:r>
              <a:rPr lang="en-US" altLang="zh-CN" sz="2400" dirty="0" smtClean="0">
                <a:latin typeface="Times New Roman" panose="02020603050405020304" pitchFamily="18" charset="0"/>
                <a:cs typeface="Times New Roman" panose="02020603050405020304" pitchFamily="18" charset="0"/>
              </a:rPr>
              <a:t>q</a:t>
            </a:r>
            <a:r>
              <a:rPr lang="zh-CN" altLang="en-US" sz="2400" dirty="0" smtClean="0">
                <a:latin typeface="Times New Roman" panose="02020603050405020304" pitchFamily="18" charset="0"/>
                <a:cs typeface="Times New Roman" panose="02020603050405020304" pitchFamily="18" charset="0"/>
              </a:rPr>
              <a:t>、一条定义</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GF(q</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上合适的椭圆曲线</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以及基点</a:t>
            </a:r>
            <a:r>
              <a:rPr lang="en-US" altLang="zh-CN" sz="2400" i="1" dirty="0" smtClean="0">
                <a:latin typeface="Times New Roman" panose="02020603050405020304" pitchFamily="18" charset="0"/>
                <a:cs typeface="Times New Roman" panose="02020603050405020304" pitchFamily="18" charset="0"/>
              </a:rPr>
              <a:t>G</a:t>
            </a:r>
            <a:r>
              <a:rPr lang="en-US" altLang="zh-CN" sz="2400" dirty="0" smtClean="0">
                <a:latin typeface="Times New Roman" panose="02020603050405020304" pitchFamily="18" charset="0"/>
                <a:cs typeface="Times New Roman" panose="02020603050405020304" pitchFamily="18" charset="0"/>
                <a:sym typeface="Symbol"/>
              </a:rPr>
              <a:t></a:t>
            </a:r>
            <a:r>
              <a:rPr lang="en-US" altLang="zh-CN" sz="2400" dirty="0" smtClean="0">
                <a:latin typeface="Times New Roman" panose="02020603050405020304" pitchFamily="18" charset="0"/>
                <a:cs typeface="Times New Roman" panose="02020603050405020304" pitchFamily="18" charset="0"/>
              </a:rPr>
              <a:t>E(GF(q))</a:t>
            </a:r>
            <a:r>
              <a:rPr lang="zh-CN" altLang="en-US" sz="2400" dirty="0" smtClean="0">
                <a:latin typeface="Times New Roman" panose="02020603050405020304" pitchFamily="18" charset="0"/>
                <a:cs typeface="Times New Roman" panose="02020603050405020304" pitchFamily="18" charset="0"/>
              </a:rPr>
              <a:t>。域参数可被组中的所有成员共享</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也可以为某个用户单独分配</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ECDSA</a:t>
            </a:r>
            <a:r>
              <a:rPr lang="zh-CN" altLang="en-US" sz="2400" dirty="0" smtClean="0">
                <a:latin typeface="Times New Roman" panose="02020603050405020304" pitchFamily="18" charset="0"/>
                <a:cs typeface="Times New Roman" panose="02020603050405020304" pitchFamily="18" charset="0"/>
              </a:rPr>
              <a:t>域</a:t>
            </a:r>
            <a:r>
              <a:rPr lang="zh-CN" altLang="en-US" sz="2400" dirty="0" smtClean="0">
                <a:latin typeface="Times New Roman" panose="02020603050405020304" pitchFamily="18" charset="0"/>
                <a:cs typeface="Times New Roman" panose="02020603050405020304" pitchFamily="18" charset="0"/>
              </a:rPr>
              <a:t>参数可以简单的表示为</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FR</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b</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G</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h</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各参数的意义如下</a:t>
            </a:r>
            <a:r>
              <a:rPr lang="en-US" altLang="zh-CN" sz="2400" dirty="0" smtClean="0">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① </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是有限域的元素个数。这里</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是一大素数</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zh-CN" sz="2200" i="1" baseline="30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②</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是有限域中</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元素的表示</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方法</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200"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多项式</a:t>
            </a:r>
            <a:r>
              <a:rPr lang="zh-CN" altLang="en-US" sz="2200"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a:t>
            </a:r>
            <a:r>
              <a:rPr lang="zh-CN" altLang="en-US" sz="2200"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正规基</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表示</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③ </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2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altLang="zh-CN" sz="22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a:rPr>
              <a:t></a:t>
            </a:r>
            <a:r>
              <a:rPr lang="en-US" altLang="zh-CN" sz="22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altLang="zh-CN" sz="2200" i="1" baseline="-25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a:t>
            </a:r>
            <a:r>
              <a:rPr lang="en-US" altLang="zh-CN" sz="22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altLang="zh-CN" sz="2200" i="1" baseline="-25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上的椭圆曲线</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en-US" altLang="zh-CN" sz="2200" baseline="30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xy</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200" baseline="30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ax</a:t>
            </a:r>
            <a:r>
              <a:rPr lang="en-US" altLang="zh-CN" sz="2200" baseline="30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④ G</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2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200" baseline="-25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2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en-US" altLang="zh-CN" sz="2200" baseline="-25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a:t>
            </a:r>
            <a:r>
              <a:rPr lang="en-US" altLang="zh-CN" sz="2200" baseline="-25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中阶为素数</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的一个点</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⑤ n</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为素数</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的阶</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n&gt;2</a:t>
            </a:r>
            <a:r>
              <a:rPr lang="en-US" altLang="zh-CN" sz="2200" baseline="30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160</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且</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n&gt;4(2q)</a:t>
            </a:r>
            <a:r>
              <a:rPr lang="en-US" altLang="zh-CN" sz="2200" baseline="30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⑥ </a:t>
            </a:r>
            <a:r>
              <a:rPr lang="en-US" altLang="zh-CN" sz="2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a:t>
            </a:r>
            <a:r>
              <a:rPr lang="en-US" altLang="zh-CN" sz="2200" baseline="-25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称为余因子</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zh-CN" alt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远小于</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zh-CN"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10000"/>
              </a:lnSpc>
              <a:spcBef>
                <a:spcPts val="600"/>
              </a:spcBef>
            </a:pPr>
            <a:r>
              <a:rPr lang="zh-CN" altLang="en-US" sz="2400" dirty="0" smtClean="0">
                <a:latin typeface="Times New Roman" pitchFamily="18" charset="0"/>
                <a:cs typeface="Times New Roman" panose="02020603050405020304" pitchFamily="18" charset="0"/>
                <a:sym typeface="Symbol" pitchFamily="18" charset="2"/>
              </a:rPr>
              <a:t>密钥对生成：</a:t>
            </a:r>
            <a:endParaRPr lang="en-US" altLang="zh-CN" sz="2400" dirty="0" smtClean="0">
              <a:latin typeface="Times New Roman" pitchFamily="18" charset="0"/>
              <a:cs typeface="Times New Roman" panose="02020603050405020304"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1217079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6.7.3 ECDSA</a:t>
            </a:r>
            <a:endParaRPr lang="zh-CN" altLang="en-US" dirty="0"/>
          </a:p>
        </p:txBody>
      </p:sp>
      <p:sp>
        <p:nvSpPr>
          <p:cNvPr id="3" name="内容占位符 2"/>
          <p:cNvSpPr>
            <a:spLocks noGrp="1"/>
          </p:cNvSpPr>
          <p:nvPr>
            <p:ph idx="1"/>
          </p:nvPr>
        </p:nvSpPr>
        <p:spPr>
          <a:xfrm>
            <a:off x="457200" y="838200"/>
            <a:ext cx="8458200" cy="5638800"/>
          </a:xfrm>
        </p:spPr>
        <p:txBody>
          <a:bodyPr/>
          <a:lstStyle/>
          <a:p>
            <a:pPr>
              <a:lnSpc>
                <a:spcPct val="110000"/>
              </a:lnSpc>
              <a:spcBef>
                <a:spcPts val="600"/>
              </a:spcBef>
            </a:pPr>
            <a:r>
              <a:rPr lang="zh-CN" altLang="en-US" sz="2000" dirty="0" smtClean="0">
                <a:latin typeface="Times New Roman" panose="02020603050405020304" pitchFamily="18" charset="0"/>
                <a:cs typeface="Times New Roman" panose="02020603050405020304" pitchFamily="18" charset="0"/>
              </a:rPr>
              <a:t>①选择一个随机整数</a:t>
            </a:r>
            <a:r>
              <a:rPr lang="en-US" altLang="zh-CN" sz="2000" i="1"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dirty="0" smtClean="0">
                <a:latin typeface="Times New Roman" panose="02020603050405020304" pitchFamily="18" charset="0"/>
                <a:cs typeface="Times New Roman" panose="02020603050405020304" pitchFamily="18" charset="0"/>
              </a:rPr>
              <a:t>[ 1, n-1];     ②</a:t>
            </a:r>
            <a:r>
              <a:rPr lang="zh-CN" altLang="en-US" sz="2000" dirty="0" smtClean="0">
                <a:latin typeface="Times New Roman" panose="02020603050405020304" pitchFamily="18" charset="0"/>
                <a:cs typeface="Times New Roman" panose="02020603050405020304" pitchFamily="18" charset="0"/>
              </a:rPr>
              <a:t>计算</a:t>
            </a:r>
            <a:r>
              <a:rPr lang="en-US" altLang="zh-CN" sz="2000" i="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dG</a:t>
            </a:r>
            <a:r>
              <a:rPr lang="en-US" altLang="zh-CN" sz="2000" dirty="0" smtClean="0">
                <a:latin typeface="Times New Roman" panose="02020603050405020304" pitchFamily="18" charset="0"/>
                <a:cs typeface="Times New Roman" panose="02020603050405020304" pitchFamily="18" charset="0"/>
              </a:rPr>
              <a:t>;</a:t>
            </a:r>
          </a:p>
          <a:p>
            <a:pPr>
              <a:lnSpc>
                <a:spcPct val="110000"/>
              </a:lnSpc>
              <a:spcBef>
                <a:spcPts val="600"/>
              </a:spcBef>
            </a:pPr>
            <a:r>
              <a:rPr lang="en-US" altLang="zh-CN" sz="2000" dirty="0" smtClean="0">
                <a:latin typeface="Times New Roman" panose="02020603050405020304" pitchFamily="18" charset="0"/>
                <a:cs typeface="Times New Roman" panose="02020603050405020304" pitchFamily="18" charset="0"/>
              </a:rPr>
              <a:t>③</a:t>
            </a:r>
            <a:r>
              <a:rPr lang="zh-CN" altLang="en-US" sz="2000" dirty="0" smtClean="0">
                <a:latin typeface="Times New Roman" panose="02020603050405020304" pitchFamily="18" charset="0"/>
                <a:cs typeface="Times New Roman" panose="02020603050405020304" pitchFamily="18" charset="0"/>
              </a:rPr>
              <a:t>那么公钥为</a:t>
            </a:r>
            <a:r>
              <a:rPr lang="en-US" altLang="zh-CN" sz="2000" dirty="0" smtClean="0">
                <a:latin typeface="Times New Roman" panose="02020603050405020304" pitchFamily="18" charset="0"/>
                <a:cs typeface="Times New Roman" panose="02020603050405020304" pitchFamily="18" charset="0"/>
              </a:rPr>
              <a:t>Q,</a:t>
            </a:r>
            <a:r>
              <a:rPr lang="zh-CN" altLang="en-US" sz="2000" dirty="0" smtClean="0">
                <a:latin typeface="Times New Roman" panose="02020603050405020304" pitchFamily="18" charset="0"/>
                <a:cs typeface="Times New Roman" panose="02020603050405020304" pitchFamily="18" charset="0"/>
              </a:rPr>
              <a:t>私钥为整数</a:t>
            </a:r>
            <a:r>
              <a:rPr lang="en-US" altLang="zh-CN" sz="2000" dirty="0" smtClean="0">
                <a:latin typeface="Times New Roman" panose="02020603050405020304" pitchFamily="18" charset="0"/>
                <a:cs typeface="Times New Roman" panose="02020603050405020304" pitchFamily="18" charset="0"/>
              </a:rPr>
              <a:t>d</a:t>
            </a:r>
            <a:r>
              <a:rPr lang="zh-CN" altLang="en-US" sz="2000" dirty="0" smtClean="0">
                <a:latin typeface="Times New Roman" panose="02020603050405020304" pitchFamily="18" charset="0"/>
                <a:cs typeface="Times New Roman" panose="02020603050405020304" pitchFamily="18" charset="0"/>
              </a:rPr>
              <a:t>。</a:t>
            </a:r>
          </a:p>
          <a:p>
            <a:pPr>
              <a:lnSpc>
                <a:spcPct val="110000"/>
              </a:lnSpc>
              <a:spcBef>
                <a:spcPts val="600"/>
              </a:spcBef>
            </a:pPr>
            <a:r>
              <a:rPr lang="en-US" altLang="zh-CN" sz="2000" dirty="0" smtClean="0">
                <a:latin typeface="Times New Roman" panose="02020603050405020304" pitchFamily="18" charset="0"/>
                <a:cs typeface="Times New Roman" panose="02020603050405020304" pitchFamily="18" charset="0"/>
              </a:rPr>
              <a:t>ECDSA</a:t>
            </a:r>
            <a:r>
              <a:rPr lang="zh-CN" altLang="en-US" sz="2000" dirty="0" smtClean="0">
                <a:latin typeface="Times New Roman" panose="02020603050405020304" pitchFamily="18" charset="0"/>
                <a:cs typeface="Times New Roman" panose="02020603050405020304" pitchFamily="18" charset="0"/>
              </a:rPr>
              <a:t>密钥对生成</a:t>
            </a:r>
            <a:r>
              <a:rPr lang="zh-CN" altLang="en-US" sz="2000" dirty="0" smtClean="0">
                <a:latin typeface="Times New Roman" panose="02020603050405020304" pitchFamily="18" charset="0"/>
                <a:cs typeface="Times New Roman" panose="02020603050405020304" pitchFamily="18" charset="0"/>
              </a:rPr>
              <a:t>之后</a:t>
            </a:r>
            <a:r>
              <a:rPr lang="zh-CN" altLang="en-US"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可以</a:t>
            </a:r>
            <a:r>
              <a:rPr lang="zh-CN" altLang="en-US" sz="2000" dirty="0" smtClean="0">
                <a:latin typeface="Times New Roman" panose="02020603050405020304" pitchFamily="18" charset="0"/>
                <a:cs typeface="Times New Roman" panose="02020603050405020304" pitchFamily="18" charset="0"/>
              </a:rPr>
              <a:t>验证公钥</a:t>
            </a:r>
            <a:r>
              <a:rPr lang="en-US" altLang="zh-CN" sz="2000" dirty="0" smtClean="0">
                <a:latin typeface="Times New Roman" panose="02020603050405020304" pitchFamily="18" charset="0"/>
                <a:cs typeface="Times New Roman" panose="02020603050405020304" pitchFamily="18" charset="0"/>
              </a:rPr>
              <a:t>Q</a:t>
            </a:r>
            <a:r>
              <a:rPr lang="zh-CN" altLang="en-US" sz="2000" dirty="0" smtClean="0">
                <a:latin typeface="Times New Roman" panose="02020603050405020304" pitchFamily="18" charset="0"/>
                <a:cs typeface="Times New Roman" panose="02020603050405020304" pitchFamily="18" charset="0"/>
              </a:rPr>
              <a:t>不</a:t>
            </a:r>
            <a:r>
              <a:rPr lang="zh-CN" altLang="en-US" sz="2000" dirty="0" smtClean="0">
                <a:latin typeface="Times New Roman" panose="02020603050405020304" pitchFamily="18" charset="0"/>
                <a:cs typeface="Times New Roman" panose="02020603050405020304" pitchFamily="18" charset="0"/>
              </a:rPr>
              <a:t>等于</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无穷远点</a:t>
            </a:r>
            <a:r>
              <a:rPr lang="en-US" altLang="zh-CN" sz="2000" i="1" dirty="0" smtClean="0">
                <a:latin typeface="Times New Roman" panose="02020603050405020304" pitchFamily="18" charset="0"/>
                <a:cs typeface="Times New Roman" panose="02020603050405020304" pitchFamily="18" charset="0"/>
              </a:rPr>
              <a:t>O</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验证</a:t>
            </a:r>
            <a:r>
              <a:rPr lang="en-US" altLang="zh-CN" sz="2000" i="1" dirty="0" err="1" smtClean="0">
                <a:latin typeface="Times New Roman" panose="02020603050405020304" pitchFamily="18" charset="0"/>
                <a:cs typeface="Times New Roman" panose="02020603050405020304" pitchFamily="18" charset="0"/>
              </a:rPr>
              <a:t>nQ</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O</a:t>
            </a:r>
            <a:endParaRPr lang="en-US" altLang="zh-CN" sz="2000" i="1" dirty="0" smtClean="0">
              <a:latin typeface="Times New Roman" panose="02020603050405020304" pitchFamily="18" charset="0"/>
              <a:cs typeface="Times New Roman" panose="02020603050405020304" pitchFamily="18" charset="0"/>
            </a:endParaRPr>
          </a:p>
          <a:p>
            <a:pPr>
              <a:lnSpc>
                <a:spcPct val="110000"/>
              </a:lnSpc>
              <a:spcBef>
                <a:spcPts val="600"/>
              </a:spcBef>
            </a:pPr>
            <a:r>
              <a:rPr lang="zh-CN" altLang="en-US" sz="2400" dirty="0" smtClean="0">
                <a:latin typeface="Times New Roman" panose="02020603050405020304" pitchFamily="18" charset="0"/>
                <a:cs typeface="Times New Roman" panose="02020603050405020304" pitchFamily="18" charset="0"/>
              </a:rPr>
              <a:t>签名生成</a:t>
            </a:r>
            <a:endParaRPr lang="en-US" altLang="zh-CN" sz="2400" dirty="0" smtClean="0">
              <a:latin typeface="Times New Roman" panose="02020603050405020304" pitchFamily="18" charset="0"/>
              <a:cs typeface="Times New Roman" panose="02020603050405020304" pitchFamily="18" charset="0"/>
            </a:endParaRPr>
          </a:p>
          <a:p>
            <a:pPr lvl="1">
              <a:lnSpc>
                <a:spcPct val="110000"/>
              </a:lnSpc>
              <a:spcBef>
                <a:spcPts val="600"/>
              </a:spcBef>
            </a:pP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ECDSA</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域参数和密钥对产生</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之后</a:t>
            </a:r>
            <a:r>
              <a:rPr lang="zh-CN"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发送</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方就可以对待发送的消息</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签名</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①</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选择随机或伪随机整数</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a:rPr>
              <a:t></a:t>
            </a:r>
            <a:r>
              <a:rPr lang="en-US" altLang="zh-CN" sz="2000" dirty="0">
                <a:latin typeface="Times New Roman" panose="02020603050405020304" pitchFamily="18" charset="0"/>
                <a:cs typeface="Times New Roman" panose="02020603050405020304" pitchFamily="18" charset="0"/>
              </a:rPr>
              <a:t>[ 1, n-1]</a:t>
            </a:r>
            <a:endPar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nSpc>
                <a:spcPct val="110000"/>
              </a:lnSpc>
              <a:spcBef>
                <a:spcPts val="600"/>
              </a:spcBef>
            </a:pP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②</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计算</a:t>
            </a:r>
            <a:r>
              <a:rPr lang="en-US" altLang="zh-CN" sz="20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kG</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000" baseline="-25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en-US" altLang="zh-CN" sz="2000" baseline="-25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以及</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000" baseline="-25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 </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转①</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③</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altLang="zh-CN" sz="2000" baseline="30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 </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④</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计算</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=SHA-1(</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⑤ </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altLang="zh-CN" sz="2000" baseline="30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altLang="zh-CN" sz="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mod </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转①</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⑥ </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消息</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的签名就为</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10000"/>
              </a:lnSpc>
              <a:spcBef>
                <a:spcPts val="600"/>
              </a:spcBef>
            </a:pP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发送方就可以把消息</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和签名</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一起发送给接收方</a:t>
            </a:r>
            <a:endParaRPr lang="en-US" altLang="zh-CN" sz="2000" i="1" dirty="0" smtClean="0">
              <a:effectLst>
                <a:outerShdw blurRad="38100" dist="38100" dir="2700000" algn="tl">
                  <a:srgbClr val="000000">
                    <a:alpha val="43137"/>
                  </a:srgbClr>
                </a:outerShdw>
              </a:effectLst>
              <a:latin typeface="Times New Roman" pitchFamily="18" charset="0"/>
              <a:cs typeface="Times New Roman" panose="02020603050405020304"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6.7.3 ECDSA</a:t>
            </a:r>
            <a:endParaRPr lang="zh-CN" altLang="en-US" dirty="0"/>
          </a:p>
        </p:txBody>
      </p:sp>
      <p:sp>
        <p:nvSpPr>
          <p:cNvPr id="3" name="内容占位符 2"/>
          <p:cNvSpPr>
            <a:spLocks noGrp="1"/>
          </p:cNvSpPr>
          <p:nvPr>
            <p:ph idx="1"/>
          </p:nvPr>
        </p:nvSpPr>
        <p:spPr>
          <a:xfrm>
            <a:off x="457200" y="838200"/>
            <a:ext cx="8458200" cy="5638800"/>
          </a:xfrm>
        </p:spPr>
        <p:txBody>
          <a:bodyPr/>
          <a:lstStyle/>
          <a:p>
            <a:pPr>
              <a:spcBef>
                <a:spcPts val="600"/>
              </a:spcBef>
            </a:pPr>
            <a:r>
              <a:rPr lang="zh-CN" altLang="en-US" sz="2000" dirty="0" smtClean="0">
                <a:latin typeface="Times New Roman" panose="02020603050405020304" pitchFamily="18" charset="0"/>
                <a:cs typeface="Times New Roman" panose="02020603050405020304" pitchFamily="18" charset="0"/>
              </a:rPr>
              <a:t>签名验证：接收方收到消息</a:t>
            </a:r>
            <a:r>
              <a:rPr lang="en-US" altLang="zh-CN" sz="2000" dirty="0" smtClean="0">
                <a:latin typeface="Times New Roman" panose="02020603050405020304" pitchFamily="18" charset="0"/>
                <a:cs typeface="Times New Roman" panose="02020603050405020304" pitchFamily="18" charset="0"/>
              </a:rPr>
              <a:t>m</a:t>
            </a:r>
            <a:r>
              <a:rPr lang="zh-CN" altLang="en-US" sz="2000" dirty="0" smtClean="0">
                <a:latin typeface="Times New Roman" panose="02020603050405020304" pitchFamily="18" charset="0"/>
                <a:cs typeface="Times New Roman" panose="02020603050405020304" pitchFamily="18" charset="0"/>
              </a:rPr>
              <a:t>和</a:t>
            </a:r>
            <a:r>
              <a:rPr lang="zh-CN" altLang="en-US" sz="2000" dirty="0" smtClean="0">
                <a:latin typeface="Times New Roman" panose="02020603050405020304" pitchFamily="18" charset="0"/>
                <a:cs typeface="Times New Roman" panose="02020603050405020304" pitchFamily="18" charset="0"/>
              </a:rPr>
              <a:t>签名</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之后</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利用域参数和发送方的公钥</a:t>
            </a:r>
            <a:r>
              <a:rPr lang="en-US" altLang="zh-CN" sz="2000" i="1" dirty="0" smtClean="0">
                <a:latin typeface="Times New Roman" panose="02020603050405020304" pitchFamily="18" charset="0"/>
                <a:cs typeface="Times New Roman" panose="02020603050405020304" pitchFamily="18" charset="0"/>
              </a:rPr>
              <a:t>Q</a:t>
            </a:r>
            <a:r>
              <a:rPr lang="zh-CN" altLang="en-US" sz="2000" dirty="0" smtClean="0">
                <a:latin typeface="Times New Roman" panose="02020603050405020304" pitchFamily="18" charset="0"/>
                <a:cs typeface="Times New Roman" panose="02020603050405020304" pitchFamily="18" charset="0"/>
              </a:rPr>
              <a:t>验证对消息签名的有效性</a:t>
            </a:r>
            <a:r>
              <a:rPr lang="en-US" altLang="zh-CN" sz="2000" dirty="0" smtClean="0">
                <a:latin typeface="Times New Roman" panose="02020603050405020304" pitchFamily="18" charset="0"/>
                <a:cs typeface="Times New Roman" panose="02020603050405020304" pitchFamily="18" charset="0"/>
              </a:rPr>
              <a:t>:</a:t>
            </a:r>
          </a:p>
          <a:p>
            <a:pPr lvl="1">
              <a:spcBef>
                <a:spcPts val="600"/>
              </a:spcBef>
            </a:pPr>
            <a:r>
              <a:rPr lang="en-US" altLang="zh-CN" sz="2000" dirty="0" smtClean="0">
                <a:latin typeface="Times New Roman" panose="02020603050405020304" pitchFamily="18" charset="0"/>
                <a:cs typeface="Times New Roman" panose="02020603050405020304" pitchFamily="18" charset="0"/>
              </a:rPr>
              <a:t>①</a:t>
            </a:r>
            <a:r>
              <a:rPr lang="zh-CN" altLang="en-US" sz="2000" dirty="0" smtClean="0">
                <a:latin typeface="Times New Roman" panose="02020603050405020304" pitchFamily="18" charset="0"/>
                <a:cs typeface="Times New Roman" panose="02020603050405020304" pitchFamily="18" charset="0"/>
              </a:rPr>
              <a:t>检验</a:t>
            </a:r>
            <a:r>
              <a:rPr lang="en-US" altLang="zh-CN" sz="2000" i="1" dirty="0" smtClean="0">
                <a:latin typeface="Times New Roman" panose="02020603050405020304" pitchFamily="18" charset="0"/>
                <a:cs typeface="Times New Roman" panose="02020603050405020304" pitchFamily="18" charset="0"/>
              </a:rPr>
              <a:t>r</a:t>
            </a:r>
            <a:r>
              <a:rPr lang="zh-CN" altLang="en-US"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s,</a:t>
            </a:r>
            <a:r>
              <a:rPr lang="zh-CN" altLang="en-US" sz="2000" dirty="0" smtClean="0">
                <a:latin typeface="Times New Roman" panose="02020603050405020304" pitchFamily="18" charset="0"/>
                <a:cs typeface="Times New Roman" panose="02020603050405020304" pitchFamily="18" charset="0"/>
              </a:rPr>
              <a:t>要求</a:t>
            </a:r>
            <a:r>
              <a:rPr lang="en-US" altLang="zh-CN" sz="2000" i="1" dirty="0" smtClean="0">
                <a:latin typeface="Times New Roman" panose="02020603050405020304" pitchFamily="18" charset="0"/>
                <a:cs typeface="Times New Roman" panose="02020603050405020304" pitchFamily="18" charset="0"/>
              </a:rPr>
              <a:t>r</a:t>
            </a:r>
            <a:r>
              <a:rPr lang="zh-CN" altLang="en-US"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s</a:t>
            </a:r>
            <a:r>
              <a:rPr lang="en-US" altLang="zh-CN" sz="2000" dirty="0" smtClean="0">
                <a:latin typeface="Times New Roman" panose="02020603050405020304" pitchFamily="18" charset="0"/>
                <a:cs typeface="Times New Roman" panose="02020603050405020304" pitchFamily="18" charset="0"/>
                <a:sym typeface="Symbol"/>
              </a:rPr>
              <a:t> </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 n-1]; </a:t>
            </a:r>
            <a:endParaRPr lang="en-US" altLang="zh-CN" sz="2000" dirty="0" smtClean="0">
              <a:latin typeface="Times New Roman" panose="02020603050405020304" pitchFamily="18" charset="0"/>
              <a:cs typeface="Times New Roman" panose="02020603050405020304" pitchFamily="18" charset="0"/>
            </a:endParaRPr>
          </a:p>
          <a:p>
            <a:pPr lvl="1">
              <a:spcBef>
                <a:spcPts val="600"/>
              </a:spcBef>
            </a:pPr>
            <a:r>
              <a:rPr lang="en-US" altLang="zh-CN" sz="2000" dirty="0" smtClean="0">
                <a:latin typeface="Times New Roman" panose="02020603050405020304" pitchFamily="18" charset="0"/>
                <a:cs typeface="Times New Roman" panose="02020603050405020304" pitchFamily="18" charset="0"/>
              </a:rPr>
              <a:t>②</a:t>
            </a:r>
            <a:r>
              <a:rPr lang="zh-CN" altLang="en-US" sz="2000" dirty="0" smtClean="0">
                <a:latin typeface="Times New Roman" panose="02020603050405020304" pitchFamily="18" charset="0"/>
                <a:cs typeface="Times New Roman" panose="02020603050405020304" pitchFamily="18" charset="0"/>
              </a:rPr>
              <a:t>计算</a:t>
            </a:r>
            <a:r>
              <a:rPr lang="en-US" altLang="zh-CN" sz="2000" i="1" dirty="0" smtClean="0">
                <a:latin typeface="Times New Roman" panose="02020603050405020304" pitchFamily="18" charset="0"/>
                <a:cs typeface="Times New Roman" panose="02020603050405020304" pitchFamily="18" charset="0"/>
              </a:rPr>
              <a:t>e</a:t>
            </a:r>
            <a:r>
              <a:rPr lang="en-US" altLang="zh-CN" sz="2000" dirty="0" smtClean="0">
                <a:latin typeface="Times New Roman" panose="02020603050405020304" pitchFamily="18" charset="0"/>
                <a:cs typeface="Times New Roman" panose="02020603050405020304" pitchFamily="18" charset="0"/>
              </a:rPr>
              <a:t>=SHA-1(m); ③</a:t>
            </a:r>
            <a:r>
              <a:rPr lang="zh-CN" altLang="en-US" sz="2000" dirty="0" smtClean="0">
                <a:latin typeface="Times New Roman" panose="02020603050405020304" pitchFamily="18" charset="0"/>
                <a:cs typeface="Times New Roman" panose="02020603050405020304" pitchFamily="18" charset="0"/>
              </a:rPr>
              <a:t>计算</a:t>
            </a:r>
            <a:r>
              <a:rPr lang="en-US" altLang="zh-CN" sz="2000" i="1" dirty="0" smtClean="0">
                <a:latin typeface="Times New Roman" panose="02020603050405020304" pitchFamily="18" charset="0"/>
                <a:cs typeface="Times New Roman" panose="02020603050405020304" pitchFamily="18" charset="0"/>
              </a:rPr>
              <a:t>w</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s</a:t>
            </a:r>
            <a:r>
              <a:rPr lang="en-US" altLang="zh-CN" sz="2000" baseline="30000" dirty="0" smtClean="0">
                <a:latin typeface="Times New Roman" panose="02020603050405020304" pitchFamily="18" charset="0"/>
                <a:cs typeface="Times New Roman" panose="02020603050405020304" pitchFamily="18" charset="0"/>
              </a:rPr>
              <a:t>-1 </a:t>
            </a:r>
            <a:r>
              <a:rPr lang="en-US" altLang="zh-CN" sz="2000" dirty="0" smtClean="0">
                <a:latin typeface="Times New Roman" panose="02020603050405020304" pitchFamily="18" charset="0"/>
                <a:cs typeface="Times New Roman" panose="02020603050405020304" pitchFamily="18" charset="0"/>
              </a:rPr>
              <a:t>mod </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a:t>
            </a:r>
          </a:p>
          <a:p>
            <a:pPr lvl="1">
              <a:spcBef>
                <a:spcPts val="600"/>
              </a:spcBef>
            </a:pPr>
            <a:r>
              <a:rPr lang="en-US" altLang="zh-CN" sz="2000" dirty="0" smtClean="0">
                <a:latin typeface="Times New Roman" panose="02020603050405020304" pitchFamily="18" charset="0"/>
                <a:cs typeface="Times New Roman" panose="02020603050405020304" pitchFamily="18" charset="0"/>
              </a:rPr>
              <a:t>④</a:t>
            </a:r>
            <a:r>
              <a:rPr lang="zh-CN" altLang="en-US" sz="2000" dirty="0" smtClean="0">
                <a:latin typeface="Times New Roman" panose="02020603050405020304" pitchFamily="18" charset="0"/>
                <a:cs typeface="Times New Roman" panose="02020603050405020304" pitchFamily="18" charset="0"/>
              </a:rPr>
              <a:t>计算</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ew</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mod n</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rw</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mod </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a:t>
            </a:r>
          </a:p>
          <a:p>
            <a:pPr lvl="1">
              <a:spcBef>
                <a:spcPts val="600"/>
              </a:spcBef>
            </a:pPr>
            <a:r>
              <a:rPr lang="en-US" altLang="zh-CN" sz="2000" dirty="0" smtClean="0">
                <a:latin typeface="Times New Roman" panose="02020603050405020304" pitchFamily="18" charset="0"/>
                <a:cs typeface="Times New Roman" panose="02020603050405020304" pitchFamily="18" charset="0"/>
              </a:rPr>
              <a:t>⑤</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i="1" dirty="0" smtClean="0">
                <a:latin typeface="Times New Roman" panose="02020603050405020304" pitchFamily="18" charset="0"/>
                <a:cs typeface="Times New Roman" panose="02020603050405020304" pitchFamily="18" charset="0"/>
              </a:rPr>
              <a:t>G</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若</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O</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则签名无效</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否则</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y</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计算</a:t>
            </a:r>
            <a:r>
              <a:rPr lang="en-US" altLang="zh-CN" sz="2000" i="1" dirty="0" smtClean="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mod </a:t>
            </a:r>
            <a:r>
              <a:rPr lang="en-US" altLang="zh-CN" sz="2000" i="1" dirty="0" smtClean="0">
                <a:latin typeface="Times New Roman" panose="02020603050405020304" pitchFamily="18" charset="0"/>
                <a:cs typeface="Times New Roman" panose="02020603050405020304" pitchFamily="18" charset="0"/>
              </a:rPr>
              <a:t>n</a:t>
            </a:r>
            <a:endParaRPr lang="en-US" altLang="zh-CN" sz="2000" i="1" dirty="0" smtClean="0">
              <a:latin typeface="Times New Roman" panose="02020603050405020304" pitchFamily="18" charset="0"/>
              <a:cs typeface="Times New Roman" panose="02020603050405020304" pitchFamily="18" charset="0"/>
            </a:endParaRPr>
          </a:p>
          <a:p>
            <a:pPr lvl="1">
              <a:spcBef>
                <a:spcPts val="600"/>
              </a:spcBef>
            </a:pPr>
            <a:r>
              <a:rPr lang="zh-CN" altLang="en-US" sz="2000" dirty="0" smtClean="0">
                <a:latin typeface="Times New Roman" panose="02020603050405020304" pitchFamily="18" charset="0"/>
                <a:cs typeface="Times New Roman" panose="02020603050405020304" pitchFamily="18" charset="0"/>
              </a:rPr>
              <a:t>⑥检验</a:t>
            </a:r>
            <a:r>
              <a:rPr lang="en-US" altLang="zh-CN" sz="2000" i="1" dirty="0" smtClean="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r</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如果成立</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签名有效</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否则无效。</a:t>
            </a:r>
          </a:p>
          <a:p>
            <a:pPr>
              <a:spcBef>
                <a:spcPts val="600"/>
              </a:spcBef>
            </a:pPr>
            <a:r>
              <a:rPr lang="zh-CN" altLang="en-US" sz="2000" dirty="0" smtClean="0">
                <a:latin typeface="Times New Roman" panose="02020603050405020304" pitchFamily="18" charset="0"/>
                <a:cs typeface="Times New Roman" panose="02020603050405020304" pitchFamily="18" charset="0"/>
              </a:rPr>
              <a:t>如果签名</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r</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s</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是消息</a:t>
            </a:r>
            <a:r>
              <a:rPr lang="en-US" altLang="zh-CN" sz="2000" dirty="0" smtClean="0">
                <a:latin typeface="Times New Roman" panose="02020603050405020304" pitchFamily="18" charset="0"/>
                <a:cs typeface="Times New Roman" panose="02020603050405020304" pitchFamily="18" charset="0"/>
              </a:rPr>
              <a:t>m</a:t>
            </a:r>
            <a:r>
              <a:rPr lang="zh-CN" altLang="en-US" sz="2000" dirty="0" smtClean="0">
                <a:latin typeface="Times New Roman" panose="02020603050405020304" pitchFamily="18" charset="0"/>
                <a:cs typeface="Times New Roman" panose="02020603050405020304" pitchFamily="18" charset="0"/>
              </a:rPr>
              <a:t>的合法签名</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则</a:t>
            </a:r>
            <a:r>
              <a:rPr lang="en-US" altLang="zh-CN" sz="2000" i="1" dirty="0" smtClean="0">
                <a:latin typeface="Times New Roman" panose="02020603050405020304" pitchFamily="18" charset="0"/>
                <a:cs typeface="Times New Roman" panose="02020603050405020304" pitchFamily="18" charset="0"/>
              </a:rPr>
              <a:t>s</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k</a:t>
            </a:r>
            <a:r>
              <a:rPr lang="en-US" altLang="zh-CN" sz="2000" baseline="30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e</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dr</a:t>
            </a:r>
            <a:r>
              <a:rPr lang="en-US" altLang="zh-CN" sz="2000" dirty="0" smtClean="0">
                <a:latin typeface="Times New Roman" panose="02020603050405020304" pitchFamily="18" charset="0"/>
                <a:cs typeface="Times New Roman" panose="02020603050405020304" pitchFamily="18" charset="0"/>
              </a:rPr>
              <a:t>) mod n</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重新整理得到</a:t>
            </a:r>
            <a:r>
              <a:rPr lang="en-US" altLang="zh-CN" sz="2000" dirty="0" smtClean="0">
                <a:latin typeface="Times New Roman" panose="02020603050405020304" pitchFamily="18" charset="0"/>
                <a:cs typeface="Times New Roman" panose="02020603050405020304" pitchFamily="18" charset="0"/>
              </a:rPr>
              <a:t>:</a:t>
            </a:r>
          </a:p>
          <a:p>
            <a:pPr>
              <a:spcBef>
                <a:spcPts val="600"/>
              </a:spcBef>
            </a:pPr>
            <a:r>
              <a:rPr lang="en-US" altLang="zh-CN" sz="2000" i="1"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s</a:t>
            </a:r>
            <a:r>
              <a:rPr lang="en-US" altLang="zh-CN" sz="2000" baseline="30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e</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dr</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mod n</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s</a:t>
            </a:r>
            <a:r>
              <a:rPr lang="en-US" altLang="zh-CN" sz="2000" baseline="30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e+</a:t>
            </a:r>
            <a:r>
              <a:rPr lang="en-US" altLang="zh-CN" sz="2000" i="1" dirty="0" smtClean="0">
                <a:latin typeface="Times New Roman" panose="02020603050405020304" pitchFamily="18" charset="0"/>
                <a:cs typeface="Times New Roman" panose="02020603050405020304" pitchFamily="18" charset="0"/>
              </a:rPr>
              <a:t>s</a:t>
            </a:r>
            <a:r>
              <a:rPr lang="en-US" altLang="zh-CN" sz="2000" baseline="30000" dirty="0" smtClean="0">
                <a:latin typeface="Times New Roman" panose="02020603050405020304" pitchFamily="18" charset="0"/>
                <a:cs typeface="Times New Roman" panose="02020603050405020304" pitchFamily="18" charset="0"/>
              </a:rPr>
              <a:t>-1</a:t>
            </a:r>
            <a:r>
              <a:rPr lang="en-US" altLang="zh-CN" sz="2000" i="1" dirty="0" smtClean="0">
                <a:latin typeface="Times New Roman" panose="02020603050405020304" pitchFamily="18" charset="0"/>
                <a:cs typeface="Times New Roman" panose="02020603050405020304" pitchFamily="18" charset="0"/>
              </a:rPr>
              <a:t>dr</a:t>
            </a:r>
            <a:r>
              <a:rPr lang="en-US" altLang="zh-CN" sz="2000" dirty="0" smtClean="0">
                <a:latin typeface="Times New Roman" panose="02020603050405020304" pitchFamily="18" charset="0"/>
                <a:cs typeface="Times New Roman" panose="02020603050405020304" pitchFamily="18" charset="0"/>
              </a:rPr>
              <a:t>) mod n </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we</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wrd</a:t>
            </a:r>
            <a:r>
              <a:rPr lang="en-US" altLang="zh-CN" sz="2000" dirty="0" smtClean="0">
                <a:latin typeface="Times New Roman" panose="02020603050405020304" pitchFamily="18" charset="0"/>
                <a:cs typeface="Times New Roman" panose="02020603050405020304" pitchFamily="18" charset="0"/>
              </a:rPr>
              <a:t>) mod n</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 mod </a:t>
            </a:r>
            <a:r>
              <a:rPr lang="en-US" altLang="zh-CN" sz="2000" i="1" dirty="0" smtClean="0">
                <a:latin typeface="Times New Roman" panose="02020603050405020304" pitchFamily="18" charset="0"/>
                <a:cs typeface="Times New Roman" panose="02020603050405020304" pitchFamily="18" charset="0"/>
              </a:rPr>
              <a:t>n</a:t>
            </a:r>
            <a:r>
              <a:rPr lang="zh-CN" altLang="en-US" sz="2000" dirty="0" smtClean="0">
                <a:latin typeface="Times New Roman" panose="02020603050405020304" pitchFamily="18" charset="0"/>
                <a:cs typeface="Times New Roman" panose="02020603050405020304" pitchFamily="18" charset="0"/>
              </a:rPr>
              <a:t>。</a:t>
            </a:r>
          </a:p>
          <a:p>
            <a:pPr>
              <a:spcBef>
                <a:spcPts val="600"/>
              </a:spcBef>
            </a:pPr>
            <a:r>
              <a:rPr lang="zh-CN" altLang="en-US" sz="2000" dirty="0" smtClean="0">
                <a:latin typeface="Times New Roman" panose="02020603050405020304" pitchFamily="18" charset="0"/>
                <a:cs typeface="Times New Roman" panose="02020603050405020304" pitchFamily="18" charset="0"/>
              </a:rPr>
              <a:t>因此</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i="1" dirty="0" smtClean="0">
                <a:latin typeface="Times New Roman" panose="02020603050405020304" pitchFamily="18" charset="0"/>
                <a:cs typeface="Times New Roman" panose="02020603050405020304" pitchFamily="18" charset="0"/>
              </a:rPr>
              <a:t>G</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G</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kG</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其中</a:t>
            </a:r>
            <a:r>
              <a:rPr lang="en-US" altLang="zh-CN" sz="2000" i="1" dirty="0" err="1" smtClean="0">
                <a:latin typeface="Times New Roman" panose="02020603050405020304" pitchFamily="18" charset="0"/>
                <a:cs typeface="Times New Roman" panose="02020603050405020304" pitchFamily="18" charset="0"/>
              </a:rPr>
              <a:t>kG</a:t>
            </a:r>
            <a:r>
              <a:rPr lang="zh-CN" altLang="en-US" sz="2000" dirty="0" smtClean="0">
                <a:latin typeface="Times New Roman" panose="02020603050405020304" pitchFamily="18" charset="0"/>
                <a:cs typeface="Times New Roman" panose="02020603050405020304" pitchFamily="18" charset="0"/>
              </a:rPr>
              <a:t>的横坐标</a:t>
            </a:r>
            <a:r>
              <a:rPr lang="en-US" altLang="zh-CN" sz="2000" i="1" dirty="0" smtClean="0">
                <a:latin typeface="Times New Roman" panose="02020603050405020304" pitchFamily="18" charset="0"/>
                <a:cs typeface="Times New Roman" panose="02020603050405020304" pitchFamily="18" charset="0"/>
              </a:rPr>
              <a:t>x</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r</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i="1" dirty="0" smtClean="0">
                <a:latin typeface="Times New Roman" panose="02020603050405020304" pitchFamily="18" charset="0"/>
                <a:cs typeface="Times New Roman" panose="02020603050405020304" pitchFamily="18" charset="0"/>
              </a:rPr>
              <a:t>G</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u</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Q</a:t>
            </a:r>
            <a:r>
              <a:rPr lang="zh-CN" altLang="en-US" sz="2000" dirty="0" smtClean="0">
                <a:latin typeface="Times New Roman" panose="02020603050405020304" pitchFamily="18" charset="0"/>
                <a:cs typeface="Times New Roman" panose="02020603050405020304" pitchFamily="18" charset="0"/>
              </a:rPr>
              <a:t>的横坐标为</a:t>
            </a:r>
            <a:r>
              <a:rPr lang="en-US" altLang="zh-CN" sz="2000" i="1" dirty="0" smtClean="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所以</a:t>
            </a:r>
            <a:r>
              <a:rPr lang="en-US" altLang="zh-CN" sz="2000" i="1" dirty="0" smtClean="0">
                <a:latin typeface="Times New Roman" panose="02020603050405020304" pitchFamily="18" charset="0"/>
                <a:cs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r</a:t>
            </a:r>
          </a:p>
          <a:p>
            <a:pPr eaLnBrk="1" hangingPunct="1">
              <a:spcBef>
                <a:spcPts val="600"/>
              </a:spcBef>
            </a:pPr>
            <a:endParaRPr lang="en-US" altLang="zh-CN" i="1" dirty="0" smtClean="0">
              <a:latin typeface="Times New Roman" pitchFamily="18" charset="0"/>
              <a:cs typeface="Times New Roman" panose="02020603050405020304"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t>
            </a:r>
            <a:r>
              <a:rPr lang="zh-CN" altLang="en-US" dirty="0" smtClean="0"/>
              <a:t>数字签名的基本概念</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zh-CN" altLang="en-US" dirty="0" smtClean="0"/>
              <a:t>为实现上述</a:t>
            </a:r>
            <a:r>
              <a:rPr lang="en-US" altLang="zh-CN" dirty="0" smtClean="0"/>
              <a:t>3</a:t>
            </a:r>
            <a:r>
              <a:rPr lang="zh-CN" altLang="en-US" dirty="0" smtClean="0"/>
              <a:t>条性质，数字签名应满足以下要求： </a:t>
            </a:r>
          </a:p>
          <a:p>
            <a:pPr lvl="1" eaLnBrk="1" hangingPunct="1"/>
            <a:r>
              <a:rPr lang="zh-CN" altLang="en-US" sz="2200" dirty="0" smtClean="0"/>
              <a:t>① 签名的产生必须使用</a:t>
            </a:r>
            <a:r>
              <a:rPr lang="zh-CN" altLang="en-US" sz="2200" dirty="0" smtClean="0">
                <a:solidFill>
                  <a:srgbClr val="0000FF"/>
                </a:solidFill>
              </a:rPr>
              <a:t>发方独有的一些信息</a:t>
            </a:r>
            <a:r>
              <a:rPr lang="zh-CN" altLang="en-US" sz="2200" dirty="0" smtClean="0"/>
              <a:t>以防伪造和否认</a:t>
            </a:r>
          </a:p>
          <a:p>
            <a:pPr lvl="1" eaLnBrk="1" hangingPunct="1"/>
            <a:r>
              <a:rPr lang="zh-CN" altLang="en-US" sz="2200" dirty="0" smtClean="0"/>
              <a:t>② 签名的</a:t>
            </a:r>
            <a:r>
              <a:rPr lang="zh-CN" altLang="en-US" sz="2200" dirty="0" smtClean="0">
                <a:solidFill>
                  <a:srgbClr val="0000FF"/>
                </a:solidFill>
              </a:rPr>
              <a:t>产生</a:t>
            </a:r>
            <a:r>
              <a:rPr lang="zh-CN" altLang="en-US" sz="2200" dirty="0" smtClean="0"/>
              <a:t>应较为容易，在多项式时间内完成</a:t>
            </a:r>
          </a:p>
          <a:p>
            <a:pPr lvl="1" eaLnBrk="1" hangingPunct="1"/>
            <a:r>
              <a:rPr lang="zh-CN" altLang="en-US" sz="2200" dirty="0" smtClean="0"/>
              <a:t>③ 签名的识别和</a:t>
            </a:r>
            <a:r>
              <a:rPr lang="zh-CN" altLang="en-US" sz="2200" dirty="0" smtClean="0">
                <a:solidFill>
                  <a:srgbClr val="0000FF"/>
                </a:solidFill>
              </a:rPr>
              <a:t>验证</a:t>
            </a:r>
            <a:r>
              <a:rPr lang="zh-CN" altLang="en-US" sz="2200" dirty="0" smtClean="0"/>
              <a:t>应较为</a:t>
            </a:r>
            <a:r>
              <a:rPr lang="zh-CN" altLang="en-US" sz="2200" dirty="0"/>
              <a:t>容易，在多项式时间内</a:t>
            </a:r>
            <a:r>
              <a:rPr lang="zh-CN" altLang="en-US" sz="2200" dirty="0" smtClean="0"/>
              <a:t>完成</a:t>
            </a:r>
          </a:p>
          <a:p>
            <a:pPr lvl="1" eaLnBrk="1" hangingPunct="1"/>
            <a:r>
              <a:rPr lang="zh-CN" altLang="en-US" sz="2200" dirty="0" smtClean="0"/>
              <a:t>④ 对已知的数字签名构造一新的消息或对已知的消息构造一假冒的数字签名在计算上都是不可行的</a:t>
            </a:r>
            <a:endParaRPr lang="en-US" altLang="zh-CN" sz="2200" dirty="0" smtClean="0"/>
          </a:p>
          <a:p>
            <a:pPr eaLnBrk="1" hangingPunct="1"/>
            <a:r>
              <a:rPr lang="zh-CN" altLang="en-US" dirty="0" smtClean="0"/>
              <a:t>数字签名有很多种类</a:t>
            </a:r>
            <a:endParaRPr lang="en-US" altLang="zh-CN" dirty="0" smtClean="0"/>
          </a:p>
          <a:p>
            <a:pPr lvl="1" eaLnBrk="1" hangingPunct="1"/>
            <a:r>
              <a:rPr lang="zh-CN" altLang="en-US" sz="2200" dirty="0" smtClean="0"/>
              <a:t>普通数字签名：用于消息的认证和不可否认</a:t>
            </a:r>
            <a:endParaRPr lang="en-US" altLang="zh-CN" sz="2200" dirty="0" smtClean="0"/>
          </a:p>
          <a:p>
            <a:pPr lvl="1" eaLnBrk="1" hangingPunct="1"/>
            <a:r>
              <a:rPr lang="zh-CN" altLang="en-US" sz="2200" dirty="0" smtClean="0"/>
              <a:t>特殊目的签名：盲签名、群签名、环签名、代理签名、签密、属性签名等等</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6.7.4 </a:t>
            </a:r>
            <a:r>
              <a:rPr lang="zh-CN" altLang="en-US" dirty="0" smtClean="0"/>
              <a:t>其它标准</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en-US" altLang="zh-CN" dirty="0" smtClean="0">
                <a:latin typeface="Times New Roman" pitchFamily="18" charset="0"/>
              </a:rPr>
              <a:t>(1)</a:t>
            </a:r>
            <a:r>
              <a:rPr lang="zh-CN" altLang="en-US" sz="3200" dirty="0" smtClean="0">
                <a:solidFill>
                  <a:schemeClr val="tx2"/>
                </a:solidFill>
                <a:latin typeface="Times New Roman" pitchFamily="18" charset="0"/>
              </a:rPr>
              <a:t> </a:t>
            </a:r>
            <a:r>
              <a:rPr lang="en-US" altLang="zh-CN" dirty="0" smtClean="0">
                <a:latin typeface="Times New Roman" pitchFamily="18" charset="0"/>
              </a:rPr>
              <a:t>GOST</a:t>
            </a:r>
            <a:r>
              <a:rPr lang="zh-CN" altLang="en-US" dirty="0" smtClean="0">
                <a:latin typeface="Times New Roman" pitchFamily="18" charset="0"/>
              </a:rPr>
              <a:t>签名标准，为俄国采用的数字签名标准，自1995启用，正式称为</a:t>
            </a:r>
            <a:r>
              <a:rPr lang="en-US" altLang="zh-CN" dirty="0" smtClean="0">
                <a:latin typeface="Times New Roman" pitchFamily="18" charset="0"/>
              </a:rPr>
              <a:t>GOST R34.10-94。</a:t>
            </a:r>
            <a:r>
              <a:rPr lang="zh-CN" altLang="en-US" dirty="0" smtClean="0">
                <a:latin typeface="Times New Roman" pitchFamily="18" charset="0"/>
              </a:rPr>
              <a:t>算法与</a:t>
            </a:r>
            <a:r>
              <a:rPr lang="en-US" altLang="zh-CN" dirty="0" err="1" smtClean="0">
                <a:latin typeface="Times New Roman" pitchFamily="18" charset="0"/>
              </a:rPr>
              <a:t>Schnorr</a:t>
            </a:r>
            <a:r>
              <a:rPr lang="zh-CN" altLang="en-US" dirty="0" smtClean="0">
                <a:latin typeface="Times New Roman" pitchFamily="18" charset="0"/>
              </a:rPr>
              <a:t>模式下的</a:t>
            </a:r>
            <a:r>
              <a:rPr lang="en-US" altLang="zh-CN" dirty="0" err="1" smtClean="0">
                <a:latin typeface="Times New Roman" pitchFamily="18" charset="0"/>
              </a:rPr>
              <a:t>ElGamal</a:t>
            </a:r>
            <a:r>
              <a:rPr lang="zh-CN" altLang="en-US" dirty="0" smtClean="0">
                <a:latin typeface="Times New Roman" pitchFamily="18" charset="0"/>
              </a:rPr>
              <a:t>签名及</a:t>
            </a:r>
            <a:r>
              <a:rPr lang="en-US" altLang="zh-CN" dirty="0" smtClean="0">
                <a:latin typeface="Times New Roman" pitchFamily="18" charset="0"/>
              </a:rPr>
              <a:t>NIST</a:t>
            </a:r>
            <a:r>
              <a:rPr lang="zh-CN" altLang="en-US" dirty="0" smtClean="0">
                <a:latin typeface="Times New Roman" pitchFamily="18" charset="0"/>
              </a:rPr>
              <a:t>的</a:t>
            </a:r>
            <a:r>
              <a:rPr lang="en-US" altLang="zh-CN" dirty="0" smtClean="0">
                <a:latin typeface="Times New Roman" pitchFamily="18" charset="0"/>
              </a:rPr>
              <a:t>DSA</a:t>
            </a:r>
            <a:r>
              <a:rPr lang="zh-CN" altLang="en-US" dirty="0" smtClean="0">
                <a:latin typeface="Times New Roman" pitchFamily="18" charset="0"/>
              </a:rPr>
              <a:t>很相似。算法中也有一个类似于</a:t>
            </a:r>
            <a:r>
              <a:rPr lang="en-US" altLang="zh-CN" dirty="0" smtClean="0">
                <a:latin typeface="Times New Roman" pitchFamily="18" charset="0"/>
              </a:rPr>
              <a:t>SHA</a:t>
            </a:r>
            <a:r>
              <a:rPr lang="zh-CN" altLang="en-US" dirty="0" smtClean="0">
                <a:latin typeface="Times New Roman" pitchFamily="18" charset="0"/>
              </a:rPr>
              <a:t>的杂凑函数</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其标准号为</a:t>
            </a:r>
            <a:r>
              <a:rPr lang="en-US" altLang="zh-CN" dirty="0" smtClean="0">
                <a:latin typeface="Times New Roman" pitchFamily="18" charset="0"/>
              </a:rPr>
              <a:t>GOST  R34. 11-94。</a:t>
            </a:r>
          </a:p>
          <a:p>
            <a:pPr eaLnBrk="1" hangingPunct="1">
              <a:lnSpc>
                <a:spcPct val="100000"/>
              </a:lnSpc>
            </a:pPr>
            <a:r>
              <a:rPr lang="en-US" altLang="zh-CN" dirty="0" smtClean="0">
                <a:latin typeface="Times New Roman" pitchFamily="18" charset="0"/>
              </a:rPr>
              <a:t>(2)ESIGN</a:t>
            </a:r>
            <a:r>
              <a:rPr lang="zh-CN" altLang="en-US" dirty="0" smtClean="0">
                <a:latin typeface="Times New Roman" pitchFamily="18" charset="0"/>
              </a:rPr>
              <a:t>签名体制。 日本</a:t>
            </a:r>
            <a:r>
              <a:rPr lang="en-US" altLang="zh-CN" dirty="0" smtClean="0">
                <a:latin typeface="Times New Roman" pitchFamily="18" charset="0"/>
              </a:rPr>
              <a:t>NTT</a:t>
            </a:r>
            <a:r>
              <a:rPr lang="zh-CN" altLang="en-US" dirty="0" smtClean="0">
                <a:latin typeface="Times New Roman" pitchFamily="18" charset="0"/>
              </a:rPr>
              <a:t>的</a:t>
            </a:r>
            <a:r>
              <a:rPr lang="en-US" altLang="zh-CN" dirty="0" smtClean="0">
                <a:latin typeface="Times New Roman" pitchFamily="18" charset="0"/>
              </a:rPr>
              <a:t>T. Okamoto</a:t>
            </a:r>
            <a:r>
              <a:rPr lang="zh-CN" altLang="en-US" dirty="0" smtClean="0">
                <a:latin typeface="Times New Roman" pitchFamily="18" charset="0"/>
              </a:rPr>
              <a:t>等设计的签名方案</a:t>
            </a:r>
            <a:r>
              <a:rPr lang="zh-CN" altLang="zh-CN" dirty="0" smtClean="0">
                <a:latin typeface="Times New Roman" pitchFamily="18" charset="0"/>
              </a:rPr>
              <a:t>。</a:t>
            </a:r>
            <a:r>
              <a:rPr lang="zh-CN" altLang="en-US" dirty="0" smtClean="0">
                <a:latin typeface="Times New Roman" pitchFamily="18" charset="0"/>
              </a:rPr>
              <a:t>宣称在密钥签名长度相同条件下，至少和</a:t>
            </a:r>
            <a:r>
              <a:rPr lang="en-US" altLang="zh-CN" dirty="0" smtClean="0">
                <a:latin typeface="Times New Roman" pitchFamily="18" charset="0"/>
              </a:rPr>
              <a:t>RSA，DSA</a:t>
            </a:r>
            <a:r>
              <a:rPr lang="zh-CN" altLang="en-US" dirty="0" smtClean="0">
                <a:latin typeface="Times New Roman" pitchFamily="18" charset="0"/>
              </a:rPr>
              <a:t>一样安全，且比它们都快。</a:t>
            </a:r>
            <a:endParaRPr lang="en-US" altLang="zh-CN" dirty="0" smtClean="0">
              <a:latin typeface="Times New Roman" pitchFamily="18" charset="0"/>
            </a:endParaRPr>
          </a:p>
          <a:p>
            <a:pPr eaLnBrk="1" hangingPunct="1">
              <a:lnSpc>
                <a:spcPct val="100000"/>
              </a:lnSpc>
            </a:pPr>
            <a:r>
              <a:rPr lang="en-US" altLang="zh-CN" dirty="0" smtClean="0">
                <a:latin typeface="Times New Roman" pitchFamily="18" charset="0"/>
              </a:rPr>
              <a:t>(3) OSS</a:t>
            </a:r>
            <a:r>
              <a:rPr lang="zh-CN" altLang="en-US" dirty="0" smtClean="0">
                <a:latin typeface="Times New Roman" pitchFamily="18" charset="0"/>
              </a:rPr>
              <a:t>签名体制，</a:t>
            </a:r>
            <a:r>
              <a:rPr lang="en-US" altLang="zh-CN" dirty="0" err="1" smtClean="0">
                <a:latin typeface="Times New Roman" pitchFamily="18" charset="0"/>
              </a:rPr>
              <a:t>Ong，Schnorr</a:t>
            </a:r>
            <a:r>
              <a:rPr lang="zh-CN" altLang="en-US" dirty="0" smtClean="0">
                <a:latin typeface="Times New Roman" pitchFamily="18" charset="0"/>
              </a:rPr>
              <a:t>和</a:t>
            </a:r>
            <a:r>
              <a:rPr lang="en-US" altLang="zh-CN" dirty="0" smtClean="0">
                <a:latin typeface="Times New Roman" pitchFamily="18" charset="0"/>
              </a:rPr>
              <a:t>Shamir[1984]</a:t>
            </a:r>
            <a:r>
              <a:rPr lang="zh-CN" altLang="en-US" dirty="0" smtClean="0">
                <a:latin typeface="Times New Roman" pitchFamily="18" charset="0"/>
              </a:rPr>
              <a:t>提出的一种利用</a:t>
            </a:r>
            <a:r>
              <a:rPr lang="en-US" altLang="zh-CN" i="1" dirty="0" smtClean="0">
                <a:latin typeface="Times New Roman" pitchFamily="18" charset="0"/>
              </a:rPr>
              <a:t>mod n</a:t>
            </a:r>
            <a:r>
              <a:rPr lang="zh-CN" altLang="en-US" dirty="0" smtClean="0">
                <a:latin typeface="Times New Roman" pitchFamily="18" charset="0"/>
              </a:rPr>
              <a:t>下多项式的签名算法。方案基于二次多项式</a:t>
            </a:r>
            <a:endParaRPr lang="en-US" altLang="zh-CN" i="1"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6.7.5 </a:t>
            </a:r>
            <a:r>
              <a:rPr lang="zh-CN" altLang="en-US" dirty="0" smtClean="0"/>
              <a:t>标准的应用</a:t>
            </a:r>
            <a:endParaRPr lang="zh-CN" altLang="en-US" dirty="0"/>
          </a:p>
        </p:txBody>
      </p:sp>
      <p:sp>
        <p:nvSpPr>
          <p:cNvPr id="3" name="内容占位符 2"/>
          <p:cNvSpPr>
            <a:spLocks noGrp="1"/>
          </p:cNvSpPr>
          <p:nvPr>
            <p:ph idx="1"/>
          </p:nvPr>
        </p:nvSpPr>
        <p:spPr>
          <a:xfrm>
            <a:off x="457200" y="838200"/>
            <a:ext cx="8458200" cy="5638800"/>
          </a:xfrm>
        </p:spPr>
        <p:txBody>
          <a:bodyPr/>
          <a:lstStyle/>
          <a:p>
            <a:pPr eaLnBrk="1" hangingPunct="1">
              <a:lnSpc>
                <a:spcPct val="100000"/>
              </a:lnSpc>
            </a:pPr>
            <a:r>
              <a:rPr lang="zh-CN" altLang="en-US" sz="2400" dirty="0" smtClean="0">
                <a:latin typeface="Times New Roman" pitchFamily="18" charset="0"/>
              </a:rPr>
              <a:t>数字签名广泛的应用于现代网络业务当中，称为现代密码中实现认证的不可或缺的技术手段。本节简要介绍在</a:t>
            </a:r>
            <a:r>
              <a:rPr lang="en-US" altLang="zh-CN" sz="2400" dirty="0" smtClean="0">
                <a:latin typeface="Times New Roman" pitchFamily="18" charset="0"/>
              </a:rPr>
              <a:t>PGP</a:t>
            </a:r>
            <a:r>
              <a:rPr lang="zh-CN" altLang="en-US" sz="2400" dirty="0" smtClean="0">
                <a:latin typeface="Times New Roman" pitchFamily="18" charset="0"/>
              </a:rPr>
              <a:t>协议中，</a:t>
            </a:r>
            <a:r>
              <a:rPr lang="en-US" altLang="zh-CN" sz="2400" dirty="0" smtClean="0">
                <a:latin typeface="Times New Roman" pitchFamily="18" charset="0"/>
              </a:rPr>
              <a:t>RSA</a:t>
            </a:r>
            <a:r>
              <a:rPr lang="zh-CN" altLang="en-US" sz="2400" dirty="0" smtClean="0">
                <a:latin typeface="Times New Roman" pitchFamily="18" charset="0"/>
              </a:rPr>
              <a:t>签名、</a:t>
            </a:r>
            <a:r>
              <a:rPr lang="en-US" altLang="zh-CN" sz="2400" dirty="0" smtClean="0">
                <a:latin typeface="Times New Roman" pitchFamily="18" charset="0"/>
              </a:rPr>
              <a:t>RSA</a:t>
            </a:r>
            <a:r>
              <a:rPr lang="zh-CN" altLang="en-US" sz="2400" dirty="0" smtClean="0">
                <a:latin typeface="Times New Roman" pitchFamily="18" charset="0"/>
              </a:rPr>
              <a:t>加密、</a:t>
            </a:r>
            <a:r>
              <a:rPr lang="en-US" altLang="zh-CN" sz="2400" dirty="0" smtClean="0">
                <a:latin typeface="Times New Roman" pitchFamily="18" charset="0"/>
              </a:rPr>
              <a:t>IDEA</a:t>
            </a:r>
            <a:r>
              <a:rPr lang="zh-CN" altLang="en-US" sz="2400" dirty="0" smtClean="0">
                <a:latin typeface="Times New Roman" pitchFamily="18" charset="0"/>
              </a:rPr>
              <a:t>消息加密的巧妙结合</a:t>
            </a:r>
            <a:endParaRPr lang="en-US" altLang="zh-CN" sz="2400" dirty="0" smtClean="0">
              <a:latin typeface="Times New Roman" pitchFamily="18" charset="0"/>
            </a:endParaRPr>
          </a:p>
          <a:p>
            <a:pPr eaLnBrk="1" hangingPunct="1">
              <a:lnSpc>
                <a:spcPct val="100000"/>
              </a:lnSpc>
            </a:pPr>
            <a:r>
              <a:rPr lang="en-US" altLang="zh-CN" sz="2400" dirty="0" smtClean="0">
                <a:latin typeface="Times New Roman" pitchFamily="18" charset="0"/>
                <a:cs typeface="Arial" charset="0"/>
                <a:sym typeface="Symbol" pitchFamily="18" charset="2"/>
              </a:rPr>
              <a:t>PGP</a:t>
            </a:r>
            <a:r>
              <a:rPr lang="zh-CN" altLang="en-US" sz="2400" dirty="0" smtClean="0">
                <a:latin typeface="Times New Roman" pitchFamily="18" charset="0"/>
                <a:cs typeface="Arial" charset="0"/>
                <a:sym typeface="Symbol" pitchFamily="18" charset="2"/>
              </a:rPr>
              <a:t>发送数据的过程</a:t>
            </a:r>
            <a:endParaRPr lang="en-US" altLang="zh-CN" sz="2400"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2"/>
          <p:cNvPicPr>
            <a:picLocks noChangeAspect="1" noChangeArrowheads="1"/>
          </p:cNvPicPr>
          <p:nvPr/>
        </p:nvPicPr>
        <p:blipFill>
          <a:blip r:embed="rId2" cstate="print"/>
          <a:srcRect l="16667" t="45743" r="34259" b="16667"/>
          <a:stretch>
            <a:fillRect/>
          </a:stretch>
        </p:blipFill>
        <p:spPr bwMode="auto">
          <a:xfrm>
            <a:off x="1219200" y="2743200"/>
            <a:ext cx="6891618" cy="3299282"/>
          </a:xfrm>
          <a:prstGeom prst="rect">
            <a:avLst/>
          </a:prstGeom>
          <a:noFill/>
          <a:ln w="9525">
            <a:noFill/>
            <a:miter lim="800000"/>
            <a:headEnd/>
            <a:tailEnd/>
          </a:ln>
        </p:spPr>
      </p:pic>
      <p:sp>
        <p:nvSpPr>
          <p:cNvPr id="7" name="TextBox 6"/>
          <p:cNvSpPr txBox="1"/>
          <p:nvPr/>
        </p:nvSpPr>
        <p:spPr>
          <a:xfrm>
            <a:off x="5410200" y="4267200"/>
            <a:ext cx="2667000" cy="400110"/>
          </a:xfrm>
          <a:prstGeom prst="rect">
            <a:avLst/>
          </a:prstGeom>
          <a:noFill/>
        </p:spPr>
        <p:txBody>
          <a:bodyPr wrap="square" rtlCol="0">
            <a:spAutoFit/>
          </a:bodyPr>
          <a:lstStyle/>
          <a:p>
            <a:r>
              <a:rPr lang="zh-CN" alt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混合体制</a:t>
            </a:r>
            <a:r>
              <a:rPr lang="en-US" altLang="zh-CN"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KEM+DEM</a:t>
            </a:r>
            <a:endParaRPr lang="zh-CN"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3657600" y="2495490"/>
            <a:ext cx="2057400" cy="400110"/>
          </a:xfrm>
          <a:prstGeom prst="rect">
            <a:avLst/>
          </a:prstGeom>
          <a:noFill/>
        </p:spPr>
        <p:txBody>
          <a:bodyPr wrap="square" rtlCol="0">
            <a:spAutoFit/>
          </a:bodyPr>
          <a:lstStyle>
            <a:defPPr>
              <a:defRPr lang="zh-CN"/>
            </a:defPPr>
            <a:lvl1pPr>
              <a:defRPr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lgn="ctr"/>
            <a:r>
              <a:rPr lang="zh-CN" altLang="en-US" dirty="0"/>
              <a:t>先签名后加密</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6.7.5 </a:t>
            </a:r>
            <a:r>
              <a:rPr lang="zh-CN" altLang="en-US" dirty="0" smtClean="0"/>
              <a:t>标准的应用</a:t>
            </a:r>
            <a:endParaRPr lang="zh-CN" altLang="en-US" dirty="0"/>
          </a:p>
        </p:txBody>
      </p:sp>
      <p:sp>
        <p:nvSpPr>
          <p:cNvPr id="3" name="内容占位符 2"/>
          <p:cNvSpPr>
            <a:spLocks noGrp="1"/>
          </p:cNvSpPr>
          <p:nvPr>
            <p:ph idx="1"/>
          </p:nvPr>
        </p:nvSpPr>
        <p:spPr>
          <a:xfrm>
            <a:off x="457200" y="1066800"/>
            <a:ext cx="8458200" cy="5410200"/>
          </a:xfrm>
        </p:spPr>
        <p:txBody>
          <a:bodyPr/>
          <a:lstStyle/>
          <a:p>
            <a:pPr eaLnBrk="1" hangingPunct="1">
              <a:lnSpc>
                <a:spcPct val="100000"/>
              </a:lnSpc>
            </a:pPr>
            <a:r>
              <a:rPr lang="en-US" altLang="zh-CN" sz="2400" dirty="0" smtClean="0">
                <a:latin typeface="Times New Roman" pitchFamily="18" charset="0"/>
                <a:cs typeface="Arial" charset="0"/>
                <a:sym typeface="Symbol" pitchFamily="18" charset="2"/>
              </a:rPr>
              <a:t>PGP</a:t>
            </a:r>
            <a:r>
              <a:rPr lang="zh-CN" altLang="en-US" sz="2400" dirty="0" smtClean="0">
                <a:latin typeface="Times New Roman" pitchFamily="18" charset="0"/>
                <a:cs typeface="Arial" charset="0"/>
                <a:sym typeface="Symbol" pitchFamily="18" charset="2"/>
              </a:rPr>
              <a:t>发送数据的过程</a:t>
            </a:r>
            <a:endParaRPr lang="en-US" altLang="zh-CN" sz="2400" dirty="0" smtClean="0">
              <a:latin typeface="Times New Roman" pitchFamily="18" charset="0"/>
              <a:cs typeface="Arial" charset="0"/>
              <a:sym typeface="Symbol" pitchFamily="18" charset="2"/>
            </a:endParaRPr>
          </a:p>
          <a:p>
            <a:pPr lvl="1" eaLnBrk="1" hangingPunct="1">
              <a:lnSpc>
                <a:spcPct val="100000"/>
              </a:lnSpc>
            </a:pPr>
            <a:r>
              <a:rPr lang="en-US" altLang="zh-CN" sz="2000" dirty="0" smtClean="0">
                <a:latin typeface="Times New Roman" pitchFamily="18" charset="0"/>
                <a:cs typeface="Arial" charset="0"/>
                <a:sym typeface="Symbol" pitchFamily="18" charset="2"/>
              </a:rPr>
              <a:t>(1) </a:t>
            </a:r>
            <a:r>
              <a:rPr lang="zh-CN" altLang="en-US" sz="2000" dirty="0" smtClean="0">
                <a:latin typeface="Times New Roman" pitchFamily="18" charset="0"/>
                <a:cs typeface="Arial" charset="0"/>
                <a:sym typeface="Symbol" pitchFamily="18" charset="2"/>
              </a:rPr>
              <a:t>对邮件数据</a:t>
            </a:r>
            <a:r>
              <a:rPr lang="en-US" altLang="zh-CN" sz="2000" dirty="0" smtClean="0">
                <a:latin typeface="Times New Roman" pitchFamily="18" charset="0"/>
                <a:cs typeface="Arial" charset="0"/>
                <a:sym typeface="Symbol" pitchFamily="18" charset="2"/>
              </a:rPr>
              <a:t>M</a:t>
            </a:r>
            <a:r>
              <a:rPr lang="zh-CN" altLang="en-US" sz="2000" dirty="0" smtClean="0">
                <a:latin typeface="Times New Roman" pitchFamily="18" charset="0"/>
                <a:cs typeface="Arial" charset="0"/>
                <a:sym typeface="Symbol" pitchFamily="18" charset="2"/>
              </a:rPr>
              <a:t>使用</a:t>
            </a:r>
            <a:r>
              <a:rPr lang="en-US" altLang="zh-CN" sz="2000" dirty="0" smtClean="0">
                <a:latin typeface="Times New Roman" pitchFamily="18" charset="0"/>
                <a:cs typeface="Arial" charset="0"/>
                <a:sym typeface="Symbol" pitchFamily="18" charset="2"/>
              </a:rPr>
              <a:t>MD5</a:t>
            </a:r>
            <a:r>
              <a:rPr lang="zh-CN" altLang="en-US" sz="2000" dirty="0" smtClean="0">
                <a:latin typeface="Times New Roman" pitchFamily="18" charset="0"/>
                <a:cs typeface="Arial" charset="0"/>
                <a:sym typeface="Symbol" pitchFamily="18" charset="2"/>
              </a:rPr>
              <a:t>进行散列处理，形成数据摘要</a:t>
            </a:r>
            <a:endParaRPr lang="en-US" altLang="zh-CN" sz="2000" dirty="0" smtClean="0">
              <a:latin typeface="Times New Roman" pitchFamily="18" charset="0"/>
              <a:cs typeface="Arial" charset="0"/>
              <a:sym typeface="Symbol" pitchFamily="18" charset="2"/>
            </a:endParaRPr>
          </a:p>
          <a:p>
            <a:pPr lvl="1" eaLnBrk="1" hangingPunct="1">
              <a:lnSpc>
                <a:spcPct val="100000"/>
              </a:lnSpc>
            </a:pPr>
            <a:r>
              <a:rPr lang="en-US" altLang="zh-CN" sz="2000" dirty="0" smtClean="0">
                <a:latin typeface="Times New Roman" pitchFamily="18" charset="0"/>
                <a:cs typeface="Arial" charset="0"/>
                <a:sym typeface="Symbol" pitchFamily="18" charset="2"/>
              </a:rPr>
              <a:t>(2) </a:t>
            </a:r>
            <a:r>
              <a:rPr lang="zh-CN" altLang="en-US" sz="2000" dirty="0" smtClean="0">
                <a:latin typeface="Times New Roman" pitchFamily="18" charset="0"/>
                <a:cs typeface="Arial" charset="0"/>
                <a:sym typeface="Symbol" pitchFamily="18" charset="2"/>
              </a:rPr>
              <a:t>用发送者的</a:t>
            </a:r>
            <a:r>
              <a:rPr lang="en-US" altLang="zh-CN" sz="2000" dirty="0" smtClean="0">
                <a:latin typeface="Times New Roman" pitchFamily="18" charset="0"/>
                <a:cs typeface="Arial" charset="0"/>
                <a:sym typeface="Symbol" pitchFamily="18" charset="2"/>
              </a:rPr>
              <a:t>RSA</a:t>
            </a:r>
            <a:r>
              <a:rPr lang="zh-CN" altLang="en-US" sz="2000" dirty="0" smtClean="0">
                <a:latin typeface="Times New Roman" pitchFamily="18" charset="0"/>
                <a:cs typeface="Arial" charset="0"/>
                <a:sym typeface="Symbol" pitchFamily="18" charset="2"/>
              </a:rPr>
              <a:t>私钥</a:t>
            </a:r>
            <a:r>
              <a:rPr lang="en-US" altLang="zh-CN" sz="2000" i="1" dirty="0" err="1" smtClean="0">
                <a:latin typeface="Times New Roman" pitchFamily="18" charset="0"/>
                <a:cs typeface="Arial" charset="0"/>
                <a:sym typeface="Symbol" pitchFamily="18" charset="2"/>
              </a:rPr>
              <a:t>K</a:t>
            </a:r>
            <a:r>
              <a:rPr lang="en-US" altLang="zh-CN" sz="2000" i="1" baseline="-25000" dirty="0" err="1" smtClean="0">
                <a:latin typeface="Times New Roman" pitchFamily="18" charset="0"/>
                <a:cs typeface="Arial" charset="0"/>
                <a:sym typeface="Symbol" pitchFamily="18" charset="2"/>
              </a:rPr>
              <a:t>d</a:t>
            </a:r>
            <a:r>
              <a:rPr lang="zh-CN" altLang="en-US" sz="2000" dirty="0" smtClean="0">
                <a:latin typeface="Times New Roman" pitchFamily="18" charset="0"/>
                <a:cs typeface="Arial" charset="0"/>
                <a:sym typeface="Symbol" pitchFamily="18" charset="2"/>
              </a:rPr>
              <a:t>对数据摘要进行数字签名，以确保真实性</a:t>
            </a:r>
            <a:endParaRPr lang="en-US" altLang="zh-CN" sz="2000" dirty="0" smtClean="0">
              <a:latin typeface="Times New Roman" pitchFamily="18" charset="0"/>
              <a:cs typeface="Arial" charset="0"/>
              <a:sym typeface="Symbol" pitchFamily="18" charset="2"/>
            </a:endParaRPr>
          </a:p>
          <a:p>
            <a:pPr lvl="1" eaLnBrk="1" hangingPunct="1">
              <a:lnSpc>
                <a:spcPct val="100000"/>
              </a:lnSpc>
            </a:pPr>
            <a:r>
              <a:rPr lang="en-US" altLang="zh-CN" sz="2000" dirty="0" smtClean="0">
                <a:latin typeface="Times New Roman" pitchFamily="18" charset="0"/>
                <a:cs typeface="Arial" charset="0"/>
                <a:sym typeface="Symbol" pitchFamily="18" charset="2"/>
              </a:rPr>
              <a:t>(3) </a:t>
            </a:r>
            <a:r>
              <a:rPr lang="zh-CN" altLang="en-US" sz="2000" dirty="0" smtClean="0">
                <a:latin typeface="Times New Roman" pitchFamily="18" charset="0"/>
                <a:cs typeface="Arial" charset="0"/>
                <a:sym typeface="Symbol" pitchFamily="18" charset="2"/>
              </a:rPr>
              <a:t>将邮件数据与数字签名值链接，规定邮件数据在前，签名值在后</a:t>
            </a:r>
            <a:endParaRPr lang="en-US" altLang="zh-CN" sz="2000" dirty="0" smtClean="0">
              <a:latin typeface="Times New Roman" pitchFamily="18" charset="0"/>
              <a:cs typeface="Arial" charset="0"/>
              <a:sym typeface="Symbol" pitchFamily="18" charset="2"/>
            </a:endParaRPr>
          </a:p>
          <a:p>
            <a:pPr lvl="1" eaLnBrk="1" hangingPunct="1">
              <a:lnSpc>
                <a:spcPct val="100000"/>
              </a:lnSpc>
            </a:pPr>
            <a:r>
              <a:rPr lang="en-US" altLang="zh-CN" sz="2000" dirty="0" smtClean="0">
                <a:latin typeface="Times New Roman" pitchFamily="18" charset="0"/>
                <a:cs typeface="Arial" charset="0"/>
                <a:sym typeface="Symbol" pitchFamily="18" charset="2"/>
              </a:rPr>
              <a:t>(4) </a:t>
            </a:r>
            <a:r>
              <a:rPr lang="zh-CN" altLang="en-US" sz="2000" dirty="0" smtClean="0">
                <a:latin typeface="Times New Roman" pitchFamily="18" charset="0"/>
                <a:cs typeface="Arial" charset="0"/>
                <a:sym typeface="Symbol" pitchFamily="18" charset="2"/>
              </a:rPr>
              <a:t>用</a:t>
            </a:r>
            <a:r>
              <a:rPr lang="en-US" altLang="zh-CN" sz="2000" dirty="0" smtClean="0">
                <a:latin typeface="Times New Roman" pitchFamily="18" charset="0"/>
                <a:cs typeface="Arial" charset="0"/>
                <a:sym typeface="Symbol" pitchFamily="18" charset="2"/>
              </a:rPr>
              <a:t>ZIP</a:t>
            </a:r>
            <a:r>
              <a:rPr lang="zh-CN" altLang="en-US" sz="2000" dirty="0" smtClean="0">
                <a:latin typeface="Times New Roman" pitchFamily="18" charset="0"/>
                <a:cs typeface="Arial" charset="0"/>
                <a:sym typeface="Symbol" pitchFamily="18" charset="2"/>
              </a:rPr>
              <a:t>对链接后的数据进行压缩，以便于存储和传输；</a:t>
            </a:r>
            <a:endParaRPr lang="en-US" altLang="zh-CN" sz="2000" dirty="0" smtClean="0">
              <a:latin typeface="Times New Roman" pitchFamily="18" charset="0"/>
              <a:cs typeface="Arial" charset="0"/>
              <a:sym typeface="Symbol" pitchFamily="18" charset="2"/>
            </a:endParaRPr>
          </a:p>
          <a:p>
            <a:pPr lvl="1" eaLnBrk="1" hangingPunct="1">
              <a:lnSpc>
                <a:spcPct val="100000"/>
              </a:lnSpc>
            </a:pPr>
            <a:r>
              <a:rPr lang="en-US" altLang="zh-CN" sz="2000" dirty="0" smtClean="0">
                <a:latin typeface="Times New Roman" pitchFamily="18" charset="0"/>
                <a:cs typeface="Arial" charset="0"/>
                <a:sym typeface="Symbol" pitchFamily="18" charset="2"/>
              </a:rPr>
              <a:t>(5) </a:t>
            </a:r>
            <a:r>
              <a:rPr lang="zh-CN" altLang="en-US" sz="2000" dirty="0" smtClean="0">
                <a:latin typeface="Times New Roman" pitchFamily="18" charset="0"/>
                <a:cs typeface="Arial" charset="0"/>
                <a:sym typeface="Symbol" pitchFamily="18" charset="2"/>
              </a:rPr>
              <a:t>用</a:t>
            </a:r>
            <a:r>
              <a:rPr lang="en-US" altLang="zh-CN" sz="2000" dirty="0" smtClean="0">
                <a:latin typeface="Times New Roman" pitchFamily="18" charset="0"/>
                <a:cs typeface="Arial" charset="0"/>
                <a:sym typeface="Symbol" pitchFamily="18" charset="2"/>
              </a:rPr>
              <a:t>IDEA</a:t>
            </a:r>
            <a:r>
              <a:rPr lang="zh-CN" altLang="en-US" sz="2000" dirty="0" smtClean="0">
                <a:latin typeface="Times New Roman" pitchFamily="18" charset="0"/>
                <a:cs typeface="Arial" charset="0"/>
                <a:sym typeface="Symbol" pitchFamily="18" charset="2"/>
              </a:rPr>
              <a:t>对压缩后的数据进行加密，以确保秘密性，密钥为</a:t>
            </a:r>
            <a:r>
              <a:rPr lang="en-US" altLang="zh-CN" sz="2000" dirty="0" smtClean="0">
                <a:latin typeface="Times New Roman" pitchFamily="18" charset="0"/>
                <a:cs typeface="Arial" charset="0"/>
                <a:sym typeface="Symbol" pitchFamily="18" charset="2"/>
              </a:rPr>
              <a:t>K</a:t>
            </a:r>
          </a:p>
          <a:p>
            <a:pPr lvl="1" eaLnBrk="1" hangingPunct="1">
              <a:lnSpc>
                <a:spcPct val="100000"/>
              </a:lnSpc>
            </a:pPr>
            <a:r>
              <a:rPr lang="en-US" altLang="zh-CN" sz="2000" dirty="0" smtClean="0">
                <a:latin typeface="Times New Roman" pitchFamily="18" charset="0"/>
                <a:cs typeface="Arial" charset="0"/>
                <a:sym typeface="Symbol" pitchFamily="18" charset="2"/>
              </a:rPr>
              <a:t>(6) </a:t>
            </a:r>
            <a:r>
              <a:rPr lang="zh-CN" altLang="en-US" sz="2000" dirty="0" smtClean="0">
                <a:latin typeface="Times New Roman" pitchFamily="18" charset="0"/>
                <a:cs typeface="Arial" charset="0"/>
                <a:sym typeface="Symbol" pitchFamily="18" charset="2"/>
              </a:rPr>
              <a:t>用接收者的</a:t>
            </a:r>
            <a:r>
              <a:rPr lang="en-US" altLang="zh-CN" sz="2000" dirty="0" smtClean="0">
                <a:latin typeface="Times New Roman" pitchFamily="18" charset="0"/>
                <a:cs typeface="Arial" charset="0"/>
                <a:sym typeface="Symbol" pitchFamily="18" charset="2"/>
              </a:rPr>
              <a:t>RSA</a:t>
            </a:r>
            <a:r>
              <a:rPr lang="zh-CN" altLang="en-US" sz="2000" dirty="0" smtClean="0">
                <a:latin typeface="Times New Roman" pitchFamily="18" charset="0"/>
                <a:cs typeface="Arial" charset="0"/>
                <a:sym typeface="Symbol" pitchFamily="18" charset="2"/>
              </a:rPr>
              <a:t>公钥对</a:t>
            </a:r>
            <a:r>
              <a:rPr lang="en-US" altLang="zh-CN" sz="2000" dirty="0" err="1" smtClean="0">
                <a:latin typeface="Times New Roman" pitchFamily="18" charset="0"/>
                <a:cs typeface="Arial" charset="0"/>
                <a:sym typeface="Symbol" pitchFamily="18" charset="2"/>
              </a:rPr>
              <a:t>Ke</a:t>
            </a:r>
            <a:r>
              <a:rPr lang="zh-CN" altLang="en-US" sz="2000" dirty="0" smtClean="0">
                <a:latin typeface="Times New Roman" pitchFamily="18" charset="0"/>
                <a:cs typeface="Arial" charset="0"/>
                <a:sym typeface="Symbol" pitchFamily="18" charset="2"/>
              </a:rPr>
              <a:t>加密</a:t>
            </a:r>
            <a:r>
              <a:rPr lang="en-US" altLang="zh-CN" sz="2000" dirty="0" smtClean="0">
                <a:latin typeface="Times New Roman" pitchFamily="18" charset="0"/>
                <a:cs typeface="Arial" charset="0"/>
                <a:sym typeface="Symbol" pitchFamily="18" charset="2"/>
              </a:rPr>
              <a:t>IDEA</a:t>
            </a:r>
            <a:r>
              <a:rPr lang="zh-CN" altLang="en-US" sz="2000" dirty="0" smtClean="0">
                <a:latin typeface="Times New Roman" pitchFamily="18" charset="0"/>
                <a:cs typeface="Arial" charset="0"/>
                <a:sym typeface="Symbol" pitchFamily="18" charset="2"/>
              </a:rPr>
              <a:t>的密钥</a:t>
            </a:r>
            <a:r>
              <a:rPr lang="en-US" altLang="zh-CN" sz="2000" dirty="0" smtClean="0">
                <a:latin typeface="Times New Roman" pitchFamily="18" charset="0"/>
                <a:cs typeface="Arial" charset="0"/>
                <a:sym typeface="Symbol" pitchFamily="18" charset="2"/>
              </a:rPr>
              <a:t>K</a:t>
            </a:r>
          </a:p>
          <a:p>
            <a:pPr lvl="1" eaLnBrk="1" hangingPunct="1">
              <a:lnSpc>
                <a:spcPct val="100000"/>
              </a:lnSpc>
            </a:pPr>
            <a:r>
              <a:rPr lang="en-US" altLang="zh-CN" sz="2000" dirty="0" smtClean="0">
                <a:latin typeface="Times New Roman" pitchFamily="18" charset="0"/>
                <a:cs typeface="Arial" charset="0"/>
                <a:sym typeface="Symbol" pitchFamily="18" charset="2"/>
              </a:rPr>
              <a:t>(7) </a:t>
            </a:r>
            <a:r>
              <a:rPr lang="zh-CN" altLang="en-US" sz="2000" dirty="0" smtClean="0">
                <a:latin typeface="Times New Roman" pitchFamily="18" charset="0"/>
                <a:cs typeface="Arial" charset="0"/>
                <a:sym typeface="Symbol" pitchFamily="18" charset="2"/>
              </a:rPr>
              <a:t>将经过</a:t>
            </a:r>
            <a:r>
              <a:rPr lang="en-US" altLang="zh-CN" sz="2000" dirty="0" smtClean="0">
                <a:latin typeface="Times New Roman" pitchFamily="18" charset="0"/>
                <a:cs typeface="Arial" charset="0"/>
                <a:sym typeface="Symbol" pitchFamily="18" charset="2"/>
              </a:rPr>
              <a:t>IDEA</a:t>
            </a:r>
            <a:r>
              <a:rPr lang="zh-CN" altLang="en-US" sz="2000" dirty="0" smtClean="0">
                <a:latin typeface="Times New Roman" pitchFamily="18" charset="0"/>
                <a:cs typeface="Arial" charset="0"/>
                <a:sym typeface="Symbol" pitchFamily="18" charset="2"/>
              </a:rPr>
              <a:t>加密的数据与经</a:t>
            </a:r>
            <a:r>
              <a:rPr lang="en-US" altLang="zh-CN" sz="2000" dirty="0" smtClean="0">
                <a:latin typeface="Times New Roman" pitchFamily="18" charset="0"/>
                <a:cs typeface="Arial" charset="0"/>
                <a:sym typeface="Symbol" pitchFamily="18" charset="2"/>
              </a:rPr>
              <a:t>RSA</a:t>
            </a:r>
            <a:r>
              <a:rPr lang="zh-CN" altLang="en-US" sz="2000" dirty="0" smtClean="0">
                <a:latin typeface="Times New Roman" pitchFamily="18" charset="0"/>
                <a:cs typeface="Arial" charset="0"/>
                <a:sym typeface="Symbol" pitchFamily="18" charset="2"/>
              </a:rPr>
              <a:t>加密的</a:t>
            </a:r>
            <a:r>
              <a:rPr lang="en-US" altLang="zh-CN" sz="2000" dirty="0" smtClean="0">
                <a:latin typeface="Times New Roman" pitchFamily="18" charset="0"/>
                <a:cs typeface="Arial" charset="0"/>
                <a:sym typeface="Symbol" pitchFamily="18" charset="2"/>
              </a:rPr>
              <a:t>IDEA</a:t>
            </a:r>
            <a:r>
              <a:rPr lang="zh-CN" altLang="en-US" sz="2000" dirty="0" smtClean="0">
                <a:latin typeface="Times New Roman" pitchFamily="18" charset="0"/>
                <a:cs typeface="Arial" charset="0"/>
                <a:sym typeface="Symbol" pitchFamily="18" charset="2"/>
              </a:rPr>
              <a:t>密钥链接，规定数据在前，密钥在后；</a:t>
            </a:r>
            <a:endParaRPr lang="en-US" altLang="zh-CN" sz="2000" dirty="0" smtClean="0">
              <a:latin typeface="Times New Roman" pitchFamily="18" charset="0"/>
              <a:cs typeface="Arial" charset="0"/>
              <a:sym typeface="Symbol" pitchFamily="18" charset="2"/>
            </a:endParaRPr>
          </a:p>
          <a:p>
            <a:pPr lvl="1" eaLnBrk="1" hangingPunct="1">
              <a:lnSpc>
                <a:spcPct val="100000"/>
              </a:lnSpc>
            </a:pPr>
            <a:r>
              <a:rPr lang="en-US" altLang="zh-CN" sz="2000" dirty="0" smtClean="0">
                <a:latin typeface="Times New Roman" pitchFamily="18" charset="0"/>
                <a:cs typeface="Arial" charset="0"/>
                <a:sym typeface="Symbol" pitchFamily="18" charset="2"/>
              </a:rPr>
              <a:t>(8) </a:t>
            </a:r>
            <a:r>
              <a:rPr lang="zh-CN" altLang="en-US" sz="2000" dirty="0" smtClean="0">
                <a:latin typeface="Times New Roman" pitchFamily="18" charset="0"/>
                <a:cs typeface="Arial" charset="0"/>
                <a:sym typeface="Symbol" pitchFamily="18" charset="2"/>
              </a:rPr>
              <a:t>将加密数据进行</a:t>
            </a:r>
            <a:r>
              <a:rPr lang="en-US" altLang="zh-CN" sz="2000" dirty="0" smtClean="0">
                <a:latin typeface="Times New Roman" pitchFamily="18" charset="0"/>
                <a:cs typeface="Arial" charset="0"/>
                <a:sym typeface="Symbol" pitchFamily="18" charset="2"/>
              </a:rPr>
              <a:t>BASE64</a:t>
            </a:r>
            <a:r>
              <a:rPr lang="zh-CN" altLang="en-US" sz="2000" dirty="0" smtClean="0">
                <a:latin typeface="Times New Roman" pitchFamily="18" charset="0"/>
                <a:cs typeface="Arial" charset="0"/>
                <a:sym typeface="Symbol" pitchFamily="18" charset="2"/>
              </a:rPr>
              <a:t>码制转换，将</a:t>
            </a:r>
            <a:r>
              <a:rPr lang="en-US" altLang="zh-CN" sz="2000" dirty="0" smtClean="0">
                <a:latin typeface="Times New Roman" pitchFamily="18" charset="0"/>
                <a:cs typeface="Arial" charset="0"/>
                <a:sym typeface="Symbol" pitchFamily="18" charset="2"/>
              </a:rPr>
              <a:t>8bit</a:t>
            </a:r>
            <a:r>
              <a:rPr lang="zh-CN" altLang="en-US" sz="2000" dirty="0" smtClean="0">
                <a:latin typeface="Times New Roman" pitchFamily="18" charset="0"/>
                <a:cs typeface="Arial" charset="0"/>
                <a:sym typeface="Symbol" pitchFamily="18" charset="2"/>
              </a:rPr>
              <a:t>字节流变为</a:t>
            </a:r>
            <a:r>
              <a:rPr lang="en-US" altLang="zh-CN" sz="2000" dirty="0" smtClean="0">
                <a:latin typeface="Times New Roman" pitchFamily="18" charset="0"/>
                <a:cs typeface="Arial" charset="0"/>
                <a:sym typeface="Symbol" pitchFamily="18" charset="2"/>
              </a:rPr>
              <a:t>ASCII</a:t>
            </a:r>
            <a:r>
              <a:rPr lang="zh-CN" altLang="en-US" sz="2000" dirty="0" smtClean="0">
                <a:latin typeface="Times New Roman" pitchFamily="18" charset="0"/>
                <a:cs typeface="Arial" charset="0"/>
                <a:sym typeface="Symbol" pitchFamily="18" charset="2"/>
              </a:rPr>
              <a:t>码。因为许多</a:t>
            </a:r>
            <a:r>
              <a:rPr lang="en-US" altLang="zh-CN" sz="2000" dirty="0" smtClean="0">
                <a:latin typeface="Times New Roman" pitchFamily="18" charset="0"/>
                <a:cs typeface="Arial" charset="0"/>
                <a:sym typeface="Symbol" pitchFamily="18" charset="2"/>
              </a:rPr>
              <a:t>EMAIL</a:t>
            </a:r>
            <a:r>
              <a:rPr lang="zh-CN" altLang="en-US" sz="2000" dirty="0" smtClean="0">
                <a:latin typeface="Times New Roman" pitchFamily="18" charset="0"/>
                <a:cs typeface="Arial" charset="0"/>
                <a:sym typeface="Symbol" pitchFamily="18" charset="2"/>
              </a:rPr>
              <a:t>系统只支持</a:t>
            </a:r>
            <a:r>
              <a:rPr lang="en-US" altLang="zh-CN" sz="2000" dirty="0" smtClean="0">
                <a:latin typeface="Times New Roman" pitchFamily="18" charset="0"/>
                <a:cs typeface="Arial" charset="0"/>
                <a:sym typeface="Symbol" pitchFamily="18" charset="2"/>
              </a:rPr>
              <a:t>ASCII</a:t>
            </a:r>
            <a:r>
              <a:rPr lang="zh-CN" altLang="en-US" sz="2000" dirty="0" smtClean="0">
                <a:latin typeface="Times New Roman" pitchFamily="18" charset="0"/>
                <a:cs typeface="Arial" charset="0"/>
                <a:sym typeface="Symbol" pitchFamily="18" charset="2"/>
              </a:rPr>
              <a:t>码</a:t>
            </a:r>
            <a:endParaRPr lang="en-US" altLang="zh-CN" sz="2000"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数字签名标准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en-US" altLang="zh-CN" dirty="0" smtClean="0"/>
              <a:t>P</a:t>
            </a:r>
            <a:r>
              <a:rPr lang="en-US" altLang="zh-CN" baseline="-25000" dirty="0" smtClean="0"/>
              <a:t>216</a:t>
            </a:r>
            <a:r>
              <a:rPr lang="zh-CN" altLang="en-US" dirty="0" smtClean="0"/>
              <a:t>：</a:t>
            </a:r>
            <a:r>
              <a:rPr lang="en-US" altLang="zh-CN" dirty="0" smtClean="0"/>
              <a:t>1, 2</a:t>
            </a:r>
          </a:p>
          <a:p>
            <a:r>
              <a:rPr lang="zh-CN" altLang="en-US" dirty="0" smtClean="0"/>
              <a:t>复习题：</a:t>
            </a:r>
            <a:r>
              <a:rPr lang="en-US" altLang="zh-CN" dirty="0" smtClean="0"/>
              <a:t>4.2</a:t>
            </a:r>
            <a:r>
              <a:rPr lang="zh-CN" altLang="en-US" dirty="0" smtClean="0"/>
              <a:t>、</a:t>
            </a:r>
            <a:r>
              <a:rPr lang="en-US" altLang="zh-CN" dirty="0" smtClean="0"/>
              <a:t>4.4</a:t>
            </a:r>
            <a:r>
              <a:rPr lang="zh-CN" altLang="en-US" dirty="0" smtClean="0"/>
              <a:t>、</a:t>
            </a:r>
            <a:r>
              <a:rPr lang="en-US" altLang="zh-CN" smtClean="0"/>
              <a:t>5.1</a:t>
            </a:r>
            <a:endParaRPr lang="en-US" altLang="zh-CN" dirty="0" smtClean="0"/>
          </a:p>
          <a:p>
            <a:r>
              <a:rPr lang="zh-CN" altLang="en-US" dirty="0" smtClean="0"/>
              <a:t>编程作业</a:t>
            </a:r>
            <a:endParaRPr lang="en-US" altLang="zh-CN" dirty="0" smtClean="0"/>
          </a:p>
          <a:p>
            <a:pPr lvl="1"/>
            <a:r>
              <a:rPr lang="en-US" altLang="zh-CN" dirty="0" smtClean="0"/>
              <a:t>(1) </a:t>
            </a:r>
            <a:r>
              <a:rPr lang="zh-CN" altLang="en-US" dirty="0" smtClean="0"/>
              <a:t>编写一实现</a:t>
            </a:r>
            <a:r>
              <a:rPr lang="en-US" altLang="zh-CN" dirty="0" smtClean="0"/>
              <a:t>DSA</a:t>
            </a:r>
            <a:r>
              <a:rPr lang="zh-CN" altLang="en-US" dirty="0" smtClean="0"/>
              <a:t>签名的程序及验证算法</a:t>
            </a:r>
            <a:endParaRPr lang="en-US" altLang="zh-CN" dirty="0" smtClean="0"/>
          </a:p>
          <a:p>
            <a:pPr lvl="1"/>
            <a:r>
              <a:rPr lang="en-US" altLang="zh-CN" dirty="0" smtClean="0"/>
              <a:t>(2) </a:t>
            </a:r>
            <a:r>
              <a:rPr lang="zh-CN" altLang="en-US" dirty="0" smtClean="0"/>
              <a:t>编写一实现</a:t>
            </a:r>
            <a:r>
              <a:rPr lang="en-US" altLang="zh-CN" dirty="0" smtClean="0"/>
              <a:t>ECDSA</a:t>
            </a:r>
            <a:r>
              <a:rPr lang="zh-CN" altLang="en-US" dirty="0" smtClean="0"/>
              <a:t>签名的程序及验证算法</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53</a:t>
            </a:fld>
            <a:r>
              <a:rPr lang="en-US" altLang="zh-CN" smtClean="0"/>
              <a:t>/</a:t>
            </a:r>
            <a:endParaRPr lang="en-US" altLang="zh-CN" dirty="0"/>
          </a:p>
        </p:txBody>
      </p:sp>
    </p:spTree>
    <p:extLst>
      <p:ext uri="{BB962C8B-B14F-4D97-AF65-F5344CB8AC3E}">
        <p14:creationId xmlns:p14="http://schemas.microsoft.com/office/powerpoint/2010/main" val="297130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54</a:t>
            </a:fld>
            <a:r>
              <a:rPr lang="en-US" altLang="zh-CN" dirty="0" smtClean="0">
                <a:latin typeface="Arial" charset="0"/>
              </a:rPr>
              <a:t>/</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数字签名的产生方式</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10000"/>
              </a:lnSpc>
            </a:pPr>
            <a:r>
              <a:rPr lang="zh-CN" altLang="en-US" sz="2400" dirty="0" smtClean="0"/>
              <a:t>数字签名的产生可用加密算法或特定的签名算法</a:t>
            </a:r>
          </a:p>
          <a:p>
            <a:pPr eaLnBrk="1" hangingPunct="1">
              <a:lnSpc>
                <a:spcPct val="110000"/>
              </a:lnSpc>
            </a:pPr>
            <a:r>
              <a:rPr lang="en-US" altLang="zh-CN" sz="2400" dirty="0" smtClean="0"/>
              <a:t>1. </a:t>
            </a:r>
            <a:r>
              <a:rPr lang="zh-CN" altLang="en-US" sz="2400" dirty="0" smtClean="0"/>
              <a:t>由加密算法产生数字签名</a:t>
            </a:r>
          </a:p>
          <a:p>
            <a:pPr lvl="1" eaLnBrk="1" hangingPunct="1">
              <a:lnSpc>
                <a:spcPct val="110000"/>
              </a:lnSpc>
            </a:pPr>
            <a:r>
              <a:rPr lang="zh-CN" altLang="en-US" sz="2000" dirty="0" smtClean="0"/>
              <a:t>是指将</a:t>
            </a:r>
            <a:r>
              <a:rPr lang="zh-CN" altLang="en-US" sz="2000" dirty="0" smtClean="0">
                <a:solidFill>
                  <a:srgbClr val="0000FF"/>
                </a:solidFill>
              </a:rPr>
              <a:t>消息</a:t>
            </a:r>
            <a:r>
              <a:rPr lang="zh-CN" altLang="en-US" sz="2000" dirty="0" smtClean="0"/>
              <a:t>或</a:t>
            </a:r>
            <a:r>
              <a:rPr lang="zh-CN" altLang="en-US" sz="2000" dirty="0" smtClean="0">
                <a:solidFill>
                  <a:srgbClr val="0000FF"/>
                </a:solidFill>
              </a:rPr>
              <a:t>消息的摘要</a:t>
            </a:r>
            <a:r>
              <a:rPr lang="zh-CN" altLang="en-US" sz="2000" dirty="0" smtClean="0"/>
              <a:t>加密后的</a:t>
            </a:r>
            <a:r>
              <a:rPr lang="zh-CN" altLang="en-US" sz="2000" dirty="0" smtClean="0">
                <a:solidFill>
                  <a:srgbClr val="0000FF"/>
                </a:solidFill>
              </a:rPr>
              <a:t>密文</a:t>
            </a:r>
            <a:r>
              <a:rPr lang="zh-CN" altLang="en-US" sz="2000" dirty="0" smtClean="0"/>
              <a:t>作为对该消息的数字签名</a:t>
            </a:r>
          </a:p>
          <a:p>
            <a:pPr lvl="1" eaLnBrk="1" hangingPunct="1">
              <a:lnSpc>
                <a:spcPct val="110000"/>
              </a:lnSpc>
            </a:pPr>
            <a:r>
              <a:rPr lang="zh-CN" altLang="en-US" sz="2000" dirty="0" smtClean="0"/>
              <a:t>其用法又</a:t>
            </a:r>
            <a:r>
              <a:rPr lang="zh-CN" altLang="en-US" sz="2000" dirty="0" smtClean="0">
                <a:solidFill>
                  <a:srgbClr val="0000FF"/>
                </a:solidFill>
              </a:rPr>
              <a:t>根据是单钥加密还是公钥加密而有所不同</a:t>
            </a:r>
            <a:endParaRPr lang="zh-CN" altLang="en-US" sz="2000" dirty="0" smtClean="0"/>
          </a:p>
          <a:p>
            <a:pPr eaLnBrk="1" hangingPunct="1">
              <a:lnSpc>
                <a:spcPct val="110000"/>
              </a:lnSpc>
            </a:pPr>
            <a:r>
              <a:rPr lang="en-US" altLang="zh-CN" sz="2400" dirty="0" smtClean="0"/>
              <a:t>(1) </a:t>
            </a:r>
            <a:r>
              <a:rPr lang="zh-CN" altLang="en-US" sz="2400" dirty="0" smtClean="0"/>
              <a:t>单钥加密，</a:t>
            </a:r>
            <a:r>
              <a:rPr lang="zh-CN" altLang="en-US" sz="2400" dirty="0" smtClean="0">
                <a:solidFill>
                  <a:srgbClr val="FF0000"/>
                </a:solidFill>
              </a:rPr>
              <a:t>不具备抗抵赖功能</a:t>
            </a:r>
          </a:p>
          <a:p>
            <a:pPr lvl="1" eaLnBrk="1" hangingPunct="1">
              <a:lnSpc>
                <a:spcPct val="110000"/>
              </a:lnSpc>
            </a:pPr>
            <a:r>
              <a:rPr lang="zh-CN" altLang="en-US" sz="2000" dirty="0" smtClean="0"/>
              <a:t>如图：基于共享密钥加解密，密文即为签名</a:t>
            </a:r>
          </a:p>
          <a:p>
            <a:pPr lvl="1" eaLnBrk="1" hangingPunct="1">
              <a:lnSpc>
                <a:spcPct val="110000"/>
              </a:lnSpc>
            </a:pPr>
            <a:r>
              <a:rPr lang="zh-CN" altLang="en-US" sz="2000" dirty="0" smtClean="0"/>
              <a:t>如果加密的是</a:t>
            </a:r>
            <a:r>
              <a:rPr lang="zh-CN" altLang="en-US" sz="2000" dirty="0" smtClean="0">
                <a:solidFill>
                  <a:srgbClr val="0000FF"/>
                </a:solidFill>
              </a:rPr>
              <a:t>消息摘要</a:t>
            </a:r>
            <a:r>
              <a:rPr lang="zh-CN" altLang="en-US" sz="2000" dirty="0" smtClean="0"/>
              <a:t>或</a:t>
            </a:r>
            <a:r>
              <a:rPr lang="zh-CN" altLang="en-US" sz="2000" dirty="0" smtClean="0">
                <a:solidFill>
                  <a:srgbClr val="0000FF"/>
                </a:solidFill>
              </a:rPr>
              <a:t>有消息冗余</a:t>
            </a:r>
            <a:r>
              <a:rPr lang="zh-CN" altLang="en-US" sz="2000" dirty="0" smtClean="0"/>
              <a:t>，则可提供消息源认证和完整性认证</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4" descr="xd75"/>
          <p:cNvPicPr>
            <a:picLocks noChangeAspect="1" noChangeArrowheads="1"/>
          </p:cNvPicPr>
          <p:nvPr/>
        </p:nvPicPr>
        <p:blipFill>
          <a:blip r:embed="rId2" cstate="print"/>
          <a:srcRect b="63214"/>
          <a:stretch>
            <a:fillRect/>
          </a:stretch>
        </p:blipFill>
        <p:spPr bwMode="auto">
          <a:xfrm>
            <a:off x="1524000" y="5029200"/>
            <a:ext cx="5715000" cy="1414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xd75"/>
          <p:cNvPicPr>
            <a:picLocks noChangeAspect="1" noChangeArrowheads="1"/>
          </p:cNvPicPr>
          <p:nvPr/>
        </p:nvPicPr>
        <p:blipFill>
          <a:blip r:embed="rId2" cstate="print"/>
          <a:srcRect t="35338"/>
          <a:stretch>
            <a:fillRect/>
          </a:stretch>
        </p:blipFill>
        <p:spPr bwMode="auto">
          <a:xfrm>
            <a:off x="1295400" y="4181475"/>
            <a:ext cx="6858000" cy="260032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6.1.2 </a:t>
            </a:r>
            <a:r>
              <a:rPr lang="zh-CN" altLang="en-US" dirty="0" smtClean="0"/>
              <a:t>数字签名的产生方式</a:t>
            </a:r>
            <a:endParaRPr lang="zh-CN" altLang="en-US" dirty="0"/>
          </a:p>
        </p:txBody>
      </p:sp>
      <p:sp>
        <p:nvSpPr>
          <p:cNvPr id="3" name="内容占位符 2"/>
          <p:cNvSpPr>
            <a:spLocks noGrp="1"/>
          </p:cNvSpPr>
          <p:nvPr>
            <p:ph idx="1"/>
          </p:nvPr>
        </p:nvSpPr>
        <p:spPr>
          <a:xfrm>
            <a:off x="457200" y="914400"/>
            <a:ext cx="8229600" cy="5562600"/>
          </a:xfrm>
        </p:spPr>
        <p:txBody>
          <a:bodyPr/>
          <a:lstStyle/>
          <a:p>
            <a:pPr eaLnBrk="1" hangingPunct="1">
              <a:lnSpc>
                <a:spcPct val="100000"/>
              </a:lnSpc>
              <a:spcBef>
                <a:spcPts val="600"/>
              </a:spcBef>
            </a:pPr>
            <a:r>
              <a:rPr lang="en-US" altLang="zh-CN" sz="2400" dirty="0" smtClean="0"/>
              <a:t>(2) </a:t>
            </a:r>
            <a:r>
              <a:rPr lang="zh-CN" altLang="en-US" sz="2400" dirty="0" smtClean="0"/>
              <a:t>公钥加密</a:t>
            </a:r>
          </a:p>
          <a:p>
            <a:pPr lvl="1" eaLnBrk="1" hangingPunct="1">
              <a:lnSpc>
                <a:spcPct val="100000"/>
              </a:lnSpc>
              <a:spcBef>
                <a:spcPts val="600"/>
              </a:spcBef>
            </a:pPr>
            <a:r>
              <a:rPr lang="zh-CN" altLang="en-US" sz="2000" dirty="0" smtClean="0"/>
              <a:t>发送方</a:t>
            </a:r>
            <a:r>
              <a:rPr lang="en-US" altLang="zh-CN" sz="2000" dirty="0" smtClean="0"/>
              <a:t>A</a:t>
            </a:r>
            <a:r>
              <a:rPr lang="zh-CN" altLang="en-US" sz="2000" dirty="0" smtClean="0"/>
              <a:t>使用自己的秘密钥</a:t>
            </a:r>
            <a:r>
              <a:rPr lang="en-US" altLang="zh-CN" sz="2000" i="1" dirty="0" smtClean="0"/>
              <a:t>SK</a:t>
            </a:r>
            <a:r>
              <a:rPr lang="en-US" altLang="zh-CN" sz="2000" i="1" baseline="-25000" dirty="0" smtClean="0"/>
              <a:t>A</a:t>
            </a:r>
            <a:r>
              <a:rPr lang="zh-CN" altLang="en-US" sz="2000" dirty="0" smtClean="0"/>
              <a:t>对消息</a:t>
            </a:r>
            <a:r>
              <a:rPr lang="en-US" altLang="zh-CN" sz="2000" dirty="0" smtClean="0"/>
              <a:t>M</a:t>
            </a:r>
            <a:r>
              <a:rPr lang="zh-CN" altLang="en-US" sz="2000" dirty="0" smtClean="0"/>
              <a:t>加密后的密文作为对</a:t>
            </a:r>
            <a:r>
              <a:rPr lang="en-US" altLang="zh-CN" sz="2000" dirty="0" smtClean="0"/>
              <a:t>M</a:t>
            </a:r>
            <a:r>
              <a:rPr lang="zh-CN" altLang="en-US" sz="2000" dirty="0" smtClean="0"/>
              <a:t>的数字签名，</a:t>
            </a:r>
          </a:p>
          <a:p>
            <a:pPr lvl="1" eaLnBrk="1" hangingPunct="1">
              <a:lnSpc>
                <a:spcPct val="100000"/>
              </a:lnSpc>
              <a:spcBef>
                <a:spcPts val="600"/>
              </a:spcBef>
            </a:pPr>
            <a:r>
              <a:rPr lang="en-US" altLang="zh-CN" sz="2000" dirty="0" smtClean="0"/>
              <a:t>B</a:t>
            </a:r>
            <a:r>
              <a:rPr lang="zh-CN" altLang="en-US" sz="2000" dirty="0" smtClean="0"/>
              <a:t>使用</a:t>
            </a:r>
            <a:r>
              <a:rPr lang="en-US" altLang="zh-CN" sz="2000" dirty="0" smtClean="0"/>
              <a:t>A</a:t>
            </a:r>
            <a:r>
              <a:rPr lang="zh-CN" altLang="en-US" sz="2000" dirty="0" smtClean="0"/>
              <a:t>的公开钥</a:t>
            </a:r>
            <a:r>
              <a:rPr lang="en-US" altLang="zh-CN" sz="2000" i="1" dirty="0" smtClean="0"/>
              <a:t>PK</a:t>
            </a:r>
            <a:r>
              <a:rPr lang="en-US" altLang="zh-CN" sz="2000" i="1" baseline="-25000" dirty="0" smtClean="0"/>
              <a:t>A</a:t>
            </a:r>
            <a:r>
              <a:rPr lang="zh-CN" altLang="en-US" sz="2000" dirty="0" smtClean="0"/>
              <a:t>对消息解密，由于只有</a:t>
            </a:r>
            <a:r>
              <a:rPr lang="en-US" altLang="zh-CN" sz="2000" dirty="0" smtClean="0"/>
              <a:t>A</a:t>
            </a:r>
            <a:r>
              <a:rPr lang="zh-CN" altLang="en-US" sz="2000" dirty="0" smtClean="0"/>
              <a:t>才拥有加密密钥</a:t>
            </a:r>
            <a:r>
              <a:rPr lang="en-US" altLang="zh-CN" sz="2000" i="1" dirty="0" smtClean="0"/>
              <a:t>SK</a:t>
            </a:r>
            <a:r>
              <a:rPr lang="en-US" altLang="zh-CN" sz="2000" i="1" baseline="-25000" dirty="0" smtClean="0"/>
              <a:t>A</a:t>
            </a:r>
            <a:r>
              <a:rPr lang="zh-CN" altLang="en-US" sz="2000" dirty="0" smtClean="0"/>
              <a:t>，因此可使</a:t>
            </a:r>
            <a:r>
              <a:rPr lang="en-US" altLang="zh-CN" sz="2000" dirty="0" smtClean="0"/>
              <a:t>B</a:t>
            </a:r>
            <a:r>
              <a:rPr lang="zh-CN" altLang="en-US" sz="2000" dirty="0" smtClean="0"/>
              <a:t>相信自己收到的消息的确来自</a:t>
            </a:r>
            <a:r>
              <a:rPr lang="en-US" altLang="zh-CN" sz="2000" dirty="0" smtClean="0"/>
              <a:t>A</a:t>
            </a:r>
            <a:r>
              <a:rPr lang="zh-CN" altLang="en-US" sz="2000" dirty="0" smtClean="0"/>
              <a:t>。</a:t>
            </a:r>
          </a:p>
          <a:p>
            <a:pPr lvl="1" eaLnBrk="1" hangingPunct="1">
              <a:lnSpc>
                <a:spcPct val="100000"/>
              </a:lnSpc>
              <a:spcBef>
                <a:spcPts val="600"/>
              </a:spcBef>
            </a:pPr>
            <a:r>
              <a:rPr lang="zh-CN" altLang="en-US" sz="2000" dirty="0" smtClean="0">
                <a:solidFill>
                  <a:srgbClr val="0000FF"/>
                </a:solidFill>
              </a:rPr>
              <a:t>然而由于任何人都可使用</a:t>
            </a:r>
            <a:r>
              <a:rPr lang="en-US" altLang="zh-CN" sz="2000" dirty="0" smtClean="0">
                <a:solidFill>
                  <a:srgbClr val="0000FF"/>
                </a:solidFill>
              </a:rPr>
              <a:t>A</a:t>
            </a:r>
            <a:r>
              <a:rPr lang="zh-CN" altLang="en-US" sz="2000" dirty="0" smtClean="0">
                <a:solidFill>
                  <a:srgbClr val="0000FF"/>
                </a:solidFill>
              </a:rPr>
              <a:t>的公开钥解密密文，所以这种方案不提供保密性</a:t>
            </a:r>
          </a:p>
          <a:p>
            <a:pPr lvl="1" eaLnBrk="1" hangingPunct="1">
              <a:lnSpc>
                <a:spcPct val="100000"/>
              </a:lnSpc>
              <a:spcBef>
                <a:spcPts val="600"/>
              </a:spcBef>
            </a:pPr>
            <a:r>
              <a:rPr lang="zh-CN" altLang="en-US" sz="2000" dirty="0" smtClean="0">
                <a:solidFill>
                  <a:srgbClr val="0000FF"/>
                </a:solidFill>
              </a:rPr>
              <a:t>加密的消息应该是</a:t>
            </a:r>
            <a:r>
              <a:rPr lang="zh-CN" altLang="en-US" sz="2000" dirty="0" smtClean="0">
                <a:solidFill>
                  <a:srgbClr val="C3093E"/>
                </a:solidFill>
              </a:rPr>
              <a:t>消息摘要</a:t>
            </a:r>
            <a:r>
              <a:rPr lang="zh-CN" altLang="en-US" sz="2000" dirty="0" smtClean="0">
                <a:solidFill>
                  <a:srgbClr val="0000FF"/>
                </a:solidFill>
              </a:rPr>
              <a:t>或</a:t>
            </a:r>
            <a:r>
              <a:rPr lang="zh-CN" altLang="en-US" sz="2000" dirty="0" smtClean="0">
                <a:solidFill>
                  <a:srgbClr val="C3093E"/>
                </a:solidFill>
              </a:rPr>
              <a:t>有消息冗余</a:t>
            </a:r>
          </a:p>
          <a:p>
            <a:pPr lvl="1" eaLnBrk="1" hangingPunct="1">
              <a:lnSpc>
                <a:spcPct val="100000"/>
              </a:lnSpc>
              <a:spcBef>
                <a:spcPts val="600"/>
              </a:spcBef>
            </a:pPr>
            <a:r>
              <a:rPr lang="zh-CN" altLang="en-US" sz="2000" dirty="0" smtClean="0"/>
              <a:t>为提供保密性，</a:t>
            </a:r>
            <a:r>
              <a:rPr lang="en-US" altLang="zh-CN" sz="2000" dirty="0" smtClean="0"/>
              <a:t>A</a:t>
            </a:r>
            <a:r>
              <a:rPr lang="zh-CN" altLang="en-US" sz="2000" dirty="0" smtClean="0"/>
              <a:t>可用</a:t>
            </a:r>
            <a:r>
              <a:rPr lang="en-US" altLang="zh-CN" sz="2000" dirty="0" smtClean="0"/>
              <a:t>B</a:t>
            </a:r>
            <a:r>
              <a:rPr lang="zh-CN" altLang="en-US" sz="2000" dirty="0" smtClean="0"/>
              <a:t>的公开钥再一次加密，如图</a:t>
            </a:r>
            <a:r>
              <a:rPr lang="en-US" altLang="zh-CN" sz="2000" dirty="0" smtClean="0"/>
              <a:t>1(c)</a:t>
            </a:r>
            <a:r>
              <a:rPr lang="zh-CN" altLang="en-US" sz="2000" dirty="0" smtClean="0"/>
              <a:t>所示</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数字签名的产生方式</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zh-CN" altLang="en-US" sz="2400" dirty="0" smtClean="0"/>
              <a:t>由加密算法产生数字签名在实现上一般采用外部保密方式，即先签名后加密，反之则称为内部保密方式</a:t>
            </a:r>
          </a:p>
          <a:p>
            <a:pPr lvl="1" eaLnBrk="1" hangingPunct="1"/>
            <a:r>
              <a:rPr lang="zh-CN" altLang="en-US" dirty="0" smtClean="0"/>
              <a:t>外部保密方式便于解决争议，因为第</a:t>
            </a:r>
            <a:r>
              <a:rPr lang="en-US" altLang="zh-CN" dirty="0" smtClean="0"/>
              <a:t>3</a:t>
            </a:r>
            <a:r>
              <a:rPr lang="zh-CN" altLang="en-US" dirty="0" smtClean="0"/>
              <a:t>方在处理争议时，需得到明文消息及其签名</a:t>
            </a:r>
            <a:endParaRPr lang="en-US" altLang="zh-CN" dirty="0" smtClean="0"/>
          </a:p>
          <a:p>
            <a:pPr lvl="1" eaLnBrk="1" hangingPunct="1"/>
            <a:r>
              <a:rPr lang="zh-CN" altLang="en-US" dirty="0" smtClean="0"/>
              <a:t>先签名后加密，可防止签名替换攻击</a:t>
            </a:r>
            <a:endParaRPr lang="en-US" altLang="zh-CN" dirty="0" smtClean="0"/>
          </a:p>
          <a:p>
            <a:pPr lvl="1" eaLnBrk="1" hangingPunct="1"/>
            <a:r>
              <a:rPr lang="zh-CN" altLang="en-US" dirty="0" smtClean="0"/>
              <a:t>有时签名消息中还要包含收方的身份</a:t>
            </a:r>
            <a:endParaRPr lang="en-US" altLang="zh-CN" dirty="0" smtClean="0"/>
          </a:p>
          <a:p>
            <a:pPr lvl="2" eaLnBrk="1" hangingPunct="1"/>
            <a:r>
              <a:rPr lang="zh-CN" altLang="en-US" dirty="0" smtClean="0"/>
              <a:t>这样可以抵抗假冒攻击，比如消息收方</a:t>
            </a:r>
            <a:r>
              <a:rPr lang="en-US" altLang="zh-CN" dirty="0" smtClean="0"/>
              <a:t>B</a:t>
            </a:r>
            <a:r>
              <a:rPr lang="zh-CN" altLang="en-US" dirty="0" smtClean="0"/>
              <a:t>获得发方</a:t>
            </a:r>
            <a:r>
              <a:rPr lang="en-US" altLang="zh-CN" dirty="0" smtClean="0"/>
              <a:t>A</a:t>
            </a:r>
            <a:r>
              <a:rPr lang="zh-CN" altLang="en-US" dirty="0" smtClean="0"/>
              <a:t>对消息的签名后，再用用户</a:t>
            </a:r>
            <a:r>
              <a:rPr lang="en-US" altLang="zh-CN" dirty="0" smtClean="0"/>
              <a:t>C</a:t>
            </a:r>
            <a:r>
              <a:rPr lang="zh-CN" altLang="en-US" dirty="0" smtClean="0"/>
              <a:t>的公钥加密并发给</a:t>
            </a:r>
            <a:r>
              <a:rPr lang="en-US" altLang="zh-CN" dirty="0" smtClean="0"/>
              <a:t>C</a:t>
            </a:r>
            <a:r>
              <a:rPr lang="zh-CN" altLang="en-US" dirty="0" smtClean="0"/>
              <a:t>，而谎称是</a:t>
            </a:r>
            <a:r>
              <a:rPr lang="en-US" altLang="zh-CN" dirty="0" smtClean="0"/>
              <a:t>A</a:t>
            </a:r>
            <a:r>
              <a:rPr lang="zh-CN" altLang="en-US" dirty="0" smtClean="0"/>
              <a:t>发给</a:t>
            </a:r>
            <a:r>
              <a:rPr lang="en-US" altLang="zh-CN" dirty="0" smtClean="0"/>
              <a:t>C</a:t>
            </a:r>
            <a:r>
              <a:rPr lang="zh-CN" altLang="en-US" dirty="0" smtClean="0"/>
              <a:t>的</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数字签名的产生方式</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10000"/>
              </a:lnSpc>
            </a:pPr>
            <a:r>
              <a:rPr lang="en-US" altLang="zh-CN" dirty="0" smtClean="0">
                <a:latin typeface="Times New Roman" pitchFamily="18" charset="0"/>
              </a:rPr>
              <a:t>2. </a:t>
            </a:r>
            <a:r>
              <a:rPr lang="zh-CN" altLang="en-US" dirty="0" smtClean="0">
                <a:latin typeface="Times New Roman" pitchFamily="18" charset="0"/>
              </a:rPr>
              <a:t>由签名算法产生数字签名</a:t>
            </a:r>
          </a:p>
          <a:p>
            <a:pPr lvl="1" eaLnBrk="1" hangingPunct="1">
              <a:lnSpc>
                <a:spcPct val="110000"/>
              </a:lnSpc>
            </a:pPr>
            <a:r>
              <a:rPr lang="zh-CN" altLang="en-US" dirty="0" smtClean="0">
                <a:latin typeface="Times New Roman" pitchFamily="18" charset="0"/>
              </a:rPr>
              <a:t>签名算法的输入是明文消息</a:t>
            </a:r>
            <a:r>
              <a:rPr lang="en-US" altLang="zh-CN" i="1" dirty="0" smtClean="0">
                <a:latin typeface="Times New Roman" pitchFamily="18" charset="0"/>
              </a:rPr>
              <a:t>M</a:t>
            </a:r>
            <a:r>
              <a:rPr lang="zh-CN" altLang="en-US" dirty="0" smtClean="0">
                <a:latin typeface="Times New Roman" pitchFamily="18" charset="0"/>
              </a:rPr>
              <a:t>和密钥</a:t>
            </a:r>
            <a:r>
              <a:rPr lang="en-US" altLang="zh-CN" i="1" dirty="0" smtClean="0">
                <a:latin typeface="Times New Roman" pitchFamily="18" charset="0"/>
              </a:rPr>
              <a:t>x</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输出是对</a:t>
            </a:r>
            <a:r>
              <a:rPr lang="en-US" altLang="zh-CN" i="1" dirty="0" smtClean="0">
                <a:latin typeface="Times New Roman" pitchFamily="18" charset="0"/>
              </a:rPr>
              <a:t>M</a:t>
            </a:r>
            <a:r>
              <a:rPr lang="zh-CN" altLang="en-US" dirty="0" smtClean="0">
                <a:latin typeface="Times New Roman" pitchFamily="18" charset="0"/>
              </a:rPr>
              <a:t>的数字签名，表示为</a:t>
            </a:r>
            <a:r>
              <a:rPr lang="en-US" altLang="zh-CN" i="1" dirty="0" smtClean="0">
                <a:latin typeface="Times New Roman" pitchFamily="18" charset="0"/>
              </a:rPr>
              <a:t>S</a:t>
            </a:r>
            <a:r>
              <a:rPr lang="en-US" altLang="zh-CN" dirty="0" smtClean="0">
                <a:latin typeface="Times New Roman" pitchFamily="18" charset="0"/>
              </a:rPr>
              <a:t>=</a:t>
            </a:r>
            <a:r>
              <a:rPr lang="en-US" altLang="zh-CN" i="1" dirty="0" err="1" smtClean="0">
                <a:latin typeface="Times New Roman" pitchFamily="18" charset="0"/>
              </a:rPr>
              <a:t>Sig</a:t>
            </a:r>
            <a:r>
              <a:rPr lang="en-US" altLang="zh-CN" i="1" baseline="-25000" dirty="0" err="1"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p>
          <a:p>
            <a:pPr lvl="1" eaLnBrk="1" hangingPunct="1">
              <a:lnSpc>
                <a:spcPct val="110000"/>
              </a:lnSpc>
            </a:pPr>
            <a:r>
              <a:rPr lang="zh-CN" altLang="en-US" dirty="0" smtClean="0">
                <a:latin typeface="Times New Roman" pitchFamily="18" charset="0"/>
              </a:rPr>
              <a:t>相应于签名算法，有一验证算法，表示为</a:t>
            </a:r>
            <a:r>
              <a:rPr lang="en-US" altLang="zh-CN" i="1" dirty="0" err="1" smtClean="0">
                <a:latin typeface="Times New Roman" pitchFamily="18" charset="0"/>
              </a:rPr>
              <a:t>Ver</a:t>
            </a:r>
            <a:r>
              <a:rPr lang="en-US" altLang="zh-CN" dirty="0" smtClean="0">
                <a:latin typeface="Times New Roman" pitchFamily="18" charset="0"/>
              </a:rPr>
              <a:t>(</a:t>
            </a:r>
            <a:r>
              <a:rPr lang="en-US" altLang="zh-CN" i="1" dirty="0" smtClean="0">
                <a:latin typeface="Times New Roman" pitchFamily="18" charset="0"/>
              </a:rPr>
              <a:t>S</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zh-CN" altLang="en-US" dirty="0" smtClean="0">
                <a:latin typeface="Times New Roman" pitchFamily="18" charset="0"/>
              </a:rPr>
              <a:t>，其取值为</a:t>
            </a:r>
          </a:p>
          <a:p>
            <a:pPr lvl="1" eaLnBrk="1" hangingPunct="1">
              <a:lnSpc>
                <a:spcPct val="110000"/>
              </a:lnSpc>
            </a:pPr>
            <a:r>
              <a:rPr lang="en-US" altLang="zh-CN" i="1" dirty="0" err="1" smtClean="0">
                <a:latin typeface="Times New Roman" pitchFamily="18" charset="0"/>
              </a:rPr>
              <a:t>Ver</a:t>
            </a:r>
            <a:r>
              <a:rPr lang="en-US" altLang="zh-CN" dirty="0" smtClean="0">
                <a:latin typeface="Times New Roman" pitchFamily="18" charset="0"/>
              </a:rPr>
              <a:t>(</a:t>
            </a:r>
            <a:r>
              <a:rPr lang="en-US" altLang="zh-CN" i="1" dirty="0" smtClean="0">
                <a:latin typeface="Times New Roman" pitchFamily="18" charset="0"/>
              </a:rPr>
              <a:t>S</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zh-CN" altLang="en-US" dirty="0" smtClean="0">
                <a:latin typeface="Times New Roman" pitchFamily="18" charset="0"/>
              </a:rPr>
              <a:t>＝</a:t>
            </a:r>
          </a:p>
          <a:p>
            <a:pPr lvl="1" eaLnBrk="1" hangingPunct="1">
              <a:lnSpc>
                <a:spcPct val="110000"/>
              </a:lnSpc>
            </a:pPr>
            <a:endParaRPr lang="zh-CN" altLang="en-US" sz="1800" dirty="0" smtClean="0">
              <a:latin typeface="Times New Roman" pitchFamily="18" charset="0"/>
            </a:endParaRPr>
          </a:p>
          <a:p>
            <a:pPr lvl="1" eaLnBrk="1" hangingPunct="1">
              <a:lnSpc>
                <a:spcPct val="110000"/>
              </a:lnSpc>
            </a:pPr>
            <a:r>
              <a:rPr lang="zh-CN" altLang="en-US" dirty="0" smtClean="0">
                <a:latin typeface="Times New Roman" pitchFamily="18" charset="0"/>
              </a:rPr>
              <a:t>算法的安全性在于从</a:t>
            </a:r>
            <a:r>
              <a:rPr lang="en-US" altLang="zh-CN" i="1" dirty="0" smtClean="0">
                <a:latin typeface="Times New Roman" pitchFamily="18" charset="0"/>
              </a:rPr>
              <a:t>M</a:t>
            </a:r>
            <a:r>
              <a:rPr lang="zh-CN" altLang="en-US" dirty="0" smtClean="0">
                <a:latin typeface="Times New Roman" pitchFamily="18" charset="0"/>
              </a:rPr>
              <a:t>和</a:t>
            </a:r>
            <a:r>
              <a:rPr lang="en-US" altLang="zh-CN" i="1" dirty="0" smtClean="0">
                <a:latin typeface="Times New Roman" pitchFamily="18" charset="0"/>
              </a:rPr>
              <a:t>S</a:t>
            </a:r>
            <a:r>
              <a:rPr lang="zh-CN" altLang="en-US" dirty="0" smtClean="0">
                <a:latin typeface="Times New Roman" pitchFamily="18" charset="0"/>
              </a:rPr>
              <a:t>难以推出密钥</a:t>
            </a:r>
            <a:r>
              <a:rPr lang="en-US" altLang="zh-CN" i="1" dirty="0" smtClean="0">
                <a:latin typeface="Times New Roman" pitchFamily="18" charset="0"/>
              </a:rPr>
              <a:t>x</a:t>
            </a:r>
            <a:r>
              <a:rPr lang="zh-CN" altLang="en-US" dirty="0" smtClean="0">
                <a:latin typeface="Times New Roman" pitchFamily="18" charset="0"/>
              </a:rPr>
              <a:t>或伪造一个消息</a:t>
            </a:r>
            <a:r>
              <a:rPr lang="en-US" altLang="zh-CN" i="1" dirty="0" smtClean="0">
                <a:latin typeface="Times New Roman" pitchFamily="18" charset="0"/>
              </a:rPr>
              <a:t>M</a:t>
            </a:r>
            <a:r>
              <a:rPr lang="en-US" altLang="zh-CN" dirty="0" smtClean="0">
                <a:latin typeface="Times New Roman" pitchFamily="18" charset="0"/>
                <a:sym typeface="Symbol" pitchFamily="18" charset="2"/>
              </a:rPr>
              <a:t></a:t>
            </a:r>
            <a:r>
              <a:rPr lang="zh-CN" altLang="en-US" dirty="0" smtClean="0">
                <a:latin typeface="Times New Roman" pitchFamily="18" charset="0"/>
                <a:sym typeface="Symbol" pitchFamily="18" charset="2"/>
              </a:rPr>
              <a:t>，</a:t>
            </a:r>
            <a:r>
              <a:rPr lang="zh-CN" altLang="en-US" dirty="0" smtClean="0">
                <a:latin typeface="Times New Roman" pitchFamily="18" charset="0"/>
              </a:rPr>
              <a:t>使</a:t>
            </a:r>
            <a:r>
              <a:rPr lang="en-US" altLang="zh-CN" i="1" dirty="0" smtClean="0">
                <a:latin typeface="Times New Roman" pitchFamily="18" charset="0"/>
              </a:rPr>
              <a:t>M</a:t>
            </a:r>
            <a:r>
              <a:rPr lang="en-US" altLang="zh-CN" dirty="0" smtClean="0">
                <a:latin typeface="Times New Roman" pitchFamily="18" charset="0"/>
                <a:sym typeface="Symbol" pitchFamily="18" charset="2"/>
              </a:rPr>
              <a:t></a:t>
            </a:r>
            <a:r>
              <a:rPr lang="zh-CN" altLang="en-US" dirty="0" smtClean="0">
                <a:latin typeface="Times New Roman" pitchFamily="18" charset="0"/>
              </a:rPr>
              <a:t>和</a:t>
            </a:r>
            <a:r>
              <a:rPr lang="en-US" altLang="zh-CN" dirty="0" smtClean="0">
                <a:latin typeface="Times New Roman" pitchFamily="18" charset="0"/>
              </a:rPr>
              <a:t>S</a:t>
            </a:r>
            <a:r>
              <a:rPr lang="zh-CN" altLang="en-US" dirty="0" smtClean="0">
                <a:latin typeface="Times New Roman" pitchFamily="18" charset="0"/>
              </a:rPr>
              <a:t>可被验证为真。</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第六章 数字签名算法：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6.1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数字签名概述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45826" name="Object 5"/>
          <p:cNvGraphicFramePr>
            <a:graphicFrameLocks noChangeAspect="1"/>
          </p:cNvGraphicFramePr>
          <p:nvPr/>
        </p:nvGraphicFramePr>
        <p:xfrm>
          <a:off x="2667000" y="3452812"/>
          <a:ext cx="3352800" cy="1195388"/>
        </p:xfrm>
        <a:graphic>
          <a:graphicData uri="http://schemas.openxmlformats.org/presentationml/2006/ole">
            <mc:AlternateContent xmlns:mc="http://schemas.openxmlformats.org/markup-compatibility/2006">
              <mc:Choice xmlns:v="urn:schemas-microsoft-com:vml" Requires="v">
                <p:oleObj spid="_x0000_s845850" name="公式" r:id="rId3" imgW="1358310" imgH="482391" progId="Equation.3">
                  <p:embed/>
                </p:oleObj>
              </mc:Choice>
              <mc:Fallback>
                <p:oleObj name="公式" r:id="rId3" imgW="1358310" imgH="48239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452812"/>
                        <a:ext cx="3352800" cy="119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13838</TotalTime>
  <Words>7904</Words>
  <Application>Microsoft Office PowerPoint</Application>
  <PresentationFormat>全屏显示(4:3)</PresentationFormat>
  <Paragraphs>630</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Network</vt:lpstr>
      <vt:lpstr>公式</vt:lpstr>
      <vt:lpstr>第六章  数字签名算法</vt:lpstr>
      <vt:lpstr>内容提要</vt:lpstr>
      <vt:lpstr>6.1.1 数字签名的基本概念</vt:lpstr>
      <vt:lpstr>6.1.1 数字签名的基本概念</vt:lpstr>
      <vt:lpstr>6.1.1 数字签名的基本概念</vt:lpstr>
      <vt:lpstr>6.1.2 数字签名的产生方式</vt:lpstr>
      <vt:lpstr>6.1.2 数字签名的产生方式</vt:lpstr>
      <vt:lpstr>6.1.2 数字签名的产生方式</vt:lpstr>
      <vt:lpstr>6.1.2 数字签名的产生方式</vt:lpstr>
      <vt:lpstr>6.1.3  数字签名的执行方式</vt:lpstr>
      <vt:lpstr>6.1.3  数字签名的执行方式</vt:lpstr>
      <vt:lpstr>6.1.3  数字签名的执行方式</vt:lpstr>
      <vt:lpstr>6.1.3  数字签名的执行方式</vt:lpstr>
      <vt:lpstr>6.1.3  数字签名的执行方式</vt:lpstr>
      <vt:lpstr>6.1.4  数字签名的安全性</vt:lpstr>
      <vt:lpstr>6.2.1  RSA签名</vt:lpstr>
      <vt:lpstr>6.2.2  RSA签名的安全性</vt:lpstr>
      <vt:lpstr>6.2.2  RSA签名的安全性</vt:lpstr>
      <vt:lpstr>6.3.1  ElGamal签名体制</vt:lpstr>
      <vt:lpstr>6.3.1  ElGamal签名体制</vt:lpstr>
      <vt:lpstr>6.3.2  ElGamal签名体制的安全性</vt:lpstr>
      <vt:lpstr>6.3.2  ElGamal签名体制的安全性</vt:lpstr>
      <vt:lpstr>6.3.3  ElGamal签名体制的变形</vt:lpstr>
      <vt:lpstr>6.3.4 基于离散对数问题的数字签名体制</vt:lpstr>
      <vt:lpstr>6.3.4 基于离散对数问题的数字签名体制</vt:lpstr>
      <vt:lpstr>6.3.5 Schnorr签名体制</vt:lpstr>
      <vt:lpstr>6.4.1 Fiat-Shamir签名体制</vt:lpstr>
      <vt:lpstr>6.4.1 Fiat-Shamir签名体制</vt:lpstr>
      <vt:lpstr>6.4.1 Fiat-Shamir签名体制</vt:lpstr>
      <vt:lpstr>6.4.2 Guillou-Quisquater签名体制</vt:lpstr>
      <vt:lpstr>6.4.2 Guillou-Quisquater签名体制</vt:lpstr>
      <vt:lpstr>6.5.1 基于身份的ELGamal签名体制</vt:lpstr>
      <vt:lpstr>6.5.1 基于身份的ELGamal签名体制</vt:lpstr>
      <vt:lpstr>6.6  特殊用途的签名体制</vt:lpstr>
      <vt:lpstr>6.6.1 盲签名</vt:lpstr>
      <vt:lpstr>6.6.2 环签名</vt:lpstr>
      <vt:lpstr>6.6.3 代理签名</vt:lpstr>
      <vt:lpstr>6.7.1 DSS</vt:lpstr>
      <vt:lpstr>6.7.1 DSS</vt:lpstr>
      <vt:lpstr>6.7.1 DSS</vt:lpstr>
      <vt:lpstr>6.7.2 数字签名算法DSA</vt:lpstr>
      <vt:lpstr>6.7.2 数字签名算法DSA</vt:lpstr>
      <vt:lpstr>6.7.2 数字签名算法DSA</vt:lpstr>
      <vt:lpstr>6.7.2 数字签名算法DSA</vt:lpstr>
      <vt:lpstr>6.7.2 数字签名算法DSA</vt:lpstr>
      <vt:lpstr>6.7.3 ECDSA</vt:lpstr>
      <vt:lpstr>6.7.3 ECDSA</vt:lpstr>
      <vt:lpstr>6.7.3 ECDSA</vt:lpstr>
      <vt:lpstr>6.7.3 ECDSA</vt:lpstr>
      <vt:lpstr>6.7.4 其它标准</vt:lpstr>
      <vt:lpstr>6.7.5 标准的应用</vt:lpstr>
      <vt:lpstr>6.7.5 标准的应用</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lenovo</cp:lastModifiedBy>
  <cp:revision>1109</cp:revision>
  <cp:lastPrinted>1601-01-01T00:00:00Z</cp:lastPrinted>
  <dcterms:created xsi:type="dcterms:W3CDTF">1601-01-01T00:00:00Z</dcterms:created>
  <dcterms:modified xsi:type="dcterms:W3CDTF">2014-11-02T13:23:00Z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