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98"/>
  </p:notesMasterIdLst>
  <p:handoutMasterIdLst>
    <p:handoutMasterId r:id="rId99"/>
  </p:handoutMasterIdLst>
  <p:sldIdLst>
    <p:sldId id="256" r:id="rId2"/>
    <p:sldId id="459" r:id="rId3"/>
    <p:sldId id="614" r:id="rId4"/>
    <p:sldId id="718" r:id="rId5"/>
    <p:sldId id="719" r:id="rId6"/>
    <p:sldId id="720" r:id="rId7"/>
    <p:sldId id="723" r:id="rId8"/>
    <p:sldId id="724" r:id="rId9"/>
    <p:sldId id="725" r:id="rId10"/>
    <p:sldId id="726" r:id="rId11"/>
    <p:sldId id="727" r:id="rId12"/>
    <p:sldId id="728" r:id="rId13"/>
    <p:sldId id="729" r:id="rId14"/>
    <p:sldId id="730" r:id="rId15"/>
    <p:sldId id="731" r:id="rId16"/>
    <p:sldId id="732" r:id="rId17"/>
    <p:sldId id="733" r:id="rId18"/>
    <p:sldId id="734" r:id="rId19"/>
    <p:sldId id="741" r:id="rId20"/>
    <p:sldId id="742" r:id="rId21"/>
    <p:sldId id="743" r:id="rId22"/>
    <p:sldId id="735" r:id="rId23"/>
    <p:sldId id="736" r:id="rId24"/>
    <p:sldId id="744" r:id="rId25"/>
    <p:sldId id="745" r:id="rId26"/>
    <p:sldId id="746" r:id="rId27"/>
    <p:sldId id="747" r:id="rId28"/>
    <p:sldId id="749" r:id="rId29"/>
    <p:sldId id="750" r:id="rId30"/>
    <p:sldId id="751" r:id="rId31"/>
    <p:sldId id="752" r:id="rId32"/>
    <p:sldId id="651" r:id="rId33"/>
    <p:sldId id="753" r:id="rId34"/>
    <p:sldId id="754" r:id="rId35"/>
    <p:sldId id="755" r:id="rId36"/>
    <p:sldId id="757" r:id="rId37"/>
    <p:sldId id="756" r:id="rId38"/>
    <p:sldId id="758" r:id="rId39"/>
    <p:sldId id="759" r:id="rId40"/>
    <p:sldId id="760" r:id="rId41"/>
    <p:sldId id="761" r:id="rId42"/>
    <p:sldId id="765" r:id="rId43"/>
    <p:sldId id="766" r:id="rId44"/>
    <p:sldId id="767" r:id="rId45"/>
    <p:sldId id="769" r:id="rId46"/>
    <p:sldId id="770" r:id="rId47"/>
    <p:sldId id="771" r:id="rId48"/>
    <p:sldId id="772" r:id="rId49"/>
    <p:sldId id="773" r:id="rId50"/>
    <p:sldId id="774" r:id="rId51"/>
    <p:sldId id="775" r:id="rId52"/>
    <p:sldId id="776" r:id="rId53"/>
    <p:sldId id="791" r:id="rId54"/>
    <p:sldId id="792" r:id="rId55"/>
    <p:sldId id="793" r:id="rId56"/>
    <p:sldId id="794" r:id="rId57"/>
    <p:sldId id="795" r:id="rId58"/>
    <p:sldId id="796" r:id="rId59"/>
    <p:sldId id="804" r:id="rId60"/>
    <p:sldId id="805" r:id="rId61"/>
    <p:sldId id="806" r:id="rId62"/>
    <p:sldId id="807" r:id="rId63"/>
    <p:sldId id="808" r:id="rId64"/>
    <p:sldId id="809" r:id="rId65"/>
    <p:sldId id="810" r:id="rId66"/>
    <p:sldId id="812" r:id="rId67"/>
    <p:sldId id="813" r:id="rId68"/>
    <p:sldId id="814" r:id="rId69"/>
    <p:sldId id="815" r:id="rId70"/>
    <p:sldId id="816" r:id="rId71"/>
    <p:sldId id="817" r:id="rId72"/>
    <p:sldId id="818" r:id="rId73"/>
    <p:sldId id="819" r:id="rId74"/>
    <p:sldId id="820" r:id="rId75"/>
    <p:sldId id="821" r:id="rId76"/>
    <p:sldId id="822" r:id="rId77"/>
    <p:sldId id="823" r:id="rId78"/>
    <p:sldId id="824" r:id="rId79"/>
    <p:sldId id="826" r:id="rId80"/>
    <p:sldId id="827" r:id="rId81"/>
    <p:sldId id="828" r:id="rId82"/>
    <p:sldId id="829" r:id="rId83"/>
    <p:sldId id="830" r:id="rId84"/>
    <p:sldId id="831" r:id="rId85"/>
    <p:sldId id="833" r:id="rId86"/>
    <p:sldId id="843" r:id="rId87"/>
    <p:sldId id="840" r:id="rId88"/>
    <p:sldId id="836" r:id="rId89"/>
    <p:sldId id="844" r:id="rId90"/>
    <p:sldId id="837" r:id="rId91"/>
    <p:sldId id="845" r:id="rId92"/>
    <p:sldId id="838" r:id="rId93"/>
    <p:sldId id="846" r:id="rId94"/>
    <p:sldId id="839" r:id="rId95"/>
    <p:sldId id="716" r:id="rId96"/>
    <p:sldId id="405" r:id="rId97"/>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C00"/>
    <a:srgbClr val="CC0000"/>
    <a:srgbClr val="66FFFF"/>
    <a:srgbClr val="CCFFFF"/>
    <a:srgbClr val="CCECFF"/>
    <a:srgbClr val="006600"/>
    <a:srgbClr val="F8E708"/>
    <a:srgbClr val="D36E23"/>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14" y="-156"/>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11" Type="http://schemas.openxmlformats.org/officeDocument/2006/relationships/oleObject" Target="../embeddings/oleObject19.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第四章  公钥密码</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公钥密码体制的基本概念</a:t>
            </a:r>
            <a:endParaRPr lang="zh-CN" altLang="en-US" dirty="0"/>
          </a:p>
        </p:txBody>
      </p:sp>
      <p:sp>
        <p:nvSpPr>
          <p:cNvPr id="3" name="内容占位符 2"/>
          <p:cNvSpPr>
            <a:spLocks noGrp="1"/>
          </p:cNvSpPr>
          <p:nvPr>
            <p:ph idx="1"/>
          </p:nvPr>
        </p:nvSpPr>
        <p:spPr>
          <a:xfrm>
            <a:off x="457200" y="990600"/>
            <a:ext cx="8153400" cy="5486400"/>
          </a:xfrm>
        </p:spPr>
        <p:txBody>
          <a:bodyPr/>
          <a:lstStyle/>
          <a:p>
            <a:pPr eaLnBrk="1" hangingPunct="1">
              <a:lnSpc>
                <a:spcPct val="100000"/>
              </a:lnSpc>
            </a:pPr>
            <a:r>
              <a:rPr lang="zh-CN" altLang="en-US" sz="2400" u="sng" dirty="0" smtClean="0"/>
              <a:t>公钥密码的主要作用</a:t>
            </a:r>
            <a:endParaRPr lang="zh-CN" altLang="en-US" sz="2400" dirty="0" smtClean="0"/>
          </a:p>
          <a:p>
            <a:pPr eaLnBrk="1" hangingPunct="1">
              <a:lnSpc>
                <a:spcPct val="100000"/>
              </a:lnSpc>
            </a:pPr>
            <a:r>
              <a:rPr lang="zh-CN" altLang="en-US" sz="2000" dirty="0" smtClean="0"/>
              <a:t>公钥加密</a:t>
            </a:r>
          </a:p>
          <a:p>
            <a:pPr lvl="1" eaLnBrk="1" hangingPunct="1">
              <a:lnSpc>
                <a:spcPct val="100000"/>
              </a:lnSpc>
            </a:pPr>
            <a:r>
              <a:rPr lang="zh-CN" altLang="en-US" sz="1800" dirty="0" smtClean="0"/>
              <a:t>用于加密任何消息，象分组密码一样使用 </a:t>
            </a:r>
          </a:p>
          <a:p>
            <a:pPr lvl="1" eaLnBrk="1" hangingPunct="1">
              <a:lnSpc>
                <a:spcPct val="100000"/>
              </a:lnSpc>
            </a:pPr>
            <a:r>
              <a:rPr lang="zh-CN" altLang="en-US" sz="1800" dirty="0" smtClean="0"/>
              <a:t>任何人可以用公钥加密消息，私钥的拥有者可以解密消息 </a:t>
            </a:r>
          </a:p>
          <a:p>
            <a:pPr eaLnBrk="1" hangingPunct="1">
              <a:lnSpc>
                <a:spcPct val="100000"/>
              </a:lnSpc>
            </a:pPr>
            <a:r>
              <a:rPr lang="zh-CN" altLang="en-US" sz="2000" dirty="0" smtClean="0"/>
              <a:t>数字签名 </a:t>
            </a:r>
            <a:r>
              <a:rPr lang="en-US" altLang="zh-CN" sz="2000" dirty="0" smtClean="0"/>
              <a:t>(Digital Signature)       </a:t>
            </a:r>
          </a:p>
          <a:p>
            <a:pPr lvl="1" eaLnBrk="1" hangingPunct="1">
              <a:lnSpc>
                <a:spcPct val="100000"/>
              </a:lnSpc>
            </a:pPr>
            <a:r>
              <a:rPr lang="zh-CN" altLang="en-US" sz="1800" dirty="0" smtClean="0"/>
              <a:t>用于生成对某消息的数字签名</a:t>
            </a:r>
          </a:p>
          <a:p>
            <a:pPr lvl="1" eaLnBrk="1" hangingPunct="1">
              <a:lnSpc>
                <a:spcPct val="100000"/>
              </a:lnSpc>
            </a:pPr>
            <a:r>
              <a:rPr lang="zh-CN" altLang="en-US" sz="1800" dirty="0" smtClean="0"/>
              <a:t>私钥的拥有者生成数字签名，任何人可以用公钥验证签名</a:t>
            </a:r>
          </a:p>
          <a:p>
            <a:pPr lvl="1" eaLnBrk="1" hangingPunct="1">
              <a:lnSpc>
                <a:spcPct val="100000"/>
              </a:lnSpc>
            </a:pPr>
            <a:r>
              <a:rPr lang="zh-CN" altLang="en-US" sz="1800" dirty="0" smtClean="0"/>
              <a:t>签名时可将公钥加密算法逆用来实现，也可单独设计公钥签名算法</a:t>
            </a:r>
          </a:p>
          <a:p>
            <a:pPr eaLnBrk="1" hangingPunct="1">
              <a:lnSpc>
                <a:spcPct val="100000"/>
              </a:lnSpc>
            </a:pPr>
            <a:r>
              <a:rPr lang="zh-CN" altLang="en-US" sz="2000" dirty="0" smtClean="0"/>
              <a:t>基于公钥的密钥分配</a:t>
            </a:r>
            <a:r>
              <a:rPr lang="en-US" altLang="zh-CN" sz="2000" dirty="0" smtClean="0"/>
              <a:t>(Key Distribution)</a:t>
            </a:r>
          </a:p>
          <a:p>
            <a:pPr lvl="1" eaLnBrk="1" hangingPunct="1">
              <a:lnSpc>
                <a:spcPct val="100000"/>
              </a:lnSpc>
            </a:pPr>
            <a:r>
              <a:rPr lang="zh-CN" altLang="en-US" sz="1800" dirty="0" smtClean="0"/>
              <a:t>用于交换秘密信息，常用于协商对称加密算法的密钥</a:t>
            </a:r>
          </a:p>
          <a:p>
            <a:pPr lvl="1" eaLnBrk="1" hangingPunct="1">
              <a:lnSpc>
                <a:spcPct val="100000"/>
              </a:lnSpc>
            </a:pPr>
            <a:r>
              <a:rPr lang="zh-CN" altLang="en-US" sz="1800" dirty="0" smtClean="0"/>
              <a:t>可采用公钥加密的算法实现密钥分配</a:t>
            </a:r>
          </a:p>
          <a:p>
            <a:pPr lvl="1" eaLnBrk="1" hangingPunct="1">
              <a:lnSpc>
                <a:spcPct val="100000"/>
              </a:lnSpc>
            </a:pPr>
            <a:r>
              <a:rPr lang="zh-CN" altLang="en-US" sz="1800" dirty="0" smtClean="0"/>
              <a:t>也可使用单独设计的密钥交换算法，如</a:t>
            </a:r>
            <a:r>
              <a:rPr lang="en-US" altLang="zh-CN" sz="1800" dirty="0" smtClean="0"/>
              <a:t>DH</a:t>
            </a:r>
            <a:r>
              <a:rPr lang="zh-CN" altLang="en-US" sz="1800" dirty="0" smtClean="0"/>
              <a:t>密钥交换协议实现密钥分配</a:t>
            </a:r>
          </a:p>
          <a:p>
            <a:pPr eaLnBrk="1" hangingPunct="1">
              <a:lnSpc>
                <a:spcPct val="100000"/>
              </a:lnSpc>
            </a:pPr>
            <a:r>
              <a:rPr lang="zh-CN" altLang="en-US" sz="2000" dirty="0" smtClean="0"/>
              <a:t>参考资料：</a:t>
            </a:r>
            <a:r>
              <a:rPr lang="en-US" altLang="zh-CN" sz="2000" dirty="0" err="1" smtClean="0">
                <a:latin typeface="Times New Roman" pitchFamily="18" charset="0"/>
                <a:cs typeface="Times New Roman" pitchFamily="18" charset="0"/>
              </a:rPr>
              <a:t>Arto</a:t>
            </a:r>
            <a:r>
              <a:rPr lang="en-US" altLang="zh-CN" sz="2000" dirty="0" smtClean="0">
                <a:latin typeface="Times New Roman" pitchFamily="18" charset="0"/>
                <a:cs typeface="Times New Roman" pitchFamily="18" charset="0"/>
              </a:rPr>
              <a:t> </a:t>
            </a:r>
            <a:r>
              <a:rPr lang="en-US" altLang="zh-CN" sz="2000" dirty="0" err="1" smtClean="0">
                <a:latin typeface="Times New Roman" pitchFamily="18" charset="0"/>
                <a:cs typeface="Times New Roman" pitchFamily="18" charset="0"/>
              </a:rPr>
              <a:t>Salomaa</a:t>
            </a:r>
            <a:r>
              <a:rPr lang="en-US" altLang="zh-CN" sz="2000" dirty="0" smtClean="0">
                <a:latin typeface="Times New Roman" pitchFamily="18" charset="0"/>
                <a:cs typeface="Times New Roman" pitchFamily="18" charset="0"/>
              </a:rPr>
              <a:t>《</a:t>
            </a:r>
            <a:r>
              <a:rPr lang="zh-CN" altLang="en-US" sz="2000" dirty="0" smtClean="0"/>
              <a:t>公钥密码学</a:t>
            </a:r>
            <a:r>
              <a:rPr lang="en-US" altLang="zh-CN" sz="2000" dirty="0" smtClean="0"/>
              <a:t>》</a:t>
            </a:r>
            <a:r>
              <a:rPr lang="zh-CN" altLang="en-US" sz="2000" b="0" dirty="0" smtClean="0"/>
              <a:t>芬兰，</a:t>
            </a:r>
            <a:r>
              <a:rPr lang="zh-CN" altLang="en-US" sz="2000" dirty="0" smtClean="0"/>
              <a:t>等</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公钥密码体制的基本概念</a:t>
            </a:r>
            <a:endParaRPr lang="zh-CN" altLang="en-US" dirty="0"/>
          </a:p>
        </p:txBody>
      </p:sp>
      <p:sp>
        <p:nvSpPr>
          <p:cNvPr id="3" name="内容占位符 2"/>
          <p:cNvSpPr>
            <a:spLocks noGrp="1"/>
          </p:cNvSpPr>
          <p:nvPr>
            <p:ph idx="1"/>
          </p:nvPr>
        </p:nvSpPr>
        <p:spPr>
          <a:xfrm>
            <a:off x="457200" y="990600"/>
            <a:ext cx="8153400" cy="5486400"/>
          </a:xfrm>
        </p:spPr>
        <p:txBody>
          <a:bodyPr/>
          <a:lstStyle/>
          <a:p>
            <a:pPr eaLnBrk="1" hangingPunct="1">
              <a:lnSpc>
                <a:spcPct val="110000"/>
              </a:lnSpc>
            </a:pPr>
            <a:r>
              <a:rPr lang="zh-CN" altLang="en-US" sz="2400" dirty="0" smtClean="0"/>
              <a:t>公钥密码算法的最大特点是</a:t>
            </a:r>
            <a:r>
              <a:rPr lang="zh-CN" altLang="en-US" sz="2400" dirty="0" smtClean="0">
                <a:solidFill>
                  <a:srgbClr val="0000FF"/>
                </a:solidFill>
              </a:rPr>
              <a:t>采用两个相关密钥将加密和解密能力分开</a:t>
            </a:r>
          </a:p>
          <a:p>
            <a:pPr lvl="1" eaLnBrk="1" hangingPunct="1">
              <a:lnSpc>
                <a:spcPct val="110000"/>
              </a:lnSpc>
            </a:pPr>
            <a:r>
              <a:rPr lang="zh-CN" altLang="en-US" dirty="0" smtClean="0">
                <a:solidFill>
                  <a:srgbClr val="0000FF"/>
                </a:solidFill>
              </a:rPr>
              <a:t>一个密钥是公开的</a:t>
            </a:r>
            <a:r>
              <a:rPr lang="zh-CN" altLang="en-US" dirty="0" smtClean="0"/>
              <a:t>，称为</a:t>
            </a:r>
            <a:r>
              <a:rPr lang="zh-CN" altLang="en-US" dirty="0" smtClean="0">
                <a:solidFill>
                  <a:srgbClr val="0000FF"/>
                </a:solidFill>
              </a:rPr>
              <a:t>公开密钥</a:t>
            </a:r>
            <a:r>
              <a:rPr lang="zh-CN" altLang="en-US" dirty="0" smtClean="0"/>
              <a:t>，简称</a:t>
            </a:r>
            <a:r>
              <a:rPr lang="zh-CN" altLang="en-US" dirty="0" smtClean="0">
                <a:solidFill>
                  <a:srgbClr val="0000FF"/>
                </a:solidFill>
              </a:rPr>
              <a:t>公开钥</a:t>
            </a:r>
            <a:r>
              <a:rPr lang="zh-CN" altLang="en-US" dirty="0" smtClean="0"/>
              <a:t>，用于</a:t>
            </a:r>
            <a:r>
              <a:rPr lang="zh-CN" altLang="en-US" dirty="0" smtClean="0">
                <a:solidFill>
                  <a:srgbClr val="0000FF"/>
                </a:solidFill>
              </a:rPr>
              <a:t>加密、验证签名</a:t>
            </a:r>
            <a:r>
              <a:rPr lang="zh-CN" altLang="en-US" dirty="0" smtClean="0"/>
              <a:t>，可以被任何人知道</a:t>
            </a:r>
          </a:p>
          <a:p>
            <a:pPr lvl="1" eaLnBrk="1" hangingPunct="1">
              <a:lnSpc>
                <a:spcPct val="110000"/>
              </a:lnSpc>
            </a:pPr>
            <a:r>
              <a:rPr lang="zh-CN" altLang="en-US" dirty="0" smtClean="0">
                <a:solidFill>
                  <a:srgbClr val="0000FF"/>
                </a:solidFill>
              </a:rPr>
              <a:t>另一个密钥是为用户专用</a:t>
            </a:r>
            <a:r>
              <a:rPr lang="zh-CN" altLang="en-US" dirty="0" smtClean="0"/>
              <a:t>，</a:t>
            </a:r>
            <a:r>
              <a:rPr lang="zh-CN" altLang="en-US" dirty="0" smtClean="0">
                <a:solidFill>
                  <a:srgbClr val="0000FF"/>
                </a:solidFill>
              </a:rPr>
              <a:t>因而是保密的</a:t>
            </a:r>
            <a:r>
              <a:rPr lang="zh-CN" altLang="en-US" dirty="0" smtClean="0"/>
              <a:t>，只能被消息的接收者或签名者知道，称为</a:t>
            </a:r>
            <a:r>
              <a:rPr lang="zh-CN" altLang="en-US" dirty="0" smtClean="0">
                <a:solidFill>
                  <a:srgbClr val="0000FF"/>
                </a:solidFill>
              </a:rPr>
              <a:t>秘密密钥</a:t>
            </a:r>
            <a:r>
              <a:rPr lang="zh-CN" altLang="en-US" dirty="0" smtClean="0"/>
              <a:t>，简称</a:t>
            </a:r>
            <a:r>
              <a:rPr lang="zh-CN" altLang="en-US" dirty="0" smtClean="0">
                <a:solidFill>
                  <a:srgbClr val="0000FF"/>
                </a:solidFill>
              </a:rPr>
              <a:t>秘密钥</a:t>
            </a:r>
            <a:r>
              <a:rPr lang="zh-CN" altLang="en-US" dirty="0" smtClean="0"/>
              <a:t>，用于</a:t>
            </a:r>
            <a:r>
              <a:rPr lang="zh-CN" altLang="en-US" dirty="0" smtClean="0">
                <a:solidFill>
                  <a:srgbClr val="0000FF"/>
                </a:solidFill>
              </a:rPr>
              <a:t>解密、产生签名</a:t>
            </a:r>
            <a:endParaRPr lang="zh-CN" altLang="en-US" dirty="0" smtClean="0"/>
          </a:p>
          <a:p>
            <a:pPr lvl="1" eaLnBrk="1" hangingPunct="1">
              <a:lnSpc>
                <a:spcPct val="110000"/>
              </a:lnSpc>
            </a:pPr>
            <a:r>
              <a:rPr lang="zh-CN" altLang="en-US" dirty="0" smtClean="0"/>
              <a:t>因此公钥密码体制也称为</a:t>
            </a:r>
            <a:r>
              <a:rPr lang="zh-CN" altLang="en-US" dirty="0" smtClean="0">
                <a:solidFill>
                  <a:srgbClr val="0000FF"/>
                </a:solidFill>
              </a:rPr>
              <a:t>双钥密码体制</a:t>
            </a:r>
            <a:endParaRPr lang="zh-CN" altLang="en-US" dirty="0" smtClean="0"/>
          </a:p>
          <a:p>
            <a:pPr eaLnBrk="1" hangingPunct="1">
              <a:lnSpc>
                <a:spcPct val="110000"/>
              </a:lnSpc>
            </a:pPr>
            <a:r>
              <a:rPr lang="zh-CN" altLang="en-US" sz="2400" dirty="0" smtClean="0"/>
              <a:t>算法有以下重要特性： 已知密码算法和加密密钥，求解密密钥在计算上是不可行的</a:t>
            </a:r>
          </a:p>
          <a:p>
            <a:pPr lvl="1" eaLnBrk="1" hangingPunct="1">
              <a:lnSpc>
                <a:spcPct val="110000"/>
              </a:lnSpc>
            </a:pPr>
            <a:r>
              <a:rPr lang="zh-CN" altLang="en-US" dirty="0" smtClean="0"/>
              <a:t>因此加密和签名的验证者不能解密和生成签名</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公钥密码体制的原理</a:t>
            </a:r>
            <a:endParaRPr lang="zh-CN" altLang="en-US" dirty="0"/>
          </a:p>
        </p:txBody>
      </p:sp>
      <p:sp>
        <p:nvSpPr>
          <p:cNvPr id="3" name="内容占位符 2"/>
          <p:cNvSpPr>
            <a:spLocks noGrp="1"/>
          </p:cNvSpPr>
          <p:nvPr>
            <p:ph idx="1"/>
          </p:nvPr>
        </p:nvSpPr>
        <p:spPr>
          <a:xfrm>
            <a:off x="457200" y="914400"/>
            <a:ext cx="8153400" cy="5562600"/>
          </a:xfrm>
        </p:spPr>
        <p:txBody>
          <a:bodyPr/>
          <a:lstStyle/>
          <a:p>
            <a:pPr eaLnBrk="1" hangingPunct="1">
              <a:lnSpc>
                <a:spcPct val="100000"/>
              </a:lnSpc>
            </a:pPr>
            <a:r>
              <a:rPr lang="zh-CN" altLang="en-US" sz="2000" dirty="0" smtClean="0">
                <a:latin typeface="Times New Roman" pitchFamily="18" charset="0"/>
                <a:cs typeface="Times New Roman" pitchFamily="18" charset="0"/>
              </a:rPr>
              <a:t>公钥体制的加密过程</a:t>
            </a:r>
          </a:p>
          <a:p>
            <a:pPr lvl="1" eaLnBrk="1" hangingPunct="1">
              <a:lnSpc>
                <a:spcPct val="100000"/>
              </a:lnSpc>
            </a:pPr>
            <a:r>
              <a:rPr lang="zh-CN" altLang="en-US" sz="1800" dirty="0" smtClean="0">
                <a:solidFill>
                  <a:srgbClr val="FF0000"/>
                </a:solidFill>
                <a:latin typeface="Times New Roman" pitchFamily="18" charset="0"/>
                <a:cs typeface="Times New Roman" pitchFamily="18" charset="0"/>
              </a:rPr>
              <a:t> ① 密钥的产生</a:t>
            </a:r>
            <a:r>
              <a:rPr lang="zh-CN" altLang="en-US" sz="1800" dirty="0" smtClean="0">
                <a:latin typeface="Times New Roman" pitchFamily="18" charset="0"/>
                <a:cs typeface="Times New Roman" pitchFamily="18" charset="0"/>
              </a:rPr>
              <a:t>：要求接收消息的端系统，产生一对用来加密和解密的密钥</a:t>
            </a:r>
            <a:r>
              <a:rPr lang="en-US" altLang="zh-CN" sz="1800" i="1" dirty="0" smtClean="0">
                <a:latin typeface="Times New Roman" pitchFamily="18" charset="0"/>
                <a:cs typeface="Times New Roman" pitchFamily="18" charset="0"/>
              </a:rPr>
              <a:t>PK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和</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，如图中的接收者</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，其中</a:t>
            </a:r>
            <a:r>
              <a:rPr lang="en-US" altLang="zh-CN" sz="1800" i="1" dirty="0" smtClean="0">
                <a:latin typeface="Times New Roman" pitchFamily="18" charset="0"/>
                <a:cs typeface="Times New Roman" pitchFamily="18" charset="0"/>
              </a:rPr>
              <a:t>PK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是公开钥，</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是秘密钥。因此，公钥可以发布给其他人</a:t>
            </a:r>
          </a:p>
          <a:p>
            <a:pPr lvl="1" eaLnBrk="1" hangingPunct="1">
              <a:lnSpc>
                <a:spcPct val="100000"/>
              </a:lnSpc>
            </a:pPr>
            <a:r>
              <a:rPr lang="zh-CN" altLang="en-US" sz="1800" dirty="0" smtClean="0">
                <a:solidFill>
                  <a:srgbClr val="FF0000"/>
                </a:solidFill>
                <a:latin typeface="Times New Roman" pitchFamily="18" charset="0"/>
                <a:cs typeface="Times New Roman" pitchFamily="18" charset="0"/>
              </a:rPr>
              <a:t>② 公开钥的分发</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将加密密钥</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PK</a:t>
            </a:r>
            <a:r>
              <a:rPr lang="en-US" altLang="zh-CN" sz="1800" i="1" baseline="-25000" dirty="0" smtClean="0">
                <a:latin typeface="Times New Roman" pitchFamily="18" charset="0"/>
                <a:cs typeface="Times New Roman" pitchFamily="18" charset="0"/>
              </a:rPr>
              <a:t>B</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予以公开。另一密钥则被保密</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B</a:t>
            </a:r>
            <a:r>
              <a:rPr lang="en-US" altLang="zh-CN" sz="1800" dirty="0" smtClean="0">
                <a:latin typeface="Times New Roman" pitchFamily="18" charset="0"/>
                <a:cs typeface="Times New Roman" pitchFamily="18" charset="0"/>
              </a:rPr>
              <a:t>)</a:t>
            </a:r>
          </a:p>
          <a:p>
            <a:pPr lvl="1" eaLnBrk="1" hangingPunct="1">
              <a:lnSpc>
                <a:spcPct val="100000"/>
              </a:lnSpc>
            </a:pPr>
            <a:r>
              <a:rPr lang="en-US" altLang="zh-CN" sz="1800" dirty="0" smtClean="0">
                <a:solidFill>
                  <a:srgbClr val="FF0000"/>
                </a:solidFill>
                <a:latin typeface="Times New Roman" pitchFamily="18" charset="0"/>
                <a:cs typeface="Times New Roman" pitchFamily="18" charset="0"/>
              </a:rPr>
              <a:t>③ </a:t>
            </a:r>
            <a:r>
              <a:rPr lang="zh-CN" altLang="en-US" sz="1800" dirty="0" smtClean="0">
                <a:solidFill>
                  <a:srgbClr val="FF0000"/>
                </a:solidFill>
                <a:latin typeface="Times New Roman" pitchFamily="18" charset="0"/>
                <a:cs typeface="Times New Roman" pitchFamily="18" charset="0"/>
              </a:rPr>
              <a:t>加密</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要想向</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发送消息</a:t>
            </a:r>
            <a:r>
              <a:rPr lang="en-US" altLang="zh-CN" sz="1800" i="1"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，则使用</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的公开钥加密</a:t>
            </a:r>
            <a:r>
              <a:rPr lang="en-US" altLang="zh-CN" sz="1800" i="1"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，表示为</a:t>
            </a:r>
            <a:r>
              <a:rPr lang="en-US" altLang="zh-CN" sz="1800" i="1" dirty="0" smtClean="0">
                <a:latin typeface="Times New Roman" pitchFamily="18" charset="0"/>
                <a:cs typeface="Times New Roman" pitchFamily="18" charset="0"/>
              </a:rPr>
              <a:t>c</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E</a:t>
            </a:r>
            <a:r>
              <a:rPr lang="en-US" altLang="zh-CN" sz="1800" i="1" baseline="-25000" dirty="0" smtClean="0">
                <a:latin typeface="Times New Roman" pitchFamily="18" charset="0"/>
                <a:cs typeface="Times New Roman" pitchFamily="18" charset="0"/>
              </a:rPr>
              <a:t>PKB</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m</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其中</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是密文，</a:t>
            </a:r>
            <a:r>
              <a:rPr lang="en-US" altLang="zh-CN" sz="1800" i="1" dirty="0" smtClean="0">
                <a:latin typeface="Times New Roman" pitchFamily="18" charset="0"/>
                <a:cs typeface="Times New Roman" pitchFamily="18" charset="0"/>
              </a:rPr>
              <a:t>E</a:t>
            </a:r>
            <a:r>
              <a:rPr lang="zh-CN" altLang="en-US" sz="1800" dirty="0" smtClean="0">
                <a:latin typeface="Times New Roman" pitchFamily="18" charset="0"/>
                <a:cs typeface="Times New Roman" pitchFamily="18" charset="0"/>
              </a:rPr>
              <a:t>是加密算法</a:t>
            </a:r>
          </a:p>
          <a:p>
            <a:pPr lvl="1" eaLnBrk="1" hangingPunct="1">
              <a:lnSpc>
                <a:spcPct val="100000"/>
              </a:lnSpc>
            </a:pPr>
            <a:r>
              <a:rPr lang="zh-CN" altLang="en-US" sz="1800" dirty="0" smtClean="0">
                <a:solidFill>
                  <a:srgbClr val="FF0000"/>
                </a:solidFill>
                <a:latin typeface="Times New Roman" pitchFamily="18" charset="0"/>
                <a:cs typeface="Times New Roman" pitchFamily="18" charset="0"/>
              </a:rPr>
              <a:t>④ 解密</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收到密文</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后，用自己的秘密钥</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解密，即</a:t>
            </a:r>
            <a:r>
              <a:rPr lang="en-US" altLang="zh-CN" sz="1800" i="1" dirty="0" smtClean="0">
                <a:latin typeface="Times New Roman" pitchFamily="18" charset="0"/>
                <a:cs typeface="Times New Roman" pitchFamily="18" charset="0"/>
              </a:rPr>
              <a:t>m</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D</a:t>
            </a:r>
            <a:r>
              <a:rPr lang="en-US" altLang="zh-CN" sz="1800" i="1" baseline="-25000" dirty="0" smtClean="0">
                <a:latin typeface="Times New Roman" pitchFamily="18" charset="0"/>
                <a:cs typeface="Times New Roman" pitchFamily="18" charset="0"/>
              </a:rPr>
              <a:t>SKB</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c</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，其中</a:t>
            </a:r>
            <a:r>
              <a:rPr lang="en-US" altLang="zh-CN" sz="1800" i="1" dirty="0" smtClean="0">
                <a:latin typeface="Times New Roman" pitchFamily="18" charset="0"/>
                <a:cs typeface="Times New Roman" pitchFamily="18" charset="0"/>
              </a:rPr>
              <a:t>D</a:t>
            </a:r>
            <a:r>
              <a:rPr lang="zh-CN" altLang="en-US" sz="1800" dirty="0" smtClean="0">
                <a:latin typeface="Times New Roman" pitchFamily="18" charset="0"/>
                <a:cs typeface="Times New Roman" pitchFamily="18" charset="0"/>
              </a:rPr>
              <a:t>是解密算法。因为只有</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知道</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，所以其他人都无法对</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解密。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26370" name="Object 4"/>
          <p:cNvGraphicFramePr>
            <a:graphicFrameLocks noChangeAspect="1"/>
          </p:cNvGraphicFramePr>
          <p:nvPr/>
        </p:nvGraphicFramePr>
        <p:xfrm>
          <a:off x="1219200" y="4010025"/>
          <a:ext cx="7162800" cy="2771775"/>
        </p:xfrm>
        <a:graphic>
          <a:graphicData uri="http://schemas.openxmlformats.org/presentationml/2006/ole">
            <p:oleObj spid="_x0000_s826370" name="Visio" r:id="rId3" imgW="5219674" imgH="2023496"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公钥密码体制的原理</a:t>
            </a:r>
            <a:endParaRPr lang="zh-CN" altLang="en-US" dirty="0"/>
          </a:p>
        </p:txBody>
      </p:sp>
      <p:sp>
        <p:nvSpPr>
          <p:cNvPr id="3" name="内容占位符 2"/>
          <p:cNvSpPr>
            <a:spLocks noGrp="1"/>
          </p:cNvSpPr>
          <p:nvPr>
            <p:ph idx="1"/>
          </p:nvPr>
        </p:nvSpPr>
        <p:spPr>
          <a:xfrm>
            <a:off x="457200" y="914400"/>
            <a:ext cx="8153400" cy="5562600"/>
          </a:xfrm>
        </p:spPr>
        <p:txBody>
          <a:bodyPr/>
          <a:lstStyle/>
          <a:p>
            <a:pPr eaLnBrk="1" hangingPunct="1">
              <a:lnSpc>
                <a:spcPct val="110000"/>
              </a:lnSpc>
            </a:pPr>
            <a:r>
              <a:rPr lang="zh-CN" altLang="en-US" sz="2000" dirty="0" smtClean="0">
                <a:latin typeface="Times New Roman" pitchFamily="18" charset="0"/>
                <a:cs typeface="Times New Roman" pitchFamily="18" charset="0"/>
              </a:rPr>
              <a:t>公钥体制的认证过程</a:t>
            </a:r>
          </a:p>
          <a:p>
            <a:pPr lvl="1" eaLnBrk="1" hangingPunct="1">
              <a:lnSpc>
                <a:spcPct val="110000"/>
              </a:lnSpc>
            </a:pPr>
            <a:r>
              <a:rPr lang="zh-CN" altLang="en-US" sz="1800" dirty="0" smtClean="0">
                <a:latin typeface="Times New Roman" pitchFamily="18" charset="0"/>
                <a:cs typeface="Times New Roman" pitchFamily="18" charset="0"/>
              </a:rPr>
              <a:t>公钥加密不仅能用于加、解密，还能用于对发方</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发送的消息</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提供认证</a:t>
            </a:r>
          </a:p>
          <a:p>
            <a:pPr lvl="2" eaLnBrk="1" hangingPunct="1">
              <a:lnSpc>
                <a:spcPct val="110000"/>
              </a:lnSpc>
            </a:pPr>
            <a:r>
              <a:rPr lang="zh-CN" altLang="en-US" sz="1800" dirty="0" smtClean="0">
                <a:latin typeface="Times New Roman" pitchFamily="18" charset="0"/>
                <a:cs typeface="Times New Roman" pitchFamily="18" charset="0"/>
              </a:rPr>
              <a:t>用户</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用自己的秘密钥</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对</a:t>
            </a:r>
            <a:r>
              <a:rPr lang="en-US" altLang="zh-CN" sz="1800" i="1"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加密，表示为</a:t>
            </a:r>
            <a:r>
              <a:rPr lang="en-US" altLang="zh-CN" sz="1800" i="1" dirty="0" smtClean="0">
                <a:latin typeface="Times New Roman" pitchFamily="18" charset="0"/>
                <a:cs typeface="Times New Roman" pitchFamily="18" charset="0"/>
              </a:rPr>
              <a:t>c</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E</a:t>
            </a:r>
            <a:r>
              <a:rPr lang="en-US" altLang="zh-CN" sz="1800" i="1" baseline="-25000" dirty="0" smtClean="0">
                <a:latin typeface="Times New Roman" pitchFamily="18" charset="0"/>
                <a:cs typeface="Times New Roman" pitchFamily="18" charset="0"/>
              </a:rPr>
              <a:t>SKA</a:t>
            </a:r>
            <a:r>
              <a:rPr lang="en-US" altLang="zh-CN" sz="1800" dirty="0" smtClean="0">
                <a:latin typeface="Times New Roman" pitchFamily="18" charset="0"/>
                <a:cs typeface="Times New Roman" pitchFamily="18" charset="0"/>
              </a:rPr>
              <a:t>[m]</a:t>
            </a:r>
          </a:p>
          <a:p>
            <a:pPr lvl="2" eaLnBrk="1" hangingPunct="1">
              <a:lnSpc>
                <a:spcPct val="110000"/>
              </a:lnSpc>
            </a:pPr>
            <a:r>
              <a:rPr lang="zh-CN" altLang="en-US" sz="1800" dirty="0" smtClean="0">
                <a:latin typeface="Times New Roman" pitchFamily="18" charset="0"/>
                <a:cs typeface="Times New Roman" pitchFamily="18" charset="0"/>
              </a:rPr>
              <a:t>将</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发往</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B</a:t>
            </a:r>
            <a:r>
              <a:rPr lang="zh-CN" altLang="en-US" sz="1800" dirty="0" smtClean="0">
                <a:latin typeface="Times New Roman" pitchFamily="18" charset="0"/>
                <a:cs typeface="Times New Roman" pitchFamily="18" charset="0"/>
              </a:rPr>
              <a:t>用</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的公开钥</a:t>
            </a:r>
            <a:r>
              <a:rPr lang="en-US" altLang="zh-CN" sz="1800" i="1" dirty="0" smtClean="0">
                <a:latin typeface="Times New Roman" pitchFamily="18" charset="0"/>
                <a:cs typeface="Times New Roman" pitchFamily="18" charset="0"/>
              </a:rPr>
              <a:t>PK</a:t>
            </a:r>
            <a:r>
              <a:rPr lang="en-US" altLang="zh-CN" sz="1800" i="1" baseline="-250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对</a:t>
            </a:r>
            <a:r>
              <a:rPr lang="en-US" altLang="zh-CN" sz="1800"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解密，表示为</a:t>
            </a:r>
            <a:r>
              <a:rPr lang="en-US" altLang="zh-CN" sz="1800" dirty="0" smtClean="0">
                <a:latin typeface="Times New Roman" pitchFamily="18" charset="0"/>
                <a:cs typeface="Times New Roman" pitchFamily="18" charset="0"/>
              </a:rPr>
              <a:t>m=</a:t>
            </a:r>
            <a:r>
              <a:rPr lang="en-US" altLang="zh-CN" sz="1800" i="1" dirty="0" smtClean="0">
                <a:latin typeface="Times New Roman" pitchFamily="18" charset="0"/>
                <a:cs typeface="Times New Roman" pitchFamily="18" charset="0"/>
              </a:rPr>
              <a:t>D</a:t>
            </a:r>
            <a:r>
              <a:rPr lang="en-US" altLang="zh-CN" sz="1800" i="1" baseline="-25000" dirty="0" smtClean="0">
                <a:latin typeface="Times New Roman" pitchFamily="18" charset="0"/>
                <a:cs typeface="Times New Roman" pitchFamily="18" charset="0"/>
              </a:rPr>
              <a:t>PKA</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c</a:t>
            </a:r>
            <a:r>
              <a:rPr lang="en-US" altLang="zh-CN" sz="1800" dirty="0" smtClean="0">
                <a:latin typeface="Times New Roman" pitchFamily="18" charset="0"/>
                <a:cs typeface="Times New Roman" pitchFamily="18" charset="0"/>
              </a:rPr>
              <a:t>]</a:t>
            </a:r>
          </a:p>
          <a:p>
            <a:pPr lvl="1" eaLnBrk="1" hangingPunct="1">
              <a:lnSpc>
                <a:spcPct val="110000"/>
              </a:lnSpc>
            </a:pPr>
            <a:r>
              <a:rPr lang="zh-CN" altLang="en-US" sz="1800" dirty="0" smtClean="0">
                <a:latin typeface="Times New Roman" pitchFamily="18" charset="0"/>
                <a:cs typeface="Times New Roman" pitchFamily="18" charset="0"/>
              </a:rPr>
              <a:t>因为从</a:t>
            </a:r>
            <a:r>
              <a:rPr lang="en-US" altLang="zh-CN" sz="1800" i="1"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得到</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是经过</a:t>
            </a:r>
            <a:r>
              <a:rPr lang="en-US" altLang="zh-CN" sz="1800" i="1"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的秘密钥</a:t>
            </a:r>
            <a:r>
              <a:rPr lang="en-US" altLang="zh-CN" sz="1800" i="1" dirty="0" smtClean="0">
                <a:latin typeface="Times New Roman" pitchFamily="18" charset="0"/>
                <a:cs typeface="Times New Roman" pitchFamily="18" charset="0"/>
              </a:rPr>
              <a:t>SK</a:t>
            </a:r>
            <a:r>
              <a:rPr lang="en-US" altLang="zh-CN" sz="1800" i="1" baseline="-250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加密，</a:t>
            </a:r>
            <a:r>
              <a:rPr lang="zh-CN" altLang="en-US" sz="1800" dirty="0" smtClean="0">
                <a:solidFill>
                  <a:srgbClr val="FF0000"/>
                </a:solidFill>
                <a:latin typeface="Times New Roman" pitchFamily="18" charset="0"/>
                <a:cs typeface="Times New Roman" pitchFamily="18" charset="0"/>
              </a:rPr>
              <a:t>只有</a:t>
            </a:r>
            <a:r>
              <a:rPr lang="en-US" altLang="zh-CN" sz="1800" dirty="0" smtClean="0">
                <a:solidFill>
                  <a:srgbClr val="FF0000"/>
                </a:solidFill>
                <a:latin typeface="Times New Roman" pitchFamily="18" charset="0"/>
                <a:cs typeface="Times New Roman" pitchFamily="18" charset="0"/>
              </a:rPr>
              <a:t>A</a:t>
            </a:r>
            <a:r>
              <a:rPr lang="zh-CN" altLang="en-US" sz="1800" dirty="0" smtClean="0">
                <a:solidFill>
                  <a:srgbClr val="FF0000"/>
                </a:solidFill>
                <a:latin typeface="Times New Roman" pitchFamily="18" charset="0"/>
                <a:cs typeface="Times New Roman" pitchFamily="18" charset="0"/>
              </a:rPr>
              <a:t>才能做到</a:t>
            </a:r>
            <a:r>
              <a:rPr lang="zh-CN" altLang="en-US" sz="1800" dirty="0" smtClean="0">
                <a:latin typeface="Times New Roman" pitchFamily="18" charset="0"/>
                <a:cs typeface="Times New Roman" pitchFamily="18" charset="0"/>
              </a:rPr>
              <a:t>。因此</a:t>
            </a:r>
            <a:r>
              <a:rPr lang="en-US" altLang="zh-CN" sz="1800" i="1" dirty="0" smtClean="0">
                <a:latin typeface="Times New Roman" pitchFamily="18" charset="0"/>
                <a:cs typeface="Times New Roman" pitchFamily="18" charset="0"/>
              </a:rPr>
              <a:t>c</a:t>
            </a:r>
            <a:r>
              <a:rPr lang="zh-CN" altLang="en-US" sz="1800" dirty="0" smtClean="0">
                <a:latin typeface="Times New Roman" pitchFamily="18" charset="0"/>
                <a:cs typeface="Times New Roman" pitchFamily="18" charset="0"/>
              </a:rPr>
              <a:t>可当做</a:t>
            </a:r>
            <a:r>
              <a:rPr lang="en-US" altLang="zh-CN" sz="1800" dirty="0" smtClean="0">
                <a:latin typeface="Times New Roman" pitchFamily="18" charset="0"/>
                <a:cs typeface="Times New Roman" pitchFamily="18" charset="0"/>
              </a:rPr>
              <a:t>A</a:t>
            </a:r>
            <a:r>
              <a:rPr lang="zh-CN" altLang="en-US" sz="1800" dirty="0" smtClean="0">
                <a:latin typeface="Times New Roman" pitchFamily="18" charset="0"/>
                <a:cs typeface="Times New Roman" pitchFamily="18" charset="0"/>
              </a:rPr>
              <a:t>对</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的</a:t>
            </a:r>
            <a:r>
              <a:rPr lang="zh-CN" altLang="en-US" sz="1800" dirty="0" smtClean="0">
                <a:solidFill>
                  <a:srgbClr val="FF0000"/>
                </a:solidFill>
                <a:latin typeface="Times New Roman" pitchFamily="18" charset="0"/>
                <a:cs typeface="Times New Roman" pitchFamily="18" charset="0"/>
              </a:rPr>
              <a:t>数字签字</a:t>
            </a:r>
            <a:r>
              <a:rPr lang="zh-CN" altLang="en-US" sz="1800" dirty="0" smtClean="0">
                <a:latin typeface="Times New Roman" pitchFamily="18" charset="0"/>
                <a:cs typeface="Times New Roman" pitchFamily="18" charset="0"/>
              </a:rPr>
              <a:t>。</a:t>
            </a:r>
          </a:p>
          <a:p>
            <a:pPr lvl="2" eaLnBrk="1" hangingPunct="1">
              <a:lnSpc>
                <a:spcPct val="110000"/>
              </a:lnSpc>
            </a:pPr>
            <a:r>
              <a:rPr lang="zh-CN" altLang="en-US" sz="1800" dirty="0" smtClean="0">
                <a:solidFill>
                  <a:srgbClr val="0000FF"/>
                </a:solidFill>
                <a:latin typeface="Times New Roman" pitchFamily="18" charset="0"/>
                <a:cs typeface="Times New Roman" pitchFamily="18" charset="0"/>
              </a:rPr>
              <a:t>任何人只要得不到</a:t>
            </a:r>
            <a:r>
              <a:rPr lang="en-US" altLang="zh-CN" sz="1800" dirty="0" smtClean="0">
                <a:solidFill>
                  <a:srgbClr val="0000FF"/>
                </a:solidFill>
                <a:latin typeface="Times New Roman" pitchFamily="18" charset="0"/>
                <a:cs typeface="Times New Roman" pitchFamily="18" charset="0"/>
              </a:rPr>
              <a:t>A</a:t>
            </a:r>
            <a:r>
              <a:rPr lang="zh-CN" altLang="en-US" sz="1800" dirty="0" smtClean="0">
                <a:solidFill>
                  <a:srgbClr val="0000FF"/>
                </a:solidFill>
                <a:latin typeface="Times New Roman" pitchFamily="18" charset="0"/>
                <a:cs typeface="Times New Roman" pitchFamily="18" charset="0"/>
              </a:rPr>
              <a:t>的秘密钥</a:t>
            </a:r>
            <a:r>
              <a:rPr lang="en-US" altLang="zh-CN" sz="1800" dirty="0" smtClean="0">
                <a:solidFill>
                  <a:srgbClr val="0000FF"/>
                </a:solidFill>
                <a:latin typeface="Times New Roman" pitchFamily="18" charset="0"/>
                <a:cs typeface="Times New Roman" pitchFamily="18" charset="0"/>
              </a:rPr>
              <a:t>SK</a:t>
            </a:r>
            <a:r>
              <a:rPr lang="en-US" altLang="zh-CN" sz="1800" baseline="-25000" dirty="0" smtClean="0">
                <a:solidFill>
                  <a:srgbClr val="0000FF"/>
                </a:solidFill>
                <a:latin typeface="Times New Roman" pitchFamily="18" charset="0"/>
                <a:cs typeface="Times New Roman" pitchFamily="18" charset="0"/>
              </a:rPr>
              <a:t>A</a:t>
            </a:r>
            <a:r>
              <a:rPr lang="zh-CN" altLang="en-US" sz="1800" dirty="0" smtClean="0">
                <a:solidFill>
                  <a:srgbClr val="0000FF"/>
                </a:solidFill>
                <a:latin typeface="Times New Roman" pitchFamily="18" charset="0"/>
                <a:cs typeface="Times New Roman" pitchFamily="18" charset="0"/>
              </a:rPr>
              <a:t>就不能篡改</a:t>
            </a:r>
            <a:r>
              <a:rPr lang="en-US" altLang="zh-CN" sz="1800" dirty="0" smtClean="0">
                <a:solidFill>
                  <a:srgbClr val="0000FF"/>
                </a:solidFill>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，所以以上过程获得了</a:t>
            </a:r>
            <a:r>
              <a:rPr lang="zh-CN" altLang="en-US" sz="1800" dirty="0" smtClean="0">
                <a:solidFill>
                  <a:srgbClr val="FF0000"/>
                </a:solidFill>
                <a:latin typeface="Times New Roman" pitchFamily="18" charset="0"/>
                <a:cs typeface="Times New Roman" pitchFamily="18" charset="0"/>
              </a:rPr>
              <a:t>对消息来源</a:t>
            </a:r>
            <a:r>
              <a:rPr lang="zh-CN" altLang="en-US" sz="1800" dirty="0" smtClean="0">
                <a:latin typeface="Times New Roman" pitchFamily="18" charset="0"/>
                <a:cs typeface="Times New Roman" pitchFamily="18" charset="0"/>
              </a:rPr>
              <a:t>和</a:t>
            </a:r>
            <a:r>
              <a:rPr lang="zh-CN" altLang="en-US" sz="1800" dirty="0" smtClean="0">
                <a:solidFill>
                  <a:srgbClr val="FF0000"/>
                </a:solidFill>
                <a:latin typeface="Times New Roman" pitchFamily="18" charset="0"/>
                <a:cs typeface="Times New Roman" pitchFamily="18" charset="0"/>
              </a:rPr>
              <a:t>消息完整性</a:t>
            </a:r>
            <a:r>
              <a:rPr lang="zh-CN" altLang="en-US" sz="1800" dirty="0" smtClean="0">
                <a:latin typeface="Times New Roman" pitchFamily="18" charset="0"/>
                <a:cs typeface="Times New Roman" pitchFamily="18" charset="0"/>
              </a:rPr>
              <a:t>的认证，也实现了对</a:t>
            </a:r>
            <a:r>
              <a:rPr lang="zh-CN" altLang="en-US" sz="1800" dirty="0" smtClean="0">
                <a:solidFill>
                  <a:srgbClr val="FF0000"/>
                </a:solidFill>
                <a:latin typeface="Times New Roman" pitchFamily="18" charset="0"/>
                <a:cs typeface="Times New Roman" pitchFamily="18" charset="0"/>
              </a:rPr>
              <a:t>身份的认证</a:t>
            </a:r>
            <a:r>
              <a:rPr lang="zh-CN" altLang="en-US" sz="1800" dirty="0" smtClean="0">
                <a:latin typeface="Times New Roman" pitchFamily="18" charset="0"/>
                <a:cs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27395" name="Object 4"/>
          <p:cNvGraphicFramePr>
            <a:graphicFrameLocks noChangeAspect="1"/>
          </p:cNvGraphicFramePr>
          <p:nvPr/>
        </p:nvGraphicFramePr>
        <p:xfrm>
          <a:off x="1752600" y="4114800"/>
          <a:ext cx="5905500" cy="2468562"/>
        </p:xfrm>
        <a:graphic>
          <a:graphicData uri="http://schemas.openxmlformats.org/presentationml/2006/ole">
            <p:oleObj spid="_x0000_s827395" name="Visio" r:id="rId3" imgW="5219674" imgH="2181354"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公钥密码体制的原理</a:t>
            </a:r>
            <a:endParaRPr lang="zh-CN" altLang="en-US" dirty="0"/>
          </a:p>
        </p:txBody>
      </p:sp>
      <p:sp>
        <p:nvSpPr>
          <p:cNvPr id="3" name="内容占位符 2"/>
          <p:cNvSpPr>
            <a:spLocks noGrp="1"/>
          </p:cNvSpPr>
          <p:nvPr>
            <p:ph idx="1"/>
          </p:nvPr>
        </p:nvSpPr>
        <p:spPr>
          <a:xfrm>
            <a:off x="457200" y="914400"/>
            <a:ext cx="8153400" cy="5562600"/>
          </a:xfrm>
        </p:spPr>
        <p:txBody>
          <a:bodyPr/>
          <a:lstStyle/>
          <a:p>
            <a:pPr eaLnBrk="1" hangingPunct="1">
              <a:lnSpc>
                <a:spcPct val="110000"/>
              </a:lnSpc>
            </a:pPr>
            <a:r>
              <a:rPr lang="zh-CN" altLang="en-US" sz="2400" dirty="0" smtClean="0"/>
              <a:t>认证符：</a:t>
            </a:r>
          </a:p>
          <a:p>
            <a:pPr lvl="1" eaLnBrk="1" hangingPunct="1">
              <a:lnSpc>
                <a:spcPct val="110000"/>
              </a:lnSpc>
            </a:pPr>
            <a:r>
              <a:rPr lang="zh-CN" altLang="en-US" sz="2000" dirty="0" smtClean="0"/>
              <a:t>通过</a:t>
            </a:r>
            <a:r>
              <a:rPr lang="zh-CN" altLang="en-US" sz="2000" dirty="0" smtClean="0">
                <a:solidFill>
                  <a:srgbClr val="0000FF"/>
                </a:solidFill>
              </a:rPr>
              <a:t>单向压缩函数</a:t>
            </a:r>
            <a:r>
              <a:rPr lang="en-US" altLang="zh-CN" sz="2000" dirty="0" smtClean="0"/>
              <a:t>(hash)</a:t>
            </a:r>
            <a:r>
              <a:rPr lang="zh-CN" altLang="en-US" sz="2000" dirty="0" smtClean="0">
                <a:solidFill>
                  <a:srgbClr val="0000FF"/>
                </a:solidFill>
              </a:rPr>
              <a:t>解决长文件的签字</a:t>
            </a:r>
            <a:endParaRPr lang="zh-CN" altLang="en-US" sz="2000" dirty="0" smtClean="0"/>
          </a:p>
          <a:p>
            <a:pPr lvl="1" eaLnBrk="1" hangingPunct="1">
              <a:lnSpc>
                <a:spcPct val="110000"/>
              </a:lnSpc>
            </a:pPr>
            <a:r>
              <a:rPr lang="zh-CN" altLang="en-US" sz="2000" dirty="0" smtClean="0"/>
              <a:t>公钥密码算法实质上是一种分组密码算法，但公钥密码算法运算复杂、速度很慢，而且对明文的加密和签名的结果存在很大的数据扩展，因此这对于长文件来说直接使用不可行</a:t>
            </a:r>
            <a:endParaRPr lang="en-US" altLang="zh-CN" sz="2000" dirty="0" smtClean="0"/>
          </a:p>
          <a:p>
            <a:pPr lvl="1" eaLnBrk="1" hangingPunct="1">
              <a:lnSpc>
                <a:spcPct val="110000"/>
              </a:lnSpc>
            </a:pPr>
            <a:r>
              <a:rPr lang="zh-CN" altLang="en-US" sz="2000" dirty="0" smtClean="0"/>
              <a:t>改进的方法是</a:t>
            </a:r>
            <a:r>
              <a:rPr lang="zh-CN" altLang="en-US" sz="2000" dirty="0" smtClean="0">
                <a:solidFill>
                  <a:srgbClr val="0000FF"/>
                </a:solidFill>
              </a:rPr>
              <a:t>减小文件的数字签字的大小</a:t>
            </a:r>
            <a:r>
              <a:rPr lang="zh-CN" altLang="en-US" sz="2000" dirty="0" smtClean="0"/>
              <a:t>，即</a:t>
            </a:r>
            <a:r>
              <a:rPr lang="zh-CN" altLang="en-US" sz="2000" dirty="0" smtClean="0">
                <a:solidFill>
                  <a:srgbClr val="C3093E"/>
                </a:solidFill>
              </a:rPr>
              <a:t>先将文件经过一个函数压缩成长度较小的比特串</a:t>
            </a:r>
            <a:r>
              <a:rPr lang="zh-CN" altLang="en-US" sz="2000" dirty="0" smtClean="0"/>
              <a:t>，得到的</a:t>
            </a:r>
            <a:r>
              <a:rPr lang="zh-CN" altLang="en-US" sz="2000" dirty="0" smtClean="0">
                <a:solidFill>
                  <a:srgbClr val="FF0000"/>
                </a:solidFill>
              </a:rPr>
              <a:t>比特串称为认证符，</a:t>
            </a:r>
            <a:r>
              <a:rPr lang="zh-CN" altLang="en-US" sz="2000" dirty="0" smtClean="0">
                <a:solidFill>
                  <a:schemeClr val="tx2"/>
                </a:solidFill>
              </a:rPr>
              <a:t>然后对认证符进行处理</a:t>
            </a:r>
            <a:endParaRPr lang="en-US" altLang="zh-CN" sz="2000" dirty="0" smtClean="0">
              <a:solidFill>
                <a:schemeClr val="tx2"/>
              </a:solidFill>
            </a:endParaRPr>
          </a:p>
          <a:p>
            <a:pPr eaLnBrk="1" hangingPunct="1"/>
            <a:r>
              <a:rPr lang="zh-CN" altLang="en-US" sz="2000" dirty="0" smtClean="0"/>
              <a:t>认证符具有这样一个性质： </a:t>
            </a:r>
          </a:p>
          <a:p>
            <a:pPr lvl="1" eaLnBrk="1" hangingPunct="1"/>
            <a:r>
              <a:rPr lang="zh-CN" altLang="en-US" sz="2000" dirty="0" smtClean="0"/>
              <a:t>如果保持认证符的值不变而修改文件，在计算上是不可行的</a:t>
            </a:r>
          </a:p>
          <a:p>
            <a:pPr eaLnBrk="1" hangingPunct="1"/>
            <a:r>
              <a:rPr lang="zh-CN" altLang="en-US" sz="2000" dirty="0" smtClean="0"/>
              <a:t>签名过程中，往往用发送者的秘密钥对认证符加密，加密后的结果为原文件的数字签字。</a:t>
            </a:r>
            <a:r>
              <a:rPr lang="en-US" altLang="zh-CN" sz="2000" dirty="0" smtClean="0"/>
              <a:t>(</a:t>
            </a:r>
            <a:r>
              <a:rPr lang="zh-CN" altLang="en-US" sz="2000" dirty="0" smtClean="0"/>
              <a:t>详见第</a:t>
            </a:r>
            <a:r>
              <a:rPr lang="en-US" altLang="zh-CN" sz="2000" dirty="0" smtClean="0"/>
              <a:t>7</a:t>
            </a:r>
            <a:r>
              <a:rPr lang="zh-CN" altLang="en-US" sz="2000" dirty="0" smtClean="0"/>
              <a:t>章</a:t>
            </a:r>
            <a:r>
              <a:rPr lang="en-US" altLang="zh-CN" sz="2000" dirty="0" smtClean="0"/>
              <a:t>)</a:t>
            </a:r>
            <a:endParaRPr lang="zh-CN" altLang="en-US" sz="2000" dirty="0" smtClean="0">
              <a:solidFill>
                <a:srgbClr val="FF0000"/>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smtClean="0"/>
              <a:t>公钥密码体制的原理</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10000"/>
              </a:lnSpc>
            </a:pPr>
            <a:r>
              <a:rPr lang="zh-CN" altLang="en-US" sz="2000" dirty="0" smtClean="0">
                <a:latin typeface="Times New Roman" pitchFamily="18" charset="0"/>
                <a:cs typeface="Times New Roman" pitchFamily="18" charset="0"/>
                <a:sym typeface="Symbol" pitchFamily="18" charset="2"/>
              </a:rPr>
              <a:t>公钥体制同时提供加密和认证的过程</a:t>
            </a:r>
          </a:p>
          <a:p>
            <a:pPr lvl="1" eaLnBrk="1" hangingPunct="1">
              <a:lnSpc>
                <a:spcPct val="110000"/>
              </a:lnSpc>
            </a:pPr>
            <a:r>
              <a:rPr lang="zh-CN" altLang="en-US" sz="1800" dirty="0" smtClean="0">
                <a:solidFill>
                  <a:srgbClr val="0000FF"/>
                </a:solidFill>
                <a:latin typeface="Times New Roman" pitchFamily="18" charset="0"/>
                <a:cs typeface="Times New Roman" pitchFamily="18" charset="0"/>
                <a:sym typeface="Symbol" pitchFamily="18" charset="2"/>
              </a:rPr>
              <a:t>为了同时提供认证功能和保密性，可使用双重加、解密</a:t>
            </a:r>
            <a:endParaRPr lang="zh-CN" altLang="en-US" sz="1800" dirty="0" smtClean="0">
              <a:latin typeface="Times New Roman" pitchFamily="18" charset="0"/>
              <a:cs typeface="Times New Roman" pitchFamily="18" charset="0"/>
              <a:sym typeface="Symbol" pitchFamily="18" charset="2"/>
            </a:endParaRPr>
          </a:p>
          <a:p>
            <a:pPr lvl="1" eaLnBrk="1" hangingPunct="1">
              <a:lnSpc>
                <a:spcPct val="110000"/>
              </a:lnSpc>
            </a:pPr>
            <a:r>
              <a:rPr lang="zh-CN" altLang="en-US" sz="1800" dirty="0" smtClean="0">
                <a:solidFill>
                  <a:srgbClr val="0000FF"/>
                </a:solidFill>
                <a:latin typeface="Times New Roman" pitchFamily="18" charset="0"/>
                <a:cs typeface="Times New Roman" pitchFamily="18" charset="0"/>
                <a:sym typeface="Symbol" pitchFamily="18" charset="2"/>
              </a:rPr>
              <a:t>先签名后加密</a:t>
            </a:r>
            <a:r>
              <a:rPr lang="zh-CN" altLang="en-US" sz="1800" dirty="0" smtClean="0">
                <a:latin typeface="Times New Roman" pitchFamily="18" charset="0"/>
                <a:cs typeface="Times New Roman" pitchFamily="18" charset="0"/>
                <a:sym typeface="Symbol" pitchFamily="18" charset="2"/>
              </a:rPr>
              <a:t>：发方首先用自己的秘密钥</a:t>
            </a:r>
            <a:r>
              <a:rPr lang="en-US" altLang="zh-CN" sz="1800" i="1" dirty="0" smtClean="0">
                <a:latin typeface="Times New Roman" pitchFamily="18" charset="0"/>
                <a:cs typeface="Times New Roman" pitchFamily="18" charset="0"/>
                <a:sym typeface="Symbol" pitchFamily="18" charset="2"/>
              </a:rPr>
              <a:t>SK</a:t>
            </a:r>
            <a:r>
              <a:rPr lang="en-US" altLang="zh-CN" sz="1800" i="1" baseline="-25000" dirty="0" smtClean="0">
                <a:latin typeface="Times New Roman" pitchFamily="18" charset="0"/>
                <a:cs typeface="Times New Roman" pitchFamily="18" charset="0"/>
                <a:sym typeface="Symbol" pitchFamily="18" charset="2"/>
              </a:rPr>
              <a:t>A</a:t>
            </a:r>
            <a:r>
              <a:rPr lang="zh-CN" altLang="en-US" sz="1800" dirty="0" smtClean="0">
                <a:latin typeface="Times New Roman" pitchFamily="18" charset="0"/>
                <a:cs typeface="Times New Roman" pitchFamily="18" charset="0"/>
                <a:sym typeface="Symbol" pitchFamily="18" charset="2"/>
              </a:rPr>
              <a:t>对消息</a:t>
            </a:r>
            <a:r>
              <a:rPr lang="en-US" altLang="zh-CN" sz="1800" i="1" dirty="0" smtClean="0">
                <a:latin typeface="Times New Roman" pitchFamily="18" charset="0"/>
                <a:cs typeface="Times New Roman" pitchFamily="18" charset="0"/>
                <a:sym typeface="Symbol" pitchFamily="18" charset="2"/>
              </a:rPr>
              <a:t>m</a:t>
            </a:r>
            <a:r>
              <a:rPr lang="zh-CN" altLang="en-US" sz="1800" dirty="0" smtClean="0">
                <a:latin typeface="Times New Roman" pitchFamily="18" charset="0"/>
                <a:cs typeface="Times New Roman" pitchFamily="18" charset="0"/>
                <a:sym typeface="Symbol" pitchFamily="18" charset="2"/>
              </a:rPr>
              <a:t>加密，用于提供数字签字。再用收方的公开钥</a:t>
            </a:r>
            <a:r>
              <a:rPr lang="en-US" altLang="zh-CN" sz="1800" i="1" dirty="0" smtClean="0">
                <a:latin typeface="Times New Roman" pitchFamily="18" charset="0"/>
                <a:cs typeface="Times New Roman" pitchFamily="18" charset="0"/>
                <a:sym typeface="Symbol" pitchFamily="18" charset="2"/>
              </a:rPr>
              <a:t>PK</a:t>
            </a:r>
            <a:r>
              <a:rPr lang="en-US" altLang="zh-CN" sz="1800" i="1" baseline="-25000" dirty="0" smtClean="0">
                <a:latin typeface="Times New Roman" pitchFamily="18" charset="0"/>
                <a:cs typeface="Times New Roman" pitchFamily="18" charset="0"/>
                <a:sym typeface="Symbol" pitchFamily="18" charset="2"/>
              </a:rPr>
              <a:t>B</a:t>
            </a:r>
            <a:r>
              <a:rPr lang="zh-CN" altLang="en-US" sz="1800" dirty="0" smtClean="0">
                <a:latin typeface="Times New Roman" pitchFamily="18" charset="0"/>
                <a:cs typeface="Times New Roman" pitchFamily="18" charset="0"/>
                <a:sym typeface="Symbol" pitchFamily="18" charset="2"/>
              </a:rPr>
              <a:t>第</a:t>
            </a:r>
            <a:r>
              <a:rPr lang="en-US" altLang="zh-CN" sz="1800" dirty="0" smtClean="0">
                <a:latin typeface="Times New Roman" pitchFamily="18" charset="0"/>
                <a:cs typeface="Times New Roman" pitchFamily="18" charset="0"/>
                <a:sym typeface="Symbol" pitchFamily="18" charset="2"/>
              </a:rPr>
              <a:t>2</a:t>
            </a:r>
            <a:r>
              <a:rPr lang="zh-CN" altLang="en-US" sz="1800" dirty="0" smtClean="0">
                <a:latin typeface="Times New Roman" pitchFamily="18" charset="0"/>
                <a:cs typeface="Times New Roman" pitchFamily="18" charset="0"/>
                <a:sym typeface="Symbol" pitchFamily="18" charset="2"/>
              </a:rPr>
              <a:t>次加密，表示为</a:t>
            </a:r>
            <a:r>
              <a:rPr lang="en-US" altLang="zh-CN" sz="1800" i="1" dirty="0" smtClean="0">
                <a:latin typeface="Times New Roman" pitchFamily="18" charset="0"/>
                <a:cs typeface="Times New Roman" pitchFamily="18" charset="0"/>
                <a:sym typeface="Symbol" pitchFamily="18" charset="2"/>
              </a:rPr>
              <a:t>c</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E</a:t>
            </a:r>
            <a:r>
              <a:rPr lang="en-US" altLang="zh-CN" sz="1800" i="1" baseline="-25000" dirty="0" smtClean="0">
                <a:latin typeface="Times New Roman" pitchFamily="18" charset="0"/>
                <a:cs typeface="Times New Roman" pitchFamily="18" charset="0"/>
                <a:sym typeface="Symbol" pitchFamily="18" charset="2"/>
              </a:rPr>
              <a:t>PKB</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E</a:t>
            </a:r>
            <a:r>
              <a:rPr lang="en-US" altLang="zh-CN" sz="1800" i="1" baseline="-25000" dirty="0" smtClean="0">
                <a:latin typeface="Times New Roman" pitchFamily="18" charset="0"/>
                <a:cs typeface="Times New Roman" pitchFamily="18" charset="0"/>
                <a:sym typeface="Symbol" pitchFamily="18" charset="2"/>
              </a:rPr>
              <a:t>SKA</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m</a:t>
            </a:r>
            <a:r>
              <a:rPr lang="en-US" altLang="zh-CN" sz="1800" dirty="0" smtClean="0">
                <a:latin typeface="Times New Roman" pitchFamily="18" charset="0"/>
                <a:cs typeface="Times New Roman" pitchFamily="18" charset="0"/>
                <a:sym typeface="Symbol" pitchFamily="18" charset="2"/>
              </a:rPr>
              <a:t>]]</a:t>
            </a:r>
          </a:p>
          <a:p>
            <a:pPr lvl="1" eaLnBrk="1" hangingPunct="1">
              <a:lnSpc>
                <a:spcPct val="110000"/>
              </a:lnSpc>
            </a:pPr>
            <a:r>
              <a:rPr lang="zh-CN" altLang="en-US" sz="1800" dirty="0" smtClean="0">
                <a:solidFill>
                  <a:srgbClr val="0000FF"/>
                </a:solidFill>
                <a:latin typeface="Times New Roman" pitchFamily="18" charset="0"/>
                <a:cs typeface="Times New Roman" pitchFamily="18" charset="0"/>
                <a:sym typeface="Symbol" pitchFamily="18" charset="2"/>
              </a:rPr>
              <a:t>先解密再验证</a:t>
            </a:r>
            <a:r>
              <a:rPr lang="zh-CN" altLang="en-US" sz="1800" dirty="0" smtClean="0">
                <a:latin typeface="Times New Roman" pitchFamily="18" charset="0"/>
                <a:cs typeface="Times New Roman" pitchFamily="18" charset="0"/>
                <a:sym typeface="Symbol" pitchFamily="18" charset="2"/>
              </a:rPr>
              <a:t>：收方的解密过程为</a:t>
            </a:r>
            <a:r>
              <a:rPr lang="en-US" altLang="zh-CN" sz="1800" i="1" dirty="0" smtClean="0">
                <a:latin typeface="Times New Roman" pitchFamily="18" charset="0"/>
                <a:cs typeface="Times New Roman" pitchFamily="18" charset="0"/>
                <a:sym typeface="Symbol" pitchFamily="18" charset="2"/>
              </a:rPr>
              <a:t>m</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D</a:t>
            </a:r>
            <a:r>
              <a:rPr lang="en-US" altLang="zh-CN" sz="1800" i="1" baseline="-25000" dirty="0" smtClean="0">
                <a:latin typeface="Times New Roman" pitchFamily="18" charset="0"/>
                <a:cs typeface="Times New Roman" pitchFamily="18" charset="0"/>
                <a:sym typeface="Symbol" pitchFamily="18" charset="2"/>
              </a:rPr>
              <a:t>PKA</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D</a:t>
            </a:r>
            <a:r>
              <a:rPr lang="en-US" altLang="zh-CN" sz="1800" i="1" baseline="-25000" dirty="0" smtClean="0">
                <a:latin typeface="Times New Roman" pitchFamily="18" charset="0"/>
                <a:cs typeface="Times New Roman" pitchFamily="18" charset="0"/>
                <a:sym typeface="Symbol" pitchFamily="18" charset="2"/>
              </a:rPr>
              <a:t>SKB</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c</a:t>
            </a:r>
            <a:r>
              <a:rPr lang="en-US" altLang="zh-CN" sz="1800" dirty="0" smtClean="0">
                <a:latin typeface="Times New Roman" pitchFamily="18" charset="0"/>
                <a:cs typeface="Times New Roman" pitchFamily="18" charset="0"/>
                <a:sym typeface="Symbol" pitchFamily="18" charset="2"/>
              </a:rPr>
              <a:t>]]</a:t>
            </a:r>
          </a:p>
          <a:p>
            <a:pPr lvl="1" eaLnBrk="1" hangingPunct="1">
              <a:lnSpc>
                <a:spcPct val="110000"/>
              </a:lnSpc>
            </a:pPr>
            <a:r>
              <a:rPr lang="zh-CN" altLang="en-US" sz="1800" dirty="0" smtClean="0">
                <a:latin typeface="Times New Roman" pitchFamily="18" charset="0"/>
                <a:cs typeface="Times New Roman" pitchFamily="18" charset="0"/>
                <a:sym typeface="Symbol" pitchFamily="18" charset="2"/>
              </a:rPr>
              <a:t>先加密后签名是不安全的，别人可以先将签名去掉，再签上自己的签名，从而实现了篡改，谎称是自己产生了该密文消息。 </a:t>
            </a:r>
            <a:endParaRPr lang="en-US" altLang="zh-CN" sz="1800" dirty="0" smtClean="0">
              <a:latin typeface="Times New Roman" pitchFamily="18" charset="0"/>
              <a:cs typeface="Times New Roman" pitchFamily="18" charset="0"/>
              <a:sym typeface="Symbol" pitchFamily="18" charset="2"/>
            </a:endParaRPr>
          </a:p>
          <a:p>
            <a:pPr lvl="1" eaLnBrk="1" hangingPunct="1">
              <a:lnSpc>
                <a:spcPct val="110000"/>
              </a:lnSpc>
            </a:pPr>
            <a:r>
              <a:rPr lang="zh-CN" altLang="en-US" sz="1800" dirty="0" smtClean="0">
                <a:latin typeface="Times New Roman" pitchFamily="18" charset="0"/>
                <a:cs typeface="Times New Roman" pitchFamily="18" charset="0"/>
                <a:sym typeface="Symbol" pitchFamily="18" charset="2"/>
              </a:rPr>
              <a:t>单纯的先签名再加密有时也不安全，收方解密出签名的消息后，再用其他人公钥加密发给其他人，从而实现冒充签名者发送消息给其它任何人，因此签字中还应该有</a:t>
            </a:r>
            <a:r>
              <a:rPr lang="zh-CN" altLang="en-US" sz="1800" dirty="0" smtClean="0">
                <a:latin typeface="Times New Roman" pitchFamily="18" charset="0"/>
                <a:cs typeface="Times New Roman" pitchFamily="18" charset="0"/>
                <a:sym typeface="Symbol" pitchFamily="18" charset="2"/>
              </a:rPr>
              <a:t>收方</a:t>
            </a:r>
            <a:r>
              <a:rPr lang="zh-CN" altLang="en-US" sz="1800" dirty="0" smtClean="0">
                <a:latin typeface="Times New Roman" pitchFamily="18" charset="0"/>
                <a:cs typeface="Times New Roman" pitchFamily="18" charset="0"/>
                <a:sym typeface="Symbol" pitchFamily="18" charset="2"/>
              </a:rPr>
              <a:t>的</a:t>
            </a:r>
            <a:r>
              <a:rPr lang="en-US" altLang="zh-CN" sz="1800" dirty="0" smtClean="0">
                <a:latin typeface="Times New Roman" pitchFamily="18" charset="0"/>
                <a:cs typeface="Times New Roman" pitchFamily="18" charset="0"/>
                <a:sym typeface="Symbol" pitchFamily="18" charset="2"/>
              </a:rPr>
              <a:t>ID</a:t>
            </a:r>
            <a:endParaRPr lang="zh-CN" altLang="en-US"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29442" name="Object 43"/>
          <p:cNvGraphicFramePr>
            <a:graphicFrameLocks noChangeAspect="1"/>
          </p:cNvGraphicFramePr>
          <p:nvPr/>
        </p:nvGraphicFramePr>
        <p:xfrm>
          <a:off x="1600199" y="4662020"/>
          <a:ext cx="6802393" cy="2119780"/>
        </p:xfrm>
        <a:graphic>
          <a:graphicData uri="http://schemas.openxmlformats.org/presentationml/2006/ole">
            <p:oleObj spid="_x0000_s829442" name="Visio" r:id="rId3" imgW="5794553" imgH="1807159" progId="Visio.Drawing.11">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10000"/>
              </a:lnSpc>
            </a:pPr>
            <a:r>
              <a:rPr lang="zh-CN" altLang="en-US" sz="2400" dirty="0" smtClean="0"/>
              <a:t>公钥密码算法应满足以下要求</a:t>
            </a:r>
          </a:p>
          <a:p>
            <a:pPr lvl="1" eaLnBrk="1" hangingPunct="1">
              <a:lnSpc>
                <a:spcPct val="110000"/>
              </a:lnSpc>
            </a:pPr>
            <a:r>
              <a:rPr lang="zh-CN" altLang="en-US" sz="2000" dirty="0" smtClean="0"/>
              <a:t>① </a:t>
            </a:r>
            <a:r>
              <a:rPr lang="zh-CN" altLang="en-US" sz="2000" dirty="0" smtClean="0">
                <a:solidFill>
                  <a:srgbClr val="0000FF"/>
                </a:solidFill>
              </a:rPr>
              <a:t>收方</a:t>
            </a:r>
            <a:r>
              <a:rPr lang="en-US" altLang="zh-CN" sz="2000" dirty="0" smtClean="0"/>
              <a:t>B</a:t>
            </a:r>
            <a:r>
              <a:rPr lang="zh-CN" altLang="en-US" sz="2000" dirty="0" smtClean="0">
                <a:solidFill>
                  <a:srgbClr val="0000FF"/>
                </a:solidFill>
              </a:rPr>
              <a:t>产生密钥对</a:t>
            </a:r>
            <a:r>
              <a:rPr lang="zh-CN" altLang="en-US" sz="2000" dirty="0" smtClean="0"/>
              <a:t>（公开钥</a:t>
            </a:r>
            <a:r>
              <a:rPr lang="en-US" altLang="zh-CN" sz="2000" i="1" dirty="0" smtClean="0"/>
              <a:t>PK</a:t>
            </a:r>
            <a:r>
              <a:rPr lang="en-US" altLang="zh-CN" sz="2000" i="1" baseline="-25000" dirty="0" smtClean="0"/>
              <a:t>B</a:t>
            </a:r>
            <a:r>
              <a:rPr lang="zh-CN" altLang="en-US" sz="2000" dirty="0" smtClean="0"/>
              <a:t>和秘密钥</a:t>
            </a:r>
            <a:r>
              <a:rPr lang="en-US" altLang="zh-CN" sz="2000" i="1" dirty="0" smtClean="0"/>
              <a:t>SK</a:t>
            </a:r>
            <a:r>
              <a:rPr lang="en-US" altLang="zh-CN" sz="2000" i="1" baseline="-25000" dirty="0" smtClean="0"/>
              <a:t>B</a:t>
            </a:r>
            <a:r>
              <a:rPr lang="zh-CN" altLang="en-US" sz="2000" dirty="0" smtClean="0"/>
              <a:t>）在</a:t>
            </a:r>
            <a:r>
              <a:rPr lang="zh-CN" altLang="en-US" sz="2000" dirty="0" smtClean="0">
                <a:solidFill>
                  <a:srgbClr val="0000FF"/>
                </a:solidFill>
              </a:rPr>
              <a:t>计算上是容易的</a:t>
            </a:r>
            <a:r>
              <a:rPr lang="zh-CN" altLang="en-US" sz="2000" dirty="0" smtClean="0"/>
              <a:t>。由私钥及其他密码信息容易计算出公开密钥</a:t>
            </a:r>
            <a:r>
              <a:rPr lang="en-US" altLang="zh-CN" sz="2000" dirty="0" smtClean="0"/>
              <a:t>(P</a:t>
            </a:r>
            <a:r>
              <a:rPr lang="zh-CN" altLang="en-US" sz="2000" dirty="0" smtClean="0"/>
              <a:t>问题</a:t>
            </a:r>
            <a:r>
              <a:rPr lang="en-US" altLang="zh-CN" sz="2000" dirty="0" smtClean="0"/>
              <a:t>) </a:t>
            </a:r>
          </a:p>
          <a:p>
            <a:pPr lvl="1" eaLnBrk="1" hangingPunct="1">
              <a:lnSpc>
                <a:spcPct val="110000"/>
              </a:lnSpc>
            </a:pPr>
            <a:r>
              <a:rPr lang="en-US" altLang="zh-CN" sz="2000" dirty="0" smtClean="0"/>
              <a:t>② </a:t>
            </a:r>
            <a:r>
              <a:rPr lang="zh-CN" altLang="en-US" sz="2000" dirty="0" smtClean="0">
                <a:solidFill>
                  <a:srgbClr val="0000FF"/>
                </a:solidFill>
              </a:rPr>
              <a:t>发方</a:t>
            </a:r>
            <a:r>
              <a:rPr lang="en-US" altLang="zh-CN" sz="2000" dirty="0" smtClean="0"/>
              <a:t>A</a:t>
            </a:r>
            <a:r>
              <a:rPr lang="zh-CN" altLang="en-US" sz="2000" dirty="0" smtClean="0"/>
              <a:t>用收方的公开钥对消息</a:t>
            </a:r>
            <a:r>
              <a:rPr lang="en-US" altLang="zh-CN" sz="2000" i="1" dirty="0" smtClean="0"/>
              <a:t>m</a:t>
            </a:r>
            <a:r>
              <a:rPr lang="zh-CN" altLang="en-US" sz="2000" dirty="0" smtClean="0">
                <a:solidFill>
                  <a:srgbClr val="0000FF"/>
                </a:solidFill>
              </a:rPr>
              <a:t>加密</a:t>
            </a:r>
            <a:r>
              <a:rPr lang="zh-CN" altLang="en-US" sz="2000" dirty="0" smtClean="0"/>
              <a:t>以产生密文</a:t>
            </a:r>
            <a:r>
              <a:rPr lang="en-US" altLang="zh-CN" sz="2000" i="1" dirty="0" smtClean="0"/>
              <a:t>c</a:t>
            </a:r>
            <a:r>
              <a:rPr lang="zh-CN" altLang="en-US" sz="2000" dirty="0" smtClean="0"/>
              <a:t>，即</a:t>
            </a:r>
            <a:r>
              <a:rPr lang="en-US" altLang="zh-CN" sz="2000" i="1" dirty="0" smtClean="0"/>
              <a:t>c</a:t>
            </a:r>
            <a:r>
              <a:rPr lang="en-US" altLang="zh-CN" sz="2000" dirty="0" smtClean="0"/>
              <a:t>=</a:t>
            </a:r>
            <a:r>
              <a:rPr lang="en-US" altLang="zh-CN" sz="2000" i="1" dirty="0" smtClean="0"/>
              <a:t>E</a:t>
            </a:r>
            <a:r>
              <a:rPr lang="en-US" altLang="zh-CN" sz="2000" i="1" baseline="-25000" dirty="0" smtClean="0"/>
              <a:t>PKB</a:t>
            </a:r>
            <a:r>
              <a:rPr lang="en-US" altLang="zh-CN" sz="2000" dirty="0" smtClean="0"/>
              <a:t>[</a:t>
            </a:r>
            <a:r>
              <a:rPr lang="en-US" altLang="zh-CN" sz="2000" i="1" dirty="0" smtClean="0"/>
              <a:t>m</a:t>
            </a:r>
            <a:r>
              <a:rPr lang="en-US" altLang="zh-CN" sz="2000" dirty="0" smtClean="0"/>
              <a:t>]</a:t>
            </a:r>
            <a:r>
              <a:rPr lang="zh-CN" altLang="en-US" sz="2000" dirty="0" smtClean="0"/>
              <a:t>在</a:t>
            </a:r>
            <a:r>
              <a:rPr lang="zh-CN" altLang="en-US" sz="2000" dirty="0" smtClean="0">
                <a:solidFill>
                  <a:srgbClr val="0000FF"/>
                </a:solidFill>
              </a:rPr>
              <a:t>计算上是容易的</a:t>
            </a:r>
            <a:endParaRPr lang="zh-CN" altLang="en-US" sz="2000" dirty="0" smtClean="0"/>
          </a:p>
          <a:p>
            <a:pPr lvl="1" eaLnBrk="1" hangingPunct="1">
              <a:lnSpc>
                <a:spcPct val="110000"/>
              </a:lnSpc>
            </a:pPr>
            <a:r>
              <a:rPr lang="zh-CN" altLang="en-US" sz="2000" dirty="0" smtClean="0"/>
              <a:t>③ </a:t>
            </a:r>
            <a:r>
              <a:rPr lang="zh-CN" altLang="en-US" sz="2000" dirty="0" smtClean="0">
                <a:solidFill>
                  <a:srgbClr val="0000FF"/>
                </a:solidFill>
              </a:rPr>
              <a:t>收方</a:t>
            </a:r>
            <a:r>
              <a:rPr lang="en-US" altLang="zh-CN" sz="2000" dirty="0" smtClean="0"/>
              <a:t>B</a:t>
            </a:r>
            <a:r>
              <a:rPr lang="zh-CN" altLang="en-US" sz="2000" dirty="0" smtClean="0"/>
              <a:t>用自己的秘密钥对</a:t>
            </a:r>
            <a:r>
              <a:rPr lang="en-US" altLang="zh-CN" sz="2000" dirty="0" smtClean="0"/>
              <a:t>c</a:t>
            </a:r>
            <a:r>
              <a:rPr lang="zh-CN" altLang="en-US" sz="2000" dirty="0" smtClean="0">
                <a:solidFill>
                  <a:srgbClr val="0000FF"/>
                </a:solidFill>
              </a:rPr>
              <a:t>解密</a:t>
            </a:r>
            <a:r>
              <a:rPr lang="zh-CN" altLang="en-US" sz="2000" dirty="0" smtClean="0"/>
              <a:t>，即</a:t>
            </a:r>
            <a:r>
              <a:rPr lang="en-US" altLang="zh-CN" sz="2000" i="1" dirty="0" smtClean="0"/>
              <a:t>m</a:t>
            </a:r>
            <a:r>
              <a:rPr lang="en-US" altLang="zh-CN" sz="2000" dirty="0" smtClean="0"/>
              <a:t>=</a:t>
            </a:r>
            <a:r>
              <a:rPr lang="en-US" altLang="zh-CN" sz="2000" i="1" dirty="0" smtClean="0"/>
              <a:t>D</a:t>
            </a:r>
            <a:r>
              <a:rPr lang="en-US" altLang="zh-CN" sz="2000" i="1" baseline="-25000" dirty="0" smtClean="0"/>
              <a:t>SKB</a:t>
            </a:r>
            <a:r>
              <a:rPr lang="en-US" altLang="zh-CN" sz="2000" dirty="0" smtClean="0"/>
              <a:t>[</a:t>
            </a:r>
            <a:r>
              <a:rPr lang="en-US" altLang="zh-CN" sz="2000" i="1" dirty="0" smtClean="0"/>
              <a:t>c</a:t>
            </a:r>
            <a:r>
              <a:rPr lang="en-US" altLang="zh-CN" sz="2000" dirty="0" smtClean="0"/>
              <a:t>]</a:t>
            </a:r>
            <a:r>
              <a:rPr lang="zh-CN" altLang="en-US" sz="2000" dirty="0" smtClean="0"/>
              <a:t>在</a:t>
            </a:r>
            <a:r>
              <a:rPr lang="zh-CN" altLang="en-US" sz="2000" dirty="0" smtClean="0">
                <a:solidFill>
                  <a:srgbClr val="0000FF"/>
                </a:solidFill>
              </a:rPr>
              <a:t>计算上是容易</a:t>
            </a:r>
            <a:r>
              <a:rPr lang="zh-CN" altLang="en-US" sz="2000" dirty="0" smtClean="0"/>
              <a:t>的</a:t>
            </a:r>
          </a:p>
          <a:p>
            <a:pPr lvl="1" eaLnBrk="1" hangingPunct="1">
              <a:lnSpc>
                <a:spcPct val="110000"/>
              </a:lnSpc>
            </a:pPr>
            <a:r>
              <a:rPr lang="zh-CN" altLang="en-US" sz="2000" dirty="0" smtClean="0"/>
              <a:t>④ </a:t>
            </a:r>
            <a:r>
              <a:rPr lang="zh-CN" altLang="en-US" sz="2000" dirty="0" smtClean="0">
                <a:solidFill>
                  <a:srgbClr val="0000FF"/>
                </a:solidFill>
              </a:rPr>
              <a:t>敌手</a:t>
            </a:r>
            <a:r>
              <a:rPr lang="zh-CN" altLang="en-US" sz="2000" dirty="0" smtClean="0"/>
              <a:t>由</a:t>
            </a:r>
            <a:r>
              <a:rPr lang="en-US" altLang="zh-CN" sz="2000" dirty="0" smtClean="0"/>
              <a:t>B</a:t>
            </a:r>
            <a:r>
              <a:rPr lang="zh-CN" altLang="en-US" sz="2000" dirty="0" smtClean="0"/>
              <a:t>的公开钥</a:t>
            </a:r>
            <a:r>
              <a:rPr lang="en-US" altLang="zh-CN" sz="2000" i="1" dirty="0" smtClean="0"/>
              <a:t>PK</a:t>
            </a:r>
            <a:r>
              <a:rPr lang="en-US" altLang="zh-CN" sz="2000" i="1" baseline="-25000" dirty="0" smtClean="0"/>
              <a:t>B</a:t>
            </a:r>
            <a:r>
              <a:rPr lang="zh-CN" altLang="en-US" sz="2000" dirty="0" smtClean="0">
                <a:solidFill>
                  <a:srgbClr val="0000FF"/>
                </a:solidFill>
              </a:rPr>
              <a:t>求秘密钥</a:t>
            </a:r>
            <a:r>
              <a:rPr lang="en-US" altLang="zh-CN" sz="2000" i="1" dirty="0" smtClean="0"/>
              <a:t>SK</a:t>
            </a:r>
            <a:r>
              <a:rPr lang="en-US" altLang="zh-CN" sz="2000" i="1" baseline="-25000" dirty="0" smtClean="0"/>
              <a:t>B</a:t>
            </a:r>
            <a:r>
              <a:rPr lang="zh-CN" altLang="en-US" sz="2000" dirty="0" smtClean="0"/>
              <a:t>在</a:t>
            </a:r>
            <a:r>
              <a:rPr lang="zh-CN" altLang="en-US" sz="2000" dirty="0" smtClean="0">
                <a:solidFill>
                  <a:srgbClr val="0000FF"/>
                </a:solidFill>
              </a:rPr>
              <a:t>计算上是不可行</a:t>
            </a:r>
            <a:r>
              <a:rPr lang="zh-CN" altLang="en-US" sz="2000" dirty="0" smtClean="0"/>
              <a:t>的</a:t>
            </a:r>
          </a:p>
          <a:p>
            <a:pPr lvl="1" eaLnBrk="1" hangingPunct="1">
              <a:lnSpc>
                <a:spcPct val="110000"/>
              </a:lnSpc>
            </a:pPr>
            <a:r>
              <a:rPr lang="zh-CN" altLang="en-US" sz="2000" dirty="0" smtClean="0"/>
              <a:t>⑤ </a:t>
            </a:r>
            <a:r>
              <a:rPr lang="zh-CN" altLang="en-US" sz="2000" dirty="0" smtClean="0">
                <a:solidFill>
                  <a:srgbClr val="0000FF"/>
                </a:solidFill>
              </a:rPr>
              <a:t>敌手</a:t>
            </a:r>
            <a:r>
              <a:rPr lang="zh-CN" altLang="en-US" sz="2000" dirty="0" smtClean="0"/>
              <a:t>由密文</a:t>
            </a:r>
            <a:r>
              <a:rPr lang="en-US" altLang="zh-CN" sz="2000" i="1" dirty="0" smtClean="0"/>
              <a:t>c</a:t>
            </a:r>
            <a:r>
              <a:rPr lang="zh-CN" altLang="en-US" sz="2000" dirty="0" smtClean="0"/>
              <a:t>和</a:t>
            </a:r>
            <a:r>
              <a:rPr lang="en-US" altLang="zh-CN" sz="2000" dirty="0" smtClean="0"/>
              <a:t>B</a:t>
            </a:r>
            <a:r>
              <a:rPr lang="zh-CN" altLang="en-US" sz="2000" dirty="0" smtClean="0"/>
              <a:t>的公开钥</a:t>
            </a:r>
            <a:r>
              <a:rPr lang="en-US" altLang="zh-CN" sz="2000" i="1" dirty="0" smtClean="0"/>
              <a:t>PK</a:t>
            </a:r>
            <a:r>
              <a:rPr lang="en-US" altLang="zh-CN" sz="2000" i="1" baseline="-25000" dirty="0" smtClean="0"/>
              <a:t>B</a:t>
            </a:r>
            <a:r>
              <a:rPr lang="zh-CN" altLang="en-US" sz="2000" dirty="0" smtClean="0">
                <a:solidFill>
                  <a:srgbClr val="0000FF"/>
                </a:solidFill>
              </a:rPr>
              <a:t>恢复明文</a:t>
            </a:r>
            <a:r>
              <a:rPr lang="en-US" altLang="zh-CN" sz="2000" i="1" dirty="0" smtClean="0"/>
              <a:t>m</a:t>
            </a:r>
            <a:r>
              <a:rPr lang="zh-CN" altLang="en-US" sz="2000" dirty="0" smtClean="0"/>
              <a:t>在</a:t>
            </a:r>
            <a:r>
              <a:rPr lang="zh-CN" altLang="en-US" sz="2000" dirty="0" smtClean="0">
                <a:solidFill>
                  <a:srgbClr val="0000FF"/>
                </a:solidFill>
              </a:rPr>
              <a:t>计算上是不可行</a:t>
            </a:r>
            <a:r>
              <a:rPr lang="zh-CN" altLang="en-US" sz="2000" dirty="0" smtClean="0"/>
              <a:t>的</a:t>
            </a:r>
          </a:p>
          <a:p>
            <a:pPr lvl="1" eaLnBrk="1" hangingPunct="1">
              <a:lnSpc>
                <a:spcPct val="110000"/>
              </a:lnSpc>
            </a:pPr>
            <a:r>
              <a:rPr lang="zh-CN" altLang="en-US" sz="2000" dirty="0" smtClean="0"/>
              <a:t>⑥ </a:t>
            </a:r>
            <a:r>
              <a:rPr lang="zh-CN" altLang="en-US" sz="2000" dirty="0" smtClean="0">
                <a:solidFill>
                  <a:srgbClr val="0000FF"/>
                </a:solidFill>
              </a:rPr>
              <a:t>加、解密次序可换</a:t>
            </a:r>
            <a:r>
              <a:rPr lang="zh-CN" altLang="en-US" sz="2000" dirty="0" smtClean="0"/>
              <a:t>，即</a:t>
            </a:r>
            <a:r>
              <a:rPr lang="en-US" altLang="zh-CN" sz="2000" i="1" dirty="0" smtClean="0"/>
              <a:t>E</a:t>
            </a:r>
            <a:r>
              <a:rPr lang="en-US" altLang="zh-CN" sz="2000" i="1" baseline="-25000" dirty="0" smtClean="0"/>
              <a:t>PKB</a:t>
            </a:r>
            <a:r>
              <a:rPr lang="en-US" altLang="zh-CN" sz="2000" dirty="0" smtClean="0"/>
              <a:t>[</a:t>
            </a:r>
            <a:r>
              <a:rPr lang="en-US" altLang="zh-CN" sz="2000" i="1" dirty="0" smtClean="0"/>
              <a:t>D</a:t>
            </a:r>
            <a:r>
              <a:rPr lang="en-US" altLang="zh-CN" sz="2000" i="1" baseline="-25000" dirty="0" smtClean="0"/>
              <a:t>SKB</a:t>
            </a:r>
            <a:r>
              <a:rPr lang="en-US" altLang="zh-CN" sz="2000" dirty="0" smtClean="0"/>
              <a:t>(</a:t>
            </a:r>
            <a:r>
              <a:rPr lang="en-US" altLang="zh-CN" sz="2000" i="1" dirty="0" smtClean="0"/>
              <a:t>m</a:t>
            </a:r>
            <a:r>
              <a:rPr lang="en-US" altLang="zh-CN" sz="2000" dirty="0" smtClean="0"/>
              <a:t>)]=</a:t>
            </a:r>
            <a:r>
              <a:rPr lang="en-US" altLang="zh-CN" sz="2000" i="1" dirty="0" smtClean="0"/>
              <a:t>D</a:t>
            </a:r>
            <a:r>
              <a:rPr lang="en-US" altLang="zh-CN" sz="2000" i="1" baseline="-25000" dirty="0" smtClean="0"/>
              <a:t>SKB</a:t>
            </a:r>
            <a:r>
              <a:rPr lang="en-US" altLang="zh-CN" sz="2000" dirty="0" smtClean="0"/>
              <a:t>[</a:t>
            </a:r>
            <a:r>
              <a:rPr lang="en-US" altLang="zh-CN" sz="2000" i="1" dirty="0" smtClean="0"/>
              <a:t>E</a:t>
            </a:r>
            <a:r>
              <a:rPr lang="en-US" altLang="zh-CN" sz="2000" i="1" baseline="-25000" dirty="0" smtClean="0"/>
              <a:t>PKB</a:t>
            </a:r>
            <a:r>
              <a:rPr lang="en-US" altLang="zh-CN" sz="2000" dirty="0" smtClean="0"/>
              <a:t> (</a:t>
            </a:r>
            <a:r>
              <a:rPr lang="en-US" altLang="zh-CN" sz="2000" i="1" dirty="0" smtClean="0"/>
              <a:t>m</a:t>
            </a:r>
            <a:r>
              <a:rPr lang="en-US" altLang="zh-CN" sz="2000" dirty="0" smtClean="0"/>
              <a:t>)]</a:t>
            </a:r>
          </a:p>
          <a:p>
            <a:pPr eaLnBrk="1" hangingPunct="1">
              <a:lnSpc>
                <a:spcPct val="110000"/>
              </a:lnSpc>
            </a:pPr>
            <a:r>
              <a:rPr lang="zh-CN" altLang="en-US" sz="2000" dirty="0" smtClean="0"/>
              <a:t>其中最后一条虽然非常有用，但不是对所有的算法都作要求。在构建盲签字等算法时需要类似要求</a:t>
            </a:r>
          </a:p>
          <a:p>
            <a:pPr eaLnBrk="1" hangingPunct="1">
              <a:lnSpc>
                <a:spcPct val="110000"/>
              </a:lnSpc>
            </a:pPr>
            <a:r>
              <a:rPr lang="zh-CN" altLang="en-US" sz="2400" dirty="0" smtClean="0"/>
              <a:t>以上要求的本质之处在于要求一个</a:t>
            </a:r>
            <a:r>
              <a:rPr lang="zh-CN" altLang="en-US" sz="2400" dirty="0" smtClean="0">
                <a:solidFill>
                  <a:srgbClr val="0000FF"/>
                </a:solidFill>
              </a:rPr>
              <a:t>陷门单向函数</a:t>
            </a:r>
            <a:r>
              <a:rPr lang="zh-CN" altLang="en-US" sz="2400" dirty="0" smtClean="0"/>
              <a:t>。 </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spcBef>
                <a:spcPts val="600"/>
              </a:spcBef>
            </a:pPr>
            <a:r>
              <a:rPr lang="zh-CN" altLang="en-US" sz="2400" dirty="0" smtClean="0">
                <a:latin typeface="Times New Roman" pitchFamily="18" charset="0"/>
              </a:rPr>
              <a:t>单向函数</a:t>
            </a:r>
          </a:p>
          <a:p>
            <a:pPr lvl="1" eaLnBrk="1" hangingPunct="1">
              <a:lnSpc>
                <a:spcPct val="110000"/>
              </a:lnSpc>
              <a:spcBef>
                <a:spcPts val="600"/>
              </a:spcBef>
            </a:pPr>
            <a:r>
              <a:rPr lang="zh-CN" altLang="en-US" sz="2000" dirty="0" smtClean="0">
                <a:solidFill>
                  <a:srgbClr val="0000FF"/>
                </a:solidFill>
                <a:latin typeface="Times New Roman" pitchFamily="18" charset="0"/>
              </a:rPr>
              <a:t>两个集合</a:t>
            </a:r>
            <a:r>
              <a:rPr lang="en-US" altLang="zh-CN" sz="2000" dirty="0" smtClean="0">
                <a:solidFill>
                  <a:srgbClr val="0000FF"/>
                </a:solidFill>
                <a:latin typeface="Times New Roman" pitchFamily="18" charset="0"/>
              </a:rPr>
              <a:t>X</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Y</a:t>
            </a:r>
            <a:r>
              <a:rPr lang="zh-CN" altLang="en-US" sz="2000" dirty="0" smtClean="0">
                <a:solidFill>
                  <a:srgbClr val="0000FF"/>
                </a:solidFill>
                <a:latin typeface="Times New Roman" pitchFamily="18" charset="0"/>
              </a:rPr>
              <a:t>之间的一个映射</a:t>
            </a:r>
            <a:r>
              <a:rPr lang="zh-CN" altLang="en-US" sz="2000" dirty="0" smtClean="0">
                <a:latin typeface="Times New Roman" pitchFamily="18" charset="0"/>
              </a:rPr>
              <a:t>，使得</a:t>
            </a:r>
            <a:r>
              <a:rPr lang="en-US" altLang="zh-CN" sz="2000" dirty="0" smtClean="0">
                <a:latin typeface="Times New Roman" pitchFamily="18" charset="0"/>
              </a:rPr>
              <a:t>Y</a:t>
            </a:r>
            <a:r>
              <a:rPr lang="zh-CN" altLang="en-US" sz="2000" dirty="0" smtClean="0">
                <a:latin typeface="Times New Roman" pitchFamily="18" charset="0"/>
              </a:rPr>
              <a:t>中每一元素</a:t>
            </a:r>
            <a:r>
              <a:rPr lang="en-US" altLang="zh-CN" sz="2000" dirty="0" smtClean="0">
                <a:latin typeface="Times New Roman" pitchFamily="18" charset="0"/>
              </a:rPr>
              <a:t>y</a:t>
            </a:r>
            <a:r>
              <a:rPr lang="zh-CN" altLang="en-US" sz="2000" dirty="0" smtClean="0">
                <a:latin typeface="Times New Roman" pitchFamily="18" charset="0"/>
              </a:rPr>
              <a:t>都有惟一的一个原像</a:t>
            </a:r>
            <a:r>
              <a:rPr lang="en-US" altLang="zh-CN" sz="2000" dirty="0" err="1" smtClean="0">
                <a:latin typeface="Times New Roman" pitchFamily="18" charset="0"/>
              </a:rPr>
              <a:t>x∈X</a:t>
            </a:r>
            <a:r>
              <a:rPr lang="zh-CN" altLang="en-US" sz="2000" dirty="0" smtClean="0">
                <a:latin typeface="Times New Roman" pitchFamily="18" charset="0"/>
              </a:rPr>
              <a:t>，且由</a:t>
            </a:r>
            <a:r>
              <a:rPr lang="en-US" altLang="zh-CN" sz="2000" dirty="0" smtClean="0">
                <a:latin typeface="Times New Roman" pitchFamily="18" charset="0"/>
              </a:rPr>
              <a:t>x</a:t>
            </a:r>
            <a:r>
              <a:rPr lang="zh-CN" altLang="en-US" sz="2000" dirty="0" smtClean="0">
                <a:latin typeface="Times New Roman" pitchFamily="18" charset="0"/>
              </a:rPr>
              <a:t>易于计算它的像</a:t>
            </a:r>
            <a:r>
              <a:rPr lang="en-US" altLang="zh-CN" sz="2000" dirty="0" smtClean="0">
                <a:latin typeface="Times New Roman" pitchFamily="18" charset="0"/>
              </a:rPr>
              <a:t>y</a:t>
            </a:r>
            <a:r>
              <a:rPr lang="zh-CN" altLang="en-US" sz="2000" dirty="0" smtClean="0">
                <a:latin typeface="Times New Roman" pitchFamily="18" charset="0"/>
              </a:rPr>
              <a:t>，由</a:t>
            </a:r>
            <a:r>
              <a:rPr lang="en-US" altLang="zh-CN" sz="2000" dirty="0" smtClean="0">
                <a:latin typeface="Times New Roman" pitchFamily="18" charset="0"/>
              </a:rPr>
              <a:t>y</a:t>
            </a:r>
            <a:r>
              <a:rPr lang="zh-CN" altLang="en-US" sz="2000" dirty="0" smtClean="0">
                <a:latin typeface="Times New Roman" pitchFamily="18" charset="0"/>
              </a:rPr>
              <a:t>计算它的原像</a:t>
            </a:r>
            <a:r>
              <a:rPr lang="en-US" altLang="zh-CN" sz="2000" dirty="0" smtClean="0">
                <a:latin typeface="Times New Roman" pitchFamily="18" charset="0"/>
              </a:rPr>
              <a:t>x</a:t>
            </a:r>
            <a:r>
              <a:rPr lang="zh-CN" altLang="en-US" sz="2000" dirty="0" smtClean="0">
                <a:latin typeface="Times New Roman" pitchFamily="18" charset="0"/>
              </a:rPr>
              <a:t>是不可行的</a:t>
            </a:r>
          </a:p>
          <a:p>
            <a:pPr lvl="1" eaLnBrk="1" hangingPunct="1">
              <a:lnSpc>
                <a:spcPct val="110000"/>
              </a:lnSpc>
              <a:spcBef>
                <a:spcPts val="600"/>
              </a:spcBef>
            </a:pPr>
            <a:r>
              <a:rPr lang="zh-CN" altLang="en-US" sz="2000" dirty="0" smtClean="0">
                <a:solidFill>
                  <a:srgbClr val="0000FF"/>
                </a:solidFill>
                <a:latin typeface="Times New Roman" pitchFamily="18" charset="0"/>
              </a:rPr>
              <a:t>“易于计算”是指函数值能在其输入</a:t>
            </a:r>
            <a:r>
              <a:rPr lang="zh-CN" altLang="en-US" sz="2000" dirty="0" smtClean="0">
                <a:solidFill>
                  <a:srgbClr val="0000FF"/>
                </a:solidFill>
                <a:latin typeface="Times New Roman" pitchFamily="18" charset="0"/>
              </a:rPr>
              <a:t>长度</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的</a:t>
            </a:r>
            <a:r>
              <a:rPr lang="zh-CN" altLang="en-US" sz="2000" dirty="0" smtClean="0">
                <a:solidFill>
                  <a:srgbClr val="0000FF"/>
                </a:solidFill>
                <a:latin typeface="Times New Roman" pitchFamily="18" charset="0"/>
              </a:rPr>
              <a:t>多项式时间内求出</a:t>
            </a:r>
            <a:r>
              <a:rPr lang="zh-CN" altLang="en-US" sz="2000" dirty="0" smtClean="0">
                <a:latin typeface="Times New Roman" pitchFamily="18" charset="0"/>
              </a:rPr>
              <a:t>，</a:t>
            </a:r>
            <a:r>
              <a:rPr lang="zh-CN" altLang="en-US" sz="2000" dirty="0" smtClean="0">
                <a:latin typeface="Times New Roman" pitchFamily="18" charset="0"/>
              </a:rPr>
              <a:t>即</a:t>
            </a:r>
            <a:r>
              <a:rPr lang="zh-CN" altLang="en-US" sz="2000" dirty="0" smtClean="0">
                <a:solidFill>
                  <a:srgbClr val="0000FF"/>
                </a:solidFill>
                <a:latin typeface="Times New Roman" pitchFamily="18" charset="0"/>
              </a:rPr>
              <a:t>求</a:t>
            </a:r>
            <a:r>
              <a:rPr lang="zh-CN" altLang="en-US" sz="2000" dirty="0" smtClean="0">
                <a:solidFill>
                  <a:srgbClr val="0000FF"/>
                </a:solidFill>
                <a:latin typeface="Times New Roman" pitchFamily="18" charset="0"/>
              </a:rPr>
              <a:t>函数值的</a:t>
            </a:r>
            <a:r>
              <a:rPr lang="zh-CN" altLang="en-US" sz="2000" dirty="0" smtClean="0">
                <a:solidFill>
                  <a:srgbClr val="0000FF"/>
                </a:solidFill>
                <a:latin typeface="Times New Roman" pitchFamily="18" charset="0"/>
              </a:rPr>
              <a:t>计算时间复杂度</a:t>
            </a:r>
            <a:r>
              <a:rPr lang="en-US" altLang="zh-CN" sz="2000" dirty="0" smtClean="0">
                <a:solidFill>
                  <a:srgbClr val="0000FF"/>
                </a:solidFill>
                <a:latin typeface="Times New Roman" pitchFamily="18" charset="0"/>
              </a:rPr>
              <a:t>O(</a:t>
            </a:r>
            <a:r>
              <a:rPr lang="en-US" altLang="zh-CN" sz="2000" i="1" dirty="0" err="1" smtClean="0">
                <a:solidFill>
                  <a:srgbClr val="0000FF"/>
                </a:solidFill>
                <a:latin typeface="Times New Roman" pitchFamily="18" charset="0"/>
              </a:rPr>
              <a:t>n</a:t>
            </a:r>
            <a:r>
              <a:rPr lang="en-US" altLang="zh-CN" sz="2000" i="1" baseline="30000" dirty="0" err="1" smtClean="0">
                <a:solidFill>
                  <a:srgbClr val="0000FF"/>
                </a:solidFill>
                <a:latin typeface="Times New Roman" pitchFamily="18" charset="0"/>
              </a:rPr>
              <a:t>a</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其中</a:t>
            </a:r>
            <a:r>
              <a:rPr lang="en-US" altLang="zh-CN" sz="2000" i="1" dirty="0" smtClean="0">
                <a:latin typeface="Times New Roman" pitchFamily="18" charset="0"/>
              </a:rPr>
              <a:t>a</a:t>
            </a:r>
            <a:r>
              <a:rPr lang="zh-CN" altLang="en-US" sz="2000" dirty="0" smtClean="0">
                <a:latin typeface="Times New Roman" pitchFamily="18" charset="0"/>
              </a:rPr>
              <a:t>是一固定的常数</a:t>
            </a:r>
          </a:p>
          <a:p>
            <a:pPr lvl="1" eaLnBrk="1" hangingPunct="1">
              <a:lnSpc>
                <a:spcPct val="110000"/>
              </a:lnSpc>
              <a:spcBef>
                <a:spcPts val="600"/>
              </a:spcBef>
            </a:pPr>
            <a:r>
              <a:rPr lang="zh-CN" altLang="en-US" sz="2000" dirty="0" smtClean="0">
                <a:latin typeface="Times New Roman" pitchFamily="18" charset="0"/>
              </a:rPr>
              <a:t>这时称求函数值的算法属于多项式类</a:t>
            </a:r>
            <a:r>
              <a:rPr lang="en-US" altLang="zh-CN" sz="2000" i="1" dirty="0" smtClean="0">
                <a:latin typeface="Times New Roman" pitchFamily="18" charset="0"/>
              </a:rPr>
              <a:t>P</a:t>
            </a:r>
            <a:r>
              <a:rPr lang="zh-CN" altLang="en-US" sz="2000" dirty="0" smtClean="0">
                <a:latin typeface="Times New Roman" pitchFamily="18" charset="0"/>
              </a:rPr>
              <a:t>，否则就是不可行的，例如，函数的输入是</a:t>
            </a:r>
            <a:r>
              <a:rPr lang="en-US" altLang="zh-CN" sz="2000" dirty="0" smtClean="0">
                <a:latin typeface="Times New Roman" pitchFamily="18" charset="0"/>
              </a:rPr>
              <a:t>n</a:t>
            </a:r>
            <a:r>
              <a:rPr lang="zh-CN" altLang="en-US" sz="2000" dirty="0" smtClean="0">
                <a:latin typeface="Times New Roman" pitchFamily="18" charset="0"/>
              </a:rPr>
              <a:t>比特，</a:t>
            </a:r>
            <a:r>
              <a:rPr lang="zh-CN" altLang="en-US" sz="2000" dirty="0" smtClean="0">
                <a:solidFill>
                  <a:srgbClr val="0000FF"/>
                </a:solidFill>
                <a:latin typeface="Times New Roman" pitchFamily="18" charset="0"/>
              </a:rPr>
              <a:t>如果求函数值所用的时间是</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的某个倍数</a:t>
            </a:r>
            <a:r>
              <a:rPr lang="zh-CN" altLang="en-US" sz="2000" dirty="0" smtClean="0">
                <a:latin typeface="Times New Roman" pitchFamily="18" charset="0"/>
              </a:rPr>
              <a:t>，则认为求函数值是</a:t>
            </a:r>
            <a:r>
              <a:rPr lang="zh-CN" altLang="en-US" sz="2000" dirty="0" smtClean="0">
                <a:solidFill>
                  <a:srgbClr val="0000FF"/>
                </a:solidFill>
                <a:latin typeface="Times New Roman" pitchFamily="18" charset="0"/>
              </a:rPr>
              <a:t>不可行</a:t>
            </a:r>
            <a:r>
              <a:rPr lang="zh-CN" altLang="en-US" sz="2000" dirty="0" smtClean="0">
                <a:latin typeface="Times New Roman" pitchFamily="18" charset="0"/>
              </a:rPr>
              <a:t>的。</a:t>
            </a:r>
            <a:endParaRPr lang="en-US" altLang="zh-CN" sz="2000" dirty="0" smtClean="0">
              <a:latin typeface="Times New Roman" pitchFamily="18" charset="0"/>
            </a:endParaRPr>
          </a:p>
          <a:p>
            <a:pPr eaLnBrk="1" hangingPunct="1">
              <a:spcBef>
                <a:spcPts val="600"/>
              </a:spcBef>
            </a:pPr>
            <a:r>
              <a:rPr lang="zh-CN" altLang="en-US" sz="2000" dirty="0" smtClean="0">
                <a:latin typeface="Times New Roman" pitchFamily="18" charset="0"/>
              </a:rPr>
              <a:t>易于计算和不可行两个概念与计算复杂性理论中复杂度的概念极为相似，然而又存在着</a:t>
            </a:r>
            <a:r>
              <a:rPr lang="zh-CN" altLang="en-US" sz="2000" dirty="0" smtClean="0">
                <a:solidFill>
                  <a:srgbClr val="0000FF"/>
                </a:solidFill>
                <a:latin typeface="Times New Roman" pitchFamily="18" charset="0"/>
              </a:rPr>
              <a:t>本质的区别</a:t>
            </a:r>
            <a:endParaRPr lang="zh-CN" altLang="en-US" sz="2000" dirty="0" smtClean="0">
              <a:latin typeface="Times New Roman" pitchFamily="18" charset="0"/>
            </a:endParaRPr>
          </a:p>
          <a:p>
            <a:pPr lvl="1" eaLnBrk="1" hangingPunct="1">
              <a:spcBef>
                <a:spcPts val="600"/>
              </a:spcBef>
            </a:pPr>
            <a:r>
              <a:rPr lang="zh-CN" altLang="en-US" sz="2000" dirty="0" smtClean="0">
                <a:latin typeface="Times New Roman" pitchFamily="18" charset="0"/>
              </a:rPr>
              <a:t>在复杂性理论中，算法的复杂度是以算法</a:t>
            </a:r>
            <a:r>
              <a:rPr lang="zh-CN" altLang="en-US" sz="2000" dirty="0" smtClean="0">
                <a:solidFill>
                  <a:srgbClr val="0000FF"/>
                </a:solidFill>
                <a:latin typeface="Times New Roman" pitchFamily="18" charset="0"/>
              </a:rPr>
              <a:t>在最坏情况或平均情况时</a:t>
            </a:r>
            <a:r>
              <a:rPr lang="zh-CN" altLang="en-US" sz="2000" dirty="0" smtClean="0">
                <a:latin typeface="Times New Roman" pitchFamily="18" charset="0"/>
              </a:rPr>
              <a:t>的复杂度来度量的。这时可能对某些情况很容易求解，复杂度很低</a:t>
            </a:r>
          </a:p>
          <a:p>
            <a:pPr lvl="1" eaLnBrk="1" hangingPunct="1">
              <a:spcBef>
                <a:spcPts val="600"/>
              </a:spcBef>
            </a:pPr>
            <a:r>
              <a:rPr lang="zh-CN" altLang="en-US" sz="2000" dirty="0" smtClean="0">
                <a:latin typeface="Times New Roman" pitchFamily="18" charset="0"/>
              </a:rPr>
              <a:t>而在此所说的两个概念是指算法在</a:t>
            </a:r>
            <a:r>
              <a:rPr lang="zh-CN" altLang="en-US" sz="2000" dirty="0" smtClean="0">
                <a:solidFill>
                  <a:srgbClr val="0000FF"/>
                </a:solidFill>
                <a:latin typeface="Times New Roman" pitchFamily="18" charset="0"/>
              </a:rPr>
              <a:t>几乎所有情况下的情形</a:t>
            </a:r>
            <a:endParaRPr lang="zh-CN" altLang="en-US" sz="2000" dirty="0" smtClean="0"/>
          </a:p>
          <a:p>
            <a:pPr lvl="1" eaLnBrk="1" hangingPunct="1">
              <a:lnSpc>
                <a:spcPct val="110000"/>
              </a:lnSpc>
              <a:spcBef>
                <a:spcPts val="600"/>
              </a:spcBef>
            </a:pPr>
            <a:endParaRPr lang="zh-CN" altLang="en-US"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zh-CN" altLang="en-US" dirty="0" smtClean="0">
                <a:latin typeface="Times New Roman" pitchFamily="18" charset="0"/>
              </a:rPr>
              <a:t>陷门单向函数</a:t>
            </a:r>
          </a:p>
          <a:p>
            <a:pPr lvl="1" eaLnBrk="1" hangingPunct="1"/>
            <a:r>
              <a:rPr lang="zh-CN" altLang="en-US" dirty="0" smtClean="0">
                <a:solidFill>
                  <a:srgbClr val="0000FF"/>
                </a:solidFill>
                <a:latin typeface="Times New Roman" pitchFamily="18" charset="0"/>
              </a:rPr>
              <a:t>称一个函数是陷门单向函数</a:t>
            </a:r>
            <a:r>
              <a:rPr lang="zh-CN" altLang="en-US" dirty="0" smtClean="0">
                <a:latin typeface="Times New Roman" pitchFamily="18" charset="0"/>
              </a:rPr>
              <a:t>，是指该函数</a:t>
            </a:r>
            <a:r>
              <a:rPr lang="zh-CN" altLang="en-US" dirty="0" smtClean="0">
                <a:solidFill>
                  <a:srgbClr val="0000FF"/>
                </a:solidFill>
                <a:latin typeface="Times New Roman" pitchFamily="18" charset="0"/>
              </a:rPr>
              <a:t>是易于计算的</a:t>
            </a:r>
            <a:r>
              <a:rPr lang="zh-CN" altLang="en-US" dirty="0" smtClean="0">
                <a:latin typeface="Times New Roman" pitchFamily="18" charset="0"/>
              </a:rPr>
              <a:t>，但</a:t>
            </a:r>
            <a:r>
              <a:rPr lang="zh-CN" altLang="en-US" dirty="0" smtClean="0">
                <a:solidFill>
                  <a:srgbClr val="0000FF"/>
                </a:solidFill>
                <a:latin typeface="Times New Roman" pitchFamily="18" charset="0"/>
              </a:rPr>
              <a:t>求它的逆是不可行的</a:t>
            </a:r>
            <a:r>
              <a:rPr lang="zh-CN" altLang="en-US" dirty="0" smtClean="0">
                <a:latin typeface="Times New Roman" pitchFamily="18" charset="0"/>
              </a:rPr>
              <a:t>，</a:t>
            </a:r>
            <a:r>
              <a:rPr lang="zh-CN" altLang="en-US" dirty="0" smtClean="0">
                <a:solidFill>
                  <a:srgbClr val="0000FF"/>
                </a:solidFill>
                <a:latin typeface="Times New Roman" pitchFamily="18" charset="0"/>
              </a:rPr>
              <a:t>除非再已知某些附加信息</a:t>
            </a:r>
            <a:r>
              <a:rPr lang="zh-CN" altLang="en-US" dirty="0" smtClean="0">
                <a:latin typeface="Times New Roman" pitchFamily="18" charset="0"/>
              </a:rPr>
              <a:t>。当附加信息给定后，求逆可在多项式时间完成</a:t>
            </a:r>
          </a:p>
          <a:p>
            <a:pPr eaLnBrk="1" hangingPunct="1"/>
            <a:r>
              <a:rPr lang="zh-CN" altLang="en-US" dirty="0" smtClean="0">
                <a:latin typeface="Times New Roman" pitchFamily="18" charset="0"/>
              </a:rPr>
              <a:t>总结为： 陷门单向函数是一族可逆函数</a:t>
            </a:r>
            <a:r>
              <a:rPr lang="en-US" altLang="zh-CN" i="1" dirty="0" err="1" smtClean="0">
                <a:latin typeface="Times New Roman" pitchFamily="18" charset="0"/>
              </a:rPr>
              <a:t>f</a:t>
            </a:r>
            <a:r>
              <a:rPr lang="en-US" altLang="zh-CN" i="1" baseline="-25000" dirty="0" err="1" smtClean="0">
                <a:latin typeface="Times New Roman" pitchFamily="18" charset="0"/>
              </a:rPr>
              <a:t>k</a:t>
            </a:r>
            <a:r>
              <a:rPr lang="zh-CN" altLang="en-US" dirty="0" smtClean="0">
                <a:latin typeface="Times New Roman" pitchFamily="18" charset="0"/>
              </a:rPr>
              <a:t>，满足</a:t>
            </a:r>
          </a:p>
          <a:p>
            <a:pPr lvl="1" eaLnBrk="1" hangingPunct="1"/>
            <a:r>
              <a:rPr lang="zh-CN" altLang="en-US" dirty="0" smtClean="0">
                <a:latin typeface="Times New Roman" pitchFamily="18" charset="0"/>
              </a:rPr>
              <a:t>①</a:t>
            </a:r>
            <a:r>
              <a:rPr lang="zh-CN" altLang="en-US" dirty="0" smtClean="0">
                <a:solidFill>
                  <a:srgbClr val="FF0000"/>
                </a:solidFill>
                <a:latin typeface="Times New Roman" pitchFamily="18" charset="0"/>
              </a:rPr>
              <a:t>当</a:t>
            </a:r>
            <a:r>
              <a:rPr lang="en-US" altLang="zh-CN" i="1" dirty="0" smtClean="0">
                <a:solidFill>
                  <a:srgbClr val="FF0000"/>
                </a:solidFill>
                <a:latin typeface="Times New Roman" pitchFamily="18" charset="0"/>
              </a:rPr>
              <a:t>k</a:t>
            </a:r>
            <a:r>
              <a:rPr lang="zh-CN" altLang="en-US" dirty="0" smtClean="0">
                <a:solidFill>
                  <a:srgbClr val="FF0000"/>
                </a:solidFill>
                <a:latin typeface="Times New Roman" pitchFamily="18" charset="0"/>
              </a:rPr>
              <a:t>和</a:t>
            </a:r>
            <a:r>
              <a:rPr lang="en-US" altLang="zh-CN" i="1" dirty="0" smtClean="0">
                <a:solidFill>
                  <a:srgbClr val="FF0000"/>
                </a:solidFill>
                <a:latin typeface="Times New Roman" pitchFamily="18" charset="0"/>
              </a:rPr>
              <a:t>X</a:t>
            </a:r>
            <a:r>
              <a:rPr lang="zh-CN" altLang="en-US" dirty="0" smtClean="0">
                <a:solidFill>
                  <a:srgbClr val="FF0000"/>
                </a:solidFill>
                <a:latin typeface="Times New Roman" pitchFamily="18" charset="0"/>
              </a:rPr>
              <a:t>已知时，</a:t>
            </a:r>
            <a:r>
              <a:rPr lang="en-US" altLang="zh-CN" i="1" dirty="0" smtClean="0">
                <a:latin typeface="Times New Roman" pitchFamily="18" charset="0"/>
              </a:rPr>
              <a:t>Y</a:t>
            </a:r>
            <a:r>
              <a:rPr lang="en-US" altLang="zh-CN" dirty="0" smtClean="0">
                <a:latin typeface="Times New Roman" pitchFamily="18" charset="0"/>
              </a:rPr>
              <a:t>=</a:t>
            </a:r>
            <a:r>
              <a:rPr lang="en-US" altLang="zh-CN" i="1" dirty="0" err="1" smtClean="0">
                <a:latin typeface="Times New Roman" pitchFamily="18" charset="0"/>
              </a:rPr>
              <a:t>f</a:t>
            </a:r>
            <a:r>
              <a:rPr lang="en-US" altLang="zh-CN" i="1" baseline="-25000" dirty="0" err="1" smtClean="0">
                <a:latin typeface="Times New Roman" pitchFamily="18" charset="0"/>
              </a:rPr>
              <a:t>k</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易于计算</a:t>
            </a:r>
          </a:p>
          <a:p>
            <a:pPr lvl="1" eaLnBrk="1" hangingPunct="1"/>
            <a:r>
              <a:rPr lang="zh-CN" altLang="en-US" dirty="0" smtClean="0">
                <a:latin typeface="Times New Roman" pitchFamily="18" charset="0"/>
              </a:rPr>
              <a:t>②</a:t>
            </a:r>
            <a:r>
              <a:rPr lang="zh-CN" altLang="en-US" dirty="0" smtClean="0">
                <a:solidFill>
                  <a:srgbClr val="FF0000"/>
                </a:solidFill>
                <a:latin typeface="Times New Roman" pitchFamily="18" charset="0"/>
              </a:rPr>
              <a:t>当</a:t>
            </a:r>
            <a:r>
              <a:rPr lang="en-US" altLang="zh-CN" i="1" dirty="0" smtClean="0">
                <a:solidFill>
                  <a:srgbClr val="FF0000"/>
                </a:solidFill>
                <a:latin typeface="Times New Roman" pitchFamily="18" charset="0"/>
              </a:rPr>
              <a:t>k</a:t>
            </a:r>
            <a:r>
              <a:rPr lang="zh-CN" altLang="en-US" dirty="0" smtClean="0">
                <a:solidFill>
                  <a:srgbClr val="FF0000"/>
                </a:solidFill>
                <a:latin typeface="Times New Roman" pitchFamily="18" charset="0"/>
              </a:rPr>
              <a:t>和</a:t>
            </a:r>
            <a:r>
              <a:rPr lang="en-US" altLang="zh-CN" i="1" dirty="0" smtClean="0">
                <a:solidFill>
                  <a:srgbClr val="FF0000"/>
                </a:solidFill>
                <a:latin typeface="Times New Roman" pitchFamily="18" charset="0"/>
              </a:rPr>
              <a:t>Y</a:t>
            </a:r>
            <a:r>
              <a:rPr lang="zh-CN" altLang="en-US" dirty="0" smtClean="0">
                <a:solidFill>
                  <a:srgbClr val="FF0000"/>
                </a:solidFill>
                <a:latin typeface="Times New Roman" pitchFamily="18" charset="0"/>
              </a:rPr>
              <a:t>已知时，</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f</a:t>
            </a:r>
            <a:r>
              <a:rPr lang="en-US" altLang="zh-CN" i="1" baseline="-25000" dirty="0" smtClean="0">
                <a:latin typeface="Times New Roman" pitchFamily="18" charset="0"/>
              </a:rPr>
              <a:t>k</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Y</a:t>
            </a:r>
            <a:r>
              <a:rPr lang="en-US" altLang="zh-CN" dirty="0" smtClean="0">
                <a:latin typeface="Times New Roman" pitchFamily="18" charset="0"/>
              </a:rPr>
              <a:t>)</a:t>
            </a:r>
            <a:r>
              <a:rPr lang="zh-CN" altLang="en-US" dirty="0" smtClean="0">
                <a:latin typeface="Times New Roman" pitchFamily="18" charset="0"/>
              </a:rPr>
              <a:t>易于计算</a:t>
            </a:r>
          </a:p>
          <a:p>
            <a:pPr lvl="1" eaLnBrk="1" hangingPunct="1"/>
            <a:r>
              <a:rPr lang="zh-CN" altLang="en-US" dirty="0" smtClean="0">
                <a:latin typeface="Times New Roman" pitchFamily="18" charset="0"/>
              </a:rPr>
              <a:t>③</a:t>
            </a:r>
            <a:r>
              <a:rPr lang="zh-CN" altLang="en-US" dirty="0" smtClean="0">
                <a:solidFill>
                  <a:srgbClr val="0000FF"/>
                </a:solidFill>
                <a:latin typeface="Times New Roman" pitchFamily="18" charset="0"/>
              </a:rPr>
              <a:t>当</a:t>
            </a:r>
            <a:r>
              <a:rPr lang="en-US" altLang="zh-CN" i="1" dirty="0" smtClean="0">
                <a:solidFill>
                  <a:srgbClr val="0000FF"/>
                </a:solidFill>
                <a:latin typeface="Times New Roman" pitchFamily="18" charset="0"/>
              </a:rPr>
              <a:t>Y</a:t>
            </a:r>
            <a:r>
              <a:rPr lang="zh-CN" altLang="en-US" dirty="0" smtClean="0">
                <a:solidFill>
                  <a:srgbClr val="0000FF"/>
                </a:solidFill>
                <a:latin typeface="Times New Roman" pitchFamily="18" charset="0"/>
              </a:rPr>
              <a:t>已知但</a:t>
            </a:r>
            <a:r>
              <a:rPr lang="en-US" altLang="zh-CN" i="1" dirty="0" smtClean="0">
                <a:solidFill>
                  <a:srgbClr val="0000FF"/>
                </a:solidFill>
                <a:latin typeface="Times New Roman" pitchFamily="18" charset="0"/>
              </a:rPr>
              <a:t>k</a:t>
            </a:r>
            <a:r>
              <a:rPr lang="zh-CN" altLang="en-US" dirty="0" smtClean="0">
                <a:solidFill>
                  <a:srgbClr val="0000FF"/>
                </a:solidFill>
                <a:latin typeface="Times New Roman" pitchFamily="18" charset="0"/>
              </a:rPr>
              <a:t>未知时，</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f</a:t>
            </a:r>
            <a:r>
              <a:rPr lang="en-US" altLang="zh-CN" i="1" baseline="-25000" dirty="0" smtClean="0">
                <a:latin typeface="Times New Roman" pitchFamily="18" charset="0"/>
              </a:rPr>
              <a:t>k</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Y</a:t>
            </a:r>
            <a:r>
              <a:rPr lang="en-US" altLang="zh-CN" dirty="0" smtClean="0">
                <a:latin typeface="Times New Roman" pitchFamily="18" charset="0"/>
              </a:rPr>
              <a:t>)</a:t>
            </a:r>
            <a:r>
              <a:rPr lang="zh-CN" altLang="en-US" dirty="0" smtClean="0">
                <a:latin typeface="Times New Roman" pitchFamily="18" charset="0"/>
              </a:rPr>
              <a:t>计算上是不可行的</a:t>
            </a:r>
          </a:p>
          <a:p>
            <a:pPr eaLnBrk="1" hangingPunct="1"/>
            <a:r>
              <a:rPr lang="zh-CN" altLang="en-US" dirty="0" smtClean="0">
                <a:latin typeface="Times New Roman" pitchFamily="18" charset="0"/>
              </a:rPr>
              <a:t>研究公钥密码算法就是要找出合适的陷门单向函数</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zh-CN" altLang="en-US" dirty="0" smtClean="0"/>
              <a:t>用于构造单向陷门函数的典型困难问题及算法</a:t>
            </a:r>
          </a:p>
          <a:p>
            <a:pPr lvl="1" eaLnBrk="1" hangingPunct="1"/>
            <a:r>
              <a:rPr lang="en-US" altLang="zh-CN" sz="2000" dirty="0" smtClean="0"/>
              <a:t>RSA(</a:t>
            </a:r>
            <a:r>
              <a:rPr lang="zh-CN" altLang="en-US" sz="2000" dirty="0" smtClean="0"/>
              <a:t>基于大数分解困难问题</a:t>
            </a:r>
            <a:r>
              <a:rPr lang="en-US" altLang="zh-CN" sz="2000" dirty="0" smtClean="0"/>
              <a:t>)</a:t>
            </a:r>
          </a:p>
          <a:p>
            <a:pPr lvl="2" eaLnBrk="1" hangingPunct="1"/>
            <a:r>
              <a:rPr lang="en-US" altLang="zh-CN" sz="2000" dirty="0" smtClean="0"/>
              <a:t>RSA</a:t>
            </a:r>
            <a:r>
              <a:rPr lang="zh-CN" altLang="en-US" sz="2000" dirty="0" smtClean="0"/>
              <a:t>系列算法，</a:t>
            </a:r>
            <a:r>
              <a:rPr lang="en-US" altLang="zh-CN" sz="2000" dirty="0" smtClean="0"/>
              <a:t>Rabin</a:t>
            </a:r>
            <a:r>
              <a:rPr lang="zh-CN" altLang="en-US" sz="2000" dirty="0" smtClean="0"/>
              <a:t>体制</a:t>
            </a:r>
          </a:p>
          <a:p>
            <a:pPr lvl="1" eaLnBrk="1" hangingPunct="1"/>
            <a:r>
              <a:rPr lang="en-US" altLang="zh-CN" sz="2000" dirty="0" smtClean="0"/>
              <a:t>DLP (</a:t>
            </a:r>
            <a:r>
              <a:rPr lang="zh-CN" altLang="en-US" sz="2000" dirty="0" smtClean="0"/>
              <a:t>基于求解有限域上离散对数困难问题</a:t>
            </a:r>
            <a:r>
              <a:rPr lang="en-US" altLang="zh-CN" sz="2000" dirty="0" smtClean="0"/>
              <a:t>)</a:t>
            </a:r>
          </a:p>
          <a:p>
            <a:pPr lvl="2" eaLnBrk="1" hangingPunct="1"/>
            <a:r>
              <a:rPr lang="en-US" altLang="zh-CN" sz="2000" dirty="0" err="1" smtClean="0"/>
              <a:t>ElGamal</a:t>
            </a:r>
            <a:r>
              <a:rPr lang="zh-CN" altLang="en-US" sz="2000" dirty="0" smtClean="0"/>
              <a:t>加密体制，</a:t>
            </a:r>
            <a:r>
              <a:rPr lang="en-US" altLang="zh-CN" sz="2000" dirty="0" smtClean="0"/>
              <a:t>DH</a:t>
            </a:r>
            <a:r>
              <a:rPr lang="zh-CN" altLang="en-US" sz="2000" dirty="0" smtClean="0"/>
              <a:t>密钥交换</a:t>
            </a:r>
          </a:p>
          <a:p>
            <a:pPr lvl="1" eaLnBrk="1" hangingPunct="1"/>
            <a:r>
              <a:rPr lang="en-US" altLang="zh-CN" sz="2000" dirty="0" smtClean="0"/>
              <a:t>ECC(</a:t>
            </a:r>
            <a:r>
              <a:rPr lang="zh-CN" altLang="en-US" sz="2000" dirty="0" smtClean="0"/>
              <a:t>椭圆曲线离散对数问题</a:t>
            </a:r>
            <a:r>
              <a:rPr lang="en-US" altLang="zh-CN" sz="2000" dirty="0" smtClean="0"/>
              <a:t>)</a:t>
            </a:r>
          </a:p>
          <a:p>
            <a:pPr lvl="2" eaLnBrk="1" hangingPunct="1"/>
            <a:r>
              <a:rPr lang="en-US" altLang="zh-CN" sz="2000" dirty="0" smtClean="0"/>
              <a:t>ECC</a:t>
            </a:r>
            <a:r>
              <a:rPr lang="zh-CN" altLang="en-US" sz="2000" dirty="0" smtClean="0"/>
              <a:t>上双线性对，</a:t>
            </a:r>
            <a:r>
              <a:rPr lang="en-US" altLang="zh-CN" sz="2000" dirty="0" smtClean="0"/>
              <a:t>ECC</a:t>
            </a:r>
            <a:r>
              <a:rPr lang="zh-CN" altLang="en-US" sz="2000" dirty="0" smtClean="0"/>
              <a:t>上基于身份的密码体制</a:t>
            </a:r>
          </a:p>
          <a:p>
            <a:pPr lvl="1" eaLnBrk="1" hangingPunct="1"/>
            <a:r>
              <a:rPr lang="zh-CN" altLang="en-US" sz="2000" dirty="0" smtClean="0"/>
              <a:t>基于格的概率加密体制</a:t>
            </a:r>
            <a:r>
              <a:rPr lang="en-US" altLang="zh-CN" sz="2000" dirty="0" smtClean="0"/>
              <a:t>(</a:t>
            </a:r>
            <a:r>
              <a:rPr lang="zh-CN" altLang="en-US" sz="2000" dirty="0" smtClean="0"/>
              <a:t>基于</a:t>
            </a:r>
            <a:r>
              <a:rPr lang="zh-CN" altLang="en-US" sz="2000" dirty="0" smtClean="0"/>
              <a:t>求解格上最</a:t>
            </a:r>
            <a:r>
              <a:rPr lang="zh-CN" altLang="en-US" sz="2000" dirty="0" smtClean="0"/>
              <a:t>短</a:t>
            </a:r>
            <a:r>
              <a:rPr lang="zh-CN" altLang="en-US" sz="2000" dirty="0" smtClean="0"/>
              <a:t>向量等问题</a:t>
            </a:r>
            <a:r>
              <a:rPr lang="en-US" altLang="zh-CN" sz="2000" dirty="0" smtClean="0"/>
              <a:t>)</a:t>
            </a:r>
          </a:p>
          <a:p>
            <a:pPr lvl="2" eaLnBrk="1" hangingPunct="1"/>
            <a:r>
              <a:rPr lang="en-US" altLang="zh-CN" sz="2000" dirty="0" smtClean="0"/>
              <a:t>NTRU</a:t>
            </a:r>
            <a:r>
              <a:rPr lang="en-US" altLang="zh-CN" sz="2000" dirty="0" smtClean="0">
                <a:latin typeface="华文中宋" pitchFamily="2" charset="-122"/>
              </a:rPr>
              <a:t>…</a:t>
            </a:r>
            <a:endParaRPr lang="en-US" altLang="zh-CN" sz="2000" dirty="0" smtClean="0"/>
          </a:p>
          <a:p>
            <a:pPr lvl="1" eaLnBrk="1" hangingPunct="1"/>
            <a:r>
              <a:rPr lang="zh-CN" altLang="en-US" sz="2000" dirty="0" smtClean="0"/>
              <a:t>基于纠错码的体制</a:t>
            </a:r>
            <a:r>
              <a:rPr lang="en-US" altLang="zh-CN" sz="2000" dirty="0" err="1" smtClean="0"/>
              <a:t>McElice</a:t>
            </a:r>
            <a:r>
              <a:rPr lang="en-US" altLang="zh-CN" sz="2000" dirty="0" smtClean="0">
                <a:latin typeface="华文中宋" pitchFamily="2" charset="-122"/>
              </a:rPr>
              <a:t>…</a:t>
            </a:r>
          </a:p>
          <a:p>
            <a:pPr lvl="1" eaLnBrk="1" hangingPunct="1"/>
            <a:r>
              <a:rPr lang="zh-CN" altLang="en-US" sz="2000" dirty="0" smtClean="0">
                <a:latin typeface="华文中宋" pitchFamily="2" charset="-122"/>
              </a:rPr>
              <a:t>背包体制</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sz="2400" dirty="0" smtClean="0"/>
              <a:t>4.1 </a:t>
            </a:r>
            <a:r>
              <a:rPr lang="zh-CN" altLang="en-US" sz="2400" dirty="0" smtClean="0"/>
              <a:t>公钥密码常用知识和算法</a:t>
            </a:r>
          </a:p>
          <a:p>
            <a:pPr eaLnBrk="1" hangingPunct="1">
              <a:lnSpc>
                <a:spcPct val="100000"/>
              </a:lnSpc>
            </a:pPr>
            <a:r>
              <a:rPr lang="en-US" altLang="zh-CN" sz="2400" dirty="0" smtClean="0"/>
              <a:t>4.2 </a:t>
            </a:r>
            <a:r>
              <a:rPr lang="zh-CN" altLang="en-US" sz="2400" dirty="0" smtClean="0"/>
              <a:t>公钥密码体制的基本概念</a:t>
            </a:r>
          </a:p>
          <a:p>
            <a:pPr eaLnBrk="1" hangingPunct="1">
              <a:lnSpc>
                <a:spcPct val="100000"/>
              </a:lnSpc>
            </a:pPr>
            <a:r>
              <a:rPr lang="en-US" altLang="zh-CN" sz="2400" dirty="0" smtClean="0"/>
              <a:t>4.3 RSA</a:t>
            </a:r>
            <a:r>
              <a:rPr lang="zh-CN" altLang="en-US" sz="2400" dirty="0" smtClean="0"/>
              <a:t>算法</a:t>
            </a:r>
          </a:p>
          <a:p>
            <a:pPr eaLnBrk="1" hangingPunct="1">
              <a:lnSpc>
                <a:spcPct val="100000"/>
              </a:lnSpc>
            </a:pPr>
            <a:r>
              <a:rPr lang="en-US" altLang="zh-CN" sz="2400" dirty="0" smtClean="0"/>
              <a:t>4.4 Rabin</a:t>
            </a:r>
            <a:r>
              <a:rPr lang="zh-CN" altLang="en-US" sz="2400" dirty="0" smtClean="0"/>
              <a:t>体制 </a:t>
            </a:r>
          </a:p>
          <a:p>
            <a:pPr eaLnBrk="1" hangingPunct="1">
              <a:lnSpc>
                <a:spcPct val="100000"/>
              </a:lnSpc>
            </a:pPr>
            <a:r>
              <a:rPr lang="en-US" altLang="zh-CN" sz="2400" dirty="0" smtClean="0"/>
              <a:t>4.5 </a:t>
            </a:r>
            <a:r>
              <a:rPr lang="zh-CN" altLang="en-US" sz="2400" dirty="0" smtClean="0"/>
              <a:t>背包体制</a:t>
            </a:r>
          </a:p>
          <a:p>
            <a:pPr eaLnBrk="1" hangingPunct="1">
              <a:lnSpc>
                <a:spcPct val="100000"/>
              </a:lnSpc>
            </a:pPr>
            <a:r>
              <a:rPr lang="en-US" altLang="zh-CN" sz="2400" dirty="0" smtClean="0">
                <a:solidFill>
                  <a:srgbClr val="CC0000"/>
                </a:solidFill>
              </a:rPr>
              <a:t>4.6 NTRU</a:t>
            </a:r>
            <a:r>
              <a:rPr lang="zh-CN" altLang="en-US" sz="2400" dirty="0" smtClean="0">
                <a:solidFill>
                  <a:srgbClr val="CC0000"/>
                </a:solidFill>
              </a:rPr>
              <a:t>公钥密码系统</a:t>
            </a:r>
            <a:endParaRPr lang="en-US" altLang="zh-CN" sz="2400" dirty="0" smtClean="0">
              <a:solidFill>
                <a:srgbClr val="CC0000"/>
              </a:solidFill>
            </a:endParaRPr>
          </a:p>
          <a:p>
            <a:pPr eaLnBrk="1" hangingPunct="1">
              <a:lnSpc>
                <a:spcPct val="100000"/>
              </a:lnSpc>
            </a:pPr>
            <a:r>
              <a:rPr lang="en-US" altLang="zh-CN" sz="2400" dirty="0" smtClean="0"/>
              <a:t>4.7 </a:t>
            </a:r>
            <a:r>
              <a:rPr lang="en-US" altLang="zh-CN" sz="2400" dirty="0" err="1" smtClean="0"/>
              <a:t>ElGamal</a:t>
            </a:r>
            <a:r>
              <a:rPr lang="zh-CN" altLang="en-US" sz="2400" dirty="0" smtClean="0"/>
              <a:t>密码体制与</a:t>
            </a:r>
            <a:r>
              <a:rPr lang="en-US" altLang="zh-CN" sz="2400" dirty="0" smtClean="0"/>
              <a:t>DH</a:t>
            </a:r>
            <a:r>
              <a:rPr lang="zh-CN" altLang="en-US" sz="2400" dirty="0" smtClean="0"/>
              <a:t>密钥交换</a:t>
            </a:r>
          </a:p>
          <a:p>
            <a:pPr eaLnBrk="1" hangingPunct="1">
              <a:lnSpc>
                <a:spcPct val="100000"/>
              </a:lnSpc>
            </a:pPr>
            <a:r>
              <a:rPr lang="en-US" altLang="zh-CN" sz="2400" dirty="0" smtClean="0"/>
              <a:t>4.8 </a:t>
            </a:r>
            <a:r>
              <a:rPr lang="zh-CN" altLang="en-US" sz="2400" dirty="0" smtClean="0"/>
              <a:t>椭圆曲线密码体制</a:t>
            </a:r>
          </a:p>
          <a:p>
            <a:pPr eaLnBrk="1" hangingPunct="1">
              <a:lnSpc>
                <a:spcPct val="100000"/>
              </a:lnSpc>
            </a:pPr>
            <a:r>
              <a:rPr lang="en-US" altLang="zh-CN" sz="2400" dirty="0" smtClean="0">
                <a:solidFill>
                  <a:srgbClr val="004C00"/>
                </a:solidFill>
              </a:rPr>
              <a:t>4.9 </a:t>
            </a:r>
            <a:r>
              <a:rPr lang="zh-CN" altLang="en-US" sz="2400" dirty="0" smtClean="0">
                <a:solidFill>
                  <a:srgbClr val="004C00"/>
                </a:solidFill>
              </a:rPr>
              <a:t>基于身份的</a:t>
            </a:r>
            <a:r>
              <a:rPr lang="zh-CN" altLang="en-US" sz="2400" dirty="0" smtClean="0">
                <a:solidFill>
                  <a:srgbClr val="004C00"/>
                </a:solidFill>
              </a:rPr>
              <a:t>密码体制</a:t>
            </a:r>
            <a:endParaRPr lang="en-US" altLang="zh-CN" sz="2400" dirty="0" smtClean="0">
              <a:solidFill>
                <a:srgbClr val="004C00"/>
              </a:solidFill>
            </a:endParaRPr>
          </a:p>
          <a:p>
            <a:pPr eaLnBrk="1" hangingPunct="1">
              <a:lnSpc>
                <a:spcPct val="100000"/>
              </a:lnSpc>
            </a:pPr>
            <a:r>
              <a:rPr lang="en-US" altLang="zh-CN" sz="2400" dirty="0" smtClean="0">
                <a:solidFill>
                  <a:srgbClr val="004C00"/>
                </a:solidFill>
              </a:rPr>
              <a:t>4.10</a:t>
            </a:r>
            <a:r>
              <a:rPr lang="zh-CN" altLang="en-US" sz="2400" dirty="0" smtClean="0">
                <a:solidFill>
                  <a:srgbClr val="004C00"/>
                </a:solidFill>
              </a:rPr>
              <a:t>公钥密码体制的可证明安全性</a:t>
            </a:r>
            <a:endParaRPr lang="en-US" altLang="zh-CN" sz="2400" dirty="0" smtClean="0">
              <a:solidFill>
                <a:srgbClr val="004C00"/>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lang="zh-CN" altLang="en-US" sz="2400" dirty="0" smtClean="0">
                <a:solidFill>
                  <a:srgbClr val="C3093E"/>
                </a:solidFill>
              </a:rPr>
              <a:t>量子公钥密码</a:t>
            </a:r>
          </a:p>
          <a:p>
            <a:pPr lvl="1" eaLnBrk="1" hangingPunct="1">
              <a:lnSpc>
                <a:spcPct val="110000"/>
              </a:lnSpc>
            </a:pPr>
            <a:r>
              <a:rPr lang="zh-CN" altLang="en-US" sz="2000" dirty="0" smtClean="0"/>
              <a:t>基于量子编码、量子不可克隆定理、子集和问题等困难性的公钥密码算法，但是目前这些问题的困难性也受到质疑</a:t>
            </a:r>
          </a:p>
          <a:p>
            <a:pPr eaLnBrk="1" hangingPunct="1">
              <a:lnSpc>
                <a:spcPct val="110000"/>
              </a:lnSpc>
            </a:pPr>
            <a:r>
              <a:rPr lang="zh-CN" altLang="en-US" sz="2400" dirty="0" smtClean="0">
                <a:solidFill>
                  <a:srgbClr val="C3093E"/>
                </a:solidFill>
              </a:rPr>
              <a:t>后量子密码学</a:t>
            </a:r>
            <a:r>
              <a:rPr lang="en-US" altLang="zh-CN" sz="2400" dirty="0" smtClean="0"/>
              <a:t>post-quantum cryptography </a:t>
            </a:r>
          </a:p>
          <a:p>
            <a:pPr lvl="1" eaLnBrk="1" hangingPunct="1">
              <a:lnSpc>
                <a:spcPct val="110000"/>
              </a:lnSpc>
            </a:pPr>
            <a:r>
              <a:rPr lang="zh-CN" altLang="en-US" sz="2000" dirty="0" smtClean="0"/>
              <a:t>量子计算具有内在并行性，能攻破</a:t>
            </a:r>
            <a:r>
              <a:rPr lang="en-US" altLang="zh-CN" sz="2000" dirty="0" smtClean="0"/>
              <a:t>RSA</a:t>
            </a:r>
            <a:r>
              <a:rPr lang="zh-CN" altLang="en-US" sz="2000" dirty="0" smtClean="0"/>
              <a:t>、离散对数、</a:t>
            </a:r>
            <a:r>
              <a:rPr lang="en-US" altLang="zh-CN" sz="2000" dirty="0" smtClean="0"/>
              <a:t>ECC</a:t>
            </a:r>
            <a:r>
              <a:rPr lang="zh-CN" altLang="en-US" sz="2000" dirty="0" smtClean="0"/>
              <a:t>等体制</a:t>
            </a:r>
            <a:endParaRPr lang="en-US" altLang="zh-CN" sz="2000" dirty="0" smtClean="0"/>
          </a:p>
          <a:p>
            <a:pPr lvl="1" eaLnBrk="1" hangingPunct="1">
              <a:lnSpc>
                <a:spcPct val="110000"/>
              </a:lnSpc>
            </a:pPr>
            <a:r>
              <a:rPr lang="en-US" altLang="zh-CN" sz="2000" dirty="0" smtClean="0"/>
              <a:t>06</a:t>
            </a:r>
            <a:r>
              <a:rPr lang="zh-CN" altLang="en-US" sz="2000" dirty="0" smtClean="0"/>
              <a:t>年在比利时鲁汶天主教大学召开了第一次后量子密码学国际会议</a:t>
            </a:r>
          </a:p>
          <a:p>
            <a:pPr lvl="2" eaLnBrk="1" hangingPunct="1">
              <a:lnSpc>
                <a:spcPct val="110000"/>
              </a:lnSpc>
            </a:pPr>
            <a:r>
              <a:rPr lang="en-US" altLang="zh-CN" sz="1800" dirty="0" smtClean="0"/>
              <a:t>Daniel J. Bernstein, Johannes </a:t>
            </a:r>
            <a:r>
              <a:rPr lang="en-US" altLang="zh-CN" sz="1800" dirty="0" err="1" smtClean="0"/>
              <a:t>Buchmann</a:t>
            </a:r>
            <a:r>
              <a:rPr lang="en-US" altLang="zh-CN" sz="1800" dirty="0" smtClean="0"/>
              <a:t>, Erik </a:t>
            </a:r>
            <a:r>
              <a:rPr lang="en-US" altLang="zh-CN" sz="1800" dirty="0" err="1" smtClean="0"/>
              <a:t>Dahmen</a:t>
            </a:r>
            <a:r>
              <a:rPr lang="en-US" altLang="zh-CN" sz="1800" dirty="0" smtClean="0"/>
              <a:t>, </a:t>
            </a:r>
            <a:r>
              <a:rPr lang="en-US" altLang="zh-CN" sz="1800" dirty="0" smtClean="0">
                <a:latin typeface="华文中宋" pitchFamily="2" charset="-122"/>
              </a:rPr>
              <a:t>“</a:t>
            </a:r>
            <a:r>
              <a:rPr lang="en-US" altLang="zh-CN" sz="1800" dirty="0" smtClean="0"/>
              <a:t>Post-Quantum Cryptography,</a:t>
            </a:r>
            <a:r>
              <a:rPr lang="en-US" altLang="zh-CN" sz="1800" dirty="0" smtClean="0">
                <a:latin typeface="华文中宋" pitchFamily="2" charset="-122"/>
              </a:rPr>
              <a:t>”</a:t>
            </a:r>
            <a:r>
              <a:rPr lang="en-US" altLang="zh-CN" sz="1800" dirty="0" smtClean="0"/>
              <a:t> Springer-</a:t>
            </a:r>
            <a:r>
              <a:rPr lang="en-US" altLang="zh-CN" sz="1800" dirty="0" err="1" smtClean="0"/>
              <a:t>Verlag</a:t>
            </a:r>
            <a:r>
              <a:rPr lang="en-US" altLang="zh-CN" sz="1800" dirty="0" smtClean="0"/>
              <a:t>, pp.245, 2009. </a:t>
            </a:r>
          </a:p>
          <a:p>
            <a:pPr eaLnBrk="1" hangingPunct="1">
              <a:lnSpc>
                <a:spcPct val="110000"/>
              </a:lnSpc>
            </a:pPr>
            <a:r>
              <a:rPr lang="zh-CN" altLang="en-US" sz="2400" dirty="0" smtClean="0"/>
              <a:t>几种量子计算尚不能征服的密码体制</a:t>
            </a:r>
          </a:p>
          <a:p>
            <a:pPr lvl="1" eaLnBrk="1" hangingPunct="1">
              <a:lnSpc>
                <a:spcPct val="110000"/>
              </a:lnSpc>
            </a:pPr>
            <a:r>
              <a:rPr lang="zh-CN" altLang="en-US" sz="2000" dirty="0" smtClean="0"/>
              <a:t>基于</a:t>
            </a:r>
            <a:r>
              <a:rPr lang="en-US" altLang="zh-CN" sz="2000" dirty="0" smtClean="0"/>
              <a:t>Hash</a:t>
            </a:r>
            <a:r>
              <a:rPr lang="zh-CN" altLang="en-US" sz="2000" dirty="0" smtClean="0"/>
              <a:t>的密码（</a:t>
            </a:r>
            <a:r>
              <a:rPr lang="en-US" altLang="zh-CN" sz="2000" dirty="0" smtClean="0"/>
              <a:t>Hash-based cryptography</a:t>
            </a:r>
            <a:r>
              <a:rPr lang="zh-CN" altLang="en-US" sz="2000" dirty="0" smtClean="0"/>
              <a:t>）</a:t>
            </a:r>
          </a:p>
          <a:p>
            <a:pPr lvl="2" eaLnBrk="1" hangingPunct="1">
              <a:lnSpc>
                <a:spcPct val="110000"/>
              </a:lnSpc>
            </a:pPr>
            <a:r>
              <a:rPr lang="zh-CN" altLang="en-US" sz="1800" dirty="0" smtClean="0"/>
              <a:t>如</a:t>
            </a:r>
            <a:r>
              <a:rPr lang="en-US" altLang="zh-CN" sz="1800" dirty="0" err="1" smtClean="0"/>
              <a:t>Merkle</a:t>
            </a:r>
            <a:r>
              <a:rPr lang="zh-CN" altLang="en-US" sz="1800" dirty="0" smtClean="0"/>
              <a:t>于</a:t>
            </a:r>
            <a:r>
              <a:rPr lang="en-US" altLang="zh-CN" sz="1800" dirty="0" smtClean="0"/>
              <a:t>1979</a:t>
            </a:r>
            <a:r>
              <a:rPr lang="zh-CN" altLang="en-US" sz="1800" dirty="0" smtClean="0"/>
              <a:t>年提出的</a:t>
            </a:r>
            <a:r>
              <a:rPr lang="en-US" altLang="zh-CN" sz="1800" dirty="0" smtClean="0"/>
              <a:t>hash</a:t>
            </a:r>
            <a:r>
              <a:rPr lang="zh-CN" altLang="en-US" sz="1800" dirty="0" smtClean="0"/>
              <a:t>树公钥签名体制，按</a:t>
            </a:r>
            <a:r>
              <a:rPr lang="en-US" altLang="zh-CN" sz="1800" dirty="0" err="1" smtClean="0"/>
              <a:t>Lamport</a:t>
            </a:r>
            <a:r>
              <a:rPr lang="zh-CN" altLang="en-US" sz="1800" dirty="0" smtClean="0"/>
              <a:t>和</a:t>
            </a:r>
            <a:r>
              <a:rPr lang="en-US" altLang="zh-CN" sz="1800" dirty="0" err="1" smtClean="0"/>
              <a:t>Diffie</a:t>
            </a:r>
            <a:r>
              <a:rPr lang="zh-CN" altLang="en-US" sz="1800" dirty="0" smtClean="0"/>
              <a:t>的单消息签名概念构建的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公钥密码算法应满足的要求</a:t>
            </a:r>
            <a:endParaRPr lang="zh-CN" altLang="en-US" dirty="0"/>
          </a:p>
        </p:txBody>
      </p:sp>
      <p:sp>
        <p:nvSpPr>
          <p:cNvPr id="3" name="内容占位符 2"/>
          <p:cNvSpPr>
            <a:spLocks noGrp="1"/>
          </p:cNvSpPr>
          <p:nvPr>
            <p:ph idx="1"/>
          </p:nvPr>
        </p:nvSpPr>
        <p:spPr>
          <a:xfrm>
            <a:off x="457200" y="914400"/>
            <a:ext cx="8458200" cy="5562600"/>
          </a:xfrm>
        </p:spPr>
        <p:txBody>
          <a:bodyPr/>
          <a:lstStyle/>
          <a:p>
            <a:pPr lvl="1" eaLnBrk="1" hangingPunct="1">
              <a:lnSpc>
                <a:spcPct val="110000"/>
              </a:lnSpc>
            </a:pPr>
            <a:r>
              <a:rPr lang="zh-CN" altLang="en-US" sz="2000" dirty="0" smtClean="0"/>
              <a:t>基于编码（纠错码）的密码（</a:t>
            </a:r>
            <a:r>
              <a:rPr lang="en-US" altLang="zh-CN" sz="2000" dirty="0" smtClean="0"/>
              <a:t>Code-based cryptography</a:t>
            </a:r>
            <a:r>
              <a:rPr lang="zh-CN" altLang="en-US" sz="2000" dirty="0" smtClean="0"/>
              <a:t>）</a:t>
            </a:r>
            <a:endParaRPr lang="en-US" altLang="zh-CN" sz="2000" dirty="0" smtClean="0"/>
          </a:p>
          <a:p>
            <a:pPr lvl="2" eaLnBrk="1" hangingPunct="1">
              <a:lnSpc>
                <a:spcPct val="110000"/>
              </a:lnSpc>
            </a:pPr>
            <a:r>
              <a:rPr lang="zh-CN" altLang="en-US" sz="2000" dirty="0" smtClean="0"/>
              <a:t>如</a:t>
            </a:r>
            <a:r>
              <a:rPr lang="en-US" altLang="zh-CN" sz="2000" dirty="0" smtClean="0"/>
              <a:t>McEliece1978</a:t>
            </a:r>
            <a:r>
              <a:rPr lang="zh-CN" altLang="en-US" sz="2000" dirty="0" smtClean="0"/>
              <a:t>年提出的隐</a:t>
            </a:r>
            <a:r>
              <a:rPr lang="en-US" altLang="zh-CN" sz="2000" dirty="0" err="1" smtClean="0"/>
              <a:t>Goppa</a:t>
            </a:r>
            <a:r>
              <a:rPr lang="zh-CN" altLang="en-US" sz="2000" dirty="0" smtClean="0"/>
              <a:t>码公钥加密体制。</a:t>
            </a:r>
          </a:p>
          <a:p>
            <a:pPr lvl="2" eaLnBrk="1" hangingPunct="1">
              <a:lnSpc>
                <a:spcPct val="110000"/>
              </a:lnSpc>
            </a:pPr>
            <a:r>
              <a:rPr lang="zh-CN" altLang="en-US" sz="2000" dirty="0" smtClean="0">
                <a:solidFill>
                  <a:srgbClr val="C3093E"/>
                </a:solidFill>
              </a:rPr>
              <a:t>王新梅教授提出的新梅算法</a:t>
            </a:r>
          </a:p>
          <a:p>
            <a:pPr lvl="1" eaLnBrk="1" hangingPunct="1">
              <a:lnSpc>
                <a:spcPct val="110000"/>
              </a:lnSpc>
            </a:pPr>
            <a:r>
              <a:rPr lang="zh-CN" altLang="en-US" sz="2000" dirty="0" smtClean="0"/>
              <a:t>基于格的密码（</a:t>
            </a:r>
            <a:r>
              <a:rPr lang="en-US" altLang="zh-CN" sz="2000" dirty="0" smtClean="0"/>
              <a:t>Lattice-based cryptography</a:t>
            </a:r>
            <a:r>
              <a:rPr lang="zh-CN" altLang="en-US" sz="2000" dirty="0" smtClean="0"/>
              <a:t>）</a:t>
            </a:r>
          </a:p>
          <a:p>
            <a:pPr lvl="2" eaLnBrk="1" hangingPunct="1">
              <a:lnSpc>
                <a:spcPct val="110000"/>
              </a:lnSpc>
            </a:pPr>
            <a:r>
              <a:rPr lang="en-US" altLang="zh-CN" sz="2000" dirty="0" err="1" smtClean="0"/>
              <a:t>Hoffstein</a:t>
            </a:r>
            <a:r>
              <a:rPr lang="en-US" altLang="zh-CN" sz="2000" dirty="0" smtClean="0"/>
              <a:t>-</a:t>
            </a:r>
            <a:r>
              <a:rPr lang="en-US" altLang="zh-CN" sz="2000" dirty="0" err="1" smtClean="0"/>
              <a:t>Pipher</a:t>
            </a:r>
            <a:r>
              <a:rPr lang="en-US" altLang="zh-CN" sz="2000" dirty="0" smtClean="0"/>
              <a:t>-Silverman</a:t>
            </a:r>
            <a:r>
              <a:rPr lang="zh-CN" altLang="en-US" sz="2000" dirty="0" smtClean="0"/>
              <a:t>于</a:t>
            </a:r>
            <a:r>
              <a:rPr lang="en-US" altLang="zh-CN" sz="2000" dirty="0" smtClean="0"/>
              <a:t>1998</a:t>
            </a:r>
            <a:r>
              <a:rPr lang="zh-CN" altLang="en-US" sz="2000" dirty="0" smtClean="0"/>
              <a:t>年提出的</a:t>
            </a:r>
            <a:r>
              <a:rPr lang="zh-CN" altLang="en-US" sz="2000" dirty="0" smtClean="0">
                <a:latin typeface="华文中宋" pitchFamily="2" charset="-122"/>
              </a:rPr>
              <a:t>“</a:t>
            </a:r>
            <a:r>
              <a:rPr lang="en-US" altLang="zh-CN" sz="2000" dirty="0" smtClean="0"/>
              <a:t>NTRU</a:t>
            </a:r>
            <a:r>
              <a:rPr lang="en-US" altLang="zh-CN" sz="2000" dirty="0" smtClean="0">
                <a:latin typeface="华文中宋" pitchFamily="2" charset="-122"/>
              </a:rPr>
              <a:t>”</a:t>
            </a:r>
            <a:r>
              <a:rPr lang="zh-CN" altLang="en-US" sz="2000" dirty="0" smtClean="0"/>
              <a:t>公钥加密体制，虽不是第一个，但为最引人注目的一个</a:t>
            </a:r>
          </a:p>
          <a:p>
            <a:pPr lvl="1" eaLnBrk="1" hangingPunct="1">
              <a:lnSpc>
                <a:spcPct val="110000"/>
              </a:lnSpc>
            </a:pPr>
            <a:r>
              <a:rPr lang="zh-CN" altLang="en-US" sz="2000" dirty="0" smtClean="0"/>
              <a:t>多变量二次方程密码（</a:t>
            </a:r>
            <a:r>
              <a:rPr lang="en-US" altLang="zh-CN" sz="2000" dirty="0" smtClean="0"/>
              <a:t>Multivariate-quadratic-equations cryptography)</a:t>
            </a:r>
          </a:p>
          <a:p>
            <a:pPr lvl="2" eaLnBrk="1" hangingPunct="1">
              <a:lnSpc>
                <a:spcPct val="110000"/>
              </a:lnSpc>
            </a:pPr>
            <a:r>
              <a:rPr lang="zh-CN" altLang="en-US" sz="2000" dirty="0" smtClean="0"/>
              <a:t>如</a:t>
            </a:r>
            <a:r>
              <a:rPr lang="en-US" altLang="zh-CN" sz="2000" dirty="0" err="1" smtClean="0"/>
              <a:t>Patarin</a:t>
            </a:r>
            <a:r>
              <a:rPr lang="zh-CN" altLang="en-US" sz="2000" dirty="0" smtClean="0"/>
              <a:t>于</a:t>
            </a:r>
            <a:r>
              <a:rPr lang="en-US" altLang="zh-CN" sz="2000" dirty="0" smtClean="0"/>
              <a:t>1996</a:t>
            </a:r>
            <a:r>
              <a:rPr lang="zh-CN" altLang="en-US" sz="2000" dirty="0" smtClean="0"/>
              <a:t>年提出的</a:t>
            </a:r>
            <a:r>
              <a:rPr lang="zh-CN" altLang="en-US" sz="2000" dirty="0" smtClean="0">
                <a:latin typeface="华文中宋" pitchFamily="2" charset="-122"/>
              </a:rPr>
              <a:t>“</a:t>
            </a:r>
            <a:r>
              <a:rPr lang="en-US" altLang="zh-CN" sz="2000" dirty="0" err="1" smtClean="0"/>
              <a:t>HFEv</a:t>
            </a:r>
            <a:r>
              <a:rPr lang="en-US" altLang="zh-CN" sz="2000" dirty="0" smtClean="0"/>
              <a:t>-</a:t>
            </a:r>
            <a:r>
              <a:rPr lang="en-US" altLang="zh-CN" sz="2000" dirty="0" smtClean="0">
                <a:latin typeface="华文中宋" pitchFamily="2" charset="-122"/>
              </a:rPr>
              <a:t>”</a:t>
            </a:r>
            <a:r>
              <a:rPr lang="zh-CN" altLang="en-US" sz="2000" dirty="0" smtClean="0"/>
              <a:t>公钥签名体制就是几个重要例子中的一个，此例后为</a:t>
            </a:r>
            <a:r>
              <a:rPr lang="en-US" altLang="zh-CN" sz="2000" dirty="0" smtClean="0"/>
              <a:t>Matsumoto</a:t>
            </a:r>
            <a:r>
              <a:rPr lang="zh-CN" altLang="en-US" sz="2000" dirty="0" smtClean="0"/>
              <a:t>和</a:t>
            </a:r>
            <a:r>
              <a:rPr lang="en-US" altLang="zh-CN" sz="2000" dirty="0" smtClean="0"/>
              <a:t>Imai</a:t>
            </a:r>
            <a:r>
              <a:rPr lang="zh-CN" altLang="en-US" sz="2000" dirty="0" smtClean="0"/>
              <a:t>所推广</a:t>
            </a:r>
          </a:p>
          <a:p>
            <a:pPr lvl="1" eaLnBrk="1" hangingPunct="1">
              <a:lnSpc>
                <a:spcPct val="110000"/>
              </a:lnSpc>
            </a:pPr>
            <a:r>
              <a:rPr lang="zh-CN" altLang="en-US" sz="2000" dirty="0" smtClean="0"/>
              <a:t>秘密（单）钥密码（</a:t>
            </a:r>
            <a:r>
              <a:rPr lang="en-US" altLang="zh-CN" sz="2000" dirty="0" smtClean="0"/>
              <a:t>Secret-key cryptography</a:t>
            </a:r>
            <a:r>
              <a:rPr lang="zh-CN" altLang="en-US" sz="2000" dirty="0" smtClean="0"/>
              <a:t>）</a:t>
            </a:r>
          </a:p>
          <a:p>
            <a:pPr lvl="2" eaLnBrk="1" hangingPunct="1">
              <a:lnSpc>
                <a:spcPct val="110000"/>
              </a:lnSpc>
            </a:pPr>
            <a:r>
              <a:rPr lang="zh-CN" altLang="en-US" sz="2000" dirty="0" smtClean="0"/>
              <a:t>如高级数据加密标准</a:t>
            </a:r>
            <a:r>
              <a:rPr lang="en-US" altLang="zh-CN" sz="2000" dirty="0" smtClean="0"/>
              <a:t>AES</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 </a:t>
            </a:r>
            <a:r>
              <a:rPr lang="zh-CN" altLang="en-US" dirty="0" smtClean="0"/>
              <a:t>对公钥密码体制的攻击 </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zh-CN" altLang="en-US" dirty="0" smtClean="0"/>
              <a:t>以下讨论的攻击是指对所有公钥密码体制都有效的平凡的攻击</a:t>
            </a:r>
          </a:p>
          <a:p>
            <a:pPr lvl="1" eaLnBrk="1" hangingPunct="1">
              <a:lnSpc>
                <a:spcPct val="100000"/>
              </a:lnSpc>
            </a:pPr>
            <a:r>
              <a:rPr lang="zh-CN" altLang="en-US" dirty="0" smtClean="0"/>
              <a:t>涉及到公钥算法所基于的困难问题的安全性和参数空间大小的安全性</a:t>
            </a:r>
          </a:p>
          <a:p>
            <a:pPr eaLnBrk="1" hangingPunct="1">
              <a:lnSpc>
                <a:spcPct val="100000"/>
              </a:lnSpc>
            </a:pPr>
            <a:r>
              <a:rPr lang="zh-CN" altLang="en-US" dirty="0" smtClean="0"/>
              <a:t>第一种平凡的攻击：（穷搜索攻击与密钥长度）</a:t>
            </a:r>
          </a:p>
          <a:p>
            <a:pPr lvl="1" eaLnBrk="1" hangingPunct="1">
              <a:lnSpc>
                <a:spcPct val="100000"/>
              </a:lnSpc>
            </a:pPr>
            <a:r>
              <a:rPr lang="zh-CN" altLang="en-US" dirty="0" smtClean="0">
                <a:solidFill>
                  <a:srgbClr val="0000FF"/>
                </a:solidFill>
              </a:rPr>
              <a:t>如果密钥太短</a:t>
            </a:r>
            <a:r>
              <a:rPr lang="zh-CN" altLang="en-US" dirty="0" smtClean="0"/>
              <a:t>，公钥密码体制也</a:t>
            </a:r>
            <a:r>
              <a:rPr lang="zh-CN" altLang="en-US" dirty="0" smtClean="0">
                <a:solidFill>
                  <a:srgbClr val="0000FF"/>
                </a:solidFill>
              </a:rPr>
              <a:t>易受到穷搜索</a:t>
            </a:r>
            <a:r>
              <a:rPr lang="zh-CN" altLang="en-US" dirty="0" smtClean="0"/>
              <a:t>攻击</a:t>
            </a:r>
          </a:p>
          <a:p>
            <a:pPr lvl="1" eaLnBrk="1" hangingPunct="1">
              <a:lnSpc>
                <a:spcPct val="100000"/>
              </a:lnSpc>
            </a:pPr>
            <a:r>
              <a:rPr lang="zh-CN" altLang="en-US" dirty="0" smtClean="0"/>
              <a:t>然而又由于公钥密码体制所使用的</a:t>
            </a:r>
            <a:r>
              <a:rPr lang="zh-CN" altLang="en-US" dirty="0" smtClean="0">
                <a:solidFill>
                  <a:srgbClr val="004C00"/>
                </a:solidFill>
              </a:rPr>
              <a:t>可逆函数的计算复杂性与密钥长度常常不是呈线性关系</a:t>
            </a:r>
            <a:r>
              <a:rPr lang="zh-CN" altLang="en-US" dirty="0" smtClean="0"/>
              <a:t>，而是增大得更快。所以</a:t>
            </a:r>
            <a:r>
              <a:rPr lang="zh-CN" altLang="en-US" dirty="0" smtClean="0">
                <a:solidFill>
                  <a:srgbClr val="0000FF"/>
                </a:solidFill>
              </a:rPr>
              <a:t>密钥长度太大又会使得加解密运算太慢而不实用</a:t>
            </a:r>
            <a:endParaRPr lang="zh-CN" altLang="en-US" dirty="0" smtClean="0"/>
          </a:p>
          <a:p>
            <a:pPr lvl="1" eaLnBrk="1" hangingPunct="1">
              <a:lnSpc>
                <a:spcPct val="100000"/>
              </a:lnSpc>
            </a:pPr>
            <a:r>
              <a:rPr lang="zh-CN" altLang="en-US" dirty="0" smtClean="0"/>
              <a:t>因此公</a:t>
            </a:r>
            <a:r>
              <a:rPr lang="zh-CN" altLang="en-US" dirty="0" smtClean="0">
                <a:solidFill>
                  <a:srgbClr val="C3093E"/>
                </a:solidFill>
              </a:rPr>
              <a:t>钥密码体制目前主要用于密钥管理和数字签字</a:t>
            </a:r>
            <a:r>
              <a:rPr lang="zh-CN" altLang="en-US" dirty="0" smtClean="0"/>
              <a:t>。即</a:t>
            </a:r>
            <a:r>
              <a:rPr lang="zh-CN" altLang="en-US" dirty="0" smtClean="0">
                <a:solidFill>
                  <a:srgbClr val="0000FF"/>
                </a:solidFill>
              </a:rPr>
              <a:t>处理短消息如密钥和</a:t>
            </a:r>
            <a:r>
              <a:rPr lang="en-US" altLang="zh-CN" dirty="0" smtClean="0">
                <a:solidFill>
                  <a:srgbClr val="0000FF"/>
                </a:solidFill>
              </a:rPr>
              <a:t>hash</a:t>
            </a:r>
            <a:r>
              <a:rPr lang="zh-CN" altLang="en-US" dirty="0" smtClean="0">
                <a:solidFill>
                  <a:srgbClr val="0000FF"/>
                </a:solidFill>
              </a:rPr>
              <a:t>值</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 </a:t>
            </a:r>
            <a:r>
              <a:rPr lang="zh-CN" altLang="en-US" dirty="0" smtClean="0"/>
              <a:t>对公钥密码体制的攻击 </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zh-CN" altLang="en-US" sz="2400" dirty="0" smtClean="0"/>
              <a:t>第二种平凡的攻击</a:t>
            </a:r>
          </a:p>
          <a:p>
            <a:pPr lvl="1" eaLnBrk="1" hangingPunct="1">
              <a:lnSpc>
                <a:spcPct val="100000"/>
              </a:lnSpc>
            </a:pPr>
            <a:r>
              <a:rPr lang="zh-CN" altLang="en-US" sz="2000" dirty="0" smtClean="0"/>
              <a:t>是寻找从公开钥计算秘密钥的方法</a:t>
            </a:r>
          </a:p>
          <a:p>
            <a:pPr lvl="1" eaLnBrk="1" hangingPunct="1">
              <a:lnSpc>
                <a:spcPct val="100000"/>
              </a:lnSpc>
            </a:pPr>
            <a:r>
              <a:rPr lang="zh-CN" altLang="en-US" sz="2000" dirty="0" smtClean="0"/>
              <a:t>目前为止，对常用公钥算法还都</a:t>
            </a:r>
            <a:r>
              <a:rPr lang="zh-CN" altLang="en-US" sz="2000" dirty="0" smtClean="0">
                <a:solidFill>
                  <a:srgbClr val="0000FF"/>
                </a:solidFill>
              </a:rPr>
              <a:t>未能够证明这种攻击是不可行</a:t>
            </a:r>
            <a:r>
              <a:rPr lang="zh-CN" altLang="en-US" sz="2000" dirty="0" smtClean="0"/>
              <a:t>的</a:t>
            </a:r>
          </a:p>
          <a:p>
            <a:pPr eaLnBrk="1" hangingPunct="1">
              <a:lnSpc>
                <a:spcPct val="100000"/>
              </a:lnSpc>
            </a:pPr>
            <a:r>
              <a:rPr lang="zh-CN" altLang="en-US" sz="2400" dirty="0" smtClean="0"/>
              <a:t>第三种平凡的攻击：</a:t>
            </a:r>
            <a:r>
              <a:rPr lang="en-US" altLang="zh-CN" sz="2400" dirty="0" smtClean="0"/>
              <a:t>(</a:t>
            </a:r>
            <a:r>
              <a:rPr lang="zh-CN" altLang="en-US" sz="2400" dirty="0" smtClean="0"/>
              <a:t>可能字攻击</a:t>
            </a:r>
            <a:r>
              <a:rPr lang="en-US" altLang="zh-CN" sz="2400" dirty="0" smtClean="0"/>
              <a:t>)</a:t>
            </a:r>
          </a:p>
          <a:p>
            <a:pPr lvl="1" eaLnBrk="1" hangingPunct="1">
              <a:lnSpc>
                <a:spcPct val="100000"/>
              </a:lnSpc>
            </a:pPr>
            <a:r>
              <a:rPr lang="zh-CN" altLang="en-US" sz="2000" dirty="0" smtClean="0">
                <a:solidFill>
                  <a:srgbClr val="0000FF"/>
                </a:solidFill>
              </a:rPr>
              <a:t>仅适用于对公钥密码算法的攻击</a:t>
            </a:r>
          </a:p>
          <a:p>
            <a:pPr lvl="1" eaLnBrk="1" hangingPunct="1">
              <a:lnSpc>
                <a:spcPct val="100000"/>
              </a:lnSpc>
            </a:pPr>
            <a:r>
              <a:rPr lang="zh-CN" altLang="en-US" sz="2000" dirty="0" smtClean="0"/>
              <a:t>例如对</a:t>
            </a:r>
            <a:r>
              <a:rPr lang="en-US" altLang="zh-CN" sz="2000" dirty="0" smtClean="0"/>
              <a:t>56</a:t>
            </a:r>
            <a:r>
              <a:rPr lang="zh-CN" altLang="en-US" sz="2000" dirty="0" smtClean="0"/>
              <a:t>比特的</a:t>
            </a:r>
            <a:r>
              <a:rPr lang="en-US" altLang="zh-CN" sz="2000" dirty="0" smtClean="0"/>
              <a:t>DES</a:t>
            </a:r>
            <a:r>
              <a:rPr lang="zh-CN" altLang="en-US" sz="2000" dirty="0" smtClean="0"/>
              <a:t>密钥用公钥密码算法加密后发送，敌手用算法的公开钥</a:t>
            </a:r>
            <a:r>
              <a:rPr lang="zh-CN" altLang="en-US" sz="2000" dirty="0" smtClean="0">
                <a:solidFill>
                  <a:srgbClr val="0000FF"/>
                </a:solidFill>
              </a:rPr>
              <a:t>对所有可能的密钥加密后与截获的密文相比较</a:t>
            </a:r>
          </a:p>
          <a:p>
            <a:pPr lvl="1" eaLnBrk="1" hangingPunct="1">
              <a:lnSpc>
                <a:spcPct val="100000"/>
              </a:lnSpc>
            </a:pPr>
            <a:r>
              <a:rPr lang="zh-CN" altLang="en-US" sz="2000" dirty="0" smtClean="0"/>
              <a:t>如果一样，则相应的明文即</a:t>
            </a:r>
            <a:r>
              <a:rPr lang="en-US" altLang="zh-CN" sz="2000" dirty="0" smtClean="0"/>
              <a:t>DES</a:t>
            </a:r>
            <a:r>
              <a:rPr lang="zh-CN" altLang="en-US" sz="2000" dirty="0" smtClean="0"/>
              <a:t>密钥就被找出。因此不管公钥算法的密钥多长，</a:t>
            </a:r>
            <a:r>
              <a:rPr lang="zh-CN" altLang="en-US" sz="2000" dirty="0" smtClean="0">
                <a:solidFill>
                  <a:srgbClr val="0000FF"/>
                </a:solidFill>
              </a:rPr>
              <a:t>攻击的本质是对</a:t>
            </a:r>
            <a:r>
              <a:rPr lang="en-US" altLang="zh-CN" sz="2000" dirty="0" smtClean="0">
                <a:solidFill>
                  <a:srgbClr val="0000FF"/>
                </a:solidFill>
              </a:rPr>
              <a:t>56</a:t>
            </a:r>
            <a:r>
              <a:rPr lang="zh-CN" altLang="en-US" sz="2000" dirty="0" smtClean="0">
                <a:solidFill>
                  <a:srgbClr val="0000FF"/>
                </a:solidFill>
              </a:rPr>
              <a:t>比特</a:t>
            </a:r>
            <a:r>
              <a:rPr lang="en-US" altLang="zh-CN" sz="2000" dirty="0" smtClean="0">
                <a:solidFill>
                  <a:srgbClr val="0000FF"/>
                </a:solidFill>
              </a:rPr>
              <a:t>DES</a:t>
            </a:r>
            <a:r>
              <a:rPr lang="zh-CN" altLang="en-US" sz="2000" dirty="0" smtClean="0">
                <a:solidFill>
                  <a:srgbClr val="0000FF"/>
                </a:solidFill>
              </a:rPr>
              <a:t>密钥的穷搜索攻击</a:t>
            </a:r>
          </a:p>
          <a:p>
            <a:pPr lvl="1" eaLnBrk="1" hangingPunct="1">
              <a:lnSpc>
                <a:spcPct val="100000"/>
              </a:lnSpc>
            </a:pPr>
            <a:r>
              <a:rPr lang="zh-CN" altLang="en-US" sz="2000" dirty="0" smtClean="0">
                <a:solidFill>
                  <a:srgbClr val="0000FF"/>
                </a:solidFill>
              </a:rPr>
              <a:t>抵抗方法</a:t>
            </a:r>
            <a:r>
              <a:rPr lang="zh-CN" altLang="en-US" sz="2000" dirty="0" smtClean="0"/>
              <a:t>是在欲发送的明文消息后</a:t>
            </a:r>
            <a:r>
              <a:rPr lang="zh-CN" altLang="en-US" sz="2000" dirty="0" smtClean="0">
                <a:solidFill>
                  <a:srgbClr val="0000FF"/>
                </a:solidFill>
              </a:rPr>
              <a:t>添加一些随机比特</a:t>
            </a:r>
          </a:p>
          <a:p>
            <a:pPr eaLnBrk="1" hangingPunct="1">
              <a:lnSpc>
                <a:spcPct val="100000"/>
              </a:lnSpc>
            </a:pPr>
            <a:r>
              <a:rPr lang="zh-CN" altLang="en-US" sz="2400" dirty="0" smtClean="0"/>
              <a:t>不同的公钥密码算法在设计和实现中的密码协议是影响安全性的主要方面，不同算法的攻击不同。</a:t>
            </a:r>
          </a:p>
          <a:p>
            <a:pPr eaLnBrk="1" hangingPunct="1">
              <a:lnSpc>
                <a:spcPct val="100000"/>
              </a:lnSpc>
            </a:pPr>
            <a:r>
              <a:rPr lang="zh-CN" altLang="en-US" sz="2400" dirty="0" smtClean="0"/>
              <a:t>公钥的安全性是指计算上的安全性</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RSA</a:t>
            </a:r>
            <a:r>
              <a:rPr lang="zh-CN" altLang="en-US" dirty="0" smtClean="0"/>
              <a:t>算法</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zh-CN" altLang="en-US" sz="2000" dirty="0" smtClean="0"/>
              <a:t>从本节开始，我们介绍分别介绍基于不同困难问题的公钥密码体制，这些体制在实际中都是不安全的，实用的体制都是在这些基本原型基础上进行了较大的修改而设计的。</a:t>
            </a:r>
            <a:endParaRPr lang="en-US" altLang="zh-CN" sz="2000" dirty="0" smtClean="0"/>
          </a:p>
          <a:p>
            <a:pPr eaLnBrk="1" hangingPunct="1">
              <a:lnSpc>
                <a:spcPct val="100000"/>
              </a:lnSpc>
            </a:pPr>
            <a:r>
              <a:rPr lang="zh-CN" altLang="en-US" sz="2000" dirty="0" smtClean="0"/>
              <a:t>但这些体制会启发我们如何根据不同的数学困难问题构造陷门单向函数，并进而构造公钥密码算法</a:t>
            </a:r>
            <a:endParaRPr lang="en-US" altLang="zh-CN" sz="2000" dirty="0" smtClean="0"/>
          </a:p>
          <a:p>
            <a:pPr eaLnBrk="1" hangingPunct="1">
              <a:lnSpc>
                <a:spcPct val="100000"/>
              </a:lnSpc>
            </a:pPr>
            <a:r>
              <a:rPr lang="en-US" altLang="zh-CN" sz="2000" dirty="0" smtClean="0"/>
              <a:t>1978</a:t>
            </a:r>
            <a:r>
              <a:rPr lang="zh-CN" altLang="en-US" sz="2000" dirty="0" smtClean="0"/>
              <a:t>年由</a:t>
            </a:r>
            <a:r>
              <a:rPr lang="en-US" altLang="zh-CN" sz="2000" dirty="0" err="1" smtClean="0"/>
              <a:t>R.Rivest</a:t>
            </a:r>
            <a:r>
              <a:rPr lang="en-US" altLang="zh-CN" sz="2000" dirty="0" smtClean="0"/>
              <a:t>, </a:t>
            </a:r>
            <a:r>
              <a:rPr lang="en-US" altLang="zh-CN" sz="2000" dirty="0" err="1" smtClean="0"/>
              <a:t>A.Shamir</a:t>
            </a:r>
            <a:r>
              <a:rPr lang="zh-CN" altLang="en-US" sz="2000" dirty="0" smtClean="0"/>
              <a:t>和</a:t>
            </a:r>
            <a:r>
              <a:rPr lang="en-US" altLang="zh-CN" sz="2000" dirty="0" err="1" smtClean="0"/>
              <a:t>L.Adleman</a:t>
            </a:r>
            <a:r>
              <a:rPr lang="zh-CN" altLang="en-US" sz="2000" dirty="0" smtClean="0"/>
              <a:t>提出的一种用数论构造的、也是迄今为止理论上最为成熟完善的公钥密码体制，已得到广泛的应用</a:t>
            </a:r>
          </a:p>
          <a:p>
            <a:pPr lvl="1" eaLnBrk="1" hangingPunct="1">
              <a:lnSpc>
                <a:spcPct val="100000"/>
              </a:lnSpc>
            </a:pPr>
            <a:r>
              <a:rPr lang="en-US" altLang="zh-CN" sz="2000" i="1" dirty="0" smtClean="0">
                <a:latin typeface="Times New Roman" pitchFamily="18" charset="0"/>
              </a:rPr>
              <a:t>R L </a:t>
            </a:r>
            <a:r>
              <a:rPr lang="en-US" altLang="zh-CN" sz="2000" i="1" dirty="0" err="1" smtClean="0">
                <a:latin typeface="Times New Roman" pitchFamily="18" charset="0"/>
              </a:rPr>
              <a:t>Rivest</a:t>
            </a:r>
            <a:r>
              <a:rPr lang="en-US" altLang="zh-CN" sz="2000" i="1" dirty="0" smtClean="0">
                <a:latin typeface="Times New Roman" pitchFamily="18" charset="0"/>
              </a:rPr>
              <a:t>, A Shamir, L </a:t>
            </a:r>
            <a:r>
              <a:rPr lang="en-US" altLang="zh-CN" sz="2000" i="1" dirty="0" err="1" smtClean="0">
                <a:latin typeface="Times New Roman" pitchFamily="18" charset="0"/>
              </a:rPr>
              <a:t>Adleman</a:t>
            </a:r>
            <a:r>
              <a:rPr lang="en-US" altLang="zh-CN" sz="2000" i="1" dirty="0" smtClean="0">
                <a:latin typeface="Times New Roman" pitchFamily="18" charset="0"/>
              </a:rPr>
              <a:t>, "On Digital Signatures and Public Key Cryptosystems", Communications of the ACM, </a:t>
            </a:r>
            <a:r>
              <a:rPr lang="en-US" altLang="zh-CN" sz="2000" i="1" dirty="0" err="1" smtClean="0">
                <a:latin typeface="Times New Roman" pitchFamily="18" charset="0"/>
              </a:rPr>
              <a:t>vol</a:t>
            </a:r>
            <a:r>
              <a:rPr lang="en-US" altLang="zh-CN" sz="2000" i="1" dirty="0" smtClean="0">
                <a:latin typeface="Times New Roman" pitchFamily="18" charset="0"/>
              </a:rPr>
              <a:t> 21 no 2, pp120-126, Feb. 1978</a:t>
            </a:r>
          </a:p>
          <a:p>
            <a:pPr lvl="1" eaLnBrk="1" hangingPunct="1">
              <a:lnSpc>
                <a:spcPct val="100000"/>
              </a:lnSpc>
            </a:pPr>
            <a:r>
              <a:rPr lang="zh-CN" altLang="en-US" sz="2000" dirty="0" smtClean="0"/>
              <a:t>它既可用于</a:t>
            </a:r>
            <a:r>
              <a:rPr lang="zh-CN" altLang="en-US" sz="2000" dirty="0" smtClean="0">
                <a:solidFill>
                  <a:srgbClr val="0000FF"/>
                </a:solidFill>
              </a:rPr>
              <a:t>加密</a:t>
            </a:r>
            <a:r>
              <a:rPr lang="zh-CN" altLang="en-US" sz="2000" dirty="0" smtClean="0"/>
              <a:t>、又可用于</a:t>
            </a:r>
            <a:r>
              <a:rPr lang="zh-CN" altLang="en-US" sz="2000" dirty="0" smtClean="0">
                <a:solidFill>
                  <a:srgbClr val="0000FF"/>
                </a:solidFill>
              </a:rPr>
              <a:t>数字签字</a:t>
            </a:r>
            <a:r>
              <a:rPr lang="zh-CN" altLang="en-US" sz="2000" dirty="0" smtClean="0"/>
              <a:t>。</a:t>
            </a:r>
          </a:p>
          <a:p>
            <a:pPr lvl="1" eaLnBrk="1" hangingPunct="1">
              <a:lnSpc>
                <a:spcPct val="100000"/>
              </a:lnSpc>
            </a:pPr>
            <a:r>
              <a:rPr lang="en-US" altLang="zh-CN" sz="2000" dirty="0" smtClean="0"/>
              <a:t>RSA</a:t>
            </a:r>
            <a:r>
              <a:rPr lang="zh-CN" altLang="en-US" sz="2000" dirty="0" smtClean="0"/>
              <a:t>算法的安全性是</a:t>
            </a:r>
            <a:r>
              <a:rPr lang="zh-CN" altLang="en-US" sz="2000" dirty="0" smtClean="0">
                <a:solidFill>
                  <a:srgbClr val="0000FF"/>
                </a:solidFill>
              </a:rPr>
              <a:t>基于数论中大整数分解的困难性</a:t>
            </a:r>
            <a:r>
              <a:rPr lang="en-US" altLang="zh-CN" sz="2000" dirty="0" smtClean="0"/>
              <a:t>(</a:t>
            </a:r>
            <a:r>
              <a:rPr lang="zh-CN" altLang="en-US" sz="2000" dirty="0" smtClean="0"/>
              <a:t>但可能达不到大数分解的困难强度</a:t>
            </a:r>
            <a:r>
              <a:rPr lang="en-US" altLang="zh-CN" sz="2000" dirty="0" smtClean="0"/>
              <a:t>)</a:t>
            </a:r>
          </a:p>
          <a:p>
            <a:pPr lvl="1" eaLnBrk="1" hangingPunct="1">
              <a:lnSpc>
                <a:spcPct val="100000"/>
              </a:lnSpc>
            </a:pPr>
            <a:r>
              <a:rPr lang="en-US" altLang="zh-CN" sz="2000" dirty="0" smtClean="0"/>
              <a:t>IEEE P1363 </a:t>
            </a:r>
            <a:r>
              <a:rPr lang="zh-CN" altLang="en-US" sz="2000" dirty="0" smtClean="0"/>
              <a:t>公钥密码标准</a:t>
            </a:r>
            <a:endParaRPr lang="zh-CN" altLang="en-US"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算法描述</a:t>
            </a:r>
            <a:endParaRPr lang="zh-CN" altLang="en-US" dirty="0"/>
          </a:p>
        </p:txBody>
      </p:sp>
      <p:sp>
        <p:nvSpPr>
          <p:cNvPr id="3" name="内容占位符 2"/>
          <p:cNvSpPr>
            <a:spLocks noGrp="1"/>
          </p:cNvSpPr>
          <p:nvPr>
            <p:ph idx="1"/>
          </p:nvPr>
        </p:nvSpPr>
        <p:spPr>
          <a:xfrm>
            <a:off x="457200" y="914400"/>
            <a:ext cx="8534400" cy="5562600"/>
          </a:xfrm>
        </p:spPr>
        <p:txBody>
          <a:bodyPr/>
          <a:lstStyle/>
          <a:p>
            <a:pPr eaLnBrk="1" hangingPunct="1"/>
            <a:r>
              <a:rPr lang="en-US" altLang="zh-CN" dirty="0" smtClean="0">
                <a:latin typeface="Times New Roman" pitchFamily="18" charset="0"/>
              </a:rPr>
              <a:t>1</a:t>
            </a:r>
            <a:r>
              <a:rPr lang="zh-CN" altLang="en-US" dirty="0" smtClean="0">
                <a:latin typeface="Times New Roman" pitchFamily="18" charset="0"/>
              </a:rPr>
              <a:t>．密钥的产生</a:t>
            </a:r>
          </a:p>
          <a:p>
            <a:pPr lvl="1" eaLnBrk="1" hangingPunct="1">
              <a:buNone/>
            </a:pPr>
            <a:r>
              <a:rPr lang="zh-CN" altLang="en-US" dirty="0" smtClean="0">
                <a:latin typeface="Times New Roman" pitchFamily="18" charset="0"/>
              </a:rPr>
              <a:t>① 选两个保密的大素数</a:t>
            </a:r>
            <a:r>
              <a:rPr lang="en-US" altLang="zh-CN" i="1" dirty="0" smtClean="0">
                <a:latin typeface="Times New Roman" pitchFamily="18" charset="0"/>
              </a:rPr>
              <a:t>p</a:t>
            </a:r>
            <a:r>
              <a:rPr lang="zh-CN" altLang="en-US" dirty="0" smtClean="0">
                <a:latin typeface="Times New Roman" pitchFamily="18" charset="0"/>
              </a:rPr>
              <a:t>和</a:t>
            </a:r>
            <a:r>
              <a:rPr lang="en-US" altLang="zh-CN" i="1" dirty="0" smtClean="0">
                <a:latin typeface="Times New Roman" pitchFamily="18" charset="0"/>
              </a:rPr>
              <a:t>q</a:t>
            </a:r>
            <a:endParaRPr lang="en-US" altLang="zh-CN" dirty="0" smtClean="0">
              <a:latin typeface="Times New Roman" pitchFamily="18" charset="0"/>
            </a:endParaRPr>
          </a:p>
          <a:p>
            <a:pPr lvl="1" eaLnBrk="1" hangingPunct="1">
              <a:buNone/>
            </a:pPr>
            <a:r>
              <a:rPr lang="en-US" altLang="zh-CN" dirty="0" smtClean="0">
                <a:latin typeface="Times New Roman" pitchFamily="18" charset="0"/>
              </a:rPr>
              <a:t>② </a:t>
            </a:r>
            <a:r>
              <a:rPr lang="zh-CN" altLang="en-US" dirty="0" smtClean="0">
                <a:latin typeface="Times New Roman" pitchFamily="18" charset="0"/>
              </a:rPr>
              <a:t>计算</a:t>
            </a:r>
            <a:r>
              <a:rPr lang="en-US" altLang="zh-CN" i="1" dirty="0" smtClean="0">
                <a:latin typeface="Times New Roman" pitchFamily="18" charset="0"/>
              </a:rPr>
              <a:t>n</a:t>
            </a:r>
            <a:r>
              <a:rPr lang="en-US" altLang="zh-CN" dirty="0" smtClean="0">
                <a:latin typeface="Times New Roman" pitchFamily="18" charset="0"/>
              </a:rPr>
              <a:t>=</a:t>
            </a:r>
            <a:r>
              <a:rPr lang="en-US" altLang="zh-CN" i="1" dirty="0" err="1" smtClean="0">
                <a:latin typeface="Times New Roman" pitchFamily="18" charset="0"/>
              </a:rPr>
              <a:t>p</a:t>
            </a:r>
            <a:r>
              <a:rPr lang="en-US" altLang="zh-CN" dirty="0" err="1" smtClean="0">
                <a:latin typeface="Times New Roman" pitchFamily="18" charset="0"/>
              </a:rPr>
              <a:t>×</a:t>
            </a:r>
            <a:r>
              <a:rPr lang="en-US" altLang="zh-CN" i="1" dirty="0" err="1" smtClean="0">
                <a:latin typeface="Times New Roman" pitchFamily="18" charset="0"/>
              </a:rPr>
              <a:t>q</a:t>
            </a:r>
            <a:r>
              <a:rPr lang="zh-CN" altLang="en-US" dirty="0" smtClean="0">
                <a:latin typeface="Times New Roman" pitchFamily="18" charset="0"/>
              </a:rPr>
              <a:t>，</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p</a:t>
            </a:r>
            <a:r>
              <a:rPr lang="en-US" altLang="zh-CN" dirty="0" smtClean="0">
                <a:latin typeface="Times New Roman" pitchFamily="18" charset="0"/>
              </a:rPr>
              <a:t>-1)(</a:t>
            </a:r>
            <a:r>
              <a:rPr lang="en-US" altLang="zh-CN" i="1" dirty="0" smtClean="0">
                <a:latin typeface="Times New Roman" pitchFamily="18" charset="0"/>
              </a:rPr>
              <a:t>q</a:t>
            </a:r>
            <a:r>
              <a:rPr lang="en-US" altLang="zh-CN" dirty="0" smtClean="0">
                <a:latin typeface="Times New Roman" pitchFamily="18" charset="0"/>
              </a:rPr>
              <a:t>-1)</a:t>
            </a:r>
            <a:r>
              <a:rPr lang="zh-CN" altLang="en-US" dirty="0" smtClean="0">
                <a:latin typeface="Times New Roman" pitchFamily="18" charset="0"/>
              </a:rPr>
              <a:t>，其中</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是</a:t>
            </a:r>
            <a:r>
              <a:rPr lang="en-US" altLang="zh-CN" i="1" dirty="0" smtClean="0">
                <a:latin typeface="Times New Roman" pitchFamily="18" charset="0"/>
              </a:rPr>
              <a:t>n</a:t>
            </a:r>
            <a:r>
              <a:rPr lang="zh-CN" altLang="en-US" dirty="0" smtClean="0">
                <a:latin typeface="Times New Roman" pitchFamily="18" charset="0"/>
              </a:rPr>
              <a:t>的欧拉函数值</a:t>
            </a:r>
          </a:p>
          <a:p>
            <a:pPr lvl="1" eaLnBrk="1" hangingPunct="1">
              <a:buNone/>
            </a:pPr>
            <a:r>
              <a:rPr lang="zh-CN" altLang="en-US" dirty="0" smtClean="0">
                <a:latin typeface="Times New Roman" pitchFamily="18" charset="0"/>
              </a:rPr>
              <a:t>③ 选一整数</a:t>
            </a:r>
            <a:r>
              <a:rPr lang="en-US" altLang="zh-CN" i="1" dirty="0" smtClean="0">
                <a:latin typeface="Times New Roman" pitchFamily="18" charset="0"/>
              </a:rPr>
              <a:t>e</a:t>
            </a:r>
            <a:r>
              <a:rPr lang="zh-CN" altLang="en-US" dirty="0" smtClean="0">
                <a:latin typeface="Times New Roman" pitchFamily="18" charset="0"/>
              </a:rPr>
              <a:t>，满足</a:t>
            </a:r>
            <a:r>
              <a:rPr lang="en-US" altLang="zh-CN" dirty="0" smtClean="0">
                <a:latin typeface="Times New Roman" pitchFamily="18" charset="0"/>
              </a:rPr>
              <a:t>1&lt;</a:t>
            </a:r>
            <a:r>
              <a:rPr lang="en-US" altLang="zh-CN" i="1" dirty="0" smtClean="0">
                <a:latin typeface="Times New Roman" pitchFamily="18" charset="0"/>
              </a:rPr>
              <a:t>e</a:t>
            </a:r>
            <a:r>
              <a:rPr lang="en-US" altLang="zh-CN" dirty="0" smtClean="0">
                <a:latin typeface="Times New Roman" pitchFamily="18" charset="0"/>
              </a:rPr>
              <a:t>&lt; </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，且</a:t>
            </a:r>
            <a:r>
              <a:rPr lang="en-US" altLang="zh-CN" dirty="0" err="1" smtClean="0">
                <a:latin typeface="Times New Roman" pitchFamily="18" charset="0"/>
              </a:rPr>
              <a:t>gcd</a:t>
            </a:r>
            <a:r>
              <a:rPr lang="en-US" altLang="zh-CN" dirty="0" smtClean="0">
                <a:latin typeface="Times New Roman" pitchFamily="18" charset="0"/>
              </a:rPr>
              <a:t>(</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rPr>
              <a:t>)=1</a:t>
            </a:r>
          </a:p>
          <a:p>
            <a:pPr lvl="1" eaLnBrk="1" hangingPunct="1">
              <a:buNone/>
            </a:pPr>
            <a:r>
              <a:rPr lang="en-US" altLang="zh-CN" dirty="0" smtClean="0">
                <a:latin typeface="Times New Roman" pitchFamily="18" charset="0"/>
              </a:rPr>
              <a:t>④ </a:t>
            </a:r>
            <a:r>
              <a:rPr lang="zh-CN" altLang="en-US" dirty="0" smtClean="0">
                <a:latin typeface="Times New Roman" pitchFamily="18" charset="0"/>
              </a:rPr>
              <a:t>计算</a:t>
            </a:r>
            <a:r>
              <a:rPr lang="en-US" altLang="zh-CN" i="1" dirty="0" smtClean="0">
                <a:latin typeface="Times New Roman" pitchFamily="18" charset="0"/>
              </a:rPr>
              <a:t>d</a:t>
            </a:r>
            <a:r>
              <a:rPr lang="zh-CN" altLang="en-US" dirty="0" smtClean="0">
                <a:latin typeface="Times New Roman" pitchFamily="18" charset="0"/>
              </a:rPr>
              <a:t>，满足</a:t>
            </a:r>
            <a:r>
              <a:rPr lang="en-US" altLang="zh-CN" i="1" dirty="0" smtClean="0">
                <a:latin typeface="Times New Roman" pitchFamily="18" charset="0"/>
              </a:rPr>
              <a:t>d</a:t>
            </a:r>
            <a:r>
              <a:rPr lang="en-US" altLang="zh-CN"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rPr>
              <a:t>≡1 mod </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，即</a:t>
            </a:r>
            <a:r>
              <a:rPr lang="en-US" altLang="zh-CN" i="1" dirty="0" smtClean="0">
                <a:latin typeface="Times New Roman" pitchFamily="18" charset="0"/>
              </a:rPr>
              <a:t>d</a:t>
            </a:r>
            <a:r>
              <a:rPr lang="zh-CN" altLang="en-US" dirty="0" smtClean="0">
                <a:latin typeface="Times New Roman" pitchFamily="18" charset="0"/>
              </a:rPr>
              <a:t>是</a:t>
            </a:r>
            <a:r>
              <a:rPr lang="en-US" altLang="zh-CN" i="1" dirty="0" smtClean="0">
                <a:latin typeface="Times New Roman" pitchFamily="18" charset="0"/>
              </a:rPr>
              <a:t>e</a:t>
            </a:r>
            <a:r>
              <a:rPr lang="zh-CN" altLang="en-US" dirty="0" smtClean="0">
                <a:latin typeface="Times New Roman" pitchFamily="18" charset="0"/>
              </a:rPr>
              <a:t>在模</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下的乘法逆元，因</a:t>
            </a:r>
            <a:r>
              <a:rPr lang="en-US" altLang="zh-CN" i="1" dirty="0" smtClean="0">
                <a:latin typeface="Times New Roman" pitchFamily="18" charset="0"/>
              </a:rPr>
              <a:t>e</a:t>
            </a:r>
            <a:r>
              <a:rPr lang="zh-CN" altLang="en-US" dirty="0" smtClean="0">
                <a:latin typeface="Times New Roman" pitchFamily="18" charset="0"/>
              </a:rPr>
              <a:t>与</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互素，模</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的乘法逆元一定存在</a:t>
            </a:r>
          </a:p>
          <a:p>
            <a:pPr lvl="1" eaLnBrk="1" hangingPunct="1">
              <a:buNone/>
            </a:pPr>
            <a:r>
              <a:rPr lang="zh-CN" altLang="en-US" dirty="0" smtClean="0">
                <a:latin typeface="Times New Roman" pitchFamily="18" charset="0"/>
              </a:rPr>
              <a:t>⑤ 以</a:t>
            </a:r>
            <a:r>
              <a:rPr lang="en-US" altLang="zh-CN" dirty="0" smtClean="0">
                <a:latin typeface="Times New Roman" pitchFamily="18" charset="0"/>
              </a:rPr>
              <a:t>{</a:t>
            </a:r>
            <a:r>
              <a:rPr lang="en-US" altLang="zh-CN" i="1" dirty="0" err="1" smtClean="0">
                <a:latin typeface="Times New Roman" pitchFamily="18" charset="0"/>
              </a:rPr>
              <a:t>e</a:t>
            </a:r>
            <a:r>
              <a:rPr lang="en-US" altLang="zh-CN" dirty="0" err="1" smtClean="0">
                <a:latin typeface="Times New Roman" pitchFamily="18" charset="0"/>
              </a:rPr>
              <a:t>,</a:t>
            </a:r>
            <a:r>
              <a:rPr lang="en-US" altLang="zh-CN" i="1" dirty="0" err="1"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为公开钥</a:t>
            </a:r>
            <a:r>
              <a:rPr lang="en-US" altLang="zh-CN" dirty="0" smtClean="0">
                <a:latin typeface="Times New Roman" pitchFamily="18" charset="0"/>
              </a:rPr>
              <a:t>,{</a:t>
            </a:r>
            <a:r>
              <a:rPr lang="en-US" altLang="zh-CN" i="1" dirty="0" err="1" smtClean="0">
                <a:latin typeface="Times New Roman" pitchFamily="18" charset="0"/>
              </a:rPr>
              <a:t>d</a:t>
            </a:r>
            <a:r>
              <a:rPr lang="en-US" altLang="zh-CN" dirty="0" err="1" smtClean="0">
                <a:latin typeface="Times New Roman" pitchFamily="18" charset="0"/>
              </a:rPr>
              <a:t>,</a:t>
            </a:r>
            <a:r>
              <a:rPr lang="en-US" altLang="zh-CN" i="1" dirty="0" err="1" smtClean="0">
                <a:latin typeface="Times New Roman" pitchFamily="18" charset="0"/>
              </a:rPr>
              <a:t>p</a:t>
            </a:r>
            <a:r>
              <a:rPr lang="en-US" altLang="zh-CN" dirty="0" err="1" smtClean="0">
                <a:latin typeface="Times New Roman" pitchFamily="18" charset="0"/>
              </a:rPr>
              <a:t>,</a:t>
            </a:r>
            <a:r>
              <a:rPr lang="en-US" altLang="zh-CN" i="1" dirty="0" err="1" smtClean="0">
                <a:latin typeface="Times New Roman" pitchFamily="18" charset="0"/>
              </a:rPr>
              <a:t>q</a:t>
            </a:r>
            <a:r>
              <a:rPr lang="en-US" altLang="zh-CN" dirty="0" smtClean="0">
                <a:latin typeface="Times New Roman" pitchFamily="18" charset="0"/>
              </a:rPr>
              <a:t>}</a:t>
            </a:r>
            <a:r>
              <a:rPr lang="zh-CN" altLang="en-US" dirty="0" smtClean="0">
                <a:latin typeface="Times New Roman" pitchFamily="18" charset="0"/>
              </a:rPr>
              <a:t>为秘密钥</a:t>
            </a:r>
          </a:p>
          <a:p>
            <a:pPr lvl="2" eaLnBrk="1" hangingPunct="1"/>
            <a:r>
              <a:rPr lang="zh-CN" altLang="en-US" dirty="0" smtClean="0">
                <a:latin typeface="Times New Roman" pitchFamily="18" charset="0"/>
              </a:rPr>
              <a:t>秘密钥也可记为</a:t>
            </a:r>
            <a:r>
              <a:rPr lang="en-US" altLang="zh-CN" i="1" dirty="0" smtClean="0">
                <a:latin typeface="Times New Roman" pitchFamily="18" charset="0"/>
              </a:rPr>
              <a:t>d</a:t>
            </a:r>
            <a:r>
              <a:rPr lang="zh-CN" altLang="en-US" dirty="0" smtClean="0">
                <a:latin typeface="Times New Roman" pitchFamily="18" charset="0"/>
              </a:rPr>
              <a:t>，或</a:t>
            </a:r>
            <a:r>
              <a:rPr lang="en-US" altLang="zh-CN" dirty="0" smtClean="0">
                <a:latin typeface="Times New Roman" pitchFamily="18" charset="0"/>
              </a:rPr>
              <a:t>{</a:t>
            </a:r>
            <a:r>
              <a:rPr lang="en-US" altLang="zh-CN" i="1" dirty="0" smtClean="0">
                <a:latin typeface="Times New Roman" pitchFamily="18" charset="0"/>
              </a:rPr>
              <a:t>d</a:t>
            </a:r>
            <a:r>
              <a:rPr lang="en-US" altLang="zh-CN" dirty="0" smtClean="0">
                <a:latin typeface="Times New Roman" pitchFamily="18" charset="0"/>
              </a:rPr>
              <a:t>, </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，如果是系统负责产生密钥，则用户可能不知道</a:t>
            </a:r>
            <a:r>
              <a:rPr lang="en-US" altLang="zh-CN" i="1" dirty="0" err="1" smtClean="0">
                <a:latin typeface="Times New Roman" pitchFamily="18" charset="0"/>
              </a:rPr>
              <a:t>p</a:t>
            </a:r>
            <a:r>
              <a:rPr lang="en-US" altLang="zh-CN" dirty="0" err="1" smtClean="0">
                <a:latin typeface="Times New Roman" pitchFamily="18" charset="0"/>
              </a:rPr>
              <a:t>,</a:t>
            </a:r>
            <a:r>
              <a:rPr lang="en-US" altLang="zh-CN" i="1" dirty="0" err="1" smtClean="0">
                <a:latin typeface="Times New Roman" pitchFamily="18" charset="0"/>
              </a:rPr>
              <a:t>q</a:t>
            </a:r>
            <a:endParaRPr lang="en-US" altLang="zh-CN"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lang="en-US" altLang="zh-CN" dirty="0" smtClean="0">
                <a:latin typeface="Times New Roman" pitchFamily="18" charset="0"/>
              </a:rPr>
              <a:t>2</a:t>
            </a:r>
            <a:r>
              <a:rPr lang="zh-CN" altLang="en-US" dirty="0" smtClean="0">
                <a:latin typeface="Times New Roman" pitchFamily="18" charset="0"/>
              </a:rPr>
              <a:t>．加密</a:t>
            </a:r>
          </a:p>
          <a:p>
            <a:pPr lvl="1" eaLnBrk="1" hangingPunct="1">
              <a:lnSpc>
                <a:spcPct val="110000"/>
              </a:lnSpc>
            </a:pPr>
            <a:r>
              <a:rPr lang="zh-CN" altLang="en-US" sz="2000" dirty="0" smtClean="0">
                <a:latin typeface="Times New Roman" pitchFamily="18" charset="0"/>
              </a:rPr>
              <a:t>加密时</a:t>
            </a:r>
            <a:r>
              <a:rPr lang="zh-CN" altLang="en-US" sz="2000" dirty="0" smtClean="0">
                <a:solidFill>
                  <a:srgbClr val="0000FF"/>
                </a:solidFill>
                <a:latin typeface="Times New Roman" pitchFamily="18" charset="0"/>
              </a:rPr>
              <a:t>首先将明文比特串分组</a:t>
            </a:r>
            <a:r>
              <a:rPr lang="zh-CN" altLang="en-US" sz="2000" dirty="0" smtClean="0">
                <a:latin typeface="Times New Roman" pitchFamily="18" charset="0"/>
              </a:rPr>
              <a:t>，使得每个分组对应的十进制数小于</a:t>
            </a:r>
            <a:r>
              <a:rPr lang="en-US" altLang="zh-CN" sz="2000" i="1" dirty="0" smtClean="0">
                <a:latin typeface="Times New Roman" pitchFamily="18" charset="0"/>
              </a:rPr>
              <a:t>n</a:t>
            </a:r>
            <a:r>
              <a:rPr lang="zh-CN" altLang="en-US" sz="2000" dirty="0" smtClean="0">
                <a:latin typeface="Times New Roman" pitchFamily="18" charset="0"/>
              </a:rPr>
              <a:t>，即分组长度小于</a:t>
            </a:r>
            <a:r>
              <a:rPr lang="en-US" altLang="zh-CN" sz="2000" dirty="0" smtClean="0">
                <a:latin typeface="Times New Roman" pitchFamily="18" charset="0"/>
              </a:rPr>
              <a:t>log</a:t>
            </a:r>
            <a:r>
              <a:rPr lang="en-US" altLang="zh-CN" sz="2000" baseline="-25000" dirty="0" smtClean="0">
                <a:latin typeface="Times New Roman" pitchFamily="18" charset="0"/>
              </a:rPr>
              <a:t>2</a:t>
            </a:r>
            <a:r>
              <a:rPr lang="en-US" altLang="zh-CN" sz="2000" i="1" dirty="0" smtClean="0">
                <a:latin typeface="Times New Roman" pitchFamily="18" charset="0"/>
              </a:rPr>
              <a:t>n</a:t>
            </a:r>
            <a:r>
              <a:rPr lang="zh-CN" altLang="en-US" sz="2000" dirty="0" smtClean="0">
                <a:latin typeface="Times New Roman" pitchFamily="18" charset="0"/>
              </a:rPr>
              <a:t>。</a:t>
            </a:r>
          </a:p>
          <a:p>
            <a:pPr lvl="1" eaLnBrk="1" hangingPunct="1">
              <a:lnSpc>
                <a:spcPct val="110000"/>
              </a:lnSpc>
            </a:pPr>
            <a:r>
              <a:rPr lang="zh-CN" altLang="en-US" sz="2000" dirty="0" smtClean="0">
                <a:latin typeface="Times New Roman" pitchFamily="18" charset="0"/>
              </a:rPr>
              <a:t>然后对每个明文分组</a:t>
            </a:r>
            <a:r>
              <a:rPr lang="en-US" altLang="zh-CN" sz="2000" i="1" dirty="0" smtClean="0">
                <a:latin typeface="Times New Roman" pitchFamily="18" charset="0"/>
              </a:rPr>
              <a:t>m</a:t>
            </a:r>
            <a:r>
              <a:rPr lang="zh-CN" altLang="en-US" sz="2000" dirty="0" smtClean="0">
                <a:latin typeface="Times New Roman" pitchFamily="18" charset="0"/>
              </a:rPr>
              <a:t>，作加密运算： </a:t>
            </a:r>
            <a:endParaRPr lang="zh-CN" altLang="en-US" sz="2000" i="1" dirty="0" smtClean="0">
              <a:latin typeface="Times New Roman" pitchFamily="18" charset="0"/>
            </a:endParaRPr>
          </a:p>
          <a:p>
            <a:pPr lvl="1" eaLnBrk="1" hangingPunct="1">
              <a:lnSpc>
                <a:spcPct val="110000"/>
              </a:lnSpc>
              <a:buNone/>
            </a:pPr>
            <a:r>
              <a:rPr lang="zh-CN" altLang="en-US" i="1" dirty="0" smtClean="0">
                <a:latin typeface="Times New Roman" pitchFamily="18" charset="0"/>
              </a:rPr>
              <a:t>                          </a:t>
            </a:r>
            <a:r>
              <a:rPr lang="en-US" altLang="zh-CN" i="1" dirty="0" err="1" smtClean="0">
                <a:latin typeface="Times New Roman" pitchFamily="18" charset="0"/>
              </a:rPr>
              <a:t>c</a:t>
            </a:r>
            <a:r>
              <a:rPr lang="en-US" altLang="zh-CN" dirty="0" err="1" smtClean="0">
                <a:latin typeface="Times New Roman" pitchFamily="18" charset="0"/>
              </a:rPr>
              <a:t>≡</a:t>
            </a:r>
            <a:r>
              <a:rPr lang="en-US" altLang="zh-CN" i="1" dirty="0" err="1" smtClean="0">
                <a:latin typeface="Times New Roman" pitchFamily="18" charset="0"/>
              </a:rPr>
              <a:t>m</a:t>
            </a:r>
            <a:r>
              <a:rPr lang="en-US" altLang="zh-CN" i="1" baseline="30000" dirty="0" err="1" smtClean="0">
                <a:latin typeface="Times New Roman" pitchFamily="18" charset="0"/>
              </a:rPr>
              <a:t>e</a:t>
            </a:r>
            <a:r>
              <a:rPr lang="en-US" altLang="zh-CN" dirty="0" smtClean="0">
                <a:latin typeface="Times New Roman" pitchFamily="18" charset="0"/>
              </a:rPr>
              <a:t> mod </a:t>
            </a:r>
            <a:r>
              <a:rPr lang="en-US" altLang="zh-CN" i="1" dirty="0" smtClean="0">
                <a:latin typeface="Times New Roman" pitchFamily="18" charset="0"/>
              </a:rPr>
              <a:t>n</a:t>
            </a:r>
            <a:endParaRPr lang="en-US" altLang="zh-CN" b="0" dirty="0" smtClean="0">
              <a:latin typeface="Times New Roman" pitchFamily="18" charset="0"/>
            </a:endParaRPr>
          </a:p>
          <a:p>
            <a:pPr eaLnBrk="1" hangingPunct="1">
              <a:lnSpc>
                <a:spcPct val="110000"/>
              </a:lnSpc>
            </a:pPr>
            <a:r>
              <a:rPr lang="en-US" altLang="zh-CN" dirty="0" smtClean="0">
                <a:latin typeface="Times New Roman" pitchFamily="18" charset="0"/>
              </a:rPr>
              <a:t>3</a:t>
            </a:r>
            <a:r>
              <a:rPr lang="zh-CN" altLang="en-US" dirty="0" smtClean="0">
                <a:latin typeface="Times New Roman" pitchFamily="18" charset="0"/>
              </a:rPr>
              <a:t>．解密</a:t>
            </a:r>
          </a:p>
          <a:p>
            <a:pPr lvl="1" eaLnBrk="1" hangingPunct="1">
              <a:lnSpc>
                <a:spcPct val="110000"/>
              </a:lnSpc>
            </a:pPr>
            <a:r>
              <a:rPr lang="zh-CN" altLang="en-US" sz="2000" dirty="0" smtClean="0">
                <a:latin typeface="Times New Roman" pitchFamily="18" charset="0"/>
              </a:rPr>
              <a:t>对密文分组的解密运算为：</a:t>
            </a:r>
          </a:p>
          <a:p>
            <a:pPr lvl="1" eaLnBrk="1" hangingPunct="1">
              <a:lnSpc>
                <a:spcPct val="110000"/>
              </a:lnSpc>
              <a:buNone/>
            </a:pPr>
            <a:r>
              <a:rPr lang="zh-CN" altLang="en-US" i="1" dirty="0" smtClean="0">
                <a:latin typeface="Times New Roman" pitchFamily="18" charset="0"/>
              </a:rPr>
              <a:t>                          </a:t>
            </a:r>
            <a:r>
              <a:rPr lang="en-US" altLang="zh-CN" i="1" dirty="0" err="1" smtClean="0">
                <a:latin typeface="Times New Roman" pitchFamily="18" charset="0"/>
              </a:rPr>
              <a:t>m</a:t>
            </a:r>
            <a:r>
              <a:rPr lang="en-US" altLang="zh-CN" dirty="0" err="1" smtClean="0">
                <a:latin typeface="Times New Roman" pitchFamily="18" charset="0"/>
              </a:rPr>
              <a:t>≡</a:t>
            </a:r>
            <a:r>
              <a:rPr lang="en-US" altLang="zh-CN" i="1" dirty="0" err="1" smtClean="0">
                <a:latin typeface="Times New Roman" pitchFamily="18" charset="0"/>
              </a:rPr>
              <a:t>c</a:t>
            </a:r>
            <a:r>
              <a:rPr lang="en-US" altLang="zh-CN" i="1" baseline="30000" dirty="0" err="1" smtClean="0">
                <a:latin typeface="Times New Roman" pitchFamily="18" charset="0"/>
              </a:rPr>
              <a:t>d</a:t>
            </a:r>
            <a:r>
              <a:rPr lang="en-US" altLang="zh-CN" dirty="0" smtClean="0">
                <a:latin typeface="Times New Roman" pitchFamily="18" charset="0"/>
              </a:rPr>
              <a:t> mod </a:t>
            </a:r>
            <a:r>
              <a:rPr lang="en-US" altLang="zh-CN" i="1" dirty="0" smtClean="0">
                <a:latin typeface="Times New Roman" pitchFamily="18" charset="0"/>
              </a:rPr>
              <a:t>n</a:t>
            </a:r>
          </a:p>
          <a:p>
            <a:pPr eaLnBrk="1" hangingPunct="1">
              <a:lnSpc>
                <a:spcPct val="110000"/>
              </a:lnSpc>
            </a:pPr>
            <a:r>
              <a:rPr lang="en-US" altLang="zh-CN" sz="2000" dirty="0" smtClean="0">
                <a:latin typeface="Times New Roman" pitchFamily="18" charset="0"/>
              </a:rPr>
              <a:t>RSA</a:t>
            </a:r>
            <a:r>
              <a:rPr lang="zh-CN" altLang="en-US" sz="2000" dirty="0" smtClean="0">
                <a:latin typeface="Times New Roman" pitchFamily="18" charset="0"/>
              </a:rPr>
              <a:t>的模很长，如模</a:t>
            </a:r>
            <a:r>
              <a:rPr lang="en-US" altLang="zh-CN" sz="2000" dirty="0" smtClean="0">
                <a:latin typeface="Times New Roman" pitchFamily="18" charset="0"/>
              </a:rPr>
              <a:t>n</a:t>
            </a:r>
            <a:r>
              <a:rPr lang="zh-CN" altLang="en-US" sz="2000" dirty="0" smtClean="0">
                <a:latin typeface="Times New Roman" pitchFamily="18" charset="0"/>
              </a:rPr>
              <a:t>为</a:t>
            </a:r>
            <a:r>
              <a:rPr lang="en-US" altLang="zh-CN" sz="2000" dirty="0" smtClean="0">
                <a:latin typeface="Times New Roman" pitchFamily="18" charset="0"/>
              </a:rPr>
              <a:t>1024</a:t>
            </a:r>
            <a:r>
              <a:rPr lang="zh-CN" altLang="en-US" sz="2000" dirty="0" smtClean="0">
                <a:latin typeface="Times New Roman" pitchFamily="18" charset="0"/>
              </a:rPr>
              <a:t>比特的</a:t>
            </a:r>
            <a:r>
              <a:rPr lang="en-US" altLang="zh-CN" sz="2000" dirty="0" smtClean="0">
                <a:latin typeface="Times New Roman" pitchFamily="18" charset="0"/>
              </a:rPr>
              <a:t>RSA</a:t>
            </a:r>
            <a:r>
              <a:rPr lang="zh-CN" altLang="en-US" sz="2000" dirty="0" smtClean="0">
                <a:latin typeface="Times New Roman" pitchFamily="18" charset="0"/>
              </a:rPr>
              <a:t>一次加密约</a:t>
            </a:r>
            <a:r>
              <a:rPr lang="en-US" altLang="zh-CN" sz="2000" dirty="0" smtClean="0">
                <a:latin typeface="Times New Roman" pitchFamily="18" charset="0"/>
              </a:rPr>
              <a:t>1024</a:t>
            </a:r>
            <a:r>
              <a:rPr lang="zh-CN" altLang="en-US" sz="2000" dirty="0" smtClean="0">
                <a:latin typeface="Times New Roman" pitchFamily="18" charset="0"/>
              </a:rPr>
              <a:t>比特明文，相当于</a:t>
            </a:r>
            <a:r>
              <a:rPr lang="en-US" altLang="zh-CN" sz="2000" dirty="0" smtClean="0">
                <a:latin typeface="Times New Roman" pitchFamily="18" charset="0"/>
              </a:rPr>
              <a:t>16</a:t>
            </a:r>
            <a:r>
              <a:rPr lang="zh-CN" altLang="en-US" sz="2000" dirty="0" smtClean="0">
                <a:latin typeface="Times New Roman" pitchFamily="18" charset="0"/>
              </a:rPr>
              <a:t>次</a:t>
            </a:r>
            <a:r>
              <a:rPr lang="en-US" altLang="zh-CN" sz="2000" dirty="0" smtClean="0">
                <a:latin typeface="Times New Roman" pitchFamily="18" charset="0"/>
              </a:rPr>
              <a:t>DES</a:t>
            </a:r>
            <a:r>
              <a:rPr lang="zh-CN" altLang="en-US" sz="2000" dirty="0" smtClean="0">
                <a:latin typeface="Times New Roman" pitchFamily="18" charset="0"/>
              </a:rPr>
              <a:t>加密，</a:t>
            </a:r>
            <a:r>
              <a:rPr lang="zh-CN" altLang="en-US" sz="2000" dirty="0" smtClean="0">
                <a:solidFill>
                  <a:srgbClr val="FF0000"/>
                </a:solidFill>
                <a:latin typeface="Times New Roman" pitchFamily="18" charset="0"/>
              </a:rPr>
              <a:t>但一次</a:t>
            </a:r>
            <a:r>
              <a:rPr lang="en-US" altLang="zh-CN" sz="2000" dirty="0" smtClean="0">
                <a:solidFill>
                  <a:srgbClr val="FF0000"/>
                </a:solidFill>
                <a:latin typeface="Times New Roman" pitchFamily="18" charset="0"/>
              </a:rPr>
              <a:t>RSA</a:t>
            </a:r>
            <a:r>
              <a:rPr lang="zh-CN" altLang="en-US" sz="2000" dirty="0" smtClean="0">
                <a:solidFill>
                  <a:srgbClr val="FF0000"/>
                </a:solidFill>
                <a:latin typeface="Times New Roman" pitchFamily="18" charset="0"/>
              </a:rPr>
              <a:t>比</a:t>
            </a:r>
            <a:r>
              <a:rPr lang="en-US" altLang="zh-CN" sz="2000" dirty="0" smtClean="0">
                <a:solidFill>
                  <a:srgbClr val="FF0000"/>
                </a:solidFill>
                <a:latin typeface="Times New Roman" pitchFamily="18" charset="0"/>
              </a:rPr>
              <a:t>16</a:t>
            </a:r>
            <a:r>
              <a:rPr lang="zh-CN" altLang="en-US" sz="2000" dirty="0" smtClean="0">
                <a:solidFill>
                  <a:srgbClr val="FF0000"/>
                </a:solidFill>
                <a:latin typeface="Times New Roman" pitchFamily="18" charset="0"/>
              </a:rPr>
              <a:t>次</a:t>
            </a:r>
            <a:r>
              <a:rPr lang="en-US" altLang="zh-CN" sz="2000" dirty="0" smtClean="0">
                <a:solidFill>
                  <a:srgbClr val="FF0000"/>
                </a:solidFill>
                <a:latin typeface="Times New Roman" pitchFamily="18" charset="0"/>
              </a:rPr>
              <a:t>DES</a:t>
            </a:r>
            <a:r>
              <a:rPr lang="zh-CN" altLang="en-US" sz="2000" dirty="0" smtClean="0">
                <a:solidFill>
                  <a:srgbClr val="FF0000"/>
                </a:solidFill>
                <a:latin typeface="Times New Roman" pitchFamily="18" charset="0"/>
              </a:rPr>
              <a:t>要慢很多，不在一个数量级上），所以公钥密码算法不适合加密长消息</a:t>
            </a:r>
            <a:endParaRPr lang="en-US" altLang="zh-CN" sz="2000"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en-US" altLang="zh-CN" sz="2400" dirty="0" smtClean="0">
                <a:latin typeface="Times New Roman" pitchFamily="18" charset="0"/>
              </a:rPr>
              <a:t>RSA</a:t>
            </a:r>
            <a:r>
              <a:rPr lang="zh-CN" altLang="en-US" sz="2400" dirty="0" smtClean="0">
                <a:latin typeface="Times New Roman" pitchFamily="18" charset="0"/>
              </a:rPr>
              <a:t>算法中解密过程的正确性证明</a:t>
            </a:r>
          </a:p>
          <a:p>
            <a:pPr lvl="1" eaLnBrk="1" hangingPunct="1">
              <a:lnSpc>
                <a:spcPct val="100000"/>
              </a:lnSpc>
              <a:buNone/>
            </a:pPr>
            <a:r>
              <a:rPr lang="zh-CN" altLang="en-US" sz="2000" dirty="0" smtClean="0">
                <a:solidFill>
                  <a:srgbClr val="FF0000"/>
                </a:solidFill>
                <a:latin typeface="Times New Roman" pitchFamily="18" charset="0"/>
              </a:rPr>
              <a:t>证明</a:t>
            </a:r>
            <a:r>
              <a:rPr lang="zh-CN" altLang="en-US" sz="2000" dirty="0" smtClean="0">
                <a:latin typeface="Times New Roman" pitchFamily="18" charset="0"/>
              </a:rPr>
              <a:t>： 由</a:t>
            </a:r>
            <a:r>
              <a:rPr lang="en-US" altLang="zh-CN" sz="2000" i="1" dirty="0" err="1" smtClean="0">
                <a:latin typeface="Times New Roman" pitchFamily="18" charset="0"/>
              </a:rPr>
              <a:t>c</a:t>
            </a:r>
            <a:r>
              <a:rPr lang="en-US" altLang="zh-CN" sz="2000" dirty="0" err="1"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，可知 </a:t>
            </a:r>
            <a:r>
              <a:rPr lang="en-US" altLang="zh-CN" sz="2000" i="1" dirty="0" err="1" smtClean="0">
                <a:latin typeface="Times New Roman" pitchFamily="18" charset="0"/>
              </a:rPr>
              <a:t>c</a:t>
            </a:r>
            <a:r>
              <a:rPr lang="en-US" altLang="zh-CN" sz="2000" i="1" baseline="30000" dirty="0" err="1" smtClean="0">
                <a:latin typeface="Times New Roman" pitchFamily="18" charset="0"/>
              </a:rPr>
              <a:t>d</a:t>
            </a:r>
            <a:r>
              <a:rPr lang="en-US" altLang="zh-CN" sz="2000" i="1" dirty="0" smtClean="0">
                <a:latin typeface="Times New Roman" pitchFamily="18" charset="0"/>
              </a:rPr>
              <a:t> </a:t>
            </a:r>
            <a:r>
              <a:rPr lang="en-US" altLang="zh-CN" sz="2000" dirty="0" smtClean="0">
                <a:latin typeface="Times New Roman" pitchFamily="18" charset="0"/>
              </a:rPr>
              <a:t>mod </a:t>
            </a:r>
            <a:r>
              <a:rPr lang="en-US" altLang="zh-CN" sz="2000" i="1"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ed</a:t>
            </a:r>
            <a:r>
              <a:rPr lang="en-US" altLang="zh-CN" sz="2000" dirty="0" smtClean="0">
                <a:latin typeface="Times New Roman" pitchFamily="18" charset="0"/>
              </a:rPr>
              <a:t> mod </a:t>
            </a:r>
            <a:r>
              <a:rPr lang="en-US" altLang="zh-CN" sz="2000" i="1"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n</a:t>
            </a:r>
            <a:endParaRPr lang="en-US" altLang="zh-CN" sz="2000" dirty="0" smtClean="0">
              <a:latin typeface="Times New Roman" pitchFamily="18" charset="0"/>
            </a:endParaRPr>
          </a:p>
          <a:p>
            <a:pPr lvl="1" eaLnBrk="1" hangingPunct="1">
              <a:lnSpc>
                <a:spcPct val="100000"/>
              </a:lnSpc>
              <a:buNone/>
            </a:pPr>
            <a:r>
              <a:rPr lang="zh-CN" altLang="en-US" sz="2000" dirty="0" smtClean="0">
                <a:latin typeface="Times New Roman" pitchFamily="18" charset="0"/>
              </a:rPr>
              <a:t>下面分两种情况： </a:t>
            </a:r>
          </a:p>
          <a:p>
            <a:pPr lvl="1" eaLnBrk="1" hangingPunct="1">
              <a:lnSpc>
                <a:spcPct val="100000"/>
              </a:lnSpc>
              <a:buNone/>
            </a:pPr>
            <a:r>
              <a:rPr lang="zh-CN" altLang="en-US" sz="2000" dirty="0" smtClean="0">
                <a:solidFill>
                  <a:srgbClr val="0000FF"/>
                </a:solidFill>
                <a:latin typeface="Times New Roman" pitchFamily="18" charset="0"/>
              </a:rPr>
              <a:t>①</a:t>
            </a:r>
            <a:r>
              <a:rPr lang="zh-CN" altLang="en-US" sz="2000" i="1"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与</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互素，</a:t>
            </a:r>
            <a:r>
              <a:rPr lang="zh-CN" altLang="en-US" sz="2000" dirty="0" smtClean="0">
                <a:latin typeface="Times New Roman" pitchFamily="18" charset="0"/>
              </a:rPr>
              <a:t>则由</a:t>
            </a:r>
            <a:r>
              <a:rPr lang="en-US" altLang="zh-CN" sz="2000" dirty="0" smtClean="0">
                <a:latin typeface="Times New Roman" pitchFamily="18" charset="0"/>
              </a:rPr>
              <a:t>Euler</a:t>
            </a:r>
            <a:r>
              <a:rPr lang="zh-CN" altLang="en-US" sz="2000" dirty="0" smtClean="0">
                <a:latin typeface="Times New Roman" pitchFamily="18" charset="0"/>
              </a:rPr>
              <a:t>定理得</a:t>
            </a:r>
          </a:p>
          <a:p>
            <a:pPr lvl="1" eaLnBrk="1" hangingPunct="1">
              <a:lnSpc>
                <a:spcPct val="100000"/>
              </a:lnSpc>
            </a:pPr>
            <a:r>
              <a:rPr lang="en-US" altLang="zh-CN" sz="2000" i="1" dirty="0" smtClean="0">
                <a:latin typeface="Times New Roman" pitchFamily="18" charset="0"/>
              </a:rPr>
              <a:t>m</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en-US" altLang="zh-CN" sz="2000" dirty="0" smtClean="0">
                <a:latin typeface="Times New Roman" pitchFamily="18" charset="0"/>
              </a:rPr>
              <a:t>≡1 mod </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en-US" altLang="zh-CN" sz="2000" dirty="0" smtClean="0">
                <a:latin typeface="Times New Roman" pitchFamily="18" charset="0"/>
              </a:rPr>
              <a:t>≡1 mod n</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 mod </a:t>
            </a:r>
            <a:r>
              <a:rPr lang="en-US" altLang="zh-CN" sz="2000" i="1" dirty="0" smtClean="0">
                <a:latin typeface="Times New Roman" pitchFamily="18" charset="0"/>
              </a:rPr>
              <a:t>n, </a:t>
            </a:r>
            <a:r>
              <a:rPr lang="zh-CN" altLang="en-US" sz="2000" dirty="0" smtClean="0">
                <a:latin typeface="Times New Roman" pitchFamily="18" charset="0"/>
              </a:rPr>
              <a:t>即</a:t>
            </a:r>
            <a:r>
              <a:rPr lang="en-US" altLang="zh-CN" sz="2000" i="1" dirty="0" err="1" smtClean="0">
                <a:latin typeface="Times New Roman" pitchFamily="18" charset="0"/>
              </a:rPr>
              <a:t>c</a:t>
            </a:r>
            <a:r>
              <a:rPr lang="en-US" altLang="zh-CN" sz="2000" i="1" baseline="30000" dirty="0" err="1" smtClean="0">
                <a:latin typeface="Times New Roman" pitchFamily="18" charset="0"/>
              </a:rPr>
              <a:t>d</a:t>
            </a:r>
            <a:r>
              <a:rPr lang="en-US" altLang="zh-CN" sz="2000" dirty="0" smtClean="0">
                <a:latin typeface="Times New Roman" pitchFamily="18" charset="0"/>
              </a:rPr>
              <a:t> mod </a:t>
            </a:r>
            <a:r>
              <a:rPr lang="en-US" altLang="zh-CN" sz="2000" i="1"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m</a:t>
            </a:r>
            <a:endParaRPr lang="en-US" altLang="zh-CN" sz="2000" dirty="0" smtClean="0">
              <a:latin typeface="Times New Roman" pitchFamily="18" charset="0"/>
            </a:endParaRPr>
          </a:p>
          <a:p>
            <a:pPr lvl="1" eaLnBrk="1" hangingPunct="1">
              <a:lnSpc>
                <a:spcPct val="100000"/>
              </a:lnSpc>
              <a:buNone/>
            </a:pPr>
            <a:r>
              <a:rPr lang="en-US" altLang="zh-CN" sz="2000" dirty="0" smtClean="0">
                <a:solidFill>
                  <a:srgbClr val="0000FF"/>
                </a:solidFill>
                <a:latin typeface="Times New Roman" pitchFamily="18" charset="0"/>
              </a:rPr>
              <a:t>② </a:t>
            </a:r>
            <a:r>
              <a:rPr lang="en-US" altLang="zh-CN" sz="2000" dirty="0" err="1" smtClean="0">
                <a:solidFill>
                  <a:srgbClr val="0000FF"/>
                </a:solidFill>
                <a:latin typeface="Times New Roman" pitchFamily="18" charset="0"/>
              </a:rPr>
              <a:t>gcd</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m</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n</a:t>
            </a:r>
            <a:r>
              <a:rPr lang="en-US" altLang="zh-CN" sz="2000" dirty="0" smtClean="0">
                <a:solidFill>
                  <a:srgbClr val="0000FF"/>
                </a:solidFill>
                <a:latin typeface="Times New Roman" pitchFamily="18" charset="0"/>
              </a:rPr>
              <a:t>)≠1</a:t>
            </a:r>
            <a:r>
              <a:rPr lang="zh-CN" altLang="en-US" sz="2000" dirty="0" smtClean="0">
                <a:latin typeface="Times New Roman" pitchFamily="18" charset="0"/>
              </a:rPr>
              <a:t>，因</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pq</a:t>
            </a:r>
            <a:r>
              <a:rPr lang="zh-CN" altLang="en-US" sz="2000" i="1" dirty="0" smtClean="0">
                <a:latin typeface="Times New Roman" pitchFamily="18" charset="0"/>
              </a:rPr>
              <a:t>，</a:t>
            </a:r>
            <a:r>
              <a:rPr lang="zh-CN" altLang="en-US" sz="2000" dirty="0" smtClean="0">
                <a:latin typeface="Times New Roman" pitchFamily="18" charset="0"/>
              </a:rPr>
              <a:t>所以</a:t>
            </a:r>
            <a:r>
              <a:rPr lang="en-US" altLang="zh-CN" sz="2000" i="1" dirty="0" smtClean="0">
                <a:latin typeface="Times New Roman" pitchFamily="18" charset="0"/>
              </a:rPr>
              <a:t>m</a:t>
            </a:r>
            <a:r>
              <a:rPr lang="zh-CN" altLang="en-US" sz="2000" dirty="0" smtClean="0">
                <a:latin typeface="Times New Roman" pitchFamily="18" charset="0"/>
              </a:rPr>
              <a:t>是</a:t>
            </a:r>
            <a:r>
              <a:rPr lang="en-US" altLang="zh-CN" sz="2000" i="1" dirty="0" smtClean="0">
                <a:latin typeface="Times New Roman" pitchFamily="18" charset="0"/>
              </a:rPr>
              <a:t>p</a:t>
            </a:r>
            <a:r>
              <a:rPr lang="zh-CN" altLang="en-US" sz="2000" dirty="0" smtClean="0">
                <a:latin typeface="Times New Roman" pitchFamily="18" charset="0"/>
              </a:rPr>
              <a:t>的倍数或</a:t>
            </a:r>
            <a:r>
              <a:rPr lang="en-US" altLang="zh-CN" sz="2000" i="1" dirty="0" smtClean="0">
                <a:latin typeface="Times New Roman" pitchFamily="18" charset="0"/>
              </a:rPr>
              <a:t>q</a:t>
            </a:r>
            <a:r>
              <a:rPr lang="zh-CN" altLang="en-US" sz="2000" dirty="0" smtClean="0">
                <a:latin typeface="Times New Roman" pitchFamily="18" charset="0"/>
              </a:rPr>
              <a:t>的倍数，</a:t>
            </a:r>
            <a:r>
              <a:rPr lang="zh-CN" altLang="en-US" sz="2000" dirty="0" smtClean="0">
                <a:solidFill>
                  <a:srgbClr val="0000FF"/>
                </a:solidFill>
                <a:latin typeface="Times New Roman" pitchFamily="18" charset="0"/>
              </a:rPr>
              <a:t>不妨设</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cp</a:t>
            </a:r>
            <a:r>
              <a:rPr lang="zh-CN" altLang="en-US" sz="2000" dirty="0" smtClean="0">
                <a:latin typeface="Times New Roman" pitchFamily="18" charset="0"/>
              </a:rPr>
              <a:t>，其中</a:t>
            </a:r>
            <a:r>
              <a:rPr lang="en-US" altLang="zh-CN" sz="2000" i="1" dirty="0" smtClean="0">
                <a:latin typeface="Times New Roman" pitchFamily="18" charset="0"/>
              </a:rPr>
              <a:t>c</a:t>
            </a:r>
            <a:r>
              <a:rPr lang="zh-CN" altLang="en-US" sz="2000" dirty="0" smtClean="0">
                <a:latin typeface="Times New Roman" pitchFamily="18" charset="0"/>
              </a:rPr>
              <a:t>为一正整数。</a:t>
            </a:r>
            <a:r>
              <a:rPr lang="zh-CN" altLang="en-US" sz="2000" dirty="0" smtClean="0">
                <a:solidFill>
                  <a:srgbClr val="0000FF"/>
                </a:solidFill>
                <a:latin typeface="Times New Roman" pitchFamily="18" charset="0"/>
              </a:rPr>
              <a:t>此时必有</a:t>
            </a:r>
            <a:r>
              <a:rPr lang="en-US" altLang="zh-CN" sz="2000" dirty="0" err="1" smtClean="0">
                <a:solidFill>
                  <a:srgbClr val="0000FF"/>
                </a:solidFill>
                <a:latin typeface="Times New Roman" pitchFamily="18" charset="0"/>
              </a:rPr>
              <a:t>gcd</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m</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q</a:t>
            </a:r>
            <a:r>
              <a:rPr lang="en-US" altLang="zh-CN" sz="2000" dirty="0" smtClean="0">
                <a:solidFill>
                  <a:srgbClr val="0000FF"/>
                </a:solidFill>
                <a:latin typeface="Times New Roman" pitchFamily="18" charset="0"/>
              </a:rPr>
              <a:t>)=1</a:t>
            </a:r>
            <a:r>
              <a:rPr lang="zh-CN" altLang="en-US" sz="2000" dirty="0" smtClean="0">
                <a:latin typeface="Times New Roman" pitchFamily="18" charset="0"/>
              </a:rPr>
              <a:t>，否则</a:t>
            </a:r>
            <a:r>
              <a:rPr lang="en-US" altLang="zh-CN" sz="2000" i="1" dirty="0" smtClean="0">
                <a:latin typeface="Times New Roman" pitchFamily="18" charset="0"/>
              </a:rPr>
              <a:t>m</a:t>
            </a:r>
            <a:r>
              <a:rPr lang="zh-CN" altLang="en-US" sz="2000" dirty="0" smtClean="0">
                <a:latin typeface="Times New Roman" pitchFamily="18" charset="0"/>
              </a:rPr>
              <a:t>也是</a:t>
            </a:r>
            <a:r>
              <a:rPr lang="en-US" altLang="zh-CN" sz="2000" i="1" dirty="0" smtClean="0">
                <a:latin typeface="Times New Roman" pitchFamily="18" charset="0"/>
              </a:rPr>
              <a:t>q</a:t>
            </a:r>
            <a:r>
              <a:rPr lang="zh-CN" altLang="en-US" sz="2000" dirty="0" smtClean="0">
                <a:latin typeface="Times New Roman" pitchFamily="18" charset="0"/>
              </a:rPr>
              <a:t>的倍数，从而是</a:t>
            </a:r>
            <a:r>
              <a:rPr lang="en-US" altLang="zh-CN" sz="2000" i="1" dirty="0" err="1" smtClean="0">
                <a:latin typeface="Times New Roman" pitchFamily="18" charset="0"/>
              </a:rPr>
              <a:t>pq</a:t>
            </a:r>
            <a:r>
              <a:rPr lang="zh-CN" altLang="en-US" sz="2000" dirty="0" smtClean="0">
                <a:latin typeface="Times New Roman" pitchFamily="18" charset="0"/>
              </a:rPr>
              <a:t>的倍数，与</a:t>
            </a:r>
            <a:r>
              <a:rPr lang="en-US" altLang="zh-CN" sz="2000" i="1" dirty="0" smtClean="0">
                <a:latin typeface="Times New Roman" pitchFamily="18" charset="0"/>
              </a:rPr>
              <a:t>m</a:t>
            </a:r>
            <a:r>
              <a:rPr lang="en-US" altLang="zh-CN" sz="2000" dirty="0" smtClean="0">
                <a:latin typeface="Times New Roman" pitchFamily="18" charset="0"/>
              </a:rPr>
              <a:t>&lt;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pq</a:t>
            </a:r>
            <a:r>
              <a:rPr lang="zh-CN" altLang="en-US" sz="2000" dirty="0" smtClean="0">
                <a:latin typeface="Times New Roman" pitchFamily="18" charset="0"/>
              </a:rPr>
              <a:t>矛盾。</a:t>
            </a:r>
          </a:p>
          <a:p>
            <a:pPr lvl="1" eaLnBrk="1" hangingPunct="1">
              <a:lnSpc>
                <a:spcPct val="100000"/>
              </a:lnSpc>
            </a:pPr>
            <a:r>
              <a:rPr lang="zh-CN" altLang="en-US" sz="2000" dirty="0" smtClean="0">
                <a:latin typeface="Times New Roman" pitchFamily="18" charset="0"/>
              </a:rPr>
              <a:t>由</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)=1</a:t>
            </a:r>
            <a:r>
              <a:rPr lang="zh-CN" altLang="en-US" sz="2000" dirty="0" smtClean="0">
                <a:latin typeface="Times New Roman" pitchFamily="18" charset="0"/>
              </a:rPr>
              <a:t>及</a:t>
            </a:r>
            <a:r>
              <a:rPr lang="en-US" altLang="zh-CN" sz="2000" dirty="0" smtClean="0">
                <a:latin typeface="Times New Roman" pitchFamily="18" charset="0"/>
              </a:rPr>
              <a:t>Euler</a:t>
            </a:r>
            <a:r>
              <a:rPr lang="zh-CN" altLang="en-US" sz="2000" dirty="0" smtClean="0">
                <a:latin typeface="Times New Roman" pitchFamily="18" charset="0"/>
              </a:rPr>
              <a:t>定理得</a:t>
            </a:r>
            <a:r>
              <a:rPr lang="en-US" altLang="zh-CN" sz="2000" i="1" dirty="0" smtClean="0">
                <a:solidFill>
                  <a:srgbClr val="0000FF"/>
                </a:solidFill>
                <a:latin typeface="Times New Roman" pitchFamily="18" charset="0"/>
              </a:rPr>
              <a:t>m</a:t>
            </a:r>
            <a:r>
              <a:rPr lang="en-US" altLang="zh-CN" sz="2000" i="1" baseline="30000" dirty="0" smtClean="0">
                <a:solidFill>
                  <a:srgbClr val="0000FF"/>
                </a:solidFill>
                <a:latin typeface="Times New Roman" pitchFamily="18" charset="0"/>
                <a:sym typeface="Symbol" pitchFamily="18" charset="2"/>
              </a:rPr>
              <a:t></a:t>
            </a:r>
            <a:r>
              <a:rPr lang="en-US" altLang="zh-CN" sz="2000" baseline="30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q</a:t>
            </a:r>
            <a:r>
              <a:rPr lang="en-US" altLang="zh-CN" sz="2000" baseline="30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 mod </a:t>
            </a:r>
            <a:r>
              <a:rPr lang="en-US" altLang="zh-CN" sz="2000" i="1" dirty="0" smtClean="0">
                <a:solidFill>
                  <a:srgbClr val="0000FF"/>
                </a:solidFill>
                <a:latin typeface="Times New Roman" pitchFamily="18" charset="0"/>
              </a:rPr>
              <a:t>q</a:t>
            </a:r>
            <a:r>
              <a:rPr lang="zh-CN" altLang="en-US" sz="2000" dirty="0" smtClean="0">
                <a:latin typeface="Times New Roman" pitchFamily="18" charset="0"/>
              </a:rPr>
              <a:t>，所以</a:t>
            </a:r>
            <a:endParaRPr lang="zh-CN" altLang="en-US" sz="2000" i="1" dirty="0" smtClean="0">
              <a:latin typeface="Times New Roman" pitchFamily="18" charset="0"/>
            </a:endParaRPr>
          </a:p>
          <a:p>
            <a:pPr lvl="1" eaLnBrk="1" hangingPunct="1">
              <a:lnSpc>
                <a:spcPct val="100000"/>
              </a:lnSpc>
            </a:pP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q</a:t>
            </a:r>
            <a:r>
              <a:rPr lang="en-US" altLang="zh-CN" sz="2000" baseline="30000" dirty="0" smtClean="0">
                <a:latin typeface="Times New Roman" pitchFamily="18" charset="0"/>
              </a:rPr>
              <a:t>)</a:t>
            </a:r>
            <a:r>
              <a:rPr lang="en-US" altLang="zh-CN" sz="2000" dirty="0" smtClean="0">
                <a:latin typeface="Times New Roman" pitchFamily="18" charset="0"/>
              </a:rPr>
              <a:t>≡1 mod </a:t>
            </a:r>
            <a:r>
              <a:rPr lang="en-US" altLang="zh-CN" sz="2000" i="1" dirty="0" smtClean="0">
                <a:latin typeface="Times New Roman" pitchFamily="18" charset="0"/>
              </a:rPr>
              <a:t>q</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q</a:t>
            </a:r>
            <a:r>
              <a:rPr lang="en-US" altLang="zh-CN" sz="2000" baseline="30000" dirty="0" smtClean="0">
                <a:latin typeface="Times New Roman" pitchFamily="18" charset="0"/>
              </a:rPr>
              <a:t>)</a:t>
            </a:r>
            <a:r>
              <a:rPr lang="en-US" altLang="zh-CN" sz="2000" dirty="0" smtClean="0">
                <a:latin typeface="Times New Roman" pitchFamily="18" charset="0"/>
              </a:rPr>
              <a:t>)</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p</a:t>
            </a:r>
            <a:r>
              <a:rPr lang="en-US" altLang="zh-CN" sz="2000" baseline="30000" dirty="0" smtClean="0">
                <a:latin typeface="Times New Roman" pitchFamily="18" charset="0"/>
              </a:rPr>
              <a:t>)</a:t>
            </a:r>
            <a:r>
              <a:rPr lang="en-US" altLang="zh-CN" sz="2000" dirty="0" smtClean="0">
                <a:latin typeface="Times New Roman" pitchFamily="18" charset="0"/>
              </a:rPr>
              <a:t>≡1 mod </a:t>
            </a:r>
            <a:r>
              <a:rPr lang="en-US" altLang="zh-CN" sz="2000" i="1" dirty="0" smtClean="0">
                <a:latin typeface="Times New Roman" pitchFamily="18" charset="0"/>
              </a:rPr>
              <a:t>q</a:t>
            </a:r>
            <a:r>
              <a:rPr lang="zh-CN" altLang="en-US" sz="2000" i="1" dirty="0" smtClean="0">
                <a:latin typeface="Times New Roman" pitchFamily="18" charset="0"/>
              </a:rPr>
              <a:t>，</a:t>
            </a:r>
            <a:r>
              <a:rPr lang="zh-CN" altLang="en-US" sz="2000" dirty="0" smtClean="0">
                <a:latin typeface="Times New Roman" pitchFamily="18" charset="0"/>
              </a:rPr>
              <a:t>即 </a:t>
            </a:r>
            <a:r>
              <a:rPr lang="en-US" altLang="zh-CN" sz="2000" i="1" dirty="0" err="1" smtClean="0">
                <a:solidFill>
                  <a:srgbClr val="0000FF"/>
                </a:solidFill>
                <a:latin typeface="Times New Roman" pitchFamily="18" charset="0"/>
              </a:rPr>
              <a:t>m</a:t>
            </a:r>
            <a:r>
              <a:rPr lang="en-US" altLang="zh-CN" sz="2000" i="1" baseline="30000" dirty="0" err="1" smtClean="0">
                <a:solidFill>
                  <a:srgbClr val="0000FF"/>
                </a:solidFill>
                <a:latin typeface="Times New Roman" pitchFamily="18" charset="0"/>
              </a:rPr>
              <a:t>k</a:t>
            </a:r>
            <a:r>
              <a:rPr lang="en-US" altLang="zh-CN" sz="2000" i="1" baseline="30000" dirty="0" smtClean="0">
                <a:solidFill>
                  <a:srgbClr val="0000FF"/>
                </a:solidFill>
                <a:latin typeface="Times New Roman" pitchFamily="18" charset="0"/>
                <a:sym typeface="Symbol" pitchFamily="18" charset="2"/>
              </a:rPr>
              <a:t></a:t>
            </a:r>
            <a:r>
              <a:rPr lang="en-US" altLang="zh-CN" sz="2000" baseline="30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n</a:t>
            </a:r>
            <a:r>
              <a:rPr lang="en-US" altLang="zh-CN" sz="2000" baseline="30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≡1 mod </a:t>
            </a:r>
            <a:r>
              <a:rPr lang="en-US" altLang="zh-CN" sz="2000" i="1" dirty="0" smtClean="0">
                <a:solidFill>
                  <a:srgbClr val="0000FF"/>
                </a:solidFill>
                <a:latin typeface="Times New Roman" pitchFamily="18" charset="0"/>
              </a:rPr>
              <a:t>q</a:t>
            </a:r>
            <a:endParaRPr lang="en-US" altLang="zh-CN" sz="2000" dirty="0" smtClean="0">
              <a:solidFill>
                <a:srgbClr val="0000FF"/>
              </a:solidFill>
              <a:latin typeface="Times New Roman" pitchFamily="18" charset="0"/>
            </a:endParaRPr>
          </a:p>
          <a:p>
            <a:pPr lvl="1" eaLnBrk="1" hangingPunct="1">
              <a:lnSpc>
                <a:spcPct val="100000"/>
              </a:lnSpc>
            </a:pPr>
            <a:r>
              <a:rPr lang="zh-CN" altLang="en-US" sz="2000" dirty="0" smtClean="0">
                <a:latin typeface="Times New Roman" pitchFamily="18" charset="0"/>
              </a:rPr>
              <a:t>因此存在一整数</a:t>
            </a:r>
            <a:r>
              <a:rPr lang="en-US" altLang="zh-CN" sz="2000" i="1" dirty="0" smtClean="0">
                <a:latin typeface="Times New Roman" pitchFamily="18" charset="0"/>
              </a:rPr>
              <a:t>r</a:t>
            </a:r>
            <a:r>
              <a:rPr lang="zh-CN" altLang="en-US" sz="2000" dirty="0" smtClean="0">
                <a:latin typeface="Times New Roman" pitchFamily="18" charset="0"/>
              </a:rPr>
              <a:t>，使得</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rq</a:t>
            </a:r>
            <a:r>
              <a:rPr lang="zh-CN" altLang="en-US" sz="2000" dirty="0" smtClean="0">
                <a:latin typeface="Times New Roman" pitchFamily="18" charset="0"/>
              </a:rPr>
              <a:t>，</a:t>
            </a:r>
          </a:p>
          <a:p>
            <a:pPr lvl="1" eaLnBrk="1" hangingPunct="1">
              <a:lnSpc>
                <a:spcPct val="100000"/>
              </a:lnSpc>
            </a:pPr>
            <a:r>
              <a:rPr lang="zh-CN" altLang="en-US" sz="2000" dirty="0" smtClean="0">
                <a:latin typeface="Times New Roman" pitchFamily="18" charset="0"/>
              </a:rPr>
              <a:t>两边同乘以</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cp </a:t>
            </a:r>
            <a:r>
              <a:rPr lang="zh-CN" altLang="en-US" sz="2000" dirty="0" smtClean="0">
                <a:latin typeface="Times New Roman" pitchFamily="18" charset="0"/>
              </a:rPr>
              <a:t>得 </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rcpq</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rcn</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即</a:t>
            </a:r>
            <a:r>
              <a:rPr lang="en-US" altLang="zh-CN" sz="2000" i="1" dirty="0" err="1" smtClean="0">
                <a:latin typeface="Times New Roman" pitchFamily="18" charset="0"/>
              </a:rPr>
              <a:t>m</a:t>
            </a:r>
            <a:r>
              <a:rPr lang="en-US" altLang="zh-CN" sz="2000" i="1" baseline="30000" dirty="0" err="1" smtClean="0">
                <a:latin typeface="Times New Roman" pitchFamily="18" charset="0"/>
              </a:rPr>
              <a:t>k</a:t>
            </a:r>
            <a:r>
              <a:rPr lang="en-US" altLang="zh-CN" sz="2000" i="1" baseline="30000" dirty="0" smtClean="0">
                <a:latin typeface="Times New Roman" pitchFamily="18" charset="0"/>
                <a:sym typeface="Symbol" pitchFamily="18" charset="2"/>
              </a:rPr>
              <a:t></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，所以</a:t>
            </a:r>
            <a:r>
              <a:rPr lang="en-US" altLang="zh-CN" sz="2000" i="1" dirty="0" err="1" smtClean="0">
                <a:latin typeface="Times New Roman" pitchFamily="18" charset="0"/>
              </a:rPr>
              <a:t>c</a:t>
            </a:r>
            <a:r>
              <a:rPr lang="en-US" altLang="zh-CN" sz="2000" i="1" baseline="30000" dirty="0" err="1" smtClean="0">
                <a:latin typeface="Times New Roman" pitchFamily="18" charset="0"/>
              </a:rPr>
              <a:t>d</a:t>
            </a:r>
            <a:r>
              <a:rPr lang="en-US" altLang="zh-CN" sz="2000" dirty="0" smtClean="0">
                <a:latin typeface="Times New Roman" pitchFamily="18" charset="0"/>
              </a:rPr>
              <a:t> mod </a:t>
            </a:r>
            <a:r>
              <a:rPr lang="en-US" altLang="zh-CN" sz="2000" i="1"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证毕</a:t>
            </a:r>
            <a:r>
              <a:rPr lang="en-US" altLang="zh-CN" sz="2000" dirty="0" smtClean="0">
                <a:latin typeface="Times New Roman" pitchFamily="18" charset="0"/>
              </a:rPr>
              <a:t>)</a:t>
            </a:r>
            <a:endParaRPr lang="en-US" altLang="zh-CN"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RSA</a:t>
            </a:r>
            <a:r>
              <a:rPr lang="zh-CN" altLang="en-US" dirty="0" smtClean="0"/>
              <a:t>算法中的计算问题</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en-US" altLang="zh-CN" dirty="0" smtClean="0">
                <a:latin typeface="Times New Roman" pitchFamily="18" charset="0"/>
              </a:rPr>
              <a:t>1. RSA</a:t>
            </a:r>
            <a:r>
              <a:rPr lang="zh-CN" altLang="en-US" dirty="0" smtClean="0">
                <a:latin typeface="Times New Roman" pitchFamily="18" charset="0"/>
              </a:rPr>
              <a:t>的加密与解密过程</a:t>
            </a:r>
          </a:p>
          <a:p>
            <a:pPr eaLnBrk="1" hangingPunct="1"/>
            <a:r>
              <a:rPr lang="zh-CN" altLang="en-US" dirty="0" smtClean="0">
                <a:latin typeface="华文中宋" pitchFamily="2" charset="-122"/>
              </a:rPr>
              <a:t>①模运算的累次乘法</a:t>
            </a:r>
          </a:p>
          <a:p>
            <a:pPr lvl="1" eaLnBrk="1" hangingPunct="1"/>
            <a:r>
              <a:rPr lang="en-US" altLang="zh-CN" dirty="0" smtClean="0">
                <a:latin typeface="Times New Roman" pitchFamily="18" charset="0"/>
              </a:rPr>
              <a:t>RSA</a:t>
            </a:r>
            <a:r>
              <a:rPr lang="zh-CN" altLang="en-US" dirty="0" smtClean="0">
                <a:latin typeface="Times New Roman" pitchFamily="18" charset="0"/>
              </a:rPr>
              <a:t>的加密、解密过程都为</a:t>
            </a:r>
            <a:r>
              <a:rPr lang="zh-CN" altLang="en-US" dirty="0" smtClean="0">
                <a:solidFill>
                  <a:srgbClr val="0000FF"/>
                </a:solidFill>
                <a:latin typeface="Times New Roman" pitchFamily="18" charset="0"/>
              </a:rPr>
              <a:t>求一个整数的整数次幂，再取模</a:t>
            </a:r>
            <a:endParaRPr lang="zh-CN" altLang="en-US" dirty="0" smtClean="0">
              <a:latin typeface="Times New Roman" pitchFamily="18" charset="0"/>
            </a:endParaRPr>
          </a:p>
          <a:p>
            <a:pPr lvl="2" eaLnBrk="1" hangingPunct="1"/>
            <a:r>
              <a:rPr lang="zh-CN" altLang="en-US" sz="2000" dirty="0" smtClean="0">
                <a:latin typeface="Times New Roman" pitchFamily="18" charset="0"/>
              </a:rPr>
              <a:t>如果</a:t>
            </a:r>
            <a:r>
              <a:rPr lang="zh-CN" altLang="en-US" sz="2000" dirty="0" smtClean="0">
                <a:solidFill>
                  <a:srgbClr val="0000FF"/>
                </a:solidFill>
                <a:latin typeface="Times New Roman" pitchFamily="18" charset="0"/>
              </a:rPr>
              <a:t>按其含义直接计算，则中间结果非常大</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有可能超出计算机所允许的整数取值范围</a:t>
            </a:r>
            <a:r>
              <a:rPr lang="zh-CN" altLang="en-US" sz="2000" dirty="0" smtClean="0">
                <a:latin typeface="Times New Roman" pitchFamily="18" charset="0"/>
              </a:rPr>
              <a:t>。如计算</a:t>
            </a:r>
            <a:r>
              <a:rPr lang="en-US" altLang="zh-CN" sz="2000" dirty="0" smtClean="0">
                <a:latin typeface="Times New Roman" pitchFamily="18" charset="0"/>
              </a:rPr>
              <a:t>66</a:t>
            </a:r>
            <a:r>
              <a:rPr lang="en-US" altLang="zh-CN" sz="2000" baseline="30000" dirty="0" smtClean="0">
                <a:latin typeface="Times New Roman" pitchFamily="18" charset="0"/>
              </a:rPr>
              <a:t>77</a:t>
            </a:r>
            <a:r>
              <a:rPr lang="en-US" altLang="zh-CN" sz="2000" dirty="0" smtClean="0">
                <a:latin typeface="Times New Roman" pitchFamily="18" charset="0"/>
              </a:rPr>
              <a:t> mod 119</a:t>
            </a:r>
            <a:r>
              <a:rPr lang="zh-CN" altLang="en-US" sz="2000" dirty="0" smtClean="0">
                <a:latin typeface="Times New Roman" pitchFamily="18" charset="0"/>
              </a:rPr>
              <a:t>，先求</a:t>
            </a:r>
            <a:r>
              <a:rPr lang="en-US" altLang="zh-CN" sz="2000" dirty="0" smtClean="0">
                <a:latin typeface="Times New Roman" pitchFamily="18" charset="0"/>
              </a:rPr>
              <a:t>66</a:t>
            </a:r>
            <a:r>
              <a:rPr lang="en-US" altLang="zh-CN" sz="2000" baseline="30000" dirty="0" smtClean="0">
                <a:latin typeface="Times New Roman" pitchFamily="18" charset="0"/>
              </a:rPr>
              <a:t>77</a:t>
            </a:r>
            <a:r>
              <a:rPr lang="zh-CN" altLang="en-US" sz="2000" dirty="0" smtClean="0">
                <a:latin typeface="Times New Roman" pitchFamily="18" charset="0"/>
              </a:rPr>
              <a:t>再取模，则中间结果就已远远超出了计算机允许的整数取值范围。</a:t>
            </a:r>
          </a:p>
          <a:p>
            <a:pPr lvl="1" eaLnBrk="1" hangingPunct="1"/>
            <a:r>
              <a:rPr lang="zh-CN" altLang="en-US" dirty="0" smtClean="0">
                <a:latin typeface="Times New Roman" pitchFamily="18" charset="0"/>
              </a:rPr>
              <a:t>用模运算的性质：即</a:t>
            </a:r>
            <a:r>
              <a:rPr lang="zh-CN" altLang="en-US" dirty="0" smtClean="0">
                <a:solidFill>
                  <a:srgbClr val="FF0000"/>
                </a:solidFill>
                <a:latin typeface="Times New Roman" pitchFamily="18" charset="0"/>
              </a:rPr>
              <a:t>采用累次乘法，</a:t>
            </a:r>
            <a:r>
              <a:rPr lang="zh-CN" altLang="en-US" dirty="0" smtClean="0">
                <a:latin typeface="Times New Roman" pitchFamily="18" charset="0"/>
              </a:rPr>
              <a:t>可减小中间结果</a:t>
            </a:r>
          </a:p>
          <a:p>
            <a:pPr lvl="2" eaLnBrk="1" hangingPunct="1"/>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 mod </a:t>
            </a:r>
            <a:r>
              <a:rPr lang="en-US" altLang="zh-CN" sz="2000" i="1" dirty="0" smtClean="0">
                <a:latin typeface="Times New Roman" pitchFamily="18" charset="0"/>
              </a:rPr>
              <a:t>n</a:t>
            </a:r>
            <a:endParaRPr lang="en-US" altLang="zh-CN"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RSA</a:t>
            </a:r>
            <a:r>
              <a:rPr lang="zh-CN" altLang="en-US" dirty="0" smtClean="0"/>
              <a:t>算法中的计算问题</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lang="en-US" altLang="zh-CN" dirty="0" smtClean="0">
                <a:latin typeface="华文中宋" pitchFamily="2" charset="-122"/>
              </a:rPr>
              <a:t>③</a:t>
            </a:r>
            <a:r>
              <a:rPr lang="zh-CN" altLang="en-US" dirty="0" smtClean="0">
                <a:latin typeface="Times New Roman" pitchFamily="18" charset="0"/>
              </a:rPr>
              <a:t>快速指数算法</a:t>
            </a:r>
          </a:p>
          <a:p>
            <a:pPr lvl="1" eaLnBrk="1" hangingPunct="1">
              <a:lnSpc>
                <a:spcPct val="110000"/>
              </a:lnSpc>
            </a:pPr>
            <a:r>
              <a:rPr lang="zh-CN" altLang="en-US" dirty="0" smtClean="0">
                <a:latin typeface="Times New Roman" pitchFamily="18" charset="0"/>
              </a:rPr>
              <a:t>考虑如何提高加、解密运算中</a:t>
            </a:r>
            <a:r>
              <a:rPr lang="zh-CN" altLang="en-US" dirty="0" smtClean="0">
                <a:solidFill>
                  <a:srgbClr val="0000FF"/>
                </a:solidFill>
                <a:latin typeface="Times New Roman" pitchFamily="18" charset="0"/>
              </a:rPr>
              <a:t>模指数运算的有效性</a:t>
            </a:r>
            <a:r>
              <a:rPr lang="zh-CN" altLang="en-US" dirty="0" smtClean="0">
                <a:latin typeface="Times New Roman" pitchFamily="18" charset="0"/>
              </a:rPr>
              <a:t>。例如求</a:t>
            </a:r>
            <a:r>
              <a:rPr lang="en-US" altLang="zh-CN" i="1" dirty="0" smtClean="0">
                <a:latin typeface="Times New Roman" pitchFamily="18" charset="0"/>
              </a:rPr>
              <a:t>x</a:t>
            </a:r>
            <a:r>
              <a:rPr lang="en-US" altLang="zh-CN" baseline="30000" dirty="0" smtClean="0">
                <a:latin typeface="Times New Roman" pitchFamily="18" charset="0"/>
              </a:rPr>
              <a:t>16</a:t>
            </a:r>
            <a:r>
              <a:rPr lang="zh-CN" altLang="en-US" dirty="0" smtClean="0">
                <a:latin typeface="Times New Roman" pitchFamily="18" charset="0"/>
              </a:rPr>
              <a:t>，直接计算需做</a:t>
            </a:r>
            <a:r>
              <a:rPr lang="en-US" altLang="zh-CN" dirty="0" smtClean="0">
                <a:latin typeface="Times New Roman" pitchFamily="18" charset="0"/>
              </a:rPr>
              <a:t>15</a:t>
            </a:r>
            <a:r>
              <a:rPr lang="zh-CN" altLang="en-US" dirty="0" smtClean="0">
                <a:latin typeface="Times New Roman" pitchFamily="18" charset="0"/>
              </a:rPr>
              <a:t>次乘法。若重复对每个部分结果做平方运算即求</a:t>
            </a:r>
            <a:r>
              <a:rPr lang="en-US" altLang="zh-CN" i="1" dirty="0" smtClean="0">
                <a:latin typeface="Times New Roman" pitchFamily="18" charset="0"/>
              </a:rPr>
              <a:t>x</a:t>
            </a:r>
            <a:r>
              <a:rPr lang="zh-CN" altLang="en-US"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2</a:t>
            </a:r>
            <a:r>
              <a:rPr lang="zh-CN" altLang="en-US"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4</a:t>
            </a:r>
            <a:r>
              <a:rPr lang="zh-CN" altLang="en-US"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8</a:t>
            </a:r>
            <a:r>
              <a:rPr lang="zh-CN" altLang="en-US" dirty="0" smtClean="0">
                <a:latin typeface="Times New Roman" pitchFamily="18" charset="0"/>
              </a:rPr>
              <a:t>，</a:t>
            </a:r>
            <a:r>
              <a:rPr lang="en-US" altLang="zh-CN" i="1" dirty="0" smtClean="0">
                <a:latin typeface="Times New Roman" pitchFamily="18" charset="0"/>
              </a:rPr>
              <a:t>x</a:t>
            </a:r>
            <a:r>
              <a:rPr lang="en-US" altLang="zh-CN" baseline="30000" dirty="0" smtClean="0">
                <a:latin typeface="Times New Roman" pitchFamily="18" charset="0"/>
              </a:rPr>
              <a:t>16</a:t>
            </a:r>
            <a:r>
              <a:rPr lang="zh-CN" altLang="en-US" dirty="0" smtClean="0">
                <a:latin typeface="Times New Roman" pitchFamily="18" charset="0"/>
              </a:rPr>
              <a:t>则只需</a:t>
            </a:r>
            <a:r>
              <a:rPr lang="en-US" altLang="zh-CN" dirty="0" smtClean="0">
                <a:latin typeface="Times New Roman" pitchFamily="18" charset="0"/>
              </a:rPr>
              <a:t>4</a:t>
            </a:r>
            <a:r>
              <a:rPr lang="zh-CN" altLang="en-US" dirty="0" smtClean="0">
                <a:latin typeface="Times New Roman" pitchFamily="18" charset="0"/>
              </a:rPr>
              <a:t>次乘法</a:t>
            </a:r>
          </a:p>
          <a:p>
            <a:pPr eaLnBrk="1" hangingPunct="1">
              <a:lnSpc>
                <a:spcPct val="110000"/>
              </a:lnSpc>
            </a:pPr>
            <a:r>
              <a:rPr lang="zh-CN" altLang="en-US" dirty="0" smtClean="0">
                <a:latin typeface="Times New Roman" pitchFamily="18" charset="0"/>
              </a:rPr>
              <a:t>求</a:t>
            </a:r>
            <a:r>
              <a:rPr lang="en-US" altLang="zh-CN" i="1" dirty="0" smtClean="0">
                <a:latin typeface="Times New Roman" pitchFamily="18" charset="0"/>
              </a:rPr>
              <a:t>a</a:t>
            </a:r>
            <a:r>
              <a:rPr lang="en-US" altLang="zh-CN" i="1" baseline="30000" dirty="0" smtClean="0">
                <a:latin typeface="Times New Roman" pitchFamily="18" charset="0"/>
              </a:rPr>
              <a:t>m</a:t>
            </a:r>
            <a:r>
              <a:rPr lang="zh-CN" altLang="en-US" dirty="0" smtClean="0">
                <a:latin typeface="Times New Roman" pitchFamily="18" charset="0"/>
              </a:rPr>
              <a:t>可如下进行，其中</a:t>
            </a:r>
            <a:r>
              <a:rPr lang="en-US" altLang="zh-CN" i="1" dirty="0" smtClean="0">
                <a:latin typeface="Times New Roman" pitchFamily="18" charset="0"/>
              </a:rPr>
              <a:t>a</a:t>
            </a:r>
            <a:r>
              <a:rPr lang="zh-CN" altLang="en-US" dirty="0" smtClean="0">
                <a:latin typeface="Times New Roman" pitchFamily="18" charset="0"/>
              </a:rPr>
              <a:t>，</a:t>
            </a:r>
            <a:r>
              <a:rPr lang="en-US" altLang="zh-CN" i="1" dirty="0" smtClean="0">
                <a:latin typeface="Times New Roman" pitchFamily="18" charset="0"/>
              </a:rPr>
              <a:t>m</a:t>
            </a:r>
            <a:r>
              <a:rPr lang="zh-CN" altLang="en-US" dirty="0" smtClean="0">
                <a:latin typeface="Times New Roman" pitchFamily="18" charset="0"/>
              </a:rPr>
              <a:t>是正整数： </a:t>
            </a:r>
          </a:p>
          <a:p>
            <a:pPr lvl="1" eaLnBrk="1" hangingPunct="1">
              <a:lnSpc>
                <a:spcPct val="110000"/>
              </a:lnSpc>
            </a:pPr>
            <a:r>
              <a:rPr lang="zh-CN" altLang="en-US" dirty="0" smtClean="0">
                <a:latin typeface="Times New Roman" pitchFamily="18" charset="0"/>
              </a:rPr>
              <a:t>将</a:t>
            </a:r>
            <a:r>
              <a:rPr lang="en-US" altLang="zh-CN" i="1" dirty="0" smtClean="0">
                <a:latin typeface="Times New Roman" pitchFamily="18" charset="0"/>
              </a:rPr>
              <a:t>m</a:t>
            </a:r>
            <a:r>
              <a:rPr lang="zh-CN" altLang="en-US" dirty="0" smtClean="0">
                <a:latin typeface="Times New Roman" pitchFamily="18" charset="0"/>
              </a:rPr>
              <a:t>表示为二进制形式</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0</a:t>
            </a:r>
            <a:r>
              <a:rPr lang="zh-CN" altLang="en-US" dirty="0" smtClean="0">
                <a:latin typeface="Times New Roman" pitchFamily="18" charset="0"/>
              </a:rPr>
              <a:t>，即</a:t>
            </a:r>
          </a:p>
          <a:p>
            <a:pPr lvl="1" eaLnBrk="1" hangingPunct="1">
              <a:lnSpc>
                <a:spcPct val="110000"/>
              </a:lnSpc>
            </a:pP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dirty="0" smtClean="0">
                <a:latin typeface="Times New Roman" pitchFamily="18" charset="0"/>
              </a:rPr>
              <a:t>2</a:t>
            </a:r>
            <a:r>
              <a:rPr lang="en-US" altLang="zh-CN" i="1" baseline="30000" dirty="0" smtClean="0">
                <a:latin typeface="Times New Roman" pitchFamily="18" charset="0"/>
              </a:rPr>
              <a:t>k</a:t>
            </a:r>
            <a:r>
              <a:rPr lang="en-US" altLang="zh-CN" dirty="0" smtClean="0">
                <a:latin typeface="Times New Roman" pitchFamily="18" charset="0"/>
              </a:rPr>
              <a:t>+</a:t>
            </a:r>
            <a:r>
              <a:rPr lang="en-US" altLang="zh-CN" i="1" dirty="0" smtClean="0">
                <a:latin typeface="Times New Roman" pitchFamily="18" charset="0"/>
              </a:rPr>
              <a:t>b</a:t>
            </a:r>
            <a:r>
              <a:rPr lang="en-US" altLang="zh-CN" i="1" baseline="-25000" dirty="0" smtClean="0">
                <a:latin typeface="Times New Roman" pitchFamily="18" charset="0"/>
              </a:rPr>
              <a:t>k</a:t>
            </a:r>
            <a:r>
              <a:rPr lang="en-US" altLang="zh-CN" baseline="-25000" dirty="0" smtClean="0">
                <a:latin typeface="Times New Roman" pitchFamily="18" charset="0"/>
              </a:rPr>
              <a:t>-1</a:t>
            </a:r>
            <a:r>
              <a:rPr lang="en-US" altLang="zh-CN" dirty="0" smtClean="0">
                <a:latin typeface="Times New Roman" pitchFamily="18" charset="0"/>
              </a:rPr>
              <a:t>2</a:t>
            </a:r>
            <a:r>
              <a:rPr lang="en-US" altLang="zh-CN" i="1" baseline="30000" dirty="0" smtClean="0">
                <a:latin typeface="Times New Roman" pitchFamily="18" charset="0"/>
              </a:rPr>
              <a:t>k</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b</a:t>
            </a:r>
            <a:r>
              <a:rPr lang="en-US" altLang="zh-CN" baseline="-25000" dirty="0" smtClean="0">
                <a:latin typeface="Times New Roman" pitchFamily="18" charset="0"/>
              </a:rPr>
              <a:t>1</a:t>
            </a:r>
            <a:r>
              <a:rPr lang="en-US" altLang="zh-CN" dirty="0" smtClean="0">
                <a:latin typeface="Times New Roman" pitchFamily="18" charset="0"/>
              </a:rPr>
              <a:t>2+</a:t>
            </a:r>
            <a:r>
              <a:rPr lang="en-US" altLang="zh-CN" i="1" dirty="0" smtClean="0">
                <a:latin typeface="Times New Roman" pitchFamily="18" charset="0"/>
              </a:rPr>
              <a:t>b</a:t>
            </a:r>
            <a:r>
              <a:rPr lang="en-US" altLang="zh-CN" baseline="-25000" dirty="0" smtClean="0">
                <a:latin typeface="Times New Roman" pitchFamily="18" charset="0"/>
              </a:rPr>
              <a:t>0</a:t>
            </a:r>
          </a:p>
          <a:p>
            <a:pPr eaLnBrk="1" hangingPunct="1">
              <a:lnSpc>
                <a:spcPct val="110000"/>
              </a:lnSpc>
            </a:pPr>
            <a:r>
              <a:rPr lang="zh-CN" altLang="en-US" dirty="0" smtClean="0">
                <a:latin typeface="Times New Roman" pitchFamily="18" charset="0"/>
              </a:rPr>
              <a:t>因此 </a:t>
            </a:r>
            <a:r>
              <a:rPr lang="en-US" altLang="zh-CN" i="1" dirty="0" smtClean="0">
                <a:latin typeface="Times New Roman" pitchFamily="18" charset="0"/>
              </a:rPr>
              <a:t>a</a:t>
            </a:r>
            <a:r>
              <a:rPr lang="en-US" altLang="zh-CN" i="1" baseline="30000" dirty="0" smtClean="0">
                <a:latin typeface="Times New Roman" pitchFamily="18" charset="0"/>
              </a:rPr>
              <a:t>m</a:t>
            </a:r>
            <a:r>
              <a:rPr lang="zh-CN" altLang="en-US" dirty="0" smtClean="0">
                <a:latin typeface="Times New Roman" pitchFamily="18" charset="0"/>
              </a:rPr>
              <a:t>＝                                           </a:t>
            </a:r>
          </a:p>
          <a:p>
            <a:pPr lvl="1" eaLnBrk="1" hangingPunct="1">
              <a:lnSpc>
                <a:spcPct val="110000"/>
              </a:lnSpc>
            </a:pPr>
            <a:r>
              <a:rPr lang="zh-CN" altLang="en-US" dirty="0" smtClean="0">
                <a:latin typeface="Times New Roman" pitchFamily="18" charset="0"/>
              </a:rPr>
              <a:t> 例如：</a:t>
            </a:r>
            <a:r>
              <a:rPr lang="en-US" altLang="zh-CN" dirty="0" smtClean="0">
                <a:latin typeface="Times New Roman" pitchFamily="18" charset="0"/>
              </a:rPr>
              <a:t>19=1×2</a:t>
            </a:r>
            <a:r>
              <a:rPr lang="en-US" altLang="zh-CN" baseline="30000" dirty="0" smtClean="0">
                <a:latin typeface="Times New Roman" pitchFamily="18" charset="0"/>
              </a:rPr>
              <a:t>4</a:t>
            </a:r>
            <a:r>
              <a:rPr lang="en-US" altLang="zh-CN" dirty="0" smtClean="0">
                <a:latin typeface="Times New Roman" pitchFamily="18" charset="0"/>
              </a:rPr>
              <a:t>+0×2</a:t>
            </a:r>
            <a:r>
              <a:rPr lang="en-US" altLang="zh-CN" baseline="30000" dirty="0" smtClean="0">
                <a:latin typeface="Times New Roman" pitchFamily="18" charset="0"/>
              </a:rPr>
              <a:t>3</a:t>
            </a:r>
            <a:r>
              <a:rPr lang="en-US" altLang="zh-CN" dirty="0" smtClean="0">
                <a:latin typeface="Times New Roman" pitchFamily="18" charset="0"/>
              </a:rPr>
              <a:t>+0×2</a:t>
            </a:r>
            <a:r>
              <a:rPr lang="en-US" altLang="zh-CN" baseline="30000" dirty="0" smtClean="0">
                <a:latin typeface="Times New Roman" pitchFamily="18" charset="0"/>
              </a:rPr>
              <a:t>2</a:t>
            </a:r>
            <a:r>
              <a:rPr lang="en-US" altLang="zh-CN" dirty="0" smtClean="0">
                <a:latin typeface="Times New Roman" pitchFamily="18" charset="0"/>
              </a:rPr>
              <a:t>+1×2</a:t>
            </a:r>
            <a:r>
              <a:rPr lang="en-US" altLang="zh-CN" baseline="30000" dirty="0" smtClean="0">
                <a:latin typeface="Times New Roman" pitchFamily="18" charset="0"/>
              </a:rPr>
              <a:t>1</a:t>
            </a:r>
            <a:r>
              <a:rPr lang="en-US" altLang="zh-CN" dirty="0" smtClean="0">
                <a:latin typeface="Times New Roman" pitchFamily="18" charset="0"/>
              </a:rPr>
              <a:t>+1×2</a:t>
            </a:r>
            <a:r>
              <a:rPr lang="en-US" altLang="zh-CN" baseline="30000" dirty="0" smtClean="0">
                <a:latin typeface="Times New Roman" pitchFamily="18" charset="0"/>
              </a:rPr>
              <a:t>0</a:t>
            </a:r>
            <a:r>
              <a:rPr lang="zh-CN" altLang="en-US" dirty="0" smtClean="0">
                <a:latin typeface="Times New Roman" pitchFamily="18" charset="0"/>
              </a:rPr>
              <a:t>，所以</a:t>
            </a:r>
            <a:r>
              <a:rPr lang="en-US" altLang="zh-CN" i="1" dirty="0" smtClean="0">
                <a:latin typeface="Times New Roman" pitchFamily="18" charset="0"/>
              </a:rPr>
              <a:t>a</a:t>
            </a:r>
            <a:r>
              <a:rPr lang="en-US" altLang="zh-CN" baseline="30000" dirty="0" smtClean="0">
                <a:latin typeface="Times New Roman" pitchFamily="18" charset="0"/>
              </a:rPr>
              <a:t>19</a:t>
            </a:r>
            <a:r>
              <a:rPr lang="en-US" altLang="zh-CN" dirty="0" smtClean="0">
                <a:latin typeface="Times New Roman" pitchFamily="18" charset="0"/>
              </a:rPr>
              <a:t>=((((</a:t>
            </a:r>
            <a:r>
              <a:rPr lang="en-US" altLang="zh-CN" i="1" dirty="0" smtClean="0">
                <a:latin typeface="Times New Roman" pitchFamily="18" charset="0"/>
              </a:rPr>
              <a:t>a</a:t>
            </a:r>
            <a:r>
              <a:rPr lang="en-US" altLang="zh-CN" baseline="30000" dirty="0" smtClean="0">
                <a:latin typeface="Times New Roman" pitchFamily="18" charset="0"/>
              </a:rPr>
              <a:t>1</a:t>
            </a:r>
            <a:r>
              <a:rPr lang="en-US" altLang="zh-CN" dirty="0" smtClean="0">
                <a:latin typeface="Times New Roman" pitchFamily="18" charset="0"/>
              </a:rPr>
              <a:t>)</a:t>
            </a:r>
            <a:r>
              <a:rPr lang="en-US" altLang="zh-CN" baseline="30000" dirty="0" smtClean="0">
                <a:latin typeface="Times New Roman" pitchFamily="18" charset="0"/>
              </a:rPr>
              <a:t>2</a:t>
            </a:r>
            <a:r>
              <a:rPr lang="en-US" altLang="zh-CN" i="1" dirty="0" smtClean="0">
                <a:latin typeface="Times New Roman" pitchFamily="18" charset="0"/>
              </a:rPr>
              <a:t>a</a:t>
            </a:r>
            <a:r>
              <a:rPr lang="en-US" altLang="zh-CN" baseline="30000" dirty="0" smtClean="0">
                <a:latin typeface="Times New Roman" pitchFamily="18" charset="0"/>
              </a:rPr>
              <a:t>0</a:t>
            </a:r>
            <a:r>
              <a:rPr lang="en-US" altLang="zh-CN" dirty="0" smtClean="0">
                <a:latin typeface="Times New Roman" pitchFamily="18" charset="0"/>
              </a:rPr>
              <a:t>)</a:t>
            </a:r>
            <a:r>
              <a:rPr lang="en-US" altLang="zh-CN" baseline="30000" dirty="0" smtClean="0">
                <a:latin typeface="Times New Roman" pitchFamily="18" charset="0"/>
              </a:rPr>
              <a:t>2</a:t>
            </a:r>
            <a:r>
              <a:rPr lang="en-US" altLang="zh-CN" i="1" dirty="0" smtClean="0">
                <a:latin typeface="Times New Roman" pitchFamily="18" charset="0"/>
              </a:rPr>
              <a:t>a</a:t>
            </a:r>
            <a:r>
              <a:rPr lang="en-US" altLang="zh-CN" baseline="30000" dirty="0" smtClean="0">
                <a:latin typeface="Times New Roman" pitchFamily="18" charset="0"/>
              </a:rPr>
              <a:t>0</a:t>
            </a:r>
            <a:r>
              <a:rPr lang="en-US" altLang="zh-CN" dirty="0" smtClean="0">
                <a:latin typeface="Times New Roman" pitchFamily="18" charset="0"/>
              </a:rPr>
              <a:t>)</a:t>
            </a:r>
            <a:r>
              <a:rPr lang="en-US" altLang="zh-CN" baseline="30000" dirty="0" smtClean="0">
                <a:latin typeface="Times New Roman" pitchFamily="18" charset="0"/>
              </a:rPr>
              <a:t>2</a:t>
            </a:r>
            <a:r>
              <a:rPr lang="en-US" altLang="zh-CN" i="1" dirty="0" smtClean="0">
                <a:latin typeface="Times New Roman" pitchFamily="18" charset="0"/>
              </a:rPr>
              <a:t>a</a:t>
            </a:r>
            <a:r>
              <a:rPr lang="en-US" altLang="zh-CN" baseline="30000" dirty="0" smtClean="0">
                <a:latin typeface="Times New Roman" pitchFamily="18" charset="0"/>
              </a:rPr>
              <a:t>1</a:t>
            </a:r>
            <a:r>
              <a:rPr lang="en-US" altLang="zh-CN" dirty="0" smtClean="0">
                <a:latin typeface="Times New Roman" pitchFamily="18" charset="0"/>
              </a:rPr>
              <a:t>)</a:t>
            </a:r>
            <a:r>
              <a:rPr lang="en-US" altLang="zh-CN" baseline="30000" dirty="0" smtClean="0">
                <a:latin typeface="Times New Roman" pitchFamily="18" charset="0"/>
              </a:rPr>
              <a:t>2</a:t>
            </a:r>
            <a:r>
              <a:rPr lang="en-US" altLang="zh-CN" i="1" dirty="0" smtClean="0">
                <a:latin typeface="Times New Roman" pitchFamily="18" charset="0"/>
              </a:rPr>
              <a:t>a</a:t>
            </a:r>
            <a:r>
              <a:rPr lang="en-US" altLang="zh-CN" baseline="30000" dirty="0" smtClean="0">
                <a:latin typeface="Times New Roman" pitchFamily="18" charset="0"/>
              </a:rPr>
              <a:t>1</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5762" name="Object 4"/>
          <p:cNvGraphicFramePr>
            <a:graphicFrameLocks noChangeAspect="1"/>
          </p:cNvGraphicFramePr>
          <p:nvPr/>
        </p:nvGraphicFramePr>
        <p:xfrm>
          <a:off x="2362200" y="4867275"/>
          <a:ext cx="4886325" cy="542925"/>
        </p:xfrm>
        <a:graphic>
          <a:graphicData uri="http://schemas.openxmlformats.org/presentationml/2006/ole">
            <p:oleObj spid="_x0000_s885762" name="公式" r:id="rId3" imgW="2171520" imgH="2412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公钥密码常用知识和算法</a:t>
            </a:r>
            <a:endParaRPr lang="zh-CN" altLang="en-US" dirty="0"/>
          </a:p>
        </p:txBody>
      </p:sp>
      <p:sp>
        <p:nvSpPr>
          <p:cNvPr id="3" name="内容占位符 2"/>
          <p:cNvSpPr>
            <a:spLocks noGrp="1"/>
          </p:cNvSpPr>
          <p:nvPr>
            <p:ph idx="1"/>
          </p:nvPr>
        </p:nvSpPr>
        <p:spPr>
          <a:xfrm>
            <a:off x="457200" y="990600"/>
            <a:ext cx="4267200" cy="5486400"/>
          </a:xfrm>
        </p:spPr>
        <p:txBody>
          <a:bodyPr/>
          <a:lstStyle/>
          <a:p>
            <a:pPr algn="just" eaLnBrk="1" hangingPunct="1">
              <a:lnSpc>
                <a:spcPct val="100000"/>
              </a:lnSpc>
            </a:pPr>
            <a:r>
              <a:rPr lang="zh-CN" altLang="en-US" sz="2000" dirty="0" smtClean="0">
                <a:latin typeface="Times New Roman" pitchFamily="18" charset="0"/>
              </a:rPr>
              <a:t>一、基本数学知识</a:t>
            </a:r>
            <a:endParaRPr lang="en-US" altLang="zh-CN" sz="2000" dirty="0" smtClean="0">
              <a:latin typeface="Times New Roman" pitchFamily="18" charset="0"/>
            </a:endParaRPr>
          </a:p>
          <a:p>
            <a:pPr algn="just" eaLnBrk="1" hangingPunct="1">
              <a:lnSpc>
                <a:spcPct val="100000"/>
              </a:lnSpc>
            </a:pPr>
            <a:r>
              <a:rPr lang="zh-CN" altLang="en-US" sz="2000" dirty="0" smtClean="0">
                <a:latin typeface="Times New Roman" pitchFamily="18" charset="0"/>
              </a:rPr>
              <a:t>群、环、域、素数</a:t>
            </a:r>
          </a:p>
          <a:p>
            <a:pPr algn="just" eaLnBrk="1" hangingPunct="1">
              <a:lnSpc>
                <a:spcPct val="100000"/>
              </a:lnSpc>
            </a:pPr>
            <a:r>
              <a:rPr lang="zh-CN" altLang="en-US" sz="2000" dirty="0" smtClean="0">
                <a:latin typeface="Times New Roman" pitchFamily="18" charset="0"/>
              </a:rPr>
              <a:t>模运算</a:t>
            </a:r>
          </a:p>
          <a:p>
            <a:pPr algn="just" eaLnBrk="1" hangingPunct="1">
              <a:lnSpc>
                <a:spcPct val="100000"/>
              </a:lnSpc>
            </a:pPr>
            <a:r>
              <a:rPr lang="zh-CN" altLang="en-US" sz="2000" dirty="0" smtClean="0">
                <a:latin typeface="Times New Roman" pitchFamily="18" charset="0"/>
              </a:rPr>
              <a:t>费尔马定理</a:t>
            </a:r>
          </a:p>
          <a:p>
            <a:pPr lvl="1" algn="just" eaLnBrk="1" hangingPunct="1">
              <a:lnSpc>
                <a:spcPct val="100000"/>
              </a:lnSpc>
            </a:pPr>
            <a:r>
              <a:rPr lang="en-US" altLang="zh-CN" sz="1800" i="1" dirty="0" smtClean="0">
                <a:latin typeface="Times New Roman" pitchFamily="18" charset="0"/>
              </a:rPr>
              <a:t>a</a:t>
            </a:r>
            <a:r>
              <a:rPr lang="en-US" altLang="zh-CN" sz="1800" i="1" baseline="30000" dirty="0" smtClean="0">
                <a:latin typeface="Times New Roman" pitchFamily="18" charset="0"/>
              </a:rPr>
              <a:t>p</a:t>
            </a:r>
            <a:r>
              <a:rPr lang="en-US" altLang="zh-CN" sz="1800" baseline="30000" dirty="0" smtClean="0">
                <a:latin typeface="Times New Roman" pitchFamily="18" charset="0"/>
              </a:rPr>
              <a:t>-1</a:t>
            </a:r>
            <a:r>
              <a:rPr lang="en-US" altLang="zh-CN" sz="1800" dirty="0" smtClean="0">
                <a:latin typeface="Times New Roman" pitchFamily="18" charset="0"/>
              </a:rPr>
              <a:t>=1 mod </a:t>
            </a:r>
            <a:r>
              <a:rPr lang="en-US" altLang="zh-CN" sz="1800" i="1" dirty="0" smtClean="0">
                <a:latin typeface="Times New Roman" pitchFamily="18" charset="0"/>
              </a:rPr>
              <a:t>p</a:t>
            </a:r>
            <a:r>
              <a:rPr lang="en-US" altLang="zh-CN" sz="1800" dirty="0" smtClean="0">
                <a:latin typeface="Times New Roman" pitchFamily="18" charset="0"/>
              </a:rPr>
              <a:t> </a:t>
            </a:r>
            <a:r>
              <a:rPr lang="zh-CN" altLang="en-US" sz="1800" dirty="0" smtClean="0">
                <a:latin typeface="Times New Roman" pitchFamily="18" charset="0"/>
              </a:rPr>
              <a:t>，</a:t>
            </a:r>
            <a:r>
              <a:rPr lang="en-US" altLang="zh-CN" sz="1800" i="1" dirty="0" smtClean="0">
                <a:latin typeface="Times New Roman" pitchFamily="18" charset="0"/>
              </a:rPr>
              <a:t>p</a:t>
            </a:r>
            <a:r>
              <a:rPr lang="zh-CN" altLang="en-US" sz="1800" dirty="0" smtClean="0">
                <a:latin typeface="Times New Roman" pitchFamily="18" charset="0"/>
              </a:rPr>
              <a:t>是素数</a:t>
            </a:r>
          </a:p>
          <a:p>
            <a:pPr algn="just" eaLnBrk="1" hangingPunct="1">
              <a:lnSpc>
                <a:spcPct val="100000"/>
              </a:lnSpc>
            </a:pPr>
            <a:r>
              <a:rPr lang="zh-CN" altLang="en-US" sz="2000" dirty="0" smtClean="0">
                <a:latin typeface="Times New Roman" pitchFamily="18" charset="0"/>
              </a:rPr>
              <a:t>欧拉函数</a:t>
            </a:r>
          </a:p>
          <a:p>
            <a:pPr lvl="1" algn="just" eaLnBrk="1" hangingPunct="1">
              <a:lnSpc>
                <a:spcPct val="100000"/>
              </a:lnSpc>
            </a:pPr>
            <a:r>
              <a:rPr lang="zh-CN" altLang="en-US" sz="1800" i="1" dirty="0" smtClean="0">
                <a:latin typeface="Times New Roman" pitchFamily="18" charset="0"/>
                <a:sym typeface="Symbol" pitchFamily="18" charset="2"/>
              </a:rPr>
              <a:t></a:t>
            </a:r>
            <a:r>
              <a:rPr lang="en-US" altLang="zh-CN" sz="1800" dirty="0" smtClean="0">
                <a:latin typeface="Times New Roman" pitchFamily="18" charset="0"/>
                <a:sym typeface="Symbol" pitchFamily="18" charset="2"/>
              </a:rPr>
              <a:t>(n)</a:t>
            </a:r>
            <a:r>
              <a:rPr lang="zh-CN" altLang="en-US" sz="1800" dirty="0" smtClean="0">
                <a:latin typeface="Times New Roman" pitchFamily="18" charset="0"/>
                <a:sym typeface="Symbol" pitchFamily="18" charset="2"/>
              </a:rPr>
              <a:t>：小于</a:t>
            </a:r>
            <a:r>
              <a:rPr lang="en-US" altLang="zh-CN" sz="1800" dirty="0" smtClean="0">
                <a:latin typeface="Times New Roman" pitchFamily="18" charset="0"/>
                <a:sym typeface="Symbol" pitchFamily="18" charset="2"/>
              </a:rPr>
              <a:t>n</a:t>
            </a:r>
            <a:r>
              <a:rPr lang="zh-CN" altLang="en-US" sz="1800" dirty="0" smtClean="0">
                <a:latin typeface="Times New Roman" pitchFamily="18" charset="0"/>
                <a:sym typeface="Symbol" pitchFamily="18" charset="2"/>
              </a:rPr>
              <a:t>的且与</a:t>
            </a:r>
            <a:r>
              <a:rPr lang="en-US" altLang="zh-CN" sz="1800" dirty="0" smtClean="0">
                <a:latin typeface="Times New Roman" pitchFamily="18" charset="0"/>
                <a:sym typeface="Symbol" pitchFamily="18" charset="2"/>
              </a:rPr>
              <a:t>n</a:t>
            </a:r>
            <a:r>
              <a:rPr lang="zh-CN" altLang="en-US" sz="1800" dirty="0" smtClean="0">
                <a:latin typeface="Times New Roman" pitchFamily="18" charset="0"/>
                <a:sym typeface="Symbol" pitchFamily="18" charset="2"/>
              </a:rPr>
              <a:t>互素的正整数个数</a:t>
            </a:r>
          </a:p>
          <a:p>
            <a:pPr lvl="1" algn="just" eaLnBrk="1" hangingPunct="1">
              <a:lnSpc>
                <a:spcPct val="100000"/>
              </a:lnSpc>
            </a:pPr>
            <a:r>
              <a:rPr lang="en-US" altLang="zh-CN" sz="1800" i="1" dirty="0" smtClean="0">
                <a:latin typeface="Times New Roman" pitchFamily="18" charset="0"/>
              </a:rPr>
              <a:t>a</a:t>
            </a:r>
            <a:r>
              <a:rPr lang="en-US" altLang="zh-CN" sz="1800" i="1" baseline="30000" dirty="0" smtClean="0">
                <a:latin typeface="Times New Roman" pitchFamily="18" charset="0"/>
                <a:sym typeface="Symbol" pitchFamily="18" charset="2"/>
              </a:rPr>
              <a:t></a:t>
            </a:r>
            <a:r>
              <a:rPr lang="en-US" altLang="zh-CN" sz="1800" baseline="30000" dirty="0" smtClean="0">
                <a:latin typeface="Times New Roman" pitchFamily="18" charset="0"/>
                <a:sym typeface="Symbol" pitchFamily="18" charset="2"/>
              </a:rPr>
              <a:t>(n)</a:t>
            </a:r>
            <a:r>
              <a:rPr lang="en-US" altLang="zh-CN" sz="1800" dirty="0" smtClean="0">
                <a:latin typeface="Times New Roman" pitchFamily="18" charset="0"/>
              </a:rPr>
              <a:t>=1 mod </a:t>
            </a:r>
            <a:r>
              <a:rPr lang="en-US" altLang="zh-CN" sz="1800" i="1" dirty="0" smtClean="0">
                <a:latin typeface="Times New Roman" pitchFamily="18" charset="0"/>
              </a:rPr>
              <a:t>n</a:t>
            </a:r>
            <a:r>
              <a:rPr lang="en-US" altLang="zh-CN" sz="1800" dirty="0" smtClean="0">
                <a:latin typeface="Times New Roman" pitchFamily="18" charset="0"/>
              </a:rPr>
              <a:t> </a:t>
            </a:r>
            <a:endParaRPr lang="en-US" altLang="zh-CN" sz="1800" dirty="0" smtClean="0">
              <a:latin typeface="Times New Roman" pitchFamily="18" charset="0"/>
              <a:sym typeface="Symbol" pitchFamily="18" charset="2"/>
            </a:endParaRPr>
          </a:p>
          <a:p>
            <a:pPr algn="just" eaLnBrk="1" hangingPunct="1">
              <a:lnSpc>
                <a:spcPct val="100000"/>
              </a:lnSpc>
            </a:pPr>
            <a:r>
              <a:rPr lang="zh-CN" altLang="en-US" sz="2000" dirty="0" smtClean="0">
                <a:latin typeface="Times New Roman" pitchFamily="18" charset="0"/>
              </a:rPr>
              <a:t>素性检验</a:t>
            </a:r>
          </a:p>
          <a:p>
            <a:pPr lvl="1" algn="just" eaLnBrk="1" hangingPunct="1">
              <a:lnSpc>
                <a:spcPct val="100000"/>
              </a:lnSpc>
            </a:pPr>
            <a:r>
              <a:rPr lang="en-US" altLang="zh-CN" sz="1800" dirty="0" smtClean="0">
                <a:latin typeface="Times New Roman" pitchFamily="18" charset="0"/>
              </a:rPr>
              <a:t>1.</a:t>
            </a:r>
            <a:r>
              <a:rPr lang="zh-CN" altLang="en-US" sz="1800" dirty="0" smtClean="0">
                <a:latin typeface="Times New Roman" pitchFamily="18" charset="0"/>
              </a:rPr>
              <a:t>爱拉托斯散筛法</a:t>
            </a:r>
            <a:r>
              <a:rPr lang="en-US" altLang="zh-CN" sz="1800" dirty="0" smtClean="0">
                <a:latin typeface="Times New Roman" pitchFamily="18" charset="0"/>
              </a:rPr>
              <a:t>(Eratosthenes)</a:t>
            </a:r>
          </a:p>
          <a:p>
            <a:pPr lvl="2" algn="just" eaLnBrk="1" hangingPunct="1">
              <a:lnSpc>
                <a:spcPct val="100000"/>
              </a:lnSpc>
            </a:pPr>
            <a:r>
              <a:rPr lang="zh-CN" altLang="en-US" sz="1600" dirty="0" smtClean="0">
                <a:latin typeface="Times New Roman" pitchFamily="18" charset="0"/>
              </a:rPr>
              <a:t>依次删去小于    素数的倍数</a:t>
            </a:r>
          </a:p>
          <a:p>
            <a:pPr lvl="1" algn="just" eaLnBrk="1" hangingPunct="1">
              <a:lnSpc>
                <a:spcPct val="100000"/>
              </a:lnSpc>
            </a:pPr>
            <a:r>
              <a:rPr lang="en-US" altLang="zh-CN" sz="1800" dirty="0" smtClean="0">
                <a:latin typeface="Times New Roman" pitchFamily="18" charset="0"/>
              </a:rPr>
              <a:t>2. </a:t>
            </a:r>
            <a:r>
              <a:rPr lang="en-US" altLang="zh-CN" sz="1800" dirty="0" smtClean="0">
                <a:solidFill>
                  <a:srgbClr val="0000FF"/>
                </a:solidFill>
                <a:latin typeface="Times New Roman" pitchFamily="18" charset="0"/>
              </a:rPr>
              <a:t>Miller-Rabin</a:t>
            </a:r>
            <a:r>
              <a:rPr lang="zh-CN" altLang="en-US" sz="1800" dirty="0" smtClean="0">
                <a:solidFill>
                  <a:srgbClr val="0000FF"/>
                </a:solidFill>
                <a:latin typeface="Times New Roman" pitchFamily="18" charset="0"/>
              </a:rPr>
              <a:t>概率检测法</a:t>
            </a:r>
            <a:endParaRPr lang="zh-CN" altLang="en-US" sz="1800" dirty="0" smtClean="0">
              <a:solidFill>
                <a:srgbClr val="0000FF"/>
              </a:solidFill>
              <a:latin typeface="Times New Roman" pitchFamily="18" charset="0"/>
              <a:cs typeface="Times New Roman" pitchFamily="18" charset="0"/>
            </a:endParaRPr>
          </a:p>
          <a:p>
            <a:pPr lvl="1" algn="just" eaLnBrk="1" hangingPunct="1">
              <a:lnSpc>
                <a:spcPct val="100000"/>
              </a:lnSpc>
            </a:pPr>
            <a:r>
              <a:rPr lang="en-US" altLang="zh-CN" sz="1800" dirty="0" smtClean="0">
                <a:latin typeface="Times New Roman" pitchFamily="18" charset="0"/>
              </a:rPr>
              <a:t>3.AKS</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公钥密码常用知识和算法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Rectangle 6"/>
          <p:cNvSpPr>
            <a:spLocks noChangeArrowheads="1"/>
          </p:cNvSpPr>
          <p:nvPr/>
        </p:nvSpPr>
        <p:spPr bwMode="auto">
          <a:xfrm>
            <a:off x="5105400" y="1447800"/>
            <a:ext cx="3810000" cy="4800600"/>
          </a:xfrm>
          <a:prstGeom prst="rect">
            <a:avLst/>
          </a:prstGeom>
          <a:noFill/>
          <a:ln w="9525">
            <a:noFill/>
            <a:miter lim="800000"/>
            <a:headEnd/>
            <a:tailEnd/>
          </a:ln>
        </p:spPr>
        <p:txBody>
          <a:bodyPr/>
          <a:lstStyle/>
          <a:p>
            <a:pPr marL="342900" indent="-342900" algn="just">
              <a:lnSpc>
                <a:spcPct val="120000"/>
              </a:lnSpc>
              <a:spcBef>
                <a:spcPct val="40000"/>
              </a:spcBef>
              <a:spcAft>
                <a:spcPct val="10000"/>
              </a:spcAft>
              <a:buClr>
                <a:schemeClr val="tx2"/>
              </a:buClr>
              <a:buSzPct val="70000"/>
              <a:buFont typeface="Wingdings" pitchFamily="2" charset="2"/>
              <a:buChar char="Ü"/>
            </a:pPr>
            <a:r>
              <a:rPr lang="zh-CN" altLang="en-US" sz="2000" b="1" dirty="0">
                <a:effectLst>
                  <a:outerShdw blurRad="38100" dist="38100" dir="2700000" algn="tl">
                    <a:srgbClr val="000000">
                      <a:alpha val="43137"/>
                    </a:srgbClr>
                  </a:outerShdw>
                </a:effectLst>
                <a:ea typeface="华文中宋" pitchFamily="2" charset="-122"/>
              </a:rPr>
              <a:t>欧几里得算法、扩展欧几里德算法</a:t>
            </a:r>
          </a:p>
          <a:p>
            <a:pPr marL="692150" lvl="1" indent="-347663" algn="just">
              <a:lnSpc>
                <a:spcPct val="120000"/>
              </a:lnSpc>
              <a:spcBef>
                <a:spcPct val="40000"/>
              </a:spcBef>
              <a:spcAft>
                <a:spcPct val="10000"/>
              </a:spcAft>
              <a:buClr>
                <a:schemeClr val="accent2"/>
              </a:buClr>
              <a:buSzPct val="70000"/>
              <a:buFont typeface="Wingdings" pitchFamily="2" charset="2"/>
              <a:buChar char="l"/>
            </a:pPr>
            <a:r>
              <a:rPr lang="zh-CN" altLang="en-US" sz="1800" b="1" dirty="0">
                <a:ea typeface="华文中宋" pitchFamily="2" charset="-122"/>
              </a:rPr>
              <a:t>求最大公约数和乘法的逆元</a:t>
            </a:r>
          </a:p>
          <a:p>
            <a:pPr marL="342900" indent="-342900" algn="just">
              <a:lnSpc>
                <a:spcPct val="120000"/>
              </a:lnSpc>
              <a:spcBef>
                <a:spcPct val="40000"/>
              </a:spcBef>
              <a:spcAft>
                <a:spcPct val="10000"/>
              </a:spcAft>
              <a:buClr>
                <a:schemeClr val="tx2"/>
              </a:buClr>
              <a:buSzPct val="70000"/>
              <a:buFont typeface="Wingdings" pitchFamily="2" charset="2"/>
              <a:buChar char="Ü"/>
            </a:pPr>
            <a:r>
              <a:rPr lang="zh-CN" altLang="en-US" sz="2000" b="1" dirty="0">
                <a:effectLst>
                  <a:outerShdw blurRad="38100" dist="38100" dir="2700000" algn="tl">
                    <a:srgbClr val="000000">
                      <a:alpha val="43137"/>
                    </a:srgbClr>
                  </a:outerShdw>
                </a:effectLst>
                <a:ea typeface="华文中宋" pitchFamily="2" charset="-122"/>
              </a:rPr>
              <a:t>中国剩余定理</a:t>
            </a:r>
          </a:p>
          <a:p>
            <a:pPr marL="692150" lvl="1" indent="-347663" algn="just">
              <a:lnSpc>
                <a:spcPct val="120000"/>
              </a:lnSpc>
              <a:spcBef>
                <a:spcPct val="40000"/>
              </a:spcBef>
              <a:spcAft>
                <a:spcPct val="10000"/>
              </a:spcAft>
              <a:buClr>
                <a:schemeClr val="accent2"/>
              </a:buClr>
              <a:buSzPct val="70000"/>
              <a:buFont typeface="Wingdings" pitchFamily="2" charset="2"/>
              <a:buChar char="l"/>
            </a:pPr>
            <a:r>
              <a:rPr lang="zh-CN" altLang="en-US" sz="1800" b="1" dirty="0">
                <a:ea typeface="华文中宋" pitchFamily="2" charset="-122"/>
              </a:rPr>
              <a:t>求一次同余方程组的解</a:t>
            </a:r>
          </a:p>
          <a:p>
            <a:pPr marL="342900" indent="-342900" algn="just">
              <a:spcBef>
                <a:spcPct val="40000"/>
              </a:spcBef>
              <a:spcAft>
                <a:spcPct val="10000"/>
              </a:spcAft>
              <a:buClr>
                <a:schemeClr val="tx2"/>
              </a:buClr>
              <a:buSzPct val="70000"/>
              <a:buFont typeface="Wingdings" pitchFamily="2" charset="2"/>
              <a:buChar char="Ü"/>
            </a:pPr>
            <a:r>
              <a:rPr lang="zh-CN" altLang="en-US" sz="2000" b="1" dirty="0">
                <a:effectLst>
                  <a:outerShdw blurRad="38100" dist="38100" dir="2700000" algn="tl">
                    <a:srgbClr val="000000">
                      <a:alpha val="43137"/>
                    </a:srgbClr>
                  </a:outerShdw>
                </a:effectLst>
                <a:ea typeface="华文中宋" pitchFamily="2" charset="-122"/>
              </a:rPr>
              <a:t>离散对数，本原根</a:t>
            </a:r>
          </a:p>
          <a:p>
            <a:pPr marL="342900" indent="-342900" algn="just">
              <a:spcBef>
                <a:spcPct val="40000"/>
              </a:spcBef>
              <a:spcAft>
                <a:spcPct val="10000"/>
              </a:spcAft>
              <a:buClr>
                <a:schemeClr val="tx2"/>
              </a:buClr>
              <a:buSzPct val="70000"/>
              <a:buFont typeface="Wingdings" pitchFamily="2" charset="2"/>
              <a:buChar char="Ü"/>
            </a:pPr>
            <a:r>
              <a:rPr lang="zh-CN" altLang="en-US" sz="2000" b="1" dirty="0">
                <a:effectLst>
                  <a:outerShdw blurRad="38100" dist="38100" dir="2700000" algn="tl">
                    <a:srgbClr val="000000">
                      <a:alpha val="43137"/>
                    </a:srgbClr>
                  </a:outerShdw>
                </a:effectLst>
                <a:ea typeface="华文中宋" pitchFamily="2" charset="-122"/>
              </a:rPr>
              <a:t>平方剩余</a:t>
            </a:r>
          </a:p>
          <a:p>
            <a:pPr marL="342900" indent="-342900" algn="just">
              <a:spcBef>
                <a:spcPct val="40000"/>
              </a:spcBef>
              <a:spcAft>
                <a:spcPct val="10000"/>
              </a:spcAft>
              <a:buClr>
                <a:schemeClr val="tx2"/>
              </a:buClr>
              <a:buSzPct val="70000"/>
              <a:buFont typeface="Wingdings" pitchFamily="2" charset="2"/>
              <a:buChar char="Ü"/>
            </a:pPr>
            <a:r>
              <a:rPr lang="zh-CN" altLang="en-US" sz="2000" b="1" dirty="0">
                <a:effectLst>
                  <a:outerShdw blurRad="38100" dist="38100" dir="2700000" algn="tl">
                    <a:srgbClr val="000000">
                      <a:alpha val="43137"/>
                    </a:srgbClr>
                  </a:outerShdw>
                </a:effectLst>
                <a:ea typeface="华文中宋" pitchFamily="2" charset="-122"/>
              </a:rPr>
              <a:t>计算复杂性</a:t>
            </a:r>
          </a:p>
        </p:txBody>
      </p:sp>
      <p:graphicFrame>
        <p:nvGraphicFramePr>
          <p:cNvPr id="791555" name="Object 7"/>
          <p:cNvGraphicFramePr>
            <a:graphicFrameLocks noChangeAspect="1"/>
          </p:cNvGraphicFramePr>
          <p:nvPr/>
        </p:nvGraphicFramePr>
        <p:xfrm>
          <a:off x="2667000" y="5715000"/>
          <a:ext cx="322262" cy="288925"/>
        </p:xfrm>
        <a:graphic>
          <a:graphicData uri="http://schemas.openxmlformats.org/presentationml/2006/ole">
            <p:oleObj spid="_x0000_s791555" name="公式" r:id="rId3" imgW="253800" imgH="228600" progId="Equation.3">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RSA</a:t>
            </a:r>
            <a:r>
              <a:rPr lang="zh-CN" altLang="en-US" dirty="0" smtClean="0"/>
              <a:t>算法中的计算问题</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00000"/>
              </a:lnSpc>
            </a:pPr>
            <a:r>
              <a:rPr lang="zh-CN" altLang="en-US" sz="2400" dirty="0" smtClean="0">
                <a:latin typeface="Times New Roman" pitchFamily="18" charset="0"/>
              </a:rPr>
              <a:t>快速指数算法：计算</a:t>
            </a:r>
            <a:r>
              <a:rPr lang="en-US" altLang="zh-CN" sz="2400" i="1" dirty="0" smtClean="0">
                <a:latin typeface="Times New Roman" pitchFamily="18" charset="0"/>
              </a:rPr>
              <a:t>a</a:t>
            </a:r>
            <a:r>
              <a:rPr lang="en-US" altLang="zh-CN" sz="2400" i="1" baseline="30000" dirty="0" smtClean="0">
                <a:latin typeface="Times New Roman" pitchFamily="18" charset="0"/>
              </a:rPr>
              <a:t>m</a:t>
            </a:r>
            <a:r>
              <a:rPr lang="en-US" altLang="zh-CN" sz="2400" i="1" dirty="0" smtClean="0">
                <a:latin typeface="Times New Roman" pitchFamily="18" charset="0"/>
              </a:rPr>
              <a:t> </a:t>
            </a:r>
            <a:r>
              <a:rPr lang="en-US" altLang="zh-CN" sz="2400" dirty="0" smtClean="0">
                <a:latin typeface="Times New Roman" pitchFamily="18" charset="0"/>
              </a:rPr>
              <a:t>mod </a:t>
            </a:r>
            <a:r>
              <a:rPr lang="en-US" altLang="zh-CN" sz="2400" i="1" dirty="0" smtClean="0">
                <a:latin typeface="Times New Roman" pitchFamily="18" charset="0"/>
              </a:rPr>
              <a:t>n</a:t>
            </a:r>
            <a:endParaRPr lang="zh-CN" altLang="en-US" sz="2400" i="1" dirty="0" smtClean="0">
              <a:latin typeface="Times New Roman" pitchFamily="18" charset="0"/>
            </a:endParaRPr>
          </a:p>
          <a:p>
            <a:pPr lvl="1" eaLnBrk="1" hangingPunct="1">
              <a:lnSpc>
                <a:spcPct val="100000"/>
              </a:lnSpc>
            </a:pP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=0;</a:t>
            </a:r>
            <a:r>
              <a:rPr lang="en-US" altLang="zh-CN" sz="2000" dirty="0" smtClean="0">
                <a:latin typeface="Times New Roman" pitchFamily="18" charset="0"/>
              </a:rPr>
              <a:t> </a:t>
            </a:r>
            <a:r>
              <a:rPr lang="en-US" altLang="zh-CN" sz="2000" i="1" dirty="0" smtClean="0">
                <a:latin typeface="Times New Roman" pitchFamily="18" charset="0"/>
              </a:rPr>
              <a:t>d</a:t>
            </a:r>
            <a:r>
              <a:rPr lang="en-US" altLang="zh-CN" sz="2000" dirty="0" smtClean="0">
                <a:latin typeface="Times New Roman" pitchFamily="18" charset="0"/>
              </a:rPr>
              <a:t>=1</a:t>
            </a:r>
            <a:r>
              <a:rPr lang="zh-CN" altLang="en-US" sz="2000" dirty="0" smtClean="0">
                <a:latin typeface="Times New Roman" pitchFamily="18" charset="0"/>
              </a:rPr>
              <a:t>；</a:t>
            </a:r>
          </a:p>
          <a:p>
            <a:pPr lvl="1" eaLnBrk="1" hangingPunct="1">
              <a:lnSpc>
                <a:spcPct val="100000"/>
              </a:lnSpc>
            </a:pPr>
            <a:r>
              <a:rPr lang="en-US" altLang="zh-CN" sz="2000" dirty="0" smtClean="0">
                <a:latin typeface="Times New Roman" pitchFamily="18" charset="0"/>
              </a:rPr>
              <a:t>for </a:t>
            </a:r>
            <a:r>
              <a:rPr lang="en-US" altLang="zh-CN" sz="2000" i="1"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 </a:t>
            </a:r>
            <a:r>
              <a:rPr lang="en-US" altLang="zh-CN" sz="2000" dirty="0" err="1" smtClean="0">
                <a:latin typeface="Times New Roman" pitchFamily="18" charset="0"/>
              </a:rPr>
              <a:t>downto</a:t>
            </a:r>
            <a:r>
              <a:rPr lang="en-US" altLang="zh-CN" sz="2000" dirty="0" smtClean="0">
                <a:latin typeface="Times New Roman" pitchFamily="18" charset="0"/>
              </a:rPr>
              <a:t> 0 do {</a:t>
            </a:r>
          </a:p>
          <a:p>
            <a:pPr lvl="1" eaLnBrk="1" hangingPunct="1">
              <a:lnSpc>
                <a:spcPct val="100000"/>
              </a:lnSpc>
            </a:pPr>
            <a:r>
              <a:rPr lang="en-US" altLang="zh-CN" sz="2000" dirty="0" smtClean="0">
                <a:solidFill>
                  <a:srgbClr val="006600"/>
                </a:solidFill>
                <a:latin typeface="Times New Roman" pitchFamily="18" charset="0"/>
              </a:rPr>
              <a:t>	 </a:t>
            </a: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=2×</a:t>
            </a: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       //</a:t>
            </a:r>
            <a:r>
              <a:rPr lang="zh-CN" altLang="en-US" sz="2000" dirty="0" smtClean="0">
                <a:solidFill>
                  <a:srgbClr val="006600"/>
                </a:solidFill>
                <a:latin typeface="Times New Roman" pitchFamily="18" charset="0"/>
              </a:rPr>
              <a:t>仅为验证以上过程，而在具体算法中可删去</a:t>
            </a:r>
          </a:p>
          <a:p>
            <a:pPr lvl="1" eaLnBrk="1" hangingPunct="1">
              <a:lnSpc>
                <a:spcPct val="100000"/>
              </a:lnSpc>
            </a:pPr>
            <a:r>
              <a:rPr lang="zh-CN" altLang="en-US" sz="2000" dirty="0" smtClean="0">
                <a:latin typeface="Times New Roman" pitchFamily="18" charset="0"/>
              </a:rPr>
              <a:t>	</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dirty="0" err="1" smtClean="0">
                <a:latin typeface="Times New Roman" pitchFamily="18" charset="0"/>
              </a:rPr>
              <a:t>×</a:t>
            </a:r>
            <a:r>
              <a:rPr lang="en-US" altLang="zh-CN" sz="2000" i="1" dirty="0" err="1" smtClean="0">
                <a:latin typeface="Times New Roman" pitchFamily="18" charset="0"/>
              </a:rPr>
              <a:t>d</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计算平方</a:t>
            </a:r>
          </a:p>
          <a:p>
            <a:pPr lvl="1" eaLnBrk="1" hangingPunct="1">
              <a:lnSpc>
                <a:spcPct val="100000"/>
              </a:lnSpc>
            </a:pPr>
            <a:r>
              <a:rPr lang="zh-CN" altLang="en-US" sz="2000" dirty="0" smtClean="0">
                <a:latin typeface="Times New Roman" pitchFamily="18" charset="0"/>
              </a:rPr>
              <a:t>	</a:t>
            </a:r>
            <a:r>
              <a:rPr lang="en-US" altLang="zh-CN" sz="2000" dirty="0" smtClean="0">
                <a:latin typeface="Times New Roman" pitchFamily="18" charset="0"/>
              </a:rPr>
              <a:t>if </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=1 then {</a:t>
            </a:r>
          </a:p>
          <a:p>
            <a:pPr lvl="1" eaLnBrk="1" hangingPunct="1">
              <a:lnSpc>
                <a:spcPct val="100000"/>
              </a:lnSpc>
            </a:pPr>
            <a:r>
              <a:rPr lang="en-US" altLang="zh-CN" sz="2000" dirty="0" smtClean="0">
                <a:latin typeface="Times New Roman" pitchFamily="18" charset="0"/>
              </a:rPr>
              <a:t>		</a:t>
            </a: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a:t>
            </a:r>
            <a:r>
              <a:rPr lang="en-US" altLang="zh-CN" sz="2000" i="1" dirty="0" smtClean="0">
                <a:solidFill>
                  <a:srgbClr val="006600"/>
                </a:solidFill>
                <a:latin typeface="Times New Roman" pitchFamily="18" charset="0"/>
              </a:rPr>
              <a:t>c</a:t>
            </a:r>
            <a:r>
              <a:rPr lang="en-US" altLang="zh-CN" sz="2000" dirty="0" smtClean="0">
                <a:solidFill>
                  <a:srgbClr val="006600"/>
                </a:solidFill>
                <a:latin typeface="Times New Roman" pitchFamily="18" charset="0"/>
              </a:rPr>
              <a:t>+1;     //</a:t>
            </a:r>
            <a:r>
              <a:rPr lang="zh-CN" altLang="en-US" sz="2000" dirty="0" smtClean="0">
                <a:solidFill>
                  <a:srgbClr val="006600"/>
                </a:solidFill>
                <a:latin typeface="Times New Roman" pitchFamily="18" charset="0"/>
              </a:rPr>
              <a:t>仅为验证以上过程，而在具体算法中可删去</a:t>
            </a:r>
          </a:p>
          <a:p>
            <a:pPr lvl="1" eaLnBrk="1" hangingPunct="1">
              <a:lnSpc>
                <a:spcPct val="100000"/>
              </a:lnSpc>
            </a:pPr>
            <a:r>
              <a:rPr lang="zh-CN" altLang="en-US" sz="2000" dirty="0" smtClean="0">
                <a:latin typeface="Times New Roman" pitchFamily="18" charset="0"/>
              </a:rPr>
              <a:t>		</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dirty="0" err="1" smtClean="0">
                <a:latin typeface="Times New Roman" pitchFamily="18" charset="0"/>
              </a:rPr>
              <a:t>×</a:t>
            </a:r>
            <a:r>
              <a:rPr lang="en-US" altLang="zh-CN" sz="2000" i="1" dirty="0" err="1" smtClean="0">
                <a:latin typeface="Times New Roman" pitchFamily="18" charset="0"/>
              </a:rPr>
              <a:t>a</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 b</a:t>
            </a:r>
            <a:r>
              <a:rPr lang="en-US" altLang="zh-CN" sz="2000" i="1" baseline="-25000" dirty="0" smtClean="0">
                <a:latin typeface="Times New Roman" pitchFamily="18" charset="0"/>
              </a:rPr>
              <a:t>i</a:t>
            </a:r>
            <a:r>
              <a:rPr lang="en-US" altLang="zh-CN" sz="2000" dirty="0" smtClean="0">
                <a:latin typeface="Times New Roman" pitchFamily="18" charset="0"/>
              </a:rPr>
              <a:t>=1</a:t>
            </a:r>
            <a:r>
              <a:rPr lang="zh-CN" altLang="en-US" sz="2000" dirty="0" smtClean="0">
                <a:latin typeface="Times New Roman" pitchFamily="18" charset="0"/>
              </a:rPr>
              <a:t>时与</a:t>
            </a:r>
            <a:r>
              <a:rPr lang="en-US" altLang="zh-CN" sz="2000" dirty="0" smtClean="0">
                <a:latin typeface="Times New Roman" pitchFamily="18" charset="0"/>
              </a:rPr>
              <a:t>a</a:t>
            </a:r>
            <a:r>
              <a:rPr lang="zh-CN" altLang="en-US" sz="2000" dirty="0" smtClean="0">
                <a:latin typeface="Times New Roman" pitchFamily="18" charset="0"/>
              </a:rPr>
              <a:t>相乘</a:t>
            </a:r>
          </a:p>
          <a:p>
            <a:pPr lvl="1" eaLnBrk="1" hangingPunct="1">
              <a:lnSpc>
                <a:spcPct val="100000"/>
              </a:lnSpc>
            </a:pPr>
            <a:r>
              <a:rPr lang="zh-CN" altLang="en-US" sz="2000" dirty="0" smtClean="0">
                <a:latin typeface="Times New Roman" pitchFamily="18" charset="0"/>
              </a:rPr>
              <a:t>		</a:t>
            </a:r>
            <a:r>
              <a:rPr lang="en-US" altLang="zh-CN" sz="2000" dirty="0" smtClean="0">
                <a:latin typeface="Times New Roman" pitchFamily="18" charset="0"/>
              </a:rPr>
              <a:t>}</a:t>
            </a:r>
          </a:p>
          <a:p>
            <a:pPr lvl="1" eaLnBrk="1" hangingPunct="1">
              <a:lnSpc>
                <a:spcPct val="100000"/>
              </a:lnSpc>
            </a:pPr>
            <a:r>
              <a:rPr lang="en-US" altLang="zh-CN" sz="2000" dirty="0" smtClean="0">
                <a:latin typeface="Times New Roman" pitchFamily="18" charset="0"/>
              </a:rPr>
              <a:t>}</a:t>
            </a:r>
          </a:p>
          <a:p>
            <a:pPr lvl="1" eaLnBrk="1" hangingPunct="1">
              <a:lnSpc>
                <a:spcPct val="100000"/>
              </a:lnSpc>
            </a:pPr>
            <a:r>
              <a:rPr lang="en-US" altLang="zh-CN" sz="2000" dirty="0" smtClean="0">
                <a:latin typeface="Times New Roman" pitchFamily="18" charset="0"/>
              </a:rPr>
              <a:t>return </a:t>
            </a:r>
            <a:r>
              <a:rPr lang="en-US" altLang="zh-CN" sz="2000" i="1" dirty="0" smtClean="0">
                <a:latin typeface="Times New Roman" pitchFamily="18" charset="0"/>
              </a:rPr>
              <a:t>d</a:t>
            </a:r>
            <a:r>
              <a:rPr lang="en-US" altLang="zh-CN" sz="2000" dirty="0" smtClean="0">
                <a:latin typeface="Times New Roman" pitchFamily="18" charset="0"/>
              </a:rPr>
              <a:t>.</a:t>
            </a:r>
          </a:p>
          <a:p>
            <a:pPr eaLnBrk="1" hangingPunct="1">
              <a:lnSpc>
                <a:spcPct val="100000"/>
              </a:lnSpc>
            </a:pPr>
            <a:r>
              <a:rPr lang="zh-CN" altLang="en-US" sz="2000" dirty="0" smtClean="0">
                <a:latin typeface="Times New Roman" pitchFamily="18" charset="0"/>
              </a:rPr>
              <a:t>其中</a:t>
            </a:r>
            <a:r>
              <a:rPr lang="en-US" altLang="zh-CN" sz="2000" i="1" dirty="0" smtClean="0">
                <a:latin typeface="Times New Roman" pitchFamily="18" charset="0"/>
              </a:rPr>
              <a:t>d</a:t>
            </a:r>
            <a:r>
              <a:rPr lang="zh-CN" altLang="en-US" sz="2000" dirty="0" smtClean="0">
                <a:latin typeface="Times New Roman" pitchFamily="18" charset="0"/>
              </a:rPr>
              <a:t>是中间结果，</a:t>
            </a:r>
            <a:r>
              <a:rPr lang="en-US" altLang="zh-CN" sz="2000" i="1" dirty="0" smtClean="0">
                <a:latin typeface="Times New Roman" pitchFamily="18" charset="0"/>
              </a:rPr>
              <a:t>d</a:t>
            </a:r>
            <a:r>
              <a:rPr lang="zh-CN" altLang="en-US" sz="2000" dirty="0" smtClean="0">
                <a:latin typeface="Times New Roman" pitchFamily="18" charset="0"/>
              </a:rPr>
              <a:t>的终值即为所求结果。</a:t>
            </a:r>
            <a:r>
              <a:rPr lang="en-US" altLang="zh-CN" sz="2000" i="1" dirty="0" smtClean="0">
                <a:latin typeface="Times New Roman" pitchFamily="18" charset="0"/>
              </a:rPr>
              <a:t>c</a:t>
            </a:r>
            <a:r>
              <a:rPr lang="zh-CN" altLang="en-US" sz="2000" dirty="0" smtClean="0">
                <a:latin typeface="Times New Roman" pitchFamily="18" charset="0"/>
              </a:rPr>
              <a:t>的终值为指数</a:t>
            </a:r>
            <a:r>
              <a:rPr lang="en-US" altLang="zh-CN" sz="2000" i="1" dirty="0" smtClean="0">
                <a:latin typeface="Times New Roman" pitchFamily="18" charset="0"/>
              </a:rPr>
              <a:t>m</a:t>
            </a:r>
            <a:endParaRPr lang="zh-CN" altLang="en-US" sz="2000" i="1"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RSA</a:t>
            </a:r>
            <a:r>
              <a:rPr lang="zh-CN" altLang="en-US" dirty="0" smtClean="0"/>
              <a:t>算法中的计算问题</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zh-CN" altLang="en-US" sz="2400" dirty="0" smtClean="0">
                <a:latin typeface="Times New Roman" pitchFamily="18" charset="0"/>
              </a:rPr>
              <a:t>计算复杂度</a:t>
            </a:r>
            <a:r>
              <a:rPr lang="en-US" altLang="zh-CN" sz="2400" dirty="0" smtClean="0">
                <a:latin typeface="Times New Roman" pitchFamily="18" charset="0"/>
              </a:rPr>
              <a:t>:</a:t>
            </a:r>
          </a:p>
          <a:p>
            <a:pPr lvl="1" eaLnBrk="1" hangingPunct="1"/>
            <a:r>
              <a:rPr lang="en-US" altLang="zh-CN" sz="2000" i="1" dirty="0" smtClean="0">
                <a:latin typeface="Times New Roman" pitchFamily="18" charset="0"/>
              </a:rPr>
              <a:t>l</a:t>
            </a:r>
            <a:r>
              <a:rPr lang="zh-CN" altLang="en-US" sz="2000" dirty="0" smtClean="0">
                <a:latin typeface="Times New Roman" pitchFamily="18" charset="0"/>
              </a:rPr>
              <a:t>＋</a:t>
            </a:r>
            <a:r>
              <a:rPr lang="en-US" altLang="zh-CN" sz="2000" i="1" dirty="0" smtClean="0">
                <a:latin typeface="Times New Roman" pitchFamily="18" charset="0"/>
              </a:rPr>
              <a:t>W</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)-2</a:t>
            </a:r>
            <a:r>
              <a:rPr lang="zh-CN" altLang="en-US" sz="2000" dirty="0" smtClean="0">
                <a:latin typeface="Times New Roman" pitchFamily="18" charset="0"/>
              </a:rPr>
              <a:t>次模乘（</a:t>
            </a:r>
            <a:r>
              <a:rPr lang="en-US" altLang="zh-CN" sz="2000" dirty="0" smtClean="0">
                <a:latin typeface="Times New Roman" pitchFamily="18" charset="0"/>
              </a:rPr>
              <a:t>m</a:t>
            </a:r>
            <a:r>
              <a:rPr lang="zh-CN" altLang="en-US" sz="2000" dirty="0" smtClean="0">
                <a:latin typeface="Times New Roman" pitchFamily="18" charset="0"/>
              </a:rPr>
              <a:t>为模指数）</a:t>
            </a:r>
          </a:p>
          <a:p>
            <a:pPr lvl="1" eaLnBrk="1" hangingPunct="1"/>
            <a:r>
              <a:rPr lang="en-US" altLang="zh-CN" sz="2000" i="1" dirty="0" smtClean="0">
                <a:latin typeface="Times New Roman" pitchFamily="18" charset="0"/>
              </a:rPr>
              <a:t>l</a:t>
            </a:r>
            <a:r>
              <a:rPr lang="zh-CN" altLang="en-US" sz="2000" dirty="0" smtClean="0">
                <a:latin typeface="Times New Roman" pitchFamily="18" charset="0"/>
              </a:rPr>
              <a:t>为指数的</a:t>
            </a:r>
            <a:r>
              <a:rPr lang="en-US" altLang="zh-CN" sz="2000" dirty="0" smtClean="0">
                <a:latin typeface="Times New Roman" pitchFamily="18" charset="0"/>
              </a:rPr>
              <a:t>bit</a:t>
            </a:r>
            <a:r>
              <a:rPr lang="zh-CN" altLang="en-US" sz="2000" dirty="0" smtClean="0">
                <a:latin typeface="Times New Roman" pitchFamily="18" charset="0"/>
              </a:rPr>
              <a:t>长，</a:t>
            </a:r>
            <a:r>
              <a:rPr lang="en-US" altLang="zh-CN" sz="2000" i="1" dirty="0" smtClean="0">
                <a:latin typeface="Times New Roman" pitchFamily="18" charset="0"/>
              </a:rPr>
              <a:t>W</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为指数</a:t>
            </a:r>
            <a:r>
              <a:rPr lang="en-US" altLang="zh-CN" sz="2000" i="1" dirty="0" smtClean="0">
                <a:latin typeface="Times New Roman" pitchFamily="18" charset="0"/>
              </a:rPr>
              <a:t>m</a:t>
            </a:r>
            <a:r>
              <a:rPr lang="zh-CN" altLang="en-US" sz="2000" dirty="0" smtClean="0">
                <a:latin typeface="Times New Roman" pitchFamily="18" charset="0"/>
              </a:rPr>
              <a:t>的重量</a:t>
            </a:r>
            <a:r>
              <a:rPr lang="en-US" altLang="zh-CN" sz="2000" dirty="0" smtClean="0">
                <a:latin typeface="Times New Roman" pitchFamily="18" charset="0"/>
              </a:rPr>
              <a:t>(</a:t>
            </a:r>
            <a:r>
              <a:rPr lang="zh-CN" altLang="en-US" sz="2000" dirty="0" smtClean="0">
                <a:latin typeface="Times New Roman" pitchFamily="18" charset="0"/>
              </a:rPr>
              <a:t>二进制比特</a:t>
            </a:r>
            <a:r>
              <a:rPr lang="en-US" altLang="zh-CN" sz="2000" dirty="0" smtClean="0">
                <a:latin typeface="Times New Roman" pitchFamily="18" charset="0"/>
              </a:rPr>
              <a:t>1</a:t>
            </a:r>
            <a:r>
              <a:rPr lang="zh-CN" altLang="en-US" sz="2000" dirty="0" smtClean="0">
                <a:latin typeface="Times New Roman" pitchFamily="18" charset="0"/>
              </a:rPr>
              <a:t>的个数</a:t>
            </a:r>
            <a:r>
              <a:rPr lang="en-US" altLang="zh-CN" sz="2000" dirty="0" smtClean="0">
                <a:latin typeface="Times New Roman" pitchFamily="18" charset="0"/>
              </a:rPr>
              <a:t>)</a:t>
            </a:r>
          </a:p>
          <a:p>
            <a:pPr eaLnBrk="1" hangingPunct="1">
              <a:lnSpc>
                <a:spcPct val="110000"/>
              </a:lnSpc>
            </a:pPr>
            <a:r>
              <a:rPr lang="en-US" altLang="zh-CN" sz="2000" dirty="0" smtClean="0"/>
              <a:t>T</a:t>
            </a:r>
            <a:r>
              <a:rPr lang="zh-CN" altLang="en-US" sz="2000" dirty="0" smtClean="0"/>
              <a:t>进制快速</a:t>
            </a:r>
            <a:r>
              <a:rPr lang="zh-CN" altLang="en-US" sz="2000" dirty="0" smtClean="0">
                <a:solidFill>
                  <a:srgbClr val="0000FF"/>
                </a:solidFill>
              </a:rPr>
              <a:t>模指数算法：</a:t>
            </a:r>
            <a:r>
              <a:rPr lang="zh-CN" altLang="en-US" sz="2000" dirty="0" smtClean="0">
                <a:latin typeface="Times New Roman" pitchFamily="18" charset="0"/>
              </a:rPr>
              <a:t>求</a:t>
            </a:r>
            <a:r>
              <a:rPr lang="en-US" altLang="zh-CN" sz="2000" i="1" dirty="0" smtClean="0">
                <a:latin typeface="Times New Roman" pitchFamily="18" charset="0"/>
              </a:rPr>
              <a:t>a</a:t>
            </a:r>
            <a:r>
              <a:rPr lang="en-US" altLang="zh-CN" sz="2000" i="1" baseline="30000" dirty="0" smtClean="0">
                <a:latin typeface="Times New Roman" pitchFamily="18" charset="0"/>
              </a:rPr>
              <a:t>m</a:t>
            </a:r>
            <a:r>
              <a:rPr lang="zh-CN" altLang="en-US" sz="2000" dirty="0" smtClean="0">
                <a:latin typeface="Times New Roman" pitchFamily="18" charset="0"/>
              </a:rPr>
              <a:t>可如下进行： </a:t>
            </a:r>
          </a:p>
          <a:p>
            <a:pPr lvl="1" eaLnBrk="1" hangingPunct="1">
              <a:lnSpc>
                <a:spcPct val="110000"/>
              </a:lnSpc>
            </a:pPr>
            <a:r>
              <a:rPr lang="zh-CN" altLang="en-US" sz="2000" dirty="0" smtClean="0">
                <a:latin typeface="Times New Roman" pitchFamily="18" charset="0"/>
              </a:rPr>
              <a:t>将</a:t>
            </a:r>
            <a:r>
              <a:rPr lang="en-US" altLang="zh-CN" sz="2000" i="1" dirty="0" smtClean="0">
                <a:latin typeface="Times New Roman" pitchFamily="18" charset="0"/>
              </a:rPr>
              <a:t>m</a:t>
            </a:r>
            <a:r>
              <a:rPr lang="zh-CN" altLang="en-US" sz="2000" dirty="0" smtClean="0">
                <a:latin typeface="Times New Roman" pitchFamily="18" charset="0"/>
              </a:rPr>
              <a:t>表示为</a:t>
            </a:r>
            <a:r>
              <a:rPr lang="en-US" altLang="zh-CN" sz="2000" dirty="0" smtClean="0">
                <a:latin typeface="Times New Roman" pitchFamily="18" charset="0"/>
              </a:rPr>
              <a:t>T</a:t>
            </a:r>
            <a:r>
              <a:rPr lang="zh-CN" altLang="en-US" sz="2000" dirty="0" smtClean="0">
                <a:latin typeface="Times New Roman" pitchFamily="18" charset="0"/>
              </a:rPr>
              <a:t>进制形式</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zh-CN" altLang="en-US" sz="2000" dirty="0" smtClean="0">
                <a:latin typeface="Times New Roman" pitchFamily="18" charset="0"/>
              </a:rPr>
              <a:t>，即</a:t>
            </a:r>
          </a:p>
          <a:p>
            <a:pPr lvl="1" eaLnBrk="1" hangingPunct="1">
              <a:lnSpc>
                <a:spcPct val="110000"/>
              </a:lnSpc>
            </a:pP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i="1" dirty="0" smtClean="0">
                <a:latin typeface="Times New Roman" pitchFamily="18" charset="0"/>
              </a:rPr>
              <a:t>T</a:t>
            </a:r>
            <a:r>
              <a:rPr lang="en-US" altLang="zh-CN" sz="2000" i="1" baseline="30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dirty="0" smtClean="0">
                <a:latin typeface="Times New Roman" pitchFamily="18" charset="0"/>
              </a:rPr>
              <a:t>T</a:t>
            </a:r>
            <a:r>
              <a:rPr lang="en-US" altLang="zh-CN" sz="2000" i="1" baseline="30000" dirty="0" smtClean="0">
                <a:latin typeface="Times New Roman" pitchFamily="18" charset="0"/>
              </a:rPr>
              <a:t>k</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p>
          <a:p>
            <a:pPr lvl="1" eaLnBrk="1" hangingPunct="1">
              <a:lnSpc>
                <a:spcPct val="110000"/>
              </a:lnSpc>
            </a:pPr>
            <a:r>
              <a:rPr lang="zh-CN" altLang="en-US" sz="2000" dirty="0" smtClean="0">
                <a:latin typeface="Times New Roman" pitchFamily="18" charset="0"/>
              </a:rPr>
              <a:t>取</a:t>
            </a:r>
            <a:r>
              <a:rPr lang="en-US" altLang="zh-CN" sz="2000" dirty="0" smtClean="0">
                <a:latin typeface="Times New Roman" pitchFamily="18" charset="0"/>
              </a:rPr>
              <a:t>T=2</a:t>
            </a:r>
            <a:r>
              <a:rPr lang="en-US" altLang="zh-CN" sz="2000" i="1" baseline="30000" dirty="0" smtClean="0">
                <a:latin typeface="Times New Roman" pitchFamily="18" charset="0"/>
              </a:rPr>
              <a:t>w</a:t>
            </a:r>
          </a:p>
          <a:p>
            <a:pPr lvl="1" eaLnBrk="1" hangingPunct="1">
              <a:lnSpc>
                <a:spcPct val="110000"/>
              </a:lnSpc>
            </a:pPr>
            <a:r>
              <a:rPr lang="en-US" altLang="zh-CN" sz="2000" i="1" dirty="0" smtClean="0">
                <a:latin typeface="Times New Roman" pitchFamily="18" charset="0"/>
              </a:rPr>
              <a:t>a</a:t>
            </a:r>
            <a:r>
              <a:rPr lang="en-US" altLang="zh-CN" sz="2000" i="1" baseline="30000" dirty="0" smtClean="0">
                <a:latin typeface="Times New Roman" pitchFamily="18" charset="0"/>
              </a:rPr>
              <a:t>m</a:t>
            </a:r>
            <a:r>
              <a:rPr lang="en-US" altLang="zh-CN" sz="2000" i="1" dirty="0" smtClean="0">
                <a:latin typeface="Times New Roman" pitchFamily="18" charset="0"/>
              </a:rPr>
              <a:t>=</a:t>
            </a:r>
          </a:p>
          <a:p>
            <a:pPr lvl="1" eaLnBrk="1" hangingPunct="1">
              <a:lnSpc>
                <a:spcPct val="110000"/>
              </a:lnSpc>
            </a:pPr>
            <a:r>
              <a:rPr lang="zh-CN" altLang="en-US" sz="2000" dirty="0" smtClean="0">
                <a:solidFill>
                  <a:srgbClr val="0000FF"/>
                </a:solidFill>
                <a:latin typeface="Times New Roman" pitchFamily="18" charset="0"/>
              </a:rPr>
              <a:t>首先预计算出</a:t>
            </a:r>
            <a:r>
              <a:rPr lang="en-US" altLang="zh-CN" sz="2000" i="1" dirty="0" err="1" smtClean="0">
                <a:solidFill>
                  <a:srgbClr val="0000FF"/>
                </a:solidFill>
                <a:latin typeface="Times New Roman" pitchFamily="18" charset="0"/>
              </a:rPr>
              <a:t>a</a:t>
            </a:r>
            <a:r>
              <a:rPr lang="en-US" altLang="zh-CN" sz="2000" i="1" baseline="30000" dirty="0" err="1" smtClean="0">
                <a:solidFill>
                  <a:srgbClr val="0000FF"/>
                </a:solidFill>
                <a:latin typeface="Times New Roman" pitchFamily="18" charset="0"/>
              </a:rPr>
              <a:t>i</a:t>
            </a:r>
            <a:r>
              <a:rPr lang="en-US" altLang="zh-CN" sz="2000" dirty="0" smtClean="0">
                <a:solidFill>
                  <a:srgbClr val="0000FF"/>
                </a:solidFill>
                <a:latin typeface="Times New Roman" pitchFamily="18" charset="0"/>
              </a:rPr>
              <a:t> mod </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，其中</a:t>
            </a:r>
            <a:r>
              <a:rPr lang="en-US" altLang="zh-CN" sz="2000" i="1" dirty="0" err="1" smtClean="0">
                <a:solidFill>
                  <a:srgbClr val="0000FF"/>
                </a:solidFill>
                <a:latin typeface="Times New Roman" pitchFamily="18" charset="0"/>
              </a:rPr>
              <a:t>i</a:t>
            </a:r>
            <a:r>
              <a:rPr lang="en-US" altLang="zh-CN" sz="2000" dirty="0" smtClean="0">
                <a:solidFill>
                  <a:srgbClr val="0000FF"/>
                </a:solidFill>
                <a:latin typeface="Times New Roman" pitchFamily="18" charset="0"/>
              </a:rPr>
              <a:t>=1,2</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a:t>
            </a:r>
            <a:r>
              <a:rPr lang="en-US" altLang="zh-CN" sz="2000" dirty="0" smtClean="0">
                <a:latin typeface="Times New Roman" pitchFamily="18" charset="0"/>
              </a:rPr>
              <a:t>2</a:t>
            </a:r>
            <a:r>
              <a:rPr lang="en-US" altLang="zh-CN" sz="2000" i="1" baseline="30000" dirty="0" smtClean="0">
                <a:latin typeface="Times New Roman" pitchFamily="18" charset="0"/>
              </a:rPr>
              <a:t>w</a:t>
            </a:r>
            <a:r>
              <a:rPr lang="en-US" altLang="zh-CN" sz="2000" dirty="0" smtClean="0">
                <a:solidFill>
                  <a:srgbClr val="0000FF"/>
                </a:solidFill>
                <a:latin typeface="Times New Roman" pitchFamily="18" charset="0"/>
              </a:rPr>
              <a:t>-1</a:t>
            </a:r>
          </a:p>
          <a:p>
            <a:pPr lvl="1" eaLnBrk="1" hangingPunct="1">
              <a:lnSpc>
                <a:spcPct val="110000"/>
              </a:lnSpc>
            </a:pPr>
            <a:r>
              <a:rPr lang="zh-CN" altLang="en-US" sz="2000" dirty="0" smtClean="0">
                <a:solidFill>
                  <a:srgbClr val="0000FF"/>
                </a:solidFill>
                <a:latin typeface="Times New Roman" pitchFamily="18" charset="0"/>
              </a:rPr>
              <a:t>再用快速模指数运算</a:t>
            </a:r>
          </a:p>
          <a:p>
            <a:pPr lvl="1" eaLnBrk="1" hangingPunct="1">
              <a:lnSpc>
                <a:spcPct val="110000"/>
              </a:lnSpc>
            </a:pPr>
            <a:r>
              <a:rPr lang="en-US" altLang="zh-CN" sz="2000" i="1" dirty="0" smtClean="0">
                <a:solidFill>
                  <a:srgbClr val="0000FF"/>
                </a:solidFill>
                <a:latin typeface="Times New Roman" pitchFamily="18" charset="0"/>
              </a:rPr>
              <a:t>w</a:t>
            </a:r>
            <a:r>
              <a:rPr lang="zh-CN" altLang="en-US" sz="2000" dirty="0" smtClean="0">
                <a:solidFill>
                  <a:srgbClr val="0000FF"/>
                </a:solidFill>
                <a:latin typeface="Times New Roman" pitchFamily="18" charset="0"/>
              </a:rPr>
              <a:t>的选择与预计算需要的存储空间有关</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7810" name="Object 4"/>
          <p:cNvGraphicFramePr>
            <a:graphicFrameLocks noChangeAspect="1"/>
          </p:cNvGraphicFramePr>
          <p:nvPr/>
        </p:nvGraphicFramePr>
        <p:xfrm>
          <a:off x="1676400" y="4419600"/>
          <a:ext cx="4951412" cy="534987"/>
        </p:xfrm>
        <a:graphic>
          <a:graphicData uri="http://schemas.openxmlformats.org/presentationml/2006/ole">
            <p:oleObj spid="_x0000_s887810" name="公式" r:id="rId3" imgW="2234880" imgH="2412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398CC950-65F3-4E44-B15C-EB1C6ABB6CDA}" type="slidenum">
              <a:rPr lang="en-US" altLang="zh-CN" smtClean="0"/>
              <a:pPr>
                <a:defRPr/>
              </a:pPr>
              <a:t>32</a:t>
            </a:fld>
            <a:r>
              <a:rPr lang="en-US" altLang="zh-CN" dirty="0" smtClean="0"/>
              <a:t>/</a:t>
            </a:r>
            <a:endParaRPr lang="en-US" altLang="zh-CN" dirty="0"/>
          </a:p>
        </p:txBody>
      </p:sp>
      <p:sp>
        <p:nvSpPr>
          <p:cNvPr id="58371" name="Rectangle 3"/>
          <p:cNvSpPr>
            <a:spLocks noGrp="1" noChangeArrowheads="1"/>
          </p:cNvSpPr>
          <p:nvPr>
            <p:ph type="body" idx="1"/>
          </p:nvPr>
        </p:nvSpPr>
        <p:spPr>
          <a:xfrm>
            <a:off x="304800" y="228600"/>
            <a:ext cx="8534400" cy="6400800"/>
          </a:xfrm>
        </p:spPr>
        <p:txBody>
          <a:bodyPr/>
          <a:lstStyle/>
          <a:p>
            <a:pPr eaLnBrk="1" hangingPunct="1">
              <a:lnSpc>
                <a:spcPct val="100000"/>
              </a:lnSpc>
            </a:pPr>
            <a:r>
              <a:rPr lang="en-US" altLang="zh-CN" sz="2400" dirty="0" smtClean="0">
                <a:latin typeface="宋体" charset="-122"/>
                <a:ea typeface="宋体" charset="-122"/>
              </a:rPr>
              <a:t>④</a:t>
            </a:r>
            <a:r>
              <a:rPr lang="zh-CN" altLang="en-US" sz="2400" dirty="0" smtClean="0">
                <a:latin typeface="Times New Roman" pitchFamily="18" charset="0"/>
              </a:rPr>
              <a:t>一种改进的</a:t>
            </a:r>
            <a:r>
              <a:rPr lang="en-US" altLang="zh-CN" sz="2400" dirty="0" smtClean="0">
                <a:latin typeface="Times New Roman" pitchFamily="18" charset="0"/>
              </a:rPr>
              <a:t>RSA</a:t>
            </a:r>
            <a:r>
              <a:rPr lang="zh-CN" altLang="en-US" sz="2400" dirty="0" smtClean="0">
                <a:latin typeface="Times New Roman" pitchFamily="18" charset="0"/>
              </a:rPr>
              <a:t>实现方法 </a:t>
            </a:r>
            <a:r>
              <a:rPr lang="en-US" altLang="zh-CN" sz="2400" dirty="0" smtClean="0">
                <a:latin typeface="Times New Roman" pitchFamily="18" charset="0"/>
              </a:rPr>
              <a:t>(</a:t>
            </a:r>
            <a:r>
              <a:rPr lang="zh-CN" altLang="en-US" sz="2400" dirty="0" smtClean="0">
                <a:latin typeface="Times New Roman" pitchFamily="18" charset="0"/>
              </a:rPr>
              <a:t>即</a:t>
            </a:r>
            <a:r>
              <a:rPr lang="en-US" altLang="zh-CN" sz="2400" dirty="0" smtClean="0">
                <a:latin typeface="Times New Roman" pitchFamily="18" charset="0"/>
              </a:rPr>
              <a:t>4.3.3</a:t>
            </a:r>
            <a:r>
              <a:rPr lang="zh-CN" altLang="en-US" sz="2400" dirty="0" smtClean="0">
                <a:latin typeface="Times New Roman" pitchFamily="18" charset="0"/>
              </a:rPr>
              <a:t>节）</a:t>
            </a:r>
            <a:r>
              <a:rPr lang="zh-CN" altLang="en-US" sz="2400" b="0" dirty="0" smtClean="0">
                <a:latin typeface="Times New Roman" pitchFamily="18" charset="0"/>
              </a:rPr>
              <a:t> </a:t>
            </a:r>
            <a:endParaRPr lang="zh-CN" altLang="en-US" sz="2400" dirty="0" smtClean="0">
              <a:latin typeface="Times New Roman" pitchFamily="18" charset="0"/>
            </a:endParaRPr>
          </a:p>
          <a:p>
            <a:pPr lvl="1" eaLnBrk="1" hangingPunct="1">
              <a:lnSpc>
                <a:spcPct val="100000"/>
              </a:lnSpc>
            </a:pPr>
            <a:r>
              <a:rPr lang="en-US" altLang="zh-CN" sz="2000" dirty="0" smtClean="0">
                <a:latin typeface="Times New Roman" pitchFamily="18" charset="0"/>
              </a:rPr>
              <a:t>RSA</a:t>
            </a:r>
            <a:r>
              <a:rPr lang="zh-CN" altLang="en-US" sz="2000" dirty="0" smtClean="0">
                <a:latin typeface="Times New Roman" pitchFamily="18" charset="0"/>
              </a:rPr>
              <a:t>的加密很快，因为</a:t>
            </a:r>
            <a:r>
              <a:rPr lang="zh-CN" altLang="en-US" sz="2000" dirty="0" smtClean="0">
                <a:solidFill>
                  <a:srgbClr val="0000FF"/>
                </a:solidFill>
                <a:latin typeface="Times New Roman" pitchFamily="18" charset="0"/>
              </a:rPr>
              <a:t>加密指数</a:t>
            </a:r>
            <a:r>
              <a:rPr lang="en-US" altLang="zh-CN" sz="2000" i="1" dirty="0" smtClean="0">
                <a:solidFill>
                  <a:srgbClr val="0000FF"/>
                </a:solidFill>
                <a:latin typeface="Times New Roman" pitchFamily="18" charset="0"/>
              </a:rPr>
              <a:t>e</a:t>
            </a:r>
            <a:r>
              <a:rPr lang="zh-CN" altLang="en-US" sz="2000" dirty="0" smtClean="0">
                <a:solidFill>
                  <a:srgbClr val="0000FF"/>
                </a:solidFill>
                <a:latin typeface="Times New Roman" pitchFamily="18" charset="0"/>
              </a:rPr>
              <a:t>一般选择得很小</a:t>
            </a:r>
          </a:p>
          <a:p>
            <a:pPr lvl="1" eaLnBrk="1" hangingPunct="1">
              <a:lnSpc>
                <a:spcPct val="100000"/>
              </a:lnSpc>
            </a:pPr>
            <a:r>
              <a:rPr lang="zh-CN" altLang="en-US" sz="2000" dirty="0" smtClean="0">
                <a:solidFill>
                  <a:srgbClr val="0000FF"/>
                </a:solidFill>
                <a:latin typeface="Times New Roman" pitchFamily="18" charset="0"/>
              </a:rPr>
              <a:t>解密指数</a:t>
            </a:r>
            <a:r>
              <a:rPr lang="en-US" altLang="zh-CN" sz="2000" i="1" dirty="0" smtClean="0">
                <a:solidFill>
                  <a:srgbClr val="0000FF"/>
                </a:solidFill>
                <a:latin typeface="Times New Roman" pitchFamily="18" charset="0"/>
              </a:rPr>
              <a:t>d</a:t>
            </a:r>
            <a:r>
              <a:rPr lang="zh-CN" altLang="en-US" sz="2000" dirty="0" smtClean="0">
                <a:solidFill>
                  <a:srgbClr val="0000FF"/>
                </a:solidFill>
                <a:latin typeface="Times New Roman" pitchFamily="18" charset="0"/>
              </a:rPr>
              <a:t>很大</a:t>
            </a:r>
            <a:r>
              <a:rPr lang="zh-CN" altLang="en-US" sz="2000" dirty="0" smtClean="0">
                <a:latin typeface="Times New Roman" pitchFamily="18" charset="0"/>
              </a:rPr>
              <a:t>，需要计算模 </a:t>
            </a:r>
            <a:r>
              <a:rPr lang="en-US" altLang="zh-CN" sz="2000" dirty="0" smtClean="0">
                <a:latin typeface="Times New Roman" pitchFamily="18" charset="0"/>
              </a:rPr>
              <a:t>300digits (or 1024bits) </a:t>
            </a:r>
            <a:r>
              <a:rPr lang="zh-CN" altLang="en-US" sz="2000" dirty="0" smtClean="0">
                <a:latin typeface="Times New Roman" pitchFamily="18" charset="0"/>
              </a:rPr>
              <a:t>的乘法，计算机不能直接处理这么大的数，计算速度很慢，需要考虑其它技术，加速</a:t>
            </a:r>
            <a:r>
              <a:rPr lang="en-US" altLang="zh-CN" sz="2000" dirty="0" smtClean="0">
                <a:latin typeface="Times New Roman" pitchFamily="18" charset="0"/>
              </a:rPr>
              <a:t>RSA</a:t>
            </a:r>
            <a:r>
              <a:rPr lang="zh-CN" altLang="en-US" sz="2000" dirty="0" smtClean="0">
                <a:latin typeface="Times New Roman" pitchFamily="18" charset="0"/>
              </a:rPr>
              <a:t>的实现</a:t>
            </a:r>
          </a:p>
          <a:p>
            <a:pPr lvl="1" eaLnBrk="1" hangingPunct="1">
              <a:lnSpc>
                <a:spcPct val="100000"/>
              </a:lnSpc>
            </a:pPr>
            <a:r>
              <a:rPr lang="zh-CN" altLang="en-US" sz="2000" dirty="0" smtClean="0">
                <a:latin typeface="Times New Roman" pitchFamily="18" charset="0"/>
              </a:rPr>
              <a:t>如果知道</a:t>
            </a:r>
            <a:r>
              <a:rPr lang="en-US" altLang="zh-CN" sz="2000" i="1" dirty="0" smtClean="0">
                <a:latin typeface="Times New Roman" pitchFamily="18" charset="0"/>
              </a:rPr>
              <a:t>p</a:t>
            </a:r>
            <a:r>
              <a:rPr lang="zh-CN" altLang="en-US" sz="2000" dirty="0" smtClean="0">
                <a:latin typeface="Times New Roman" pitchFamily="18" charset="0"/>
              </a:rPr>
              <a:t>和</a:t>
            </a:r>
            <a:r>
              <a:rPr lang="en-US" altLang="zh-CN" sz="2000" i="1" dirty="0" smtClean="0">
                <a:latin typeface="Times New Roman" pitchFamily="18" charset="0"/>
              </a:rPr>
              <a:t>q</a:t>
            </a:r>
            <a:r>
              <a:rPr lang="zh-CN" altLang="en-US" sz="2000" dirty="0" smtClean="0">
                <a:latin typeface="Times New Roman" pitchFamily="18" charset="0"/>
              </a:rPr>
              <a:t>，可采用中国剩余定理</a:t>
            </a:r>
            <a:r>
              <a:rPr lang="en-US" altLang="zh-CN" sz="2000" dirty="0" smtClean="0">
                <a:latin typeface="Times New Roman" pitchFamily="18" charset="0"/>
              </a:rPr>
              <a:t>CRT</a:t>
            </a:r>
            <a:r>
              <a:rPr lang="zh-CN" altLang="en-US" sz="2000" dirty="0" smtClean="0">
                <a:latin typeface="Times New Roman" pitchFamily="18" charset="0"/>
              </a:rPr>
              <a:t>：</a:t>
            </a:r>
          </a:p>
          <a:p>
            <a:pPr lvl="2" eaLnBrk="1" hangingPunct="1">
              <a:lnSpc>
                <a:spcPct val="100000"/>
              </a:lnSpc>
            </a:pPr>
            <a:r>
              <a:rPr lang="en-US" altLang="zh-CN" sz="1800" dirty="0" smtClean="0">
                <a:latin typeface="Times New Roman" pitchFamily="18" charset="0"/>
              </a:rPr>
              <a:t>CRT </a:t>
            </a:r>
            <a:r>
              <a:rPr lang="zh-CN" altLang="en-US" sz="1800" dirty="0" smtClean="0">
                <a:latin typeface="Times New Roman" pitchFamily="18" charset="0"/>
              </a:rPr>
              <a:t>对</a:t>
            </a:r>
            <a:r>
              <a:rPr lang="en-US" altLang="zh-CN" sz="1800" dirty="0" smtClean="0">
                <a:latin typeface="Times New Roman" pitchFamily="18" charset="0"/>
              </a:rPr>
              <a:t>RSA</a:t>
            </a:r>
            <a:r>
              <a:rPr lang="zh-CN" altLang="en-US" sz="1800" dirty="0" smtClean="0">
                <a:latin typeface="Times New Roman" pitchFamily="18" charset="0"/>
              </a:rPr>
              <a:t>解密算法生成两个解密方程（利用</a:t>
            </a:r>
            <a:r>
              <a:rPr lang="en-US" altLang="zh-CN" sz="1800" i="1" dirty="0" smtClean="0">
                <a:latin typeface="Times New Roman" pitchFamily="18" charset="0"/>
              </a:rPr>
              <a:t>M</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30000" dirty="0" err="1" smtClean="0">
                <a:latin typeface="Times New Roman" pitchFamily="18" charset="0"/>
              </a:rPr>
              <a:t>d</a:t>
            </a:r>
            <a:r>
              <a:rPr lang="en-US" altLang="zh-CN" sz="1800" dirty="0" smtClean="0">
                <a:latin typeface="Times New Roman" pitchFamily="18" charset="0"/>
              </a:rPr>
              <a:t> mod N</a:t>
            </a:r>
            <a:r>
              <a:rPr lang="zh-CN" altLang="en-US" sz="1800" dirty="0" smtClean="0">
                <a:latin typeface="Times New Roman" pitchFamily="18" charset="0"/>
              </a:rPr>
              <a:t>，</a:t>
            </a:r>
            <a:r>
              <a:rPr lang="en-US" altLang="zh-CN" sz="1800" i="1" dirty="0" smtClean="0">
                <a:latin typeface="Times New Roman" pitchFamily="18" charset="0"/>
              </a:rPr>
              <a:t>N</a:t>
            </a:r>
            <a:r>
              <a:rPr lang="en-US" altLang="zh-CN" sz="1800" dirty="0" smtClean="0">
                <a:latin typeface="Times New Roman" pitchFamily="18" charset="0"/>
              </a:rPr>
              <a:t>=</a:t>
            </a:r>
            <a:r>
              <a:rPr lang="en-US" altLang="zh-CN" sz="1800" i="1" dirty="0" err="1" smtClean="0">
                <a:latin typeface="Times New Roman" pitchFamily="18" charset="0"/>
              </a:rPr>
              <a:t>pq</a:t>
            </a:r>
            <a:r>
              <a:rPr lang="zh-CN" altLang="en-US" sz="1800" dirty="0" smtClean="0">
                <a:latin typeface="Times New Roman" pitchFamily="18" charset="0"/>
              </a:rPr>
              <a:t>）</a:t>
            </a:r>
          </a:p>
          <a:p>
            <a:pPr lvl="2" eaLnBrk="1" hangingPunct="1">
              <a:lnSpc>
                <a:spcPct val="100000"/>
              </a:lnSpc>
            </a:pPr>
            <a:r>
              <a:rPr lang="zh-CN" altLang="en-US" sz="1800" dirty="0" smtClean="0">
                <a:latin typeface="Times New Roman" pitchFamily="18" charset="0"/>
              </a:rPr>
              <a:t>即：</a:t>
            </a:r>
            <a:r>
              <a:rPr lang="en-US" altLang="zh-CN" sz="1800" i="1" dirty="0" smtClean="0">
                <a:latin typeface="Times New Roman" pitchFamily="18" charset="0"/>
              </a:rPr>
              <a:t>M</a:t>
            </a:r>
            <a:r>
              <a:rPr lang="en-US" altLang="zh-CN" sz="1800" baseline="-25000" dirty="0" smtClean="0">
                <a:latin typeface="Times New Roman" pitchFamily="18" charset="0"/>
              </a:rPr>
              <a:t>1</a:t>
            </a:r>
            <a:r>
              <a:rPr lang="en-US" altLang="zh-CN" sz="1800" dirty="0" smtClean="0">
                <a:latin typeface="Times New Roman" pitchFamily="18" charset="0"/>
              </a:rPr>
              <a:t> = </a:t>
            </a:r>
            <a:r>
              <a:rPr lang="en-US" altLang="zh-CN" sz="1800" i="1" dirty="0" smtClean="0">
                <a:latin typeface="Times New Roman" pitchFamily="18" charset="0"/>
              </a:rPr>
              <a:t>M</a:t>
            </a:r>
            <a:r>
              <a:rPr lang="en-US" altLang="zh-CN" sz="1800" dirty="0" smtClean="0">
                <a:latin typeface="Times New Roman" pitchFamily="18" charset="0"/>
              </a:rPr>
              <a:t> mod </a:t>
            </a:r>
            <a:r>
              <a:rPr lang="en-US" altLang="zh-CN" sz="1800" i="1" dirty="0" smtClean="0">
                <a:latin typeface="Times New Roman" pitchFamily="18" charset="0"/>
              </a:rPr>
              <a:t>p</a:t>
            </a:r>
            <a:r>
              <a:rPr lang="en-US" altLang="zh-CN" sz="1800" dirty="0" smtClean="0">
                <a:latin typeface="Times New Roman" pitchFamily="18" charset="0"/>
              </a:rPr>
              <a:t> = (</a:t>
            </a:r>
            <a:r>
              <a:rPr lang="en-US" altLang="zh-CN" sz="1800" i="1" dirty="0" smtClean="0">
                <a:latin typeface="Times New Roman" pitchFamily="18" charset="0"/>
              </a:rPr>
              <a:t>C</a:t>
            </a:r>
            <a:r>
              <a:rPr lang="en-US" altLang="zh-CN" sz="1800" dirty="0" smtClean="0">
                <a:latin typeface="Times New Roman" pitchFamily="18" charset="0"/>
              </a:rPr>
              <a:t> mod </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baseline="30000" dirty="0" smtClean="0">
                <a:latin typeface="Times New Roman" pitchFamily="18" charset="0"/>
              </a:rPr>
              <a:t>d</a:t>
            </a:r>
            <a:r>
              <a:rPr lang="en-US" altLang="zh-CN" sz="1800" dirty="0" smtClean="0">
                <a:latin typeface="Times New Roman" pitchFamily="18" charset="0"/>
              </a:rPr>
              <a:t> </a:t>
            </a:r>
            <a:r>
              <a:rPr lang="en-US" altLang="zh-CN" sz="1800" baseline="30000" dirty="0" smtClean="0">
                <a:latin typeface="Times New Roman" pitchFamily="18" charset="0"/>
              </a:rPr>
              <a:t>mod (</a:t>
            </a:r>
            <a:r>
              <a:rPr lang="en-US" altLang="zh-CN" sz="1800" i="1" baseline="30000" dirty="0" smtClean="0">
                <a:latin typeface="Times New Roman" pitchFamily="18" charset="0"/>
              </a:rPr>
              <a:t>p</a:t>
            </a:r>
            <a:r>
              <a:rPr lang="en-US" altLang="zh-CN" sz="1800" baseline="30000" dirty="0" smtClean="0">
                <a:latin typeface="Times New Roman" pitchFamily="18" charset="0"/>
              </a:rPr>
              <a:t>-1) </a:t>
            </a:r>
            <a:r>
              <a:rPr lang="en-US" altLang="zh-CN" sz="1800" dirty="0" smtClean="0">
                <a:latin typeface="Times New Roman" pitchFamily="18" charset="0"/>
              </a:rPr>
              <a:t>mod </a:t>
            </a:r>
            <a:r>
              <a:rPr lang="en-US" altLang="zh-CN" sz="1800" i="1" dirty="0" smtClean="0">
                <a:latin typeface="Times New Roman" pitchFamily="18" charset="0"/>
              </a:rPr>
              <a:t>p</a:t>
            </a:r>
            <a:r>
              <a:rPr lang="en-US" altLang="zh-CN" sz="1800" baseline="30000" dirty="0" smtClean="0">
                <a:latin typeface="Times New Roman" pitchFamily="18" charset="0"/>
              </a:rPr>
              <a:t> </a:t>
            </a:r>
            <a:r>
              <a:rPr lang="en-US" altLang="zh-CN" sz="1800" dirty="0" smtClean="0">
                <a:latin typeface="Times New Roman" pitchFamily="18" charset="0"/>
              </a:rPr>
              <a:t>	</a:t>
            </a:r>
          </a:p>
          <a:p>
            <a:pPr lvl="2" eaLnBrk="1" hangingPunct="1">
              <a:lnSpc>
                <a:spcPct val="100000"/>
              </a:lnSpc>
            </a:pPr>
            <a:r>
              <a:rPr lang="en-US" altLang="zh-CN" sz="1800" dirty="0" smtClean="0">
                <a:latin typeface="Times New Roman" pitchFamily="18" charset="0"/>
              </a:rPr>
              <a:t>        </a:t>
            </a:r>
            <a:r>
              <a:rPr lang="en-US" altLang="zh-CN" sz="1800" i="1" dirty="0" smtClean="0">
                <a:latin typeface="Times New Roman" pitchFamily="18" charset="0"/>
              </a:rPr>
              <a:t>M</a:t>
            </a:r>
            <a:r>
              <a:rPr lang="en-US" altLang="zh-CN" sz="1800" baseline="-25000" dirty="0" smtClean="0">
                <a:latin typeface="Times New Roman" pitchFamily="18" charset="0"/>
              </a:rPr>
              <a:t>2</a:t>
            </a:r>
            <a:r>
              <a:rPr lang="en-US" altLang="zh-CN" sz="1800" dirty="0" smtClean="0">
                <a:latin typeface="Times New Roman" pitchFamily="18" charset="0"/>
              </a:rPr>
              <a:t> = </a:t>
            </a:r>
            <a:r>
              <a:rPr lang="en-US" altLang="zh-CN" sz="1800" i="1" dirty="0" smtClean="0">
                <a:latin typeface="Times New Roman" pitchFamily="18" charset="0"/>
              </a:rPr>
              <a:t>M</a:t>
            </a:r>
            <a:r>
              <a:rPr lang="en-US" altLang="zh-CN" sz="1800" dirty="0" smtClean="0">
                <a:latin typeface="Times New Roman" pitchFamily="18" charset="0"/>
              </a:rPr>
              <a:t> mod </a:t>
            </a:r>
            <a:r>
              <a:rPr lang="en-US" altLang="zh-CN" sz="1800" i="1" dirty="0" smtClean="0">
                <a:latin typeface="Times New Roman" pitchFamily="18" charset="0"/>
              </a:rPr>
              <a:t>q</a:t>
            </a:r>
            <a:r>
              <a:rPr lang="en-US" altLang="zh-CN" sz="1800" dirty="0" smtClean="0">
                <a:latin typeface="Times New Roman" pitchFamily="18" charset="0"/>
              </a:rPr>
              <a:t> = (</a:t>
            </a:r>
            <a:r>
              <a:rPr lang="en-US" altLang="zh-CN" sz="1800" i="1" dirty="0" smtClean="0">
                <a:latin typeface="Times New Roman" pitchFamily="18" charset="0"/>
              </a:rPr>
              <a:t>C</a:t>
            </a:r>
            <a:r>
              <a:rPr lang="en-US" altLang="zh-CN" sz="1800" dirty="0" smtClean="0">
                <a:latin typeface="Times New Roman" pitchFamily="18" charset="0"/>
              </a:rPr>
              <a:t> mod </a:t>
            </a:r>
            <a:r>
              <a:rPr lang="en-US" altLang="zh-CN" sz="1800" i="1" dirty="0" smtClean="0">
                <a:latin typeface="Times New Roman" pitchFamily="18" charset="0"/>
              </a:rPr>
              <a:t>q</a:t>
            </a:r>
            <a:r>
              <a:rPr lang="en-US" altLang="zh-CN" sz="1800" dirty="0" smtClean="0">
                <a:latin typeface="Times New Roman" pitchFamily="18" charset="0"/>
              </a:rPr>
              <a:t>)</a:t>
            </a:r>
            <a:r>
              <a:rPr lang="en-US" altLang="zh-CN" sz="1800" i="1" baseline="30000" dirty="0" smtClean="0">
                <a:latin typeface="Times New Roman" pitchFamily="18" charset="0"/>
              </a:rPr>
              <a:t>d</a:t>
            </a:r>
            <a:r>
              <a:rPr lang="en-US" altLang="zh-CN" sz="1800" baseline="30000" dirty="0" smtClean="0">
                <a:latin typeface="Times New Roman" pitchFamily="18" charset="0"/>
              </a:rPr>
              <a:t> mod (</a:t>
            </a:r>
            <a:r>
              <a:rPr lang="en-US" altLang="zh-CN" sz="1800" i="1" baseline="30000" dirty="0" smtClean="0">
                <a:latin typeface="Times New Roman" pitchFamily="18" charset="0"/>
              </a:rPr>
              <a:t>q</a:t>
            </a:r>
            <a:r>
              <a:rPr lang="en-US" altLang="zh-CN" sz="1800" baseline="30000" dirty="0" smtClean="0">
                <a:latin typeface="Times New Roman" pitchFamily="18" charset="0"/>
              </a:rPr>
              <a:t>-1)</a:t>
            </a:r>
            <a:r>
              <a:rPr lang="en-US" altLang="zh-CN" sz="1800" dirty="0" smtClean="0">
                <a:latin typeface="Times New Roman" pitchFamily="18" charset="0"/>
              </a:rPr>
              <a:t> mod </a:t>
            </a:r>
            <a:r>
              <a:rPr lang="en-US" altLang="zh-CN" sz="1800" i="1" dirty="0" smtClean="0">
                <a:latin typeface="Times New Roman" pitchFamily="18" charset="0"/>
              </a:rPr>
              <a:t>q</a:t>
            </a:r>
          </a:p>
          <a:p>
            <a:pPr lvl="2" eaLnBrk="1" hangingPunct="1">
              <a:lnSpc>
                <a:spcPct val="100000"/>
              </a:lnSpc>
            </a:pPr>
            <a:r>
              <a:rPr lang="zh-CN" altLang="en-US" sz="1800" dirty="0" smtClean="0">
                <a:latin typeface="Times New Roman" pitchFamily="18" charset="0"/>
              </a:rPr>
              <a:t>解方程   </a:t>
            </a:r>
            <a:r>
              <a:rPr lang="en-US" altLang="zh-CN" sz="1800" i="1" dirty="0" smtClean="0">
                <a:latin typeface="Times New Roman" pitchFamily="18" charset="0"/>
              </a:rPr>
              <a:t>M</a:t>
            </a:r>
            <a:r>
              <a:rPr lang="en-US" altLang="zh-CN" sz="1800" dirty="0" smtClean="0">
                <a:latin typeface="Times New Roman" pitchFamily="18" charset="0"/>
              </a:rPr>
              <a:t> = </a:t>
            </a:r>
            <a:r>
              <a:rPr lang="en-US" altLang="zh-CN" sz="1800" i="1" dirty="0" smtClean="0">
                <a:latin typeface="Times New Roman" pitchFamily="18" charset="0"/>
              </a:rPr>
              <a:t>M</a:t>
            </a:r>
            <a:r>
              <a:rPr lang="en-US" altLang="zh-CN" sz="1800" baseline="-25000" dirty="0" smtClean="0">
                <a:latin typeface="Times New Roman" pitchFamily="18" charset="0"/>
              </a:rPr>
              <a:t>1</a:t>
            </a:r>
            <a:r>
              <a:rPr lang="en-US" altLang="zh-CN" sz="1800" dirty="0" smtClean="0">
                <a:latin typeface="Times New Roman" pitchFamily="18" charset="0"/>
              </a:rPr>
              <a:t> mod </a:t>
            </a:r>
            <a:r>
              <a:rPr lang="en-US" altLang="zh-CN" sz="1800" i="1" dirty="0" smtClean="0">
                <a:latin typeface="Times New Roman" pitchFamily="18" charset="0"/>
              </a:rPr>
              <a:t>p</a:t>
            </a:r>
            <a:r>
              <a:rPr lang="en-US" altLang="zh-CN" sz="1800" dirty="0" smtClean="0">
                <a:latin typeface="Times New Roman" pitchFamily="18" charset="0"/>
              </a:rPr>
              <a:t> </a:t>
            </a:r>
          </a:p>
          <a:p>
            <a:pPr lvl="2" eaLnBrk="1" hangingPunct="1">
              <a:lnSpc>
                <a:spcPct val="100000"/>
              </a:lnSpc>
            </a:pPr>
            <a:r>
              <a:rPr lang="en-US" altLang="zh-CN" sz="1800" dirty="0" smtClean="0">
                <a:latin typeface="Times New Roman" pitchFamily="18" charset="0"/>
              </a:rPr>
              <a:t>               </a:t>
            </a:r>
            <a:r>
              <a:rPr lang="en-US" altLang="zh-CN" sz="1800" i="1" dirty="0" smtClean="0">
                <a:latin typeface="Times New Roman" pitchFamily="18" charset="0"/>
              </a:rPr>
              <a:t>M</a:t>
            </a:r>
            <a:r>
              <a:rPr lang="en-US" altLang="zh-CN" sz="1800" dirty="0" smtClean="0">
                <a:latin typeface="Times New Roman" pitchFamily="18" charset="0"/>
              </a:rPr>
              <a:t> = </a:t>
            </a:r>
            <a:r>
              <a:rPr lang="en-US" altLang="zh-CN" sz="1800" i="1" dirty="0" smtClean="0">
                <a:latin typeface="Times New Roman" pitchFamily="18" charset="0"/>
              </a:rPr>
              <a:t>M</a:t>
            </a:r>
            <a:r>
              <a:rPr lang="en-US" altLang="zh-CN" sz="1800" baseline="-25000" dirty="0" smtClean="0">
                <a:latin typeface="Times New Roman" pitchFamily="18" charset="0"/>
              </a:rPr>
              <a:t>2</a:t>
            </a:r>
            <a:r>
              <a:rPr lang="en-US" altLang="zh-CN" sz="1800" dirty="0" smtClean="0">
                <a:latin typeface="Times New Roman" pitchFamily="18" charset="0"/>
              </a:rPr>
              <a:t> mod </a:t>
            </a:r>
            <a:r>
              <a:rPr lang="en-US" altLang="zh-CN" sz="1800" i="1" dirty="0" smtClean="0">
                <a:latin typeface="Times New Roman" pitchFamily="18" charset="0"/>
              </a:rPr>
              <a:t>q</a:t>
            </a:r>
            <a:r>
              <a:rPr lang="en-US" altLang="zh-CN" sz="1800" dirty="0" smtClean="0">
                <a:latin typeface="Times New Roman" pitchFamily="18" charset="0"/>
              </a:rPr>
              <a:t> </a:t>
            </a:r>
          </a:p>
          <a:p>
            <a:pPr lvl="2" eaLnBrk="1" hangingPunct="1">
              <a:lnSpc>
                <a:spcPct val="100000"/>
              </a:lnSpc>
            </a:pPr>
            <a:r>
              <a:rPr lang="zh-CN" altLang="en-US" sz="1800" dirty="0" smtClean="0">
                <a:latin typeface="Times New Roman" pitchFamily="18" charset="0"/>
              </a:rPr>
              <a:t>具有唯一解（利用</a:t>
            </a:r>
            <a:r>
              <a:rPr lang="en-US" altLang="zh-CN" sz="1800" dirty="0" smtClean="0">
                <a:latin typeface="Times New Roman" pitchFamily="18" charset="0"/>
              </a:rPr>
              <a:t>CRT </a:t>
            </a:r>
            <a:r>
              <a:rPr lang="zh-CN" altLang="en-US" sz="1800" dirty="0" smtClean="0">
                <a:latin typeface="Times New Roman" pitchFamily="18" charset="0"/>
              </a:rPr>
              <a:t>）：</a:t>
            </a:r>
          </a:p>
          <a:p>
            <a:pPr lvl="2" eaLnBrk="1" hangingPunct="1">
              <a:lnSpc>
                <a:spcPct val="100000"/>
              </a:lnSpc>
            </a:pPr>
            <a:r>
              <a:rPr lang="zh-CN" altLang="en-US" sz="1800" i="1" dirty="0" smtClean="0">
                <a:latin typeface="Times New Roman" pitchFamily="18" charset="0"/>
              </a:rPr>
              <a:t>        </a:t>
            </a:r>
            <a:r>
              <a:rPr lang="en-US" altLang="zh-CN" sz="1800" i="1" dirty="0" smtClean="0">
                <a:latin typeface="Times New Roman" pitchFamily="18" charset="0"/>
              </a:rPr>
              <a:t>M</a:t>
            </a:r>
            <a:r>
              <a:rPr lang="en-US" altLang="zh-CN" sz="1800" dirty="0" smtClean="0">
                <a:latin typeface="Times New Roman" pitchFamily="18" charset="0"/>
              </a:rPr>
              <a:t> = </a:t>
            </a:r>
            <a:r>
              <a:rPr lang="en-US" altLang="zh-CN" sz="1800" i="1" dirty="0" smtClean="0">
                <a:latin typeface="Times New Roman" pitchFamily="18" charset="0"/>
              </a:rPr>
              <a:t>M</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q</a:t>
            </a:r>
            <a:r>
              <a:rPr lang="en-US" altLang="zh-CN" sz="1800" dirty="0" smtClean="0">
                <a:latin typeface="Times New Roman" pitchFamily="18" charset="0"/>
              </a:rPr>
              <a:t>×(</a:t>
            </a:r>
            <a:r>
              <a:rPr lang="en-US" altLang="zh-CN" sz="1800" i="1" dirty="0" smtClean="0">
                <a:latin typeface="Times New Roman" pitchFamily="18" charset="0"/>
              </a:rPr>
              <a:t>q</a:t>
            </a:r>
            <a:r>
              <a:rPr lang="zh-CN" altLang="en-US" sz="1800" baseline="30000" dirty="0" smtClean="0">
                <a:latin typeface="Times New Roman" pitchFamily="18" charset="0"/>
              </a:rPr>
              <a:t>－</a:t>
            </a:r>
            <a:r>
              <a:rPr lang="en-US" altLang="zh-CN" sz="1800" baseline="30000" dirty="0" smtClean="0">
                <a:latin typeface="Times New Roman" pitchFamily="18" charset="0"/>
              </a:rPr>
              <a:t>1</a:t>
            </a:r>
            <a:r>
              <a:rPr lang="en-US" altLang="zh-CN" sz="1800" dirty="0" smtClean="0">
                <a:latin typeface="Times New Roman" pitchFamily="18" charset="0"/>
              </a:rPr>
              <a:t>mod </a:t>
            </a:r>
            <a:r>
              <a:rPr lang="en-US" altLang="zh-CN" sz="1800" i="1" dirty="0" smtClean="0">
                <a:latin typeface="Times New Roman" pitchFamily="18" charset="0"/>
              </a:rPr>
              <a:t>p</a:t>
            </a:r>
            <a:r>
              <a:rPr lang="en-US" altLang="zh-CN" sz="1800" dirty="0" smtClean="0">
                <a:latin typeface="Times New Roman" pitchFamily="18" charset="0"/>
              </a:rPr>
              <a:t>)+ </a:t>
            </a:r>
            <a:r>
              <a:rPr lang="en-US" altLang="zh-CN" sz="1800" i="1" dirty="0" smtClean="0">
                <a:latin typeface="Times New Roman" pitchFamily="18" charset="0"/>
              </a:rPr>
              <a:t>M</a:t>
            </a:r>
            <a:r>
              <a:rPr lang="en-US" altLang="zh-CN" sz="1800" baseline="-25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p</a:t>
            </a:r>
            <a:r>
              <a:rPr lang="zh-CN" altLang="en-US" sz="1800" baseline="30000" dirty="0" smtClean="0">
                <a:latin typeface="Times New Roman" pitchFamily="18" charset="0"/>
              </a:rPr>
              <a:t>－</a:t>
            </a:r>
            <a:r>
              <a:rPr lang="en-US" altLang="zh-CN" sz="1800" baseline="30000" dirty="0" smtClean="0">
                <a:latin typeface="Times New Roman" pitchFamily="18" charset="0"/>
              </a:rPr>
              <a:t>1</a:t>
            </a:r>
            <a:r>
              <a:rPr lang="en-US" altLang="zh-CN" sz="1800" dirty="0" smtClean="0">
                <a:latin typeface="Times New Roman" pitchFamily="18" charset="0"/>
              </a:rPr>
              <a:t>mod </a:t>
            </a:r>
            <a:r>
              <a:rPr lang="en-US" altLang="zh-CN" sz="1800" i="1" dirty="0" smtClean="0">
                <a:latin typeface="Times New Roman" pitchFamily="18" charset="0"/>
              </a:rPr>
              <a:t>q</a:t>
            </a:r>
            <a:r>
              <a:rPr lang="en-US" altLang="zh-CN" sz="1800" dirty="0" smtClean="0">
                <a:latin typeface="Times New Roman" pitchFamily="18" charset="0"/>
              </a:rPr>
              <a:t>) mod N</a:t>
            </a:r>
          </a:p>
          <a:p>
            <a:pPr lvl="1" eaLnBrk="1" hangingPunct="1">
              <a:lnSpc>
                <a:spcPct val="100000"/>
              </a:lnSpc>
            </a:pPr>
            <a:r>
              <a:rPr lang="zh-CN" altLang="en-US" sz="2000" dirty="0" smtClean="0">
                <a:latin typeface="Times New Roman" pitchFamily="18" charset="0"/>
              </a:rPr>
              <a:t>不考虑</a:t>
            </a:r>
            <a:r>
              <a:rPr lang="en-US" altLang="zh-CN" sz="2000" dirty="0" smtClean="0">
                <a:latin typeface="Times New Roman" pitchFamily="18" charset="0"/>
              </a:rPr>
              <a:t>CRT</a:t>
            </a:r>
            <a:r>
              <a:rPr lang="zh-CN" altLang="en-US" sz="2000" dirty="0" smtClean="0">
                <a:latin typeface="Times New Roman" pitchFamily="18" charset="0"/>
              </a:rPr>
              <a:t>的计算代价，改进的算法的解密速度是原来的</a:t>
            </a:r>
            <a:r>
              <a:rPr lang="en-US" altLang="zh-CN" sz="2000" dirty="0" smtClean="0">
                <a:latin typeface="Times New Roman" pitchFamily="18" charset="0"/>
              </a:rPr>
              <a:t>4</a:t>
            </a:r>
            <a:r>
              <a:rPr lang="zh-CN" altLang="en-US" sz="2000" dirty="0" smtClean="0">
                <a:latin typeface="Times New Roman" pitchFamily="18" charset="0"/>
              </a:rPr>
              <a:t>倍</a:t>
            </a:r>
          </a:p>
          <a:p>
            <a:pPr lvl="1" eaLnBrk="1" hangingPunct="1">
              <a:lnSpc>
                <a:spcPct val="100000"/>
              </a:lnSpc>
            </a:pPr>
            <a:r>
              <a:rPr lang="zh-CN" altLang="en-US" sz="2000" dirty="0" smtClean="0">
                <a:latin typeface="Times New Roman" pitchFamily="18" charset="0"/>
              </a:rPr>
              <a:t>若考虑</a:t>
            </a:r>
            <a:r>
              <a:rPr lang="en-US" altLang="zh-CN" sz="2000" dirty="0" smtClean="0">
                <a:latin typeface="Times New Roman" pitchFamily="18" charset="0"/>
              </a:rPr>
              <a:t>CRT</a:t>
            </a:r>
            <a:r>
              <a:rPr lang="zh-CN" altLang="en-US" sz="2000" dirty="0" smtClean="0">
                <a:latin typeface="Times New Roman" pitchFamily="18" charset="0"/>
              </a:rPr>
              <a:t>的计算代价，改进后的算法解密速度是原来的</a:t>
            </a:r>
            <a:r>
              <a:rPr lang="en-US" altLang="zh-CN" sz="2000" dirty="0" smtClean="0">
                <a:latin typeface="Times New Roman" pitchFamily="18" charset="0"/>
              </a:rPr>
              <a:t>3</a:t>
            </a:r>
            <a:r>
              <a:rPr lang="zh-CN" altLang="en-US" sz="2000" dirty="0" smtClean="0">
                <a:latin typeface="Times New Roman" pitchFamily="18" charset="0"/>
              </a:rPr>
              <a:t>倍多</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RSA</a:t>
            </a:r>
            <a:r>
              <a:rPr lang="zh-CN" altLang="en-US" dirty="0" smtClean="0"/>
              <a:t>算法中的计算问题</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lang="en-US" altLang="zh-CN" sz="2400" dirty="0" smtClean="0">
                <a:latin typeface="Times New Roman" pitchFamily="18" charset="0"/>
              </a:rPr>
              <a:t>2. RSA</a:t>
            </a:r>
            <a:r>
              <a:rPr lang="zh-CN" altLang="en-US" sz="2400" dirty="0" smtClean="0">
                <a:latin typeface="Times New Roman" pitchFamily="18" charset="0"/>
              </a:rPr>
              <a:t>密钥的产生</a:t>
            </a:r>
          </a:p>
          <a:p>
            <a:pPr lvl="1" eaLnBrk="1" hangingPunct="1">
              <a:lnSpc>
                <a:spcPct val="110000"/>
              </a:lnSpc>
            </a:pPr>
            <a:r>
              <a:rPr lang="zh-CN" altLang="en-US" sz="2000" dirty="0" smtClean="0">
                <a:solidFill>
                  <a:srgbClr val="0000FF"/>
                </a:solidFill>
                <a:latin typeface="Times New Roman" pitchFamily="18" charset="0"/>
              </a:rPr>
              <a:t>需考虑</a:t>
            </a:r>
            <a:r>
              <a:rPr lang="zh-CN" altLang="en-US" sz="2000" dirty="0" smtClean="0">
                <a:latin typeface="Times New Roman" pitchFamily="18" charset="0"/>
              </a:rPr>
              <a:t>两个大素数</a:t>
            </a:r>
            <a:r>
              <a:rPr lang="en-US" altLang="zh-CN" sz="2000" i="1" dirty="0" smtClean="0">
                <a:solidFill>
                  <a:srgbClr val="0000FF"/>
                </a:solidFill>
                <a:latin typeface="Times New Roman" pitchFamily="18" charset="0"/>
              </a:rPr>
              <a:t>p</a:t>
            </a:r>
            <a:r>
              <a:rPr lang="zh-CN" altLang="en-US" sz="2000" dirty="0" smtClean="0">
                <a:latin typeface="Times New Roman" pitchFamily="18" charset="0"/>
              </a:rPr>
              <a:t>、</a:t>
            </a:r>
            <a:r>
              <a:rPr lang="en-US" altLang="zh-CN" sz="2000" i="1" dirty="0" smtClean="0">
                <a:solidFill>
                  <a:srgbClr val="0000FF"/>
                </a:solidFill>
                <a:latin typeface="Times New Roman" pitchFamily="18" charset="0"/>
              </a:rPr>
              <a:t>q</a:t>
            </a:r>
            <a:r>
              <a:rPr lang="zh-CN" altLang="en-US" sz="2000" dirty="0" smtClean="0">
                <a:latin typeface="Times New Roman" pitchFamily="18" charset="0"/>
              </a:rPr>
              <a:t>的选取，以及</a:t>
            </a:r>
            <a:r>
              <a:rPr lang="en-US" altLang="zh-CN" sz="2000" i="1" dirty="0" smtClean="0">
                <a:solidFill>
                  <a:srgbClr val="0000FF"/>
                </a:solidFill>
                <a:latin typeface="Times New Roman" pitchFamily="18" charset="0"/>
              </a:rPr>
              <a:t>e</a:t>
            </a:r>
            <a:r>
              <a:rPr lang="zh-CN" altLang="en-US" sz="2000" dirty="0" smtClean="0">
                <a:latin typeface="Times New Roman" pitchFamily="18" charset="0"/>
              </a:rPr>
              <a:t>的选取和</a:t>
            </a:r>
            <a:r>
              <a:rPr lang="en-US" altLang="zh-CN" sz="2000" i="1" dirty="0" smtClean="0">
                <a:solidFill>
                  <a:srgbClr val="0000FF"/>
                </a:solidFill>
                <a:latin typeface="Times New Roman" pitchFamily="18" charset="0"/>
              </a:rPr>
              <a:t>d</a:t>
            </a:r>
            <a:r>
              <a:rPr lang="zh-CN" altLang="en-US" sz="2000" dirty="0" smtClean="0">
                <a:latin typeface="Times New Roman" pitchFamily="18" charset="0"/>
              </a:rPr>
              <a:t>的计算</a:t>
            </a:r>
          </a:p>
          <a:p>
            <a:pPr lvl="1" eaLnBrk="1" hangingPunct="1">
              <a:lnSpc>
                <a:spcPct val="110000"/>
              </a:lnSpc>
            </a:pP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pq</a:t>
            </a:r>
            <a:r>
              <a:rPr lang="en-US" altLang="zh-CN" sz="2000" dirty="0" smtClean="0">
                <a:latin typeface="Times New Roman" pitchFamily="18" charset="0"/>
              </a:rPr>
              <a:t>) </a:t>
            </a:r>
            <a:r>
              <a:rPr lang="zh-CN" altLang="en-US" sz="2000" dirty="0" smtClean="0">
                <a:latin typeface="Times New Roman" pitchFamily="18" charset="0"/>
              </a:rPr>
              <a:t>是公开的，为了防止敌手通过穷搜索发现</a:t>
            </a:r>
            <a:r>
              <a:rPr lang="en-US" altLang="zh-CN" sz="2000" i="1" dirty="0" smtClean="0">
                <a:solidFill>
                  <a:srgbClr val="0000FF"/>
                </a:solidFill>
                <a:latin typeface="Times New Roman" pitchFamily="18" charset="0"/>
              </a:rPr>
              <a:t>p</a:t>
            </a:r>
            <a:r>
              <a:rPr lang="zh-CN" altLang="en-US" sz="2000" dirty="0" smtClean="0">
                <a:latin typeface="Times New Roman" pitchFamily="18" charset="0"/>
              </a:rPr>
              <a:t>、</a:t>
            </a:r>
            <a:r>
              <a:rPr lang="en-US" altLang="zh-CN" sz="2000" i="1" dirty="0" smtClean="0">
                <a:solidFill>
                  <a:srgbClr val="0000FF"/>
                </a:solidFill>
                <a:latin typeface="Times New Roman" pitchFamily="18" charset="0"/>
              </a:rPr>
              <a:t>q</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这两个素数应足够大，且具有好的随机性</a:t>
            </a:r>
            <a:endParaRPr lang="zh-CN" altLang="en-US" sz="2000" dirty="0" smtClean="0">
              <a:solidFill>
                <a:srgbClr val="FF0000"/>
              </a:solidFill>
              <a:latin typeface="Times New Roman" pitchFamily="18" charset="0"/>
            </a:endParaRPr>
          </a:p>
          <a:p>
            <a:pPr eaLnBrk="1" hangingPunct="1">
              <a:lnSpc>
                <a:spcPct val="110000"/>
              </a:lnSpc>
            </a:pPr>
            <a:r>
              <a:rPr lang="en-US" altLang="zh-CN" sz="2000" dirty="0" smtClean="0">
                <a:solidFill>
                  <a:srgbClr val="0000FF"/>
                </a:solidFill>
                <a:latin typeface="Times New Roman" pitchFamily="18" charset="0"/>
              </a:rPr>
              <a:t>(1) </a:t>
            </a:r>
            <a:r>
              <a:rPr lang="zh-CN" altLang="en-US" sz="2000" dirty="0" smtClean="0">
                <a:solidFill>
                  <a:srgbClr val="0000FF"/>
                </a:solidFill>
                <a:latin typeface="Times New Roman" pitchFamily="18" charset="0"/>
              </a:rPr>
              <a:t>如何有效地寻找大素数</a:t>
            </a:r>
            <a:endParaRPr lang="zh-CN" altLang="en-US" sz="2000" dirty="0" smtClean="0">
              <a:latin typeface="Times New Roman" pitchFamily="18" charset="0"/>
            </a:endParaRPr>
          </a:p>
          <a:p>
            <a:pPr lvl="1" eaLnBrk="1" hangingPunct="1">
              <a:lnSpc>
                <a:spcPct val="110000"/>
              </a:lnSpc>
            </a:pPr>
            <a:r>
              <a:rPr lang="zh-CN" altLang="en-US" sz="2000" dirty="0" smtClean="0">
                <a:solidFill>
                  <a:srgbClr val="0000FF"/>
                </a:solidFill>
                <a:latin typeface="Times New Roman" pitchFamily="18" charset="0"/>
              </a:rPr>
              <a:t>一般是先随机选取一个大的奇数</a:t>
            </a:r>
            <a:r>
              <a:rPr lang="zh-CN" altLang="en-US" sz="2000" dirty="0" smtClean="0">
                <a:latin typeface="Times New Roman" pitchFamily="18" charset="0"/>
              </a:rPr>
              <a:t>（例如用伪随机数产生器），</a:t>
            </a:r>
          </a:p>
          <a:p>
            <a:pPr lvl="1" eaLnBrk="1" hangingPunct="1">
              <a:lnSpc>
                <a:spcPct val="110000"/>
              </a:lnSpc>
            </a:pPr>
            <a:r>
              <a:rPr lang="zh-CN" altLang="en-US" sz="2000" dirty="0" smtClean="0">
                <a:solidFill>
                  <a:srgbClr val="0000FF"/>
                </a:solidFill>
                <a:latin typeface="Times New Roman" pitchFamily="18" charset="0"/>
              </a:rPr>
              <a:t>然后用素性检验算法检验这一奇数是否为素数</a:t>
            </a:r>
            <a:r>
              <a:rPr lang="zh-CN" altLang="en-US" sz="2000" dirty="0" smtClean="0">
                <a:latin typeface="Times New Roman" pitchFamily="18" charset="0"/>
              </a:rPr>
              <a:t>，如果不是则选取另一大奇数，重复这一过程，直到找到素数为止</a:t>
            </a:r>
          </a:p>
          <a:p>
            <a:pPr lvl="1" eaLnBrk="1" hangingPunct="1">
              <a:lnSpc>
                <a:spcPct val="110000"/>
              </a:lnSpc>
            </a:pPr>
            <a:r>
              <a:rPr lang="zh-CN" altLang="en-US" sz="2000" dirty="0" smtClean="0">
                <a:latin typeface="Times New Roman" pitchFamily="18" charset="0"/>
              </a:rPr>
              <a:t>素性检验算法通常都是概率性的，</a:t>
            </a:r>
            <a:r>
              <a:rPr lang="zh-CN" altLang="en-US" sz="2000" dirty="0" smtClean="0">
                <a:solidFill>
                  <a:srgbClr val="0000FF"/>
                </a:solidFill>
                <a:latin typeface="Times New Roman" pitchFamily="18" charset="0"/>
              </a:rPr>
              <a:t>常用</a:t>
            </a:r>
            <a:r>
              <a:rPr lang="en-US" altLang="zh-CN" sz="2000" dirty="0" smtClean="0">
                <a:solidFill>
                  <a:srgbClr val="0000FF"/>
                </a:solidFill>
                <a:latin typeface="Times New Roman" pitchFamily="18" charset="0"/>
              </a:rPr>
              <a:t>Miller-Rabin</a:t>
            </a:r>
            <a:r>
              <a:rPr lang="zh-CN" altLang="en-US" sz="2000" dirty="0" smtClean="0">
                <a:solidFill>
                  <a:srgbClr val="0000FF"/>
                </a:solidFill>
                <a:latin typeface="Times New Roman" pitchFamily="18" charset="0"/>
              </a:rPr>
              <a:t>概率检测算法</a:t>
            </a:r>
            <a:r>
              <a:rPr lang="zh-CN" altLang="en-US" sz="2000" dirty="0" smtClean="0">
                <a:latin typeface="Times New Roman" pitchFamily="18" charset="0"/>
              </a:rPr>
              <a:t>实现，只有在产生新密钥时才需执行这一工作</a:t>
            </a:r>
          </a:p>
          <a:p>
            <a:pPr eaLnBrk="1" hangingPunct="1"/>
            <a:r>
              <a:rPr lang="en-US" altLang="zh-CN" sz="2000" dirty="0" smtClean="0">
                <a:latin typeface="Times New Roman" pitchFamily="18" charset="0"/>
              </a:rPr>
              <a:t>(2) </a:t>
            </a:r>
            <a:r>
              <a:rPr lang="zh-CN" altLang="en-US" sz="2000" dirty="0" smtClean="0">
                <a:solidFill>
                  <a:srgbClr val="0000FF"/>
                </a:solidFill>
                <a:latin typeface="Times New Roman" pitchFamily="18" charset="0"/>
              </a:rPr>
              <a:t>如何选取满足</a:t>
            </a:r>
            <a:r>
              <a:rPr lang="en-US" altLang="zh-CN" sz="2000" dirty="0" err="1" smtClean="0">
                <a:solidFill>
                  <a:srgbClr val="0000FF"/>
                </a:solidFill>
                <a:latin typeface="Times New Roman" pitchFamily="18" charset="0"/>
              </a:rPr>
              <a:t>gcd</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sym typeface="Symbol" pitchFamily="18" charset="2"/>
              </a:rPr>
              <a:t></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的</a:t>
            </a:r>
            <a:r>
              <a:rPr lang="en-US" altLang="zh-CN" sz="2000" i="1" dirty="0" smtClean="0">
                <a:solidFill>
                  <a:srgbClr val="0000FF"/>
                </a:solidFill>
                <a:latin typeface="Times New Roman" pitchFamily="18" charset="0"/>
              </a:rPr>
              <a:t>e</a:t>
            </a:r>
            <a:r>
              <a:rPr lang="zh-CN" altLang="en-US" sz="2000" dirty="0" smtClean="0">
                <a:solidFill>
                  <a:srgbClr val="0000FF"/>
                </a:solidFill>
                <a:latin typeface="Times New Roman" pitchFamily="18" charset="0"/>
              </a:rPr>
              <a:t>，并计算满足</a:t>
            </a:r>
            <a:r>
              <a:rPr lang="en-US" altLang="zh-CN" sz="2000" i="1" dirty="0" smtClean="0">
                <a:solidFill>
                  <a:srgbClr val="0000FF"/>
                </a:solidFill>
                <a:latin typeface="Times New Roman" pitchFamily="18" charset="0"/>
              </a:rPr>
              <a:t>d</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≡1 mod </a:t>
            </a:r>
            <a:r>
              <a:rPr lang="en-US" altLang="zh-CN" sz="2000" i="1" dirty="0" smtClean="0">
                <a:solidFill>
                  <a:srgbClr val="0000FF"/>
                </a:solidFill>
                <a:latin typeface="Times New Roman" pitchFamily="18" charset="0"/>
                <a:sym typeface="Symbol" pitchFamily="18" charset="2"/>
              </a:rPr>
              <a:t></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的</a:t>
            </a:r>
            <a:r>
              <a:rPr lang="en-US" altLang="zh-CN" sz="2000" i="1" dirty="0" smtClean="0">
                <a:solidFill>
                  <a:srgbClr val="0000FF"/>
                </a:solidFill>
                <a:latin typeface="Times New Roman" pitchFamily="18" charset="0"/>
              </a:rPr>
              <a:t>d</a:t>
            </a:r>
            <a:endParaRPr lang="en-US" altLang="zh-CN" sz="2000" dirty="0" smtClean="0">
              <a:solidFill>
                <a:srgbClr val="0000FF"/>
              </a:solidFill>
              <a:latin typeface="Times New Roman" pitchFamily="18" charset="0"/>
            </a:endParaRPr>
          </a:p>
          <a:p>
            <a:pPr lvl="1" eaLnBrk="1" hangingPunct="1"/>
            <a:r>
              <a:rPr lang="zh-CN" altLang="en-US" sz="2000" dirty="0" smtClean="0">
                <a:latin typeface="Times New Roman" pitchFamily="18" charset="0"/>
              </a:rPr>
              <a:t>这一问题可由推广的</a:t>
            </a:r>
            <a:r>
              <a:rPr lang="en-US" altLang="zh-CN" sz="2000" dirty="0" smtClean="0">
                <a:latin typeface="Times New Roman" pitchFamily="18" charset="0"/>
              </a:rPr>
              <a:t>Euclid</a:t>
            </a:r>
            <a:r>
              <a:rPr lang="zh-CN" altLang="en-US" sz="2000" dirty="0" smtClean="0">
                <a:latin typeface="Times New Roman" pitchFamily="18" charset="0"/>
              </a:rPr>
              <a:t>算法完成</a:t>
            </a:r>
          </a:p>
          <a:p>
            <a:pPr lvl="1" eaLnBrk="1" hangingPunct="1">
              <a:lnSpc>
                <a:spcPct val="110000"/>
              </a:lnSpc>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zh-CN" altLang="en-US" sz="2400" dirty="0" smtClean="0">
                <a:latin typeface="Times New Roman" pitchFamily="18" charset="0"/>
              </a:rPr>
              <a:t>一</a:t>
            </a:r>
            <a:r>
              <a:rPr lang="en-US" altLang="zh-CN" sz="2400" dirty="0" smtClean="0">
                <a:latin typeface="Times New Roman" pitchFamily="18" charset="0"/>
              </a:rPr>
              <a:t>. </a:t>
            </a:r>
            <a:r>
              <a:rPr lang="zh-CN" altLang="en-US" sz="2400" dirty="0" smtClean="0">
                <a:latin typeface="Times New Roman" pitchFamily="18" charset="0"/>
              </a:rPr>
              <a:t>平凡攻击下的安全性</a:t>
            </a:r>
            <a:endParaRPr lang="en-US" altLang="zh-CN" sz="2400" dirty="0" smtClean="0">
              <a:latin typeface="Times New Roman" pitchFamily="18" charset="0"/>
            </a:endParaRPr>
          </a:p>
          <a:p>
            <a:pPr eaLnBrk="1" hangingPunct="1"/>
            <a:r>
              <a:rPr lang="en-US" altLang="zh-CN" sz="2000" dirty="0" smtClean="0">
                <a:latin typeface="Times New Roman" pitchFamily="18" charset="0"/>
              </a:rPr>
              <a:t>(1) </a:t>
            </a:r>
            <a:r>
              <a:rPr lang="zh-CN" altLang="en-US" sz="2000" dirty="0" smtClean="0">
                <a:latin typeface="Times New Roman" pitchFamily="18" charset="0"/>
              </a:rPr>
              <a:t>大整数分解问题</a:t>
            </a:r>
            <a:endParaRPr lang="en-US" altLang="zh-CN" sz="2000" dirty="0" smtClean="0">
              <a:latin typeface="Times New Roman" pitchFamily="18" charset="0"/>
            </a:endParaRPr>
          </a:p>
          <a:p>
            <a:pPr lvl="1" eaLnBrk="1" hangingPunct="1">
              <a:lnSpc>
                <a:spcPct val="100000"/>
              </a:lnSpc>
            </a:pPr>
            <a:r>
              <a:rPr lang="en-US" altLang="zh-CN" sz="2000" dirty="0" smtClean="0">
                <a:latin typeface="Times New Roman" pitchFamily="18" charset="0"/>
              </a:rPr>
              <a:t>RSA</a:t>
            </a:r>
            <a:r>
              <a:rPr lang="zh-CN" altLang="en-US" sz="2000" dirty="0" smtClean="0">
                <a:latin typeface="Times New Roman" pitchFamily="18" charset="0"/>
              </a:rPr>
              <a:t>的安全性是基于大整数分解的困难性假定，</a:t>
            </a:r>
            <a:r>
              <a:rPr lang="zh-CN" altLang="en-US" sz="2000" dirty="0" smtClean="0">
                <a:solidFill>
                  <a:srgbClr val="0000FF"/>
                </a:solidFill>
                <a:latin typeface="Times New Roman" pitchFamily="18" charset="0"/>
              </a:rPr>
              <a:t>至今还未能证明分解大整数就是</a:t>
            </a:r>
            <a:r>
              <a:rPr lang="en-US" altLang="zh-CN" sz="2000" i="1" dirty="0" smtClean="0">
                <a:solidFill>
                  <a:srgbClr val="0000FF"/>
                </a:solidFill>
                <a:latin typeface="Times New Roman" pitchFamily="18" charset="0"/>
              </a:rPr>
              <a:t>NP</a:t>
            </a:r>
            <a:r>
              <a:rPr lang="zh-CN" altLang="en-US" sz="2000" dirty="0" smtClean="0">
                <a:solidFill>
                  <a:srgbClr val="0000FF"/>
                </a:solidFill>
                <a:latin typeface="Times New Roman" pitchFamily="18" charset="0"/>
              </a:rPr>
              <a:t>问题</a:t>
            </a:r>
            <a:r>
              <a:rPr lang="zh-CN" altLang="en-US" sz="2000" dirty="0" smtClean="0">
                <a:latin typeface="Times New Roman" pitchFamily="18" charset="0"/>
              </a:rPr>
              <a:t>，也许有尚未发现的多项式时间分解算法</a:t>
            </a:r>
          </a:p>
          <a:p>
            <a:pPr lvl="1" eaLnBrk="1" hangingPunct="1">
              <a:lnSpc>
                <a:spcPct val="100000"/>
              </a:lnSpc>
            </a:pPr>
            <a:r>
              <a:rPr lang="zh-CN" altLang="en-US" sz="2000" dirty="0" smtClean="0">
                <a:latin typeface="Times New Roman" pitchFamily="18" charset="0"/>
              </a:rPr>
              <a:t>随着计算能力不断提高，被分解的大数越来越大</a:t>
            </a:r>
          </a:p>
          <a:p>
            <a:pPr lvl="2" eaLnBrk="1" hangingPunct="1">
              <a:lnSpc>
                <a:spcPct val="100000"/>
              </a:lnSpc>
            </a:pPr>
            <a:r>
              <a:rPr lang="zh-CN" altLang="en-US" sz="2000" dirty="0" smtClean="0">
                <a:latin typeface="Times New Roman" pitchFamily="18" charset="0"/>
              </a:rPr>
              <a:t>例如</a:t>
            </a:r>
            <a:r>
              <a:rPr lang="en-US" altLang="zh-CN" sz="2000" dirty="0" smtClean="0">
                <a:latin typeface="Times New Roman" pitchFamily="18" charset="0"/>
              </a:rPr>
              <a:t>RSA-129</a:t>
            </a:r>
            <a:r>
              <a:rPr lang="zh-CN" altLang="en-US" sz="2000" dirty="0" smtClean="0">
                <a:latin typeface="Times New Roman" pitchFamily="18" charset="0"/>
              </a:rPr>
              <a:t>（即</a:t>
            </a:r>
            <a:r>
              <a:rPr lang="en-US" altLang="zh-CN" sz="2000" dirty="0" smtClean="0">
                <a:latin typeface="Times New Roman" pitchFamily="18" charset="0"/>
              </a:rPr>
              <a:t>n</a:t>
            </a:r>
            <a:r>
              <a:rPr lang="zh-CN" altLang="en-US" sz="2000" dirty="0" smtClean="0">
                <a:latin typeface="Times New Roman" pitchFamily="18" charset="0"/>
              </a:rPr>
              <a:t>为</a:t>
            </a:r>
            <a:r>
              <a:rPr lang="en-US" altLang="zh-CN" sz="2000" dirty="0" smtClean="0">
                <a:latin typeface="Times New Roman" pitchFamily="18" charset="0"/>
              </a:rPr>
              <a:t>129</a:t>
            </a:r>
            <a:r>
              <a:rPr lang="zh-CN" altLang="en-US" sz="2000" dirty="0" smtClean="0">
                <a:latin typeface="Times New Roman" pitchFamily="18" charset="0"/>
              </a:rPr>
              <a:t>位十进制数，大约</a:t>
            </a:r>
            <a:r>
              <a:rPr lang="en-US" altLang="zh-CN" sz="2000" dirty="0" smtClean="0">
                <a:latin typeface="Times New Roman" pitchFamily="18" charset="0"/>
              </a:rPr>
              <a:t>428</a:t>
            </a:r>
            <a:r>
              <a:rPr lang="zh-CN" altLang="en-US" sz="2000" dirty="0" smtClean="0">
                <a:latin typeface="Times New Roman" pitchFamily="18" charset="0"/>
              </a:rPr>
              <a:t>个比特）已在网络上通过分布式计算历时</a:t>
            </a:r>
            <a:r>
              <a:rPr lang="en-US" altLang="zh-CN" sz="2000" dirty="0" smtClean="0">
                <a:latin typeface="Times New Roman" pitchFamily="18" charset="0"/>
              </a:rPr>
              <a:t>8</a:t>
            </a:r>
            <a:r>
              <a:rPr lang="zh-CN" altLang="en-US" sz="2000" dirty="0" smtClean="0">
                <a:latin typeface="Times New Roman" pitchFamily="18" charset="0"/>
              </a:rPr>
              <a:t>个月于</a:t>
            </a:r>
            <a:r>
              <a:rPr lang="en-US" altLang="zh-CN" sz="2000" dirty="0" smtClean="0">
                <a:latin typeface="Times New Roman" pitchFamily="18" charset="0"/>
              </a:rPr>
              <a:t>1994</a:t>
            </a:r>
            <a:r>
              <a:rPr lang="zh-CN" altLang="en-US" sz="2000" dirty="0" smtClean="0">
                <a:latin typeface="Times New Roman" pitchFamily="18" charset="0"/>
              </a:rPr>
              <a:t>年</a:t>
            </a:r>
            <a:r>
              <a:rPr lang="en-US" altLang="zh-CN" sz="2000" dirty="0" smtClean="0">
                <a:latin typeface="Times New Roman" pitchFamily="18" charset="0"/>
              </a:rPr>
              <a:t>4</a:t>
            </a:r>
            <a:r>
              <a:rPr lang="zh-CN" altLang="en-US" sz="2000" dirty="0" smtClean="0">
                <a:latin typeface="Times New Roman" pitchFamily="18" charset="0"/>
              </a:rPr>
              <a:t>月被成功分解，</a:t>
            </a:r>
            <a:r>
              <a:rPr lang="en-US" altLang="zh-CN" sz="2000" dirty="0" smtClean="0">
                <a:latin typeface="Times New Roman" pitchFamily="18" charset="0"/>
              </a:rPr>
              <a:t>RSA-155</a:t>
            </a:r>
            <a:r>
              <a:rPr lang="zh-CN" altLang="en-US" sz="2000" dirty="0" smtClean="0">
                <a:latin typeface="Times New Roman" pitchFamily="18" charset="0"/>
              </a:rPr>
              <a:t>（</a:t>
            </a:r>
            <a:r>
              <a:rPr lang="en-US" altLang="zh-CN" sz="2000" dirty="0" smtClean="0">
                <a:latin typeface="Times New Roman" pitchFamily="18" charset="0"/>
              </a:rPr>
              <a:t>512bit</a:t>
            </a:r>
            <a:r>
              <a:rPr lang="zh-CN" altLang="en-US" sz="2000" dirty="0" smtClean="0">
                <a:latin typeface="Times New Roman" pitchFamily="18" charset="0"/>
              </a:rPr>
              <a:t>）已于</a:t>
            </a:r>
            <a:r>
              <a:rPr lang="en-US" altLang="zh-CN" sz="2000" dirty="0" smtClean="0">
                <a:latin typeface="Times New Roman" pitchFamily="18" charset="0"/>
              </a:rPr>
              <a:t>1999</a:t>
            </a:r>
            <a:r>
              <a:rPr lang="zh-CN" altLang="en-US" sz="2000" dirty="0" smtClean="0">
                <a:latin typeface="Times New Roman" pitchFamily="18" charset="0"/>
              </a:rPr>
              <a:t>年</a:t>
            </a:r>
            <a:r>
              <a:rPr lang="en-US" altLang="zh-CN" sz="2000" dirty="0" smtClean="0">
                <a:latin typeface="Times New Roman" pitchFamily="18" charset="0"/>
              </a:rPr>
              <a:t>8</a:t>
            </a:r>
            <a:r>
              <a:rPr lang="zh-CN" altLang="en-US" sz="2000" dirty="0" smtClean="0">
                <a:latin typeface="Times New Roman" pitchFamily="18" charset="0"/>
              </a:rPr>
              <a:t>月被成功分解，</a:t>
            </a:r>
            <a:r>
              <a:rPr lang="en-US" altLang="zh-CN" sz="2000" dirty="0" smtClean="0">
                <a:latin typeface="Times New Roman" pitchFamily="18" charset="0"/>
              </a:rPr>
              <a:t>RSA-158</a:t>
            </a:r>
            <a:r>
              <a:rPr lang="zh-CN" altLang="en-US" sz="2000" dirty="0" smtClean="0">
                <a:latin typeface="Times New Roman" pitchFamily="18" charset="0"/>
              </a:rPr>
              <a:t>，</a:t>
            </a:r>
            <a:r>
              <a:rPr lang="en-US" altLang="zh-CN" sz="2000" dirty="0" smtClean="0">
                <a:latin typeface="Times New Roman" pitchFamily="18" charset="0"/>
              </a:rPr>
              <a:t>2002</a:t>
            </a:r>
            <a:r>
              <a:rPr lang="zh-CN" altLang="en-US" sz="2000" dirty="0" smtClean="0">
                <a:latin typeface="Times New Roman" pitchFamily="18" charset="0"/>
              </a:rPr>
              <a:t>年被成功分解，</a:t>
            </a:r>
            <a:r>
              <a:rPr lang="zh-CN" altLang="en-US" sz="2000" dirty="0" smtClean="0">
                <a:solidFill>
                  <a:srgbClr val="0000FF"/>
                </a:solidFill>
                <a:latin typeface="Times New Roman" pitchFamily="18" charset="0"/>
              </a:rPr>
              <a:t>现在</a:t>
            </a:r>
            <a:r>
              <a:rPr lang="en-US" altLang="zh-CN" sz="2000" dirty="0" smtClean="0">
                <a:solidFill>
                  <a:srgbClr val="0000FF"/>
                </a:solidFill>
                <a:latin typeface="Times New Roman" pitchFamily="18" charset="0"/>
              </a:rPr>
              <a:t>768</a:t>
            </a:r>
            <a:r>
              <a:rPr lang="zh-CN" altLang="en-US" sz="2000" dirty="0" smtClean="0">
                <a:solidFill>
                  <a:srgbClr val="0000FF"/>
                </a:solidFill>
                <a:latin typeface="Times New Roman" pitchFamily="18" charset="0"/>
              </a:rPr>
              <a:t>比特的模值已经不安全</a:t>
            </a:r>
            <a:endParaRPr lang="en-US" altLang="zh-CN" sz="2000" dirty="0" smtClean="0">
              <a:solidFill>
                <a:srgbClr val="0000FF"/>
              </a:solidFill>
              <a:latin typeface="Times New Roman" pitchFamily="18" charset="0"/>
            </a:endParaRPr>
          </a:p>
          <a:p>
            <a:pPr lvl="1" eaLnBrk="1" hangingPunct="1">
              <a:lnSpc>
                <a:spcPct val="100000"/>
              </a:lnSpc>
            </a:pPr>
            <a:r>
              <a:rPr lang="zh-CN" altLang="en-US" sz="2000" dirty="0" smtClean="0">
                <a:latin typeface="Times New Roman" pitchFamily="18" charset="0"/>
              </a:rPr>
              <a:t>对于大整数的威胁</a:t>
            </a:r>
            <a:r>
              <a:rPr lang="zh-CN" altLang="en-US" sz="2000" dirty="0" smtClean="0">
                <a:solidFill>
                  <a:srgbClr val="0000FF"/>
                </a:solidFill>
                <a:latin typeface="Times New Roman" pitchFamily="18" charset="0"/>
              </a:rPr>
              <a:t>除了人类的计算能力外，还来自分解算法的进一步改进，</a:t>
            </a:r>
            <a:r>
              <a:rPr lang="zh-CN" altLang="en-US" sz="2000" dirty="0" smtClean="0">
                <a:latin typeface="Times New Roman" pitchFamily="18" charset="0"/>
              </a:rPr>
              <a:t>已知的各种算法的渐近运行时间约为：</a:t>
            </a:r>
            <a:endParaRPr lang="en-US" altLang="zh-CN" sz="2000" dirty="0" smtClean="0">
              <a:solidFill>
                <a:srgbClr val="0000FF"/>
              </a:solidFill>
              <a:latin typeface="Times New Roman" pitchFamily="18" charset="0"/>
            </a:endParaRPr>
          </a:p>
          <a:p>
            <a:pPr lvl="2" eaLnBrk="1" hangingPunct="1">
              <a:lnSpc>
                <a:spcPct val="110000"/>
              </a:lnSpc>
            </a:pPr>
            <a:r>
              <a:rPr lang="zh-CN" altLang="en-US" sz="2000" dirty="0" smtClean="0">
                <a:latin typeface="Times New Roman" pitchFamily="18" charset="0"/>
              </a:rPr>
              <a:t>试除法：</a:t>
            </a:r>
            <a:r>
              <a:rPr lang="en-US" altLang="zh-CN" sz="2000" i="1" dirty="0" smtClean="0">
                <a:latin typeface="Times New Roman" pitchFamily="18" charset="0"/>
              </a:rPr>
              <a:t>n</a:t>
            </a:r>
            <a:r>
              <a:rPr lang="en-US" altLang="zh-CN" sz="2000" dirty="0" smtClean="0">
                <a:latin typeface="Times New Roman" pitchFamily="18" charset="0"/>
              </a:rPr>
              <a:t>/2</a:t>
            </a:r>
            <a:r>
              <a:rPr lang="zh-CN" altLang="en-US" sz="2000" dirty="0" smtClean="0">
                <a:latin typeface="Times New Roman" pitchFamily="18" charset="0"/>
              </a:rPr>
              <a:t>；二次筛(</a:t>
            </a:r>
            <a:r>
              <a:rPr lang="en-US" altLang="zh-CN" sz="2000" dirty="0" smtClean="0">
                <a:latin typeface="Times New Roman" pitchFamily="18" charset="0"/>
              </a:rPr>
              <a:t>QS)</a:t>
            </a:r>
            <a:r>
              <a:rPr lang="zh-CN" altLang="en-US" sz="2000" dirty="0" smtClean="0">
                <a:latin typeface="Times New Roman" pitchFamily="18" charset="0"/>
              </a:rPr>
              <a:t>：</a:t>
            </a:r>
          </a:p>
          <a:p>
            <a:pPr lvl="2" eaLnBrk="1" hangingPunct="1">
              <a:lnSpc>
                <a:spcPct val="110000"/>
              </a:lnSpc>
            </a:pPr>
            <a:r>
              <a:rPr lang="zh-CN" altLang="en-US" sz="2000" dirty="0" smtClean="0">
                <a:latin typeface="Times New Roman" pitchFamily="18" charset="0"/>
              </a:rPr>
              <a:t>椭圆曲线(</a:t>
            </a:r>
            <a:r>
              <a:rPr lang="en-US" altLang="zh-CN" sz="2000" dirty="0" smtClean="0">
                <a:latin typeface="Times New Roman" pitchFamily="18" charset="0"/>
              </a:rPr>
              <a:t>EC)</a:t>
            </a:r>
            <a:r>
              <a:rPr lang="zh-CN" altLang="en-US" sz="2000" dirty="0" smtClean="0">
                <a:latin typeface="Times New Roman" pitchFamily="18" charset="0"/>
              </a:rPr>
              <a:t>：                                </a:t>
            </a:r>
            <a:r>
              <a:rPr lang="en-US" altLang="zh-CN" sz="2000" dirty="0" smtClean="0">
                <a:latin typeface="Times New Roman" pitchFamily="18" charset="0"/>
              </a:rPr>
              <a:t> </a:t>
            </a:r>
            <a:r>
              <a:rPr lang="zh-CN" altLang="en-US" sz="2000" dirty="0" smtClean="0">
                <a:latin typeface="Times New Roman" pitchFamily="18" charset="0"/>
              </a:rPr>
              <a:t>，</a:t>
            </a:r>
            <a:endParaRPr lang="en-US" altLang="zh-CN" sz="2000" dirty="0" smtClean="0">
              <a:latin typeface="Times New Roman" pitchFamily="18" charset="0"/>
            </a:endParaRPr>
          </a:p>
          <a:p>
            <a:pPr lvl="2" eaLnBrk="1" hangingPunct="1">
              <a:lnSpc>
                <a:spcPct val="110000"/>
              </a:lnSpc>
            </a:pPr>
            <a:r>
              <a:rPr lang="zh-CN" altLang="en-US" sz="2000" dirty="0" smtClean="0">
                <a:latin typeface="Times New Roman" pitchFamily="18" charset="0"/>
              </a:rPr>
              <a:t>数域筛(</a:t>
            </a:r>
            <a:r>
              <a:rPr lang="en-US" altLang="zh-CN" sz="2000" dirty="0" smtClean="0">
                <a:latin typeface="Times New Roman" pitchFamily="18" charset="0"/>
              </a:rPr>
              <a:t>NFS)</a:t>
            </a:r>
            <a:r>
              <a:rPr lang="zh-CN" altLang="en-US" sz="2000" dirty="0" smtClean="0">
                <a:latin typeface="Times New Roman" pitchFamily="18" charset="0"/>
              </a:rPr>
              <a:t>：</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02145" name="Object 1"/>
          <p:cNvGraphicFramePr>
            <a:graphicFrameLocks noChangeAspect="1"/>
          </p:cNvGraphicFramePr>
          <p:nvPr/>
        </p:nvGraphicFramePr>
        <p:xfrm>
          <a:off x="4530725" y="5410200"/>
          <a:ext cx="2174875" cy="399775"/>
        </p:xfrm>
        <a:graphic>
          <a:graphicData uri="http://schemas.openxmlformats.org/presentationml/2006/ole">
            <p:oleObj spid="_x0000_s902145" name="公式" r:id="rId3" imgW="1257120" imgH="241200" progId="Equation.3">
              <p:embed/>
            </p:oleObj>
          </a:graphicData>
        </a:graphic>
      </p:graphicFrame>
      <p:graphicFrame>
        <p:nvGraphicFramePr>
          <p:cNvPr id="902146" name="Object 2"/>
          <p:cNvGraphicFramePr>
            <a:graphicFrameLocks noChangeAspect="1"/>
          </p:cNvGraphicFramePr>
          <p:nvPr/>
        </p:nvGraphicFramePr>
        <p:xfrm>
          <a:off x="3173413" y="5867400"/>
          <a:ext cx="2312987" cy="406665"/>
        </p:xfrm>
        <a:graphic>
          <a:graphicData uri="http://schemas.openxmlformats.org/presentationml/2006/ole">
            <p:oleObj spid="_x0000_s902146" name="公式" r:id="rId4" imgW="1371600" imgH="253800" progId="Equation.3">
              <p:embed/>
            </p:oleObj>
          </a:graphicData>
        </a:graphic>
      </p:graphicFrame>
      <p:graphicFrame>
        <p:nvGraphicFramePr>
          <p:cNvPr id="902147" name="Object 3"/>
          <p:cNvGraphicFramePr>
            <a:graphicFrameLocks noChangeAspect="1"/>
          </p:cNvGraphicFramePr>
          <p:nvPr/>
        </p:nvGraphicFramePr>
        <p:xfrm>
          <a:off x="3143250" y="6172200"/>
          <a:ext cx="3028950" cy="567102"/>
        </p:xfrm>
        <a:graphic>
          <a:graphicData uri="http://schemas.openxmlformats.org/presentationml/2006/ole">
            <p:oleObj spid="_x0000_s902147" name="公式" r:id="rId5" imgW="1777680" imgH="342720" progId="Equation.3">
              <p:embed/>
            </p:oleObj>
          </a:graphicData>
        </a:graphic>
      </p:graphicFrame>
      <p:sp>
        <p:nvSpPr>
          <p:cNvPr id="9" name="Text Box 84"/>
          <p:cNvSpPr txBox="1">
            <a:spLocks noChangeArrowheads="1"/>
          </p:cNvSpPr>
          <p:nvPr/>
        </p:nvSpPr>
        <p:spPr bwMode="auto">
          <a:xfrm>
            <a:off x="6705600" y="5715000"/>
            <a:ext cx="2133600" cy="646331"/>
          </a:xfrm>
          <a:prstGeom prst="rect">
            <a:avLst/>
          </a:prstGeom>
          <a:solidFill>
            <a:schemeClr val="accent2"/>
          </a:solidFill>
          <a:ln w="9525" algn="ctr">
            <a:noFill/>
            <a:miter lim="800000"/>
            <a:headEnd/>
            <a:tailEnd/>
          </a:ln>
        </p:spPr>
        <p:txBody>
          <a:bodyPr wrap="square" anchor="b">
            <a:spAutoFit/>
          </a:bodyPr>
          <a:lstStyle/>
          <a:p>
            <a:pPr>
              <a:spcBef>
                <a:spcPct val="50000"/>
              </a:spcBef>
            </a:pPr>
            <a:r>
              <a:rPr lang="en-US" altLang="zh-CN" sz="1800" b="1" dirty="0"/>
              <a:t>512bit RSA</a:t>
            </a:r>
            <a:r>
              <a:rPr lang="zh-CN" altLang="en-US" sz="1800" b="1" dirty="0"/>
              <a:t>只能提供</a:t>
            </a:r>
            <a:r>
              <a:rPr lang="en-US" altLang="zh-CN" sz="1800" b="1" dirty="0"/>
              <a:t>60</a:t>
            </a:r>
            <a:r>
              <a:rPr lang="zh-CN" altLang="en-US" sz="1800" b="1" dirty="0"/>
              <a:t>比特的安全性</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pPr lvl="1" eaLnBrk="1" hangingPunct="1"/>
            <a:r>
              <a:rPr lang="zh-CN" altLang="en-US" sz="2000" dirty="0" smtClean="0">
                <a:latin typeface="Times New Roman" pitchFamily="18" charset="0"/>
              </a:rPr>
              <a:t>将来也可能还有更好的分解算法</a:t>
            </a:r>
          </a:p>
          <a:p>
            <a:pPr lvl="2" eaLnBrk="1" hangingPunct="1"/>
            <a:r>
              <a:rPr lang="zh-CN" altLang="en-US" sz="2000" dirty="0" smtClean="0">
                <a:latin typeface="Times New Roman" pitchFamily="18" charset="0"/>
              </a:rPr>
              <a:t>量子计算如果成功的话，可解决大整数分解问题</a:t>
            </a:r>
            <a:endParaRPr lang="en-US" altLang="zh-CN" sz="2000" dirty="0" smtClean="0">
              <a:latin typeface="Times New Roman" pitchFamily="18" charset="0"/>
            </a:endParaRPr>
          </a:p>
          <a:p>
            <a:pPr lvl="2" eaLnBrk="1" hangingPunct="1">
              <a:lnSpc>
                <a:spcPct val="110000"/>
              </a:lnSpc>
            </a:pPr>
            <a:r>
              <a:rPr lang="zh-CN" altLang="en-US" sz="2000" dirty="0" smtClean="0">
                <a:latin typeface="Times New Roman" pitchFamily="18" charset="0"/>
              </a:rPr>
              <a:t>估计在未来</a:t>
            </a:r>
            <a:r>
              <a:rPr lang="zh-CN" altLang="en-US" sz="2000" dirty="0" smtClean="0">
                <a:solidFill>
                  <a:srgbClr val="0000FF"/>
                </a:solidFill>
                <a:latin typeface="Times New Roman" pitchFamily="18" charset="0"/>
              </a:rPr>
              <a:t>一段比较长的时期，密钥长度介于</a:t>
            </a:r>
            <a:r>
              <a:rPr lang="en-US" altLang="zh-CN" sz="2000" dirty="0" smtClean="0">
                <a:solidFill>
                  <a:srgbClr val="0000FF"/>
                </a:solidFill>
                <a:latin typeface="Times New Roman" pitchFamily="18" charset="0"/>
              </a:rPr>
              <a:t>1024</a:t>
            </a:r>
            <a:r>
              <a:rPr lang="zh-CN" altLang="en-US" sz="2000" dirty="0" smtClean="0">
                <a:solidFill>
                  <a:srgbClr val="0000FF"/>
                </a:solidFill>
                <a:latin typeface="Times New Roman" pitchFamily="18" charset="0"/>
              </a:rPr>
              <a:t>比特至</a:t>
            </a:r>
            <a:r>
              <a:rPr lang="en-US" altLang="zh-CN" sz="2000" dirty="0" smtClean="0">
                <a:solidFill>
                  <a:srgbClr val="0000FF"/>
                </a:solidFill>
                <a:latin typeface="Times New Roman" pitchFamily="18" charset="0"/>
              </a:rPr>
              <a:t>2048</a:t>
            </a:r>
            <a:r>
              <a:rPr lang="zh-CN" altLang="en-US" sz="2000" dirty="0" smtClean="0">
                <a:solidFill>
                  <a:srgbClr val="0000FF"/>
                </a:solidFill>
                <a:latin typeface="Times New Roman" pitchFamily="18" charset="0"/>
              </a:rPr>
              <a:t>比特之间的</a:t>
            </a:r>
            <a:r>
              <a:rPr lang="en-US" altLang="zh-CN" sz="2000" dirty="0" smtClean="0">
                <a:solidFill>
                  <a:srgbClr val="0000FF"/>
                </a:solidFill>
                <a:latin typeface="Times New Roman" pitchFamily="18" charset="0"/>
              </a:rPr>
              <a:t>RSA</a:t>
            </a:r>
            <a:r>
              <a:rPr lang="zh-CN" altLang="en-US" sz="2000" dirty="0" smtClean="0">
                <a:solidFill>
                  <a:srgbClr val="0000FF"/>
                </a:solidFill>
                <a:latin typeface="Times New Roman" pitchFamily="18" charset="0"/>
              </a:rPr>
              <a:t>是安全的</a:t>
            </a:r>
            <a:endParaRPr lang="en-US" altLang="zh-CN" sz="1600" dirty="0" smtClean="0">
              <a:latin typeface="Times New Roman" pitchFamily="18" charset="0"/>
            </a:endParaRPr>
          </a:p>
          <a:p>
            <a:pPr eaLnBrk="1" hangingPunct="1"/>
            <a:r>
              <a:rPr lang="en-US" altLang="zh-CN" sz="2000" dirty="0" smtClean="0">
                <a:latin typeface="Times New Roman" pitchFamily="18" charset="0"/>
              </a:rPr>
              <a:t>(2) </a:t>
            </a:r>
            <a:r>
              <a:rPr lang="zh-CN" altLang="en-US" sz="2000" dirty="0" smtClean="0">
                <a:latin typeface="Times New Roman" pitchFamily="18" charset="0"/>
              </a:rPr>
              <a:t>用于产生大素数的随机数必须是不可预测的，即密码上是安全的</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特别的如果要生成多个大素数，这一要求尤为重要，因为敌手可能会猜测随机数，进而获得可能的素数</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要求产生大素数的随机数采用</a:t>
            </a:r>
            <a:r>
              <a:rPr lang="zh-CN" altLang="en-US" sz="2000" dirty="0" smtClean="0">
                <a:solidFill>
                  <a:srgbClr val="0000FF"/>
                </a:solidFill>
                <a:latin typeface="Times New Roman" pitchFamily="18" charset="0"/>
              </a:rPr>
              <a:t>安全性能良好的伪随机数产生器</a:t>
            </a:r>
            <a:r>
              <a:rPr lang="zh-CN" altLang="en-US" sz="2000" dirty="0" smtClean="0">
                <a:latin typeface="Times New Roman" pitchFamily="18" charset="0"/>
              </a:rPr>
              <a:t>，在引入一些真随机因素，如时间、键盘敲击记录等</a:t>
            </a:r>
            <a:endParaRPr lang="en-US" altLang="zh-CN" sz="2000" dirty="0" smtClean="0">
              <a:latin typeface="Times New Roman" pitchFamily="18" charset="0"/>
            </a:endParaRPr>
          </a:p>
          <a:p>
            <a:pPr eaLnBrk="1" hangingPunct="1"/>
            <a:r>
              <a:rPr lang="en-US" altLang="zh-CN" sz="2000" dirty="0" smtClean="0">
                <a:latin typeface="Times New Roman" pitchFamily="18" charset="0"/>
              </a:rPr>
              <a:t>(3) </a:t>
            </a:r>
            <a:r>
              <a:rPr lang="zh-CN" altLang="en-US" sz="2000" dirty="0" smtClean="0">
                <a:latin typeface="Times New Roman" pitchFamily="18" charset="0"/>
              </a:rPr>
              <a:t>由</a:t>
            </a:r>
            <a:r>
              <a:rPr lang="en-US" altLang="zh-CN" sz="2000" dirty="0" smtClean="0">
                <a:latin typeface="Times New Roman" pitchFamily="18" charset="0"/>
              </a:rPr>
              <a:t>n</a:t>
            </a:r>
            <a:r>
              <a:rPr lang="zh-CN" altLang="en-US" sz="2000" dirty="0" smtClean="0">
                <a:latin typeface="Times New Roman" pitchFamily="18" charset="0"/>
              </a:rPr>
              <a:t>直接确定</a:t>
            </a:r>
            <a:r>
              <a:rPr lang="en-US" altLang="zh-CN" sz="2000" i="1" dirty="0" smtClean="0">
                <a:latin typeface="Times New Roman" pitchFamily="18" charset="0"/>
              </a:rPr>
              <a:t>φ</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等价于对</a:t>
            </a:r>
            <a:r>
              <a:rPr lang="en-US" altLang="zh-CN" sz="2000" i="1" dirty="0" smtClean="0">
                <a:latin typeface="Times New Roman" pitchFamily="18" charset="0"/>
              </a:rPr>
              <a:t>n</a:t>
            </a:r>
            <a:r>
              <a:rPr lang="zh-CN" altLang="en-US" sz="2000" dirty="0" smtClean="0">
                <a:latin typeface="Times New Roman" pitchFamily="18" charset="0"/>
              </a:rPr>
              <a:t>的分解</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由</a:t>
            </a:r>
            <a:r>
              <a:rPr lang="en-US" altLang="zh-CN" sz="2000" dirty="0" smtClean="0">
                <a:latin typeface="Times New Roman" pitchFamily="18" charset="0"/>
              </a:rPr>
              <a:t>RSA</a:t>
            </a:r>
            <a:r>
              <a:rPr lang="zh-CN" altLang="en-US" sz="2000" dirty="0" smtClean="0">
                <a:latin typeface="Times New Roman" pitchFamily="18" charset="0"/>
              </a:rPr>
              <a:t>密钥产生容易推出</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以及</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9859" name="Object 4"/>
          <p:cNvGraphicFramePr>
            <a:graphicFrameLocks noChangeAspect="1"/>
          </p:cNvGraphicFramePr>
          <p:nvPr/>
        </p:nvGraphicFramePr>
        <p:xfrm>
          <a:off x="1752600" y="6019800"/>
          <a:ext cx="4876800" cy="471282"/>
        </p:xfrm>
        <a:graphic>
          <a:graphicData uri="http://schemas.openxmlformats.org/presentationml/2006/ole">
            <p:oleObj spid="_x0000_s889859" name="公式" r:id="rId3" imgW="2869920" imgH="279360" progId="Equation.3">
              <p:embed/>
            </p:oleObj>
          </a:graphicData>
        </a:graphic>
      </p:graphicFrame>
      <p:sp>
        <p:nvSpPr>
          <p:cNvPr id="8" name="矩形 7"/>
          <p:cNvSpPr/>
          <p:nvPr/>
        </p:nvSpPr>
        <p:spPr>
          <a:xfrm>
            <a:off x="6324600" y="5629870"/>
            <a:ext cx="2514600" cy="923330"/>
          </a:xfrm>
          <a:prstGeom prst="rect">
            <a:avLst/>
          </a:prstGeom>
        </p:spPr>
        <p:txBody>
          <a:bodyPr wrap="square">
            <a:spAutoFit/>
          </a:bodyPr>
          <a:lstStyle/>
          <a:p>
            <a:pPr lvl="1" algn="l" eaLnBrk="1" hangingPunct="1"/>
            <a:r>
              <a:rPr lang="zh-CN" altLang="en-US" sz="1800" dirty="0" smtClean="0">
                <a:effectLst>
                  <a:outerShdw blurRad="38100" dist="38100" dir="2700000" algn="tl">
                    <a:srgbClr val="000000">
                      <a:alpha val="43137"/>
                    </a:srgbClr>
                  </a:outerShdw>
                </a:effectLst>
                <a:latin typeface="Times New Roman" pitchFamily="18" charset="0"/>
              </a:rPr>
              <a:t>由此可见，由</a:t>
            </a:r>
            <a:r>
              <a:rPr lang="en-US" altLang="zh-CN" sz="1800" i="1" dirty="0" smtClean="0">
                <a:effectLst>
                  <a:outerShdw blurRad="38100" dist="38100" dir="2700000" algn="tl">
                    <a:srgbClr val="000000">
                      <a:alpha val="43137"/>
                    </a:srgbClr>
                  </a:outerShdw>
                </a:effectLst>
                <a:latin typeface="Times New Roman" pitchFamily="18" charset="0"/>
              </a:rPr>
              <a:t>p</a:t>
            </a:r>
            <a:r>
              <a:rPr lang="zh-CN" altLang="en-US" sz="1800" dirty="0" smtClean="0">
                <a:effectLst>
                  <a:outerShdw blurRad="38100" dist="38100" dir="2700000" algn="tl">
                    <a:srgbClr val="000000">
                      <a:alpha val="43137"/>
                    </a:srgbClr>
                  </a:outerShdw>
                </a:effectLst>
                <a:latin typeface="Times New Roman" pitchFamily="18" charset="0"/>
              </a:rPr>
              <a:t>、</a:t>
            </a:r>
            <a:r>
              <a:rPr lang="en-US" altLang="zh-CN" sz="1800" i="1" dirty="0" smtClean="0">
                <a:effectLst>
                  <a:outerShdw blurRad="38100" dist="38100" dir="2700000" algn="tl">
                    <a:srgbClr val="000000">
                      <a:alpha val="43137"/>
                    </a:srgbClr>
                  </a:outerShdw>
                </a:effectLst>
                <a:latin typeface="Times New Roman" pitchFamily="18" charset="0"/>
              </a:rPr>
              <a:t>q</a:t>
            </a:r>
            <a:r>
              <a:rPr lang="zh-CN" altLang="en-US" sz="1800" dirty="0" smtClean="0">
                <a:effectLst>
                  <a:outerShdw blurRad="38100" dist="38100" dir="2700000" algn="tl">
                    <a:srgbClr val="000000">
                      <a:alpha val="43137"/>
                    </a:srgbClr>
                  </a:outerShdw>
                </a:effectLst>
                <a:latin typeface="Times New Roman" pitchFamily="18" charset="0"/>
              </a:rPr>
              <a:t>确定</a:t>
            </a:r>
            <a:r>
              <a:rPr lang="zh-CN" altLang="en-US" sz="1800" i="1" dirty="0" smtClean="0">
                <a:effectLst>
                  <a:outerShdw blurRad="38100" dist="38100" dir="2700000" algn="tl">
                    <a:srgbClr val="000000">
                      <a:alpha val="43137"/>
                    </a:srgbClr>
                  </a:outerShdw>
                </a:effectLst>
                <a:latin typeface="Times New Roman" pitchFamily="18" charset="0"/>
                <a:sym typeface="Symbol" pitchFamily="18" charset="2"/>
              </a:rPr>
              <a:t></a:t>
            </a:r>
            <a:r>
              <a:rPr lang="en-US" altLang="zh-CN" sz="1800" dirty="0" smtClean="0">
                <a:effectLst>
                  <a:outerShdw blurRad="38100" dist="38100" dir="2700000" algn="tl">
                    <a:srgbClr val="000000">
                      <a:alpha val="43137"/>
                    </a:srgbClr>
                  </a:outerShdw>
                </a:effectLst>
                <a:latin typeface="Times New Roman" pitchFamily="18" charset="0"/>
              </a:rPr>
              <a:t>(</a:t>
            </a:r>
            <a:r>
              <a:rPr lang="en-US" altLang="zh-CN" sz="1800" i="1" dirty="0" smtClean="0">
                <a:effectLst>
                  <a:outerShdw blurRad="38100" dist="38100" dir="2700000" algn="tl">
                    <a:srgbClr val="000000">
                      <a:alpha val="43137"/>
                    </a:srgbClr>
                  </a:outerShdw>
                </a:effectLst>
                <a:latin typeface="Times New Roman" pitchFamily="18" charset="0"/>
              </a:rPr>
              <a:t>n</a:t>
            </a:r>
            <a:r>
              <a:rPr lang="en-US" altLang="zh-CN" sz="1800" dirty="0" smtClean="0">
                <a:effectLst>
                  <a:outerShdw blurRad="38100" dist="38100" dir="2700000" algn="tl">
                    <a:srgbClr val="000000">
                      <a:alpha val="43137"/>
                    </a:srgbClr>
                  </a:outerShdw>
                </a:effectLst>
                <a:latin typeface="Times New Roman" pitchFamily="18" charset="0"/>
              </a:rPr>
              <a:t>)</a:t>
            </a:r>
            <a:r>
              <a:rPr lang="zh-CN" altLang="en-US" sz="1800" dirty="0" smtClean="0">
                <a:effectLst>
                  <a:outerShdw blurRad="38100" dist="38100" dir="2700000" algn="tl">
                    <a:srgbClr val="000000">
                      <a:alpha val="43137"/>
                    </a:srgbClr>
                  </a:outerShdw>
                </a:effectLst>
                <a:latin typeface="Times New Roman" pitchFamily="18" charset="0"/>
              </a:rPr>
              <a:t>和由</a:t>
            </a:r>
            <a:r>
              <a:rPr lang="zh-CN" altLang="en-US" sz="1800" i="1" dirty="0" smtClean="0">
                <a:effectLst>
                  <a:outerShdw blurRad="38100" dist="38100" dir="2700000" algn="tl">
                    <a:srgbClr val="000000">
                      <a:alpha val="43137"/>
                    </a:srgbClr>
                  </a:outerShdw>
                </a:effectLst>
                <a:latin typeface="Times New Roman" pitchFamily="18" charset="0"/>
                <a:sym typeface="Symbol" pitchFamily="18" charset="2"/>
              </a:rPr>
              <a:t></a:t>
            </a:r>
            <a:r>
              <a:rPr lang="en-US" altLang="zh-CN" sz="1800" dirty="0" smtClean="0">
                <a:effectLst>
                  <a:outerShdw blurRad="38100" dist="38100" dir="2700000" algn="tl">
                    <a:srgbClr val="000000">
                      <a:alpha val="43137"/>
                    </a:srgbClr>
                  </a:outerShdw>
                </a:effectLst>
                <a:latin typeface="Times New Roman" pitchFamily="18" charset="0"/>
              </a:rPr>
              <a:t>(</a:t>
            </a:r>
            <a:r>
              <a:rPr lang="en-US" altLang="zh-CN" sz="1800" i="1" dirty="0" smtClean="0">
                <a:effectLst>
                  <a:outerShdw blurRad="38100" dist="38100" dir="2700000" algn="tl">
                    <a:srgbClr val="000000">
                      <a:alpha val="43137"/>
                    </a:srgbClr>
                  </a:outerShdw>
                </a:effectLst>
                <a:latin typeface="Times New Roman" pitchFamily="18" charset="0"/>
              </a:rPr>
              <a:t>n</a:t>
            </a:r>
            <a:r>
              <a:rPr lang="en-US" altLang="zh-CN" sz="1800" dirty="0" smtClean="0">
                <a:effectLst>
                  <a:outerShdw blurRad="38100" dist="38100" dir="2700000" algn="tl">
                    <a:srgbClr val="000000">
                      <a:alpha val="43137"/>
                    </a:srgbClr>
                  </a:outerShdw>
                </a:effectLst>
                <a:latin typeface="Times New Roman" pitchFamily="18" charset="0"/>
              </a:rPr>
              <a:t>)</a:t>
            </a:r>
            <a:r>
              <a:rPr lang="zh-CN" altLang="en-US" sz="1800" dirty="0" smtClean="0">
                <a:effectLst>
                  <a:outerShdw blurRad="38100" dist="38100" dir="2700000" algn="tl">
                    <a:srgbClr val="000000">
                      <a:alpha val="43137"/>
                    </a:srgbClr>
                  </a:outerShdw>
                </a:effectLst>
                <a:latin typeface="Times New Roman" pitchFamily="18" charset="0"/>
              </a:rPr>
              <a:t>确定</a:t>
            </a:r>
            <a:r>
              <a:rPr lang="en-US" altLang="zh-CN" sz="1800" i="1" dirty="0" smtClean="0">
                <a:effectLst>
                  <a:outerShdw blurRad="38100" dist="38100" dir="2700000" algn="tl">
                    <a:srgbClr val="000000">
                      <a:alpha val="43137"/>
                    </a:srgbClr>
                  </a:outerShdw>
                </a:effectLst>
                <a:latin typeface="Times New Roman" pitchFamily="18" charset="0"/>
              </a:rPr>
              <a:t>p</a:t>
            </a:r>
            <a:r>
              <a:rPr lang="zh-CN" altLang="en-US" sz="1800" dirty="0" smtClean="0">
                <a:effectLst>
                  <a:outerShdw blurRad="38100" dist="38100" dir="2700000" algn="tl">
                    <a:srgbClr val="000000">
                      <a:alpha val="43137"/>
                    </a:srgbClr>
                  </a:outerShdw>
                </a:effectLst>
                <a:latin typeface="Times New Roman" pitchFamily="18" charset="0"/>
              </a:rPr>
              <a:t>、</a:t>
            </a:r>
            <a:r>
              <a:rPr lang="en-US" altLang="zh-CN" sz="1800" i="1" dirty="0" smtClean="0">
                <a:effectLst>
                  <a:outerShdw blurRad="38100" dist="38100" dir="2700000" algn="tl">
                    <a:srgbClr val="000000">
                      <a:alpha val="43137"/>
                    </a:srgbClr>
                  </a:outerShdw>
                </a:effectLst>
                <a:latin typeface="Times New Roman" pitchFamily="18" charset="0"/>
              </a:rPr>
              <a:t>q</a:t>
            </a:r>
            <a:r>
              <a:rPr lang="zh-CN" altLang="en-US" sz="1800" dirty="0" smtClean="0">
                <a:effectLst>
                  <a:outerShdw blurRad="38100" dist="38100" dir="2700000" algn="tl">
                    <a:srgbClr val="000000">
                      <a:alpha val="43137"/>
                    </a:srgbClr>
                  </a:outerShdw>
                </a:effectLst>
                <a:latin typeface="Times New Roman" pitchFamily="18" charset="0"/>
              </a:rPr>
              <a:t>是等价的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00000"/>
              </a:lnSpc>
            </a:pPr>
            <a:r>
              <a:rPr lang="en-US" altLang="zh-CN" sz="2000" dirty="0" smtClean="0">
                <a:latin typeface="Times New Roman" pitchFamily="18" charset="0"/>
              </a:rPr>
              <a:t>(4) </a:t>
            </a:r>
            <a:r>
              <a:rPr lang="zh-CN" altLang="en-US" sz="2000" dirty="0" smtClean="0">
                <a:latin typeface="Times New Roman" pitchFamily="18" charset="0"/>
              </a:rPr>
              <a:t>研究表明，如果</a:t>
            </a:r>
            <a:r>
              <a:rPr lang="en-US" altLang="zh-CN" sz="2000" i="1" dirty="0" smtClean="0">
                <a:latin typeface="Times New Roman" pitchFamily="18" charset="0"/>
              </a:rPr>
              <a:t>e</a:t>
            </a:r>
            <a:r>
              <a:rPr lang="en-US" altLang="zh-CN" sz="2000" dirty="0" smtClean="0">
                <a:latin typeface="Times New Roman" pitchFamily="18" charset="0"/>
              </a:rPr>
              <a:t>&lt;n</a:t>
            </a:r>
            <a:r>
              <a:rPr lang="zh-CN" altLang="en-US" sz="2000" dirty="0" smtClean="0">
                <a:latin typeface="Times New Roman" pitchFamily="18" charset="0"/>
              </a:rPr>
              <a:t>且</a:t>
            </a:r>
            <a:r>
              <a:rPr lang="en-US" altLang="zh-CN" sz="2000" i="1" dirty="0" smtClean="0">
                <a:latin typeface="Times New Roman" pitchFamily="18" charset="0"/>
              </a:rPr>
              <a:t>d</a:t>
            </a:r>
            <a:r>
              <a:rPr lang="en-US" altLang="zh-CN" sz="2000" dirty="0" smtClean="0">
                <a:latin typeface="Times New Roman" pitchFamily="18" charset="0"/>
              </a:rPr>
              <a:t>&lt;n</a:t>
            </a:r>
            <a:r>
              <a:rPr lang="en-US" altLang="zh-CN" sz="2000" baseline="30000" dirty="0" smtClean="0">
                <a:latin typeface="Times New Roman" pitchFamily="18" charset="0"/>
              </a:rPr>
              <a:t>1/4</a:t>
            </a:r>
            <a:r>
              <a:rPr lang="zh-CN" altLang="en-US" sz="2000" dirty="0" smtClean="0">
                <a:latin typeface="Times New Roman" pitchFamily="18" charset="0"/>
              </a:rPr>
              <a:t>，则</a:t>
            </a:r>
            <a:r>
              <a:rPr lang="en-US" altLang="zh-CN" sz="2000" i="1" dirty="0" smtClean="0">
                <a:latin typeface="Times New Roman" pitchFamily="18" charset="0"/>
              </a:rPr>
              <a:t>d</a:t>
            </a:r>
            <a:r>
              <a:rPr lang="zh-CN" altLang="en-US" sz="2000" dirty="0" smtClean="0">
                <a:latin typeface="Times New Roman" pitchFamily="18" charset="0"/>
              </a:rPr>
              <a:t>能被容易地确定</a:t>
            </a:r>
          </a:p>
          <a:p>
            <a:pPr lvl="1" eaLnBrk="1" hangingPunct="1">
              <a:lnSpc>
                <a:spcPct val="100000"/>
              </a:lnSpc>
            </a:pPr>
            <a:r>
              <a:rPr lang="en-US" altLang="zh-CN" sz="1800" dirty="0" err="1" smtClean="0"/>
              <a:t>D.Boneh</a:t>
            </a:r>
            <a:r>
              <a:rPr lang="zh-CN" altLang="en-US" sz="1800" dirty="0" smtClean="0"/>
              <a:t>证明了</a:t>
            </a:r>
            <a:r>
              <a:rPr lang="en-US" altLang="zh-CN" sz="1800" dirty="0" smtClean="0"/>
              <a:t>RSA</a:t>
            </a:r>
            <a:r>
              <a:rPr lang="zh-CN" altLang="en-US" sz="1800" dirty="0" smtClean="0"/>
              <a:t>中私有密钥长度小于ｎ</a:t>
            </a:r>
            <a:r>
              <a:rPr lang="en-US" altLang="zh-CN" sz="1800" baseline="30000" dirty="0" smtClean="0"/>
              <a:t>0.292</a:t>
            </a:r>
            <a:r>
              <a:rPr lang="zh-CN" altLang="en-US" sz="1800" dirty="0" smtClean="0"/>
              <a:t>时方案容易被攻破</a:t>
            </a:r>
            <a:endParaRPr lang="en-US" altLang="zh-CN" sz="2000" dirty="0" smtClean="0">
              <a:latin typeface="Times New Roman" pitchFamily="18" charset="0"/>
            </a:endParaRPr>
          </a:p>
          <a:p>
            <a:pPr eaLnBrk="1" hangingPunct="1"/>
            <a:r>
              <a:rPr lang="en-US" altLang="zh-CN" sz="2000" dirty="0" smtClean="0">
                <a:latin typeface="Times New Roman" pitchFamily="18" charset="0"/>
              </a:rPr>
              <a:t>(5) </a:t>
            </a:r>
            <a:r>
              <a:rPr lang="zh-CN" altLang="en-US" sz="2000" dirty="0" smtClean="0">
                <a:latin typeface="Times New Roman" pitchFamily="18" charset="0"/>
              </a:rPr>
              <a:t>对</a:t>
            </a:r>
            <a:r>
              <a:rPr lang="en-US" altLang="zh-CN" sz="2000" i="1" dirty="0" smtClean="0">
                <a:latin typeface="Times New Roman" pitchFamily="18" charset="0"/>
              </a:rPr>
              <a:t>p</a:t>
            </a:r>
            <a:r>
              <a:rPr lang="zh-CN" altLang="en-US" sz="2000" dirty="0" smtClean="0">
                <a:latin typeface="Times New Roman" pitchFamily="18" charset="0"/>
              </a:rPr>
              <a:t>和</a:t>
            </a:r>
            <a:r>
              <a:rPr lang="en-US" altLang="zh-CN" sz="2000" i="1" dirty="0" smtClean="0">
                <a:latin typeface="Times New Roman" pitchFamily="18" charset="0"/>
              </a:rPr>
              <a:t>q</a:t>
            </a:r>
            <a:r>
              <a:rPr lang="zh-CN" altLang="en-US" sz="2000" dirty="0" smtClean="0">
                <a:latin typeface="Times New Roman" pitchFamily="18" charset="0"/>
              </a:rPr>
              <a:t>提出以下要求</a:t>
            </a:r>
            <a:endParaRPr lang="en-US" altLang="zh-CN" sz="2000" dirty="0" smtClean="0">
              <a:latin typeface="Times New Roman" pitchFamily="18" charset="0"/>
            </a:endParaRPr>
          </a:p>
          <a:p>
            <a:pPr lvl="1" eaLnBrk="1" hangingPunct="1"/>
            <a:r>
              <a:rPr lang="en-US" altLang="zh-CN" sz="2000" dirty="0" smtClean="0">
                <a:solidFill>
                  <a:srgbClr val="0000FF"/>
                </a:solidFill>
                <a:latin typeface="Times New Roman" pitchFamily="18" charset="0"/>
              </a:rPr>
              <a:t>1)  |</a:t>
            </a:r>
            <a:r>
              <a:rPr lang="en-US" altLang="zh-CN" sz="2000" i="1" dirty="0" smtClean="0">
                <a:solidFill>
                  <a:srgbClr val="0000FF"/>
                </a:solidFill>
                <a:latin typeface="Times New Roman" pitchFamily="18" charset="0"/>
              </a:rPr>
              <a:t>p</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q</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要大</a:t>
            </a:r>
          </a:p>
          <a:p>
            <a:pPr lvl="2" eaLnBrk="1" hangingPunct="1"/>
            <a:r>
              <a:rPr lang="zh-CN" altLang="en-US" sz="2000" dirty="0" smtClean="0">
                <a:latin typeface="Times New Roman" pitchFamily="18" charset="0"/>
              </a:rPr>
              <a:t>由</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/4</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/4</a:t>
            </a:r>
            <a:r>
              <a:rPr lang="zh-CN" altLang="en-US" sz="2000" dirty="0" smtClean="0">
                <a:latin typeface="Times New Roman" pitchFamily="18" charset="0"/>
              </a:rPr>
              <a:t>－</a:t>
            </a:r>
            <a:r>
              <a:rPr lang="en-US" altLang="zh-CN" sz="2000" i="1" dirty="0" err="1" smtClean="0">
                <a:latin typeface="Times New Roman" pitchFamily="18" charset="0"/>
              </a:rPr>
              <a:t>pq</a:t>
            </a:r>
            <a:r>
              <a:rPr lang="en-US" altLang="zh-CN" sz="2000" dirty="0" smtClean="0">
                <a:latin typeface="Times New Roman" pitchFamily="18" charset="0"/>
              </a:rPr>
              <a:t>=(</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/4</a:t>
            </a:r>
            <a:r>
              <a:rPr lang="zh-CN" altLang="en-US" sz="2000" dirty="0" smtClean="0">
                <a:latin typeface="Times New Roman" pitchFamily="18" charset="0"/>
              </a:rPr>
              <a:t>，如果</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小，则</a:t>
            </a:r>
            <a:r>
              <a:rPr lang="en-US" altLang="zh-CN" sz="2000" dirty="0" smtClean="0">
                <a:latin typeface="Times New Roman" pitchFamily="18" charset="0"/>
              </a:rPr>
              <a:t>(</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/4</a:t>
            </a:r>
            <a:r>
              <a:rPr lang="zh-CN" altLang="en-US" sz="2000" dirty="0" smtClean="0">
                <a:latin typeface="Times New Roman" pitchFamily="18" charset="0"/>
              </a:rPr>
              <a:t>也小，因此</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/4</a:t>
            </a:r>
            <a:r>
              <a:rPr lang="zh-CN" altLang="en-US" sz="2000" dirty="0" smtClean="0">
                <a:latin typeface="Times New Roman" pitchFamily="18" charset="0"/>
              </a:rPr>
              <a:t>稍大于</a:t>
            </a: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稍大于</a:t>
            </a:r>
            <a:r>
              <a:rPr lang="en-US" altLang="zh-CN" sz="2000" i="1" dirty="0" smtClean="0">
                <a:latin typeface="Times New Roman" pitchFamily="18" charset="0"/>
              </a:rPr>
              <a:t>n</a:t>
            </a:r>
            <a:r>
              <a:rPr lang="en-US" altLang="zh-CN" sz="2000" baseline="30000" dirty="0" smtClean="0">
                <a:latin typeface="Times New Roman" pitchFamily="18" charset="0"/>
              </a:rPr>
              <a:t>1/2</a:t>
            </a:r>
            <a:r>
              <a:rPr lang="zh-CN" altLang="en-US" sz="2000" dirty="0" smtClean="0">
                <a:latin typeface="Times New Roman" pitchFamily="18" charset="0"/>
              </a:rPr>
              <a:t>。可得</a:t>
            </a:r>
            <a:r>
              <a:rPr lang="en-US" altLang="zh-CN" sz="2000" i="1" dirty="0" smtClean="0">
                <a:latin typeface="Times New Roman" pitchFamily="18" charset="0"/>
              </a:rPr>
              <a:t>n</a:t>
            </a:r>
            <a:r>
              <a:rPr lang="zh-CN" altLang="en-US" sz="2000" dirty="0" smtClean="0">
                <a:latin typeface="Times New Roman" pitchFamily="18" charset="0"/>
              </a:rPr>
              <a:t>的如下分解步骤： </a:t>
            </a:r>
          </a:p>
          <a:p>
            <a:pPr lvl="2" eaLnBrk="1" hangingPunct="1"/>
            <a:r>
              <a:rPr lang="zh-CN" altLang="en-US" sz="2000" dirty="0" smtClean="0">
                <a:latin typeface="Times New Roman" pitchFamily="18" charset="0"/>
              </a:rPr>
              <a:t>① 顺序检查大于</a:t>
            </a:r>
            <a:r>
              <a:rPr lang="en-US" altLang="zh-CN" sz="2000" i="1" dirty="0" smtClean="0">
                <a:latin typeface="Times New Roman" pitchFamily="18" charset="0"/>
              </a:rPr>
              <a:t>n</a:t>
            </a:r>
            <a:r>
              <a:rPr lang="en-US" altLang="zh-CN" sz="2000" baseline="30000" dirty="0" smtClean="0">
                <a:latin typeface="Times New Roman" pitchFamily="18" charset="0"/>
                <a:cs typeface="Times New Roman" pitchFamily="18" charset="0"/>
              </a:rPr>
              <a:t>1/2</a:t>
            </a:r>
            <a:r>
              <a:rPr lang="zh-CN" altLang="en-US" sz="2000" dirty="0" smtClean="0">
                <a:latin typeface="Times New Roman" pitchFamily="18" charset="0"/>
              </a:rPr>
              <a:t>的每一整数</a:t>
            </a:r>
            <a:r>
              <a:rPr lang="en-US" altLang="zh-CN" sz="2000" i="1" dirty="0" smtClean="0">
                <a:latin typeface="Times New Roman" pitchFamily="18" charset="0"/>
              </a:rPr>
              <a:t>x</a:t>
            </a:r>
            <a:r>
              <a:rPr lang="zh-CN" altLang="en-US" sz="2000" dirty="0" smtClean="0">
                <a:latin typeface="Times New Roman" pitchFamily="18" charset="0"/>
              </a:rPr>
              <a:t>，直到找到一个</a:t>
            </a:r>
            <a:r>
              <a:rPr lang="en-US" altLang="zh-CN" sz="2000" i="1" dirty="0" smtClean="0">
                <a:latin typeface="Times New Roman" pitchFamily="18" charset="0"/>
              </a:rPr>
              <a:t>x</a:t>
            </a:r>
            <a:r>
              <a:rPr lang="zh-CN" altLang="en-US" sz="2000" dirty="0" smtClean="0">
                <a:latin typeface="Times New Roman" pitchFamily="18" charset="0"/>
              </a:rPr>
              <a:t>使得</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是某一整数（记为</a:t>
            </a:r>
            <a:r>
              <a:rPr lang="en-US" altLang="zh-CN" sz="2000" i="1" dirty="0" smtClean="0">
                <a:latin typeface="Times New Roman" pitchFamily="18" charset="0"/>
              </a:rPr>
              <a:t>y</a:t>
            </a:r>
            <a:r>
              <a:rPr lang="zh-CN" altLang="en-US" sz="2000" dirty="0" smtClean="0">
                <a:latin typeface="Times New Roman" pitchFamily="18" charset="0"/>
              </a:rPr>
              <a:t>）的平方。</a:t>
            </a:r>
          </a:p>
          <a:p>
            <a:pPr lvl="2" eaLnBrk="1" hangingPunct="1"/>
            <a:r>
              <a:rPr lang="zh-CN" altLang="en-US" sz="2000" dirty="0" smtClean="0">
                <a:latin typeface="Times New Roman" pitchFamily="18" charset="0"/>
              </a:rPr>
              <a:t>② 由</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30000" dirty="0" smtClean="0">
                <a:latin typeface="Times New Roman" pitchFamily="18" charset="0"/>
              </a:rPr>
              <a:t>2</a:t>
            </a:r>
            <a:r>
              <a:rPr lang="zh-CN" altLang="en-US" sz="2000" dirty="0" smtClean="0">
                <a:latin typeface="Times New Roman" pitchFamily="18" charset="0"/>
              </a:rPr>
              <a:t>，得</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rPr>
              <a:t>+</a:t>
            </a:r>
            <a:r>
              <a:rPr lang="en-US" altLang="zh-CN" sz="2000" i="1" dirty="0" err="1"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zh-CN" altLang="en-US" sz="2000" dirty="0" smtClean="0">
                <a:latin typeface="Times New Roman" pitchFamily="18" charset="0"/>
              </a:rPr>
              <a:t>。</a:t>
            </a:r>
          </a:p>
          <a:p>
            <a:pPr lvl="1" eaLnBrk="1" hangingPunct="1"/>
            <a:r>
              <a:rPr lang="en-US" altLang="zh-CN" sz="2000" dirty="0" smtClean="0">
                <a:solidFill>
                  <a:srgbClr val="0000FF"/>
                </a:solidFill>
                <a:latin typeface="Times New Roman" pitchFamily="18" charset="0"/>
              </a:rPr>
              <a:t>2) </a:t>
            </a:r>
            <a:r>
              <a:rPr lang="en-US" altLang="zh-CN" sz="2000" i="1" dirty="0" smtClean="0">
                <a:solidFill>
                  <a:srgbClr val="0000FF"/>
                </a:solidFill>
                <a:latin typeface="Times New Roman" pitchFamily="18" charset="0"/>
              </a:rPr>
              <a:t>p</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和</a:t>
            </a:r>
            <a:r>
              <a:rPr lang="en-US" altLang="zh-CN" sz="2000" i="1" dirty="0" smtClean="0">
                <a:solidFill>
                  <a:srgbClr val="0000FF"/>
                </a:solidFill>
                <a:latin typeface="Times New Roman" pitchFamily="18" charset="0"/>
              </a:rPr>
              <a:t>q</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都应有大素因子</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强素数</a:t>
            </a:r>
            <a:r>
              <a:rPr lang="en-US" altLang="zh-CN" sz="2000" dirty="0" smtClean="0">
                <a:solidFill>
                  <a:srgbClr val="0000FF"/>
                </a:solidFill>
                <a:latin typeface="Times New Roman" pitchFamily="18" charset="0"/>
              </a:rPr>
              <a:t>)</a:t>
            </a:r>
          </a:p>
          <a:p>
            <a:pPr lvl="2" eaLnBrk="1" hangingPunct="1"/>
            <a:r>
              <a:rPr lang="zh-CN" altLang="en-US" sz="2000" dirty="0" smtClean="0">
                <a:latin typeface="Times New Roman" pitchFamily="18" charset="0"/>
              </a:rPr>
              <a:t>这是因为</a:t>
            </a:r>
            <a:r>
              <a:rPr lang="en-US" altLang="zh-CN" sz="2000" dirty="0" smtClean="0">
                <a:latin typeface="Times New Roman" pitchFamily="18" charset="0"/>
              </a:rPr>
              <a:t>RSA</a:t>
            </a:r>
            <a:r>
              <a:rPr lang="zh-CN" altLang="en-US" sz="2000" dirty="0" smtClean="0">
                <a:latin typeface="Times New Roman" pitchFamily="18" charset="0"/>
              </a:rPr>
              <a:t>算法存在着可能的</a:t>
            </a:r>
            <a:r>
              <a:rPr lang="zh-CN" altLang="en-US" sz="2000" dirty="0" smtClean="0">
                <a:solidFill>
                  <a:srgbClr val="0000FF"/>
                </a:solidFill>
                <a:latin typeface="Times New Roman" pitchFamily="18" charset="0"/>
              </a:rPr>
              <a:t>重复加密攻击</a:t>
            </a:r>
            <a:r>
              <a:rPr lang="zh-CN" altLang="en-US" sz="2000" dirty="0" smtClean="0">
                <a:latin typeface="Times New Roman" pitchFamily="18" charset="0"/>
              </a:rPr>
              <a:t>法</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r>
              <a:rPr lang="en-US" altLang="zh-CN" sz="2000" dirty="0" smtClean="0">
                <a:latin typeface="Times New Roman" pitchFamily="18" charset="0"/>
              </a:rPr>
              <a:t>(6) </a:t>
            </a:r>
            <a:r>
              <a:rPr lang="zh-CN" altLang="en-US" sz="2000" dirty="0" smtClean="0">
                <a:latin typeface="Times New Roman" pitchFamily="18" charset="0"/>
              </a:rPr>
              <a:t>重复加密攻击</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设攻击者截获密文</a:t>
            </a:r>
            <a:r>
              <a:rPr lang="en-US" altLang="zh-CN" sz="2000" i="1" dirty="0" smtClean="0">
                <a:latin typeface="Times New Roman" pitchFamily="18" charset="0"/>
              </a:rPr>
              <a:t>c</a:t>
            </a:r>
            <a:r>
              <a:rPr lang="zh-CN" altLang="en-US" sz="2000" dirty="0" smtClean="0">
                <a:latin typeface="Times New Roman" pitchFamily="18" charset="0"/>
              </a:rPr>
              <a:t>，可如下进行重复加密：</a:t>
            </a:r>
            <a:endParaRPr lang="en-US" altLang="zh-CN" sz="2000" dirty="0" smtClean="0">
              <a:latin typeface="Times New Roman" pitchFamily="18" charset="0"/>
            </a:endParaRPr>
          </a:p>
          <a:p>
            <a:pPr lvl="1" eaLnBrk="1" hangingPunct="1">
              <a:lnSpc>
                <a:spcPct val="100000"/>
              </a:lnSpc>
            </a:pPr>
            <a:r>
              <a:rPr lang="en-US" altLang="zh-CN" sz="2000" dirty="0" smtClean="0">
                <a:latin typeface="Times New Roman" pitchFamily="18" charset="0"/>
              </a:rPr>
              <a:t>                                             </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00000"/>
              </a:lnSpc>
            </a:pPr>
            <a:r>
              <a:rPr lang="en-US" altLang="zh-CN" sz="2000" dirty="0" smtClean="0">
                <a:latin typeface="Times New Roman" pitchFamily="18" charset="0"/>
              </a:rPr>
              <a:t>…                                                    ,</a:t>
            </a:r>
          </a:p>
          <a:p>
            <a:pPr lvl="1" eaLnBrk="1" hangingPunct="1">
              <a:lnSpc>
                <a:spcPct val="100000"/>
              </a:lnSpc>
            </a:pPr>
            <a:r>
              <a:rPr lang="zh-CN" altLang="en-US" sz="2000" dirty="0" smtClean="0">
                <a:latin typeface="Times New Roman" pitchFamily="18" charset="0"/>
              </a:rPr>
              <a:t>若                              ，则有                              ，</a:t>
            </a:r>
          </a:p>
          <a:p>
            <a:pPr lvl="1" eaLnBrk="1" hangingPunct="1">
              <a:lnSpc>
                <a:spcPct val="100000"/>
              </a:lnSpc>
            </a:pPr>
            <a:r>
              <a:rPr lang="zh-CN" altLang="en-US" sz="2000" dirty="0" smtClean="0">
                <a:latin typeface="Times New Roman" pitchFamily="18" charset="0"/>
              </a:rPr>
              <a:t>即                               ，所以</a:t>
            </a:r>
            <a:r>
              <a:rPr lang="zh-CN" altLang="en-US" sz="2000" dirty="0" smtClean="0">
                <a:solidFill>
                  <a:srgbClr val="0000FF"/>
                </a:solidFill>
                <a:latin typeface="Times New Roman" pitchFamily="18" charset="0"/>
              </a:rPr>
              <a:t>重复加密的倒数第</a:t>
            </a:r>
            <a:r>
              <a:rPr lang="en-US" altLang="zh-CN" sz="2000" dirty="0" smtClean="0">
                <a:solidFill>
                  <a:srgbClr val="0000FF"/>
                </a:solidFill>
                <a:latin typeface="Times New Roman" pitchFamily="18" charset="0"/>
              </a:rPr>
              <a:t>2</a:t>
            </a:r>
            <a:r>
              <a:rPr lang="zh-CN" altLang="en-US" sz="2000" dirty="0" smtClean="0">
                <a:solidFill>
                  <a:srgbClr val="0000FF"/>
                </a:solidFill>
                <a:latin typeface="Times New Roman" pitchFamily="18" charset="0"/>
              </a:rPr>
              <a:t>步就已恢复出明文</a:t>
            </a:r>
            <a:r>
              <a:rPr lang="en-US" altLang="zh-CN" sz="2000" i="1" dirty="0" smtClean="0">
                <a:solidFill>
                  <a:srgbClr val="0000FF"/>
                </a:solidFill>
                <a:latin typeface="Times New Roman" pitchFamily="18" charset="0"/>
              </a:rPr>
              <a:t>m</a:t>
            </a:r>
            <a:endParaRPr lang="en-US" altLang="zh-CN" sz="2000" dirty="0" smtClean="0">
              <a:latin typeface="Times New Roman" pitchFamily="18" charset="0"/>
            </a:endParaRPr>
          </a:p>
          <a:p>
            <a:pPr eaLnBrk="1" hangingPunct="1">
              <a:lnSpc>
                <a:spcPct val="100000"/>
              </a:lnSpc>
            </a:pPr>
            <a:r>
              <a:rPr lang="zh-CN" altLang="en-US" sz="2000" dirty="0" smtClean="0">
                <a:latin typeface="Times New Roman" pitchFamily="18" charset="0"/>
              </a:rPr>
              <a:t> </a:t>
            </a:r>
            <a:r>
              <a:rPr lang="en-US" altLang="zh-CN" sz="2000" i="1" dirty="0" smtClean="0">
                <a:latin typeface="Times New Roman" pitchFamily="18" charset="0"/>
              </a:rPr>
              <a:t>t </a:t>
            </a:r>
            <a:r>
              <a:rPr lang="zh-CN" altLang="en-US" sz="2000" dirty="0" smtClean="0">
                <a:latin typeface="Times New Roman" pitchFamily="18" charset="0"/>
              </a:rPr>
              <a:t>较小时攻击是可行的。</a:t>
            </a:r>
            <a:r>
              <a:rPr lang="zh-CN" altLang="en-US" sz="2000" dirty="0" smtClean="0">
                <a:solidFill>
                  <a:srgbClr val="0000FF"/>
                </a:solidFill>
                <a:latin typeface="Times New Roman" pitchFamily="18" charset="0"/>
              </a:rPr>
              <a:t>为抵抗这种攻击，</a:t>
            </a:r>
            <a:r>
              <a:rPr lang="en-US" altLang="zh-CN" sz="2000" i="1" dirty="0" smtClean="0">
                <a:solidFill>
                  <a:srgbClr val="0000FF"/>
                </a:solidFill>
                <a:latin typeface="Times New Roman" pitchFamily="18" charset="0"/>
              </a:rPr>
              <a:t>p</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q</a:t>
            </a:r>
            <a:r>
              <a:rPr lang="zh-CN" altLang="en-US" sz="2000" dirty="0" smtClean="0">
                <a:solidFill>
                  <a:srgbClr val="0000FF"/>
                </a:solidFill>
                <a:latin typeface="Times New Roman" pitchFamily="18" charset="0"/>
              </a:rPr>
              <a:t>的选取应保证使 </a:t>
            </a:r>
            <a:r>
              <a:rPr lang="en-US" altLang="zh-CN" sz="2000" i="1" dirty="0" smtClean="0">
                <a:solidFill>
                  <a:srgbClr val="0000FF"/>
                </a:solidFill>
                <a:latin typeface="Times New Roman" pitchFamily="18" charset="0"/>
              </a:rPr>
              <a:t>t </a:t>
            </a:r>
            <a:r>
              <a:rPr lang="zh-CN" altLang="en-US" sz="2000" dirty="0" smtClean="0">
                <a:solidFill>
                  <a:srgbClr val="0000FF"/>
                </a:solidFill>
                <a:latin typeface="Times New Roman" pitchFamily="18" charset="0"/>
              </a:rPr>
              <a:t>很大</a:t>
            </a:r>
            <a:r>
              <a:rPr lang="zh-CN" altLang="en-US" sz="2000" dirty="0" smtClean="0">
                <a:latin typeface="Times New Roman" pitchFamily="18" charset="0"/>
              </a:rPr>
              <a:t>。</a:t>
            </a:r>
          </a:p>
          <a:p>
            <a:pPr lvl="1" eaLnBrk="1" hangingPunct="1">
              <a:lnSpc>
                <a:spcPct val="110000"/>
              </a:lnSpc>
            </a:pPr>
            <a:r>
              <a:rPr lang="zh-CN" altLang="en-US" sz="2000" dirty="0" smtClean="0">
                <a:solidFill>
                  <a:srgbClr val="0000FF"/>
                </a:solidFill>
                <a:latin typeface="Times New Roman" pitchFamily="18" charset="0"/>
              </a:rPr>
              <a:t>设</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在模</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下阶为</a:t>
            </a:r>
            <a:r>
              <a:rPr lang="en-US" altLang="zh-CN" sz="2000" i="1" dirty="0" smtClean="0">
                <a:solidFill>
                  <a:srgbClr val="0000FF"/>
                </a:solidFill>
                <a:latin typeface="Times New Roman" pitchFamily="18" charset="0"/>
              </a:rPr>
              <a:t>k</a:t>
            </a:r>
            <a:r>
              <a:rPr lang="zh-CN" altLang="en-US" sz="2000" dirty="0" smtClean="0">
                <a:latin typeface="Times New Roman" pitchFamily="18" charset="0"/>
              </a:rPr>
              <a:t>，由                            得                             ，</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所以</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30000" dirty="0" smtClean="0">
                <a:latin typeface="Times New Roman" pitchFamily="18" charset="0"/>
              </a:rPr>
              <a:t>t</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i="1" dirty="0" smtClean="0">
                <a:latin typeface="Times New Roman" pitchFamily="18" charset="0"/>
              </a:rPr>
              <a:t>e</a:t>
            </a:r>
            <a:r>
              <a:rPr lang="en-US" altLang="zh-CN" sz="2000" i="1" baseline="30000" dirty="0" smtClean="0">
                <a:latin typeface="Times New Roman" pitchFamily="18" charset="0"/>
              </a:rPr>
              <a:t>t</a:t>
            </a:r>
            <a:r>
              <a:rPr lang="en-US" altLang="zh-CN" sz="2000" dirty="0" smtClean="0">
                <a:latin typeface="Times New Roman" pitchFamily="18" charset="0"/>
              </a:rPr>
              <a:t>≡1(mod </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t </a:t>
            </a:r>
            <a:r>
              <a:rPr lang="zh-CN" altLang="en-US" sz="2000" dirty="0" smtClean="0">
                <a:latin typeface="Times New Roman" pitchFamily="18" charset="0"/>
              </a:rPr>
              <a:t>取为满足前式的最小值（为</a:t>
            </a:r>
            <a:r>
              <a:rPr lang="en-US" altLang="zh-CN" sz="2000" i="1" dirty="0" smtClean="0">
                <a:latin typeface="Times New Roman" pitchFamily="18" charset="0"/>
              </a:rPr>
              <a:t>e</a:t>
            </a:r>
            <a:r>
              <a:rPr lang="zh-CN" altLang="en-US" sz="2000" dirty="0" smtClean="0">
                <a:latin typeface="Times New Roman" pitchFamily="18" charset="0"/>
              </a:rPr>
              <a:t>在模</a:t>
            </a:r>
            <a:r>
              <a:rPr lang="en-US" altLang="zh-CN" sz="2000" i="1" dirty="0" smtClean="0">
                <a:latin typeface="Times New Roman" pitchFamily="18" charset="0"/>
              </a:rPr>
              <a:t>k</a:t>
            </a:r>
            <a:r>
              <a:rPr lang="zh-CN" altLang="en-US" sz="2000" dirty="0" smtClean="0">
                <a:latin typeface="Times New Roman" pitchFamily="18" charset="0"/>
              </a:rPr>
              <a:t>下的阶）。</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又当</a:t>
            </a:r>
            <a:r>
              <a:rPr lang="en-US" altLang="zh-CN" sz="2000" i="1" dirty="0" smtClean="0">
                <a:latin typeface="Times New Roman" pitchFamily="18" charset="0"/>
              </a:rPr>
              <a:t>e</a:t>
            </a:r>
            <a:r>
              <a:rPr lang="zh-CN" altLang="en-US" sz="2000" dirty="0" smtClean="0">
                <a:latin typeface="Times New Roman" pitchFamily="18" charset="0"/>
              </a:rPr>
              <a:t>与</a:t>
            </a:r>
            <a:r>
              <a:rPr lang="en-US" altLang="zh-CN" sz="2000" i="1" dirty="0" smtClean="0">
                <a:latin typeface="Times New Roman" pitchFamily="18" charset="0"/>
              </a:rPr>
              <a:t>k</a:t>
            </a:r>
            <a:r>
              <a:rPr lang="zh-CN" altLang="en-US" sz="2000" dirty="0" smtClean="0">
                <a:latin typeface="Times New Roman" pitchFamily="18" charset="0"/>
              </a:rPr>
              <a:t>互素时</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。为使</a:t>
            </a:r>
            <a:r>
              <a:rPr lang="en-US" altLang="zh-CN" sz="2000" i="1" dirty="0" smtClean="0">
                <a:latin typeface="Times New Roman" pitchFamily="18" charset="0"/>
              </a:rPr>
              <a:t>t</a:t>
            </a:r>
            <a:r>
              <a:rPr lang="zh-CN" altLang="en-US" sz="2000" dirty="0" smtClean="0">
                <a:latin typeface="Times New Roman" pitchFamily="18" charset="0"/>
              </a:rPr>
              <a:t>大，</a:t>
            </a:r>
            <a:r>
              <a:rPr lang="en-US" altLang="zh-CN" sz="2000" i="1" dirty="0" smtClean="0">
                <a:latin typeface="Times New Roman" pitchFamily="18" charset="0"/>
              </a:rPr>
              <a:t>k</a:t>
            </a:r>
            <a:r>
              <a:rPr lang="zh-CN" altLang="en-US" sz="2000" dirty="0" smtClean="0">
                <a:latin typeface="Times New Roman" pitchFamily="18" charset="0"/>
              </a:rPr>
              <a:t>就应大且</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应有大的素因子。又由</a:t>
            </a:r>
            <a:r>
              <a:rPr lang="en-US" altLang="zh-CN" sz="2000" i="1"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sym typeface="Symbol" pitchFamily="18" charset="2"/>
              </a:rPr>
              <a:t></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，所以为使</a:t>
            </a:r>
            <a:r>
              <a:rPr lang="en-US" altLang="zh-CN" sz="2000" i="1" dirty="0" smtClean="0">
                <a:latin typeface="Times New Roman" pitchFamily="18" charset="0"/>
              </a:rPr>
              <a:t>k</a:t>
            </a:r>
            <a:r>
              <a:rPr lang="zh-CN" altLang="en-US" sz="2000" dirty="0" smtClean="0">
                <a:latin typeface="Times New Roman" pitchFamily="18" charset="0"/>
              </a:rPr>
              <a:t>大，</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q</a:t>
            </a:r>
            <a:r>
              <a:rPr lang="en-US" altLang="zh-CN" sz="2000" dirty="0" smtClean="0">
                <a:latin typeface="Times New Roman" pitchFamily="18" charset="0"/>
              </a:rPr>
              <a:t>-1</a:t>
            </a:r>
            <a:r>
              <a:rPr lang="zh-CN" altLang="en-US" sz="2000" dirty="0" smtClean="0">
                <a:latin typeface="Times New Roman" pitchFamily="18" charset="0"/>
              </a:rPr>
              <a:t>都应有大的素因子</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90882" name="Object 4"/>
          <p:cNvGraphicFramePr>
            <a:graphicFrameLocks noChangeAspect="1"/>
          </p:cNvGraphicFramePr>
          <p:nvPr/>
        </p:nvGraphicFramePr>
        <p:xfrm>
          <a:off x="1193800" y="1828800"/>
          <a:ext cx="2921000" cy="498051"/>
        </p:xfrm>
        <a:graphic>
          <a:graphicData uri="http://schemas.openxmlformats.org/presentationml/2006/ole">
            <p:oleObj spid="_x0000_s890882" name="公式" r:id="rId3" imgW="1511280" imgH="253800" progId="Equation.3">
              <p:embed/>
            </p:oleObj>
          </a:graphicData>
        </a:graphic>
      </p:graphicFrame>
      <p:graphicFrame>
        <p:nvGraphicFramePr>
          <p:cNvPr id="890883" name="Object 6"/>
          <p:cNvGraphicFramePr>
            <a:graphicFrameLocks noChangeAspect="1"/>
          </p:cNvGraphicFramePr>
          <p:nvPr/>
        </p:nvGraphicFramePr>
        <p:xfrm>
          <a:off x="4343400" y="1843122"/>
          <a:ext cx="2906712" cy="468278"/>
        </p:xfrm>
        <a:graphic>
          <a:graphicData uri="http://schemas.openxmlformats.org/presentationml/2006/ole">
            <p:oleObj spid="_x0000_s890883" name="公式" r:id="rId4" imgW="1600200" imgH="253800" progId="Equation.3">
              <p:embed/>
            </p:oleObj>
          </a:graphicData>
        </a:graphic>
      </p:graphicFrame>
      <p:graphicFrame>
        <p:nvGraphicFramePr>
          <p:cNvPr id="890884" name="Object 8"/>
          <p:cNvGraphicFramePr>
            <a:graphicFrameLocks noChangeAspect="1"/>
          </p:cNvGraphicFramePr>
          <p:nvPr/>
        </p:nvGraphicFramePr>
        <p:xfrm>
          <a:off x="1508125" y="2333848"/>
          <a:ext cx="3216275" cy="487140"/>
        </p:xfrm>
        <a:graphic>
          <a:graphicData uri="http://schemas.openxmlformats.org/presentationml/2006/ole">
            <p:oleObj spid="_x0000_s890884" name="公式" r:id="rId5" imgW="1701720" imgH="253800" progId="Equation.3">
              <p:embed/>
            </p:oleObj>
          </a:graphicData>
        </a:graphic>
      </p:graphicFrame>
      <p:graphicFrame>
        <p:nvGraphicFramePr>
          <p:cNvPr id="890885" name="Object 10"/>
          <p:cNvGraphicFramePr>
            <a:graphicFrameLocks noChangeAspect="1"/>
          </p:cNvGraphicFramePr>
          <p:nvPr/>
        </p:nvGraphicFramePr>
        <p:xfrm>
          <a:off x="5016876" y="2314208"/>
          <a:ext cx="3212724" cy="505192"/>
        </p:xfrm>
        <a:graphic>
          <a:graphicData uri="http://schemas.openxmlformats.org/presentationml/2006/ole">
            <p:oleObj spid="_x0000_s890885" name="公式" r:id="rId6" imgW="1638000" imgH="253800" progId="Equation.3">
              <p:embed/>
            </p:oleObj>
          </a:graphicData>
        </a:graphic>
      </p:graphicFrame>
      <p:graphicFrame>
        <p:nvGraphicFramePr>
          <p:cNvPr id="890886" name="Object 12"/>
          <p:cNvGraphicFramePr>
            <a:graphicFrameLocks noChangeAspect="1"/>
          </p:cNvGraphicFramePr>
          <p:nvPr/>
        </p:nvGraphicFramePr>
        <p:xfrm>
          <a:off x="1504949" y="2743200"/>
          <a:ext cx="1890023" cy="441325"/>
        </p:xfrm>
        <a:graphic>
          <a:graphicData uri="http://schemas.openxmlformats.org/presentationml/2006/ole">
            <p:oleObj spid="_x0000_s890886" name="公式" r:id="rId7" imgW="977760" imgH="228600" progId="Equation.3">
              <p:embed/>
            </p:oleObj>
          </a:graphicData>
        </a:graphic>
      </p:graphicFrame>
      <p:graphicFrame>
        <p:nvGraphicFramePr>
          <p:cNvPr id="890887" name="Object 16"/>
          <p:cNvGraphicFramePr>
            <a:graphicFrameLocks noChangeAspect="1"/>
          </p:cNvGraphicFramePr>
          <p:nvPr/>
        </p:nvGraphicFramePr>
        <p:xfrm>
          <a:off x="4184649" y="2743201"/>
          <a:ext cx="1944061" cy="457200"/>
        </p:xfrm>
        <a:graphic>
          <a:graphicData uri="http://schemas.openxmlformats.org/presentationml/2006/ole">
            <p:oleObj spid="_x0000_s890887" name="公式" r:id="rId8" imgW="977760" imgH="228600" progId="Equation.3">
              <p:embed/>
            </p:oleObj>
          </a:graphicData>
        </a:graphic>
      </p:graphicFrame>
      <p:graphicFrame>
        <p:nvGraphicFramePr>
          <p:cNvPr id="890888" name="Object 18"/>
          <p:cNvGraphicFramePr>
            <a:graphicFrameLocks noChangeAspect="1"/>
          </p:cNvGraphicFramePr>
          <p:nvPr/>
        </p:nvGraphicFramePr>
        <p:xfrm>
          <a:off x="1524000" y="3200400"/>
          <a:ext cx="1953491" cy="457200"/>
        </p:xfrm>
        <a:graphic>
          <a:graphicData uri="http://schemas.openxmlformats.org/presentationml/2006/ole">
            <p:oleObj spid="_x0000_s890888" name="公式" r:id="rId9" imgW="977760" imgH="228600" progId="Equation.3">
              <p:embed/>
            </p:oleObj>
          </a:graphicData>
        </a:graphic>
      </p:graphicFrame>
      <p:graphicFrame>
        <p:nvGraphicFramePr>
          <p:cNvPr id="890889" name="Object 22"/>
          <p:cNvGraphicFramePr>
            <a:graphicFrameLocks noChangeAspect="1"/>
          </p:cNvGraphicFramePr>
          <p:nvPr/>
        </p:nvGraphicFramePr>
        <p:xfrm>
          <a:off x="5826124" y="4114800"/>
          <a:ext cx="1793876" cy="409159"/>
        </p:xfrm>
        <a:graphic>
          <a:graphicData uri="http://schemas.openxmlformats.org/presentationml/2006/ole">
            <p:oleObj spid="_x0000_s890889" name="公式" r:id="rId10" imgW="1002960" imgH="228600" progId="Equation.3">
              <p:embed/>
            </p:oleObj>
          </a:graphicData>
        </a:graphic>
      </p:graphicFrame>
      <p:graphicFrame>
        <p:nvGraphicFramePr>
          <p:cNvPr id="890890" name="Object 20"/>
          <p:cNvGraphicFramePr>
            <a:graphicFrameLocks noChangeAspect="1"/>
          </p:cNvGraphicFramePr>
          <p:nvPr/>
        </p:nvGraphicFramePr>
        <p:xfrm>
          <a:off x="3768725" y="4114800"/>
          <a:ext cx="1793875" cy="421880"/>
        </p:xfrm>
        <a:graphic>
          <a:graphicData uri="http://schemas.openxmlformats.org/presentationml/2006/ole">
            <p:oleObj spid="_x0000_s890890" name="公式" r:id="rId11" imgW="977760" imgH="22860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zh-CN" altLang="en-US" sz="2400" dirty="0" smtClean="0">
                <a:latin typeface="Times New Roman" pitchFamily="18" charset="0"/>
              </a:rPr>
              <a:t>二、</a:t>
            </a:r>
            <a:r>
              <a:rPr lang="en-US" altLang="zh-CN" sz="2400" dirty="0" smtClean="0">
                <a:latin typeface="Times New Roman" pitchFamily="18" charset="0"/>
              </a:rPr>
              <a:t> </a:t>
            </a:r>
            <a:r>
              <a:rPr lang="zh-CN" altLang="en-US" sz="2400" dirty="0" smtClean="0">
                <a:latin typeface="Times New Roman" pitchFamily="18" charset="0"/>
              </a:rPr>
              <a:t>参数选择不当引起的两类攻击，并非算法本身缺陷</a:t>
            </a:r>
          </a:p>
          <a:p>
            <a:pPr eaLnBrk="1" hangingPunct="1"/>
            <a:r>
              <a:rPr lang="en-US" altLang="zh-CN" sz="2000" dirty="0" smtClean="0">
                <a:latin typeface="Times New Roman" pitchFamily="18" charset="0"/>
              </a:rPr>
              <a:t>(1) </a:t>
            </a:r>
            <a:r>
              <a:rPr lang="zh-CN" altLang="en-US" sz="2000" dirty="0" smtClean="0">
                <a:latin typeface="Times New Roman" pitchFamily="18" charset="0"/>
              </a:rPr>
              <a:t>共模攻击</a:t>
            </a:r>
          </a:p>
          <a:p>
            <a:pPr lvl="1" eaLnBrk="1" hangingPunct="1"/>
            <a:r>
              <a:rPr lang="zh-CN" altLang="en-US" sz="2000" dirty="0" smtClean="0">
                <a:latin typeface="Times New Roman" pitchFamily="18" charset="0"/>
              </a:rPr>
              <a:t>在实现</a:t>
            </a:r>
            <a:r>
              <a:rPr lang="en-US" altLang="zh-CN" sz="2000" dirty="0" smtClean="0">
                <a:latin typeface="Times New Roman" pitchFamily="18" charset="0"/>
              </a:rPr>
              <a:t>RSA</a:t>
            </a:r>
            <a:r>
              <a:rPr lang="zh-CN" altLang="en-US" sz="2000" dirty="0" smtClean="0">
                <a:latin typeface="Times New Roman" pitchFamily="18" charset="0"/>
              </a:rPr>
              <a:t>时，为方便起见，可能给每一用户相同的模数</a:t>
            </a:r>
            <a:r>
              <a:rPr lang="en-US" altLang="zh-CN" sz="2000" dirty="0" smtClean="0">
                <a:latin typeface="Times New Roman" pitchFamily="18" charset="0"/>
              </a:rPr>
              <a:t>n</a:t>
            </a:r>
            <a:r>
              <a:rPr lang="zh-CN" altLang="en-US" sz="2000" dirty="0" smtClean="0">
                <a:latin typeface="Times New Roman" pitchFamily="18" charset="0"/>
              </a:rPr>
              <a:t>，虽然加解密密钥不同，然而这样做是不行的</a:t>
            </a:r>
          </a:p>
          <a:p>
            <a:pPr lvl="1" eaLnBrk="1" hangingPunct="1"/>
            <a:r>
              <a:rPr lang="zh-CN" altLang="en-US" sz="2000" dirty="0" smtClean="0">
                <a:latin typeface="Times New Roman" pitchFamily="18" charset="0"/>
              </a:rPr>
              <a:t>设两个用户的公开钥分别为</a:t>
            </a:r>
            <a:r>
              <a:rPr lang="en-US" altLang="zh-CN" sz="2000" i="1" dirty="0" smtClean="0">
                <a:latin typeface="Times New Roman" pitchFamily="18" charset="0"/>
              </a:rPr>
              <a:t>e</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e</a:t>
            </a:r>
            <a:r>
              <a:rPr lang="en-US" altLang="zh-CN" sz="2000" baseline="-25000" dirty="0" smtClean="0">
                <a:latin typeface="Times New Roman" pitchFamily="18" charset="0"/>
              </a:rPr>
              <a:t>2</a:t>
            </a:r>
            <a:r>
              <a:rPr lang="zh-CN" altLang="en-US" sz="2000" dirty="0" smtClean="0">
                <a:latin typeface="Times New Roman" pitchFamily="18" charset="0"/>
              </a:rPr>
              <a:t>，且</a:t>
            </a:r>
            <a:r>
              <a:rPr lang="en-US" altLang="zh-CN" sz="2000" i="1" dirty="0" smtClean="0">
                <a:latin typeface="Times New Roman" pitchFamily="18" charset="0"/>
              </a:rPr>
              <a:t>e</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e</a:t>
            </a:r>
            <a:r>
              <a:rPr lang="en-US" altLang="zh-CN" sz="2000" baseline="-25000" dirty="0" smtClean="0">
                <a:latin typeface="Times New Roman" pitchFamily="18" charset="0"/>
              </a:rPr>
              <a:t>2</a:t>
            </a:r>
            <a:r>
              <a:rPr lang="zh-CN" altLang="en-US" sz="2000" dirty="0" smtClean="0">
                <a:latin typeface="Times New Roman" pitchFamily="18" charset="0"/>
              </a:rPr>
              <a:t>互素（一般情况都成立），明文消息是</a:t>
            </a:r>
            <a:r>
              <a:rPr lang="en-US" altLang="zh-CN" sz="2000" i="1" dirty="0" smtClean="0">
                <a:latin typeface="Times New Roman" pitchFamily="18" charset="0"/>
              </a:rPr>
              <a:t>m</a:t>
            </a:r>
            <a:r>
              <a:rPr lang="zh-CN" altLang="en-US" sz="2000" dirty="0" smtClean="0">
                <a:latin typeface="Times New Roman" pitchFamily="18" charset="0"/>
              </a:rPr>
              <a:t>，密文分别是</a:t>
            </a:r>
          </a:p>
          <a:p>
            <a:pPr lvl="1" eaLnBrk="1" hangingPunct="1"/>
            <a:r>
              <a:rPr lang="zh-CN" altLang="en-US" sz="2000" i="1"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i="1" baseline="30000" dirty="0" smtClean="0">
                <a:latin typeface="Times New Roman" pitchFamily="18" charset="0"/>
              </a:rPr>
              <a:t>e</a:t>
            </a:r>
            <a:r>
              <a:rPr lang="en-US" altLang="zh-CN" sz="1000" baseline="30000" dirty="0" smtClean="0">
                <a:latin typeface="Times New Roman" pitchFamily="18" charset="0"/>
              </a:rPr>
              <a:t>1</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dirty="0" smtClean="0">
                <a:latin typeface="Times New Roman" pitchFamily="18" charset="0"/>
              </a:rPr>
              <a:t>)</a:t>
            </a:r>
          </a:p>
          <a:p>
            <a:pPr lvl="1" eaLnBrk="1" hangingPunct="1"/>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i="1" baseline="30000" dirty="0" smtClean="0">
                <a:latin typeface="Times New Roman" pitchFamily="18" charset="0"/>
              </a:rPr>
              <a:t>e</a:t>
            </a:r>
            <a:r>
              <a:rPr lang="en-US" altLang="zh-CN" sz="1000" baseline="30000" dirty="0" smtClean="0">
                <a:latin typeface="Times New Roman" pitchFamily="18" charset="0"/>
              </a:rPr>
              <a:t>2</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dirty="0" smtClean="0">
                <a:latin typeface="Times New Roman" pitchFamily="18" charset="0"/>
              </a:rPr>
              <a:t>)</a:t>
            </a:r>
          </a:p>
          <a:p>
            <a:pPr lvl="1" eaLnBrk="1" hangingPunct="1"/>
            <a:r>
              <a:rPr lang="zh-CN" altLang="en-US" sz="2000" dirty="0" smtClean="0">
                <a:latin typeface="Times New Roman" pitchFamily="18" charset="0"/>
              </a:rPr>
              <a:t>敌手截获</a:t>
            </a:r>
            <a:r>
              <a:rPr lang="en-US" altLang="zh-CN" sz="2000" i="1" dirty="0" smtClean="0">
                <a:latin typeface="Times New Roman" pitchFamily="18" charset="0"/>
              </a:rPr>
              <a:t>c</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c</a:t>
            </a:r>
            <a:r>
              <a:rPr lang="en-US" altLang="zh-CN" sz="2000" baseline="-25000" dirty="0" smtClean="0">
                <a:latin typeface="Times New Roman" pitchFamily="18" charset="0"/>
              </a:rPr>
              <a:t>2</a:t>
            </a:r>
            <a:r>
              <a:rPr lang="zh-CN" altLang="en-US" sz="2000" dirty="0" smtClean="0">
                <a:latin typeface="Times New Roman" pitchFamily="18" charset="0"/>
              </a:rPr>
              <a:t>后，可如下恢复</a:t>
            </a:r>
            <a:r>
              <a:rPr lang="en-US" altLang="zh-CN" sz="2000" i="1" dirty="0" smtClean="0">
                <a:latin typeface="Times New Roman" pitchFamily="18" charset="0"/>
              </a:rPr>
              <a:t>m</a:t>
            </a:r>
            <a:r>
              <a:rPr lang="zh-CN" altLang="en-US" sz="2000" dirty="0" smtClean="0">
                <a:latin typeface="Times New Roman" pitchFamily="18" charset="0"/>
              </a:rPr>
              <a:t>。</a:t>
            </a:r>
            <a:endParaRPr lang="en-US" altLang="zh-CN" sz="2000" dirty="0" smtClean="0">
              <a:latin typeface="Times New Roman" pitchFamily="18" charset="0"/>
            </a:endParaRPr>
          </a:p>
          <a:p>
            <a:pPr lvl="2" eaLnBrk="1" hangingPunct="1"/>
            <a:r>
              <a:rPr lang="zh-CN" altLang="en-US" sz="2000" dirty="0" smtClean="0">
                <a:latin typeface="Times New Roman" pitchFamily="18" charset="0"/>
              </a:rPr>
              <a:t>用推广的</a:t>
            </a:r>
            <a:r>
              <a:rPr lang="en-US" altLang="zh-CN" sz="2000" dirty="0" smtClean="0">
                <a:latin typeface="Times New Roman" pitchFamily="18" charset="0"/>
              </a:rPr>
              <a:t>Euclid</a:t>
            </a:r>
            <a:r>
              <a:rPr lang="zh-CN" altLang="en-US" sz="2000" dirty="0" smtClean="0">
                <a:latin typeface="Times New Roman" pitchFamily="18" charset="0"/>
              </a:rPr>
              <a:t>算法求出满足  </a:t>
            </a:r>
            <a:r>
              <a:rPr lang="en-US" altLang="zh-CN" sz="2000" i="1" dirty="0" smtClean="0">
                <a:latin typeface="Times New Roman" pitchFamily="18" charset="0"/>
              </a:rPr>
              <a:t>re</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se</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的两个整数</a:t>
            </a:r>
            <a:r>
              <a:rPr lang="en-US" altLang="zh-CN" sz="2000" i="1" dirty="0" smtClean="0">
                <a:latin typeface="Times New Roman" pitchFamily="18" charset="0"/>
              </a:rPr>
              <a:t>r</a:t>
            </a:r>
            <a:r>
              <a:rPr lang="zh-CN" altLang="en-US" sz="2000" dirty="0" smtClean="0">
                <a:latin typeface="Times New Roman" pitchFamily="18" charset="0"/>
              </a:rPr>
              <a:t>和</a:t>
            </a:r>
            <a:r>
              <a:rPr lang="en-US" altLang="zh-CN" sz="2000" i="1" dirty="0" smtClean="0">
                <a:latin typeface="Times New Roman" pitchFamily="18" charset="0"/>
              </a:rPr>
              <a:t>s</a:t>
            </a:r>
            <a:r>
              <a:rPr lang="zh-CN" altLang="en-US" sz="2000" dirty="0" smtClean="0">
                <a:latin typeface="Times New Roman" pitchFamily="18" charset="0"/>
              </a:rPr>
              <a:t>，其中一个为负，设为</a:t>
            </a:r>
            <a:r>
              <a:rPr lang="en-US" altLang="zh-CN" sz="2000" i="1" dirty="0" smtClean="0">
                <a:latin typeface="Times New Roman" pitchFamily="18" charset="0"/>
              </a:rPr>
              <a:t>r</a:t>
            </a:r>
            <a:r>
              <a:rPr lang="zh-CN" altLang="en-US" sz="2000" dirty="0" smtClean="0">
                <a:latin typeface="Times New Roman" pitchFamily="18" charset="0"/>
              </a:rPr>
              <a:t>。</a:t>
            </a:r>
            <a:endParaRPr lang="en-US" altLang="zh-CN" sz="2000" dirty="0" smtClean="0">
              <a:latin typeface="Times New Roman" pitchFamily="18" charset="0"/>
            </a:endParaRPr>
          </a:p>
          <a:p>
            <a:pPr lvl="2" eaLnBrk="1" hangingPunct="1"/>
            <a:r>
              <a:rPr lang="zh-CN" altLang="en-US" sz="2000" dirty="0" smtClean="0">
                <a:latin typeface="Times New Roman" pitchFamily="18" charset="0"/>
              </a:rPr>
              <a:t>再次用推广的</a:t>
            </a:r>
            <a:r>
              <a:rPr lang="en-US" altLang="zh-CN" sz="2000" dirty="0" smtClean="0">
                <a:latin typeface="Times New Roman" pitchFamily="18" charset="0"/>
              </a:rPr>
              <a:t>Euclid</a:t>
            </a:r>
            <a:r>
              <a:rPr lang="zh-CN" altLang="en-US" sz="2000" dirty="0" smtClean="0">
                <a:latin typeface="Times New Roman" pitchFamily="18" charset="0"/>
              </a:rPr>
              <a:t>算法求出</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zh-CN" altLang="en-US" sz="2000" dirty="0" smtClean="0">
                <a:latin typeface="Times New Roman" pitchFamily="18" charset="0"/>
              </a:rPr>
              <a:t>，由此得</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baseline="30000" dirty="0" smtClean="0">
                <a:latin typeface="Times New Roman" pitchFamily="18" charset="0"/>
              </a:rPr>
              <a:t>-</a:t>
            </a:r>
            <a:r>
              <a:rPr lang="en-US" altLang="zh-CN" sz="2000" i="1" baseline="30000" dirty="0" smtClean="0">
                <a:latin typeface="Times New Roman" pitchFamily="18" charset="0"/>
              </a:rPr>
              <a:t>r</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baseline="30000" dirty="0" smtClean="0">
                <a:latin typeface="Times New Roman" pitchFamily="18" charset="0"/>
              </a:rPr>
              <a:t>s</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en-US" altLang="zh-CN" sz="2000" dirty="0" smtClean="0">
                <a:latin typeface="Times New Roman" pitchFamily="18" charset="0"/>
              </a:rPr>
              <a:t>(2) </a:t>
            </a:r>
            <a:r>
              <a:rPr lang="zh-CN" altLang="en-US" sz="2000" dirty="0" smtClean="0">
                <a:latin typeface="Times New Roman" pitchFamily="18" charset="0"/>
              </a:rPr>
              <a:t>低指数攻击</a:t>
            </a:r>
          </a:p>
          <a:p>
            <a:pPr lvl="1" eaLnBrk="1" hangingPunct="1"/>
            <a:r>
              <a:rPr lang="zh-CN" altLang="en-US" sz="2000" dirty="0" smtClean="0">
                <a:latin typeface="Times New Roman" pitchFamily="18" charset="0"/>
              </a:rPr>
              <a:t>假定将</a:t>
            </a:r>
            <a:r>
              <a:rPr lang="en-US" altLang="zh-CN" sz="2000" dirty="0" smtClean="0">
                <a:latin typeface="Times New Roman" pitchFamily="18" charset="0"/>
              </a:rPr>
              <a:t>RSA</a:t>
            </a:r>
            <a:r>
              <a:rPr lang="zh-CN" altLang="en-US" sz="2000" dirty="0" smtClean="0">
                <a:latin typeface="Times New Roman" pitchFamily="18" charset="0"/>
              </a:rPr>
              <a:t>算法同时用于多个用户（以下假定</a:t>
            </a:r>
            <a:r>
              <a:rPr lang="en-US" altLang="zh-CN" sz="2000" dirty="0" smtClean="0">
                <a:latin typeface="Times New Roman" pitchFamily="18" charset="0"/>
              </a:rPr>
              <a:t>3</a:t>
            </a:r>
            <a:r>
              <a:rPr lang="zh-CN" altLang="en-US" sz="2000" dirty="0" smtClean="0">
                <a:latin typeface="Times New Roman" pitchFamily="18" charset="0"/>
              </a:rPr>
              <a:t>个），然而每个用户的加密指数（即公开钥）都很小。</a:t>
            </a:r>
          </a:p>
          <a:p>
            <a:pPr lvl="1" eaLnBrk="1" hangingPunct="1"/>
            <a:r>
              <a:rPr lang="zh-CN" altLang="en-US" sz="2000" dirty="0" smtClean="0">
                <a:latin typeface="Times New Roman" pitchFamily="18" charset="0"/>
              </a:rPr>
              <a:t>设</a:t>
            </a:r>
            <a:r>
              <a:rPr lang="en-US" altLang="zh-CN" sz="2000" dirty="0" smtClean="0">
                <a:latin typeface="Times New Roman" pitchFamily="18" charset="0"/>
              </a:rPr>
              <a:t>3</a:t>
            </a:r>
            <a:r>
              <a:rPr lang="zh-CN" altLang="en-US" sz="2000" dirty="0" smtClean="0">
                <a:latin typeface="Times New Roman" pitchFamily="18" charset="0"/>
              </a:rPr>
              <a:t>个用户的模数分别为</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=1,2,3)</a:t>
            </a:r>
            <a:r>
              <a:rPr lang="zh-CN" altLang="en-US" sz="2000" dirty="0" smtClean="0">
                <a:latin typeface="Times New Roman" pitchFamily="18" charset="0"/>
              </a:rPr>
              <a:t>，当</a:t>
            </a:r>
            <a:r>
              <a:rPr lang="en-US" altLang="zh-CN" sz="2000" i="1"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j</a:t>
            </a:r>
            <a:r>
              <a:rPr lang="zh-CN" altLang="en-US" sz="2000" dirty="0" smtClean="0">
                <a:latin typeface="Times New Roman" pitchFamily="18" charset="0"/>
              </a:rPr>
              <a:t>时，</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n</a:t>
            </a:r>
            <a:r>
              <a:rPr lang="en-US" altLang="zh-CN" sz="2000" i="1" baseline="-25000" dirty="0" err="1" smtClean="0">
                <a:latin typeface="Times New Roman" pitchFamily="18" charset="0"/>
              </a:rPr>
              <a:t>j</a:t>
            </a:r>
            <a:r>
              <a:rPr lang="en-US" altLang="zh-CN" sz="2000" dirty="0" smtClean="0">
                <a:latin typeface="Times New Roman" pitchFamily="18" charset="0"/>
              </a:rPr>
              <a:t>)=1</a:t>
            </a:r>
            <a:r>
              <a:rPr lang="zh-CN" altLang="en-US" sz="2000" dirty="0" smtClean="0">
                <a:latin typeface="Times New Roman" pitchFamily="18" charset="0"/>
              </a:rPr>
              <a:t>，否则通过</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n</a:t>
            </a:r>
            <a:r>
              <a:rPr lang="en-US" altLang="zh-CN" sz="2000" i="1" baseline="-25000" dirty="0" err="1" smtClean="0">
                <a:latin typeface="Times New Roman" pitchFamily="18" charset="0"/>
              </a:rPr>
              <a:t>j</a:t>
            </a:r>
            <a:r>
              <a:rPr lang="en-US" altLang="zh-CN" sz="2000" dirty="0" smtClean="0">
                <a:latin typeface="Times New Roman" pitchFamily="18" charset="0"/>
              </a:rPr>
              <a:t>)</a:t>
            </a:r>
            <a:r>
              <a:rPr lang="zh-CN" altLang="en-US" sz="2000" dirty="0" smtClean="0">
                <a:latin typeface="Times New Roman" pitchFamily="18" charset="0"/>
              </a:rPr>
              <a:t>有可能得出</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zh-CN" altLang="en-US" sz="2000" dirty="0" smtClean="0">
                <a:latin typeface="Times New Roman" pitchFamily="18" charset="0"/>
              </a:rPr>
              <a:t>和</a:t>
            </a:r>
            <a:r>
              <a:rPr lang="en-US" altLang="zh-CN" sz="2000" i="1" dirty="0" err="1" smtClean="0">
                <a:latin typeface="Times New Roman" pitchFamily="18" charset="0"/>
              </a:rPr>
              <a:t>n</a:t>
            </a:r>
            <a:r>
              <a:rPr lang="en-US" altLang="zh-CN" sz="2000" i="1" baseline="-25000" dirty="0" err="1" smtClean="0">
                <a:latin typeface="Times New Roman" pitchFamily="18" charset="0"/>
              </a:rPr>
              <a:t>j</a:t>
            </a:r>
            <a:r>
              <a:rPr lang="zh-CN" altLang="en-US" sz="2000" dirty="0" smtClean="0">
                <a:latin typeface="Times New Roman" pitchFamily="18" charset="0"/>
              </a:rPr>
              <a:t>的分解。</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设明文消息是</a:t>
            </a:r>
            <a:r>
              <a:rPr lang="en-US" altLang="zh-CN" sz="2000" i="1" dirty="0" smtClean="0">
                <a:latin typeface="Times New Roman" pitchFamily="18" charset="0"/>
              </a:rPr>
              <a:t>m</a:t>
            </a:r>
            <a:r>
              <a:rPr lang="zh-CN" altLang="en-US" sz="2000" dirty="0" smtClean="0">
                <a:latin typeface="Times New Roman" pitchFamily="18" charset="0"/>
              </a:rPr>
              <a:t>，加密指数</a:t>
            </a:r>
            <a:r>
              <a:rPr lang="en-US" altLang="zh-CN" sz="2000" i="1" dirty="0" smtClean="0">
                <a:latin typeface="Times New Roman" pitchFamily="18" charset="0"/>
              </a:rPr>
              <a:t>e</a:t>
            </a:r>
            <a:r>
              <a:rPr lang="zh-CN" altLang="en-US" sz="2000" dirty="0" smtClean="0">
                <a:latin typeface="Times New Roman" pitchFamily="18" charset="0"/>
              </a:rPr>
              <a:t>＝</a:t>
            </a:r>
            <a:r>
              <a:rPr lang="en-US" altLang="zh-CN" sz="2000" dirty="0" smtClean="0">
                <a:latin typeface="Times New Roman" pitchFamily="18" charset="0"/>
              </a:rPr>
              <a:t>3</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密文分别是</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30000" dirty="0" smtClean="0">
                <a:latin typeface="Times New Roman" pitchFamily="18" charset="0"/>
              </a:rPr>
              <a:t>3</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30000" dirty="0" smtClean="0">
                <a:latin typeface="Times New Roman" pitchFamily="18" charset="0"/>
              </a:rPr>
              <a:t>3</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30000" dirty="0" smtClean="0">
                <a:latin typeface="Times New Roman" pitchFamily="18" charset="0"/>
              </a:rPr>
              <a:t>3</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baseline="-25000" dirty="0" smtClean="0">
                <a:latin typeface="Times New Roman" pitchFamily="18" charset="0"/>
              </a:rPr>
              <a:t>3</a:t>
            </a:r>
            <a:r>
              <a:rPr lang="en-US" altLang="zh-CN" sz="2000" dirty="0" smtClean="0">
                <a:latin typeface="Times New Roman" pitchFamily="18" charset="0"/>
              </a:rPr>
              <a:t>)</a:t>
            </a:r>
          </a:p>
          <a:p>
            <a:pPr lvl="1" eaLnBrk="1" hangingPunct="1"/>
            <a:r>
              <a:rPr lang="zh-CN" altLang="en-US" sz="2000" dirty="0" smtClean="0">
                <a:latin typeface="Times New Roman" pitchFamily="18" charset="0"/>
              </a:rPr>
              <a:t>由中国剩余定理可求出</a:t>
            </a:r>
            <a:r>
              <a:rPr lang="en-US" altLang="zh-CN" sz="2000" i="1" dirty="0" smtClean="0">
                <a:latin typeface="Times New Roman" pitchFamily="18" charset="0"/>
              </a:rPr>
              <a:t>m</a:t>
            </a:r>
            <a:r>
              <a:rPr lang="en-US" altLang="zh-CN" sz="2000" baseline="30000" dirty="0" smtClean="0">
                <a:latin typeface="Times New Roman" pitchFamily="18" charset="0"/>
              </a:rPr>
              <a:t>3</a:t>
            </a:r>
            <a:r>
              <a:rPr lang="en-US" altLang="zh-CN" sz="2000" dirty="0" smtClean="0">
                <a:latin typeface="Times New Roman" pitchFamily="18" charset="0"/>
              </a:rPr>
              <a:t>(mod </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n</a:t>
            </a:r>
            <a:r>
              <a:rPr lang="en-US" altLang="zh-CN" sz="2000" baseline="-25000" dirty="0" smtClean="0">
                <a:latin typeface="Times New Roman" pitchFamily="18" charset="0"/>
              </a:rPr>
              <a:t>3</a:t>
            </a:r>
            <a:r>
              <a:rPr lang="en-US" altLang="zh-CN" sz="2000" dirty="0" smtClean="0">
                <a:latin typeface="Times New Roman" pitchFamily="18" charset="0"/>
              </a:rPr>
              <a:t>)</a:t>
            </a:r>
            <a:r>
              <a:rPr lang="zh-CN" altLang="en-US" sz="2000" dirty="0" smtClean="0">
                <a:latin typeface="Times New Roman" pitchFamily="18" charset="0"/>
              </a:rPr>
              <a:t>。由于</a:t>
            </a:r>
            <a:r>
              <a:rPr lang="en-US" altLang="zh-CN" sz="2000" i="1" dirty="0" smtClean="0">
                <a:latin typeface="Times New Roman" pitchFamily="18" charset="0"/>
              </a:rPr>
              <a:t>m</a:t>
            </a:r>
            <a:r>
              <a:rPr lang="en-US" altLang="zh-CN" sz="2000" baseline="30000" dirty="0" smtClean="0">
                <a:latin typeface="Times New Roman" pitchFamily="18" charset="0"/>
              </a:rPr>
              <a:t>3</a:t>
            </a:r>
            <a:r>
              <a:rPr lang="en-US" altLang="zh-CN" sz="2000" dirty="0" smtClean="0">
                <a:latin typeface="Times New Roman" pitchFamily="18" charset="0"/>
              </a:rPr>
              <a:t>&lt;</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n</a:t>
            </a:r>
            <a:r>
              <a:rPr lang="en-US" altLang="zh-CN" sz="2000" baseline="-25000" dirty="0" smtClean="0">
                <a:latin typeface="Times New Roman" pitchFamily="18" charset="0"/>
              </a:rPr>
              <a:t>3</a:t>
            </a:r>
            <a:r>
              <a:rPr lang="zh-CN" altLang="en-US" sz="2000" dirty="0" smtClean="0">
                <a:latin typeface="Times New Roman" pitchFamily="18" charset="0"/>
              </a:rPr>
              <a:t>，可直接由</a:t>
            </a:r>
            <a:r>
              <a:rPr lang="en-US" altLang="zh-CN" sz="2000" i="1" dirty="0" smtClean="0">
                <a:latin typeface="Times New Roman" pitchFamily="18" charset="0"/>
              </a:rPr>
              <a:t>m</a:t>
            </a:r>
            <a:r>
              <a:rPr lang="en-US" altLang="zh-CN" sz="2000" baseline="30000" dirty="0" smtClean="0">
                <a:latin typeface="Times New Roman" pitchFamily="18" charset="0"/>
              </a:rPr>
              <a:t>3</a:t>
            </a:r>
            <a:r>
              <a:rPr lang="zh-CN" altLang="en-US" sz="2000" dirty="0" smtClean="0">
                <a:latin typeface="Times New Roman" pitchFamily="18" charset="0"/>
              </a:rPr>
              <a:t>开立方根得到</a:t>
            </a:r>
            <a:r>
              <a:rPr lang="en-US" altLang="zh-CN" sz="2000" i="1" dirty="0" smtClean="0">
                <a:latin typeface="Times New Roman" pitchFamily="18" charset="0"/>
              </a:rPr>
              <a:t>m</a:t>
            </a:r>
            <a:r>
              <a:rPr lang="zh-CN" altLang="en-US" sz="2000" dirty="0" smtClean="0">
                <a:latin typeface="Times New Roman" pitchFamily="18" charset="0"/>
              </a:rPr>
              <a:t>。</a:t>
            </a:r>
          </a:p>
          <a:p>
            <a:pPr lvl="1" eaLnBrk="1" hangingPunct="1"/>
            <a:r>
              <a:rPr lang="zh-CN" altLang="en-US" sz="2000" dirty="0" smtClean="0">
                <a:latin typeface="Times New Roman" pitchFamily="18" charset="0"/>
              </a:rPr>
              <a:t>最初建议使用</a:t>
            </a:r>
            <a:r>
              <a:rPr lang="en-US" altLang="zh-CN" sz="2000" i="1" dirty="0" smtClean="0">
                <a:latin typeface="Times New Roman" pitchFamily="18" charset="0"/>
              </a:rPr>
              <a:t>e</a:t>
            </a:r>
            <a:r>
              <a:rPr lang="en-US" altLang="zh-CN" sz="2000" dirty="0" smtClean="0">
                <a:latin typeface="Times New Roman" pitchFamily="18" charset="0"/>
              </a:rPr>
              <a:t>=3</a:t>
            </a:r>
            <a:r>
              <a:rPr lang="zh-CN" altLang="en-US" sz="2000" dirty="0" smtClean="0">
                <a:latin typeface="Times New Roman" pitchFamily="18" charset="0"/>
              </a:rPr>
              <a:t>，不安全，</a:t>
            </a:r>
            <a:r>
              <a:rPr lang="en-US" altLang="zh-CN" sz="2000" i="1" dirty="0" smtClean="0">
                <a:latin typeface="Times New Roman" pitchFamily="18" charset="0"/>
              </a:rPr>
              <a:t>e</a:t>
            </a:r>
            <a:r>
              <a:rPr lang="zh-CN" altLang="en-US" sz="2000" dirty="0" smtClean="0">
                <a:latin typeface="Times New Roman" pitchFamily="18" charset="0"/>
              </a:rPr>
              <a:t>是有下限的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公钥密码常用知识和算法</a:t>
            </a:r>
            <a:endParaRPr lang="zh-CN" altLang="en-US" dirty="0"/>
          </a:p>
        </p:txBody>
      </p:sp>
      <p:sp>
        <p:nvSpPr>
          <p:cNvPr id="3" name="内容占位符 2"/>
          <p:cNvSpPr>
            <a:spLocks noGrp="1"/>
          </p:cNvSpPr>
          <p:nvPr>
            <p:ph idx="1"/>
          </p:nvPr>
        </p:nvSpPr>
        <p:spPr>
          <a:xfrm>
            <a:off x="457200" y="990600"/>
            <a:ext cx="7696200" cy="5486400"/>
          </a:xfrm>
        </p:spPr>
        <p:txBody>
          <a:bodyPr/>
          <a:lstStyle/>
          <a:p>
            <a:pPr algn="just" eaLnBrk="1" hangingPunct="1">
              <a:lnSpc>
                <a:spcPct val="100000"/>
              </a:lnSpc>
            </a:pPr>
            <a:r>
              <a:rPr lang="zh-CN" altLang="en-US" dirty="0" smtClean="0">
                <a:latin typeface="Times New Roman" pitchFamily="18" charset="0"/>
              </a:rPr>
              <a:t>二、扩展欧几里得算法，有限域上</a:t>
            </a:r>
            <a:r>
              <a:rPr lang="zh-CN" altLang="en-US" dirty="0" smtClean="0">
                <a:solidFill>
                  <a:srgbClr val="0000FF"/>
                </a:solidFill>
                <a:latin typeface="Times New Roman" pitchFamily="18" charset="0"/>
              </a:rPr>
              <a:t>求逆元</a:t>
            </a:r>
            <a:endParaRPr lang="en-US" altLang="zh-CN" dirty="0" smtClean="0">
              <a:solidFill>
                <a:srgbClr val="0000FF"/>
              </a:solidFill>
              <a:latin typeface="Times New Roman" pitchFamily="18" charset="0"/>
            </a:endParaRPr>
          </a:p>
          <a:p>
            <a:pPr lvl="1" eaLnBrk="1" hangingPunct="1">
              <a:lnSpc>
                <a:spcPct val="110000"/>
              </a:lnSpc>
            </a:pPr>
            <a:r>
              <a:rPr lang="zh-CN" altLang="en-US" dirty="0" smtClean="0">
                <a:solidFill>
                  <a:srgbClr val="0000FF"/>
                </a:solidFill>
              </a:rPr>
              <a:t>计算</a:t>
            </a:r>
            <a:r>
              <a:rPr lang="en-US" altLang="zh-CN" i="1" dirty="0" smtClean="0">
                <a:solidFill>
                  <a:srgbClr val="0000FF"/>
                </a:solidFill>
                <a:latin typeface="Times New Roman" pitchFamily="18" charset="0"/>
              </a:rPr>
              <a:t>d</a:t>
            </a:r>
            <a:r>
              <a:rPr lang="en-US" altLang="zh-CN" dirty="0" smtClean="0">
                <a:solidFill>
                  <a:srgbClr val="0000FF"/>
                </a:solidFill>
                <a:latin typeface="Times New Roman" pitchFamily="18" charset="0"/>
              </a:rPr>
              <a:t> mod </a:t>
            </a:r>
            <a:r>
              <a:rPr lang="en-US" altLang="zh-CN" i="1" dirty="0" smtClean="0">
                <a:solidFill>
                  <a:srgbClr val="0000FF"/>
                </a:solidFill>
                <a:latin typeface="Times New Roman" pitchFamily="18" charset="0"/>
              </a:rPr>
              <a:t>f </a:t>
            </a:r>
            <a:r>
              <a:rPr lang="zh-CN" altLang="en-US" dirty="0" smtClean="0">
                <a:solidFill>
                  <a:srgbClr val="0000FF"/>
                </a:solidFill>
              </a:rPr>
              <a:t>的逆元</a:t>
            </a:r>
          </a:p>
          <a:p>
            <a:pPr lvl="1" eaLnBrk="1" hangingPunct="1">
              <a:lnSpc>
                <a:spcPct val="110000"/>
              </a:lnSpc>
            </a:pPr>
            <a:r>
              <a:rPr lang="en-US" altLang="zh-CN" sz="2000" dirty="0" smtClean="0">
                <a:latin typeface="Times New Roman" pitchFamily="18" charset="0"/>
              </a:rPr>
              <a:t>1.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(1, 0, </a:t>
            </a:r>
            <a:r>
              <a:rPr lang="en-US" altLang="zh-CN" sz="2000" i="1" dirty="0" smtClean="0">
                <a:latin typeface="Times New Roman" pitchFamily="18" charset="0"/>
                <a:sym typeface="Symbol" pitchFamily="18" charset="2"/>
              </a:rPr>
              <a:t>f</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(0, 1, </a:t>
            </a:r>
            <a:r>
              <a:rPr lang="en-US" altLang="zh-CN" sz="2000" i="1" dirty="0" smtClean="0">
                <a:latin typeface="Times New Roman" pitchFamily="18" charset="0"/>
                <a:sym typeface="Symbol" pitchFamily="18" charset="2"/>
              </a:rPr>
              <a:t>d</a:t>
            </a:r>
            <a:r>
              <a:rPr lang="en-US" altLang="zh-CN" sz="2000" dirty="0" smtClean="0">
                <a:latin typeface="Times New Roman" pitchFamily="18" charset="0"/>
                <a:sym typeface="Symbol" pitchFamily="18" charset="2"/>
              </a:rPr>
              <a:t>);</a:t>
            </a:r>
            <a:endParaRPr lang="en-US" altLang="en-US" sz="2000" dirty="0" smtClean="0">
              <a:latin typeface="Times New Roman" pitchFamily="18" charset="0"/>
              <a:sym typeface="Symbol" pitchFamily="18" charset="2"/>
            </a:endParaRPr>
          </a:p>
          <a:p>
            <a:pPr lvl="1" eaLnBrk="1" hangingPunct="1">
              <a:lnSpc>
                <a:spcPct val="110000"/>
              </a:lnSpc>
            </a:pPr>
            <a:r>
              <a:rPr lang="en-US" altLang="zh-CN" sz="2000" dirty="0" smtClean="0">
                <a:latin typeface="Times New Roman" pitchFamily="18" charset="0"/>
                <a:sym typeface="Symbol" pitchFamily="18" charset="2"/>
              </a:rPr>
              <a:t>2. if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=0, then return </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 </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dirty="0" smtClean="0">
                <a:solidFill>
                  <a:srgbClr val="004C00"/>
                </a:solidFill>
                <a:latin typeface="Times New Roman" pitchFamily="18" charset="0"/>
              </a:rPr>
              <a:t>                  //</a:t>
            </a:r>
            <a:r>
              <a:rPr lang="zh-CN" altLang="en-US" sz="2000" dirty="0" smtClean="0">
                <a:solidFill>
                  <a:srgbClr val="004C00"/>
                </a:solidFill>
                <a:latin typeface="Times New Roman" pitchFamily="18" charset="0"/>
              </a:rPr>
              <a:t>此时无逆元</a:t>
            </a:r>
            <a:endParaRPr lang="en-US" altLang="en-US" sz="2000" dirty="0" smtClean="0">
              <a:solidFill>
                <a:srgbClr val="004C00"/>
              </a:solidFill>
              <a:latin typeface="Times New Roman" pitchFamily="18" charset="0"/>
              <a:sym typeface="Symbol" pitchFamily="18" charset="2"/>
            </a:endParaRPr>
          </a:p>
          <a:p>
            <a:pPr lvl="1" eaLnBrk="1" hangingPunct="1">
              <a:lnSpc>
                <a:spcPct val="110000"/>
              </a:lnSpc>
            </a:pPr>
            <a:r>
              <a:rPr lang="en-US" altLang="zh-CN" sz="2000" dirty="0" smtClean="0">
                <a:latin typeface="Times New Roman" pitchFamily="18" charset="0"/>
                <a:sym typeface="Symbol" pitchFamily="18" charset="2"/>
              </a:rPr>
              <a:t>3. if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=1, then return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 </a:t>
            </a:r>
            <a:r>
              <a:rPr lang="en-US" altLang="zh-CN" sz="2000" i="1" dirty="0" smtClean="0">
                <a:latin typeface="Times New Roman" pitchFamily="18" charset="0"/>
              </a:rPr>
              <a:t>d</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f</a:t>
            </a:r>
          </a:p>
          <a:p>
            <a:pPr lvl="1" eaLnBrk="1" hangingPunct="1">
              <a:lnSpc>
                <a:spcPct val="110000"/>
              </a:lnSpc>
            </a:pPr>
            <a:r>
              <a:rPr lang="en-US" altLang="zh-CN" sz="2000" dirty="0" smtClean="0">
                <a:latin typeface="Times New Roman" pitchFamily="18" charset="0"/>
              </a:rPr>
              <a:t>4. </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p>
          <a:p>
            <a:pPr lvl="1" eaLnBrk="1" hangingPunct="1">
              <a:lnSpc>
                <a:spcPct val="110000"/>
              </a:lnSpc>
            </a:pPr>
            <a:r>
              <a:rPr lang="en-US" altLang="zh-CN" sz="2000" dirty="0" smtClean="0">
                <a:latin typeface="Times New Roman" pitchFamily="18" charset="0"/>
                <a:sym typeface="Symbol" pitchFamily="18" charset="2"/>
              </a:rPr>
              <a:t>5. </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T</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T</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-QY</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i="1" dirty="0" smtClean="0">
                <a:latin typeface="Times New Roman" pitchFamily="18" charset="0"/>
              </a:rPr>
              <a:t>-QY</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i="1" dirty="0" smtClean="0">
                <a:latin typeface="Times New Roman" pitchFamily="18" charset="0"/>
              </a:rPr>
              <a:t>-QY</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 </a:t>
            </a:r>
          </a:p>
          <a:p>
            <a:pPr lvl="1" eaLnBrk="1" hangingPunct="1">
              <a:lnSpc>
                <a:spcPct val="110000"/>
              </a:lnSpc>
            </a:pPr>
            <a:r>
              <a:rPr lang="en-US" altLang="zh-CN" sz="2000" dirty="0" smtClean="0">
                <a:latin typeface="Times New Roman" pitchFamily="18" charset="0"/>
                <a:sym typeface="Symbol" pitchFamily="18" charset="2"/>
              </a:rPr>
              <a:t>6. </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a:t>
            </a:r>
          </a:p>
          <a:p>
            <a:pPr lvl="1" eaLnBrk="1" hangingPunct="1">
              <a:lnSpc>
                <a:spcPct val="110000"/>
              </a:lnSpc>
            </a:pPr>
            <a:r>
              <a:rPr lang="en-US" altLang="zh-CN" sz="2000" dirty="0" smtClean="0">
                <a:latin typeface="Times New Roman" pitchFamily="18" charset="0"/>
              </a:rPr>
              <a:t>7. (</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T</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i="1" dirty="0" smtClean="0">
                <a:latin typeface="Times New Roman" pitchFamily="18" charset="0"/>
              </a:rPr>
              <a:t>T</a:t>
            </a:r>
            <a:r>
              <a:rPr lang="en-US" altLang="zh-CN" sz="2000" baseline="-25000" dirty="0" smtClean="0">
                <a:latin typeface="Times New Roman" pitchFamily="18" charset="0"/>
              </a:rPr>
              <a:t>3</a:t>
            </a:r>
            <a:r>
              <a:rPr lang="en-US" altLang="zh-CN" sz="2000" dirty="0" smtClean="0">
                <a:latin typeface="Times New Roman" pitchFamily="18" charset="0"/>
              </a:rPr>
              <a:t>)</a:t>
            </a:r>
          </a:p>
          <a:p>
            <a:pPr lvl="1" eaLnBrk="1" hangingPunct="1">
              <a:lnSpc>
                <a:spcPct val="110000"/>
              </a:lnSpc>
            </a:pPr>
            <a:r>
              <a:rPr lang="en-US" altLang="zh-CN" sz="2000" dirty="0" smtClean="0">
                <a:latin typeface="Times New Roman" pitchFamily="18" charset="0"/>
              </a:rPr>
              <a:t>8. </a:t>
            </a:r>
            <a:r>
              <a:rPr lang="en-US" altLang="zh-CN" sz="2000" dirty="0" err="1" smtClean="0">
                <a:latin typeface="Times New Roman" pitchFamily="18" charset="0"/>
              </a:rPr>
              <a:t>goto</a:t>
            </a:r>
            <a:r>
              <a:rPr lang="en-US" altLang="zh-CN" sz="2000" dirty="0" smtClean="0">
                <a:latin typeface="Times New Roman" pitchFamily="18" charset="0"/>
              </a:rPr>
              <a:t> 2</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公钥密码常用知识和算法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zh-CN" altLang="en-US" sz="2400" dirty="0" smtClean="0">
                <a:latin typeface="Times New Roman" pitchFamily="18" charset="0"/>
              </a:rPr>
              <a:t>三、</a:t>
            </a:r>
            <a:r>
              <a:rPr lang="en-US" altLang="zh-CN" sz="2400" dirty="0" smtClean="0">
                <a:latin typeface="Times New Roman" pitchFamily="18" charset="0"/>
              </a:rPr>
              <a:t>RSA</a:t>
            </a:r>
            <a:r>
              <a:rPr lang="zh-CN" altLang="en-US" sz="2400" dirty="0" smtClean="0">
                <a:latin typeface="Times New Roman" pitchFamily="18" charset="0"/>
              </a:rPr>
              <a:t>体制的同态攻击</a:t>
            </a:r>
            <a:endParaRPr lang="en-US" altLang="zh-CN" sz="2400" dirty="0" smtClean="0">
              <a:latin typeface="Times New Roman" pitchFamily="18" charset="0"/>
            </a:endParaRPr>
          </a:p>
          <a:p>
            <a:pPr lvl="1" eaLnBrk="1" hangingPunct="1"/>
            <a:r>
              <a:rPr lang="zh-CN" altLang="en-US" sz="2000" dirty="0" smtClean="0">
                <a:latin typeface="Times New Roman" pitchFamily="18" charset="0"/>
              </a:rPr>
              <a:t>根据</a:t>
            </a:r>
            <a:r>
              <a:rPr lang="en-US" altLang="zh-CN" sz="2000" dirty="0" smtClean="0">
                <a:latin typeface="Times New Roman" pitchFamily="18" charset="0"/>
              </a:rPr>
              <a:t>RSA</a:t>
            </a:r>
            <a:r>
              <a:rPr lang="zh-CN" altLang="en-US" sz="2000" dirty="0" smtClean="0">
                <a:latin typeface="Times New Roman" pitchFamily="18" charset="0"/>
              </a:rPr>
              <a:t>加密算法，如果</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i="1" baseline="30000" dirty="0"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i="1" baseline="30000" dirty="0"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p>
          <a:p>
            <a:pPr lvl="1" eaLnBrk="1" hangingPunct="1"/>
            <a:r>
              <a:rPr lang="zh-CN" altLang="en-US" sz="2000" dirty="0" smtClean="0">
                <a:latin typeface="Times New Roman" pitchFamily="18" charset="0"/>
              </a:rPr>
              <a:t>那么我们构造密文</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zh-CN" altLang="en-US" sz="2000" dirty="0" smtClean="0">
                <a:latin typeface="Times New Roman" pitchFamily="18" charset="0"/>
              </a:rPr>
              <a:t>其对应的明文刚好是</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2</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这种性质就称为同态特性。攻击者在不知道两个明文的情况下，完成了两个明文乘积的加密</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然而这种攻击对于今天的云计算而言，确是一个很好的性质，计算方在不知道明文的情况下仍旧可以对明文进行处理</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抵抗这种攻击的方法是对加密的明文再填加一个验证符，从而抵消同态特性，</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在实际的加密中为了有效增大明文空间，并消除明文泄露，还要填充一定长度的随机数。这既是概率加密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zh-CN" altLang="en-US" sz="2400" dirty="0" smtClean="0">
                <a:latin typeface="Times New Roman" pitchFamily="18" charset="0"/>
              </a:rPr>
              <a:t>三、</a:t>
            </a:r>
            <a:r>
              <a:rPr lang="en-US" altLang="zh-CN" sz="2400" dirty="0" smtClean="0">
                <a:latin typeface="Times New Roman" pitchFamily="18" charset="0"/>
              </a:rPr>
              <a:t>RSA</a:t>
            </a:r>
            <a:r>
              <a:rPr lang="zh-CN" altLang="en-US" sz="2400" dirty="0" smtClean="0">
                <a:latin typeface="Times New Roman" pitchFamily="18" charset="0"/>
              </a:rPr>
              <a:t>体制的同态攻击</a:t>
            </a:r>
            <a:endParaRPr lang="en-US" altLang="zh-CN" sz="2400" dirty="0" smtClean="0">
              <a:latin typeface="Times New Roman" pitchFamily="18" charset="0"/>
            </a:endParaRPr>
          </a:p>
          <a:p>
            <a:pPr lvl="1" eaLnBrk="1" hangingPunct="1"/>
            <a:r>
              <a:rPr lang="zh-CN" altLang="en-US" sz="2000" dirty="0" smtClean="0">
                <a:latin typeface="Times New Roman" pitchFamily="18" charset="0"/>
              </a:rPr>
              <a:t>根据</a:t>
            </a:r>
            <a:r>
              <a:rPr lang="en-US" altLang="zh-CN" sz="2000" dirty="0" smtClean="0">
                <a:latin typeface="Times New Roman" pitchFamily="18" charset="0"/>
              </a:rPr>
              <a:t>RSA</a:t>
            </a:r>
            <a:r>
              <a:rPr lang="zh-CN" altLang="en-US" sz="2000" dirty="0" smtClean="0">
                <a:latin typeface="Times New Roman" pitchFamily="18" charset="0"/>
              </a:rPr>
              <a:t>加密算法，如果</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i="1" baseline="30000" dirty="0"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i="1" baseline="30000" dirty="0" smtClean="0">
                <a:latin typeface="Times New Roman" pitchFamily="18" charset="0"/>
              </a:rPr>
              <a:t>e</a:t>
            </a:r>
            <a:r>
              <a:rPr lang="en-US" altLang="zh-CN" sz="2000" dirty="0" smtClean="0">
                <a:latin typeface="Times New Roman" pitchFamily="18" charset="0"/>
              </a:rPr>
              <a:t> mod </a:t>
            </a:r>
            <a:r>
              <a:rPr lang="en-US" altLang="zh-CN" sz="2000" i="1" dirty="0" smtClean="0">
                <a:latin typeface="Times New Roman" pitchFamily="18" charset="0"/>
              </a:rPr>
              <a:t>n</a:t>
            </a:r>
          </a:p>
          <a:p>
            <a:pPr lvl="1" eaLnBrk="1" hangingPunct="1"/>
            <a:r>
              <a:rPr lang="zh-CN" altLang="en-US" sz="2000" dirty="0" smtClean="0">
                <a:latin typeface="Times New Roman" pitchFamily="18" charset="0"/>
              </a:rPr>
              <a:t>那么我们构造密文</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zh-CN" altLang="en-US" sz="2000" dirty="0" smtClean="0">
                <a:latin typeface="Times New Roman" pitchFamily="18" charset="0"/>
              </a:rPr>
              <a:t>其对应的明文刚好是</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2</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这种性质就称为同态特性。攻击者在不知道两个明文的情况下，完成了两个明文乘积的加密</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然而这种攻击对于今天的云计算而言，确是一个很好的性质，计算方在不知道明文的情况下仍旧可以对明文进行处理</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抵抗这种攻击的方法是对加密的明文再填加一个验证符，从而抵消同态特性，</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在实际的加密中为了有效增大明文空间，并消除明文泄露，还要填充一定长度的随机数。这既是概率加密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RSA</a:t>
            </a:r>
            <a:r>
              <a:rPr lang="zh-CN" altLang="en-US" dirty="0" smtClean="0"/>
              <a:t>的安全性</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defRPr/>
            </a:pPr>
            <a:r>
              <a:rPr lang="zh-CN" altLang="en-US" sz="2400" dirty="0" smtClean="0">
                <a:solidFill>
                  <a:srgbClr val="000000"/>
                </a:solidFill>
                <a:effectLst>
                  <a:outerShdw blurRad="38100" dist="38100" dir="2700000" algn="tl">
                    <a:srgbClr val="C0C0C0"/>
                  </a:outerShdw>
                </a:effectLst>
                <a:latin typeface="Times New Roman" pitchFamily="18" charset="0"/>
              </a:rPr>
              <a:t>概率加密体制</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defRPr/>
            </a:pPr>
            <a:r>
              <a:rPr lang="en-US" altLang="zh-CN" sz="2400" b="0" dirty="0" smtClean="0"/>
              <a:t>1982</a:t>
            </a:r>
            <a:r>
              <a:rPr lang="zh-CN" altLang="en-US" sz="2400" b="0" dirty="0" smtClean="0"/>
              <a:t>年，</a:t>
            </a:r>
            <a:r>
              <a:rPr lang="en-US" altLang="zh-CN" sz="2400" b="0" dirty="0" err="1" smtClean="0"/>
              <a:t>Shafi</a:t>
            </a:r>
            <a:r>
              <a:rPr lang="en-US" altLang="zh-CN" sz="2400" b="0" dirty="0" smtClean="0"/>
              <a:t> </a:t>
            </a:r>
            <a:r>
              <a:rPr lang="en-US" altLang="zh-CN" sz="2400" b="0" dirty="0" err="1" smtClean="0"/>
              <a:t>Goldwasser</a:t>
            </a:r>
            <a:r>
              <a:rPr lang="zh-CN" altLang="en-US" sz="2400" b="0" dirty="0" smtClean="0"/>
              <a:t>和</a:t>
            </a:r>
            <a:r>
              <a:rPr lang="en-US" altLang="zh-CN" sz="2400" b="0" dirty="0" err="1" smtClean="0"/>
              <a:t>Silvio</a:t>
            </a:r>
            <a:r>
              <a:rPr lang="en-US" altLang="zh-CN" sz="2400" b="0" dirty="0" smtClean="0"/>
              <a:t> </a:t>
            </a:r>
            <a:r>
              <a:rPr lang="en-US" altLang="zh-CN" sz="2400" b="0" dirty="0" err="1" smtClean="0"/>
              <a:t>Micali</a:t>
            </a:r>
            <a:r>
              <a:rPr lang="en-US" altLang="zh-CN" sz="2400" b="0" dirty="0" smtClean="0"/>
              <a:t> </a:t>
            </a:r>
            <a:r>
              <a:rPr lang="zh-CN" altLang="en-US" sz="2400" b="0" dirty="0" smtClean="0"/>
              <a:t>提出了概率加密</a:t>
            </a:r>
            <a:r>
              <a:rPr lang="en-US" altLang="zh-CN" sz="2400" b="0" dirty="0" smtClean="0"/>
              <a:t>( Probabilistic Encryption) </a:t>
            </a:r>
            <a:r>
              <a:rPr lang="zh-CN" altLang="en-US" sz="2400" b="0" dirty="0" smtClean="0"/>
              <a:t>的概念</a:t>
            </a:r>
            <a:r>
              <a:rPr lang="en-US" altLang="zh-CN" sz="2400" b="0" dirty="0" smtClean="0"/>
              <a:t>, </a:t>
            </a:r>
            <a:r>
              <a:rPr lang="zh-CN" altLang="en-US" sz="2400" b="0" dirty="0" smtClean="0"/>
              <a:t>基本思想是使公钥体制的信息泄露为</a:t>
            </a:r>
            <a:r>
              <a:rPr lang="en-US" altLang="zh-CN" sz="2400" b="0" dirty="0" smtClean="0"/>
              <a:t>0, </a:t>
            </a:r>
            <a:r>
              <a:rPr lang="zh-CN" altLang="en-US" sz="2400" b="0" dirty="0" smtClean="0"/>
              <a:t>其相应的密码体制称作概率加密公钥体制</a:t>
            </a:r>
            <a:r>
              <a:rPr lang="en-US" altLang="zh-CN" sz="2400" b="0" dirty="0" smtClean="0"/>
              <a:t>( Probabilistic Encryption Cryptosystem)</a:t>
            </a:r>
            <a:r>
              <a:rPr lang="zh-CN" altLang="en-US" sz="2400" b="0" dirty="0" smtClean="0"/>
              <a:t>，简称</a:t>
            </a:r>
            <a:r>
              <a:rPr lang="en-US" altLang="zh-CN" sz="2400" b="0" dirty="0" smtClean="0"/>
              <a:t>PEC</a:t>
            </a:r>
            <a:r>
              <a:rPr lang="zh-CN" altLang="en-US" sz="2400" b="0" dirty="0" smtClean="0"/>
              <a:t>。概率加密公钥体制具有多项式安全性。一个明文在加密后得到的密文是一个随机变量</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RSA-OAEP</a:t>
            </a:r>
            <a:r>
              <a:rPr lang="zh-CN" altLang="en-US" dirty="0" smtClean="0"/>
              <a:t>算法</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defRPr/>
            </a:pPr>
            <a:r>
              <a:rPr lang="zh-CN" altLang="en-US" sz="2400" dirty="0" smtClean="0">
                <a:solidFill>
                  <a:srgbClr val="000000"/>
                </a:solidFill>
                <a:effectLst>
                  <a:outerShdw blurRad="38100" dist="38100" dir="2700000" algn="tl">
                    <a:srgbClr val="C0C0C0"/>
                  </a:outerShdw>
                </a:effectLst>
                <a:latin typeface="Times New Roman" pitchFamily="18" charset="0"/>
              </a:rPr>
              <a:t>随机预言机模型下安全的</a:t>
            </a:r>
            <a:r>
              <a:rPr lang="en-US" altLang="zh-CN" sz="2400" dirty="0" smtClean="0">
                <a:solidFill>
                  <a:srgbClr val="000000"/>
                </a:solidFill>
                <a:effectLst>
                  <a:outerShdw blurRad="38100" dist="38100" dir="2700000" algn="tl">
                    <a:srgbClr val="C0C0C0"/>
                  </a:outerShdw>
                </a:effectLst>
                <a:latin typeface="Times New Roman" pitchFamily="18" charset="0"/>
              </a:rPr>
              <a:t>RSA</a:t>
            </a:r>
            <a:r>
              <a:rPr lang="zh-CN" altLang="en-US" sz="2400" dirty="0" smtClean="0">
                <a:solidFill>
                  <a:srgbClr val="000000"/>
                </a:solidFill>
                <a:effectLst>
                  <a:outerShdw blurRad="38100" dist="38100" dir="2700000" algn="tl">
                    <a:srgbClr val="C0C0C0"/>
                  </a:outerShdw>
                </a:effectLst>
                <a:latin typeface="Times New Roman" pitchFamily="18" charset="0"/>
              </a:rPr>
              <a:t>算法</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defRPr/>
            </a:pPr>
            <a:r>
              <a:rPr lang="zh-CN" altLang="en-US" sz="2400" b="0" dirty="0" smtClean="0"/>
              <a:t>最佳非对称加密填充（</a:t>
            </a:r>
            <a:r>
              <a:rPr lang="en-US" altLang="zh-CN" sz="2400" b="0" dirty="0" smtClean="0"/>
              <a:t>OAEP</a:t>
            </a:r>
            <a:r>
              <a:rPr lang="zh-CN" altLang="en-US" sz="2400" b="0" dirty="0" smtClean="0"/>
              <a:t>）是一个通常和</a:t>
            </a:r>
            <a:r>
              <a:rPr lang="en-US" altLang="zh-CN" sz="2400" b="0" dirty="0" smtClean="0"/>
              <a:t>RSA</a:t>
            </a:r>
            <a:r>
              <a:rPr lang="zh-CN" altLang="en-US" sz="2400" b="0" dirty="0" smtClean="0"/>
              <a:t>一起使用的填充方案。</a:t>
            </a:r>
            <a:r>
              <a:rPr lang="en-US" altLang="zh-CN" sz="2400" b="0" dirty="0" smtClean="0"/>
              <a:t>OAEP</a:t>
            </a:r>
            <a:r>
              <a:rPr lang="zh-CN" altLang="en-US" sz="2400" b="0" dirty="0" smtClean="0"/>
              <a:t>由</a:t>
            </a:r>
            <a:r>
              <a:rPr lang="en-US" altLang="zh-CN" sz="2400" b="0" dirty="0" err="1" smtClean="0"/>
              <a:t>Bellare</a:t>
            </a:r>
            <a:r>
              <a:rPr lang="zh-CN" altLang="en-US" sz="2400" b="0" dirty="0" smtClean="0"/>
              <a:t>和</a:t>
            </a:r>
            <a:r>
              <a:rPr lang="en-US" altLang="zh-CN" sz="2400" b="0" dirty="0" err="1" smtClean="0"/>
              <a:t>Rogaway</a:t>
            </a:r>
            <a:r>
              <a:rPr lang="en-US" altLang="zh-CN" sz="2400" b="0" dirty="0" smtClean="0"/>
              <a:t> </a:t>
            </a:r>
            <a:r>
              <a:rPr lang="zh-CN" altLang="en-US" sz="2400" b="0" dirty="0" smtClean="0"/>
              <a:t>提出的</a:t>
            </a:r>
            <a:endParaRPr lang="en-US" altLang="zh-CN" sz="2400" b="0" dirty="0" smtClean="0"/>
          </a:p>
          <a:p>
            <a:pPr eaLnBrk="1" hangingPunct="1">
              <a:defRPr/>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4.3 RSA</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963586" name="Picture 2"/>
          <p:cNvPicPr>
            <a:picLocks noChangeAspect="1" noChangeArrowheads="1"/>
          </p:cNvPicPr>
          <p:nvPr/>
        </p:nvPicPr>
        <p:blipFill>
          <a:blip r:embed="rId2" cstate="print"/>
          <a:srcRect/>
          <a:stretch>
            <a:fillRect/>
          </a:stretch>
        </p:blipFill>
        <p:spPr bwMode="auto">
          <a:xfrm>
            <a:off x="2743200" y="2564244"/>
            <a:ext cx="3810000" cy="4169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Rabin</a:t>
            </a:r>
            <a:r>
              <a:rPr lang="zh-CN" altLang="en-US" dirty="0" smtClean="0"/>
              <a:t>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00000"/>
              </a:lnSpc>
            </a:pPr>
            <a:r>
              <a:rPr lang="en-US" altLang="zh-CN" sz="2000" dirty="0" smtClean="0">
                <a:latin typeface="Times New Roman" pitchFamily="18" charset="0"/>
              </a:rPr>
              <a:t>RSA</a:t>
            </a:r>
            <a:r>
              <a:rPr lang="zh-CN" altLang="en-US" sz="2000" dirty="0" smtClean="0">
                <a:latin typeface="Times New Roman" pitchFamily="18" charset="0"/>
              </a:rPr>
              <a:t>密码体制破译</a:t>
            </a:r>
            <a:r>
              <a:rPr lang="en-US" altLang="zh-CN" sz="2000" dirty="0" smtClean="0">
                <a:latin typeface="Times New Roman" pitchFamily="18" charset="0"/>
              </a:rPr>
              <a:t>RSA</a:t>
            </a:r>
            <a:r>
              <a:rPr lang="zh-CN" altLang="en-US" sz="2000" dirty="0" smtClean="0">
                <a:latin typeface="Times New Roman" pitchFamily="18" charset="0"/>
              </a:rPr>
              <a:t>的难度不超过大整数的分解。但还不能证明破译</a:t>
            </a:r>
            <a:r>
              <a:rPr lang="en-US" altLang="zh-CN" sz="2000" dirty="0" smtClean="0">
                <a:latin typeface="Times New Roman" pitchFamily="18" charset="0"/>
              </a:rPr>
              <a:t>RSA</a:t>
            </a:r>
            <a:r>
              <a:rPr lang="zh-CN" altLang="en-US" sz="2000" dirty="0" smtClean="0">
                <a:latin typeface="Times New Roman" pitchFamily="18" charset="0"/>
              </a:rPr>
              <a:t>和分解大整数是等价的，虽然这一结论已得到普遍共识</a:t>
            </a:r>
          </a:p>
          <a:p>
            <a:pPr eaLnBrk="1" hangingPunct="1">
              <a:lnSpc>
                <a:spcPct val="100000"/>
              </a:lnSpc>
            </a:pPr>
            <a:r>
              <a:rPr lang="en-US" altLang="zh-CN" sz="2000" dirty="0" smtClean="0">
                <a:latin typeface="Times New Roman" pitchFamily="18" charset="0"/>
              </a:rPr>
              <a:t>Rabin</a:t>
            </a:r>
            <a:r>
              <a:rPr lang="zh-CN" altLang="en-US" sz="2000" dirty="0" smtClean="0">
                <a:latin typeface="Times New Roman" pitchFamily="18" charset="0"/>
              </a:rPr>
              <a:t>密码体制已被证明对该体制的破译等价于对大整数的分解</a:t>
            </a:r>
          </a:p>
          <a:p>
            <a:pPr eaLnBrk="1" hangingPunct="1">
              <a:lnSpc>
                <a:spcPct val="100000"/>
              </a:lnSpc>
            </a:pPr>
            <a:r>
              <a:rPr lang="en-US" altLang="zh-CN" sz="2000" dirty="0" smtClean="0">
                <a:latin typeface="Times New Roman" pitchFamily="18" charset="0"/>
              </a:rPr>
              <a:t>RSA</a:t>
            </a:r>
            <a:r>
              <a:rPr lang="zh-CN" altLang="en-US" sz="2000" dirty="0" smtClean="0">
                <a:latin typeface="Times New Roman" pitchFamily="18" charset="0"/>
              </a:rPr>
              <a:t>中选取的公开钥</a:t>
            </a:r>
            <a:r>
              <a:rPr lang="en-US" altLang="zh-CN" sz="2000" i="1" dirty="0" smtClean="0">
                <a:latin typeface="Times New Roman" pitchFamily="18" charset="0"/>
              </a:rPr>
              <a:t>e</a:t>
            </a:r>
            <a:r>
              <a:rPr lang="zh-CN" altLang="en-US" sz="2000" dirty="0" smtClean="0">
                <a:latin typeface="Times New Roman" pitchFamily="18" charset="0"/>
              </a:rPr>
              <a:t>满足</a:t>
            </a:r>
            <a:r>
              <a:rPr lang="en-US" altLang="zh-CN" sz="2000" dirty="0" smtClean="0">
                <a:latin typeface="Times New Roman" pitchFamily="18" charset="0"/>
              </a:rPr>
              <a:t>1&lt;</a:t>
            </a:r>
            <a:r>
              <a:rPr lang="en-US" altLang="zh-CN" sz="2000" i="1" dirty="0" smtClean="0">
                <a:latin typeface="Times New Roman" pitchFamily="18" charset="0"/>
              </a:rPr>
              <a:t>e</a:t>
            </a:r>
            <a:r>
              <a:rPr lang="en-US" altLang="zh-CN" sz="2000" dirty="0" smtClean="0">
                <a:latin typeface="Times New Roman" pitchFamily="18" charset="0"/>
              </a:rPr>
              <a:t>&lt;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solidFill>
                  <a:srgbClr val="0000FF"/>
                </a:solidFill>
                <a:latin typeface="Times New Roman" pitchFamily="18" charset="0"/>
              </a:rPr>
              <a:t>Rabin</a:t>
            </a:r>
            <a:r>
              <a:rPr lang="zh-CN" altLang="en-US" sz="2000" dirty="0" smtClean="0">
                <a:solidFill>
                  <a:srgbClr val="0000FF"/>
                </a:solidFill>
                <a:latin typeface="Times New Roman" pitchFamily="18" charset="0"/>
              </a:rPr>
              <a:t>密码体制则取</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=2</a:t>
            </a:r>
          </a:p>
          <a:p>
            <a:pPr eaLnBrk="1" hangingPunct="1">
              <a:lnSpc>
                <a:spcPct val="110000"/>
              </a:lnSpc>
            </a:pPr>
            <a:r>
              <a:rPr lang="en-US" altLang="zh-CN" sz="2000" dirty="0" smtClean="0">
                <a:latin typeface="Times New Roman" pitchFamily="18" charset="0"/>
              </a:rPr>
              <a:t>1. </a:t>
            </a:r>
            <a:r>
              <a:rPr lang="zh-CN" altLang="en-US" sz="2000" dirty="0" smtClean="0">
                <a:latin typeface="Times New Roman" pitchFamily="18" charset="0"/>
              </a:rPr>
              <a:t>密钥的产生</a:t>
            </a:r>
          </a:p>
          <a:p>
            <a:pPr lvl="1" eaLnBrk="1" hangingPunct="1">
              <a:lnSpc>
                <a:spcPct val="110000"/>
              </a:lnSpc>
            </a:pPr>
            <a:r>
              <a:rPr lang="zh-CN" altLang="en-US" sz="2000" dirty="0" smtClean="0">
                <a:latin typeface="Times New Roman" pitchFamily="18" charset="0"/>
              </a:rPr>
              <a:t>随机选择两个大素数</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q</a:t>
            </a:r>
            <a:r>
              <a:rPr lang="zh-CN" altLang="en-US" sz="2000" dirty="0" smtClean="0">
                <a:latin typeface="Times New Roman" pitchFamily="18" charset="0"/>
              </a:rPr>
              <a:t>，满足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≡3 mod 4</a:t>
            </a:r>
            <a:r>
              <a:rPr lang="zh-CN" altLang="en-US" sz="2000" dirty="0" smtClean="0">
                <a:latin typeface="Times New Roman" pitchFamily="18" charset="0"/>
              </a:rPr>
              <a:t>，</a:t>
            </a:r>
            <a:r>
              <a:rPr lang="en-US" altLang="zh-CN" sz="2000" dirty="0" smtClean="0">
                <a:latin typeface="Times New Roman" pitchFamily="18" charset="0"/>
              </a:rPr>
              <a:t>Blum</a:t>
            </a:r>
            <a:r>
              <a:rPr lang="zh-CN" altLang="en-US" sz="2000" dirty="0" smtClean="0">
                <a:latin typeface="Times New Roman" pitchFamily="18" charset="0"/>
              </a:rPr>
              <a:t>数，即这两个素数形式为</a:t>
            </a:r>
            <a:r>
              <a:rPr lang="en-US" altLang="zh-CN" sz="2000" dirty="0" smtClean="0">
                <a:latin typeface="Times New Roman" pitchFamily="18" charset="0"/>
              </a:rPr>
              <a:t>4</a:t>
            </a:r>
            <a:r>
              <a:rPr lang="en-US" altLang="zh-CN" sz="2000" i="1" dirty="0" smtClean="0">
                <a:latin typeface="Times New Roman" pitchFamily="18" charset="0"/>
              </a:rPr>
              <a:t>k</a:t>
            </a:r>
            <a:r>
              <a:rPr lang="en-US" altLang="zh-CN" sz="2000" dirty="0" smtClean="0">
                <a:latin typeface="Times New Roman" pitchFamily="18" charset="0"/>
              </a:rPr>
              <a:t>+3</a:t>
            </a:r>
            <a:r>
              <a:rPr lang="zh-CN" altLang="en-US" sz="2000" dirty="0" smtClean="0">
                <a:latin typeface="Times New Roman" pitchFamily="18" charset="0"/>
              </a:rPr>
              <a:t>；计算</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zh-CN" altLang="en-US" sz="2000" dirty="0" smtClean="0">
                <a:latin typeface="Times New Roman" pitchFamily="18" charset="0"/>
              </a:rPr>
              <a:t>。以</a:t>
            </a:r>
            <a:r>
              <a:rPr lang="en-US" altLang="zh-CN" sz="2000" i="1" dirty="0" smtClean="0">
                <a:latin typeface="Times New Roman" pitchFamily="18" charset="0"/>
              </a:rPr>
              <a:t>n</a:t>
            </a:r>
            <a:r>
              <a:rPr lang="zh-CN" altLang="en-US" sz="2000" dirty="0" smtClean="0">
                <a:latin typeface="Times New Roman" pitchFamily="18" charset="0"/>
              </a:rPr>
              <a:t>作为公开钥，</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q</a:t>
            </a:r>
            <a:r>
              <a:rPr lang="zh-CN" altLang="en-US" sz="2000" dirty="0" smtClean="0">
                <a:latin typeface="Times New Roman" pitchFamily="18" charset="0"/>
              </a:rPr>
              <a:t>作为秘密钥。</a:t>
            </a:r>
          </a:p>
          <a:p>
            <a:pPr eaLnBrk="1" hangingPunct="1">
              <a:lnSpc>
                <a:spcPct val="110000"/>
              </a:lnSpc>
            </a:pPr>
            <a:r>
              <a:rPr lang="en-US" altLang="zh-CN" sz="2000" dirty="0" smtClean="0">
                <a:latin typeface="Times New Roman" pitchFamily="18" charset="0"/>
              </a:rPr>
              <a:t>2. </a:t>
            </a:r>
            <a:r>
              <a:rPr lang="zh-CN" altLang="en-US" sz="2000" dirty="0" smtClean="0">
                <a:latin typeface="Times New Roman" pitchFamily="18" charset="0"/>
              </a:rPr>
              <a:t>加密： </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30000" dirty="0" smtClean="0">
                <a:latin typeface="Times New Roman" pitchFamily="18" charset="0"/>
              </a:rPr>
              <a:t>2</a:t>
            </a:r>
            <a:r>
              <a:rPr lang="en-US" altLang="zh-CN" sz="2000" dirty="0" smtClean="0">
                <a:latin typeface="Times New Roman" pitchFamily="18" charset="0"/>
              </a:rPr>
              <a:t> mod </a:t>
            </a:r>
            <a:r>
              <a:rPr lang="en-US" altLang="zh-CN" sz="2000" i="1" dirty="0"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其中</a:t>
            </a:r>
            <a:r>
              <a:rPr lang="en-US" altLang="zh-CN" sz="2000" dirty="0" smtClean="0">
                <a:latin typeface="Times New Roman" pitchFamily="18" charset="0"/>
              </a:rPr>
              <a:t>m</a:t>
            </a:r>
            <a:r>
              <a:rPr lang="zh-CN" altLang="en-US" sz="2000" dirty="0" smtClean="0">
                <a:latin typeface="Times New Roman" pitchFamily="18" charset="0"/>
              </a:rPr>
              <a:t>是明文分组，</a:t>
            </a:r>
            <a:r>
              <a:rPr lang="en-US" altLang="zh-CN" sz="2000" dirty="0" smtClean="0">
                <a:latin typeface="Times New Roman" pitchFamily="18" charset="0"/>
              </a:rPr>
              <a:t>c</a:t>
            </a:r>
            <a:r>
              <a:rPr lang="zh-CN" altLang="en-US" sz="2000" dirty="0" smtClean="0">
                <a:latin typeface="Times New Roman" pitchFamily="18" charset="0"/>
              </a:rPr>
              <a:t>是对应的密文分组。</a:t>
            </a:r>
          </a:p>
          <a:p>
            <a:pPr eaLnBrk="1" hangingPunct="1">
              <a:lnSpc>
                <a:spcPct val="110000"/>
              </a:lnSpc>
            </a:pPr>
            <a:r>
              <a:rPr lang="en-US" altLang="zh-CN" sz="2000" dirty="0" smtClean="0">
                <a:latin typeface="Times New Roman" pitchFamily="18" charset="0"/>
              </a:rPr>
              <a:t>3. </a:t>
            </a:r>
            <a:r>
              <a:rPr lang="zh-CN" altLang="en-US" sz="2000" dirty="0" smtClean="0">
                <a:latin typeface="Times New Roman" pitchFamily="18" charset="0"/>
              </a:rPr>
              <a:t>解密</a:t>
            </a:r>
          </a:p>
          <a:p>
            <a:pPr lvl="1" eaLnBrk="1" hangingPunct="1">
              <a:lnSpc>
                <a:spcPct val="110000"/>
              </a:lnSpc>
            </a:pPr>
            <a:r>
              <a:rPr lang="zh-CN" altLang="en-US" sz="2000" dirty="0" smtClean="0">
                <a:latin typeface="Times New Roman" pitchFamily="18" charset="0"/>
              </a:rPr>
              <a:t>解密就是求</a:t>
            </a:r>
            <a:r>
              <a:rPr lang="en-US" altLang="zh-CN" sz="2000" i="1" dirty="0" smtClean="0">
                <a:latin typeface="Times New Roman" pitchFamily="18" charset="0"/>
              </a:rPr>
              <a:t>c</a:t>
            </a:r>
            <a:r>
              <a:rPr lang="zh-CN" altLang="en-US" sz="2000" dirty="0" smtClean="0">
                <a:latin typeface="Times New Roman" pitchFamily="18" charset="0"/>
              </a:rPr>
              <a:t>模</a:t>
            </a:r>
            <a:r>
              <a:rPr lang="en-US" altLang="zh-CN" sz="2000" i="1" dirty="0" smtClean="0">
                <a:latin typeface="Times New Roman" pitchFamily="18" charset="0"/>
              </a:rPr>
              <a:t>n</a:t>
            </a:r>
            <a:r>
              <a:rPr lang="zh-CN" altLang="en-US" sz="2000" dirty="0" smtClean="0">
                <a:latin typeface="Times New Roman" pitchFamily="18" charset="0"/>
              </a:rPr>
              <a:t>的平方根，即解</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，因此，</a:t>
            </a:r>
            <a:r>
              <a:rPr lang="en-US" altLang="zh-CN" sz="2000" dirty="0" smtClean="0">
                <a:latin typeface="Times New Roman" pitchFamily="18" charset="0"/>
              </a:rPr>
              <a:t>Rabin</a:t>
            </a:r>
            <a:r>
              <a:rPr lang="zh-CN" altLang="en-US" sz="2000" dirty="0" smtClean="0">
                <a:latin typeface="Times New Roman" pitchFamily="18" charset="0"/>
              </a:rPr>
              <a:t>体制也被称为基于环上二次剩余困难性构造，由中国剩余定理知解该方程等价于解方程组</a:t>
            </a:r>
          </a:p>
          <a:p>
            <a:pPr eaLnBrk="1" hangingPunct="1">
              <a:lnSpc>
                <a:spcPct val="100000"/>
              </a:lnSpc>
            </a:pP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4.4 Rabin</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49250" name="Object 4"/>
          <p:cNvGraphicFramePr>
            <a:graphicFrameLocks noChangeAspect="1"/>
          </p:cNvGraphicFramePr>
          <p:nvPr/>
        </p:nvGraphicFramePr>
        <p:xfrm>
          <a:off x="2743200" y="5836138"/>
          <a:ext cx="1382712" cy="717062"/>
        </p:xfrm>
        <a:graphic>
          <a:graphicData uri="http://schemas.openxmlformats.org/presentationml/2006/ole">
            <p:oleObj spid="_x0000_s949250" name="公式" r:id="rId3" imgW="939600" imgH="4824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Rabin</a:t>
            </a:r>
            <a:r>
              <a:rPr lang="zh-CN" altLang="en-US" dirty="0" smtClean="0"/>
              <a:t>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lvl="1" eaLnBrk="1" hangingPunct="1"/>
            <a:r>
              <a:rPr lang="zh-CN" altLang="en-US" sz="2000" dirty="0" smtClean="0">
                <a:latin typeface="Times New Roman" pitchFamily="18" charset="0"/>
              </a:rPr>
              <a:t>由于</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≡3 mod 4</a:t>
            </a:r>
            <a:r>
              <a:rPr lang="zh-CN" altLang="en-US" sz="2000" dirty="0" smtClean="0">
                <a:latin typeface="Times New Roman" pitchFamily="18" charset="0"/>
              </a:rPr>
              <a:t>，方程组的解可容易地求出，其中每个方程都有两个解，即 </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dirty="0" smtClean="0">
                <a:latin typeface="Times New Roman" pitchFamily="18" charset="0"/>
              </a:rPr>
              <a:t> </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经过组合可得</a:t>
            </a:r>
            <a:r>
              <a:rPr lang="en-US" altLang="zh-CN" sz="2000" dirty="0" smtClean="0">
                <a:latin typeface="Times New Roman" pitchFamily="18" charset="0"/>
              </a:rPr>
              <a:t>4</a:t>
            </a:r>
            <a:r>
              <a:rPr lang="zh-CN" altLang="en-US" sz="2000" dirty="0" smtClean="0">
                <a:latin typeface="Times New Roman" pitchFamily="18" charset="0"/>
              </a:rPr>
              <a:t>个同余方程组</a:t>
            </a:r>
          </a:p>
          <a:p>
            <a:pPr lvl="1" eaLnBrk="1" hangingPunct="1">
              <a:lnSpc>
                <a:spcPct val="150000"/>
              </a:lnSpc>
            </a:pPr>
            <a:r>
              <a:rPr lang="zh-CN" altLang="en-US" sz="2000" dirty="0" smtClean="0">
                <a:latin typeface="Times New Roman" pitchFamily="18" charset="0"/>
              </a:rPr>
              <a:t>                       ，                      ，                          ，    </a:t>
            </a:r>
          </a:p>
          <a:p>
            <a:pPr lvl="1" eaLnBrk="1" hangingPunct="1"/>
            <a:r>
              <a:rPr lang="zh-CN" altLang="en-US" sz="2000" dirty="0" smtClean="0">
                <a:latin typeface="Times New Roman" pitchFamily="18" charset="0"/>
              </a:rPr>
              <a:t>由中国剩余定理可解出每一方程组的解，</a:t>
            </a:r>
            <a:r>
              <a:rPr lang="zh-CN" altLang="en-US" sz="2000" dirty="0" smtClean="0">
                <a:solidFill>
                  <a:srgbClr val="0000FF"/>
                </a:solidFill>
                <a:latin typeface="Times New Roman" pitchFamily="18" charset="0"/>
              </a:rPr>
              <a:t>共有</a:t>
            </a:r>
            <a:r>
              <a:rPr lang="en-US" altLang="zh-CN" sz="2000" dirty="0" smtClean="0">
                <a:solidFill>
                  <a:srgbClr val="0000FF"/>
                </a:solidFill>
                <a:latin typeface="Times New Roman" pitchFamily="18" charset="0"/>
              </a:rPr>
              <a:t>4</a:t>
            </a:r>
            <a:r>
              <a:rPr lang="zh-CN" altLang="en-US" sz="2000" dirty="0" smtClean="0">
                <a:solidFill>
                  <a:srgbClr val="0000FF"/>
                </a:solidFill>
                <a:latin typeface="Times New Roman" pitchFamily="18" charset="0"/>
              </a:rPr>
              <a:t>个，即每一密文对应的明文不惟一</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为了有效地确定明文</a:t>
            </a:r>
            <a:r>
              <a:rPr lang="en-US" altLang="zh-CN" sz="2000" dirty="0" smtClean="0">
                <a:latin typeface="Times New Roman" pitchFamily="18" charset="0"/>
              </a:rPr>
              <a:t>,</a:t>
            </a:r>
            <a:r>
              <a:rPr lang="zh-CN" altLang="en-US" sz="2000" dirty="0" smtClean="0">
                <a:latin typeface="Times New Roman" pitchFamily="18" charset="0"/>
              </a:rPr>
              <a:t>可在</a:t>
            </a:r>
            <a:r>
              <a:rPr lang="en-US" altLang="zh-CN" sz="2000" dirty="0" smtClean="0">
                <a:latin typeface="Times New Roman" pitchFamily="18" charset="0"/>
              </a:rPr>
              <a:t>m</a:t>
            </a:r>
            <a:r>
              <a:rPr lang="zh-CN" altLang="en-US" sz="2000" dirty="0" smtClean="0">
                <a:latin typeface="Times New Roman" pitchFamily="18" charset="0"/>
              </a:rPr>
              <a:t>中加入某些信息</a:t>
            </a:r>
            <a:r>
              <a:rPr lang="en-US" altLang="zh-CN" sz="2000" dirty="0" smtClean="0">
                <a:latin typeface="Times New Roman" pitchFamily="18" charset="0"/>
              </a:rPr>
              <a:t>,</a:t>
            </a:r>
            <a:r>
              <a:rPr lang="zh-CN" altLang="en-US" sz="2000" dirty="0" smtClean="0">
                <a:latin typeface="Times New Roman" pitchFamily="18" charset="0"/>
              </a:rPr>
              <a:t>如发送者的身份号、接收者的身份号、日期、时间等。</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当</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≡3 mod 4</a:t>
            </a:r>
            <a:r>
              <a:rPr lang="zh-CN" altLang="en-US" sz="2000" dirty="0" smtClean="0">
                <a:latin typeface="Times New Roman" pitchFamily="18" charset="0"/>
              </a:rPr>
              <a:t>时，两个方程的平方根</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a:t>
            </a:r>
            <a:r>
              <a:rPr lang="en-US" altLang="zh-CN" sz="2000" dirty="0" smtClean="0">
                <a:latin typeface="Times New Roman" pitchFamily="18" charset="0"/>
                <a:sym typeface="Symbol"/>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zh-CN" altLang="en-US" sz="2000" dirty="0" smtClean="0">
                <a:latin typeface="Times New Roman" pitchFamily="18" charset="0"/>
              </a:rPr>
              <a:t>易于求出</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因</a:t>
            </a:r>
            <a:r>
              <a:rPr lang="en-US" altLang="zh-CN" sz="2000" i="1" dirty="0" smtClean="0">
                <a:latin typeface="Times New Roman" pitchFamily="18" charset="0"/>
              </a:rPr>
              <a:t>c</a:t>
            </a:r>
            <a:r>
              <a:rPr lang="zh-CN" altLang="en-US" sz="2000" dirty="0" smtClean="0">
                <a:latin typeface="Times New Roman" pitchFamily="18" charset="0"/>
              </a:rPr>
              <a:t>是模</a:t>
            </a:r>
            <a:r>
              <a:rPr lang="en-US" altLang="zh-CN" sz="2000" i="1" dirty="0" smtClean="0">
                <a:latin typeface="Times New Roman" pitchFamily="18" charset="0"/>
              </a:rPr>
              <a:t>p</a:t>
            </a:r>
            <a:r>
              <a:rPr lang="zh-CN" altLang="en-US" sz="2000" dirty="0" smtClean="0">
                <a:latin typeface="Times New Roman" pitchFamily="18" charset="0"/>
              </a:rPr>
              <a:t>的平方剩余，故        ≡</a:t>
            </a:r>
            <a:r>
              <a:rPr lang="en-US" altLang="zh-CN" sz="2000" i="1" dirty="0" smtClean="0">
                <a:latin typeface="Times New Roman" pitchFamily="18" charset="0"/>
              </a:rPr>
              <a:t>c</a:t>
            </a:r>
            <a:r>
              <a:rPr lang="en-US" altLang="zh-CN" sz="2000" baseline="30000" dirty="0" smtClean="0">
                <a:latin typeface="Times New Roman" pitchFamily="18" charset="0"/>
              </a:rPr>
              <a:t>(</a:t>
            </a:r>
            <a:r>
              <a:rPr lang="en-US" altLang="zh-CN" sz="2000" i="1" baseline="30000" dirty="0" smtClean="0">
                <a:latin typeface="Times New Roman" pitchFamily="18" charset="0"/>
              </a:rPr>
              <a:t>p</a:t>
            </a:r>
            <a:r>
              <a:rPr lang="en-US" altLang="zh-CN" sz="2000" baseline="30000" dirty="0" smtClean="0">
                <a:latin typeface="Times New Roman" pitchFamily="18" charset="0"/>
              </a:rPr>
              <a:t>-1)/2</a:t>
            </a:r>
            <a:r>
              <a:rPr lang="en-US" altLang="zh-CN" sz="2000" dirty="0" smtClean="0">
                <a:latin typeface="Times New Roman" pitchFamily="18" charset="0"/>
              </a:rPr>
              <a:t>≡1 mod </a:t>
            </a:r>
            <a:r>
              <a:rPr lang="en-US" altLang="zh-CN" sz="2000" i="1" dirty="0" smtClean="0">
                <a:latin typeface="Times New Roman" pitchFamily="18" charset="0"/>
              </a:rPr>
              <a:t>p</a:t>
            </a:r>
            <a:r>
              <a:rPr lang="zh-CN" altLang="en-US" sz="2000" dirty="0" smtClean="0">
                <a:latin typeface="Times New Roman" pitchFamily="18" charset="0"/>
              </a:rPr>
              <a:t>，易于验证</a:t>
            </a:r>
            <a:r>
              <a:rPr lang="en-US" altLang="zh-CN" sz="2000" dirty="0" smtClean="0">
                <a:latin typeface="Times New Roman" pitchFamily="18" charset="0"/>
                <a:sym typeface="Symbol"/>
              </a:rPr>
              <a:t>         </a:t>
            </a:r>
            <a:r>
              <a:rPr lang="zh-CN" altLang="en-US" sz="2000" dirty="0" smtClean="0">
                <a:latin typeface="Times New Roman" pitchFamily="18" charset="0"/>
                <a:sym typeface="Symbol"/>
              </a:rPr>
              <a:t>即为方程</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的两个根，同理</a:t>
            </a:r>
            <a:r>
              <a:rPr lang="en-US" altLang="zh-CN" sz="2000" dirty="0" smtClean="0">
                <a:latin typeface="Times New Roman" pitchFamily="18" charset="0"/>
                <a:sym typeface="Symbol"/>
              </a:rPr>
              <a:t>         </a:t>
            </a:r>
            <a:r>
              <a:rPr lang="zh-CN" altLang="en-US" sz="2000" dirty="0" smtClean="0">
                <a:latin typeface="Times New Roman" pitchFamily="18" charset="0"/>
                <a:sym typeface="Symbol"/>
              </a:rPr>
              <a:t>即为方程</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的两个平方根</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4.4 Rabin</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50275" name="Object 4"/>
          <p:cNvGraphicFramePr>
            <a:graphicFrameLocks noChangeAspect="1"/>
          </p:cNvGraphicFramePr>
          <p:nvPr/>
        </p:nvGraphicFramePr>
        <p:xfrm>
          <a:off x="1104900" y="2219325"/>
          <a:ext cx="1525588" cy="727075"/>
        </p:xfrm>
        <a:graphic>
          <a:graphicData uri="http://schemas.openxmlformats.org/presentationml/2006/ole">
            <p:oleObj spid="_x0000_s950275" name="公式" r:id="rId3" imgW="990360" imgH="469800" progId="Equation.3">
              <p:embed/>
            </p:oleObj>
          </a:graphicData>
        </a:graphic>
      </p:graphicFrame>
      <p:graphicFrame>
        <p:nvGraphicFramePr>
          <p:cNvPr id="950276" name="Object 6"/>
          <p:cNvGraphicFramePr>
            <a:graphicFrameLocks noChangeAspect="1"/>
          </p:cNvGraphicFramePr>
          <p:nvPr/>
        </p:nvGraphicFramePr>
        <p:xfrm>
          <a:off x="2714625" y="2209800"/>
          <a:ext cx="1581150" cy="700088"/>
        </p:xfrm>
        <a:graphic>
          <a:graphicData uri="http://schemas.openxmlformats.org/presentationml/2006/ole">
            <p:oleObj spid="_x0000_s950276" name="公式" r:id="rId4" imgW="1066680" imgH="469800" progId="Equation.3">
              <p:embed/>
            </p:oleObj>
          </a:graphicData>
        </a:graphic>
      </p:graphicFrame>
      <p:graphicFrame>
        <p:nvGraphicFramePr>
          <p:cNvPr id="950277" name="Object 8"/>
          <p:cNvGraphicFramePr>
            <a:graphicFrameLocks noChangeAspect="1"/>
          </p:cNvGraphicFramePr>
          <p:nvPr/>
        </p:nvGraphicFramePr>
        <p:xfrm>
          <a:off x="4432300" y="2219325"/>
          <a:ext cx="1739900" cy="745881"/>
        </p:xfrm>
        <a:graphic>
          <a:graphicData uri="http://schemas.openxmlformats.org/presentationml/2006/ole">
            <p:oleObj spid="_x0000_s950277" name="公式" r:id="rId5" imgW="1104840" imgH="469800" progId="Equation.3">
              <p:embed/>
            </p:oleObj>
          </a:graphicData>
        </a:graphic>
      </p:graphicFrame>
      <p:graphicFrame>
        <p:nvGraphicFramePr>
          <p:cNvPr id="950278" name="Object 10"/>
          <p:cNvGraphicFramePr>
            <a:graphicFrameLocks noChangeAspect="1"/>
          </p:cNvGraphicFramePr>
          <p:nvPr/>
        </p:nvGraphicFramePr>
        <p:xfrm>
          <a:off x="6283325" y="2219325"/>
          <a:ext cx="1758950" cy="769938"/>
        </p:xfrm>
        <a:graphic>
          <a:graphicData uri="http://schemas.openxmlformats.org/presentationml/2006/ole">
            <p:oleObj spid="_x0000_s950278" name="公式" r:id="rId6" imgW="1079280" imgH="469800" progId="Equation.3">
              <p:embed/>
            </p:oleObj>
          </a:graphicData>
        </a:graphic>
      </p:graphicFrame>
      <p:graphicFrame>
        <p:nvGraphicFramePr>
          <p:cNvPr id="950279" name="Object 4"/>
          <p:cNvGraphicFramePr>
            <a:graphicFrameLocks noChangeAspect="1"/>
          </p:cNvGraphicFramePr>
          <p:nvPr/>
        </p:nvGraphicFramePr>
        <p:xfrm>
          <a:off x="3962400" y="5095875"/>
          <a:ext cx="414145" cy="619125"/>
        </p:xfrm>
        <a:graphic>
          <a:graphicData uri="http://schemas.openxmlformats.org/presentationml/2006/ole">
            <p:oleObj spid="_x0000_s950279" name="公式" r:id="rId7" imgW="317160" imgH="469800" progId="Equation.3">
              <p:embed/>
            </p:oleObj>
          </a:graphicData>
        </a:graphic>
      </p:graphicFrame>
      <p:graphicFrame>
        <p:nvGraphicFramePr>
          <p:cNvPr id="950281" name="Object 10"/>
          <p:cNvGraphicFramePr>
            <a:graphicFrameLocks noChangeAspect="1"/>
          </p:cNvGraphicFramePr>
          <p:nvPr/>
        </p:nvGraphicFramePr>
        <p:xfrm>
          <a:off x="7626350" y="5105400"/>
          <a:ext cx="527050" cy="555625"/>
        </p:xfrm>
        <a:graphic>
          <a:graphicData uri="http://schemas.openxmlformats.org/presentationml/2006/ole">
            <p:oleObj spid="_x0000_s950281" name="公式" r:id="rId8" imgW="304560" imgH="317160" progId="Equation.3">
              <p:embed/>
            </p:oleObj>
          </a:graphicData>
        </a:graphic>
      </p:graphicFrame>
      <p:graphicFrame>
        <p:nvGraphicFramePr>
          <p:cNvPr id="950283" name="Object 16"/>
          <p:cNvGraphicFramePr>
            <a:graphicFrameLocks noChangeAspect="1"/>
          </p:cNvGraphicFramePr>
          <p:nvPr/>
        </p:nvGraphicFramePr>
        <p:xfrm>
          <a:off x="5105400" y="5486400"/>
          <a:ext cx="490340" cy="533400"/>
        </p:xfrm>
        <a:graphic>
          <a:graphicData uri="http://schemas.openxmlformats.org/presentationml/2006/ole">
            <p:oleObj spid="_x0000_s950283" name="公式" r:id="rId9" imgW="291960" imgH="317160" progId="Equation.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Rabin</a:t>
            </a:r>
            <a:r>
              <a:rPr lang="zh-CN" altLang="en-US" dirty="0" smtClean="0"/>
              <a:t>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10000"/>
              </a:lnSpc>
            </a:pPr>
            <a:r>
              <a:rPr lang="zh-CN" altLang="en-US" sz="2400" dirty="0" smtClean="0">
                <a:latin typeface="Times New Roman" pitchFamily="18" charset="0"/>
              </a:rPr>
              <a:t>由以前知识知，求解方程</a:t>
            </a:r>
            <a:r>
              <a:rPr lang="en-US" altLang="zh-CN" sz="2400" i="1" dirty="0" smtClean="0">
                <a:latin typeface="Times New Roman" pitchFamily="18" charset="0"/>
              </a:rPr>
              <a:t>x</a:t>
            </a:r>
            <a:r>
              <a:rPr lang="en-US" altLang="zh-CN" sz="2400" baseline="30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dirty="0" smtClean="0">
                <a:latin typeface="Times New Roman" pitchFamily="18" charset="0"/>
              </a:rPr>
              <a:t> mod </a:t>
            </a:r>
            <a:r>
              <a:rPr lang="en-US" altLang="zh-CN" sz="2400" i="1" dirty="0" smtClean="0">
                <a:latin typeface="Times New Roman" pitchFamily="18" charset="0"/>
              </a:rPr>
              <a:t>n</a:t>
            </a:r>
            <a:r>
              <a:rPr lang="zh-CN" altLang="en-US" sz="2400" dirty="0" smtClean="0">
                <a:latin typeface="Times New Roman" pitchFamily="18" charset="0"/>
              </a:rPr>
              <a:t>与分解</a:t>
            </a:r>
            <a:r>
              <a:rPr lang="en-US" altLang="zh-CN" sz="2400" i="1" dirty="0" smtClean="0">
                <a:latin typeface="Times New Roman" pitchFamily="18" charset="0"/>
              </a:rPr>
              <a:t>n</a:t>
            </a:r>
            <a:r>
              <a:rPr lang="zh-CN" altLang="en-US" sz="2400" dirty="0" smtClean="0">
                <a:latin typeface="Times New Roman" pitchFamily="18" charset="0"/>
              </a:rPr>
              <a:t>是等价的，所以破译</a:t>
            </a:r>
            <a:r>
              <a:rPr lang="en-US" altLang="zh-CN" sz="2400" dirty="0" smtClean="0">
                <a:latin typeface="Times New Roman" pitchFamily="18" charset="0"/>
              </a:rPr>
              <a:t>Rabin</a:t>
            </a:r>
            <a:r>
              <a:rPr lang="zh-CN" altLang="en-US" sz="2400" dirty="0" smtClean="0">
                <a:latin typeface="Times New Roman" pitchFamily="18" charset="0"/>
              </a:rPr>
              <a:t>密码体制的困难程度等价于大整数</a:t>
            </a:r>
            <a:r>
              <a:rPr lang="en-US" altLang="zh-CN" sz="2400" i="1" dirty="0" smtClean="0">
                <a:latin typeface="Times New Roman" pitchFamily="18" charset="0"/>
              </a:rPr>
              <a:t>n</a:t>
            </a:r>
            <a:r>
              <a:rPr lang="zh-CN" altLang="en-US" sz="2400" dirty="0" smtClean="0">
                <a:latin typeface="Times New Roman" pitchFamily="18" charset="0"/>
              </a:rPr>
              <a:t>的分解。</a:t>
            </a:r>
            <a:endParaRPr lang="en-US" altLang="zh-CN" sz="2400" dirty="0" smtClean="0">
              <a:latin typeface="Times New Roman" pitchFamily="18" charset="0"/>
            </a:endParaRPr>
          </a:p>
          <a:p>
            <a:r>
              <a:rPr lang="en-US" altLang="zh-CN" sz="2400" dirty="0" smtClean="0"/>
              <a:t>Rabin</a:t>
            </a:r>
            <a:r>
              <a:rPr lang="zh-CN" altLang="en-US" sz="2400" dirty="0" smtClean="0"/>
              <a:t>密码在选择密文攻击</a:t>
            </a:r>
            <a:r>
              <a:rPr lang="en-US" altLang="zh-CN" sz="2400" dirty="0" smtClean="0"/>
              <a:t>CCA</a:t>
            </a:r>
            <a:r>
              <a:rPr lang="zh-CN" altLang="en-US" sz="2400" dirty="0" smtClean="0"/>
              <a:t>下是不安全的。</a:t>
            </a:r>
            <a:endParaRPr lang="en-US" altLang="zh-CN" sz="2400" dirty="0" smtClean="0"/>
          </a:p>
          <a:p>
            <a:pPr lvl="1"/>
            <a:r>
              <a:rPr lang="zh-CN" altLang="en-US" sz="2000" dirty="0" smtClean="0">
                <a:latin typeface="Times New Roman" pitchFamily="18" charset="0"/>
                <a:cs typeface="Times New Roman" pitchFamily="18" charset="0"/>
              </a:rPr>
              <a:t>二次剩余有四个根分成两组</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sym typeface="Symbol"/>
              </a:rPr>
              <a:t>，如果每组中分别获得一个，则可分解模</a:t>
            </a:r>
            <a:r>
              <a:rPr lang="en-US" altLang="zh-CN" sz="2000" i="1" dirty="0" smtClean="0">
                <a:latin typeface="Times New Roman" pitchFamily="18" charset="0"/>
                <a:cs typeface="Times New Roman" pitchFamily="18" charset="0"/>
                <a:sym typeface="Symbol"/>
              </a:rPr>
              <a:t>n</a:t>
            </a:r>
            <a:r>
              <a:rPr lang="zh-CN" altLang="en-US" sz="2000" dirty="0" smtClean="0">
                <a:latin typeface="Times New Roman" pitchFamily="18" charset="0"/>
                <a:cs typeface="Times New Roman" pitchFamily="18" charset="0"/>
                <a:sym typeface="Symbol"/>
              </a:rPr>
              <a:t>，这是因为</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1</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 mod </a:t>
            </a:r>
            <a:r>
              <a:rPr lang="en-US" altLang="zh-CN" sz="2000" i="1" dirty="0" smtClean="0">
                <a:latin typeface="Times New Roman" pitchFamily="18" charset="0"/>
                <a:cs typeface="Times New Roman" pitchFamily="18" charset="0"/>
                <a:sym typeface="Symbol"/>
              </a:rPr>
              <a:t>n</a:t>
            </a:r>
            <a:r>
              <a:rPr lang="zh-CN" altLang="en-US" sz="2000" dirty="0" smtClean="0">
                <a:latin typeface="Times New Roman" pitchFamily="18" charset="0"/>
                <a:cs typeface="Times New Roman" pitchFamily="18" charset="0"/>
                <a:sym typeface="Symbol"/>
              </a:rPr>
              <a:t>，即</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1</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 =</a:t>
            </a:r>
            <a:r>
              <a:rPr lang="en-US" altLang="zh-CN" sz="2000" i="1" dirty="0" err="1" smtClean="0">
                <a:latin typeface="Times New Roman" pitchFamily="18" charset="0"/>
                <a:cs typeface="Times New Roman" pitchFamily="18" charset="0"/>
                <a:sym typeface="Symbol"/>
              </a:rPr>
              <a:t>kn</a:t>
            </a:r>
            <a:r>
              <a:rPr lang="zh-CN" altLang="en-US" sz="2000" dirty="0" smtClean="0">
                <a:latin typeface="Times New Roman" pitchFamily="18" charset="0"/>
                <a:cs typeface="Times New Roman" pitchFamily="18" charset="0"/>
                <a:sym typeface="Symbol"/>
              </a:rPr>
              <a:t>，从而</a:t>
            </a:r>
            <a:r>
              <a:rPr lang="en-US" altLang="zh-CN" sz="2000" dirty="0" err="1" smtClean="0">
                <a:latin typeface="Times New Roman" pitchFamily="18" charset="0"/>
                <a:cs typeface="Times New Roman" pitchFamily="18" charset="0"/>
                <a:sym typeface="Symbol"/>
              </a:rPr>
              <a:t>gcd</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n</a:t>
            </a:r>
            <a:r>
              <a:rPr lang="en-US" altLang="zh-CN" sz="2000" dirty="0" smtClean="0">
                <a:latin typeface="Times New Roman" pitchFamily="18" charset="0"/>
                <a:cs typeface="Times New Roman" pitchFamily="18" charset="0"/>
                <a:sym typeface="Symbol"/>
              </a:rPr>
              <a:t>)</a:t>
            </a:r>
            <a:r>
              <a:rPr lang="zh-CN" altLang="en-US" sz="2000" dirty="0" smtClean="0">
                <a:latin typeface="Times New Roman" pitchFamily="18" charset="0"/>
                <a:cs typeface="Times New Roman" pitchFamily="18" charset="0"/>
                <a:sym typeface="Symbol"/>
              </a:rPr>
              <a:t>应该恢复</a:t>
            </a:r>
            <a:r>
              <a:rPr lang="en-US" altLang="zh-CN" sz="2000" i="1" dirty="0" smtClean="0">
                <a:latin typeface="Times New Roman" pitchFamily="18" charset="0"/>
                <a:cs typeface="Times New Roman" pitchFamily="18" charset="0"/>
                <a:sym typeface="Symbol"/>
              </a:rPr>
              <a:t>p</a:t>
            </a:r>
            <a:r>
              <a:rPr lang="zh-CN" altLang="en-US" sz="2000" dirty="0" smtClean="0">
                <a:latin typeface="Times New Roman" pitchFamily="18" charset="0"/>
                <a:cs typeface="Times New Roman" pitchFamily="18" charset="0"/>
                <a:sym typeface="Symbol"/>
              </a:rPr>
              <a:t>和</a:t>
            </a:r>
            <a:r>
              <a:rPr lang="en-US" altLang="zh-CN" sz="2000" i="1" dirty="0" smtClean="0">
                <a:latin typeface="Times New Roman" pitchFamily="18" charset="0"/>
                <a:cs typeface="Times New Roman" pitchFamily="18" charset="0"/>
                <a:sym typeface="Symbol"/>
              </a:rPr>
              <a:t>q</a:t>
            </a:r>
            <a:r>
              <a:rPr lang="zh-CN" altLang="en-US" sz="2000" dirty="0" smtClean="0">
                <a:latin typeface="Times New Roman" pitchFamily="18" charset="0"/>
                <a:cs typeface="Times New Roman" pitchFamily="18" charset="0"/>
                <a:sym typeface="Symbol"/>
              </a:rPr>
              <a:t>其中的一个</a:t>
            </a:r>
            <a:endParaRPr lang="en-US" altLang="zh-CN" sz="2000" dirty="0" smtClean="0">
              <a:latin typeface="Times New Roman" pitchFamily="18" charset="0"/>
              <a:cs typeface="Times New Roman" pitchFamily="18" charset="0"/>
              <a:sym typeface="Symbol"/>
            </a:endParaRPr>
          </a:p>
          <a:p>
            <a:pPr lvl="1"/>
            <a:r>
              <a:rPr lang="zh-CN" altLang="en-US" sz="2000" dirty="0" smtClean="0">
                <a:latin typeface="Times New Roman" pitchFamily="18" charset="0"/>
                <a:cs typeface="Times New Roman" pitchFamily="18" charset="0"/>
                <a:sym typeface="Symbol"/>
              </a:rPr>
              <a:t>如果敌手控制解密机，那么随机选一个</a:t>
            </a:r>
            <a:r>
              <a:rPr lang="en-US" altLang="zh-CN" sz="2000" i="1" dirty="0" smtClean="0">
                <a:latin typeface="Times New Roman" pitchFamily="18" charset="0"/>
                <a:cs typeface="Times New Roman" pitchFamily="18" charset="0"/>
                <a:sym typeface="Symbol"/>
              </a:rPr>
              <a:t>x</a:t>
            </a:r>
            <a:r>
              <a:rPr lang="zh-CN" altLang="en-US" sz="2000" dirty="0" smtClean="0">
                <a:latin typeface="Times New Roman" pitchFamily="18" charset="0"/>
                <a:cs typeface="Times New Roman" pitchFamily="18" charset="0"/>
                <a:sym typeface="Symbol"/>
              </a:rPr>
              <a:t>加密后给解密机，解密机解密出</a:t>
            </a:r>
            <a:r>
              <a:rPr lang="en-US" altLang="zh-CN" sz="2000" i="1" dirty="0" smtClean="0">
                <a:latin typeface="Times New Roman" pitchFamily="18" charset="0"/>
                <a:cs typeface="Times New Roman" pitchFamily="18" charset="0"/>
                <a:sym typeface="Symbol"/>
              </a:rPr>
              <a:t>x</a:t>
            </a:r>
            <a:r>
              <a:rPr lang="en-US" altLang="zh-CN" sz="2000" dirty="0" smtClean="0">
                <a:latin typeface="Times New Roman" pitchFamily="18" charset="0"/>
                <a:cs typeface="Times New Roman" pitchFamily="18" charset="0"/>
                <a:sym typeface="Symbol"/>
              </a:rPr>
              <a:t></a:t>
            </a:r>
            <a:r>
              <a:rPr lang="zh-CN" altLang="en-US" sz="2000" dirty="0" smtClean="0">
                <a:latin typeface="Times New Roman" pitchFamily="18" charset="0"/>
                <a:cs typeface="Times New Roman" pitchFamily="18" charset="0"/>
                <a:sym typeface="Symbol"/>
              </a:rPr>
              <a:t>返回，若</a:t>
            </a:r>
            <a:r>
              <a:rPr lang="en-US" altLang="zh-CN" sz="2000" i="1" dirty="0" smtClean="0">
                <a:latin typeface="Times New Roman" pitchFamily="18" charset="0"/>
                <a:cs typeface="Times New Roman" pitchFamily="18" charset="0"/>
                <a:sym typeface="Symbol"/>
              </a:rPr>
              <a:t>x</a:t>
            </a:r>
            <a:r>
              <a:rPr lang="en-US" altLang="zh-CN" sz="2000" dirty="0" smtClean="0">
                <a:latin typeface="Times New Roman" pitchFamily="18" charset="0"/>
                <a:cs typeface="Times New Roman" pitchFamily="18" charset="0"/>
                <a:sym typeface="Symbol"/>
              </a:rPr>
              <a:t> </a:t>
            </a:r>
            <a:r>
              <a:rPr lang="zh-CN" altLang="en-US"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x</a:t>
            </a:r>
            <a:r>
              <a:rPr lang="zh-CN" altLang="en-US" sz="2000" dirty="0" smtClean="0">
                <a:latin typeface="Times New Roman" pitchFamily="18" charset="0"/>
                <a:cs typeface="Times New Roman" pitchFamily="18" charset="0"/>
                <a:sym typeface="Symbol"/>
              </a:rPr>
              <a:t>则完成了攻击</a:t>
            </a:r>
            <a:endParaRPr lang="en-US" altLang="zh-CN" sz="2000" dirty="0" smtClean="0">
              <a:latin typeface="Times New Roman" pitchFamily="18" charset="0"/>
              <a:cs typeface="Times New Roman" pitchFamily="18" charset="0"/>
              <a:sym typeface="Symbol"/>
            </a:endParaRPr>
          </a:p>
          <a:p>
            <a:pPr marL="342900" lvl="1" indent="-342900">
              <a:buClr>
                <a:schemeClr val="tx2"/>
              </a:buClr>
              <a:buFont typeface="Wingdings" pitchFamily="2" charset="2"/>
              <a:buChar char="Ü"/>
            </a:pPr>
            <a:r>
              <a:rPr lang="zh-CN" altLang="en-US" dirty="0" smtClean="0">
                <a:latin typeface="Times New Roman" pitchFamily="18" charset="0"/>
                <a:cs typeface="Times New Roman" pitchFamily="18" charset="0"/>
              </a:rPr>
              <a:t>和</a:t>
            </a:r>
            <a:r>
              <a:rPr lang="en-US" altLang="zh-CN" dirty="0" smtClean="0">
                <a:latin typeface="Times New Roman" pitchFamily="18" charset="0"/>
                <a:cs typeface="Times New Roman" pitchFamily="18" charset="0"/>
              </a:rPr>
              <a:t>RSA</a:t>
            </a:r>
            <a:r>
              <a:rPr lang="zh-CN" altLang="en-US" dirty="0" smtClean="0">
                <a:latin typeface="Times New Roman" pitchFamily="18" charset="0"/>
                <a:cs typeface="Times New Roman" pitchFamily="18" charset="0"/>
              </a:rPr>
              <a:t>一样，安全的</a:t>
            </a:r>
            <a:r>
              <a:rPr lang="en-US" altLang="zh-CN" dirty="0" smtClean="0">
                <a:latin typeface="Times New Roman" pitchFamily="18" charset="0"/>
                <a:cs typeface="Times New Roman" pitchFamily="18" charset="0"/>
              </a:rPr>
              <a:t>Rabin</a:t>
            </a:r>
            <a:r>
              <a:rPr lang="zh-CN" altLang="en-US" dirty="0" smtClean="0">
                <a:latin typeface="Times New Roman" pitchFamily="18" charset="0"/>
                <a:cs typeface="Times New Roman" pitchFamily="18" charset="0"/>
              </a:rPr>
              <a:t>算法也必须对消息进行</a:t>
            </a:r>
            <a:r>
              <a:rPr lang="en-US" altLang="zh-CN" dirty="0" smtClean="0">
                <a:latin typeface="Times New Roman" pitchFamily="18" charset="0"/>
                <a:cs typeface="Times New Roman" pitchFamily="18" charset="0"/>
              </a:rPr>
              <a:t>padding</a:t>
            </a:r>
          </a:p>
          <a:p>
            <a:pPr marL="342900" lvl="1" indent="-342900">
              <a:buClr>
                <a:schemeClr val="tx2"/>
              </a:buClr>
              <a:buFont typeface="Wingdings" pitchFamily="2" charset="2"/>
              <a:buChar char="Ü"/>
            </a:pPr>
            <a:r>
              <a:rPr lang="zh-CN" altLang="en-US" dirty="0" smtClean="0">
                <a:latin typeface="Times New Roman" pitchFamily="18" charset="0"/>
                <a:cs typeface="Times New Roman" pitchFamily="18" charset="0"/>
              </a:rPr>
              <a:t>明文消息空间太小时，消息需要填充</a:t>
            </a:r>
            <a:endParaRPr lang="en-US" altLang="zh-CN" dirty="0" smtClean="0">
              <a:latin typeface="Times New Roman" pitchFamily="18" charset="0"/>
              <a:cs typeface="Times New Roman" pitchFamily="18" charset="0"/>
            </a:endParaRPr>
          </a:p>
          <a:p>
            <a:pPr eaLnBrk="1" hangingPunct="1">
              <a:lnSpc>
                <a:spcPct val="11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4.4 Rabin</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背包密码体制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00000"/>
              </a:lnSpc>
            </a:pPr>
            <a:r>
              <a:rPr lang="zh-CN" altLang="en-US" sz="2400" dirty="0" smtClean="0">
                <a:latin typeface="Times New Roman" pitchFamily="18" charset="0"/>
              </a:rPr>
              <a:t>设</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是由</a:t>
            </a:r>
            <a:r>
              <a:rPr lang="en-US" altLang="zh-CN" sz="2400" i="1" dirty="0" smtClean="0">
                <a:latin typeface="Times New Roman" pitchFamily="18" charset="0"/>
              </a:rPr>
              <a:t>n</a:t>
            </a:r>
            <a:r>
              <a:rPr lang="zh-CN" altLang="en-US" sz="2400" dirty="0" smtClean="0">
                <a:latin typeface="Times New Roman" pitchFamily="18" charset="0"/>
              </a:rPr>
              <a:t>个不同的正整数构成的</a:t>
            </a:r>
            <a:r>
              <a:rPr lang="en-US" altLang="zh-CN" sz="2400" i="1" dirty="0" smtClean="0">
                <a:latin typeface="Times New Roman" pitchFamily="18" charset="0"/>
              </a:rPr>
              <a:t>n</a:t>
            </a:r>
            <a:r>
              <a:rPr lang="zh-CN" altLang="en-US" sz="2400" dirty="0" smtClean="0">
                <a:latin typeface="Times New Roman" pitchFamily="18" charset="0"/>
              </a:rPr>
              <a:t>元组，</a:t>
            </a:r>
            <a:r>
              <a:rPr lang="en-US" altLang="zh-CN" sz="2400" i="1" dirty="0" smtClean="0">
                <a:latin typeface="Times New Roman" pitchFamily="18" charset="0"/>
              </a:rPr>
              <a:t>s</a:t>
            </a:r>
            <a:r>
              <a:rPr lang="zh-CN" altLang="en-US" sz="2400" dirty="0" smtClean="0">
                <a:latin typeface="Times New Roman" pitchFamily="18" charset="0"/>
              </a:rPr>
              <a:t>是另一已知的正整数。</a:t>
            </a:r>
            <a:r>
              <a:rPr lang="zh-CN" altLang="en-US" sz="2400" dirty="0" smtClean="0">
                <a:solidFill>
                  <a:srgbClr val="0000FF"/>
                </a:solidFill>
                <a:latin typeface="Times New Roman" pitchFamily="18" charset="0"/>
              </a:rPr>
              <a:t>背包问题就是从</a:t>
            </a:r>
            <a:r>
              <a:rPr lang="en-US" altLang="zh-CN" sz="2400" i="1" dirty="0" smtClean="0">
                <a:solidFill>
                  <a:srgbClr val="0000FF"/>
                </a:solidFill>
                <a:latin typeface="Times New Roman" pitchFamily="18" charset="0"/>
              </a:rPr>
              <a:t>A</a:t>
            </a:r>
            <a:r>
              <a:rPr lang="zh-CN" altLang="en-US" sz="2400" dirty="0" smtClean="0">
                <a:solidFill>
                  <a:srgbClr val="0000FF"/>
                </a:solidFill>
                <a:latin typeface="Times New Roman" pitchFamily="18" charset="0"/>
              </a:rPr>
              <a:t>中求出所有的</a:t>
            </a:r>
            <a:r>
              <a:rPr lang="en-US" altLang="zh-CN" sz="2400" i="1" dirty="0" err="1" smtClean="0">
                <a:solidFill>
                  <a:srgbClr val="0000FF"/>
                </a:solidFill>
                <a:latin typeface="Times New Roman" pitchFamily="18" charset="0"/>
              </a:rPr>
              <a:t>a</a:t>
            </a:r>
            <a:r>
              <a:rPr lang="en-US" altLang="zh-CN" sz="2400" i="1" baseline="-25000" dirty="0" err="1" smtClean="0">
                <a:solidFill>
                  <a:srgbClr val="0000FF"/>
                </a:solidFill>
                <a:latin typeface="Times New Roman" pitchFamily="18" charset="0"/>
              </a:rPr>
              <a:t>i</a:t>
            </a:r>
            <a:r>
              <a:rPr lang="zh-CN" altLang="en-US" sz="2400" dirty="0" smtClean="0">
                <a:solidFill>
                  <a:srgbClr val="0000FF"/>
                </a:solidFill>
                <a:latin typeface="Times New Roman" pitchFamily="18" charset="0"/>
              </a:rPr>
              <a:t>，使其和等于</a:t>
            </a:r>
            <a:r>
              <a:rPr lang="en-US" altLang="zh-CN" sz="2400" i="1" dirty="0" smtClean="0">
                <a:solidFill>
                  <a:srgbClr val="0000FF"/>
                </a:solidFill>
                <a:latin typeface="Times New Roman" pitchFamily="18" charset="0"/>
              </a:rPr>
              <a:t>s</a:t>
            </a:r>
            <a:r>
              <a:rPr lang="zh-CN" altLang="en-US" sz="2400" dirty="0" smtClean="0">
                <a:latin typeface="Times New Roman" pitchFamily="18" charset="0"/>
              </a:rPr>
              <a:t>。其中</a:t>
            </a:r>
            <a:r>
              <a:rPr lang="en-US" altLang="zh-CN" sz="2400" i="1" dirty="0" smtClean="0">
                <a:solidFill>
                  <a:srgbClr val="0000FF"/>
                </a:solidFill>
                <a:latin typeface="Times New Roman" pitchFamily="18" charset="0"/>
              </a:rPr>
              <a:t>A</a:t>
            </a:r>
            <a:r>
              <a:rPr lang="zh-CN" altLang="en-US" sz="2400" dirty="0" smtClean="0">
                <a:solidFill>
                  <a:srgbClr val="0000FF"/>
                </a:solidFill>
                <a:latin typeface="Times New Roman" pitchFamily="18" charset="0"/>
              </a:rPr>
              <a:t>称为背包向量</a:t>
            </a:r>
            <a:r>
              <a:rPr lang="zh-CN" altLang="en-US" sz="2400" dirty="0" smtClean="0">
                <a:latin typeface="Times New Roman" pitchFamily="18" charset="0"/>
              </a:rPr>
              <a:t>，</a:t>
            </a:r>
            <a:r>
              <a:rPr lang="en-US" altLang="zh-CN" sz="2400" i="1" dirty="0" smtClean="0">
                <a:solidFill>
                  <a:srgbClr val="0000FF"/>
                </a:solidFill>
                <a:latin typeface="Times New Roman" pitchFamily="18" charset="0"/>
              </a:rPr>
              <a:t>s</a:t>
            </a:r>
            <a:r>
              <a:rPr lang="zh-CN" altLang="en-US" sz="2400" dirty="0" smtClean="0">
                <a:solidFill>
                  <a:srgbClr val="0000FF"/>
                </a:solidFill>
                <a:latin typeface="Times New Roman" pitchFamily="18" charset="0"/>
              </a:rPr>
              <a:t>是背包的容积</a:t>
            </a:r>
            <a:r>
              <a:rPr lang="zh-CN" altLang="en-US" sz="2400" dirty="0" smtClean="0">
                <a:latin typeface="Times New Roman" pitchFamily="18" charset="0"/>
              </a:rPr>
              <a:t>。</a:t>
            </a:r>
          </a:p>
          <a:p>
            <a:pPr lvl="1" eaLnBrk="1" hangingPunct="1">
              <a:lnSpc>
                <a:spcPct val="100000"/>
              </a:lnSpc>
            </a:pPr>
            <a:r>
              <a:rPr lang="zh-CN" altLang="en-US" sz="2000" dirty="0" smtClean="0">
                <a:latin typeface="Times New Roman" pitchFamily="18" charset="0"/>
              </a:rPr>
              <a:t>例如</a:t>
            </a:r>
            <a:r>
              <a:rPr lang="en-US" altLang="zh-CN" sz="2000" dirty="0" smtClean="0">
                <a:latin typeface="Times New Roman" pitchFamily="18" charset="0"/>
              </a:rPr>
              <a:t>,A=(43, </a:t>
            </a:r>
            <a:r>
              <a:rPr lang="en-US" altLang="zh-CN" sz="2000" dirty="0" smtClean="0">
                <a:solidFill>
                  <a:srgbClr val="004C00"/>
                </a:solidFill>
                <a:latin typeface="Times New Roman" pitchFamily="18" charset="0"/>
              </a:rPr>
              <a:t>129</a:t>
            </a:r>
            <a:r>
              <a:rPr lang="en-US" altLang="zh-CN" sz="2000" dirty="0" smtClean="0">
                <a:latin typeface="Times New Roman" pitchFamily="18" charset="0"/>
              </a:rPr>
              <a:t>, 215, </a:t>
            </a:r>
            <a:r>
              <a:rPr lang="en-US" altLang="zh-CN" sz="2000" dirty="0" smtClean="0">
                <a:solidFill>
                  <a:srgbClr val="004C00"/>
                </a:solidFill>
                <a:latin typeface="Times New Roman" pitchFamily="18" charset="0"/>
              </a:rPr>
              <a:t>473</a:t>
            </a:r>
            <a:r>
              <a:rPr lang="en-US" altLang="zh-CN" sz="2000" dirty="0" smtClean="0">
                <a:latin typeface="Times New Roman" pitchFamily="18" charset="0"/>
              </a:rPr>
              <a:t>, </a:t>
            </a:r>
            <a:r>
              <a:rPr lang="en-US" altLang="zh-CN" sz="2000" dirty="0" smtClean="0">
                <a:solidFill>
                  <a:srgbClr val="004C00"/>
                </a:solidFill>
                <a:latin typeface="Times New Roman" pitchFamily="18" charset="0"/>
              </a:rPr>
              <a:t>903</a:t>
            </a:r>
            <a:r>
              <a:rPr lang="en-US" altLang="zh-CN" sz="2000" dirty="0" smtClean="0">
                <a:latin typeface="Times New Roman" pitchFamily="18" charset="0"/>
              </a:rPr>
              <a:t>, 302, </a:t>
            </a:r>
            <a:r>
              <a:rPr lang="en-US" altLang="zh-CN" sz="2000" dirty="0" smtClean="0">
                <a:solidFill>
                  <a:srgbClr val="004C00"/>
                </a:solidFill>
                <a:latin typeface="Times New Roman" pitchFamily="18" charset="0"/>
              </a:rPr>
              <a:t>561</a:t>
            </a:r>
            <a:r>
              <a:rPr lang="en-US" altLang="zh-CN" sz="2000" dirty="0" smtClean="0">
                <a:latin typeface="Times New Roman" pitchFamily="18" charset="0"/>
              </a:rPr>
              <a:t>, </a:t>
            </a:r>
            <a:r>
              <a:rPr lang="en-US" altLang="zh-CN" sz="2000" dirty="0" smtClean="0">
                <a:solidFill>
                  <a:srgbClr val="004C00"/>
                </a:solidFill>
                <a:latin typeface="Times New Roman" pitchFamily="18" charset="0"/>
              </a:rPr>
              <a:t>1165</a:t>
            </a:r>
            <a:r>
              <a:rPr lang="en-US" altLang="zh-CN" sz="2000" dirty="0" smtClean="0">
                <a:latin typeface="Times New Roman" pitchFamily="18" charset="0"/>
              </a:rPr>
              <a:t>, 697, 1523)</a:t>
            </a:r>
            <a:r>
              <a:rPr lang="zh-CN" altLang="en-US" sz="2000" dirty="0" smtClean="0">
                <a:latin typeface="Times New Roman" pitchFamily="18" charset="0"/>
              </a:rPr>
              <a:t>，</a:t>
            </a:r>
            <a:r>
              <a:rPr lang="en-US" altLang="zh-CN" sz="2000" dirty="0" smtClean="0">
                <a:latin typeface="Times New Roman" pitchFamily="18" charset="0"/>
              </a:rPr>
              <a:t>s=3231</a:t>
            </a:r>
            <a:r>
              <a:rPr lang="zh-CN" altLang="en-US" sz="2000" dirty="0" smtClean="0">
                <a:latin typeface="Times New Roman" pitchFamily="18" charset="0"/>
              </a:rPr>
              <a:t>。</a:t>
            </a:r>
          </a:p>
          <a:p>
            <a:pPr lvl="1" eaLnBrk="1" hangingPunct="1">
              <a:lnSpc>
                <a:spcPct val="100000"/>
              </a:lnSpc>
            </a:pPr>
            <a:r>
              <a:rPr lang="zh-CN" altLang="en-US" sz="2000" dirty="0" smtClean="0">
                <a:solidFill>
                  <a:srgbClr val="0000FF"/>
                </a:solidFill>
                <a:latin typeface="Times New Roman" pitchFamily="18" charset="0"/>
              </a:rPr>
              <a:t>由于 </a:t>
            </a:r>
            <a:r>
              <a:rPr lang="en-US" altLang="zh-CN" sz="2000" dirty="0" smtClean="0">
                <a:solidFill>
                  <a:srgbClr val="0000FF"/>
                </a:solidFill>
                <a:latin typeface="Times New Roman" pitchFamily="18" charset="0"/>
              </a:rPr>
              <a:t>3231=129+473+903+561+1165</a:t>
            </a:r>
          </a:p>
          <a:p>
            <a:pPr lvl="1" eaLnBrk="1" hangingPunct="1">
              <a:lnSpc>
                <a:spcPct val="100000"/>
              </a:lnSpc>
            </a:pPr>
            <a:r>
              <a:rPr lang="zh-CN" altLang="en-US" sz="2000" dirty="0" smtClean="0">
                <a:latin typeface="Times New Roman" pitchFamily="18" charset="0"/>
              </a:rPr>
              <a:t>所以从</a:t>
            </a:r>
            <a:r>
              <a:rPr lang="en-US" altLang="zh-CN" sz="2000" dirty="0" smtClean="0">
                <a:latin typeface="Times New Roman" pitchFamily="18" charset="0"/>
              </a:rPr>
              <a:t>A</a:t>
            </a:r>
            <a:r>
              <a:rPr lang="zh-CN" altLang="en-US" sz="2000" dirty="0" smtClean="0">
                <a:latin typeface="Times New Roman" pitchFamily="18" charset="0"/>
              </a:rPr>
              <a:t>中找出的满足要求的数有</a:t>
            </a:r>
            <a:r>
              <a:rPr lang="en-US" altLang="zh-CN" sz="2000" dirty="0" smtClean="0">
                <a:latin typeface="Times New Roman" pitchFamily="18" charset="0"/>
              </a:rPr>
              <a:t>129</a:t>
            </a:r>
            <a:r>
              <a:rPr lang="zh-CN" altLang="en-US" sz="2000" dirty="0" smtClean="0">
                <a:latin typeface="Times New Roman" pitchFamily="18" charset="0"/>
              </a:rPr>
              <a:t>、</a:t>
            </a:r>
            <a:r>
              <a:rPr lang="en-US" altLang="zh-CN" sz="2000" dirty="0" smtClean="0">
                <a:latin typeface="Times New Roman" pitchFamily="18" charset="0"/>
              </a:rPr>
              <a:t>473</a:t>
            </a:r>
            <a:r>
              <a:rPr lang="zh-CN" altLang="en-US" sz="2000" dirty="0" smtClean="0">
                <a:latin typeface="Times New Roman" pitchFamily="18" charset="0"/>
              </a:rPr>
              <a:t>、</a:t>
            </a:r>
            <a:r>
              <a:rPr lang="en-US" altLang="zh-CN" sz="2000" dirty="0" smtClean="0">
                <a:latin typeface="Times New Roman" pitchFamily="18" charset="0"/>
              </a:rPr>
              <a:t>903</a:t>
            </a:r>
            <a:r>
              <a:rPr lang="zh-CN" altLang="en-US" sz="2000" dirty="0" smtClean="0">
                <a:latin typeface="Times New Roman" pitchFamily="18" charset="0"/>
              </a:rPr>
              <a:t>、</a:t>
            </a:r>
            <a:r>
              <a:rPr lang="en-US" altLang="zh-CN" sz="2000" dirty="0" smtClean="0">
                <a:latin typeface="Times New Roman" pitchFamily="18" charset="0"/>
              </a:rPr>
              <a:t>561</a:t>
            </a:r>
            <a:r>
              <a:rPr lang="zh-CN" altLang="en-US" sz="2000" dirty="0" smtClean="0">
                <a:latin typeface="Times New Roman" pitchFamily="18" charset="0"/>
              </a:rPr>
              <a:t>、</a:t>
            </a:r>
            <a:r>
              <a:rPr lang="en-US" altLang="zh-CN" sz="2000" dirty="0" smtClean="0">
                <a:latin typeface="Times New Roman" pitchFamily="18" charset="0"/>
              </a:rPr>
              <a:t>1165</a:t>
            </a:r>
          </a:p>
          <a:p>
            <a:pPr eaLnBrk="1" hangingPunct="1">
              <a:lnSpc>
                <a:spcPct val="100000"/>
              </a:lnSpc>
            </a:pPr>
            <a:r>
              <a:rPr lang="zh-CN" altLang="en-US" sz="2400" dirty="0" smtClean="0">
                <a:latin typeface="Times New Roman" pitchFamily="18" charset="0"/>
              </a:rPr>
              <a:t>原则上讲，</a:t>
            </a:r>
            <a:r>
              <a:rPr lang="zh-CN" altLang="en-US" sz="2400" dirty="0" smtClean="0">
                <a:solidFill>
                  <a:srgbClr val="C3093E"/>
                </a:solidFill>
                <a:latin typeface="Times New Roman" pitchFamily="18" charset="0"/>
              </a:rPr>
              <a:t>通过检查</a:t>
            </a:r>
            <a:r>
              <a:rPr lang="en-US" altLang="zh-CN" sz="2400" i="1" dirty="0" smtClean="0">
                <a:solidFill>
                  <a:srgbClr val="C3093E"/>
                </a:solidFill>
                <a:latin typeface="Times New Roman" pitchFamily="18" charset="0"/>
              </a:rPr>
              <a:t>A</a:t>
            </a:r>
            <a:r>
              <a:rPr lang="zh-CN" altLang="en-US" sz="2400" dirty="0" smtClean="0">
                <a:solidFill>
                  <a:srgbClr val="C3093E"/>
                </a:solidFill>
                <a:latin typeface="Times New Roman" pitchFamily="18" charset="0"/>
              </a:rPr>
              <a:t>的所有子集，总可找出问题的解</a:t>
            </a:r>
            <a:r>
              <a:rPr lang="zh-CN" altLang="en-US" sz="2400" dirty="0" smtClean="0">
                <a:latin typeface="Times New Roman" pitchFamily="18" charset="0"/>
              </a:rPr>
              <a:t>（若有解的话）</a:t>
            </a:r>
          </a:p>
          <a:p>
            <a:pPr lvl="1" eaLnBrk="1" hangingPunct="1">
              <a:lnSpc>
                <a:spcPct val="100000"/>
              </a:lnSpc>
            </a:pPr>
            <a:r>
              <a:rPr lang="zh-CN" altLang="en-US" sz="2000" dirty="0" smtClean="0">
                <a:latin typeface="Times New Roman" pitchFamily="18" charset="0"/>
              </a:rPr>
              <a:t>本例</a:t>
            </a:r>
            <a:r>
              <a:rPr lang="en-US" altLang="zh-CN" sz="2000" dirty="0" smtClean="0">
                <a:latin typeface="Times New Roman" pitchFamily="18" charset="0"/>
              </a:rPr>
              <a:t>A</a:t>
            </a:r>
            <a:r>
              <a:rPr lang="zh-CN" altLang="en-US" sz="2000" dirty="0" smtClean="0">
                <a:latin typeface="Times New Roman" pitchFamily="18" charset="0"/>
              </a:rPr>
              <a:t>的子集共有</a:t>
            </a:r>
            <a:r>
              <a:rPr lang="en-US" altLang="zh-CN" sz="2000" dirty="0" smtClean="0">
                <a:latin typeface="Times New Roman" pitchFamily="18" charset="0"/>
              </a:rPr>
              <a:t>2</a:t>
            </a:r>
            <a:r>
              <a:rPr lang="en-US" altLang="zh-CN" sz="2000" baseline="30000" dirty="0" smtClean="0">
                <a:latin typeface="Times New Roman" pitchFamily="18" charset="0"/>
              </a:rPr>
              <a:t>10</a:t>
            </a:r>
            <a:r>
              <a:rPr lang="en-US" altLang="zh-CN" sz="2000" dirty="0" smtClean="0">
                <a:latin typeface="Times New Roman" pitchFamily="18" charset="0"/>
              </a:rPr>
              <a:t>=1024</a:t>
            </a:r>
            <a:r>
              <a:rPr lang="zh-CN" altLang="en-US" sz="2000" dirty="0" smtClean="0">
                <a:latin typeface="Times New Roman" pitchFamily="18" charset="0"/>
              </a:rPr>
              <a:t>个（包括空集）。</a:t>
            </a:r>
          </a:p>
          <a:p>
            <a:pPr eaLnBrk="1" hangingPunct="1">
              <a:lnSpc>
                <a:spcPct val="100000"/>
              </a:lnSpc>
            </a:pPr>
            <a:r>
              <a:rPr lang="zh-CN" altLang="en-US" sz="2400" dirty="0" smtClean="0">
                <a:latin typeface="Times New Roman" pitchFamily="18" charset="0"/>
              </a:rPr>
              <a:t>然而如果</a:t>
            </a:r>
            <a:r>
              <a:rPr lang="en-US" altLang="zh-CN" sz="2400" dirty="0" smtClean="0">
                <a:latin typeface="Times New Roman" pitchFamily="18" charset="0"/>
              </a:rPr>
              <a:t>A</a:t>
            </a:r>
            <a:r>
              <a:rPr lang="zh-CN" altLang="en-US" sz="2400" dirty="0" smtClean="0">
                <a:latin typeface="Times New Roman" pitchFamily="18" charset="0"/>
              </a:rPr>
              <a:t>中元素个数</a:t>
            </a:r>
            <a:r>
              <a:rPr lang="en-US" altLang="zh-CN" sz="2400" i="1" dirty="0" smtClean="0">
                <a:latin typeface="Times New Roman" pitchFamily="18" charset="0"/>
              </a:rPr>
              <a:t>n</a:t>
            </a:r>
            <a:r>
              <a:rPr lang="zh-CN" altLang="en-US" sz="2400" dirty="0" smtClean="0">
                <a:latin typeface="Times New Roman" pitchFamily="18" charset="0"/>
              </a:rPr>
              <a:t>很大，子集个数</a:t>
            </a:r>
            <a:r>
              <a:rPr lang="en-US" altLang="zh-CN" sz="2400" dirty="0" smtClean="0">
                <a:latin typeface="Times New Roman" pitchFamily="18" charset="0"/>
              </a:rPr>
              <a:t>2</a:t>
            </a:r>
            <a:r>
              <a:rPr lang="en-US" altLang="zh-CN" sz="2400" baseline="30000" dirty="0" smtClean="0">
                <a:latin typeface="Times New Roman" pitchFamily="18" charset="0"/>
              </a:rPr>
              <a:t>n</a:t>
            </a:r>
            <a:r>
              <a:rPr lang="zh-CN" altLang="en-US" sz="2400" dirty="0" smtClean="0">
                <a:latin typeface="Times New Roman" pitchFamily="18" charset="0"/>
              </a:rPr>
              <a:t>将非常大。</a:t>
            </a:r>
          </a:p>
          <a:p>
            <a:pPr lvl="1" eaLnBrk="1" hangingPunct="1">
              <a:lnSpc>
                <a:spcPct val="100000"/>
              </a:lnSpc>
            </a:pPr>
            <a:r>
              <a:rPr lang="zh-CN" altLang="en-US" sz="2000" dirty="0" smtClean="0">
                <a:latin typeface="Times New Roman" pitchFamily="18" charset="0"/>
              </a:rPr>
              <a:t>如</a:t>
            </a:r>
            <a:r>
              <a:rPr lang="en-US" altLang="zh-CN" sz="2000" dirty="0" smtClean="0">
                <a:latin typeface="Times New Roman" pitchFamily="18" charset="0"/>
              </a:rPr>
              <a:t>A</a:t>
            </a:r>
            <a:r>
              <a:rPr lang="zh-CN" altLang="en-US" sz="2000" dirty="0" smtClean="0">
                <a:latin typeface="Times New Roman" pitchFamily="18" charset="0"/>
              </a:rPr>
              <a:t>中有</a:t>
            </a:r>
            <a:r>
              <a:rPr lang="en-US" altLang="zh-CN" sz="2000" dirty="0" smtClean="0">
                <a:latin typeface="Times New Roman" pitchFamily="18" charset="0"/>
              </a:rPr>
              <a:t>300</a:t>
            </a:r>
            <a:r>
              <a:rPr lang="zh-CN" altLang="en-US" sz="2000" dirty="0" smtClean="0">
                <a:latin typeface="Times New Roman" pitchFamily="18" charset="0"/>
              </a:rPr>
              <a:t>个元素，</a:t>
            </a:r>
            <a:r>
              <a:rPr lang="en-US" altLang="zh-CN" sz="2000" dirty="0" smtClean="0">
                <a:latin typeface="Times New Roman" pitchFamily="18" charset="0"/>
              </a:rPr>
              <a:t>A</a:t>
            </a:r>
            <a:r>
              <a:rPr lang="zh-CN" altLang="en-US" sz="2000" dirty="0" smtClean="0">
                <a:latin typeface="Times New Roman" pitchFamily="18" charset="0"/>
              </a:rPr>
              <a:t>的子集有</a:t>
            </a:r>
            <a:r>
              <a:rPr lang="en-US" altLang="zh-CN" sz="2000" dirty="0" smtClean="0">
                <a:latin typeface="Times New Roman" pitchFamily="18" charset="0"/>
              </a:rPr>
              <a:t>2</a:t>
            </a:r>
            <a:r>
              <a:rPr lang="en-US" altLang="zh-CN" sz="2000" baseline="30000" dirty="0" smtClean="0">
                <a:latin typeface="Times New Roman" pitchFamily="18" charset="0"/>
              </a:rPr>
              <a:t>300</a:t>
            </a:r>
            <a:r>
              <a:rPr lang="zh-CN" altLang="en-US" sz="2000" dirty="0" smtClean="0">
                <a:latin typeface="Times New Roman" pitchFamily="18" charset="0"/>
              </a:rPr>
              <a:t>。寻找满足要求的</a:t>
            </a:r>
            <a:r>
              <a:rPr lang="en-US" altLang="zh-CN" sz="2000" dirty="0" smtClean="0">
                <a:latin typeface="Times New Roman" pitchFamily="18" charset="0"/>
              </a:rPr>
              <a:t>A</a:t>
            </a:r>
            <a:r>
              <a:rPr lang="zh-CN" altLang="en-US" sz="2000" dirty="0" smtClean="0">
                <a:latin typeface="Times New Roman" pitchFamily="18" charset="0"/>
              </a:rPr>
              <a:t>的子集没有比穷搜索更好的算法，因此</a:t>
            </a:r>
            <a:r>
              <a:rPr lang="zh-CN" altLang="en-US" sz="2000" dirty="0" smtClean="0">
                <a:solidFill>
                  <a:srgbClr val="0000FF"/>
                </a:solidFill>
                <a:latin typeface="Times New Roman" pitchFamily="18" charset="0"/>
              </a:rPr>
              <a:t>背包问题</a:t>
            </a:r>
            <a:r>
              <a:rPr lang="en-US" altLang="zh-CN" sz="2000" dirty="0" smtClean="0">
                <a:solidFill>
                  <a:srgbClr val="0000FF"/>
                </a:solidFill>
                <a:latin typeface="Times New Roman" pitchFamily="18" charset="0"/>
              </a:rPr>
              <a:t>(</a:t>
            </a:r>
            <a:r>
              <a:rPr lang="en-US" altLang="zh-CN"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Knapsack</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是</a:t>
            </a:r>
            <a:r>
              <a:rPr lang="en-US" altLang="zh-CN" sz="2000" dirty="0" smtClean="0">
                <a:solidFill>
                  <a:srgbClr val="0000FF"/>
                </a:solidFill>
                <a:latin typeface="Times New Roman" pitchFamily="18" charset="0"/>
              </a:rPr>
              <a:t>NPC</a:t>
            </a:r>
            <a:r>
              <a:rPr lang="zh-CN" altLang="en-US" sz="2000" dirty="0" smtClean="0">
                <a:solidFill>
                  <a:srgbClr val="0000FF"/>
                </a:solidFill>
                <a:latin typeface="Times New Roman" pitchFamily="18" charset="0"/>
              </a:rPr>
              <a:t>问题</a:t>
            </a:r>
            <a:r>
              <a:rPr lang="zh-CN" altLang="en-US" sz="2000" dirty="0" smtClean="0">
                <a:latin typeface="Times New Roman" pitchFamily="18" charset="0"/>
              </a:rPr>
              <a:t>。</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背包密码体制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背包密码体制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00000"/>
              </a:lnSpc>
            </a:pPr>
            <a:r>
              <a:rPr lang="zh-CN" altLang="en-US" sz="2400" dirty="0" smtClean="0">
                <a:latin typeface="Times New Roman" pitchFamily="18" charset="0"/>
              </a:rPr>
              <a:t>由背包问题构造公钥密码体制同样是要构造一个</a:t>
            </a:r>
            <a:r>
              <a:rPr lang="en-US" altLang="zh-CN" sz="2400" dirty="0" smtClean="0">
                <a:latin typeface="Times New Roman" pitchFamily="18" charset="0"/>
              </a:rPr>
              <a:t>(</a:t>
            </a:r>
            <a:r>
              <a:rPr lang="zh-CN" altLang="en-US" sz="2400" dirty="0" smtClean="0">
                <a:latin typeface="Times New Roman" pitchFamily="18" charset="0"/>
              </a:rPr>
              <a:t>陷门</a:t>
            </a:r>
            <a:r>
              <a:rPr lang="en-US" altLang="zh-CN" sz="2400" dirty="0" smtClean="0">
                <a:latin typeface="Times New Roman" pitchFamily="18" charset="0"/>
              </a:rPr>
              <a:t>)</a:t>
            </a:r>
            <a:r>
              <a:rPr lang="zh-CN" altLang="en-US" sz="2400" dirty="0" smtClean="0">
                <a:latin typeface="Times New Roman" pitchFamily="18" charset="0"/>
              </a:rPr>
              <a:t>单向函数</a:t>
            </a:r>
            <a:r>
              <a:rPr lang="en-US" altLang="zh-CN" sz="2400" i="1" dirty="0" smtClean="0">
                <a:latin typeface="Times New Roman" pitchFamily="18" charset="0"/>
              </a:rPr>
              <a:t>f</a:t>
            </a:r>
          </a:p>
          <a:p>
            <a:pPr lvl="1" eaLnBrk="1" hangingPunct="1">
              <a:lnSpc>
                <a:spcPct val="100000"/>
              </a:lnSpc>
            </a:pPr>
            <a:r>
              <a:rPr lang="zh-CN" altLang="en-US" sz="2000" dirty="0" smtClean="0">
                <a:latin typeface="Times New Roman" pitchFamily="18" charset="0"/>
              </a:rPr>
              <a:t>将</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写成长为</a:t>
            </a:r>
            <a:r>
              <a:rPr lang="en-US" altLang="zh-CN" sz="2000" dirty="0" smtClean="0">
                <a:latin typeface="Times New Roman" pitchFamily="18" charset="0"/>
              </a:rPr>
              <a:t>n</a:t>
            </a:r>
            <a:r>
              <a:rPr lang="zh-CN" altLang="en-US" sz="2000" dirty="0" smtClean="0">
                <a:latin typeface="Times New Roman" pitchFamily="18" charset="0"/>
              </a:rPr>
              <a:t>的二元表示</a:t>
            </a:r>
            <a:r>
              <a:rPr lang="en-US" altLang="zh-CN"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定义为</a:t>
            </a:r>
            <a:r>
              <a:rPr lang="en-US" altLang="zh-CN" sz="2000" i="1" dirty="0" smtClean="0">
                <a:latin typeface="Times New Roman" pitchFamily="18" charset="0"/>
              </a:rPr>
              <a:t>A</a:t>
            </a:r>
            <a:r>
              <a:rPr lang="zh-CN" altLang="en-US" sz="2000" dirty="0" smtClean="0">
                <a:latin typeface="Times New Roman" pitchFamily="18" charset="0"/>
              </a:rPr>
              <a:t>中所有</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dirty="0" smtClean="0">
                <a:latin typeface="Times New Roman" pitchFamily="18" charset="0"/>
              </a:rPr>
              <a:t>的和，其中</a:t>
            </a:r>
            <a:r>
              <a:rPr lang="en-US" altLang="zh-CN" sz="2000" i="1" dirty="0" smtClean="0">
                <a:latin typeface="Times New Roman" pitchFamily="18" charset="0"/>
              </a:rPr>
              <a:t>x</a:t>
            </a:r>
            <a:r>
              <a:rPr lang="zh-CN" altLang="en-US" sz="2000" dirty="0" smtClean="0">
                <a:latin typeface="Times New Roman" pitchFamily="18" charset="0"/>
              </a:rPr>
              <a:t>的二元表示的第</a:t>
            </a:r>
            <a:r>
              <a:rPr lang="en-US" altLang="zh-CN" sz="2000" i="1" dirty="0" err="1" smtClean="0">
                <a:latin typeface="Times New Roman" pitchFamily="18" charset="0"/>
              </a:rPr>
              <a:t>i</a:t>
            </a:r>
            <a:r>
              <a:rPr lang="zh-CN" altLang="en-US" sz="2000" dirty="0" smtClean="0">
                <a:latin typeface="Times New Roman" pitchFamily="18" charset="0"/>
              </a:rPr>
              <a:t>位为</a:t>
            </a:r>
            <a:r>
              <a:rPr lang="en-US" altLang="zh-CN" sz="2000" dirty="0" smtClean="0">
                <a:latin typeface="Times New Roman" pitchFamily="18" charset="0"/>
              </a:rPr>
              <a:t>1</a:t>
            </a:r>
            <a:r>
              <a:rPr lang="zh-CN" altLang="en-US" sz="2000" dirty="0" smtClean="0">
                <a:latin typeface="Times New Roman" pitchFamily="18" charset="0"/>
              </a:rPr>
              <a:t>，即</a:t>
            </a:r>
          </a:p>
          <a:p>
            <a:pPr lvl="1" eaLnBrk="1" hangingPunct="1">
              <a:lnSpc>
                <a:spcPct val="100000"/>
              </a:lnSpc>
            </a:pPr>
            <a:r>
              <a:rPr lang="en-US" altLang="zh-CN" sz="2000" i="1" dirty="0" smtClean="0">
                <a:latin typeface="Times New Roman" pitchFamily="18" charset="0"/>
              </a:rPr>
              <a:t>f</a:t>
            </a:r>
            <a:r>
              <a:rPr lang="en-US" altLang="zh-CN" sz="2000" dirty="0" smtClean="0">
                <a:latin typeface="Times New Roman" pitchFamily="18" charset="0"/>
              </a:rPr>
              <a:t>(1)=</a:t>
            </a:r>
            <a:r>
              <a:rPr lang="en-US" altLang="zh-CN" sz="2000" i="1" dirty="0" smtClean="0">
                <a:latin typeface="Times New Roman" pitchFamily="18" charset="0"/>
              </a:rPr>
              <a:t>f</a:t>
            </a:r>
            <a:r>
              <a:rPr lang="en-US" altLang="zh-CN" sz="2000" dirty="0" smtClean="0">
                <a:latin typeface="Times New Roman" pitchFamily="18" charset="0"/>
              </a:rPr>
              <a:t>(0…001)=</a:t>
            </a:r>
            <a:r>
              <a:rPr lang="en-US" altLang="zh-CN" sz="2000" i="1" dirty="0" smtClean="0">
                <a:latin typeface="Times New Roman" pitchFamily="18" charset="0"/>
              </a:rPr>
              <a:t>a</a:t>
            </a:r>
            <a:r>
              <a:rPr lang="en-US" altLang="zh-CN" sz="2000" i="1" baseline="-25000" dirty="0" smtClean="0">
                <a:latin typeface="Times New Roman" pitchFamily="18" charset="0"/>
              </a:rPr>
              <a:t>n </a:t>
            </a:r>
            <a:r>
              <a:rPr lang="en-US" altLang="zh-CN"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(2)=</a:t>
            </a:r>
            <a:r>
              <a:rPr lang="en-US" altLang="zh-CN" sz="2000" i="1" dirty="0" smtClean="0">
                <a:latin typeface="Times New Roman" pitchFamily="18" charset="0"/>
              </a:rPr>
              <a:t>f</a:t>
            </a:r>
            <a:r>
              <a:rPr lang="en-US" altLang="zh-CN" sz="2000" dirty="0" smtClean="0">
                <a:latin typeface="Times New Roman" pitchFamily="18" charset="0"/>
              </a:rPr>
              <a:t>(0…010)=</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 </a:t>
            </a:r>
            <a:r>
              <a:rPr lang="en-US" altLang="zh-CN"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(3)=</a:t>
            </a:r>
            <a:r>
              <a:rPr lang="en-US" altLang="zh-CN" sz="2000" i="1" dirty="0" smtClean="0">
                <a:latin typeface="Times New Roman" pitchFamily="18" charset="0"/>
              </a:rPr>
              <a:t>f</a:t>
            </a:r>
            <a:r>
              <a:rPr lang="en-US" altLang="zh-CN" sz="2000" dirty="0" smtClean="0">
                <a:latin typeface="Times New Roman" pitchFamily="18" charset="0"/>
              </a:rPr>
              <a:t>(0…011)=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lvl="1" eaLnBrk="1" hangingPunct="1">
              <a:lnSpc>
                <a:spcPct val="100000"/>
              </a:lnSpc>
            </a:pPr>
            <a:r>
              <a:rPr lang="en-US" altLang="zh-CN"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f</a:t>
            </a:r>
            <a:r>
              <a:rPr lang="en-US" altLang="zh-CN" sz="2000" dirty="0" smtClean="0">
                <a:latin typeface="Times New Roman" pitchFamily="18" charset="0"/>
              </a:rPr>
              <a:t>(1…111)=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lvl="1" eaLnBrk="1" hangingPunct="1">
              <a:lnSpc>
                <a:spcPct val="100000"/>
              </a:lnSpc>
            </a:pPr>
            <a:r>
              <a:rPr lang="zh-CN" altLang="en-US" sz="2000" dirty="0" smtClean="0">
                <a:latin typeface="Times New Roman" pitchFamily="18" charset="0"/>
              </a:rPr>
              <a:t>使用向量乘</a:t>
            </a:r>
            <a:r>
              <a:rPr lang="en-US" altLang="zh-CN" sz="2000" dirty="0" smtClean="0">
                <a:latin typeface="Times New Roman" pitchFamily="18" charset="0"/>
              </a:rPr>
              <a:t>(</a:t>
            </a:r>
            <a:r>
              <a:rPr lang="zh-CN" altLang="en-US" sz="2000" dirty="0" smtClean="0">
                <a:solidFill>
                  <a:srgbClr val="0000FF"/>
                </a:solidFill>
                <a:latin typeface="Times New Roman" pitchFamily="18" charset="0"/>
              </a:rPr>
              <a:t>内积</a:t>
            </a:r>
            <a:r>
              <a:rPr lang="en-US" altLang="zh-CN" sz="2000" dirty="0" smtClean="0">
                <a:latin typeface="Times New Roman" pitchFamily="18" charset="0"/>
              </a:rPr>
              <a:t>)</a:t>
            </a:r>
            <a:r>
              <a:rPr lang="zh-CN" altLang="en-US" sz="2000" dirty="0" smtClean="0">
                <a:latin typeface="Times New Roman" pitchFamily="18" charset="0"/>
              </a:rPr>
              <a:t>，有</a:t>
            </a:r>
            <a:r>
              <a:rPr lang="en-US" altLang="zh-CN" sz="2000" i="1" dirty="0" smtClean="0">
                <a:solidFill>
                  <a:srgbClr val="FF0000"/>
                </a:solidFill>
                <a:latin typeface="Times New Roman" pitchFamily="18" charset="0"/>
              </a:rPr>
              <a:t>f</a:t>
            </a:r>
            <a:r>
              <a:rPr lang="en-US" altLang="zh-CN" sz="2000" dirty="0" smtClean="0">
                <a:solidFill>
                  <a:srgbClr val="FF0000"/>
                </a:solidFill>
                <a:latin typeface="Times New Roman" pitchFamily="18" charset="0"/>
              </a:rPr>
              <a:t>(</a:t>
            </a:r>
            <a:r>
              <a:rPr lang="en-US" altLang="zh-CN" sz="2000" i="1" dirty="0" smtClean="0">
                <a:solidFill>
                  <a:srgbClr val="FF0000"/>
                </a:solidFill>
                <a:latin typeface="Times New Roman" pitchFamily="18" charset="0"/>
              </a:rPr>
              <a:t>x</a:t>
            </a:r>
            <a:r>
              <a:rPr lang="en-US" altLang="zh-CN" sz="2000" dirty="0" smtClean="0">
                <a:solidFill>
                  <a:srgbClr val="FF0000"/>
                </a:solidFill>
                <a:latin typeface="Times New Roman" pitchFamily="18" charset="0"/>
              </a:rPr>
              <a:t>)=</a:t>
            </a:r>
            <a:r>
              <a:rPr lang="en-US" altLang="zh-CN" sz="2000" i="1" dirty="0" err="1" smtClean="0">
                <a:solidFill>
                  <a:srgbClr val="FF0000"/>
                </a:solidFill>
                <a:latin typeface="Times New Roman" pitchFamily="18" charset="0"/>
              </a:rPr>
              <a:t>A</a:t>
            </a:r>
            <a:r>
              <a:rPr lang="en-US" altLang="zh-CN" sz="2000" dirty="0" err="1" smtClean="0">
                <a:solidFill>
                  <a:srgbClr val="FF0000"/>
                </a:solidFill>
                <a:latin typeface="Times New Roman" pitchFamily="18" charset="0"/>
              </a:rPr>
              <a:t>·</a:t>
            </a:r>
            <a:r>
              <a:rPr lang="en-US" altLang="zh-CN" sz="2000" i="1" dirty="0" err="1" smtClean="0">
                <a:solidFill>
                  <a:srgbClr val="FF0000"/>
                </a:solidFill>
                <a:latin typeface="Times New Roman" pitchFamily="18" charset="0"/>
              </a:rPr>
              <a:t>B</a:t>
            </a:r>
            <a:r>
              <a:rPr lang="en-US" altLang="zh-CN" sz="2000" i="1" baseline="-25000" dirty="0" err="1" smtClean="0">
                <a:solidFill>
                  <a:srgbClr val="FF0000"/>
                </a:solidFill>
                <a:latin typeface="Times New Roman" pitchFamily="18" charset="0"/>
              </a:rPr>
              <a:t>x</a:t>
            </a:r>
            <a:r>
              <a:rPr lang="zh-CN" altLang="en-US" sz="2000" dirty="0" smtClean="0">
                <a:latin typeface="Times New Roman" pitchFamily="18" charset="0"/>
              </a:rPr>
              <a:t>，其中</a:t>
            </a:r>
            <a:r>
              <a:rPr lang="en-US" altLang="zh-CN" sz="2000" i="1" dirty="0" err="1" smtClean="0">
                <a:latin typeface="Times New Roman" pitchFamily="18" charset="0"/>
              </a:rPr>
              <a:t>B</a:t>
            </a:r>
            <a:r>
              <a:rPr lang="en-US" altLang="zh-CN" sz="2000" i="1" baseline="-25000" dirty="0" err="1" smtClean="0">
                <a:latin typeface="Times New Roman" pitchFamily="18" charset="0"/>
              </a:rPr>
              <a:t>x</a:t>
            </a:r>
            <a:r>
              <a:rPr lang="zh-CN" altLang="en-US" sz="2000" dirty="0" smtClean="0">
                <a:latin typeface="Times New Roman" pitchFamily="18" charset="0"/>
              </a:rPr>
              <a:t>是</a:t>
            </a:r>
            <a:r>
              <a:rPr lang="en-US" altLang="zh-CN" sz="2000" i="1" dirty="0" smtClean="0">
                <a:latin typeface="Times New Roman" pitchFamily="18" charset="0"/>
              </a:rPr>
              <a:t>x</a:t>
            </a:r>
            <a:r>
              <a:rPr lang="zh-CN" altLang="en-US" sz="2000" dirty="0" smtClean="0">
                <a:latin typeface="Times New Roman" pitchFamily="18" charset="0"/>
              </a:rPr>
              <a:t>二元表示的列向量。</a:t>
            </a:r>
          </a:p>
          <a:p>
            <a:pPr lvl="1" eaLnBrk="1" hangingPunct="1">
              <a:lnSpc>
                <a:spcPct val="100000"/>
              </a:lnSpc>
            </a:pPr>
            <a:r>
              <a:rPr lang="zh-CN" altLang="en-US" sz="2000" dirty="0" smtClean="0">
                <a:latin typeface="Times New Roman" pitchFamily="18" charset="0"/>
              </a:rPr>
              <a:t>上例中</a:t>
            </a:r>
            <a:r>
              <a:rPr lang="en-US" altLang="zh-CN" sz="2000" i="1" dirty="0" smtClean="0">
                <a:latin typeface="Times New Roman" pitchFamily="18" charset="0"/>
              </a:rPr>
              <a:t>f</a:t>
            </a:r>
            <a:r>
              <a:rPr lang="en-US" altLang="zh-CN" sz="2000" dirty="0" smtClean="0">
                <a:latin typeface="Times New Roman" pitchFamily="18" charset="0"/>
              </a:rPr>
              <a:t>(364) =</a:t>
            </a:r>
            <a:r>
              <a:rPr lang="en-US" altLang="zh-CN" sz="2000" i="1" dirty="0" smtClean="0">
                <a:latin typeface="Times New Roman" pitchFamily="18" charset="0"/>
              </a:rPr>
              <a:t>f</a:t>
            </a:r>
            <a:r>
              <a:rPr lang="en-US" altLang="zh-CN" sz="2000" dirty="0" smtClean="0">
                <a:latin typeface="Times New Roman" pitchFamily="18" charset="0"/>
              </a:rPr>
              <a:t>(0101101100)= 129+473+903+561+1165 = 3231</a:t>
            </a:r>
          </a:p>
          <a:p>
            <a:pPr lvl="1" eaLnBrk="1" hangingPunct="1">
              <a:lnSpc>
                <a:spcPct val="100000"/>
              </a:lnSpc>
            </a:pPr>
            <a:r>
              <a:rPr lang="zh-CN" altLang="en-US" sz="2000" dirty="0" smtClean="0">
                <a:latin typeface="Times New Roman" pitchFamily="18" charset="0"/>
              </a:rPr>
              <a:t>显然，已知</a:t>
            </a:r>
            <a:r>
              <a:rPr lang="en-US" altLang="zh-CN" sz="2000" i="1" dirty="0" smtClean="0">
                <a:latin typeface="Times New Roman" pitchFamily="18" charset="0"/>
              </a:rPr>
              <a:t>x</a:t>
            </a:r>
            <a:r>
              <a:rPr lang="zh-CN" altLang="en-US" sz="2000" dirty="0" smtClean="0">
                <a:latin typeface="Times New Roman" pitchFamily="18" charset="0"/>
              </a:rPr>
              <a:t>很容易求</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但已知</a:t>
            </a:r>
            <a:r>
              <a:rPr lang="en-US" altLang="zh-CN" sz="2000" i="1" dirty="0" smtClean="0">
                <a:solidFill>
                  <a:srgbClr val="0000FF"/>
                </a:solidFill>
                <a:latin typeface="Times New Roman" pitchFamily="18" charset="0"/>
              </a:rPr>
              <a:t>f</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求</a:t>
            </a:r>
            <a:r>
              <a:rPr lang="en-US" altLang="zh-CN" sz="2000" i="1" dirty="0" smtClean="0">
                <a:solidFill>
                  <a:srgbClr val="0000FF"/>
                </a:solidFill>
                <a:latin typeface="Times New Roman" pitchFamily="18" charset="0"/>
              </a:rPr>
              <a:t>x</a:t>
            </a:r>
            <a:r>
              <a:rPr lang="zh-CN" altLang="en-US" sz="2000" dirty="0" smtClean="0">
                <a:solidFill>
                  <a:srgbClr val="0000FF"/>
                </a:solidFill>
                <a:latin typeface="Times New Roman" pitchFamily="18" charset="0"/>
              </a:rPr>
              <a:t>就是要解背包问题</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lnSpc>
                <a:spcPct val="100000"/>
              </a:lnSpc>
            </a:pPr>
            <a:r>
              <a:rPr lang="zh-CN" altLang="en-US" sz="2400" dirty="0" smtClean="0">
                <a:solidFill>
                  <a:srgbClr val="0000FF"/>
                </a:solidFill>
                <a:latin typeface="Times New Roman" pitchFamily="18" charset="0"/>
              </a:rPr>
              <a:t>为使接收方能够解密，就需找出单向函数</a:t>
            </a:r>
            <a:r>
              <a:rPr lang="en-US" altLang="zh-CN" sz="2400" i="1" dirty="0" smtClean="0">
                <a:solidFill>
                  <a:srgbClr val="0000FF"/>
                </a:solidFill>
                <a:latin typeface="Times New Roman" pitchFamily="18" charset="0"/>
              </a:rPr>
              <a:t>f</a:t>
            </a:r>
            <a:r>
              <a:rPr lang="en-US" altLang="zh-CN" sz="2400" dirty="0" smtClean="0">
                <a:solidFill>
                  <a:srgbClr val="0000FF"/>
                </a:solidFill>
                <a:latin typeface="Times New Roman" pitchFamily="18" charset="0"/>
              </a:rPr>
              <a:t>(</a:t>
            </a:r>
            <a:r>
              <a:rPr lang="en-US" altLang="zh-CN" sz="2400" i="1" dirty="0" smtClean="0">
                <a:solidFill>
                  <a:srgbClr val="0000FF"/>
                </a:solidFill>
                <a:latin typeface="Times New Roman" pitchFamily="18" charset="0"/>
              </a:rPr>
              <a:t>x</a:t>
            </a:r>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的陷门。为此需引入一种特殊类型的背包向量。</a:t>
            </a:r>
          </a:p>
          <a:p>
            <a:pPr lvl="1" eaLnBrk="1" hangingPunct="1">
              <a:lnSpc>
                <a:spcPct val="100000"/>
              </a:lnSpc>
            </a:pPr>
            <a:endParaRPr lang="zh-CN" altLang="en-US"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背包密码体制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背包密码体制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10000"/>
              </a:lnSpc>
            </a:pPr>
            <a:r>
              <a:rPr lang="zh-CN" altLang="en-US" sz="2400" dirty="0" smtClean="0">
                <a:latin typeface="Times New Roman" pitchFamily="18" charset="0"/>
              </a:rPr>
              <a:t>定义背包向量</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称为</a:t>
            </a:r>
            <a:r>
              <a:rPr lang="zh-CN" altLang="en-US" sz="2400" dirty="0" smtClean="0">
                <a:solidFill>
                  <a:srgbClr val="0000FF"/>
                </a:solidFill>
                <a:latin typeface="Times New Roman" pitchFamily="18" charset="0"/>
              </a:rPr>
              <a:t>超递增的</a:t>
            </a:r>
            <a:r>
              <a:rPr lang="zh-CN" altLang="en-US" sz="2400" dirty="0" smtClean="0">
                <a:latin typeface="Times New Roman" pitchFamily="18" charset="0"/>
              </a:rPr>
              <a:t>，如果</a:t>
            </a:r>
          </a:p>
          <a:p>
            <a:pPr eaLnBrk="1" hangingPunct="1">
              <a:lnSpc>
                <a:spcPct val="200000"/>
              </a:lnSpc>
              <a:buNone/>
            </a:pPr>
            <a:r>
              <a:rPr lang="zh-CN" altLang="en-US" sz="2000" dirty="0" smtClean="0">
                <a:latin typeface="Times New Roman" pitchFamily="18" charset="0"/>
              </a:rPr>
              <a:t>                               ，</a:t>
            </a:r>
            <a:r>
              <a:rPr lang="en-US" altLang="zh-CN" sz="2000" i="1" dirty="0" smtClean="0">
                <a:latin typeface="Times New Roman" pitchFamily="18" charset="0"/>
              </a:rPr>
              <a:t>j</a:t>
            </a:r>
            <a:r>
              <a:rPr lang="zh-CN" altLang="en-US" sz="2000" dirty="0" smtClean="0">
                <a:latin typeface="Times New Roman" pitchFamily="18" charset="0"/>
              </a:rPr>
              <a:t>＝</a:t>
            </a:r>
            <a:r>
              <a:rPr lang="en-US" altLang="zh-CN" sz="2000" dirty="0" smtClean="0">
                <a:latin typeface="Times New Roman" pitchFamily="18" charset="0"/>
              </a:rPr>
              <a:t>1,2,…,</a:t>
            </a:r>
            <a:r>
              <a:rPr lang="en-US" altLang="zh-CN" sz="2000" i="1" dirty="0" smtClean="0">
                <a:latin typeface="Times New Roman" pitchFamily="18" charset="0"/>
              </a:rPr>
              <a:t>n</a:t>
            </a:r>
          </a:p>
          <a:p>
            <a:pPr eaLnBrk="1" hangingPunct="1">
              <a:lnSpc>
                <a:spcPct val="110000"/>
              </a:lnSpc>
            </a:pPr>
            <a:r>
              <a:rPr lang="zh-CN" altLang="en-US" sz="2400" dirty="0" smtClean="0">
                <a:latin typeface="Times New Roman" pitchFamily="18" charset="0"/>
              </a:rPr>
              <a:t>超递增背包向量对应的背包问题很容易通过以下算法求解。</a:t>
            </a:r>
          </a:p>
          <a:p>
            <a:pPr lvl="1" eaLnBrk="1" hangingPunct="1">
              <a:lnSpc>
                <a:spcPct val="110000"/>
              </a:lnSpc>
            </a:pPr>
            <a:r>
              <a:rPr lang="zh-CN" altLang="en-US" sz="2000" dirty="0" smtClean="0">
                <a:latin typeface="Times New Roman" pitchFamily="18" charset="0"/>
              </a:rPr>
              <a:t>已知</a:t>
            </a:r>
            <a:r>
              <a:rPr lang="en-US" altLang="zh-CN" sz="2000" i="1" dirty="0" smtClean="0">
                <a:latin typeface="Times New Roman" pitchFamily="18" charset="0"/>
              </a:rPr>
              <a:t>s</a:t>
            </a:r>
            <a:r>
              <a:rPr lang="zh-CN" altLang="en-US" sz="2000" dirty="0" smtClean="0">
                <a:latin typeface="Times New Roman" pitchFamily="18" charset="0"/>
              </a:rPr>
              <a:t>为背包容积，对</a:t>
            </a:r>
            <a:r>
              <a:rPr lang="en-US" altLang="zh-CN" sz="2000" dirty="0" smtClean="0">
                <a:latin typeface="Times New Roman" pitchFamily="18" charset="0"/>
              </a:rPr>
              <a:t>A</a:t>
            </a:r>
            <a:r>
              <a:rPr lang="zh-CN" altLang="en-US" sz="2000" dirty="0" smtClean="0">
                <a:latin typeface="Times New Roman" pitchFamily="18" charset="0"/>
              </a:rPr>
              <a:t>从右向左检查每一元素，以确定是否在解中。</a:t>
            </a:r>
          </a:p>
          <a:p>
            <a:pPr lvl="1" eaLnBrk="1" hangingPunct="1">
              <a:lnSpc>
                <a:spcPct val="110000"/>
              </a:lnSpc>
            </a:pPr>
            <a:r>
              <a:rPr lang="zh-CN" altLang="en-US" sz="2000" dirty="0" smtClean="0">
                <a:latin typeface="Times New Roman" pitchFamily="18" charset="0"/>
              </a:rPr>
              <a:t>若</a:t>
            </a:r>
            <a:r>
              <a:rPr lang="en-US" altLang="zh-CN" sz="2000" i="1" dirty="0" err="1" smtClean="0">
                <a:latin typeface="Times New Roman" pitchFamily="18" charset="0"/>
              </a:rPr>
              <a:t>s</a:t>
            </a:r>
            <a:r>
              <a:rPr lang="en-US" altLang="zh-CN" sz="2000" dirty="0" err="1"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n</a:t>
            </a:r>
            <a:r>
              <a:rPr lang="zh-CN" altLang="en-US" sz="2000" dirty="0" smtClean="0">
                <a:latin typeface="Times New Roman" pitchFamily="18" charset="0"/>
              </a:rPr>
              <a:t>，则</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dirty="0" smtClean="0">
                <a:latin typeface="Times New Roman" pitchFamily="18" charset="0"/>
              </a:rPr>
              <a:t>在解中，令</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若</a:t>
            </a:r>
            <a:r>
              <a:rPr lang="en-US" altLang="zh-CN" sz="2000" i="1" dirty="0" smtClean="0">
                <a:latin typeface="Times New Roman" pitchFamily="18" charset="0"/>
              </a:rPr>
              <a:t>s</a:t>
            </a:r>
            <a:r>
              <a:rPr lang="en-US" altLang="zh-CN" sz="2000" dirty="0" smtClean="0">
                <a:latin typeface="Times New Roman" pitchFamily="18" charset="0"/>
              </a:rPr>
              <a:t>&lt;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dirty="0" smtClean="0">
                <a:latin typeface="Times New Roman" pitchFamily="18" charset="0"/>
              </a:rPr>
              <a:t>，则</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dirty="0" smtClean="0">
                <a:latin typeface="Times New Roman" pitchFamily="18" charset="0"/>
              </a:rPr>
              <a:t>不在解中，令</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=0</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下面令</a:t>
            </a:r>
          </a:p>
          <a:p>
            <a:pPr lvl="1" eaLnBrk="1" hangingPunct="1">
              <a:lnSpc>
                <a:spcPct val="110000"/>
              </a:lnSpc>
            </a:pPr>
            <a:r>
              <a:rPr lang="en-US" altLang="zh-CN" sz="2000" i="1" dirty="0" smtClean="0">
                <a:latin typeface="Times New Roman" pitchFamily="18" charset="0"/>
              </a:rPr>
              <a:t>            s</a:t>
            </a:r>
            <a:r>
              <a:rPr lang="zh-CN" altLang="en-US" sz="2000" dirty="0" smtClean="0">
                <a:latin typeface="Times New Roman" pitchFamily="18" charset="0"/>
              </a:rPr>
              <a:t>＝    </a:t>
            </a:r>
          </a:p>
          <a:p>
            <a:pPr lvl="1" eaLnBrk="1" hangingPunct="1">
              <a:lnSpc>
                <a:spcPct val="110000"/>
              </a:lnSpc>
            </a:pPr>
            <a:r>
              <a:rPr lang="zh-CN" altLang="en-US" sz="2000" dirty="0" smtClean="0">
                <a:latin typeface="Times New Roman" pitchFamily="18" charset="0"/>
              </a:rPr>
              <a:t>对</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zh-CN" altLang="en-US" sz="2000" dirty="0" smtClean="0">
                <a:latin typeface="Times New Roman" pitchFamily="18" charset="0"/>
              </a:rPr>
              <a:t>重复上述过程，一直下去，直到检查出</a:t>
            </a:r>
            <a:r>
              <a:rPr lang="en-US" altLang="zh-CN" sz="2000" i="1"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是否在解中。</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检查结束后得 </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背包密码体制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79970" name="Object 4"/>
          <p:cNvGraphicFramePr>
            <a:graphicFrameLocks noChangeAspect="1"/>
          </p:cNvGraphicFramePr>
          <p:nvPr/>
        </p:nvGraphicFramePr>
        <p:xfrm>
          <a:off x="1206501" y="1454068"/>
          <a:ext cx="1231900" cy="831932"/>
        </p:xfrm>
        <a:graphic>
          <a:graphicData uri="http://schemas.openxmlformats.org/presentationml/2006/ole">
            <p:oleObj spid="_x0000_s979970" name="公式" r:id="rId3" imgW="660240" imgH="444240" progId="Equation.3">
              <p:embed/>
            </p:oleObj>
          </a:graphicData>
        </a:graphic>
      </p:graphicFrame>
      <p:graphicFrame>
        <p:nvGraphicFramePr>
          <p:cNvPr id="979971" name="Object 6"/>
          <p:cNvGraphicFramePr>
            <a:graphicFrameLocks noChangeAspect="1"/>
          </p:cNvGraphicFramePr>
          <p:nvPr/>
        </p:nvGraphicFramePr>
        <p:xfrm>
          <a:off x="2305050" y="4648200"/>
          <a:ext cx="1428750" cy="762000"/>
        </p:xfrm>
        <a:graphic>
          <a:graphicData uri="http://schemas.openxmlformats.org/presentationml/2006/ole">
            <p:oleObj spid="_x0000_s979971" name="公式" r:id="rId4" imgW="914400" imgH="4824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公钥密码常用知识和算法</a:t>
            </a:r>
            <a:endParaRPr lang="zh-CN" altLang="en-US" dirty="0"/>
          </a:p>
        </p:txBody>
      </p:sp>
      <p:sp>
        <p:nvSpPr>
          <p:cNvPr id="3" name="内容占位符 2"/>
          <p:cNvSpPr>
            <a:spLocks noGrp="1"/>
          </p:cNvSpPr>
          <p:nvPr>
            <p:ph idx="1"/>
          </p:nvPr>
        </p:nvSpPr>
        <p:spPr>
          <a:xfrm>
            <a:off x="457200" y="914400"/>
            <a:ext cx="8305800" cy="5562600"/>
          </a:xfrm>
        </p:spPr>
        <p:txBody>
          <a:bodyPr/>
          <a:lstStyle/>
          <a:p>
            <a:pPr eaLnBrk="1" hangingPunct="1">
              <a:lnSpc>
                <a:spcPct val="100000"/>
              </a:lnSpc>
              <a:spcBef>
                <a:spcPts val="600"/>
              </a:spcBef>
            </a:pPr>
            <a:r>
              <a:rPr lang="zh-CN" altLang="en-US" sz="2400" dirty="0" smtClean="0">
                <a:latin typeface="Times New Roman" pitchFamily="18" charset="0"/>
              </a:rPr>
              <a:t>三、</a:t>
            </a:r>
            <a:r>
              <a:rPr lang="en-US" altLang="zh-CN" sz="2400" dirty="0" smtClean="0">
                <a:latin typeface="Times New Roman" pitchFamily="18" charset="0"/>
              </a:rPr>
              <a:t>Miller-Rabin</a:t>
            </a:r>
            <a:r>
              <a:rPr lang="zh-CN" altLang="en-US" sz="2400" dirty="0" smtClean="0">
                <a:latin typeface="Times New Roman" pitchFamily="18" charset="0"/>
              </a:rPr>
              <a:t>概率检测法，</a:t>
            </a:r>
            <a:r>
              <a:rPr lang="zh-CN" altLang="en-US" sz="2400" dirty="0" smtClean="0">
                <a:solidFill>
                  <a:srgbClr val="0000FF"/>
                </a:solidFill>
                <a:latin typeface="Times New Roman" pitchFamily="18" charset="0"/>
              </a:rPr>
              <a:t>找大素数</a:t>
            </a:r>
          </a:p>
          <a:p>
            <a:pPr lvl="1" eaLnBrk="1" hangingPunct="1">
              <a:lnSpc>
                <a:spcPct val="100000"/>
              </a:lnSpc>
              <a:spcBef>
                <a:spcPts val="600"/>
              </a:spcBef>
            </a:pPr>
            <a:r>
              <a:rPr lang="zh-CN" altLang="en-US" sz="2000" dirty="0" smtClean="0">
                <a:solidFill>
                  <a:srgbClr val="0000FF"/>
                </a:solidFill>
                <a:latin typeface="Times New Roman" pitchFamily="18" charset="0"/>
              </a:rPr>
              <a:t>原理：</a:t>
            </a:r>
            <a:r>
              <a:rPr lang="zh-CN" altLang="en-US" sz="2000" dirty="0" smtClean="0">
                <a:latin typeface="Times New Roman" pitchFamily="18" charset="0"/>
              </a:rPr>
              <a:t>若</a:t>
            </a:r>
            <a:r>
              <a:rPr lang="en-US" altLang="zh-CN" sz="2000" i="1" dirty="0" smtClean="0">
                <a:latin typeface="Times New Roman" pitchFamily="18" charset="0"/>
              </a:rPr>
              <a:t>p</a:t>
            </a:r>
            <a:r>
              <a:rPr lang="zh-CN" altLang="en-US" sz="2000" dirty="0" smtClean="0">
                <a:latin typeface="Times New Roman" pitchFamily="18" charset="0"/>
              </a:rPr>
              <a:t>是大于</a:t>
            </a:r>
            <a:r>
              <a:rPr lang="en-US" altLang="zh-CN" sz="2000" dirty="0" smtClean="0">
                <a:latin typeface="Times New Roman" pitchFamily="18" charset="0"/>
              </a:rPr>
              <a:t>2</a:t>
            </a:r>
            <a:r>
              <a:rPr lang="zh-CN" altLang="en-US" sz="2000" dirty="0" smtClean="0">
                <a:latin typeface="Times New Roman" pitchFamily="18" charset="0"/>
              </a:rPr>
              <a:t>的素数，则</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=1 mod </a:t>
            </a:r>
            <a:r>
              <a:rPr lang="en-US" altLang="zh-CN" sz="2000" i="1" dirty="0" smtClean="0">
                <a:latin typeface="Times New Roman" pitchFamily="18" charset="0"/>
              </a:rPr>
              <a:t>p</a:t>
            </a:r>
            <a:r>
              <a:rPr lang="zh-CN" altLang="en-US" sz="2000" dirty="0" smtClean="0">
                <a:latin typeface="Times New Roman" pitchFamily="18" charset="0"/>
              </a:rPr>
              <a:t>只有</a:t>
            </a:r>
            <a:r>
              <a:rPr lang="en-US" altLang="zh-CN" sz="2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-1</a:t>
            </a:r>
            <a:r>
              <a:rPr lang="zh-CN" altLang="en-US" sz="2000" dirty="0" smtClean="0">
                <a:latin typeface="Times New Roman" pitchFamily="18" charset="0"/>
              </a:rPr>
              <a:t>两个解，所以如果方程</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=1 mod </a:t>
            </a:r>
            <a:r>
              <a:rPr lang="en-US" altLang="zh-CN" sz="2000" i="1" dirty="0" smtClean="0">
                <a:latin typeface="Times New Roman" pitchFamily="18" charset="0"/>
              </a:rPr>
              <a:t>p</a:t>
            </a:r>
            <a:r>
              <a:rPr lang="zh-CN" altLang="en-US" sz="2000" dirty="0" smtClean="0">
                <a:latin typeface="Times New Roman" pitchFamily="18" charset="0"/>
              </a:rPr>
              <a:t>有一解</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dirty="0" smtClean="0">
                <a:latin typeface="Times New Roman" pitchFamily="18" charset="0"/>
                <a:sym typeface="Symbol" pitchFamily="18" charset="2"/>
              </a:rPr>
              <a:t>{-1, 1}</a:t>
            </a:r>
            <a:r>
              <a:rPr lang="zh-CN" altLang="en-US" sz="2000" dirty="0" smtClean="0">
                <a:latin typeface="Times New Roman" pitchFamily="18" charset="0"/>
                <a:sym typeface="Symbol" pitchFamily="18" charset="2"/>
              </a:rPr>
              <a:t>，那么</a:t>
            </a:r>
            <a:r>
              <a:rPr lang="en-US" altLang="zh-CN" sz="2000" i="1" dirty="0" smtClean="0">
                <a:latin typeface="Times New Roman" pitchFamily="18" charset="0"/>
                <a:sym typeface="Symbol" pitchFamily="18" charset="2"/>
              </a:rPr>
              <a:t>p</a:t>
            </a:r>
            <a:r>
              <a:rPr lang="zh-CN" altLang="en-US" sz="2000" dirty="0" smtClean="0">
                <a:latin typeface="Times New Roman" pitchFamily="18" charset="0"/>
                <a:sym typeface="Symbol" pitchFamily="18" charset="2"/>
              </a:rPr>
              <a:t>不为素数</a:t>
            </a:r>
          </a:p>
          <a:p>
            <a:pPr lvl="1" eaLnBrk="1" hangingPunct="1">
              <a:lnSpc>
                <a:spcPct val="100000"/>
              </a:lnSpc>
              <a:spcBef>
                <a:spcPts val="600"/>
              </a:spcBef>
            </a:pPr>
            <a:r>
              <a:rPr lang="zh-CN" altLang="en-US" sz="2000" dirty="0" smtClean="0">
                <a:solidFill>
                  <a:srgbClr val="0000FF"/>
                </a:solidFill>
                <a:latin typeface="Times New Roman" pitchFamily="18" charset="0"/>
              </a:rPr>
              <a:t>算法：</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dirty="0" smtClean="0">
                <a:solidFill>
                  <a:srgbClr val="0000FF"/>
                </a:solidFill>
                <a:latin typeface="Times New Roman" pitchFamily="18" charset="0"/>
              </a:rPr>
              <a:t>&lt;</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是随机选择的一个数，</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是待检验的数，返回</a:t>
            </a:r>
            <a:r>
              <a:rPr lang="en-US" altLang="zh-CN" sz="2000" dirty="0" smtClean="0">
                <a:solidFill>
                  <a:srgbClr val="0000FF"/>
                </a:solidFill>
                <a:latin typeface="Times New Roman" pitchFamily="18" charset="0"/>
              </a:rPr>
              <a:t>False</a:t>
            </a:r>
            <a:r>
              <a:rPr lang="zh-CN" altLang="en-US" sz="2000" dirty="0" smtClean="0">
                <a:solidFill>
                  <a:srgbClr val="0000FF"/>
                </a:solidFill>
                <a:latin typeface="Times New Roman" pitchFamily="18" charset="0"/>
              </a:rPr>
              <a:t>则一定不是素数，返回</a:t>
            </a:r>
            <a:r>
              <a:rPr lang="en-US" altLang="zh-CN" sz="2000" dirty="0" smtClean="0">
                <a:solidFill>
                  <a:srgbClr val="0000FF"/>
                </a:solidFill>
                <a:latin typeface="Times New Roman" pitchFamily="18" charset="0"/>
              </a:rPr>
              <a:t>True</a:t>
            </a:r>
            <a:r>
              <a:rPr lang="zh-CN" altLang="en-US" sz="2000" dirty="0" smtClean="0">
                <a:solidFill>
                  <a:srgbClr val="0000FF"/>
                </a:solidFill>
                <a:latin typeface="Times New Roman" pitchFamily="18" charset="0"/>
              </a:rPr>
              <a:t>则不一定是素数）</a:t>
            </a:r>
          </a:p>
          <a:p>
            <a:pPr lvl="2" eaLnBrk="1" hangingPunct="1">
              <a:lnSpc>
                <a:spcPct val="100000"/>
              </a:lnSpc>
              <a:spcBef>
                <a:spcPts val="600"/>
              </a:spcBef>
            </a:pPr>
            <a:r>
              <a:rPr lang="zh-CN" altLang="en-US" sz="1800" dirty="0" smtClean="0">
                <a:latin typeface="Times New Roman" pitchFamily="18" charset="0"/>
                <a:sym typeface="Symbol" pitchFamily="18" charset="2"/>
              </a:rPr>
              <a:t>令</a:t>
            </a:r>
            <a:r>
              <a:rPr lang="en-US" altLang="zh-CN" sz="1800" i="1" dirty="0" smtClean="0">
                <a:latin typeface="Times New Roman" pitchFamily="18" charset="0"/>
                <a:sym typeface="Symbol" pitchFamily="18" charset="2"/>
              </a:rPr>
              <a:t>d</a:t>
            </a:r>
            <a:r>
              <a:rPr lang="en-US" altLang="zh-CN" sz="1800" dirty="0" smtClean="0">
                <a:latin typeface="Times New Roman" pitchFamily="18" charset="0"/>
                <a:sym typeface="Symbol" pitchFamily="18" charset="2"/>
              </a:rPr>
              <a:t>=1</a:t>
            </a:r>
            <a:r>
              <a:rPr lang="zh-CN" altLang="en-US" sz="1800" dirty="0" smtClean="0">
                <a:latin typeface="Times New Roman" pitchFamily="18" charset="0"/>
                <a:sym typeface="Symbol" pitchFamily="18" charset="2"/>
              </a:rPr>
              <a:t>；</a:t>
            </a:r>
            <a:r>
              <a:rPr lang="en-US" altLang="zh-CN" sz="1800" dirty="0" smtClean="0">
                <a:latin typeface="Times New Roman" pitchFamily="18" charset="0"/>
                <a:sym typeface="Symbol" pitchFamily="18" charset="2"/>
              </a:rPr>
              <a:t>n-1</a:t>
            </a:r>
            <a:r>
              <a:rPr lang="zh-CN" altLang="en-US" sz="1800" dirty="0" smtClean="0">
                <a:latin typeface="Times New Roman" pitchFamily="18" charset="0"/>
                <a:sym typeface="Symbol" pitchFamily="18" charset="2"/>
              </a:rPr>
              <a:t>的二进制表示为</a:t>
            </a:r>
            <a:r>
              <a:rPr lang="en-US" altLang="zh-CN" sz="1800" i="1" dirty="0" smtClean="0">
                <a:latin typeface="Times New Roman" pitchFamily="18" charset="0"/>
                <a:sym typeface="Symbol" pitchFamily="18" charset="2"/>
              </a:rPr>
              <a:t>b</a:t>
            </a:r>
            <a:r>
              <a:rPr lang="en-US" altLang="zh-CN" sz="1800" i="1" baseline="-25000" dirty="0" smtClean="0">
                <a:latin typeface="Times New Roman" pitchFamily="18" charset="0"/>
                <a:sym typeface="Symbol" pitchFamily="18" charset="2"/>
              </a:rPr>
              <a:t>k</a:t>
            </a:r>
            <a:r>
              <a:rPr lang="en-US" altLang="zh-CN" sz="1800" i="1" dirty="0" smtClean="0">
                <a:latin typeface="Times New Roman" pitchFamily="18" charset="0"/>
                <a:sym typeface="Symbol" pitchFamily="18" charset="2"/>
              </a:rPr>
              <a:t>b</a:t>
            </a:r>
            <a:r>
              <a:rPr lang="en-US" altLang="zh-CN" sz="1800" i="1" baseline="-25000" dirty="0" smtClean="0">
                <a:latin typeface="Times New Roman" pitchFamily="18" charset="0"/>
                <a:sym typeface="Symbol" pitchFamily="18" charset="2"/>
              </a:rPr>
              <a:t>k</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b</a:t>
            </a:r>
            <a:r>
              <a:rPr lang="en-US" altLang="zh-CN" sz="1800" baseline="-25000" dirty="0" smtClean="0">
                <a:latin typeface="Times New Roman" pitchFamily="18" charset="0"/>
                <a:sym typeface="Symbol" pitchFamily="18" charset="2"/>
              </a:rPr>
              <a:t>0</a:t>
            </a:r>
          </a:p>
          <a:p>
            <a:pPr lvl="2" eaLnBrk="1" hangingPunct="1">
              <a:lnSpc>
                <a:spcPct val="100000"/>
              </a:lnSpc>
              <a:spcBef>
                <a:spcPts val="600"/>
              </a:spcBef>
            </a:pPr>
            <a:r>
              <a:rPr lang="en-US" altLang="zh-CN" sz="1800" dirty="0" smtClean="0">
                <a:latin typeface="Times New Roman" pitchFamily="18" charset="0"/>
                <a:sym typeface="Symbol" pitchFamily="18" charset="2"/>
              </a:rPr>
              <a:t>for </a:t>
            </a:r>
            <a:r>
              <a:rPr lang="en-US" altLang="zh-CN" sz="1800" i="1" dirty="0" err="1" smtClean="0">
                <a:latin typeface="Times New Roman" pitchFamily="18" charset="0"/>
                <a:sym typeface="Symbol" pitchFamily="18" charset="2"/>
              </a:rPr>
              <a:t>i</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k</a:t>
            </a:r>
            <a:r>
              <a:rPr lang="en-US" altLang="zh-CN" sz="1800" dirty="0" smtClean="0">
                <a:latin typeface="Times New Roman" pitchFamily="18" charset="0"/>
                <a:sym typeface="Symbol" pitchFamily="18" charset="2"/>
              </a:rPr>
              <a:t> </a:t>
            </a:r>
            <a:r>
              <a:rPr lang="en-US" altLang="zh-CN" sz="1800" dirty="0" err="1" smtClean="0">
                <a:latin typeface="Times New Roman" pitchFamily="18" charset="0"/>
                <a:sym typeface="Symbol" pitchFamily="18" charset="2"/>
              </a:rPr>
              <a:t>downto</a:t>
            </a:r>
            <a:r>
              <a:rPr lang="en-US" altLang="zh-CN" sz="1800" dirty="0" smtClean="0">
                <a:latin typeface="Times New Roman" pitchFamily="18" charset="0"/>
                <a:sym typeface="Symbol" pitchFamily="18" charset="2"/>
              </a:rPr>
              <a:t> 0 do {</a:t>
            </a:r>
          </a:p>
          <a:p>
            <a:pPr lvl="2" eaLnBrk="1" hangingPunct="1">
              <a:lnSpc>
                <a:spcPct val="100000"/>
              </a:lnSpc>
              <a:spcBef>
                <a:spcPts val="600"/>
              </a:spcBef>
            </a:pPr>
            <a:r>
              <a:rPr lang="en-US" altLang="zh-CN" sz="1800" dirty="0" smtClean="0">
                <a:latin typeface="Times New Roman" pitchFamily="18" charset="0"/>
                <a:sym typeface="Symbol" pitchFamily="18" charset="2"/>
              </a:rPr>
              <a:t>    </a:t>
            </a:r>
            <a:r>
              <a:rPr lang="en-US" altLang="zh-CN" sz="1800" i="1" dirty="0" err="1" smtClean="0">
                <a:latin typeface="Times New Roman" pitchFamily="18" charset="0"/>
                <a:sym typeface="Symbol" pitchFamily="18" charset="2"/>
              </a:rPr>
              <a:t>x</a:t>
            </a:r>
            <a:r>
              <a:rPr lang="en-US" altLang="zh-CN" sz="1800" dirty="0" err="1"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d</a:t>
            </a:r>
            <a:r>
              <a:rPr lang="en-US" altLang="zh-CN" sz="1800" dirty="0" smtClean="0">
                <a:latin typeface="Times New Roman" pitchFamily="18" charset="0"/>
                <a:sym typeface="Symbol" pitchFamily="18" charset="2"/>
              </a:rPr>
              <a:t>;    </a:t>
            </a:r>
            <a:r>
              <a:rPr lang="en-US" altLang="zh-CN" sz="1800" i="1" dirty="0" smtClean="0">
                <a:latin typeface="Times New Roman" pitchFamily="18" charset="0"/>
                <a:sym typeface="Symbol" pitchFamily="18" charset="2"/>
              </a:rPr>
              <a:t>d</a:t>
            </a:r>
            <a:r>
              <a:rPr lang="en-US" altLang="zh-CN" sz="1800" dirty="0"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d</a:t>
            </a:r>
            <a:r>
              <a:rPr lang="en-US" altLang="zh-CN" sz="1800" dirty="0" err="1"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d</a:t>
            </a:r>
            <a:r>
              <a:rPr lang="en-US" altLang="zh-CN" sz="1800" dirty="0" smtClean="0">
                <a:latin typeface="Times New Roman" pitchFamily="18" charset="0"/>
                <a:sym typeface="Symbol" pitchFamily="18" charset="2"/>
              </a:rPr>
              <a:t>) mod </a:t>
            </a:r>
            <a:r>
              <a:rPr lang="en-US" altLang="zh-CN" sz="1800" i="1" dirty="0" smtClean="0">
                <a:latin typeface="Times New Roman" pitchFamily="18" charset="0"/>
                <a:sym typeface="Symbol" pitchFamily="18" charset="2"/>
              </a:rPr>
              <a:t>n</a:t>
            </a:r>
            <a:r>
              <a:rPr lang="en-US" altLang="zh-CN" sz="1800" dirty="0" smtClean="0">
                <a:latin typeface="Times New Roman" pitchFamily="18" charset="0"/>
                <a:sym typeface="Symbol" pitchFamily="18" charset="2"/>
              </a:rPr>
              <a:t>; </a:t>
            </a:r>
            <a:r>
              <a:rPr lang="en-US" altLang="zh-CN" sz="1800" dirty="0" smtClean="0">
                <a:solidFill>
                  <a:srgbClr val="C3093E"/>
                </a:solidFill>
                <a:latin typeface="Times New Roman" pitchFamily="18" charset="0"/>
                <a:sym typeface="Symbol" pitchFamily="18" charset="2"/>
              </a:rPr>
              <a:t>(</a:t>
            </a:r>
            <a:r>
              <a:rPr lang="zh-CN" altLang="en-US" sz="1800" dirty="0" smtClean="0">
                <a:solidFill>
                  <a:srgbClr val="C3093E"/>
                </a:solidFill>
                <a:latin typeface="Times New Roman" pitchFamily="18" charset="0"/>
                <a:sym typeface="Symbol" pitchFamily="18" charset="2"/>
              </a:rPr>
              <a:t>此时</a:t>
            </a:r>
            <a:r>
              <a:rPr lang="en-US" altLang="zh-CN" sz="1800" i="1" dirty="0" smtClean="0">
                <a:solidFill>
                  <a:srgbClr val="C3093E"/>
                </a:solidFill>
                <a:latin typeface="Times New Roman" pitchFamily="18" charset="0"/>
                <a:sym typeface="Symbol" pitchFamily="18" charset="2"/>
              </a:rPr>
              <a:t>d</a:t>
            </a:r>
            <a:r>
              <a:rPr lang="zh-CN" altLang="en-US" sz="1800" dirty="0" smtClean="0">
                <a:solidFill>
                  <a:srgbClr val="C3093E"/>
                </a:solidFill>
                <a:latin typeface="Times New Roman" pitchFamily="18" charset="0"/>
                <a:sym typeface="Symbol" pitchFamily="18" charset="2"/>
              </a:rPr>
              <a:t>刚好是</a:t>
            </a:r>
            <a:r>
              <a:rPr lang="en-US" altLang="zh-CN" sz="1800" i="1" dirty="0" smtClean="0">
                <a:solidFill>
                  <a:srgbClr val="C3093E"/>
                </a:solidFill>
                <a:latin typeface="Times New Roman" pitchFamily="18" charset="0"/>
                <a:sym typeface="Symbol" pitchFamily="18" charset="2"/>
              </a:rPr>
              <a:t>x</a:t>
            </a:r>
            <a:r>
              <a:rPr lang="zh-CN" altLang="en-US" sz="1800" dirty="0" smtClean="0">
                <a:solidFill>
                  <a:srgbClr val="C3093E"/>
                </a:solidFill>
                <a:latin typeface="Times New Roman" pitchFamily="18" charset="0"/>
                <a:sym typeface="Symbol" pitchFamily="18" charset="2"/>
              </a:rPr>
              <a:t>的平方</a:t>
            </a:r>
            <a:r>
              <a:rPr lang="en-US" altLang="zh-CN" sz="1800" dirty="0" smtClean="0">
                <a:solidFill>
                  <a:srgbClr val="C3093E"/>
                </a:solidFill>
                <a:latin typeface="Times New Roman" pitchFamily="18" charset="0"/>
                <a:sym typeface="Symbol" pitchFamily="18" charset="2"/>
              </a:rPr>
              <a:t>)</a:t>
            </a:r>
          </a:p>
          <a:p>
            <a:pPr lvl="2" eaLnBrk="1" hangingPunct="1">
              <a:lnSpc>
                <a:spcPct val="100000"/>
              </a:lnSpc>
              <a:spcBef>
                <a:spcPts val="600"/>
              </a:spcBef>
            </a:pPr>
            <a:r>
              <a:rPr lang="en-US" altLang="zh-CN" sz="1800" dirty="0" smtClean="0">
                <a:latin typeface="Times New Roman" pitchFamily="18" charset="0"/>
                <a:sym typeface="Symbol" pitchFamily="18" charset="2"/>
              </a:rPr>
              <a:t>    if </a:t>
            </a:r>
            <a:r>
              <a:rPr lang="en-US" altLang="zh-CN" sz="1800" i="1" dirty="0" smtClean="0">
                <a:latin typeface="Times New Roman" pitchFamily="18" charset="0"/>
                <a:sym typeface="Symbol" pitchFamily="18" charset="2"/>
              </a:rPr>
              <a:t>d</a:t>
            </a:r>
            <a:r>
              <a:rPr lang="en-US" altLang="zh-CN" sz="1800" dirty="0" smtClean="0">
                <a:latin typeface="Times New Roman" pitchFamily="18" charset="0"/>
                <a:sym typeface="Symbol" pitchFamily="18" charset="2"/>
              </a:rPr>
              <a:t>=1 and </a:t>
            </a:r>
            <a:r>
              <a:rPr lang="en-US" altLang="zh-CN" sz="1800" i="1" dirty="0" smtClean="0">
                <a:latin typeface="Times New Roman" pitchFamily="18" charset="0"/>
                <a:sym typeface="Symbol" pitchFamily="18" charset="2"/>
              </a:rPr>
              <a:t>x</a:t>
            </a:r>
            <a:r>
              <a:rPr lang="en-US" altLang="zh-CN" sz="1800" dirty="0" smtClean="0">
                <a:latin typeface="Times New Roman" pitchFamily="18" charset="0"/>
                <a:sym typeface="Symbol" pitchFamily="18" charset="2"/>
              </a:rPr>
              <a:t>1 and </a:t>
            </a:r>
            <a:r>
              <a:rPr lang="en-US" altLang="zh-CN" sz="1800" i="1" dirty="0" smtClean="0">
                <a:latin typeface="Times New Roman" pitchFamily="18" charset="0"/>
                <a:sym typeface="Symbol" pitchFamily="18" charset="2"/>
              </a:rPr>
              <a:t>x</a:t>
            </a:r>
            <a:r>
              <a:rPr lang="en-US" altLang="zh-CN" sz="1800" dirty="0" smtClean="0">
                <a:latin typeface="Times New Roman" pitchFamily="18" charset="0"/>
                <a:sym typeface="Symbol" pitchFamily="18" charset="2"/>
              </a:rPr>
              <a:t>n-1 then return False;</a:t>
            </a:r>
          </a:p>
          <a:p>
            <a:pPr lvl="2" eaLnBrk="1" hangingPunct="1">
              <a:lnSpc>
                <a:spcPct val="100000"/>
              </a:lnSpc>
              <a:spcBef>
                <a:spcPts val="600"/>
              </a:spcBef>
            </a:pPr>
            <a:r>
              <a:rPr lang="en-US" altLang="zh-CN" sz="1800" dirty="0" smtClean="0">
                <a:latin typeface="Times New Roman" pitchFamily="18" charset="0"/>
                <a:sym typeface="Symbol" pitchFamily="18" charset="2"/>
              </a:rPr>
              <a:t>    if </a:t>
            </a:r>
            <a:r>
              <a:rPr lang="en-US" altLang="zh-CN" sz="1800" i="1" dirty="0" smtClean="0">
                <a:latin typeface="Times New Roman" pitchFamily="18" charset="0"/>
                <a:sym typeface="Symbol" pitchFamily="18" charset="2"/>
              </a:rPr>
              <a:t>b</a:t>
            </a:r>
            <a:r>
              <a:rPr lang="en-US" altLang="zh-CN" sz="1800" i="1" baseline="-25000" dirty="0" smtClean="0">
                <a:latin typeface="Times New Roman" pitchFamily="18" charset="0"/>
                <a:sym typeface="Symbol" pitchFamily="18" charset="2"/>
              </a:rPr>
              <a:t>i</a:t>
            </a:r>
            <a:r>
              <a:rPr lang="en-US" altLang="zh-CN" sz="1800" dirty="0" smtClean="0">
                <a:latin typeface="Times New Roman" pitchFamily="18" charset="0"/>
                <a:sym typeface="Symbol" pitchFamily="18" charset="2"/>
              </a:rPr>
              <a:t>=1 then  </a:t>
            </a:r>
            <a:r>
              <a:rPr lang="en-US" altLang="zh-CN" sz="1800" i="1" dirty="0" smtClean="0">
                <a:latin typeface="Times New Roman" pitchFamily="18" charset="0"/>
                <a:sym typeface="Symbol" pitchFamily="18" charset="2"/>
              </a:rPr>
              <a:t>d</a:t>
            </a:r>
            <a:r>
              <a:rPr lang="en-US" altLang="zh-CN" sz="1800" dirty="0"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d</a:t>
            </a:r>
            <a:r>
              <a:rPr lang="en-US" altLang="zh-CN" sz="1800" dirty="0" err="1"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a</a:t>
            </a:r>
            <a:r>
              <a:rPr lang="en-US" altLang="zh-CN" sz="1800" dirty="0" smtClean="0">
                <a:latin typeface="Times New Roman" pitchFamily="18" charset="0"/>
                <a:sym typeface="Symbol" pitchFamily="18" charset="2"/>
              </a:rPr>
              <a:t>) mod </a:t>
            </a:r>
            <a:r>
              <a:rPr lang="en-US" altLang="zh-CN" sz="1800" i="1" dirty="0" smtClean="0">
                <a:latin typeface="Times New Roman" pitchFamily="18" charset="0"/>
                <a:sym typeface="Symbol" pitchFamily="18" charset="2"/>
              </a:rPr>
              <a:t>n</a:t>
            </a:r>
            <a:r>
              <a:rPr lang="en-US" altLang="zh-CN" sz="1800" dirty="0" smtClean="0">
                <a:latin typeface="Times New Roman" pitchFamily="18" charset="0"/>
                <a:sym typeface="Symbol" pitchFamily="18" charset="2"/>
              </a:rPr>
              <a:t>;}</a:t>
            </a:r>
          </a:p>
          <a:p>
            <a:pPr lvl="2" eaLnBrk="1" hangingPunct="1">
              <a:lnSpc>
                <a:spcPct val="100000"/>
              </a:lnSpc>
              <a:spcBef>
                <a:spcPts val="600"/>
              </a:spcBef>
            </a:pPr>
            <a:r>
              <a:rPr lang="en-US" altLang="zh-CN" sz="1800" dirty="0" smtClean="0">
                <a:latin typeface="Times New Roman" pitchFamily="18" charset="0"/>
                <a:sym typeface="Symbol" pitchFamily="18" charset="2"/>
              </a:rPr>
              <a:t>if </a:t>
            </a:r>
            <a:r>
              <a:rPr lang="en-US" altLang="zh-CN" sz="1800" i="1" dirty="0" smtClean="0">
                <a:latin typeface="Times New Roman" pitchFamily="18" charset="0"/>
                <a:sym typeface="Symbol" pitchFamily="18" charset="2"/>
              </a:rPr>
              <a:t>d</a:t>
            </a:r>
            <a:r>
              <a:rPr lang="en-US" altLang="zh-CN" sz="1800" dirty="0" smtClean="0">
                <a:latin typeface="Times New Roman" pitchFamily="18" charset="0"/>
                <a:sym typeface="Symbol" pitchFamily="18" charset="2"/>
              </a:rPr>
              <a:t>1 then return False;</a:t>
            </a:r>
          </a:p>
          <a:p>
            <a:pPr lvl="2" eaLnBrk="1" hangingPunct="1">
              <a:lnSpc>
                <a:spcPct val="100000"/>
              </a:lnSpc>
              <a:spcBef>
                <a:spcPts val="600"/>
              </a:spcBef>
            </a:pPr>
            <a:r>
              <a:rPr lang="en-US" altLang="zh-CN" sz="1800" dirty="0" smtClean="0">
                <a:latin typeface="Times New Roman" pitchFamily="18" charset="0"/>
                <a:sym typeface="Symbol" pitchFamily="18" charset="2"/>
              </a:rPr>
              <a:t>Return True; </a:t>
            </a:r>
          </a:p>
          <a:p>
            <a:pPr lvl="1" eaLnBrk="1" hangingPunct="1">
              <a:lnSpc>
                <a:spcPct val="100000"/>
              </a:lnSpc>
              <a:spcBef>
                <a:spcPts val="600"/>
              </a:spcBef>
            </a:pPr>
            <a:r>
              <a:rPr lang="zh-CN" altLang="en-US" sz="2000" dirty="0" smtClean="0">
                <a:latin typeface="Times New Roman" pitchFamily="18" charset="0"/>
              </a:rPr>
              <a:t>循环结束后有</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n</a:t>
            </a:r>
            <a:r>
              <a:rPr lang="zh-CN" altLang="en-US" sz="2000" dirty="0" smtClean="0">
                <a:latin typeface="Times New Roman" pitchFamily="18" charset="0"/>
              </a:rPr>
              <a:t>，若</a:t>
            </a:r>
            <a:r>
              <a:rPr lang="en-US" altLang="zh-CN" sz="2000" dirty="0" smtClean="0">
                <a:latin typeface="Times New Roman" pitchFamily="18" charset="0"/>
              </a:rPr>
              <a:t>d</a:t>
            </a:r>
            <a:r>
              <a:rPr lang="en-US" altLang="zh-CN" sz="2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，则</a:t>
            </a:r>
            <a:r>
              <a:rPr lang="en-US" altLang="zh-CN" sz="2000" dirty="0" smtClean="0">
                <a:latin typeface="Times New Roman" pitchFamily="18" charset="0"/>
                <a:sym typeface="Symbol" pitchFamily="18" charset="2"/>
              </a:rPr>
              <a:t>n</a:t>
            </a:r>
            <a:r>
              <a:rPr lang="zh-CN" altLang="en-US" sz="2000" dirty="0" smtClean="0">
                <a:latin typeface="Times New Roman" pitchFamily="18" charset="0"/>
                <a:sym typeface="Symbol" pitchFamily="18" charset="2"/>
              </a:rPr>
              <a:t>不是素数。 </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1 and </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n-1 </a:t>
            </a:r>
            <a:r>
              <a:rPr lang="zh-CN" altLang="en-US" sz="2000" dirty="0" smtClean="0">
                <a:latin typeface="Times New Roman" pitchFamily="18" charset="0"/>
                <a:sym typeface="Symbol" pitchFamily="18" charset="2"/>
              </a:rPr>
              <a:t>意指</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=1 mod </a:t>
            </a:r>
            <a:r>
              <a:rPr lang="en-US" altLang="zh-CN" sz="2000" i="1" dirty="0" smtClean="0">
                <a:latin typeface="Times New Roman" pitchFamily="18" charset="0"/>
              </a:rPr>
              <a:t>p</a:t>
            </a:r>
            <a:r>
              <a:rPr lang="zh-CN" altLang="en-US" sz="2000" dirty="0" smtClean="0">
                <a:latin typeface="Times New Roman" pitchFamily="18" charset="0"/>
                <a:sym typeface="Symbol" pitchFamily="18" charset="2"/>
              </a:rPr>
              <a:t>有不在</a:t>
            </a:r>
            <a:r>
              <a:rPr lang="en-US" altLang="zh-CN" sz="2000" dirty="0" smtClean="0">
                <a:latin typeface="Times New Roman" pitchFamily="18" charset="0"/>
                <a:sym typeface="Symbol" pitchFamily="18" charset="2"/>
              </a:rPr>
              <a:t>{-1, 1}</a:t>
            </a:r>
            <a:r>
              <a:rPr lang="zh-CN" altLang="en-US" sz="2000" dirty="0" smtClean="0">
                <a:latin typeface="Times New Roman" pitchFamily="18" charset="0"/>
                <a:sym typeface="Symbol" pitchFamily="18" charset="2"/>
              </a:rPr>
              <a:t>中的根</a:t>
            </a:r>
          </a:p>
          <a:p>
            <a:pPr lvl="1" eaLnBrk="1" hangingPunct="1">
              <a:lnSpc>
                <a:spcPct val="100000"/>
              </a:lnSpc>
              <a:spcBef>
                <a:spcPts val="600"/>
              </a:spcBef>
            </a:pPr>
            <a:r>
              <a:rPr lang="zh-CN" altLang="en-US" sz="2000" dirty="0" smtClean="0">
                <a:solidFill>
                  <a:srgbClr val="0000FF"/>
                </a:solidFill>
                <a:latin typeface="Times New Roman" pitchFamily="18" charset="0"/>
              </a:rPr>
              <a:t>该测试如果进行</a:t>
            </a:r>
            <a:r>
              <a:rPr lang="en-US" altLang="zh-CN" sz="2000" dirty="0" smtClean="0">
                <a:solidFill>
                  <a:srgbClr val="0000FF"/>
                </a:solidFill>
                <a:latin typeface="Times New Roman" pitchFamily="18" charset="0"/>
              </a:rPr>
              <a:t>s</a:t>
            </a:r>
            <a:r>
              <a:rPr lang="zh-CN" altLang="en-US" sz="2000" dirty="0" smtClean="0">
                <a:solidFill>
                  <a:srgbClr val="0000FF"/>
                </a:solidFill>
                <a:latin typeface="Times New Roman" pitchFamily="18" charset="0"/>
              </a:rPr>
              <a:t>次，如果都是真</a:t>
            </a:r>
            <a:r>
              <a:rPr lang="en-US" altLang="zh-CN" sz="2000" dirty="0" smtClean="0">
                <a:solidFill>
                  <a:srgbClr val="0000FF"/>
                </a:solidFill>
                <a:latin typeface="Times New Roman" pitchFamily="18" charset="0"/>
              </a:rPr>
              <a:t>T</a:t>
            </a:r>
            <a:r>
              <a:rPr lang="zh-CN" altLang="en-US" sz="2000" dirty="0" smtClean="0">
                <a:solidFill>
                  <a:srgbClr val="0000FF"/>
                </a:solidFill>
                <a:latin typeface="Times New Roman" pitchFamily="18" charset="0"/>
              </a:rPr>
              <a:t>，则</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是素数的概率最小为</a:t>
            </a:r>
            <a:r>
              <a:rPr lang="en-US" altLang="zh-CN" sz="2000" dirty="0" smtClean="0">
                <a:solidFill>
                  <a:srgbClr val="0000FF"/>
                </a:solidFill>
                <a:latin typeface="Times New Roman" pitchFamily="18" charset="0"/>
              </a:rPr>
              <a:t>1-2</a:t>
            </a:r>
            <a:r>
              <a:rPr lang="en-US" altLang="zh-CN" sz="2000" baseline="30000" dirty="0" smtClean="0">
                <a:solidFill>
                  <a:srgbClr val="0000FF"/>
                </a:solidFill>
                <a:latin typeface="Times New Roman" pitchFamily="18" charset="0"/>
              </a:rPr>
              <a:t>-s</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公钥密码常用知识和算法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背包密码体制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zh-CN" altLang="en-US" sz="2200" dirty="0" smtClean="0">
                <a:latin typeface="Times New Roman" pitchFamily="18" charset="0"/>
              </a:rPr>
              <a:t>基于背包问题构造公钥密码体制</a:t>
            </a:r>
            <a:endParaRPr lang="en-US" altLang="zh-CN" sz="2200" dirty="0" smtClean="0">
              <a:latin typeface="Times New Roman" pitchFamily="18" charset="0"/>
            </a:endParaRPr>
          </a:p>
          <a:p>
            <a:pPr eaLnBrk="1" hangingPunct="1"/>
            <a:r>
              <a:rPr lang="en-US" altLang="zh-CN" sz="2200" dirty="0" smtClean="0">
                <a:latin typeface="Times New Roman" pitchFamily="18" charset="0"/>
              </a:rPr>
              <a:t>1. </a:t>
            </a:r>
            <a:r>
              <a:rPr lang="zh-CN" altLang="en-US" sz="2200" dirty="0" smtClean="0">
                <a:latin typeface="Times New Roman" pitchFamily="18" charset="0"/>
              </a:rPr>
              <a:t>密钥产生</a:t>
            </a:r>
            <a:endParaRPr lang="en-US" altLang="zh-CN" sz="2200" dirty="0" smtClean="0">
              <a:latin typeface="Times New Roman" pitchFamily="18" charset="0"/>
            </a:endParaRPr>
          </a:p>
          <a:p>
            <a:pPr lvl="1" eaLnBrk="1" hangingPunct="1"/>
            <a:r>
              <a:rPr lang="zh-CN" altLang="en-US" sz="2000" dirty="0" smtClean="0">
                <a:latin typeface="Times New Roman" pitchFamily="18" charset="0"/>
              </a:rPr>
              <a:t>选一个超递增背包向量</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p>
          <a:p>
            <a:pPr lvl="1" eaLnBrk="1" hangingPunct="1"/>
            <a:r>
              <a:rPr lang="zh-CN" altLang="en-US" sz="2000" dirty="0" smtClean="0">
                <a:solidFill>
                  <a:srgbClr val="0000FF"/>
                </a:solidFill>
                <a:latin typeface="Times New Roman" pitchFamily="18" charset="0"/>
              </a:rPr>
              <a:t>用模乘对</a:t>
            </a:r>
            <a:r>
              <a:rPr lang="en-US" altLang="zh-CN" sz="2000" dirty="0" smtClean="0">
                <a:solidFill>
                  <a:srgbClr val="0000FF"/>
                </a:solidFill>
                <a:latin typeface="Times New Roman" pitchFamily="18" charset="0"/>
              </a:rPr>
              <a:t>A</a:t>
            </a:r>
            <a:r>
              <a:rPr lang="zh-CN" altLang="en-US" sz="2000" dirty="0" smtClean="0">
                <a:solidFill>
                  <a:srgbClr val="0000FF"/>
                </a:solidFill>
                <a:latin typeface="Times New Roman" pitchFamily="18" charset="0"/>
              </a:rPr>
              <a:t>进行伪装</a:t>
            </a:r>
            <a:r>
              <a:rPr lang="zh-CN" altLang="en-US" sz="2000" dirty="0" smtClean="0">
                <a:latin typeface="Times New Roman" pitchFamily="18" charset="0"/>
              </a:rPr>
              <a:t>，模乘的模数</a:t>
            </a:r>
            <a:r>
              <a:rPr lang="en-US" altLang="zh-CN" sz="2000" i="1" dirty="0" smtClean="0">
                <a:latin typeface="Times New Roman" pitchFamily="18" charset="0"/>
              </a:rPr>
              <a:t>k</a:t>
            </a:r>
            <a:r>
              <a:rPr lang="zh-CN" altLang="en-US" sz="2000" dirty="0" smtClean="0">
                <a:latin typeface="Times New Roman" pitchFamily="18" charset="0"/>
              </a:rPr>
              <a:t>和乘数</a:t>
            </a:r>
            <a:r>
              <a:rPr lang="en-US" altLang="zh-CN" sz="2000" i="1" dirty="0" smtClean="0">
                <a:latin typeface="Times New Roman" pitchFamily="18" charset="0"/>
              </a:rPr>
              <a:t>t</a:t>
            </a:r>
            <a:r>
              <a:rPr lang="zh-CN" altLang="en-US" sz="2000" dirty="0" smtClean="0">
                <a:latin typeface="Times New Roman" pitchFamily="18" charset="0"/>
              </a:rPr>
              <a:t>皆取为常量，满足               ，</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err="1" smtClean="0">
                <a:latin typeface="Times New Roman" pitchFamily="18" charset="0"/>
              </a:rPr>
              <a:t>t</a:t>
            </a:r>
            <a:r>
              <a:rPr lang="en-US" altLang="zh-CN" sz="2000" dirty="0" err="1" smtClean="0">
                <a:latin typeface="Times New Roman" pitchFamily="18" charset="0"/>
              </a:rPr>
              <a:t>,</a:t>
            </a:r>
            <a:r>
              <a:rPr lang="en-US" altLang="zh-CN" sz="2000" i="1" dirty="0" err="1" smtClean="0">
                <a:latin typeface="Times New Roman" pitchFamily="18" charset="0"/>
              </a:rPr>
              <a:t>k</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i="1" dirty="0" smtClean="0">
                <a:latin typeface="Times New Roman" pitchFamily="18" charset="0"/>
              </a:rPr>
              <a:t>t</a:t>
            </a:r>
            <a:r>
              <a:rPr lang="zh-CN" altLang="en-US" sz="2000" dirty="0" smtClean="0">
                <a:latin typeface="Times New Roman" pitchFamily="18" charset="0"/>
              </a:rPr>
              <a:t>在模</a:t>
            </a:r>
            <a:r>
              <a:rPr lang="en-US" altLang="zh-CN" sz="2000" i="1" dirty="0" smtClean="0">
                <a:latin typeface="Times New Roman" pitchFamily="18" charset="0"/>
              </a:rPr>
              <a:t>k</a:t>
            </a:r>
            <a:r>
              <a:rPr lang="zh-CN" altLang="en-US" sz="2000" dirty="0" smtClean="0">
                <a:latin typeface="Times New Roman" pitchFamily="18" charset="0"/>
              </a:rPr>
              <a:t>下有乘法逆元。</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设 </a:t>
            </a:r>
            <a:r>
              <a:rPr lang="en-US" altLang="zh-CN" sz="2000" i="1" dirty="0" err="1" smtClean="0">
                <a:latin typeface="Times New Roman" pitchFamily="18" charset="0"/>
              </a:rPr>
              <a:t>b</a:t>
            </a:r>
            <a:r>
              <a:rPr lang="en-US" altLang="zh-CN" sz="2000" i="1" baseline="-25000" dirty="0" err="1" smtClean="0">
                <a:latin typeface="Times New Roman" pitchFamily="18" charset="0"/>
              </a:rPr>
              <a:t>i</a:t>
            </a:r>
            <a:r>
              <a:rPr lang="en-US" altLang="zh-CN" sz="2000" dirty="0" err="1" smtClean="0">
                <a:latin typeface="Times New Roman" pitchFamily="18" charset="0"/>
              </a:rPr>
              <a:t>≡</a:t>
            </a:r>
            <a:r>
              <a:rPr lang="en-US" altLang="zh-CN" sz="2000" i="1" dirty="0" err="1" smtClean="0">
                <a:latin typeface="Times New Roman" pitchFamily="18" charset="0"/>
              </a:rPr>
              <a:t>t</a:t>
            </a:r>
            <a:r>
              <a:rPr lang="en-US" altLang="zh-CN" sz="2000" dirty="0" err="1"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 mod </a:t>
            </a:r>
            <a:r>
              <a:rPr lang="en-US" altLang="zh-CN" sz="2000" i="1" dirty="0" smtClean="0">
                <a:latin typeface="Times New Roman" pitchFamily="18" charset="0"/>
              </a:rPr>
              <a:t>k</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a:t>
            </a:r>
            <a:r>
              <a:rPr lang="en-US" altLang="zh-CN" sz="2000" i="1" dirty="0" smtClean="0">
                <a:latin typeface="Times New Roman" pitchFamily="18" charset="0"/>
              </a:rPr>
              <a:t>n</a:t>
            </a:r>
            <a:r>
              <a:rPr lang="zh-CN" altLang="en-US" sz="2000" i="1" dirty="0" smtClean="0">
                <a:latin typeface="Times New Roman" pitchFamily="18" charset="0"/>
              </a:rPr>
              <a:t>，</a:t>
            </a:r>
            <a:r>
              <a:rPr lang="zh-CN" altLang="en-US" sz="2000" dirty="0" smtClean="0">
                <a:latin typeface="Times New Roman" pitchFamily="18" charset="0"/>
              </a:rPr>
              <a:t>得一新的背包向量</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，记为</a:t>
            </a:r>
            <a:r>
              <a:rPr lang="en-US" altLang="zh-CN" sz="2000" i="1" dirty="0" err="1" smtClean="0">
                <a:latin typeface="Times New Roman" pitchFamily="18" charset="0"/>
              </a:rPr>
              <a:t>B</a:t>
            </a:r>
            <a:r>
              <a:rPr lang="en-US" altLang="zh-CN" sz="2000" dirty="0" err="1" smtClean="0">
                <a:latin typeface="Times New Roman" pitchFamily="18" charset="0"/>
              </a:rPr>
              <a:t>≡</a:t>
            </a:r>
            <a:r>
              <a:rPr lang="en-US" altLang="zh-CN" sz="2000" i="1" dirty="0" err="1" smtClean="0">
                <a:latin typeface="Times New Roman" pitchFamily="18" charset="0"/>
              </a:rPr>
              <a:t>t</a:t>
            </a:r>
            <a:r>
              <a:rPr lang="en-US" altLang="zh-CN" sz="2000" dirty="0" err="1" smtClean="0">
                <a:latin typeface="Times New Roman" pitchFamily="18" charset="0"/>
              </a:rPr>
              <a:t>·</a:t>
            </a:r>
            <a:r>
              <a:rPr lang="en-US" altLang="zh-CN" sz="2000" i="1" dirty="0" err="1" smtClean="0">
                <a:latin typeface="Times New Roman" pitchFamily="18" charset="0"/>
              </a:rPr>
              <a:t>A</a:t>
            </a:r>
            <a:r>
              <a:rPr lang="en-US" altLang="zh-CN" sz="2000" dirty="0" smtClean="0">
                <a:latin typeface="Times New Roman" pitchFamily="18" charset="0"/>
              </a:rPr>
              <a:t> mod </a:t>
            </a:r>
            <a:r>
              <a:rPr lang="en-US" altLang="zh-CN" sz="2000" i="1" dirty="0" smtClean="0">
                <a:latin typeface="Times New Roman" pitchFamily="18" charset="0"/>
              </a:rPr>
              <a:t>k</a:t>
            </a:r>
          </a:p>
          <a:p>
            <a:pPr lvl="1" eaLnBrk="1" hangingPunct="1"/>
            <a:r>
              <a:rPr lang="zh-CN" altLang="en-US" sz="2000" dirty="0" smtClean="0">
                <a:latin typeface="Times New Roman" pitchFamily="18" charset="0"/>
              </a:rPr>
              <a:t>用户以</a:t>
            </a:r>
            <a:r>
              <a:rPr lang="en-US" altLang="zh-CN" sz="2000" i="1" dirty="0" smtClean="0">
                <a:latin typeface="Times New Roman" pitchFamily="18" charset="0"/>
              </a:rPr>
              <a:t>B</a:t>
            </a:r>
            <a:r>
              <a:rPr lang="zh-CN" altLang="en-US" sz="2000" dirty="0" smtClean="0">
                <a:latin typeface="Times New Roman" pitchFamily="18" charset="0"/>
              </a:rPr>
              <a:t>作为自己的公开钥，</a:t>
            </a:r>
            <a:r>
              <a:rPr lang="en-US" altLang="zh-CN" sz="2000" i="1" dirty="0" smtClean="0">
                <a:latin typeface="Times New Roman" pitchFamily="18" charset="0"/>
              </a:rPr>
              <a:t>A</a:t>
            </a:r>
            <a:r>
              <a:rPr lang="en-US" altLang="zh-CN" sz="2000" dirty="0" smtClean="0">
                <a:latin typeface="Times New Roman" pitchFamily="18" charset="0"/>
              </a:rPr>
              <a:t>, </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k</a:t>
            </a:r>
            <a:r>
              <a:rPr lang="zh-CN" altLang="en-US" sz="2000" dirty="0" smtClean="0">
                <a:latin typeface="Times New Roman" pitchFamily="18" charset="0"/>
              </a:rPr>
              <a:t>为私钥</a:t>
            </a:r>
            <a:endParaRPr lang="en-US" altLang="zh-CN" sz="2000" dirty="0" smtClean="0">
              <a:latin typeface="Times New Roman" pitchFamily="18" charset="0"/>
            </a:endParaRPr>
          </a:p>
          <a:p>
            <a:pPr eaLnBrk="1" hangingPunct="1"/>
            <a:r>
              <a:rPr lang="en-US" altLang="zh-CN" sz="2200" dirty="0" smtClean="0">
                <a:latin typeface="Times New Roman" pitchFamily="18" charset="0"/>
              </a:rPr>
              <a:t>2.</a:t>
            </a:r>
            <a:r>
              <a:rPr lang="zh-CN" altLang="en-US" sz="2200" dirty="0" smtClean="0">
                <a:latin typeface="Times New Roman" pitchFamily="18" charset="0"/>
              </a:rPr>
              <a:t>加密</a:t>
            </a:r>
            <a:endParaRPr lang="en-US" altLang="zh-CN" sz="2200" dirty="0" smtClean="0">
              <a:latin typeface="Times New Roman" pitchFamily="18" charset="0"/>
            </a:endParaRPr>
          </a:p>
          <a:p>
            <a:pPr lvl="1" eaLnBrk="1" hangingPunct="1"/>
            <a:r>
              <a:rPr lang="zh-CN" altLang="en-US" sz="2000" dirty="0" smtClean="0">
                <a:latin typeface="Times New Roman" pitchFamily="18" charset="0"/>
              </a:rPr>
              <a:t>对明文分组</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的加密运算为</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x</a:t>
            </a:r>
            <a:r>
              <a:rPr lang="en-US" altLang="zh-CN" sz="2000" i="1" baseline="-25000" dirty="0" smtClean="0">
                <a:latin typeface="Times New Roman" pitchFamily="18" charset="0"/>
              </a:rPr>
              <a:t> </a:t>
            </a:r>
            <a:r>
              <a:rPr lang="en-US" altLang="zh-CN" sz="2000" dirty="0" smtClean="0">
                <a:latin typeface="Times New Roman" pitchFamily="18" charset="0"/>
              </a:rPr>
              <a:t>mod </a:t>
            </a:r>
            <a:r>
              <a:rPr lang="en-US" altLang="zh-CN" sz="2000" i="1" dirty="0" smtClean="0">
                <a:latin typeface="Times New Roman" pitchFamily="18" charset="0"/>
              </a:rPr>
              <a:t>k</a:t>
            </a:r>
            <a:endParaRPr lang="zh-CN" altLang="en-US" sz="2200" dirty="0" smtClean="0">
              <a:effectLst>
                <a:outerShdw blurRad="38100" dist="38100" dir="2700000" algn="tl">
                  <a:srgbClr val="000000">
                    <a:alpha val="43137"/>
                  </a:srgbClr>
                </a:outerShdw>
              </a:effectLst>
              <a:latin typeface="Times New Roman" pitchFamily="18" charset="0"/>
              <a:cs typeface="+mn-cs"/>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背包密码体制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80994" name="Object 4"/>
          <p:cNvGraphicFramePr>
            <a:graphicFrameLocks noChangeAspect="1"/>
          </p:cNvGraphicFramePr>
          <p:nvPr/>
        </p:nvGraphicFramePr>
        <p:xfrm>
          <a:off x="1447800" y="2852738"/>
          <a:ext cx="914400" cy="652462"/>
        </p:xfrm>
        <a:graphic>
          <a:graphicData uri="http://schemas.openxmlformats.org/presentationml/2006/ole">
            <p:oleObj spid="_x0000_s980994" name="公式" r:id="rId3" imgW="596880" imgH="431640"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背包密码体制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en-US" altLang="zh-CN" sz="2200" dirty="0" smtClean="0">
                <a:latin typeface="Times New Roman" pitchFamily="18" charset="0"/>
              </a:rPr>
              <a:t>3. </a:t>
            </a:r>
            <a:r>
              <a:rPr lang="zh-CN" altLang="en-US" sz="2200" dirty="0" smtClean="0">
                <a:latin typeface="Times New Roman" pitchFamily="18" charset="0"/>
              </a:rPr>
              <a:t>解密</a:t>
            </a:r>
            <a:endParaRPr lang="en-US" altLang="zh-CN" sz="2200" dirty="0" smtClean="0">
              <a:latin typeface="Times New Roman" pitchFamily="18" charset="0"/>
            </a:endParaRPr>
          </a:p>
          <a:p>
            <a:pPr lvl="1" eaLnBrk="1" hangingPunct="1"/>
            <a:r>
              <a:rPr lang="zh-CN" altLang="en-US" sz="2000" dirty="0" smtClean="0">
                <a:latin typeface="Times New Roman" pitchFamily="18" charset="0"/>
              </a:rPr>
              <a:t>首先由</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baseline="30000" dirty="0" smtClean="0">
                <a:latin typeface="Times New Roman" pitchFamily="18" charset="0"/>
              </a:rPr>
              <a:t>-1</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k</a:t>
            </a:r>
            <a:r>
              <a:rPr lang="zh-CN" altLang="en-US" sz="2000" dirty="0" smtClean="0">
                <a:latin typeface="Times New Roman" pitchFamily="18" charset="0"/>
              </a:rPr>
              <a:t>，求出</a:t>
            </a:r>
            <a:r>
              <a:rPr lang="en-US" altLang="zh-CN" sz="2000" dirty="0" smtClean="0">
                <a:latin typeface="Times New Roman" pitchFamily="18" charset="0"/>
              </a:rPr>
              <a:t>s</a:t>
            </a:r>
            <a:r>
              <a:rPr lang="zh-CN" altLang="en-US" sz="2000" dirty="0" smtClean="0">
                <a:latin typeface="Times New Roman" pitchFamily="18" charset="0"/>
              </a:rPr>
              <a:t>作为超递增背包向量</a:t>
            </a:r>
            <a:r>
              <a:rPr lang="en-US" altLang="zh-CN" sz="2000" dirty="0" smtClean="0">
                <a:latin typeface="Times New Roman" pitchFamily="18" charset="0"/>
              </a:rPr>
              <a:t>A</a:t>
            </a:r>
            <a:r>
              <a:rPr lang="zh-CN" altLang="en-US" sz="2000" dirty="0" smtClean="0">
                <a:latin typeface="Times New Roman" pitchFamily="18" charset="0"/>
              </a:rPr>
              <a:t>的容积，</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再由超递增背包向量</a:t>
            </a:r>
            <a:r>
              <a:rPr lang="en-US" altLang="zh-CN" sz="2000" dirty="0" smtClean="0">
                <a:latin typeface="Times New Roman" pitchFamily="18" charset="0"/>
              </a:rPr>
              <a:t>A</a:t>
            </a:r>
            <a:r>
              <a:rPr lang="zh-CN" altLang="en-US" sz="2000" dirty="0" smtClean="0">
                <a:latin typeface="Times New Roman" pitchFamily="18" charset="0"/>
              </a:rPr>
              <a:t>解背包问题即得</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这是因为</a:t>
            </a:r>
            <a:r>
              <a:rPr lang="en-US" altLang="zh-CN" sz="2000" i="1" dirty="0" smtClean="0">
                <a:latin typeface="Times New Roman" pitchFamily="18" charset="0"/>
              </a:rPr>
              <a:t>t</a:t>
            </a:r>
            <a:r>
              <a:rPr lang="en-US" altLang="zh-CN" sz="2000" baseline="30000" dirty="0" smtClean="0">
                <a:latin typeface="Times New Roman" pitchFamily="18" charset="0"/>
              </a:rPr>
              <a:t>-1</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baseline="30000" dirty="0" smtClean="0">
                <a:latin typeface="Times New Roman" pitchFamily="18" charset="0"/>
              </a:rPr>
              <a:t>-1</a:t>
            </a:r>
            <a:r>
              <a:rPr lang="en-US" altLang="zh-CN" sz="2000" i="1" dirty="0" smtClean="0">
                <a:latin typeface="Times New Roman" pitchFamily="18" charset="0"/>
              </a:rPr>
              <a:t>tAB</a:t>
            </a:r>
            <a:r>
              <a:rPr lang="en-US" altLang="zh-CN" sz="2000" i="1" baseline="-25000" dirty="0" smtClean="0">
                <a:latin typeface="Times New Roman" pitchFamily="18" charset="0"/>
              </a:rPr>
              <a:t>x</a:t>
            </a:r>
            <a:r>
              <a:rPr lang="en-US" altLang="zh-CN" sz="2000" dirty="0" smtClean="0">
                <a:latin typeface="Times New Roman" pitchFamily="18" charset="0"/>
              </a:rPr>
              <a:t> mod </a:t>
            </a:r>
            <a:r>
              <a:rPr lang="en-US" altLang="zh-CN" sz="2000" dirty="0" err="1" smtClean="0">
                <a:latin typeface="Times New Roman" pitchFamily="18" charset="0"/>
              </a:rPr>
              <a:t>k≡</a:t>
            </a:r>
            <a:r>
              <a:rPr lang="en-US" altLang="zh-CN" sz="2000" i="1" dirty="0" err="1" smtClean="0">
                <a:latin typeface="Times New Roman" pitchFamily="18" charset="0"/>
              </a:rPr>
              <a:t>AB</a:t>
            </a:r>
            <a:r>
              <a:rPr lang="en-US" altLang="zh-CN" sz="2000" i="1" baseline="-25000" dirty="0" err="1" smtClean="0">
                <a:latin typeface="Times New Roman" pitchFamily="18" charset="0"/>
              </a:rPr>
              <a:t>x</a:t>
            </a:r>
            <a:r>
              <a:rPr lang="en-US" altLang="zh-CN" sz="2000" dirty="0" smtClean="0">
                <a:latin typeface="Times New Roman" pitchFamily="18" charset="0"/>
              </a:rPr>
              <a:t> mod </a:t>
            </a:r>
            <a:r>
              <a:rPr lang="en-US" altLang="zh-CN" sz="2000" i="1" dirty="0" smtClean="0">
                <a:latin typeface="Times New Roman" pitchFamily="18" charset="0"/>
              </a:rPr>
              <a:t>k</a:t>
            </a:r>
            <a:r>
              <a:rPr lang="zh-CN" altLang="en-US" sz="2000" dirty="0" smtClean="0">
                <a:latin typeface="Times New Roman" pitchFamily="18" charset="0"/>
              </a:rPr>
              <a:t>，而由               ，知</a:t>
            </a:r>
            <a:r>
              <a:rPr lang="en-US" altLang="zh-CN" sz="2000" i="1" dirty="0" err="1" smtClean="0">
                <a:latin typeface="Times New Roman" pitchFamily="18" charset="0"/>
              </a:rPr>
              <a:t>AB</a:t>
            </a:r>
            <a:r>
              <a:rPr lang="en-US" altLang="zh-CN" sz="2000" i="1" baseline="-25000" dirty="0" err="1" smtClean="0">
                <a:latin typeface="Times New Roman" pitchFamily="18" charset="0"/>
              </a:rPr>
              <a:t>x</a:t>
            </a:r>
            <a:r>
              <a:rPr lang="en-US" altLang="zh-CN" sz="2000" dirty="0" smtClean="0">
                <a:latin typeface="Times New Roman" pitchFamily="18" charset="0"/>
              </a:rPr>
              <a:t>&lt;</a:t>
            </a:r>
            <a:r>
              <a:rPr lang="en-US" altLang="zh-CN" sz="2000" i="1" dirty="0" smtClean="0">
                <a:latin typeface="Times New Roman" pitchFamily="18" charset="0"/>
              </a:rPr>
              <a:t>k</a:t>
            </a:r>
            <a:r>
              <a:rPr lang="zh-CN" altLang="en-US" sz="2000" dirty="0" smtClean="0">
                <a:latin typeface="Times New Roman" pitchFamily="18" charset="0"/>
              </a:rPr>
              <a:t>，所以</a:t>
            </a:r>
            <a:r>
              <a:rPr lang="en-US" altLang="zh-CN" sz="2000" i="1" dirty="0" smtClean="0">
                <a:latin typeface="Times New Roman" pitchFamily="18" charset="0"/>
              </a:rPr>
              <a:t>t</a:t>
            </a:r>
            <a:r>
              <a:rPr lang="en-US" altLang="zh-CN" sz="2000" baseline="30000" dirty="0" smtClean="0">
                <a:latin typeface="Times New Roman" pitchFamily="18" charset="0"/>
              </a:rPr>
              <a:t>-1</a:t>
            </a:r>
            <a:r>
              <a:rPr lang="en-US" altLang="zh-CN" sz="2000" i="1" dirty="0" smtClean="0">
                <a:latin typeface="Times New Roman" pitchFamily="18" charset="0"/>
              </a:rPr>
              <a:t>c</a:t>
            </a:r>
            <a:r>
              <a:rPr lang="en-US" altLang="zh-CN" sz="2000" dirty="0" smtClean="0">
                <a:latin typeface="Times New Roman" pitchFamily="18" charset="0"/>
              </a:rPr>
              <a:t> mod </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AB</a:t>
            </a:r>
            <a:r>
              <a:rPr lang="en-US" altLang="zh-CN" sz="2000" i="1" baseline="-25000" dirty="0" err="1" smtClean="0">
                <a:latin typeface="Times New Roman" pitchFamily="18" charset="0"/>
              </a:rPr>
              <a:t>x</a:t>
            </a:r>
            <a:r>
              <a:rPr lang="zh-CN" altLang="en-US" sz="2000" dirty="0" smtClean="0">
                <a:latin typeface="Times New Roman" pitchFamily="18" charset="0"/>
              </a:rPr>
              <a:t>是惟一的。</a:t>
            </a:r>
            <a:endParaRPr lang="en-US" altLang="zh-CN" sz="2000" dirty="0" smtClean="0">
              <a:latin typeface="Times New Roman" pitchFamily="18" charset="0"/>
            </a:endParaRPr>
          </a:p>
          <a:p>
            <a:pPr eaLnBrk="1" hangingPunct="1"/>
            <a:r>
              <a:rPr lang="zh-CN" altLang="en-US" sz="2000" dirty="0" smtClean="0"/>
              <a:t>背包密码体制是</a:t>
            </a:r>
            <a:r>
              <a:rPr lang="en-US" altLang="zh-CN" sz="2000" dirty="0" err="1" smtClean="0"/>
              <a:t>Diffie</a:t>
            </a:r>
            <a:r>
              <a:rPr lang="zh-CN" altLang="en-US" sz="2000" dirty="0" smtClean="0"/>
              <a:t>和</a:t>
            </a:r>
            <a:r>
              <a:rPr lang="en-US" altLang="zh-CN" sz="2000" dirty="0" smtClean="0"/>
              <a:t>Hellman 1976</a:t>
            </a:r>
            <a:r>
              <a:rPr lang="zh-CN" altLang="en-US" sz="2000" dirty="0" smtClean="0"/>
              <a:t>年提出公钥密码体制的设想后的第一个公钥密码体制，由</a:t>
            </a:r>
            <a:r>
              <a:rPr lang="en-US" altLang="zh-CN" sz="2000" dirty="0" err="1" smtClean="0"/>
              <a:t>Merkle</a:t>
            </a:r>
            <a:r>
              <a:rPr lang="zh-CN" altLang="en-US" sz="2000" dirty="0" smtClean="0"/>
              <a:t>和</a:t>
            </a:r>
            <a:r>
              <a:rPr lang="en-US" altLang="zh-CN" sz="2000" dirty="0" smtClean="0"/>
              <a:t>Hellman 1978</a:t>
            </a:r>
            <a:r>
              <a:rPr lang="zh-CN" altLang="en-US" sz="2000" dirty="0" smtClean="0"/>
              <a:t>年提出。它表示了如何将</a:t>
            </a:r>
            <a:r>
              <a:rPr lang="en-US" altLang="zh-CN" sz="2000" dirty="0" smtClean="0"/>
              <a:t>NP</a:t>
            </a:r>
            <a:r>
              <a:rPr lang="zh-CN" altLang="en-US" sz="2000" dirty="0" smtClean="0"/>
              <a:t>完全问题用于公开密钥算法。</a:t>
            </a:r>
            <a:endParaRPr lang="en-US" altLang="zh-CN" sz="2000" dirty="0" smtClean="0"/>
          </a:p>
          <a:p>
            <a:pPr eaLnBrk="1" hangingPunct="1"/>
            <a:r>
              <a:rPr lang="zh-CN" altLang="en-US" sz="2000" dirty="0" smtClean="0"/>
              <a:t>然而又过了两年该体制即被破译</a:t>
            </a:r>
          </a:p>
          <a:p>
            <a:pPr lvl="1" eaLnBrk="1" hangingPunct="1"/>
            <a:r>
              <a:rPr lang="zh-CN" altLang="en-US" sz="2000" dirty="0" smtClean="0">
                <a:latin typeface="Times New Roman" pitchFamily="18" charset="0"/>
                <a:cs typeface="Times New Roman" pitchFamily="18" charset="0"/>
              </a:rPr>
              <a:t>破译的基本思想是不必找出正确的模数</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和乘数</a:t>
            </a:r>
            <a:r>
              <a:rPr lang="en-US" altLang="zh-CN" sz="2000" i="1" dirty="0"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（即陷门信息），只须找出任意模数</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和乘数</a:t>
            </a:r>
            <a:r>
              <a:rPr lang="en-US" altLang="zh-CN" sz="2000" i="1" dirty="0"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，使得用</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去乘公开的背包向量</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时，能够产生超递增的背包向量即可</a:t>
            </a:r>
            <a:endParaRPr lang="en-US" altLang="zh-CN"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背包密码体制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82019" name="Object 4"/>
          <p:cNvGraphicFramePr>
            <a:graphicFrameLocks noChangeAspect="1"/>
          </p:cNvGraphicFramePr>
          <p:nvPr/>
        </p:nvGraphicFramePr>
        <p:xfrm>
          <a:off x="6934200" y="2462212"/>
          <a:ext cx="914400" cy="661988"/>
        </p:xfrm>
        <a:graphic>
          <a:graphicData uri="http://schemas.openxmlformats.org/presentationml/2006/ole">
            <p:oleObj spid="_x0000_s982019" name="公式" r:id="rId3" imgW="596880" imgH="43164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NTRU</a:t>
            </a:r>
            <a:r>
              <a:rPr lang="zh-CN" altLang="en-US" dirty="0" smtClean="0"/>
              <a:t>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lnSpc>
                <a:spcPct val="100000"/>
              </a:lnSpc>
              <a:spcBef>
                <a:spcPts val="600"/>
              </a:spcBef>
            </a:pPr>
            <a:r>
              <a:rPr lang="en-US" altLang="zh-CN" sz="2200" dirty="0" smtClean="0">
                <a:latin typeface="Times New Roman" pitchFamily="18" charset="0"/>
              </a:rPr>
              <a:t>NTRU</a:t>
            </a:r>
            <a:r>
              <a:rPr lang="zh-CN" altLang="en-US" sz="2200" dirty="0" smtClean="0">
                <a:latin typeface="Times New Roman" pitchFamily="18" charset="0"/>
              </a:rPr>
              <a:t>是一种环上基于格的公钥密码系统，由</a:t>
            </a:r>
            <a:r>
              <a:rPr lang="en-US" altLang="zh-CN" sz="2200" dirty="0" smtClean="0">
                <a:latin typeface="Times New Roman" pitchFamily="18" charset="0"/>
              </a:rPr>
              <a:t>Jeffrey </a:t>
            </a:r>
            <a:r>
              <a:rPr lang="en-US" altLang="zh-CN" sz="2200" dirty="0" err="1" smtClean="0">
                <a:latin typeface="Times New Roman" pitchFamily="18" charset="0"/>
              </a:rPr>
              <a:t>Hoffstein</a:t>
            </a:r>
            <a:r>
              <a:rPr lang="en-US" altLang="zh-CN" sz="2200" dirty="0" smtClean="0">
                <a:latin typeface="Times New Roman" pitchFamily="18" charset="0"/>
              </a:rPr>
              <a:t> </a:t>
            </a:r>
            <a:r>
              <a:rPr lang="zh-CN" altLang="en-US" sz="2200" dirty="0" smtClean="0">
                <a:latin typeface="Times New Roman" pitchFamily="18" charset="0"/>
              </a:rPr>
              <a:t>等人在</a:t>
            </a:r>
            <a:r>
              <a:rPr lang="en-US" altLang="zh-CN" sz="2200" dirty="0" smtClean="0">
                <a:latin typeface="Times New Roman" pitchFamily="18" charset="0"/>
              </a:rPr>
              <a:t>1998</a:t>
            </a:r>
            <a:r>
              <a:rPr lang="zh-CN" altLang="en-US" sz="2200" dirty="0" smtClean="0">
                <a:latin typeface="Times New Roman" pitchFamily="18" charset="0"/>
              </a:rPr>
              <a:t>年提出</a:t>
            </a:r>
          </a:p>
          <a:p>
            <a:pPr lvl="1" eaLnBrk="1" hangingPunct="1">
              <a:lnSpc>
                <a:spcPct val="100000"/>
              </a:lnSpc>
              <a:spcBef>
                <a:spcPts val="600"/>
              </a:spcBef>
            </a:pPr>
            <a:r>
              <a:rPr lang="zh-CN" altLang="en-US" sz="2000" dirty="0" smtClean="0">
                <a:latin typeface="Times New Roman" pitchFamily="18" charset="0"/>
              </a:rPr>
              <a:t>密钥短且容易产生，算法的运算速度快，所需存储空间小。</a:t>
            </a:r>
          </a:p>
          <a:p>
            <a:pPr lvl="1" eaLnBrk="1" hangingPunct="1">
              <a:lnSpc>
                <a:spcPct val="100000"/>
              </a:lnSpc>
              <a:spcBef>
                <a:spcPts val="600"/>
              </a:spcBef>
            </a:pPr>
            <a:r>
              <a:rPr lang="zh-CN" altLang="en-US" sz="2000" dirty="0" smtClean="0">
                <a:latin typeface="Times New Roman" pitchFamily="18" charset="0"/>
              </a:rPr>
              <a:t>系统建立在整系数多项式环上（＋</a:t>
            </a:r>
            <a:r>
              <a:rPr lang="en-US" altLang="zh-CN" sz="2000" dirty="0" smtClean="0">
                <a:latin typeface="Times New Roman" pitchFamily="18" charset="0"/>
              </a:rPr>
              <a:t>Abel</a:t>
            </a:r>
            <a:r>
              <a:rPr lang="zh-CN" altLang="en-US" sz="2000" dirty="0" smtClean="0">
                <a:latin typeface="Times New Roman" pitchFamily="18" charset="0"/>
              </a:rPr>
              <a:t>群，</a:t>
            </a:r>
            <a:r>
              <a:rPr lang="en-US" altLang="zh-CN" sz="2000" dirty="0" smtClean="0">
                <a:latin typeface="Times New Roman" pitchFamily="18" charset="0"/>
              </a:rPr>
              <a:t>×</a:t>
            </a:r>
            <a:r>
              <a:rPr lang="zh-CN" altLang="en-US" sz="2000" dirty="0" smtClean="0">
                <a:latin typeface="Times New Roman" pitchFamily="18" charset="0"/>
              </a:rPr>
              <a:t>半群，可分配）。</a:t>
            </a:r>
            <a:endParaRPr lang="en-US" altLang="zh-CN" sz="2000" dirty="0" smtClean="0">
              <a:latin typeface="Times New Roman" pitchFamily="18" charset="0"/>
            </a:endParaRPr>
          </a:p>
          <a:p>
            <a:pPr lvl="1" eaLnBrk="1" hangingPunct="1">
              <a:lnSpc>
                <a:spcPct val="100000"/>
              </a:lnSpc>
              <a:spcBef>
                <a:spcPts val="600"/>
              </a:spcBef>
            </a:pPr>
            <a:r>
              <a:rPr lang="zh-CN" altLang="en-US" sz="2000" dirty="0" smtClean="0">
                <a:latin typeface="Times New Roman" pitchFamily="18" charset="0"/>
              </a:rPr>
              <a:t>设</a:t>
            </a:r>
            <a:r>
              <a:rPr lang="en-US" altLang="zh-CN" sz="2000" i="1" dirty="0" smtClean="0">
                <a:latin typeface="Times New Roman" pitchFamily="18" charset="0"/>
              </a:rPr>
              <a:t>R</a:t>
            </a:r>
            <a:r>
              <a:rPr lang="zh-CN" altLang="en-US" sz="2000" dirty="0" smtClean="0">
                <a:latin typeface="Times New Roman" pitchFamily="18" charset="0"/>
              </a:rPr>
              <a:t>表示最高次数不超过</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的所有整系数多项式集合</a:t>
            </a:r>
          </a:p>
          <a:p>
            <a:pPr lvl="1" eaLnBrk="1" hangingPunct="1">
              <a:lnSpc>
                <a:spcPct val="100000"/>
              </a:lnSpc>
              <a:spcBef>
                <a:spcPts val="600"/>
              </a:spcBef>
            </a:pPr>
            <a:r>
              <a:rPr lang="zh-CN" altLang="en-US" sz="2000" dirty="0" smtClean="0">
                <a:latin typeface="Times New Roman" pitchFamily="18" charset="0"/>
              </a:rPr>
              <a:t>设</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b</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zh-CN" altLang="en-US" sz="2000" dirty="0" smtClean="0">
                <a:latin typeface="Times New Roman" pitchFamily="18" charset="0"/>
              </a:rPr>
              <a:t>是</a:t>
            </a:r>
            <a:r>
              <a:rPr lang="en-US" altLang="zh-CN" sz="2000" i="1" dirty="0" smtClean="0">
                <a:latin typeface="Times New Roman" pitchFamily="18" charset="0"/>
              </a:rPr>
              <a:t>R</a:t>
            </a:r>
            <a:r>
              <a:rPr lang="zh-CN" altLang="en-US" sz="2000" dirty="0" smtClean="0">
                <a:latin typeface="Times New Roman" pitchFamily="18" charset="0"/>
              </a:rPr>
              <a:t>上两个元素</a:t>
            </a:r>
          </a:p>
          <a:p>
            <a:pPr lvl="1" eaLnBrk="1" hangingPunct="1">
              <a:lnSpc>
                <a:spcPct val="100000"/>
              </a:lnSpc>
              <a:spcBef>
                <a:spcPts val="600"/>
              </a:spcBef>
            </a:pPr>
            <a:r>
              <a:rPr lang="en-US" altLang="zh-CN" sz="2000" dirty="0" smtClean="0">
                <a:latin typeface="Times New Roman" pitchFamily="18" charset="0"/>
              </a:rPr>
              <a:t>R</a:t>
            </a:r>
            <a:r>
              <a:rPr lang="zh-CN" altLang="en-US" sz="2000" dirty="0" smtClean="0">
                <a:latin typeface="Times New Roman" pitchFamily="18" charset="0"/>
              </a:rPr>
              <a:t>上的加法定义为</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30000" dirty="0" err="1" smtClean="0">
                <a:latin typeface="Times New Roman" pitchFamily="18" charset="0"/>
              </a:rPr>
              <a:t>N</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en-US" altLang="zh-CN" sz="2000" dirty="0" smtClean="0">
                <a:latin typeface="Times New Roman" pitchFamily="18" charset="0"/>
              </a:rPr>
              <a:t>,</a:t>
            </a:r>
          </a:p>
          <a:p>
            <a:pPr lvl="1" eaLnBrk="1" hangingPunct="1">
              <a:lnSpc>
                <a:spcPct val="100000"/>
              </a:lnSpc>
              <a:spcBef>
                <a:spcPts val="600"/>
              </a:spcBef>
            </a:pPr>
            <a:r>
              <a:rPr lang="en-US" altLang="zh-CN" sz="2000" dirty="0" smtClean="0">
                <a:latin typeface="Times New Roman" pitchFamily="18" charset="0"/>
              </a:rPr>
              <a:t>R</a:t>
            </a:r>
            <a:r>
              <a:rPr lang="zh-CN" altLang="en-US" sz="2000" dirty="0" smtClean="0">
                <a:latin typeface="Times New Roman" pitchFamily="18" charset="0"/>
              </a:rPr>
              <a:t>上的乘法定义为</a:t>
            </a:r>
            <a:r>
              <a:rPr lang="en-US" altLang="zh-CN" sz="2000" i="1" dirty="0" smtClean="0">
                <a:latin typeface="Times New Roman" pitchFamily="18" charset="0"/>
              </a:rPr>
              <a:t>a*b</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zh-CN" altLang="en-US" sz="2000" baseline="30000" dirty="0" smtClean="0">
                <a:latin typeface="Times New Roman" pitchFamily="18" charset="0"/>
              </a:rPr>
              <a:t>－</a:t>
            </a:r>
            <a:r>
              <a:rPr lang="en-US" altLang="zh-CN" sz="2000" baseline="30000" dirty="0" smtClean="0">
                <a:latin typeface="Times New Roman" pitchFamily="18" charset="0"/>
              </a:rPr>
              <a:t>1</a:t>
            </a:r>
          </a:p>
          <a:p>
            <a:pPr lvl="2" eaLnBrk="1" hangingPunct="1">
              <a:lnSpc>
                <a:spcPct val="100000"/>
              </a:lnSpc>
              <a:spcBef>
                <a:spcPts val="600"/>
              </a:spcBef>
            </a:pPr>
            <a:r>
              <a:rPr lang="zh-CN" altLang="en-US" sz="2000" dirty="0" smtClean="0">
                <a:latin typeface="Times New Roman" pitchFamily="18" charset="0"/>
              </a:rPr>
              <a:t>其中</a:t>
            </a:r>
            <a:r>
              <a:rPr lang="en-US" altLang="zh-CN" sz="2000" dirty="0" smtClean="0">
                <a:latin typeface="Times New Roman" pitchFamily="18" charset="0"/>
              </a:rPr>
              <a:t>k</a:t>
            </a:r>
            <a:r>
              <a:rPr lang="zh-CN" altLang="en-US" sz="2000" dirty="0" smtClean="0">
                <a:latin typeface="Times New Roman" pitchFamily="18" charset="0"/>
              </a:rPr>
              <a:t>阶系数</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i="1" dirty="0" smtClean="0">
                <a:latin typeface="Times New Roman" pitchFamily="18" charset="0"/>
              </a:rPr>
              <a:t>b</a:t>
            </a:r>
            <a:r>
              <a:rPr lang="en-US" altLang="zh-CN" sz="2000" i="1" baseline="-25000" dirty="0" smtClean="0">
                <a:latin typeface="Times New Roman" pitchFamily="18" charset="0"/>
              </a:rPr>
              <a:t>N-2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p>
          <a:p>
            <a:pPr lvl="2" eaLnBrk="1" hangingPunct="1">
              <a:lnSpc>
                <a:spcPct val="100000"/>
              </a:lnSpc>
              <a:spcBef>
                <a:spcPts val="600"/>
              </a:spcBef>
            </a:pPr>
            <a:r>
              <a:rPr lang="en-US" altLang="zh-CN" sz="2000" dirty="0" smtClean="0">
                <a:latin typeface="Times New Roman" pitchFamily="18" charset="0"/>
              </a:rPr>
              <a:t>                          </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lnSpc>
                <a:spcPct val="100000"/>
              </a:lnSpc>
              <a:spcBef>
                <a:spcPts val="600"/>
              </a:spcBef>
            </a:pPr>
            <a:r>
              <a:rPr lang="zh-CN" altLang="en-US" sz="2000" dirty="0" smtClean="0">
                <a:latin typeface="Times New Roman" pitchFamily="18" charset="0"/>
              </a:rPr>
              <a:t>算法的参数</a:t>
            </a:r>
          </a:p>
          <a:p>
            <a:pPr lvl="1" eaLnBrk="1" hangingPunct="1">
              <a:lnSpc>
                <a:spcPct val="100000"/>
              </a:lnSpc>
              <a:spcBef>
                <a:spcPts val="600"/>
              </a:spcBef>
            </a:pPr>
            <a:r>
              <a:rPr lang="zh-CN" altLang="en-US" sz="2000" dirty="0" smtClean="0">
                <a:latin typeface="Times New Roman" pitchFamily="18" charset="0"/>
              </a:rPr>
              <a:t>参数包括</a:t>
            </a:r>
            <a:r>
              <a:rPr lang="en-US" altLang="zh-CN" sz="2000" dirty="0" smtClean="0">
                <a:latin typeface="Times New Roman" pitchFamily="18" charset="0"/>
              </a:rPr>
              <a:t>3</a:t>
            </a:r>
            <a:r>
              <a:rPr lang="zh-CN" altLang="en-US" sz="2000" dirty="0" smtClean="0">
                <a:latin typeface="Times New Roman" pitchFamily="18" charset="0"/>
              </a:rPr>
              <a:t>个整数</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dirty="0" err="1"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4</a:t>
            </a:r>
            <a:r>
              <a:rPr lang="zh-CN" altLang="en-US" sz="2000" dirty="0" smtClean="0">
                <a:latin typeface="Times New Roman" pitchFamily="18" charset="0"/>
              </a:rPr>
              <a:t>个次数为</a:t>
            </a:r>
            <a:r>
              <a:rPr lang="en-US" altLang="zh-CN" sz="2000" i="1"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的整系数多项式集合</a:t>
            </a:r>
            <a:r>
              <a:rPr lang="en-US" altLang="zh-CN" sz="2000" i="1" dirty="0" smtClean="0">
                <a:latin typeface="Times New Roman" pitchFamily="18" charset="0"/>
              </a:rPr>
              <a:t>L</a:t>
            </a:r>
            <a:r>
              <a:rPr lang="en-US" altLang="zh-CN" sz="2000" i="1" baseline="-25000" dirty="0" smtClean="0">
                <a:latin typeface="Times New Roman" pitchFamily="18" charset="0"/>
              </a:rPr>
              <a:t>f </a:t>
            </a:r>
            <a:r>
              <a:rPr lang="en-US" altLang="zh-CN" sz="2000" dirty="0" smtClean="0">
                <a:latin typeface="Times New Roman" pitchFamily="18" charset="0"/>
              </a:rPr>
              <a:t>, </a:t>
            </a:r>
            <a:r>
              <a:rPr lang="en-US" altLang="zh-CN" sz="2000" i="1" dirty="0" err="1" smtClean="0">
                <a:latin typeface="Times New Roman" pitchFamily="18" charset="0"/>
              </a:rPr>
              <a:t>L</a:t>
            </a:r>
            <a:r>
              <a:rPr lang="en-US" altLang="zh-CN" sz="2000" i="1" baseline="-25000" dirty="0" err="1" smtClean="0">
                <a:latin typeface="Times New Roman" pitchFamily="18" charset="0"/>
              </a:rPr>
              <a:t>g</a:t>
            </a:r>
            <a:r>
              <a:rPr lang="en-US" altLang="zh-CN" sz="2000" dirty="0" smtClean="0">
                <a:latin typeface="Times New Roman" pitchFamily="18" charset="0"/>
              </a:rPr>
              <a:t>, </a:t>
            </a:r>
            <a:r>
              <a:rPr lang="en-US" altLang="zh-CN" sz="2000" i="1" dirty="0" smtClean="0">
                <a:latin typeface="Times New Roman" pitchFamily="18" charset="0"/>
              </a:rPr>
              <a:t>L</a:t>
            </a:r>
            <a:r>
              <a:rPr lang="en-US" altLang="zh-CN" sz="2000" i="1" baseline="-25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zh-CN" altLang="en-US" sz="2000" dirty="0" smtClean="0">
                <a:latin typeface="Times New Roman" pitchFamily="18" charset="0"/>
              </a:rPr>
              <a:t>，其中</a:t>
            </a:r>
            <a:r>
              <a:rPr lang="en-US" altLang="zh-CN" sz="2000" i="1" dirty="0" smtClean="0">
                <a:latin typeface="Times New Roman" pitchFamily="18" charset="0"/>
              </a:rPr>
              <a:t>p</a:t>
            </a:r>
            <a:r>
              <a:rPr lang="zh-CN" altLang="en-US" sz="2000" dirty="0" smtClean="0">
                <a:latin typeface="Times New Roman" pitchFamily="18" charset="0"/>
              </a:rPr>
              <a:t>是小的奇素数，但满足</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q</a:t>
            </a:r>
            <a:r>
              <a:rPr lang="en-US" altLang="zh-CN" sz="2000" dirty="0" smtClean="0">
                <a:latin typeface="Times New Roman" pitchFamily="18" charset="0"/>
              </a:rPr>
              <a:t>)=1</a:t>
            </a:r>
            <a:r>
              <a:rPr lang="zh-CN" altLang="en-US" sz="2000" dirty="0" smtClean="0">
                <a:latin typeface="Times New Roman" pitchFamily="18" charset="0"/>
              </a:rPr>
              <a:t>，且</a:t>
            </a:r>
            <a:r>
              <a:rPr lang="en-US" altLang="zh-CN" sz="2000" i="1" dirty="0" smtClean="0">
                <a:latin typeface="Times New Roman" pitchFamily="18" charset="0"/>
              </a:rPr>
              <a:t>q</a:t>
            </a:r>
            <a:r>
              <a:rPr lang="en-US" altLang="zh-CN" sz="2000" dirty="0" smtClean="0">
                <a:latin typeface="Times New Roman" pitchFamily="18" charset="0"/>
              </a:rPr>
              <a:t>&gt;2</a:t>
            </a:r>
            <a:r>
              <a:rPr lang="en-US" altLang="zh-CN" sz="2000" i="1" dirty="0" smtClean="0">
                <a:latin typeface="Times New Roman" pitchFamily="18" charset="0"/>
              </a:rPr>
              <a:t>p</a:t>
            </a:r>
          </a:p>
          <a:p>
            <a:pPr lvl="1" eaLnBrk="1" hangingPunct="1">
              <a:lnSpc>
                <a:spcPct val="100000"/>
              </a:lnSpc>
            </a:pP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运算的结果分别限制在区间</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/2, </a:t>
            </a:r>
            <a:r>
              <a:rPr lang="en-US" altLang="zh-CN" sz="2000" i="1" dirty="0" smtClean="0">
                <a:latin typeface="Times New Roman" pitchFamily="18" charset="0"/>
              </a:rPr>
              <a:t>p</a:t>
            </a:r>
            <a:r>
              <a:rPr lang="en-US" altLang="zh-CN" sz="2000" dirty="0" smtClean="0">
                <a:latin typeface="Times New Roman" pitchFamily="18" charset="0"/>
              </a:rPr>
              <a:t>/2]</a:t>
            </a:r>
            <a:r>
              <a:rPr lang="zh-CN" altLang="en-US" sz="2000" dirty="0" smtClean="0">
                <a:latin typeface="Times New Roman" pitchFamily="18" charset="0"/>
              </a:rPr>
              <a:t>内</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83043" name="Object 4"/>
          <p:cNvGraphicFramePr>
            <a:graphicFrameLocks noChangeAspect="1"/>
          </p:cNvGraphicFramePr>
          <p:nvPr/>
        </p:nvGraphicFramePr>
        <p:xfrm>
          <a:off x="2971800" y="4564856"/>
          <a:ext cx="1511300" cy="616744"/>
        </p:xfrm>
        <a:graphic>
          <a:graphicData uri="http://schemas.openxmlformats.org/presentationml/2006/ole">
            <p:oleObj spid="_x0000_s983043" name="公式" r:id="rId3" imgW="863280" imgH="35532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NTRU</a:t>
            </a:r>
            <a:r>
              <a:rPr lang="zh-CN" altLang="en-US" dirty="0" smtClean="0"/>
              <a:t>密码体制</a:t>
            </a:r>
            <a:endParaRPr lang="zh-CN" altLang="en-US" dirty="0"/>
          </a:p>
        </p:txBody>
      </p:sp>
      <p:sp>
        <p:nvSpPr>
          <p:cNvPr id="3" name="内容占位符 2"/>
          <p:cNvSpPr>
            <a:spLocks noGrp="1"/>
          </p:cNvSpPr>
          <p:nvPr>
            <p:ph idx="1"/>
          </p:nvPr>
        </p:nvSpPr>
        <p:spPr>
          <a:xfrm>
            <a:off x="381000" y="914400"/>
            <a:ext cx="8382000" cy="5562600"/>
          </a:xfrm>
        </p:spPr>
        <p:txBody>
          <a:bodyPr/>
          <a:lstStyle/>
          <a:p>
            <a:pPr eaLnBrk="1" hangingPunct="1"/>
            <a:r>
              <a:rPr lang="en-US" altLang="zh-CN" sz="2400" dirty="0" smtClean="0">
                <a:latin typeface="Times New Roman" pitchFamily="18" charset="0"/>
              </a:rPr>
              <a:t>1. </a:t>
            </a:r>
            <a:r>
              <a:rPr lang="zh-CN" altLang="en-US" sz="2400" dirty="0" smtClean="0">
                <a:latin typeface="Times New Roman" pitchFamily="18" charset="0"/>
              </a:rPr>
              <a:t>密钥的产生</a:t>
            </a:r>
          </a:p>
          <a:p>
            <a:pPr lvl="1" eaLnBrk="1" hangingPunct="1"/>
            <a:r>
              <a:rPr lang="zh-CN" altLang="en-US" sz="2000" dirty="0" smtClean="0">
                <a:latin typeface="Times New Roman" pitchFamily="18" charset="0"/>
              </a:rPr>
              <a:t>随机选取两个多项式</a:t>
            </a:r>
            <a:r>
              <a:rPr lang="en-US" altLang="zh-CN" sz="2000" i="1" dirty="0" smtClean="0">
                <a:latin typeface="Times New Roman" pitchFamily="18" charset="0"/>
              </a:rPr>
              <a:t>f</a:t>
            </a:r>
            <a:r>
              <a:rPr lang="en-US" altLang="zh-CN" sz="2000" dirty="0" smtClean="0">
                <a:latin typeface="Times New Roman" pitchFamily="18" charset="0"/>
              </a:rPr>
              <a:t>, </a:t>
            </a:r>
            <a:r>
              <a:rPr lang="en-US" altLang="zh-CN" sz="2000" i="1" dirty="0" err="1" smtClean="0">
                <a:latin typeface="Times New Roman" pitchFamily="18" charset="0"/>
              </a:rPr>
              <a:t>g</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L</a:t>
            </a:r>
            <a:r>
              <a:rPr lang="en-US" altLang="zh-CN" sz="2000" i="1" baseline="-25000" dirty="0" err="1" smtClean="0">
                <a:latin typeface="Times New Roman" pitchFamily="18" charset="0"/>
              </a:rPr>
              <a:t>g</a:t>
            </a:r>
            <a:r>
              <a:rPr lang="zh-CN" altLang="en-US" sz="2000" dirty="0" smtClean="0">
                <a:latin typeface="Times New Roman" pitchFamily="18" charset="0"/>
              </a:rPr>
              <a:t>，它们的系数均属于</a:t>
            </a:r>
            <a:r>
              <a:rPr lang="en-US" altLang="zh-CN" sz="2000" dirty="0" smtClean="0">
                <a:latin typeface="Times New Roman" pitchFamily="18" charset="0"/>
              </a:rPr>
              <a:t>{0, ±1}</a:t>
            </a:r>
            <a:r>
              <a:rPr lang="zh-CN" altLang="en-US" sz="2000" dirty="0" smtClean="0">
                <a:latin typeface="Times New Roman" pitchFamily="18" charset="0"/>
              </a:rPr>
              <a:t>，其中多项式</a:t>
            </a:r>
            <a:r>
              <a:rPr lang="en-US" altLang="zh-CN" sz="2000" i="1" dirty="0" smtClean="0">
                <a:latin typeface="Times New Roman" pitchFamily="18" charset="0"/>
              </a:rPr>
              <a:t>f</a:t>
            </a:r>
            <a:r>
              <a:rPr lang="zh-CN" altLang="en-US" sz="2000" dirty="0" smtClean="0">
                <a:latin typeface="Times New Roman" pitchFamily="18" charset="0"/>
              </a:rPr>
              <a:t>在</a:t>
            </a:r>
            <a:r>
              <a:rPr lang="en-US" altLang="zh-CN" sz="2000" dirty="0" smtClean="0">
                <a:latin typeface="Times New Roman" pitchFamily="18" charset="0"/>
              </a:rPr>
              <a:t>(mod </a:t>
            </a:r>
            <a:r>
              <a:rPr lang="en-US" altLang="zh-CN" sz="2000" i="1" dirty="0" smtClean="0">
                <a:latin typeface="Times New Roman" pitchFamily="18" charset="0"/>
              </a:rPr>
              <a:t>q,</a:t>
            </a:r>
            <a:r>
              <a:rPr lang="en-US" altLang="zh-CN" sz="2000" dirty="0" smtClean="0">
                <a:latin typeface="Times New Roman" pitchFamily="18" charset="0"/>
              </a:rPr>
              <a:t> mod </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 mod </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均可逆，其逆元分别表示为</a:t>
            </a:r>
            <a:r>
              <a:rPr lang="en-US" altLang="zh-CN" sz="2000" i="1" dirty="0" err="1" smtClean="0">
                <a:latin typeface="Times New Roman" pitchFamily="18" charset="0"/>
              </a:rPr>
              <a:t>F</a:t>
            </a:r>
            <a:r>
              <a:rPr lang="en-US" altLang="zh-CN" sz="2000" i="1" baseline="-25000" dirty="0" err="1" smtClean="0">
                <a:latin typeface="Times New Roman" pitchFamily="18" charset="0"/>
              </a:rPr>
              <a:t>q</a:t>
            </a:r>
            <a:r>
              <a:rPr lang="zh-CN" altLang="en-US" sz="2000" dirty="0" smtClean="0">
                <a:latin typeface="Times New Roman" pitchFamily="18" charset="0"/>
              </a:rPr>
              <a:t>和</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zh-CN" altLang="en-US" sz="2000" dirty="0" smtClean="0">
                <a:latin typeface="Times New Roman" pitchFamily="18" charset="0"/>
              </a:rPr>
              <a:t>，即：</a:t>
            </a:r>
            <a:r>
              <a:rPr lang="en-US" altLang="zh-CN" sz="2000" i="1" dirty="0" err="1" smtClean="0">
                <a:latin typeface="Times New Roman" pitchFamily="18" charset="0"/>
              </a:rPr>
              <a:t>F</a:t>
            </a:r>
            <a:r>
              <a:rPr lang="en-US" altLang="zh-CN" sz="2000" i="1" baseline="-25000" dirty="0" err="1" smtClean="0">
                <a:latin typeface="Times New Roman" pitchFamily="18" charset="0"/>
              </a:rPr>
              <a:t>q</a:t>
            </a:r>
            <a:r>
              <a:rPr lang="en-US" altLang="zh-CN" sz="2000" i="1" dirty="0" smtClean="0">
                <a:latin typeface="Times New Roman" pitchFamily="18" charset="0"/>
              </a:rPr>
              <a:t>*f</a:t>
            </a:r>
            <a:r>
              <a:rPr lang="en-US" altLang="zh-CN" sz="2000" dirty="0" smtClean="0">
                <a:latin typeface="Times New Roman" pitchFamily="18" charset="0"/>
              </a:rPr>
              <a:t>=1 mod </a:t>
            </a:r>
            <a:r>
              <a:rPr lang="en-US" altLang="zh-CN" sz="2000" i="1" dirty="0" smtClean="0">
                <a:latin typeface="Times New Roman" pitchFamily="18" charset="0"/>
              </a:rPr>
              <a:t>q</a:t>
            </a:r>
            <a:r>
              <a:rPr lang="en-US" altLang="zh-CN" sz="2000" dirty="0" smtClean="0">
                <a:latin typeface="Times New Roman" pitchFamily="18" charset="0"/>
              </a:rPr>
              <a:t> </a:t>
            </a:r>
            <a:r>
              <a:rPr lang="zh-CN" altLang="en-US" sz="2000" dirty="0" smtClean="0">
                <a:latin typeface="Times New Roman" pitchFamily="18" charset="0"/>
              </a:rPr>
              <a:t>和 </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en-US" altLang="zh-CN" sz="2000" i="1" dirty="0" smtClean="0">
                <a:latin typeface="Times New Roman" pitchFamily="18" charset="0"/>
              </a:rPr>
              <a:t>*f</a:t>
            </a:r>
            <a:r>
              <a:rPr lang="en-US" altLang="zh-CN" sz="2000" dirty="0" smtClean="0">
                <a:latin typeface="Times New Roman" pitchFamily="18" charset="0"/>
              </a:rPr>
              <a:t>=1 mod </a:t>
            </a:r>
            <a:r>
              <a:rPr lang="en-US" altLang="zh-CN" sz="2000" i="1" dirty="0" smtClean="0">
                <a:latin typeface="Times New Roman" pitchFamily="18" charset="0"/>
              </a:rPr>
              <a:t>p</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r>
              <a:rPr lang="zh-CN" altLang="en-US" sz="2000" dirty="0" smtClean="0">
                <a:latin typeface="Times New Roman" pitchFamily="18" charset="0"/>
              </a:rPr>
              <a:t>计算</a:t>
            </a:r>
            <a:r>
              <a:rPr lang="en-US" altLang="zh-CN" sz="2000" i="1" dirty="0" smtClean="0">
                <a:latin typeface="Times New Roman" pitchFamily="18" charset="0"/>
              </a:rPr>
              <a:t>h</a:t>
            </a:r>
            <a:r>
              <a:rPr lang="zh-CN" altLang="en-US" sz="2000" dirty="0" smtClean="0">
                <a:latin typeface="Times New Roman" pitchFamily="18" charset="0"/>
              </a:rPr>
              <a:t>＝</a:t>
            </a:r>
            <a:r>
              <a:rPr lang="en-US" altLang="zh-CN" sz="2000" i="1" dirty="0" err="1" smtClean="0">
                <a:latin typeface="Times New Roman" pitchFamily="18" charset="0"/>
              </a:rPr>
              <a:t>F</a:t>
            </a:r>
            <a:r>
              <a:rPr lang="en-US" altLang="zh-CN" sz="2000" i="1" baseline="-25000" dirty="0" err="1" smtClean="0">
                <a:latin typeface="Times New Roman" pitchFamily="18" charset="0"/>
              </a:rPr>
              <a:t>q</a:t>
            </a:r>
            <a:r>
              <a:rPr lang="en-US" altLang="zh-CN" sz="2000" i="1" dirty="0" smtClean="0">
                <a:latin typeface="Times New Roman" pitchFamily="18" charset="0"/>
              </a:rPr>
              <a:t>*g</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，以</a:t>
            </a:r>
            <a:r>
              <a:rPr lang="en-US" altLang="zh-CN" sz="2000" i="1" dirty="0" smtClean="0">
                <a:latin typeface="Times New Roman" pitchFamily="18" charset="0"/>
              </a:rPr>
              <a:t>h</a:t>
            </a:r>
            <a:r>
              <a:rPr lang="zh-CN" altLang="en-US" sz="2000" dirty="0" smtClean="0">
                <a:latin typeface="Times New Roman" pitchFamily="18" charset="0"/>
              </a:rPr>
              <a:t>为公钥，</a:t>
            </a:r>
            <a:r>
              <a:rPr lang="en-US" altLang="zh-CN" sz="2000" i="1" dirty="0" smtClean="0">
                <a:latin typeface="Times New Roman" pitchFamily="18" charset="0"/>
              </a:rPr>
              <a:t>f</a:t>
            </a:r>
            <a:r>
              <a:rPr lang="zh-CN" altLang="en-US" sz="2000" dirty="0" smtClean="0">
                <a:latin typeface="Times New Roman" pitchFamily="18" charset="0"/>
              </a:rPr>
              <a:t>和</a:t>
            </a:r>
            <a:r>
              <a:rPr lang="en-US" altLang="zh-CN" sz="2000" i="1" dirty="0" smtClean="0">
                <a:latin typeface="Times New Roman" pitchFamily="18" charset="0"/>
              </a:rPr>
              <a:t>g</a:t>
            </a:r>
            <a:r>
              <a:rPr lang="zh-CN" altLang="en-US" sz="2000" dirty="0" smtClean="0">
                <a:latin typeface="Times New Roman" pitchFamily="18" charset="0"/>
              </a:rPr>
              <a:t>作为秘密钥，接收方同时还需保存</a:t>
            </a:r>
            <a:r>
              <a:rPr lang="en-US" altLang="zh-CN" sz="2000" i="1" dirty="0" err="1" smtClean="0">
                <a:latin typeface="Times New Roman" pitchFamily="18" charset="0"/>
              </a:rPr>
              <a:t>F</a:t>
            </a:r>
            <a:r>
              <a:rPr lang="en-US" altLang="zh-CN" sz="2000" i="1" baseline="-25000" dirty="0" err="1" smtClean="0">
                <a:latin typeface="Times New Roman" pitchFamily="18" charset="0"/>
              </a:rPr>
              <a:t>p</a:t>
            </a:r>
            <a:endParaRPr lang="en-US" altLang="zh-CN" sz="2000" i="1" baseline="-25000" dirty="0" smtClean="0">
              <a:latin typeface="Times New Roman" pitchFamily="18" charset="0"/>
            </a:endParaRPr>
          </a:p>
          <a:p>
            <a:pPr eaLnBrk="1" hangingPunct="1">
              <a:lnSpc>
                <a:spcPct val="100000"/>
              </a:lnSpc>
            </a:pPr>
            <a:r>
              <a:rPr lang="en-US" altLang="zh-CN" sz="2400" dirty="0" smtClean="0">
                <a:latin typeface="Times New Roman" pitchFamily="18" charset="0"/>
              </a:rPr>
              <a:t>2. </a:t>
            </a:r>
            <a:r>
              <a:rPr lang="zh-CN" altLang="en-US" sz="2400" dirty="0" smtClean="0">
                <a:latin typeface="Times New Roman" pitchFamily="18" charset="0"/>
              </a:rPr>
              <a:t>加密</a:t>
            </a:r>
          </a:p>
          <a:p>
            <a:pPr lvl="1" eaLnBrk="1" hangingPunct="1">
              <a:lnSpc>
                <a:spcPct val="100000"/>
              </a:lnSpc>
            </a:pPr>
            <a:r>
              <a:rPr lang="zh-CN" altLang="en-US" sz="2000" dirty="0" smtClean="0">
                <a:latin typeface="Times New Roman" pitchFamily="18" charset="0"/>
              </a:rPr>
              <a:t>设发送方欲将消息</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L</a:t>
            </a:r>
            <a:r>
              <a:rPr lang="en-US" altLang="zh-CN" sz="2000" i="1" baseline="-25000" dirty="0" err="1" smtClean="0">
                <a:latin typeface="Times New Roman" pitchFamily="18" charset="0"/>
              </a:rPr>
              <a:t>m</a:t>
            </a:r>
            <a:r>
              <a:rPr lang="zh-CN" altLang="en-US" sz="2000" dirty="0" smtClean="0">
                <a:latin typeface="Times New Roman" pitchFamily="18" charset="0"/>
              </a:rPr>
              <a:t>发送给接收方，可对</a:t>
            </a:r>
            <a:r>
              <a:rPr lang="en-US" altLang="zh-CN" sz="2000" dirty="0" smtClean="0">
                <a:latin typeface="Times New Roman" pitchFamily="18" charset="0"/>
              </a:rPr>
              <a:t>m</a:t>
            </a:r>
            <a:r>
              <a:rPr lang="zh-CN" altLang="en-US" sz="2000" dirty="0" smtClean="0">
                <a:latin typeface="Times New Roman" pitchFamily="18" charset="0"/>
              </a:rPr>
              <a:t>作如下加密：随机选取多项式</a:t>
            </a:r>
            <a:r>
              <a:rPr lang="zh-CN" altLang="en-US" sz="2000" i="1"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rPr>
              <a:t>L</a:t>
            </a:r>
            <a:r>
              <a:rPr lang="en-US" altLang="zh-CN" sz="2000" i="1" baseline="-25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，用公钥</a:t>
            </a:r>
            <a:r>
              <a:rPr lang="en-US" altLang="zh-CN" sz="2000" dirty="0" smtClean="0">
                <a:latin typeface="Times New Roman" pitchFamily="18" charset="0"/>
                <a:sym typeface="Symbol" pitchFamily="18" charset="2"/>
              </a:rPr>
              <a:t>h</a:t>
            </a:r>
            <a:r>
              <a:rPr lang="zh-CN" altLang="en-US" sz="2000" dirty="0" smtClean="0">
                <a:latin typeface="Times New Roman" pitchFamily="18" charset="0"/>
                <a:sym typeface="Symbol" pitchFamily="18" charset="2"/>
              </a:rPr>
              <a:t>对消息进行加密</a:t>
            </a:r>
          </a:p>
          <a:p>
            <a:pPr lvl="1" eaLnBrk="1" hangingPunct="1">
              <a:lnSpc>
                <a:spcPct val="100000"/>
              </a:lnSpc>
            </a:pPr>
            <a:r>
              <a:rPr lang="en-US" altLang="zh-CN" sz="2000" i="1" dirty="0" smtClean="0">
                <a:latin typeface="Times New Roman" pitchFamily="18" charset="0"/>
                <a:sym typeface="Symbol" pitchFamily="18" charset="2"/>
              </a:rPr>
              <a:t>e</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p*</a:t>
            </a:r>
            <a:r>
              <a:rPr lang="en-US" altLang="zh-CN" sz="2000" i="1" dirty="0" err="1" smtClean="0">
                <a:latin typeface="Times New Roman" pitchFamily="18" charset="0"/>
                <a:sym typeface="Symbol" pitchFamily="18" charset="2"/>
              </a:rPr>
              <a:t>h</a:t>
            </a:r>
            <a:r>
              <a:rPr lang="en-US" altLang="zh-CN" sz="2000" dirty="0" err="1"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q</a:t>
            </a:r>
            <a:r>
              <a:rPr lang="en-US" altLang="zh-CN" sz="2000" i="1" dirty="0" smtClean="0">
                <a:latin typeface="Times New Roman" pitchFamily="18" charset="0"/>
              </a:rPr>
              <a:t>,</a:t>
            </a:r>
            <a:r>
              <a:rPr lang="en-US" altLang="zh-CN" sz="2000" dirty="0" smtClean="0">
                <a:latin typeface="Times New Roman" pitchFamily="18" charset="0"/>
              </a:rPr>
              <a:t> mod </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en-US" altLang="zh-CN" sz="2000" dirty="0" smtClean="0">
                <a:latin typeface="Times New Roman" pitchFamily="18" charset="0"/>
                <a:sym typeface="Symbol" pitchFamily="18" charset="2"/>
              </a:rPr>
              <a:t>)</a:t>
            </a:r>
          </a:p>
          <a:p>
            <a:pPr lvl="1" eaLnBrk="1" hangingPunct="1">
              <a:lnSpc>
                <a:spcPct val="100000"/>
              </a:lnSpc>
            </a:pPr>
            <a:r>
              <a:rPr lang="zh-CN" altLang="en-US" sz="2000" dirty="0" smtClean="0">
                <a:latin typeface="Times New Roman" pitchFamily="18" charset="0"/>
                <a:sym typeface="Symbol" pitchFamily="18" charset="2"/>
              </a:rPr>
              <a:t>将</a:t>
            </a:r>
            <a:r>
              <a:rPr lang="en-US" altLang="zh-CN" sz="2000" i="1" dirty="0" smtClean="0">
                <a:latin typeface="Times New Roman" pitchFamily="18" charset="0"/>
                <a:sym typeface="Symbol" pitchFamily="18" charset="2"/>
              </a:rPr>
              <a:t>e</a:t>
            </a:r>
            <a:r>
              <a:rPr lang="zh-CN" altLang="en-US" sz="2000" dirty="0" smtClean="0">
                <a:latin typeface="Times New Roman" pitchFamily="18" charset="0"/>
                <a:sym typeface="Symbol" pitchFamily="18" charset="2"/>
              </a:rPr>
              <a:t>发送给接收方。</a:t>
            </a:r>
            <a:endParaRPr lang="zh-CN" altLang="en-US"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NTRU</a:t>
            </a:r>
            <a:r>
              <a:rPr lang="zh-CN" altLang="en-US" dirty="0" smtClean="0"/>
              <a:t>密码体制</a:t>
            </a:r>
            <a:endParaRPr lang="zh-CN" altLang="en-US" dirty="0"/>
          </a:p>
        </p:txBody>
      </p:sp>
      <p:sp>
        <p:nvSpPr>
          <p:cNvPr id="3" name="内容占位符 2"/>
          <p:cNvSpPr>
            <a:spLocks noGrp="1"/>
          </p:cNvSpPr>
          <p:nvPr>
            <p:ph idx="1"/>
          </p:nvPr>
        </p:nvSpPr>
        <p:spPr>
          <a:xfrm>
            <a:off x="381000" y="914400"/>
            <a:ext cx="8458200" cy="5562600"/>
          </a:xfrm>
        </p:spPr>
        <p:txBody>
          <a:bodyPr/>
          <a:lstStyle/>
          <a:p>
            <a:pPr eaLnBrk="1" hangingPunct="1">
              <a:lnSpc>
                <a:spcPct val="100000"/>
              </a:lnSpc>
            </a:pPr>
            <a:r>
              <a:rPr lang="en-US" altLang="zh-CN" sz="2400" dirty="0" smtClean="0">
                <a:latin typeface="Times New Roman" pitchFamily="18" charset="0"/>
              </a:rPr>
              <a:t>4. </a:t>
            </a:r>
            <a:r>
              <a:rPr lang="zh-CN" altLang="en-US" sz="2400" dirty="0" smtClean="0">
                <a:latin typeface="Times New Roman" pitchFamily="18" charset="0"/>
              </a:rPr>
              <a:t>解密</a:t>
            </a:r>
          </a:p>
          <a:p>
            <a:pPr lvl="1" eaLnBrk="1" hangingPunct="1">
              <a:lnSpc>
                <a:spcPct val="100000"/>
              </a:lnSpc>
            </a:pPr>
            <a:r>
              <a:rPr lang="zh-CN" altLang="en-US" sz="2000" dirty="0" smtClean="0">
                <a:latin typeface="Times New Roman" pitchFamily="18" charset="0"/>
              </a:rPr>
              <a:t>接收方收到</a:t>
            </a:r>
            <a:r>
              <a:rPr lang="en-US" altLang="zh-CN" sz="2000" i="1" dirty="0" smtClean="0">
                <a:latin typeface="Times New Roman" pitchFamily="18" charset="0"/>
              </a:rPr>
              <a:t>e</a:t>
            </a:r>
            <a:r>
              <a:rPr lang="zh-CN" altLang="en-US" sz="2000" dirty="0" smtClean="0">
                <a:latin typeface="Times New Roman" pitchFamily="18" charset="0"/>
              </a:rPr>
              <a:t>后，使用秘密钥</a:t>
            </a:r>
            <a:r>
              <a:rPr lang="en-US" altLang="zh-CN" sz="2000" i="1" dirty="0" smtClean="0">
                <a:latin typeface="Times New Roman" pitchFamily="18" charset="0"/>
              </a:rPr>
              <a:t>f</a:t>
            </a:r>
            <a:r>
              <a:rPr lang="zh-CN" altLang="en-US" sz="2000" dirty="0" smtClean="0">
                <a:latin typeface="Times New Roman" pitchFamily="18" charset="0"/>
              </a:rPr>
              <a:t>对其作如下解密。</a:t>
            </a:r>
          </a:p>
          <a:p>
            <a:pPr lvl="1" eaLnBrk="1" hangingPunct="1">
              <a:lnSpc>
                <a:spcPct val="100000"/>
              </a:lnSpc>
            </a:pPr>
            <a:r>
              <a:rPr lang="zh-CN" altLang="en-US" sz="2000" dirty="0" smtClean="0">
                <a:latin typeface="Times New Roman" pitchFamily="18" charset="0"/>
                <a:ea typeface="宋体" charset="-122"/>
              </a:rPr>
              <a:t>①首先计算</a:t>
            </a:r>
            <a:r>
              <a:rPr lang="en-US" altLang="zh-CN" sz="2000" i="1" dirty="0" smtClean="0">
                <a:latin typeface="Times New Roman" pitchFamily="18" charset="0"/>
                <a:ea typeface="宋体" charset="-122"/>
              </a:rPr>
              <a:t>a</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e</a:t>
            </a:r>
            <a:r>
              <a:rPr lang="en-US" altLang="zh-CN" sz="2000" dirty="0" smtClean="0">
                <a:latin typeface="Times New Roman" pitchFamily="18" charset="0"/>
                <a:ea typeface="宋体" charset="-122"/>
              </a:rPr>
              <a:t>(mod </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 </a:t>
            </a:r>
            <a:r>
              <a:rPr lang="en-US" altLang="zh-CN" sz="2000" i="1" dirty="0" smtClean="0">
                <a:latin typeface="Times New Roman" pitchFamily="18" charset="0"/>
                <a:ea typeface="宋体" charset="-122"/>
              </a:rPr>
              <a:t>a</a:t>
            </a:r>
            <a:r>
              <a:rPr lang="zh-CN" altLang="en-US" sz="2000" dirty="0" smtClean="0">
                <a:latin typeface="Times New Roman" pitchFamily="18" charset="0"/>
                <a:ea typeface="宋体" charset="-122"/>
              </a:rPr>
              <a:t>的系数选在</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到</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之间</a:t>
            </a:r>
            <a:r>
              <a:rPr lang="en-US" altLang="zh-CN" sz="2000" dirty="0" smtClean="0">
                <a:latin typeface="Times New Roman" pitchFamily="18" charset="0"/>
                <a:ea typeface="宋体" charset="-122"/>
              </a:rPr>
              <a:t>.</a:t>
            </a:r>
          </a:p>
          <a:p>
            <a:pPr lvl="1" eaLnBrk="1" hangingPunct="1">
              <a:lnSpc>
                <a:spcPct val="100000"/>
              </a:lnSpc>
            </a:pPr>
            <a:r>
              <a:rPr lang="en-US" altLang="zh-CN" sz="2000" dirty="0" smtClean="0">
                <a:latin typeface="Times New Roman" pitchFamily="18" charset="0"/>
                <a:ea typeface="宋体" charset="-122"/>
              </a:rPr>
              <a:t>②</a:t>
            </a:r>
            <a:r>
              <a:rPr lang="zh-CN" altLang="en-US" sz="2000" dirty="0" smtClean="0">
                <a:latin typeface="Times New Roman" pitchFamily="18" charset="0"/>
                <a:ea typeface="宋体" charset="-122"/>
              </a:rPr>
              <a:t>将</a:t>
            </a:r>
            <a:r>
              <a:rPr lang="en-US" altLang="zh-CN" sz="2000" i="1" dirty="0" smtClean="0">
                <a:latin typeface="Times New Roman" pitchFamily="18" charset="0"/>
                <a:ea typeface="宋体" charset="-122"/>
              </a:rPr>
              <a:t>a</a:t>
            </a:r>
            <a:r>
              <a:rPr lang="zh-CN" altLang="en-US" sz="2000" dirty="0" smtClean="0">
                <a:latin typeface="Times New Roman" pitchFamily="18" charset="0"/>
                <a:ea typeface="宋体" charset="-122"/>
              </a:rPr>
              <a:t>作为一个整系数多项式，计算</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en-US" altLang="zh-CN" sz="2000" i="1" dirty="0" smtClean="0">
                <a:latin typeface="Times New Roman" pitchFamily="18" charset="0"/>
              </a:rPr>
              <a:t>*a</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即可恢复明文</a:t>
            </a:r>
            <a:r>
              <a:rPr lang="en-US" altLang="zh-CN" sz="2000" dirty="0" smtClean="0">
                <a:latin typeface="Times New Roman" pitchFamily="18" charset="0"/>
              </a:rPr>
              <a:t>m</a:t>
            </a:r>
            <a:endParaRPr lang="en-US" altLang="zh-CN" sz="2000" dirty="0" smtClean="0">
              <a:latin typeface="Times New Roman" pitchFamily="18" charset="0"/>
              <a:ea typeface="宋体" charset="-122"/>
            </a:endParaRPr>
          </a:p>
          <a:p>
            <a:pPr lvl="1" eaLnBrk="1" hangingPunct="1">
              <a:lnSpc>
                <a:spcPct val="100000"/>
              </a:lnSpc>
            </a:pPr>
            <a:r>
              <a:rPr lang="zh-CN" altLang="en-US" sz="2000" dirty="0" smtClean="0">
                <a:latin typeface="Times New Roman" pitchFamily="18" charset="0"/>
                <a:ea typeface="宋体" charset="-122"/>
              </a:rPr>
              <a:t>解密原理：</a:t>
            </a:r>
          </a:p>
          <a:p>
            <a:pPr lvl="1" eaLnBrk="1" hangingPunct="1">
              <a:lnSpc>
                <a:spcPct val="100000"/>
              </a:lnSpc>
            </a:pPr>
            <a:r>
              <a:rPr lang="en-US" altLang="zh-CN" sz="2000" i="1" dirty="0" smtClean="0">
                <a:latin typeface="Times New Roman" pitchFamily="18" charset="0"/>
                <a:ea typeface="宋体" charset="-122"/>
              </a:rPr>
              <a:t>a</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e</a:t>
            </a:r>
            <a:r>
              <a:rPr lang="zh-CN" altLang="en-US" sz="2000" dirty="0" smtClean="0">
                <a:latin typeface="Times New Roman" pitchFamily="18" charset="0"/>
                <a:ea typeface="宋体" charset="-12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p*</a:t>
            </a:r>
            <a:r>
              <a:rPr lang="en-US" altLang="zh-CN" sz="2000" i="1" dirty="0" err="1" smtClean="0">
                <a:latin typeface="Times New Roman" pitchFamily="18" charset="0"/>
                <a:sym typeface="Symbol" pitchFamily="18" charset="2"/>
              </a:rPr>
              <a:t>h</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q</a:t>
            </a:r>
            <a:r>
              <a:rPr lang="en-US" altLang="zh-CN" sz="2000" dirty="0" smtClean="0">
                <a:latin typeface="Times New Roman" pitchFamily="18" charset="0"/>
                <a:sym typeface="Symbol" pitchFamily="18" charset="2"/>
              </a:rPr>
              <a:t>)</a:t>
            </a:r>
          </a:p>
          <a:p>
            <a:pPr lvl="1" eaLnBrk="1" hangingPunct="1">
              <a:lnSpc>
                <a:spcPct val="100000"/>
              </a:lnSpc>
            </a:pPr>
            <a:r>
              <a:rPr lang="en-US" altLang="zh-CN" sz="2000" dirty="0" smtClean="0">
                <a:latin typeface="Times New Roman" pitchFamily="18" charset="0"/>
                <a:ea typeface="宋体" charset="-122"/>
              </a:rPr>
              <a:t>          </a:t>
            </a:r>
            <a:r>
              <a:rPr lang="zh-CN" altLang="en-US" sz="2000" dirty="0" smtClean="0">
                <a:latin typeface="Times New Roman" pitchFamily="18" charset="0"/>
                <a:ea typeface="宋体" charset="-12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p*</a:t>
            </a:r>
            <a:r>
              <a:rPr lang="en-US" altLang="zh-CN" sz="2000" i="1" dirty="0" err="1" smtClean="0">
                <a:latin typeface="Times New Roman" pitchFamily="18" charset="0"/>
              </a:rPr>
              <a:t>F</a:t>
            </a:r>
            <a:r>
              <a:rPr lang="en-US" altLang="zh-CN" sz="2000" i="1" baseline="-25000" dirty="0" err="1" smtClean="0">
                <a:latin typeface="Times New Roman" pitchFamily="18" charset="0"/>
              </a:rPr>
              <a:t>q</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q</a:t>
            </a:r>
            <a:r>
              <a:rPr lang="en-US" altLang="zh-CN" sz="2000" dirty="0" smtClean="0">
                <a:latin typeface="Times New Roman" pitchFamily="18" charset="0"/>
                <a:sym typeface="Symbol" pitchFamily="18" charset="2"/>
              </a:rPr>
              <a:t>)</a:t>
            </a:r>
          </a:p>
          <a:p>
            <a:pPr lvl="1" eaLnBrk="1" hangingPunct="1">
              <a:lnSpc>
                <a:spcPct val="100000"/>
              </a:lnSpc>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q</a:t>
            </a:r>
            <a:r>
              <a:rPr lang="en-US" altLang="zh-CN" sz="2000" dirty="0" smtClean="0">
                <a:latin typeface="Times New Roman" pitchFamily="18" charset="0"/>
                <a:sym typeface="Symbol" pitchFamily="18" charset="2"/>
              </a:rPr>
              <a:t>)</a:t>
            </a:r>
          </a:p>
          <a:p>
            <a:pPr lvl="1" eaLnBrk="1" hangingPunct="1">
              <a:lnSpc>
                <a:spcPct val="100000"/>
              </a:lnSpc>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 </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a:t>
            </a:r>
          </a:p>
          <a:p>
            <a:pPr lvl="1" eaLnBrk="1" hangingPunct="1">
              <a:lnSpc>
                <a:spcPct val="100000"/>
              </a:lnSpc>
            </a:pPr>
            <a:r>
              <a:rPr lang="zh-CN" altLang="en-US" sz="2000" dirty="0" smtClean="0">
                <a:latin typeface="Times New Roman" pitchFamily="18" charset="0"/>
                <a:sym typeface="Symbol" pitchFamily="18" charset="2"/>
              </a:rPr>
              <a:t>最后一步是由于若选择的参数合适，可保证多项式</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的系数在</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到</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之间，而无</a:t>
            </a:r>
            <a:r>
              <a:rPr lang="en-US" altLang="zh-CN" sz="2000" dirty="0" smtClean="0">
                <a:latin typeface="Times New Roman" pitchFamily="18" charset="0"/>
                <a:ea typeface="宋体" charset="-122"/>
              </a:rPr>
              <a:t>mod q</a:t>
            </a:r>
            <a:r>
              <a:rPr lang="zh-CN" altLang="en-US" sz="2000" dirty="0" smtClean="0">
                <a:latin typeface="Times New Roman" pitchFamily="18" charset="0"/>
                <a:ea typeface="宋体" charset="-122"/>
              </a:rPr>
              <a:t>，所以对</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zh-CN" altLang="en-US" sz="2000" dirty="0" smtClean="0">
                <a:latin typeface="Times New Roman" pitchFamily="18" charset="0"/>
                <a:ea typeface="宋体" charset="-122"/>
              </a:rPr>
              <a:t>模</a:t>
            </a:r>
            <a:r>
              <a:rPr lang="en-US" altLang="zh-CN" sz="2000" dirty="0" smtClean="0">
                <a:latin typeface="Times New Roman" pitchFamily="18" charset="0"/>
                <a:ea typeface="宋体" charset="-122"/>
              </a:rPr>
              <a:t>q</a:t>
            </a:r>
            <a:r>
              <a:rPr lang="zh-CN" altLang="en-US" sz="2000" dirty="0" smtClean="0">
                <a:latin typeface="Times New Roman" pitchFamily="18" charset="0"/>
                <a:ea typeface="宋体" charset="-122"/>
              </a:rPr>
              <a:t>运算后结果不变</a:t>
            </a:r>
          </a:p>
          <a:p>
            <a:pPr lvl="1" eaLnBrk="1" hangingPunct="1">
              <a:lnSpc>
                <a:spcPct val="100000"/>
              </a:lnSpc>
            </a:pPr>
            <a:r>
              <a:rPr lang="zh-CN" altLang="en-US" sz="2000" dirty="0" smtClean="0">
                <a:latin typeface="Times New Roman" pitchFamily="18" charset="0"/>
                <a:ea typeface="宋体" charset="-122"/>
              </a:rPr>
              <a:t>而</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en-US" altLang="zh-CN" sz="2000" i="1" dirty="0" smtClean="0">
                <a:latin typeface="Times New Roman" pitchFamily="18" charset="0"/>
              </a:rPr>
              <a:t>*</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F</a:t>
            </a:r>
            <a:r>
              <a:rPr lang="en-US" altLang="zh-CN" sz="2000" i="1" baseline="-25000" dirty="0" err="1" smtClean="0">
                <a:latin typeface="Times New Roman" pitchFamily="18" charset="0"/>
              </a:rPr>
              <a:t>p</a:t>
            </a:r>
            <a:r>
              <a:rPr lang="en-US" altLang="zh-CN" sz="2000" i="1" dirty="0" smtClean="0">
                <a:latin typeface="Times New Roman" pitchFamily="18" charset="0"/>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ea typeface="宋体" charset="-122"/>
              </a:rPr>
              <a:t> (mod </a:t>
            </a:r>
            <a:r>
              <a:rPr lang="en-US" altLang="zh-CN" sz="2000" i="1" dirty="0" smtClean="0">
                <a:latin typeface="Times New Roman" pitchFamily="18" charset="0"/>
                <a:ea typeface="宋体" charset="-122"/>
              </a:rPr>
              <a:t>p</a:t>
            </a:r>
            <a:r>
              <a:rPr lang="en-US" altLang="zh-CN" sz="2000" dirty="0" smtClean="0">
                <a:latin typeface="Times New Roman" pitchFamily="18" charset="0"/>
                <a:ea typeface="宋体" charset="-122"/>
              </a:rPr>
              <a:t>)</a:t>
            </a:r>
            <a:r>
              <a:rPr lang="zh-CN" altLang="en-US" sz="2000" dirty="0" smtClean="0">
                <a:latin typeface="Times New Roman" pitchFamily="18" charset="0"/>
                <a:ea typeface="宋体" charset="-122"/>
              </a:rPr>
              <a:t>＝</a:t>
            </a:r>
            <a:r>
              <a:rPr lang="en-US" altLang="zh-CN" sz="2000" i="1" dirty="0" smtClean="0">
                <a:latin typeface="Times New Roman" pitchFamily="18" charset="0"/>
                <a:ea typeface="宋体" charset="-122"/>
              </a:rPr>
              <a:t>m</a:t>
            </a:r>
            <a:r>
              <a:rPr lang="en-US" altLang="zh-CN" sz="2000" dirty="0" smtClean="0">
                <a:latin typeface="Times New Roman" pitchFamily="18" charset="0"/>
                <a:ea typeface="宋体" charset="-122"/>
              </a:rPr>
              <a:t> (mod </a:t>
            </a:r>
            <a:r>
              <a:rPr lang="en-US" altLang="zh-CN" sz="2000" i="1" dirty="0" smtClean="0">
                <a:latin typeface="Times New Roman" pitchFamily="18" charset="0"/>
                <a:ea typeface="宋体" charset="-122"/>
              </a:rPr>
              <a:t>p</a:t>
            </a:r>
            <a:r>
              <a:rPr lang="en-US" altLang="zh-CN" sz="2000" dirty="0" smtClean="0">
                <a:latin typeface="Times New Roman" pitchFamily="18" charset="0"/>
                <a:ea typeface="宋体" charset="-122"/>
              </a:rPr>
              <a:t>)</a:t>
            </a:r>
          </a:p>
          <a:p>
            <a:pPr lvl="1" eaLnBrk="1" hangingPunct="1">
              <a:lnSpc>
                <a:spcPct val="100000"/>
              </a:lnSpc>
            </a:pPr>
            <a:r>
              <a:rPr lang="zh-CN" altLang="en-US" sz="2000" dirty="0" smtClean="0">
                <a:latin typeface="Times New Roman" pitchFamily="18" charset="0"/>
                <a:ea typeface="宋体" charset="-122"/>
              </a:rPr>
              <a:t>当然也可能因为系数没控制在</a:t>
            </a:r>
            <a:r>
              <a:rPr lang="en-US" altLang="zh-CN" sz="2000" dirty="0" smtClean="0">
                <a:latin typeface="Times New Roman" pitchFamily="18" charset="0"/>
                <a:ea typeface="宋体" charset="-122"/>
              </a:rPr>
              <a:t>-</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到</a:t>
            </a:r>
            <a:r>
              <a:rPr lang="en-US" altLang="zh-CN" sz="2000" i="1" dirty="0" smtClean="0">
                <a:latin typeface="Times New Roman" pitchFamily="18" charset="0"/>
                <a:ea typeface="宋体" charset="-122"/>
              </a:rPr>
              <a:t>q</a:t>
            </a:r>
            <a:r>
              <a:rPr lang="en-US" altLang="zh-CN" sz="2000" dirty="0" smtClean="0">
                <a:latin typeface="Times New Roman" pitchFamily="18" charset="0"/>
                <a:ea typeface="宋体" charset="-122"/>
              </a:rPr>
              <a:t>/2</a:t>
            </a:r>
            <a:r>
              <a:rPr lang="zh-CN" altLang="en-US" sz="2000" dirty="0" smtClean="0">
                <a:latin typeface="Times New Roman" pitchFamily="18" charset="0"/>
                <a:ea typeface="宋体" charset="-122"/>
              </a:rPr>
              <a:t>之间而解密失败</a:t>
            </a:r>
            <a:endParaRPr lang="en-US" altLang="zh-CN" sz="2000" dirty="0" smtClean="0">
              <a:latin typeface="Times New Roman" pitchFamily="18" charset="0"/>
              <a:ea typeface="宋体"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NTRU</a:t>
            </a:r>
            <a:r>
              <a:rPr lang="zh-CN" altLang="en-US" dirty="0" smtClean="0"/>
              <a:t>的安全性</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r>
              <a:rPr lang="zh-CN" altLang="en-US" sz="2000" dirty="0" smtClean="0">
                <a:latin typeface="Times New Roman" pitchFamily="18" charset="0"/>
              </a:rPr>
              <a:t>一、若</a:t>
            </a:r>
            <a:r>
              <a:rPr lang="en-US" altLang="zh-CN" sz="2000" i="1" dirty="0" smtClean="0">
                <a:latin typeface="Times New Roman" pitchFamily="18" charset="0"/>
              </a:rPr>
              <a:t>f</a:t>
            </a:r>
            <a:r>
              <a:rPr lang="zh-CN" altLang="en-US" sz="2000" dirty="0" smtClean="0">
                <a:latin typeface="Times New Roman" pitchFamily="18" charset="0"/>
              </a:rPr>
              <a:t>和</a:t>
            </a:r>
            <a:r>
              <a:rPr lang="en-US" altLang="zh-CN" sz="2000" i="1" dirty="0" smtClean="0">
                <a:latin typeface="Times New Roman" pitchFamily="18" charset="0"/>
              </a:rPr>
              <a:t>pg</a:t>
            </a:r>
            <a:r>
              <a:rPr lang="zh-CN" altLang="en-US" sz="2000" dirty="0" smtClean="0">
                <a:latin typeface="Times New Roman" pitchFamily="18" charset="0"/>
              </a:rPr>
              <a:t>的系数绝对值之和不超过</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-1)/</a:t>
            </a:r>
            <a:r>
              <a:rPr lang="en-US" altLang="zh-CN" sz="2000" i="1" dirty="0" smtClean="0">
                <a:latin typeface="Times New Roman" pitchFamily="18" charset="0"/>
              </a:rPr>
              <a:t>p</a:t>
            </a:r>
            <a:r>
              <a:rPr lang="zh-CN" altLang="en-US" sz="2000" dirty="0" smtClean="0">
                <a:latin typeface="Times New Roman" pitchFamily="18" charset="0"/>
              </a:rPr>
              <a:t>，则对任何明文</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都保证：</a:t>
            </a:r>
            <a:r>
              <a:rPr lang="en-US" altLang="zh-CN" sz="2000" i="1" dirty="0" err="1" smtClean="0">
                <a:latin typeface="Times New Roman" pitchFamily="18" charset="0"/>
              </a:rPr>
              <a:t>pgr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的每个系数都不超出区间</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p>
          <a:p>
            <a:pPr eaLnBrk="1" hangingPunct="1"/>
            <a:r>
              <a:rPr lang="zh-CN" altLang="en-US" sz="2000" dirty="0" smtClean="0">
                <a:latin typeface="Times New Roman" pitchFamily="18" charset="0"/>
              </a:rPr>
              <a:t>二、一般，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pg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zh-CN" altLang="en-US" sz="2000" dirty="0" smtClean="0">
                <a:latin typeface="Times New Roman" pitchFamily="18" charset="0"/>
              </a:rPr>
              <a:t>的系数恰当地设计，可以对绝大多数明文</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都保证： </a:t>
            </a:r>
            <a:r>
              <a:rPr lang="en-US" altLang="zh-CN" sz="2000" i="1" dirty="0" smtClean="0">
                <a:latin typeface="Times New Roman" pitchFamily="18" charset="0"/>
                <a:sym typeface="Symbol" pitchFamily="18" charset="2"/>
              </a:rPr>
              <a:t>p*</a:t>
            </a:r>
            <a:r>
              <a:rPr lang="en-US" altLang="zh-CN" sz="2000" i="1" dirty="0" smtClean="0">
                <a:latin typeface="Times New Roman" pitchFamily="18" charset="0"/>
              </a:rPr>
              <a:t>g</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ea typeface="宋体" charset="-122"/>
              </a:rPr>
              <a:t>f</a:t>
            </a:r>
            <a:r>
              <a:rPr lang="en-US" altLang="zh-CN" sz="2000" dirty="0" smtClean="0">
                <a:latin typeface="Times New Roman" pitchFamily="18" charset="0"/>
                <a:ea typeface="宋体" charset="-12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 </a:t>
            </a:r>
            <a:r>
              <a:rPr lang="en-US" altLang="zh-CN" sz="2000" dirty="0" smtClean="0">
                <a:latin typeface="Times New Roman" pitchFamily="18" charset="0"/>
              </a:rPr>
              <a:t>(mod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的每个系数都不超出区间</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r>
              <a:rPr lang="zh-CN" altLang="en-US" sz="2000" dirty="0" smtClean="0">
                <a:latin typeface="Times New Roman" pitchFamily="18" charset="0"/>
              </a:rPr>
              <a:t>对于公钥</a:t>
            </a:r>
            <a:r>
              <a:rPr lang="en-US" altLang="zh-CN" sz="2000" i="1" dirty="0" smtClean="0">
                <a:latin typeface="Times New Roman" pitchFamily="18" charset="0"/>
              </a:rPr>
              <a:t>h</a:t>
            </a:r>
            <a:r>
              <a:rPr lang="zh-CN" altLang="en-US" sz="2000" dirty="0" smtClean="0">
                <a:latin typeface="Times New Roman" pitchFamily="18" charset="0"/>
              </a:rPr>
              <a:t>，如果</a:t>
            </a:r>
            <a:r>
              <a:rPr lang="en-US" altLang="zh-CN" sz="2000" i="1" dirty="0" smtClean="0">
                <a:latin typeface="Times New Roman" pitchFamily="18" charset="0"/>
              </a:rPr>
              <a:t>s</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L</a:t>
            </a:r>
            <a:r>
              <a:rPr lang="en-US" altLang="zh-CN" sz="2000" i="1" baseline="-25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满足 </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s</a:t>
            </a:r>
            <a:r>
              <a:rPr lang="en-US" altLang="zh-CN" sz="2000" dirty="0" smtClean="0">
                <a:latin typeface="Times New Roman" pitchFamily="18" charset="0"/>
              </a:rPr>
              <a:t> (</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r>
              <a:rPr lang="zh-CN" altLang="en-US" sz="2000" dirty="0" smtClean="0">
                <a:latin typeface="Times New Roman" pitchFamily="18" charset="0"/>
              </a:rPr>
              <a:t>且多项式</a:t>
            </a:r>
            <a:r>
              <a:rPr lang="en-US" altLang="zh-CN" sz="2000" i="1" dirty="0" smtClean="0">
                <a:latin typeface="Times New Roman" pitchFamily="18" charset="0"/>
              </a:rPr>
              <a:t>pt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 </a:t>
            </a:r>
            <a:r>
              <a:rPr lang="zh-CN" altLang="en-US" sz="2000" dirty="0" smtClean="0">
                <a:latin typeface="Times New Roman" pitchFamily="18" charset="0"/>
              </a:rPr>
              <a:t>的每个系数都在区间</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内，则此</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就是能够将此</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 </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进行解密的一个局部有效私钥。这是因为</a:t>
            </a:r>
            <a:endParaRPr lang="en-US" altLang="zh-CN" sz="2000" dirty="0" smtClean="0">
              <a:latin typeface="Times New Roman" pitchFamily="18" charset="0"/>
            </a:endParaRPr>
          </a:p>
          <a:p>
            <a:pPr algn="ctr" eaLnBrk="1" hangingPunct="1">
              <a:buNone/>
            </a:pP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s</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r>
              <a:rPr lang="zh-CN" altLang="en-US" sz="2000" dirty="0" smtClean="0">
                <a:latin typeface="Times New Roman" pitchFamily="18" charset="0"/>
              </a:rPr>
              <a:t>因此，</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i="1" dirty="0" smtClean="0">
                <a:latin typeface="Times New Roman" pitchFamily="18" charset="0"/>
                <a:sym typeface="Symbol" pitchFamily="18" charset="2"/>
              </a:rPr>
              <a:t>*</a:t>
            </a:r>
            <a:r>
              <a:rPr lang="en-US" altLang="zh-CN" sz="2000" i="1" dirty="0" err="1" smtClean="0">
                <a:latin typeface="Times New Roman" pitchFamily="18" charset="0"/>
              </a:rPr>
              <a:t>h</a:t>
            </a:r>
            <a:r>
              <a:rPr lang="en-US" altLang="zh-CN" sz="2000" dirty="0" err="1" smtClean="0">
                <a:latin typeface="Times New Roman" pitchFamily="18" charset="0"/>
              </a:rPr>
              <a:t>+</a:t>
            </a:r>
            <a:r>
              <a:rPr lang="en-US" altLang="zh-CN" sz="2000" i="1" dirty="0" err="1" smtClean="0">
                <a:latin typeface="Times New Roman" pitchFamily="18" charset="0"/>
              </a:rPr>
              <a:t>m</a:t>
            </a:r>
            <a:r>
              <a:rPr lang="en-US" altLang="zh-CN" sz="2000" dirty="0" smtClean="0">
                <a:latin typeface="Times New Roman" pitchFamily="18" charset="0"/>
              </a:rPr>
              <a:t> (</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*e =</a:t>
            </a:r>
            <a:r>
              <a:rPr lang="en-US" altLang="zh-CN" sz="2000" i="1" dirty="0" smtClean="0">
                <a:latin typeface="Times New Roman" pitchFamily="18" charset="0"/>
              </a:rPr>
              <a:t> pt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 (</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en-US" altLang="zh-CN" sz="2000" i="1" dirty="0" smtClean="0">
                <a:latin typeface="Times New Roman" pitchFamily="18" charset="0"/>
              </a:rPr>
              <a:t> pt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上式系数都在</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内，所以无</a:t>
            </a:r>
            <a:r>
              <a:rPr lang="en-US" altLang="zh-CN" sz="2000" dirty="0" smtClean="0">
                <a:latin typeface="Times New Roman" pitchFamily="18" charset="0"/>
              </a:rPr>
              <a:t>mod </a:t>
            </a:r>
            <a:r>
              <a:rPr lang="en-US" altLang="zh-CN" sz="2000" i="1" dirty="0" smtClean="0">
                <a:latin typeface="Times New Roman" pitchFamily="18" charset="0"/>
              </a:rPr>
              <a:t>q</a:t>
            </a:r>
          </a:p>
          <a:p>
            <a:pPr eaLnBrk="1" hangingPunct="1"/>
            <a:r>
              <a:rPr lang="zh-CN" altLang="en-US" sz="2000" dirty="0" smtClean="0">
                <a:latin typeface="Times New Roman" pitchFamily="18" charset="0"/>
              </a:rPr>
              <a:t>进而有</a:t>
            </a:r>
            <a:r>
              <a:rPr lang="en-US" altLang="zh-CN" sz="2000" i="1" dirty="0" smtClean="0">
                <a:latin typeface="Times New Roman" pitchFamily="18" charset="0"/>
              </a:rPr>
              <a:t>s</a:t>
            </a:r>
            <a:r>
              <a:rPr lang="en-US" altLang="zh-CN" sz="2000" baseline="30000" dirty="0" smtClean="0">
                <a:latin typeface="Times New Roman" pitchFamily="18" charset="0"/>
              </a:rPr>
              <a:t>-1</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dirty="0" smtClean="0">
                <a:latin typeface="Times New Roman" pitchFamily="18" charset="0"/>
              </a:rPr>
              <a:t> (</a:t>
            </a:r>
            <a:r>
              <a:rPr lang="en-US" altLang="zh-CN" sz="2000" dirty="0" err="1" smtClean="0">
                <a:latin typeface="Times New Roman" pitchFamily="18" charset="0"/>
              </a:rPr>
              <a:t>mod</a:t>
            </a:r>
            <a:r>
              <a:rPr lang="en-US" altLang="zh-CN" sz="2000" i="1" dirty="0" err="1" smtClean="0">
                <a:solidFill>
                  <a:srgbClr val="0000FF"/>
                </a:solidFill>
                <a:latin typeface="Times New Roman" pitchFamily="18" charset="0"/>
              </a:rPr>
              <a:t>p</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s</a:t>
            </a:r>
            <a:r>
              <a:rPr lang="en-US" altLang="zh-CN" sz="2000" baseline="30000" dirty="0" smtClean="0">
                <a:latin typeface="Times New Roman" pitchFamily="18" charset="0"/>
              </a:rPr>
              <a:t>-1</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 (</a:t>
            </a:r>
            <a:r>
              <a:rPr lang="en-US" altLang="zh-CN" sz="2000" dirty="0" err="1" smtClean="0">
                <a:latin typeface="Times New Roman" pitchFamily="18" charset="0"/>
              </a:rPr>
              <a:t>mod</a:t>
            </a:r>
            <a:r>
              <a:rPr lang="en-US" altLang="zh-CN" sz="2000" i="1" dirty="0" err="1" smtClean="0">
                <a:solidFill>
                  <a:srgbClr val="0000FF"/>
                </a:solidFill>
                <a:latin typeface="Times New Roman" pitchFamily="18" charset="0"/>
              </a:rPr>
              <a:t>p</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m</a:t>
            </a:r>
            <a:endParaRPr lang="en-US" altLang="zh-CN" sz="2000" dirty="0" smtClean="0">
              <a:latin typeface="Times New Roman" pitchFamily="18" charset="0"/>
              <a:ea typeface="宋体" charset="-12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NTRU</a:t>
            </a:r>
            <a:r>
              <a:rPr lang="zh-CN" altLang="en-US" dirty="0" smtClean="0"/>
              <a:t>的安全性</a:t>
            </a:r>
            <a:endParaRPr lang="zh-CN" altLang="en-US" dirty="0"/>
          </a:p>
        </p:txBody>
      </p:sp>
      <p:sp>
        <p:nvSpPr>
          <p:cNvPr id="3" name="内容占位符 2"/>
          <p:cNvSpPr>
            <a:spLocks noGrp="1"/>
          </p:cNvSpPr>
          <p:nvPr>
            <p:ph idx="1"/>
          </p:nvPr>
        </p:nvSpPr>
        <p:spPr>
          <a:xfrm>
            <a:off x="381000" y="914400"/>
            <a:ext cx="8534400" cy="5562600"/>
          </a:xfrm>
        </p:spPr>
        <p:txBody>
          <a:bodyPr/>
          <a:lstStyle/>
          <a:p>
            <a:r>
              <a:rPr lang="zh-CN" altLang="en-US" sz="2000" dirty="0" smtClean="0">
                <a:latin typeface="Times New Roman" pitchFamily="18" charset="0"/>
              </a:rPr>
              <a:t>当</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的尺寸比较小时，就可能有</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 使</a:t>
            </a:r>
            <a:r>
              <a:rPr lang="en-US" altLang="zh-CN" sz="2000" i="1" dirty="0" smtClean="0">
                <a:latin typeface="Times New Roman" pitchFamily="18" charset="0"/>
              </a:rPr>
              <a:t>pt</a:t>
            </a:r>
            <a:r>
              <a:rPr lang="en-US" altLang="zh-CN" sz="2000" i="1" dirty="0" smtClean="0">
                <a:latin typeface="Times New Roman" pitchFamily="18" charset="0"/>
                <a:sym typeface="Symbol" pitchFamily="18" charset="2"/>
              </a:rPr>
              <a:t>* </a:t>
            </a:r>
            <a:r>
              <a:rPr lang="en-US" altLang="zh-CN" sz="2000" dirty="0" smtClean="0">
                <a:latin typeface="Times New Roman" pitchFamily="18" charset="0"/>
              </a:rPr>
              <a:t>+</a:t>
            </a:r>
            <a:r>
              <a:rPr lang="en-US" altLang="zh-CN" sz="2000" i="1" dirty="0" smtClean="0">
                <a:latin typeface="Times New Roman" pitchFamily="18" charset="0"/>
              </a:rPr>
              <a:t>s</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m</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 </a:t>
            </a:r>
            <a:r>
              <a:rPr lang="zh-CN" altLang="en-US" sz="2000" dirty="0" smtClean="0">
                <a:latin typeface="Times New Roman" pitchFamily="18" charset="0"/>
              </a:rPr>
              <a:t>的每个系数都在区间</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/2, </a:t>
            </a:r>
            <a:r>
              <a:rPr lang="en-US" altLang="zh-CN" sz="2000" i="1" dirty="0" smtClean="0">
                <a:latin typeface="Times New Roman" pitchFamily="18" charset="0"/>
              </a:rPr>
              <a:t>q</a:t>
            </a:r>
            <a:r>
              <a:rPr lang="en-US" altLang="zh-CN" sz="2000" dirty="0" smtClean="0">
                <a:latin typeface="Times New Roman" pitchFamily="18" charset="0"/>
              </a:rPr>
              <a:t>/2]</a:t>
            </a:r>
            <a:r>
              <a:rPr lang="zh-CN" altLang="en-US" sz="2000" dirty="0" smtClean="0">
                <a:latin typeface="Times New Roman" pitchFamily="18" charset="0"/>
              </a:rPr>
              <a:t>内，因而</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能作为有效私钥对</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成功解密</a:t>
            </a:r>
          </a:p>
          <a:p>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的尺寸越较小， </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能够成功解密的</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越多。</a:t>
            </a:r>
          </a:p>
          <a:p>
            <a:r>
              <a:rPr lang="zh-CN" altLang="en-US" sz="2000" dirty="0" smtClean="0">
                <a:latin typeface="Times New Roman" pitchFamily="18" charset="0"/>
              </a:rPr>
              <a:t>寻找满足方程</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、且尺寸足够小的</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是攻破</a:t>
            </a:r>
            <a:r>
              <a:rPr lang="en-US" altLang="zh-CN" sz="2000" dirty="0" smtClean="0">
                <a:latin typeface="Times New Roman" pitchFamily="18" charset="0"/>
              </a:rPr>
              <a:t>NTRU</a:t>
            </a:r>
            <a:r>
              <a:rPr lang="zh-CN" altLang="en-US" sz="2000" dirty="0" smtClean="0">
                <a:latin typeface="Times New Roman" pitchFamily="18" charset="0"/>
              </a:rPr>
              <a:t>的关键。方程</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i="1" dirty="0" smtClean="0">
                <a:latin typeface="Times New Roman" pitchFamily="18" charset="0"/>
                <a:sym typeface="Symbol" pitchFamily="18" charset="2"/>
              </a:rPr>
              <a:t>*</a:t>
            </a:r>
            <a:r>
              <a:rPr lang="en-US" altLang="zh-CN" sz="2000" i="1" dirty="0" smtClean="0">
                <a:latin typeface="Times New Roman" pitchFamily="18" charset="0"/>
              </a:rPr>
              <a:t>s</a:t>
            </a:r>
            <a:r>
              <a:rPr lang="en-US" altLang="zh-CN" sz="2000" dirty="0" smtClean="0">
                <a:latin typeface="Times New Roman" pitchFamily="18" charset="0"/>
              </a:rPr>
              <a:t>(</a:t>
            </a:r>
            <a:r>
              <a:rPr lang="en-US" altLang="zh-CN" sz="2000" dirty="0" err="1" smtClean="0">
                <a:latin typeface="Times New Roman" pitchFamily="18" charset="0"/>
              </a:rPr>
              <a:t>mod</a:t>
            </a:r>
            <a:r>
              <a:rPr lang="en-US" altLang="zh-CN" sz="2000" i="1" dirty="0" err="1" smtClean="0">
                <a:latin typeface="Times New Roman" pitchFamily="18" charset="0"/>
              </a:rPr>
              <a:t>q</a:t>
            </a:r>
            <a:r>
              <a:rPr lang="en-US" altLang="zh-CN" sz="2000" dirty="0" smtClean="0">
                <a:latin typeface="Times New Roman" pitchFamily="18" charset="0"/>
              </a:rPr>
              <a:t>, mod</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 的全部解</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构成了一个格，称为</a:t>
            </a:r>
            <a:r>
              <a:rPr lang="en-US" altLang="zh-CN" sz="2000" dirty="0" smtClean="0">
                <a:latin typeface="Times New Roman" pitchFamily="18" charset="0"/>
              </a:rPr>
              <a:t>CS</a:t>
            </a:r>
            <a:r>
              <a:rPr lang="zh-CN" altLang="en-US" sz="2000" dirty="0" smtClean="0">
                <a:latin typeface="Times New Roman" pitchFamily="18" charset="0"/>
              </a:rPr>
              <a:t>格。真正的私钥</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a:t>
            </a:r>
            <a:r>
              <a:rPr lang="zh-CN" altLang="en-US" sz="2000" dirty="0" smtClean="0">
                <a:latin typeface="Times New Roman" pitchFamily="18" charset="0"/>
              </a:rPr>
              <a:t>属于此</a:t>
            </a:r>
            <a:r>
              <a:rPr lang="en-US" altLang="zh-CN" sz="2000" dirty="0" smtClean="0">
                <a:latin typeface="Times New Roman" pitchFamily="18" charset="0"/>
              </a:rPr>
              <a:t>CS</a:t>
            </a:r>
            <a:r>
              <a:rPr lang="zh-CN" altLang="en-US" sz="2000" dirty="0" smtClean="0">
                <a:latin typeface="Times New Roman" pitchFamily="18" charset="0"/>
              </a:rPr>
              <a:t>格。</a:t>
            </a:r>
          </a:p>
          <a:p>
            <a:pPr>
              <a:lnSpc>
                <a:spcPct val="80000"/>
              </a:lnSpc>
            </a:pPr>
            <a:r>
              <a:rPr lang="en-US" altLang="zh-CN" sz="2000" dirty="0" smtClean="0">
                <a:latin typeface="Times New Roman" pitchFamily="18" charset="0"/>
              </a:rPr>
              <a:t>CS </a:t>
            </a:r>
            <a:r>
              <a:rPr lang="zh-CN" altLang="en-US" sz="2000" dirty="0" smtClean="0">
                <a:latin typeface="Times New Roman" pitchFamily="18" charset="0"/>
              </a:rPr>
              <a:t>格归约被用来寻找“尺寸”足够小的</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 </a:t>
            </a:r>
            <a:r>
              <a:rPr lang="en-US" altLang="zh-CN" sz="2000" i="1" dirty="0" smtClean="0">
                <a:latin typeface="Times New Roman" pitchFamily="18" charset="0"/>
              </a:rPr>
              <a:t>s</a:t>
            </a:r>
            <a:r>
              <a:rPr lang="en-US" altLang="zh-CN" sz="2000" dirty="0" smtClean="0">
                <a:latin typeface="Times New Roman" pitchFamily="18" charset="0"/>
              </a:rPr>
              <a:t>}</a:t>
            </a:r>
            <a:r>
              <a:rPr lang="zh-CN" altLang="en-US" sz="2000" dirty="0" smtClean="0">
                <a:latin typeface="Times New Roman" pitchFamily="18" charset="0"/>
              </a:rPr>
              <a:t> ，来作为</a:t>
            </a:r>
            <a:r>
              <a:rPr lang="en-US" altLang="zh-CN" sz="2000" dirty="0" smtClean="0">
                <a:latin typeface="Times New Roman" pitchFamily="18" charset="0"/>
              </a:rPr>
              <a:t>NTRU</a:t>
            </a:r>
            <a:r>
              <a:rPr lang="zh-CN" altLang="en-US" sz="2000" dirty="0" smtClean="0">
                <a:latin typeface="Times New Roman" pitchFamily="18" charset="0"/>
              </a:rPr>
              <a:t>的有效私钥或局部有效私钥。 </a:t>
            </a:r>
            <a:r>
              <a:rPr lang="en-US" altLang="zh-CN" sz="2000" dirty="0" smtClean="0">
                <a:latin typeface="Times New Roman" pitchFamily="18" charset="0"/>
              </a:rPr>
              <a:t>CS </a:t>
            </a:r>
            <a:r>
              <a:rPr lang="zh-CN" altLang="en-US" sz="2000" dirty="0" smtClean="0">
                <a:latin typeface="Times New Roman" pitchFamily="18" charset="0"/>
              </a:rPr>
              <a:t>格归约的方法主要是</a:t>
            </a:r>
            <a:r>
              <a:rPr lang="en-US" altLang="zh-CN" sz="2000" dirty="0" smtClean="0">
                <a:latin typeface="Times New Roman" pitchFamily="18" charset="0"/>
              </a:rPr>
              <a:t>LLL</a:t>
            </a:r>
            <a:r>
              <a:rPr lang="zh-CN" altLang="en-US" sz="2000" dirty="0" smtClean="0">
                <a:latin typeface="Times New Roman" pitchFamily="18" charset="0"/>
              </a:rPr>
              <a:t>算法和各种改进算法</a:t>
            </a:r>
          </a:p>
          <a:p>
            <a:pPr>
              <a:lnSpc>
                <a:spcPct val="80000"/>
              </a:lnSpc>
            </a:pPr>
            <a:r>
              <a:rPr lang="zh-CN" altLang="en-US" sz="2000" dirty="0" smtClean="0">
                <a:latin typeface="Times New Roman" pitchFamily="18" charset="0"/>
              </a:rPr>
              <a:t>只要</a:t>
            </a:r>
            <a:r>
              <a:rPr lang="en-US" altLang="zh-CN" sz="2000" i="1" dirty="0" smtClean="0">
                <a:latin typeface="Times New Roman" pitchFamily="18" charset="0"/>
              </a:rPr>
              <a:t>N</a:t>
            </a:r>
            <a:r>
              <a:rPr lang="zh-CN" altLang="en-US" sz="2000" dirty="0" smtClean="0">
                <a:latin typeface="Times New Roman" pitchFamily="18" charset="0"/>
              </a:rPr>
              <a:t>足够大（</a:t>
            </a:r>
            <a:r>
              <a:rPr lang="en-US" altLang="zh-CN" sz="2000" i="1" dirty="0" smtClean="0">
                <a:latin typeface="Times New Roman" pitchFamily="18" charset="0"/>
              </a:rPr>
              <a:t>N</a:t>
            </a:r>
            <a:r>
              <a:rPr lang="en-US" altLang="zh-CN" sz="2000" dirty="0" smtClean="0">
                <a:latin typeface="Times New Roman" pitchFamily="18" charset="0"/>
              </a:rPr>
              <a:t>≥251</a:t>
            </a:r>
            <a:r>
              <a:rPr lang="zh-CN" altLang="en-US" sz="2000" dirty="0" smtClean="0">
                <a:latin typeface="Times New Roman" pitchFamily="18" charset="0"/>
              </a:rPr>
              <a:t>），在当前</a:t>
            </a:r>
            <a:r>
              <a:rPr lang="en-US" altLang="zh-CN" sz="2000" dirty="0" smtClean="0">
                <a:latin typeface="Times New Roman" pitchFamily="18" charset="0"/>
              </a:rPr>
              <a:t>CS </a:t>
            </a:r>
            <a:r>
              <a:rPr lang="zh-CN" altLang="en-US" sz="2000" dirty="0" smtClean="0">
                <a:latin typeface="Times New Roman" pitchFamily="18" charset="0"/>
              </a:rPr>
              <a:t>格归约还不能成功。</a:t>
            </a:r>
            <a:endParaRPr lang="en-US" altLang="zh-CN" sz="2000" dirty="0" smtClean="0">
              <a:latin typeface="Times New Roman" pitchFamily="18" charset="0"/>
            </a:endParaRPr>
          </a:p>
          <a:p>
            <a:pPr>
              <a:lnSpc>
                <a:spcPct val="80000"/>
              </a:lnSpc>
            </a:pPr>
            <a:r>
              <a:rPr lang="zh-CN" altLang="en-US" sz="2000" dirty="0" smtClean="0">
                <a:latin typeface="Times New Roman" pitchFamily="18" charset="0"/>
              </a:rPr>
              <a:t>格的定义</a:t>
            </a:r>
            <a:endParaRPr lang="en-US" altLang="zh-CN" sz="2000" dirty="0" smtClean="0">
              <a:latin typeface="Times New Roman" pitchFamily="18" charset="0"/>
            </a:endParaRPr>
          </a:p>
          <a:p>
            <a:pPr lvl="1">
              <a:lnSpc>
                <a:spcPct val="80000"/>
              </a:lnSpc>
            </a:pPr>
            <a:r>
              <a:rPr lang="zh-CN" altLang="en-US" sz="2000" dirty="0" smtClean="0">
                <a:latin typeface="Times New Roman" pitchFamily="18" charset="0"/>
              </a:rPr>
              <a:t>若干个</a:t>
            </a:r>
            <a:r>
              <a:rPr lang="en-US" altLang="zh-CN" sz="2000" i="1" dirty="0" smtClean="0">
                <a:latin typeface="Times New Roman" pitchFamily="18" charset="0"/>
              </a:rPr>
              <a:t>N</a:t>
            </a:r>
            <a:r>
              <a:rPr lang="zh-CN" altLang="en-US" sz="2000" dirty="0" smtClean="0">
                <a:latin typeface="Times New Roman" pitchFamily="18" charset="0"/>
              </a:rPr>
              <a:t>维向量组成的集合，如果满足</a:t>
            </a:r>
            <a:r>
              <a:rPr lang="zh-CN" altLang="en-US" sz="2000" dirty="0" smtClean="0">
                <a:solidFill>
                  <a:srgbClr val="0000FF"/>
                </a:solidFill>
                <a:latin typeface="Times New Roman" pitchFamily="18" charset="0"/>
              </a:rPr>
              <a:t>“集合中任何若干个向量的</a:t>
            </a:r>
            <a:r>
              <a:rPr lang="zh-CN" altLang="en-US" sz="2000" u="sng" dirty="0" smtClean="0">
                <a:solidFill>
                  <a:srgbClr val="0000FF"/>
                </a:solidFill>
                <a:latin typeface="Times New Roman" pitchFamily="18" charset="0"/>
              </a:rPr>
              <a:t>整数线性组合</a:t>
            </a:r>
            <a:r>
              <a:rPr lang="zh-CN" altLang="en-US" sz="2000" dirty="0" smtClean="0">
                <a:solidFill>
                  <a:srgbClr val="0000FF"/>
                </a:solidFill>
                <a:latin typeface="Times New Roman" pitchFamily="18" charset="0"/>
              </a:rPr>
              <a:t>仍是集合中的一个向量。”</a:t>
            </a:r>
            <a:r>
              <a:rPr lang="zh-CN" altLang="en-US" sz="2000" dirty="0" smtClean="0">
                <a:latin typeface="Times New Roman" pitchFamily="18" charset="0"/>
              </a:rPr>
              <a:t>则该结合称为一个格。</a:t>
            </a:r>
          </a:p>
          <a:p>
            <a:pPr lvl="1">
              <a:lnSpc>
                <a:spcPct val="80000"/>
              </a:lnSpc>
            </a:pPr>
            <a:endParaRPr lang="zh-CN" altLang="en-US" sz="1600" dirty="0" smtClean="0">
              <a:latin typeface="Times New Roman" pitchFamily="18" charset="0"/>
            </a:endParaRPr>
          </a:p>
          <a:p>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NTRU</a:t>
            </a:r>
            <a:r>
              <a:rPr lang="zh-CN" altLang="en-US" dirty="0" smtClean="0"/>
              <a:t>的安全性</a:t>
            </a:r>
            <a:endParaRPr lang="zh-CN" altLang="en-US" dirty="0"/>
          </a:p>
        </p:txBody>
      </p:sp>
      <p:sp>
        <p:nvSpPr>
          <p:cNvPr id="3" name="内容占位符 2"/>
          <p:cNvSpPr>
            <a:spLocks noGrp="1"/>
          </p:cNvSpPr>
          <p:nvPr>
            <p:ph idx="1"/>
          </p:nvPr>
        </p:nvSpPr>
        <p:spPr>
          <a:xfrm>
            <a:off x="381000" y="914400"/>
            <a:ext cx="8534400" cy="5562600"/>
          </a:xfrm>
        </p:spPr>
        <p:txBody>
          <a:bodyPr/>
          <a:lstStyle/>
          <a:p>
            <a:pPr>
              <a:lnSpc>
                <a:spcPct val="80000"/>
              </a:lnSpc>
            </a:pPr>
            <a:r>
              <a:rPr lang="zh-CN" altLang="en-US" sz="2000" dirty="0" smtClean="0">
                <a:latin typeface="Times New Roman" pitchFamily="18" charset="0"/>
              </a:rPr>
              <a:t>格的最小向量问题</a:t>
            </a:r>
            <a:r>
              <a:rPr lang="en-US" altLang="zh-CN" sz="2000" dirty="0" smtClean="0">
                <a:latin typeface="Times New Roman" pitchFamily="18" charset="0"/>
              </a:rPr>
              <a:t>(SVP)</a:t>
            </a:r>
          </a:p>
          <a:p>
            <a:pPr>
              <a:lnSpc>
                <a:spcPct val="80000"/>
              </a:lnSpc>
            </a:pPr>
            <a:r>
              <a:rPr lang="zh-CN" altLang="en-US" sz="2000" dirty="0" smtClean="0">
                <a:latin typeface="Times New Roman" pitchFamily="18" charset="0"/>
              </a:rPr>
              <a:t>关于格有以下的性质和概念。</a:t>
            </a:r>
          </a:p>
          <a:p>
            <a:pPr lvl="1">
              <a:lnSpc>
                <a:spcPct val="80000"/>
              </a:lnSpc>
              <a:spcAft>
                <a:spcPts val="600"/>
              </a:spcAft>
            </a:pPr>
            <a:r>
              <a:rPr lang="zh-CN" altLang="en-US" sz="2000" dirty="0" smtClean="0">
                <a:latin typeface="Times New Roman" pitchFamily="18" charset="0"/>
              </a:rPr>
              <a:t>如果格中存在这样的几个向量，满足</a:t>
            </a:r>
            <a:r>
              <a:rPr lang="en-US" altLang="zh-CN" sz="2000" dirty="0" smtClean="0">
                <a:latin typeface="Times New Roman" pitchFamily="18" charset="0"/>
              </a:rPr>
              <a:t>①</a:t>
            </a:r>
            <a:r>
              <a:rPr lang="zh-CN" altLang="en-US" sz="2000" dirty="0" smtClean="0">
                <a:latin typeface="Times New Roman" pitchFamily="18" charset="0"/>
              </a:rPr>
              <a:t>它们（实数）线性无关；</a:t>
            </a:r>
            <a:r>
              <a:rPr lang="en-US" altLang="zh-CN" sz="2000" dirty="0" smtClean="0">
                <a:latin typeface="Times New Roman" pitchFamily="18" charset="0"/>
              </a:rPr>
              <a:t>②</a:t>
            </a:r>
            <a:r>
              <a:rPr lang="zh-CN" altLang="en-US" sz="2000" dirty="0" smtClean="0">
                <a:latin typeface="Times New Roman" pitchFamily="18" charset="0"/>
              </a:rPr>
              <a:t>格中的任何其它向量都能唯一地表示为这几个向量的整数线性组合。则这几个向量构成的向量组称为基。</a:t>
            </a:r>
          </a:p>
          <a:p>
            <a:pPr lvl="1">
              <a:lnSpc>
                <a:spcPct val="80000"/>
              </a:lnSpc>
              <a:spcAft>
                <a:spcPts val="600"/>
              </a:spcAft>
            </a:pPr>
            <a:r>
              <a:rPr lang="zh-CN" altLang="en-US" sz="2000" dirty="0" smtClean="0">
                <a:latin typeface="Times New Roman" pitchFamily="18" charset="0"/>
              </a:rPr>
              <a:t>基中的向量的个数称为格的维数。</a:t>
            </a:r>
          </a:p>
          <a:p>
            <a:pPr lvl="1">
              <a:lnSpc>
                <a:spcPct val="80000"/>
              </a:lnSpc>
              <a:spcAft>
                <a:spcPts val="600"/>
              </a:spcAft>
            </a:pPr>
            <a:r>
              <a:rPr lang="zh-CN" altLang="en-US" sz="2000" dirty="0" smtClean="0">
                <a:latin typeface="Times New Roman" pitchFamily="18" charset="0"/>
              </a:rPr>
              <a:t>格的维数总是不超过</a:t>
            </a:r>
            <a:r>
              <a:rPr lang="en-US" altLang="zh-CN" sz="2000" i="1" dirty="0" smtClean="0">
                <a:latin typeface="Times New Roman" pitchFamily="18" charset="0"/>
              </a:rPr>
              <a:t>N</a:t>
            </a:r>
            <a:r>
              <a:rPr lang="zh-CN" altLang="en-US" sz="2000" dirty="0" smtClean="0">
                <a:latin typeface="Times New Roman" pitchFamily="18" charset="0"/>
              </a:rPr>
              <a:t>。</a:t>
            </a:r>
            <a:endParaRPr lang="en-US" altLang="zh-CN" sz="2000" dirty="0" smtClean="0">
              <a:latin typeface="Times New Roman" pitchFamily="18" charset="0"/>
            </a:endParaRPr>
          </a:p>
          <a:p>
            <a:pPr>
              <a:lnSpc>
                <a:spcPct val="80000"/>
              </a:lnSpc>
              <a:spcAft>
                <a:spcPts val="600"/>
              </a:spcAft>
            </a:pPr>
            <a:r>
              <a:rPr lang="zh-CN" altLang="en-US" sz="2000" dirty="0" smtClean="0"/>
              <a:t>给定一个格的一组基。寻找格中的“尺寸最小”的向量（即模最小的向量），称为格的最小向量问题</a:t>
            </a:r>
            <a:r>
              <a:rPr lang="zh-CN" altLang="en-US" sz="2000" dirty="0" smtClean="0">
                <a:latin typeface="Times New Roman" pitchFamily="18" charset="0"/>
              </a:rPr>
              <a:t>（</a:t>
            </a:r>
            <a:r>
              <a:rPr lang="en-US" altLang="zh-CN" sz="2000" dirty="0" smtClean="0">
                <a:latin typeface="Times New Roman" pitchFamily="18" charset="0"/>
              </a:rPr>
              <a:t>shortest vector problem</a:t>
            </a:r>
            <a:r>
              <a:rPr lang="zh-CN" altLang="en-US" sz="2000" dirty="0" smtClean="0">
                <a:latin typeface="Times New Roman" pitchFamily="18" charset="0"/>
              </a:rPr>
              <a:t>；</a:t>
            </a:r>
            <a:r>
              <a:rPr lang="en-US" altLang="zh-CN" sz="2000" dirty="0" smtClean="0">
                <a:latin typeface="Times New Roman" pitchFamily="18" charset="0"/>
              </a:rPr>
              <a:t>SVP</a:t>
            </a:r>
            <a:r>
              <a:rPr lang="zh-CN" altLang="en-US" sz="2000" dirty="0" smtClean="0">
                <a:latin typeface="Times New Roman" pitchFamily="18" charset="0"/>
              </a:rPr>
              <a:t>）。又称为格归约</a:t>
            </a:r>
            <a:endParaRPr lang="en-US" altLang="zh-CN" sz="2000" dirty="0" smtClean="0">
              <a:latin typeface="Times New Roman" pitchFamily="18" charset="0"/>
            </a:endParaRPr>
          </a:p>
          <a:p>
            <a:pPr>
              <a:lnSpc>
                <a:spcPct val="80000"/>
              </a:lnSpc>
              <a:spcAft>
                <a:spcPts val="600"/>
              </a:spcAft>
            </a:pPr>
            <a:r>
              <a:rPr lang="zh-CN" altLang="en-US" sz="2000" dirty="0" smtClean="0">
                <a:latin typeface="Times New Roman" pitchFamily="18" charset="0"/>
              </a:rPr>
              <a:t>实际上，格归约的传统算法为</a:t>
            </a:r>
            <a:r>
              <a:rPr lang="en-US" altLang="zh-CN" sz="2000" dirty="0" smtClean="0">
                <a:latin typeface="Times New Roman" pitchFamily="18" charset="0"/>
              </a:rPr>
              <a:t>LLL</a:t>
            </a:r>
            <a:r>
              <a:rPr lang="zh-CN" altLang="en-US" sz="2000" dirty="0" smtClean="0">
                <a:latin typeface="Times New Roman" pitchFamily="18" charset="0"/>
              </a:rPr>
              <a:t>算法，以后又有各种改进的算法。</a:t>
            </a:r>
            <a:endParaRPr lang="en-US" altLang="zh-CN" sz="2000" dirty="0" smtClean="0">
              <a:latin typeface="Times New Roman" pitchFamily="18" charset="0"/>
            </a:endParaRPr>
          </a:p>
          <a:p>
            <a:pPr>
              <a:lnSpc>
                <a:spcPct val="80000"/>
              </a:lnSpc>
              <a:spcAft>
                <a:spcPts val="600"/>
              </a:spcAft>
            </a:pPr>
            <a:r>
              <a:rPr lang="zh-CN" altLang="en-US" sz="2000" dirty="0" smtClean="0">
                <a:latin typeface="Times New Roman" pitchFamily="18" charset="0"/>
              </a:rPr>
              <a:t>当</a:t>
            </a:r>
            <a:r>
              <a:rPr lang="zh-CN" altLang="en-US" sz="2000" dirty="0" smtClean="0"/>
              <a:t>格的</a:t>
            </a:r>
            <a:r>
              <a:rPr lang="zh-CN" altLang="en-US" sz="2000" dirty="0" smtClean="0">
                <a:latin typeface="Times New Roman" pitchFamily="18" charset="0"/>
              </a:rPr>
              <a:t>维数比较大时（比如，维数大于</a:t>
            </a:r>
            <a:r>
              <a:rPr lang="en-US" altLang="zh-CN" sz="2000" dirty="0" smtClean="0">
                <a:latin typeface="Times New Roman" pitchFamily="18" charset="0"/>
              </a:rPr>
              <a:t>200</a:t>
            </a:r>
            <a:r>
              <a:rPr lang="zh-CN" altLang="en-US" sz="2000" dirty="0" smtClean="0">
                <a:latin typeface="Times New Roman" pitchFamily="18" charset="0"/>
              </a:rPr>
              <a:t>），当前的所有格归约算法都不是有效算法。</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4.6 NTRU</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公钥密码系统</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4.7.1 </a:t>
            </a:r>
            <a:r>
              <a:rPr lang="zh-CN" altLang="en-US" dirty="0" smtClean="0"/>
              <a:t>离散对数问题及其困难性</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lnSpc>
                <a:spcPct val="110000"/>
              </a:lnSpc>
            </a:pPr>
            <a:r>
              <a:rPr lang="zh-CN" altLang="en-US" sz="2400" dirty="0" smtClean="0">
                <a:latin typeface="Times New Roman" pitchFamily="18" charset="0"/>
              </a:rPr>
              <a:t>有限域</a:t>
            </a:r>
            <a:r>
              <a:rPr lang="en-US" altLang="zh-CN" sz="2400" dirty="0" smtClean="0">
                <a:latin typeface="Times New Roman" pitchFamily="18" charset="0"/>
              </a:rPr>
              <a:t>GF(</a:t>
            </a:r>
            <a:r>
              <a:rPr lang="en-US" altLang="zh-CN" sz="2400" i="1" dirty="0" smtClean="0">
                <a:latin typeface="Times New Roman" pitchFamily="18" charset="0"/>
              </a:rPr>
              <a:t>p</a:t>
            </a:r>
            <a:r>
              <a:rPr lang="en-US" altLang="zh-CN" sz="2400" dirty="0" smtClean="0">
                <a:latin typeface="Times New Roman" pitchFamily="18" charset="0"/>
              </a:rPr>
              <a:t>)</a:t>
            </a:r>
            <a:r>
              <a:rPr lang="zh-CN" altLang="en-US" sz="2400" dirty="0" smtClean="0">
                <a:latin typeface="Times New Roman" pitchFamily="18" charset="0"/>
              </a:rPr>
              <a:t>上的离散对数问题</a:t>
            </a:r>
            <a:endParaRPr lang="en-US" altLang="zh-CN" sz="2400" dirty="0" smtClean="0">
              <a:latin typeface="Times New Roman" pitchFamily="18" charset="0"/>
            </a:endParaRPr>
          </a:p>
          <a:p>
            <a:pPr lvl="1" eaLnBrk="1" hangingPunct="1">
              <a:lnSpc>
                <a:spcPct val="110000"/>
              </a:lnSpc>
            </a:pPr>
            <a:r>
              <a:rPr lang="zh-CN" altLang="en-US" dirty="0" smtClean="0">
                <a:latin typeface="Times New Roman" pitchFamily="18" charset="0"/>
              </a:rPr>
              <a:t>若已知</a:t>
            </a:r>
            <a:r>
              <a:rPr lang="en-US" altLang="zh-CN" i="1" dirty="0" smtClean="0">
                <a:latin typeface="Times New Roman" pitchFamily="18" charset="0"/>
              </a:rPr>
              <a:t>y</a:t>
            </a:r>
            <a:r>
              <a:rPr lang="zh-CN" altLang="en-US" dirty="0" smtClean="0">
                <a:latin typeface="Times New Roman" pitchFamily="18" charset="0"/>
              </a:rPr>
              <a:t>，</a:t>
            </a:r>
            <a:r>
              <a:rPr lang="en-US" altLang="zh-CN" i="1" dirty="0" smtClean="0">
                <a:latin typeface="Times New Roman" pitchFamily="18" charset="0"/>
              </a:rPr>
              <a:t>g</a:t>
            </a:r>
            <a:r>
              <a:rPr lang="zh-CN" altLang="en-US" dirty="0" smtClean="0">
                <a:latin typeface="Times New Roman" pitchFamily="18" charset="0"/>
              </a:rPr>
              <a:t>，</a:t>
            </a:r>
            <a:r>
              <a:rPr lang="en-US" altLang="zh-CN" i="1" dirty="0" smtClean="0">
                <a:latin typeface="Times New Roman" pitchFamily="18" charset="0"/>
              </a:rPr>
              <a:t>p</a:t>
            </a:r>
            <a:r>
              <a:rPr lang="en-US" altLang="zh-CN" dirty="0" smtClean="0">
                <a:latin typeface="Times New Roman" pitchFamily="18" charset="0"/>
              </a:rPr>
              <a:t>，</a:t>
            </a:r>
            <a:r>
              <a:rPr lang="zh-CN" altLang="en-US" dirty="0" smtClean="0">
                <a:latin typeface="Times New Roman" pitchFamily="18" charset="0"/>
              </a:rPr>
              <a:t>求</a:t>
            </a:r>
            <a:r>
              <a:rPr lang="en-US" altLang="zh-CN" i="1" dirty="0" smtClean="0">
                <a:latin typeface="Times New Roman" pitchFamily="18" charset="0"/>
              </a:rPr>
              <a:t>x</a:t>
            </a:r>
            <a:r>
              <a:rPr lang="zh-CN" altLang="en-US" dirty="0" smtClean="0">
                <a:latin typeface="Times New Roman" pitchFamily="18" charset="0"/>
              </a:rPr>
              <a:t>满足</a:t>
            </a:r>
            <a:r>
              <a:rPr lang="en-US" altLang="zh-CN" i="1" dirty="0" smtClean="0">
                <a:latin typeface="Times New Roman" pitchFamily="18" charset="0"/>
              </a:rPr>
              <a:t>y=</a:t>
            </a:r>
            <a:r>
              <a:rPr lang="en-US" altLang="zh-CN" i="1" dirty="0" err="1" smtClean="0">
                <a:latin typeface="Times New Roman" pitchFamily="18" charset="0"/>
              </a:rPr>
              <a:t>g</a:t>
            </a:r>
            <a:r>
              <a:rPr lang="en-US" altLang="zh-CN" i="1" baseline="30000" dirty="0" err="1" smtClean="0">
                <a:latin typeface="Times New Roman" pitchFamily="18" charset="0"/>
              </a:rPr>
              <a:t>x</a:t>
            </a:r>
            <a:r>
              <a:rPr lang="en-US" altLang="zh-CN" dirty="0" err="1" smtClean="0">
                <a:latin typeface="Times New Roman" pitchFamily="18" charset="0"/>
              </a:rPr>
              <a:t>mod</a:t>
            </a:r>
            <a:r>
              <a:rPr lang="en-US" altLang="zh-CN" i="1" dirty="0" err="1" smtClean="0">
                <a:latin typeface="Times New Roman" pitchFamily="18" charset="0"/>
              </a:rPr>
              <a:t>p</a:t>
            </a:r>
            <a:r>
              <a:rPr lang="zh-CN" altLang="en-US" dirty="0" smtClean="0">
                <a:latin typeface="Times New Roman" pitchFamily="18" charset="0"/>
              </a:rPr>
              <a:t>，称为求解离散对数问题。记为</a:t>
            </a:r>
            <a:r>
              <a:rPr lang="en-US" altLang="zh-CN" i="1" dirty="0" smtClean="0">
                <a:latin typeface="Times New Roman" pitchFamily="18" charset="0"/>
              </a:rPr>
              <a:t>x</a:t>
            </a:r>
            <a:r>
              <a:rPr lang="en-US" altLang="zh-CN" dirty="0" smtClean="0">
                <a:latin typeface="Times New Roman" pitchFamily="18" charset="0"/>
              </a:rPr>
              <a:t>=</a:t>
            </a:r>
            <a:r>
              <a:rPr lang="en-US" altLang="zh-CN" dirty="0" err="1" smtClean="0">
                <a:latin typeface="Times New Roman" pitchFamily="18" charset="0"/>
              </a:rPr>
              <a:t>log</a:t>
            </a:r>
            <a:r>
              <a:rPr lang="en-US" altLang="zh-CN" baseline="-25000" dirty="0" err="1" smtClean="0">
                <a:latin typeface="Times New Roman" pitchFamily="18" charset="0"/>
              </a:rPr>
              <a:t>g</a:t>
            </a:r>
            <a:r>
              <a:rPr lang="en-US" altLang="zh-CN" i="1" dirty="0" smtClean="0">
                <a:latin typeface="Times New Roman" pitchFamily="18" charset="0"/>
              </a:rPr>
              <a:t> y</a:t>
            </a:r>
            <a:r>
              <a:rPr lang="en-US" altLang="zh-CN" dirty="0" smtClean="0">
                <a:latin typeface="Times New Roman" pitchFamily="18" charset="0"/>
              </a:rPr>
              <a:t>  mod</a:t>
            </a:r>
            <a:r>
              <a:rPr lang="en-US" altLang="zh-CN" i="1" dirty="0" smtClean="0">
                <a:latin typeface="Times New Roman" pitchFamily="18" charset="0"/>
              </a:rPr>
              <a:t> p</a:t>
            </a:r>
            <a:r>
              <a:rPr lang="zh-CN" altLang="en-US" dirty="0" smtClean="0">
                <a:latin typeface="Times New Roman" pitchFamily="18" charset="0"/>
              </a:rPr>
              <a:t>。</a:t>
            </a:r>
            <a:endParaRPr lang="en-US" altLang="zh-CN" dirty="0" smtClean="0">
              <a:latin typeface="Times New Roman" pitchFamily="18" charset="0"/>
            </a:endParaRPr>
          </a:p>
          <a:p>
            <a:pPr eaLnBrk="1" hangingPunct="1">
              <a:lnSpc>
                <a:spcPct val="110000"/>
              </a:lnSpc>
            </a:pPr>
            <a:r>
              <a:rPr lang="zh-CN" altLang="en-US" sz="2400" dirty="0" smtClean="0">
                <a:latin typeface="Times New Roman" pitchFamily="18" charset="0"/>
              </a:rPr>
              <a:t>求解离散对数问题的“最笨的方法”当然就是穷举，运算次数约为</a:t>
            </a:r>
            <a:r>
              <a:rPr lang="en-US" altLang="zh-CN" sz="2400" dirty="0" smtClean="0">
                <a:latin typeface="Times New Roman" pitchFamily="18" charset="0"/>
              </a:rPr>
              <a:t>( </a:t>
            </a:r>
            <a:r>
              <a:rPr lang="en-US" altLang="zh-CN" sz="2400" i="1" dirty="0" smtClean="0">
                <a:latin typeface="Times New Roman" pitchFamily="18" charset="0"/>
              </a:rPr>
              <a:t>p</a:t>
            </a:r>
            <a:r>
              <a:rPr lang="en-US" altLang="zh-CN" sz="2400" dirty="0" smtClean="0">
                <a:latin typeface="Times New Roman" pitchFamily="18" charset="0"/>
              </a:rPr>
              <a:t>－1)/2</a:t>
            </a:r>
            <a:r>
              <a:rPr lang="zh-CN" altLang="en-US" sz="2400" dirty="0" smtClean="0">
                <a:latin typeface="Times New Roman" pitchFamily="18" charset="0"/>
              </a:rPr>
              <a:t>。</a:t>
            </a:r>
            <a:endParaRPr lang="en-US" altLang="zh-CN" sz="2400" dirty="0" smtClean="0">
              <a:latin typeface="Times New Roman" pitchFamily="18" charset="0"/>
            </a:endParaRPr>
          </a:p>
          <a:p>
            <a:pPr lvl="1" eaLnBrk="1" hangingPunct="1">
              <a:lnSpc>
                <a:spcPct val="110000"/>
              </a:lnSpc>
            </a:pPr>
            <a:r>
              <a:rPr lang="zh-CN" altLang="en-US" sz="2000" dirty="0" smtClean="0">
                <a:latin typeface="Times New Roman" pitchFamily="18" charset="0"/>
              </a:rPr>
              <a:t>许多求解离散对数问题的算法比穷举快得多，比如</a:t>
            </a:r>
            <a:r>
              <a:rPr lang="en-US" altLang="zh-CN" sz="2000" dirty="0" smtClean="0">
                <a:latin typeface="Times New Roman" pitchFamily="18" charset="0"/>
              </a:rPr>
              <a:t>Shanks</a:t>
            </a:r>
            <a:r>
              <a:rPr lang="zh-CN" altLang="en-US" sz="2000" dirty="0" smtClean="0">
                <a:latin typeface="Times New Roman" pitchFamily="18" charset="0"/>
              </a:rPr>
              <a:t>算法，</a:t>
            </a:r>
            <a:r>
              <a:rPr lang="en-US" altLang="zh-CN" sz="2000" dirty="0" err="1" smtClean="0">
                <a:latin typeface="Times New Roman" pitchFamily="18" charset="0"/>
              </a:rPr>
              <a:t>Pohlig</a:t>
            </a:r>
            <a:r>
              <a:rPr lang="en-US" altLang="zh-CN" sz="2000" dirty="0" smtClean="0">
                <a:latin typeface="Times New Roman" pitchFamily="18" charset="0"/>
              </a:rPr>
              <a:t>-Hellman</a:t>
            </a:r>
            <a:r>
              <a:rPr lang="zh-CN" altLang="en-US" sz="2000" dirty="0" smtClean="0">
                <a:latin typeface="Times New Roman" pitchFamily="18" charset="0"/>
              </a:rPr>
              <a:t>算法等。</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最快求解法的运算次数约为数量级</a:t>
            </a:r>
          </a:p>
          <a:p>
            <a:pPr lvl="1" eaLnBrk="1" hangingPunct="1">
              <a:lnSpc>
                <a:spcPct val="110000"/>
              </a:lnSpc>
            </a:pPr>
            <a:r>
              <a:rPr lang="zh-CN" altLang="en-US" sz="2000" dirty="0" smtClean="0"/>
              <a:t>这个计算量称为亚指数计算量，当</a:t>
            </a:r>
            <a:r>
              <a:rPr lang="en-US" altLang="zh-CN" sz="2000" dirty="0" smtClean="0">
                <a:latin typeface="Times New Roman" pitchFamily="18" charset="0"/>
              </a:rPr>
              <a:t>log</a:t>
            </a:r>
            <a:r>
              <a:rPr lang="en-US" altLang="zh-CN" sz="2000" baseline="-25000" dirty="0" smtClean="0">
                <a:latin typeface="Times New Roman" pitchFamily="18" charset="0"/>
              </a:rPr>
              <a:t>2</a:t>
            </a:r>
            <a:r>
              <a:rPr lang="en-US" altLang="zh-CN" sz="2000" i="1" dirty="0" smtClean="0">
                <a:latin typeface="Times New Roman" pitchFamily="18" charset="0"/>
              </a:rPr>
              <a:t>p</a:t>
            </a:r>
            <a:r>
              <a:rPr lang="en-US" altLang="zh-CN" sz="2000" dirty="0" smtClean="0">
                <a:latin typeface="Times New Roman" pitchFamily="18" charset="0"/>
              </a:rPr>
              <a:t>≈1024</a:t>
            </a:r>
            <a:r>
              <a:rPr lang="zh-CN" altLang="en-US" sz="2000" dirty="0" smtClean="0">
                <a:latin typeface="Times New Roman" pitchFamily="18" charset="0"/>
              </a:rPr>
              <a:t>时，</a:t>
            </a:r>
            <a:r>
              <a:rPr lang="zh-CN" altLang="en-US" sz="2000" dirty="0" smtClean="0"/>
              <a:t>亚指数计算量不小于</a:t>
            </a:r>
            <a:r>
              <a:rPr lang="en-US" altLang="zh-CN" sz="2000" dirty="0" smtClean="0">
                <a:latin typeface="Times New Roman" pitchFamily="18" charset="0"/>
              </a:rPr>
              <a:t>2</a:t>
            </a:r>
            <a:r>
              <a:rPr lang="en-US" altLang="zh-CN" sz="2000" baseline="30000" dirty="0" smtClean="0">
                <a:latin typeface="Times New Roman" pitchFamily="18" charset="0"/>
              </a:rPr>
              <a:t>100</a:t>
            </a:r>
            <a:r>
              <a:rPr lang="zh-CN" altLang="en-US" sz="2000" dirty="0" smtClean="0"/>
              <a:t>数量级，因此是安全的</a:t>
            </a:r>
            <a:endParaRPr lang="en-US" altLang="zh-CN" sz="2000" dirty="0" smtClean="0"/>
          </a:p>
          <a:p>
            <a:pPr eaLnBrk="1" hangingPunct="1">
              <a:lnSpc>
                <a:spcPct val="110000"/>
              </a:lnSpc>
            </a:pPr>
            <a:r>
              <a:rPr lang="zh-CN" altLang="en-US" sz="2000" dirty="0" smtClean="0">
                <a:latin typeface="Times New Roman" pitchFamily="18" charset="0"/>
              </a:rPr>
              <a:t>如果</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不含大素因子，很多情况下也是容易计算的，这时</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如果都是小因子，则可分别求出模小因子，再用</a:t>
            </a:r>
            <a:r>
              <a:rPr lang="en-US" altLang="zh-CN" sz="2000" dirty="0" smtClean="0">
                <a:latin typeface="Times New Roman" pitchFamily="18" charset="0"/>
              </a:rPr>
              <a:t>CRT</a:t>
            </a:r>
            <a:r>
              <a:rPr lang="zh-CN" altLang="en-US" sz="2000" dirty="0" smtClean="0">
                <a:latin typeface="Times New Roman" pitchFamily="18" charset="0"/>
              </a:rPr>
              <a:t>定理。</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4.7 </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rPr>
              <a:t>ElGamal</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密码体制与</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DH</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密钥交换</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996353" name="Object 1"/>
          <p:cNvGraphicFramePr>
            <a:graphicFrameLocks noChangeAspect="1"/>
          </p:cNvGraphicFramePr>
          <p:nvPr/>
        </p:nvGraphicFramePr>
        <p:xfrm>
          <a:off x="5029200" y="4284496"/>
          <a:ext cx="2514600" cy="439904"/>
        </p:xfrm>
        <a:graphic>
          <a:graphicData uri="http://schemas.openxmlformats.org/presentationml/2006/ole">
            <p:oleObj spid="_x0000_s996353" name="公式" r:id="rId3" imgW="1549080" imgH="253800" progId="Equation.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4.7.2 </a:t>
            </a:r>
            <a:r>
              <a:rPr lang="en-US" altLang="zh-CN" dirty="0" err="1" smtClean="0"/>
              <a:t>ElGamal</a:t>
            </a:r>
            <a:r>
              <a:rPr lang="zh-CN" altLang="en-US" dirty="0" smtClean="0"/>
              <a:t>密码体制</a:t>
            </a:r>
            <a:endParaRPr lang="zh-CN" altLang="en-US" dirty="0"/>
          </a:p>
        </p:txBody>
      </p:sp>
      <p:sp>
        <p:nvSpPr>
          <p:cNvPr id="3" name="内容占位符 2"/>
          <p:cNvSpPr>
            <a:spLocks noGrp="1"/>
          </p:cNvSpPr>
          <p:nvPr>
            <p:ph idx="1"/>
          </p:nvPr>
        </p:nvSpPr>
        <p:spPr>
          <a:xfrm>
            <a:off x="381000" y="914400"/>
            <a:ext cx="8534400" cy="5562600"/>
          </a:xfrm>
        </p:spPr>
        <p:txBody>
          <a:bodyPr/>
          <a:lstStyle/>
          <a:p>
            <a:r>
              <a:rPr lang="en-US" altLang="zh-CN" sz="2000" dirty="0" smtClean="0">
                <a:latin typeface="Times New Roman" pitchFamily="18" charset="0"/>
              </a:rPr>
              <a:t>1. </a:t>
            </a:r>
            <a:r>
              <a:rPr lang="zh-CN" altLang="en-US" sz="2000" dirty="0" smtClean="0">
                <a:latin typeface="Times New Roman" pitchFamily="18" charset="0"/>
              </a:rPr>
              <a:t>密钥产生</a:t>
            </a:r>
            <a:endParaRPr lang="en-US" altLang="zh-CN" sz="2000" dirty="0" smtClean="0">
              <a:latin typeface="Times New Roman" pitchFamily="18" charset="0"/>
            </a:endParaRPr>
          </a:p>
          <a:p>
            <a:pPr lvl="1"/>
            <a:r>
              <a:rPr lang="zh-CN" altLang="en-US" sz="2000" dirty="0" smtClean="0">
                <a:latin typeface="Times New Roman" pitchFamily="18" charset="0"/>
              </a:rPr>
              <a:t>选择一个大的素数</a:t>
            </a:r>
            <a:r>
              <a:rPr lang="en-US" altLang="zh-CN" sz="2000" i="1" dirty="0" smtClean="0">
                <a:latin typeface="Times New Roman" pitchFamily="18" charset="0"/>
              </a:rPr>
              <a:t>p</a:t>
            </a:r>
            <a:r>
              <a:rPr lang="zh-CN" altLang="en-US" sz="2000" dirty="0" smtClean="0">
                <a:latin typeface="Times New Roman" pitchFamily="18" charset="0"/>
              </a:rPr>
              <a:t>；选择</a:t>
            </a:r>
            <a:r>
              <a:rPr lang="en-US" altLang="zh-CN" sz="2000" i="1" dirty="0" smtClean="0">
                <a:latin typeface="Times New Roman" pitchFamily="18" charset="0"/>
              </a:rPr>
              <a:t>g</a:t>
            </a:r>
            <a:r>
              <a:rPr lang="zh-CN" altLang="en-US" sz="2000" dirty="0" smtClean="0">
                <a:latin typeface="Times New Roman" pitchFamily="18" charset="0"/>
              </a:rPr>
              <a:t>，</a:t>
            </a:r>
            <a:r>
              <a:rPr lang="en-US" altLang="zh-CN" sz="2000" dirty="0" smtClean="0">
                <a:latin typeface="Times New Roman" pitchFamily="18" charset="0"/>
              </a:rPr>
              <a:t>1&lt;</a:t>
            </a:r>
            <a:r>
              <a:rPr lang="en-US" altLang="zh-CN" sz="2000" i="1" dirty="0" smtClean="0">
                <a:latin typeface="Times New Roman" pitchFamily="18" charset="0"/>
              </a:rPr>
              <a:t>g</a:t>
            </a:r>
            <a:r>
              <a:rPr lang="en-US" altLang="zh-CN" sz="2000" dirty="0" smtClean="0">
                <a:latin typeface="Times New Roman" pitchFamily="18" charset="0"/>
              </a:rPr>
              <a:t> &lt;</a:t>
            </a:r>
            <a:r>
              <a:rPr lang="en-US" altLang="zh-CN" sz="2000" i="1" dirty="0" smtClean="0">
                <a:latin typeface="Times New Roman" pitchFamily="18" charset="0"/>
              </a:rPr>
              <a:t>p</a:t>
            </a:r>
            <a:r>
              <a:rPr lang="zh-CN" altLang="en-US" sz="2000" dirty="0" smtClean="0">
                <a:latin typeface="Times New Roman" pitchFamily="18" charset="0"/>
              </a:rPr>
              <a:t>；选择</a:t>
            </a:r>
            <a:r>
              <a:rPr lang="en-US" altLang="zh-CN" sz="2000" i="1" dirty="0" smtClean="0">
                <a:latin typeface="Times New Roman" pitchFamily="18" charset="0"/>
              </a:rPr>
              <a:t>x</a:t>
            </a:r>
            <a:r>
              <a:rPr lang="zh-CN" altLang="en-US" sz="2000" dirty="0" smtClean="0">
                <a:latin typeface="Times New Roman" pitchFamily="18" charset="0"/>
              </a:rPr>
              <a:t>，</a:t>
            </a:r>
            <a:r>
              <a:rPr lang="en-US" altLang="zh-CN" sz="2000" dirty="0" smtClean="0">
                <a:latin typeface="Times New Roman" pitchFamily="18" charset="0"/>
              </a:rPr>
              <a:t>1&lt;</a:t>
            </a:r>
            <a:r>
              <a:rPr lang="en-US" altLang="zh-CN" sz="2000" i="1" dirty="0" smtClean="0">
                <a:latin typeface="Times New Roman" pitchFamily="18" charset="0"/>
              </a:rPr>
              <a:t>x</a:t>
            </a:r>
            <a:r>
              <a:rPr lang="en-US" altLang="zh-CN" sz="2000" dirty="0" smtClean="0">
                <a:latin typeface="Times New Roman" pitchFamily="18" charset="0"/>
              </a:rPr>
              <a:t> &lt;</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a:t>
            </a:r>
            <a:endParaRPr lang="en-US" altLang="zh-CN" sz="2000" dirty="0" smtClean="0">
              <a:latin typeface="Times New Roman" pitchFamily="18" charset="0"/>
            </a:endParaRPr>
          </a:p>
          <a:p>
            <a:pPr lvl="1"/>
            <a:r>
              <a:rPr lang="zh-CN" altLang="en-US" sz="2000" dirty="0" smtClean="0">
                <a:latin typeface="Times New Roman" pitchFamily="18" charset="0"/>
              </a:rPr>
              <a:t>计算</a:t>
            </a:r>
            <a:r>
              <a:rPr lang="en-US" altLang="zh-CN" sz="2000" i="1" dirty="0" smtClean="0">
                <a:latin typeface="Times New Roman" pitchFamily="18" charset="0"/>
                <a:sym typeface="Symbol" pitchFamily="18" charset="2"/>
              </a:rPr>
              <a:t>y</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g</a:t>
            </a:r>
            <a:r>
              <a:rPr lang="en-US" altLang="zh-CN" sz="2000" i="1" baseline="30000" dirty="0" err="1" smtClean="0">
                <a:latin typeface="Times New Roman" pitchFamily="18" charset="0"/>
                <a:sym typeface="Symbol" pitchFamily="18" charset="2"/>
              </a:rPr>
              <a:t>x</a:t>
            </a:r>
            <a:r>
              <a:rPr lang="en-US" altLang="zh-CN" sz="2000" dirty="0" err="1" smtClean="0">
                <a:latin typeface="Times New Roman" pitchFamily="18" charset="0"/>
              </a:rPr>
              <a:t>mod</a:t>
            </a:r>
            <a:r>
              <a:rPr lang="en-US" altLang="zh-CN" sz="2000" dirty="0" smtClean="0">
                <a:latin typeface="Times New Roman" pitchFamily="18" charset="0"/>
              </a:rPr>
              <a:t> </a:t>
            </a:r>
            <a:r>
              <a:rPr lang="en-US" altLang="zh-CN" sz="2000" i="1" dirty="0" smtClean="0">
                <a:latin typeface="Times New Roman" pitchFamily="18" charset="0"/>
              </a:rPr>
              <a:t>p</a:t>
            </a:r>
            <a:r>
              <a:rPr lang="zh-CN" altLang="en-US" sz="2000" dirty="0" smtClean="0">
                <a:latin typeface="Times New Roman" pitchFamily="18" charset="0"/>
              </a:rPr>
              <a:t>，公钥是</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 </a:t>
            </a:r>
            <a:r>
              <a:rPr lang="en-US" altLang="zh-CN" sz="2000" i="1" dirty="0" smtClean="0">
                <a:latin typeface="Times New Roman" pitchFamily="18" charset="0"/>
              </a:rPr>
              <a:t>g</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dirty="0" smtClean="0">
                <a:latin typeface="Times New Roman" pitchFamily="18" charset="0"/>
              </a:rPr>
              <a:t>)</a:t>
            </a:r>
            <a:r>
              <a:rPr lang="zh-CN" altLang="en-US" sz="2000" dirty="0" smtClean="0">
                <a:latin typeface="Times New Roman" pitchFamily="18" charset="0"/>
              </a:rPr>
              <a:t>，私钥是</a:t>
            </a:r>
            <a:r>
              <a:rPr lang="en-US" altLang="zh-CN" sz="2000" i="1" dirty="0" smtClean="0">
                <a:latin typeface="Times New Roman" pitchFamily="18" charset="0"/>
              </a:rPr>
              <a:t>x</a:t>
            </a:r>
            <a:endParaRPr lang="en-US" altLang="zh-CN" sz="2000" dirty="0" smtClean="0">
              <a:latin typeface="Times New Roman" pitchFamily="18" charset="0"/>
            </a:endParaRPr>
          </a:p>
          <a:p>
            <a:pPr eaLnBrk="1" hangingPunct="1">
              <a:lnSpc>
                <a:spcPct val="110000"/>
              </a:lnSpc>
            </a:pPr>
            <a:r>
              <a:rPr lang="en-US" altLang="zh-CN" sz="2000" dirty="0" smtClean="0">
                <a:latin typeface="Times New Roman" pitchFamily="18" charset="0"/>
              </a:rPr>
              <a:t>2.  </a:t>
            </a:r>
            <a:r>
              <a:rPr lang="zh-CN" altLang="en-US" sz="2000" dirty="0" smtClean="0">
                <a:latin typeface="Times New Roman" pitchFamily="18" charset="0"/>
              </a:rPr>
              <a:t>加密</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设欲加密明文消息</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0&lt; </a:t>
            </a:r>
            <a:r>
              <a:rPr lang="en-US" altLang="zh-CN" sz="2000" i="1" dirty="0" smtClean="0">
                <a:latin typeface="Times New Roman" pitchFamily="18" charset="0"/>
              </a:rPr>
              <a:t>M</a:t>
            </a:r>
            <a:r>
              <a:rPr lang="en-US" altLang="zh-CN" sz="2000" dirty="0" smtClean="0">
                <a:latin typeface="Times New Roman" pitchFamily="18" charset="0"/>
              </a:rPr>
              <a:t> &lt;</a:t>
            </a:r>
            <a:r>
              <a:rPr lang="en-US" altLang="zh-CN" sz="2000" i="1" dirty="0" smtClean="0">
                <a:latin typeface="Times New Roman" pitchFamily="18" charset="0"/>
              </a:rPr>
              <a:t>p</a:t>
            </a:r>
            <a:endParaRPr lang="zh-CN" altLang="en-US"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随机选一整数</a:t>
            </a:r>
            <a:r>
              <a:rPr lang="en-US" altLang="zh-CN" sz="2000" i="1" dirty="0" smtClean="0">
                <a:latin typeface="Times New Roman" pitchFamily="18" charset="0"/>
              </a:rPr>
              <a:t>k</a:t>
            </a:r>
            <a:r>
              <a:rPr lang="en-US" altLang="zh-CN" sz="2000" dirty="0" smtClean="0">
                <a:latin typeface="Times New Roman" pitchFamily="18" charset="0"/>
              </a:rPr>
              <a:t> ,</a:t>
            </a:r>
            <a:r>
              <a:rPr lang="zh-CN" altLang="en-US" sz="2000" dirty="0" smtClean="0">
                <a:latin typeface="Times New Roman" pitchFamily="18" charset="0"/>
              </a:rPr>
              <a:t>满足</a:t>
            </a:r>
            <a:r>
              <a:rPr lang="en-US" altLang="zh-CN" sz="2000" dirty="0" smtClean="0">
                <a:latin typeface="Times New Roman" pitchFamily="18" charset="0"/>
              </a:rPr>
              <a:t> </a:t>
            </a:r>
            <a:r>
              <a:rPr lang="en-US" altLang="zh-CN" sz="2000" dirty="0" err="1" smtClean="0">
                <a:latin typeface="Times New Roman" pitchFamily="18" charset="0"/>
              </a:rPr>
              <a:t>gcd</a:t>
            </a:r>
            <a:r>
              <a:rPr lang="zh-CN" altLang="en-US" sz="2000" dirty="0" smtClean="0">
                <a:latin typeface="Times New Roman" pitchFamily="18" charset="0"/>
              </a:rPr>
              <a:t>(</a:t>
            </a:r>
            <a:r>
              <a:rPr lang="en-US" altLang="zh-CN" sz="2000" i="1" dirty="0" smtClean="0">
                <a:latin typeface="Times New Roman" pitchFamily="18" charset="0"/>
              </a:rPr>
              <a:t>k,p</a:t>
            </a:r>
            <a:r>
              <a:rPr lang="en-US" altLang="zh-CN" sz="2000" dirty="0" smtClean="0">
                <a:latin typeface="Times New Roman" pitchFamily="18" charset="0"/>
              </a:rPr>
              <a:t>－1)=1</a:t>
            </a:r>
          </a:p>
          <a:p>
            <a:pPr lvl="1" eaLnBrk="1" hangingPunct="1">
              <a:lnSpc>
                <a:spcPct val="110000"/>
              </a:lnSpc>
            </a:pPr>
            <a:r>
              <a:rPr lang="zh-CN" altLang="en-US" sz="2000" dirty="0" smtClean="0">
                <a:latin typeface="Times New Roman" pitchFamily="18" charset="0"/>
              </a:rPr>
              <a:t>计算对</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i="1" baseline="30000" dirty="0" smtClean="0">
                <a:latin typeface="Times New Roman" pitchFamily="18" charset="0"/>
              </a:rPr>
              <a:t>k</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i="1" baseline="30000" dirty="0" smtClean="0">
                <a:latin typeface="Times New Roman" pitchFamily="18" charset="0"/>
              </a:rPr>
              <a:t>k</a:t>
            </a:r>
            <a:r>
              <a:rPr lang="en-US" altLang="zh-CN" sz="2000" i="1" dirty="0" smtClean="0">
                <a:latin typeface="Times New Roman" pitchFamily="18" charset="0"/>
              </a:rPr>
              <a:t>M</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，密文为</a:t>
            </a:r>
            <a:r>
              <a:rPr lang="en-US" altLang="zh-CN" sz="2000" i="1" dirty="0" smtClean="0">
                <a:latin typeface="Times New Roman" pitchFamily="18" charset="0"/>
              </a:rPr>
              <a:t>C</a:t>
            </a:r>
            <a:r>
              <a:rPr lang="en-US" altLang="zh-CN" sz="2000" dirty="0" smtClean="0">
                <a:latin typeface="Times New Roman" pitchFamily="18" charset="0"/>
              </a:rPr>
              <a:t> =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 (</a:t>
            </a:r>
            <a:r>
              <a:rPr lang="zh-CN" altLang="en-US" sz="2000" dirty="0" smtClean="0">
                <a:latin typeface="Times New Roman" pitchFamily="18" charset="0"/>
              </a:rPr>
              <a:t>级联</a:t>
            </a:r>
            <a:r>
              <a:rPr lang="en-US" altLang="zh-CN" sz="2000" dirty="0" smtClean="0">
                <a:latin typeface="Times New Roman" pitchFamily="18" charset="0"/>
              </a:rPr>
              <a:t>)</a:t>
            </a:r>
          </a:p>
          <a:p>
            <a:pPr eaLnBrk="1" hangingPunct="1">
              <a:lnSpc>
                <a:spcPct val="110000"/>
              </a:lnSpc>
            </a:pPr>
            <a:r>
              <a:rPr lang="en-US" altLang="zh-CN" sz="2000" dirty="0" smtClean="0">
                <a:latin typeface="Times New Roman" pitchFamily="18" charset="0"/>
              </a:rPr>
              <a:t>3. </a:t>
            </a:r>
            <a:r>
              <a:rPr lang="zh-CN" altLang="en-US" sz="2000" dirty="0" smtClean="0">
                <a:latin typeface="Times New Roman" pitchFamily="18" charset="0"/>
              </a:rPr>
              <a:t>解密</a:t>
            </a:r>
            <a:endParaRPr lang="en-US" altLang="zh-CN" sz="2000" dirty="0" smtClean="0">
              <a:latin typeface="Times New Roman" pitchFamily="18" charset="0"/>
            </a:endParaRPr>
          </a:p>
          <a:p>
            <a:pPr lvl="1" eaLnBrk="1" hangingPunct="1">
              <a:lnSpc>
                <a:spcPct val="110000"/>
              </a:lnSpc>
            </a:pP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baseline="30000" dirty="0" smtClean="0">
                <a:latin typeface="Times New Roman" pitchFamily="18" charset="0"/>
              </a:rPr>
              <a:t>x</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a:t>
            </a:r>
          </a:p>
          <a:p>
            <a:pPr lvl="1" eaLnBrk="1" hangingPunct="1">
              <a:lnSpc>
                <a:spcPct val="110000"/>
              </a:lnSpc>
            </a:pPr>
            <a:r>
              <a:rPr lang="zh-CN" altLang="en-US" sz="2000" dirty="0" smtClean="0">
                <a:latin typeface="Times New Roman" pitchFamily="18" charset="0"/>
              </a:rPr>
              <a:t>这是因为</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baseline="30000" dirty="0" smtClean="0">
                <a:latin typeface="Times New Roman" pitchFamily="18" charset="0"/>
              </a:rPr>
              <a:t>x</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err="1" smtClean="0">
                <a:latin typeface="Times New Roman" pitchFamily="18" charset="0"/>
              </a:rPr>
              <a:t>y</a:t>
            </a:r>
            <a:r>
              <a:rPr lang="en-US" altLang="zh-CN" sz="2000" i="1" baseline="30000" dirty="0" err="1" smtClean="0">
                <a:latin typeface="Times New Roman" pitchFamily="18" charset="0"/>
              </a:rPr>
              <a:t>k</a:t>
            </a:r>
            <a:r>
              <a:rPr lang="en-US" altLang="zh-CN" sz="2000" i="1" dirty="0" err="1"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g</a:t>
            </a:r>
            <a:r>
              <a:rPr lang="en-US" altLang="zh-CN" sz="2000" i="1" baseline="30000" dirty="0" err="1" smtClean="0">
                <a:latin typeface="Times New Roman" pitchFamily="18" charset="0"/>
              </a:rPr>
              <a:t>kx</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err="1" smtClean="0">
                <a:latin typeface="Times New Roman" pitchFamily="18" charset="0"/>
              </a:rPr>
              <a:t>y</a:t>
            </a:r>
            <a:r>
              <a:rPr lang="en-US" altLang="zh-CN" sz="2000" i="1" baseline="30000" dirty="0" err="1" smtClean="0">
                <a:latin typeface="Times New Roman" pitchFamily="18" charset="0"/>
              </a:rPr>
              <a:t>k</a:t>
            </a:r>
            <a:r>
              <a:rPr lang="en-US" altLang="zh-CN" sz="2000" i="1" dirty="0" err="1"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30000" dirty="0" err="1" smtClean="0">
                <a:latin typeface="Times New Roman" pitchFamily="18" charset="0"/>
              </a:rPr>
              <a:t>k</a:t>
            </a:r>
            <a:r>
              <a:rPr lang="en-US" altLang="zh-CN" sz="2000" dirty="0" smtClean="0">
                <a:latin typeface="Times New Roman" pitchFamily="18" charset="0"/>
              </a:rPr>
              <a:t> mod </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 mod </a:t>
            </a:r>
            <a:r>
              <a:rPr lang="en-US" altLang="zh-CN" sz="2000" i="1" dirty="0" smtClean="0">
                <a:latin typeface="Times New Roman" pitchFamily="18" charset="0"/>
              </a:rPr>
              <a:t>p</a:t>
            </a:r>
            <a:r>
              <a:rPr lang="en-US" altLang="zh-CN" sz="2000" dirty="0" smtClean="0">
                <a:latin typeface="Times New Roman" pitchFamily="18" charset="0"/>
              </a:rPr>
              <a:t> </a:t>
            </a:r>
          </a:p>
          <a:p>
            <a:pPr lvl="1" eaLnBrk="1" hangingPunct="1">
              <a:lnSpc>
                <a:spcPct val="110000"/>
              </a:lnSpc>
            </a:pPr>
            <a:r>
              <a:rPr lang="zh-CN" altLang="en-US" sz="2000" dirty="0" smtClean="0">
                <a:latin typeface="Times New Roman" pitchFamily="18" charset="0"/>
              </a:rPr>
              <a:t>特点：密文由明文和所选随机数</a:t>
            </a:r>
            <a:r>
              <a:rPr lang="en-US" altLang="zh-CN" sz="2000" i="1" dirty="0" smtClean="0">
                <a:latin typeface="Times New Roman" pitchFamily="18" charset="0"/>
              </a:rPr>
              <a:t>k</a:t>
            </a:r>
            <a:r>
              <a:rPr lang="zh-CN" altLang="en-US" sz="2000" dirty="0" smtClean="0">
                <a:latin typeface="Times New Roman" pitchFamily="18" charset="0"/>
              </a:rPr>
              <a:t>来定，因而是一种概率加密体制，代价是使数据扩展一倍</a:t>
            </a:r>
            <a:endParaRPr lang="zh-CN" altLang="en-US" sz="16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4.7 </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rPr>
              <a:t>ElGamal</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密码体制与</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DH</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密钥交换</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公钥密码常用知识和算法</a:t>
            </a:r>
            <a:endParaRPr lang="zh-CN" altLang="en-US" dirty="0"/>
          </a:p>
        </p:txBody>
      </p:sp>
      <p:sp>
        <p:nvSpPr>
          <p:cNvPr id="3" name="内容占位符 2"/>
          <p:cNvSpPr>
            <a:spLocks noGrp="1"/>
          </p:cNvSpPr>
          <p:nvPr>
            <p:ph idx="1"/>
          </p:nvPr>
        </p:nvSpPr>
        <p:spPr>
          <a:xfrm>
            <a:off x="457200" y="990600"/>
            <a:ext cx="8153400" cy="5486400"/>
          </a:xfrm>
        </p:spPr>
        <p:txBody>
          <a:bodyPr/>
          <a:lstStyle/>
          <a:p>
            <a:pPr algn="just" eaLnBrk="1" hangingPunct="1">
              <a:lnSpc>
                <a:spcPct val="100000"/>
              </a:lnSpc>
            </a:pPr>
            <a:r>
              <a:rPr lang="zh-CN" altLang="en-US" dirty="0" smtClean="0">
                <a:latin typeface="Times New Roman" pitchFamily="18" charset="0"/>
              </a:rPr>
              <a:t>四、蒙哥马利算法，</a:t>
            </a:r>
            <a:r>
              <a:rPr lang="zh-CN" altLang="en-US" dirty="0" smtClean="0">
                <a:solidFill>
                  <a:srgbClr val="0000FF"/>
                </a:solidFill>
                <a:latin typeface="Times New Roman" pitchFamily="18" charset="0"/>
              </a:rPr>
              <a:t>避免求模运算中的除法</a:t>
            </a:r>
            <a:endParaRPr lang="en-US" altLang="zh-CN" dirty="0" smtClean="0">
              <a:solidFill>
                <a:srgbClr val="0000FF"/>
              </a:solidFill>
              <a:latin typeface="Times New Roman" pitchFamily="18" charset="0"/>
            </a:endParaRPr>
          </a:p>
          <a:p>
            <a:pPr lvl="1" eaLnBrk="1" hangingPunct="1"/>
            <a:r>
              <a:rPr lang="zh-CN" altLang="en-US" sz="2000" dirty="0" smtClean="0">
                <a:solidFill>
                  <a:srgbClr val="0000FF"/>
                </a:solidFill>
              </a:rPr>
              <a:t>避免求模过程中复杂耗时的除法</a:t>
            </a:r>
            <a:r>
              <a:rPr lang="zh-CN" altLang="en-US" sz="2000" dirty="0" smtClean="0"/>
              <a:t>（</a:t>
            </a:r>
            <a:r>
              <a:rPr lang="en-US" altLang="zh-CN" sz="2000" dirty="0" smtClean="0"/>
              <a:t>P.L.</a:t>
            </a:r>
            <a:r>
              <a:rPr lang="en-US" altLang="zh-CN" sz="2000" dirty="0" smtClean="0">
                <a:latin typeface="Times New Roman" pitchFamily="18" charset="0"/>
                <a:cs typeface="Times New Roman" pitchFamily="18" charset="0"/>
              </a:rPr>
              <a:t>Montgomery,1985</a:t>
            </a:r>
            <a:r>
              <a:rPr lang="zh-CN" altLang="en-US" sz="2000" dirty="0" smtClean="0">
                <a:latin typeface="Times New Roman" pitchFamily="18" charset="0"/>
                <a:cs typeface="Times New Roman" pitchFamily="18" charset="0"/>
              </a:rPr>
              <a:t>年提出</a:t>
            </a:r>
            <a:r>
              <a:rPr lang="en-US" altLang="zh-CN" sz="2000" dirty="0" smtClean="0">
                <a:latin typeface="Times New Roman" pitchFamily="18" charset="0"/>
                <a:cs typeface="Times New Roman" pitchFamily="18" charset="0"/>
              </a:rPr>
              <a:t>)</a:t>
            </a:r>
          </a:p>
          <a:p>
            <a:pPr lvl="1" eaLnBrk="1" hangingPunct="1"/>
            <a:r>
              <a:rPr lang="zh-CN" altLang="en-US" sz="2000" dirty="0" smtClean="0"/>
              <a:t>计算</a:t>
            </a:r>
            <a:r>
              <a:rPr lang="en-US" altLang="zh-CN" sz="2000" i="1" dirty="0" smtClean="0">
                <a:latin typeface="Times New Roman" pitchFamily="18" charset="0"/>
              </a:rPr>
              <a:t>TR</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N</a:t>
            </a:r>
          </a:p>
          <a:p>
            <a:pPr lvl="2" eaLnBrk="1" hangingPunct="1"/>
            <a:r>
              <a:rPr lang="en-US" altLang="zh-CN" sz="2000" dirty="0" smtClean="0">
                <a:latin typeface="Times New Roman" pitchFamily="18" charset="0"/>
              </a:rPr>
              <a:t>(1) </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a:t>
            </a:r>
            <a:r>
              <a:rPr lang="en-US" altLang="zh-CN" sz="2000" i="1" dirty="0" smtClean="0">
                <a:latin typeface="Times New Roman" pitchFamily="18" charset="0"/>
              </a:rPr>
              <a:t>MN</a:t>
            </a:r>
            <a:r>
              <a:rPr lang="en-US" altLang="zh-CN" sz="2000" dirty="0" smtClean="0">
                <a:latin typeface="Times New Roman" pitchFamily="18" charset="0"/>
              </a:rPr>
              <a:t>)/</a:t>
            </a:r>
            <a:r>
              <a:rPr lang="en-US" altLang="zh-CN" sz="2000" i="1" dirty="0" smtClean="0">
                <a:latin typeface="Times New Roman" pitchFamily="18" charset="0"/>
              </a:rPr>
              <a:t>R</a:t>
            </a:r>
          </a:p>
          <a:p>
            <a:pPr lvl="2" eaLnBrk="1" hangingPunct="1"/>
            <a:r>
              <a:rPr lang="en-US" altLang="zh-CN" sz="2000" dirty="0" smtClean="0">
                <a:latin typeface="Times New Roman" pitchFamily="18" charset="0"/>
              </a:rPr>
              <a:t>(2) IF </a:t>
            </a:r>
            <a:r>
              <a:rPr lang="en-US" altLang="zh-CN" sz="2000" i="1"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return </a:t>
            </a:r>
            <a:r>
              <a:rPr lang="en-US" altLang="zh-CN" sz="2000" i="1"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ELSE return </a:t>
            </a:r>
            <a:r>
              <a:rPr lang="en-US" altLang="zh-CN" sz="2000" i="1" dirty="0" smtClean="0">
                <a:latin typeface="Times New Roman" pitchFamily="18" charset="0"/>
                <a:sym typeface="Symbol" pitchFamily="18" charset="2"/>
              </a:rPr>
              <a:t>T</a:t>
            </a:r>
          </a:p>
          <a:p>
            <a:pPr lvl="2" eaLnBrk="1" hangingPunct="1"/>
            <a:r>
              <a:rPr lang="zh-CN" altLang="en-US" sz="2000" dirty="0" smtClean="0">
                <a:latin typeface="Times New Roman" pitchFamily="18" charset="0"/>
                <a:sym typeface="Symbol" pitchFamily="18" charset="2"/>
              </a:rPr>
              <a:t>其中</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R</a:t>
            </a:r>
            <a:r>
              <a:rPr lang="en-US" altLang="zh-CN" sz="2000" dirty="0" smtClean="0">
                <a:latin typeface="Times New Roman" pitchFamily="18" charset="0"/>
                <a:sym typeface="Symbol" pitchFamily="18" charset="2"/>
              </a:rPr>
              <a:t>)</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N</a:t>
            </a:r>
            <a:r>
              <a:rPr lang="en-US" altLang="zh-CN" sz="2000" baseline="30000" dirty="0" smtClean="0">
                <a:latin typeface="Times New Roman" pitchFamily="18" charset="0"/>
                <a:cs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R</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R</a:t>
            </a:r>
            <a:r>
              <a:rPr lang="zh-CN" altLang="en-US" sz="2000" i="1"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sym typeface="Symbol" pitchFamily="18" charset="2"/>
              </a:rPr>
              <a:t>且</a:t>
            </a:r>
            <a:r>
              <a:rPr lang="en-US" altLang="zh-CN" sz="2000" i="1" dirty="0" smtClean="0">
                <a:latin typeface="Times New Roman" pitchFamily="18" charset="0"/>
                <a:cs typeface="Times New Roman" pitchFamily="18" charset="0"/>
                <a:sym typeface="Symbol" pitchFamily="18" charset="2"/>
              </a:rPr>
              <a:t>0&lt;T&lt;NR</a:t>
            </a:r>
          </a:p>
          <a:p>
            <a:pPr lvl="2" eaLnBrk="1" hangingPunct="1"/>
            <a:r>
              <a:rPr lang="zh-CN" altLang="en-US" sz="2000" dirty="0" smtClean="0">
                <a:latin typeface="Times New Roman" pitchFamily="18" charset="0"/>
                <a:cs typeface="Times New Roman" pitchFamily="18" charset="0"/>
                <a:sym typeface="Symbol" pitchFamily="18" charset="2"/>
              </a:rPr>
              <a:t>而且显然有</a:t>
            </a:r>
            <a:r>
              <a:rPr lang="en-US" altLang="zh-CN" sz="2000" i="1" dirty="0" smtClean="0">
                <a:latin typeface="Times New Roman" pitchFamily="18" charset="0"/>
                <a:cs typeface="Times New Roman" pitchFamily="18" charset="0"/>
                <a:sym typeface="Symbol" pitchFamily="18" charset="2"/>
              </a:rPr>
              <a:t>R</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R</a:t>
            </a:r>
            <a:r>
              <a:rPr lang="en-US" altLang="zh-CN" sz="2000" baseline="30000" dirty="0" smtClean="0">
                <a:latin typeface="Times New Roman" pitchFamily="18" charset="0"/>
                <a:cs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N</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N</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N</a:t>
            </a:r>
            <a:r>
              <a:rPr lang="en-US" altLang="zh-CN" sz="2000" baseline="30000" dirty="0" smtClean="0">
                <a:latin typeface="Times New Roman" pitchFamily="18" charset="0"/>
                <a:cs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R</a:t>
            </a:r>
            <a:r>
              <a:rPr lang="en-US" altLang="zh-CN" sz="2000" dirty="0" smtClean="0">
                <a:latin typeface="Times New Roman" pitchFamily="18" charset="0"/>
                <a:cs typeface="Times New Roman" pitchFamily="18" charset="0"/>
                <a:sym typeface="Symbol" pitchFamily="18" charset="2"/>
              </a:rPr>
              <a:t>)=1+</a:t>
            </a:r>
            <a:r>
              <a:rPr lang="en-US" altLang="zh-CN" sz="2000" i="1" dirty="0" smtClean="0">
                <a:latin typeface="Times New Roman" pitchFamily="18" charset="0"/>
                <a:cs typeface="Times New Roman" pitchFamily="18" charset="0"/>
                <a:sym typeface="Symbol" pitchFamily="18" charset="2"/>
              </a:rPr>
              <a:t>RN</a:t>
            </a:r>
          </a:p>
          <a:p>
            <a:pPr lvl="2" eaLnBrk="1" hangingPunct="1"/>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R</a:t>
            </a:r>
            <a:r>
              <a:rPr lang="en-US" altLang="zh-CN" sz="2000" baseline="30000" dirty="0" smtClean="0">
                <a:latin typeface="Times New Roman" pitchFamily="18" charset="0"/>
                <a:cs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N</a:t>
            </a:r>
            <a:r>
              <a:rPr lang="en-US" altLang="zh-CN" sz="2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sym typeface="Symbol" pitchFamily="18" charset="2"/>
              </a:rPr>
              <a:t>以及</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N</a:t>
            </a:r>
            <a:r>
              <a:rPr lang="en-US" altLang="zh-CN" sz="2000" baseline="30000" dirty="0" smtClean="0">
                <a:latin typeface="Times New Roman" pitchFamily="18" charset="0"/>
                <a:cs typeface="Times New Roman" pitchFamily="18" charset="0"/>
                <a:sym typeface="Symbol" pitchFamily="18" charset="2"/>
              </a:rPr>
              <a:t>-1</a:t>
            </a:r>
            <a:r>
              <a:rPr lang="en-US" altLang="zh-CN" sz="2000" dirty="0" smtClean="0">
                <a:latin typeface="Times New Roman" pitchFamily="18" charset="0"/>
                <a:cs typeface="Times New Roman" pitchFamily="18" charset="0"/>
                <a:sym typeface="Symbol" pitchFamily="18" charset="2"/>
              </a:rPr>
              <a:t> mod </a:t>
            </a:r>
            <a:r>
              <a:rPr lang="en-US" altLang="zh-CN" sz="2000" i="1" dirty="0" smtClean="0">
                <a:latin typeface="Times New Roman" pitchFamily="18" charset="0"/>
                <a:cs typeface="Times New Roman" pitchFamily="18" charset="0"/>
                <a:sym typeface="Symbol" pitchFamily="18" charset="2"/>
              </a:rPr>
              <a:t>R</a:t>
            </a:r>
            <a:r>
              <a:rPr lang="zh-CN" altLang="en-US" sz="2000" dirty="0" smtClean="0">
                <a:latin typeface="Times New Roman" pitchFamily="18" charset="0"/>
                <a:cs typeface="Times New Roman" pitchFamily="18" charset="0"/>
                <a:sym typeface="Symbol" pitchFamily="18" charset="2"/>
              </a:rPr>
              <a:t>）可预计算，</a:t>
            </a:r>
            <a:r>
              <a:rPr lang="en-US" altLang="zh-CN" sz="2000" i="1" dirty="0" smtClean="0">
                <a:latin typeface="Times New Roman" pitchFamily="18" charset="0"/>
                <a:cs typeface="Times New Roman" pitchFamily="18" charset="0"/>
                <a:sym typeface="Symbol" pitchFamily="18" charset="2"/>
              </a:rPr>
              <a:t>R</a:t>
            </a:r>
            <a:r>
              <a:rPr lang="zh-CN" altLang="en-US" sz="2000" dirty="0" smtClean="0">
                <a:latin typeface="Times New Roman" pitchFamily="18" charset="0"/>
                <a:cs typeface="Times New Roman" pitchFamily="18" charset="0"/>
                <a:sym typeface="Symbol" pitchFamily="18" charset="2"/>
              </a:rPr>
              <a:t>常取</a:t>
            </a:r>
            <a:r>
              <a:rPr lang="en-US" altLang="zh-CN" sz="2000" dirty="0" smtClean="0">
                <a:latin typeface="Times New Roman" pitchFamily="18" charset="0"/>
                <a:cs typeface="Times New Roman" pitchFamily="18" charset="0"/>
                <a:sym typeface="Symbol" pitchFamily="18" charset="2"/>
              </a:rPr>
              <a:t>2</a:t>
            </a:r>
            <a:r>
              <a:rPr lang="zh-CN" altLang="en-US" sz="2000" dirty="0" smtClean="0">
                <a:latin typeface="Times New Roman" pitchFamily="18" charset="0"/>
                <a:cs typeface="Times New Roman" pitchFamily="18" charset="0"/>
                <a:sym typeface="Symbol" pitchFamily="18" charset="2"/>
              </a:rPr>
              <a:t>的</a:t>
            </a:r>
            <a:r>
              <a:rPr lang="zh-CN" altLang="en-US" sz="2000" dirty="0" smtClean="0">
                <a:latin typeface="Times New Roman" pitchFamily="18" charset="0"/>
                <a:cs typeface="Times New Roman" pitchFamily="18" charset="0"/>
                <a:sym typeface="Symbol" pitchFamily="18" charset="2"/>
              </a:rPr>
              <a:t>幂</a:t>
            </a:r>
            <a:endParaRPr lang="en-US" altLang="zh-CN" sz="2000" dirty="0" smtClean="0">
              <a:latin typeface="Times New Roman" pitchFamily="18" charset="0"/>
              <a:cs typeface="Times New Roman" pitchFamily="18" charset="0"/>
              <a:sym typeface="Symbol" pitchFamily="18" charset="2"/>
            </a:endParaRPr>
          </a:p>
          <a:p>
            <a:pPr lvl="1" eaLnBrk="1" hangingPunct="1"/>
            <a:r>
              <a:rPr lang="zh-CN" altLang="en-US" sz="2000" dirty="0" smtClean="0">
                <a:latin typeface="Times New Roman" pitchFamily="18" charset="0"/>
                <a:cs typeface="Times New Roman" pitchFamily="18" charset="0"/>
                <a:sym typeface="Symbol" pitchFamily="18" charset="2"/>
              </a:rPr>
              <a:t>一般先计算</a:t>
            </a:r>
            <a:r>
              <a:rPr lang="en-US" altLang="zh-CN" sz="2000" i="1" dirty="0" smtClean="0">
                <a:latin typeface="Times New Roman" pitchFamily="18" charset="0"/>
              </a:rPr>
              <a:t>TR</a:t>
            </a:r>
            <a:r>
              <a:rPr lang="en-US" altLang="zh-CN" sz="2000" baseline="30000" dirty="0" smtClean="0">
                <a:latin typeface="Times New Roman" pitchFamily="18" charset="0"/>
              </a:rPr>
              <a:t>-1</a:t>
            </a:r>
            <a:r>
              <a:rPr lang="en-US" altLang="zh-CN" sz="2000" dirty="0" smtClean="0">
                <a:latin typeface="Times New Roman" pitchFamily="18" charset="0"/>
              </a:rPr>
              <a:t> mod </a:t>
            </a:r>
            <a:r>
              <a:rPr lang="en-US" altLang="zh-CN" sz="2000" i="1" dirty="0" smtClean="0">
                <a:latin typeface="Times New Roman" pitchFamily="18" charset="0"/>
              </a:rPr>
              <a:t>N </a:t>
            </a:r>
            <a:r>
              <a:rPr lang="zh-CN" altLang="en-US" sz="2000" dirty="0" smtClean="0">
                <a:latin typeface="Times New Roman" pitchFamily="18" charset="0"/>
                <a:cs typeface="Times New Roman" pitchFamily="18" charset="0"/>
                <a:sym typeface="Symbol" pitchFamily="18" charset="2"/>
              </a:rPr>
              <a:t>，若</a:t>
            </a:r>
            <a:r>
              <a:rPr lang="en-US" altLang="zh-CN" sz="2000" i="1" dirty="0" smtClean="0">
                <a:latin typeface="Times New Roman" pitchFamily="18" charset="0"/>
                <a:cs typeface="Times New Roman" pitchFamily="18" charset="0"/>
                <a:sym typeface="Symbol" pitchFamily="18" charset="2"/>
              </a:rPr>
              <a:t>R</a:t>
            </a:r>
            <a:r>
              <a:rPr lang="en-US" altLang="zh-CN" sz="2000" dirty="0" smtClean="0">
                <a:latin typeface="Times New Roman" pitchFamily="18" charset="0"/>
                <a:cs typeface="Times New Roman" pitchFamily="18" charset="0"/>
                <a:sym typeface="Symbol" pitchFamily="18" charset="2"/>
              </a:rPr>
              <a:t>=2</a:t>
            </a:r>
            <a:r>
              <a:rPr lang="en-US" altLang="zh-CN" sz="2000" i="1" baseline="30000" dirty="0" smtClean="0">
                <a:latin typeface="Times New Roman" pitchFamily="18" charset="0"/>
                <a:cs typeface="Times New Roman" pitchFamily="18" charset="0"/>
                <a:sym typeface="Symbol" pitchFamily="18" charset="2"/>
              </a:rPr>
              <a:t>w</a:t>
            </a:r>
            <a:r>
              <a:rPr lang="zh-CN" altLang="en-US" sz="2000" dirty="0" smtClean="0">
                <a:latin typeface="Times New Roman" pitchFamily="18" charset="0"/>
                <a:cs typeface="Times New Roman" pitchFamily="18" charset="0"/>
                <a:sym typeface="Symbol" pitchFamily="18" charset="2"/>
              </a:rPr>
              <a:t>，再</a:t>
            </a:r>
            <a:r>
              <a:rPr lang="zh-CN" altLang="en-US" sz="2000" dirty="0" smtClean="0">
                <a:latin typeface="Times New Roman" pitchFamily="18" charset="0"/>
                <a:cs typeface="Times New Roman" pitchFamily="18" charset="0"/>
                <a:sym typeface="Symbol" pitchFamily="18" charset="2"/>
              </a:rPr>
              <a:t>不断左移模</a:t>
            </a:r>
            <a:r>
              <a:rPr lang="en-US" altLang="zh-CN" sz="2000" i="1" dirty="0" smtClean="0">
                <a:latin typeface="Times New Roman" pitchFamily="18" charset="0"/>
                <a:cs typeface="Times New Roman" pitchFamily="18" charset="0"/>
                <a:sym typeface="Symbol" pitchFamily="18" charset="2"/>
              </a:rPr>
              <a:t>N </a:t>
            </a:r>
            <a:r>
              <a:rPr lang="zh-CN" altLang="en-US" sz="2000" dirty="0" smtClean="0">
                <a:latin typeface="Times New Roman" pitchFamily="18" charset="0"/>
                <a:cs typeface="Times New Roman" pitchFamily="18" charset="0"/>
                <a:sym typeface="Symbol" pitchFamily="18" charset="2"/>
              </a:rPr>
              <a:t>共</a:t>
            </a:r>
            <a:r>
              <a:rPr lang="en-US" altLang="zh-CN" sz="2000" i="1" dirty="0" smtClean="0">
                <a:latin typeface="Times New Roman" pitchFamily="18" charset="0"/>
                <a:cs typeface="Times New Roman" pitchFamily="18" charset="0"/>
                <a:sym typeface="Symbol" pitchFamily="18" charset="2"/>
              </a:rPr>
              <a:t>w</a:t>
            </a:r>
            <a:r>
              <a:rPr lang="zh-CN" altLang="en-US" sz="2000" dirty="0" smtClean="0">
                <a:latin typeface="Times New Roman" pitchFamily="18" charset="0"/>
                <a:cs typeface="Times New Roman" pitchFamily="18" charset="0"/>
                <a:sym typeface="Symbol" pitchFamily="18" charset="2"/>
              </a:rPr>
              <a:t>次</a:t>
            </a:r>
            <a:r>
              <a:rPr lang="zh-CN" altLang="en-US" sz="2000" dirty="0" smtClean="0">
                <a:latin typeface="Times New Roman" pitchFamily="18" charset="0"/>
                <a:cs typeface="Times New Roman" pitchFamily="18" charset="0"/>
                <a:sym typeface="Symbol" pitchFamily="18" charset="2"/>
              </a:rPr>
              <a:t>可得结果</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公钥密码常用知识和算法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4.7.3 </a:t>
            </a:r>
            <a:r>
              <a:rPr lang="en-US" altLang="zh-CN" dirty="0" err="1" smtClean="0"/>
              <a:t>Diffie</a:t>
            </a:r>
            <a:r>
              <a:rPr lang="en-US" altLang="zh-CN" dirty="0" smtClean="0"/>
              <a:t>-Hellman </a:t>
            </a:r>
            <a:r>
              <a:rPr lang="zh-CN" altLang="en-US" dirty="0" smtClean="0"/>
              <a:t>密钥交换</a:t>
            </a:r>
            <a:endParaRPr lang="zh-CN" altLang="en-US" dirty="0"/>
          </a:p>
        </p:txBody>
      </p:sp>
      <p:sp>
        <p:nvSpPr>
          <p:cNvPr id="3" name="内容占位符 2"/>
          <p:cNvSpPr>
            <a:spLocks noGrp="1"/>
          </p:cNvSpPr>
          <p:nvPr>
            <p:ph idx="1"/>
          </p:nvPr>
        </p:nvSpPr>
        <p:spPr>
          <a:xfrm>
            <a:off x="381000" y="914400"/>
            <a:ext cx="8534400" cy="5562600"/>
          </a:xfrm>
        </p:spPr>
        <p:txBody>
          <a:bodyPr/>
          <a:lstStyle/>
          <a:p>
            <a:r>
              <a:rPr lang="en-US" altLang="zh-CN" sz="2400" dirty="0" err="1" smtClean="0">
                <a:latin typeface="Times New Roman" pitchFamily="18" charset="0"/>
              </a:rPr>
              <a:t>ElGamal</a:t>
            </a:r>
            <a:r>
              <a:rPr lang="zh-CN" altLang="en-US" sz="2400" dirty="0" smtClean="0">
                <a:latin typeface="Times New Roman" pitchFamily="18" charset="0"/>
              </a:rPr>
              <a:t>加密体制的本质是使用了</a:t>
            </a:r>
            <a:r>
              <a:rPr lang="en-US" altLang="zh-CN" sz="2400" dirty="0" smtClean="0">
                <a:latin typeface="Times New Roman" pitchFamily="18" charset="0"/>
              </a:rPr>
              <a:t>DH</a:t>
            </a:r>
            <a:r>
              <a:rPr lang="zh-CN" altLang="en-US" sz="2400" dirty="0" smtClean="0">
                <a:latin typeface="Times New Roman" pitchFamily="18" charset="0"/>
              </a:rPr>
              <a:t>密钥交换技术</a:t>
            </a:r>
            <a:endParaRPr lang="en-US" altLang="zh-CN" sz="2400" dirty="0" smtClean="0">
              <a:latin typeface="Times New Roman" pitchFamily="18" charset="0"/>
            </a:endParaRPr>
          </a:p>
          <a:p>
            <a:pPr>
              <a:lnSpc>
                <a:spcPct val="110000"/>
              </a:lnSpc>
            </a:pPr>
            <a:r>
              <a:rPr lang="en-US" altLang="zh-CN" sz="2400" dirty="0" smtClean="0">
                <a:latin typeface="Times New Roman" pitchFamily="18" charset="0"/>
              </a:rPr>
              <a:t>DH</a:t>
            </a:r>
            <a:r>
              <a:rPr lang="zh-CN" altLang="en-US" sz="2400" dirty="0" smtClean="0">
                <a:latin typeface="Times New Roman" pitchFamily="18" charset="0"/>
              </a:rPr>
              <a:t>密钥交换是</a:t>
            </a:r>
            <a:r>
              <a:rPr lang="en-US" altLang="zh-CN" sz="2400" dirty="0" err="1" smtClean="0">
                <a:latin typeface="Times New Roman" pitchFamily="18" charset="0"/>
              </a:rPr>
              <a:t>W.Diffie</a:t>
            </a:r>
            <a:r>
              <a:rPr lang="zh-CN" altLang="en-US" sz="2400" dirty="0" smtClean="0">
                <a:latin typeface="Times New Roman" pitchFamily="18" charset="0"/>
              </a:rPr>
              <a:t>和</a:t>
            </a:r>
            <a:r>
              <a:rPr lang="en-US" altLang="zh-CN" sz="2400" dirty="0" err="1" smtClean="0">
                <a:latin typeface="Times New Roman" pitchFamily="18" charset="0"/>
              </a:rPr>
              <a:t>M.Hellman</a:t>
            </a:r>
            <a:r>
              <a:rPr lang="zh-CN" altLang="en-US" sz="2400" dirty="0" smtClean="0">
                <a:latin typeface="Times New Roman" pitchFamily="18" charset="0"/>
              </a:rPr>
              <a:t>于</a:t>
            </a:r>
            <a:r>
              <a:rPr lang="en-US" altLang="zh-CN" sz="2400" dirty="0" smtClean="0">
                <a:latin typeface="Times New Roman" pitchFamily="18" charset="0"/>
              </a:rPr>
              <a:t>1976</a:t>
            </a:r>
            <a:r>
              <a:rPr lang="zh-CN" altLang="en-US" sz="2400" dirty="0" smtClean="0">
                <a:latin typeface="Times New Roman" pitchFamily="18" charset="0"/>
              </a:rPr>
              <a:t>年提出的第一个公钥密码算法，已在很多商业产品中得以应用</a:t>
            </a:r>
          </a:p>
          <a:p>
            <a:pPr lvl="1">
              <a:lnSpc>
                <a:spcPct val="110000"/>
              </a:lnSpc>
            </a:pPr>
            <a:r>
              <a:rPr lang="zh-CN" altLang="en-US" sz="2000" dirty="0" smtClean="0">
                <a:latin typeface="Times New Roman" pitchFamily="18" charset="0"/>
              </a:rPr>
              <a:t>算法的唯一目的是使得两个用户能够安全地交换密钥，得到一个共享地会话密钥，</a:t>
            </a:r>
            <a:r>
              <a:rPr lang="zh-CN" altLang="en-US" sz="2000" dirty="0" smtClean="0">
                <a:solidFill>
                  <a:srgbClr val="0000FF"/>
                </a:solidFill>
                <a:latin typeface="Times New Roman" pitchFamily="18" charset="0"/>
              </a:rPr>
              <a:t>算法本身不能用于加、解密</a:t>
            </a:r>
            <a:endParaRPr lang="zh-CN" altLang="en-US" sz="2000" dirty="0" smtClean="0">
              <a:latin typeface="Times New Roman" pitchFamily="18" charset="0"/>
            </a:endParaRPr>
          </a:p>
          <a:p>
            <a:pPr lvl="1">
              <a:lnSpc>
                <a:spcPct val="110000"/>
              </a:lnSpc>
            </a:pPr>
            <a:r>
              <a:rPr lang="zh-CN" altLang="en-US" sz="2000" dirty="0" smtClean="0">
                <a:solidFill>
                  <a:srgbClr val="0000FF"/>
                </a:solidFill>
                <a:latin typeface="Times New Roman" pitchFamily="18" charset="0"/>
              </a:rPr>
              <a:t>算法的安全性基于求离散对数的困难性</a:t>
            </a: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假设</a:t>
            </a:r>
            <a:r>
              <a:rPr lang="en-US" altLang="zh-CN" sz="2000" i="1" dirty="0" smtClean="0">
                <a:latin typeface="Times New Roman" pitchFamily="18" charset="0"/>
              </a:rPr>
              <a:t>p</a:t>
            </a:r>
            <a:r>
              <a:rPr lang="zh-CN" altLang="en-US" sz="2000" dirty="0" smtClean="0">
                <a:latin typeface="Times New Roman" pitchFamily="18" charset="0"/>
              </a:rPr>
              <a:t>是大素数，</a:t>
            </a:r>
            <a:r>
              <a:rPr lang="en-US" altLang="zh-CN" sz="2000" i="1" dirty="0" smtClean="0">
                <a:latin typeface="Times New Roman" pitchFamily="18" charset="0"/>
              </a:rPr>
              <a:t>g</a:t>
            </a:r>
            <a:r>
              <a:rPr lang="zh-CN" altLang="en-US" sz="2000" dirty="0" smtClean="0">
                <a:latin typeface="Times New Roman" pitchFamily="18" charset="0"/>
              </a:rPr>
              <a:t>是</a:t>
            </a:r>
            <a:r>
              <a:rPr lang="en-US" altLang="zh-CN" sz="2000" i="1" dirty="0" smtClean="0">
                <a:latin typeface="Times New Roman" pitchFamily="18" charset="0"/>
              </a:rPr>
              <a:t>p</a:t>
            </a:r>
            <a:r>
              <a:rPr lang="zh-CN" altLang="en-US" sz="2000" dirty="0" smtClean="0">
                <a:latin typeface="Times New Roman" pitchFamily="18" charset="0"/>
              </a:rPr>
              <a:t>的本原根，</a:t>
            </a:r>
            <a:r>
              <a:rPr lang="en-US" altLang="zh-CN" sz="2000" i="1" dirty="0" smtClean="0">
                <a:latin typeface="Times New Roman" pitchFamily="18" charset="0"/>
              </a:rPr>
              <a:t>p</a:t>
            </a:r>
            <a:r>
              <a:rPr lang="zh-CN" altLang="en-US" sz="2000" dirty="0" smtClean="0">
                <a:latin typeface="Times New Roman" pitchFamily="18" charset="0"/>
              </a:rPr>
              <a:t>和</a:t>
            </a:r>
            <a:r>
              <a:rPr lang="en-US" altLang="zh-CN" sz="2000" i="1" dirty="0" smtClean="0">
                <a:latin typeface="Times New Roman" pitchFamily="18" charset="0"/>
              </a:rPr>
              <a:t>g</a:t>
            </a:r>
            <a:r>
              <a:rPr lang="zh-CN" altLang="en-US" sz="2000" dirty="0" smtClean="0">
                <a:latin typeface="Times New Roman" pitchFamily="18" charset="0"/>
              </a:rPr>
              <a:t>作为公开元素，协议如下：</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cs typeface="Times New Roman" pitchFamily="18" charset="0"/>
              </a:rPr>
              <a:t>① 用户</a:t>
            </a:r>
            <a:r>
              <a:rPr lang="en-US" altLang="zh-CN" sz="2000" dirty="0" smtClean="0">
                <a:latin typeface="Times New Roman" pitchFamily="18" charset="0"/>
                <a:cs typeface="Times New Roman" pitchFamily="18" charset="0"/>
              </a:rPr>
              <a:t>Alice</a:t>
            </a:r>
            <a:r>
              <a:rPr lang="zh-CN" altLang="en-US" sz="2000" dirty="0" smtClean="0">
                <a:latin typeface="Times New Roman" pitchFamily="18" charset="0"/>
                <a:cs typeface="Times New Roman" pitchFamily="18" charset="0"/>
              </a:rPr>
              <a:t>选择随机数</a:t>
            </a:r>
            <a:r>
              <a:rPr lang="en-US" altLang="zh-CN" sz="2000" i="1"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，计算</a:t>
            </a:r>
            <a:r>
              <a:rPr lang="en-US" altLang="zh-CN" sz="2000" i="1" dirty="0" smtClean="0">
                <a:latin typeface="Times New Roman" pitchFamily="18" charset="0"/>
                <a:cs typeface="Times New Roman" pitchFamily="18" charset="0"/>
              </a:rPr>
              <a:t>a</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，保密</a:t>
            </a:r>
            <a:r>
              <a:rPr lang="en-US" altLang="zh-CN" sz="2000" i="1" dirty="0" smtClean="0">
                <a:latin typeface="Times New Roman" pitchFamily="18" charset="0"/>
                <a:cs typeface="Times New Roman" pitchFamily="18" charset="0"/>
              </a:rPr>
              <a:t>x</a:t>
            </a:r>
            <a:r>
              <a:rPr lang="zh-CN" altLang="en-US" sz="2000" dirty="0" smtClean="0">
                <a:latin typeface="Times New Roman" pitchFamily="18" charset="0"/>
                <a:cs typeface="Times New Roman" pitchFamily="18" charset="0"/>
              </a:rPr>
              <a:t>，发送</a:t>
            </a:r>
            <a:r>
              <a:rPr lang="en-US" altLang="zh-CN" sz="2000" i="1"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给</a:t>
            </a:r>
            <a:r>
              <a:rPr lang="en-US" altLang="zh-CN" sz="2000" dirty="0" smtClean="0">
                <a:latin typeface="Times New Roman" pitchFamily="18" charset="0"/>
                <a:cs typeface="Times New Roman" pitchFamily="18" charset="0"/>
              </a:rPr>
              <a:t>Bob</a:t>
            </a:r>
          </a:p>
          <a:p>
            <a:pPr lvl="1">
              <a:lnSpc>
                <a:spcPct val="110000"/>
              </a:lnSpc>
            </a:pPr>
            <a:r>
              <a:rPr lang="zh-CN" altLang="en-US" sz="2000" dirty="0" smtClean="0">
                <a:latin typeface="Times New Roman" pitchFamily="18" charset="0"/>
                <a:cs typeface="Times New Roman" pitchFamily="18" charset="0"/>
              </a:rPr>
              <a:t>② 用户</a:t>
            </a:r>
            <a:r>
              <a:rPr lang="en-US" altLang="zh-CN" sz="2000" dirty="0" smtClean="0">
                <a:latin typeface="Times New Roman" pitchFamily="18" charset="0"/>
                <a:cs typeface="Times New Roman" pitchFamily="18" charset="0"/>
              </a:rPr>
              <a:t>Bob</a:t>
            </a:r>
            <a:r>
              <a:rPr lang="zh-CN" altLang="en-US" sz="2000" dirty="0" smtClean="0">
                <a:latin typeface="Times New Roman" pitchFamily="18" charset="0"/>
                <a:cs typeface="Times New Roman" pitchFamily="18" charset="0"/>
              </a:rPr>
              <a:t>选择随机数</a:t>
            </a:r>
            <a:r>
              <a:rPr lang="en-US" altLang="zh-CN" sz="2000" i="1"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，计算</a:t>
            </a:r>
            <a:r>
              <a:rPr lang="en-US" altLang="zh-CN" sz="2000" i="1" dirty="0" smtClean="0">
                <a:latin typeface="Times New Roman" pitchFamily="18" charset="0"/>
                <a:cs typeface="Times New Roman" pitchFamily="18" charset="0"/>
              </a:rPr>
              <a:t>b</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，保密</a:t>
            </a:r>
            <a:r>
              <a:rPr lang="en-US" altLang="zh-CN" sz="2000" i="1" dirty="0" smtClean="0">
                <a:latin typeface="Times New Roman" pitchFamily="18" charset="0"/>
                <a:cs typeface="Times New Roman" pitchFamily="18" charset="0"/>
              </a:rPr>
              <a:t>y</a:t>
            </a:r>
            <a:r>
              <a:rPr lang="zh-CN" altLang="en-US" sz="2000" dirty="0" smtClean="0">
                <a:latin typeface="Times New Roman" pitchFamily="18" charset="0"/>
                <a:cs typeface="Times New Roman" pitchFamily="18" charset="0"/>
              </a:rPr>
              <a:t>，发送</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给</a:t>
            </a:r>
            <a:r>
              <a:rPr lang="en-US" altLang="zh-CN" sz="2000" dirty="0" smtClean="0">
                <a:latin typeface="Times New Roman" pitchFamily="18" charset="0"/>
                <a:cs typeface="Times New Roman" pitchFamily="18" charset="0"/>
              </a:rPr>
              <a:t>Alice </a:t>
            </a:r>
          </a:p>
          <a:p>
            <a:pPr lvl="1">
              <a:lnSpc>
                <a:spcPct val="110000"/>
              </a:lnSpc>
            </a:pPr>
            <a:r>
              <a:rPr lang="zh-CN" altLang="en-US" sz="2000" dirty="0" smtClean="0">
                <a:latin typeface="Times New Roman" pitchFamily="18" charset="0"/>
                <a:cs typeface="Times New Roman" pitchFamily="18" charset="0"/>
              </a:rPr>
              <a:t>③ </a:t>
            </a:r>
            <a:r>
              <a:rPr lang="en-US" altLang="zh-CN" sz="2000" dirty="0" smtClean="0">
                <a:latin typeface="Times New Roman" pitchFamily="18" charset="0"/>
                <a:cs typeface="Times New Roman" pitchFamily="18" charset="0"/>
              </a:rPr>
              <a:t>Bob</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Alice</a:t>
            </a:r>
            <a:r>
              <a:rPr lang="zh-CN" altLang="en-US" sz="2000" dirty="0" smtClean="0">
                <a:latin typeface="Times New Roman" pitchFamily="18" charset="0"/>
                <a:cs typeface="Times New Roman" pitchFamily="18" charset="0"/>
              </a:rPr>
              <a:t>各自计算 </a:t>
            </a: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b</a:t>
            </a:r>
            <a:r>
              <a:rPr lang="en-US" altLang="zh-CN" sz="2000" i="1" baseline="30000" dirty="0" err="1"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和</a:t>
            </a: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a</a:t>
            </a:r>
            <a:r>
              <a:rPr lang="en-US" altLang="zh-CN" sz="2000" i="1" baseline="30000"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从而得到共享密钥</a:t>
            </a:r>
            <a:r>
              <a:rPr lang="en-US" altLang="zh-CN" sz="2000" i="1" dirty="0" smtClean="0">
                <a:latin typeface="Times New Roman" pitchFamily="18" charset="0"/>
                <a:cs typeface="Times New Roman" pitchFamily="18" charset="0"/>
              </a:rPr>
              <a:t>k</a:t>
            </a:r>
          </a:p>
          <a:p>
            <a:pPr lvl="1">
              <a:lnSpc>
                <a:spcPct val="110000"/>
              </a:lnSpc>
            </a:pPr>
            <a:r>
              <a:rPr lang="zh-CN" altLang="en-US" sz="2000" dirty="0" smtClean="0">
                <a:latin typeface="Times New Roman" pitchFamily="18" charset="0"/>
                <a:cs typeface="Times New Roman" pitchFamily="18" charset="0"/>
              </a:rPr>
              <a:t>这是因为</a:t>
            </a: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b</a:t>
            </a:r>
            <a:r>
              <a:rPr lang="en-US" altLang="zh-CN" sz="2000" i="1" baseline="30000" dirty="0" err="1"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a:t>
            </a:r>
            <a:r>
              <a:rPr lang="en-US" altLang="zh-CN" sz="2000" i="1" baseline="30000" dirty="0" err="1" smtClean="0">
                <a:latin typeface="Times New Roman" pitchFamily="18" charset="0"/>
                <a:cs typeface="Times New Roman" pitchFamily="18" charset="0"/>
              </a:rPr>
              <a:t>x</a:t>
            </a:r>
            <a:r>
              <a:rPr lang="en-US" altLang="zh-CN" sz="2000" dirty="0" err="1" smtClean="0">
                <a:latin typeface="Times New Roman" pitchFamily="18" charset="0"/>
                <a:cs typeface="Times New Roman" pitchFamily="18" charset="0"/>
              </a:rPr>
              <a:t>mod</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g</a:t>
            </a:r>
            <a:r>
              <a:rPr lang="en-US" altLang="zh-CN" sz="2000" i="1" baseline="30000" dirty="0" err="1"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baseline="30000" dirty="0" err="1" smtClean="0">
                <a:latin typeface="Times New Roman" pitchFamily="18" charset="0"/>
                <a:cs typeface="Times New Roman" pitchFamily="18" charset="0"/>
              </a:rPr>
              <a:t>y</a:t>
            </a:r>
            <a:r>
              <a:rPr lang="en-US" altLang="zh-CN" sz="2000" dirty="0" err="1" smtClean="0">
                <a:latin typeface="Times New Roman" pitchFamily="18" charset="0"/>
                <a:cs typeface="Times New Roman" pitchFamily="18" charset="0"/>
              </a:rPr>
              <a:t>mod</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p=a</a:t>
            </a:r>
            <a:r>
              <a:rPr lang="en-US" altLang="zh-CN" sz="2000" i="1" baseline="30000"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p</a:t>
            </a:r>
            <a:endParaRPr lang="zh-CN" altLang="en-US" sz="16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4.7 </a:t>
            </a:r>
            <a:r>
              <a:rPr lang="en-US" altLang="zh-CN" sz="1800" kern="0" dirty="0" err="1" smtClean="0">
                <a:solidFill>
                  <a:srgbClr val="004C00"/>
                </a:solidFill>
                <a:effectLst>
                  <a:outerShdw blurRad="38100" dist="38100" dir="2700000" algn="tl">
                    <a:srgbClr val="000000">
                      <a:alpha val="43137"/>
                    </a:srgbClr>
                  </a:outerShdw>
                </a:effectLst>
                <a:latin typeface="+mj-lt"/>
                <a:ea typeface="+mj-ea"/>
                <a:cs typeface="+mj-cs"/>
              </a:rPr>
              <a:t>ElGamal</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密码体制与</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DH</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密钥交换</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 </a:t>
            </a:r>
            <a:r>
              <a:rPr lang="zh-CN" altLang="en-US" dirty="0" smtClean="0"/>
              <a:t>椭圆曲线密码体制</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r>
              <a:rPr lang="zh-CN" altLang="en-US" sz="2400" dirty="0" smtClean="0"/>
              <a:t>为保证</a:t>
            </a:r>
            <a:r>
              <a:rPr lang="en-US" altLang="zh-CN" sz="2400" dirty="0" smtClean="0"/>
              <a:t>RSA</a:t>
            </a:r>
            <a:r>
              <a:rPr lang="zh-CN" altLang="en-US" sz="2400" dirty="0" smtClean="0"/>
              <a:t>算法的安全性，它的密钥长度需一再增大，使得它的运算负担越来越大。</a:t>
            </a:r>
          </a:p>
          <a:p>
            <a:pPr eaLnBrk="1" hangingPunct="1"/>
            <a:r>
              <a:rPr lang="zh-CN" altLang="en-US" sz="2400" dirty="0" smtClean="0"/>
              <a:t>相比之下，椭圆曲线密码体制</a:t>
            </a:r>
            <a:r>
              <a:rPr lang="en-US" altLang="zh-CN" sz="2400" dirty="0" smtClean="0"/>
              <a:t>ECC</a:t>
            </a:r>
            <a:r>
              <a:rPr lang="zh-CN" altLang="en-US" sz="2400" dirty="0" smtClean="0"/>
              <a:t>（</a:t>
            </a:r>
            <a:r>
              <a:rPr lang="en-US" altLang="zh-CN" sz="2400" dirty="0" smtClean="0"/>
              <a:t>elliptic curve cryptography</a:t>
            </a:r>
            <a:r>
              <a:rPr lang="zh-CN" altLang="en-US" sz="2400" dirty="0" smtClean="0"/>
              <a:t>）可用短得多的密钥获得同样的安全性，因此具有广泛的应用前景，软硬件实现都有优势</a:t>
            </a:r>
          </a:p>
          <a:p>
            <a:pPr eaLnBrk="1" hangingPunct="1"/>
            <a:r>
              <a:rPr lang="en-US" altLang="zh-CN" sz="2400" dirty="0" smtClean="0"/>
              <a:t>ECC</a:t>
            </a:r>
            <a:r>
              <a:rPr lang="zh-CN" altLang="en-US" sz="2400" dirty="0" smtClean="0"/>
              <a:t>已被</a:t>
            </a:r>
            <a:r>
              <a:rPr lang="en-US" altLang="zh-CN" sz="2400" dirty="0" smtClean="0"/>
              <a:t>IEEE</a:t>
            </a:r>
            <a:r>
              <a:rPr lang="zh-CN" altLang="en-US" sz="2400" dirty="0" smtClean="0"/>
              <a:t>公钥密码标准</a:t>
            </a:r>
            <a:r>
              <a:rPr lang="en-US" altLang="zh-CN" sz="2400" dirty="0" smtClean="0"/>
              <a:t>P1363</a:t>
            </a:r>
            <a:r>
              <a:rPr lang="zh-CN" altLang="en-US" sz="2400" dirty="0" smtClean="0"/>
              <a:t>采用</a:t>
            </a:r>
            <a:endParaRPr lang="en-US" altLang="zh-CN" sz="2400" dirty="0" smtClean="0"/>
          </a:p>
          <a:p>
            <a:pPr eaLnBrk="1" hangingPunct="1"/>
            <a:r>
              <a:rPr lang="zh-CN" altLang="en-US" sz="2400" dirty="0" smtClean="0">
                <a:latin typeface="Times New Roman" pitchFamily="18" charset="0"/>
              </a:rPr>
              <a:t>1985年，</a:t>
            </a:r>
            <a:r>
              <a:rPr lang="en-US" altLang="zh-CN" sz="2400" dirty="0" smtClean="0">
                <a:latin typeface="Times New Roman" pitchFamily="18" charset="0"/>
              </a:rPr>
              <a:t>N. </a:t>
            </a:r>
            <a:r>
              <a:rPr lang="en-US" altLang="zh-CN" sz="2400" dirty="0" err="1" smtClean="0">
                <a:latin typeface="Times New Roman" pitchFamily="18" charset="0"/>
              </a:rPr>
              <a:t>Koblitz</a:t>
            </a:r>
            <a:r>
              <a:rPr lang="zh-CN" altLang="en-US" sz="2400" dirty="0" smtClean="0">
                <a:latin typeface="Times New Roman" pitchFamily="18" charset="0"/>
              </a:rPr>
              <a:t>和</a:t>
            </a:r>
            <a:r>
              <a:rPr lang="en-US" altLang="zh-CN" sz="2400" dirty="0" smtClean="0">
                <a:latin typeface="Times New Roman" pitchFamily="18" charset="0"/>
              </a:rPr>
              <a:t>V. Miller</a:t>
            </a:r>
            <a:r>
              <a:rPr lang="zh-CN" altLang="en-US" sz="2400" dirty="0" smtClean="0">
                <a:latin typeface="Times New Roman" pitchFamily="18" charset="0"/>
              </a:rPr>
              <a:t>独立将其引入密码学中，成为构造双钥密码体制的一个有力工具</a:t>
            </a:r>
            <a:endParaRPr lang="en-US" altLang="zh-CN" sz="2400" dirty="0" smtClean="0">
              <a:latin typeface="Times New Roman" pitchFamily="18" charset="0"/>
            </a:endParaRPr>
          </a:p>
          <a:p>
            <a:pPr eaLnBrk="1" hangingPunct="1"/>
            <a:r>
              <a:rPr lang="zh-CN" altLang="en-US" sz="2400" dirty="0" smtClean="0">
                <a:latin typeface="Times New Roman" pitchFamily="18" charset="0"/>
              </a:rPr>
              <a:t>其安全性主要基于</a:t>
            </a:r>
            <a:r>
              <a:rPr lang="en-US" altLang="zh-CN" sz="2400" dirty="0" smtClean="0">
                <a:latin typeface="Times New Roman" pitchFamily="18" charset="0"/>
              </a:rPr>
              <a:t>ECDLP</a:t>
            </a:r>
            <a:r>
              <a:rPr lang="zh-CN" altLang="en-US" sz="2400" dirty="0" smtClean="0">
                <a:latin typeface="Times New Roman" pitchFamily="18" charset="0"/>
              </a:rPr>
              <a:t>椭圆曲线离散对数问题</a:t>
            </a:r>
            <a:endParaRPr lang="en-US" altLang="zh-CN" sz="2400" dirty="0" smtClean="0">
              <a:latin typeface="Times New Roman" pitchFamily="18" charset="0"/>
            </a:endParaRPr>
          </a:p>
          <a:p>
            <a:pPr eaLnBrk="1" hangingPunct="1"/>
            <a:r>
              <a:rPr lang="zh-CN" altLang="en-US" sz="2400" dirty="0" smtClean="0">
                <a:latin typeface="Times New Roman" pitchFamily="18" charset="0"/>
              </a:rPr>
              <a:t>有限域上的方案都可以用椭圆曲线实现</a:t>
            </a:r>
            <a:endParaRPr lang="zh-CN" altLang="en-US" sz="2400" dirty="0" smtClean="0"/>
          </a:p>
          <a:p>
            <a:endParaRPr lang="zh-CN" altLang="en-US" sz="16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4.8.1 </a:t>
            </a:r>
            <a:r>
              <a:rPr lang="zh-CN" altLang="en-US" dirty="0" smtClean="0"/>
              <a:t>椭圆曲线</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lnSpc>
                <a:spcPct val="110000"/>
              </a:lnSpc>
            </a:pPr>
            <a:r>
              <a:rPr lang="zh-CN" altLang="en-US" sz="2400" dirty="0" smtClean="0">
                <a:latin typeface="Times New Roman" pitchFamily="18" charset="0"/>
              </a:rPr>
              <a:t>椭圆曲线并非椭圆，之所以称为椭圆曲线是因为它的曲线方程与计算</a:t>
            </a:r>
            <a:r>
              <a:rPr lang="zh-CN" altLang="en-US" sz="2400" dirty="0" smtClean="0">
                <a:solidFill>
                  <a:srgbClr val="0000FF"/>
                </a:solidFill>
                <a:latin typeface="Times New Roman" pitchFamily="18" charset="0"/>
              </a:rPr>
              <a:t>椭圆周长的方程</a:t>
            </a:r>
            <a:r>
              <a:rPr lang="zh-CN" altLang="en-US" sz="2400" dirty="0" smtClean="0">
                <a:latin typeface="Times New Roman" pitchFamily="18" charset="0"/>
              </a:rPr>
              <a:t>类似。一般来讲，</a:t>
            </a:r>
            <a:r>
              <a:rPr lang="zh-CN" altLang="en-US" sz="2400" dirty="0" smtClean="0">
                <a:solidFill>
                  <a:srgbClr val="0000FF"/>
                </a:solidFill>
                <a:latin typeface="Times New Roman" pitchFamily="18" charset="0"/>
              </a:rPr>
              <a:t>椭圆曲线的曲线方程是以下形式的三次方程：</a:t>
            </a:r>
          </a:p>
          <a:p>
            <a:pPr lvl="1" eaLnBrk="1" hangingPunct="1">
              <a:lnSpc>
                <a:spcPct val="110000"/>
              </a:lnSpc>
            </a:pPr>
            <a:r>
              <a:rPr lang="zh-CN" altLang="en-US" sz="2000" dirty="0" smtClean="0">
                <a:latin typeface="Times New Roman" pitchFamily="18" charset="0"/>
              </a:rPr>
              <a:t> </a:t>
            </a:r>
            <a:r>
              <a:rPr lang="en-US" altLang="zh-CN" sz="2000" i="1" dirty="0" smtClean="0">
                <a:latin typeface="Times New Roman" pitchFamily="18" charset="0"/>
              </a:rPr>
              <a:t>y</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axy</a:t>
            </a:r>
            <a:r>
              <a:rPr lang="en-US" altLang="zh-CN" sz="2000" dirty="0" smtClean="0">
                <a:latin typeface="Times New Roman" pitchFamily="18" charset="0"/>
              </a:rPr>
              <a:t>+</a:t>
            </a:r>
            <a:r>
              <a:rPr lang="en-US" altLang="zh-CN" sz="2000" i="1" dirty="0" smtClean="0">
                <a:latin typeface="Times New Roman" pitchFamily="18" charset="0"/>
              </a:rPr>
              <a:t>by</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cx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dx</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                (4-1)</a:t>
            </a:r>
          </a:p>
          <a:p>
            <a:pPr lvl="1" eaLnBrk="1" hangingPunct="1">
              <a:lnSpc>
                <a:spcPct val="110000"/>
              </a:lnSpc>
            </a:pPr>
            <a:r>
              <a:rPr lang="zh-CN" altLang="en-US" sz="2000" dirty="0" smtClean="0">
                <a:latin typeface="Times New Roman" pitchFamily="18" charset="0"/>
              </a:rPr>
              <a:t>其中</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a:t>
            </a: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smtClean="0">
                <a:latin typeface="Times New Roman" pitchFamily="18" charset="0"/>
              </a:rPr>
              <a:t>d</a:t>
            </a:r>
            <a:r>
              <a:rPr lang="zh-CN" altLang="en-US" sz="2000" dirty="0" smtClean="0">
                <a:latin typeface="Times New Roman" pitchFamily="18" charset="0"/>
              </a:rPr>
              <a:t>，</a:t>
            </a:r>
            <a:r>
              <a:rPr lang="en-US" altLang="zh-CN" sz="2000" i="1" dirty="0" smtClean="0">
                <a:latin typeface="Times New Roman" pitchFamily="18" charset="0"/>
              </a:rPr>
              <a:t>e</a:t>
            </a:r>
            <a:r>
              <a:rPr lang="zh-CN" altLang="en-US" sz="2000" dirty="0" smtClean="0">
                <a:latin typeface="Times New Roman" pitchFamily="18" charset="0"/>
              </a:rPr>
              <a:t>是满足某些简单条件的实数。</a:t>
            </a:r>
            <a:r>
              <a:rPr lang="zh-CN" altLang="en-US" sz="2000" dirty="0" smtClean="0">
                <a:solidFill>
                  <a:srgbClr val="0000FF"/>
                </a:solidFill>
                <a:latin typeface="Times New Roman" pitchFamily="18" charset="0"/>
              </a:rPr>
              <a:t>定义中包括一个称为无穷点的元素，记为</a:t>
            </a:r>
            <a:r>
              <a:rPr lang="en-US" altLang="zh-CN" sz="2000" i="1" dirty="0" smtClean="0">
                <a:solidFill>
                  <a:srgbClr val="0000FF"/>
                </a:solidFill>
                <a:latin typeface="Times New Roman" pitchFamily="18" charset="0"/>
              </a:rPr>
              <a:t>O</a:t>
            </a:r>
            <a:r>
              <a:rPr lang="zh-CN" altLang="en-US" sz="2000" dirty="0" smtClean="0">
                <a:latin typeface="Times New Roman" pitchFamily="18" charset="0"/>
              </a:rPr>
              <a:t>。下图是椭圆曲线的两个例子。</a:t>
            </a:r>
          </a:p>
          <a:p>
            <a:pPr eaLnBrk="1" hangingPunct="1">
              <a:lnSpc>
                <a:spcPct val="110000"/>
              </a:lnSpc>
            </a:pPr>
            <a:endParaRPr lang="zh-CN" altLang="en-US" sz="2400" b="0" dirty="0" smtClean="0">
              <a:latin typeface="Times New Roman" pitchFamily="18" charset="0"/>
            </a:endParaRPr>
          </a:p>
          <a:p>
            <a:pPr eaLnBrk="1" hangingPunct="1">
              <a:lnSpc>
                <a:spcPct val="110000"/>
              </a:lnSpc>
            </a:pPr>
            <a:endParaRPr lang="zh-CN" altLang="en-US" sz="2400" b="0" dirty="0" smtClean="0">
              <a:latin typeface="Times New Roman" pitchFamily="18" charset="0"/>
            </a:endParaRPr>
          </a:p>
          <a:p>
            <a:pPr eaLnBrk="1" hangingPunct="1">
              <a:lnSpc>
                <a:spcPct val="110000"/>
              </a:lnSpc>
            </a:pPr>
            <a:endParaRPr lang="zh-CN" altLang="en-US" sz="2400" b="0" dirty="0" smtClean="0">
              <a:latin typeface="Times New Roman" pitchFamily="18" charset="0"/>
            </a:endParaRPr>
          </a:p>
          <a:p>
            <a:pPr lvl="1" eaLnBrk="1" hangingPunct="1">
              <a:lnSpc>
                <a:spcPct val="110000"/>
              </a:lnSpc>
            </a:pPr>
            <a:endParaRPr lang="zh-CN" altLang="en-US"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从图可见，椭圆曲线关于</a:t>
            </a:r>
            <a:r>
              <a:rPr lang="en-US" altLang="zh-CN" sz="2000" dirty="0" smtClean="0">
                <a:latin typeface="Times New Roman" pitchFamily="18" charset="0"/>
              </a:rPr>
              <a:t>x</a:t>
            </a:r>
            <a:r>
              <a:rPr lang="zh-CN" altLang="en-US" sz="2000" dirty="0" smtClean="0">
                <a:latin typeface="Times New Roman" pitchFamily="18" charset="0"/>
              </a:rPr>
              <a:t>轴对称。</a:t>
            </a:r>
            <a:endParaRPr lang="zh-CN" altLang="en-US" sz="16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07618" name="Object 4"/>
          <p:cNvGraphicFramePr>
            <a:graphicFrameLocks noChangeAspect="1"/>
          </p:cNvGraphicFramePr>
          <p:nvPr/>
        </p:nvGraphicFramePr>
        <p:xfrm>
          <a:off x="914400" y="3505200"/>
          <a:ext cx="7620000" cy="2386013"/>
        </p:xfrm>
        <a:graphic>
          <a:graphicData uri="http://schemas.openxmlformats.org/presentationml/2006/ole">
            <p:oleObj spid="_x0000_s1007618" name="Visio" r:id="rId3" imgW="7280148" imgH="2276246" progId="Visio.Drawing.11">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4.8.1 </a:t>
            </a:r>
            <a:r>
              <a:rPr lang="zh-CN" altLang="en-US" dirty="0" smtClean="0"/>
              <a:t>椭圆曲线</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r>
              <a:rPr lang="zh-CN" altLang="en-US" sz="2400" dirty="0" smtClean="0">
                <a:latin typeface="Times New Roman" pitchFamily="18" charset="0"/>
              </a:rPr>
              <a:t>椭圆曲线上的加法运算定义如下：</a:t>
            </a:r>
            <a:r>
              <a:rPr lang="zh-CN" altLang="en-US" sz="2400" b="0" dirty="0" smtClean="0">
                <a:latin typeface="Times New Roman" pitchFamily="18" charset="0"/>
              </a:rPr>
              <a:t> </a:t>
            </a:r>
          </a:p>
          <a:p>
            <a:pPr lvl="1" eaLnBrk="1" hangingPunct="1"/>
            <a:r>
              <a:rPr lang="zh-CN" altLang="en-US" dirty="0" smtClean="0">
                <a:latin typeface="Times New Roman" pitchFamily="18" charset="0"/>
              </a:rPr>
              <a:t>如果其上的</a:t>
            </a:r>
            <a:r>
              <a:rPr lang="en-US" altLang="zh-CN" dirty="0" smtClean="0">
                <a:solidFill>
                  <a:srgbClr val="0000FF"/>
                </a:solidFill>
                <a:latin typeface="Times New Roman" pitchFamily="18" charset="0"/>
              </a:rPr>
              <a:t>3</a:t>
            </a:r>
            <a:r>
              <a:rPr lang="zh-CN" altLang="en-US" dirty="0" smtClean="0">
                <a:solidFill>
                  <a:srgbClr val="0000FF"/>
                </a:solidFill>
                <a:latin typeface="Times New Roman" pitchFamily="18" charset="0"/>
              </a:rPr>
              <a:t>个点位于同一直线上，那么它们的和为</a:t>
            </a:r>
            <a:r>
              <a:rPr lang="en-US" altLang="zh-CN" i="1" dirty="0" smtClean="0">
                <a:solidFill>
                  <a:srgbClr val="0000FF"/>
                </a:solidFill>
                <a:latin typeface="Times New Roman" pitchFamily="18" charset="0"/>
              </a:rPr>
              <a:t>O</a:t>
            </a:r>
            <a:r>
              <a:rPr lang="zh-CN" altLang="en-US" dirty="0" smtClean="0">
                <a:latin typeface="Times New Roman" pitchFamily="18" charset="0"/>
              </a:rPr>
              <a:t>。进一步可如下定义椭圆曲线上的加法律（加法法则）： </a:t>
            </a:r>
          </a:p>
          <a:p>
            <a:pPr lvl="1" eaLnBrk="1" hangingPunct="1"/>
            <a:r>
              <a:rPr lang="zh-CN" altLang="en-US" dirty="0" smtClean="0">
                <a:latin typeface="Times New Roman" pitchFamily="18" charset="0"/>
              </a:rPr>
              <a:t>① </a:t>
            </a:r>
            <a:r>
              <a:rPr lang="en-US" altLang="zh-CN" i="1" dirty="0" smtClean="0">
                <a:solidFill>
                  <a:srgbClr val="0000FF"/>
                </a:solidFill>
                <a:latin typeface="Times New Roman" pitchFamily="18" charset="0"/>
              </a:rPr>
              <a:t>O</a:t>
            </a:r>
            <a:r>
              <a:rPr lang="zh-CN" altLang="en-US" dirty="0" smtClean="0">
                <a:solidFill>
                  <a:srgbClr val="0000FF"/>
                </a:solidFill>
                <a:latin typeface="Times New Roman" pitchFamily="18" charset="0"/>
              </a:rPr>
              <a:t>为加法单位元</a:t>
            </a:r>
            <a:r>
              <a:rPr lang="zh-CN" altLang="en-US" dirty="0" smtClean="0">
                <a:latin typeface="Times New Roman" pitchFamily="18" charset="0"/>
              </a:rPr>
              <a:t>，即对椭圆曲线上任一点</a:t>
            </a:r>
            <a:r>
              <a:rPr lang="en-US" altLang="zh-CN" i="1" dirty="0" smtClean="0">
                <a:latin typeface="Times New Roman" pitchFamily="18" charset="0"/>
              </a:rPr>
              <a:t>P</a:t>
            </a:r>
            <a:r>
              <a:rPr lang="zh-CN" altLang="en-US" dirty="0" smtClean="0">
                <a:latin typeface="Times New Roman" pitchFamily="18" charset="0"/>
              </a:rPr>
              <a:t>，有</a:t>
            </a:r>
          </a:p>
          <a:p>
            <a:pPr lvl="1" eaLnBrk="1" hangingPunct="1">
              <a:buNone/>
            </a:pPr>
            <a:r>
              <a:rPr lang="zh-CN" altLang="en-US" i="1" dirty="0" smtClean="0">
                <a:latin typeface="Times New Roman" pitchFamily="18" charset="0"/>
              </a:rPr>
              <a:t>               </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O</a:t>
            </a:r>
            <a:r>
              <a:rPr lang="en-US" altLang="zh-CN" dirty="0" smtClean="0">
                <a:latin typeface="Times New Roman" pitchFamily="18" charset="0"/>
              </a:rPr>
              <a:t>=</a:t>
            </a:r>
            <a:r>
              <a:rPr lang="en-US" altLang="zh-CN" i="1" dirty="0" smtClean="0">
                <a:latin typeface="Times New Roman" pitchFamily="18" charset="0"/>
              </a:rPr>
              <a:t>P                 </a:t>
            </a:r>
            <a:r>
              <a:rPr lang="en-US" altLang="zh-CN" sz="2000" dirty="0" smtClean="0">
                <a:latin typeface="Times New Roman" pitchFamily="18" charset="0"/>
              </a:rPr>
              <a:t>(</a:t>
            </a:r>
            <a:r>
              <a:rPr lang="zh-CN" altLang="en-US" sz="2000" dirty="0" smtClean="0">
                <a:latin typeface="Times New Roman" pitchFamily="18" charset="0"/>
              </a:rPr>
              <a:t>这是因为</a:t>
            </a:r>
            <a:r>
              <a:rPr lang="en-US" altLang="zh-CN" sz="2000" dirty="0" smtClean="0">
                <a:latin typeface="Times New Roman" pitchFamily="18" charset="0"/>
              </a:rPr>
              <a:t>P</a:t>
            </a:r>
            <a:r>
              <a:rPr lang="zh-CN" altLang="en-US" sz="2000" dirty="0" smtClean="0">
                <a:latin typeface="Times New Roman" pitchFamily="18" charset="0"/>
              </a:rPr>
              <a:t>与</a:t>
            </a:r>
            <a:r>
              <a:rPr lang="en-US" altLang="zh-CN" sz="2000" dirty="0" smtClean="0">
                <a:latin typeface="Times New Roman" pitchFamily="18" charset="0"/>
              </a:rPr>
              <a:t>-P</a:t>
            </a:r>
            <a:r>
              <a:rPr lang="zh-CN" altLang="en-US" sz="2000" dirty="0" smtClean="0">
                <a:latin typeface="Times New Roman" pitchFamily="18" charset="0"/>
              </a:rPr>
              <a:t>在曲线的第三个交点是</a:t>
            </a:r>
            <a:r>
              <a:rPr lang="en-US" altLang="zh-CN" sz="2000" i="1" dirty="0" smtClean="0">
                <a:latin typeface="Times New Roman" pitchFamily="18" charset="0"/>
              </a:rPr>
              <a:t>O</a:t>
            </a:r>
            <a:r>
              <a:rPr lang="en-US" altLang="zh-CN" sz="2000" dirty="0" smtClean="0">
                <a:latin typeface="Times New Roman" pitchFamily="18" charset="0"/>
              </a:rPr>
              <a:t>)</a:t>
            </a:r>
          </a:p>
          <a:p>
            <a:pPr lvl="1" eaLnBrk="1" hangingPunct="1"/>
            <a:r>
              <a:rPr lang="en-US" altLang="zh-CN" dirty="0" smtClean="0">
                <a:latin typeface="Times New Roman" pitchFamily="18" charset="0"/>
              </a:rPr>
              <a:t>② </a:t>
            </a:r>
            <a:r>
              <a:rPr lang="zh-CN" altLang="en-US" dirty="0" smtClean="0">
                <a:latin typeface="Times New Roman" pitchFamily="18" charset="0"/>
              </a:rPr>
              <a:t>设</a:t>
            </a:r>
            <a:r>
              <a:rPr lang="en-US" altLang="zh-CN" i="1" dirty="0" smtClean="0">
                <a:latin typeface="Times New Roman" pitchFamily="18" charset="0"/>
              </a:rPr>
              <a:t>P</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x</a:t>
            </a:r>
            <a:r>
              <a:rPr lang="en-US" altLang="zh-CN" dirty="0" err="1" smtClean="0">
                <a:latin typeface="Times New Roman" pitchFamily="18" charset="0"/>
              </a:rPr>
              <a:t>,</a:t>
            </a:r>
            <a:r>
              <a:rPr lang="en-US" altLang="zh-CN" i="1" dirty="0" err="1" smtClean="0">
                <a:latin typeface="Times New Roman" pitchFamily="18" charset="0"/>
              </a:rPr>
              <a:t>y</a:t>
            </a:r>
            <a:r>
              <a:rPr lang="en-US" altLang="zh-CN" dirty="0" smtClean="0">
                <a:latin typeface="Times New Roman" pitchFamily="18" charset="0"/>
              </a:rPr>
              <a:t>)</a:t>
            </a:r>
            <a:r>
              <a:rPr lang="zh-CN" altLang="en-US" dirty="0" smtClean="0">
                <a:latin typeface="Times New Roman" pitchFamily="18" charset="0"/>
              </a:rPr>
              <a:t>是椭圆曲线上的一点（如图所示），它的</a:t>
            </a:r>
            <a:r>
              <a:rPr lang="zh-CN" altLang="en-US" dirty="0" smtClean="0">
                <a:solidFill>
                  <a:srgbClr val="0000FF"/>
                </a:solidFill>
                <a:latin typeface="Times New Roman" pitchFamily="18" charset="0"/>
              </a:rPr>
              <a:t>加法逆元</a:t>
            </a:r>
            <a:r>
              <a:rPr lang="zh-CN" altLang="en-US" dirty="0" smtClean="0">
                <a:latin typeface="Times New Roman" pitchFamily="18" charset="0"/>
              </a:rPr>
              <a:t>定义为</a:t>
            </a:r>
            <a:r>
              <a:rPr lang="en-US" altLang="zh-CN" i="1" dirty="0" smtClean="0">
                <a:latin typeface="Times New Roman" pitchFamily="18" charset="0"/>
              </a:rPr>
              <a:t>P</a:t>
            </a:r>
            <a:r>
              <a:rPr lang="en-US" altLang="zh-CN" baseline="-25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P</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 -</a:t>
            </a:r>
            <a:r>
              <a:rPr lang="en-US" altLang="zh-CN" i="1" dirty="0" smtClean="0">
                <a:latin typeface="Times New Roman" pitchFamily="18" charset="0"/>
              </a:rPr>
              <a:t>y</a:t>
            </a:r>
            <a:r>
              <a:rPr lang="en-US" altLang="zh-CN" dirty="0" smtClean="0">
                <a:latin typeface="Times New Roman" pitchFamily="18" charset="0"/>
              </a:rPr>
              <a:t>)</a:t>
            </a:r>
          </a:p>
          <a:p>
            <a:pPr lvl="2" eaLnBrk="1" hangingPunct="1"/>
            <a:r>
              <a:rPr lang="zh-CN" altLang="en-US" sz="2000" dirty="0" smtClean="0">
                <a:latin typeface="Times New Roman" pitchFamily="18" charset="0"/>
              </a:rPr>
              <a:t>这是因为</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zh-CN" altLang="en-US" sz="2000" dirty="0" smtClean="0">
                <a:latin typeface="Times New Roman" pitchFamily="18" charset="0"/>
              </a:rPr>
              <a:t>的连线延长到无穷远时，得到椭圆曲线上的另一点</a:t>
            </a:r>
            <a:r>
              <a:rPr lang="en-US" altLang="zh-CN" sz="2000" i="1" dirty="0" smtClean="0">
                <a:latin typeface="Times New Roman" pitchFamily="18" charset="0"/>
              </a:rPr>
              <a:t>O</a:t>
            </a:r>
            <a:r>
              <a:rPr lang="zh-CN" altLang="en-US" sz="2000" dirty="0" smtClean="0">
                <a:latin typeface="Times New Roman" pitchFamily="18" charset="0"/>
              </a:rPr>
              <a:t>，即椭圆曲线上的</a:t>
            </a:r>
            <a:r>
              <a:rPr lang="en-US" altLang="zh-CN" sz="2000" dirty="0" smtClean="0">
                <a:latin typeface="Times New Roman" pitchFamily="18" charset="0"/>
              </a:rPr>
              <a:t>3</a:t>
            </a:r>
            <a:r>
              <a:rPr lang="zh-CN" altLang="en-US" sz="2000" dirty="0" smtClean="0">
                <a:latin typeface="Times New Roman" pitchFamily="18" charset="0"/>
              </a:rPr>
              <a:t>点</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共线，所以</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O</a:t>
            </a:r>
            <a:r>
              <a:rPr lang="en-US" altLang="zh-CN"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，即</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a:t>
            </a:r>
          </a:p>
          <a:p>
            <a:pPr lvl="2" eaLnBrk="1" hangingPunct="1"/>
            <a:r>
              <a:rPr lang="zh-CN" altLang="en-US" sz="2000" dirty="0" smtClean="0">
                <a:latin typeface="Times New Roman" pitchFamily="18" charset="0"/>
              </a:rPr>
              <a:t>由</a:t>
            </a:r>
            <a:r>
              <a:rPr lang="en-US" altLang="zh-CN" sz="2000" i="1" dirty="0" smtClean="0">
                <a:latin typeface="Times New Roman" pitchFamily="18" charset="0"/>
              </a:rPr>
              <a:t>O</a:t>
            </a:r>
            <a:r>
              <a:rPr lang="en-US" altLang="zh-CN" sz="2000" dirty="0" smtClean="0">
                <a:latin typeface="Times New Roman" pitchFamily="18" charset="0"/>
              </a:rPr>
              <a:t>+</a:t>
            </a:r>
            <a:r>
              <a:rPr lang="en-US" altLang="zh-CN" sz="2000" i="1" dirty="0" smtClean="0">
                <a:latin typeface="Times New Roman" pitchFamily="18" charset="0"/>
              </a:rPr>
              <a:t>O</a:t>
            </a:r>
            <a:r>
              <a:rPr lang="en-US" altLang="zh-CN"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，还可得</a:t>
            </a:r>
            <a:r>
              <a:rPr lang="en-US" altLang="zh-CN" sz="2000" i="1" dirty="0" smtClean="0">
                <a:latin typeface="Times New Roman" pitchFamily="18" charset="0"/>
              </a:rPr>
              <a:t>O</a:t>
            </a:r>
            <a:r>
              <a:rPr lang="en-US" altLang="zh-CN" sz="2000" dirty="0" smtClean="0">
                <a:latin typeface="Times New Roman" pitchFamily="18" charset="0"/>
              </a:rPr>
              <a:t>= -</a:t>
            </a:r>
            <a:r>
              <a:rPr lang="en-US" altLang="zh-CN" sz="2000" i="1" dirty="0" smtClean="0">
                <a:latin typeface="Times New Roman" pitchFamily="18" charset="0"/>
              </a:rPr>
              <a:t>O</a:t>
            </a:r>
            <a:endParaRPr lang="zh-CN" altLang="en-US" sz="16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4.8.1 </a:t>
            </a:r>
            <a:r>
              <a:rPr lang="zh-CN" altLang="en-US" dirty="0" smtClean="0"/>
              <a:t>椭圆曲线</a:t>
            </a:r>
            <a:endParaRPr lang="zh-CN" altLang="en-US" dirty="0"/>
          </a:p>
        </p:txBody>
      </p:sp>
      <p:sp>
        <p:nvSpPr>
          <p:cNvPr id="3" name="内容占位符 2"/>
          <p:cNvSpPr>
            <a:spLocks noGrp="1"/>
          </p:cNvSpPr>
          <p:nvPr>
            <p:ph idx="1"/>
          </p:nvPr>
        </p:nvSpPr>
        <p:spPr>
          <a:xfrm>
            <a:off x="381000" y="914400"/>
            <a:ext cx="8534400" cy="5562600"/>
          </a:xfrm>
        </p:spPr>
        <p:txBody>
          <a:bodyPr/>
          <a:lstStyle/>
          <a:p>
            <a:pPr lvl="1" eaLnBrk="1" hangingPunct="1">
              <a:lnSpc>
                <a:spcPct val="110000"/>
              </a:lnSpc>
            </a:pPr>
            <a:r>
              <a:rPr lang="en-US" altLang="zh-CN" dirty="0" smtClean="0">
                <a:latin typeface="Times New Roman" pitchFamily="18" charset="0"/>
              </a:rPr>
              <a:t>③ </a:t>
            </a:r>
            <a:r>
              <a:rPr lang="zh-CN" altLang="en-US" dirty="0" smtClean="0">
                <a:latin typeface="Times New Roman" pitchFamily="18" charset="0"/>
              </a:rPr>
              <a:t>设</a:t>
            </a:r>
            <a:r>
              <a:rPr lang="en-US" altLang="zh-CN" i="1" dirty="0" smtClean="0">
                <a:latin typeface="Times New Roman" pitchFamily="18" charset="0"/>
              </a:rPr>
              <a:t>Q</a:t>
            </a:r>
            <a:r>
              <a:rPr lang="zh-CN" altLang="en-US" dirty="0" smtClean="0">
                <a:latin typeface="Times New Roman" pitchFamily="18" charset="0"/>
              </a:rPr>
              <a:t>和</a:t>
            </a:r>
            <a:r>
              <a:rPr lang="en-US" altLang="zh-CN" i="1" dirty="0" smtClean="0">
                <a:latin typeface="Times New Roman" pitchFamily="18" charset="0"/>
              </a:rPr>
              <a:t>R</a:t>
            </a:r>
            <a:r>
              <a:rPr lang="zh-CN" altLang="en-US" dirty="0" smtClean="0">
                <a:latin typeface="Times New Roman" pitchFamily="18" charset="0"/>
              </a:rPr>
              <a:t>是椭圆曲线上</a:t>
            </a:r>
            <a:r>
              <a:rPr lang="en-US" altLang="zh-CN" i="1" dirty="0" smtClean="0">
                <a:latin typeface="Times New Roman" pitchFamily="18" charset="0"/>
              </a:rPr>
              <a:t>x</a:t>
            </a:r>
            <a:r>
              <a:rPr lang="zh-CN" altLang="en-US" dirty="0" smtClean="0">
                <a:latin typeface="Times New Roman" pitchFamily="18" charset="0"/>
              </a:rPr>
              <a:t>坐标不同的两点，</a:t>
            </a:r>
            <a:r>
              <a:rPr lang="en-US" altLang="zh-CN" i="1" dirty="0" smtClean="0">
                <a:solidFill>
                  <a:srgbClr val="0000FF"/>
                </a:solidFill>
                <a:latin typeface="Times New Roman" pitchFamily="18" charset="0"/>
              </a:rPr>
              <a:t>Q</a:t>
            </a:r>
            <a:r>
              <a:rPr lang="en-US" altLang="zh-CN" dirty="0" smtClean="0">
                <a:solidFill>
                  <a:srgbClr val="0000FF"/>
                </a:solidFill>
                <a:latin typeface="Times New Roman" pitchFamily="18" charset="0"/>
              </a:rPr>
              <a:t>+</a:t>
            </a:r>
            <a:r>
              <a:rPr lang="en-US" altLang="zh-CN" i="1" dirty="0" smtClean="0">
                <a:solidFill>
                  <a:srgbClr val="0000FF"/>
                </a:solidFill>
                <a:latin typeface="Times New Roman" pitchFamily="18" charset="0"/>
              </a:rPr>
              <a:t>R</a:t>
            </a:r>
            <a:r>
              <a:rPr lang="zh-CN" altLang="en-US" dirty="0" smtClean="0">
                <a:solidFill>
                  <a:srgbClr val="0000FF"/>
                </a:solidFill>
                <a:latin typeface="Times New Roman" pitchFamily="18" charset="0"/>
              </a:rPr>
              <a:t>的定义</a:t>
            </a:r>
            <a:r>
              <a:rPr lang="zh-CN" altLang="en-US" dirty="0" smtClean="0">
                <a:latin typeface="Times New Roman" pitchFamily="18" charset="0"/>
              </a:rPr>
              <a:t>如下： </a:t>
            </a:r>
          </a:p>
          <a:p>
            <a:pPr lvl="1" eaLnBrk="1" hangingPunct="1">
              <a:lnSpc>
                <a:spcPct val="110000"/>
              </a:lnSpc>
              <a:buNone/>
            </a:pPr>
            <a:r>
              <a:rPr lang="zh-CN" altLang="en-US" dirty="0" smtClean="0">
                <a:latin typeface="Times New Roman" pitchFamily="18" charset="0"/>
              </a:rPr>
              <a:t>     画一条通过</a:t>
            </a:r>
            <a:r>
              <a:rPr lang="en-US" altLang="zh-CN" dirty="0" smtClean="0">
                <a:latin typeface="Times New Roman" pitchFamily="18" charset="0"/>
              </a:rPr>
              <a:t>Q</a:t>
            </a:r>
            <a:r>
              <a:rPr lang="zh-CN" altLang="en-US" dirty="0" smtClean="0">
                <a:latin typeface="Times New Roman" pitchFamily="18" charset="0"/>
              </a:rPr>
              <a:t>、</a:t>
            </a:r>
            <a:r>
              <a:rPr lang="en-US" altLang="zh-CN" dirty="0" smtClean="0">
                <a:latin typeface="Times New Roman" pitchFamily="18" charset="0"/>
              </a:rPr>
              <a:t>R</a:t>
            </a:r>
            <a:r>
              <a:rPr lang="zh-CN" altLang="en-US" dirty="0" smtClean="0">
                <a:latin typeface="Times New Roman" pitchFamily="18" charset="0"/>
              </a:rPr>
              <a:t>的直线与椭圆曲线交于</a:t>
            </a:r>
            <a:r>
              <a:rPr lang="en-US" altLang="zh-CN" i="1" dirty="0" smtClean="0">
                <a:latin typeface="Times New Roman" pitchFamily="18" charset="0"/>
              </a:rPr>
              <a:t>P</a:t>
            </a:r>
            <a:r>
              <a:rPr lang="en-US" altLang="zh-CN" baseline="-25000" dirty="0" smtClean="0">
                <a:latin typeface="Times New Roman" pitchFamily="18" charset="0"/>
              </a:rPr>
              <a:t>1</a:t>
            </a:r>
          </a:p>
          <a:p>
            <a:pPr lvl="2" eaLnBrk="1" hangingPunct="1">
              <a:lnSpc>
                <a:spcPct val="110000"/>
              </a:lnSpc>
            </a:pPr>
            <a:r>
              <a:rPr lang="zh-CN" altLang="en-US" sz="2000" dirty="0" smtClean="0">
                <a:latin typeface="Times New Roman" pitchFamily="18" charset="0"/>
              </a:rPr>
              <a:t>这一交点是惟一的，除非所做的直线是</a:t>
            </a:r>
            <a:r>
              <a:rPr lang="en-US" altLang="zh-CN" sz="2000" dirty="0" smtClean="0">
                <a:latin typeface="Times New Roman" pitchFamily="18" charset="0"/>
              </a:rPr>
              <a:t>Q</a:t>
            </a:r>
            <a:r>
              <a:rPr lang="zh-CN" altLang="en-US" sz="2000" dirty="0" smtClean="0">
                <a:latin typeface="Times New Roman" pitchFamily="18" charset="0"/>
              </a:rPr>
              <a:t>点或</a:t>
            </a:r>
            <a:r>
              <a:rPr lang="en-US" altLang="zh-CN" sz="2000" dirty="0" smtClean="0">
                <a:latin typeface="Times New Roman" pitchFamily="18" charset="0"/>
              </a:rPr>
              <a:t>R</a:t>
            </a:r>
            <a:r>
              <a:rPr lang="zh-CN" altLang="en-US" sz="2000" dirty="0" smtClean="0">
                <a:latin typeface="Times New Roman" pitchFamily="18" charset="0"/>
              </a:rPr>
              <a:t>点的切线，此时分别取</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Q</a:t>
            </a:r>
            <a:r>
              <a:rPr lang="zh-CN" altLang="en-US" sz="2000" dirty="0" smtClean="0">
                <a:latin typeface="Times New Roman" pitchFamily="18" charset="0"/>
              </a:rPr>
              <a:t>或</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R</a:t>
            </a:r>
            <a:endParaRPr lang="en-US" altLang="zh-CN" sz="2000" dirty="0" smtClean="0">
              <a:latin typeface="Times New Roman" pitchFamily="18" charset="0"/>
            </a:endParaRPr>
          </a:p>
          <a:p>
            <a:pPr lvl="1" eaLnBrk="1" hangingPunct="1">
              <a:lnSpc>
                <a:spcPct val="110000"/>
              </a:lnSpc>
              <a:buNone/>
            </a:pPr>
            <a:r>
              <a:rPr lang="en-US" altLang="zh-CN" dirty="0" smtClean="0">
                <a:latin typeface="Times New Roman" pitchFamily="18" charset="0"/>
              </a:rPr>
              <a:t>    </a:t>
            </a:r>
            <a:r>
              <a:rPr lang="zh-CN" altLang="en-US" dirty="0" smtClean="0">
                <a:latin typeface="Times New Roman" pitchFamily="18" charset="0"/>
              </a:rPr>
              <a:t>由</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R</a:t>
            </a:r>
            <a:r>
              <a:rPr lang="en-US" altLang="zh-CN" dirty="0" smtClean="0">
                <a:latin typeface="Times New Roman" pitchFamily="18" charset="0"/>
              </a:rPr>
              <a:t>+</a:t>
            </a:r>
            <a:r>
              <a:rPr lang="en-US" altLang="zh-CN" i="1" dirty="0" smtClean="0">
                <a:latin typeface="Times New Roman" pitchFamily="18" charset="0"/>
              </a:rPr>
              <a:t>P</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O </a:t>
            </a:r>
            <a:r>
              <a:rPr lang="zh-CN" altLang="en-US" dirty="0" smtClean="0">
                <a:latin typeface="Times New Roman" pitchFamily="18" charset="0"/>
              </a:rPr>
              <a:t>得 </a:t>
            </a:r>
            <a:r>
              <a:rPr lang="en-US" altLang="zh-CN" i="1" dirty="0" smtClean="0">
                <a:solidFill>
                  <a:srgbClr val="0000FF"/>
                </a:solidFill>
                <a:latin typeface="Times New Roman" pitchFamily="18" charset="0"/>
              </a:rPr>
              <a:t>Q</a:t>
            </a:r>
            <a:r>
              <a:rPr lang="en-US" altLang="zh-CN" dirty="0" smtClean="0">
                <a:solidFill>
                  <a:srgbClr val="0000FF"/>
                </a:solidFill>
                <a:latin typeface="Times New Roman" pitchFamily="18" charset="0"/>
              </a:rPr>
              <a:t>+</a:t>
            </a:r>
            <a:r>
              <a:rPr lang="en-US" altLang="zh-CN" i="1" dirty="0" smtClean="0">
                <a:solidFill>
                  <a:srgbClr val="0000FF"/>
                </a:solidFill>
                <a:latin typeface="Times New Roman" pitchFamily="18" charset="0"/>
              </a:rPr>
              <a:t>R</a:t>
            </a:r>
            <a:r>
              <a:rPr lang="en-US" altLang="zh-CN" dirty="0" smtClean="0">
                <a:solidFill>
                  <a:srgbClr val="0000FF"/>
                </a:solidFill>
                <a:latin typeface="Times New Roman" pitchFamily="18" charset="0"/>
              </a:rPr>
              <a:t>=-</a:t>
            </a:r>
            <a:r>
              <a:rPr lang="en-US" altLang="zh-CN" i="1" dirty="0" smtClean="0">
                <a:solidFill>
                  <a:srgbClr val="0000FF"/>
                </a:solidFill>
                <a:latin typeface="Times New Roman" pitchFamily="18" charset="0"/>
              </a:rPr>
              <a:t>P</a:t>
            </a:r>
            <a:r>
              <a:rPr lang="en-US" altLang="zh-CN" baseline="-25000" dirty="0" smtClean="0">
                <a:solidFill>
                  <a:srgbClr val="0000FF"/>
                </a:solidFill>
                <a:latin typeface="Times New Roman" pitchFamily="18" charset="0"/>
              </a:rPr>
              <a:t>1</a:t>
            </a:r>
            <a:endParaRPr lang="en-US" altLang="zh-CN" dirty="0" smtClean="0">
              <a:solidFill>
                <a:srgbClr val="0000FF"/>
              </a:solidFill>
              <a:latin typeface="Times New Roman" pitchFamily="18" charset="0"/>
            </a:endParaRPr>
          </a:p>
          <a:p>
            <a:pPr lvl="1" eaLnBrk="1" hangingPunct="1">
              <a:lnSpc>
                <a:spcPct val="110000"/>
              </a:lnSpc>
            </a:pPr>
            <a:r>
              <a:rPr lang="en-US" altLang="zh-CN" dirty="0" smtClean="0">
                <a:latin typeface="Times New Roman" pitchFamily="18" charset="0"/>
              </a:rPr>
              <a:t>④ </a:t>
            </a:r>
            <a:r>
              <a:rPr lang="zh-CN" altLang="en-US" dirty="0" smtClean="0">
                <a:solidFill>
                  <a:srgbClr val="0000FF"/>
                </a:solidFill>
                <a:latin typeface="Times New Roman" pitchFamily="18" charset="0"/>
              </a:rPr>
              <a:t>点</a:t>
            </a:r>
            <a:r>
              <a:rPr lang="en-US" altLang="zh-CN" i="1" dirty="0" smtClean="0">
                <a:solidFill>
                  <a:srgbClr val="0000FF"/>
                </a:solidFill>
                <a:latin typeface="Times New Roman" pitchFamily="18" charset="0"/>
              </a:rPr>
              <a:t>Q</a:t>
            </a:r>
            <a:r>
              <a:rPr lang="zh-CN" altLang="en-US" dirty="0" smtClean="0">
                <a:solidFill>
                  <a:srgbClr val="0000FF"/>
                </a:solidFill>
                <a:latin typeface="Times New Roman" pitchFamily="18" charset="0"/>
              </a:rPr>
              <a:t>的倍数定义</a:t>
            </a:r>
            <a:r>
              <a:rPr lang="zh-CN" altLang="en-US" dirty="0" smtClean="0">
                <a:latin typeface="Times New Roman" pitchFamily="18" charset="0"/>
              </a:rPr>
              <a:t>如下： 在</a:t>
            </a:r>
            <a:r>
              <a:rPr lang="en-US" altLang="zh-CN" i="1" dirty="0" smtClean="0">
                <a:latin typeface="Times New Roman" pitchFamily="18" charset="0"/>
              </a:rPr>
              <a:t>Q</a:t>
            </a:r>
            <a:r>
              <a:rPr lang="zh-CN" altLang="en-US" dirty="0" smtClean="0">
                <a:latin typeface="Times New Roman" pitchFamily="18" charset="0"/>
              </a:rPr>
              <a:t>点做椭圆曲线的一条切线，设切线与椭圆曲线交于点</a:t>
            </a:r>
            <a:r>
              <a:rPr lang="en-US" altLang="zh-CN" i="1" dirty="0" smtClean="0">
                <a:latin typeface="Times New Roman" pitchFamily="18" charset="0"/>
              </a:rPr>
              <a:t>S</a:t>
            </a:r>
            <a:r>
              <a:rPr lang="zh-CN" altLang="en-US" dirty="0" smtClean="0">
                <a:latin typeface="Times New Roman" pitchFamily="18" charset="0"/>
              </a:rPr>
              <a:t>，定义</a:t>
            </a:r>
            <a:r>
              <a:rPr lang="en-US" altLang="zh-CN" dirty="0" smtClean="0">
                <a:latin typeface="Times New Roman" pitchFamily="18" charset="0"/>
              </a:rPr>
              <a:t>2</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S</a:t>
            </a:r>
            <a:r>
              <a:rPr lang="zh-CN" altLang="en-US" dirty="0" smtClean="0">
                <a:latin typeface="Times New Roman" pitchFamily="18" charset="0"/>
              </a:rPr>
              <a:t>。类似地可定义</a:t>
            </a:r>
            <a:r>
              <a:rPr lang="en-US" altLang="zh-CN" dirty="0" smtClean="0">
                <a:latin typeface="Times New Roman" pitchFamily="18" charset="0"/>
              </a:rPr>
              <a:t>3</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Q</a:t>
            </a:r>
            <a:r>
              <a:rPr lang="en-US" altLang="zh-CN" dirty="0" smtClean="0">
                <a:latin typeface="Times New Roman" pitchFamily="18" charset="0"/>
              </a:rPr>
              <a:t>+</a:t>
            </a:r>
            <a:r>
              <a:rPr lang="en-US" altLang="zh-CN" i="1" dirty="0" smtClean="0">
                <a:latin typeface="Times New Roman" pitchFamily="18" charset="0"/>
              </a:rPr>
              <a:t>Q</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以上定义的加法具有加法运算的一般性质，如</a:t>
            </a:r>
            <a:r>
              <a:rPr lang="zh-CN" altLang="en-US" dirty="0" smtClean="0">
                <a:solidFill>
                  <a:srgbClr val="0000FF"/>
                </a:solidFill>
                <a:latin typeface="Times New Roman" pitchFamily="18" charset="0"/>
              </a:rPr>
              <a:t>交换律、结合律</a:t>
            </a:r>
            <a:r>
              <a:rPr lang="zh-CN" altLang="en-US" dirty="0" smtClean="0">
                <a:latin typeface="Times New Roman" pitchFamily="18" charset="0"/>
              </a:rPr>
              <a:t>等</a:t>
            </a:r>
            <a:endParaRPr lang="zh-CN" altLang="en-US" sz="16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4.8.2 </a:t>
            </a:r>
            <a:r>
              <a:rPr lang="zh-CN" altLang="en-US" dirty="0" smtClean="0"/>
              <a:t>有限域上的椭圆曲线</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r>
              <a:rPr lang="zh-CN" altLang="en-US" sz="2000" dirty="0" smtClean="0">
                <a:latin typeface="Times New Roman" pitchFamily="18" charset="0"/>
              </a:rPr>
              <a:t>密码中普遍采用的是有限域上的椭圆曲线，有限域上的椭圆曲线是指曲线方程定义式</a:t>
            </a:r>
            <a:r>
              <a:rPr lang="en-US" altLang="zh-CN" sz="2000" dirty="0" smtClean="0">
                <a:latin typeface="Times New Roman" pitchFamily="18" charset="0"/>
              </a:rPr>
              <a:t>(4-1)</a:t>
            </a:r>
            <a:r>
              <a:rPr lang="zh-CN" altLang="en-US" sz="2000" dirty="0" smtClean="0">
                <a:latin typeface="Times New Roman" pitchFamily="18" charset="0"/>
              </a:rPr>
              <a:t>中，所有系数都是某一有限域</a:t>
            </a:r>
            <a:r>
              <a:rPr lang="en-US" altLang="zh-CN" sz="2000" dirty="0" smtClean="0">
                <a:latin typeface="Times New Roman" pitchFamily="18" charset="0"/>
              </a:rPr>
              <a:t>GF(</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中的元素（其中</a:t>
            </a:r>
            <a:r>
              <a:rPr lang="en-US" altLang="zh-CN" sz="2000" i="1" dirty="0" smtClean="0">
                <a:latin typeface="Times New Roman" pitchFamily="18" charset="0"/>
              </a:rPr>
              <a:t>p</a:t>
            </a:r>
            <a:r>
              <a:rPr lang="zh-CN" altLang="en-US" sz="2000" dirty="0" smtClean="0">
                <a:latin typeface="Times New Roman" pitchFamily="18" charset="0"/>
              </a:rPr>
              <a:t>为一大素数）</a:t>
            </a:r>
          </a:p>
          <a:p>
            <a:pPr lvl="1" eaLnBrk="1" hangingPunct="1"/>
            <a:r>
              <a:rPr lang="zh-CN" altLang="en-US" sz="2000" dirty="0" smtClean="0">
                <a:latin typeface="Times New Roman" pitchFamily="18" charset="0"/>
              </a:rPr>
              <a:t>其中最为常用的是由方程</a:t>
            </a:r>
            <a:r>
              <a:rPr lang="en-US" altLang="zh-CN" sz="2000" dirty="0" smtClean="0">
                <a:latin typeface="Times New Roman" pitchFamily="18" charset="0"/>
              </a:rPr>
              <a:t>(4-2)</a:t>
            </a:r>
            <a:r>
              <a:rPr lang="zh-CN" altLang="en-US" sz="2000" dirty="0" smtClean="0">
                <a:latin typeface="Times New Roman" pitchFamily="18" charset="0"/>
              </a:rPr>
              <a:t>定义的曲线 </a:t>
            </a:r>
            <a:endParaRPr lang="zh-CN" altLang="en-US" sz="2000" i="1" dirty="0" smtClean="0">
              <a:latin typeface="Times New Roman" pitchFamily="18" charset="0"/>
            </a:endParaRPr>
          </a:p>
          <a:p>
            <a:pPr lvl="1" eaLnBrk="1" hangingPunct="1">
              <a:buNone/>
            </a:pPr>
            <a:r>
              <a:rPr lang="en-US" altLang="zh-CN" sz="2000" i="1" dirty="0" smtClean="0">
                <a:latin typeface="Times New Roman" pitchFamily="18" charset="0"/>
              </a:rPr>
              <a:t>                                      y</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                                       (4-2)</a:t>
            </a:r>
          </a:p>
          <a:p>
            <a:pPr lvl="2" eaLnBrk="1" hangingPunct="1">
              <a:buNone/>
            </a:pPr>
            <a:r>
              <a:rPr lang="en-US" altLang="zh-CN" sz="2000" dirty="0" smtClean="0">
                <a:latin typeface="Times New Roman" pitchFamily="18" charset="0"/>
              </a:rPr>
              <a:t>                       (</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GF</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),4</a:t>
            </a:r>
            <a:r>
              <a:rPr lang="en-US" altLang="zh-CN" sz="2000" i="1" dirty="0" smtClean="0">
                <a:latin typeface="Times New Roman" pitchFamily="18" charset="0"/>
              </a:rPr>
              <a:t>a</a:t>
            </a:r>
            <a:r>
              <a:rPr lang="en-US" altLang="zh-CN" sz="2000" baseline="30000" dirty="0" smtClean="0">
                <a:latin typeface="Times New Roman" pitchFamily="18" charset="0"/>
              </a:rPr>
              <a:t>3</a:t>
            </a:r>
            <a:r>
              <a:rPr lang="en-US" altLang="zh-CN" sz="2000" dirty="0" smtClean="0">
                <a:latin typeface="Times New Roman" pitchFamily="18" charset="0"/>
              </a:rPr>
              <a:t>+27</a:t>
            </a:r>
            <a:r>
              <a:rPr lang="en-US" altLang="zh-CN" sz="2000" i="1" dirty="0" smtClean="0">
                <a:latin typeface="Times New Roman" pitchFamily="18" charset="0"/>
              </a:rPr>
              <a:t>b</a:t>
            </a:r>
            <a:r>
              <a:rPr lang="en-US" altLang="zh-CN" sz="2000" baseline="30000" dirty="0" smtClean="0">
                <a:latin typeface="Times New Roman" pitchFamily="18" charset="0"/>
              </a:rPr>
              <a:t>2</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)≠0)</a:t>
            </a:r>
          </a:p>
          <a:p>
            <a:pPr lvl="1" eaLnBrk="1" hangingPunct="1">
              <a:lnSpc>
                <a:spcPct val="100000"/>
              </a:lnSpc>
            </a:pPr>
            <a:r>
              <a:rPr lang="zh-CN" altLang="en-US" sz="2000" dirty="0" smtClean="0">
                <a:latin typeface="Times New Roman" pitchFamily="18" charset="0"/>
              </a:rPr>
              <a:t>因为</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/3)</a:t>
            </a:r>
            <a:r>
              <a:rPr lang="en-US" altLang="zh-CN" sz="2000" baseline="30000" dirty="0" smtClean="0">
                <a:latin typeface="Times New Roman" pitchFamily="18" charset="0"/>
                <a:sym typeface="Symbol" pitchFamily="18" charset="2"/>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/2)</a:t>
            </a:r>
            <a:r>
              <a:rPr lang="en-US" altLang="zh-CN" sz="2000" baseline="30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4</a:t>
            </a:r>
            <a:r>
              <a:rPr lang="en-US" altLang="zh-CN" sz="2000" i="1" dirty="0" smtClean="0">
                <a:latin typeface="Times New Roman" pitchFamily="18" charset="0"/>
              </a:rPr>
              <a:t>a</a:t>
            </a:r>
            <a:r>
              <a:rPr lang="en-US" altLang="zh-CN" sz="2000" baseline="30000" dirty="0" smtClean="0">
                <a:latin typeface="Times New Roman" pitchFamily="18" charset="0"/>
              </a:rPr>
              <a:t>3</a:t>
            </a:r>
            <a:r>
              <a:rPr lang="en-US" altLang="zh-CN" sz="2000" dirty="0" smtClean="0">
                <a:latin typeface="Times New Roman" pitchFamily="18" charset="0"/>
              </a:rPr>
              <a:t>+27</a:t>
            </a:r>
            <a:r>
              <a:rPr lang="en-US" altLang="zh-CN" sz="2000" i="1" dirty="0" smtClean="0">
                <a:latin typeface="Times New Roman" pitchFamily="18" charset="0"/>
              </a:rPr>
              <a:t>b</a:t>
            </a:r>
            <a:r>
              <a:rPr lang="en-US" altLang="zh-CN" sz="2000" baseline="30000" dirty="0" smtClean="0">
                <a:latin typeface="Times New Roman" pitchFamily="18" charset="0"/>
              </a:rPr>
              <a:t>2</a:t>
            </a:r>
            <a:r>
              <a:rPr lang="en-US" altLang="zh-CN" sz="2000" dirty="0" smtClean="0">
                <a:latin typeface="Times New Roman" pitchFamily="18" charset="0"/>
                <a:sym typeface="Symbol" pitchFamily="18" charset="2"/>
              </a:rPr>
              <a:t>)/108</a:t>
            </a:r>
            <a:r>
              <a:rPr lang="zh-CN" altLang="en-US" sz="2000" dirty="0" smtClean="0">
                <a:latin typeface="Times New Roman" pitchFamily="18" charset="0"/>
                <a:sym typeface="Symbol" pitchFamily="18" charset="2"/>
              </a:rPr>
              <a:t>是方程</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a:t>
            </a:r>
            <a:r>
              <a:rPr lang="en-US" altLang="zh-CN" sz="2000" dirty="0" smtClean="0">
                <a:latin typeface="Times New Roman" pitchFamily="18" charset="0"/>
              </a:rPr>
              <a:t>0</a:t>
            </a:r>
            <a:r>
              <a:rPr lang="zh-CN" altLang="en-US" sz="2000" dirty="0" smtClean="0">
                <a:latin typeface="Times New Roman" pitchFamily="18" charset="0"/>
              </a:rPr>
              <a:t>的判别式，</a:t>
            </a:r>
            <a:r>
              <a:rPr lang="zh-CN" altLang="en-US" sz="2000" dirty="0" smtClean="0">
                <a:solidFill>
                  <a:srgbClr val="0000FF"/>
                </a:solidFill>
                <a:latin typeface="Times New Roman" pitchFamily="18" charset="0"/>
              </a:rPr>
              <a:t>当</a:t>
            </a:r>
            <a:r>
              <a:rPr lang="en-US" altLang="zh-CN" sz="2000" dirty="0" smtClean="0">
                <a:solidFill>
                  <a:srgbClr val="0000FF"/>
                </a:solidFill>
                <a:latin typeface="Times New Roman" pitchFamily="18" charset="0"/>
              </a:rPr>
              <a:t>4</a:t>
            </a:r>
            <a:r>
              <a:rPr lang="en-US" altLang="zh-CN" sz="2000" i="1" dirty="0" smtClean="0">
                <a:solidFill>
                  <a:srgbClr val="0000FF"/>
                </a:solidFill>
                <a:latin typeface="Times New Roman" pitchFamily="18" charset="0"/>
              </a:rPr>
              <a:t>a</a:t>
            </a:r>
            <a:r>
              <a:rPr lang="en-US" altLang="zh-CN" sz="2000" baseline="30000" dirty="0" smtClean="0">
                <a:solidFill>
                  <a:srgbClr val="0000FF"/>
                </a:solidFill>
                <a:latin typeface="Times New Roman" pitchFamily="18" charset="0"/>
              </a:rPr>
              <a:t>3</a:t>
            </a:r>
            <a:r>
              <a:rPr lang="en-US" altLang="zh-CN" sz="2000" dirty="0" smtClean="0">
                <a:solidFill>
                  <a:srgbClr val="0000FF"/>
                </a:solidFill>
                <a:latin typeface="Times New Roman" pitchFamily="18" charset="0"/>
              </a:rPr>
              <a:t>+27</a:t>
            </a:r>
            <a:r>
              <a:rPr lang="en-US" altLang="zh-CN" sz="2000" i="1" dirty="0" smtClean="0">
                <a:solidFill>
                  <a:srgbClr val="0000FF"/>
                </a:solidFill>
                <a:latin typeface="Times New Roman" pitchFamily="18" charset="0"/>
              </a:rPr>
              <a:t>b</a:t>
            </a:r>
            <a:r>
              <a:rPr lang="en-US" altLang="zh-CN" sz="2000" baseline="30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a:t>
            </a:r>
            <a:r>
              <a:rPr lang="en-US" altLang="zh-CN" sz="2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时方程有重根，设为</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0</a:t>
            </a:r>
            <a:r>
              <a:rPr lang="zh-CN" altLang="en-US" sz="2000" dirty="0" smtClean="0">
                <a:latin typeface="Times New Roman" pitchFamily="18" charset="0"/>
              </a:rPr>
              <a:t>，则</a:t>
            </a:r>
            <a:r>
              <a:rPr lang="zh-CN" altLang="en-US" sz="2000" dirty="0" smtClean="0">
                <a:solidFill>
                  <a:srgbClr val="004C00"/>
                </a:solidFill>
                <a:latin typeface="Times New Roman" pitchFamily="18" charset="0"/>
              </a:rPr>
              <a:t>点</a:t>
            </a:r>
            <a:r>
              <a:rPr lang="en-US" altLang="zh-CN" sz="2000" i="1" dirty="0" smtClean="0">
                <a:solidFill>
                  <a:srgbClr val="004C00"/>
                </a:solidFill>
                <a:latin typeface="Times New Roman" pitchFamily="18" charset="0"/>
              </a:rPr>
              <a:t>Q</a:t>
            </a:r>
            <a:r>
              <a:rPr lang="en-US" altLang="zh-CN" sz="2000" baseline="-25000" dirty="0" smtClean="0">
                <a:solidFill>
                  <a:srgbClr val="004C00"/>
                </a:solidFill>
                <a:latin typeface="Times New Roman" pitchFamily="18" charset="0"/>
              </a:rPr>
              <a:t>0</a:t>
            </a:r>
            <a:r>
              <a:rPr lang="zh-CN" altLang="en-US" sz="2000" dirty="0" smtClean="0">
                <a:solidFill>
                  <a:srgbClr val="004C00"/>
                </a:solidFill>
                <a:latin typeface="Times New Roman" pitchFamily="18" charset="0"/>
              </a:rPr>
              <a:t>＝</a:t>
            </a:r>
            <a:r>
              <a:rPr lang="en-US" altLang="zh-CN" sz="2000" dirty="0" smtClean="0">
                <a:solidFill>
                  <a:srgbClr val="004C00"/>
                </a:solidFill>
                <a:latin typeface="Times New Roman" pitchFamily="18" charset="0"/>
              </a:rPr>
              <a:t>(</a:t>
            </a:r>
            <a:r>
              <a:rPr lang="en-US" altLang="zh-CN" sz="2000" i="1" dirty="0" smtClean="0">
                <a:solidFill>
                  <a:srgbClr val="004C00"/>
                </a:solidFill>
                <a:latin typeface="Times New Roman" pitchFamily="18" charset="0"/>
              </a:rPr>
              <a:t>x</a:t>
            </a:r>
            <a:r>
              <a:rPr lang="en-US" altLang="zh-CN" sz="2000" baseline="-25000" dirty="0" smtClean="0">
                <a:solidFill>
                  <a:srgbClr val="004C00"/>
                </a:solidFill>
                <a:latin typeface="Times New Roman" pitchFamily="18" charset="0"/>
              </a:rPr>
              <a:t>0</a:t>
            </a:r>
            <a:r>
              <a:rPr lang="en-US" altLang="zh-CN" sz="2000" dirty="0" smtClean="0">
                <a:solidFill>
                  <a:srgbClr val="004C00"/>
                </a:solidFill>
                <a:latin typeface="Times New Roman" pitchFamily="18" charset="0"/>
              </a:rPr>
              <a:t>,0)</a:t>
            </a:r>
            <a:r>
              <a:rPr lang="zh-CN" altLang="en-US" sz="2000" dirty="0" smtClean="0">
                <a:latin typeface="Times New Roman" pitchFamily="18" charset="0"/>
              </a:rPr>
              <a:t>是方程</a:t>
            </a:r>
            <a:r>
              <a:rPr lang="en-US" altLang="zh-CN" sz="2000" dirty="0" smtClean="0">
                <a:latin typeface="Times New Roman" pitchFamily="18" charset="0"/>
              </a:rPr>
              <a:t>(4-2)</a:t>
            </a:r>
            <a:r>
              <a:rPr lang="zh-CN" altLang="en-US" sz="2000" dirty="0" smtClean="0">
                <a:latin typeface="Times New Roman" pitchFamily="18" charset="0"/>
              </a:rPr>
              <a:t>的</a:t>
            </a:r>
            <a:r>
              <a:rPr lang="zh-CN" altLang="en-US" sz="2000" dirty="0" smtClean="0">
                <a:solidFill>
                  <a:srgbClr val="004C00"/>
                </a:solidFill>
                <a:latin typeface="Times New Roman" pitchFamily="18" charset="0"/>
              </a:rPr>
              <a:t>重根</a:t>
            </a:r>
          </a:p>
          <a:p>
            <a:pPr lvl="1" eaLnBrk="1" hangingPunct="1">
              <a:lnSpc>
                <a:spcPct val="100000"/>
              </a:lnSpc>
            </a:pPr>
            <a:r>
              <a:rPr lang="zh-CN" altLang="en-US" sz="2000" dirty="0" smtClean="0">
                <a:latin typeface="Times New Roman" pitchFamily="18" charset="0"/>
              </a:rPr>
              <a:t>即</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a:t>
            </a:r>
            <a:r>
              <a:rPr lang="en-US" altLang="zh-CN" sz="2000" baseline="30000" dirty="0" smtClean="0">
                <a:latin typeface="Times New Roman" pitchFamily="18" charset="0"/>
                <a:sym typeface="Symbol" pitchFamily="18" charset="2"/>
              </a:rPr>
              <a:t>3</a:t>
            </a:r>
            <a:r>
              <a:rPr lang="zh-CN" altLang="en-US" sz="2000" dirty="0" smtClean="0">
                <a:latin typeface="Times New Roman" pitchFamily="18" charset="0"/>
                <a:sym typeface="Symbol" pitchFamily="18" charset="2"/>
              </a:rPr>
              <a:t>或者＝</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a:t>
            </a:r>
            <a:r>
              <a:rPr lang="en-US" altLang="zh-CN" sz="2000" baseline="30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重根将使得一阶导数</a:t>
            </a:r>
            <a:r>
              <a:rPr lang="en-US" altLang="zh-CN" sz="2000" dirty="0" smtClean="0">
                <a:latin typeface="Times New Roman" pitchFamily="18" charset="0"/>
                <a:sym typeface="Symbol" pitchFamily="18" charset="2"/>
              </a:rPr>
              <a:t>3</a:t>
            </a:r>
            <a:r>
              <a:rPr lang="en-US" altLang="zh-CN" sz="2000" i="1"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2</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在该</a:t>
            </a:r>
            <a:r>
              <a:rPr lang="en-US" altLang="zh-CN" sz="2000" i="1" dirty="0" smtClean="0">
                <a:latin typeface="Times New Roman" pitchFamily="18" charset="0"/>
              </a:rPr>
              <a:t>Q</a:t>
            </a:r>
            <a:r>
              <a:rPr lang="en-US" altLang="zh-CN" sz="2000" baseline="-25000" dirty="0" smtClean="0">
                <a:latin typeface="Times New Roman" pitchFamily="18" charset="0"/>
              </a:rPr>
              <a:t>0</a:t>
            </a:r>
            <a:r>
              <a:rPr lang="zh-CN" altLang="en-US" sz="2000" dirty="0" smtClean="0">
                <a:latin typeface="Times New Roman" pitchFamily="18" charset="0"/>
                <a:sym typeface="Symbol" pitchFamily="18" charset="2"/>
              </a:rPr>
              <a:t>点为</a:t>
            </a:r>
            <a:r>
              <a:rPr lang="en-US" altLang="zh-CN" sz="2000" dirty="0" smtClean="0">
                <a:latin typeface="Times New Roman" pitchFamily="18" charset="0"/>
                <a:sym typeface="Symbol" pitchFamily="18" charset="2"/>
              </a:rPr>
              <a:t>0</a:t>
            </a:r>
            <a:endParaRPr lang="en-US" altLang="zh-CN" sz="2000" dirty="0" smtClean="0">
              <a:latin typeface="Times New Roman" pitchFamily="18" charset="0"/>
            </a:endParaRPr>
          </a:p>
          <a:p>
            <a:pPr lvl="1" eaLnBrk="1" hangingPunct="1">
              <a:lnSpc>
                <a:spcPct val="100000"/>
              </a:lnSpc>
            </a:pPr>
            <a:r>
              <a:rPr lang="zh-CN" altLang="en-US" sz="2000" dirty="0" smtClean="0">
                <a:latin typeface="Times New Roman" pitchFamily="18" charset="0"/>
              </a:rPr>
              <a:t>令</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rPr>
              <a:t>,</a:t>
            </a:r>
            <a:r>
              <a:rPr lang="en-US" altLang="zh-CN" sz="2000" i="1" dirty="0" err="1"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30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zh-CN" altLang="en-US" sz="2000" dirty="0" smtClean="0">
                <a:latin typeface="Times New Roman" pitchFamily="18" charset="0"/>
              </a:rPr>
              <a:t>－</a:t>
            </a:r>
            <a:r>
              <a:rPr lang="en-US" altLang="zh-CN" sz="2000" i="1" dirty="0" smtClean="0">
                <a:latin typeface="Times New Roman" pitchFamily="18" charset="0"/>
              </a:rPr>
              <a:t>ax</a:t>
            </a:r>
            <a:r>
              <a:rPr lang="zh-CN" altLang="en-US" sz="2000" i="1"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，则</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F</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Q</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F</a:t>
            </a:r>
            <a:r>
              <a:rPr lang="en-US" altLang="zh-CN" sz="2000" dirty="0" smtClean="0">
                <a:latin typeface="Times New Roman" pitchFamily="18" charset="0"/>
                <a:sym typeface="Symbol" pitchFamily="18" charset="2"/>
              </a:rPr>
              <a:t>/y|</a:t>
            </a:r>
            <a:r>
              <a:rPr lang="en-US" altLang="zh-CN" sz="2000" i="1" dirty="0" smtClean="0">
                <a:latin typeface="Times New Roman" pitchFamily="18" charset="0"/>
                <a:sym typeface="Symbol" pitchFamily="18" charset="2"/>
              </a:rPr>
              <a:t>Q</a:t>
            </a:r>
            <a:r>
              <a:rPr lang="en-US" altLang="zh-CN" sz="2000" baseline="-25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=0</a:t>
            </a:r>
          </a:p>
          <a:p>
            <a:pPr lvl="1" eaLnBrk="1" hangingPunct="1">
              <a:lnSpc>
                <a:spcPct val="100000"/>
              </a:lnSpc>
            </a:pPr>
            <a:r>
              <a:rPr lang="zh-CN" altLang="en-US" sz="2000" dirty="0" smtClean="0">
                <a:latin typeface="Times New Roman" pitchFamily="18" charset="0"/>
                <a:sym typeface="Symbol" pitchFamily="18" charset="2"/>
              </a:rPr>
              <a:t>所以</a:t>
            </a:r>
            <a:r>
              <a:rPr lang="en-US" altLang="zh-CN" sz="2000" i="1" dirty="0" err="1" smtClean="0">
                <a:latin typeface="Times New Roman" pitchFamily="18" charset="0"/>
                <a:sym typeface="Symbol" pitchFamily="18" charset="2"/>
              </a:rPr>
              <a:t>dy</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dx</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F</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F</a:t>
            </a:r>
            <a:r>
              <a:rPr lang="en-US" altLang="zh-CN" sz="2000" dirty="0" smtClean="0">
                <a:latin typeface="Times New Roman" pitchFamily="18" charset="0"/>
                <a:sym typeface="Symbol" pitchFamily="18" charset="2"/>
              </a:rPr>
              <a:t>/y)</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(3</a:t>
            </a:r>
            <a:r>
              <a:rPr lang="en-US" altLang="zh-CN" sz="2000" i="1"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2</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a)/2</a:t>
            </a:r>
            <a:r>
              <a:rPr lang="en-US" altLang="zh-CN" sz="2000" i="1" dirty="0" smtClean="0">
                <a:latin typeface="Times New Roman" pitchFamily="18" charset="0"/>
                <a:sym typeface="Symbol" pitchFamily="18" charset="2"/>
              </a:rPr>
              <a:t>y</a:t>
            </a:r>
            <a:r>
              <a:rPr lang="zh-CN" altLang="en-US" sz="2000" dirty="0" smtClean="0">
                <a:latin typeface="Times New Roman" pitchFamily="18" charset="0"/>
                <a:sym typeface="Symbol" pitchFamily="18" charset="2"/>
              </a:rPr>
              <a:t>在</a:t>
            </a:r>
            <a:r>
              <a:rPr lang="en-US" altLang="zh-CN" sz="2000" i="1" dirty="0" smtClean="0">
                <a:latin typeface="Times New Roman" pitchFamily="18" charset="0"/>
                <a:sym typeface="Symbol" pitchFamily="18" charset="2"/>
              </a:rPr>
              <a:t>Q</a:t>
            </a:r>
            <a:r>
              <a:rPr lang="en-US" altLang="zh-CN" sz="2000" baseline="-25000" dirty="0" smtClean="0">
                <a:latin typeface="Times New Roman" pitchFamily="18" charset="0"/>
                <a:sym typeface="Symbol" pitchFamily="18" charset="2"/>
              </a:rPr>
              <a:t>0</a:t>
            </a:r>
            <a:r>
              <a:rPr lang="zh-CN" altLang="en-US" sz="2000" dirty="0" smtClean="0">
                <a:latin typeface="Times New Roman" pitchFamily="18" charset="0"/>
                <a:sym typeface="Symbol" pitchFamily="18" charset="2"/>
              </a:rPr>
              <a:t>点无定义，即曲线</a:t>
            </a:r>
            <a:r>
              <a:rPr lang="en-US" altLang="zh-CN" sz="2000" i="1" dirty="0" smtClean="0">
                <a:latin typeface="Times New Roman" pitchFamily="18" charset="0"/>
              </a:rPr>
              <a:t>y</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在</a:t>
            </a:r>
            <a:r>
              <a:rPr lang="en-US" altLang="zh-CN" sz="2000" i="1" dirty="0" smtClean="0">
                <a:latin typeface="Times New Roman" pitchFamily="18" charset="0"/>
                <a:sym typeface="Symbol" pitchFamily="18" charset="2"/>
              </a:rPr>
              <a:t>Q</a:t>
            </a:r>
            <a:r>
              <a:rPr lang="en-US" altLang="zh-CN" sz="2000" baseline="-25000" dirty="0" smtClean="0">
                <a:latin typeface="Times New Roman" pitchFamily="18" charset="0"/>
                <a:sym typeface="Symbol" pitchFamily="18" charset="2"/>
              </a:rPr>
              <a:t>0</a:t>
            </a:r>
            <a:r>
              <a:rPr lang="zh-CN" altLang="en-US" sz="2000" dirty="0" smtClean="0">
                <a:latin typeface="Times New Roman" pitchFamily="18" charset="0"/>
                <a:sym typeface="Symbol" pitchFamily="18" charset="2"/>
              </a:rPr>
              <a:t>点的切线无定义，因此</a:t>
            </a:r>
            <a:r>
              <a:rPr lang="zh-CN" altLang="en-US" sz="2000" dirty="0" smtClean="0">
                <a:solidFill>
                  <a:srgbClr val="0000FF"/>
                </a:solidFill>
                <a:latin typeface="Times New Roman" pitchFamily="18" charset="0"/>
                <a:sym typeface="Symbol" pitchFamily="18" charset="2"/>
              </a:rPr>
              <a:t>点</a:t>
            </a:r>
            <a:r>
              <a:rPr lang="en-US" altLang="zh-CN" sz="2000" i="1" dirty="0" smtClean="0">
                <a:solidFill>
                  <a:srgbClr val="0000FF"/>
                </a:solidFill>
                <a:latin typeface="Times New Roman" pitchFamily="18" charset="0"/>
                <a:sym typeface="Symbol" pitchFamily="18" charset="2"/>
              </a:rPr>
              <a:t>Q</a:t>
            </a:r>
            <a:r>
              <a:rPr lang="en-US" altLang="zh-CN" sz="2000" baseline="-25000" dirty="0" smtClean="0">
                <a:solidFill>
                  <a:srgbClr val="0000FF"/>
                </a:solidFill>
                <a:latin typeface="Times New Roman" pitchFamily="18" charset="0"/>
                <a:sym typeface="Symbol" pitchFamily="18" charset="2"/>
              </a:rPr>
              <a:t>0</a:t>
            </a:r>
            <a:r>
              <a:rPr lang="zh-CN" altLang="en-US" sz="2000" dirty="0" smtClean="0">
                <a:solidFill>
                  <a:srgbClr val="0000FF"/>
                </a:solidFill>
                <a:latin typeface="Times New Roman" pitchFamily="18" charset="0"/>
                <a:sym typeface="Symbol" pitchFamily="18" charset="2"/>
              </a:rPr>
              <a:t>的倍点运算无定义</a:t>
            </a:r>
            <a:endParaRPr lang="en-US" altLang="zh-CN"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4.8.2 </a:t>
            </a:r>
            <a:r>
              <a:rPr lang="zh-CN" altLang="en-US" dirty="0" smtClean="0"/>
              <a:t>有限域上的椭圆曲线</a:t>
            </a:r>
            <a:endParaRPr lang="zh-CN" altLang="en-US" dirty="0"/>
          </a:p>
        </p:txBody>
      </p:sp>
      <p:sp>
        <p:nvSpPr>
          <p:cNvPr id="3" name="内容占位符 2"/>
          <p:cNvSpPr>
            <a:spLocks noGrp="1"/>
          </p:cNvSpPr>
          <p:nvPr>
            <p:ph idx="1"/>
          </p:nvPr>
        </p:nvSpPr>
        <p:spPr>
          <a:xfrm>
            <a:off x="381000" y="914400"/>
            <a:ext cx="8534400" cy="5562600"/>
          </a:xfrm>
        </p:spPr>
        <p:txBody>
          <a:bodyPr/>
          <a:lstStyle/>
          <a:p>
            <a:pPr eaLnBrk="1" hangingPunct="1">
              <a:lnSpc>
                <a:spcPct val="100000"/>
              </a:lnSpc>
            </a:pPr>
            <a:r>
              <a:rPr lang="zh-CN" altLang="en-US" sz="2400" dirty="0" smtClean="0">
                <a:solidFill>
                  <a:srgbClr val="C3093E"/>
                </a:solidFill>
                <a:latin typeface="Times New Roman" pitchFamily="18" charset="0"/>
              </a:rPr>
              <a:t>有限域上的椭圆曲线群</a:t>
            </a:r>
            <a:r>
              <a:rPr lang="zh-CN" altLang="en-US" sz="2400" dirty="0" smtClean="0">
                <a:latin typeface="Times New Roman" pitchFamily="18" charset="0"/>
              </a:rPr>
              <a:t>定义如下</a:t>
            </a:r>
            <a:r>
              <a:rPr lang="zh-CN" altLang="en-US" sz="2400" dirty="0" smtClean="0">
                <a:solidFill>
                  <a:srgbClr val="C3093E"/>
                </a:solidFill>
                <a:latin typeface="Times New Roman" pitchFamily="18" charset="0"/>
              </a:rPr>
              <a:t>：</a:t>
            </a:r>
          </a:p>
          <a:p>
            <a:pPr eaLnBrk="1" hangingPunct="1">
              <a:lnSpc>
                <a:spcPct val="100000"/>
              </a:lnSpc>
            </a:pPr>
            <a:r>
              <a:rPr lang="zh-CN" altLang="en-US" sz="2400" dirty="0" smtClean="0">
                <a:latin typeface="Times New Roman" pitchFamily="18" charset="0"/>
              </a:rPr>
              <a:t>设</a:t>
            </a:r>
            <a:r>
              <a:rPr lang="en-US" altLang="zh-CN" sz="2400" i="1" dirty="0" err="1" smtClean="0">
                <a:solidFill>
                  <a:srgbClr val="0000FF"/>
                </a:solidFill>
                <a:latin typeface="Times New Roman" pitchFamily="18" charset="0"/>
              </a:rPr>
              <a:t>E</a:t>
            </a:r>
            <a:r>
              <a:rPr lang="en-US" altLang="zh-CN" sz="2400" i="1" baseline="-25000" dirty="0" err="1" smtClean="0">
                <a:solidFill>
                  <a:srgbClr val="0000FF"/>
                </a:solidFill>
                <a:latin typeface="Times New Roman" pitchFamily="18" charset="0"/>
              </a:rPr>
              <a:t>p</a:t>
            </a:r>
            <a:r>
              <a:rPr lang="en-US" altLang="zh-CN" sz="2400" dirty="0" smtClean="0">
                <a:solidFill>
                  <a:srgbClr val="0000FF"/>
                </a:solidFill>
                <a:latin typeface="Times New Roman" pitchFamily="18" charset="0"/>
              </a:rPr>
              <a:t>(</a:t>
            </a:r>
            <a:r>
              <a:rPr lang="en-US" altLang="zh-CN" sz="2400" i="1" dirty="0" err="1" smtClean="0">
                <a:solidFill>
                  <a:srgbClr val="0000FF"/>
                </a:solidFill>
                <a:latin typeface="Times New Roman" pitchFamily="18" charset="0"/>
              </a:rPr>
              <a:t>a</a:t>
            </a:r>
            <a:r>
              <a:rPr lang="en-US" altLang="zh-CN" sz="2400" dirty="0" err="1" smtClean="0">
                <a:solidFill>
                  <a:srgbClr val="0000FF"/>
                </a:solidFill>
                <a:latin typeface="Times New Roman" pitchFamily="18" charset="0"/>
              </a:rPr>
              <a:t>,</a:t>
            </a:r>
            <a:r>
              <a:rPr lang="en-US" altLang="zh-CN" sz="2400" i="1" dirty="0" err="1" smtClean="0">
                <a:solidFill>
                  <a:srgbClr val="0000FF"/>
                </a:solidFill>
                <a:latin typeface="Times New Roman" pitchFamily="18" charset="0"/>
              </a:rPr>
              <a:t>b</a:t>
            </a:r>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表示</a:t>
            </a:r>
            <a:r>
              <a:rPr lang="zh-CN" altLang="en-US" sz="2400" dirty="0" smtClean="0">
                <a:latin typeface="Times New Roman" pitchFamily="18" charset="0"/>
              </a:rPr>
              <a:t>方程</a:t>
            </a:r>
            <a:r>
              <a:rPr lang="en-US" altLang="zh-CN" sz="2400" dirty="0" smtClean="0">
                <a:latin typeface="Times New Roman" pitchFamily="18" charset="0"/>
              </a:rPr>
              <a:t>(4-2)</a:t>
            </a:r>
            <a:r>
              <a:rPr lang="zh-CN" altLang="en-US" sz="2400" dirty="0" smtClean="0">
                <a:latin typeface="Times New Roman" pitchFamily="18" charset="0"/>
              </a:rPr>
              <a:t>所定义的</a:t>
            </a:r>
            <a:r>
              <a:rPr lang="zh-CN" altLang="en-US" sz="2400" dirty="0" smtClean="0">
                <a:solidFill>
                  <a:srgbClr val="0000FF"/>
                </a:solidFill>
                <a:latin typeface="Times New Roman" pitchFamily="18" charset="0"/>
              </a:rPr>
              <a:t>椭圆曲线上的点集</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dirty="0" err="1" smtClean="0">
                <a:latin typeface="Times New Roman" pitchFamily="18" charset="0"/>
              </a:rPr>
              <a:t>,</a:t>
            </a:r>
            <a:r>
              <a:rPr lang="en-US" altLang="zh-CN" sz="2400" i="1" dirty="0" err="1" smtClean="0">
                <a:latin typeface="Times New Roman" pitchFamily="18" charset="0"/>
              </a:rPr>
              <a:t>y</a:t>
            </a:r>
            <a:r>
              <a:rPr lang="en-US" altLang="zh-CN" sz="2400" dirty="0" smtClean="0">
                <a:latin typeface="Times New Roman" pitchFamily="18" charset="0"/>
              </a:rPr>
              <a:t>)|0</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x</a:t>
            </a:r>
            <a:r>
              <a:rPr lang="en-US" altLang="zh-CN" sz="2400" dirty="0" smtClean="0">
                <a:latin typeface="Times New Roman" pitchFamily="18" charset="0"/>
              </a:rPr>
              <a:t>&lt;</a:t>
            </a:r>
            <a:r>
              <a:rPr lang="en-US" altLang="zh-CN" sz="2400" i="1" dirty="0" smtClean="0">
                <a:latin typeface="Times New Roman" pitchFamily="18" charset="0"/>
              </a:rPr>
              <a:t>p</a:t>
            </a:r>
            <a:r>
              <a:rPr lang="en-US" altLang="zh-CN" sz="2400" dirty="0" smtClean="0">
                <a:latin typeface="Times New Roman" pitchFamily="18" charset="0"/>
              </a:rPr>
              <a:t>,0</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y</a:t>
            </a:r>
            <a:r>
              <a:rPr lang="en-US" altLang="zh-CN" sz="2400" dirty="0" smtClean="0">
                <a:latin typeface="Times New Roman" pitchFamily="18" charset="0"/>
              </a:rPr>
              <a:t>&lt;</a:t>
            </a:r>
            <a:r>
              <a:rPr lang="en-US" altLang="zh-CN" sz="2400" i="1" dirty="0" smtClean="0">
                <a:latin typeface="Times New Roman" pitchFamily="18" charset="0"/>
              </a:rPr>
              <a:t>p</a:t>
            </a:r>
            <a:r>
              <a:rPr lang="zh-CN" altLang="en-US" sz="2400" dirty="0" smtClean="0">
                <a:latin typeface="Times New Roman" pitchFamily="18" charset="0"/>
              </a:rPr>
              <a:t>，且</a:t>
            </a:r>
            <a:r>
              <a:rPr lang="en-US" altLang="zh-CN" sz="2400" i="1" dirty="0" err="1" smtClean="0">
                <a:latin typeface="Times New Roman" pitchFamily="18" charset="0"/>
              </a:rPr>
              <a:t>x</a:t>
            </a:r>
            <a:r>
              <a:rPr lang="en-US" altLang="zh-CN" sz="2400" dirty="0" err="1" smtClean="0">
                <a:latin typeface="Times New Roman" pitchFamily="18" charset="0"/>
              </a:rPr>
              <a:t>,</a:t>
            </a:r>
            <a:r>
              <a:rPr lang="en-US" altLang="zh-CN" sz="2400" i="1" dirty="0" err="1" smtClean="0">
                <a:latin typeface="Times New Roman" pitchFamily="18" charset="0"/>
              </a:rPr>
              <a:t>y</a:t>
            </a:r>
            <a:r>
              <a:rPr lang="zh-CN" altLang="en-US" sz="2400" dirty="0" smtClean="0">
                <a:latin typeface="Times New Roman" pitchFamily="18" charset="0"/>
              </a:rPr>
              <a:t>均为整数</a:t>
            </a:r>
            <a:r>
              <a:rPr lang="en-US" altLang="zh-CN" sz="2400" dirty="0" smtClean="0">
                <a:latin typeface="Times New Roman" pitchFamily="18" charset="0"/>
              </a:rPr>
              <a:t>}</a:t>
            </a:r>
            <a:r>
              <a:rPr lang="zh-CN" altLang="en-US" sz="2400" dirty="0" smtClean="0">
                <a:solidFill>
                  <a:srgbClr val="0000FF"/>
                </a:solidFill>
                <a:latin typeface="Times New Roman" pitchFamily="18" charset="0"/>
              </a:rPr>
              <a:t>并上无穷远点</a:t>
            </a:r>
            <a:r>
              <a:rPr lang="en-US" altLang="zh-CN" sz="2400" i="1" dirty="0" smtClean="0">
                <a:solidFill>
                  <a:srgbClr val="0000FF"/>
                </a:solidFill>
                <a:latin typeface="Times New Roman" pitchFamily="18" charset="0"/>
              </a:rPr>
              <a:t>O</a:t>
            </a:r>
          </a:p>
          <a:p>
            <a:pPr eaLnBrk="1" hangingPunct="1">
              <a:lnSpc>
                <a:spcPct val="110000"/>
              </a:lnSpc>
            </a:pPr>
            <a:r>
              <a:rPr lang="zh-CN" altLang="en-US" sz="2400" dirty="0" smtClean="0">
                <a:latin typeface="Times New Roman" pitchFamily="18" charset="0"/>
              </a:rPr>
              <a:t>一般来说，</a:t>
            </a:r>
            <a:r>
              <a:rPr lang="en-US" altLang="zh-CN" sz="2400" i="1" dirty="0" err="1" smtClean="0">
                <a:latin typeface="Times New Roman" pitchFamily="18" charset="0"/>
              </a:rPr>
              <a:t>E</a:t>
            </a:r>
            <a:r>
              <a:rPr lang="en-US" altLang="zh-CN" sz="2400" i="1" baseline="-25000" dirty="0" err="1" smtClean="0">
                <a:latin typeface="Times New Roman" pitchFamily="18" charset="0"/>
              </a:rPr>
              <a:t>p</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en-US" altLang="zh-CN" sz="2400" dirty="0" smtClean="0">
                <a:latin typeface="Times New Roman" pitchFamily="18" charset="0"/>
              </a:rPr>
              <a:t>)</a:t>
            </a:r>
            <a:r>
              <a:rPr lang="zh-CN" altLang="en-US" sz="2400" dirty="0" smtClean="0">
                <a:latin typeface="Times New Roman" pitchFamily="18" charset="0"/>
              </a:rPr>
              <a:t>由以下方式产生：</a:t>
            </a:r>
            <a:r>
              <a:rPr lang="zh-CN" altLang="en-US" sz="2400" b="0" dirty="0" smtClean="0">
                <a:latin typeface="Times New Roman" pitchFamily="18" charset="0"/>
              </a:rPr>
              <a:t> </a:t>
            </a:r>
          </a:p>
          <a:p>
            <a:pPr lvl="1" eaLnBrk="1" hangingPunct="1">
              <a:lnSpc>
                <a:spcPct val="110000"/>
              </a:lnSpc>
            </a:pPr>
            <a:r>
              <a:rPr lang="zh-CN" altLang="en-US" sz="2000" dirty="0" smtClean="0">
                <a:latin typeface="Times New Roman" pitchFamily="18" charset="0"/>
              </a:rPr>
              <a:t> ① 对每一</a:t>
            </a:r>
            <a:r>
              <a:rPr lang="en-US" altLang="zh-CN" sz="2000" i="1" dirty="0" smtClean="0">
                <a:latin typeface="Times New Roman" pitchFamily="18" charset="0"/>
              </a:rPr>
              <a:t>x</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dirty="0" smtClean="0">
                <a:latin typeface="Times New Roman" pitchFamily="18" charset="0"/>
              </a:rPr>
              <a:t>&lt;</a:t>
            </a:r>
            <a:r>
              <a:rPr lang="en-US" altLang="zh-CN" sz="2000" i="1" dirty="0" smtClean="0">
                <a:latin typeface="Times New Roman" pitchFamily="18" charset="0"/>
              </a:rPr>
              <a:t>p</a:t>
            </a:r>
            <a:r>
              <a:rPr lang="zh-CN" altLang="en-US" sz="2000" dirty="0" smtClean="0">
                <a:latin typeface="Times New Roman" pitchFamily="18" charset="0"/>
              </a:rPr>
              <a:t>且</a:t>
            </a:r>
            <a:r>
              <a:rPr lang="en-US" altLang="zh-CN" sz="2000" i="1" dirty="0" smtClean="0">
                <a:latin typeface="Times New Roman" pitchFamily="18" charset="0"/>
              </a:rPr>
              <a:t>x</a:t>
            </a:r>
            <a:r>
              <a:rPr lang="zh-CN" altLang="en-US" sz="2000" dirty="0" smtClean="0">
                <a:latin typeface="Times New Roman" pitchFamily="18" charset="0"/>
              </a:rPr>
              <a:t>为整数），计算</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r>
              <a:rPr lang="zh-CN" altLang="en-US" sz="2000" dirty="0" smtClean="0">
                <a:latin typeface="Times New Roman" pitchFamily="18" charset="0"/>
              </a:rPr>
              <a:t>。 </a:t>
            </a:r>
          </a:p>
          <a:p>
            <a:pPr lvl="1" eaLnBrk="1" hangingPunct="1">
              <a:lnSpc>
                <a:spcPct val="110000"/>
              </a:lnSpc>
            </a:pPr>
            <a:r>
              <a:rPr lang="zh-CN" altLang="en-US" sz="2000" dirty="0" smtClean="0">
                <a:latin typeface="Times New Roman" pitchFamily="18" charset="0"/>
              </a:rPr>
              <a:t> ② 决定①中求得的值在模</a:t>
            </a:r>
            <a:r>
              <a:rPr lang="en-US" altLang="zh-CN" sz="2000" i="1" dirty="0" smtClean="0">
                <a:latin typeface="Times New Roman" pitchFamily="18" charset="0"/>
              </a:rPr>
              <a:t>p</a:t>
            </a:r>
            <a:r>
              <a:rPr lang="zh-CN" altLang="en-US" sz="2000" dirty="0" smtClean="0">
                <a:latin typeface="Times New Roman" pitchFamily="18" charset="0"/>
              </a:rPr>
              <a:t>下是否有平方根，如果没有，则曲线上没有与这一</a:t>
            </a:r>
            <a:r>
              <a:rPr lang="en-US" altLang="zh-CN" sz="2000" i="1" dirty="0" smtClean="0">
                <a:latin typeface="Times New Roman" pitchFamily="18" charset="0"/>
              </a:rPr>
              <a:t>x</a:t>
            </a:r>
            <a:r>
              <a:rPr lang="zh-CN" altLang="en-US" sz="2000" dirty="0" smtClean="0">
                <a:latin typeface="Times New Roman" pitchFamily="18" charset="0"/>
              </a:rPr>
              <a:t>相对应的点；如果有，则求出两个平方根 </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=0 </a:t>
            </a:r>
            <a:r>
              <a:rPr lang="zh-CN" altLang="en-US" sz="2000" dirty="0" smtClean="0">
                <a:latin typeface="Times New Roman" pitchFamily="18" charset="0"/>
              </a:rPr>
              <a:t>时只有一个平方根</a:t>
            </a:r>
            <a:r>
              <a:rPr lang="en-US" altLang="zh-CN" sz="2000" dirty="0" smtClean="0">
                <a:latin typeface="Times New Roman" pitchFamily="18" charset="0"/>
              </a:rPr>
              <a:t>)</a:t>
            </a:r>
            <a:r>
              <a:rPr lang="zh-CN" altLang="en-US" sz="2000" dirty="0" smtClean="0">
                <a:latin typeface="Times New Roman" pitchFamily="18" charset="0"/>
              </a:rPr>
              <a:t>。即判断是否是模</a:t>
            </a:r>
            <a:r>
              <a:rPr lang="en-US" altLang="zh-CN" sz="2000" dirty="0" smtClean="0">
                <a:latin typeface="Times New Roman" pitchFamily="18" charset="0"/>
              </a:rPr>
              <a:t>p</a:t>
            </a:r>
            <a:r>
              <a:rPr lang="zh-CN" altLang="en-US" sz="2000" dirty="0" smtClean="0">
                <a:latin typeface="Times New Roman" pitchFamily="18" charset="0"/>
              </a:rPr>
              <a:t>的平方剩余</a:t>
            </a:r>
            <a:endParaRPr lang="zh-CN" altLang="en-US" sz="2000" i="1" dirty="0" smtClean="0">
              <a:latin typeface="Times New Roman" pitchFamily="18" charset="0"/>
            </a:endParaRPr>
          </a:p>
          <a:p>
            <a:pPr eaLnBrk="1" hangingPunct="1">
              <a:lnSpc>
                <a:spcPct val="100000"/>
              </a:lnSpc>
            </a:pPr>
            <a:r>
              <a:rPr lang="zh-CN" altLang="en-US" sz="2000" dirty="0" smtClean="0">
                <a:latin typeface="Times New Roman" pitchFamily="18" charset="0"/>
              </a:rPr>
              <a:t>例：椭圆曲线</a:t>
            </a:r>
            <a:r>
              <a:rPr lang="en-US" altLang="zh-CN" sz="2000" i="1" dirty="0" smtClean="0">
                <a:latin typeface="Times New Roman" pitchFamily="18" charset="0"/>
              </a:rPr>
              <a:t>E</a:t>
            </a:r>
            <a:r>
              <a:rPr lang="en-US" altLang="zh-CN" sz="2000" baseline="-25000" dirty="0" smtClean="0">
                <a:latin typeface="Times New Roman" pitchFamily="18" charset="0"/>
              </a:rPr>
              <a:t>23</a:t>
            </a:r>
            <a:r>
              <a:rPr lang="en-US" altLang="zh-CN" sz="2000" dirty="0" smtClean="0">
                <a:latin typeface="Times New Roman" pitchFamily="18" charset="0"/>
              </a:rPr>
              <a:t>(1, 1)</a:t>
            </a:r>
            <a:r>
              <a:rPr lang="zh-CN" altLang="en-US" sz="2000" dirty="0" smtClean="0">
                <a:latin typeface="Times New Roman" pitchFamily="18" charset="0"/>
              </a:rPr>
              <a:t>，</a:t>
            </a:r>
            <a:r>
              <a:rPr lang="en-US" altLang="zh-CN" sz="2000" dirty="0" smtClean="0">
                <a:latin typeface="Times New Roman" pitchFamily="18" charset="0"/>
              </a:rPr>
              <a:t>4</a:t>
            </a:r>
            <a:r>
              <a:rPr lang="en-US" altLang="zh-CN" sz="2000" i="1" dirty="0" smtClean="0">
                <a:latin typeface="Times New Roman" pitchFamily="18" charset="0"/>
              </a:rPr>
              <a:t>a</a:t>
            </a:r>
            <a:r>
              <a:rPr lang="en-US" altLang="zh-CN" sz="2000" baseline="30000" dirty="0" smtClean="0">
                <a:latin typeface="Times New Roman" pitchFamily="18" charset="0"/>
              </a:rPr>
              <a:t>3</a:t>
            </a:r>
            <a:r>
              <a:rPr lang="en-US" altLang="zh-CN" sz="2000" dirty="0" smtClean="0">
                <a:latin typeface="Times New Roman" pitchFamily="18" charset="0"/>
              </a:rPr>
              <a:t>+27</a:t>
            </a:r>
            <a:r>
              <a:rPr lang="en-US" altLang="zh-CN" sz="2000" i="1" dirty="0" smtClean="0">
                <a:latin typeface="Times New Roman" pitchFamily="18" charset="0"/>
              </a:rPr>
              <a:t>b</a:t>
            </a:r>
            <a:r>
              <a:rPr lang="en-US" altLang="zh-CN" sz="2000" baseline="30000" dirty="0" smtClean="0">
                <a:latin typeface="Times New Roman" pitchFamily="18" charset="0"/>
              </a:rPr>
              <a:t>2</a:t>
            </a:r>
            <a:r>
              <a:rPr lang="en-US" altLang="zh-CN" sz="2000" dirty="0" smtClean="0">
                <a:latin typeface="Times New Roman" pitchFamily="18" charset="0"/>
              </a:rPr>
              <a:t>(mod 23)≡8≠0</a:t>
            </a:r>
            <a:r>
              <a:rPr lang="zh-CN" altLang="en-US" sz="2000" dirty="0" smtClean="0">
                <a:latin typeface="Times New Roman" pitchFamily="18" charset="0"/>
              </a:rPr>
              <a:t>，方程为</a:t>
            </a:r>
            <a:r>
              <a:rPr lang="en-US" altLang="zh-CN" sz="2000" i="1" dirty="0" smtClean="0">
                <a:latin typeface="Times New Roman" pitchFamily="18" charset="0"/>
              </a:rPr>
              <a:t>y</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+1(mod 23)</a:t>
            </a:r>
            <a:r>
              <a:rPr lang="zh-CN" altLang="en-US" sz="2000" dirty="0" smtClean="0">
                <a:latin typeface="Times New Roman" pitchFamily="18" charset="0"/>
              </a:rPr>
              <a:t>，那么曲线在</a:t>
            </a:r>
            <a:r>
              <a:rPr lang="en-US" altLang="zh-CN" sz="2000" dirty="0" smtClean="0">
                <a:latin typeface="Times New Roman" pitchFamily="18" charset="0"/>
              </a:rPr>
              <a:t>GF(23)</a:t>
            </a:r>
            <a:r>
              <a:rPr lang="zh-CN" altLang="en-US" sz="2000" dirty="0" smtClean="0">
                <a:latin typeface="Times New Roman" pitchFamily="18" charset="0"/>
              </a:rPr>
              <a:t>中的整数点，注意点和其逆元，表中未给出</a:t>
            </a:r>
            <a:r>
              <a:rPr lang="en-US" altLang="zh-CN" sz="2000" i="1" dirty="0" smtClean="0">
                <a:latin typeface="Times New Roman" pitchFamily="18" charset="0"/>
              </a:rPr>
              <a:t>O</a:t>
            </a:r>
            <a:endParaRPr lang="zh-CN" altLang="en-US" sz="2000" dirty="0" smtClean="0">
              <a:latin typeface="Times New Roman" pitchFamily="18" charset="0"/>
            </a:endParaRPr>
          </a:p>
          <a:p>
            <a:pPr eaLnBrk="1" hangingPunct="1">
              <a:lnSpc>
                <a:spcPct val="100000"/>
              </a:lnSpc>
            </a:pPr>
            <a:endParaRPr lang="en-US" altLang="zh-CN"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186"/>
          <p:cNvGraphicFramePr>
            <a:graphicFrameLocks/>
          </p:cNvGraphicFramePr>
          <p:nvPr/>
        </p:nvGraphicFramePr>
        <p:xfrm>
          <a:off x="685800" y="5393326"/>
          <a:ext cx="7848600" cy="1007474"/>
        </p:xfrm>
        <a:graphic>
          <a:graphicData uri="http://schemas.openxmlformats.org/drawingml/2006/table">
            <a:tbl>
              <a:tblPr/>
              <a:tblGrid>
                <a:gridCol w="873040"/>
                <a:gridCol w="870120"/>
                <a:gridCol w="873040"/>
                <a:gridCol w="873040"/>
                <a:gridCol w="870120"/>
                <a:gridCol w="873040"/>
                <a:gridCol w="873040"/>
                <a:gridCol w="870120"/>
                <a:gridCol w="873040"/>
              </a:tblGrid>
              <a:tr h="31840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(0</a:t>
                      </a: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(0</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(3</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(3</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(4</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(5</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(5</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83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(6</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(6</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(7</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(7</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(9</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(9</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(11</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(11</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(12</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(12</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(13</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(13</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(17</a:t>
                      </a: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(17</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(18</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(18</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(19</a:t>
                      </a:r>
                      <a:r>
                        <a:rPr kumimoji="0" lang="zh-CN" altLang="en-US"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(19</a:t>
                      </a: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a:t>
                      </a:r>
                      <a:r>
                        <a:rPr kumimoji="0"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cs typeface="Times New Roman" pitchFamily="18" charset="0"/>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4.8.2 </a:t>
            </a:r>
            <a:r>
              <a:rPr lang="zh-CN" altLang="en-US" dirty="0" smtClean="0"/>
              <a:t>有限域上的椭圆曲线</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pPr>
            <a:r>
              <a:rPr lang="en-US" altLang="zh-CN" sz="2400" i="1" dirty="0" err="1" smtClean="0">
                <a:latin typeface="Times New Roman" pitchFamily="18" charset="0"/>
              </a:rPr>
              <a:t>E</a:t>
            </a:r>
            <a:r>
              <a:rPr lang="en-US" altLang="zh-CN" sz="2400" i="1" baseline="-25000" dirty="0" err="1" smtClean="0">
                <a:latin typeface="Times New Roman" pitchFamily="18" charset="0"/>
              </a:rPr>
              <a:t>p</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en-US" altLang="zh-CN" sz="2400" dirty="0" smtClean="0">
                <a:latin typeface="Times New Roman" pitchFamily="18" charset="0"/>
              </a:rPr>
              <a:t>)</a:t>
            </a:r>
            <a:r>
              <a:rPr lang="zh-CN" altLang="en-US" sz="2400" dirty="0" smtClean="0">
                <a:latin typeface="Times New Roman" pitchFamily="18" charset="0"/>
              </a:rPr>
              <a:t>上的加法定义如下： </a:t>
            </a:r>
          </a:p>
          <a:p>
            <a:pPr lvl="1" eaLnBrk="1" hangingPunct="1">
              <a:lnSpc>
                <a:spcPct val="110000"/>
              </a:lnSpc>
            </a:pPr>
            <a:r>
              <a:rPr lang="zh-CN" altLang="en-US" sz="2000" dirty="0" smtClean="0">
                <a:latin typeface="Times New Roman" pitchFamily="18" charset="0"/>
              </a:rPr>
              <a:t>设</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i="1" dirty="0" err="1" smtClean="0">
                <a:latin typeface="Times New Roman" pitchFamily="18" charset="0"/>
              </a:rPr>
              <a:t>Q</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，则 </a:t>
            </a:r>
            <a:endParaRPr lang="en-US" altLang="zh-CN" sz="2000" dirty="0" smtClean="0">
              <a:latin typeface="Times New Roman" pitchFamily="18" charset="0"/>
            </a:endParaRPr>
          </a:p>
          <a:p>
            <a:pPr lvl="1" eaLnBrk="1" hangingPunct="1">
              <a:lnSpc>
                <a:spcPct val="110000"/>
              </a:lnSpc>
            </a:pPr>
            <a:r>
              <a:rPr lang="zh-CN" altLang="en-US" sz="2000" dirty="0" smtClean="0">
                <a:latin typeface="Times New Roman" pitchFamily="18" charset="0"/>
              </a:rPr>
              <a:t>①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O</a:t>
            </a:r>
            <a:r>
              <a:rPr lang="en-US" altLang="zh-CN" sz="2000" dirty="0" smtClean="0">
                <a:latin typeface="Times New Roman" pitchFamily="18" charset="0"/>
              </a:rPr>
              <a:t>=</a:t>
            </a:r>
            <a:r>
              <a:rPr lang="en-US" altLang="zh-CN" sz="2000" i="1" dirty="0" smtClean="0">
                <a:latin typeface="Times New Roman" pitchFamily="18" charset="0"/>
              </a:rPr>
              <a:t>P</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10000"/>
              </a:lnSpc>
            </a:pPr>
            <a:r>
              <a:rPr lang="en-US" altLang="zh-CN" sz="2000" dirty="0" smtClean="0">
                <a:latin typeface="Times New Roman" pitchFamily="18" charset="0"/>
              </a:rPr>
              <a:t>② </a:t>
            </a:r>
            <a:r>
              <a:rPr lang="zh-CN" altLang="en-US" sz="2000" dirty="0" smtClean="0">
                <a:latin typeface="Times New Roman" pitchFamily="18" charset="0"/>
              </a:rPr>
              <a:t>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rPr>
              <a:t>,</a:t>
            </a:r>
            <a:r>
              <a:rPr lang="en-US" altLang="zh-CN" sz="2000" i="1" dirty="0" err="1" smtClean="0">
                <a:latin typeface="Times New Roman" pitchFamily="18" charset="0"/>
              </a:rPr>
              <a:t>y</a:t>
            </a:r>
            <a:r>
              <a:rPr lang="en-US" altLang="zh-CN" sz="2000" dirty="0" smtClean="0">
                <a:latin typeface="Times New Roman" pitchFamily="18" charset="0"/>
              </a:rPr>
              <a:t>)</a:t>
            </a:r>
            <a:r>
              <a:rPr lang="zh-CN" altLang="en-US" sz="2000" dirty="0" smtClean="0">
                <a:latin typeface="Times New Roman" pitchFamily="18" charset="0"/>
              </a:rPr>
              <a:t>，那么</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，即 </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P</a:t>
            </a:r>
            <a:r>
              <a:rPr lang="zh-CN" altLang="en-US" sz="2000" dirty="0" smtClean="0">
                <a:latin typeface="Times New Roman" pitchFamily="18" charset="0"/>
              </a:rPr>
              <a:t>的加法逆元，记为</a:t>
            </a:r>
            <a:r>
              <a:rPr lang="en-US" altLang="zh-CN" sz="2000" dirty="0" smtClean="0">
                <a:latin typeface="Times New Roman" pitchFamily="18" charset="0"/>
              </a:rPr>
              <a:t>-</a:t>
            </a:r>
            <a:r>
              <a:rPr lang="en-US" altLang="zh-CN" sz="2000" i="1" dirty="0" smtClean="0">
                <a:latin typeface="Times New Roman" pitchFamily="18" charset="0"/>
              </a:rPr>
              <a:t>P</a:t>
            </a:r>
            <a:r>
              <a:rPr lang="zh-CN" altLang="en-US" sz="2000" dirty="0" smtClean="0">
                <a:latin typeface="Times New Roman" pitchFamily="18" charset="0"/>
              </a:rPr>
              <a:t>。</a:t>
            </a:r>
          </a:p>
          <a:p>
            <a:pPr lvl="2" eaLnBrk="1" hangingPunct="1">
              <a:lnSpc>
                <a:spcPct val="110000"/>
              </a:lnSpc>
            </a:pPr>
            <a:r>
              <a:rPr lang="zh-CN" altLang="en-US" sz="2000" dirty="0" smtClean="0">
                <a:latin typeface="Times New Roman" pitchFamily="18" charset="0"/>
              </a:rPr>
              <a:t>显然任一点</a:t>
            </a:r>
            <a:r>
              <a:rPr lang="en-US" altLang="zh-CN" sz="2000" dirty="0" smtClean="0">
                <a:latin typeface="Times New Roman" pitchFamily="18" charset="0"/>
              </a:rPr>
              <a:t>P</a:t>
            </a:r>
            <a:r>
              <a:rPr lang="zh-CN" altLang="en-US" sz="2000" dirty="0" smtClean="0">
                <a:latin typeface="Times New Roman" pitchFamily="18" charset="0"/>
              </a:rPr>
              <a:t>和其逆元</a:t>
            </a:r>
            <a:r>
              <a:rPr lang="en-US" altLang="zh-CN" sz="2000" dirty="0" smtClean="0">
                <a:latin typeface="Times New Roman" pitchFamily="18" charset="0"/>
              </a:rPr>
              <a:t>-P</a:t>
            </a:r>
            <a:r>
              <a:rPr lang="zh-CN" altLang="en-US" sz="2000" dirty="0" smtClean="0">
                <a:latin typeface="Times New Roman" pitchFamily="18" charset="0"/>
              </a:rPr>
              <a:t>都是</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中的点，</a:t>
            </a:r>
            <a:endParaRPr lang="en-US" altLang="zh-CN" sz="2000" dirty="0" smtClean="0">
              <a:latin typeface="Times New Roman" pitchFamily="18" charset="0"/>
            </a:endParaRPr>
          </a:p>
          <a:p>
            <a:pPr lvl="2" eaLnBrk="1" hangingPunct="1">
              <a:lnSpc>
                <a:spcPct val="110000"/>
              </a:lnSpc>
            </a:pPr>
            <a:r>
              <a:rPr lang="zh-CN" altLang="en-US" sz="2000" dirty="0" smtClean="0">
                <a:latin typeface="Times New Roman" pitchFamily="18" charset="0"/>
              </a:rPr>
              <a:t>如上例，</a:t>
            </a:r>
            <a:r>
              <a:rPr lang="en-US" altLang="zh-CN" sz="2000" i="1" dirty="0" smtClean="0">
                <a:latin typeface="Times New Roman" pitchFamily="18" charset="0"/>
              </a:rPr>
              <a:t>P</a:t>
            </a:r>
            <a:r>
              <a:rPr lang="en-US" altLang="zh-CN" sz="2000" dirty="0" smtClean="0">
                <a:latin typeface="Times New Roman" pitchFamily="18" charset="0"/>
              </a:rPr>
              <a:t>=(13,7)</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=(13, -7)=(13, 16)</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E</a:t>
            </a:r>
            <a:r>
              <a:rPr lang="en-US" altLang="zh-CN" sz="2000" baseline="-25000" dirty="0" smtClean="0">
                <a:latin typeface="Times New Roman" pitchFamily="18" charset="0"/>
              </a:rPr>
              <a:t>23</a:t>
            </a:r>
            <a:r>
              <a:rPr lang="en-US" altLang="zh-CN" sz="2000" dirty="0" smtClean="0">
                <a:latin typeface="Times New Roman" pitchFamily="18" charset="0"/>
              </a:rPr>
              <a:t>(1,1)</a:t>
            </a:r>
          </a:p>
          <a:p>
            <a:pPr lvl="1" eaLnBrk="1" hangingPunct="1">
              <a:lnSpc>
                <a:spcPct val="100000"/>
              </a:lnSpc>
            </a:pPr>
            <a:r>
              <a:rPr lang="en-US" altLang="zh-CN" sz="2000" dirty="0" smtClean="0">
                <a:latin typeface="Times New Roman" pitchFamily="18" charset="0"/>
              </a:rPr>
              <a:t>③ </a:t>
            </a: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zh-CN" altLang="en-US" sz="2000" dirty="0" smtClean="0">
                <a:latin typeface="Times New Roman" pitchFamily="18" charset="0"/>
              </a:rPr>
              <a:t>，则</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3</a:t>
            </a:r>
            <a:r>
              <a:rPr lang="en-US" altLang="zh-CN" sz="2000" dirty="0" smtClean="0">
                <a:latin typeface="Times New Roman" pitchFamily="18" charset="0"/>
              </a:rPr>
              <a:t>)</a:t>
            </a:r>
            <a:r>
              <a:rPr lang="zh-CN" altLang="en-US" sz="2000" dirty="0" smtClean="0">
                <a:latin typeface="Times New Roman" pitchFamily="18" charset="0"/>
              </a:rPr>
              <a:t>由以下规则确定：</a:t>
            </a:r>
          </a:p>
          <a:p>
            <a:pPr lvl="2" eaLnBrk="1" hangingPunct="1">
              <a:lnSpc>
                <a:spcPct val="100000"/>
              </a:lnSpc>
            </a:pPr>
            <a:r>
              <a:rPr lang="zh-CN" altLang="en-US" sz="2000" i="1"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λ</a:t>
            </a:r>
            <a:r>
              <a:rPr lang="en-US" altLang="zh-CN" sz="2000" baseline="30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p>
          <a:p>
            <a:pPr lvl="2" eaLnBrk="1" hangingPunct="1">
              <a:lnSpc>
                <a:spcPct val="100000"/>
              </a:lnSpc>
            </a:pPr>
            <a:r>
              <a:rPr lang="en-US" altLang="zh-CN" sz="2000" i="1" dirty="0" smtClean="0">
                <a:latin typeface="Times New Roman" pitchFamily="18" charset="0"/>
              </a:rPr>
              <a:t>          y</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λ</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(mod </a:t>
            </a:r>
            <a:r>
              <a:rPr lang="en-US" altLang="zh-CN" sz="2000" i="1" dirty="0" smtClean="0">
                <a:latin typeface="Times New Roman" pitchFamily="18" charset="0"/>
              </a:rPr>
              <a:t>p</a:t>
            </a:r>
            <a:r>
              <a:rPr lang="en-US" altLang="zh-CN" sz="2000" dirty="0" smtClean="0">
                <a:latin typeface="Times New Roman" pitchFamily="18" charset="0"/>
              </a:rPr>
              <a:t>)</a:t>
            </a:r>
          </a:p>
          <a:p>
            <a:pPr lvl="1" eaLnBrk="1" hangingPunct="1">
              <a:lnSpc>
                <a:spcPct val="100000"/>
              </a:lnSpc>
            </a:pPr>
            <a:endParaRPr lang="en-US" altLang="zh-CN" sz="2000" dirty="0" smtClean="0">
              <a:latin typeface="Times New Roman" pitchFamily="18" charset="0"/>
            </a:endParaRPr>
          </a:p>
          <a:p>
            <a:pPr lvl="2" eaLnBrk="1" hangingPunct="1">
              <a:lnSpc>
                <a:spcPct val="100000"/>
              </a:lnSpc>
            </a:pPr>
            <a:r>
              <a:rPr lang="zh-CN" altLang="en-US" sz="2000" dirty="0" smtClean="0">
                <a:latin typeface="Times New Roman" pitchFamily="18" charset="0"/>
              </a:rPr>
              <a:t>其中  </a:t>
            </a:r>
            <a:r>
              <a:rPr lang="en-US" altLang="zh-CN" sz="2000" i="1" dirty="0" smtClean="0">
                <a:latin typeface="Times New Roman" pitchFamily="18" charset="0"/>
              </a:rPr>
              <a:t>λ</a:t>
            </a:r>
            <a:r>
              <a:rPr lang="zh-CN" altLang="en-US" sz="2000" dirty="0" smtClean="0">
                <a:latin typeface="Times New Roman" pitchFamily="18" charset="0"/>
              </a:rPr>
              <a:t>＝</a:t>
            </a:r>
          </a:p>
          <a:p>
            <a:pPr lvl="2" eaLnBrk="1" hangingPunct="1">
              <a:lnSpc>
                <a:spcPct val="100000"/>
              </a:lnSpc>
            </a:pPr>
            <a:r>
              <a:rPr lang="zh-CN" altLang="en-US" sz="1800" dirty="0" smtClean="0">
                <a:latin typeface="Times New Roman" pitchFamily="18" charset="0"/>
              </a:rPr>
              <a:t>                                               切线</a:t>
            </a:r>
            <a:endParaRPr lang="en-US" altLang="zh-CN"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08642" name="Object 4"/>
          <p:cNvGraphicFramePr>
            <a:graphicFrameLocks noChangeAspect="1"/>
          </p:cNvGraphicFramePr>
          <p:nvPr/>
        </p:nvGraphicFramePr>
        <p:xfrm>
          <a:off x="2420938" y="5357813"/>
          <a:ext cx="1541462" cy="1195387"/>
        </p:xfrm>
        <a:graphic>
          <a:graphicData uri="http://schemas.openxmlformats.org/presentationml/2006/ole">
            <p:oleObj spid="_x0000_s1008642" name="公式" r:id="rId3" imgW="1130040" imgH="876240" progId="Equation.3">
              <p:embed/>
            </p:oleObj>
          </a:graphicData>
        </a:graphic>
      </p:graphicFrame>
      <p:sp>
        <p:nvSpPr>
          <p:cNvPr id="7" name="TextBox 6"/>
          <p:cNvSpPr txBox="1"/>
          <p:nvPr/>
        </p:nvSpPr>
        <p:spPr>
          <a:xfrm>
            <a:off x="5791200" y="4572000"/>
            <a:ext cx="2971800" cy="1754326"/>
          </a:xfrm>
          <a:prstGeom prst="rect">
            <a:avLst/>
          </a:prstGeom>
          <a:solidFill>
            <a:schemeClr val="accent2"/>
          </a:solidFill>
        </p:spPr>
        <p:txBody>
          <a:bodyPr wrap="square" rtlCol="0">
            <a:spAutoFit/>
          </a:bodyPr>
          <a:lstStyle/>
          <a:p>
            <a:pPr algn="l"/>
            <a:r>
              <a:rPr lang="zh-CN" altLang="en-US" sz="1800" dirty="0" smtClean="0">
                <a:effectLst>
                  <a:outerShdw blurRad="38100" dist="38100" dir="2700000" algn="tl">
                    <a:srgbClr val="000000">
                      <a:alpha val="43137"/>
                    </a:srgbClr>
                  </a:outerShdw>
                </a:effectLst>
                <a:latin typeface="Times New Roman" pitchFamily="18" charset="0"/>
                <a:cs typeface="Times New Roman" pitchFamily="18" charset="0"/>
              </a:rPr>
              <a:t>提示：</a:t>
            </a:r>
            <a:endParaRPr lang="en-US" altLang="zh-CN" sz="18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l"/>
            <a:r>
              <a:rPr lang="zh-CN" altLang="en-US" sz="1800" dirty="0" smtClean="0">
                <a:effectLst>
                  <a:outerShdw blurRad="38100" dist="38100" dir="2700000" algn="tl">
                    <a:srgbClr val="000000">
                      <a:alpha val="43137"/>
                    </a:srgbClr>
                  </a:outerShdw>
                </a:effectLst>
                <a:latin typeface="Times New Roman" pitchFamily="18" charset="0"/>
                <a:cs typeface="Times New Roman" pitchFamily="18" charset="0"/>
              </a:rPr>
              <a:t>计算中凡是除法</a:t>
            </a:r>
            <a:r>
              <a:rPr lang="en-US" altLang="zh-CN" sz="1800" i="1" dirty="0" smtClean="0">
                <a:effectLst>
                  <a:outerShdw blurRad="38100" dist="38100" dir="2700000" algn="tl">
                    <a:srgbClr val="000000">
                      <a:alpha val="43137"/>
                    </a:srgbClr>
                  </a:outerShdw>
                </a:effectLst>
                <a:latin typeface="Times New Roman" pitchFamily="18" charset="0"/>
                <a:cs typeface="Times New Roman" pitchFamily="18" charset="0"/>
              </a:rPr>
              <a:t>b</a:t>
            </a:r>
            <a:r>
              <a:rPr lang="en-US" altLang="zh-CN" sz="18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18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zh-CN" altLang="en-US" sz="1800" dirty="0" smtClean="0">
                <a:effectLst>
                  <a:outerShdw blurRad="38100" dist="38100" dir="2700000" algn="tl">
                    <a:srgbClr val="000000">
                      <a:alpha val="43137"/>
                    </a:srgbClr>
                  </a:outerShdw>
                </a:effectLst>
                <a:latin typeface="Times New Roman" pitchFamily="18" charset="0"/>
                <a:cs typeface="Times New Roman" pitchFamily="18" charset="0"/>
              </a:rPr>
              <a:t>在约减后一定要先求</a:t>
            </a:r>
            <a:r>
              <a:rPr lang="en-US" altLang="zh-CN" sz="1800" dirty="0" smtClean="0">
                <a:effectLst>
                  <a:outerShdw blurRad="38100" dist="38100" dir="2700000" algn="tl">
                    <a:srgbClr val="000000">
                      <a:alpha val="43137"/>
                    </a:srgbClr>
                  </a:outerShdw>
                </a:effectLst>
                <a:latin typeface="Times New Roman" pitchFamily="18" charset="0"/>
                <a:cs typeface="Times New Roman" pitchFamily="18" charset="0"/>
              </a:rPr>
              <a:t>a</a:t>
            </a:r>
            <a:r>
              <a:rPr lang="zh-CN" altLang="en-US" sz="1800" dirty="0" smtClean="0">
                <a:effectLst>
                  <a:outerShdw blurRad="38100" dist="38100" dir="2700000" algn="tl">
                    <a:srgbClr val="000000">
                      <a:alpha val="43137"/>
                    </a:srgbClr>
                  </a:outerShdw>
                </a:effectLst>
                <a:latin typeface="Times New Roman" pitchFamily="18" charset="0"/>
                <a:cs typeface="Times New Roman" pitchFamily="18" charset="0"/>
              </a:rPr>
              <a:t>的逆元，再乘法</a:t>
            </a:r>
            <a:r>
              <a:rPr lang="en-US" altLang="zh-CN" sz="1800" i="1" dirty="0" smtClean="0">
                <a:effectLst>
                  <a:outerShdw blurRad="38100" dist="38100" dir="2700000" algn="tl">
                    <a:srgbClr val="000000">
                      <a:alpha val="43137"/>
                    </a:srgbClr>
                  </a:outerShdw>
                </a:effectLst>
                <a:latin typeface="Times New Roman" pitchFamily="18" charset="0"/>
                <a:cs typeface="Times New Roman" pitchFamily="18" charset="0"/>
              </a:rPr>
              <a:t>ba</a:t>
            </a:r>
            <a:r>
              <a:rPr lang="en-US" altLang="zh-CN" sz="1800" baseline="30000" dirty="0" smtClean="0">
                <a:effectLst>
                  <a:outerShdw blurRad="38100" dist="38100" dir="2700000" algn="tl">
                    <a:srgbClr val="000000">
                      <a:alpha val="43137"/>
                    </a:srgbClr>
                  </a:outerShdw>
                </a:effectLst>
                <a:latin typeface="Times New Roman" pitchFamily="18" charset="0"/>
                <a:cs typeface="Times New Roman" pitchFamily="18" charset="0"/>
              </a:rPr>
              <a:t>-1</a:t>
            </a:r>
          </a:p>
          <a:p>
            <a:pPr algn="l"/>
            <a:r>
              <a:rPr lang="zh-CN" altLang="en-US" sz="1800" dirty="0" smtClean="0">
                <a:effectLst>
                  <a:outerShdw blurRad="38100" dist="38100" dir="2700000" algn="tl">
                    <a:srgbClr val="000000">
                      <a:alpha val="43137"/>
                    </a:srgbClr>
                  </a:outerShdw>
                </a:effectLst>
                <a:latin typeface="Times New Roman" pitchFamily="18" charset="0"/>
                <a:cs typeface="Times New Roman" pitchFamily="18" charset="0"/>
              </a:rPr>
              <a:t>另外，计算点加后可带入原方程验证</a:t>
            </a:r>
            <a:endParaRPr lang="zh-CN" altLang="en-US" sz="1800" baseline="300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4.8.2 </a:t>
            </a:r>
            <a:r>
              <a:rPr lang="zh-CN" altLang="en-US" dirty="0" smtClean="0"/>
              <a:t>有限域上的椭圆曲线</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r>
              <a:rPr lang="zh-CN" altLang="en-US" sz="2000" dirty="0" smtClean="0"/>
              <a:t>公式推导示例</a:t>
            </a:r>
            <a:endParaRPr lang="en-US" altLang="zh-CN"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09666" name="Object 7"/>
          <p:cNvGraphicFramePr>
            <a:graphicFrameLocks noChangeAspect="1"/>
          </p:cNvGraphicFramePr>
          <p:nvPr/>
        </p:nvGraphicFramePr>
        <p:xfrm>
          <a:off x="457200" y="1371600"/>
          <a:ext cx="8458200" cy="4984750"/>
        </p:xfrm>
        <a:graphic>
          <a:graphicData uri="http://schemas.openxmlformats.org/presentationml/2006/ole">
            <p:oleObj spid="_x0000_s1009666" name="Visio" r:id="rId3" imgW="6085078" imgH="3754794" progId="Visio.Drawing.11">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4.8.2 </a:t>
            </a:r>
            <a:r>
              <a:rPr lang="zh-CN" altLang="en-US" dirty="0" smtClean="0"/>
              <a:t>有限域上的椭圆曲线</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r>
              <a:rPr lang="zh-CN" altLang="en-US" dirty="0" smtClean="0">
                <a:latin typeface="Times New Roman" pitchFamily="18" charset="0"/>
                <a:cs typeface="Times New Roman" pitchFamily="18" charset="0"/>
              </a:rPr>
              <a:t>倍点运算仍定义为重复加法，如</a:t>
            </a:r>
            <a:r>
              <a:rPr lang="en-US" altLang="zh-CN" dirty="0" smtClean="0">
                <a:latin typeface="Times New Roman" pitchFamily="18" charset="0"/>
                <a:cs typeface="Times New Roman" pitchFamily="18" charset="0"/>
              </a:rPr>
              <a:t>4P=P+P+P+P</a:t>
            </a:r>
          </a:p>
          <a:p>
            <a:pPr eaLnBrk="1" hangingPunct="1"/>
            <a:r>
              <a:rPr lang="zh-CN" altLang="en-US" dirty="0" smtClean="0">
                <a:latin typeface="Times New Roman" pitchFamily="18" charset="0"/>
                <a:cs typeface="Times New Roman" pitchFamily="18" charset="0"/>
              </a:rPr>
              <a:t>快速倍点运算 </a:t>
            </a:r>
            <a:r>
              <a:rPr lang="en-US" altLang="zh-CN" dirty="0" err="1" smtClean="0">
                <a:latin typeface="Times New Roman" pitchFamily="18" charset="0"/>
                <a:cs typeface="Times New Roman" pitchFamily="18" charset="0"/>
              </a:rPr>
              <a:t>kP</a:t>
            </a:r>
            <a:endParaRPr lang="en-US" altLang="zh-CN" dirty="0" smtClean="0">
              <a:latin typeface="Times New Roman" pitchFamily="18" charset="0"/>
              <a:cs typeface="Times New Roman" pitchFamily="18" charset="0"/>
            </a:endParaRPr>
          </a:p>
          <a:p>
            <a:pPr lvl="1" eaLnBrk="1" hangingPunct="1"/>
            <a:r>
              <a:rPr lang="zh-CN" altLang="en-US" dirty="0" smtClean="0">
                <a:latin typeface="Times New Roman" pitchFamily="18" charset="0"/>
                <a:cs typeface="Times New Roman" pitchFamily="18" charset="0"/>
              </a:rPr>
              <a:t>可采用类似于快速指数运算的相同算法</a:t>
            </a:r>
          </a:p>
          <a:p>
            <a:pPr lvl="1" eaLnBrk="1" hangingPunct="1"/>
            <a:r>
              <a:rPr lang="zh-CN" altLang="en-US" dirty="0" smtClean="0">
                <a:latin typeface="Times New Roman" pitchFamily="18" charset="0"/>
                <a:cs typeface="Times New Roman" pitchFamily="18" charset="0"/>
              </a:rPr>
              <a:t>即令</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i="1" baseline="-25000"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2</a:t>
            </a:r>
            <a:r>
              <a:rPr lang="en-US" altLang="zh-CN" i="1" baseline="30000"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i="1" baseline="-25000" dirty="0" smtClean="0">
                <a:latin typeface="Times New Roman" pitchFamily="18" charset="0"/>
                <a:cs typeface="Times New Roman" pitchFamily="18" charset="0"/>
              </a:rPr>
              <a:t>t</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2</a:t>
            </a:r>
            <a:r>
              <a:rPr lang="en-US" altLang="zh-CN" i="1" baseline="30000" dirty="0" smtClean="0">
                <a:latin typeface="Times New Roman" pitchFamily="18" charset="0"/>
                <a:cs typeface="Times New Roman" pitchFamily="18" charset="0"/>
              </a:rPr>
              <a:t>t</a:t>
            </a:r>
            <a:r>
              <a:rPr lang="en-US" altLang="zh-CN" baseline="30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2+</a:t>
            </a:r>
            <a:r>
              <a:rPr lang="en-US" altLang="zh-CN" i="1"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，则可写出</a:t>
            </a:r>
            <a:r>
              <a:rPr lang="en-US" altLang="zh-CN" dirty="0" smtClean="0">
                <a:solidFill>
                  <a:srgbClr val="0000FF"/>
                </a:solidFill>
                <a:latin typeface="Times New Roman" pitchFamily="18" charset="0"/>
                <a:cs typeface="Times New Roman" pitchFamily="18" charset="0"/>
              </a:rPr>
              <a:t>2</a:t>
            </a:r>
            <a:r>
              <a:rPr lang="zh-CN" altLang="en-US" dirty="0" smtClean="0">
                <a:solidFill>
                  <a:srgbClr val="0000FF"/>
                </a:solidFill>
                <a:latin typeface="Times New Roman" pitchFamily="18" charset="0"/>
                <a:cs typeface="Times New Roman" pitchFamily="18" charset="0"/>
              </a:rPr>
              <a:t>倍点和加法运算的迭代形式</a:t>
            </a:r>
          </a:p>
          <a:p>
            <a:pPr eaLnBrk="1" hangingPunct="1"/>
            <a:r>
              <a:rPr lang="en-US" altLang="zh-CN" i="1" dirty="0" err="1" smtClean="0">
                <a:latin typeface="Times New Roman" pitchFamily="18" charset="0"/>
                <a:cs typeface="Times New Roman" pitchFamily="18" charset="0"/>
              </a:rPr>
              <a:t>E</a:t>
            </a:r>
            <a:r>
              <a:rPr lang="en-US" altLang="zh-CN" i="1" baseline="-25000" dirty="0" err="1"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是一个</a:t>
            </a:r>
            <a:r>
              <a:rPr lang="en-US" altLang="zh-CN" dirty="0" smtClean="0">
                <a:latin typeface="Times New Roman" pitchFamily="18" charset="0"/>
                <a:cs typeface="Times New Roman" pitchFamily="18" charset="0"/>
              </a:rPr>
              <a:t>Abel</a:t>
            </a:r>
            <a:r>
              <a:rPr lang="zh-CN" altLang="en-US" dirty="0" smtClean="0">
                <a:latin typeface="Times New Roman" pitchFamily="18" charset="0"/>
                <a:cs typeface="Times New Roman" pitchFamily="18" charset="0"/>
              </a:rPr>
              <a:t>群</a:t>
            </a:r>
          </a:p>
          <a:p>
            <a:pPr lvl="1" eaLnBrk="1" hangingPunct="1"/>
            <a:r>
              <a:rPr lang="zh-CN" altLang="en-US" dirty="0" smtClean="0">
                <a:latin typeface="Times New Roman" pitchFamily="18" charset="0"/>
                <a:cs typeface="Times New Roman" pitchFamily="18" charset="0"/>
              </a:rPr>
              <a:t>对一般的</a:t>
            </a:r>
            <a:r>
              <a:rPr lang="en-US" altLang="zh-CN" i="1" dirty="0" err="1" smtClean="0">
                <a:latin typeface="Times New Roman" pitchFamily="18" charset="0"/>
                <a:cs typeface="Times New Roman" pitchFamily="18" charset="0"/>
              </a:rPr>
              <a:t>E</a:t>
            </a:r>
            <a:r>
              <a:rPr lang="en-US" altLang="zh-CN" i="1" baseline="-25000" dirty="0" err="1"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，可证其上的</a:t>
            </a:r>
            <a:r>
              <a:rPr lang="zh-CN" altLang="en-US" dirty="0" smtClean="0">
                <a:solidFill>
                  <a:srgbClr val="0000FF"/>
                </a:solidFill>
                <a:latin typeface="Times New Roman" pitchFamily="18" charset="0"/>
                <a:cs typeface="Times New Roman" pitchFamily="18" charset="0"/>
              </a:rPr>
              <a:t>加法运算是封闭的</a:t>
            </a:r>
            <a:r>
              <a:rPr lang="zh-CN" altLang="en-US" dirty="0" smtClean="0">
                <a:latin typeface="Times New Roman" pitchFamily="18" charset="0"/>
                <a:cs typeface="Times New Roman" pitchFamily="18" charset="0"/>
              </a:rPr>
              <a:t>、满足</a:t>
            </a:r>
            <a:r>
              <a:rPr lang="zh-CN" altLang="en-US" dirty="0" smtClean="0">
                <a:solidFill>
                  <a:srgbClr val="0000FF"/>
                </a:solidFill>
                <a:latin typeface="Times New Roman" pitchFamily="18" charset="0"/>
                <a:cs typeface="Times New Roman" pitchFamily="18" charset="0"/>
              </a:rPr>
              <a:t>交换律</a:t>
            </a:r>
            <a:r>
              <a:rPr lang="zh-CN" altLang="en-US" dirty="0" smtClean="0">
                <a:latin typeface="Times New Roman" pitchFamily="18" charset="0"/>
                <a:cs typeface="Times New Roman" pitchFamily="18" charset="0"/>
              </a:rPr>
              <a:t>，同样还能证明其上的加法</a:t>
            </a:r>
            <a:r>
              <a:rPr lang="zh-CN" altLang="en-US" dirty="0" smtClean="0">
                <a:solidFill>
                  <a:srgbClr val="0000FF"/>
                </a:solidFill>
                <a:latin typeface="Times New Roman" pitchFamily="18" charset="0"/>
                <a:cs typeface="Times New Roman" pitchFamily="18" charset="0"/>
              </a:rPr>
              <a:t>逆元</a:t>
            </a:r>
            <a:r>
              <a:rPr lang="zh-CN" altLang="en-US" dirty="0" smtClean="0">
                <a:latin typeface="Times New Roman" pitchFamily="18" charset="0"/>
                <a:cs typeface="Times New Roman" pitchFamily="18" charset="0"/>
              </a:rPr>
              <a:t>运算也是封闭的，</a:t>
            </a:r>
            <a:r>
              <a:rPr lang="zh-CN" altLang="en-US" dirty="0" smtClean="0">
                <a:solidFill>
                  <a:srgbClr val="0000FF"/>
                </a:solidFill>
                <a:latin typeface="Times New Roman" pitchFamily="18" charset="0"/>
                <a:cs typeface="Times New Roman" pitchFamily="18" charset="0"/>
              </a:rPr>
              <a:t>有单位元</a:t>
            </a:r>
            <a:r>
              <a:rPr lang="en-US" altLang="zh-CN" i="1" dirty="0" smtClean="0">
                <a:solidFill>
                  <a:srgbClr val="0000FF"/>
                </a:solidFill>
                <a:latin typeface="Times New Roman" pitchFamily="18" charset="0"/>
                <a:cs typeface="Times New Roman" pitchFamily="18" charset="0"/>
              </a:rPr>
              <a:t>O</a:t>
            </a:r>
            <a:r>
              <a:rPr lang="zh-CN" altLang="en-US" dirty="0" smtClean="0">
                <a:latin typeface="Times New Roman" pitchFamily="18" charset="0"/>
                <a:cs typeface="Times New Roman" pitchFamily="18" charset="0"/>
              </a:rPr>
              <a:t>，所以</a:t>
            </a:r>
            <a:r>
              <a:rPr lang="en-US" altLang="zh-CN" i="1" dirty="0" err="1" smtClean="0">
                <a:latin typeface="Times New Roman" pitchFamily="18" charset="0"/>
                <a:cs typeface="Times New Roman" pitchFamily="18" charset="0"/>
              </a:rPr>
              <a:t>E</a:t>
            </a:r>
            <a:r>
              <a:rPr lang="en-US" altLang="zh-CN" i="1" baseline="-25000" dirty="0" err="1"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a</a:t>
            </a:r>
            <a:r>
              <a:rPr lang="en-US" altLang="zh-CN" dirty="0" err="1"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是一个</a:t>
            </a:r>
            <a:r>
              <a:rPr lang="en-US" altLang="zh-CN" dirty="0" smtClean="0">
                <a:latin typeface="Times New Roman" pitchFamily="18" charset="0"/>
                <a:cs typeface="Times New Roman" pitchFamily="18" charset="0"/>
              </a:rPr>
              <a:t>Abel</a:t>
            </a:r>
            <a:r>
              <a:rPr lang="zh-CN" altLang="en-US" dirty="0" smtClean="0">
                <a:latin typeface="Times New Roman" pitchFamily="18" charset="0"/>
                <a:cs typeface="Times New Roman" pitchFamily="18" charset="0"/>
              </a:rPr>
              <a:t>群</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公钥密码常用知识和算法</a:t>
            </a:r>
            <a:endParaRPr lang="zh-CN" altLang="en-US" dirty="0"/>
          </a:p>
        </p:txBody>
      </p:sp>
      <p:sp>
        <p:nvSpPr>
          <p:cNvPr id="3" name="内容占位符 2"/>
          <p:cNvSpPr>
            <a:spLocks noGrp="1"/>
          </p:cNvSpPr>
          <p:nvPr>
            <p:ph idx="1"/>
          </p:nvPr>
        </p:nvSpPr>
        <p:spPr>
          <a:xfrm>
            <a:off x="457200" y="990600"/>
            <a:ext cx="8153400" cy="5486400"/>
          </a:xfrm>
        </p:spPr>
        <p:txBody>
          <a:bodyPr/>
          <a:lstStyle/>
          <a:p>
            <a:pPr algn="just" eaLnBrk="1" hangingPunct="1">
              <a:lnSpc>
                <a:spcPct val="100000"/>
              </a:lnSpc>
            </a:pPr>
            <a:r>
              <a:rPr lang="zh-CN" altLang="en-US" dirty="0" smtClean="0">
                <a:latin typeface="Times New Roman" pitchFamily="18" charset="0"/>
                <a:cs typeface="Times New Roman" pitchFamily="18" charset="0"/>
              </a:rPr>
              <a:t>蒙哥马利模乘算法计算</a:t>
            </a:r>
            <a:r>
              <a:rPr lang="en-US" altLang="zh-CN" i="1" dirty="0" smtClean="0">
                <a:latin typeface="Times New Roman" pitchFamily="18" charset="0"/>
                <a:cs typeface="Times New Roman" pitchFamily="18" charset="0"/>
              </a:rPr>
              <a:t>Z</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XYR</a:t>
            </a:r>
            <a:r>
              <a:rPr lang="en-US" altLang="zh-CN" baseline="30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 mod </a:t>
            </a:r>
            <a:r>
              <a:rPr lang="en-US" altLang="zh-CN" i="1" dirty="0" smtClean="0">
                <a:latin typeface="Times New Roman" pitchFamily="18" charset="0"/>
                <a:cs typeface="Times New Roman" pitchFamily="18" charset="0"/>
              </a:rPr>
              <a:t>M</a:t>
            </a:r>
          </a:p>
          <a:p>
            <a:pPr algn="just" eaLnBrk="1" hangingPunct="1">
              <a:lnSpc>
                <a:spcPct val="100000"/>
              </a:lnSpc>
            </a:pPr>
            <a:r>
              <a:rPr lang="zh-CN" altLang="en-US" sz="2000" dirty="0" smtClean="0">
                <a:latin typeface="Times New Roman" pitchFamily="18" charset="0"/>
                <a:cs typeface="Times New Roman" pitchFamily="18" charset="0"/>
              </a:rPr>
              <a:t>输入</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i="1" baseline="-25000" dirty="0" smtClean="0">
                <a:latin typeface="Times New Roman" pitchFamily="18" charset="0"/>
                <a:cs typeface="Times New Roman" pitchFamily="18" charset="0"/>
              </a:rPr>
              <a:t>Nw</a:t>
            </a:r>
            <a:r>
              <a:rPr lang="en-US" altLang="zh-CN" sz="2000" baseline="-25000" dirty="0" smtClean="0">
                <a:latin typeface="Times New Roman" pitchFamily="18" charset="0"/>
                <a:cs typeface="Times New Roman" pitchFamily="18" charset="0"/>
              </a:rPr>
              <a:t>-1 </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baseline="-25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Y</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Y</a:t>
            </a:r>
            <a:r>
              <a:rPr lang="en-US" altLang="zh-CN" sz="2000" i="1" baseline="-25000" dirty="0" smtClean="0">
                <a:latin typeface="Times New Roman" pitchFamily="18" charset="0"/>
                <a:cs typeface="Times New Roman" pitchFamily="18" charset="0"/>
              </a:rPr>
              <a:t>Nw</a:t>
            </a:r>
            <a:r>
              <a:rPr lang="en-US" altLang="zh-CN" sz="2000" baseline="-25000" dirty="0" smtClean="0">
                <a:latin typeface="Times New Roman" pitchFamily="18" charset="0"/>
                <a:cs typeface="Times New Roman" pitchFamily="18" charset="0"/>
              </a:rPr>
              <a:t>-1 </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baseline="-25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i="1" baseline="-25000" dirty="0" smtClean="0">
                <a:latin typeface="Times New Roman" pitchFamily="18" charset="0"/>
                <a:cs typeface="Times New Roman" pitchFamily="18" charset="0"/>
              </a:rPr>
              <a:t>Nw</a:t>
            </a:r>
            <a:r>
              <a:rPr lang="en-US" altLang="zh-CN" sz="2000" baseline="-25000" dirty="0" smtClean="0">
                <a:latin typeface="Times New Roman" pitchFamily="18" charset="0"/>
                <a:cs typeface="Times New Roman" pitchFamily="18" charset="0"/>
              </a:rPr>
              <a:t>-1 </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i="1" baseline="-25000"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a:t>
            </a:r>
            <a:r>
              <a:rPr lang="en-US" altLang="zh-CN" sz="2000" baseline="30000" dirty="0" smtClean="0">
                <a:latin typeface="Times New Roman" pitchFamily="18" charset="0"/>
                <a:cs typeface="Times New Roman" pitchFamily="18" charset="0"/>
              </a:rPr>
              <a:t>-1 </a:t>
            </a:r>
            <a:r>
              <a:rPr lang="en-US" altLang="zh-CN" sz="2000" dirty="0" smtClean="0">
                <a:latin typeface="Times New Roman" pitchFamily="18" charset="0"/>
                <a:cs typeface="Times New Roman" pitchFamily="18" charset="0"/>
              </a:rPr>
              <a:t>mod </a:t>
            </a:r>
            <a:r>
              <a:rPr lang="en-US" altLang="zh-CN" sz="2000" i="1" dirty="0" smtClean="0">
                <a:latin typeface="Times New Roman" pitchFamily="18" charset="0"/>
                <a:cs typeface="Times New Roman" pitchFamily="18" charset="0"/>
              </a:rPr>
              <a:t>r</a:t>
            </a:r>
            <a:r>
              <a:rPr lang="zh-CN" altLang="en-US"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，其中</a:t>
            </a:r>
            <a:r>
              <a:rPr lang="en-US" altLang="zh-CN" sz="2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X</a:t>
            </a:r>
            <a:r>
              <a:rPr lang="en-US" altLang="zh-CN" sz="2000" dirty="0" smtClean="0">
                <a:latin typeface="Times New Roman" pitchFamily="18" charset="0"/>
                <a:cs typeface="Times New Roman" pitchFamily="18" charset="0"/>
                <a:sym typeface="Symbol"/>
              </a:rPr>
              <a:t>, </a:t>
            </a:r>
            <a:r>
              <a:rPr lang="en-US" altLang="zh-CN" sz="2000" i="1" dirty="0" smtClean="0">
                <a:latin typeface="Times New Roman" pitchFamily="18" charset="0"/>
                <a:cs typeface="Times New Roman" pitchFamily="18" charset="0"/>
                <a:sym typeface="Symbol"/>
              </a:rPr>
              <a:t>Y</a:t>
            </a:r>
            <a:r>
              <a:rPr lang="en-US" altLang="zh-CN" sz="2000" dirty="0" smtClean="0">
                <a:latin typeface="Times New Roman" pitchFamily="18" charset="0"/>
                <a:cs typeface="Times New Roman" pitchFamily="18" charset="0"/>
                <a:sym typeface="Symbol"/>
              </a:rPr>
              <a:t> </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M</a:t>
            </a:r>
            <a:r>
              <a:rPr lang="zh-CN" altLang="en-US" sz="2000" dirty="0" smtClean="0">
                <a:latin typeface="Times New Roman" pitchFamily="18" charset="0"/>
                <a:cs typeface="Times New Roman" pitchFamily="18" charset="0"/>
                <a:sym typeface="Symbol"/>
              </a:rPr>
              <a:t>，</a:t>
            </a:r>
            <a:r>
              <a:rPr lang="en-US" altLang="zh-CN" sz="2000" dirty="0" smtClean="0">
                <a:latin typeface="Times New Roman" pitchFamily="18" charset="0"/>
                <a:cs typeface="Times New Roman" pitchFamily="18" charset="0"/>
                <a:sym typeface="Symbol"/>
              </a:rPr>
              <a:t>2</a:t>
            </a:r>
            <a:r>
              <a:rPr lang="en-US" altLang="zh-CN" sz="2000" i="1" baseline="30000" dirty="0" smtClean="0">
                <a:latin typeface="Times New Roman" pitchFamily="18" charset="0"/>
                <a:cs typeface="Times New Roman" pitchFamily="18" charset="0"/>
                <a:sym typeface="Symbol"/>
              </a:rPr>
              <a:t>N</a:t>
            </a:r>
            <a:r>
              <a:rPr lang="en-US" altLang="zh-CN" sz="2000" baseline="30000" dirty="0" smtClean="0">
                <a:latin typeface="Times New Roman" pitchFamily="18" charset="0"/>
                <a:cs typeface="Times New Roman" pitchFamily="18" charset="0"/>
                <a:sym typeface="Symbol"/>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M</a:t>
            </a:r>
            <a:r>
              <a:rPr lang="en-US" altLang="zh-CN" sz="2000" dirty="0" smtClean="0">
                <a:latin typeface="Times New Roman" pitchFamily="18" charset="0"/>
                <a:cs typeface="Times New Roman" pitchFamily="18" charset="0"/>
                <a:sym typeface="Symbol"/>
              </a:rPr>
              <a:t>2</a:t>
            </a:r>
            <a:r>
              <a:rPr lang="en-US" altLang="zh-CN" sz="2000" i="1" baseline="30000" dirty="0" smtClean="0">
                <a:latin typeface="Times New Roman" pitchFamily="18" charset="0"/>
                <a:cs typeface="Times New Roman" pitchFamily="18" charset="0"/>
                <a:sym typeface="Symbol"/>
              </a:rPr>
              <a:t>N</a:t>
            </a:r>
            <a:r>
              <a:rPr lang="zh-CN" altLang="en-US"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 r </a:t>
            </a:r>
            <a:r>
              <a:rPr lang="en-US" altLang="zh-CN" sz="2000" dirty="0" smtClean="0">
                <a:latin typeface="Times New Roman" pitchFamily="18" charset="0"/>
                <a:cs typeface="Times New Roman" pitchFamily="18" charset="0"/>
                <a:sym typeface="Symbol"/>
              </a:rPr>
              <a:t>=2</a:t>
            </a:r>
            <a:r>
              <a:rPr lang="en-US" altLang="zh-CN" sz="2000" i="1" baseline="30000" dirty="0" smtClean="0">
                <a:latin typeface="Times New Roman" pitchFamily="18" charset="0"/>
                <a:cs typeface="Times New Roman" pitchFamily="18" charset="0"/>
                <a:sym typeface="Symbol"/>
              </a:rPr>
              <a:t>w</a:t>
            </a:r>
            <a:r>
              <a:rPr lang="zh-CN" altLang="en-US" sz="2000" dirty="0"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sym typeface="Symbol"/>
              </a:rPr>
              <a:t>gcd</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M</a:t>
            </a:r>
            <a:r>
              <a:rPr lang="en-US" altLang="zh-CN" sz="2000" dirty="0" smtClean="0">
                <a:latin typeface="Times New Roman" pitchFamily="18" charset="0"/>
                <a:cs typeface="Times New Roman" pitchFamily="18" charset="0"/>
                <a:sym typeface="Symbol"/>
              </a:rPr>
              <a:t>, </a:t>
            </a:r>
            <a:r>
              <a:rPr lang="en-US" altLang="zh-CN" sz="2000" i="1" dirty="0" smtClean="0">
                <a:latin typeface="Times New Roman" pitchFamily="18" charset="0"/>
                <a:cs typeface="Times New Roman" pitchFamily="18" charset="0"/>
                <a:sym typeface="Symbol"/>
              </a:rPr>
              <a:t>r</a:t>
            </a:r>
            <a:r>
              <a:rPr lang="en-US" altLang="zh-CN" sz="2000" dirty="0" smtClean="0">
                <a:latin typeface="Times New Roman" pitchFamily="18" charset="0"/>
                <a:cs typeface="Times New Roman" pitchFamily="18" charset="0"/>
                <a:sym typeface="Symbol"/>
              </a:rPr>
              <a:t>)=1</a:t>
            </a:r>
            <a:r>
              <a:rPr lang="zh-CN" altLang="en-US" sz="2000" dirty="0" smtClean="0">
                <a:latin typeface="Times New Roman" pitchFamily="18" charset="0"/>
                <a:cs typeface="Times New Roman" pitchFamily="18" charset="0"/>
                <a:sym typeface="Symbol"/>
              </a:rPr>
              <a:t>，</a:t>
            </a:r>
            <a:r>
              <a:rPr lang="en-US" altLang="zh-CN" sz="2000" i="1" dirty="0" err="1" smtClean="0">
                <a:latin typeface="Times New Roman" pitchFamily="18" charset="0"/>
                <a:cs typeface="Times New Roman" pitchFamily="18" charset="0"/>
                <a:sym typeface="Symbol"/>
              </a:rPr>
              <a:t>Nw</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N</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sym typeface="Symbol"/>
              </a:rPr>
              <a:t>w</a:t>
            </a:r>
            <a:r>
              <a:rPr lang="en-US" altLang="zh-CN" sz="2000" dirty="0" smtClean="0">
                <a:latin typeface="Times New Roman" pitchFamily="18" charset="0"/>
                <a:cs typeface="Times New Roman" pitchFamily="18" charset="0"/>
                <a:sym typeface="Symbol"/>
              </a:rPr>
              <a:t></a:t>
            </a:r>
            <a:endParaRPr lang="en-US" altLang="zh-CN" sz="20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公钥密码常用知识和算法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3"/>
          <p:cNvPicPr>
            <a:picLocks noChangeAspect="1" noChangeArrowheads="1"/>
          </p:cNvPicPr>
          <p:nvPr/>
        </p:nvPicPr>
        <p:blipFill>
          <a:blip r:embed="rId2" cstate="print"/>
          <a:srcRect t="20365" r="58559"/>
          <a:stretch>
            <a:fillRect/>
          </a:stretch>
        </p:blipFill>
        <p:spPr bwMode="auto">
          <a:xfrm>
            <a:off x="838200" y="2590800"/>
            <a:ext cx="3505200" cy="29797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4.8.3 </a:t>
            </a:r>
            <a:r>
              <a:rPr lang="zh-CN" altLang="en-US" dirty="0" smtClean="0"/>
              <a:t>椭圆曲线上的点数</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r>
              <a:rPr lang="zh-CN" altLang="en-US" sz="2400" dirty="0" smtClean="0">
                <a:latin typeface="Times New Roman" pitchFamily="18" charset="0"/>
              </a:rPr>
              <a:t>一条椭圆曲线</a:t>
            </a:r>
            <a:r>
              <a:rPr lang="en-US" altLang="zh-CN" sz="2400" i="1" dirty="0" err="1" smtClean="0">
                <a:latin typeface="Times New Roman" pitchFamily="18" charset="0"/>
              </a:rPr>
              <a:t>E</a:t>
            </a:r>
            <a:r>
              <a:rPr lang="en-US" altLang="zh-CN" sz="2400" i="1" baseline="-25000" dirty="0" err="1" smtClean="0">
                <a:latin typeface="Times New Roman" pitchFamily="18" charset="0"/>
              </a:rPr>
              <a:t>p</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en-US" altLang="zh-CN" sz="2400" dirty="0" smtClean="0">
                <a:latin typeface="Times New Roman" pitchFamily="18" charset="0"/>
              </a:rPr>
              <a:t>)</a:t>
            </a:r>
            <a:r>
              <a:rPr lang="zh-CN" altLang="en-US" sz="2400" dirty="0" smtClean="0">
                <a:latin typeface="Times New Roman" pitchFamily="18" charset="0"/>
              </a:rPr>
              <a:t>（含无穷远点</a:t>
            </a:r>
            <a:r>
              <a:rPr lang="en-US" altLang="zh-CN" sz="2400" i="1" dirty="0" smtClean="0">
                <a:latin typeface="Times New Roman" pitchFamily="18" charset="0"/>
              </a:rPr>
              <a:t>O</a:t>
            </a:r>
            <a:r>
              <a:rPr lang="en-US" altLang="zh-CN" sz="2400" dirty="0" smtClean="0">
                <a:latin typeface="Times New Roman" pitchFamily="18" charset="0"/>
              </a:rPr>
              <a:t>)</a:t>
            </a:r>
            <a:r>
              <a:rPr lang="zh-CN" altLang="en-US" sz="2400" dirty="0" smtClean="0">
                <a:latin typeface="Times New Roman" pitchFamily="18" charset="0"/>
              </a:rPr>
              <a:t>的总点数关系到运算群的规模，即建立的密码系统的安全性，有以下定理：</a:t>
            </a:r>
          </a:p>
          <a:p>
            <a:pPr eaLnBrk="1" hangingPunct="1"/>
            <a:r>
              <a:rPr lang="zh-CN" altLang="en-US" sz="2400" dirty="0" smtClean="0">
                <a:latin typeface="Times New Roman" pitchFamily="18" charset="0"/>
              </a:rPr>
              <a:t>定理</a:t>
            </a:r>
            <a:r>
              <a:rPr lang="en-US" altLang="zh-CN" sz="2400" dirty="0" smtClean="0">
                <a:latin typeface="Times New Roman" pitchFamily="18" charset="0"/>
              </a:rPr>
              <a:t>4-13 GF(p)</a:t>
            </a:r>
            <a:r>
              <a:rPr lang="zh-CN" altLang="en-US" sz="2400" dirty="0" smtClean="0">
                <a:latin typeface="Times New Roman" pitchFamily="18" charset="0"/>
              </a:rPr>
              <a:t>上的椭圆曲线</a:t>
            </a:r>
            <a:r>
              <a:rPr lang="en-US" altLang="zh-CN" sz="2400" i="1" dirty="0" smtClean="0">
                <a:latin typeface="Times New Roman" pitchFamily="18" charset="0"/>
              </a:rPr>
              <a:t>y</a:t>
            </a:r>
            <a:r>
              <a:rPr lang="en-US" altLang="zh-CN" sz="2400" baseline="30000" dirty="0" smtClean="0">
                <a:latin typeface="Times New Roman" pitchFamily="18" charset="0"/>
              </a:rPr>
              <a:t>2</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30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ax</a:t>
            </a:r>
            <a:r>
              <a:rPr lang="en-US" altLang="zh-CN" sz="2400" dirty="0" smtClean="0">
                <a:latin typeface="Times New Roman" pitchFamily="18" charset="0"/>
              </a:rPr>
              <a:t>+</a:t>
            </a:r>
            <a:r>
              <a:rPr lang="en-US" altLang="zh-CN" sz="2400" i="1" dirty="0" smtClean="0">
                <a:latin typeface="Times New Roman" pitchFamily="18" charset="0"/>
              </a:rPr>
              <a:t>b</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dirty="0" err="1" smtClean="0">
                <a:latin typeface="Times New Roman" pitchFamily="18" charset="0"/>
              </a:rPr>
              <a:t>,</a:t>
            </a:r>
            <a:r>
              <a:rPr lang="en-US" altLang="zh-CN" sz="2400" i="1" dirty="0" err="1" smtClean="0">
                <a:latin typeface="Times New Roman" pitchFamily="18" charset="0"/>
              </a:rPr>
              <a:t>b</a:t>
            </a:r>
            <a:r>
              <a:rPr lang="en-US" altLang="zh-CN" sz="2400" dirty="0" err="1" smtClean="0">
                <a:latin typeface="Times New Roman" pitchFamily="18" charset="0"/>
                <a:sym typeface="Symbol" pitchFamily="18" charset="2"/>
              </a:rPr>
              <a:t></a:t>
            </a:r>
            <a:r>
              <a:rPr lang="en-US" altLang="zh-CN" sz="2400" dirty="0" err="1" smtClean="0">
                <a:latin typeface="Times New Roman" pitchFamily="18" charset="0"/>
              </a:rPr>
              <a:t>GF</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 4</a:t>
            </a:r>
            <a:r>
              <a:rPr lang="en-US" altLang="zh-CN" sz="2400" i="1" dirty="0" smtClean="0">
                <a:latin typeface="Times New Roman" pitchFamily="18" charset="0"/>
              </a:rPr>
              <a:t>a</a:t>
            </a:r>
            <a:r>
              <a:rPr lang="en-US" altLang="zh-CN" sz="2400" baseline="30000" dirty="0" smtClean="0">
                <a:latin typeface="Times New Roman" pitchFamily="18" charset="0"/>
              </a:rPr>
              <a:t>3</a:t>
            </a:r>
            <a:r>
              <a:rPr lang="en-US" altLang="zh-CN" sz="2400" dirty="0" smtClean="0">
                <a:latin typeface="Times New Roman" pitchFamily="18" charset="0"/>
              </a:rPr>
              <a:t>+27</a:t>
            </a:r>
            <a:r>
              <a:rPr lang="en-US" altLang="zh-CN" sz="2400" i="1" dirty="0" smtClean="0">
                <a:latin typeface="Times New Roman" pitchFamily="18" charset="0"/>
              </a:rPr>
              <a:t>b</a:t>
            </a:r>
            <a:r>
              <a:rPr lang="en-US" altLang="zh-CN" sz="2400" baseline="30000" dirty="0" smtClean="0">
                <a:latin typeface="Times New Roman" pitchFamily="18" charset="0"/>
              </a:rPr>
              <a:t>2</a:t>
            </a:r>
            <a:r>
              <a:rPr lang="en-US" altLang="zh-CN" sz="2400" dirty="0" smtClean="0">
                <a:latin typeface="Times New Roman" pitchFamily="18" charset="0"/>
              </a:rPr>
              <a:t>(mod </a:t>
            </a:r>
            <a:r>
              <a:rPr lang="en-US" altLang="zh-CN" sz="2400" i="1" dirty="0" smtClean="0">
                <a:latin typeface="Times New Roman" pitchFamily="18" charset="0"/>
              </a:rPr>
              <a:t>p</a:t>
            </a:r>
            <a:r>
              <a:rPr lang="en-US" altLang="zh-CN" sz="2400" dirty="0" smtClean="0">
                <a:latin typeface="Times New Roman" pitchFamily="18" charset="0"/>
              </a:rPr>
              <a:t>)≠0)</a:t>
            </a:r>
            <a:r>
              <a:rPr lang="zh-CN" altLang="en-US" sz="2400" dirty="0" smtClean="0">
                <a:latin typeface="Times New Roman" pitchFamily="18" charset="0"/>
              </a:rPr>
              <a:t>在第一象限中的整数点加无穷远点</a:t>
            </a:r>
            <a:r>
              <a:rPr lang="en-US" altLang="zh-CN" sz="2400" i="1" dirty="0" smtClean="0">
                <a:latin typeface="Times New Roman" pitchFamily="18" charset="0"/>
              </a:rPr>
              <a:t>O</a:t>
            </a:r>
            <a:r>
              <a:rPr lang="zh-CN" altLang="en-US" sz="2400" dirty="0" smtClean="0">
                <a:latin typeface="Times New Roman" pitchFamily="18" charset="0"/>
              </a:rPr>
              <a:t>共有</a:t>
            </a:r>
          </a:p>
          <a:p>
            <a:pPr lvl="1" eaLnBrk="1" hangingPunct="1"/>
            <a:r>
              <a:rPr lang="en-US" altLang="zh-CN" sz="2000" dirty="0" smtClean="0">
                <a:latin typeface="Times New Roman" pitchFamily="18" charset="0"/>
              </a:rPr>
              <a:t>1+</a:t>
            </a:r>
            <a:r>
              <a:rPr lang="en-US" altLang="zh-CN" sz="2000" i="1" dirty="0" smtClean="0">
                <a:latin typeface="Times New Roman" pitchFamily="18" charset="0"/>
              </a:rPr>
              <a:t>p</a:t>
            </a:r>
            <a:r>
              <a:rPr lang="en-US" altLang="zh-CN" sz="2000" dirty="0" smtClean="0">
                <a:latin typeface="Times New Roman" pitchFamily="18" charset="0"/>
              </a:rPr>
              <a:t>+                            = 1+</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个，其中                     是</a:t>
            </a:r>
            <a:r>
              <a:rPr lang="en-US" altLang="zh-CN" sz="2000" dirty="0" smtClean="0">
                <a:latin typeface="Times New Roman" pitchFamily="18" charset="0"/>
                <a:sym typeface="Symbol" pitchFamily="18" charset="2"/>
              </a:rPr>
              <a:t>Legendre</a:t>
            </a:r>
            <a:r>
              <a:rPr lang="zh-CN" altLang="en-US" sz="2000" dirty="0" smtClean="0">
                <a:latin typeface="Times New Roman" pitchFamily="18" charset="0"/>
                <a:sym typeface="Symbol" pitchFamily="18" charset="2"/>
              </a:rPr>
              <a:t>符号</a:t>
            </a:r>
          </a:p>
          <a:p>
            <a:pPr lvl="1" eaLnBrk="1" hangingPunct="1"/>
            <a:r>
              <a:rPr lang="zh-CN" altLang="en-US" sz="2000" dirty="0" smtClean="0">
                <a:latin typeface="Times New Roman" pitchFamily="18" charset="0"/>
                <a:sym typeface="Symbol" pitchFamily="18" charset="2"/>
              </a:rPr>
              <a:t>定理中的由以下定理给出</a:t>
            </a:r>
          </a:p>
          <a:p>
            <a:pPr eaLnBrk="1" hangingPunct="1"/>
            <a:r>
              <a:rPr lang="zh-CN" altLang="en-US" sz="2400" dirty="0" smtClean="0">
                <a:latin typeface="Times New Roman" pitchFamily="18" charset="0"/>
                <a:sym typeface="Symbol" pitchFamily="18" charset="2"/>
              </a:rPr>
              <a:t>定理</a:t>
            </a:r>
            <a:r>
              <a:rPr lang="en-US" altLang="zh-CN" sz="2400" dirty="0" smtClean="0">
                <a:latin typeface="Times New Roman" pitchFamily="18" charset="0"/>
                <a:sym typeface="Symbol" pitchFamily="18" charset="2"/>
              </a:rPr>
              <a:t>4-14(</a:t>
            </a:r>
            <a:r>
              <a:rPr lang="en-US" altLang="zh-CN" sz="2400" dirty="0" err="1" smtClean="0">
                <a:latin typeface="Times New Roman" pitchFamily="18" charset="0"/>
                <a:sym typeface="Symbol" pitchFamily="18" charset="2"/>
              </a:rPr>
              <a:t>Hasse</a:t>
            </a:r>
            <a:r>
              <a:rPr lang="zh-CN" altLang="en-US" sz="2400" dirty="0" smtClean="0">
                <a:latin typeface="Times New Roman" pitchFamily="18" charset="0"/>
                <a:sym typeface="Symbol" pitchFamily="18" charset="2"/>
              </a:rPr>
              <a:t>定理</a:t>
            </a:r>
            <a:r>
              <a:rPr lang="en-US" altLang="zh-CN" sz="2400" dirty="0" smtClean="0">
                <a:latin typeface="Times New Roman" pitchFamily="18" charset="0"/>
                <a:sym typeface="Symbol" pitchFamily="18" charset="2"/>
              </a:rPr>
              <a:t>) </a:t>
            </a:r>
          </a:p>
          <a:p>
            <a:pPr lvl="1" eaLnBrk="1" hangingPunct="1"/>
            <a:r>
              <a:rPr lang="en-US" altLang="zh-CN" sz="2000" dirty="0" smtClean="0">
                <a:latin typeface="Times New Roman" pitchFamily="18" charset="0"/>
                <a:sym typeface="Symbol" pitchFamily="18" charset="2"/>
              </a:rPr>
              <a:t>|  |</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0690" name="Object 6"/>
          <p:cNvGraphicFramePr>
            <a:graphicFrameLocks noChangeAspect="1"/>
          </p:cNvGraphicFramePr>
          <p:nvPr/>
        </p:nvGraphicFramePr>
        <p:xfrm>
          <a:off x="5332412" y="2893385"/>
          <a:ext cx="1296988" cy="694365"/>
        </p:xfrm>
        <a:graphic>
          <a:graphicData uri="http://schemas.openxmlformats.org/presentationml/2006/ole">
            <p:oleObj spid="_x0000_s1010690" name="公式" r:id="rId3" imgW="901440" imgH="482400" progId="Equation.3">
              <p:embed/>
            </p:oleObj>
          </a:graphicData>
        </a:graphic>
      </p:graphicFrame>
      <p:graphicFrame>
        <p:nvGraphicFramePr>
          <p:cNvPr id="1010691" name="Object 4"/>
          <p:cNvGraphicFramePr>
            <a:graphicFrameLocks noChangeAspect="1"/>
          </p:cNvGraphicFramePr>
          <p:nvPr/>
        </p:nvGraphicFramePr>
        <p:xfrm>
          <a:off x="1482725" y="2895601"/>
          <a:ext cx="1881468" cy="706438"/>
        </p:xfrm>
        <a:graphic>
          <a:graphicData uri="http://schemas.openxmlformats.org/presentationml/2006/ole">
            <p:oleObj spid="_x0000_s1010691" name="公式" r:id="rId4" imgW="1295280" imgH="482400" progId="Equation.3">
              <p:embed/>
            </p:oleObj>
          </a:graphicData>
        </a:graphic>
      </p:graphicFrame>
      <p:graphicFrame>
        <p:nvGraphicFramePr>
          <p:cNvPr id="1010692" name="Object 8"/>
          <p:cNvGraphicFramePr>
            <a:graphicFrameLocks noChangeAspect="1"/>
          </p:cNvGraphicFramePr>
          <p:nvPr/>
        </p:nvGraphicFramePr>
        <p:xfrm>
          <a:off x="1627187" y="4730750"/>
          <a:ext cx="506413" cy="374650"/>
        </p:xfrm>
        <a:graphic>
          <a:graphicData uri="http://schemas.openxmlformats.org/presentationml/2006/ole">
            <p:oleObj spid="_x0000_s1010692" name="公式" r:id="rId5" imgW="342720" imgH="253800" progId="Equation.3">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4.8.4 </a:t>
            </a:r>
            <a:r>
              <a:rPr lang="zh-CN" altLang="en-US" dirty="0" smtClean="0"/>
              <a:t>明文消息到椭圆曲线上的嵌入</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pPr>
            <a:r>
              <a:rPr lang="zh-CN" altLang="en-US" sz="2400" dirty="0" smtClean="0">
                <a:latin typeface="Times New Roman" pitchFamily="18" charset="0"/>
              </a:rPr>
              <a:t>使用椭圆曲线构造密码体制前，需要将明文消息镶嵌到椭圆曲线上去，作为椭圆曲线上的点。</a:t>
            </a:r>
          </a:p>
          <a:p>
            <a:pPr lvl="1" eaLnBrk="1" hangingPunct="1">
              <a:lnSpc>
                <a:spcPct val="110000"/>
              </a:lnSpc>
            </a:pPr>
            <a:r>
              <a:rPr lang="zh-CN" altLang="en-US" sz="2000" dirty="0" smtClean="0">
                <a:solidFill>
                  <a:srgbClr val="C3093E"/>
                </a:solidFill>
                <a:latin typeface="Times New Roman" pitchFamily="18" charset="0"/>
              </a:rPr>
              <a:t>设明文消息是</a:t>
            </a:r>
            <a:r>
              <a:rPr lang="en-US" altLang="zh-CN" sz="2000" i="1" dirty="0" smtClean="0">
                <a:solidFill>
                  <a:srgbClr val="C3093E"/>
                </a:solidFill>
                <a:latin typeface="Times New Roman" pitchFamily="18" charset="0"/>
              </a:rPr>
              <a:t>m</a:t>
            </a:r>
            <a:r>
              <a:rPr lang="en-US" altLang="zh-CN" sz="2000" dirty="0" smtClean="0">
                <a:solidFill>
                  <a:srgbClr val="C3093E"/>
                </a:solidFill>
                <a:latin typeface="Times New Roman" pitchFamily="18" charset="0"/>
              </a:rPr>
              <a:t>(0</a:t>
            </a:r>
            <a:r>
              <a:rPr lang="en-US" altLang="zh-CN" sz="2000" dirty="0" smtClean="0">
                <a:solidFill>
                  <a:srgbClr val="C3093E"/>
                </a:solidFill>
                <a:latin typeface="Times New Roman" pitchFamily="18" charset="0"/>
                <a:sym typeface="Symbol" pitchFamily="18" charset="2"/>
              </a:rPr>
              <a:t></a:t>
            </a:r>
            <a:r>
              <a:rPr lang="en-US" altLang="zh-CN" sz="2000" i="1" dirty="0" smtClean="0">
                <a:solidFill>
                  <a:srgbClr val="C3093E"/>
                </a:solidFill>
                <a:latin typeface="Times New Roman" pitchFamily="18" charset="0"/>
                <a:sym typeface="Symbol" pitchFamily="18" charset="2"/>
              </a:rPr>
              <a:t>m</a:t>
            </a:r>
            <a:r>
              <a:rPr lang="en-US" altLang="zh-CN" sz="2000" dirty="0" smtClean="0">
                <a:solidFill>
                  <a:srgbClr val="C3093E"/>
                </a:solidFill>
                <a:latin typeface="Times New Roman" pitchFamily="18" charset="0"/>
                <a:sym typeface="Symbol" pitchFamily="18" charset="2"/>
              </a:rPr>
              <a:t></a:t>
            </a:r>
            <a:r>
              <a:rPr lang="en-US" altLang="zh-CN" sz="2000" i="1" dirty="0" smtClean="0">
                <a:solidFill>
                  <a:srgbClr val="C3093E"/>
                </a:solidFill>
                <a:latin typeface="Times New Roman" pitchFamily="18" charset="0"/>
                <a:sym typeface="Symbol" pitchFamily="18" charset="2"/>
              </a:rPr>
              <a:t>M</a:t>
            </a:r>
            <a:r>
              <a:rPr lang="en-US" altLang="zh-CN" sz="2000" dirty="0" smtClean="0">
                <a:solidFill>
                  <a:srgbClr val="C3093E"/>
                </a:solidFill>
                <a:latin typeface="Times New Roman" pitchFamily="18" charset="0"/>
              </a:rPr>
              <a:t>)</a:t>
            </a:r>
            <a:r>
              <a:rPr lang="zh-CN" altLang="en-US" sz="2000" dirty="0" smtClean="0">
                <a:solidFill>
                  <a:srgbClr val="C3093E"/>
                </a:solidFill>
                <a:latin typeface="Times New Roman" pitchFamily="18" charset="0"/>
              </a:rPr>
              <a:t>，</a:t>
            </a:r>
            <a:r>
              <a:rPr lang="en-US" altLang="zh-CN" sz="2000" i="1" dirty="0" smtClean="0">
                <a:solidFill>
                  <a:srgbClr val="C3093E"/>
                </a:solidFill>
                <a:latin typeface="Times New Roman" pitchFamily="18" charset="0"/>
              </a:rPr>
              <a:t>k</a:t>
            </a:r>
            <a:r>
              <a:rPr lang="zh-CN" altLang="en-US" sz="2000" dirty="0" smtClean="0">
                <a:solidFill>
                  <a:srgbClr val="C3093E"/>
                </a:solidFill>
                <a:latin typeface="Times New Roman" pitchFamily="18" charset="0"/>
              </a:rPr>
              <a:t>是一个足够大的整数，使得将明文消息镶嵌到椭圆曲线上时，错误的概率是</a:t>
            </a:r>
            <a:r>
              <a:rPr lang="en-US" altLang="zh-CN" sz="2000" dirty="0" smtClean="0">
                <a:solidFill>
                  <a:srgbClr val="C3093E"/>
                </a:solidFill>
                <a:latin typeface="Times New Roman" pitchFamily="18" charset="0"/>
              </a:rPr>
              <a:t>2</a:t>
            </a:r>
            <a:r>
              <a:rPr lang="en-US" altLang="zh-CN" sz="2000" baseline="30000" dirty="0" smtClean="0">
                <a:solidFill>
                  <a:srgbClr val="C3093E"/>
                </a:solidFill>
                <a:latin typeface="Times New Roman" pitchFamily="18" charset="0"/>
              </a:rPr>
              <a:t>-</a:t>
            </a:r>
            <a:r>
              <a:rPr lang="en-US" altLang="zh-CN" sz="2000" i="1" baseline="30000" dirty="0" smtClean="0">
                <a:solidFill>
                  <a:srgbClr val="C3093E"/>
                </a:solidFill>
                <a:latin typeface="Times New Roman" pitchFamily="18" charset="0"/>
              </a:rPr>
              <a:t>k</a:t>
            </a:r>
            <a:endParaRPr lang="en-US" altLang="zh-CN" sz="2000" i="1" dirty="0" smtClean="0">
              <a:solidFill>
                <a:srgbClr val="C3093E"/>
              </a:solidFill>
              <a:latin typeface="Times New Roman" pitchFamily="18" charset="0"/>
            </a:endParaRPr>
          </a:p>
          <a:p>
            <a:pPr lvl="1" eaLnBrk="1" hangingPunct="1">
              <a:lnSpc>
                <a:spcPct val="110000"/>
              </a:lnSpc>
            </a:pPr>
            <a:r>
              <a:rPr lang="zh-CN" altLang="en-US" sz="2000" dirty="0" smtClean="0">
                <a:latin typeface="Times New Roman" pitchFamily="18" charset="0"/>
              </a:rPr>
              <a:t>实际情况中，</a:t>
            </a:r>
            <a:r>
              <a:rPr lang="en-US" altLang="zh-CN" sz="2000" i="1" dirty="0" smtClean="0">
                <a:latin typeface="Times New Roman" pitchFamily="18" charset="0"/>
              </a:rPr>
              <a:t>k</a:t>
            </a:r>
            <a:r>
              <a:rPr lang="zh-CN" altLang="en-US" sz="2000" dirty="0" smtClean="0">
                <a:latin typeface="Times New Roman" pitchFamily="18" charset="0"/>
              </a:rPr>
              <a:t>可在</a:t>
            </a:r>
            <a:r>
              <a:rPr lang="en-US" altLang="zh-CN" sz="2000" dirty="0" smtClean="0">
                <a:latin typeface="Times New Roman" pitchFamily="18" charset="0"/>
              </a:rPr>
              <a:t>30</a:t>
            </a:r>
            <a:r>
              <a:rPr lang="en-US" altLang="zh-CN" sz="2000" dirty="0" smtClean="0">
                <a:latin typeface="Times New Roman" pitchFamily="18" charset="0"/>
                <a:sym typeface="Symbol" pitchFamily="18" charset="2"/>
              </a:rPr>
              <a:t>50</a:t>
            </a:r>
            <a:r>
              <a:rPr lang="zh-CN" altLang="en-US" sz="2000" dirty="0" smtClean="0">
                <a:latin typeface="Times New Roman" pitchFamily="18" charset="0"/>
                <a:sym typeface="Symbol" pitchFamily="18" charset="2"/>
              </a:rPr>
              <a:t>之间取值。不妨设</a:t>
            </a:r>
            <a:r>
              <a:rPr lang="en-US" altLang="zh-CN" sz="2000" i="1" dirty="0" smtClean="0">
                <a:latin typeface="Times New Roman" pitchFamily="18" charset="0"/>
                <a:sym typeface="Symbol" pitchFamily="18" charset="2"/>
              </a:rPr>
              <a:t>k</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30</a:t>
            </a:r>
            <a:r>
              <a:rPr lang="zh-CN" altLang="en-US" sz="2000" dirty="0" smtClean="0">
                <a:latin typeface="Times New Roman" pitchFamily="18" charset="0"/>
                <a:sym typeface="Symbol" pitchFamily="18" charset="2"/>
              </a:rPr>
              <a:t>，对明文消息</a:t>
            </a:r>
            <a:r>
              <a:rPr lang="en-US" altLang="zh-CN" sz="2000" i="1"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，如下计算一系列</a:t>
            </a:r>
            <a:r>
              <a:rPr lang="en-US" altLang="zh-CN" sz="2000" i="1" dirty="0" smtClean="0">
                <a:latin typeface="Times New Roman" pitchFamily="18" charset="0"/>
                <a:sym typeface="Symbol" pitchFamily="18" charset="2"/>
              </a:rPr>
              <a:t>x</a:t>
            </a:r>
            <a:r>
              <a:rPr lang="zh-CN" altLang="en-US" sz="2000" dirty="0" smtClean="0">
                <a:latin typeface="Times New Roman" pitchFamily="18" charset="0"/>
                <a:sym typeface="Symbol" pitchFamily="18" charset="2"/>
              </a:rPr>
              <a:t>：</a:t>
            </a:r>
          </a:p>
          <a:p>
            <a:pPr lvl="1" eaLnBrk="1" hangingPunct="1">
              <a:lnSpc>
                <a:spcPct val="110000"/>
              </a:lnSpc>
            </a:pPr>
            <a:r>
              <a:rPr lang="en-US" altLang="zh-CN" sz="2000" i="1" dirty="0" smtClean="0">
                <a:latin typeface="Times New Roman" pitchFamily="18" charset="0"/>
                <a:sym typeface="Symbol" pitchFamily="18" charset="2"/>
              </a:rPr>
              <a:t>x</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mk</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j</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j</a:t>
            </a:r>
            <a:r>
              <a:rPr lang="en-US" altLang="zh-CN" sz="2000" dirty="0" smtClean="0">
                <a:latin typeface="Times New Roman" pitchFamily="18" charset="0"/>
                <a:sym typeface="Symbol" pitchFamily="18" charset="2"/>
              </a:rPr>
              <a:t>=0,1,2,…}={30m,30m+1,30m+2,…}</a:t>
            </a:r>
            <a:r>
              <a:rPr lang="zh-CN" altLang="en-US" sz="2000" dirty="0" smtClean="0">
                <a:latin typeface="Times New Roman" pitchFamily="18" charset="0"/>
                <a:sym typeface="Symbol" pitchFamily="18" charset="2"/>
              </a:rPr>
              <a:t>直到</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mod p</a:t>
            </a:r>
            <a:r>
              <a:rPr lang="en-US" altLang="zh-CN" sz="2000" dirty="0" smtClean="0">
                <a:latin typeface="Times New Roman" pitchFamily="18" charset="0"/>
              </a:rPr>
              <a:t>)</a:t>
            </a:r>
            <a:r>
              <a:rPr lang="zh-CN" altLang="en-US" sz="2000" dirty="0" smtClean="0">
                <a:latin typeface="Times New Roman" pitchFamily="18" charset="0"/>
              </a:rPr>
              <a:t>是平方剩余，即得到椭圆曲线上的点</a:t>
            </a:r>
          </a:p>
          <a:p>
            <a:pPr lvl="1" eaLnBrk="1" hangingPunct="1">
              <a:lnSpc>
                <a:spcPct val="110000"/>
              </a:lnSpc>
            </a:pP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zh-CN" altLang="en-US" sz="2000" dirty="0" smtClean="0">
                <a:latin typeface="Times New Roman" pitchFamily="18" charset="0"/>
              </a:rPr>
              <a:t>。因为在</a:t>
            </a:r>
            <a:r>
              <a:rPr lang="en-US" altLang="zh-CN" sz="2000" dirty="0" smtClean="0">
                <a:latin typeface="Times New Roman" pitchFamily="18" charset="0"/>
              </a:rPr>
              <a:t>0</a:t>
            </a:r>
            <a:r>
              <a:rPr lang="zh-CN" altLang="en-US" sz="2000" dirty="0" smtClean="0">
                <a:latin typeface="Times New Roman" pitchFamily="18" charset="0"/>
              </a:rPr>
              <a:t>到</a:t>
            </a:r>
            <a:r>
              <a:rPr lang="en-US" altLang="zh-CN" sz="2000" i="1" dirty="0" smtClean="0">
                <a:latin typeface="Times New Roman" pitchFamily="18" charset="0"/>
              </a:rPr>
              <a:t>p</a:t>
            </a:r>
            <a:r>
              <a:rPr lang="zh-CN" altLang="en-US" sz="2000" dirty="0" smtClean="0">
                <a:latin typeface="Times New Roman" pitchFamily="18" charset="0"/>
              </a:rPr>
              <a:t>的整数中，有一半是模</a:t>
            </a:r>
            <a:r>
              <a:rPr lang="en-US" altLang="zh-CN" sz="2000" dirty="0" smtClean="0">
                <a:latin typeface="Times New Roman" pitchFamily="18" charset="0"/>
              </a:rPr>
              <a:t>p</a:t>
            </a:r>
            <a:r>
              <a:rPr lang="zh-CN" altLang="en-US" sz="2000" dirty="0" smtClean="0">
                <a:latin typeface="Times New Roman" pitchFamily="18" charset="0"/>
              </a:rPr>
              <a:t>的平方剩余，一半是模</a:t>
            </a:r>
            <a:r>
              <a:rPr lang="en-US" altLang="zh-CN" sz="2000" dirty="0" smtClean="0">
                <a:latin typeface="Times New Roman" pitchFamily="18" charset="0"/>
              </a:rPr>
              <a:t>p</a:t>
            </a:r>
            <a:r>
              <a:rPr lang="zh-CN" altLang="en-US" sz="2000" dirty="0" smtClean="0">
                <a:latin typeface="Times New Roman" pitchFamily="18" charset="0"/>
              </a:rPr>
              <a:t>的非平方剩余。所以</a:t>
            </a:r>
            <a:r>
              <a:rPr lang="en-US" altLang="zh-CN" sz="2000" i="1" dirty="0" smtClean="0">
                <a:latin typeface="Times New Roman" pitchFamily="18" charset="0"/>
              </a:rPr>
              <a:t>k</a:t>
            </a:r>
            <a:r>
              <a:rPr lang="zh-CN" altLang="en-US" sz="2000" dirty="0" smtClean="0">
                <a:latin typeface="Times New Roman" pitchFamily="18" charset="0"/>
              </a:rPr>
              <a:t>次找到</a:t>
            </a:r>
            <a:r>
              <a:rPr lang="en-US" altLang="zh-CN" sz="2000" i="1" dirty="0" smtClean="0">
                <a:latin typeface="Times New Roman" pitchFamily="18" charset="0"/>
              </a:rPr>
              <a:t>x</a:t>
            </a:r>
            <a:r>
              <a:rPr lang="zh-CN" altLang="en-US" sz="2000" dirty="0" smtClean="0">
                <a:latin typeface="Times New Roman" pitchFamily="18" charset="0"/>
              </a:rPr>
              <a:t>，使得</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ax</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dirty="0" smtClean="0">
                <a:latin typeface="Times New Roman" pitchFamily="18" charset="0"/>
              </a:rPr>
              <a:t>(</a:t>
            </a:r>
            <a:r>
              <a:rPr lang="en-US" altLang="zh-CN" sz="2000" i="1" dirty="0" smtClean="0">
                <a:latin typeface="Times New Roman" pitchFamily="18" charset="0"/>
              </a:rPr>
              <a:t>mod p</a:t>
            </a:r>
            <a:r>
              <a:rPr lang="en-US" altLang="zh-CN" sz="2000" dirty="0" smtClean="0">
                <a:latin typeface="Times New Roman" pitchFamily="18" charset="0"/>
              </a:rPr>
              <a:t>)</a:t>
            </a:r>
            <a:r>
              <a:rPr lang="zh-CN" altLang="en-US" sz="2000" dirty="0" smtClean="0">
                <a:latin typeface="Times New Roman" pitchFamily="18" charset="0"/>
              </a:rPr>
              <a:t>是平方根的概率不小于</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en-US" altLang="zh-CN" sz="2000" baseline="30000" dirty="0" smtClean="0">
                <a:latin typeface="Times New Roman" pitchFamily="18" charset="0"/>
              </a:rPr>
              <a:t>-</a:t>
            </a:r>
            <a:r>
              <a:rPr lang="en-US" altLang="zh-CN" sz="2000" i="1" baseline="30000" dirty="0" smtClean="0">
                <a:latin typeface="Times New Roman" pitchFamily="18" charset="0"/>
              </a:rPr>
              <a:t>k</a:t>
            </a:r>
            <a:r>
              <a:rPr lang="zh-CN" altLang="en-US" sz="2000" dirty="0" smtClean="0">
                <a:latin typeface="Times New Roman" pitchFamily="18" charset="0"/>
              </a:rPr>
              <a:t>。</a:t>
            </a:r>
          </a:p>
          <a:p>
            <a:pPr lvl="1" eaLnBrk="1" hangingPunct="1">
              <a:lnSpc>
                <a:spcPct val="110000"/>
              </a:lnSpc>
            </a:pPr>
            <a:r>
              <a:rPr lang="zh-CN" altLang="en-US" sz="2000" dirty="0" smtClean="0">
                <a:latin typeface="Times New Roman" pitchFamily="18" charset="0"/>
              </a:rPr>
              <a:t>反之，为从椭圆曲线上的点</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dirty="0" err="1" smtClean="0">
                <a:latin typeface="Times New Roman" pitchFamily="18" charset="0"/>
              </a:rPr>
              <a:t>,</a:t>
            </a:r>
            <a:r>
              <a:rPr lang="en-US" altLang="zh-CN" sz="2000" i="1" dirty="0" err="1" smtClean="0">
                <a:latin typeface="Times New Roman" pitchFamily="18" charset="0"/>
              </a:rPr>
              <a:t>y</a:t>
            </a:r>
            <a:r>
              <a:rPr lang="en-US" altLang="zh-CN" sz="2000" dirty="0" smtClean="0">
                <a:latin typeface="Times New Roman" pitchFamily="18" charset="0"/>
              </a:rPr>
              <a:t>)</a:t>
            </a:r>
            <a:r>
              <a:rPr lang="zh-CN" altLang="en-US" sz="2000" dirty="0" smtClean="0">
                <a:latin typeface="Times New Roman" pitchFamily="18" charset="0"/>
              </a:rPr>
              <a:t>得到明文消息</a:t>
            </a:r>
            <a:r>
              <a:rPr lang="en-US" altLang="zh-CN" sz="2000" dirty="0" smtClean="0">
                <a:latin typeface="Times New Roman" pitchFamily="18" charset="0"/>
              </a:rPr>
              <a:t>m</a:t>
            </a:r>
            <a:r>
              <a:rPr lang="zh-CN" altLang="en-US" sz="2000" dirty="0" smtClean="0">
                <a:latin typeface="Times New Roman" pitchFamily="18" charset="0"/>
              </a:rPr>
              <a:t>，只须求</a:t>
            </a:r>
            <a:r>
              <a:rPr lang="en-US" altLang="zh-CN" sz="2000" dirty="0" smtClean="0">
                <a:latin typeface="Times New Roman" pitchFamily="18" charset="0"/>
              </a:rPr>
              <a:t>m</a:t>
            </a:r>
            <a:r>
              <a:rPr lang="zh-CN" altLang="en-US" sz="2000" dirty="0" smtClean="0">
                <a:latin typeface="Times New Roman" pitchFamily="18" charset="0"/>
              </a:rPr>
              <a:t>＝</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x</a:t>
            </a:r>
            <a:r>
              <a:rPr lang="en-US" altLang="zh-CN" sz="2000" dirty="0" smtClean="0">
                <a:latin typeface="Times New Roman" pitchFamily="18" charset="0"/>
                <a:sym typeface="Symbol" pitchFamily="18" charset="2"/>
              </a:rPr>
              <a:t>/30</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1717" name="Object 4"/>
          <p:cNvGraphicFramePr>
            <a:graphicFrameLocks noChangeAspect="1"/>
          </p:cNvGraphicFramePr>
          <p:nvPr/>
        </p:nvGraphicFramePr>
        <p:xfrm>
          <a:off x="1419225" y="4343400"/>
          <a:ext cx="1277938" cy="387350"/>
        </p:xfrm>
        <a:graphic>
          <a:graphicData uri="http://schemas.openxmlformats.org/presentationml/2006/ole">
            <p:oleObj spid="_x0000_s1011717" name="公式" r:id="rId3" imgW="838080" imgH="25380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4.8.5  </a:t>
            </a:r>
            <a:r>
              <a:rPr lang="zh-CN" altLang="en-US" dirty="0" smtClean="0"/>
              <a:t>椭圆曲线上的密码</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r>
              <a:rPr lang="zh-CN" altLang="en-US" dirty="0" smtClean="0">
                <a:latin typeface="Times New Roman" pitchFamily="18" charset="0"/>
              </a:rPr>
              <a:t>为使用椭圆曲线构造密码体制，需要找出</a:t>
            </a:r>
            <a:r>
              <a:rPr lang="zh-CN" altLang="en-US" dirty="0" smtClean="0">
                <a:solidFill>
                  <a:srgbClr val="0000FF"/>
                </a:solidFill>
                <a:latin typeface="Times New Roman" pitchFamily="18" charset="0"/>
              </a:rPr>
              <a:t>椭圆曲线上的数学困难问题</a:t>
            </a:r>
          </a:p>
          <a:p>
            <a:pPr lvl="1" eaLnBrk="1" hangingPunct="1"/>
            <a:r>
              <a:rPr lang="zh-CN" altLang="en-US" dirty="0" smtClean="0">
                <a:latin typeface="Times New Roman" pitchFamily="18" charset="0"/>
              </a:rPr>
              <a:t>在椭圆曲线构成的</a:t>
            </a:r>
            <a:r>
              <a:rPr lang="en-US" altLang="zh-CN" dirty="0" smtClean="0">
                <a:latin typeface="Times New Roman" pitchFamily="18" charset="0"/>
              </a:rPr>
              <a:t>Abel</a:t>
            </a:r>
            <a:r>
              <a:rPr lang="zh-CN" altLang="en-US" dirty="0" smtClean="0">
                <a:latin typeface="Times New Roman" pitchFamily="18" charset="0"/>
              </a:rPr>
              <a:t>群</a:t>
            </a:r>
            <a:r>
              <a:rPr lang="en-US" altLang="zh-CN" i="1" dirty="0" err="1" smtClean="0">
                <a:latin typeface="Times New Roman" pitchFamily="18" charset="0"/>
              </a:rPr>
              <a:t>E</a:t>
            </a:r>
            <a:r>
              <a:rPr lang="en-US" altLang="zh-CN" i="1" baseline="-25000" dirty="0" err="1" smtClean="0">
                <a:latin typeface="Times New Roman" pitchFamily="18" charset="0"/>
              </a:rPr>
              <a:t>p</a:t>
            </a:r>
            <a:r>
              <a:rPr lang="en-US" altLang="zh-CN" dirty="0" smtClean="0">
                <a:latin typeface="Times New Roman" pitchFamily="18" charset="0"/>
              </a:rPr>
              <a:t>(</a:t>
            </a:r>
            <a:r>
              <a:rPr lang="en-US" altLang="zh-CN" i="1" dirty="0" err="1" smtClean="0">
                <a:latin typeface="Times New Roman" pitchFamily="18" charset="0"/>
              </a:rPr>
              <a:t>a</a:t>
            </a:r>
            <a:r>
              <a:rPr lang="en-US" altLang="zh-CN" dirty="0" err="1" smtClean="0">
                <a:latin typeface="Times New Roman" pitchFamily="18" charset="0"/>
              </a:rPr>
              <a:t>,</a:t>
            </a:r>
            <a:r>
              <a:rPr lang="en-US" altLang="zh-CN" i="1" dirty="0" err="1" smtClean="0">
                <a:latin typeface="Times New Roman" pitchFamily="18" charset="0"/>
              </a:rPr>
              <a:t>b</a:t>
            </a:r>
            <a:r>
              <a:rPr lang="en-US" altLang="zh-CN" dirty="0" smtClean="0">
                <a:latin typeface="Times New Roman" pitchFamily="18" charset="0"/>
              </a:rPr>
              <a:t>)</a:t>
            </a:r>
            <a:r>
              <a:rPr lang="zh-CN" altLang="en-US" dirty="0" smtClean="0">
                <a:latin typeface="Times New Roman" pitchFamily="18" charset="0"/>
              </a:rPr>
              <a:t>上考虑方程</a:t>
            </a:r>
            <a:r>
              <a:rPr lang="en-US" altLang="zh-CN" i="1" dirty="0" smtClean="0">
                <a:latin typeface="Times New Roman" pitchFamily="18" charset="0"/>
              </a:rPr>
              <a:t>Q</a:t>
            </a:r>
            <a:r>
              <a:rPr lang="en-US" altLang="zh-CN" dirty="0" smtClean="0">
                <a:latin typeface="Times New Roman" pitchFamily="18" charset="0"/>
              </a:rPr>
              <a:t>=</a:t>
            </a:r>
            <a:r>
              <a:rPr lang="en-US" altLang="zh-CN" i="1" dirty="0" err="1" smtClean="0">
                <a:latin typeface="Times New Roman" pitchFamily="18" charset="0"/>
              </a:rPr>
              <a:t>kP</a:t>
            </a:r>
            <a:r>
              <a:rPr lang="zh-CN" altLang="en-US" dirty="0" smtClean="0">
                <a:latin typeface="Times New Roman" pitchFamily="18" charset="0"/>
              </a:rPr>
              <a:t>，其中</a:t>
            </a:r>
            <a:r>
              <a:rPr lang="en-US" altLang="zh-CN" i="1" dirty="0" smtClean="0">
                <a:latin typeface="Times New Roman" pitchFamily="18" charset="0"/>
              </a:rPr>
              <a:t>P</a:t>
            </a:r>
            <a:r>
              <a:rPr lang="zh-CN" altLang="en-US" dirty="0" smtClean="0">
                <a:latin typeface="Times New Roman" pitchFamily="18" charset="0"/>
              </a:rPr>
              <a:t>，</a:t>
            </a:r>
            <a:r>
              <a:rPr lang="en-US" altLang="zh-CN" i="1" dirty="0" err="1" smtClean="0">
                <a:latin typeface="Times New Roman" pitchFamily="18" charset="0"/>
              </a:rPr>
              <a:t>Q</a:t>
            </a:r>
            <a:r>
              <a:rPr lang="en-US" altLang="zh-CN" dirty="0" err="1" smtClean="0">
                <a:latin typeface="Times New Roman" pitchFamily="18" charset="0"/>
                <a:sym typeface="Symbol" pitchFamily="18" charset="2"/>
              </a:rPr>
              <a:t></a:t>
            </a:r>
            <a:r>
              <a:rPr lang="en-US" altLang="zh-CN" i="1" dirty="0" err="1" smtClean="0">
                <a:latin typeface="Times New Roman" pitchFamily="18" charset="0"/>
              </a:rPr>
              <a:t>E</a:t>
            </a:r>
            <a:r>
              <a:rPr lang="en-US" altLang="zh-CN" i="1" baseline="-25000" dirty="0" err="1" smtClean="0">
                <a:latin typeface="Times New Roman" pitchFamily="18" charset="0"/>
              </a:rPr>
              <a:t>p</a:t>
            </a:r>
            <a:r>
              <a:rPr lang="en-US" altLang="zh-CN" dirty="0" smtClean="0">
                <a:latin typeface="Times New Roman" pitchFamily="18" charset="0"/>
              </a:rPr>
              <a:t>(</a:t>
            </a:r>
            <a:r>
              <a:rPr lang="en-US" altLang="zh-CN" i="1" dirty="0" err="1" smtClean="0">
                <a:latin typeface="Times New Roman" pitchFamily="18" charset="0"/>
              </a:rPr>
              <a:t>a</a:t>
            </a:r>
            <a:r>
              <a:rPr lang="en-US" altLang="zh-CN" dirty="0" err="1" smtClean="0">
                <a:latin typeface="Times New Roman" pitchFamily="18" charset="0"/>
              </a:rPr>
              <a:t>,</a:t>
            </a:r>
            <a:r>
              <a:rPr lang="en-US" altLang="zh-CN" i="1" dirty="0" err="1" smtClean="0">
                <a:latin typeface="Times New Roman" pitchFamily="18" charset="0"/>
              </a:rPr>
              <a:t>b</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k</a:t>
            </a:r>
            <a:r>
              <a:rPr lang="en-US" altLang="zh-CN" dirty="0" smtClean="0">
                <a:latin typeface="Times New Roman" pitchFamily="18" charset="0"/>
              </a:rPr>
              <a:t>&lt;</a:t>
            </a:r>
            <a:r>
              <a:rPr lang="en-US" altLang="zh-CN" i="1" dirty="0" smtClean="0">
                <a:latin typeface="Times New Roman" pitchFamily="18" charset="0"/>
              </a:rPr>
              <a:t>p</a:t>
            </a:r>
            <a:r>
              <a:rPr lang="zh-CN" altLang="en-US" dirty="0" smtClean="0">
                <a:latin typeface="Times New Roman" pitchFamily="18" charset="0"/>
              </a:rPr>
              <a:t>，则</a:t>
            </a:r>
            <a:r>
              <a:rPr lang="zh-CN" altLang="en-US" dirty="0" smtClean="0">
                <a:solidFill>
                  <a:srgbClr val="0000FF"/>
                </a:solidFill>
                <a:latin typeface="Times New Roman" pitchFamily="18" charset="0"/>
              </a:rPr>
              <a:t>由</a:t>
            </a:r>
            <a:r>
              <a:rPr lang="en-US" altLang="zh-CN" i="1" dirty="0" smtClean="0">
                <a:solidFill>
                  <a:srgbClr val="0000FF"/>
                </a:solidFill>
                <a:latin typeface="Times New Roman" pitchFamily="18" charset="0"/>
              </a:rPr>
              <a:t>k</a:t>
            </a:r>
            <a:r>
              <a:rPr lang="zh-CN" altLang="en-US" dirty="0" smtClean="0">
                <a:solidFill>
                  <a:srgbClr val="0000FF"/>
                </a:solidFill>
                <a:latin typeface="Times New Roman" pitchFamily="18" charset="0"/>
              </a:rPr>
              <a:t>和</a:t>
            </a:r>
            <a:r>
              <a:rPr lang="en-US" altLang="zh-CN" i="1" dirty="0" smtClean="0">
                <a:solidFill>
                  <a:srgbClr val="0000FF"/>
                </a:solidFill>
                <a:latin typeface="Times New Roman" pitchFamily="18" charset="0"/>
              </a:rPr>
              <a:t>P</a:t>
            </a:r>
            <a:r>
              <a:rPr lang="zh-CN" altLang="en-US" dirty="0" smtClean="0">
                <a:solidFill>
                  <a:srgbClr val="0000FF"/>
                </a:solidFill>
                <a:latin typeface="Times New Roman" pitchFamily="18" charset="0"/>
              </a:rPr>
              <a:t>易求</a:t>
            </a:r>
            <a:r>
              <a:rPr lang="en-US" altLang="zh-CN" i="1" dirty="0" smtClean="0">
                <a:solidFill>
                  <a:srgbClr val="0000FF"/>
                </a:solidFill>
                <a:latin typeface="Times New Roman" pitchFamily="18" charset="0"/>
              </a:rPr>
              <a:t>Q</a:t>
            </a:r>
            <a:r>
              <a:rPr lang="zh-CN" altLang="en-US" dirty="0" smtClean="0">
                <a:latin typeface="Times New Roman" pitchFamily="18" charset="0"/>
              </a:rPr>
              <a:t>，但</a:t>
            </a:r>
            <a:r>
              <a:rPr lang="zh-CN" altLang="en-US" dirty="0" smtClean="0">
                <a:solidFill>
                  <a:srgbClr val="0000FF"/>
                </a:solidFill>
                <a:latin typeface="Times New Roman" pitchFamily="18" charset="0"/>
              </a:rPr>
              <a:t>由</a:t>
            </a:r>
            <a:r>
              <a:rPr lang="en-US" altLang="zh-CN" i="1" dirty="0" smtClean="0">
                <a:solidFill>
                  <a:srgbClr val="0000FF"/>
                </a:solidFill>
                <a:latin typeface="Times New Roman" pitchFamily="18" charset="0"/>
              </a:rPr>
              <a:t>P</a:t>
            </a:r>
            <a:r>
              <a:rPr lang="zh-CN" altLang="en-US" dirty="0" smtClean="0">
                <a:solidFill>
                  <a:srgbClr val="0000FF"/>
                </a:solidFill>
                <a:latin typeface="Times New Roman" pitchFamily="18" charset="0"/>
              </a:rPr>
              <a:t>、</a:t>
            </a:r>
            <a:r>
              <a:rPr lang="en-US" altLang="zh-CN" i="1" dirty="0" smtClean="0">
                <a:solidFill>
                  <a:srgbClr val="0000FF"/>
                </a:solidFill>
                <a:latin typeface="Times New Roman" pitchFamily="18" charset="0"/>
              </a:rPr>
              <a:t>Q</a:t>
            </a:r>
            <a:r>
              <a:rPr lang="zh-CN" altLang="en-US" dirty="0" smtClean="0">
                <a:solidFill>
                  <a:srgbClr val="0000FF"/>
                </a:solidFill>
                <a:latin typeface="Times New Roman" pitchFamily="18" charset="0"/>
              </a:rPr>
              <a:t>求</a:t>
            </a:r>
            <a:r>
              <a:rPr lang="en-US" altLang="zh-CN" i="1" dirty="0" smtClean="0">
                <a:solidFill>
                  <a:srgbClr val="0000FF"/>
                </a:solidFill>
                <a:latin typeface="Times New Roman" pitchFamily="18" charset="0"/>
              </a:rPr>
              <a:t>k</a:t>
            </a:r>
            <a:r>
              <a:rPr lang="zh-CN" altLang="en-US" dirty="0" smtClean="0">
                <a:solidFill>
                  <a:srgbClr val="0000FF"/>
                </a:solidFill>
                <a:latin typeface="Times New Roman" pitchFamily="18" charset="0"/>
              </a:rPr>
              <a:t>则是困难</a:t>
            </a:r>
            <a:r>
              <a:rPr lang="zh-CN" altLang="en-US" dirty="0" smtClean="0">
                <a:latin typeface="Times New Roman" pitchFamily="18" charset="0"/>
              </a:rPr>
              <a:t>的，这就是</a:t>
            </a:r>
            <a:r>
              <a:rPr lang="zh-CN" altLang="en-US" dirty="0" smtClean="0">
                <a:solidFill>
                  <a:srgbClr val="0000FF"/>
                </a:solidFill>
                <a:latin typeface="Times New Roman" pitchFamily="18" charset="0"/>
              </a:rPr>
              <a:t>椭圆曲线上的离散对数问题</a:t>
            </a:r>
            <a:r>
              <a:rPr lang="zh-CN" altLang="en-US" dirty="0" smtClean="0">
                <a:latin typeface="Times New Roman" pitchFamily="18" charset="0"/>
              </a:rPr>
              <a:t>，可应用于公钥密码体制。</a:t>
            </a:r>
          </a:p>
          <a:p>
            <a:pPr lvl="1" eaLnBrk="1" hangingPunct="1"/>
            <a:r>
              <a:rPr lang="en-US" altLang="zh-CN" dirty="0" err="1" smtClean="0">
                <a:solidFill>
                  <a:srgbClr val="0000FF"/>
                </a:solidFill>
                <a:latin typeface="Times New Roman" pitchFamily="18" charset="0"/>
              </a:rPr>
              <a:t>Diffie</a:t>
            </a:r>
            <a:r>
              <a:rPr lang="en-US" altLang="zh-CN" dirty="0" smtClean="0">
                <a:solidFill>
                  <a:srgbClr val="0000FF"/>
                </a:solidFill>
                <a:latin typeface="Times New Roman" pitchFamily="18" charset="0"/>
              </a:rPr>
              <a:t>-Hellman</a:t>
            </a:r>
            <a:r>
              <a:rPr lang="zh-CN" altLang="en-US" dirty="0" smtClean="0">
                <a:solidFill>
                  <a:srgbClr val="0000FF"/>
                </a:solidFill>
                <a:latin typeface="Times New Roman" pitchFamily="18" charset="0"/>
              </a:rPr>
              <a:t>密钥交换</a:t>
            </a:r>
            <a:r>
              <a:rPr lang="zh-CN" altLang="en-US" dirty="0" smtClean="0">
                <a:latin typeface="Times New Roman" pitchFamily="18" charset="0"/>
              </a:rPr>
              <a:t>和</a:t>
            </a:r>
            <a:r>
              <a:rPr lang="en-US" altLang="zh-CN" dirty="0" err="1" smtClean="0">
                <a:solidFill>
                  <a:srgbClr val="0000FF"/>
                </a:solidFill>
                <a:latin typeface="Times New Roman" pitchFamily="18" charset="0"/>
              </a:rPr>
              <a:t>ElGamal</a:t>
            </a:r>
            <a:r>
              <a:rPr lang="zh-CN" altLang="en-US" dirty="0" smtClean="0">
                <a:solidFill>
                  <a:srgbClr val="0000FF"/>
                </a:solidFill>
                <a:latin typeface="Times New Roman" pitchFamily="18" charset="0"/>
              </a:rPr>
              <a:t>密码体制</a:t>
            </a:r>
            <a:r>
              <a:rPr lang="zh-CN" altLang="en-US" dirty="0" smtClean="0">
                <a:latin typeface="Times New Roman" pitchFamily="18" charset="0"/>
              </a:rPr>
              <a:t>是基于有限域上离散对数问题的公钥体制，下面考虑如何用椭圆曲线来实现这两种密码体制</a:t>
            </a:r>
            <a:endParaRPr lang="en-US" altLang="zh-CN" sz="20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4.8.5  </a:t>
            </a:r>
            <a:r>
              <a:rPr lang="zh-CN" altLang="en-US" dirty="0" smtClean="0"/>
              <a:t>椭圆曲线上的密码</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pPr>
            <a:r>
              <a:rPr lang="en-US" altLang="zh-CN" sz="2400" dirty="0" smtClean="0">
                <a:latin typeface="Times New Roman" pitchFamily="18" charset="0"/>
              </a:rPr>
              <a:t>1. </a:t>
            </a:r>
            <a:r>
              <a:rPr lang="en-US" altLang="zh-CN" sz="2400" dirty="0" err="1" smtClean="0">
                <a:latin typeface="Times New Roman" pitchFamily="18" charset="0"/>
              </a:rPr>
              <a:t>Diffie</a:t>
            </a:r>
            <a:r>
              <a:rPr lang="en-US" altLang="zh-CN" sz="2400" dirty="0" smtClean="0">
                <a:latin typeface="Times New Roman" pitchFamily="18" charset="0"/>
              </a:rPr>
              <a:t>-Hellman</a:t>
            </a:r>
            <a:r>
              <a:rPr lang="zh-CN" altLang="en-US" sz="2400" dirty="0" smtClean="0">
                <a:latin typeface="Times New Roman" pitchFamily="18" charset="0"/>
              </a:rPr>
              <a:t>密钥交换</a:t>
            </a:r>
            <a:r>
              <a:rPr lang="en-US" altLang="zh-CN" sz="2400" dirty="0" smtClean="0">
                <a:latin typeface="Times New Roman" pitchFamily="18" charset="0"/>
              </a:rPr>
              <a:t>(GF(p)</a:t>
            </a:r>
            <a:r>
              <a:rPr lang="zh-CN" altLang="en-US" sz="2400" dirty="0" smtClean="0">
                <a:latin typeface="Times New Roman" pitchFamily="18" charset="0"/>
              </a:rPr>
              <a:t>上的方案见</a:t>
            </a:r>
            <a:r>
              <a:rPr lang="en-US" altLang="zh-CN" sz="2400" dirty="0" smtClean="0">
                <a:latin typeface="Times New Roman" pitchFamily="18" charset="0"/>
              </a:rPr>
              <a:t>5.2.3</a:t>
            </a:r>
            <a:r>
              <a:rPr lang="zh-CN" altLang="en-US" sz="2400" dirty="0" smtClean="0">
                <a:latin typeface="Times New Roman" pitchFamily="18" charset="0"/>
              </a:rPr>
              <a:t>节</a:t>
            </a:r>
            <a:r>
              <a:rPr lang="en-US" altLang="zh-CN" sz="2400" dirty="0" smtClean="0">
                <a:latin typeface="Times New Roman" pitchFamily="18" charset="0"/>
              </a:rPr>
              <a:t>)</a:t>
            </a:r>
          </a:p>
          <a:p>
            <a:pPr lvl="1" eaLnBrk="1" hangingPunct="1">
              <a:lnSpc>
                <a:spcPct val="110000"/>
              </a:lnSpc>
            </a:pPr>
            <a:r>
              <a:rPr lang="zh-CN" altLang="en-US" sz="2000" dirty="0" smtClean="0">
                <a:solidFill>
                  <a:srgbClr val="0000FF"/>
                </a:solidFill>
                <a:latin typeface="Times New Roman" pitchFamily="18" charset="0"/>
              </a:rPr>
              <a:t>第</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步：取一素数</a:t>
            </a:r>
            <a:r>
              <a:rPr lang="en-US" altLang="zh-CN" sz="2000" i="1" dirty="0" smtClean="0">
                <a:latin typeface="Times New Roman" pitchFamily="18" charset="0"/>
              </a:rPr>
              <a:t>p</a:t>
            </a:r>
            <a:r>
              <a:rPr lang="en-US" altLang="zh-CN" sz="2000" dirty="0" smtClean="0">
                <a:latin typeface="Times New Roman" pitchFamily="18" charset="0"/>
              </a:rPr>
              <a:t>≈2</a:t>
            </a:r>
            <a:r>
              <a:rPr lang="en-US" altLang="zh-CN" sz="2000" baseline="30000" dirty="0" smtClean="0">
                <a:latin typeface="Times New Roman" pitchFamily="18" charset="0"/>
              </a:rPr>
              <a:t>180</a:t>
            </a:r>
            <a:r>
              <a:rPr lang="zh-CN" altLang="en-US" sz="2000" dirty="0" smtClean="0">
                <a:solidFill>
                  <a:srgbClr val="0000FF"/>
                </a:solidFill>
                <a:latin typeface="Times New Roman" pitchFamily="18" charset="0"/>
              </a:rPr>
              <a:t>和两个参数</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，则得椭圆曲线上面的点及无穷远点构成</a:t>
            </a:r>
            <a:r>
              <a:rPr lang="en-US" altLang="zh-CN" sz="2000" dirty="0" smtClean="0">
                <a:latin typeface="Times New Roman" pitchFamily="18" charset="0"/>
              </a:rPr>
              <a:t>Abel</a:t>
            </a:r>
            <a:r>
              <a:rPr lang="zh-CN" altLang="en-US" sz="2000" dirty="0" smtClean="0">
                <a:latin typeface="Times New Roman" pitchFamily="18" charset="0"/>
              </a:rPr>
              <a:t>群</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a</a:t>
            </a:r>
            <a:r>
              <a:rPr lang="zh-CN" altLang="en-US" sz="2000" dirty="0" smtClean="0">
                <a:latin typeface="Times New Roman" pitchFamily="18" charset="0"/>
              </a:rPr>
              <a:t>，</a:t>
            </a:r>
            <a:r>
              <a:rPr lang="en-US" altLang="zh-CN" sz="2000" i="1" dirty="0" smtClean="0">
                <a:latin typeface="Times New Roman" pitchFamily="18" charset="0"/>
              </a:rPr>
              <a:t>b</a:t>
            </a:r>
            <a:r>
              <a:rPr lang="zh-CN" altLang="en-US" sz="2000" dirty="0" smtClean="0">
                <a:latin typeface="Times New Roman" pitchFamily="18" charset="0"/>
              </a:rPr>
              <a:t>应使群的阶</a:t>
            </a:r>
            <a:r>
              <a:rPr lang="en-US" altLang="zh-CN" sz="2000" dirty="0" smtClean="0">
                <a:latin typeface="Times New Roman" pitchFamily="18" charset="0"/>
              </a:rPr>
              <a:t>n</a:t>
            </a:r>
            <a:r>
              <a:rPr lang="zh-CN" altLang="en-US" sz="2000" dirty="0" smtClean="0">
                <a:latin typeface="Times New Roman" pitchFamily="18" charset="0"/>
              </a:rPr>
              <a:t>具有大素因子</a:t>
            </a:r>
          </a:p>
          <a:p>
            <a:pPr lvl="1" eaLnBrk="1" hangingPunct="1">
              <a:lnSpc>
                <a:spcPct val="110000"/>
              </a:lnSpc>
            </a:pPr>
            <a:r>
              <a:rPr lang="zh-CN" altLang="en-US" sz="2000" dirty="0" smtClean="0">
                <a:latin typeface="Times New Roman" pitchFamily="18" charset="0"/>
              </a:rPr>
              <a:t>第</a:t>
            </a:r>
            <a:r>
              <a:rPr lang="en-US" altLang="zh-CN" sz="2000" dirty="0" smtClean="0">
                <a:latin typeface="Times New Roman" pitchFamily="18" charset="0"/>
              </a:rPr>
              <a:t>2</a:t>
            </a:r>
            <a:r>
              <a:rPr lang="zh-CN" altLang="en-US" sz="2000" dirty="0" smtClean="0">
                <a:latin typeface="Times New Roman" pitchFamily="18" charset="0"/>
              </a:rPr>
              <a:t>步</a:t>
            </a:r>
            <a:r>
              <a:rPr lang="en-US" altLang="zh-CN" sz="2000" dirty="0" smtClean="0">
                <a:latin typeface="Times New Roman" pitchFamily="18" charset="0"/>
              </a:rPr>
              <a:t>:  </a:t>
            </a:r>
            <a:r>
              <a:rPr lang="zh-CN" altLang="en-US" sz="2000" dirty="0" smtClean="0">
                <a:latin typeface="Times New Roman" pitchFamily="18" charset="0"/>
              </a:rPr>
              <a:t>取</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的</a:t>
            </a:r>
            <a:r>
              <a:rPr lang="zh-CN" altLang="en-US" sz="2000" dirty="0" smtClean="0">
                <a:solidFill>
                  <a:srgbClr val="0000FF"/>
                </a:solidFill>
                <a:latin typeface="Times New Roman" pitchFamily="18" charset="0"/>
              </a:rPr>
              <a:t>一个生成元</a:t>
            </a:r>
            <a:r>
              <a:rPr lang="en-US" altLang="zh-CN" sz="2000" i="1" dirty="0" smtClean="0">
                <a:solidFill>
                  <a:srgbClr val="0000FF"/>
                </a:solidFill>
                <a:latin typeface="Times New Roman" pitchFamily="18" charset="0"/>
              </a:rPr>
              <a:t>G</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，要求</a:t>
            </a:r>
            <a:r>
              <a:rPr lang="en-US" altLang="zh-CN" sz="2000" i="1" dirty="0" smtClean="0">
                <a:latin typeface="Times New Roman" pitchFamily="18" charset="0"/>
              </a:rPr>
              <a:t>G</a:t>
            </a:r>
            <a:r>
              <a:rPr lang="zh-CN" altLang="en-US" sz="2000" dirty="0" smtClean="0">
                <a:latin typeface="Times New Roman" pitchFamily="18" charset="0"/>
              </a:rPr>
              <a:t>的阶是一个非常大的素数，</a:t>
            </a:r>
            <a:r>
              <a:rPr lang="en-US" altLang="zh-CN" sz="2000" i="1" dirty="0" smtClean="0">
                <a:solidFill>
                  <a:srgbClr val="0000FF"/>
                </a:solidFill>
                <a:latin typeface="Times New Roman" pitchFamily="18" charset="0"/>
              </a:rPr>
              <a:t>G</a:t>
            </a:r>
            <a:r>
              <a:rPr lang="zh-CN" altLang="en-US" sz="2000" dirty="0" smtClean="0">
                <a:solidFill>
                  <a:srgbClr val="0000FF"/>
                </a:solidFill>
                <a:latin typeface="Times New Roman" pitchFamily="18" charset="0"/>
              </a:rPr>
              <a:t>的阶是</a:t>
            </a:r>
            <a:r>
              <a:rPr lang="zh-CN" altLang="en-US" sz="2000" dirty="0" smtClean="0">
                <a:latin typeface="Times New Roman" pitchFamily="18" charset="0"/>
              </a:rPr>
              <a:t>满足</a:t>
            </a:r>
            <a:r>
              <a:rPr lang="en-US" altLang="zh-CN" sz="2000" i="1" dirty="0" err="1" smtClean="0">
                <a:latin typeface="Times New Roman" pitchFamily="18" charset="0"/>
              </a:rPr>
              <a:t>nG</a:t>
            </a:r>
            <a:r>
              <a:rPr lang="en-US" altLang="zh-CN"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的最小正整数</a:t>
            </a:r>
            <a:r>
              <a:rPr lang="en-US" altLang="zh-CN" sz="2000" i="1" dirty="0" smtClean="0">
                <a:solidFill>
                  <a:srgbClr val="0000FF"/>
                </a:solidFill>
                <a:latin typeface="Times New Roman" pitchFamily="18" charset="0"/>
              </a:rPr>
              <a:t>n</a:t>
            </a:r>
            <a:r>
              <a:rPr lang="zh-CN" altLang="en-US"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G</a:t>
            </a:r>
            <a:r>
              <a:rPr lang="zh-CN" altLang="en-US" sz="2000" dirty="0" smtClean="0">
                <a:latin typeface="Times New Roman" pitchFamily="18" charset="0"/>
              </a:rPr>
              <a:t>作为公开参数</a:t>
            </a:r>
          </a:p>
          <a:p>
            <a:pPr lvl="1" eaLnBrk="1" hangingPunct="1">
              <a:lnSpc>
                <a:spcPct val="110000"/>
              </a:lnSpc>
            </a:pPr>
            <a:r>
              <a:rPr lang="zh-CN" altLang="en-US" sz="2000" dirty="0" smtClean="0">
                <a:latin typeface="Times New Roman" pitchFamily="18" charset="0"/>
              </a:rPr>
              <a:t>第</a:t>
            </a:r>
            <a:r>
              <a:rPr lang="en-US" altLang="zh-CN" sz="2000" dirty="0" smtClean="0">
                <a:latin typeface="Times New Roman" pitchFamily="18" charset="0"/>
              </a:rPr>
              <a:t>3</a:t>
            </a:r>
            <a:r>
              <a:rPr lang="zh-CN" altLang="en-US" sz="2000" dirty="0" smtClean="0">
                <a:latin typeface="Times New Roman" pitchFamily="18" charset="0"/>
              </a:rPr>
              <a:t>步</a:t>
            </a:r>
            <a:r>
              <a:rPr lang="en-US" altLang="zh-CN" sz="2000" dirty="0" smtClean="0">
                <a:latin typeface="Times New Roman" pitchFamily="18" charset="0"/>
              </a:rPr>
              <a:t>: </a:t>
            </a:r>
            <a:r>
              <a:rPr lang="zh-CN" altLang="en-US" sz="2000" dirty="0" smtClean="0">
                <a:latin typeface="Times New Roman" pitchFamily="18" charset="0"/>
              </a:rPr>
              <a:t>两用户</a:t>
            </a:r>
            <a:r>
              <a:rPr lang="en-US" altLang="zh-CN" sz="2000" dirty="0" smtClean="0">
                <a:latin typeface="Times New Roman" pitchFamily="18" charset="0"/>
              </a:rPr>
              <a:t>A</a:t>
            </a:r>
            <a:r>
              <a:rPr lang="zh-CN" altLang="en-US" sz="2000" dirty="0" smtClean="0">
                <a:latin typeface="Times New Roman" pitchFamily="18" charset="0"/>
              </a:rPr>
              <a:t>和</a:t>
            </a:r>
            <a:r>
              <a:rPr lang="en-US" altLang="zh-CN" sz="2000" dirty="0" smtClean="0">
                <a:latin typeface="Times New Roman" pitchFamily="18" charset="0"/>
              </a:rPr>
              <a:t>B</a:t>
            </a:r>
            <a:r>
              <a:rPr lang="zh-CN" altLang="en-US" sz="2000" dirty="0" smtClean="0">
                <a:latin typeface="Times New Roman" pitchFamily="18" charset="0"/>
              </a:rPr>
              <a:t>之间的密钥交换如下进行： </a:t>
            </a:r>
          </a:p>
          <a:p>
            <a:pPr lvl="2" eaLnBrk="1" hangingPunct="1">
              <a:lnSpc>
                <a:spcPct val="110000"/>
              </a:lnSpc>
            </a:pPr>
            <a:r>
              <a:rPr lang="zh-CN" altLang="en-US" sz="1800" dirty="0" smtClean="0">
                <a:latin typeface="Times New Roman" pitchFamily="18" charset="0"/>
              </a:rPr>
              <a:t>① </a:t>
            </a:r>
            <a:r>
              <a:rPr lang="en-US" altLang="zh-CN" sz="1800" i="1" dirty="0" smtClean="0">
                <a:latin typeface="Times New Roman" pitchFamily="18" charset="0"/>
              </a:rPr>
              <a:t>A</a:t>
            </a:r>
            <a:r>
              <a:rPr lang="zh-CN" altLang="en-US" sz="1800" dirty="0" smtClean="0">
                <a:latin typeface="Times New Roman" pitchFamily="18" charset="0"/>
              </a:rPr>
              <a:t>随机选整数</a:t>
            </a:r>
            <a:r>
              <a:rPr lang="en-US" altLang="zh-CN" sz="1800" i="1" dirty="0" err="1" smtClean="0">
                <a:latin typeface="Times New Roman" pitchFamily="18" charset="0"/>
              </a:rPr>
              <a:t>n</a:t>
            </a:r>
            <a:r>
              <a:rPr lang="en-US" altLang="zh-CN" sz="1800" i="1" baseline="-25000" dirty="0" err="1" smtClean="0">
                <a:latin typeface="Times New Roman" pitchFamily="18" charset="0"/>
              </a:rPr>
              <a:t>A</a:t>
            </a:r>
            <a:r>
              <a:rPr lang="en-US" altLang="zh-CN" sz="1800" dirty="0" smtClean="0">
                <a:latin typeface="Times New Roman" pitchFamily="18" charset="0"/>
              </a:rPr>
              <a:t>&lt;</a:t>
            </a:r>
            <a:r>
              <a:rPr lang="en-US" altLang="zh-CN" sz="1800" i="1" dirty="0" smtClean="0">
                <a:latin typeface="Times New Roman" pitchFamily="18" charset="0"/>
              </a:rPr>
              <a:t>n</a:t>
            </a:r>
            <a:r>
              <a:rPr lang="zh-CN" altLang="en-US" sz="1800" dirty="0" smtClean="0">
                <a:latin typeface="Times New Roman" pitchFamily="18" charset="0"/>
              </a:rPr>
              <a:t>，保密</a:t>
            </a:r>
            <a:r>
              <a:rPr lang="en-US" altLang="zh-CN" sz="1800" i="1" dirty="0" err="1" smtClean="0">
                <a:latin typeface="Times New Roman" pitchFamily="18" charset="0"/>
              </a:rPr>
              <a:t>n</a:t>
            </a:r>
            <a:r>
              <a:rPr lang="en-US" altLang="zh-CN" sz="1800" i="1" baseline="-25000" dirty="0" err="1" smtClean="0">
                <a:latin typeface="Times New Roman" pitchFamily="18" charset="0"/>
              </a:rPr>
              <a:t>A</a:t>
            </a:r>
            <a:r>
              <a:rPr lang="zh-CN" altLang="en-US" sz="1800" dirty="0" smtClean="0">
                <a:latin typeface="Times New Roman" pitchFamily="18" charset="0"/>
              </a:rPr>
              <a:t>，计算</a:t>
            </a:r>
            <a:r>
              <a:rPr lang="en-US" altLang="zh-CN" sz="1800" i="1" dirty="0" smtClean="0">
                <a:latin typeface="Times New Roman" pitchFamily="18" charset="0"/>
              </a:rPr>
              <a:t>P</a:t>
            </a:r>
            <a:r>
              <a:rPr lang="en-US" altLang="zh-CN" sz="1800" i="1" baseline="-25000" dirty="0" smtClean="0">
                <a:latin typeface="Times New Roman" pitchFamily="18" charset="0"/>
              </a:rPr>
              <a:t>A</a:t>
            </a:r>
            <a:r>
              <a:rPr lang="en-US" altLang="zh-CN" sz="1800" dirty="0" smtClean="0">
                <a:latin typeface="Times New Roman" pitchFamily="18" charset="0"/>
              </a:rPr>
              <a:t>=</a:t>
            </a:r>
            <a:r>
              <a:rPr lang="en-US" altLang="zh-CN" sz="1800" i="1" dirty="0" err="1" smtClean="0">
                <a:latin typeface="Times New Roman" pitchFamily="18" charset="0"/>
              </a:rPr>
              <a:t>n</a:t>
            </a:r>
            <a:r>
              <a:rPr lang="en-US" altLang="zh-CN" sz="1800" i="1" baseline="-25000" dirty="0" err="1" smtClean="0">
                <a:latin typeface="Times New Roman" pitchFamily="18" charset="0"/>
              </a:rPr>
              <a:t>A</a:t>
            </a:r>
            <a:r>
              <a:rPr lang="en-US" altLang="zh-CN" sz="1800" i="1" dirty="0" err="1" smtClean="0">
                <a:latin typeface="Times New Roman" pitchFamily="18" charset="0"/>
              </a:rPr>
              <a:t>G</a:t>
            </a:r>
            <a:r>
              <a:rPr lang="zh-CN" altLang="en-US" sz="1800" dirty="0" smtClean="0">
                <a:latin typeface="Times New Roman" pitchFamily="18" charset="0"/>
              </a:rPr>
              <a:t>产生</a:t>
            </a:r>
            <a:r>
              <a:rPr lang="en-US" altLang="zh-CN" sz="1800" i="1" dirty="0" err="1" smtClean="0">
                <a:latin typeface="Times New Roman" pitchFamily="18" charset="0"/>
              </a:rPr>
              <a:t>E</a:t>
            </a:r>
            <a:r>
              <a:rPr lang="en-US" altLang="zh-CN" sz="1800" i="1" baseline="-25000" dirty="0" err="1" smtClean="0">
                <a:latin typeface="Times New Roman" pitchFamily="18" charset="0"/>
              </a:rPr>
              <a:t>p</a:t>
            </a:r>
            <a:r>
              <a:rPr lang="en-US" altLang="zh-CN" sz="1800" dirty="0" smtClean="0">
                <a:latin typeface="Times New Roman" pitchFamily="18" charset="0"/>
              </a:rPr>
              <a:t>(</a:t>
            </a:r>
            <a:r>
              <a:rPr lang="en-US" altLang="zh-CN" sz="1800" i="1" dirty="0" err="1" smtClean="0">
                <a:latin typeface="Times New Roman" pitchFamily="18" charset="0"/>
              </a:rPr>
              <a:t>a</a:t>
            </a:r>
            <a:r>
              <a:rPr lang="en-US" altLang="zh-CN" sz="1800" dirty="0" err="1" smtClean="0">
                <a:latin typeface="Times New Roman" pitchFamily="18" charset="0"/>
              </a:rPr>
              <a:t>,</a:t>
            </a:r>
            <a:r>
              <a:rPr lang="en-US" altLang="zh-CN" sz="1800" i="1" dirty="0" err="1" smtClean="0">
                <a:latin typeface="Times New Roman" pitchFamily="18" charset="0"/>
              </a:rPr>
              <a:t>b</a:t>
            </a:r>
            <a:r>
              <a:rPr lang="en-US" altLang="zh-CN" sz="1800" dirty="0" smtClean="0">
                <a:latin typeface="Times New Roman" pitchFamily="18" charset="0"/>
              </a:rPr>
              <a:t>)</a:t>
            </a:r>
            <a:r>
              <a:rPr lang="zh-CN" altLang="en-US" sz="1800" dirty="0" smtClean="0">
                <a:latin typeface="Times New Roman" pitchFamily="18" charset="0"/>
              </a:rPr>
              <a:t>上的一点发给</a:t>
            </a:r>
            <a:r>
              <a:rPr lang="en-US" altLang="zh-CN" sz="1800" i="1" dirty="0" smtClean="0">
                <a:latin typeface="Times New Roman" pitchFamily="18" charset="0"/>
              </a:rPr>
              <a:t>B</a:t>
            </a:r>
            <a:endParaRPr lang="zh-CN" altLang="en-US" sz="1800" i="1" dirty="0" smtClean="0">
              <a:latin typeface="Times New Roman" pitchFamily="18" charset="0"/>
            </a:endParaRPr>
          </a:p>
          <a:p>
            <a:pPr lvl="2" eaLnBrk="1" hangingPunct="1">
              <a:lnSpc>
                <a:spcPct val="110000"/>
              </a:lnSpc>
            </a:pPr>
            <a:r>
              <a:rPr lang="zh-CN" altLang="en-US" sz="1800" dirty="0" smtClean="0">
                <a:latin typeface="Times New Roman" pitchFamily="18" charset="0"/>
              </a:rPr>
              <a:t>② </a:t>
            </a:r>
            <a:r>
              <a:rPr lang="en-US" altLang="zh-CN" sz="1800" i="1" dirty="0" smtClean="0">
                <a:latin typeface="Times New Roman" pitchFamily="18" charset="0"/>
              </a:rPr>
              <a:t>B</a:t>
            </a:r>
            <a:r>
              <a:rPr lang="zh-CN" altLang="en-US" sz="1800" dirty="0" smtClean="0">
                <a:latin typeface="Times New Roman" pitchFamily="18" charset="0"/>
              </a:rPr>
              <a:t>类似地选取秘密的</a:t>
            </a:r>
            <a:r>
              <a:rPr lang="en-US" altLang="zh-CN" sz="1800" i="1" dirty="0" err="1" smtClean="0">
                <a:latin typeface="Times New Roman" pitchFamily="18" charset="0"/>
              </a:rPr>
              <a:t>n</a:t>
            </a:r>
            <a:r>
              <a:rPr lang="en-US" altLang="zh-CN" sz="1800" i="1" baseline="-25000" dirty="0" err="1" smtClean="0">
                <a:latin typeface="Times New Roman" pitchFamily="18" charset="0"/>
              </a:rPr>
              <a:t>B</a:t>
            </a:r>
            <a:r>
              <a:rPr lang="zh-CN" altLang="en-US" sz="1800" dirty="0" smtClean="0">
                <a:latin typeface="Times New Roman" pitchFamily="18" charset="0"/>
              </a:rPr>
              <a:t>并计算</a:t>
            </a:r>
            <a:r>
              <a:rPr lang="en-US" altLang="zh-CN" sz="1800" i="1" dirty="0" smtClean="0">
                <a:latin typeface="Times New Roman" pitchFamily="18" charset="0"/>
              </a:rPr>
              <a:t>P</a:t>
            </a:r>
            <a:r>
              <a:rPr lang="en-US" altLang="zh-CN" sz="1800" i="1" baseline="-25000" dirty="0" smtClean="0">
                <a:latin typeface="Times New Roman" pitchFamily="18" charset="0"/>
              </a:rPr>
              <a:t>B</a:t>
            </a:r>
            <a:r>
              <a:rPr lang="zh-CN" altLang="en-US" sz="1800" dirty="0" smtClean="0">
                <a:latin typeface="Times New Roman" pitchFamily="18" charset="0"/>
              </a:rPr>
              <a:t>发给</a:t>
            </a:r>
            <a:r>
              <a:rPr lang="en-US" altLang="zh-CN" sz="1800" i="1" dirty="0" smtClean="0">
                <a:latin typeface="Times New Roman" pitchFamily="18" charset="0"/>
              </a:rPr>
              <a:t>A</a:t>
            </a:r>
          </a:p>
          <a:p>
            <a:pPr lvl="2" eaLnBrk="1" hangingPunct="1">
              <a:lnSpc>
                <a:spcPct val="110000"/>
              </a:lnSpc>
            </a:pPr>
            <a:r>
              <a:rPr lang="en-US" altLang="zh-CN" sz="1800" dirty="0" smtClean="0">
                <a:latin typeface="Times New Roman" pitchFamily="18" charset="0"/>
              </a:rPr>
              <a:t>③ </a:t>
            </a:r>
            <a:r>
              <a:rPr lang="en-US" altLang="zh-CN" sz="1800" i="1" dirty="0" smtClean="0">
                <a:latin typeface="Times New Roman" pitchFamily="18" charset="0"/>
              </a:rPr>
              <a:t>A</a:t>
            </a:r>
            <a:r>
              <a:rPr lang="zh-CN" altLang="en-US" sz="1800" dirty="0" smtClean="0">
                <a:latin typeface="Times New Roman" pitchFamily="18" charset="0"/>
              </a:rPr>
              <a:t>、</a:t>
            </a:r>
            <a:r>
              <a:rPr lang="en-US" altLang="zh-CN" sz="1800" i="1" dirty="0" smtClean="0">
                <a:latin typeface="Times New Roman" pitchFamily="18" charset="0"/>
              </a:rPr>
              <a:t>B</a:t>
            </a:r>
            <a:r>
              <a:rPr lang="zh-CN" altLang="en-US" sz="1800" dirty="0" smtClean="0">
                <a:latin typeface="Times New Roman" pitchFamily="18" charset="0"/>
              </a:rPr>
              <a:t>分别由</a:t>
            </a:r>
            <a:r>
              <a:rPr lang="en-US" altLang="zh-CN" sz="1800" i="1" dirty="0" smtClean="0">
                <a:latin typeface="Times New Roman" pitchFamily="18" charset="0"/>
              </a:rPr>
              <a:t>K</a:t>
            </a:r>
            <a:r>
              <a:rPr lang="en-US" altLang="zh-CN" sz="1800" dirty="0" smtClean="0">
                <a:latin typeface="Times New Roman" pitchFamily="18" charset="0"/>
              </a:rPr>
              <a:t>=</a:t>
            </a:r>
            <a:r>
              <a:rPr lang="en-US" altLang="zh-CN" sz="1800" i="1" dirty="0" err="1" smtClean="0">
                <a:latin typeface="Times New Roman" pitchFamily="18" charset="0"/>
              </a:rPr>
              <a:t>n</a:t>
            </a:r>
            <a:r>
              <a:rPr lang="en-US" altLang="zh-CN" sz="1800" i="1" baseline="-25000" dirty="0" err="1" smtClean="0">
                <a:latin typeface="Times New Roman" pitchFamily="18" charset="0"/>
              </a:rPr>
              <a:t>A</a:t>
            </a:r>
            <a:r>
              <a:rPr lang="en-US" altLang="zh-CN" sz="1800" i="1" dirty="0" err="1" smtClean="0">
                <a:latin typeface="Times New Roman" pitchFamily="18" charset="0"/>
              </a:rPr>
              <a:t>P</a:t>
            </a:r>
            <a:r>
              <a:rPr lang="en-US" altLang="zh-CN" sz="1800" i="1" baseline="-25000" dirty="0" err="1" smtClean="0">
                <a:latin typeface="Times New Roman" pitchFamily="18" charset="0"/>
              </a:rPr>
              <a:t>B</a:t>
            </a:r>
            <a:r>
              <a:rPr lang="zh-CN" altLang="en-US" sz="1800" dirty="0" smtClean="0">
                <a:latin typeface="Times New Roman" pitchFamily="18" charset="0"/>
              </a:rPr>
              <a:t>和</a:t>
            </a:r>
            <a:r>
              <a:rPr lang="en-US" altLang="zh-CN" sz="1800" i="1" dirty="0" smtClean="0">
                <a:latin typeface="Times New Roman" pitchFamily="18" charset="0"/>
              </a:rPr>
              <a:t>K</a:t>
            </a:r>
            <a:r>
              <a:rPr lang="en-US" altLang="zh-CN" sz="1800" dirty="0" smtClean="0">
                <a:latin typeface="Times New Roman" pitchFamily="18" charset="0"/>
              </a:rPr>
              <a:t>=</a:t>
            </a:r>
            <a:r>
              <a:rPr lang="en-US" altLang="zh-CN" sz="1800" i="1" dirty="0" err="1" smtClean="0">
                <a:latin typeface="Times New Roman" pitchFamily="18" charset="0"/>
              </a:rPr>
              <a:t>n</a:t>
            </a:r>
            <a:r>
              <a:rPr lang="en-US" altLang="zh-CN" sz="1800" i="1" baseline="-25000" dirty="0" err="1" smtClean="0">
                <a:latin typeface="Times New Roman" pitchFamily="18" charset="0"/>
              </a:rPr>
              <a:t>B</a:t>
            </a:r>
            <a:r>
              <a:rPr lang="en-US" altLang="zh-CN" sz="1800" i="1" dirty="0" err="1" smtClean="0">
                <a:latin typeface="Times New Roman" pitchFamily="18" charset="0"/>
              </a:rPr>
              <a:t>P</a:t>
            </a:r>
            <a:r>
              <a:rPr lang="en-US" altLang="zh-CN" sz="1800" i="1" baseline="-25000" dirty="0" err="1" smtClean="0">
                <a:latin typeface="Times New Roman" pitchFamily="18" charset="0"/>
              </a:rPr>
              <a:t>A</a:t>
            </a:r>
            <a:r>
              <a:rPr lang="zh-CN" altLang="en-US" sz="1800" dirty="0" smtClean="0">
                <a:latin typeface="Times New Roman" pitchFamily="18" charset="0"/>
              </a:rPr>
              <a:t>产生出双方共享的秘密钥</a:t>
            </a:r>
          </a:p>
          <a:p>
            <a:pPr lvl="3" eaLnBrk="1" hangingPunct="1">
              <a:lnSpc>
                <a:spcPct val="110000"/>
              </a:lnSpc>
            </a:pPr>
            <a:r>
              <a:rPr lang="zh-CN" altLang="en-US" sz="1600" dirty="0" smtClean="0">
                <a:latin typeface="Times New Roman" pitchFamily="18" charset="0"/>
              </a:rPr>
              <a:t> 这是因为</a:t>
            </a:r>
            <a:r>
              <a:rPr lang="en-US" altLang="zh-CN" sz="1600" i="1" dirty="0" smtClean="0">
                <a:latin typeface="Times New Roman" pitchFamily="18" charset="0"/>
              </a:rPr>
              <a:t>K</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A</a:t>
            </a:r>
            <a:r>
              <a:rPr lang="en-US" altLang="zh-CN" sz="1600" i="1" dirty="0" err="1" smtClean="0">
                <a:latin typeface="Times New Roman" pitchFamily="18" charset="0"/>
              </a:rPr>
              <a:t>P</a:t>
            </a:r>
            <a:r>
              <a:rPr lang="en-US" altLang="zh-CN" sz="1600" i="1" baseline="-25000" dirty="0" err="1" smtClean="0">
                <a:latin typeface="Times New Roman" pitchFamily="18" charset="0"/>
              </a:rPr>
              <a:t>B</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A</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B</a:t>
            </a:r>
            <a:r>
              <a:rPr lang="en-US" altLang="zh-CN" sz="1600" i="1" dirty="0" err="1" smtClean="0">
                <a:latin typeface="Times New Roman" pitchFamily="18" charset="0"/>
              </a:rPr>
              <a:t>G</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B</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A</a:t>
            </a:r>
            <a:r>
              <a:rPr lang="en-US" altLang="zh-CN" sz="1600" i="1" dirty="0" err="1" smtClean="0">
                <a:latin typeface="Times New Roman" pitchFamily="18" charset="0"/>
              </a:rPr>
              <a:t>G</a:t>
            </a:r>
            <a:r>
              <a:rPr lang="en-US" altLang="zh-CN" sz="1600" dirty="0" smtClean="0">
                <a:latin typeface="Times New Roman" pitchFamily="18" charset="0"/>
              </a:rPr>
              <a:t>)=</a:t>
            </a:r>
            <a:r>
              <a:rPr lang="en-US" altLang="zh-CN" sz="1600" i="1" dirty="0" err="1" smtClean="0">
                <a:latin typeface="Times New Roman" pitchFamily="18" charset="0"/>
              </a:rPr>
              <a:t>n</a:t>
            </a:r>
            <a:r>
              <a:rPr lang="en-US" altLang="zh-CN" sz="1600" i="1" baseline="-25000" dirty="0" err="1" smtClean="0">
                <a:latin typeface="Times New Roman" pitchFamily="18" charset="0"/>
              </a:rPr>
              <a:t>B</a:t>
            </a:r>
            <a:r>
              <a:rPr lang="en-US" altLang="zh-CN" sz="1600" i="1" dirty="0" err="1" smtClean="0">
                <a:latin typeface="Times New Roman" pitchFamily="18" charset="0"/>
              </a:rPr>
              <a:t>P</a:t>
            </a:r>
            <a:r>
              <a:rPr lang="en-US" altLang="zh-CN" sz="1600" i="1" baseline="-25000" dirty="0" err="1" smtClean="0">
                <a:latin typeface="Times New Roman" pitchFamily="18" charset="0"/>
              </a:rPr>
              <a:t>A</a:t>
            </a:r>
            <a:endParaRPr lang="en-US" altLang="zh-CN" sz="1600" dirty="0" smtClean="0">
              <a:latin typeface="Times New Roman" pitchFamily="18" charset="0"/>
            </a:endParaRPr>
          </a:p>
          <a:p>
            <a:pPr lvl="2" eaLnBrk="1" hangingPunct="1">
              <a:lnSpc>
                <a:spcPct val="110000"/>
              </a:lnSpc>
            </a:pPr>
            <a:r>
              <a:rPr lang="zh-CN" altLang="en-US" sz="1800" dirty="0" smtClean="0">
                <a:latin typeface="Times New Roman" pitchFamily="18" charset="0"/>
              </a:rPr>
              <a:t>攻击者若想获取</a:t>
            </a:r>
            <a:r>
              <a:rPr lang="en-US" altLang="zh-CN" sz="1800" i="1" dirty="0" smtClean="0">
                <a:latin typeface="Times New Roman" pitchFamily="18" charset="0"/>
              </a:rPr>
              <a:t>K</a:t>
            </a:r>
            <a:r>
              <a:rPr lang="zh-CN" altLang="en-US" sz="1800" dirty="0" smtClean="0">
                <a:latin typeface="Times New Roman" pitchFamily="18" charset="0"/>
              </a:rPr>
              <a:t>，则必须由</a:t>
            </a:r>
            <a:r>
              <a:rPr lang="en-US" altLang="zh-CN" sz="1800" i="1" dirty="0" smtClean="0">
                <a:latin typeface="Times New Roman" pitchFamily="18" charset="0"/>
              </a:rPr>
              <a:t>P</a:t>
            </a:r>
            <a:r>
              <a:rPr lang="en-US" altLang="zh-CN" sz="1800" i="1" baseline="-25000" dirty="0" smtClean="0">
                <a:latin typeface="Times New Roman" pitchFamily="18" charset="0"/>
              </a:rPr>
              <a:t>A</a:t>
            </a:r>
            <a:r>
              <a:rPr lang="zh-CN" altLang="en-US" sz="1800" dirty="0" smtClean="0">
                <a:latin typeface="Times New Roman" pitchFamily="18" charset="0"/>
              </a:rPr>
              <a:t>和</a:t>
            </a:r>
            <a:r>
              <a:rPr lang="en-US" altLang="zh-CN" sz="1800" i="1" dirty="0" smtClean="0">
                <a:latin typeface="Times New Roman" pitchFamily="18" charset="0"/>
              </a:rPr>
              <a:t>G</a:t>
            </a:r>
            <a:r>
              <a:rPr lang="zh-CN" altLang="en-US" sz="1800" dirty="0" smtClean="0">
                <a:latin typeface="Times New Roman" pitchFamily="18" charset="0"/>
              </a:rPr>
              <a:t>求出</a:t>
            </a:r>
            <a:r>
              <a:rPr lang="en-US" altLang="zh-CN" sz="1800" i="1" dirty="0" err="1" smtClean="0">
                <a:latin typeface="Times New Roman" pitchFamily="18" charset="0"/>
              </a:rPr>
              <a:t>n</a:t>
            </a:r>
            <a:r>
              <a:rPr lang="en-US" altLang="zh-CN" sz="1800" i="1" baseline="-25000" dirty="0" err="1" smtClean="0">
                <a:latin typeface="Times New Roman" pitchFamily="18" charset="0"/>
              </a:rPr>
              <a:t>A</a:t>
            </a:r>
            <a:r>
              <a:rPr lang="zh-CN" altLang="en-US" sz="1800" dirty="0" smtClean="0">
                <a:latin typeface="Times New Roman" pitchFamily="18" charset="0"/>
              </a:rPr>
              <a:t>，或由</a:t>
            </a:r>
            <a:r>
              <a:rPr lang="en-US" altLang="zh-CN" sz="1800" i="1" dirty="0" smtClean="0">
                <a:latin typeface="Times New Roman" pitchFamily="18" charset="0"/>
              </a:rPr>
              <a:t>P</a:t>
            </a:r>
            <a:r>
              <a:rPr lang="en-US" altLang="zh-CN" sz="1800" i="1" baseline="-25000" dirty="0" smtClean="0">
                <a:latin typeface="Times New Roman" pitchFamily="18" charset="0"/>
              </a:rPr>
              <a:t>B</a:t>
            </a:r>
            <a:r>
              <a:rPr lang="zh-CN" altLang="en-US" sz="1800" dirty="0" smtClean="0">
                <a:latin typeface="Times New Roman" pitchFamily="18" charset="0"/>
              </a:rPr>
              <a:t>和</a:t>
            </a:r>
            <a:r>
              <a:rPr lang="en-US" altLang="zh-CN" sz="1800" i="1" dirty="0" smtClean="0">
                <a:latin typeface="Times New Roman" pitchFamily="18" charset="0"/>
              </a:rPr>
              <a:t>G</a:t>
            </a:r>
            <a:r>
              <a:rPr lang="zh-CN" altLang="en-US" sz="1800" dirty="0" smtClean="0">
                <a:latin typeface="Times New Roman" pitchFamily="18" charset="0"/>
              </a:rPr>
              <a:t>求出</a:t>
            </a:r>
            <a:r>
              <a:rPr lang="en-US" altLang="zh-CN" sz="1800" i="1" dirty="0" err="1" smtClean="0">
                <a:latin typeface="Times New Roman" pitchFamily="18" charset="0"/>
              </a:rPr>
              <a:t>n</a:t>
            </a:r>
            <a:r>
              <a:rPr lang="en-US" altLang="zh-CN" sz="1800" i="1" baseline="-25000" dirty="0" err="1" smtClean="0">
                <a:latin typeface="Times New Roman" pitchFamily="18" charset="0"/>
              </a:rPr>
              <a:t>B</a:t>
            </a:r>
            <a:r>
              <a:rPr lang="zh-CN" altLang="en-US" sz="1800" dirty="0" smtClean="0">
                <a:latin typeface="Times New Roman" pitchFamily="18" charset="0"/>
              </a:rPr>
              <a:t>，即需要求椭圆曲线上的离散对数，因此是不可行的</a:t>
            </a:r>
            <a:endParaRPr lang="en-US" altLang="zh-CN" sz="1800" dirty="0" smtClean="0">
              <a:latin typeface="Times New Roman" pitchFamily="18" charset="0"/>
            </a:endParaRPr>
          </a:p>
          <a:p>
            <a:pPr lvl="2" eaLnBrk="1" hangingPunct="1">
              <a:lnSpc>
                <a:spcPct val="110000"/>
              </a:lnSpc>
            </a:pPr>
            <a:r>
              <a:rPr lang="zh-CN" altLang="en-US" sz="1800" dirty="0" smtClean="0">
                <a:solidFill>
                  <a:srgbClr val="0000FF"/>
                </a:solidFill>
                <a:latin typeface="Times New Roman" pitchFamily="18" charset="0"/>
              </a:rPr>
              <a:t>如果将这一密钥用作单钥加密的会话密钥，则可简单地取其中的一个，如取</a:t>
            </a:r>
            <a:r>
              <a:rPr lang="en-US" altLang="zh-CN" sz="1800" i="1" dirty="0" smtClean="0">
                <a:solidFill>
                  <a:srgbClr val="0000FF"/>
                </a:solidFill>
                <a:latin typeface="Times New Roman" pitchFamily="18" charset="0"/>
              </a:rPr>
              <a:t>x</a:t>
            </a:r>
            <a:r>
              <a:rPr lang="zh-CN" altLang="en-US" sz="1800" dirty="0" smtClean="0">
                <a:solidFill>
                  <a:srgbClr val="0000FF"/>
                </a:solidFill>
                <a:latin typeface="Times New Roman" pitchFamily="18" charset="0"/>
              </a:rPr>
              <a:t>坐标，或取</a:t>
            </a:r>
            <a:r>
              <a:rPr lang="en-US" altLang="zh-CN" sz="1800" i="1" dirty="0" smtClean="0">
                <a:solidFill>
                  <a:srgbClr val="0000FF"/>
                </a:solidFill>
                <a:latin typeface="Times New Roman" pitchFamily="18" charset="0"/>
              </a:rPr>
              <a:t>x</a:t>
            </a:r>
            <a:r>
              <a:rPr lang="zh-CN" altLang="en-US" sz="1800" dirty="0" smtClean="0">
                <a:solidFill>
                  <a:srgbClr val="0000FF"/>
                </a:solidFill>
                <a:latin typeface="Times New Roman" pitchFamily="18" charset="0"/>
              </a:rPr>
              <a:t>坐标的某一简单函数。或计算</a:t>
            </a:r>
            <a:r>
              <a:rPr lang="en-US" altLang="zh-CN" sz="1800" dirty="0" smtClean="0">
                <a:solidFill>
                  <a:srgbClr val="0000FF"/>
                </a:solidFill>
                <a:latin typeface="Times New Roman" pitchFamily="18" charset="0"/>
              </a:rPr>
              <a:t>hash</a:t>
            </a:r>
            <a:r>
              <a:rPr lang="zh-CN" altLang="en-US" sz="1800" dirty="0" smtClean="0">
                <a:solidFill>
                  <a:srgbClr val="0000FF"/>
                </a:solidFill>
                <a:latin typeface="Times New Roman" pitchFamily="18" charset="0"/>
              </a:rPr>
              <a:t>值</a:t>
            </a:r>
            <a:endParaRPr lang="zh-CN" altLang="en-US"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4.8.5  </a:t>
            </a:r>
            <a:r>
              <a:rPr lang="zh-CN" altLang="en-US" dirty="0" smtClean="0"/>
              <a:t>椭圆曲线上的密码</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pPr>
            <a:r>
              <a:rPr lang="en-US" altLang="zh-CN" sz="2400" dirty="0" smtClean="0">
                <a:latin typeface="Times New Roman" pitchFamily="18" charset="0"/>
              </a:rPr>
              <a:t>2. </a:t>
            </a:r>
            <a:r>
              <a:rPr lang="zh-CN" altLang="en-US" sz="2400" dirty="0" smtClean="0">
                <a:latin typeface="Times New Roman" pitchFamily="18" charset="0"/>
              </a:rPr>
              <a:t>利用椭圆曲线实现</a:t>
            </a:r>
            <a:r>
              <a:rPr lang="en-US" altLang="zh-CN" sz="2400" dirty="0" err="1" smtClean="0">
                <a:latin typeface="Times New Roman" pitchFamily="18" charset="0"/>
              </a:rPr>
              <a:t>ElGamal</a:t>
            </a:r>
            <a:r>
              <a:rPr lang="zh-CN" altLang="en-US" sz="2400" dirty="0" smtClean="0">
                <a:latin typeface="Times New Roman" pitchFamily="18" charset="0"/>
              </a:rPr>
              <a:t>密码体制</a:t>
            </a:r>
          </a:p>
          <a:p>
            <a:pPr lvl="1" eaLnBrk="1" hangingPunct="1">
              <a:lnSpc>
                <a:spcPct val="110000"/>
              </a:lnSpc>
            </a:pPr>
            <a:r>
              <a:rPr lang="zh-CN" altLang="en-US" sz="2000" dirty="0" smtClean="0">
                <a:latin typeface="Times New Roman" pitchFamily="18" charset="0"/>
              </a:rPr>
              <a:t>首先</a:t>
            </a:r>
            <a:r>
              <a:rPr lang="zh-CN" altLang="en-US" sz="2000" dirty="0" smtClean="0">
                <a:solidFill>
                  <a:srgbClr val="0000FF"/>
                </a:solidFill>
                <a:latin typeface="Times New Roman" pitchFamily="18" charset="0"/>
              </a:rPr>
              <a:t>选取一条椭圆曲线，并得</a:t>
            </a:r>
            <a:r>
              <a:rPr lang="en-US" altLang="zh-CN" sz="2000" i="1" dirty="0" err="1" smtClean="0">
                <a:solidFill>
                  <a:srgbClr val="0000FF"/>
                </a:solidFill>
                <a:latin typeface="Times New Roman" pitchFamily="18" charset="0"/>
              </a:rPr>
              <a:t>E</a:t>
            </a:r>
            <a:r>
              <a:rPr lang="en-US" altLang="zh-CN" sz="2000" i="1" baseline="-25000" dirty="0" err="1" smtClean="0">
                <a:solidFill>
                  <a:srgbClr val="0000FF"/>
                </a:solidFill>
                <a:latin typeface="Times New Roman" pitchFamily="18" charset="0"/>
              </a:rPr>
              <a:t>p</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a</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b</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，将</a:t>
            </a:r>
            <a:r>
              <a:rPr lang="zh-CN" altLang="en-US" sz="2000" dirty="0" smtClean="0">
                <a:solidFill>
                  <a:srgbClr val="0000FF"/>
                </a:solidFill>
                <a:latin typeface="Times New Roman" pitchFamily="18" charset="0"/>
              </a:rPr>
              <a:t>明文消息</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通过编码嵌入到曲线上得点</a:t>
            </a:r>
            <a:r>
              <a:rPr lang="en-US" altLang="zh-CN" sz="2000" i="1" dirty="0" smtClean="0">
                <a:solidFill>
                  <a:srgbClr val="0000FF"/>
                </a:solidFill>
                <a:latin typeface="Times New Roman" pitchFamily="18" charset="0"/>
              </a:rPr>
              <a:t>P</a:t>
            </a:r>
            <a:r>
              <a:rPr lang="en-US" altLang="zh-CN" sz="2000" i="1" baseline="-25000" dirty="0" smtClean="0">
                <a:solidFill>
                  <a:srgbClr val="0000FF"/>
                </a:solidFill>
                <a:latin typeface="Times New Roman" pitchFamily="18" charset="0"/>
              </a:rPr>
              <a:t>m</a:t>
            </a:r>
            <a:r>
              <a:rPr lang="zh-CN" altLang="en-US" sz="2000" dirty="0" smtClean="0">
                <a:latin typeface="Times New Roman" pitchFamily="18" charset="0"/>
              </a:rPr>
              <a:t>，再对点</a:t>
            </a:r>
            <a:r>
              <a:rPr lang="en-US" altLang="zh-CN" sz="2000" i="1" dirty="0" smtClean="0">
                <a:latin typeface="Times New Roman" pitchFamily="18" charset="0"/>
              </a:rPr>
              <a:t>P</a:t>
            </a:r>
            <a:r>
              <a:rPr lang="en-US" altLang="zh-CN" sz="2000" i="1" baseline="-25000" dirty="0" smtClean="0">
                <a:latin typeface="Times New Roman" pitchFamily="18" charset="0"/>
              </a:rPr>
              <a:t>m</a:t>
            </a:r>
            <a:r>
              <a:rPr lang="zh-CN" altLang="en-US" sz="2000" dirty="0" smtClean="0">
                <a:latin typeface="Times New Roman" pitchFamily="18" charset="0"/>
              </a:rPr>
              <a:t>做加密变换。如</a:t>
            </a:r>
            <a:r>
              <a:rPr lang="en-US" altLang="zh-CN" sz="2000" dirty="0" smtClean="0">
                <a:latin typeface="Times New Roman" pitchFamily="18" charset="0"/>
              </a:rPr>
              <a:t>4.7.4</a:t>
            </a:r>
          </a:p>
          <a:p>
            <a:pPr lvl="1" eaLnBrk="1" hangingPunct="1">
              <a:lnSpc>
                <a:spcPct val="110000"/>
              </a:lnSpc>
            </a:pPr>
            <a:r>
              <a:rPr lang="zh-CN" altLang="en-US" sz="2000" dirty="0" smtClean="0">
                <a:latin typeface="Times New Roman" pitchFamily="18" charset="0"/>
              </a:rPr>
              <a:t>取</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的一个</a:t>
            </a:r>
            <a:r>
              <a:rPr lang="zh-CN" altLang="en-US" sz="2000" dirty="0" smtClean="0">
                <a:solidFill>
                  <a:srgbClr val="0000FF"/>
                </a:solidFill>
                <a:latin typeface="Times New Roman" pitchFamily="18" charset="0"/>
              </a:rPr>
              <a:t>生成元</a:t>
            </a:r>
            <a:r>
              <a:rPr lang="en-US" altLang="zh-CN" sz="2000" i="1" dirty="0" smtClean="0">
                <a:solidFill>
                  <a:srgbClr val="0000FF"/>
                </a:solidFill>
                <a:latin typeface="Times New Roman" pitchFamily="18" charset="0"/>
              </a:rPr>
              <a:t>G</a:t>
            </a:r>
            <a:r>
              <a:rPr lang="zh-CN" altLang="en-US"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G</a:t>
            </a:r>
            <a:r>
              <a:rPr lang="zh-CN" altLang="en-US" sz="2000" dirty="0" smtClean="0">
                <a:latin typeface="Times New Roman" pitchFamily="18" charset="0"/>
              </a:rPr>
              <a:t>作为公开参数。</a:t>
            </a:r>
          </a:p>
          <a:p>
            <a:pPr lvl="1" eaLnBrk="1" hangingPunct="1">
              <a:lnSpc>
                <a:spcPct val="110000"/>
              </a:lnSpc>
            </a:pPr>
            <a:r>
              <a:rPr lang="zh-CN" altLang="en-US" sz="2000" dirty="0" smtClean="0">
                <a:latin typeface="Times New Roman" pitchFamily="18" charset="0"/>
              </a:rPr>
              <a:t>用户</a:t>
            </a:r>
            <a:r>
              <a:rPr lang="en-US" altLang="zh-CN" sz="2000" i="1" dirty="0" smtClean="0">
                <a:latin typeface="Times New Roman" pitchFamily="18" charset="0"/>
              </a:rPr>
              <a:t>A</a:t>
            </a:r>
            <a:r>
              <a:rPr lang="zh-CN" altLang="en-US" sz="2000" dirty="0" smtClean="0">
                <a:latin typeface="Times New Roman" pitchFamily="18" charset="0"/>
              </a:rPr>
              <a:t>选</a:t>
            </a:r>
            <a:r>
              <a:rPr lang="en-US" altLang="zh-CN" sz="2000" i="1" dirty="0" err="1" smtClean="0">
                <a:solidFill>
                  <a:srgbClr val="0000FF"/>
                </a:solidFill>
                <a:latin typeface="Times New Roman" pitchFamily="18" charset="0"/>
              </a:rPr>
              <a:t>n</a:t>
            </a:r>
            <a:r>
              <a:rPr lang="en-US" altLang="zh-CN" sz="2000" i="1" baseline="-25000" dirty="0" err="1" smtClean="0">
                <a:solidFill>
                  <a:srgbClr val="0000FF"/>
                </a:solidFill>
                <a:latin typeface="Times New Roman" pitchFamily="18" charset="0"/>
              </a:rPr>
              <a:t>A</a:t>
            </a:r>
            <a:r>
              <a:rPr lang="zh-CN" altLang="en-US" sz="2000" dirty="0" smtClean="0">
                <a:solidFill>
                  <a:srgbClr val="0000FF"/>
                </a:solidFill>
                <a:latin typeface="Times New Roman" pitchFamily="18" charset="0"/>
              </a:rPr>
              <a:t>作为秘密钥</a:t>
            </a:r>
            <a:r>
              <a:rPr lang="zh-CN" altLang="en-US" sz="2000" dirty="0" smtClean="0">
                <a:latin typeface="Times New Roman" pitchFamily="18" charset="0"/>
              </a:rPr>
              <a:t>，并以</a:t>
            </a:r>
            <a:r>
              <a:rPr lang="en-US" altLang="zh-CN" sz="2000" i="1" dirty="0" smtClean="0">
                <a:solidFill>
                  <a:srgbClr val="0000FF"/>
                </a:solidFill>
                <a:latin typeface="Times New Roman" pitchFamily="18" charset="0"/>
              </a:rPr>
              <a:t>P</a:t>
            </a:r>
            <a:r>
              <a:rPr lang="en-US" altLang="zh-CN" sz="2000" i="1" baseline="-25000" dirty="0" smtClean="0">
                <a:solidFill>
                  <a:srgbClr val="0000FF"/>
                </a:solidFill>
                <a:latin typeface="Times New Roman" pitchFamily="18" charset="0"/>
              </a:rPr>
              <a:t>A</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n</a:t>
            </a:r>
            <a:r>
              <a:rPr lang="en-US" altLang="zh-CN" sz="2000" i="1" baseline="-25000" dirty="0" err="1" smtClean="0">
                <a:solidFill>
                  <a:srgbClr val="0000FF"/>
                </a:solidFill>
                <a:latin typeface="Times New Roman" pitchFamily="18" charset="0"/>
              </a:rPr>
              <a:t>A</a:t>
            </a:r>
            <a:r>
              <a:rPr lang="en-US" altLang="zh-CN" sz="2000" i="1" dirty="0" err="1" smtClean="0">
                <a:solidFill>
                  <a:srgbClr val="0000FF"/>
                </a:solidFill>
                <a:latin typeface="Times New Roman" pitchFamily="18" charset="0"/>
              </a:rPr>
              <a:t>G</a:t>
            </a:r>
            <a:r>
              <a:rPr lang="zh-CN" altLang="en-US" sz="2000" dirty="0" smtClean="0">
                <a:solidFill>
                  <a:srgbClr val="0000FF"/>
                </a:solidFill>
                <a:latin typeface="Times New Roman" pitchFamily="18" charset="0"/>
              </a:rPr>
              <a:t>作为公开钥</a:t>
            </a:r>
          </a:p>
          <a:p>
            <a:pPr lvl="1" eaLnBrk="1" hangingPunct="1">
              <a:lnSpc>
                <a:spcPct val="110000"/>
              </a:lnSpc>
            </a:pPr>
            <a:r>
              <a:rPr lang="zh-CN" altLang="en-US" sz="2000" dirty="0" smtClean="0">
                <a:solidFill>
                  <a:srgbClr val="FF0000"/>
                </a:solidFill>
                <a:latin typeface="Times New Roman" pitchFamily="18" charset="0"/>
              </a:rPr>
              <a:t>任一用户</a:t>
            </a:r>
            <a:r>
              <a:rPr lang="en-US" altLang="zh-CN" sz="2000" i="1" dirty="0" smtClean="0">
                <a:solidFill>
                  <a:srgbClr val="FF0000"/>
                </a:solidFill>
                <a:latin typeface="Times New Roman" pitchFamily="18" charset="0"/>
              </a:rPr>
              <a:t>B</a:t>
            </a:r>
            <a:r>
              <a:rPr lang="zh-CN" altLang="en-US" sz="2000" dirty="0" smtClean="0">
                <a:solidFill>
                  <a:srgbClr val="FF0000"/>
                </a:solidFill>
                <a:latin typeface="Times New Roman" pitchFamily="18" charset="0"/>
              </a:rPr>
              <a:t>若想向</a:t>
            </a:r>
            <a:r>
              <a:rPr lang="en-US" altLang="zh-CN" sz="2000" i="1" dirty="0" smtClean="0">
                <a:solidFill>
                  <a:srgbClr val="FF0000"/>
                </a:solidFill>
                <a:latin typeface="Times New Roman" pitchFamily="18" charset="0"/>
              </a:rPr>
              <a:t>A</a:t>
            </a:r>
            <a:r>
              <a:rPr lang="zh-CN" altLang="en-US" sz="2000" dirty="0" smtClean="0">
                <a:solidFill>
                  <a:srgbClr val="FF0000"/>
                </a:solidFill>
                <a:latin typeface="Times New Roman" pitchFamily="18" charset="0"/>
              </a:rPr>
              <a:t>发送消息</a:t>
            </a:r>
            <a:r>
              <a:rPr lang="en-US" altLang="zh-CN" sz="2000" i="1" dirty="0" smtClean="0">
                <a:solidFill>
                  <a:srgbClr val="FF0000"/>
                </a:solidFill>
                <a:latin typeface="Times New Roman" pitchFamily="18" charset="0"/>
              </a:rPr>
              <a:t>P</a:t>
            </a:r>
            <a:r>
              <a:rPr lang="en-US" altLang="zh-CN" sz="2000" i="1" baseline="-25000" dirty="0" smtClean="0">
                <a:solidFill>
                  <a:srgbClr val="FF0000"/>
                </a:solidFill>
                <a:latin typeface="Times New Roman" pitchFamily="18" charset="0"/>
              </a:rPr>
              <a:t>m</a:t>
            </a:r>
            <a:r>
              <a:rPr lang="zh-CN" altLang="en-US" sz="2000" dirty="0" smtClean="0">
                <a:solidFill>
                  <a:srgbClr val="FF0000"/>
                </a:solidFill>
                <a:latin typeface="Times New Roman" pitchFamily="18" charset="0"/>
              </a:rPr>
              <a:t>，可选取一随机正整数</a:t>
            </a:r>
            <a:r>
              <a:rPr lang="en-US" altLang="zh-CN" sz="2000" i="1" dirty="0" smtClean="0">
                <a:solidFill>
                  <a:srgbClr val="FF0000"/>
                </a:solidFill>
                <a:latin typeface="Times New Roman" pitchFamily="18" charset="0"/>
              </a:rPr>
              <a:t>k</a:t>
            </a:r>
            <a:r>
              <a:rPr lang="zh-CN" altLang="en-US" sz="2000" dirty="0" smtClean="0">
                <a:solidFill>
                  <a:srgbClr val="FF0000"/>
                </a:solidFill>
                <a:latin typeface="Times New Roman" pitchFamily="18" charset="0"/>
              </a:rPr>
              <a:t>，产生以下点对作为密文： </a:t>
            </a:r>
            <a:r>
              <a:rPr lang="en-US" altLang="zh-CN" sz="2000" i="1" dirty="0" smtClean="0">
                <a:solidFill>
                  <a:srgbClr val="FF0000"/>
                </a:solidFill>
                <a:latin typeface="Times New Roman" pitchFamily="18" charset="0"/>
              </a:rPr>
              <a:t>C</a:t>
            </a:r>
            <a:r>
              <a:rPr lang="en-US" altLang="zh-CN" sz="2000" i="1" baseline="-25000" dirty="0" smtClean="0">
                <a:solidFill>
                  <a:srgbClr val="FF0000"/>
                </a:solidFill>
                <a:latin typeface="Times New Roman" pitchFamily="18" charset="0"/>
              </a:rPr>
              <a:t>m</a:t>
            </a:r>
            <a:r>
              <a:rPr lang="en-US" altLang="zh-CN" sz="2000" dirty="0" smtClean="0">
                <a:solidFill>
                  <a:srgbClr val="FF0000"/>
                </a:solidFill>
                <a:latin typeface="Times New Roman" pitchFamily="18" charset="0"/>
              </a:rPr>
              <a:t>={</a:t>
            </a:r>
            <a:r>
              <a:rPr lang="en-US" altLang="zh-CN" sz="2000" i="1" dirty="0" err="1" smtClean="0">
                <a:solidFill>
                  <a:srgbClr val="FF0000"/>
                </a:solidFill>
                <a:latin typeface="Times New Roman" pitchFamily="18" charset="0"/>
              </a:rPr>
              <a:t>kG</a:t>
            </a:r>
            <a:r>
              <a:rPr lang="zh-CN" altLang="en-US" sz="2000" dirty="0" smtClean="0">
                <a:solidFill>
                  <a:srgbClr val="FF0000"/>
                </a:solidFill>
                <a:latin typeface="Times New Roman" pitchFamily="18" charset="0"/>
              </a:rPr>
              <a:t>，</a:t>
            </a:r>
            <a:r>
              <a:rPr lang="en-US" altLang="zh-CN" sz="2000" i="1" dirty="0" err="1" smtClean="0">
                <a:solidFill>
                  <a:srgbClr val="FF0000"/>
                </a:solidFill>
                <a:latin typeface="Times New Roman" pitchFamily="18" charset="0"/>
              </a:rPr>
              <a:t>P</a:t>
            </a:r>
            <a:r>
              <a:rPr lang="en-US" altLang="zh-CN" sz="2000" i="1" baseline="-25000" dirty="0" err="1" smtClean="0">
                <a:solidFill>
                  <a:srgbClr val="FF0000"/>
                </a:solidFill>
                <a:latin typeface="Times New Roman" pitchFamily="18" charset="0"/>
              </a:rPr>
              <a:t>m</a:t>
            </a:r>
            <a:r>
              <a:rPr lang="en-US" altLang="zh-CN" sz="2000" dirty="0" err="1" smtClean="0">
                <a:solidFill>
                  <a:srgbClr val="FF0000"/>
                </a:solidFill>
                <a:latin typeface="Times New Roman" pitchFamily="18" charset="0"/>
              </a:rPr>
              <a:t>+</a:t>
            </a:r>
            <a:r>
              <a:rPr lang="en-US" altLang="zh-CN" sz="2000" i="1" dirty="0" err="1" smtClean="0">
                <a:solidFill>
                  <a:srgbClr val="FF0000"/>
                </a:solidFill>
                <a:latin typeface="Times New Roman" pitchFamily="18" charset="0"/>
              </a:rPr>
              <a:t>kP</a:t>
            </a:r>
            <a:r>
              <a:rPr lang="en-US" altLang="zh-CN" sz="2000" i="1" baseline="-25000" dirty="0" err="1" smtClean="0">
                <a:solidFill>
                  <a:srgbClr val="FF0000"/>
                </a:solidFill>
                <a:latin typeface="Times New Roman" pitchFamily="18" charset="0"/>
              </a:rPr>
              <a:t>A</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存在密文扩展问题</a:t>
            </a:r>
            <a:r>
              <a:rPr lang="en-US" altLang="zh-CN" sz="2000" dirty="0" smtClean="0">
                <a:solidFill>
                  <a:srgbClr val="FF0000"/>
                </a:solidFill>
                <a:latin typeface="Times New Roman" pitchFamily="18" charset="0"/>
              </a:rPr>
              <a:t>》</a:t>
            </a:r>
          </a:p>
          <a:p>
            <a:pPr lvl="1" eaLnBrk="1" hangingPunct="1">
              <a:lnSpc>
                <a:spcPct val="110000"/>
              </a:lnSpc>
            </a:pPr>
            <a:r>
              <a:rPr lang="en-US" altLang="zh-CN" sz="2000" dirty="0" smtClean="0">
                <a:latin typeface="Times New Roman" pitchFamily="18" charset="0"/>
              </a:rPr>
              <a:t>A</a:t>
            </a:r>
            <a:r>
              <a:rPr lang="zh-CN" altLang="en-US" sz="2000" dirty="0" smtClean="0">
                <a:solidFill>
                  <a:srgbClr val="0000FF"/>
                </a:solidFill>
                <a:latin typeface="Times New Roman" pitchFamily="18" charset="0"/>
              </a:rPr>
              <a:t>解密</a:t>
            </a:r>
            <a:r>
              <a:rPr lang="zh-CN" altLang="en-US" sz="2000" dirty="0" smtClean="0">
                <a:latin typeface="Times New Roman" pitchFamily="18" charset="0"/>
              </a:rPr>
              <a:t>时，以密文点对中的第二个点减去用自己的秘密钥与第一个点倍乘，即</a:t>
            </a:r>
          </a:p>
          <a:p>
            <a:pPr lvl="1" eaLnBrk="1" hangingPunct="1">
              <a:lnSpc>
                <a:spcPct val="110000"/>
              </a:lnSpc>
            </a:pPr>
            <a:r>
              <a:rPr lang="zh-CN" altLang="en-US" sz="2000" dirty="0" smtClean="0">
                <a:latin typeface="Times New Roman" pitchFamily="18" charset="0"/>
              </a:rPr>
              <a:t>         </a:t>
            </a:r>
            <a:r>
              <a:rPr lang="en-US" altLang="zh-CN" sz="2000" dirty="0" smtClean="0">
                <a:latin typeface="Times New Roman" pitchFamily="18" charset="0"/>
              </a:rPr>
              <a:t>(</a:t>
            </a:r>
            <a:r>
              <a:rPr lang="en-US" altLang="zh-CN" sz="2000" i="1" dirty="0" err="1" smtClean="0">
                <a:solidFill>
                  <a:srgbClr val="0000FF"/>
                </a:solidFill>
                <a:latin typeface="Times New Roman" pitchFamily="18" charset="0"/>
              </a:rPr>
              <a:t>P</a:t>
            </a:r>
            <a:r>
              <a:rPr lang="en-US" altLang="zh-CN" sz="2000" i="1" baseline="-25000" dirty="0" err="1" smtClean="0">
                <a:solidFill>
                  <a:srgbClr val="0000FF"/>
                </a:solidFill>
                <a:latin typeface="Times New Roman" pitchFamily="18" charset="0"/>
              </a:rPr>
              <a:t>m</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kP</a:t>
            </a:r>
            <a:r>
              <a:rPr lang="en-US" altLang="zh-CN" sz="2000" i="1" baseline="-25000" dirty="0" err="1" smtClean="0">
                <a:solidFill>
                  <a:srgbClr val="0000FF"/>
                </a:solidFill>
                <a:latin typeface="Times New Roman" pitchFamily="18" charset="0"/>
              </a:rPr>
              <a:t>A</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n</a:t>
            </a:r>
            <a:r>
              <a:rPr lang="en-US" altLang="zh-CN" sz="2000" i="1" baseline="-25000" dirty="0" err="1" smtClean="0">
                <a:solidFill>
                  <a:srgbClr val="0000FF"/>
                </a:solidFill>
                <a:latin typeface="Times New Roman" pitchFamily="18" charset="0"/>
              </a:rPr>
              <a:t>A</a:t>
            </a:r>
            <a:r>
              <a:rPr lang="en-US" altLang="zh-CN" sz="2000" i="1" dirty="0" err="1" smtClean="0">
                <a:solidFill>
                  <a:srgbClr val="0000FF"/>
                </a:solidFill>
                <a:latin typeface="Times New Roman" pitchFamily="18" charset="0"/>
              </a:rPr>
              <a:t>kG</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P</a:t>
            </a:r>
            <a:r>
              <a:rPr lang="en-US" altLang="zh-CN" sz="2000" i="1" baseline="-25000" dirty="0" err="1" smtClean="0">
                <a:solidFill>
                  <a:srgbClr val="0000FF"/>
                </a:solidFill>
                <a:latin typeface="Times New Roman" pitchFamily="18" charset="0"/>
              </a:rPr>
              <a:t>m</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k</a:t>
            </a:r>
            <a:r>
              <a:rPr lang="en-US" altLang="zh-CN"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n</a:t>
            </a:r>
            <a:r>
              <a:rPr lang="en-US" altLang="zh-CN" sz="2000" i="1" baseline="-25000" dirty="0" err="1" smtClean="0">
                <a:solidFill>
                  <a:srgbClr val="0000FF"/>
                </a:solidFill>
                <a:latin typeface="Times New Roman" pitchFamily="18" charset="0"/>
              </a:rPr>
              <a:t>A</a:t>
            </a:r>
            <a:r>
              <a:rPr lang="en-US" altLang="zh-CN" sz="2000" i="1" dirty="0" err="1" smtClean="0">
                <a:solidFill>
                  <a:srgbClr val="0000FF"/>
                </a:solidFill>
                <a:latin typeface="Times New Roman" pitchFamily="18" charset="0"/>
              </a:rPr>
              <a:t>G</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n</a:t>
            </a:r>
            <a:r>
              <a:rPr lang="en-US" altLang="zh-CN" sz="2000" i="1" baseline="-25000" dirty="0" err="1" smtClean="0">
                <a:solidFill>
                  <a:srgbClr val="0000FF"/>
                </a:solidFill>
                <a:latin typeface="Times New Roman" pitchFamily="18" charset="0"/>
              </a:rPr>
              <a:t>A</a:t>
            </a:r>
            <a:r>
              <a:rPr lang="en-US" altLang="zh-CN" sz="2000" i="1" dirty="0" err="1" smtClean="0">
                <a:solidFill>
                  <a:srgbClr val="0000FF"/>
                </a:solidFill>
                <a:latin typeface="Times New Roman" pitchFamily="18" charset="0"/>
              </a:rPr>
              <a:t>kG</a:t>
            </a:r>
            <a:r>
              <a:rPr lang="en-US" altLang="zh-CN" sz="2000"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P</a:t>
            </a:r>
            <a:r>
              <a:rPr lang="en-US" altLang="zh-CN" sz="2000" i="1" baseline="-25000" dirty="0" smtClean="0">
                <a:solidFill>
                  <a:srgbClr val="0000FF"/>
                </a:solidFill>
                <a:latin typeface="Times New Roman" pitchFamily="18" charset="0"/>
              </a:rPr>
              <a:t>m</a:t>
            </a:r>
            <a:endParaRPr lang="en-US" altLang="zh-CN" sz="2000" baseline="-25000" dirty="0" smtClean="0">
              <a:solidFill>
                <a:srgbClr val="0000FF"/>
              </a:solidFill>
              <a:latin typeface="Times New Roman" pitchFamily="18" charset="0"/>
            </a:endParaRPr>
          </a:p>
          <a:p>
            <a:pPr lvl="1" eaLnBrk="1" hangingPunct="1">
              <a:lnSpc>
                <a:spcPct val="110000"/>
              </a:lnSpc>
            </a:pPr>
            <a:r>
              <a:rPr lang="zh-CN" altLang="en-US" sz="2000" dirty="0" smtClean="0">
                <a:latin typeface="Times New Roman" pitchFamily="18" charset="0"/>
              </a:rPr>
              <a:t>攻击者若想由</a:t>
            </a:r>
            <a:r>
              <a:rPr lang="en-US" altLang="zh-CN" sz="2000" i="1" dirty="0" smtClean="0">
                <a:latin typeface="Times New Roman" pitchFamily="18" charset="0"/>
              </a:rPr>
              <a:t>C</a:t>
            </a:r>
            <a:r>
              <a:rPr lang="en-US" altLang="zh-CN" sz="2000" i="1" baseline="-25000" dirty="0" smtClean="0">
                <a:latin typeface="Times New Roman" pitchFamily="18" charset="0"/>
              </a:rPr>
              <a:t>m</a:t>
            </a:r>
            <a:r>
              <a:rPr lang="zh-CN" altLang="en-US" sz="2000" dirty="0" smtClean="0">
                <a:latin typeface="Times New Roman" pitchFamily="18" charset="0"/>
              </a:rPr>
              <a:t>得到</a:t>
            </a:r>
            <a:r>
              <a:rPr lang="en-US" altLang="zh-CN" sz="2000" i="1" dirty="0" smtClean="0">
                <a:latin typeface="Times New Roman" pitchFamily="18" charset="0"/>
              </a:rPr>
              <a:t>P</a:t>
            </a:r>
            <a:r>
              <a:rPr lang="en-US" altLang="zh-CN" sz="2000" i="1" baseline="-25000" dirty="0" smtClean="0">
                <a:latin typeface="Times New Roman" pitchFamily="18" charset="0"/>
              </a:rPr>
              <a:t>m</a:t>
            </a:r>
            <a:r>
              <a:rPr lang="zh-CN" altLang="en-US" sz="2000" dirty="0" smtClean="0">
                <a:latin typeface="Times New Roman" pitchFamily="18" charset="0"/>
              </a:rPr>
              <a:t>，就必须知道</a:t>
            </a:r>
            <a:r>
              <a:rPr lang="en-US" altLang="zh-CN" sz="2000" i="1" dirty="0" smtClean="0">
                <a:latin typeface="Times New Roman" pitchFamily="18" charset="0"/>
              </a:rPr>
              <a:t>k</a:t>
            </a:r>
            <a:r>
              <a:rPr lang="zh-CN" altLang="en-US" sz="2000" dirty="0" smtClean="0">
                <a:latin typeface="Times New Roman" pitchFamily="18" charset="0"/>
              </a:rPr>
              <a:t>。而要得到</a:t>
            </a:r>
            <a:r>
              <a:rPr lang="en-US" altLang="zh-CN" sz="2000" i="1" dirty="0" smtClean="0">
                <a:latin typeface="Times New Roman" pitchFamily="18" charset="0"/>
              </a:rPr>
              <a:t>k</a:t>
            </a:r>
            <a:r>
              <a:rPr lang="zh-CN" altLang="en-US" sz="2000" dirty="0" smtClean="0">
                <a:latin typeface="Times New Roman" pitchFamily="18" charset="0"/>
              </a:rPr>
              <a:t>，只有通过椭圆曲线上的两个已知点</a:t>
            </a:r>
            <a:r>
              <a:rPr lang="en-US" altLang="zh-CN" sz="2000" i="1" dirty="0" smtClean="0">
                <a:latin typeface="Times New Roman" pitchFamily="18" charset="0"/>
              </a:rPr>
              <a:t>G</a:t>
            </a:r>
            <a:r>
              <a:rPr lang="zh-CN" altLang="en-US" sz="2000" dirty="0" smtClean="0">
                <a:latin typeface="Times New Roman" pitchFamily="18" charset="0"/>
              </a:rPr>
              <a:t>和</a:t>
            </a:r>
            <a:r>
              <a:rPr lang="en-US" altLang="zh-CN" sz="2000" i="1" dirty="0" err="1" smtClean="0">
                <a:latin typeface="Times New Roman" pitchFamily="18" charset="0"/>
              </a:rPr>
              <a:t>kG</a:t>
            </a:r>
            <a:r>
              <a:rPr lang="zh-CN" altLang="en-US" sz="2000" dirty="0" smtClean="0">
                <a:latin typeface="Times New Roman" pitchFamily="18" charset="0"/>
              </a:rPr>
              <a:t>，这意味着必须求椭圆曲线上的离散对数，因此不可行</a:t>
            </a:r>
            <a:endParaRPr lang="zh-CN" altLang="en-US"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4.8.5  </a:t>
            </a:r>
            <a:r>
              <a:rPr lang="zh-CN" altLang="en-US" dirty="0" smtClean="0"/>
              <a:t>椭圆曲线上的密码</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spcBef>
                <a:spcPts val="600"/>
              </a:spcBef>
            </a:pPr>
            <a:r>
              <a:rPr lang="en-US" altLang="zh-CN" sz="2400" dirty="0" smtClean="0">
                <a:latin typeface="Times New Roman" pitchFamily="18" charset="0"/>
              </a:rPr>
              <a:t>3. </a:t>
            </a:r>
            <a:r>
              <a:rPr lang="zh-CN" altLang="en-US" sz="2400" dirty="0" smtClean="0">
                <a:latin typeface="Times New Roman" pitchFamily="18" charset="0"/>
              </a:rPr>
              <a:t>椭圆曲线密码体制的优点</a:t>
            </a:r>
          </a:p>
          <a:p>
            <a:pPr lvl="1" eaLnBrk="1" hangingPunct="1">
              <a:lnSpc>
                <a:spcPct val="110000"/>
              </a:lnSpc>
              <a:spcBef>
                <a:spcPts val="600"/>
              </a:spcBef>
            </a:pPr>
            <a:r>
              <a:rPr lang="zh-CN" altLang="en-US" sz="2000" dirty="0" smtClean="0">
                <a:latin typeface="Times New Roman" pitchFamily="18" charset="0"/>
              </a:rPr>
              <a:t>与基于有限域上离散对数问题的公钥体制（如</a:t>
            </a:r>
            <a:r>
              <a:rPr lang="en-US" altLang="zh-CN" sz="2000" dirty="0" err="1" smtClean="0">
                <a:latin typeface="Times New Roman" pitchFamily="18" charset="0"/>
              </a:rPr>
              <a:t>Diffie</a:t>
            </a:r>
            <a:r>
              <a:rPr lang="en-US" altLang="zh-CN" sz="2000" dirty="0" smtClean="0">
                <a:latin typeface="Times New Roman" pitchFamily="18" charset="0"/>
              </a:rPr>
              <a:t>-Hellman</a:t>
            </a:r>
            <a:r>
              <a:rPr lang="zh-CN" altLang="en-US" sz="2000" dirty="0" smtClean="0">
                <a:latin typeface="Times New Roman" pitchFamily="18" charset="0"/>
              </a:rPr>
              <a:t>密钥交换和</a:t>
            </a:r>
            <a:r>
              <a:rPr lang="en-US" altLang="zh-CN" sz="2000" dirty="0" err="1" smtClean="0">
                <a:latin typeface="Times New Roman" pitchFamily="18" charset="0"/>
              </a:rPr>
              <a:t>ElGamal</a:t>
            </a:r>
            <a:r>
              <a:rPr lang="zh-CN" altLang="en-US" sz="2000" dirty="0" smtClean="0">
                <a:latin typeface="Times New Roman" pitchFamily="18" charset="0"/>
              </a:rPr>
              <a:t>密码体制）相比，椭圆曲线密码体制有如下优点</a:t>
            </a:r>
            <a:r>
              <a:rPr lang="en-US" altLang="zh-CN" sz="2000" dirty="0" smtClean="0">
                <a:latin typeface="Times New Roman" pitchFamily="18" charset="0"/>
              </a:rPr>
              <a:t>:</a:t>
            </a:r>
          </a:p>
          <a:p>
            <a:pPr eaLnBrk="1" hangingPunct="1">
              <a:lnSpc>
                <a:spcPct val="110000"/>
              </a:lnSpc>
              <a:spcBef>
                <a:spcPts val="600"/>
              </a:spcBef>
            </a:pPr>
            <a:r>
              <a:rPr lang="en-US" altLang="zh-CN" sz="2000" dirty="0" smtClean="0">
                <a:latin typeface="Times New Roman" pitchFamily="18" charset="0"/>
              </a:rPr>
              <a:t>(1) </a:t>
            </a:r>
            <a:r>
              <a:rPr lang="zh-CN" altLang="en-US" sz="2000" dirty="0" smtClean="0">
                <a:latin typeface="Times New Roman" pitchFamily="18" charset="0"/>
              </a:rPr>
              <a:t>安全性高</a:t>
            </a:r>
          </a:p>
          <a:p>
            <a:pPr lvl="1" eaLnBrk="1" hangingPunct="1">
              <a:lnSpc>
                <a:spcPct val="110000"/>
              </a:lnSpc>
              <a:spcBef>
                <a:spcPts val="600"/>
              </a:spcBef>
            </a:pPr>
            <a:r>
              <a:rPr lang="zh-CN" altLang="en-US" sz="2000" dirty="0" smtClean="0">
                <a:latin typeface="Times New Roman" pitchFamily="18" charset="0"/>
              </a:rPr>
              <a:t>攻击有限域上的离散对数问题可以用</a:t>
            </a:r>
            <a:r>
              <a:rPr lang="zh-CN" altLang="en-US" sz="2000" dirty="0" smtClean="0">
                <a:solidFill>
                  <a:srgbClr val="0000FF"/>
                </a:solidFill>
                <a:latin typeface="Times New Roman" pitchFamily="18" charset="0"/>
              </a:rPr>
              <a:t>指数积分法</a:t>
            </a:r>
            <a:r>
              <a:rPr lang="zh-CN" altLang="en-US" sz="2000" dirty="0" smtClean="0">
                <a:latin typeface="Times New Roman" pitchFamily="18" charset="0"/>
              </a:rPr>
              <a:t>，其运算复杂度为</a:t>
            </a:r>
            <a:endParaRPr lang="zh-CN" altLang="en-US" sz="2000" i="1" dirty="0" smtClean="0">
              <a:latin typeface="Times New Roman" pitchFamily="18" charset="0"/>
            </a:endParaRPr>
          </a:p>
          <a:p>
            <a:pPr lvl="1" eaLnBrk="1" hangingPunct="1">
              <a:lnSpc>
                <a:spcPct val="110000"/>
              </a:lnSpc>
              <a:spcBef>
                <a:spcPts val="600"/>
              </a:spcBef>
            </a:pPr>
            <a:r>
              <a:rPr lang="en-US" altLang="zh-CN" sz="2000" i="1" dirty="0" smtClean="0">
                <a:latin typeface="Times New Roman" pitchFamily="18" charset="0"/>
              </a:rPr>
              <a:t>O</a:t>
            </a:r>
            <a:r>
              <a:rPr lang="en-US" altLang="zh-CN" sz="2000" dirty="0" smtClean="0">
                <a:latin typeface="Times New Roman" pitchFamily="18" charset="0"/>
              </a:rPr>
              <a:t>(exp                             )</a:t>
            </a:r>
            <a:r>
              <a:rPr lang="zh-CN" altLang="en-US" sz="2000" dirty="0" smtClean="0">
                <a:latin typeface="Times New Roman" pitchFamily="18" charset="0"/>
              </a:rPr>
              <a:t>，其中</a:t>
            </a:r>
            <a:r>
              <a:rPr lang="en-US" altLang="zh-CN" sz="2000" i="1" dirty="0" smtClean="0">
                <a:latin typeface="Times New Roman" pitchFamily="18" charset="0"/>
              </a:rPr>
              <a:t>p</a:t>
            </a:r>
            <a:r>
              <a:rPr lang="zh-CN" altLang="en-US" sz="2000" dirty="0" smtClean="0">
                <a:latin typeface="Times New Roman" pitchFamily="18" charset="0"/>
              </a:rPr>
              <a:t>是模数（为素数）。而</a:t>
            </a:r>
            <a:r>
              <a:rPr lang="zh-CN" altLang="en-US" sz="2000" dirty="0" smtClean="0">
                <a:solidFill>
                  <a:srgbClr val="0000FF"/>
                </a:solidFill>
                <a:latin typeface="Times New Roman" pitchFamily="18" charset="0"/>
              </a:rPr>
              <a:t>它对椭圆曲线上的离散对数问题并不有效</a:t>
            </a:r>
            <a:r>
              <a:rPr lang="zh-CN" altLang="en-US" sz="2000" dirty="0" smtClean="0">
                <a:latin typeface="Times New Roman" pitchFamily="18" charset="0"/>
              </a:rPr>
              <a:t>。</a:t>
            </a:r>
            <a:endParaRPr lang="en-US" altLang="zh-CN" sz="2000" dirty="0" smtClean="0">
              <a:latin typeface="Times New Roman" pitchFamily="18" charset="0"/>
            </a:endParaRPr>
          </a:p>
          <a:p>
            <a:pPr lvl="1" eaLnBrk="1" hangingPunct="1">
              <a:lnSpc>
                <a:spcPct val="110000"/>
              </a:lnSpc>
              <a:spcBef>
                <a:spcPts val="600"/>
              </a:spcBef>
            </a:pPr>
            <a:r>
              <a:rPr lang="zh-CN" altLang="en-US" sz="2000" dirty="0" smtClean="0">
                <a:latin typeface="Times New Roman" pitchFamily="18" charset="0"/>
              </a:rPr>
              <a:t>目前攻击椭圆曲线上的离散对数问题的方法只有适合攻击任何循环群上离散对数问题的</a:t>
            </a:r>
            <a:r>
              <a:rPr lang="zh-CN" altLang="en-US" sz="2000" dirty="0" smtClean="0">
                <a:solidFill>
                  <a:srgbClr val="0000FF"/>
                </a:solidFill>
                <a:latin typeface="Times New Roman" pitchFamily="18" charset="0"/>
              </a:rPr>
              <a:t>大步小步法</a:t>
            </a:r>
            <a:r>
              <a:rPr lang="zh-CN" altLang="en-US" sz="2000" dirty="0" smtClean="0">
                <a:latin typeface="Times New Roman" pitchFamily="18" charset="0"/>
              </a:rPr>
              <a:t>，其运算复杂度为</a:t>
            </a:r>
            <a:r>
              <a:rPr lang="en-US" altLang="zh-CN" sz="2000" i="1" dirty="0" smtClean="0">
                <a:latin typeface="Times New Roman" pitchFamily="18" charset="0"/>
              </a:rPr>
              <a:t>O</a:t>
            </a:r>
            <a:r>
              <a:rPr lang="en-US" altLang="zh-CN" sz="2000" dirty="0" smtClean="0">
                <a:latin typeface="Times New Roman" pitchFamily="18" charset="0"/>
              </a:rPr>
              <a:t>(exp           )</a:t>
            </a:r>
          </a:p>
          <a:p>
            <a:pPr lvl="2" eaLnBrk="1" hangingPunct="1">
              <a:lnSpc>
                <a:spcPct val="110000"/>
              </a:lnSpc>
              <a:spcBef>
                <a:spcPts val="600"/>
              </a:spcBef>
            </a:pPr>
            <a:r>
              <a:rPr lang="zh-CN" altLang="en-US" sz="2000" dirty="0" smtClean="0">
                <a:latin typeface="Times New Roman" pitchFamily="18" charset="0"/>
              </a:rPr>
              <a:t>其中</a:t>
            </a:r>
            <a:r>
              <a:rPr lang="en-US" altLang="zh-CN" sz="2000" i="1" dirty="0" err="1" smtClean="0">
                <a:latin typeface="Times New Roman" pitchFamily="18" charset="0"/>
              </a:rPr>
              <a:t>p</a:t>
            </a:r>
            <a:r>
              <a:rPr lang="en-US" altLang="zh-CN" sz="2000" i="1" baseline="-25000" dirty="0" err="1" smtClean="0">
                <a:latin typeface="Times New Roman" pitchFamily="18" charset="0"/>
              </a:rPr>
              <a:t>max</a:t>
            </a:r>
            <a:r>
              <a:rPr lang="zh-CN" altLang="en-US" sz="2000" dirty="0" smtClean="0">
                <a:latin typeface="Times New Roman" pitchFamily="18" charset="0"/>
              </a:rPr>
              <a:t>是椭圆曲线所形成的</a:t>
            </a:r>
            <a:r>
              <a:rPr lang="en-US" altLang="zh-CN" sz="2000" dirty="0" smtClean="0">
                <a:latin typeface="Times New Roman" pitchFamily="18" charset="0"/>
              </a:rPr>
              <a:t>Abel</a:t>
            </a:r>
            <a:r>
              <a:rPr lang="zh-CN" altLang="en-US" sz="2000" dirty="0" smtClean="0">
                <a:latin typeface="Times New Roman" pitchFamily="18" charset="0"/>
              </a:rPr>
              <a:t>群的阶的最大素因子。</a:t>
            </a:r>
          </a:p>
          <a:p>
            <a:pPr lvl="2" eaLnBrk="1" hangingPunct="1">
              <a:lnSpc>
                <a:spcPct val="110000"/>
              </a:lnSpc>
              <a:spcBef>
                <a:spcPts val="600"/>
              </a:spcBef>
            </a:pPr>
            <a:r>
              <a:rPr lang="zh-CN" altLang="en-US" sz="2000" dirty="0" smtClean="0">
                <a:latin typeface="Times New Roman" pitchFamily="18" charset="0"/>
              </a:rPr>
              <a:t>如果</a:t>
            </a:r>
            <a:r>
              <a:rPr lang="en-US" altLang="zh-CN" sz="2000" i="1" dirty="0" smtClean="0">
                <a:latin typeface="Times New Roman" pitchFamily="18" charset="0"/>
              </a:rPr>
              <a:t>p</a:t>
            </a:r>
            <a:r>
              <a:rPr lang="zh-CN" altLang="en-US" sz="2000" dirty="0" smtClean="0">
                <a:latin typeface="Times New Roman" pitchFamily="18" charset="0"/>
              </a:rPr>
              <a:t>有大素因子</a:t>
            </a:r>
            <a:r>
              <a:rPr lang="en-US" altLang="zh-CN" sz="2000" i="1" dirty="0" smtClean="0">
                <a:latin typeface="Times New Roman" pitchFamily="18" charset="0"/>
              </a:rPr>
              <a:t>q</a:t>
            </a:r>
            <a:r>
              <a:rPr lang="zh-CN" altLang="en-US" sz="2000" dirty="0" smtClean="0">
                <a:latin typeface="Times New Roman" pitchFamily="18" charset="0"/>
              </a:rPr>
              <a:t>，且</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dirty="0" smtClean="0">
                <a:latin typeface="Times New Roman" pitchFamily="18" charset="0"/>
              </a:rPr>
              <a:t>2</a:t>
            </a:r>
            <a:r>
              <a:rPr lang="en-US" altLang="zh-CN" sz="2000" i="1" dirty="0" smtClean="0">
                <a:latin typeface="Times New Roman" pitchFamily="18" charset="0"/>
              </a:rPr>
              <a:t>q</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，则非常安全</a:t>
            </a:r>
          </a:p>
          <a:p>
            <a:pPr lvl="2" eaLnBrk="1" hangingPunct="1">
              <a:lnSpc>
                <a:spcPct val="110000"/>
              </a:lnSpc>
              <a:spcBef>
                <a:spcPts val="600"/>
              </a:spcBef>
            </a:pPr>
            <a:r>
              <a:rPr lang="zh-CN" altLang="en-US" sz="2000" dirty="0" smtClean="0">
                <a:latin typeface="Times New Roman" pitchFamily="18" charset="0"/>
              </a:rPr>
              <a:t>因此，椭圆曲线密码体制比基于有限域上的离散对数问题的公钥体制更安全</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3762" name="Object 4"/>
          <p:cNvGraphicFramePr>
            <a:graphicFrameLocks noChangeAspect="1"/>
          </p:cNvGraphicFramePr>
          <p:nvPr/>
        </p:nvGraphicFramePr>
        <p:xfrm>
          <a:off x="1752600" y="3124200"/>
          <a:ext cx="1905000" cy="409575"/>
        </p:xfrm>
        <a:graphic>
          <a:graphicData uri="http://schemas.openxmlformats.org/presentationml/2006/ole">
            <p:oleObj spid="_x0000_s1013762" name="公式" r:id="rId3" imgW="1282680" imgH="279360" progId="Equation.3">
              <p:embed/>
            </p:oleObj>
          </a:graphicData>
        </a:graphic>
      </p:graphicFrame>
      <p:graphicFrame>
        <p:nvGraphicFramePr>
          <p:cNvPr id="1013763" name="Object 4"/>
          <p:cNvGraphicFramePr>
            <a:graphicFrameLocks noChangeAspect="1"/>
          </p:cNvGraphicFramePr>
          <p:nvPr/>
        </p:nvGraphicFramePr>
        <p:xfrm>
          <a:off x="7010400" y="4191000"/>
          <a:ext cx="838200" cy="500063"/>
        </p:xfrm>
        <a:graphic>
          <a:graphicData uri="http://schemas.openxmlformats.org/presentationml/2006/ole">
            <p:oleObj spid="_x0000_s1013763" name="公式" r:id="rId4" imgW="444240" imgH="266400" progId="Equation.3">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4.8.5  </a:t>
            </a:r>
            <a:r>
              <a:rPr lang="zh-CN" altLang="en-US" dirty="0" smtClean="0"/>
              <a:t>椭圆曲线上的密码</a:t>
            </a:r>
            <a:endParaRPr lang="zh-CN" altLang="en-US" dirty="0"/>
          </a:p>
        </p:txBody>
      </p:sp>
      <p:sp>
        <p:nvSpPr>
          <p:cNvPr id="3" name="内容占位符 2"/>
          <p:cNvSpPr>
            <a:spLocks noGrp="1"/>
          </p:cNvSpPr>
          <p:nvPr>
            <p:ph idx="1"/>
          </p:nvPr>
        </p:nvSpPr>
        <p:spPr>
          <a:xfrm>
            <a:off x="304800" y="914400"/>
            <a:ext cx="8686800" cy="5562600"/>
          </a:xfrm>
        </p:spPr>
        <p:txBody>
          <a:bodyPr/>
          <a:lstStyle/>
          <a:p>
            <a:pPr eaLnBrk="1" hangingPunct="1">
              <a:lnSpc>
                <a:spcPct val="110000"/>
              </a:lnSpc>
            </a:pPr>
            <a:r>
              <a:rPr lang="en-US" altLang="zh-CN" sz="2000" dirty="0" smtClean="0">
                <a:latin typeface="Times New Roman" pitchFamily="18" charset="0"/>
              </a:rPr>
              <a:t>(2) </a:t>
            </a:r>
            <a:r>
              <a:rPr lang="zh-CN" altLang="en-US" sz="2000" dirty="0" smtClean="0">
                <a:latin typeface="Times New Roman" pitchFamily="18" charset="0"/>
              </a:rPr>
              <a:t>密钥量小</a:t>
            </a:r>
          </a:p>
          <a:p>
            <a:pPr lvl="1" eaLnBrk="1" hangingPunct="1">
              <a:lnSpc>
                <a:spcPct val="110000"/>
              </a:lnSpc>
            </a:pPr>
            <a:r>
              <a:rPr lang="zh-CN" altLang="en-US" sz="2000" dirty="0" smtClean="0">
                <a:latin typeface="Times New Roman" pitchFamily="18" charset="0"/>
              </a:rPr>
              <a:t>由攻击两者的算法复杂度可知，在实现相同的安全性能条件下，椭圆曲线密码体制所需的密钥量远比基于有限域上的离散对数问题的公钥体制的密钥量小。</a:t>
            </a:r>
            <a:endParaRPr lang="en-US" altLang="zh-CN" sz="2000" dirty="0" smtClean="0">
              <a:latin typeface="Times New Roman" pitchFamily="18" charset="0"/>
            </a:endParaRPr>
          </a:p>
          <a:p>
            <a:pPr eaLnBrk="1" hangingPunct="1">
              <a:lnSpc>
                <a:spcPct val="100000"/>
              </a:lnSpc>
            </a:pPr>
            <a:r>
              <a:rPr lang="en-US" altLang="zh-CN" sz="2000" dirty="0" smtClean="0">
                <a:latin typeface="Times New Roman" pitchFamily="18" charset="0"/>
              </a:rPr>
              <a:t>(3) </a:t>
            </a:r>
            <a:r>
              <a:rPr lang="zh-CN" altLang="en-US" sz="2000" dirty="0" smtClean="0">
                <a:latin typeface="Times New Roman" pitchFamily="18" charset="0"/>
              </a:rPr>
              <a:t>灵活性好</a:t>
            </a:r>
          </a:p>
          <a:p>
            <a:pPr lvl="1" eaLnBrk="1" hangingPunct="1">
              <a:lnSpc>
                <a:spcPct val="100000"/>
              </a:lnSpc>
            </a:pPr>
            <a:r>
              <a:rPr lang="zh-CN" altLang="en-US" sz="2000" dirty="0" smtClean="0">
                <a:solidFill>
                  <a:srgbClr val="0000FF"/>
                </a:solidFill>
                <a:latin typeface="Times New Roman" pitchFamily="18" charset="0"/>
              </a:rPr>
              <a:t>有限域</a:t>
            </a:r>
            <a:r>
              <a:rPr lang="en-US" altLang="zh-CN" sz="2000" dirty="0" smtClean="0">
                <a:solidFill>
                  <a:srgbClr val="0000FF"/>
                </a:solidFill>
                <a:latin typeface="Times New Roman" pitchFamily="18" charset="0"/>
              </a:rPr>
              <a:t>GF(</a:t>
            </a:r>
            <a:r>
              <a:rPr lang="en-US" altLang="zh-CN" sz="2000" i="1" dirty="0" smtClean="0">
                <a:solidFill>
                  <a:srgbClr val="0000FF"/>
                </a:solidFill>
                <a:latin typeface="Times New Roman" pitchFamily="18" charset="0"/>
              </a:rPr>
              <a:t>q</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一定的情况下，其上的</a:t>
            </a:r>
            <a:r>
              <a:rPr lang="zh-CN" altLang="en-US" sz="2000" dirty="0" smtClean="0">
                <a:solidFill>
                  <a:srgbClr val="0000FF"/>
                </a:solidFill>
                <a:latin typeface="Times New Roman" pitchFamily="18" charset="0"/>
              </a:rPr>
              <a:t>循环群</a:t>
            </a:r>
            <a:r>
              <a:rPr lang="zh-CN" altLang="en-US" sz="2000" dirty="0" smtClean="0">
                <a:latin typeface="Times New Roman" pitchFamily="18" charset="0"/>
              </a:rPr>
              <a:t>（即</a:t>
            </a:r>
            <a:r>
              <a:rPr lang="en-US" altLang="zh-CN" sz="2000" dirty="0" smtClean="0">
                <a:latin typeface="Times New Roman" pitchFamily="18" charset="0"/>
              </a:rPr>
              <a:t>GF(</a:t>
            </a:r>
            <a:r>
              <a:rPr lang="en-US" altLang="zh-CN" sz="2000" i="1" dirty="0" smtClean="0">
                <a:latin typeface="Times New Roman" pitchFamily="18" charset="0"/>
              </a:rPr>
              <a:t>q</a:t>
            </a:r>
            <a:r>
              <a:rPr lang="en-US" altLang="zh-CN" sz="2000" dirty="0" smtClean="0">
                <a:latin typeface="Times New Roman" pitchFamily="18" charset="0"/>
              </a:rPr>
              <a:t>)-{0}</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就定了</a:t>
            </a:r>
            <a:endParaRPr lang="zh-CN" altLang="en-US" sz="2000" dirty="0" smtClean="0">
              <a:latin typeface="Times New Roman" pitchFamily="18" charset="0"/>
            </a:endParaRPr>
          </a:p>
          <a:p>
            <a:pPr lvl="1" eaLnBrk="1" hangingPunct="1">
              <a:lnSpc>
                <a:spcPct val="100000"/>
              </a:lnSpc>
            </a:pPr>
            <a:r>
              <a:rPr lang="en-US" altLang="zh-CN" sz="2000" dirty="0" smtClean="0">
                <a:solidFill>
                  <a:srgbClr val="0000FF"/>
                </a:solidFill>
                <a:latin typeface="Times New Roman" pitchFamily="18" charset="0"/>
              </a:rPr>
              <a:t>GF(</a:t>
            </a:r>
            <a:r>
              <a:rPr lang="en-US" altLang="zh-CN" sz="2000" i="1" dirty="0" smtClean="0">
                <a:solidFill>
                  <a:srgbClr val="0000FF"/>
                </a:solidFill>
                <a:latin typeface="Times New Roman" pitchFamily="18" charset="0"/>
              </a:rPr>
              <a:t>q</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上的椭圆曲线</a:t>
            </a:r>
            <a:r>
              <a:rPr lang="zh-CN" altLang="en-US" sz="2000" dirty="0" smtClean="0">
                <a:latin typeface="Times New Roman" pitchFamily="18" charset="0"/>
              </a:rPr>
              <a:t>可以通过改变曲线参数，得到不同的曲线，形成不同的循环群。因此，椭圆曲线具有丰富的群结构和多选择性</a:t>
            </a:r>
          </a:p>
          <a:p>
            <a:pPr lvl="1" eaLnBrk="1" hangingPunct="1">
              <a:lnSpc>
                <a:spcPct val="100000"/>
              </a:lnSpc>
            </a:pPr>
            <a:r>
              <a:rPr lang="zh-CN" altLang="en-US" sz="2000" dirty="0" smtClean="0">
                <a:latin typeface="Times New Roman" pitchFamily="18" charset="0"/>
              </a:rPr>
              <a:t>可在保持</a:t>
            </a:r>
            <a:r>
              <a:rPr lang="zh-CN" altLang="en-US" sz="2000" dirty="0" smtClean="0">
                <a:solidFill>
                  <a:srgbClr val="0000FF"/>
                </a:solidFill>
                <a:latin typeface="Times New Roman" pitchFamily="18" charset="0"/>
              </a:rPr>
              <a:t>和</a:t>
            </a:r>
            <a:r>
              <a:rPr lang="en-US" altLang="zh-CN" sz="2000" dirty="0" smtClean="0">
                <a:solidFill>
                  <a:srgbClr val="0000FF"/>
                </a:solidFill>
                <a:latin typeface="Times New Roman" pitchFamily="18" charset="0"/>
              </a:rPr>
              <a:t>RSA/DSA</a:t>
            </a:r>
            <a:r>
              <a:rPr lang="zh-CN" altLang="en-US" sz="2000" dirty="0" smtClean="0">
                <a:solidFill>
                  <a:srgbClr val="0000FF"/>
                </a:solidFill>
                <a:latin typeface="Times New Roman" pitchFamily="18" charset="0"/>
              </a:rPr>
              <a:t>体制同样安全性能的前提下大大缩短密钥长度</a:t>
            </a:r>
            <a:r>
              <a:rPr lang="en-US" altLang="zh-CN" sz="2000" dirty="0" smtClean="0">
                <a:latin typeface="Times New Roman" pitchFamily="18" charset="0"/>
              </a:rPr>
              <a:t>(</a:t>
            </a:r>
            <a:r>
              <a:rPr lang="zh-CN" altLang="en-US" sz="2000" dirty="0" smtClean="0">
                <a:latin typeface="Times New Roman" pitchFamily="18" charset="0"/>
              </a:rPr>
              <a:t>目前</a:t>
            </a:r>
            <a:r>
              <a:rPr lang="en-US" altLang="zh-CN" sz="2000" dirty="0" smtClean="0">
                <a:latin typeface="Times New Roman" pitchFamily="18" charset="0"/>
              </a:rPr>
              <a:t>160</a:t>
            </a:r>
            <a:r>
              <a:rPr lang="zh-CN" altLang="en-US" sz="2000" dirty="0" smtClean="0">
                <a:latin typeface="Times New Roman" pitchFamily="18" charset="0"/>
              </a:rPr>
              <a:t>比特足以保证安全性</a:t>
            </a:r>
            <a:r>
              <a:rPr lang="en-US" altLang="zh-CN" sz="2000" dirty="0" smtClean="0">
                <a:latin typeface="Times New Roman" pitchFamily="18" charset="0"/>
              </a:rPr>
              <a:t>)</a:t>
            </a:r>
            <a:r>
              <a:rPr lang="zh-CN" altLang="en-US" sz="2000" dirty="0" smtClean="0">
                <a:latin typeface="Times New Roman" pitchFamily="18" charset="0"/>
              </a:rPr>
              <a:t>，因而在密码领域有着广阔的应用前景</a:t>
            </a:r>
          </a:p>
          <a:p>
            <a:pPr lvl="1" eaLnBrk="1" hangingPunct="1">
              <a:lnSpc>
                <a:spcPct val="100000"/>
              </a:lnSpc>
            </a:pPr>
            <a:r>
              <a:rPr lang="zh-CN" altLang="en-US" sz="2000" dirty="0" smtClean="0">
                <a:latin typeface="Times New Roman" pitchFamily="18" charset="0"/>
              </a:rPr>
              <a:t>表</a:t>
            </a:r>
            <a:r>
              <a:rPr lang="en-US" altLang="zh-CN" sz="2000" dirty="0" smtClean="0">
                <a:latin typeface="Times New Roman" pitchFamily="18" charset="0"/>
              </a:rPr>
              <a:t>4-7</a:t>
            </a:r>
            <a:r>
              <a:rPr lang="zh-CN" altLang="en-US" sz="2000" dirty="0" smtClean="0">
                <a:latin typeface="Times New Roman" pitchFamily="18" charset="0"/>
              </a:rPr>
              <a:t>给出了椭圆曲线密码体制和</a:t>
            </a:r>
            <a:r>
              <a:rPr lang="en-US" altLang="zh-CN" sz="2000" dirty="0" smtClean="0">
                <a:latin typeface="Times New Roman" pitchFamily="18" charset="0"/>
              </a:rPr>
              <a:t>RSA/DSA</a:t>
            </a:r>
            <a:r>
              <a:rPr lang="zh-CN" altLang="en-US" sz="2000" dirty="0" smtClean="0">
                <a:latin typeface="Times New Roman" pitchFamily="18" charset="0"/>
              </a:rPr>
              <a:t>体制所需的密钥的长度</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4.8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椭圆曲线密码体制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 name="Group 82"/>
          <p:cNvGraphicFramePr>
            <a:graphicFrameLocks/>
          </p:cNvGraphicFramePr>
          <p:nvPr/>
        </p:nvGraphicFramePr>
        <p:xfrm>
          <a:off x="762000" y="5457825"/>
          <a:ext cx="7924798" cy="1097280"/>
        </p:xfrm>
        <a:graphic>
          <a:graphicData uri="http://schemas.openxmlformats.org/drawingml/2006/table">
            <a:tbl>
              <a:tblPr/>
              <a:tblGrid>
                <a:gridCol w="1524000"/>
                <a:gridCol w="740228"/>
                <a:gridCol w="936172"/>
                <a:gridCol w="1328056"/>
                <a:gridCol w="1132114"/>
                <a:gridCol w="1132114"/>
                <a:gridCol w="1132114"/>
              </a:tblGrid>
              <a:tr h="171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RSA/DSA</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512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768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1024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2048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21000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120000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ECC</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211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1200</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675">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MIPS-</a:t>
                      </a:r>
                      <a:r>
                        <a:rPr kumimoji="0" lang="zh-CN"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年，</a:t>
                      </a: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a:t>
                      </a:r>
                      <a:r>
                        <a:rPr kumimoji="0" lang="zh-CN"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每秒百万条指令</a:t>
                      </a: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10</a:t>
                      </a:r>
                      <a:r>
                        <a:rPr kumimoji="0" lang="en-US" altLang="zh-CN" sz="1800" b="1" i="0" u="none" strike="noStrike" cap="none" normalizeH="0" baseline="30000" dirty="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10</a:t>
                      </a:r>
                      <a:r>
                        <a:rPr kumimoji="0" lang="en-US" altLang="zh-CN" sz="1800" b="1" i="0" u="none" strike="noStrike" cap="none" normalizeH="0" baseline="30000" dirty="0" smtClean="0">
                          <a:ln>
                            <a:noFill/>
                          </a:ln>
                          <a:solidFill>
                            <a:srgbClr val="C3093E"/>
                          </a:solidFill>
                          <a:effectLst>
                            <a:outerShdw blurRad="38100" dist="38100" dir="2700000" algn="tl">
                              <a:srgbClr val="000000">
                                <a:alpha val="43137"/>
                              </a:srgbClr>
                            </a:outerShdw>
                          </a:effectLst>
                          <a:latin typeface="Times New Roman" pitchFamily="18" charset="0"/>
                          <a:ea typeface="宋体"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10</a:t>
                      </a:r>
                      <a:r>
                        <a:rPr kumimoji="0" lang="en-US" altLang="zh-CN" sz="1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10</a:t>
                      </a:r>
                      <a:r>
                        <a:rPr kumimoji="0" lang="en-US" altLang="zh-CN" sz="18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rPr>
                        <a:t>168</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4.9.1 </a:t>
            </a:r>
            <a:r>
              <a:rPr lang="zh-CN" altLang="en-US" dirty="0" smtClean="0"/>
              <a:t>概述</a:t>
            </a:r>
            <a:endParaRPr lang="zh-CN" altLang="en-US" dirty="0"/>
          </a:p>
        </p:txBody>
      </p:sp>
      <p:sp>
        <p:nvSpPr>
          <p:cNvPr id="3" name="内容占位符 2"/>
          <p:cNvSpPr>
            <a:spLocks noGrp="1"/>
          </p:cNvSpPr>
          <p:nvPr>
            <p:ph idx="1"/>
          </p:nvPr>
        </p:nvSpPr>
        <p:spPr>
          <a:xfrm>
            <a:off x="304800" y="914400"/>
            <a:ext cx="7391400" cy="5562600"/>
          </a:xfrm>
        </p:spPr>
        <p:txBody>
          <a:bodyPr/>
          <a:lstStyle/>
          <a:p>
            <a:pPr eaLnBrk="1" hangingPunct="1">
              <a:lnSpc>
                <a:spcPct val="110000"/>
              </a:lnSpc>
            </a:pPr>
            <a:r>
              <a:rPr lang="en-US" altLang="zh-CN" sz="2000" dirty="0" smtClean="0"/>
              <a:t>1984</a:t>
            </a:r>
            <a:r>
              <a:rPr lang="zh-CN" altLang="en-US" sz="2000" dirty="0" smtClean="0"/>
              <a:t>年</a:t>
            </a:r>
            <a:r>
              <a:rPr lang="en-US" altLang="zh-CN" sz="2000" dirty="0" smtClean="0"/>
              <a:t>Shamir</a:t>
            </a:r>
            <a:r>
              <a:rPr lang="zh-CN" altLang="en-US" sz="2000" dirty="0" smtClean="0"/>
              <a:t>提出了一种基于身份的加密方案</a:t>
            </a:r>
            <a:r>
              <a:rPr lang="en-US" altLang="zh-CN" sz="2000" dirty="0" smtClean="0"/>
              <a:t>(</a:t>
            </a:r>
            <a:r>
              <a:rPr lang="zh-CN" altLang="en-US" sz="2000" dirty="0" smtClean="0"/>
              <a:t>简称</a:t>
            </a:r>
            <a:r>
              <a:rPr lang="en-US" altLang="zh-CN" sz="2000" dirty="0" smtClean="0"/>
              <a:t>IBE(identity-based encryption))</a:t>
            </a:r>
            <a:r>
              <a:rPr lang="zh-CN" altLang="en-US" sz="2000" dirty="0" smtClean="0"/>
              <a:t>的思想，并</a:t>
            </a:r>
            <a:r>
              <a:rPr lang="zh-CN" altLang="en-US" sz="2000" dirty="0" smtClean="0">
                <a:solidFill>
                  <a:srgbClr val="C3093E"/>
                </a:solidFill>
              </a:rPr>
              <a:t>征询具体实现方案</a:t>
            </a:r>
            <a:r>
              <a:rPr lang="zh-CN" altLang="en-US" sz="2000" dirty="0" smtClean="0"/>
              <a:t>，方案中</a:t>
            </a:r>
            <a:r>
              <a:rPr lang="zh-CN" altLang="en-US" sz="2000" dirty="0" smtClean="0">
                <a:solidFill>
                  <a:srgbClr val="C3093E"/>
                </a:solidFill>
              </a:rPr>
              <a:t>不使用任何证书</a:t>
            </a:r>
            <a:r>
              <a:rPr lang="zh-CN" altLang="en-US" sz="2000" dirty="0" smtClean="0"/>
              <a:t>，直接将用户的身份作为公钥，以此来简化公钥基础设施</a:t>
            </a:r>
            <a:r>
              <a:rPr lang="en-US" altLang="zh-CN" sz="2000" dirty="0" smtClean="0"/>
              <a:t>PKI(Public key infrastructure)</a:t>
            </a:r>
            <a:r>
              <a:rPr lang="zh-CN" altLang="en-US" sz="2000" dirty="0" smtClean="0"/>
              <a:t>中基于证书的密钥管理过程。</a:t>
            </a:r>
          </a:p>
          <a:p>
            <a:pPr lvl="1" eaLnBrk="1" hangingPunct="1">
              <a:lnSpc>
                <a:spcPct val="110000"/>
              </a:lnSpc>
            </a:pPr>
            <a:r>
              <a:rPr lang="zh-CN" altLang="en-US" sz="2000" dirty="0" smtClean="0"/>
              <a:t>例如：用户</a:t>
            </a:r>
            <a:r>
              <a:rPr lang="en-US" altLang="zh-CN" sz="2000" dirty="0" smtClean="0"/>
              <a:t>A</a:t>
            </a:r>
            <a:r>
              <a:rPr lang="zh-CN" altLang="en-US" sz="2000" dirty="0" smtClean="0"/>
              <a:t>给用户</a:t>
            </a:r>
            <a:r>
              <a:rPr lang="en-US" altLang="zh-CN" sz="2000" dirty="0" smtClean="0"/>
              <a:t>B</a:t>
            </a:r>
            <a:r>
              <a:rPr lang="zh-CN" altLang="en-US" sz="2000" dirty="0" smtClean="0"/>
              <a:t>发加密的电子邮件，只要将</a:t>
            </a:r>
            <a:r>
              <a:rPr lang="zh-CN" altLang="en-US" sz="2000" dirty="0" smtClean="0">
                <a:latin typeface="华文中宋" pitchFamily="2" charset="-122"/>
              </a:rPr>
              <a:t>“</a:t>
            </a:r>
            <a:r>
              <a:rPr lang="en-US" altLang="zh-CN" sz="2000" dirty="0" smtClean="0"/>
              <a:t>bob@company.com</a:t>
            </a:r>
            <a:r>
              <a:rPr lang="en-US" altLang="zh-CN" sz="2000" dirty="0" smtClean="0">
                <a:latin typeface="华文中宋" pitchFamily="2" charset="-122"/>
              </a:rPr>
              <a:t>”</a:t>
            </a:r>
            <a:r>
              <a:rPr lang="en-US" altLang="zh-CN" sz="2000" dirty="0" smtClean="0"/>
              <a:t> </a:t>
            </a:r>
            <a:r>
              <a:rPr lang="zh-CN" altLang="en-US" sz="2000" dirty="0" smtClean="0"/>
              <a:t>作为</a:t>
            </a:r>
            <a:r>
              <a:rPr lang="en-US" altLang="zh-CN" sz="2000" dirty="0" smtClean="0"/>
              <a:t>B</a:t>
            </a:r>
            <a:r>
              <a:rPr lang="zh-CN" altLang="en-US" sz="2000" dirty="0" smtClean="0"/>
              <a:t>的公钥来加密邮件即可。当</a:t>
            </a:r>
            <a:r>
              <a:rPr lang="en-US" altLang="zh-CN" sz="2000" dirty="0" smtClean="0"/>
              <a:t>bob</a:t>
            </a:r>
            <a:r>
              <a:rPr lang="zh-CN" altLang="en-US" sz="2000" dirty="0" smtClean="0"/>
              <a:t>收到后，他与一个第三方－密钥服务器联系，和向</a:t>
            </a:r>
            <a:r>
              <a:rPr lang="en-US" altLang="zh-CN" sz="2000" dirty="0" smtClean="0"/>
              <a:t>CA</a:t>
            </a:r>
            <a:r>
              <a:rPr lang="zh-CN" altLang="en-US" sz="2000" dirty="0" smtClean="0"/>
              <a:t>证明自己身份一样，</a:t>
            </a:r>
            <a:r>
              <a:rPr lang="en-US" altLang="zh-CN" sz="2000" dirty="0" smtClean="0"/>
              <a:t>B</a:t>
            </a:r>
            <a:r>
              <a:rPr lang="zh-CN" altLang="en-US" sz="2000" dirty="0" smtClean="0"/>
              <a:t>向服务器证明自己，并从服务器获得解密用的秘密密钥，再解密就可以阅读邮件</a:t>
            </a:r>
            <a:endParaRPr lang="en-US" altLang="zh-CN" sz="2000" dirty="0" smtClean="0"/>
          </a:p>
          <a:p>
            <a:pPr lvl="1" eaLnBrk="1" hangingPunct="1">
              <a:lnSpc>
                <a:spcPct val="110000"/>
              </a:lnSpc>
            </a:pPr>
            <a:r>
              <a:rPr lang="zh-CN" altLang="en-US" sz="2000" dirty="0" smtClean="0">
                <a:latin typeface="Times New Roman" pitchFamily="18" charset="0"/>
              </a:rPr>
              <a:t>这种方法避免了公钥密码体制中公钥证书从生成、签发、存储、维护、更新、撤销这一复杂的生命周期过程</a:t>
            </a:r>
            <a:endParaRPr lang="zh-CN" altLang="en-US" sz="2000" dirty="0" smtClean="0"/>
          </a:p>
          <a:p>
            <a:pPr eaLnBrk="1" hangingPunct="1">
              <a:lnSpc>
                <a:spcPct val="110000"/>
              </a:lnSpc>
            </a:pPr>
            <a:endParaRPr lang="zh-CN" altLang="en-US"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15810" name="Object 4"/>
          <p:cNvGraphicFramePr>
            <a:graphicFrameLocks noChangeAspect="1"/>
          </p:cNvGraphicFramePr>
          <p:nvPr/>
        </p:nvGraphicFramePr>
        <p:xfrm>
          <a:off x="4108450" y="2259013"/>
          <a:ext cx="4578350" cy="4278312"/>
        </p:xfrm>
        <a:graphic>
          <a:graphicData uri="http://schemas.openxmlformats.org/presentationml/2006/ole">
            <p:oleObj spid="_x0000_s1015810" name="Visio" r:id="rId3" imgW="3143021" imgH="2936938" progId="Visio.Drawing.11">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4.9.1 </a:t>
            </a:r>
            <a:r>
              <a:rPr lang="zh-CN" altLang="en-US" dirty="0" smtClean="0"/>
              <a:t>概述</a:t>
            </a:r>
            <a:endParaRPr lang="zh-CN" altLang="en-US" dirty="0"/>
          </a:p>
        </p:txBody>
      </p:sp>
      <p:sp>
        <p:nvSpPr>
          <p:cNvPr id="3" name="内容占位符 2"/>
          <p:cNvSpPr>
            <a:spLocks noGrp="1"/>
          </p:cNvSpPr>
          <p:nvPr>
            <p:ph idx="1"/>
          </p:nvPr>
        </p:nvSpPr>
        <p:spPr>
          <a:xfrm>
            <a:off x="304800" y="914400"/>
            <a:ext cx="8229600" cy="5562600"/>
          </a:xfrm>
        </p:spPr>
        <p:txBody>
          <a:bodyPr/>
          <a:lstStyle/>
          <a:p>
            <a:pPr eaLnBrk="1" hangingPunct="1">
              <a:lnSpc>
                <a:spcPct val="100000"/>
              </a:lnSpc>
            </a:pPr>
            <a:r>
              <a:rPr lang="zh-CN" altLang="en-US" sz="2400" dirty="0" smtClean="0">
                <a:latin typeface="Times New Roman" pitchFamily="18" charset="0"/>
              </a:rPr>
              <a:t>自</a:t>
            </a:r>
            <a:r>
              <a:rPr lang="en-US" altLang="zh-CN" sz="2400" dirty="0" smtClean="0">
                <a:latin typeface="Times New Roman" pitchFamily="18" charset="0"/>
              </a:rPr>
              <a:t>Shamir</a:t>
            </a:r>
            <a:r>
              <a:rPr lang="zh-CN" altLang="en-US" sz="2400" dirty="0" smtClean="0">
                <a:latin typeface="Times New Roman" pitchFamily="18" charset="0"/>
              </a:rPr>
              <a:t>提出这种新思想后，由于没有找到有效的实现工具，其实现一直是一公开问题。</a:t>
            </a:r>
          </a:p>
          <a:p>
            <a:pPr eaLnBrk="1" hangingPunct="1">
              <a:lnSpc>
                <a:spcPct val="100000"/>
              </a:lnSpc>
            </a:pPr>
            <a:r>
              <a:rPr lang="zh-CN" altLang="en-US" sz="2400" dirty="0" smtClean="0">
                <a:solidFill>
                  <a:srgbClr val="0000FF"/>
                </a:solidFill>
                <a:latin typeface="Times New Roman" pitchFamily="18" charset="0"/>
              </a:rPr>
              <a:t>直到</a:t>
            </a:r>
            <a:r>
              <a:rPr lang="en-US" altLang="zh-CN" sz="2400" dirty="0" smtClean="0">
                <a:solidFill>
                  <a:srgbClr val="0000FF"/>
                </a:solidFill>
                <a:latin typeface="Times New Roman" pitchFamily="18" charset="0"/>
              </a:rPr>
              <a:t>2001</a:t>
            </a:r>
            <a:r>
              <a:rPr lang="zh-CN" altLang="en-US" sz="2400" dirty="0" smtClean="0">
                <a:solidFill>
                  <a:srgbClr val="0000FF"/>
                </a:solidFill>
                <a:latin typeface="Times New Roman" pitchFamily="18" charset="0"/>
              </a:rPr>
              <a:t>年，</a:t>
            </a:r>
            <a:r>
              <a:rPr lang="en-US" altLang="zh-CN" sz="2400" dirty="0" smtClean="0">
                <a:solidFill>
                  <a:srgbClr val="0000FF"/>
                </a:solidFill>
                <a:latin typeface="Times New Roman" pitchFamily="18" charset="0"/>
              </a:rPr>
              <a:t>Dan </a:t>
            </a:r>
            <a:r>
              <a:rPr lang="en-US" altLang="zh-CN" sz="2400" dirty="0" err="1" smtClean="0">
                <a:solidFill>
                  <a:srgbClr val="0000FF"/>
                </a:solidFill>
                <a:latin typeface="Times New Roman" pitchFamily="18" charset="0"/>
              </a:rPr>
              <a:t>Boneh</a:t>
            </a:r>
            <a:r>
              <a:rPr lang="zh-CN" altLang="en-US" sz="2400" dirty="0" smtClean="0">
                <a:solidFill>
                  <a:srgbClr val="0000FF"/>
                </a:solidFill>
                <a:latin typeface="Times New Roman" pitchFamily="18" charset="0"/>
              </a:rPr>
              <a:t>和</a:t>
            </a:r>
            <a:r>
              <a:rPr lang="en-US" altLang="zh-CN" sz="2400" dirty="0" smtClean="0">
                <a:solidFill>
                  <a:srgbClr val="0000FF"/>
                </a:solidFill>
                <a:latin typeface="Times New Roman" pitchFamily="18" charset="0"/>
              </a:rPr>
              <a:t>Matt Franklin</a:t>
            </a:r>
            <a:r>
              <a:rPr lang="zh-CN" altLang="en-US" sz="2400" dirty="0" smtClean="0">
                <a:solidFill>
                  <a:srgbClr val="0000FF"/>
                </a:solidFill>
                <a:latin typeface="Times New Roman" pitchFamily="18" charset="0"/>
              </a:rPr>
              <a:t>获得了数学上的突破，提出了第一个实用的基于身份的公钥加密方案</a:t>
            </a:r>
            <a:r>
              <a:rPr lang="zh-CN" altLang="en-US" sz="2400" dirty="0" smtClean="0">
                <a:latin typeface="Times New Roman" pitchFamily="18" charset="0"/>
              </a:rPr>
              <a:t>。</a:t>
            </a:r>
          </a:p>
          <a:p>
            <a:pPr lvl="1" eaLnBrk="1" hangingPunct="1">
              <a:lnSpc>
                <a:spcPct val="100000"/>
              </a:lnSpc>
            </a:pPr>
            <a:r>
              <a:rPr lang="zh-CN" altLang="en-US" sz="2000" dirty="0" smtClean="0">
                <a:latin typeface="Times New Roman" pitchFamily="18" charset="0"/>
              </a:rPr>
              <a:t>他们的方案使用椭圆曲线上的双线性映射</a:t>
            </a:r>
            <a:r>
              <a:rPr lang="en-US" altLang="zh-CN" sz="2000" dirty="0" smtClean="0">
                <a:latin typeface="Times New Roman" pitchFamily="18" charset="0"/>
              </a:rPr>
              <a:t>(</a:t>
            </a:r>
            <a:r>
              <a:rPr lang="zh-CN" altLang="en-US" sz="2000" dirty="0" smtClean="0">
                <a:latin typeface="Times New Roman" pitchFamily="18" charset="0"/>
              </a:rPr>
              <a:t>分别称为</a:t>
            </a:r>
            <a:r>
              <a:rPr lang="en-US" altLang="zh-CN" sz="2000" dirty="0" smtClean="0">
                <a:solidFill>
                  <a:srgbClr val="C3093E"/>
                </a:solidFill>
                <a:latin typeface="Times New Roman" pitchFamily="18" charset="0"/>
              </a:rPr>
              <a:t>Weil</a:t>
            </a:r>
            <a:r>
              <a:rPr lang="zh-CN" altLang="en-US" sz="2000" dirty="0" smtClean="0">
                <a:solidFill>
                  <a:srgbClr val="C3093E"/>
                </a:solidFill>
                <a:latin typeface="Times New Roman" pitchFamily="18" charset="0"/>
              </a:rPr>
              <a:t>配对和</a:t>
            </a:r>
            <a:r>
              <a:rPr lang="en-US" altLang="zh-CN" sz="2000" dirty="0" smtClean="0">
                <a:solidFill>
                  <a:srgbClr val="C3093E"/>
                </a:solidFill>
                <a:latin typeface="Times New Roman" pitchFamily="18" charset="0"/>
              </a:rPr>
              <a:t>Tate</a:t>
            </a:r>
            <a:r>
              <a:rPr lang="zh-CN" altLang="en-US" sz="2000" dirty="0" smtClean="0">
                <a:solidFill>
                  <a:srgbClr val="C3093E"/>
                </a:solidFill>
                <a:latin typeface="Times New Roman" pitchFamily="18" charset="0"/>
              </a:rPr>
              <a:t>配对</a:t>
            </a:r>
            <a:r>
              <a:rPr lang="en-US" altLang="zh-CN" sz="2000" dirty="0" smtClean="0">
                <a:latin typeface="Times New Roman" pitchFamily="18" charset="0"/>
              </a:rPr>
              <a:t>)</a:t>
            </a:r>
            <a:r>
              <a:rPr lang="zh-CN" altLang="en-US" sz="2000" dirty="0" smtClean="0">
                <a:latin typeface="Times New Roman" pitchFamily="18" charset="0"/>
              </a:rPr>
              <a:t>，将用户的身份映射为一对公开钥</a:t>
            </a:r>
            <a:r>
              <a:rPr lang="en-US" altLang="zh-CN" sz="2000" dirty="0" smtClean="0">
                <a:latin typeface="Times New Roman" pitchFamily="18" charset="0"/>
              </a:rPr>
              <a:t>/</a:t>
            </a:r>
            <a:r>
              <a:rPr lang="zh-CN" altLang="en-US" sz="2000" dirty="0" smtClean="0">
                <a:latin typeface="Times New Roman" pitchFamily="18" charset="0"/>
              </a:rPr>
              <a:t>秘密钥对</a:t>
            </a:r>
          </a:p>
          <a:p>
            <a:pPr lvl="1" eaLnBrk="1" hangingPunct="1">
              <a:lnSpc>
                <a:spcPct val="100000"/>
              </a:lnSpc>
            </a:pPr>
            <a:r>
              <a:rPr lang="zh-CN" altLang="en-US" sz="2000" dirty="0" smtClean="0">
                <a:latin typeface="Times New Roman" pitchFamily="18" charset="0"/>
              </a:rPr>
              <a:t>双线性映射是满足</a:t>
            </a:r>
            <a:r>
              <a:rPr lang="en-US" altLang="zh-CN" sz="2000" dirty="0" smtClean="0">
                <a:latin typeface="Times New Roman" pitchFamily="18" charset="0"/>
              </a:rPr>
              <a:t>Pair(</a:t>
            </a:r>
            <a:r>
              <a:rPr lang="en-US" altLang="zh-CN" sz="2000" i="1" dirty="0" err="1" smtClean="0">
                <a:latin typeface="Times New Roman" pitchFamily="18" charset="0"/>
              </a:rPr>
              <a:t>aX</a:t>
            </a:r>
            <a:r>
              <a:rPr lang="en-US" altLang="zh-CN" sz="2000" dirty="0" err="1" smtClean="0">
                <a:latin typeface="Times New Roman" pitchFamily="18" charset="0"/>
              </a:rPr>
              <a:t>,</a:t>
            </a:r>
            <a:r>
              <a:rPr lang="en-US" altLang="zh-CN" sz="2000" i="1" dirty="0" err="1" smtClean="0">
                <a:latin typeface="Times New Roman" pitchFamily="18" charset="0"/>
              </a:rPr>
              <a:t>bY</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Pair(</a:t>
            </a:r>
            <a:r>
              <a:rPr lang="en-US" altLang="zh-CN" sz="2000" i="1" dirty="0" err="1" smtClean="0">
                <a:latin typeface="Times New Roman" pitchFamily="18" charset="0"/>
              </a:rPr>
              <a:t>bX</a:t>
            </a:r>
            <a:r>
              <a:rPr lang="en-US" altLang="zh-CN" sz="2000" dirty="0" err="1" smtClean="0">
                <a:latin typeface="Times New Roman" pitchFamily="18" charset="0"/>
              </a:rPr>
              <a:t>,</a:t>
            </a:r>
            <a:r>
              <a:rPr lang="en-US" altLang="zh-CN" sz="2000" i="1" dirty="0" err="1" smtClean="0">
                <a:latin typeface="Times New Roman" pitchFamily="18" charset="0"/>
              </a:rPr>
              <a:t>aY</a:t>
            </a:r>
            <a:r>
              <a:rPr lang="en-US" altLang="zh-CN" sz="2000" dirty="0" smtClean="0">
                <a:latin typeface="Times New Roman" pitchFamily="18" charset="0"/>
              </a:rPr>
              <a:t>)</a:t>
            </a:r>
            <a:r>
              <a:rPr lang="zh-CN" altLang="en-US" sz="2000" dirty="0" smtClean="0">
                <a:latin typeface="Times New Roman" pitchFamily="18" charset="0"/>
              </a:rPr>
              <a:t>的映射</a:t>
            </a:r>
            <a:r>
              <a:rPr lang="en-US" altLang="zh-CN" sz="2000" dirty="0" smtClean="0">
                <a:latin typeface="Times New Roman" pitchFamily="18" charset="0"/>
              </a:rPr>
              <a:t>Pair</a:t>
            </a:r>
            <a:r>
              <a:rPr lang="zh-CN" altLang="en-US" sz="2000" dirty="0" smtClean="0">
                <a:latin typeface="Times New Roman" pitchFamily="18" charset="0"/>
              </a:rPr>
              <a:t>，其中</a:t>
            </a:r>
            <a:r>
              <a:rPr lang="en-US" altLang="zh-CN" sz="2000" dirty="0" smtClean="0">
                <a:latin typeface="Times New Roman" pitchFamily="18" charset="0"/>
              </a:rPr>
              <a:t>a</a:t>
            </a:r>
            <a:r>
              <a:rPr lang="zh-CN" altLang="en-US" sz="2000" dirty="0" smtClean="0">
                <a:latin typeface="Times New Roman" pitchFamily="18" charset="0"/>
              </a:rPr>
              <a:t>和</a:t>
            </a:r>
            <a:r>
              <a:rPr lang="en-US" altLang="zh-CN" sz="2000" dirty="0" smtClean="0">
                <a:latin typeface="Times New Roman" pitchFamily="18" charset="0"/>
              </a:rPr>
              <a:t>b</a:t>
            </a:r>
            <a:r>
              <a:rPr lang="zh-CN" altLang="en-US" sz="2000" dirty="0" smtClean="0">
                <a:latin typeface="Times New Roman" pitchFamily="18" charset="0"/>
              </a:rPr>
              <a:t>是整数，</a:t>
            </a:r>
            <a:r>
              <a:rPr lang="en-US" altLang="zh-CN" sz="2000" dirty="0" smtClean="0">
                <a:latin typeface="Times New Roman" pitchFamily="18" charset="0"/>
              </a:rPr>
              <a:t>X</a:t>
            </a:r>
            <a:r>
              <a:rPr lang="zh-CN" altLang="en-US" sz="2000" dirty="0" smtClean="0">
                <a:latin typeface="Times New Roman" pitchFamily="18" charset="0"/>
              </a:rPr>
              <a:t>和</a:t>
            </a:r>
            <a:r>
              <a:rPr lang="en-US" altLang="zh-CN" sz="2000" dirty="0" smtClean="0">
                <a:latin typeface="Times New Roman" pitchFamily="18" charset="0"/>
              </a:rPr>
              <a:t>Y</a:t>
            </a:r>
            <a:r>
              <a:rPr lang="zh-CN" altLang="en-US" sz="2000" dirty="0" smtClean="0">
                <a:latin typeface="Times New Roman" pitchFamily="18" charset="0"/>
              </a:rPr>
              <a:t>是椭圆曲线上的点。</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4.9.2 </a:t>
            </a:r>
            <a:r>
              <a:rPr lang="zh-CN" altLang="en-US" dirty="0" smtClean="0"/>
              <a:t>双线性映射和双线性</a:t>
            </a:r>
            <a:r>
              <a:rPr lang="en-US" altLang="zh-CN" dirty="0" smtClean="0"/>
              <a:t>D-H</a:t>
            </a:r>
            <a:r>
              <a:rPr lang="zh-CN" altLang="en-US" dirty="0" smtClean="0"/>
              <a:t>假设</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000" dirty="0" smtClean="0">
                <a:latin typeface="Times New Roman" pitchFamily="18" charset="0"/>
              </a:rPr>
              <a:t>以</a:t>
            </a:r>
            <a:r>
              <a:rPr lang="en-US" altLang="zh-CN" sz="2000" i="1" dirty="0" err="1" smtClean="0">
                <a:latin typeface="Times New Roman" pitchFamily="18" charset="0"/>
              </a:rPr>
              <a:t>Z</a:t>
            </a:r>
            <a:r>
              <a:rPr lang="en-US" altLang="zh-CN" sz="2000" i="1" baseline="-25000" dirty="0" err="1" smtClean="0">
                <a:latin typeface="Times New Roman" pitchFamily="18" charset="0"/>
              </a:rPr>
              <a:t>q</a:t>
            </a:r>
            <a:r>
              <a:rPr lang="zh-CN" altLang="en-US" sz="2000" dirty="0" smtClean="0">
                <a:latin typeface="Times New Roman" pitchFamily="18" charset="0"/>
              </a:rPr>
              <a:t>表示</a:t>
            </a:r>
            <a:r>
              <a:rPr lang="en-US" altLang="zh-CN" sz="2000" dirty="0" smtClean="0">
                <a:latin typeface="Times New Roman" pitchFamily="18" charset="0"/>
              </a:rPr>
              <a:t>mod </a:t>
            </a:r>
            <a:r>
              <a:rPr lang="en-US" altLang="zh-CN" sz="2000" i="1" dirty="0" smtClean="0">
                <a:latin typeface="Times New Roman" pitchFamily="18" charset="0"/>
              </a:rPr>
              <a:t>q</a:t>
            </a:r>
            <a:r>
              <a:rPr lang="zh-CN" altLang="en-US" sz="2000" dirty="0" smtClean="0">
                <a:latin typeface="Times New Roman" pitchFamily="18" charset="0"/>
              </a:rPr>
              <a:t>加法下的群</a:t>
            </a:r>
            <a:r>
              <a:rPr lang="en-US" altLang="zh-CN" sz="2000" dirty="0" smtClean="0">
                <a:latin typeface="Times New Roman" pitchFamily="18" charset="0"/>
              </a:rPr>
              <a:t>{0,1,…,</a:t>
            </a:r>
            <a:r>
              <a:rPr lang="en-US" altLang="zh-CN" sz="2000" i="1" dirty="0" smtClean="0">
                <a:latin typeface="Times New Roman" pitchFamily="18" charset="0"/>
              </a:rPr>
              <a:t>q</a:t>
            </a:r>
            <a:r>
              <a:rPr lang="en-US" altLang="zh-CN" sz="2000" dirty="0" smtClean="0">
                <a:latin typeface="Times New Roman" pitchFamily="18" charset="0"/>
              </a:rPr>
              <a:t>-1}</a:t>
            </a:r>
            <a:r>
              <a:rPr lang="zh-CN" altLang="en-US" sz="2000" dirty="0" smtClean="0">
                <a:latin typeface="Times New Roman" pitchFamily="18" charset="0"/>
              </a:rPr>
              <a:t>，用</a:t>
            </a:r>
            <a:r>
              <a:rPr lang="en-US" altLang="zh-CN" sz="2000" i="1" dirty="0" smtClean="0">
                <a:latin typeface="Times New Roman" pitchFamily="18" charset="0"/>
              </a:rPr>
              <a:t>Z</a:t>
            </a:r>
            <a:r>
              <a:rPr lang="en-US" altLang="zh-CN" sz="2000" baseline="30000" dirty="0" smtClean="0">
                <a:latin typeface="Times New Roman" pitchFamily="18" charset="0"/>
              </a:rPr>
              <a:t>+</a:t>
            </a:r>
            <a:r>
              <a:rPr lang="zh-CN" altLang="en-US" sz="2000" dirty="0" smtClean="0">
                <a:latin typeface="Times New Roman" pitchFamily="18" charset="0"/>
              </a:rPr>
              <a:t>代表正整数集</a:t>
            </a:r>
            <a:endParaRPr lang="en-US" altLang="zh-CN" sz="2000" dirty="0" smtClean="0">
              <a:latin typeface="Times New Roman" pitchFamily="18" charset="0"/>
            </a:endParaRPr>
          </a:p>
          <a:p>
            <a:pPr eaLnBrk="1" hangingPunct="1">
              <a:lnSpc>
                <a:spcPct val="100000"/>
              </a:lnSpc>
            </a:pPr>
            <a:r>
              <a:rPr lang="zh-CN" altLang="en-US" sz="2000" dirty="0" smtClean="0">
                <a:latin typeface="Times New Roman" pitchFamily="18" charset="0"/>
              </a:rPr>
              <a:t>对于阶为素数的群</a:t>
            </a:r>
            <a:r>
              <a:rPr lang="en-US" altLang="zh-CN" sz="2000" dirty="0" smtClean="0">
                <a:latin typeface="Times New Roman" pitchFamily="18" charset="0"/>
              </a:rPr>
              <a:t>G</a:t>
            </a:r>
            <a:r>
              <a:rPr lang="zh-CN" altLang="en-US" sz="2000" dirty="0" smtClean="0">
                <a:latin typeface="Times New Roman" pitchFamily="18" charset="0"/>
              </a:rPr>
              <a:t>，用</a:t>
            </a:r>
            <a:r>
              <a:rPr lang="en-US" altLang="zh-CN" sz="2000" dirty="0" smtClean="0">
                <a:latin typeface="Times New Roman" pitchFamily="18" charset="0"/>
              </a:rPr>
              <a:t>G*</a:t>
            </a:r>
            <a:r>
              <a:rPr lang="zh-CN" altLang="en-US" sz="2000" dirty="0" smtClean="0">
                <a:latin typeface="Times New Roman" pitchFamily="18" charset="0"/>
              </a:rPr>
              <a:t>代表集合</a:t>
            </a:r>
            <a:r>
              <a:rPr lang="en-US" altLang="zh-CN" sz="2000" dirty="0" smtClean="0">
                <a:latin typeface="Times New Roman" pitchFamily="18" charset="0"/>
              </a:rPr>
              <a:t>G</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O</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O</a:t>
            </a:r>
            <a:r>
              <a:rPr lang="zh-CN" altLang="en-US" sz="2000" dirty="0" smtClean="0">
                <a:latin typeface="Times New Roman" pitchFamily="18" charset="0"/>
              </a:rPr>
              <a:t>为</a:t>
            </a:r>
            <a:r>
              <a:rPr lang="en-US" altLang="zh-CN" sz="2000" dirty="0" smtClean="0">
                <a:latin typeface="Times New Roman" pitchFamily="18" charset="0"/>
              </a:rPr>
              <a:t>G</a:t>
            </a:r>
            <a:r>
              <a:rPr lang="zh-CN" altLang="en-US" sz="2000" dirty="0" smtClean="0">
                <a:latin typeface="Times New Roman" pitchFamily="18" charset="0"/>
              </a:rPr>
              <a:t>中的单位元</a:t>
            </a:r>
          </a:p>
          <a:p>
            <a:pPr eaLnBrk="1" hangingPunct="1">
              <a:lnSpc>
                <a:spcPct val="100000"/>
              </a:lnSpc>
            </a:pPr>
            <a:r>
              <a:rPr lang="en-US" altLang="zh-CN" sz="2000" dirty="0" smtClean="0">
                <a:latin typeface="Times New Roman" pitchFamily="18" charset="0"/>
              </a:rPr>
              <a:t>1.</a:t>
            </a:r>
            <a:r>
              <a:rPr lang="zh-CN" altLang="en-US" sz="2000" dirty="0" smtClean="0">
                <a:latin typeface="Times New Roman" pitchFamily="18" charset="0"/>
              </a:rPr>
              <a:t>双线性映射</a:t>
            </a:r>
          </a:p>
          <a:p>
            <a:pPr lvl="1" eaLnBrk="1" hangingPunct="1">
              <a:lnSpc>
                <a:spcPct val="100000"/>
              </a:lnSpc>
            </a:pPr>
            <a:r>
              <a:rPr lang="zh-CN" altLang="en-US" sz="2000" dirty="0" smtClean="0">
                <a:latin typeface="Times New Roman" pitchFamily="18" charset="0"/>
              </a:rPr>
              <a:t>设</a:t>
            </a:r>
            <a:r>
              <a:rPr lang="en-US" altLang="zh-CN" sz="2000" i="1" dirty="0" smtClean="0">
                <a:latin typeface="Times New Roman" pitchFamily="18" charset="0"/>
              </a:rPr>
              <a:t>q</a:t>
            </a:r>
            <a:r>
              <a:rPr lang="zh-CN" altLang="en-US" sz="2000" dirty="0" smtClean="0">
                <a:latin typeface="Times New Roman" pitchFamily="18" charset="0"/>
              </a:rPr>
              <a:t>是一大素数，</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G</a:t>
            </a:r>
            <a:r>
              <a:rPr lang="en-US" altLang="zh-CN" sz="2000" baseline="-25000" dirty="0" smtClean="0">
                <a:latin typeface="Times New Roman" pitchFamily="18" charset="0"/>
              </a:rPr>
              <a:t>2</a:t>
            </a:r>
            <a:r>
              <a:rPr lang="zh-CN" altLang="en-US" sz="2000" dirty="0" smtClean="0">
                <a:latin typeface="Times New Roman" pitchFamily="18" charset="0"/>
              </a:rPr>
              <a:t>是两个阶为</a:t>
            </a:r>
            <a:r>
              <a:rPr lang="en-US" altLang="zh-CN" sz="2000" i="1" dirty="0" smtClean="0">
                <a:latin typeface="Times New Roman" pitchFamily="18" charset="0"/>
              </a:rPr>
              <a:t>q</a:t>
            </a:r>
            <a:r>
              <a:rPr lang="zh-CN" altLang="en-US" sz="2000" dirty="0" smtClean="0">
                <a:latin typeface="Times New Roman" pitchFamily="18" charset="0"/>
              </a:rPr>
              <a:t>的群，其上的运算分别称为</a:t>
            </a:r>
            <a:r>
              <a:rPr lang="zh-CN" altLang="en-US" sz="2000" dirty="0" smtClean="0">
                <a:solidFill>
                  <a:srgbClr val="C3093E"/>
                </a:solidFill>
                <a:latin typeface="Times New Roman" pitchFamily="18" charset="0"/>
              </a:rPr>
              <a:t>加法</a:t>
            </a:r>
            <a:r>
              <a:rPr lang="zh-CN" altLang="en-US" sz="2000" dirty="0" smtClean="0">
                <a:latin typeface="Times New Roman" pitchFamily="18" charset="0"/>
              </a:rPr>
              <a:t>和</a:t>
            </a:r>
            <a:r>
              <a:rPr lang="zh-CN" altLang="en-US" sz="2000" dirty="0" smtClean="0">
                <a:solidFill>
                  <a:srgbClr val="C3093E"/>
                </a:solidFill>
                <a:latin typeface="Times New Roman" pitchFamily="18" charset="0"/>
              </a:rPr>
              <a:t>乘法</a:t>
            </a:r>
            <a:r>
              <a:rPr lang="zh-CN" altLang="en-US"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到</a:t>
            </a:r>
            <a:r>
              <a:rPr lang="en-US" altLang="zh-CN" sz="2000" i="1" dirty="0" smtClean="0">
                <a:latin typeface="Times New Roman" pitchFamily="18" charset="0"/>
              </a:rPr>
              <a:t>G</a:t>
            </a:r>
            <a:r>
              <a:rPr lang="en-US" altLang="zh-CN" sz="2000" baseline="-25000" dirty="0" smtClean="0">
                <a:latin typeface="Times New Roman" pitchFamily="18" charset="0"/>
              </a:rPr>
              <a:t>2</a:t>
            </a:r>
            <a:r>
              <a:rPr lang="zh-CN" altLang="en-US" sz="2000" dirty="0" smtClean="0">
                <a:latin typeface="Times New Roman" pitchFamily="18" charset="0"/>
              </a:rPr>
              <a:t>的双线性映射</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，满足下面的性质：</a:t>
            </a:r>
          </a:p>
          <a:p>
            <a:pPr lvl="1" eaLnBrk="1" hangingPunct="1">
              <a:lnSpc>
                <a:spcPct val="100000"/>
              </a:lnSpc>
            </a:pPr>
            <a:r>
              <a:rPr lang="en-US" altLang="en-US" sz="2000" dirty="0" smtClean="0">
                <a:latin typeface="Times New Roman" pitchFamily="18" charset="0"/>
                <a:cs typeface="Times New Roman" pitchFamily="18" charset="0"/>
              </a:rPr>
              <a:t>①</a:t>
            </a:r>
            <a:r>
              <a:rPr lang="zh-CN" altLang="en-US" sz="2000" dirty="0" smtClean="0">
                <a:latin typeface="Times New Roman" pitchFamily="18" charset="0"/>
                <a:cs typeface="Times New Roman" pitchFamily="18" charset="0"/>
              </a:rPr>
              <a:t>双线性：如果对任意</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Q</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G</a:t>
            </a:r>
            <a:r>
              <a:rPr lang="en-US" altLang="zh-CN" sz="2000" baseline="-25000" dirty="0" smtClean="0">
                <a:latin typeface="Times New Roman" pitchFamily="18" charset="0"/>
                <a:cs typeface="Times New Roman" pitchFamily="18" charset="0"/>
                <a:sym typeface="Symbol" pitchFamily="18" charset="2"/>
              </a:rPr>
              <a:t>1</a:t>
            </a:r>
            <a:r>
              <a:rPr lang="zh-CN" altLang="en-US" sz="2000" dirty="0" smtClean="0">
                <a:latin typeface="Times New Roman" pitchFamily="18" charset="0"/>
                <a:cs typeface="Times New Roman" pitchFamily="18" charset="0"/>
                <a:sym typeface="Symbol" pitchFamily="18" charset="2"/>
              </a:rPr>
              <a:t>和</a:t>
            </a:r>
            <a:r>
              <a:rPr lang="en-US" altLang="zh-CN" sz="2000" i="1" dirty="0" err="1" smtClean="0">
                <a:latin typeface="Times New Roman" pitchFamily="18" charset="0"/>
                <a:cs typeface="Times New Roman" pitchFamily="18" charset="0"/>
                <a:sym typeface="Symbol" pitchFamily="18" charset="2"/>
              </a:rPr>
              <a:t>a</a:t>
            </a:r>
            <a:r>
              <a:rPr lang="en-US" altLang="zh-CN" sz="2000" dirty="0" err="1"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b</a:t>
            </a:r>
            <a:r>
              <a:rPr lang="en-US" altLang="zh-CN" sz="2000" dirty="0" err="1"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Z</a:t>
            </a:r>
            <a:r>
              <a:rPr lang="zh-CN" altLang="en-US" sz="2000" dirty="0" smtClean="0">
                <a:latin typeface="Times New Roman" pitchFamily="18" charset="0"/>
                <a:cs typeface="Times New Roman" pitchFamily="18" charset="0"/>
                <a:sym typeface="Symbol" pitchFamily="18" charset="2"/>
              </a:rPr>
              <a:t>，有</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aP</a:t>
            </a:r>
            <a:r>
              <a:rPr lang="en-US" altLang="zh-CN" sz="2000" dirty="0" err="1"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bQ</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a:t>
            </a:r>
            <a:r>
              <a:rPr lang="en-US" altLang="zh-CN" sz="2000" dirty="0" smtClean="0">
                <a:latin typeface="Times New Roman" pitchFamily="18" charset="0"/>
                <a:sym typeface="Wingdings" pitchFamily="2" charset="2"/>
              </a:rPr>
              <a:t>)</a:t>
            </a:r>
            <a:r>
              <a:rPr lang="en-US" altLang="zh-CN" sz="2000" i="1" baseline="30000" dirty="0" err="1" smtClean="0">
                <a:latin typeface="Times New Roman" pitchFamily="18" charset="0"/>
                <a:sym typeface="Wingdings" pitchFamily="2" charset="2"/>
              </a:rPr>
              <a:t>ab</a:t>
            </a:r>
            <a:r>
              <a:rPr lang="zh-CN" altLang="en-US" sz="2000" dirty="0" smtClean="0">
                <a:latin typeface="Times New Roman" pitchFamily="18" charset="0"/>
                <a:sym typeface="Wingdings" pitchFamily="2" charset="2"/>
              </a:rPr>
              <a:t>，或</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P+Q</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R</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R</a:t>
            </a:r>
            <a:r>
              <a:rPr lang="en-US" altLang="zh-CN" sz="2000" dirty="0" smtClean="0">
                <a:latin typeface="Times New Roman" pitchFamily="18" charset="0"/>
                <a:sym typeface="Wingdings" pitchFamily="2" charset="2"/>
              </a:rPr>
              <a:t>)</a:t>
            </a:r>
            <a:r>
              <a:rPr lang="en-US" altLang="zh-CN" sz="2000" dirty="0" smtClean="0">
                <a:latin typeface="Times New Roman" pitchFamily="18" charset="0"/>
                <a:cs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R</a:t>
            </a:r>
            <a:r>
              <a:rPr lang="en-US" altLang="zh-CN" sz="2000" dirty="0" smtClean="0">
                <a:latin typeface="Times New Roman" pitchFamily="18" charset="0"/>
                <a:sym typeface="Wingdings" pitchFamily="2" charset="2"/>
              </a:rPr>
              <a:t>) </a:t>
            </a:r>
            <a:r>
              <a:rPr lang="zh-CN" altLang="en-US" sz="2000" dirty="0" smtClean="0">
                <a:latin typeface="Times New Roman" pitchFamily="18" charset="0"/>
                <a:sym typeface="Wingdings" pitchFamily="2" charset="2"/>
              </a:rPr>
              <a:t>和</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Q+R</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a:t>
            </a:r>
            <a:r>
              <a:rPr lang="en-US" altLang="zh-CN" sz="2000" dirty="0" smtClean="0">
                <a:latin typeface="Times New Roman" pitchFamily="18" charset="0"/>
                <a:sym typeface="Wingdings" pitchFamily="2" charset="2"/>
              </a:rPr>
              <a:t>)</a:t>
            </a:r>
            <a:r>
              <a:rPr lang="en-US" altLang="zh-CN" sz="2000" dirty="0" smtClean="0">
                <a:latin typeface="Times New Roman" pitchFamily="18" charset="0"/>
                <a:cs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R</a:t>
            </a:r>
            <a:r>
              <a:rPr lang="en-US" altLang="zh-CN" sz="2000" dirty="0" smtClean="0">
                <a:latin typeface="Times New Roman" pitchFamily="18" charset="0"/>
                <a:sym typeface="Wingdings" pitchFamily="2" charset="2"/>
              </a:rPr>
              <a:t>)</a:t>
            </a:r>
            <a:r>
              <a:rPr lang="zh-CN" altLang="en-US" sz="2000" dirty="0" smtClean="0">
                <a:latin typeface="Times New Roman" pitchFamily="18" charset="0"/>
                <a:sym typeface="Wingdings" pitchFamily="2" charset="2"/>
              </a:rPr>
              <a:t>，那么就称该映射为双线性映射 </a:t>
            </a:r>
            <a:endParaRPr lang="zh-CN" altLang="en-US" sz="2000" dirty="0" smtClean="0">
              <a:latin typeface="Times New Roman" pitchFamily="18" charset="0"/>
              <a:sym typeface="Symbol" pitchFamily="18" charset="2"/>
            </a:endParaRPr>
          </a:p>
          <a:p>
            <a:pPr lvl="1" eaLnBrk="1" hangingPunct="1">
              <a:lnSpc>
                <a:spcPct val="100000"/>
              </a:lnSpc>
            </a:pPr>
            <a:r>
              <a:rPr lang="en-US" altLang="en-US" sz="2000" dirty="0" smtClean="0">
                <a:latin typeface="Times New Roman" pitchFamily="18" charset="0"/>
              </a:rPr>
              <a:t>②</a:t>
            </a:r>
            <a:r>
              <a:rPr lang="zh-CN" altLang="en-US" sz="2000" dirty="0" smtClean="0">
                <a:latin typeface="Times New Roman" pitchFamily="18" charset="0"/>
              </a:rPr>
              <a:t>非退化性：映射不把</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cs typeface="Times New Roman" pitchFamily="18" charset="0"/>
              </a:rPr>
              <a:t>中的所有元素对</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即序偶</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映射到</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中的单位元。由于</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2</a:t>
            </a:r>
            <a:r>
              <a:rPr lang="zh-CN" altLang="en-US" sz="2000" dirty="0" smtClean="0">
                <a:latin typeface="Times New Roman" pitchFamily="18" charset="0"/>
                <a:cs typeface="Times New Roman" pitchFamily="18" charset="0"/>
              </a:rPr>
              <a:t>都是阶为素数的群，这意味着，如果</a:t>
            </a:r>
            <a:r>
              <a:rPr lang="en-US" altLang="zh-CN" sz="2000"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是</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cs typeface="Times New Roman" pitchFamily="18" charset="0"/>
              </a:rPr>
              <a:t>的生成元，那么</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就是</a:t>
            </a:r>
            <a:r>
              <a:rPr lang="en-US" altLang="zh-CN" sz="2000" i="1" dirty="0" smtClean="0">
                <a:latin typeface="Times New Roman" pitchFamily="18" charset="0"/>
              </a:rPr>
              <a:t>G</a:t>
            </a:r>
            <a:r>
              <a:rPr lang="en-US" altLang="zh-CN" sz="2000" baseline="-25000" dirty="0" smtClean="0">
                <a:latin typeface="Times New Roman" pitchFamily="18" charset="0"/>
              </a:rPr>
              <a:t>2</a:t>
            </a:r>
            <a:r>
              <a:rPr lang="zh-CN" altLang="en-US" sz="2000" dirty="0" smtClean="0">
                <a:latin typeface="Times New Roman" pitchFamily="18" charset="0"/>
              </a:rPr>
              <a:t>中的生成元</a:t>
            </a:r>
          </a:p>
          <a:p>
            <a:pPr lvl="1" eaLnBrk="1" hangingPunct="1">
              <a:lnSpc>
                <a:spcPct val="100000"/>
              </a:lnSpc>
            </a:pPr>
            <a:r>
              <a:rPr lang="en-US" altLang="en-US" sz="2000" dirty="0" smtClean="0">
                <a:latin typeface="Times New Roman" pitchFamily="18" charset="0"/>
              </a:rPr>
              <a:t>③</a:t>
            </a:r>
            <a:r>
              <a:rPr lang="zh-CN" altLang="en-US" sz="2000" dirty="0" smtClean="0">
                <a:latin typeface="Times New Roman" pitchFamily="18" charset="0"/>
              </a:rPr>
              <a:t>可计算性：对任意的</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sym typeface="Symbol" pitchFamily="18" charset="2"/>
              </a:rPr>
              <a:t>，存在一个有效算法计算</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Q</a:t>
            </a:r>
            <a:r>
              <a:rPr lang="en-US" altLang="zh-CN" sz="2000" dirty="0" smtClean="0">
                <a:latin typeface="Times New Roman" pitchFamily="18" charset="0"/>
                <a:sym typeface="Wingdings" pitchFamily="2" charset="2"/>
              </a:rPr>
              <a:t>)</a:t>
            </a:r>
            <a:r>
              <a:rPr lang="zh-CN" altLang="en-US" sz="2000" dirty="0" smtClean="0">
                <a:latin typeface="Times New Roman" pitchFamily="18" charset="0"/>
                <a:sym typeface="Symbol" pitchFamily="18" charset="2"/>
              </a:rPr>
              <a:t>。</a:t>
            </a:r>
          </a:p>
          <a:p>
            <a:pPr lvl="1" eaLnBrk="1" hangingPunct="1">
              <a:lnSpc>
                <a:spcPct val="100000"/>
              </a:lnSpc>
            </a:pPr>
            <a:r>
              <a:rPr lang="en-US" altLang="zh-CN" sz="2000" dirty="0" smtClean="0">
                <a:solidFill>
                  <a:srgbClr val="C3093E"/>
                </a:solidFill>
                <a:latin typeface="Times New Roman" pitchFamily="18" charset="0"/>
              </a:rPr>
              <a:t>Tate</a:t>
            </a:r>
            <a:r>
              <a:rPr lang="zh-CN" altLang="en-US" sz="2000" dirty="0" smtClean="0">
                <a:solidFill>
                  <a:srgbClr val="C3093E"/>
                </a:solidFill>
                <a:latin typeface="Times New Roman" pitchFamily="18" charset="0"/>
              </a:rPr>
              <a:t>配对</a:t>
            </a:r>
            <a:r>
              <a:rPr lang="zh-CN" altLang="en-US" sz="2000" dirty="0" smtClean="0">
                <a:latin typeface="Times New Roman" pitchFamily="18" charset="0"/>
              </a:rPr>
              <a:t>、 </a:t>
            </a:r>
            <a:r>
              <a:rPr lang="en-US" altLang="zh-CN" sz="2000" dirty="0" smtClean="0">
                <a:latin typeface="Times New Roman" pitchFamily="18" charset="0"/>
              </a:rPr>
              <a:t>Weil</a:t>
            </a:r>
            <a:r>
              <a:rPr lang="zh-CN" altLang="en-US" sz="2000" dirty="0" smtClean="0">
                <a:latin typeface="Times New Roman" pitchFamily="18" charset="0"/>
              </a:rPr>
              <a:t>配对、</a:t>
            </a:r>
            <a:r>
              <a:rPr lang="en-US" altLang="zh-CN" sz="2000" dirty="0" smtClean="0">
                <a:latin typeface="Times New Roman" pitchFamily="18" charset="0"/>
              </a:rPr>
              <a:t>Ate</a:t>
            </a:r>
            <a:r>
              <a:rPr lang="zh-CN" altLang="en-US" sz="2000" dirty="0" smtClean="0">
                <a:latin typeface="Times New Roman" pitchFamily="18" charset="0"/>
              </a:rPr>
              <a:t>配对是满足上述</a:t>
            </a:r>
            <a:r>
              <a:rPr lang="en-US" altLang="zh-CN" sz="2000" dirty="0" smtClean="0">
                <a:latin typeface="Times New Roman" pitchFamily="18" charset="0"/>
              </a:rPr>
              <a:t>3</a:t>
            </a:r>
            <a:r>
              <a:rPr lang="zh-CN" altLang="en-US" sz="2000" dirty="0" smtClean="0">
                <a:latin typeface="Times New Roman" pitchFamily="18" charset="0"/>
              </a:rPr>
              <a:t>条性质的双线性映射</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公钥密码体制的基本概念</a:t>
            </a:r>
            <a:endParaRPr lang="zh-CN" altLang="en-US" dirty="0"/>
          </a:p>
        </p:txBody>
      </p:sp>
      <p:sp>
        <p:nvSpPr>
          <p:cNvPr id="3" name="内容占位符 2"/>
          <p:cNvSpPr>
            <a:spLocks noGrp="1"/>
          </p:cNvSpPr>
          <p:nvPr>
            <p:ph idx="1"/>
          </p:nvPr>
        </p:nvSpPr>
        <p:spPr>
          <a:xfrm>
            <a:off x="457200" y="990600"/>
            <a:ext cx="8153400" cy="5486400"/>
          </a:xfrm>
        </p:spPr>
        <p:txBody>
          <a:bodyPr/>
          <a:lstStyle/>
          <a:p>
            <a:pPr eaLnBrk="1" hangingPunct="1"/>
            <a:r>
              <a:rPr lang="zh-CN" altLang="en-US" dirty="0" smtClean="0"/>
              <a:t>公钥密码体制的出现在密码学史上是一个最大的而且是惟一真正的革命。为密码学发展提供了新的理论和技术基础</a:t>
            </a:r>
          </a:p>
          <a:p>
            <a:pPr lvl="1" eaLnBrk="1" hangingPunct="1"/>
            <a:r>
              <a:rPr lang="zh-CN" altLang="en-US" dirty="0" smtClean="0"/>
              <a:t>公钥密码算法</a:t>
            </a:r>
            <a:r>
              <a:rPr lang="zh-CN" altLang="en-US" dirty="0" smtClean="0">
                <a:solidFill>
                  <a:srgbClr val="0000FF"/>
                </a:solidFill>
              </a:rPr>
              <a:t>基本工具不再是代换和置换，而是数学函数</a:t>
            </a:r>
          </a:p>
          <a:p>
            <a:pPr lvl="1" eaLnBrk="1" hangingPunct="1"/>
            <a:r>
              <a:rPr lang="zh-CN" altLang="en-US" dirty="0" smtClean="0">
                <a:solidFill>
                  <a:srgbClr val="0000FF"/>
                </a:solidFill>
              </a:rPr>
              <a:t>以非对称的形式使用两个密钥</a:t>
            </a:r>
            <a:r>
              <a:rPr lang="zh-CN" altLang="en-US" dirty="0" smtClean="0"/>
              <a:t>，两个密钥的使用对保密性、密钥分配、认证等都有着深刻的意义。</a:t>
            </a:r>
          </a:p>
          <a:p>
            <a:pPr eaLnBrk="1" hangingPunct="1"/>
            <a:r>
              <a:rPr lang="zh-CN" altLang="en-US" dirty="0" smtClean="0">
                <a:solidFill>
                  <a:srgbClr val="0000FF"/>
                </a:solidFill>
                <a:latin typeface="Times New Roman" pitchFamily="18" charset="0"/>
              </a:rPr>
              <a:t>公钥密码体制的概念</a:t>
            </a:r>
            <a:r>
              <a:rPr lang="zh-CN" altLang="en-US" dirty="0" smtClean="0">
                <a:latin typeface="Times New Roman" pitchFamily="18" charset="0"/>
              </a:rPr>
              <a:t>是在解决单钥密码体制中最难解决的两个问题时</a:t>
            </a:r>
            <a:r>
              <a:rPr lang="zh-CN" altLang="en-US" dirty="0" smtClean="0">
                <a:solidFill>
                  <a:srgbClr val="0000FF"/>
                </a:solidFill>
                <a:latin typeface="Times New Roman" pitchFamily="18" charset="0"/>
              </a:rPr>
              <a:t>提出的</a:t>
            </a:r>
            <a:r>
              <a:rPr lang="zh-CN" altLang="en-US" dirty="0" smtClean="0">
                <a:latin typeface="Times New Roman" pitchFamily="18" charset="0"/>
              </a:rPr>
              <a:t>，即</a:t>
            </a:r>
            <a:r>
              <a:rPr lang="zh-CN" altLang="en-US" dirty="0" smtClean="0">
                <a:solidFill>
                  <a:srgbClr val="0000FF"/>
                </a:solidFill>
                <a:latin typeface="Times New Roman" pitchFamily="18" charset="0"/>
              </a:rPr>
              <a:t>密钥分配和数字签字</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4.9.2 </a:t>
            </a:r>
            <a:r>
              <a:rPr lang="zh-CN" altLang="en-US" dirty="0" smtClean="0"/>
              <a:t>双线性映射和双线性</a:t>
            </a:r>
            <a:r>
              <a:rPr lang="en-US" altLang="zh-CN" dirty="0" smtClean="0"/>
              <a:t>D-H</a:t>
            </a:r>
            <a:r>
              <a:rPr lang="zh-CN" altLang="en-US" dirty="0" smtClean="0"/>
              <a:t>假设</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r>
              <a:rPr lang="en-US" altLang="zh-CN" dirty="0" smtClean="0">
                <a:latin typeface="Times New Roman" pitchFamily="18" charset="0"/>
              </a:rPr>
              <a:t>2. MOV </a:t>
            </a:r>
            <a:r>
              <a:rPr lang="zh-CN" altLang="en-US" dirty="0" smtClean="0">
                <a:latin typeface="Times New Roman" pitchFamily="18" charset="0"/>
              </a:rPr>
              <a:t>规约</a:t>
            </a:r>
          </a:p>
          <a:p>
            <a:pPr lvl="1" eaLnBrk="1" hangingPunct="1"/>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中的离散对数问题是指已知</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Q</a:t>
            </a:r>
            <a:r>
              <a:rPr lang="en-US" altLang="zh-CN" dirty="0" smtClean="0">
                <a:latin typeface="Times New Roman" pitchFamily="18" charset="0"/>
                <a:ea typeface="宋体" charset="-122"/>
                <a:cs typeface="Times New Roman" pitchFamily="18" charset="0"/>
                <a:sym typeface="Symbol" pitchFamily="18" charset="2"/>
              </a:rPr>
              <a:t></a:t>
            </a:r>
            <a:r>
              <a:rPr lang="en-US" altLang="zh-CN" i="1" dirty="0" smtClean="0">
                <a:latin typeface="Times New Roman" pitchFamily="18" charset="0"/>
              </a:rPr>
              <a:t>G</a:t>
            </a:r>
            <a:r>
              <a:rPr lang="en-US" altLang="zh-CN" baseline="-25000" dirty="0" smtClean="0">
                <a:latin typeface="Times New Roman" pitchFamily="18" charset="0"/>
              </a:rPr>
              <a:t>1</a:t>
            </a:r>
            <a:r>
              <a:rPr lang="en-US" altLang="zh-CN" dirty="0" smtClean="0">
                <a:latin typeface="Times New Roman" pitchFamily="18" charset="0"/>
              </a:rPr>
              <a:t> </a:t>
            </a:r>
            <a:r>
              <a:rPr lang="zh-CN" altLang="en-US" dirty="0" smtClean="0">
                <a:latin typeface="Times New Roman" pitchFamily="18" charset="0"/>
              </a:rPr>
              <a:t>，求</a:t>
            </a:r>
            <a:r>
              <a:rPr lang="el-GR" altLang="zh-CN" i="1" dirty="0" smtClean="0">
                <a:latin typeface="Times New Roman" pitchFamily="18" charset="0"/>
              </a:rPr>
              <a:t>α</a:t>
            </a:r>
            <a:r>
              <a:rPr lang="en-US" altLang="zh-CN" dirty="0" smtClean="0">
                <a:latin typeface="Times New Roman" pitchFamily="18" charset="0"/>
                <a:ea typeface="宋体" charset="-122"/>
                <a:sym typeface="Symbol" pitchFamily="18" charset="2"/>
              </a:rPr>
              <a:t></a:t>
            </a:r>
            <a:r>
              <a:rPr lang="en-US" altLang="zh-CN" i="1" dirty="0" err="1" smtClean="0">
                <a:latin typeface="Times New Roman" pitchFamily="18" charset="0"/>
              </a:rPr>
              <a:t>Z</a:t>
            </a:r>
            <a:r>
              <a:rPr lang="en-US" altLang="zh-CN" i="1" baseline="-25000" dirty="0" err="1" smtClean="0">
                <a:latin typeface="Times New Roman" pitchFamily="18" charset="0"/>
              </a:rPr>
              <a:t>q</a:t>
            </a:r>
            <a:r>
              <a:rPr lang="zh-CN" altLang="en-US" dirty="0" smtClean="0">
                <a:latin typeface="Times New Roman" pitchFamily="18" charset="0"/>
              </a:rPr>
              <a:t>，使得</a:t>
            </a:r>
            <a:r>
              <a:rPr lang="en-US" altLang="zh-CN" i="1" dirty="0" smtClean="0">
                <a:latin typeface="Times New Roman" pitchFamily="18" charset="0"/>
              </a:rPr>
              <a:t>Q</a:t>
            </a:r>
            <a:r>
              <a:rPr lang="en-US" altLang="zh-CN" dirty="0" smtClean="0">
                <a:latin typeface="Times New Roman" pitchFamily="18" charset="0"/>
              </a:rPr>
              <a:t>=</a:t>
            </a:r>
            <a:r>
              <a:rPr lang="el-GR" altLang="zh-CN" i="1" dirty="0" smtClean="0">
                <a:latin typeface="Times New Roman" pitchFamily="18" charset="0"/>
              </a:rPr>
              <a:t>α</a:t>
            </a:r>
            <a:r>
              <a:rPr lang="en-US" altLang="zh-CN" i="1" dirty="0" smtClean="0">
                <a:latin typeface="Times New Roman" pitchFamily="18" charset="0"/>
              </a:rPr>
              <a:t>P</a:t>
            </a:r>
            <a:r>
              <a:rPr lang="zh-CN" altLang="en-US" dirty="0" smtClean="0">
                <a:latin typeface="Times New Roman" pitchFamily="18" charset="0"/>
              </a:rPr>
              <a:t>。已知这是一个困难问题</a:t>
            </a:r>
          </a:p>
          <a:p>
            <a:pPr lvl="1" eaLnBrk="1" hangingPunct="1"/>
            <a:r>
              <a:rPr lang="zh-CN" altLang="en-US" dirty="0" smtClean="0">
                <a:latin typeface="Times New Roman" pitchFamily="18" charset="0"/>
              </a:rPr>
              <a:t>然而如果记</a:t>
            </a:r>
            <a:r>
              <a:rPr lang="en-US" altLang="zh-CN" i="1" dirty="0" smtClean="0">
                <a:latin typeface="Times New Roman" pitchFamily="18" charset="0"/>
              </a:rPr>
              <a:t>g</a:t>
            </a:r>
            <a:r>
              <a:rPr lang="zh-CN" altLang="en-US"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zh-CN" altLang="en-US" dirty="0" smtClean="0">
                <a:latin typeface="Times New Roman" pitchFamily="18" charset="0"/>
                <a:sym typeface="Wingdings" pitchFamily="2" charset="2"/>
              </a:rPr>
              <a:t>，</a:t>
            </a:r>
            <a:r>
              <a:rPr lang="en-US" altLang="zh-CN" i="1" dirty="0" smtClean="0">
                <a:latin typeface="Times New Roman" pitchFamily="18" charset="0"/>
              </a:rPr>
              <a:t>h</a:t>
            </a:r>
            <a:r>
              <a:rPr lang="zh-CN" altLang="en-US"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Q</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zh-CN" altLang="en-US" dirty="0" smtClean="0">
                <a:latin typeface="Times New Roman" pitchFamily="18" charset="0"/>
                <a:sym typeface="Wingdings" pitchFamily="2" charset="2"/>
              </a:rPr>
              <a:t>，则由</a:t>
            </a:r>
            <a:r>
              <a:rPr lang="en-US" altLang="zh-CN" i="1" dirty="0" smtClean="0">
                <a:latin typeface="Times New Roman" pitchFamily="18" charset="0"/>
                <a:sym typeface="Wingdings" pitchFamily="2" charset="2"/>
              </a:rPr>
              <a:t>e</a:t>
            </a:r>
            <a:r>
              <a:rPr lang="zh-CN" altLang="en-US" dirty="0" smtClean="0">
                <a:latin typeface="Times New Roman" pitchFamily="18" charset="0"/>
                <a:sym typeface="Wingdings" pitchFamily="2" charset="2"/>
              </a:rPr>
              <a:t>的双线性可知</a:t>
            </a:r>
            <a:r>
              <a:rPr lang="en-US" altLang="zh-CN" i="1" dirty="0" smtClean="0">
                <a:latin typeface="Times New Roman" pitchFamily="18" charset="0"/>
                <a:sym typeface="Wingdings" pitchFamily="2" charset="2"/>
              </a:rPr>
              <a:t>h</a:t>
            </a:r>
            <a:r>
              <a:rPr lang="zh-CN" altLang="en-US"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g</a:t>
            </a:r>
            <a:r>
              <a:rPr lang="el-GR" altLang="zh-CN" i="1" baseline="30000" dirty="0" smtClean="0">
                <a:latin typeface="Times New Roman" pitchFamily="18" charset="0"/>
              </a:rPr>
              <a:t>α</a:t>
            </a:r>
            <a:r>
              <a:rPr lang="zh-CN" altLang="en-US" dirty="0" smtClean="0">
                <a:latin typeface="Times New Roman" pitchFamily="18" charset="0"/>
                <a:sym typeface="Wingdings" pitchFamily="2" charset="2"/>
              </a:rPr>
              <a:t>，因此可以将</a:t>
            </a:r>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中的离散对数问题归结为</a:t>
            </a:r>
            <a:r>
              <a:rPr lang="en-US" altLang="zh-CN" i="1" dirty="0" smtClean="0">
                <a:latin typeface="Times New Roman" pitchFamily="18" charset="0"/>
              </a:rPr>
              <a:t>G</a:t>
            </a:r>
            <a:r>
              <a:rPr lang="en-US" altLang="zh-CN" baseline="-25000" dirty="0" smtClean="0">
                <a:latin typeface="Times New Roman" pitchFamily="18" charset="0"/>
              </a:rPr>
              <a:t>2</a:t>
            </a:r>
            <a:r>
              <a:rPr lang="zh-CN" altLang="en-US" dirty="0" smtClean="0">
                <a:latin typeface="Times New Roman" pitchFamily="18" charset="0"/>
              </a:rPr>
              <a:t>中的离散对数问题，若</a:t>
            </a:r>
            <a:r>
              <a:rPr lang="en-US" altLang="zh-CN" i="1" dirty="0" smtClean="0">
                <a:latin typeface="Times New Roman" pitchFamily="18" charset="0"/>
              </a:rPr>
              <a:t>G</a:t>
            </a:r>
            <a:r>
              <a:rPr lang="en-US" altLang="zh-CN" baseline="-25000" dirty="0" smtClean="0">
                <a:latin typeface="Times New Roman" pitchFamily="18" charset="0"/>
              </a:rPr>
              <a:t>2</a:t>
            </a:r>
            <a:r>
              <a:rPr lang="zh-CN" altLang="en-US" dirty="0" smtClean="0">
                <a:latin typeface="Times New Roman" pitchFamily="18" charset="0"/>
              </a:rPr>
              <a:t>中的离散对数问题可解，则</a:t>
            </a:r>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中的离散对数问题可解。</a:t>
            </a:r>
          </a:p>
          <a:p>
            <a:pPr lvl="1" eaLnBrk="1" hangingPunct="1"/>
            <a:r>
              <a:rPr lang="en-US" altLang="zh-CN" dirty="0" smtClean="0">
                <a:solidFill>
                  <a:srgbClr val="C3093E"/>
                </a:solidFill>
                <a:latin typeface="Times New Roman" pitchFamily="18" charset="0"/>
              </a:rPr>
              <a:t>MOV</a:t>
            </a:r>
            <a:r>
              <a:rPr lang="zh-CN" altLang="en-US" dirty="0" smtClean="0">
                <a:solidFill>
                  <a:srgbClr val="C3093E"/>
                </a:solidFill>
                <a:latin typeface="Times New Roman" pitchFamily="18" charset="0"/>
              </a:rPr>
              <a:t>规约</a:t>
            </a:r>
            <a:r>
              <a:rPr lang="en-US" altLang="zh-CN" dirty="0" smtClean="0">
                <a:solidFill>
                  <a:srgbClr val="C3093E"/>
                </a:solidFill>
                <a:latin typeface="Times New Roman" pitchFamily="18" charset="0"/>
              </a:rPr>
              <a:t>(</a:t>
            </a:r>
            <a:r>
              <a:rPr lang="zh-CN" altLang="en-US" dirty="0" smtClean="0">
                <a:solidFill>
                  <a:srgbClr val="C3093E"/>
                </a:solidFill>
                <a:latin typeface="Times New Roman" pitchFamily="18" charset="0"/>
              </a:rPr>
              <a:t>也称</a:t>
            </a:r>
            <a:r>
              <a:rPr lang="en-US" altLang="zh-CN" dirty="0" smtClean="0">
                <a:solidFill>
                  <a:srgbClr val="C3093E"/>
                </a:solidFill>
                <a:latin typeface="Times New Roman" pitchFamily="18" charset="0"/>
              </a:rPr>
              <a:t>MOV</a:t>
            </a:r>
            <a:r>
              <a:rPr lang="zh-CN" altLang="en-US" dirty="0" smtClean="0">
                <a:solidFill>
                  <a:srgbClr val="C3093E"/>
                </a:solidFill>
                <a:latin typeface="Times New Roman" pitchFamily="18" charset="0"/>
              </a:rPr>
              <a:t>攻击</a:t>
            </a:r>
            <a:r>
              <a:rPr lang="en-US" altLang="zh-CN" dirty="0" smtClean="0">
                <a:solidFill>
                  <a:srgbClr val="C3093E"/>
                </a:solidFill>
                <a:latin typeface="Times New Roman" pitchFamily="18" charset="0"/>
              </a:rPr>
              <a:t>)</a:t>
            </a:r>
            <a:r>
              <a:rPr lang="zh-CN" altLang="en-US" dirty="0" smtClean="0">
                <a:solidFill>
                  <a:srgbClr val="C3093E"/>
                </a:solidFill>
                <a:latin typeface="Times New Roman" pitchFamily="18" charset="0"/>
              </a:rPr>
              <a:t>是指将攻击</a:t>
            </a:r>
            <a:r>
              <a:rPr lang="en-US" altLang="zh-CN" i="1" dirty="0" smtClean="0">
                <a:solidFill>
                  <a:srgbClr val="C3093E"/>
                </a:solidFill>
                <a:latin typeface="Times New Roman" pitchFamily="18" charset="0"/>
              </a:rPr>
              <a:t>G</a:t>
            </a:r>
            <a:r>
              <a:rPr lang="en-US" altLang="zh-CN" baseline="-25000" dirty="0" smtClean="0">
                <a:solidFill>
                  <a:srgbClr val="C3093E"/>
                </a:solidFill>
                <a:latin typeface="Times New Roman" pitchFamily="18" charset="0"/>
              </a:rPr>
              <a:t>1</a:t>
            </a:r>
            <a:r>
              <a:rPr lang="zh-CN" altLang="en-US" dirty="0" smtClean="0">
                <a:solidFill>
                  <a:srgbClr val="C3093E"/>
                </a:solidFill>
                <a:latin typeface="Times New Roman" pitchFamily="18" charset="0"/>
              </a:rPr>
              <a:t>中的离散对数问题转变为攻击</a:t>
            </a:r>
            <a:r>
              <a:rPr lang="en-US" altLang="zh-CN" i="1" dirty="0" smtClean="0">
                <a:solidFill>
                  <a:srgbClr val="C3093E"/>
                </a:solidFill>
                <a:latin typeface="Times New Roman" pitchFamily="18" charset="0"/>
              </a:rPr>
              <a:t>G</a:t>
            </a:r>
            <a:r>
              <a:rPr lang="en-US" altLang="zh-CN" baseline="-25000" dirty="0" smtClean="0">
                <a:solidFill>
                  <a:srgbClr val="C3093E"/>
                </a:solidFill>
                <a:latin typeface="Times New Roman" pitchFamily="18" charset="0"/>
              </a:rPr>
              <a:t>2</a:t>
            </a:r>
            <a:r>
              <a:rPr lang="zh-CN" altLang="en-US" dirty="0" smtClean="0">
                <a:solidFill>
                  <a:srgbClr val="C3093E"/>
                </a:solidFill>
                <a:latin typeface="Times New Roman" pitchFamily="18" charset="0"/>
              </a:rPr>
              <a:t>中的离散对数问题</a:t>
            </a:r>
            <a:r>
              <a:rPr lang="zh-CN" altLang="en-US" dirty="0" smtClean="0">
                <a:latin typeface="Times New Roman" pitchFamily="18" charset="0"/>
              </a:rPr>
              <a:t>。所以</a:t>
            </a:r>
            <a:r>
              <a:rPr lang="zh-CN" altLang="en-US" dirty="0" smtClean="0">
                <a:solidFill>
                  <a:srgbClr val="0000FF"/>
                </a:solidFill>
                <a:latin typeface="Times New Roman" pitchFamily="18" charset="0"/>
              </a:rPr>
              <a:t>要使</a:t>
            </a:r>
            <a:r>
              <a:rPr lang="en-US" altLang="zh-CN" i="1" dirty="0" smtClean="0">
                <a:solidFill>
                  <a:srgbClr val="0000FF"/>
                </a:solidFill>
                <a:latin typeface="Times New Roman" pitchFamily="18" charset="0"/>
              </a:rPr>
              <a:t>G</a:t>
            </a:r>
            <a:r>
              <a:rPr lang="en-US" altLang="zh-CN" baseline="-25000" dirty="0" smtClean="0">
                <a:solidFill>
                  <a:srgbClr val="0000FF"/>
                </a:solidFill>
                <a:latin typeface="Times New Roman" pitchFamily="18" charset="0"/>
              </a:rPr>
              <a:t>1</a:t>
            </a:r>
            <a:r>
              <a:rPr lang="zh-CN" altLang="en-US" dirty="0" smtClean="0">
                <a:solidFill>
                  <a:srgbClr val="0000FF"/>
                </a:solidFill>
                <a:latin typeface="Times New Roman" pitchFamily="18" charset="0"/>
              </a:rPr>
              <a:t>中的离散对数问题为困难问题，那么必须选择适当参数使</a:t>
            </a:r>
            <a:r>
              <a:rPr lang="en-US" altLang="zh-CN" i="1" dirty="0" smtClean="0">
                <a:solidFill>
                  <a:srgbClr val="0000FF"/>
                </a:solidFill>
                <a:latin typeface="Times New Roman" pitchFamily="18" charset="0"/>
              </a:rPr>
              <a:t>G</a:t>
            </a:r>
            <a:r>
              <a:rPr lang="en-US" altLang="zh-CN" baseline="-25000" dirty="0" smtClean="0">
                <a:solidFill>
                  <a:srgbClr val="0000FF"/>
                </a:solidFill>
                <a:latin typeface="Times New Roman" pitchFamily="18" charset="0"/>
              </a:rPr>
              <a:t>2</a:t>
            </a:r>
            <a:r>
              <a:rPr lang="zh-CN" altLang="en-US" dirty="0" smtClean="0">
                <a:solidFill>
                  <a:srgbClr val="0000FF"/>
                </a:solidFill>
                <a:latin typeface="Times New Roman" pitchFamily="18" charset="0"/>
              </a:rPr>
              <a:t>中的离散对数问题为困难问题</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4.9.2 </a:t>
            </a:r>
            <a:r>
              <a:rPr lang="zh-CN" altLang="en-US" dirty="0" smtClean="0"/>
              <a:t>双线性映射和双线性</a:t>
            </a:r>
            <a:r>
              <a:rPr lang="en-US" altLang="zh-CN" dirty="0" smtClean="0"/>
              <a:t>D-H</a:t>
            </a:r>
            <a:r>
              <a:rPr lang="zh-CN" altLang="en-US" dirty="0" smtClean="0"/>
              <a:t>假设</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en-US" altLang="zh-CN" sz="2400" dirty="0" smtClean="0"/>
              <a:t>3. DDH</a:t>
            </a:r>
            <a:r>
              <a:rPr lang="zh-CN" altLang="en-US" sz="2400" dirty="0" smtClean="0"/>
              <a:t>问题</a:t>
            </a:r>
          </a:p>
          <a:p>
            <a:pPr lvl="1" eaLnBrk="1" hangingPunct="1">
              <a:lnSpc>
                <a:spcPct val="100000"/>
              </a:lnSpc>
            </a:pP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中的判定性</a:t>
            </a:r>
            <a:r>
              <a:rPr lang="en-US" altLang="zh-CN" sz="2000" dirty="0" err="1" smtClean="0">
                <a:latin typeface="Times New Roman" pitchFamily="18" charset="0"/>
              </a:rPr>
              <a:t>Diffie</a:t>
            </a:r>
            <a:r>
              <a:rPr lang="zh-CN" altLang="en-US" sz="2000" dirty="0" smtClean="0">
                <a:latin typeface="Times New Roman" pitchFamily="18" charset="0"/>
              </a:rPr>
              <a:t>－</a:t>
            </a:r>
            <a:r>
              <a:rPr lang="en-US" altLang="zh-CN" sz="2000" dirty="0" smtClean="0">
                <a:latin typeface="Times New Roman" pitchFamily="18" charset="0"/>
              </a:rPr>
              <a:t>Hellman</a:t>
            </a:r>
            <a:r>
              <a:rPr lang="zh-CN" altLang="en-US" sz="2000" dirty="0" smtClean="0">
                <a:latin typeface="Times New Roman" pitchFamily="18" charset="0"/>
              </a:rPr>
              <a:t>问题简称</a:t>
            </a:r>
            <a:r>
              <a:rPr lang="en-US" altLang="zh-CN" sz="2000" dirty="0" smtClean="0">
                <a:latin typeface="Times New Roman" pitchFamily="18" charset="0"/>
              </a:rPr>
              <a:t>DDH(decision </a:t>
            </a:r>
            <a:r>
              <a:rPr lang="en-US" altLang="zh-CN" sz="2000" dirty="0" err="1" smtClean="0">
                <a:latin typeface="Times New Roman" pitchFamily="18" charset="0"/>
              </a:rPr>
              <a:t>Diffie</a:t>
            </a:r>
            <a:r>
              <a:rPr lang="zh-CN" altLang="en-US" sz="2000" dirty="0" smtClean="0">
                <a:latin typeface="Times New Roman" pitchFamily="18" charset="0"/>
              </a:rPr>
              <a:t>－</a:t>
            </a:r>
            <a:r>
              <a:rPr lang="en-US" altLang="zh-CN" sz="2000" dirty="0" smtClean="0">
                <a:latin typeface="Times New Roman" pitchFamily="18" charset="0"/>
              </a:rPr>
              <a:t>Hellman)</a:t>
            </a:r>
            <a:r>
              <a:rPr lang="zh-CN" altLang="en-US" sz="2000" dirty="0" smtClean="0">
                <a:latin typeface="Times New Roman" pitchFamily="18" charset="0"/>
              </a:rPr>
              <a:t>问题，是指</a:t>
            </a:r>
            <a:r>
              <a:rPr lang="zh-CN" altLang="en-US" sz="2000" dirty="0" smtClean="0">
                <a:solidFill>
                  <a:srgbClr val="0000FF"/>
                </a:solidFill>
                <a:latin typeface="Times New Roman" pitchFamily="18" charset="0"/>
              </a:rPr>
              <a:t>已知</a:t>
            </a:r>
            <a:r>
              <a:rPr lang="en-US" altLang="zh-CN" sz="2000" i="1" dirty="0" err="1" smtClean="0">
                <a:solidFill>
                  <a:srgbClr val="0000FF"/>
                </a:solidFill>
                <a:latin typeface="Times New Roman" pitchFamily="18" charset="0"/>
              </a:rPr>
              <a:t>P</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aP</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bP</a:t>
            </a:r>
            <a:r>
              <a:rPr lang="en-US" altLang="zh-CN" sz="2000" dirty="0" err="1" smtClean="0">
                <a:solidFill>
                  <a:srgbClr val="0000FF"/>
                </a:solidFill>
                <a:latin typeface="Times New Roman" pitchFamily="18" charset="0"/>
              </a:rPr>
              <a:t>,</a:t>
            </a:r>
            <a:r>
              <a:rPr lang="en-US" altLang="zh-CN" sz="2000" i="1" dirty="0" err="1" smtClean="0">
                <a:solidFill>
                  <a:srgbClr val="0000FF"/>
                </a:solidFill>
                <a:latin typeface="Times New Roman" pitchFamily="18" charset="0"/>
              </a:rPr>
              <a:t>cP</a:t>
            </a:r>
            <a:r>
              <a:rPr lang="zh-CN" altLang="en-US" sz="2000" dirty="0" smtClean="0">
                <a:latin typeface="Times New Roman" pitchFamily="18" charset="0"/>
              </a:rPr>
              <a:t>，判定</a:t>
            </a: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err="1" smtClean="0">
                <a:latin typeface="Times New Roman" pitchFamily="18" charset="0"/>
              </a:rPr>
              <a:t>ab</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是否成立，其中</a:t>
            </a:r>
            <a:r>
              <a:rPr lang="en-US" altLang="zh-CN" sz="2000" i="1" dirty="0" smtClean="0">
                <a:latin typeface="Times New Roman" pitchFamily="18" charset="0"/>
              </a:rPr>
              <a:t>P</a:t>
            </a:r>
            <a:r>
              <a:rPr lang="zh-CN" altLang="en-US" sz="2000" dirty="0" smtClean="0">
                <a:latin typeface="Times New Roman" pitchFamily="18" charset="0"/>
              </a:rPr>
              <a:t>是</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baseline="30000" dirty="0" smtClean="0">
                <a:latin typeface="Times New Roman" pitchFamily="18" charset="0"/>
              </a:rPr>
              <a:t>*</a:t>
            </a:r>
            <a:r>
              <a:rPr lang="zh-CN" altLang="en-US" sz="2000" dirty="0" smtClean="0">
                <a:latin typeface="Times New Roman" pitchFamily="18" charset="0"/>
              </a:rPr>
              <a:t>中的随机元素，</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en-US" altLang="zh-CN" sz="2000" dirty="0" err="1" smtClean="0">
                <a:latin typeface="Times New Roman" pitchFamily="18" charset="0"/>
              </a:rPr>
              <a:t>,</a:t>
            </a:r>
            <a:r>
              <a:rPr lang="en-US" altLang="zh-CN" sz="2000" i="1" dirty="0" err="1" smtClean="0">
                <a:latin typeface="Times New Roman" pitchFamily="18" charset="0"/>
              </a:rPr>
              <a:t>c</a:t>
            </a:r>
            <a:r>
              <a:rPr lang="zh-CN" altLang="en-US" sz="2000" dirty="0" smtClean="0">
                <a:latin typeface="Times New Roman" pitchFamily="18" charset="0"/>
              </a:rPr>
              <a:t>是</a:t>
            </a:r>
            <a:r>
              <a:rPr lang="en-US" altLang="zh-CN" sz="2000" i="1" dirty="0" err="1" smtClean="0">
                <a:latin typeface="Times New Roman" pitchFamily="18" charset="0"/>
              </a:rPr>
              <a:t>Z</a:t>
            </a:r>
            <a:r>
              <a:rPr lang="en-US" altLang="zh-CN" sz="2000" i="1" baseline="-25000" dirty="0" err="1"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中的随机数。</a:t>
            </a:r>
          </a:p>
          <a:p>
            <a:pPr eaLnBrk="1" hangingPunct="1">
              <a:lnSpc>
                <a:spcPct val="100000"/>
              </a:lnSpc>
            </a:pPr>
            <a:r>
              <a:rPr lang="zh-CN" altLang="en-US" sz="2400" dirty="0" smtClean="0">
                <a:latin typeface="Times New Roman" pitchFamily="18" charset="0"/>
              </a:rPr>
              <a:t>由双线性映射的性质可知：</a:t>
            </a:r>
          </a:p>
          <a:p>
            <a:pPr lvl="1" eaLnBrk="1" hangingPunct="1">
              <a:lnSpc>
                <a:spcPct val="100000"/>
              </a:lnSpc>
            </a:pP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err="1" smtClean="0">
                <a:latin typeface="Times New Roman" pitchFamily="18" charset="0"/>
              </a:rPr>
              <a:t>ab</a:t>
            </a:r>
            <a:r>
              <a:rPr lang="en-US" altLang="zh-CN" sz="2000" dirty="0" smtClean="0">
                <a:latin typeface="Times New Roman" pitchFamily="18" charset="0"/>
              </a:rPr>
              <a:t> mod </a:t>
            </a:r>
            <a:r>
              <a:rPr lang="en-US" altLang="zh-CN" sz="2000" i="1" dirty="0" err="1" smtClean="0">
                <a:latin typeface="Times New Roman" pitchFamily="18" charset="0"/>
              </a:rPr>
              <a:t>q</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P</a:t>
            </a:r>
            <a:r>
              <a:rPr lang="en-US" altLang="zh-CN" sz="2000" dirty="0" err="1"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cP</a:t>
            </a:r>
            <a:r>
              <a:rPr lang="en-US" altLang="zh-CN" sz="2000" dirty="0" smtClean="0">
                <a:latin typeface="Times New Roman" pitchFamily="18" charset="0"/>
                <a:sym typeface="Wingdings" pitchFamily="2" charset="2"/>
              </a:rPr>
              <a:t>)</a:t>
            </a:r>
            <a:r>
              <a:rPr lang="zh-CN" altLang="en-US" sz="2000" dirty="0" smtClean="0">
                <a:latin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aP</a:t>
            </a:r>
            <a:r>
              <a:rPr lang="en-US" altLang="zh-CN" sz="2000" dirty="0" err="1"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bP</a:t>
            </a:r>
            <a:r>
              <a:rPr lang="en-US" altLang="zh-CN" sz="2000" dirty="0" smtClean="0">
                <a:latin typeface="Times New Roman" pitchFamily="18" charset="0"/>
                <a:sym typeface="Wingdings" pitchFamily="2" charset="2"/>
              </a:rPr>
              <a:t>)</a:t>
            </a:r>
          </a:p>
          <a:p>
            <a:pPr lvl="1" eaLnBrk="1" hangingPunct="1">
              <a:lnSpc>
                <a:spcPct val="100000"/>
              </a:lnSpc>
            </a:pPr>
            <a:r>
              <a:rPr lang="zh-CN" altLang="en-US" sz="2000" dirty="0" smtClean="0">
                <a:latin typeface="Times New Roman" pitchFamily="18" charset="0"/>
                <a:sym typeface="Wingdings" pitchFamily="2" charset="2"/>
              </a:rPr>
              <a:t>因此可将判定</a:t>
            </a: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err="1" smtClean="0">
                <a:latin typeface="Times New Roman" pitchFamily="18" charset="0"/>
              </a:rPr>
              <a:t>ab</a:t>
            </a:r>
            <a:r>
              <a:rPr lang="en-US" altLang="zh-CN" sz="2000" dirty="0" smtClean="0">
                <a:latin typeface="Times New Roman" pitchFamily="18" charset="0"/>
              </a:rPr>
              <a:t> mod </a:t>
            </a:r>
            <a:r>
              <a:rPr lang="en-US" altLang="zh-CN" sz="2000" i="1" dirty="0" smtClean="0">
                <a:latin typeface="Times New Roman" pitchFamily="18" charset="0"/>
              </a:rPr>
              <a:t>q</a:t>
            </a:r>
            <a:r>
              <a:rPr lang="zh-CN" altLang="en-US" sz="2000" dirty="0" smtClean="0">
                <a:latin typeface="Times New Roman" pitchFamily="18" charset="0"/>
              </a:rPr>
              <a:t>是否成立转变为判定</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P</a:t>
            </a:r>
            <a:r>
              <a:rPr lang="en-US" altLang="zh-CN" sz="2000" dirty="0" err="1"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cP</a:t>
            </a:r>
            <a:r>
              <a:rPr lang="en-US" altLang="zh-CN" sz="2000" dirty="0" smtClean="0">
                <a:latin typeface="Times New Roman" pitchFamily="18" charset="0"/>
                <a:sym typeface="Wingdings" pitchFamily="2" charset="2"/>
              </a:rPr>
              <a:t>)</a:t>
            </a:r>
            <a:r>
              <a:rPr lang="zh-CN" altLang="en-US" sz="2000" dirty="0" smtClean="0">
                <a:latin typeface="Times New Roman" pitchFamily="18" charset="0"/>
                <a:sym typeface="Wingdings" pitchFamily="2" charset="2"/>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aP</a:t>
            </a:r>
            <a:r>
              <a:rPr lang="en-US" altLang="zh-CN" sz="2000" dirty="0" err="1" smtClean="0">
                <a:latin typeface="Times New Roman" pitchFamily="18" charset="0"/>
                <a:sym typeface="Wingdings" pitchFamily="2" charset="2"/>
              </a:rPr>
              <a:t>,</a:t>
            </a:r>
            <a:r>
              <a:rPr lang="en-US" altLang="zh-CN" sz="2000" i="1" dirty="0" err="1" smtClean="0">
                <a:latin typeface="Times New Roman" pitchFamily="18" charset="0"/>
                <a:sym typeface="Wingdings" pitchFamily="2" charset="2"/>
              </a:rPr>
              <a:t>bP</a:t>
            </a:r>
            <a:r>
              <a:rPr lang="en-US" altLang="zh-CN" sz="2000" dirty="0" smtClean="0">
                <a:latin typeface="Times New Roman" pitchFamily="18" charset="0"/>
                <a:sym typeface="Wingdings" pitchFamily="2" charset="2"/>
              </a:rPr>
              <a:t>)</a:t>
            </a:r>
            <a:r>
              <a:rPr lang="zh-CN" altLang="en-US" sz="2000" dirty="0" smtClean="0">
                <a:latin typeface="Times New Roman" pitchFamily="18" charset="0"/>
                <a:sym typeface="Wingdings" pitchFamily="2" charset="2"/>
              </a:rPr>
              <a:t>是否成立，所以</a:t>
            </a:r>
            <a:r>
              <a:rPr lang="en-US" altLang="zh-CN" sz="2000" i="1" dirty="0" smtClean="0">
                <a:solidFill>
                  <a:srgbClr val="0000FF"/>
                </a:solidFill>
                <a:latin typeface="Times New Roman" pitchFamily="18" charset="0"/>
              </a:rPr>
              <a:t>G</a:t>
            </a:r>
            <a:r>
              <a:rPr lang="en-US" altLang="zh-CN" sz="2000" baseline="-25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中的</a:t>
            </a:r>
            <a:r>
              <a:rPr lang="en-US" altLang="zh-CN" sz="2000" dirty="0" smtClean="0">
                <a:solidFill>
                  <a:srgbClr val="0000FF"/>
                </a:solidFill>
                <a:latin typeface="Times New Roman" pitchFamily="18" charset="0"/>
              </a:rPr>
              <a:t>DDH</a:t>
            </a:r>
            <a:r>
              <a:rPr lang="zh-CN" altLang="en-US" sz="2000" dirty="0" smtClean="0">
                <a:solidFill>
                  <a:srgbClr val="0000FF"/>
                </a:solidFill>
                <a:latin typeface="Times New Roman" pitchFamily="18" charset="0"/>
              </a:rPr>
              <a:t>问题是简单的</a:t>
            </a:r>
            <a:r>
              <a:rPr lang="zh-CN" altLang="en-US" sz="2000" dirty="0" smtClean="0">
                <a:latin typeface="Times New Roman" pitchFamily="18" charset="0"/>
              </a:rPr>
              <a:t>。</a:t>
            </a:r>
            <a:r>
              <a:rPr lang="en-US" altLang="zh-CN" sz="2000" dirty="0" smtClean="0">
                <a:latin typeface="Times New Roman" pitchFamily="18" charset="0"/>
              </a:rPr>
              <a:t>ECC</a:t>
            </a:r>
            <a:r>
              <a:rPr lang="zh-CN" altLang="en-US" sz="2000" dirty="0" smtClean="0">
                <a:latin typeface="Times New Roman" pitchFamily="18" charset="0"/>
              </a:rPr>
              <a:t>群上的</a:t>
            </a:r>
            <a:r>
              <a:rPr lang="en-US" altLang="zh-CN" sz="2000" dirty="0" smtClean="0">
                <a:latin typeface="Times New Roman" pitchFamily="18" charset="0"/>
              </a:rPr>
              <a:t>DDH</a:t>
            </a:r>
            <a:r>
              <a:rPr lang="zh-CN" altLang="en-US" sz="2000" dirty="0" smtClean="0">
                <a:latin typeface="Times New Roman" pitchFamily="18" charset="0"/>
              </a:rPr>
              <a:t>问题简单</a:t>
            </a:r>
          </a:p>
          <a:p>
            <a:pPr eaLnBrk="1" hangingPunct="1">
              <a:lnSpc>
                <a:spcPct val="100000"/>
              </a:lnSpc>
            </a:pPr>
            <a:r>
              <a:rPr lang="en-US" altLang="zh-CN" sz="2400" dirty="0" smtClean="0">
                <a:latin typeface="Times New Roman" pitchFamily="18" charset="0"/>
              </a:rPr>
              <a:t>4.CDH</a:t>
            </a:r>
            <a:r>
              <a:rPr lang="zh-CN" altLang="en-US" sz="2400" dirty="0" smtClean="0">
                <a:latin typeface="Times New Roman" pitchFamily="18" charset="0"/>
              </a:rPr>
              <a:t>问题</a:t>
            </a:r>
          </a:p>
          <a:p>
            <a:pPr lvl="1" eaLnBrk="1" hangingPunct="1">
              <a:lnSpc>
                <a:spcPct val="100000"/>
              </a:lnSpc>
            </a:pP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中的计算性</a:t>
            </a:r>
            <a:r>
              <a:rPr lang="en-US" altLang="zh-CN" sz="2000" dirty="0" err="1" smtClean="0">
                <a:latin typeface="Times New Roman" pitchFamily="18" charset="0"/>
              </a:rPr>
              <a:t>Diffie</a:t>
            </a:r>
            <a:r>
              <a:rPr lang="zh-CN" altLang="en-US" sz="2000" dirty="0" smtClean="0">
                <a:latin typeface="Times New Roman" pitchFamily="18" charset="0"/>
              </a:rPr>
              <a:t>－</a:t>
            </a:r>
            <a:r>
              <a:rPr lang="en-US" altLang="zh-CN" sz="2000" dirty="0" smtClean="0">
                <a:latin typeface="Times New Roman" pitchFamily="18" charset="0"/>
              </a:rPr>
              <a:t>Hellman</a:t>
            </a:r>
            <a:r>
              <a:rPr lang="zh-CN" altLang="en-US" sz="2000" dirty="0" smtClean="0">
                <a:latin typeface="Times New Roman" pitchFamily="18" charset="0"/>
              </a:rPr>
              <a:t>问题简称</a:t>
            </a:r>
            <a:r>
              <a:rPr lang="en-US" altLang="zh-CN" sz="2000" dirty="0" smtClean="0">
                <a:latin typeface="Times New Roman" pitchFamily="18" charset="0"/>
              </a:rPr>
              <a:t>CDH(computational </a:t>
            </a:r>
            <a:r>
              <a:rPr lang="en-US" altLang="zh-CN" sz="2000" dirty="0" err="1" smtClean="0">
                <a:latin typeface="Times New Roman" pitchFamily="18" charset="0"/>
              </a:rPr>
              <a:t>Diffie</a:t>
            </a:r>
            <a:r>
              <a:rPr lang="zh-CN" altLang="en-US" sz="2000" dirty="0" smtClean="0">
                <a:latin typeface="Times New Roman" pitchFamily="18" charset="0"/>
              </a:rPr>
              <a:t>－</a:t>
            </a:r>
            <a:r>
              <a:rPr lang="en-US" altLang="zh-CN" sz="2000" dirty="0" smtClean="0">
                <a:latin typeface="Times New Roman" pitchFamily="18" charset="0"/>
              </a:rPr>
              <a:t>Hellman)</a:t>
            </a:r>
            <a:r>
              <a:rPr lang="zh-CN" altLang="en-US" sz="2000" dirty="0" smtClean="0">
                <a:latin typeface="Times New Roman" pitchFamily="18" charset="0"/>
              </a:rPr>
              <a:t>问题，是指已知</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aP</a:t>
            </a:r>
            <a:r>
              <a:rPr lang="en-US" altLang="zh-CN" sz="2000" dirty="0" err="1" smtClean="0">
                <a:latin typeface="Times New Roman" pitchFamily="18" charset="0"/>
              </a:rPr>
              <a:t>,</a:t>
            </a:r>
            <a:r>
              <a:rPr lang="en-US" altLang="zh-CN" sz="2000" i="1" dirty="0" err="1" smtClean="0">
                <a:latin typeface="Times New Roman" pitchFamily="18" charset="0"/>
              </a:rPr>
              <a:t>bP</a:t>
            </a:r>
            <a:r>
              <a:rPr lang="zh-CN" altLang="en-US" sz="2000" dirty="0" smtClean="0">
                <a:latin typeface="Times New Roman" pitchFamily="18" charset="0"/>
              </a:rPr>
              <a:t>，求</a:t>
            </a:r>
            <a:r>
              <a:rPr lang="en-US" altLang="zh-CN" sz="2000" i="1" dirty="0" err="1" smtClean="0">
                <a:latin typeface="Times New Roman" pitchFamily="18" charset="0"/>
              </a:rPr>
              <a:t>abP</a:t>
            </a:r>
            <a:r>
              <a:rPr lang="zh-CN" altLang="en-US" sz="2000" dirty="0" smtClean="0">
                <a:latin typeface="Times New Roman" pitchFamily="18" charset="0"/>
              </a:rPr>
              <a:t>，其中</a:t>
            </a:r>
            <a:r>
              <a:rPr lang="en-US" altLang="zh-CN" sz="2000" i="1" dirty="0" smtClean="0">
                <a:latin typeface="Times New Roman" pitchFamily="18" charset="0"/>
              </a:rPr>
              <a:t>P</a:t>
            </a:r>
            <a:r>
              <a:rPr lang="zh-CN" altLang="en-US" sz="2000" dirty="0" smtClean="0">
                <a:latin typeface="Times New Roman" pitchFamily="18" charset="0"/>
              </a:rPr>
              <a:t>是</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baseline="30000" dirty="0" smtClean="0">
                <a:latin typeface="Times New Roman" pitchFamily="18" charset="0"/>
              </a:rPr>
              <a:t>*</a:t>
            </a:r>
            <a:r>
              <a:rPr lang="zh-CN" altLang="en-US" sz="2000" dirty="0" smtClean="0">
                <a:latin typeface="Times New Roman" pitchFamily="18" charset="0"/>
              </a:rPr>
              <a:t>中的随机元素，</a:t>
            </a:r>
            <a:r>
              <a:rPr lang="en-US" altLang="zh-CN" sz="2000" i="1" dirty="0" err="1" smtClean="0">
                <a:latin typeface="Times New Roman" pitchFamily="18" charset="0"/>
              </a:rPr>
              <a:t>a</a:t>
            </a:r>
            <a:r>
              <a:rPr lang="en-US" altLang="zh-CN" sz="2000" dirty="0" err="1" smtClean="0">
                <a:latin typeface="Times New Roman" pitchFamily="18" charset="0"/>
              </a:rPr>
              <a:t>,</a:t>
            </a:r>
            <a:r>
              <a:rPr lang="en-US" altLang="zh-CN" sz="2000" i="1" dirty="0" err="1" smtClean="0">
                <a:latin typeface="Times New Roman" pitchFamily="18" charset="0"/>
              </a:rPr>
              <a:t>b</a:t>
            </a:r>
            <a:r>
              <a:rPr lang="zh-CN" altLang="en-US" sz="2000" dirty="0" smtClean="0">
                <a:latin typeface="Times New Roman" pitchFamily="18" charset="0"/>
              </a:rPr>
              <a:t>是</a:t>
            </a:r>
            <a:r>
              <a:rPr lang="en-US" altLang="zh-CN" sz="2000" i="1" dirty="0" err="1" smtClean="0">
                <a:latin typeface="Times New Roman" pitchFamily="18" charset="0"/>
              </a:rPr>
              <a:t>Z</a:t>
            </a:r>
            <a:r>
              <a:rPr lang="en-US" altLang="zh-CN" sz="2000" i="1" baseline="-25000" dirty="0" err="1" smtClean="0">
                <a:latin typeface="Times New Roman" pitchFamily="18" charset="0"/>
              </a:rPr>
              <a:t>q</a:t>
            </a:r>
            <a:r>
              <a:rPr lang="en-US" altLang="zh-CN" sz="2000" dirty="0" smtClean="0">
                <a:latin typeface="Times New Roman" pitchFamily="18" charset="0"/>
              </a:rPr>
              <a:t>*</a:t>
            </a:r>
            <a:r>
              <a:rPr lang="zh-CN" altLang="en-US" sz="2000" dirty="0" smtClean="0">
                <a:latin typeface="Times New Roman" pitchFamily="18" charset="0"/>
              </a:rPr>
              <a:t>中的随机数。</a:t>
            </a:r>
          </a:p>
          <a:p>
            <a:pPr lvl="1" eaLnBrk="1" hangingPunct="1">
              <a:lnSpc>
                <a:spcPct val="100000"/>
              </a:lnSpc>
            </a:pPr>
            <a:r>
              <a:rPr lang="zh-CN" altLang="en-US" sz="2000" dirty="0" smtClean="0">
                <a:latin typeface="Times New Roman" pitchFamily="18" charset="0"/>
              </a:rPr>
              <a:t>与</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中的</a:t>
            </a:r>
            <a:r>
              <a:rPr lang="en-US" altLang="zh-CN" sz="2000" dirty="0" smtClean="0">
                <a:latin typeface="Times New Roman" pitchFamily="18" charset="0"/>
              </a:rPr>
              <a:t>DDH</a:t>
            </a:r>
            <a:r>
              <a:rPr lang="zh-CN" altLang="en-US" sz="2000" dirty="0" smtClean="0">
                <a:latin typeface="Times New Roman" pitchFamily="18" charset="0"/>
              </a:rPr>
              <a:t>问题不同， </a:t>
            </a:r>
            <a:r>
              <a:rPr lang="en-US" altLang="zh-CN" sz="2000" i="1" dirty="0" smtClean="0">
                <a:latin typeface="Times New Roman" pitchFamily="18" charset="0"/>
              </a:rPr>
              <a:t>G</a:t>
            </a:r>
            <a:r>
              <a:rPr lang="en-US" altLang="zh-CN" sz="2000" baseline="-25000" dirty="0" smtClean="0">
                <a:latin typeface="Times New Roman" pitchFamily="18" charset="0"/>
              </a:rPr>
              <a:t>1</a:t>
            </a:r>
            <a:r>
              <a:rPr lang="zh-CN" altLang="en-US" sz="2000" dirty="0" smtClean="0">
                <a:latin typeface="Times New Roman" pitchFamily="18" charset="0"/>
              </a:rPr>
              <a:t>中的</a:t>
            </a:r>
            <a:r>
              <a:rPr lang="en-US" altLang="zh-CN" sz="2000" dirty="0" smtClean="0">
                <a:latin typeface="Times New Roman" pitchFamily="18" charset="0"/>
              </a:rPr>
              <a:t>CDH</a:t>
            </a:r>
            <a:r>
              <a:rPr lang="zh-CN" altLang="en-US" sz="2000" dirty="0" smtClean="0">
                <a:latin typeface="Times New Roman" pitchFamily="18" charset="0"/>
              </a:rPr>
              <a:t>问题不因引入双线性映射而解决，因此它仍是困难问题</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4.9.2 </a:t>
            </a:r>
            <a:r>
              <a:rPr lang="zh-CN" altLang="en-US" dirty="0" smtClean="0"/>
              <a:t>双线性映射和双线性</a:t>
            </a:r>
            <a:r>
              <a:rPr lang="en-US" altLang="zh-CN" dirty="0" smtClean="0"/>
              <a:t>D-H</a:t>
            </a:r>
            <a:r>
              <a:rPr lang="zh-CN" altLang="en-US" dirty="0" smtClean="0"/>
              <a:t>假设</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10000"/>
              </a:lnSpc>
            </a:pPr>
            <a:r>
              <a:rPr lang="en-US" altLang="zh-CN" dirty="0" smtClean="0"/>
              <a:t>5. BDH</a:t>
            </a:r>
            <a:r>
              <a:rPr lang="zh-CN" altLang="en-US" dirty="0" smtClean="0"/>
              <a:t>问题和</a:t>
            </a:r>
            <a:r>
              <a:rPr lang="en-US" altLang="zh-CN" dirty="0" smtClean="0"/>
              <a:t>BDH</a:t>
            </a:r>
            <a:r>
              <a:rPr lang="zh-CN" altLang="en-US" dirty="0" smtClean="0"/>
              <a:t>假设</a:t>
            </a:r>
          </a:p>
          <a:p>
            <a:pPr lvl="1" eaLnBrk="1" hangingPunct="1">
              <a:lnSpc>
                <a:spcPct val="110000"/>
              </a:lnSpc>
            </a:pPr>
            <a:r>
              <a:rPr lang="zh-CN" altLang="en-US" dirty="0" smtClean="0"/>
              <a:t>由于</a:t>
            </a:r>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中的</a:t>
            </a:r>
            <a:r>
              <a:rPr lang="en-US" altLang="zh-CN" dirty="0" smtClean="0">
                <a:latin typeface="Times New Roman" pitchFamily="18" charset="0"/>
              </a:rPr>
              <a:t>DDH</a:t>
            </a:r>
            <a:r>
              <a:rPr lang="zh-CN" altLang="en-US" dirty="0" smtClean="0">
                <a:latin typeface="Times New Roman" pitchFamily="18" charset="0"/>
              </a:rPr>
              <a:t>问题简单，那么就不能用它来构造</a:t>
            </a:r>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中的密码体制。</a:t>
            </a:r>
            <a:r>
              <a:rPr lang="en-US" altLang="zh-CN" dirty="0" smtClean="0">
                <a:solidFill>
                  <a:srgbClr val="0000FF"/>
                </a:solidFill>
                <a:latin typeface="Times New Roman" pitchFamily="18" charset="0"/>
              </a:rPr>
              <a:t>IBE</a:t>
            </a:r>
            <a:r>
              <a:rPr lang="zh-CN" altLang="en-US" dirty="0" smtClean="0">
                <a:solidFill>
                  <a:srgbClr val="0000FF"/>
                </a:solidFill>
                <a:latin typeface="Times New Roman" pitchFamily="18" charset="0"/>
              </a:rPr>
              <a:t>体制的安全性是基于</a:t>
            </a:r>
            <a:r>
              <a:rPr lang="en-US" altLang="zh-CN" dirty="0" smtClean="0">
                <a:solidFill>
                  <a:srgbClr val="0000FF"/>
                </a:solidFill>
                <a:latin typeface="Times New Roman" pitchFamily="18" charset="0"/>
              </a:rPr>
              <a:t>CDH</a:t>
            </a:r>
            <a:r>
              <a:rPr lang="zh-CN" altLang="en-US" dirty="0" smtClean="0">
                <a:solidFill>
                  <a:srgbClr val="0000FF"/>
                </a:solidFill>
                <a:latin typeface="Times New Roman" pitchFamily="18" charset="0"/>
              </a:rPr>
              <a:t>问题的一种变形，称为双线性</a:t>
            </a:r>
            <a:r>
              <a:rPr lang="en-US" altLang="zh-CN" dirty="0" smtClean="0">
                <a:solidFill>
                  <a:srgbClr val="0000FF"/>
                </a:solidFill>
                <a:latin typeface="Times New Roman" pitchFamily="18" charset="0"/>
              </a:rPr>
              <a:t>DH</a:t>
            </a:r>
            <a:r>
              <a:rPr lang="zh-CN" altLang="en-US" dirty="0" smtClean="0">
                <a:solidFill>
                  <a:srgbClr val="0000FF"/>
                </a:solidFill>
                <a:latin typeface="Times New Roman" pitchFamily="18" charset="0"/>
              </a:rPr>
              <a:t>假设</a:t>
            </a:r>
            <a:r>
              <a:rPr lang="zh-CN" altLang="en-US" dirty="0" smtClean="0">
                <a:latin typeface="Times New Roman" pitchFamily="18" charset="0"/>
              </a:rPr>
              <a:t>。</a:t>
            </a:r>
          </a:p>
          <a:p>
            <a:pPr lvl="1" eaLnBrk="1" hangingPunct="1">
              <a:lnSpc>
                <a:spcPct val="110000"/>
              </a:lnSpc>
            </a:pPr>
            <a:r>
              <a:rPr lang="zh-CN" altLang="en-US" dirty="0" smtClean="0">
                <a:latin typeface="Times New Roman" pitchFamily="18" charset="0"/>
              </a:rPr>
              <a:t>双线性</a:t>
            </a:r>
            <a:r>
              <a:rPr lang="en-US" altLang="zh-CN" dirty="0" smtClean="0">
                <a:latin typeface="Times New Roman" pitchFamily="18" charset="0"/>
              </a:rPr>
              <a:t>DH</a:t>
            </a:r>
            <a:r>
              <a:rPr lang="zh-CN" altLang="en-US" dirty="0" smtClean="0">
                <a:latin typeface="Times New Roman" pitchFamily="18" charset="0"/>
              </a:rPr>
              <a:t>问题简称为</a:t>
            </a:r>
            <a:r>
              <a:rPr lang="en-US" altLang="zh-CN" dirty="0" smtClean="0">
                <a:latin typeface="Times New Roman" pitchFamily="18" charset="0"/>
              </a:rPr>
              <a:t>BDH(bilinear </a:t>
            </a:r>
            <a:r>
              <a:rPr lang="en-US" altLang="zh-CN" dirty="0" err="1" smtClean="0">
                <a:latin typeface="Times New Roman" pitchFamily="18" charset="0"/>
              </a:rPr>
              <a:t>Diffie</a:t>
            </a:r>
            <a:r>
              <a:rPr lang="zh-CN" altLang="en-US" dirty="0" smtClean="0">
                <a:latin typeface="Times New Roman" pitchFamily="18" charset="0"/>
              </a:rPr>
              <a:t>－</a:t>
            </a:r>
            <a:r>
              <a:rPr lang="en-US" altLang="zh-CN" dirty="0" smtClean="0">
                <a:latin typeface="Times New Roman" pitchFamily="18" charset="0"/>
              </a:rPr>
              <a:t>Hellman)</a:t>
            </a:r>
            <a:r>
              <a:rPr lang="zh-CN" altLang="en-US" dirty="0" smtClean="0">
                <a:latin typeface="Times New Roman" pitchFamily="18" charset="0"/>
              </a:rPr>
              <a:t>问题，是指给定</a:t>
            </a:r>
            <a:r>
              <a:rPr lang="en-US" altLang="zh-CN" dirty="0" smtClean="0">
                <a:latin typeface="Times New Roman" pitchFamily="18" charset="0"/>
              </a:rPr>
              <a:t>(</a:t>
            </a:r>
            <a:r>
              <a:rPr lang="en-US" altLang="zh-CN" i="1" dirty="0" err="1" smtClean="0">
                <a:latin typeface="Times New Roman" pitchFamily="18" charset="0"/>
              </a:rPr>
              <a:t>P</a:t>
            </a:r>
            <a:r>
              <a:rPr lang="en-US" altLang="zh-CN" dirty="0" err="1" smtClean="0">
                <a:latin typeface="Times New Roman" pitchFamily="18" charset="0"/>
              </a:rPr>
              <a:t>,</a:t>
            </a:r>
            <a:r>
              <a:rPr lang="en-US" altLang="zh-CN" i="1" dirty="0" err="1" smtClean="0">
                <a:latin typeface="Times New Roman" pitchFamily="18" charset="0"/>
              </a:rPr>
              <a:t>aP</a:t>
            </a:r>
            <a:r>
              <a:rPr lang="en-US" altLang="zh-CN" dirty="0" err="1" smtClean="0">
                <a:latin typeface="Times New Roman" pitchFamily="18" charset="0"/>
              </a:rPr>
              <a:t>,</a:t>
            </a:r>
            <a:r>
              <a:rPr lang="en-US" altLang="zh-CN" i="1" dirty="0" err="1" smtClean="0">
                <a:latin typeface="Times New Roman" pitchFamily="18" charset="0"/>
              </a:rPr>
              <a:t>bP</a:t>
            </a:r>
            <a:r>
              <a:rPr lang="en-US" altLang="zh-CN" dirty="0" err="1" smtClean="0">
                <a:latin typeface="Times New Roman" pitchFamily="18" charset="0"/>
              </a:rPr>
              <a:t>,</a:t>
            </a:r>
            <a:r>
              <a:rPr lang="en-US" altLang="zh-CN" i="1" dirty="0" err="1" smtClean="0">
                <a:latin typeface="Times New Roman" pitchFamily="18" charset="0"/>
              </a:rPr>
              <a:t>cP</a:t>
            </a:r>
            <a:r>
              <a:rPr lang="en-US" altLang="zh-CN" dirty="0" smtClean="0">
                <a:latin typeface="Times New Roman" pitchFamily="18" charset="0"/>
              </a:rPr>
              <a:t>)(</a:t>
            </a:r>
            <a:r>
              <a:rPr lang="en-US" altLang="zh-CN" i="1" dirty="0" err="1" smtClean="0">
                <a:latin typeface="Times New Roman" pitchFamily="18" charset="0"/>
              </a:rPr>
              <a:t>a</a:t>
            </a:r>
            <a:r>
              <a:rPr lang="en-US" altLang="zh-CN" dirty="0" err="1" smtClean="0">
                <a:latin typeface="Times New Roman" pitchFamily="18" charset="0"/>
              </a:rPr>
              <a:t>,</a:t>
            </a:r>
            <a:r>
              <a:rPr lang="en-US" altLang="zh-CN" i="1" dirty="0" err="1" smtClean="0">
                <a:latin typeface="Times New Roman" pitchFamily="18" charset="0"/>
              </a:rPr>
              <a:t>b</a:t>
            </a:r>
            <a:r>
              <a:rPr lang="en-US" altLang="zh-CN" dirty="0" err="1" smtClean="0">
                <a:latin typeface="Times New Roman" pitchFamily="18" charset="0"/>
              </a:rPr>
              <a:t>,</a:t>
            </a:r>
            <a:r>
              <a:rPr lang="en-US" altLang="zh-CN" i="1" dirty="0" err="1" smtClean="0">
                <a:latin typeface="Times New Roman" pitchFamily="18" charset="0"/>
              </a:rPr>
              <a:t>c</a:t>
            </a:r>
            <a:r>
              <a:rPr lang="en-US" altLang="zh-CN" dirty="0" err="1" smtClean="0">
                <a:latin typeface="Times New Roman" pitchFamily="18" charset="0"/>
                <a:sym typeface="Symbol" pitchFamily="18" charset="2"/>
              </a:rPr>
              <a:t></a:t>
            </a:r>
            <a:r>
              <a:rPr lang="en-US" altLang="zh-CN" i="1" dirty="0" err="1" smtClean="0">
                <a:latin typeface="Times New Roman" pitchFamily="18" charset="0"/>
              </a:rPr>
              <a:t>Z</a:t>
            </a:r>
            <a:r>
              <a:rPr lang="en-US" altLang="zh-CN" i="1" baseline="-25000" dirty="0" err="1" smtClean="0">
                <a:latin typeface="Times New Roman" pitchFamily="18" charset="0"/>
              </a:rPr>
              <a:t>q</a:t>
            </a:r>
            <a:r>
              <a:rPr lang="en-US" altLang="zh-CN" dirty="0" smtClean="0">
                <a:latin typeface="Times New Roman" pitchFamily="18" charset="0"/>
              </a:rPr>
              <a:t>*)</a:t>
            </a:r>
            <a:r>
              <a:rPr lang="zh-CN" altLang="en-US" dirty="0" smtClean="0">
                <a:latin typeface="Times New Roman" pitchFamily="18" charset="0"/>
              </a:rPr>
              <a:t>中，计算</a:t>
            </a:r>
            <a:r>
              <a:rPr lang="en-US" altLang="zh-CN" dirty="0" smtClean="0">
                <a:latin typeface="Times New Roman" pitchFamily="18" charset="0"/>
              </a:rPr>
              <a:t>w</a:t>
            </a:r>
            <a:r>
              <a:rPr lang="zh-CN" altLang="en-US" dirty="0" smtClean="0">
                <a:latin typeface="Times New Roman" pitchFamily="18" charset="0"/>
              </a:rPr>
              <a:t>＝</a:t>
            </a:r>
            <a:r>
              <a:rPr lang="en-US" altLang="zh-CN" i="1" dirty="0" smtClean="0">
                <a:latin typeface="Times New Roman" pitchFamily="18" charset="0"/>
              </a:rPr>
              <a:t>e</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en-US" altLang="zh-CN" i="1" dirty="0" smtClean="0">
                <a:latin typeface="Times New Roman" pitchFamily="18" charset="0"/>
                <a:sym typeface="Wingdings" pitchFamily="2" charset="2"/>
              </a:rPr>
              <a:t>P</a:t>
            </a:r>
            <a:r>
              <a:rPr lang="en-US" altLang="zh-CN" dirty="0" smtClean="0">
                <a:latin typeface="Times New Roman" pitchFamily="18" charset="0"/>
                <a:sym typeface="Wingdings" pitchFamily="2" charset="2"/>
              </a:rPr>
              <a:t>)</a:t>
            </a:r>
            <a:r>
              <a:rPr lang="en-US" altLang="zh-CN" i="1" baseline="30000" dirty="0" smtClean="0">
                <a:latin typeface="Times New Roman" pitchFamily="18" charset="0"/>
                <a:sym typeface="Wingdings" pitchFamily="2" charset="2"/>
              </a:rPr>
              <a:t>abc</a:t>
            </a:r>
            <a:r>
              <a:rPr lang="en-US" altLang="zh-CN" dirty="0" smtClean="0">
                <a:latin typeface="Times New Roman" pitchFamily="18" charset="0"/>
                <a:sym typeface="Symbol" pitchFamily="18" charset="2"/>
              </a:rPr>
              <a:t></a:t>
            </a:r>
            <a:r>
              <a:rPr lang="en-US" altLang="zh-CN" i="1" dirty="0" smtClean="0">
                <a:latin typeface="Times New Roman" pitchFamily="18" charset="0"/>
              </a:rPr>
              <a:t>G</a:t>
            </a:r>
            <a:r>
              <a:rPr lang="en-US" altLang="zh-CN" baseline="-25000" dirty="0" smtClean="0">
                <a:latin typeface="Times New Roman" pitchFamily="18" charset="0"/>
              </a:rPr>
              <a:t>2</a:t>
            </a:r>
            <a:r>
              <a:rPr lang="zh-CN" altLang="en-US" dirty="0" smtClean="0">
                <a:latin typeface="Times New Roman" pitchFamily="18" charset="0"/>
              </a:rPr>
              <a:t>，其中</a:t>
            </a:r>
            <a:r>
              <a:rPr lang="en-US" altLang="zh-CN" i="1" dirty="0" smtClean="0">
                <a:latin typeface="Times New Roman" pitchFamily="18" charset="0"/>
              </a:rPr>
              <a:t>e</a:t>
            </a:r>
            <a:r>
              <a:rPr lang="zh-CN" altLang="en-US" dirty="0" smtClean="0">
                <a:latin typeface="Times New Roman" pitchFamily="18" charset="0"/>
              </a:rPr>
              <a:t>是一个双线性映射，</a:t>
            </a:r>
            <a:r>
              <a:rPr lang="en-US" altLang="zh-CN" i="1" dirty="0" smtClean="0">
                <a:latin typeface="Times New Roman" pitchFamily="18" charset="0"/>
              </a:rPr>
              <a:t>P</a:t>
            </a:r>
            <a:r>
              <a:rPr lang="zh-CN" altLang="en-US" dirty="0" smtClean="0">
                <a:latin typeface="Times New Roman" pitchFamily="18" charset="0"/>
              </a:rPr>
              <a:t>是</a:t>
            </a:r>
            <a:r>
              <a:rPr lang="en-US" altLang="zh-CN" i="1" dirty="0" smtClean="0">
                <a:latin typeface="Times New Roman" pitchFamily="18" charset="0"/>
              </a:rPr>
              <a:t>G</a:t>
            </a:r>
            <a:r>
              <a:rPr lang="en-US" altLang="zh-CN" baseline="-25000" dirty="0" smtClean="0">
                <a:latin typeface="Times New Roman" pitchFamily="18" charset="0"/>
              </a:rPr>
              <a:t>1</a:t>
            </a:r>
            <a:r>
              <a:rPr lang="zh-CN" altLang="en-US" dirty="0" smtClean="0">
                <a:latin typeface="Times New Roman" pitchFamily="18" charset="0"/>
              </a:rPr>
              <a:t>的生成元，</a:t>
            </a:r>
            <a:r>
              <a:rPr lang="en-US" altLang="zh-CN" i="1" dirty="0" smtClean="0">
                <a:latin typeface="Times New Roman" pitchFamily="18" charset="0"/>
              </a:rPr>
              <a:t>G</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G</a:t>
            </a:r>
            <a:r>
              <a:rPr lang="en-US" altLang="zh-CN" baseline="-25000" dirty="0" smtClean="0">
                <a:latin typeface="Times New Roman" pitchFamily="18" charset="0"/>
              </a:rPr>
              <a:t>2</a:t>
            </a:r>
            <a:r>
              <a:rPr lang="zh-CN" altLang="en-US" dirty="0" smtClean="0">
                <a:latin typeface="Times New Roman" pitchFamily="18" charset="0"/>
              </a:rPr>
              <a:t>是阶为</a:t>
            </a:r>
            <a:r>
              <a:rPr lang="en-US" altLang="zh-CN" i="1" dirty="0" smtClean="0">
                <a:latin typeface="Times New Roman" pitchFamily="18" charset="0"/>
              </a:rPr>
              <a:t>q</a:t>
            </a:r>
            <a:r>
              <a:rPr lang="zh-CN" altLang="en-US" dirty="0" smtClean="0">
                <a:latin typeface="Times New Roman" pitchFamily="18" charset="0"/>
              </a:rPr>
              <a:t>的两个群，设算法</a:t>
            </a:r>
            <a:r>
              <a:rPr lang="en-US" altLang="zh-CN" dirty="0" smtClean="0">
                <a:latin typeface="Times New Roman" pitchFamily="18" charset="0"/>
              </a:rPr>
              <a:t>A</a:t>
            </a:r>
            <a:r>
              <a:rPr lang="zh-CN" altLang="en-US" dirty="0" smtClean="0">
                <a:latin typeface="Times New Roman" pitchFamily="18" charset="0"/>
              </a:rPr>
              <a:t>用来解决</a:t>
            </a:r>
            <a:r>
              <a:rPr lang="en-US" altLang="zh-CN" dirty="0" smtClean="0">
                <a:latin typeface="Times New Roman" pitchFamily="18" charset="0"/>
              </a:rPr>
              <a:t>BDH</a:t>
            </a:r>
            <a:r>
              <a:rPr lang="zh-CN" altLang="en-US" dirty="0" smtClean="0">
                <a:latin typeface="Times New Roman" pitchFamily="18" charset="0"/>
              </a:rPr>
              <a:t>问题，其优势定义为</a:t>
            </a:r>
            <a:r>
              <a:rPr lang="el-GR" altLang="zh-CN" i="1" dirty="0" smtClean="0">
                <a:latin typeface="Times New Roman" pitchFamily="18" charset="0"/>
              </a:rPr>
              <a:t>τ</a:t>
            </a:r>
            <a:r>
              <a:rPr lang="zh-CN" altLang="en-US" dirty="0" smtClean="0">
                <a:latin typeface="Times New Roman" pitchFamily="18" charset="0"/>
              </a:rPr>
              <a:t>，如果</a:t>
            </a:r>
          </a:p>
          <a:p>
            <a:pPr lvl="2" eaLnBrk="1" hangingPunct="1">
              <a:lnSpc>
                <a:spcPct val="110000"/>
              </a:lnSpc>
            </a:pPr>
            <a:r>
              <a:rPr lang="en-US" altLang="zh-CN" sz="2000" dirty="0" err="1" smtClean="0">
                <a:latin typeface="Times New Roman" pitchFamily="18" charset="0"/>
              </a:rPr>
              <a:t>Pr|A</a:t>
            </a:r>
            <a:r>
              <a:rPr lang="en-US" altLang="zh-CN" sz="2000" dirty="0" smtClean="0">
                <a:latin typeface="Times New Roman" pitchFamily="18" charset="0"/>
              </a:rPr>
              <a:t>(</a:t>
            </a:r>
            <a:r>
              <a:rPr lang="en-US" altLang="zh-CN" sz="2000" i="1" dirty="0" err="1" smtClean="0">
                <a:latin typeface="Times New Roman" pitchFamily="18" charset="0"/>
              </a:rPr>
              <a:t>P</a:t>
            </a:r>
            <a:r>
              <a:rPr lang="en-US" altLang="zh-CN" sz="2000" dirty="0" err="1" smtClean="0">
                <a:latin typeface="Times New Roman" pitchFamily="18" charset="0"/>
              </a:rPr>
              <a:t>,</a:t>
            </a:r>
            <a:r>
              <a:rPr lang="en-US" altLang="zh-CN" sz="2000" i="1" dirty="0" err="1" smtClean="0">
                <a:latin typeface="Times New Roman" pitchFamily="18" charset="0"/>
              </a:rPr>
              <a:t>aP</a:t>
            </a:r>
            <a:r>
              <a:rPr lang="en-US" altLang="zh-CN" sz="2000" dirty="0" err="1" smtClean="0">
                <a:latin typeface="Times New Roman" pitchFamily="18" charset="0"/>
              </a:rPr>
              <a:t>,</a:t>
            </a:r>
            <a:r>
              <a:rPr lang="en-US" altLang="zh-CN" sz="2000" i="1" dirty="0" err="1" smtClean="0">
                <a:latin typeface="Times New Roman" pitchFamily="18" charset="0"/>
              </a:rPr>
              <a:t>bP</a:t>
            </a:r>
            <a:r>
              <a:rPr lang="en-US" altLang="zh-CN" sz="2000" dirty="0" err="1" smtClean="0">
                <a:latin typeface="Times New Roman" pitchFamily="18" charset="0"/>
              </a:rPr>
              <a:t>,</a:t>
            </a:r>
            <a:r>
              <a:rPr lang="en-US" altLang="zh-CN" sz="2000" i="1" dirty="0" err="1" smtClean="0">
                <a:latin typeface="Times New Roman" pitchFamily="18" charset="0"/>
              </a:rPr>
              <a:t>cP</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dirty="0" smtClean="0">
                <a:latin typeface="Times New Roman" pitchFamily="18" charset="0"/>
                <a:sym typeface="Wingdings" pitchFamily="2" charset="2"/>
              </a:rPr>
              <a:t>P</a:t>
            </a:r>
            <a:r>
              <a:rPr lang="en-US" altLang="zh-CN" sz="2000" dirty="0" smtClean="0">
                <a:latin typeface="Times New Roman" pitchFamily="18" charset="0"/>
                <a:sym typeface="Wingdings" pitchFamily="2" charset="2"/>
              </a:rPr>
              <a:t>)</a:t>
            </a:r>
            <a:r>
              <a:rPr lang="en-US" altLang="zh-CN" sz="2000" i="1" baseline="30000" dirty="0" err="1" smtClean="0">
                <a:latin typeface="Times New Roman" pitchFamily="18" charset="0"/>
                <a:sym typeface="Wingdings" pitchFamily="2" charset="2"/>
              </a:rPr>
              <a:t>abc</a:t>
            </a:r>
            <a:r>
              <a:rPr lang="en-US" altLang="zh-CN" sz="2000" dirty="0" smtClean="0">
                <a:latin typeface="Times New Roman" pitchFamily="18" charset="0"/>
              </a:rPr>
              <a:t> |</a:t>
            </a:r>
            <a:r>
              <a:rPr lang="en-US" altLang="zh-CN" sz="2000" dirty="0" smtClean="0">
                <a:latin typeface="Times New Roman" pitchFamily="18" charset="0"/>
                <a:cs typeface="Times New Roman" pitchFamily="18" charset="0"/>
              </a:rPr>
              <a:t>≥</a:t>
            </a:r>
            <a:r>
              <a:rPr lang="el-GR" altLang="zh-CN" sz="2000" i="1" dirty="0" smtClean="0">
                <a:latin typeface="Times New Roman" pitchFamily="18" charset="0"/>
              </a:rPr>
              <a:t>τ</a:t>
            </a:r>
            <a:endParaRPr lang="en-US" altLang="zh-CN" sz="2000" dirty="0" smtClean="0">
              <a:latin typeface="Times New Roman" pitchFamily="18" charset="0"/>
              <a:cs typeface="Times New Roman" pitchFamily="18" charset="0"/>
            </a:endParaRPr>
          </a:p>
          <a:p>
            <a:pPr lvl="1" eaLnBrk="1" hangingPunct="1">
              <a:lnSpc>
                <a:spcPct val="110000"/>
              </a:lnSpc>
            </a:pPr>
            <a:r>
              <a:rPr lang="zh-CN" altLang="en-US" dirty="0" smtClean="0">
                <a:latin typeface="Times New Roman" pitchFamily="18" charset="0"/>
              </a:rPr>
              <a:t>目前还没有有效的算法解决</a:t>
            </a:r>
            <a:r>
              <a:rPr lang="en-US" altLang="zh-CN" dirty="0" smtClean="0">
                <a:latin typeface="Times New Roman" pitchFamily="18" charset="0"/>
              </a:rPr>
              <a:t>BDH</a:t>
            </a:r>
            <a:r>
              <a:rPr lang="zh-CN" altLang="en-US" dirty="0" smtClean="0">
                <a:latin typeface="Times New Roman" pitchFamily="18" charset="0"/>
              </a:rPr>
              <a:t>问题，因此可假设</a:t>
            </a:r>
            <a:r>
              <a:rPr lang="en-US" altLang="zh-CN" dirty="0" smtClean="0">
                <a:latin typeface="Times New Roman" pitchFamily="18" charset="0"/>
              </a:rPr>
              <a:t>BDH</a:t>
            </a:r>
            <a:r>
              <a:rPr lang="zh-CN" altLang="en-US" dirty="0" smtClean="0">
                <a:latin typeface="Times New Roman" pitchFamily="18" charset="0"/>
              </a:rPr>
              <a:t>问题是一困难问题，这就是</a:t>
            </a:r>
            <a:r>
              <a:rPr lang="en-US" altLang="zh-CN" dirty="0" smtClean="0">
                <a:latin typeface="Times New Roman" pitchFamily="18" charset="0"/>
              </a:rPr>
              <a:t>BDH</a:t>
            </a:r>
            <a:r>
              <a:rPr lang="zh-CN" altLang="en-US" dirty="0" smtClean="0">
                <a:latin typeface="Times New Roman" pitchFamily="18" charset="0"/>
              </a:rPr>
              <a:t>假设</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4.9.3 IBE</a:t>
            </a:r>
            <a:r>
              <a:rPr lang="zh-CN" altLang="en-US" dirty="0" smtClean="0"/>
              <a:t>方案描述</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400" dirty="0" smtClean="0">
                <a:latin typeface="Times New Roman" pitchFamily="18" charset="0"/>
              </a:rPr>
              <a:t>令</a:t>
            </a:r>
            <a:r>
              <a:rPr lang="en-US" altLang="zh-CN" sz="2400" i="1" dirty="0" smtClean="0">
                <a:latin typeface="Times New Roman" pitchFamily="18" charset="0"/>
              </a:rPr>
              <a:t>k</a:t>
            </a:r>
            <a:r>
              <a:rPr lang="zh-CN" altLang="en-US" sz="2400" dirty="0" smtClean="0">
                <a:latin typeface="Times New Roman" pitchFamily="18" charset="0"/>
              </a:rPr>
              <a:t>是安全参数，</a:t>
            </a:r>
            <a:r>
              <a:rPr lang="en-US" altLang="zh-CN" sz="2400" i="1" dirty="0" smtClean="0">
                <a:latin typeface="Times New Roman" pitchFamily="18" charset="0"/>
              </a:rPr>
              <a:t>g</a:t>
            </a:r>
            <a:r>
              <a:rPr lang="zh-CN" altLang="en-US" sz="2400" dirty="0" smtClean="0">
                <a:latin typeface="Times New Roman" pitchFamily="18" charset="0"/>
              </a:rPr>
              <a:t>是</a:t>
            </a:r>
            <a:r>
              <a:rPr lang="en-US" altLang="zh-CN" sz="2400" dirty="0" smtClean="0">
                <a:latin typeface="Times New Roman" pitchFamily="18" charset="0"/>
              </a:rPr>
              <a:t>BDH</a:t>
            </a:r>
            <a:r>
              <a:rPr lang="zh-CN" altLang="en-US" sz="2400" dirty="0" smtClean="0">
                <a:latin typeface="Times New Roman" pitchFamily="18" charset="0"/>
              </a:rPr>
              <a:t>参数生成算法，其输出包括素数</a:t>
            </a:r>
            <a:r>
              <a:rPr lang="en-US" altLang="zh-CN" sz="2400" i="1" dirty="0" smtClean="0">
                <a:latin typeface="Times New Roman" pitchFamily="18" charset="0"/>
              </a:rPr>
              <a:t>q</a:t>
            </a:r>
            <a:r>
              <a:rPr lang="zh-CN" altLang="en-US" sz="2400" dirty="0" smtClean="0">
                <a:latin typeface="Times New Roman" pitchFamily="18" charset="0"/>
              </a:rPr>
              <a:t>，两个阶为</a:t>
            </a:r>
            <a:r>
              <a:rPr lang="en-US" altLang="zh-CN" sz="2400" i="1" dirty="0" smtClean="0">
                <a:latin typeface="Times New Roman" pitchFamily="18" charset="0"/>
              </a:rPr>
              <a:t>q</a:t>
            </a:r>
            <a:r>
              <a:rPr lang="zh-CN" altLang="en-US" sz="2400" dirty="0" smtClean="0">
                <a:latin typeface="Times New Roman" pitchFamily="18" charset="0"/>
              </a:rPr>
              <a:t>的群</a:t>
            </a:r>
            <a:r>
              <a:rPr lang="en-US" altLang="zh-CN" sz="2400" i="1" dirty="0" smtClean="0">
                <a:latin typeface="Times New Roman" pitchFamily="18" charset="0"/>
              </a:rPr>
              <a:t>G</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G</a:t>
            </a:r>
            <a:r>
              <a:rPr lang="en-US" altLang="zh-CN" sz="2400" baseline="-25000" dirty="0" smtClean="0">
                <a:latin typeface="Times New Roman" pitchFamily="18" charset="0"/>
              </a:rPr>
              <a:t>2</a:t>
            </a:r>
            <a:r>
              <a:rPr lang="zh-CN" altLang="en-US" sz="2400" dirty="0" smtClean="0">
                <a:latin typeface="Times New Roman" pitchFamily="18" charset="0"/>
              </a:rPr>
              <a:t>，一个双线性映射</a:t>
            </a:r>
            <a:r>
              <a:rPr lang="en-US" altLang="zh-CN" sz="2400" i="1" dirty="0" smtClean="0">
                <a:latin typeface="Times New Roman" pitchFamily="18" charset="0"/>
              </a:rPr>
              <a:t>e</a:t>
            </a:r>
            <a:r>
              <a:rPr lang="en-US" altLang="zh-CN" sz="2400" dirty="0" smtClean="0">
                <a:latin typeface="Times New Roman" pitchFamily="18" charset="0"/>
              </a:rPr>
              <a:t>:</a:t>
            </a:r>
            <a:r>
              <a:rPr lang="en-US" altLang="zh-CN" sz="2400" i="1" dirty="0" smtClean="0">
                <a:latin typeface="Times New Roman" pitchFamily="18" charset="0"/>
              </a:rPr>
              <a:t>G</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G</a:t>
            </a:r>
            <a:r>
              <a:rPr lang="en-US" altLang="zh-CN" sz="2400" baseline="-25000" dirty="0" smtClean="0">
                <a:latin typeface="Times New Roman" pitchFamily="18" charset="0"/>
              </a:rPr>
              <a:t>1</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G</a:t>
            </a:r>
            <a:r>
              <a:rPr lang="en-US" altLang="zh-CN" sz="2400" baseline="-25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的描述。</a:t>
            </a:r>
            <a:r>
              <a:rPr lang="en-US" altLang="zh-CN" sz="2400" i="1" dirty="0" smtClean="0">
                <a:latin typeface="Times New Roman" pitchFamily="18" charset="0"/>
                <a:cs typeface="Times New Roman" pitchFamily="18" charset="0"/>
              </a:rPr>
              <a:t>k</a:t>
            </a:r>
            <a:r>
              <a:rPr lang="zh-CN" altLang="en-US" sz="2400" dirty="0" smtClean="0">
                <a:latin typeface="Times New Roman" pitchFamily="18" charset="0"/>
                <a:cs typeface="Times New Roman" pitchFamily="18" charset="0"/>
              </a:rPr>
              <a:t>用来确定</a:t>
            </a:r>
            <a:r>
              <a:rPr lang="en-US" altLang="zh-CN" sz="2400" i="1"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的大小，例如可以取</a:t>
            </a:r>
            <a:r>
              <a:rPr lang="en-US" altLang="zh-CN" sz="2400" i="1"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为</a:t>
            </a:r>
            <a:r>
              <a:rPr lang="en-US" altLang="zh-CN" sz="2400" i="1" dirty="0" smtClean="0">
                <a:latin typeface="Times New Roman" pitchFamily="18" charset="0"/>
                <a:cs typeface="Times New Roman" pitchFamily="18" charset="0"/>
              </a:rPr>
              <a:t>k</a:t>
            </a:r>
            <a:r>
              <a:rPr lang="zh-CN" altLang="en-US" sz="2400" dirty="0" smtClean="0">
                <a:latin typeface="Times New Roman" pitchFamily="18" charset="0"/>
                <a:cs typeface="Times New Roman" pitchFamily="18" charset="0"/>
              </a:rPr>
              <a:t>比特长。</a:t>
            </a:r>
          </a:p>
          <a:p>
            <a:pPr eaLnBrk="1" hangingPunct="1">
              <a:lnSpc>
                <a:spcPct val="100000"/>
              </a:lnSpc>
            </a:pPr>
            <a:r>
              <a:rPr lang="en-US" altLang="zh-CN"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初始化</a:t>
            </a:r>
          </a:p>
          <a:p>
            <a:pPr lvl="1" eaLnBrk="1" hangingPunct="1">
              <a:lnSpc>
                <a:spcPct val="100000"/>
              </a:lnSpc>
            </a:pPr>
            <a:r>
              <a:rPr lang="zh-CN" altLang="en-US" sz="2000" dirty="0" smtClean="0">
                <a:latin typeface="Times New Roman" pitchFamily="18" charset="0"/>
                <a:cs typeface="Times New Roman" pitchFamily="18" charset="0"/>
              </a:rPr>
              <a:t>给定安全参数</a:t>
            </a:r>
            <a:r>
              <a:rPr lang="en-US" altLang="zh-CN" sz="2000" i="1" dirty="0" err="1" smtClean="0">
                <a:latin typeface="Times New Roman" pitchFamily="18" charset="0"/>
                <a:cs typeface="Times New Roman" pitchFamily="18" charset="0"/>
              </a:rPr>
              <a:t>k</a:t>
            </a:r>
            <a:r>
              <a:rPr lang="en-US" altLang="zh-CN" sz="2000" dirty="0" err="1"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Z</a:t>
            </a:r>
            <a:r>
              <a:rPr lang="en-US" altLang="zh-CN" sz="2000" baseline="30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sym typeface="Symbol" pitchFamily="18" charset="2"/>
              </a:rPr>
              <a:t>，算法运行如下：</a:t>
            </a:r>
          </a:p>
          <a:p>
            <a:pPr lvl="1" eaLnBrk="1" hangingPunct="1">
              <a:lnSpc>
                <a:spcPct val="100000"/>
              </a:lnSpc>
            </a:pPr>
            <a:r>
              <a:rPr lang="zh-CN" altLang="en-US" sz="2000" dirty="0" smtClean="0">
                <a:latin typeface="Times New Roman" pitchFamily="18" charset="0"/>
                <a:ea typeface="宋体" charset="-122"/>
                <a:cs typeface="Times New Roman" pitchFamily="18" charset="0"/>
                <a:sym typeface="Symbol" pitchFamily="18" charset="2"/>
              </a:rPr>
              <a:t>①输入</a:t>
            </a:r>
            <a:r>
              <a:rPr lang="en-US" altLang="zh-CN" sz="2000" i="1" dirty="0" smtClean="0">
                <a:latin typeface="Times New Roman" pitchFamily="18" charset="0"/>
              </a:rPr>
              <a:t>k</a:t>
            </a:r>
            <a:r>
              <a:rPr lang="zh-CN" altLang="en-US" sz="2000" dirty="0" smtClean="0">
                <a:latin typeface="Times New Roman" pitchFamily="18" charset="0"/>
              </a:rPr>
              <a:t>后运行</a:t>
            </a:r>
            <a:r>
              <a:rPr lang="en-US" altLang="zh-CN" sz="2000" i="1" dirty="0" smtClean="0">
                <a:latin typeface="Times New Roman" pitchFamily="18" charset="0"/>
              </a:rPr>
              <a:t>g</a:t>
            </a:r>
            <a:r>
              <a:rPr lang="zh-CN" altLang="en-US" sz="2000" dirty="0" smtClean="0">
                <a:latin typeface="Times New Roman" pitchFamily="18" charset="0"/>
              </a:rPr>
              <a:t>，产生素数</a:t>
            </a:r>
            <a:r>
              <a:rPr lang="en-US" altLang="zh-CN" sz="2000" i="1" dirty="0" smtClean="0">
                <a:latin typeface="Times New Roman" pitchFamily="18" charset="0"/>
              </a:rPr>
              <a:t>q</a:t>
            </a:r>
            <a:r>
              <a:rPr lang="zh-CN" altLang="en-US" sz="2000" dirty="0" smtClean="0">
                <a:latin typeface="Times New Roman" pitchFamily="18" charset="0"/>
              </a:rPr>
              <a:t>，两个阶为</a:t>
            </a:r>
            <a:r>
              <a:rPr lang="en-US" altLang="zh-CN" sz="2000" i="1" dirty="0" smtClean="0">
                <a:latin typeface="Times New Roman" pitchFamily="18" charset="0"/>
              </a:rPr>
              <a:t>q</a:t>
            </a:r>
            <a:r>
              <a:rPr lang="zh-CN" altLang="en-US" sz="2000" dirty="0" smtClean="0">
                <a:latin typeface="Times New Roman" pitchFamily="18" charset="0"/>
              </a:rPr>
              <a:t>的群</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2</a:t>
            </a:r>
            <a:r>
              <a:rPr lang="zh-CN" altLang="en-US" sz="2000" dirty="0" smtClean="0">
                <a:latin typeface="Times New Roman" pitchFamily="18" charset="0"/>
              </a:rPr>
              <a:t>，一个双线性映射</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，选择一个随机生成元</a:t>
            </a:r>
            <a:r>
              <a:rPr lang="en-US" altLang="zh-CN" sz="2000" i="1" dirty="0" smtClean="0">
                <a:latin typeface="Times New Roman" pitchFamily="18" charset="0"/>
                <a:cs typeface="Times New Roman" pitchFamily="18" charset="0"/>
              </a:rPr>
              <a:t>P</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rPr>
              <a:t>G</a:t>
            </a:r>
            <a:r>
              <a:rPr lang="en-US" altLang="zh-CN" sz="2000" baseline="-25000" dirty="0" smtClean="0">
                <a:latin typeface="Times New Roman" pitchFamily="18" charset="0"/>
              </a:rPr>
              <a:t>1</a:t>
            </a:r>
            <a:endParaRPr lang="en-US" altLang="zh-CN" sz="2000" dirty="0" smtClean="0">
              <a:latin typeface="Times New Roman" pitchFamily="18" charset="0"/>
              <a:ea typeface="宋体" charset="-122"/>
              <a:sym typeface="Symbol" pitchFamily="18" charset="2"/>
            </a:endParaRPr>
          </a:p>
          <a:p>
            <a:pPr lvl="1" eaLnBrk="1" hangingPunct="1">
              <a:lnSpc>
                <a:spcPct val="100000"/>
              </a:lnSpc>
            </a:pPr>
            <a:r>
              <a:rPr lang="en-US" altLang="zh-CN" sz="2000" dirty="0" smtClean="0">
                <a:latin typeface="Times New Roman" pitchFamily="18" charset="0"/>
                <a:ea typeface="宋体" charset="-122"/>
                <a:sym typeface="Symbol" pitchFamily="18" charset="2"/>
              </a:rPr>
              <a:t>②</a:t>
            </a:r>
            <a:r>
              <a:rPr lang="zh-CN" altLang="en-US" sz="2000" dirty="0" smtClean="0">
                <a:latin typeface="Times New Roman" pitchFamily="18" charset="0"/>
                <a:ea typeface="宋体" charset="-122"/>
                <a:sym typeface="Symbol" pitchFamily="18" charset="2"/>
              </a:rPr>
              <a:t>随机选取一个</a:t>
            </a:r>
            <a:r>
              <a:rPr lang="en-US" altLang="zh-CN" sz="2000" i="1" dirty="0" err="1" smtClean="0">
                <a:latin typeface="Times New Roman" pitchFamily="18" charset="0"/>
                <a:ea typeface="宋体" charset="-122"/>
                <a:sym typeface="Symbol" pitchFamily="18" charset="2"/>
              </a:rPr>
              <a:t>s</a:t>
            </a:r>
            <a:r>
              <a:rPr lang="en-US" altLang="zh-CN" sz="2000" dirty="0" err="1"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Z</a:t>
            </a:r>
            <a:r>
              <a:rPr lang="en-US" altLang="zh-CN" sz="2000" i="1" baseline="-25000" dirty="0" err="1" smtClean="0">
                <a:latin typeface="Times New Roman" pitchFamily="18" charset="0"/>
                <a:cs typeface="Times New Roman" pitchFamily="18" charset="0"/>
                <a:sym typeface="Symbol" pitchFamily="18" charset="2"/>
              </a:rPr>
              <a:t>q</a:t>
            </a:r>
            <a:r>
              <a:rPr lang="en-US" altLang="zh-CN" sz="2000" i="1" baseline="30000" dirty="0" smtClean="0">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P</a:t>
            </a:r>
            <a:r>
              <a:rPr lang="en-US" altLang="zh-CN" sz="2000" i="1" baseline="-25000" dirty="0" err="1" smtClean="0">
                <a:latin typeface="Times New Roman" pitchFamily="18" charset="0"/>
                <a:cs typeface="Times New Roman" pitchFamily="18" charset="0"/>
                <a:sym typeface="Symbol" pitchFamily="18" charset="2"/>
              </a:rPr>
              <a:t>pub</a:t>
            </a:r>
            <a:r>
              <a:rPr lang="zh-CN" altLang="en-US"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sP</a:t>
            </a:r>
            <a:endParaRPr lang="en-US" altLang="zh-CN" sz="2000" i="1" dirty="0" smtClean="0">
              <a:latin typeface="Times New Roman" pitchFamily="18" charset="0"/>
              <a:ea typeface="宋体" charset="-122"/>
              <a:sym typeface="Symbol" pitchFamily="18" charset="2"/>
            </a:endParaRPr>
          </a:p>
          <a:p>
            <a:pPr lvl="1" eaLnBrk="1" hangingPunct="1">
              <a:lnSpc>
                <a:spcPct val="100000"/>
              </a:lnSpc>
            </a:pPr>
            <a:r>
              <a:rPr lang="en-US" altLang="zh-CN" sz="2000" dirty="0" smtClean="0">
                <a:latin typeface="Times New Roman" pitchFamily="18" charset="0"/>
                <a:ea typeface="宋体" charset="-122"/>
                <a:sym typeface="Symbol" pitchFamily="18" charset="2"/>
              </a:rPr>
              <a:t>③</a:t>
            </a:r>
            <a:r>
              <a:rPr lang="zh-CN" altLang="en-US" sz="2000" dirty="0" smtClean="0">
                <a:latin typeface="Times New Roman" pitchFamily="18" charset="0"/>
                <a:ea typeface="宋体" charset="-122"/>
                <a:sym typeface="Symbol" pitchFamily="18" charset="2"/>
              </a:rPr>
              <a:t>选取一杂凑函数</a:t>
            </a:r>
            <a:r>
              <a:rPr lang="en-US" altLang="zh-CN" sz="2000" i="1" dirty="0" smtClean="0">
                <a:latin typeface="Times New Roman" pitchFamily="18" charset="0"/>
                <a:ea typeface="宋体" charset="-122"/>
                <a:sym typeface="Symbol" pitchFamily="18" charset="2"/>
              </a:rPr>
              <a:t>H</a:t>
            </a:r>
            <a:r>
              <a:rPr lang="en-US" altLang="zh-CN" sz="2000" baseline="-25000" dirty="0" smtClean="0">
                <a:latin typeface="Times New Roman" pitchFamily="18" charset="0"/>
                <a:ea typeface="宋体" charset="-122"/>
                <a:sym typeface="Symbol" pitchFamily="18" charset="2"/>
              </a:rPr>
              <a:t>1</a:t>
            </a:r>
            <a:r>
              <a:rPr lang="en-US" altLang="zh-CN" sz="2000" dirty="0" smtClean="0">
                <a:latin typeface="Times New Roman" pitchFamily="18" charset="0"/>
                <a:ea typeface="宋体" charset="-122"/>
                <a:sym typeface="Symbol" pitchFamily="18" charset="2"/>
              </a:rPr>
              <a:t>:{0,1}</a:t>
            </a:r>
            <a:r>
              <a:rPr lang="en-US" altLang="zh-CN" sz="2000" baseline="30000" dirty="0" smtClean="0">
                <a:latin typeface="Times New Roman" pitchFamily="18" charset="0"/>
                <a:ea typeface="宋体" charset="-122"/>
                <a:sym typeface="Symbol" pitchFamily="18" charset="2"/>
              </a:rPr>
              <a:t>*</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cs typeface="Times New Roman" pitchFamily="18" charset="0"/>
              </a:rPr>
              <a:t>1</a:t>
            </a:r>
            <a:r>
              <a:rPr lang="en-US" altLang="zh-CN" sz="2000" baseline="30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，对某个</a:t>
            </a:r>
            <a:r>
              <a:rPr lang="en-US" altLang="zh-CN" sz="2000" dirty="0" smtClean="0">
                <a:latin typeface="Times New Roman" pitchFamily="18" charset="0"/>
                <a:cs typeface="Times New Roman" pitchFamily="18" charset="0"/>
              </a:rPr>
              <a:t>n</a:t>
            </a:r>
            <a:r>
              <a:rPr lang="zh-CN" altLang="en-US" sz="2000" dirty="0" smtClean="0">
                <a:latin typeface="Times New Roman" pitchFamily="18" charset="0"/>
                <a:cs typeface="Times New Roman" pitchFamily="18" charset="0"/>
              </a:rPr>
              <a:t>，再选一个杂凑函数</a:t>
            </a:r>
            <a:r>
              <a:rPr lang="en-US" altLang="zh-CN" sz="2000" i="1" dirty="0" smtClean="0">
                <a:latin typeface="Times New Roman" pitchFamily="18" charset="0"/>
                <a:ea typeface="宋体" charset="-122"/>
                <a:sym typeface="Symbol" pitchFamily="18" charset="2"/>
              </a:rPr>
              <a:t>H</a:t>
            </a:r>
            <a:r>
              <a:rPr lang="en-US" altLang="zh-CN" sz="2000" baseline="-25000" dirty="0" smtClean="0">
                <a:latin typeface="Times New Roman" pitchFamily="18" charset="0"/>
                <a:ea typeface="宋体" charset="-122"/>
                <a:sym typeface="Symbol" pitchFamily="18" charset="2"/>
              </a:rPr>
              <a:t>2  </a:t>
            </a:r>
            <a:r>
              <a:rPr lang="en-US" altLang="zh-CN" sz="2000" dirty="0" smtClean="0">
                <a:latin typeface="Times New Roman" pitchFamily="18" charset="0"/>
                <a:ea typeface="宋体" charset="-122"/>
                <a:sym typeface="Symbol" pitchFamily="18" charset="2"/>
              </a:rPr>
              <a:t>:</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ea typeface="宋体" charset="-122"/>
                <a:sym typeface="Symbol" pitchFamily="18" charset="2"/>
              </a:rPr>
              <a:t>2</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ea typeface="宋体" charset="-122"/>
                <a:sym typeface="Symbol" pitchFamily="18" charset="2"/>
              </a:rPr>
              <a:t>{0,1}</a:t>
            </a:r>
            <a:r>
              <a:rPr lang="en-US" altLang="zh-CN" sz="2000" i="1" baseline="30000" dirty="0" smtClean="0">
                <a:latin typeface="Times New Roman" pitchFamily="18" charset="0"/>
                <a:ea typeface="宋体" charset="-122"/>
                <a:sym typeface="Symbol" pitchFamily="18" charset="2"/>
              </a:rPr>
              <a:t>n</a:t>
            </a:r>
            <a:r>
              <a:rPr lang="zh-CN" altLang="en-US" sz="2000" dirty="0" smtClean="0">
                <a:latin typeface="Times New Roman" pitchFamily="18" charset="0"/>
                <a:cs typeface="Times New Roman" pitchFamily="18" charset="0"/>
              </a:rPr>
              <a:t>，安全分析时则把</a:t>
            </a:r>
            <a:r>
              <a:rPr lang="en-US" altLang="zh-CN" sz="2000" i="1" dirty="0" smtClean="0">
                <a:latin typeface="Times New Roman" pitchFamily="18" charset="0"/>
                <a:cs typeface="Times New Roman" pitchFamily="18" charset="0"/>
              </a:rPr>
              <a:t>H</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baseline="-25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视为随机预言机</a:t>
            </a:r>
          </a:p>
          <a:p>
            <a:pPr lvl="1" eaLnBrk="1" hangingPunct="1">
              <a:lnSpc>
                <a:spcPct val="100000"/>
              </a:lnSpc>
            </a:pPr>
            <a:r>
              <a:rPr lang="zh-CN" altLang="en-US" sz="2000" dirty="0" smtClean="0">
                <a:latin typeface="Times New Roman" pitchFamily="18" charset="0"/>
                <a:cs typeface="Times New Roman" pitchFamily="18" charset="0"/>
              </a:rPr>
              <a:t>消息空间为</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ea typeface="宋体" charset="-122"/>
                <a:sym typeface="Symbol" pitchFamily="18" charset="2"/>
              </a:rPr>
              <a:t>{0,1}</a:t>
            </a:r>
            <a:r>
              <a:rPr lang="en-US" altLang="zh-CN" sz="2000" i="1" baseline="30000" dirty="0" smtClean="0">
                <a:latin typeface="Times New Roman" pitchFamily="18" charset="0"/>
                <a:ea typeface="宋体" charset="-122"/>
                <a:sym typeface="Symbol" pitchFamily="18" charset="2"/>
              </a:rPr>
              <a:t>n</a:t>
            </a:r>
            <a:r>
              <a:rPr lang="zh-CN" altLang="en-US" sz="2000" dirty="0" smtClean="0">
                <a:latin typeface="Times New Roman" pitchFamily="18" charset="0"/>
                <a:cs typeface="Times New Roman" pitchFamily="18" charset="0"/>
              </a:rPr>
              <a:t>，密文空间为</a:t>
            </a:r>
            <a:r>
              <a:rPr lang="en-US" altLang="zh-CN" sz="2000" i="1" dirty="0"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G</a:t>
            </a:r>
            <a:r>
              <a:rPr lang="en-US" altLang="zh-CN" sz="2000" baseline="-25000" dirty="0" smtClean="0">
                <a:latin typeface="Times New Roman" pitchFamily="18" charset="0"/>
                <a:cs typeface="Times New Roman" pitchFamily="18" charset="0"/>
              </a:rPr>
              <a:t>1</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t>
            </a:r>
            <a:r>
              <a:rPr lang="en-US" altLang="zh-CN" sz="2000" dirty="0" smtClean="0">
                <a:latin typeface="Times New Roman" pitchFamily="18" charset="0"/>
                <a:ea typeface="宋体" charset="-122"/>
                <a:sym typeface="Symbol" pitchFamily="18" charset="2"/>
              </a:rPr>
              <a:t>{0,1}</a:t>
            </a:r>
            <a:r>
              <a:rPr lang="en-US" altLang="zh-CN" sz="2000" i="1" baseline="30000" dirty="0" smtClean="0">
                <a:latin typeface="Times New Roman" pitchFamily="18" charset="0"/>
                <a:ea typeface="宋体" charset="-122"/>
                <a:sym typeface="Symbol" pitchFamily="18" charset="2"/>
              </a:rPr>
              <a:t>n</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。系统参数为</a:t>
            </a:r>
            <a:r>
              <a:rPr lang="en-US" altLang="zh-CN" sz="2000" dirty="0" err="1" smtClean="0">
                <a:latin typeface="Times New Roman" pitchFamily="18" charset="0"/>
                <a:cs typeface="Times New Roman" pitchFamily="18" charset="0"/>
              </a:rPr>
              <a:t>params</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&lt;</a:t>
            </a:r>
            <a:r>
              <a:rPr lang="en-US" altLang="zh-CN" sz="2000" i="1" dirty="0" smtClean="0">
                <a:latin typeface="Times New Roman" pitchFamily="18" charset="0"/>
                <a:cs typeface="Times New Roman" pitchFamily="18" charset="0"/>
              </a:rPr>
              <a:t>q</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i="1" baseline="-25000" dirty="0" smtClean="0">
                <a:latin typeface="Times New Roman" pitchFamily="18" charset="0"/>
              </a:rPr>
              <a:t>pub</a:t>
            </a:r>
            <a:r>
              <a:rPr lang="en-US" altLang="zh-CN" sz="2000" dirty="0" smtClean="0">
                <a:latin typeface="Times New Roman" pitchFamily="18" charset="0"/>
              </a:rPr>
              <a:t>,</a:t>
            </a:r>
            <a:r>
              <a:rPr lang="en-US" altLang="zh-CN" sz="2000" i="1" dirty="0" smtClean="0">
                <a:latin typeface="Times New Roman" pitchFamily="18" charset="0"/>
                <a:cs typeface="Times New Roman" pitchFamily="18" charset="0"/>
              </a:rPr>
              <a:t>H</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rPr>
              <a:t> </a:t>
            </a:r>
            <a:r>
              <a:rPr lang="en-US" altLang="zh-CN" sz="2000" dirty="0" smtClean="0">
                <a:latin typeface="Times New Roman" pitchFamily="18" charset="0"/>
                <a:cs typeface="Times New Roman" pitchFamily="18" charset="0"/>
              </a:rPr>
              <a:t>&gt;</a:t>
            </a:r>
            <a:r>
              <a:rPr lang="zh-CN" altLang="en-US" sz="2000" dirty="0" smtClean="0">
                <a:latin typeface="Times New Roman" pitchFamily="18" charset="0"/>
                <a:cs typeface="Times New Roman" pitchFamily="18" charset="0"/>
              </a:rPr>
              <a:t>，是公开的。</a:t>
            </a:r>
            <a:r>
              <a:rPr lang="en-US" altLang="zh-CN" sz="2000" i="1"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为主密钥，是保密的</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4.9.3 IBE</a:t>
            </a:r>
            <a:r>
              <a:rPr lang="zh-CN" altLang="en-US" dirty="0" smtClean="0"/>
              <a:t>方案描述</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en-US" altLang="zh-CN" sz="2000" dirty="0" smtClean="0">
                <a:latin typeface="Times New Roman" pitchFamily="18" charset="0"/>
              </a:rPr>
              <a:t>(2)</a:t>
            </a:r>
            <a:r>
              <a:rPr lang="zh-CN" altLang="en-US" sz="2000" dirty="0" smtClean="0">
                <a:latin typeface="Times New Roman" pitchFamily="18" charset="0"/>
              </a:rPr>
              <a:t>加密</a:t>
            </a:r>
          </a:p>
          <a:p>
            <a:pPr lvl="1" eaLnBrk="1" hangingPunct="1">
              <a:lnSpc>
                <a:spcPct val="100000"/>
              </a:lnSpc>
            </a:pPr>
            <a:r>
              <a:rPr lang="zh-CN" altLang="en-US" sz="1800" dirty="0" smtClean="0">
                <a:latin typeface="Times New Roman" pitchFamily="18" charset="0"/>
              </a:rPr>
              <a:t>用接收方的身份</a:t>
            </a:r>
            <a:r>
              <a:rPr lang="en-US" altLang="zh-CN" sz="1800" dirty="0" smtClean="0">
                <a:latin typeface="Times New Roman" pitchFamily="18" charset="0"/>
              </a:rPr>
              <a:t>ID</a:t>
            </a:r>
            <a:r>
              <a:rPr lang="zh-CN" altLang="en-US" sz="1800" dirty="0" smtClean="0">
                <a:latin typeface="Times New Roman" pitchFamily="18" charset="0"/>
              </a:rPr>
              <a:t>作为公钥</a:t>
            </a:r>
            <a:r>
              <a:rPr lang="en-US" altLang="zh-CN" sz="1800" dirty="0" smtClean="0">
                <a:latin typeface="Times New Roman" pitchFamily="18" charset="0"/>
              </a:rPr>
              <a:t>,</a:t>
            </a:r>
            <a:r>
              <a:rPr lang="zh-CN" altLang="en-US" sz="1800" dirty="0" smtClean="0">
                <a:latin typeface="Times New Roman" pitchFamily="18" charset="0"/>
              </a:rPr>
              <a:t>加密消息</a:t>
            </a:r>
            <a:r>
              <a:rPr lang="en-US" altLang="zh-CN" sz="1800" dirty="0" smtClean="0">
                <a:latin typeface="Times New Roman" pitchFamily="18" charset="0"/>
              </a:rPr>
              <a:t>M</a:t>
            </a:r>
            <a:r>
              <a:rPr lang="en-US" altLang="zh-CN" sz="1800" dirty="0" smtClean="0">
                <a:latin typeface="Times New Roman" pitchFamily="18" charset="0"/>
                <a:sym typeface="Symbol" pitchFamily="18" charset="2"/>
              </a:rPr>
              <a:t>M</a:t>
            </a:r>
            <a:r>
              <a:rPr lang="zh-CN" altLang="en-US" sz="1800" dirty="0" smtClean="0">
                <a:latin typeface="Times New Roman" pitchFamily="18" charset="0"/>
                <a:sym typeface="Symbol" pitchFamily="18" charset="2"/>
              </a:rPr>
              <a:t>，有三步</a:t>
            </a:r>
            <a:r>
              <a:rPr lang="en-US" altLang="zh-CN" sz="1800" dirty="0" smtClean="0">
                <a:latin typeface="Times New Roman" pitchFamily="18" charset="0"/>
                <a:sym typeface="Symbol" pitchFamily="18" charset="2"/>
              </a:rPr>
              <a:t>:</a:t>
            </a:r>
          </a:p>
          <a:p>
            <a:pPr lvl="1" eaLnBrk="1" hangingPunct="1">
              <a:lnSpc>
                <a:spcPct val="100000"/>
              </a:lnSpc>
            </a:pPr>
            <a:r>
              <a:rPr lang="en-US" altLang="zh-CN" sz="1800" dirty="0" smtClean="0">
                <a:latin typeface="Times New Roman" pitchFamily="18" charset="0"/>
                <a:ea typeface="宋体" charset="-122"/>
                <a:sym typeface="Symbol" pitchFamily="18" charset="2"/>
              </a:rPr>
              <a:t>①</a:t>
            </a:r>
            <a:r>
              <a:rPr lang="zh-CN" altLang="en-US" sz="1800" dirty="0" smtClean="0">
                <a:latin typeface="Times New Roman" pitchFamily="18" charset="0"/>
                <a:ea typeface="宋体" charset="-122"/>
                <a:sym typeface="Symbol" pitchFamily="18" charset="2"/>
              </a:rPr>
              <a:t>计算</a:t>
            </a:r>
            <a:r>
              <a:rPr lang="en-US" altLang="zh-CN" sz="1800" i="1" dirty="0" smtClean="0">
                <a:latin typeface="Times New Roman" pitchFamily="18" charset="0"/>
                <a:ea typeface="宋体" charset="-122"/>
                <a:sym typeface="Symbol" pitchFamily="18" charset="2"/>
              </a:rPr>
              <a:t>Q</a:t>
            </a:r>
            <a:r>
              <a:rPr lang="en-US" altLang="zh-CN" sz="1800" i="1" baseline="-25000" dirty="0" smtClean="0">
                <a:latin typeface="Times New Roman" pitchFamily="18" charset="0"/>
                <a:ea typeface="宋体" charset="-122"/>
                <a:sym typeface="Symbol" pitchFamily="18" charset="2"/>
              </a:rPr>
              <a:t>ID</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H</a:t>
            </a:r>
            <a:r>
              <a:rPr lang="en-US" altLang="zh-CN" sz="1800" baseline="-25000" dirty="0" smtClean="0">
                <a:latin typeface="Times New Roman" pitchFamily="18" charset="0"/>
                <a:ea typeface="宋体" charset="-122"/>
                <a:sym typeface="Symbol" pitchFamily="18" charset="2"/>
              </a:rPr>
              <a:t>1</a:t>
            </a:r>
            <a:r>
              <a:rPr lang="en-US" altLang="zh-CN" sz="1800" dirty="0" smtClean="0">
                <a:latin typeface="Times New Roman" pitchFamily="18" charset="0"/>
                <a:ea typeface="宋体" charset="-122"/>
                <a:sym typeface="Symbol" pitchFamily="18" charset="2"/>
              </a:rPr>
              <a:t>(ID)</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rPr>
              <a:t>G</a:t>
            </a:r>
            <a:r>
              <a:rPr lang="en-US" altLang="zh-CN" sz="1800" baseline="-25000" dirty="0" smtClean="0">
                <a:latin typeface="Times New Roman" pitchFamily="18" charset="0"/>
              </a:rPr>
              <a:t>1</a:t>
            </a:r>
            <a:r>
              <a:rPr lang="en-US" altLang="zh-CN" sz="1800" baseline="30000" dirty="0" smtClean="0">
                <a:latin typeface="Times New Roman" pitchFamily="18" charset="0"/>
              </a:rPr>
              <a:t>*</a:t>
            </a:r>
            <a:endParaRPr lang="en-US" altLang="zh-CN" sz="1800" baseline="30000" dirty="0" smtClean="0">
              <a:latin typeface="Times New Roman" pitchFamily="18" charset="0"/>
              <a:ea typeface="宋体" charset="-122"/>
              <a:sym typeface="Symbol" pitchFamily="18" charset="2"/>
            </a:endParaRPr>
          </a:p>
          <a:p>
            <a:pPr lvl="1" eaLnBrk="1" hangingPunct="1">
              <a:lnSpc>
                <a:spcPct val="100000"/>
              </a:lnSpc>
            </a:pPr>
            <a:r>
              <a:rPr lang="en-US" altLang="zh-CN" sz="1800" dirty="0" smtClean="0">
                <a:latin typeface="Times New Roman" pitchFamily="18" charset="0"/>
                <a:ea typeface="宋体" charset="-122"/>
                <a:sym typeface="Symbol" pitchFamily="18" charset="2"/>
              </a:rPr>
              <a:t>②</a:t>
            </a:r>
            <a:r>
              <a:rPr lang="zh-CN" altLang="en-US" sz="1800" dirty="0" smtClean="0">
                <a:latin typeface="Times New Roman" pitchFamily="18" charset="0"/>
                <a:ea typeface="宋体" charset="-122"/>
                <a:sym typeface="Symbol" pitchFamily="18" charset="2"/>
              </a:rPr>
              <a:t>选择一个随机数</a:t>
            </a:r>
            <a:r>
              <a:rPr lang="en-US" altLang="zh-CN" sz="1800" i="1" dirty="0" err="1" smtClean="0">
                <a:latin typeface="Times New Roman" pitchFamily="18" charset="0"/>
                <a:ea typeface="宋体" charset="-122"/>
                <a:sym typeface="Symbol" pitchFamily="18" charset="2"/>
              </a:rPr>
              <a:t>r</a:t>
            </a:r>
            <a:r>
              <a:rPr lang="en-US" altLang="zh-CN" sz="1800" dirty="0" err="1" smtClean="0">
                <a:latin typeface="Times New Roman" pitchFamily="18" charset="0"/>
                <a:cs typeface="Times New Roman" pitchFamily="18" charset="0"/>
                <a:sym typeface="Symbol" pitchFamily="18" charset="2"/>
              </a:rPr>
              <a:t></a:t>
            </a:r>
            <a:r>
              <a:rPr lang="en-US" altLang="zh-CN" sz="1800" i="1" dirty="0" err="1" smtClean="0">
                <a:latin typeface="Times New Roman" pitchFamily="18" charset="0"/>
                <a:cs typeface="Times New Roman" pitchFamily="18" charset="0"/>
                <a:sym typeface="Symbol" pitchFamily="18" charset="2"/>
              </a:rPr>
              <a:t>Z</a:t>
            </a:r>
            <a:r>
              <a:rPr lang="en-US" altLang="zh-CN" sz="1800" i="1" baseline="-25000" dirty="0" err="1" smtClean="0">
                <a:latin typeface="Times New Roman" pitchFamily="18" charset="0"/>
                <a:cs typeface="Times New Roman" pitchFamily="18" charset="0"/>
                <a:sym typeface="Symbol" pitchFamily="18" charset="2"/>
              </a:rPr>
              <a:t>q</a:t>
            </a:r>
            <a:r>
              <a:rPr lang="en-US" altLang="zh-CN" sz="1800" i="1" baseline="30000" dirty="0" smtClean="0">
                <a:latin typeface="Times New Roman" pitchFamily="18" charset="0"/>
                <a:cs typeface="Times New Roman" pitchFamily="18" charset="0"/>
                <a:sym typeface="Symbol" pitchFamily="18" charset="2"/>
              </a:rPr>
              <a:t>*</a:t>
            </a:r>
            <a:endParaRPr lang="en-US" altLang="zh-CN" sz="1800" dirty="0" smtClean="0">
              <a:latin typeface="Times New Roman" pitchFamily="18" charset="0"/>
              <a:ea typeface="宋体" charset="-122"/>
              <a:sym typeface="Symbol" pitchFamily="18" charset="2"/>
            </a:endParaRPr>
          </a:p>
          <a:p>
            <a:pPr lvl="1" eaLnBrk="1" hangingPunct="1">
              <a:lnSpc>
                <a:spcPct val="100000"/>
              </a:lnSpc>
            </a:pPr>
            <a:r>
              <a:rPr lang="en-US" altLang="zh-CN" sz="1800" dirty="0" smtClean="0">
                <a:latin typeface="Times New Roman" pitchFamily="18" charset="0"/>
                <a:ea typeface="宋体" charset="-122"/>
                <a:sym typeface="Symbol" pitchFamily="18" charset="2"/>
              </a:rPr>
              <a:t>③</a:t>
            </a:r>
            <a:r>
              <a:rPr lang="zh-CN" altLang="en-US" sz="1800" dirty="0" smtClean="0">
                <a:latin typeface="Times New Roman" pitchFamily="18" charset="0"/>
                <a:ea typeface="宋体" charset="-122"/>
                <a:sym typeface="Symbol" pitchFamily="18" charset="2"/>
              </a:rPr>
              <a:t>确定密文</a:t>
            </a:r>
            <a:r>
              <a:rPr lang="en-US" altLang="zh-CN" sz="1800" dirty="0" smtClean="0">
                <a:latin typeface="Times New Roman" pitchFamily="18" charset="0"/>
                <a:ea typeface="宋体" charset="-122"/>
                <a:sym typeface="Symbol" pitchFamily="18" charset="2"/>
              </a:rPr>
              <a:t>C</a:t>
            </a:r>
            <a:r>
              <a:rPr lang="zh-CN" altLang="en-US" sz="1800" dirty="0" smtClean="0">
                <a:latin typeface="Times New Roman" pitchFamily="18" charset="0"/>
                <a:ea typeface="宋体" charset="-122"/>
                <a:sym typeface="Symbol" pitchFamily="18" charset="2"/>
              </a:rPr>
              <a:t>＝</a:t>
            </a:r>
            <a:r>
              <a:rPr lang="en-US" altLang="zh-CN" sz="1800" dirty="0" smtClean="0">
                <a:latin typeface="Times New Roman" pitchFamily="18" charset="0"/>
                <a:ea typeface="宋体" charset="-122"/>
                <a:sym typeface="Symbol" pitchFamily="18" charset="2"/>
              </a:rPr>
              <a:t>&lt;</a:t>
            </a:r>
            <a:r>
              <a:rPr lang="en-US" altLang="zh-CN" sz="1800" i="1" dirty="0" smtClean="0">
                <a:latin typeface="Times New Roman" pitchFamily="18" charset="0"/>
                <a:ea typeface="宋体" charset="-122"/>
                <a:sym typeface="Symbol" pitchFamily="18" charset="2"/>
              </a:rPr>
              <a:t>rP</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M</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H</a:t>
            </a:r>
            <a:r>
              <a:rPr lang="en-US" altLang="zh-CN" sz="1800" baseline="-25000" dirty="0" smtClean="0">
                <a:latin typeface="Times New Roman" pitchFamily="18" charset="0"/>
                <a:ea typeface="宋体" charset="-122"/>
                <a:sym typeface="Symbol" pitchFamily="18" charset="2"/>
              </a:rPr>
              <a:t>2</a:t>
            </a:r>
            <a:r>
              <a:rPr lang="en-US" altLang="zh-CN" sz="1800" dirty="0" smtClean="0">
                <a:latin typeface="Times New Roman" pitchFamily="18" charset="0"/>
                <a:ea typeface="宋体" charset="-122"/>
                <a:sym typeface="Symbol" pitchFamily="18" charset="2"/>
              </a:rPr>
              <a:t>(</a:t>
            </a:r>
            <a:r>
              <a:rPr lang="en-US" altLang="zh-CN" sz="1800" i="1" dirty="0" err="1" smtClean="0">
                <a:latin typeface="Times New Roman" pitchFamily="18" charset="0"/>
                <a:ea typeface="宋体" charset="-122"/>
                <a:sym typeface="Symbol" pitchFamily="18" charset="2"/>
              </a:rPr>
              <a:t>g</a:t>
            </a:r>
            <a:r>
              <a:rPr lang="en-US" altLang="zh-CN" sz="1800" i="1" baseline="30000" dirty="0" err="1" smtClean="0">
                <a:latin typeface="Times New Roman" pitchFamily="18" charset="0"/>
                <a:ea typeface="宋体" charset="-122"/>
                <a:sym typeface="Symbol" pitchFamily="18" charset="2"/>
              </a:rPr>
              <a:t>r</a:t>
            </a:r>
            <a:r>
              <a:rPr lang="en-US" altLang="zh-CN" sz="1800" i="1" baseline="-25000" dirty="0" err="1" smtClean="0">
                <a:latin typeface="Times New Roman" pitchFamily="18" charset="0"/>
                <a:ea typeface="宋体" charset="-122"/>
                <a:sym typeface="Symbol" pitchFamily="18" charset="2"/>
              </a:rPr>
              <a:t>ID</a:t>
            </a:r>
            <a:r>
              <a:rPr lang="en-US" altLang="zh-CN" sz="1800" dirty="0" smtClean="0">
                <a:latin typeface="Times New Roman" pitchFamily="18" charset="0"/>
                <a:ea typeface="宋体" charset="-122"/>
                <a:sym typeface="Symbol" pitchFamily="18" charset="2"/>
              </a:rPr>
              <a:t>)&gt;</a:t>
            </a:r>
            <a:r>
              <a:rPr lang="zh-CN" altLang="en-US" sz="1800" dirty="0" smtClean="0">
                <a:latin typeface="Times New Roman" pitchFamily="18" charset="0"/>
                <a:ea typeface="宋体" charset="-122"/>
                <a:sym typeface="Symbol" pitchFamily="18" charset="2"/>
              </a:rPr>
              <a:t>，这里</a:t>
            </a:r>
            <a:r>
              <a:rPr lang="en-US" altLang="zh-CN" sz="1800" i="1" dirty="0" err="1" smtClean="0">
                <a:latin typeface="Times New Roman" pitchFamily="18" charset="0"/>
                <a:ea typeface="宋体" charset="-122"/>
                <a:sym typeface="Symbol" pitchFamily="18" charset="2"/>
              </a:rPr>
              <a:t>g</a:t>
            </a:r>
            <a:r>
              <a:rPr lang="en-US" altLang="zh-CN" sz="1800" i="1" baseline="-25000" dirty="0" err="1" smtClean="0">
                <a:latin typeface="Times New Roman" pitchFamily="18" charset="0"/>
                <a:ea typeface="宋体" charset="-122"/>
                <a:sym typeface="Symbol" pitchFamily="18" charset="2"/>
              </a:rPr>
              <a:t>ID</a:t>
            </a:r>
            <a:r>
              <a:rPr lang="zh-CN" altLang="en-US"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err="1" smtClean="0">
                <a:latin typeface="Times New Roman" pitchFamily="18" charset="0"/>
              </a:rPr>
              <a:t>Q</a:t>
            </a:r>
            <a:r>
              <a:rPr lang="en-US" altLang="zh-CN" sz="1800" i="1" baseline="-25000" dirty="0" err="1" smtClean="0">
                <a:latin typeface="Times New Roman" pitchFamily="18" charset="0"/>
              </a:rPr>
              <a:t>ID</a:t>
            </a:r>
            <a:r>
              <a:rPr lang="en-US" altLang="zh-CN" sz="1800" dirty="0" err="1" smtClean="0">
                <a:latin typeface="Times New Roman" pitchFamily="18" charset="0"/>
              </a:rPr>
              <a:t>,</a:t>
            </a:r>
            <a:r>
              <a:rPr lang="en-US" altLang="zh-CN" sz="1800" i="1" dirty="0" err="1" smtClean="0">
                <a:latin typeface="Times New Roman" pitchFamily="18" charset="0"/>
              </a:rPr>
              <a:t>P</a:t>
            </a:r>
            <a:r>
              <a:rPr lang="en-US" altLang="zh-CN" sz="1800" i="1" baseline="-25000" dirty="0" err="1" smtClean="0">
                <a:latin typeface="Times New Roman" pitchFamily="18" charset="0"/>
              </a:rPr>
              <a:t>pub</a:t>
            </a:r>
            <a:r>
              <a:rPr lang="en-US" altLang="zh-CN" sz="1800" dirty="0" smtClean="0">
                <a:latin typeface="Times New Roman" pitchFamily="18" charset="0"/>
              </a:rPr>
              <a:t>)</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rPr>
              <a:t>G</a:t>
            </a:r>
            <a:r>
              <a:rPr lang="en-US" altLang="zh-CN" sz="1800" baseline="-25000" dirty="0" smtClean="0">
                <a:latin typeface="Times New Roman" pitchFamily="18" charset="0"/>
              </a:rPr>
              <a:t>2</a:t>
            </a:r>
            <a:r>
              <a:rPr lang="en-US" altLang="zh-CN" sz="1800" baseline="30000" dirty="0" smtClean="0">
                <a:latin typeface="Times New Roman" pitchFamily="18" charset="0"/>
              </a:rPr>
              <a:t>*</a:t>
            </a:r>
            <a:r>
              <a:rPr lang="en-US" altLang="zh-CN" sz="1800" dirty="0" smtClean="0">
                <a:latin typeface="Times New Roman" pitchFamily="18" charset="0"/>
              </a:rPr>
              <a:t>,</a:t>
            </a:r>
          </a:p>
          <a:p>
            <a:pPr eaLnBrk="1" hangingPunct="1">
              <a:lnSpc>
                <a:spcPct val="100000"/>
              </a:lnSpc>
            </a:pPr>
            <a:r>
              <a:rPr lang="en-US" altLang="zh-CN" sz="2000" dirty="0" smtClean="0">
                <a:latin typeface="Times New Roman" pitchFamily="18" charset="0"/>
              </a:rPr>
              <a:t>(3) </a:t>
            </a:r>
            <a:r>
              <a:rPr lang="zh-CN" altLang="en-US" sz="2000" dirty="0" smtClean="0">
                <a:latin typeface="Times New Roman" pitchFamily="18" charset="0"/>
              </a:rPr>
              <a:t>密钥产生</a:t>
            </a:r>
          </a:p>
          <a:p>
            <a:pPr lvl="1" eaLnBrk="1" hangingPunct="1">
              <a:lnSpc>
                <a:spcPct val="100000"/>
              </a:lnSpc>
            </a:pPr>
            <a:r>
              <a:rPr lang="zh-CN" altLang="en-US" sz="1800" dirty="0" smtClean="0">
                <a:latin typeface="Times New Roman" pitchFamily="18" charset="0"/>
              </a:rPr>
              <a:t>对于一个给定的比特串</a:t>
            </a:r>
            <a:r>
              <a:rPr lang="en-US" altLang="zh-CN" sz="1800" dirty="0" smtClean="0">
                <a:latin typeface="Times New Roman" pitchFamily="18" charset="0"/>
              </a:rPr>
              <a:t>ID</a:t>
            </a:r>
            <a:r>
              <a:rPr lang="en-US" altLang="zh-CN" sz="1800" dirty="0" smtClean="0">
                <a:latin typeface="Times New Roman" pitchFamily="18" charset="0"/>
                <a:cs typeface="Times New Roman" pitchFamily="18" charset="0"/>
                <a:sym typeface="Symbol" pitchFamily="18" charset="2"/>
              </a:rPr>
              <a:t>{0,1}</a:t>
            </a:r>
            <a:r>
              <a:rPr lang="en-US" altLang="zh-CN" sz="1800" baseline="300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首先计算</a:t>
            </a:r>
            <a:r>
              <a:rPr lang="en-US" altLang="zh-CN" sz="1800" i="1" dirty="0" smtClean="0">
                <a:latin typeface="Times New Roman" pitchFamily="18" charset="0"/>
                <a:ea typeface="宋体" charset="-122"/>
                <a:sym typeface="Symbol" pitchFamily="18" charset="2"/>
              </a:rPr>
              <a:t>Q</a:t>
            </a:r>
            <a:r>
              <a:rPr lang="en-US" altLang="zh-CN" sz="1800" i="1" baseline="-25000" dirty="0" smtClean="0">
                <a:latin typeface="Times New Roman" pitchFamily="18" charset="0"/>
                <a:ea typeface="宋体" charset="-122"/>
                <a:sym typeface="Symbol" pitchFamily="18" charset="2"/>
              </a:rPr>
              <a:t>ID</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H</a:t>
            </a:r>
            <a:r>
              <a:rPr lang="en-US" altLang="zh-CN" sz="1800" baseline="-25000" dirty="0" smtClean="0">
                <a:latin typeface="Times New Roman" pitchFamily="18" charset="0"/>
                <a:ea typeface="宋体" charset="-122"/>
                <a:sym typeface="Symbol" pitchFamily="18" charset="2"/>
              </a:rPr>
              <a:t>1</a:t>
            </a:r>
            <a:r>
              <a:rPr lang="en-US" altLang="zh-CN" sz="1800" dirty="0" smtClean="0">
                <a:latin typeface="Times New Roman" pitchFamily="18" charset="0"/>
                <a:ea typeface="宋体" charset="-122"/>
                <a:sym typeface="Symbol" pitchFamily="18" charset="2"/>
              </a:rPr>
              <a:t>(ID)</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rPr>
              <a:t>G</a:t>
            </a:r>
            <a:r>
              <a:rPr lang="en-US" altLang="zh-CN" sz="1800" baseline="-25000" dirty="0" smtClean="0">
                <a:latin typeface="Times New Roman" pitchFamily="18" charset="0"/>
              </a:rPr>
              <a:t>1</a:t>
            </a:r>
            <a:r>
              <a:rPr lang="en-US" altLang="zh-CN" sz="1800" baseline="30000" dirty="0" smtClean="0">
                <a:latin typeface="Times New Roman" pitchFamily="18" charset="0"/>
              </a:rPr>
              <a:t>*</a:t>
            </a:r>
            <a:r>
              <a:rPr lang="zh-CN" altLang="en-US" sz="1800" dirty="0" smtClean="0">
                <a:latin typeface="Times New Roman" pitchFamily="18" charset="0"/>
              </a:rPr>
              <a:t>，然后确定秘密密钥</a:t>
            </a:r>
            <a:r>
              <a:rPr lang="en-US" altLang="zh-CN" sz="1800" i="1" dirty="0" err="1" smtClean="0">
                <a:latin typeface="Times New Roman" pitchFamily="18" charset="0"/>
              </a:rPr>
              <a:t>d</a:t>
            </a:r>
            <a:r>
              <a:rPr lang="en-US" altLang="zh-CN" sz="1800" i="1" baseline="-25000" dirty="0" err="1" smtClean="0">
                <a:latin typeface="Times New Roman" pitchFamily="18" charset="0"/>
              </a:rPr>
              <a:t>ID</a:t>
            </a:r>
            <a:r>
              <a:rPr lang="en-US" altLang="zh-CN" sz="1800" dirty="0" smtClean="0">
                <a:latin typeface="Times New Roman" pitchFamily="18" charset="0"/>
              </a:rPr>
              <a:t>= </a:t>
            </a:r>
            <a:r>
              <a:rPr lang="en-US" altLang="zh-CN" sz="1800" i="1" dirty="0" err="1" smtClean="0">
                <a:latin typeface="Times New Roman" pitchFamily="18" charset="0"/>
              </a:rPr>
              <a:t>sQ</a:t>
            </a:r>
            <a:r>
              <a:rPr lang="en-US" altLang="zh-CN" sz="1800" i="1" baseline="-25000" dirty="0" err="1" smtClean="0">
                <a:latin typeface="Times New Roman" pitchFamily="18" charset="0"/>
              </a:rPr>
              <a:t>ID</a:t>
            </a:r>
            <a:r>
              <a:rPr lang="en-US" altLang="zh-CN" sz="1800" dirty="0" smtClean="0">
                <a:latin typeface="Times New Roman" pitchFamily="18" charset="0"/>
              </a:rPr>
              <a:t>,</a:t>
            </a:r>
            <a:r>
              <a:rPr lang="zh-CN" altLang="en-US" sz="1800" dirty="0" smtClean="0">
                <a:latin typeface="Times New Roman" pitchFamily="18" charset="0"/>
              </a:rPr>
              <a:t>其中</a:t>
            </a:r>
            <a:r>
              <a:rPr lang="en-US" altLang="zh-CN" sz="1800" dirty="0" smtClean="0">
                <a:latin typeface="Times New Roman" pitchFamily="18" charset="0"/>
              </a:rPr>
              <a:t>s</a:t>
            </a:r>
            <a:r>
              <a:rPr lang="zh-CN" altLang="en-US" sz="1800" dirty="0" smtClean="0">
                <a:latin typeface="Times New Roman" pitchFamily="18" charset="0"/>
              </a:rPr>
              <a:t>为主密钥。</a:t>
            </a:r>
          </a:p>
          <a:p>
            <a:pPr eaLnBrk="1" hangingPunct="1">
              <a:lnSpc>
                <a:spcPct val="100000"/>
              </a:lnSpc>
            </a:pPr>
            <a:r>
              <a:rPr lang="en-US" altLang="zh-CN" sz="2000" dirty="0" smtClean="0">
                <a:latin typeface="Times New Roman" pitchFamily="18" charset="0"/>
              </a:rPr>
              <a:t>(4)</a:t>
            </a:r>
            <a:r>
              <a:rPr lang="zh-CN" altLang="en-US" sz="2000" dirty="0" smtClean="0">
                <a:latin typeface="Times New Roman" pitchFamily="18" charset="0"/>
              </a:rPr>
              <a:t>解密</a:t>
            </a:r>
          </a:p>
          <a:p>
            <a:pPr lvl="1" eaLnBrk="1" hangingPunct="1">
              <a:lnSpc>
                <a:spcPct val="100000"/>
              </a:lnSpc>
            </a:pPr>
            <a:r>
              <a:rPr lang="zh-CN" altLang="en-US" sz="1800" dirty="0" smtClean="0">
                <a:latin typeface="Times New Roman" pitchFamily="18" charset="0"/>
              </a:rPr>
              <a:t>设密文为</a:t>
            </a:r>
            <a:r>
              <a:rPr lang="en-US" altLang="zh-CN" sz="1800" dirty="0" smtClean="0">
                <a:latin typeface="Times New Roman" pitchFamily="18" charset="0"/>
              </a:rPr>
              <a:t>C=&lt;U,V&gt; </a:t>
            </a:r>
            <a:r>
              <a:rPr lang="en-US" altLang="zh-CN" sz="1800" dirty="0" smtClean="0">
                <a:latin typeface="Times New Roman" pitchFamily="18" charset="0"/>
                <a:cs typeface="Times New Roman" pitchFamily="18" charset="0"/>
                <a:sym typeface="Symbol" pitchFamily="18" charset="2"/>
              </a:rPr>
              <a:t>C</a:t>
            </a:r>
            <a:r>
              <a:rPr lang="zh-CN" altLang="en-US" sz="1800" dirty="0" smtClean="0">
                <a:latin typeface="Times New Roman" pitchFamily="18" charset="0"/>
                <a:cs typeface="Times New Roman" pitchFamily="18" charset="0"/>
                <a:sym typeface="Symbol" pitchFamily="18" charset="2"/>
              </a:rPr>
              <a:t>，用秘密钥</a:t>
            </a:r>
            <a:r>
              <a:rPr lang="en-US" altLang="zh-CN" sz="1800" i="1" dirty="0" err="1" smtClean="0">
                <a:latin typeface="Times New Roman" pitchFamily="18" charset="0"/>
              </a:rPr>
              <a:t>d</a:t>
            </a:r>
            <a:r>
              <a:rPr lang="en-US" altLang="zh-CN" sz="1800" i="1" baseline="-25000" dirty="0" err="1" smtClean="0">
                <a:latin typeface="Times New Roman" pitchFamily="18" charset="0"/>
              </a:rPr>
              <a:t>ID</a:t>
            </a:r>
            <a:r>
              <a:rPr lang="zh-CN" altLang="en-US" sz="1800" dirty="0" smtClean="0">
                <a:latin typeface="Times New Roman" pitchFamily="18" charset="0"/>
                <a:cs typeface="Times New Roman" pitchFamily="18" charset="0"/>
                <a:sym typeface="Symbol" pitchFamily="18" charset="2"/>
              </a:rPr>
              <a:t>计算</a:t>
            </a:r>
            <a:r>
              <a:rPr lang="en-US" altLang="zh-CN" sz="1800" dirty="0" smtClean="0">
                <a:latin typeface="Times New Roman" pitchFamily="18" charset="0"/>
                <a:cs typeface="Times New Roman" pitchFamily="18" charset="0"/>
                <a:sym typeface="Symbol" pitchFamily="18" charset="2"/>
              </a:rPr>
              <a:t>V</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H</a:t>
            </a:r>
            <a:r>
              <a:rPr lang="en-US" altLang="zh-CN" sz="1800" baseline="-25000" dirty="0" smtClean="0">
                <a:latin typeface="Times New Roman" pitchFamily="18" charset="0"/>
                <a:ea typeface="宋体" charset="-122"/>
                <a:sym typeface="Symbol" pitchFamily="18" charset="2"/>
              </a:rPr>
              <a:t>2</a:t>
            </a:r>
            <a:r>
              <a:rPr lang="en-US" altLang="zh-CN" sz="1800" dirty="0" smtClean="0">
                <a:latin typeface="Times New Roman" pitchFamily="18" charset="0"/>
                <a:ea typeface="宋体" charset="-122"/>
                <a:sym typeface="Symbol" pitchFamily="18" charset="2"/>
              </a:rPr>
              <a:t>(</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err="1" smtClean="0">
                <a:latin typeface="Times New Roman" pitchFamily="18" charset="0"/>
              </a:rPr>
              <a:t>d</a:t>
            </a:r>
            <a:r>
              <a:rPr lang="en-US" altLang="zh-CN" sz="1800" i="1" baseline="-25000" dirty="0" err="1" smtClean="0">
                <a:latin typeface="Times New Roman" pitchFamily="18" charset="0"/>
              </a:rPr>
              <a:t>ID</a:t>
            </a:r>
            <a:r>
              <a:rPr lang="en-US" altLang="zh-CN" sz="1800" dirty="0" err="1" smtClean="0">
                <a:latin typeface="Times New Roman" pitchFamily="18" charset="0"/>
              </a:rPr>
              <a:t>,</a:t>
            </a:r>
            <a:r>
              <a:rPr lang="en-US" altLang="zh-CN" sz="1800" i="1" dirty="0" err="1" smtClean="0">
                <a:latin typeface="Times New Roman" pitchFamily="18" charset="0"/>
              </a:rPr>
              <a:t>U</a:t>
            </a:r>
            <a:r>
              <a:rPr lang="en-US" altLang="zh-CN" sz="1800" dirty="0" smtClean="0">
                <a:latin typeface="Times New Roman" pitchFamily="18" charset="0"/>
              </a:rPr>
              <a:t>)</a:t>
            </a:r>
            <a:r>
              <a:rPr lang="en-US" altLang="zh-CN" sz="1800" dirty="0" smtClean="0">
                <a:latin typeface="Times New Roman" pitchFamily="18" charset="0"/>
                <a:ea typeface="宋体" charset="-122"/>
                <a:sym typeface="Symbol" pitchFamily="18" charset="2"/>
              </a:rPr>
              <a:t>)</a:t>
            </a:r>
            <a:r>
              <a:rPr lang="zh-CN" altLang="en-US" sz="1800" dirty="0" smtClean="0">
                <a:latin typeface="Times New Roman" pitchFamily="18" charset="0"/>
                <a:ea typeface="宋体" charset="-122"/>
                <a:sym typeface="Symbol" pitchFamily="18" charset="2"/>
              </a:rPr>
              <a:t>＝</a:t>
            </a:r>
            <a:r>
              <a:rPr lang="en-US" altLang="zh-CN" sz="1800" dirty="0" smtClean="0">
                <a:latin typeface="Times New Roman" pitchFamily="18" charset="0"/>
                <a:ea typeface="宋体" charset="-122"/>
                <a:sym typeface="Symbol" pitchFamily="18" charset="2"/>
              </a:rPr>
              <a:t>M</a:t>
            </a:r>
            <a:endParaRPr lang="en-US" altLang="zh-CN" sz="1800" i="1" dirty="0" smtClean="0">
              <a:latin typeface="Times New Roman" pitchFamily="18" charset="0"/>
            </a:endParaRPr>
          </a:p>
          <a:p>
            <a:pPr lvl="1" eaLnBrk="1" hangingPunct="1">
              <a:lnSpc>
                <a:spcPct val="100000"/>
              </a:lnSpc>
            </a:pPr>
            <a:r>
              <a:rPr lang="zh-CN" altLang="en-US" sz="1800" dirty="0" smtClean="0">
                <a:latin typeface="Times New Roman" pitchFamily="18" charset="0"/>
              </a:rPr>
              <a:t>这是因为</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err="1" smtClean="0">
                <a:latin typeface="Times New Roman" pitchFamily="18" charset="0"/>
              </a:rPr>
              <a:t>d</a:t>
            </a:r>
            <a:r>
              <a:rPr lang="en-US" altLang="zh-CN" sz="1800" i="1" baseline="-25000" dirty="0" err="1" smtClean="0">
                <a:latin typeface="Times New Roman" pitchFamily="18" charset="0"/>
              </a:rPr>
              <a:t>ID</a:t>
            </a:r>
            <a:r>
              <a:rPr lang="en-US" altLang="zh-CN" sz="1800" dirty="0" err="1" smtClean="0">
                <a:latin typeface="Times New Roman" pitchFamily="18" charset="0"/>
              </a:rPr>
              <a:t>,</a:t>
            </a:r>
            <a:r>
              <a:rPr lang="en-US" altLang="zh-CN" sz="1800" i="1" dirty="0" err="1" smtClean="0">
                <a:latin typeface="Times New Roman" pitchFamily="18" charset="0"/>
              </a:rPr>
              <a:t>U</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err="1" smtClean="0">
                <a:latin typeface="Times New Roman" pitchFamily="18" charset="0"/>
              </a:rPr>
              <a:t>sQ</a:t>
            </a:r>
            <a:r>
              <a:rPr lang="en-US" altLang="zh-CN" sz="1800" i="1" baseline="-25000" dirty="0" err="1" smtClean="0">
                <a:latin typeface="Times New Roman" pitchFamily="18" charset="0"/>
              </a:rPr>
              <a:t>ID</a:t>
            </a:r>
            <a:r>
              <a:rPr lang="en-US" altLang="zh-CN" sz="1800" dirty="0" err="1" smtClean="0">
                <a:latin typeface="Times New Roman" pitchFamily="18" charset="0"/>
              </a:rPr>
              <a:t>,</a:t>
            </a:r>
            <a:r>
              <a:rPr lang="en-US" altLang="zh-CN" sz="1800" i="1" dirty="0" err="1" smtClean="0">
                <a:latin typeface="Times New Roman" pitchFamily="18" charset="0"/>
              </a:rPr>
              <a:t>rP</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smtClean="0">
                <a:latin typeface="Times New Roman" pitchFamily="18" charset="0"/>
              </a:rPr>
              <a:t>Q</a:t>
            </a:r>
            <a:r>
              <a:rPr lang="en-US" altLang="zh-CN" sz="1800" i="1" baseline="-25000" dirty="0" smtClean="0">
                <a:latin typeface="Times New Roman" pitchFamily="18" charset="0"/>
              </a:rPr>
              <a:t>ID</a:t>
            </a:r>
            <a:r>
              <a:rPr lang="en-US" altLang="zh-CN" sz="1800" dirty="0" smtClean="0">
                <a:latin typeface="Times New Roman" pitchFamily="18" charset="0"/>
              </a:rPr>
              <a:t>,</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baseline="30000" dirty="0" err="1" smtClean="0">
                <a:latin typeface="Times New Roman" pitchFamily="18" charset="0"/>
              </a:rPr>
              <a:t>sr</a:t>
            </a:r>
            <a:r>
              <a:rPr lang="zh-CN" altLang="en-US" sz="1800" dirty="0" smtClean="0">
                <a:latin typeface="Times New Roman" pitchFamily="18" charset="0"/>
              </a:rPr>
              <a:t>＝</a:t>
            </a:r>
            <a:r>
              <a:rPr lang="en-US" altLang="zh-CN" sz="1800" i="1" dirty="0" smtClean="0">
                <a:latin typeface="Times New Roman" pitchFamily="18" charset="0"/>
                <a:ea typeface="宋体" charset="-122"/>
                <a:sym typeface="Symbol" pitchFamily="18" charset="2"/>
              </a:rPr>
              <a:t>e</a:t>
            </a:r>
            <a:r>
              <a:rPr lang="en-US" altLang="zh-CN" sz="1800" dirty="0" smtClean="0">
                <a:latin typeface="Times New Roman" pitchFamily="18" charset="0"/>
              </a:rPr>
              <a:t>(</a:t>
            </a:r>
            <a:r>
              <a:rPr lang="en-US" altLang="zh-CN" sz="1800" i="1" dirty="0" err="1" smtClean="0">
                <a:latin typeface="Times New Roman" pitchFamily="18" charset="0"/>
              </a:rPr>
              <a:t>Q</a:t>
            </a:r>
            <a:r>
              <a:rPr lang="en-US" altLang="zh-CN" sz="1800" i="1" baseline="-25000" dirty="0" err="1" smtClean="0">
                <a:latin typeface="Times New Roman" pitchFamily="18" charset="0"/>
              </a:rPr>
              <a:t>ID</a:t>
            </a:r>
            <a:r>
              <a:rPr lang="en-US" altLang="zh-CN" sz="1800" dirty="0" err="1" smtClean="0">
                <a:latin typeface="Times New Roman" pitchFamily="18" charset="0"/>
              </a:rPr>
              <a:t>,</a:t>
            </a:r>
            <a:r>
              <a:rPr lang="en-US" altLang="zh-CN" sz="1800" i="1" dirty="0" err="1" smtClean="0">
                <a:latin typeface="Times New Roman" pitchFamily="18" charset="0"/>
              </a:rPr>
              <a:t>P</a:t>
            </a:r>
            <a:r>
              <a:rPr lang="en-US" altLang="zh-CN" sz="1800" i="1" baseline="-25000" dirty="0" err="1" smtClean="0">
                <a:latin typeface="Times New Roman" pitchFamily="18" charset="0"/>
              </a:rPr>
              <a:t>pub</a:t>
            </a:r>
            <a:r>
              <a:rPr lang="en-US" altLang="zh-CN" sz="1800" dirty="0" smtClean="0">
                <a:latin typeface="Times New Roman" pitchFamily="18" charset="0"/>
              </a:rPr>
              <a:t>)</a:t>
            </a:r>
            <a:r>
              <a:rPr lang="en-US" altLang="zh-CN" sz="1800" i="1" baseline="30000" dirty="0" smtClean="0">
                <a:latin typeface="Times New Roman" pitchFamily="18" charset="0"/>
              </a:rPr>
              <a:t>r</a:t>
            </a:r>
            <a:r>
              <a:rPr lang="zh-CN" altLang="en-US" sz="1800" dirty="0" smtClean="0">
                <a:latin typeface="Times New Roman" pitchFamily="18" charset="0"/>
              </a:rPr>
              <a:t>＝</a:t>
            </a:r>
            <a:r>
              <a:rPr lang="en-US" altLang="zh-CN" sz="1800" i="1" dirty="0" err="1" smtClean="0">
                <a:latin typeface="Times New Roman" pitchFamily="18" charset="0"/>
                <a:ea typeface="宋体" charset="-122"/>
                <a:sym typeface="Symbol" pitchFamily="18" charset="2"/>
              </a:rPr>
              <a:t>g</a:t>
            </a:r>
            <a:r>
              <a:rPr lang="en-US" altLang="zh-CN" sz="1800" i="1" baseline="30000" dirty="0" err="1" smtClean="0">
                <a:latin typeface="Times New Roman" pitchFamily="18" charset="0"/>
                <a:ea typeface="宋体" charset="-122"/>
                <a:sym typeface="Symbol" pitchFamily="18" charset="2"/>
              </a:rPr>
              <a:t>r</a:t>
            </a:r>
            <a:r>
              <a:rPr lang="en-US" altLang="zh-CN" sz="1800" i="1" baseline="-25000" dirty="0" err="1" smtClean="0">
                <a:latin typeface="Times New Roman" pitchFamily="18" charset="0"/>
                <a:ea typeface="宋体" charset="-122"/>
                <a:sym typeface="Symbol" pitchFamily="18" charset="2"/>
              </a:rPr>
              <a:t>ID</a:t>
            </a:r>
            <a:endParaRPr lang="en-US" altLang="zh-CN" sz="1800" i="1" baseline="-25000" dirty="0" smtClean="0">
              <a:latin typeface="Times New Roman" pitchFamily="18" charset="0"/>
              <a:ea typeface="宋体" charset="-122"/>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这个方案在选择明文攻击</a:t>
            </a:r>
            <a:r>
              <a:rPr lang="en-US" altLang="zh-CN" sz="2200" dirty="0" smtClean="0">
                <a:latin typeface="Times New Roman" pitchFamily="18" charset="0"/>
                <a:sym typeface="Symbol" pitchFamily="18" charset="2"/>
              </a:rPr>
              <a:t>CCA</a:t>
            </a:r>
            <a:r>
              <a:rPr lang="zh-CN" altLang="en-US" sz="2200" dirty="0" smtClean="0">
                <a:latin typeface="Times New Roman" pitchFamily="18" charset="0"/>
                <a:sym typeface="Symbol" pitchFamily="18" charset="2"/>
              </a:rPr>
              <a:t>下并不安全，需要修改</a:t>
            </a:r>
            <a:endParaRPr lang="en-US" altLang="zh-CN" sz="22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4.9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基于身份的密码体制</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4.10.1 </a:t>
            </a:r>
            <a:r>
              <a:rPr lang="zh-CN" altLang="en-US" dirty="0" smtClean="0"/>
              <a:t>公钥体制的安全性定义</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50000"/>
              </a:lnSpc>
              <a:spcBef>
                <a:spcPts val="600"/>
              </a:spcBef>
            </a:pPr>
            <a:r>
              <a:rPr lang="zh-CN" altLang="en-US" sz="2000" dirty="0" smtClean="0">
                <a:latin typeface="Times New Roman" pitchFamily="18" charset="0"/>
                <a:sym typeface="Symbol" pitchFamily="18" charset="2"/>
              </a:rPr>
              <a:t>为了设计出安全的公钥密码体制，需要对公钥体制的安全性进行形式化的定义，给出精确的度量，然后设计出能够证明满足所定义安全性的密码算法，才是有安全性保障的算法。</a:t>
            </a:r>
            <a:endParaRPr lang="en-US" altLang="zh-CN" sz="2000" dirty="0" smtClean="0">
              <a:latin typeface="Times New Roman" pitchFamily="18" charset="0"/>
              <a:sym typeface="Symbol" pitchFamily="18" charset="2"/>
            </a:endParaRPr>
          </a:p>
          <a:p>
            <a:pPr eaLnBrk="1" hangingPunct="1">
              <a:lnSpc>
                <a:spcPct val="150000"/>
              </a:lnSpc>
              <a:spcBef>
                <a:spcPts val="600"/>
              </a:spcBef>
            </a:pPr>
            <a:r>
              <a:rPr lang="zh-CN" altLang="en-US" sz="2000" dirty="0" smtClean="0">
                <a:latin typeface="Times New Roman" pitchFamily="18" charset="0"/>
              </a:rPr>
              <a:t>公钥密码体制按照可能的攻击目标，可以分为：</a:t>
            </a:r>
          </a:p>
          <a:p>
            <a:pPr lvl="1" eaLnBrk="1" hangingPunct="1">
              <a:lnSpc>
                <a:spcPct val="150000"/>
              </a:lnSpc>
              <a:spcBef>
                <a:spcPts val="600"/>
              </a:spcBef>
            </a:pPr>
            <a:r>
              <a:rPr lang="zh-CN" altLang="en-US" sz="2000" dirty="0" smtClean="0">
                <a:latin typeface="Times New Roman" pitchFamily="18" charset="0"/>
                <a:sym typeface="Symbol" pitchFamily="18" charset="2"/>
              </a:rPr>
              <a:t>单向性、不可区分性、语义安全性、不可展性、明文可意识性</a:t>
            </a:r>
            <a:endParaRPr lang="en-US" altLang="zh-CN" sz="2000" dirty="0" smtClean="0">
              <a:latin typeface="Times New Roman" pitchFamily="18" charset="0"/>
              <a:sym typeface="Symbol" pitchFamily="18" charset="2"/>
            </a:endParaRPr>
          </a:p>
          <a:p>
            <a:pPr eaLnBrk="1" hangingPunct="1">
              <a:lnSpc>
                <a:spcPct val="150000"/>
              </a:lnSpc>
              <a:spcBef>
                <a:spcPts val="600"/>
              </a:spcBef>
            </a:pPr>
            <a:r>
              <a:rPr lang="en-US" altLang="zh-CN" sz="2000" dirty="0" smtClean="0">
                <a:latin typeface="Times New Roman" pitchFamily="18" charset="0"/>
                <a:sym typeface="Symbol" pitchFamily="18" charset="2"/>
              </a:rPr>
              <a:t>1. </a:t>
            </a:r>
            <a:r>
              <a:rPr lang="zh-CN" altLang="en-US" sz="2000" dirty="0" smtClean="0">
                <a:latin typeface="Times New Roman" pitchFamily="18" charset="0"/>
                <a:sym typeface="Symbol" pitchFamily="18" charset="2"/>
              </a:rPr>
              <a:t>单向性</a:t>
            </a:r>
            <a:r>
              <a:rPr lang="en-US" altLang="zh-CN" sz="2000" dirty="0" smtClean="0">
                <a:latin typeface="Times New Roman" pitchFamily="18" charset="0"/>
                <a:sym typeface="Symbol" pitchFamily="18" charset="2"/>
              </a:rPr>
              <a:t>OW(One-Way)</a:t>
            </a:r>
            <a:r>
              <a:rPr lang="zh-CN" altLang="en-US" sz="2000" dirty="0" smtClean="0">
                <a:latin typeface="Times New Roman" pitchFamily="18" charset="0"/>
                <a:sym typeface="Symbol" pitchFamily="18" charset="2"/>
              </a:rPr>
              <a:t>：由密文不能直接恢复明文</a:t>
            </a:r>
            <a:endParaRPr lang="en-US" altLang="zh-CN" sz="2000" dirty="0" smtClean="0">
              <a:latin typeface="Times New Roman" pitchFamily="18" charset="0"/>
              <a:sym typeface="Symbol" pitchFamily="18" charset="2"/>
            </a:endParaRPr>
          </a:p>
          <a:p>
            <a:pPr lvl="1" eaLnBrk="1" hangingPunct="1">
              <a:lnSpc>
                <a:spcPct val="150000"/>
              </a:lnSpc>
              <a:spcBef>
                <a:spcPts val="600"/>
              </a:spcBef>
            </a:pPr>
            <a:r>
              <a:rPr lang="zh-CN" altLang="en-US" sz="2000" dirty="0" smtClean="0">
                <a:latin typeface="Times New Roman" pitchFamily="18" charset="0"/>
                <a:sym typeface="Symbol" pitchFamily="18" charset="2"/>
              </a:rPr>
              <a:t>单向性在公钥密码中是最基本的概念，对于公钥密码算法而言，陷门单向置换</a:t>
            </a:r>
            <a:r>
              <a:rPr lang="en-US" altLang="zh-CN" sz="2000" dirty="0" smtClean="0">
                <a:latin typeface="Times New Roman" pitchFamily="18" charset="0"/>
                <a:sym typeface="Symbol" pitchFamily="18" charset="2"/>
              </a:rPr>
              <a:t>OWPT</a:t>
            </a:r>
            <a:r>
              <a:rPr lang="zh-CN" altLang="en-US" sz="2000" dirty="0" smtClean="0">
                <a:latin typeface="Times New Roman" pitchFamily="18" charset="0"/>
                <a:sym typeface="Symbol" pitchFamily="18" charset="2"/>
              </a:rPr>
              <a:t>更为重要，是构建公钥密码算法的最基础本原。前面的各种基本公钥密码算法中都是基于</a:t>
            </a:r>
            <a:r>
              <a:rPr lang="en-US" altLang="zh-CN" sz="2000" dirty="0" smtClean="0">
                <a:latin typeface="Times New Roman" pitchFamily="18" charset="0"/>
                <a:sym typeface="Symbol" pitchFamily="18" charset="2"/>
              </a:rPr>
              <a:t>OWPT</a:t>
            </a:r>
            <a:r>
              <a:rPr lang="zh-CN" altLang="en-US" sz="2000" dirty="0" smtClean="0">
                <a:latin typeface="Times New Roman" pitchFamily="18" charset="0"/>
                <a:sym typeface="Symbol" pitchFamily="18" charset="2"/>
              </a:rPr>
              <a:t>而构建的</a:t>
            </a:r>
            <a:endParaRPr lang="en-US" altLang="zh-CN" sz="2000" dirty="0" smtClean="0">
              <a:latin typeface="Times New Roman" pitchFamily="18" charset="0"/>
              <a:sym typeface="Symbol" pitchFamily="18" charset="2"/>
            </a:endParaRPr>
          </a:p>
          <a:p>
            <a:pPr lvl="1" eaLnBrk="1" hangingPunct="1">
              <a:lnSpc>
                <a:spcPct val="150000"/>
              </a:lnSpc>
              <a:spcBef>
                <a:spcPts val="600"/>
              </a:spcBef>
            </a:pPr>
            <a:r>
              <a:rPr lang="zh-CN" altLang="en-US" sz="2000" dirty="0" smtClean="0">
                <a:latin typeface="Times New Roman" pitchFamily="18" charset="0"/>
                <a:sym typeface="Symbol" pitchFamily="18" charset="2"/>
              </a:rPr>
              <a:t>但由签名各类算法中所述的攻击问题可知，仅仅依靠</a:t>
            </a:r>
            <a:r>
              <a:rPr lang="en-US" altLang="zh-CN" sz="2000" dirty="0" smtClean="0">
                <a:latin typeface="Times New Roman" pitchFamily="18" charset="0"/>
                <a:sym typeface="Symbol" pitchFamily="18" charset="2"/>
              </a:rPr>
              <a:t>OWPT</a:t>
            </a:r>
            <a:r>
              <a:rPr lang="zh-CN" altLang="en-US" sz="2000" dirty="0" smtClean="0">
                <a:latin typeface="Times New Roman" pitchFamily="18" charset="0"/>
                <a:sym typeface="Symbol" pitchFamily="18" charset="2"/>
              </a:rPr>
              <a:t>是不能实现安全的，我们需要在</a:t>
            </a:r>
            <a:r>
              <a:rPr lang="en-US" altLang="zh-CN" sz="2000" dirty="0" smtClean="0">
                <a:latin typeface="Times New Roman" pitchFamily="18" charset="0"/>
                <a:sym typeface="Symbol" pitchFamily="18" charset="2"/>
              </a:rPr>
              <a:t>OWPT</a:t>
            </a:r>
            <a:r>
              <a:rPr lang="zh-CN" altLang="en-US" sz="2000" dirty="0" smtClean="0">
                <a:latin typeface="Times New Roman" pitchFamily="18" charset="0"/>
                <a:sym typeface="Symbol" pitchFamily="18" charset="2"/>
              </a:rPr>
              <a:t>的基础上给出一些更强的安全性定义</a:t>
            </a:r>
            <a:endParaRPr lang="en-US" altLang="zh-CN" sz="20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4.10.1 </a:t>
            </a:r>
            <a:r>
              <a:rPr lang="zh-CN" altLang="en-US" dirty="0" smtClean="0"/>
              <a:t>公钥体制的安全性定义</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50000"/>
              </a:lnSpc>
              <a:spcBef>
                <a:spcPts val="600"/>
              </a:spcBef>
            </a:pPr>
            <a:r>
              <a:rPr lang="en-US" altLang="zh-CN" sz="2200" dirty="0" smtClean="0">
                <a:latin typeface="Times New Roman" pitchFamily="18" charset="0"/>
                <a:sym typeface="Symbol" pitchFamily="18" charset="2"/>
              </a:rPr>
              <a:t>2. </a:t>
            </a:r>
            <a:r>
              <a:rPr lang="zh-CN" altLang="en-US" sz="2200" dirty="0" smtClean="0">
                <a:latin typeface="Times New Roman" pitchFamily="18" charset="0"/>
                <a:sym typeface="Symbol" pitchFamily="18" charset="2"/>
              </a:rPr>
              <a:t>不可区分性</a:t>
            </a:r>
            <a:r>
              <a:rPr lang="en-US" altLang="zh-CN" sz="2200" dirty="0" smtClean="0">
                <a:latin typeface="Times New Roman" pitchFamily="18" charset="0"/>
                <a:sym typeface="Symbol" pitchFamily="18" charset="2"/>
              </a:rPr>
              <a:t>IND( </a:t>
            </a:r>
            <a:r>
              <a:rPr lang="en-US" altLang="zh-CN" sz="2200" dirty="0" err="1" smtClean="0">
                <a:latin typeface="Times New Roman" pitchFamily="18" charset="0"/>
                <a:sym typeface="Symbol" pitchFamily="18" charset="2"/>
              </a:rPr>
              <a:t>indistinguishability</a:t>
            </a:r>
            <a:r>
              <a:rPr lang="en-US" altLang="zh-CN" sz="2200" dirty="0" smtClean="0">
                <a:latin typeface="Times New Roman" pitchFamily="18" charset="0"/>
                <a:sym typeface="Symbol" pitchFamily="18" charset="2"/>
              </a:rPr>
              <a:t>)</a:t>
            </a:r>
          </a:p>
          <a:p>
            <a:pPr lvl="1" eaLnBrk="1" hangingPunct="1">
              <a:lnSpc>
                <a:spcPct val="150000"/>
              </a:lnSpc>
              <a:spcBef>
                <a:spcPts val="600"/>
              </a:spcBef>
            </a:pPr>
            <a:r>
              <a:rPr lang="zh-CN" altLang="en-US" sz="1800" dirty="0" smtClean="0">
                <a:latin typeface="Times New Roman" pitchFamily="18" charset="0"/>
              </a:rPr>
              <a:t>对已知给定的两个明文</a:t>
            </a:r>
            <a:r>
              <a:rPr lang="en-US" altLang="zh-CN" sz="1800" dirty="0" smtClean="0">
                <a:latin typeface="Times New Roman" pitchFamily="18" charset="0"/>
              </a:rPr>
              <a:t>m</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dirty="0" smtClean="0">
                <a:latin typeface="Times New Roman" pitchFamily="18" charset="0"/>
              </a:rPr>
              <a:t>m</a:t>
            </a:r>
            <a:r>
              <a:rPr lang="en-US" altLang="zh-CN" sz="1800" baseline="-25000" dirty="0" smtClean="0">
                <a:latin typeface="Times New Roman" pitchFamily="18" charset="0"/>
              </a:rPr>
              <a:t>1</a:t>
            </a:r>
            <a:r>
              <a:rPr lang="en-US" altLang="zh-CN" sz="1800" dirty="0" smtClean="0">
                <a:latin typeface="Times New Roman" pitchFamily="18" charset="0"/>
              </a:rPr>
              <a:t>(</a:t>
            </a:r>
            <a:r>
              <a:rPr lang="zh-CN" altLang="en-US" sz="1800" dirty="0" smtClean="0">
                <a:latin typeface="Times New Roman" pitchFamily="18" charset="0"/>
              </a:rPr>
              <a:t>可以是敌手选的</a:t>
            </a:r>
            <a:r>
              <a:rPr lang="en-US" altLang="zh-CN" sz="1800" dirty="0" smtClean="0">
                <a:latin typeface="Times New Roman" pitchFamily="18" charset="0"/>
              </a:rPr>
              <a:t>)</a:t>
            </a:r>
            <a:r>
              <a:rPr lang="zh-CN" altLang="en-US" sz="1800" dirty="0" smtClean="0">
                <a:latin typeface="Times New Roman" pitchFamily="18" charset="0"/>
              </a:rPr>
              <a:t>，加密者随机一致的选择其中一个进行加密，攻击者无法从密文中知道是对哪个明文的加密。</a:t>
            </a:r>
            <a:r>
              <a:rPr lang="zh-CN" altLang="en-US" sz="1800" dirty="0" smtClean="0">
                <a:latin typeface="Times New Roman" pitchFamily="18" charset="0"/>
                <a:sym typeface="Symbol" pitchFamily="18" charset="2"/>
              </a:rPr>
              <a:t>也就是说，从密文中无法获得明文</a:t>
            </a:r>
            <a:r>
              <a:rPr lang="en-US" altLang="zh-CN" sz="1800" dirty="0" smtClean="0">
                <a:latin typeface="Times New Roman" pitchFamily="18" charset="0"/>
                <a:sym typeface="Symbol" pitchFamily="18" charset="2"/>
              </a:rPr>
              <a:t>1bit</a:t>
            </a:r>
            <a:r>
              <a:rPr lang="zh-CN" altLang="en-US" sz="1800" dirty="0" smtClean="0">
                <a:latin typeface="Times New Roman" pitchFamily="18" charset="0"/>
                <a:sym typeface="Symbol" pitchFamily="18" charset="2"/>
              </a:rPr>
              <a:t>的信息</a:t>
            </a:r>
            <a:endParaRPr lang="zh-CN" altLang="en-US" sz="1800" dirty="0" smtClean="0">
              <a:latin typeface="Times New Roman" pitchFamily="18" charset="0"/>
            </a:endParaRPr>
          </a:p>
          <a:p>
            <a:pPr lvl="2" eaLnBrk="1" hangingPunct="1">
              <a:lnSpc>
                <a:spcPct val="150000"/>
              </a:lnSpc>
              <a:spcBef>
                <a:spcPts val="600"/>
              </a:spcBef>
            </a:pPr>
            <a:r>
              <a:rPr lang="zh-CN" altLang="en-US" sz="1800" dirty="0" smtClean="0">
                <a:latin typeface="Times New Roman" pitchFamily="18" charset="0"/>
              </a:rPr>
              <a:t>敌手不能以明显大于</a:t>
            </a:r>
            <a:r>
              <a:rPr lang="en-US" altLang="zh-CN" sz="1800" dirty="0" smtClean="0">
                <a:latin typeface="Times New Roman" pitchFamily="18" charset="0"/>
              </a:rPr>
              <a:t>1/ 2 </a:t>
            </a:r>
            <a:r>
              <a:rPr lang="zh-CN" altLang="en-US" sz="1800" dirty="0" smtClean="0">
                <a:latin typeface="Times New Roman" pitchFamily="18" charset="0"/>
              </a:rPr>
              <a:t>的概率正确猜测选择的是哪一个明文</a:t>
            </a:r>
            <a:endParaRPr lang="en-US" altLang="zh-CN" sz="1800" dirty="0" smtClean="0">
              <a:latin typeface="Times New Roman" pitchFamily="18" charset="0"/>
            </a:endParaRPr>
          </a:p>
          <a:p>
            <a:pPr lvl="2" eaLnBrk="1" hangingPunct="1">
              <a:lnSpc>
                <a:spcPct val="150000"/>
              </a:lnSpc>
            </a:pPr>
            <a:r>
              <a:rPr lang="zh-CN" altLang="en-US" sz="1800" dirty="0" smtClean="0">
                <a:latin typeface="Times New Roman" pitchFamily="18" charset="0"/>
                <a:cs typeface="Times New Roman" pitchFamily="18" charset="0"/>
                <a:sym typeface="Symbol" pitchFamily="18" charset="2"/>
              </a:rPr>
              <a:t>攻击算法的优势可定义为参数</a:t>
            </a:r>
            <a:r>
              <a:rPr lang="en-US" altLang="zh-CN" sz="1800" i="1" dirty="0" smtClean="0">
                <a:latin typeface="Times New Roman" pitchFamily="18" charset="0"/>
                <a:cs typeface="Times New Roman" pitchFamily="18" charset="0"/>
                <a:sym typeface="Symbol" pitchFamily="18" charset="2"/>
              </a:rPr>
              <a:t>k</a:t>
            </a:r>
            <a:r>
              <a:rPr lang="zh-CN" altLang="en-US" sz="1800" dirty="0" smtClean="0">
                <a:latin typeface="Times New Roman" pitchFamily="18" charset="0"/>
                <a:cs typeface="Times New Roman" pitchFamily="18" charset="0"/>
                <a:sym typeface="Symbol" pitchFamily="18" charset="2"/>
              </a:rPr>
              <a:t>的函数：</a:t>
            </a:r>
          </a:p>
          <a:p>
            <a:pPr lvl="2" eaLnBrk="1" hangingPunct="1">
              <a:lnSpc>
                <a:spcPct val="150000"/>
              </a:lnSpc>
            </a:pPr>
            <a:r>
              <a:rPr lang="zh-CN" altLang="en-US" sz="1800" dirty="0" smtClean="0">
                <a:latin typeface="Times New Roman" pitchFamily="18" charset="0"/>
                <a:cs typeface="Times New Roman" pitchFamily="18" charset="0"/>
                <a:sym typeface="Symbol" pitchFamily="18" charset="2"/>
              </a:rPr>
              <a:t> </a:t>
            </a:r>
            <a:r>
              <a:rPr lang="en-US" altLang="zh-CN" sz="1800" dirty="0" smtClean="0">
                <a:latin typeface="Times New Roman" pitchFamily="18" charset="0"/>
                <a:cs typeface="Times New Roman" pitchFamily="18" charset="0"/>
                <a:sym typeface="Symbol" pitchFamily="18" charset="2"/>
              </a:rPr>
              <a:t>	</a:t>
            </a:r>
            <a:r>
              <a:rPr lang="zh-CN" altLang="en-US" sz="1800" dirty="0" smtClean="0">
                <a:latin typeface="Times New Roman" pitchFamily="18" charset="0"/>
                <a:cs typeface="Times New Roman" pitchFamily="18" charset="0"/>
                <a:sym typeface="Symbol" pitchFamily="18" charset="2"/>
              </a:rPr>
              <a:t>                </a:t>
            </a:r>
            <a:r>
              <a:rPr lang="en-US" altLang="zh-CN" sz="1800" dirty="0" err="1" smtClean="0">
                <a:latin typeface="Times New Roman" pitchFamily="18" charset="0"/>
                <a:cs typeface="Times New Roman" pitchFamily="18" charset="0"/>
                <a:sym typeface="Symbol" pitchFamily="18" charset="2"/>
              </a:rPr>
              <a:t>Adv</a:t>
            </a:r>
            <a:r>
              <a:rPr lang="en-US" altLang="zh-CN" sz="1800" baseline="-25000" dirty="0" err="1" smtClean="0">
                <a:latin typeface="Times New Roman" pitchFamily="18" charset="0"/>
                <a:cs typeface="Times New Roman" pitchFamily="18" charset="0"/>
                <a:sym typeface="Symbol" pitchFamily="18" charset="2"/>
              </a:rPr>
              <a:t>,A</a:t>
            </a:r>
            <a:r>
              <a:rPr lang="en-US" altLang="zh-CN"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k</a:t>
            </a:r>
            <a:r>
              <a:rPr lang="en-US" altLang="zh-CN" sz="1800" dirty="0" smtClean="0">
                <a:latin typeface="Times New Roman" pitchFamily="18" charset="0"/>
                <a:cs typeface="Times New Roman" pitchFamily="18" charset="0"/>
                <a:sym typeface="Symbol" pitchFamily="18" charset="2"/>
              </a:rPr>
              <a:t>)=|Pr[</a:t>
            </a:r>
            <a:r>
              <a:rPr lang="en-US" altLang="zh-CN" sz="1800" i="1" dirty="0" smtClean="0">
                <a:latin typeface="Times New Roman" pitchFamily="18" charset="0"/>
                <a:cs typeface="Times New Roman" pitchFamily="18" charset="0"/>
                <a:sym typeface="Symbol" pitchFamily="18" charset="2"/>
              </a:rPr>
              <a:t>b</a:t>
            </a:r>
            <a:r>
              <a:rPr lang="zh-CN" altLang="en-US" sz="1800" dirty="0" smtClean="0">
                <a:latin typeface="Times New Roman" pitchFamily="18" charset="0"/>
                <a:cs typeface="Times New Roman" pitchFamily="18" charset="0"/>
                <a:sym typeface="Symbol" pitchFamily="18" charset="2"/>
              </a:rPr>
              <a:t>＝</a:t>
            </a:r>
            <a:r>
              <a:rPr lang="en-US" altLang="zh-CN" sz="1800" i="1" dirty="0" smtClean="0">
                <a:latin typeface="Times New Roman" pitchFamily="18" charset="0"/>
                <a:cs typeface="Times New Roman" pitchFamily="18" charset="0"/>
                <a:sym typeface="Symbol" pitchFamily="18" charset="2"/>
              </a:rPr>
              <a:t>b</a:t>
            </a:r>
            <a:r>
              <a:rPr lang="en-US" altLang="zh-CN" sz="1800" dirty="0" smtClean="0">
                <a:latin typeface="Times New Roman" pitchFamily="18" charset="0"/>
                <a:cs typeface="Times New Roman" pitchFamily="18" charset="0"/>
                <a:sym typeface="Symbol" pitchFamily="18" charset="2"/>
              </a:rPr>
              <a:t>]</a:t>
            </a:r>
            <a:r>
              <a:rPr lang="zh-CN" altLang="en-US" sz="1800" dirty="0" smtClean="0">
                <a:latin typeface="Times New Roman" pitchFamily="18" charset="0"/>
                <a:cs typeface="Times New Roman" pitchFamily="18" charset="0"/>
                <a:sym typeface="Symbol" pitchFamily="18" charset="2"/>
              </a:rPr>
              <a:t>－</a:t>
            </a:r>
            <a:r>
              <a:rPr lang="en-US" altLang="zh-CN" sz="1800" dirty="0" smtClean="0">
                <a:latin typeface="Times New Roman" pitchFamily="18" charset="0"/>
                <a:cs typeface="Times New Roman" pitchFamily="18" charset="0"/>
                <a:sym typeface="Symbol" pitchFamily="18" charset="2"/>
              </a:rPr>
              <a:t>1/2|</a:t>
            </a:r>
            <a:endParaRPr lang="en-US" altLang="zh-CN" sz="1800" dirty="0" smtClean="0">
              <a:latin typeface="Times New Roman" pitchFamily="18" charset="0"/>
            </a:endParaRPr>
          </a:p>
          <a:p>
            <a:pPr lvl="2" eaLnBrk="1" hangingPunct="1">
              <a:lnSpc>
                <a:spcPct val="150000"/>
              </a:lnSpc>
              <a:spcBef>
                <a:spcPts val="600"/>
              </a:spcBef>
            </a:pPr>
            <a:r>
              <a:rPr lang="zh-CN" altLang="en-US" sz="1800" dirty="0" smtClean="0">
                <a:latin typeface="Times New Roman" pitchFamily="18" charset="0"/>
                <a:sym typeface="Symbol" pitchFamily="18" charset="2"/>
              </a:rPr>
              <a:t>对应于现代公钥密码算法多数，这个安全性概念可以成为加密的多项式不可区分性，或者更为精确的表述是多项式不可区分选择明文攻击的安全性，这时因为，攻击者选择的两条明文之间的不可区分性</a:t>
            </a:r>
            <a:endParaRPr lang="en-US" altLang="zh-CN" sz="1800" dirty="0" smtClean="0">
              <a:latin typeface="Times New Roman" pitchFamily="18" charset="0"/>
              <a:sym typeface="Symbol" pitchFamily="18" charset="2"/>
            </a:endParaRPr>
          </a:p>
          <a:p>
            <a:pPr lvl="1" eaLnBrk="1" hangingPunct="1">
              <a:lnSpc>
                <a:spcPct val="150000"/>
              </a:lnSpc>
              <a:spcBef>
                <a:spcPts val="600"/>
              </a:spcBef>
            </a:pPr>
            <a:r>
              <a:rPr lang="zh-CN" altLang="en-US" sz="1800" dirty="0" smtClean="0">
                <a:latin typeface="Times New Roman" pitchFamily="18" charset="0"/>
                <a:sym typeface="Symbol" pitchFamily="18" charset="2"/>
              </a:rPr>
              <a:t>不可区分性实际上几乎等价于另一个概念：语义</a:t>
            </a:r>
            <a:r>
              <a:rPr lang="zh-CN" altLang="en-US" sz="1800" dirty="0" smtClean="0">
                <a:latin typeface="Times New Roman" pitchFamily="18" charset="0"/>
                <a:sym typeface="Symbol" pitchFamily="18" charset="2"/>
              </a:rPr>
              <a:t>安全性</a:t>
            </a:r>
            <a:endParaRPr lang="en-US" altLang="zh-CN" sz="18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4.10.1 </a:t>
            </a:r>
            <a:r>
              <a:rPr lang="zh-CN" altLang="en-US" dirty="0" smtClean="0"/>
              <a:t>公钥体制的安全性定义</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50000"/>
              </a:lnSpc>
            </a:pPr>
            <a:r>
              <a:rPr lang="en-US" altLang="zh-CN" sz="2200" dirty="0" smtClean="0">
                <a:latin typeface="Times New Roman" pitchFamily="18" charset="0"/>
                <a:sym typeface="Symbol" pitchFamily="18" charset="2"/>
              </a:rPr>
              <a:t>3. </a:t>
            </a:r>
            <a:r>
              <a:rPr lang="zh-CN" altLang="en-US" sz="2200" dirty="0" smtClean="0">
                <a:latin typeface="Times New Roman" pitchFamily="18" charset="0"/>
                <a:sym typeface="Symbol" pitchFamily="18" charset="2"/>
              </a:rPr>
              <a:t>语义安全性</a:t>
            </a:r>
            <a:r>
              <a:rPr lang="en-US" altLang="zh-CN" sz="2200" dirty="0" smtClean="0">
                <a:latin typeface="Times New Roman" pitchFamily="18" charset="0"/>
                <a:sym typeface="Symbol" pitchFamily="18" charset="2"/>
              </a:rPr>
              <a:t>SEM ( semantic security) </a:t>
            </a:r>
            <a:r>
              <a:rPr lang="zh-CN" altLang="en-US" sz="2200" dirty="0" smtClean="0">
                <a:latin typeface="Times New Roman" pitchFamily="18" charset="0"/>
                <a:sym typeface="Symbol" pitchFamily="18" charset="2"/>
              </a:rPr>
              <a:t>：</a:t>
            </a:r>
            <a:endParaRPr lang="en-US" altLang="zh-CN" sz="2200" dirty="0" smtClean="0">
              <a:latin typeface="Times New Roman" pitchFamily="18" charset="0"/>
              <a:sym typeface="Symbol" pitchFamily="18" charset="2"/>
            </a:endParaRPr>
          </a:p>
          <a:p>
            <a:pPr lvl="1" eaLnBrk="1" hangingPunct="1">
              <a:lnSpc>
                <a:spcPct val="150000"/>
              </a:lnSpc>
            </a:pPr>
            <a:r>
              <a:rPr lang="zh-CN" altLang="en-US" sz="1800" dirty="0" smtClean="0">
                <a:latin typeface="Times New Roman" pitchFamily="18" charset="0"/>
                <a:sym typeface="Symbol" pitchFamily="18" charset="2"/>
              </a:rPr>
              <a:t>敌手在知道密文的条件下能有效计算出的有关明文的信息量，除了明文的长度，并不比它不知道密文时的多</a:t>
            </a:r>
          </a:p>
          <a:p>
            <a:pPr lvl="2" eaLnBrk="1" hangingPunct="1">
              <a:lnSpc>
                <a:spcPct val="150000"/>
              </a:lnSpc>
            </a:pPr>
            <a:r>
              <a:rPr lang="zh-CN" altLang="en-US" sz="1800" dirty="0" smtClean="0">
                <a:latin typeface="Times New Roman" pitchFamily="18" charset="0"/>
              </a:rPr>
              <a:t>在一定条件下，不可区分性和语义安全性是等价的。</a:t>
            </a:r>
            <a:endParaRPr lang="en-US" altLang="zh-CN" sz="1800" dirty="0" smtClean="0">
              <a:latin typeface="Times New Roman" pitchFamily="18" charset="0"/>
            </a:endParaRPr>
          </a:p>
          <a:p>
            <a:pPr lvl="2" eaLnBrk="1" hangingPunct="1">
              <a:lnSpc>
                <a:spcPct val="150000"/>
              </a:lnSpc>
            </a:pPr>
            <a:r>
              <a:rPr lang="zh-CN" altLang="en-US" sz="1800" dirty="0" smtClean="0">
                <a:latin typeface="Times New Roman" pitchFamily="18" charset="0"/>
                <a:cs typeface="Times New Roman" pitchFamily="18" charset="0"/>
                <a:sym typeface="Symbol" pitchFamily="18" charset="2"/>
              </a:rPr>
              <a:t>如果不存在多项式时间的攻击算法</a:t>
            </a:r>
            <a:r>
              <a:rPr lang="en-US" altLang="zh-CN" sz="1800" dirty="0" smtClean="0">
                <a:latin typeface="Times New Roman" pitchFamily="18" charset="0"/>
                <a:cs typeface="Times New Roman" pitchFamily="18" charset="0"/>
                <a:sym typeface="Symbol" pitchFamily="18" charset="2"/>
              </a:rPr>
              <a:t>A</a:t>
            </a:r>
            <a:r>
              <a:rPr lang="zh-CN" altLang="en-US" sz="1800" dirty="0" smtClean="0">
                <a:latin typeface="Times New Roman" pitchFamily="18" charset="0"/>
                <a:cs typeface="Times New Roman" pitchFamily="18" charset="0"/>
                <a:sym typeface="Symbol" pitchFamily="18" charset="2"/>
              </a:rPr>
              <a:t>，</a:t>
            </a:r>
            <a:r>
              <a:rPr lang="zh-CN" altLang="en-US" sz="1800" dirty="0" smtClean="0">
                <a:solidFill>
                  <a:srgbClr val="0000FF"/>
                </a:solidFill>
                <a:latin typeface="Times New Roman" pitchFamily="18" charset="0"/>
                <a:cs typeface="Times New Roman" pitchFamily="18" charset="0"/>
                <a:sym typeface="Symbol" pitchFamily="18" charset="2"/>
              </a:rPr>
              <a:t>以不可忽略的优势攻击获得成功</a:t>
            </a:r>
            <a:r>
              <a:rPr lang="zh-CN" altLang="en-US" sz="1800" dirty="0" smtClean="0">
                <a:latin typeface="Times New Roman" pitchFamily="18" charset="0"/>
                <a:cs typeface="Times New Roman" pitchFamily="18" charset="0"/>
                <a:sym typeface="Symbol" pitchFamily="18" charset="2"/>
              </a:rPr>
              <a:t>，那么就称此方案是语义安全的。</a:t>
            </a:r>
            <a:endParaRPr lang="en-US" altLang="zh-CN" sz="1600" dirty="0" smtClean="0">
              <a:latin typeface="Times New Roman" pitchFamily="18" charset="0"/>
              <a:sym typeface="Symbol" pitchFamily="18" charset="2"/>
            </a:endParaRPr>
          </a:p>
          <a:p>
            <a:pPr eaLnBrk="1" hangingPunct="1">
              <a:lnSpc>
                <a:spcPct val="150000"/>
              </a:lnSpc>
            </a:pPr>
            <a:r>
              <a:rPr lang="en-US" altLang="zh-CN" sz="2000" dirty="0" smtClean="0">
                <a:latin typeface="Times New Roman" pitchFamily="18" charset="0"/>
              </a:rPr>
              <a:t>4</a:t>
            </a:r>
            <a:r>
              <a:rPr lang="en-US" altLang="zh-CN" sz="2000" dirty="0" smtClean="0">
                <a:latin typeface="Times New Roman" pitchFamily="18" charset="0"/>
              </a:rPr>
              <a:t>. </a:t>
            </a:r>
            <a:r>
              <a:rPr lang="zh-CN" altLang="en-US" sz="2000" dirty="0" smtClean="0">
                <a:latin typeface="Times New Roman" pitchFamily="18" charset="0"/>
              </a:rPr>
              <a:t>非延展性（</a:t>
            </a:r>
            <a:r>
              <a:rPr lang="en-US" altLang="zh-CN" sz="2000" dirty="0" smtClean="0">
                <a:latin typeface="Times New Roman" pitchFamily="18" charset="0"/>
              </a:rPr>
              <a:t>NM</a:t>
            </a:r>
            <a:r>
              <a:rPr lang="zh-CN" altLang="en-US" sz="2000" dirty="0" smtClean="0">
                <a:latin typeface="Times New Roman" pitchFamily="18" charset="0"/>
              </a:rPr>
              <a:t>）安全：攻击者无法以不可忽略的概率构造与已给密文相关的新密文，使得它们相应的明文有一定的联系</a:t>
            </a:r>
          </a:p>
          <a:p>
            <a:pPr lvl="1" eaLnBrk="1" hangingPunct="1">
              <a:lnSpc>
                <a:spcPct val="150000"/>
              </a:lnSpc>
            </a:pPr>
            <a:r>
              <a:rPr lang="zh-CN" altLang="en-US" sz="1800" dirty="0" smtClean="0">
                <a:latin typeface="Times New Roman" pitchFamily="18" charset="0"/>
              </a:rPr>
              <a:t>以上安全性概念依次加强：</a:t>
            </a:r>
            <a:r>
              <a:rPr lang="en-US" altLang="zh-CN" sz="1800" dirty="0" smtClean="0">
                <a:latin typeface="Times New Roman" pitchFamily="18" charset="0"/>
              </a:rPr>
              <a:t>NM</a:t>
            </a:r>
            <a:r>
              <a:rPr lang="zh-CN" altLang="en-US" sz="1800" dirty="0" smtClean="0">
                <a:latin typeface="Times New Roman" pitchFamily="18" charset="0"/>
              </a:rPr>
              <a:t>比</a:t>
            </a:r>
            <a:r>
              <a:rPr lang="en-US" altLang="zh-CN" sz="1800" dirty="0" smtClean="0">
                <a:latin typeface="Times New Roman" pitchFamily="18" charset="0"/>
              </a:rPr>
              <a:t>IND</a:t>
            </a:r>
            <a:r>
              <a:rPr lang="zh-CN" altLang="en-US" sz="1800" dirty="0" smtClean="0">
                <a:latin typeface="Times New Roman" pitchFamily="18" charset="0"/>
              </a:rPr>
              <a:t>强，</a:t>
            </a:r>
            <a:r>
              <a:rPr lang="en-US" altLang="zh-CN" sz="1800" dirty="0" smtClean="0">
                <a:latin typeface="Times New Roman" pitchFamily="18" charset="0"/>
              </a:rPr>
              <a:t>IND</a:t>
            </a:r>
            <a:r>
              <a:rPr lang="zh-CN" altLang="en-US" sz="1800" dirty="0" smtClean="0">
                <a:latin typeface="Times New Roman" pitchFamily="18" charset="0"/>
              </a:rPr>
              <a:t>比</a:t>
            </a:r>
            <a:r>
              <a:rPr lang="en-US" altLang="zh-CN" sz="1800" dirty="0" smtClean="0">
                <a:latin typeface="Times New Roman" pitchFamily="18" charset="0"/>
              </a:rPr>
              <a:t>OW</a:t>
            </a:r>
            <a:r>
              <a:rPr lang="zh-CN" altLang="en-US" sz="1800" dirty="0" smtClean="0">
                <a:latin typeface="Times New Roman" pitchFamily="18" charset="0"/>
              </a:rPr>
              <a:t>强</a:t>
            </a:r>
          </a:p>
          <a:p>
            <a:pPr eaLnBrk="1" hangingPunct="1">
              <a:lnSpc>
                <a:spcPct val="150000"/>
              </a:lnSpc>
            </a:pPr>
            <a:r>
              <a:rPr lang="en-US" altLang="zh-CN" sz="2000" dirty="0" smtClean="0">
                <a:latin typeface="Times New Roman" pitchFamily="18" charset="0"/>
              </a:rPr>
              <a:t>5. </a:t>
            </a:r>
            <a:r>
              <a:rPr lang="zh-CN" altLang="en-US" sz="2000" dirty="0" smtClean="0">
                <a:latin typeface="Times New Roman" pitchFamily="18" charset="0"/>
              </a:rPr>
              <a:t>明文可意识性</a:t>
            </a:r>
            <a:r>
              <a:rPr lang="en-US" altLang="zh-CN" sz="2000" dirty="0" smtClean="0">
                <a:latin typeface="Times New Roman" pitchFamily="18" charset="0"/>
              </a:rPr>
              <a:t>(PA) </a:t>
            </a:r>
            <a:r>
              <a:rPr lang="zh-CN" altLang="en-US" sz="2000" dirty="0" smtClean="0">
                <a:latin typeface="Times New Roman" pitchFamily="18" charset="0"/>
              </a:rPr>
              <a:t>　敌手不能以一个不可忽略的概率</a:t>
            </a:r>
            <a:r>
              <a:rPr lang="en-US" altLang="zh-CN" sz="2000" dirty="0" smtClean="0">
                <a:latin typeface="Times New Roman" pitchFamily="18" charset="0"/>
              </a:rPr>
              <a:t>,</a:t>
            </a:r>
            <a:r>
              <a:rPr lang="zh-CN" altLang="en-US" sz="2000" dirty="0" smtClean="0">
                <a:latin typeface="Times New Roman" pitchFamily="18" charset="0"/>
              </a:rPr>
              <a:t>在不知道相应明文的情况下</a:t>
            </a:r>
            <a:r>
              <a:rPr lang="en-US" altLang="zh-CN" sz="2000" dirty="0" smtClean="0">
                <a:latin typeface="Times New Roman" pitchFamily="18" charset="0"/>
              </a:rPr>
              <a:t>,</a:t>
            </a:r>
            <a:r>
              <a:rPr lang="zh-CN" altLang="en-US" sz="2000" dirty="0" smtClean="0">
                <a:latin typeface="Times New Roman" pitchFamily="18" charset="0"/>
              </a:rPr>
              <a:t>构造一个</a:t>
            </a:r>
            <a:r>
              <a:rPr lang="zh-CN" altLang="en-US" sz="2000" dirty="0" smtClean="0">
                <a:latin typeface="Times New Roman" pitchFamily="18" charset="0"/>
              </a:rPr>
              <a:t>密文</a:t>
            </a:r>
            <a:endParaRPr lang="zh-CN" altLang="en-US" sz="18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4.10.2 </a:t>
            </a:r>
            <a:r>
              <a:rPr lang="zh-CN" altLang="en-US" dirty="0" smtClean="0"/>
              <a:t>公钥体制的攻击模型</a:t>
            </a:r>
            <a:endParaRPr lang="zh-CN" altLang="en-US"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200" dirty="0" smtClean="0">
                <a:latin typeface="Times New Roman" pitchFamily="18" charset="0"/>
                <a:sym typeface="Symbol" pitchFamily="18" charset="2"/>
              </a:rPr>
              <a:t>前述的几种安全性定义都是在一定的攻击背景下给出的。比如</a:t>
            </a:r>
            <a:r>
              <a:rPr lang="en-US" altLang="zh-CN" sz="2200" dirty="0" smtClean="0">
                <a:latin typeface="Times New Roman" pitchFamily="18" charset="0"/>
                <a:sym typeface="Symbol" pitchFamily="18" charset="2"/>
              </a:rPr>
              <a:t>IND-CPA</a:t>
            </a:r>
            <a:r>
              <a:rPr lang="zh-CN" altLang="en-US" sz="2200" dirty="0" smtClean="0">
                <a:latin typeface="Times New Roman" pitchFamily="18" charset="0"/>
                <a:sym typeface="Symbol" pitchFamily="18" charset="2"/>
              </a:rPr>
              <a:t>安全</a:t>
            </a:r>
            <a:r>
              <a:rPr lang="en-US" altLang="zh-CN" sz="2200" dirty="0" smtClean="0">
                <a:latin typeface="Times New Roman" pitchFamily="18" charset="0"/>
                <a:sym typeface="Symbol" pitchFamily="18" charset="2"/>
              </a:rPr>
              <a:t>(</a:t>
            </a:r>
            <a:r>
              <a:rPr lang="zh-CN" altLang="en-US" sz="2200" dirty="0" smtClean="0">
                <a:latin typeface="Times New Roman" pitchFamily="18" charset="0"/>
                <a:sym typeface="Symbol" pitchFamily="18" charset="2"/>
              </a:rPr>
              <a:t>有时直接用语义安全称呼</a:t>
            </a:r>
            <a:r>
              <a:rPr lang="en-US" altLang="zh-CN" sz="2200" dirty="0" smtClean="0">
                <a:latin typeface="Times New Roman" pitchFamily="18" charset="0"/>
                <a:sym typeface="Symbol" pitchFamily="18" charset="2"/>
              </a:rPr>
              <a:t>)</a:t>
            </a:r>
            <a:r>
              <a:rPr lang="zh-CN" altLang="en-US" sz="2200" dirty="0" smtClean="0">
                <a:latin typeface="Times New Roman" pitchFamily="18" charset="0"/>
                <a:sym typeface="Symbol" pitchFamily="18" charset="2"/>
              </a:rPr>
              <a:t>中，敌手获得加密机的帮助，可以选择两个明文</a:t>
            </a:r>
            <a:r>
              <a:rPr lang="en-US" altLang="zh-CN" sz="2200" dirty="0" smtClean="0">
                <a:latin typeface="Times New Roman" pitchFamily="18" charset="0"/>
                <a:sym typeface="Symbol" pitchFamily="18" charset="2"/>
              </a:rPr>
              <a:t>m</a:t>
            </a:r>
            <a:r>
              <a:rPr lang="en-US" altLang="zh-CN" sz="2200" baseline="-25000" dirty="0" smtClean="0">
                <a:latin typeface="Times New Roman" pitchFamily="18" charset="0"/>
                <a:sym typeface="Symbol" pitchFamily="18" charset="2"/>
              </a:rPr>
              <a:t>0</a:t>
            </a:r>
            <a:r>
              <a:rPr lang="en-US" altLang="zh-CN" sz="2200" dirty="0" smtClean="0">
                <a:latin typeface="Times New Roman" pitchFamily="18" charset="0"/>
                <a:sym typeface="Symbol" pitchFamily="18" charset="2"/>
              </a:rPr>
              <a:t>, m</a:t>
            </a:r>
            <a:r>
              <a:rPr lang="en-US" altLang="zh-CN" sz="2200" baseline="-25000" dirty="0" smtClean="0">
                <a:latin typeface="Times New Roman" pitchFamily="18" charset="0"/>
                <a:sym typeface="Symbol" pitchFamily="18" charset="2"/>
              </a:rPr>
              <a:t>1</a:t>
            </a:r>
          </a:p>
          <a:p>
            <a:pPr eaLnBrk="1" hangingPunct="1">
              <a:lnSpc>
                <a:spcPct val="100000"/>
              </a:lnSpc>
            </a:pPr>
            <a:r>
              <a:rPr lang="zh-CN" altLang="en-US" sz="2200" dirty="0" smtClean="0">
                <a:latin typeface="Times New Roman" pitchFamily="18" charset="0"/>
                <a:sym typeface="Symbol" pitchFamily="18" charset="2"/>
              </a:rPr>
              <a:t>敌手如果进一步获得解密机的帮助，可以有效的选择密文攻击，则这些安全性未必可靠。因此有必要对攻击的模型做一个定义</a:t>
            </a:r>
            <a:endParaRPr lang="en-US" altLang="zh-CN" sz="2200" dirty="0" smtClean="0">
              <a:latin typeface="Times New Roman" pitchFamily="18" charset="0"/>
              <a:sym typeface="Symbol" pitchFamily="18" charset="2"/>
            </a:endParaRPr>
          </a:p>
          <a:p>
            <a:pPr eaLnBrk="1" hangingPunct="1">
              <a:lnSpc>
                <a:spcPct val="90000"/>
              </a:lnSpc>
            </a:pPr>
            <a:r>
              <a:rPr lang="zh-CN" altLang="en-US" sz="2400" dirty="0" smtClean="0"/>
              <a:t>按照可能的攻击模型可分为：</a:t>
            </a:r>
          </a:p>
          <a:p>
            <a:pPr lvl="1" eaLnBrk="1" hangingPunct="1">
              <a:lnSpc>
                <a:spcPct val="90000"/>
              </a:lnSpc>
            </a:pPr>
            <a:r>
              <a:rPr lang="zh-CN" altLang="en-US" sz="2000" dirty="0" smtClean="0"/>
              <a:t>选择明文（</a:t>
            </a:r>
            <a:r>
              <a:rPr lang="en-US" altLang="zh-CN" sz="2000" dirty="0" smtClean="0"/>
              <a:t>CPA</a:t>
            </a:r>
            <a:r>
              <a:rPr lang="zh-CN" altLang="en-US" sz="2000" dirty="0" smtClean="0"/>
              <a:t>）攻击：攻击者可以先适应性选择明文，获得相应的密文（公钥体制中加密密钥</a:t>
            </a:r>
            <a:r>
              <a:rPr lang="en-US" altLang="zh-CN" sz="2000" i="1" dirty="0" err="1" smtClean="0"/>
              <a:t>P</a:t>
            </a:r>
            <a:r>
              <a:rPr lang="en-US" altLang="zh-CN" sz="2000" i="1" baseline="-25000" dirty="0" err="1" smtClean="0"/>
              <a:t>k</a:t>
            </a:r>
            <a:r>
              <a:rPr lang="zh-CN" altLang="en-US" sz="2000" dirty="0" smtClean="0"/>
              <a:t>是公开的），比如</a:t>
            </a:r>
            <a:r>
              <a:rPr lang="en-US" altLang="zh-CN" sz="2000" dirty="0" smtClean="0"/>
              <a:t>IND-CPA</a:t>
            </a:r>
            <a:endParaRPr lang="zh-CN" altLang="en-US" sz="2000" dirty="0" smtClean="0"/>
          </a:p>
          <a:p>
            <a:pPr lvl="1" eaLnBrk="1" hangingPunct="1">
              <a:lnSpc>
                <a:spcPct val="90000"/>
              </a:lnSpc>
            </a:pPr>
            <a:r>
              <a:rPr lang="zh-CN" altLang="en-US" sz="2000" dirty="0" smtClean="0"/>
              <a:t>非适应性选择密文（</a:t>
            </a:r>
            <a:r>
              <a:rPr lang="en-US" altLang="zh-CN" sz="2000" dirty="0" smtClean="0"/>
              <a:t>CCA1</a:t>
            </a:r>
            <a:r>
              <a:rPr lang="zh-CN" altLang="en-US" sz="2000" dirty="0" smtClean="0"/>
              <a:t>）攻击：攻击者除了可以适应性选择明文攻击外，在给定</a:t>
            </a:r>
            <a:r>
              <a:rPr lang="en-US" altLang="zh-CN" sz="2000" dirty="0" smtClean="0"/>
              <a:t>Challenge</a:t>
            </a:r>
            <a:r>
              <a:rPr lang="zh-CN" altLang="en-US" sz="2000" dirty="0" smtClean="0"/>
              <a:t>密文</a:t>
            </a:r>
            <a:r>
              <a:rPr lang="en-US" altLang="zh-CN" sz="2000" dirty="0" smtClean="0"/>
              <a:t>(</a:t>
            </a:r>
            <a:r>
              <a:rPr lang="zh-CN" altLang="en-US" sz="2000" dirty="0" smtClean="0"/>
              <a:t>要破译的密文</a:t>
            </a:r>
            <a:r>
              <a:rPr lang="en-US" altLang="zh-CN" sz="2000" dirty="0" smtClean="0"/>
              <a:t>)</a:t>
            </a:r>
            <a:r>
              <a:rPr lang="zh-CN" altLang="en-US" sz="2000" dirty="0" smtClean="0"/>
              <a:t>前，还可以选择密文获得相应的解密（可询问解密预言机）。</a:t>
            </a:r>
            <a:endParaRPr lang="en-US" altLang="zh-CN" sz="2000" dirty="0" smtClean="0"/>
          </a:p>
          <a:p>
            <a:pPr lvl="2" eaLnBrk="1" hangingPunct="1">
              <a:lnSpc>
                <a:spcPct val="90000"/>
              </a:lnSpc>
            </a:pPr>
            <a:r>
              <a:rPr lang="zh-CN" altLang="en-US" sz="2000" dirty="0" smtClean="0"/>
              <a:t>也称“午餐攻击”，攻击者在其他员工不在的情况下</a:t>
            </a:r>
            <a:r>
              <a:rPr lang="en-US" altLang="zh-CN" sz="2000" dirty="0" smtClean="0"/>
              <a:t>(</a:t>
            </a:r>
            <a:r>
              <a:rPr lang="zh-CN" altLang="en-US" sz="2000" dirty="0" smtClean="0"/>
              <a:t>比如午餐时间</a:t>
            </a:r>
            <a:r>
              <a:rPr lang="en-US" altLang="zh-CN" sz="2000" dirty="0" smtClean="0"/>
              <a:t>)</a:t>
            </a:r>
            <a:r>
              <a:rPr lang="zh-CN" altLang="en-US" sz="2000" dirty="0" smtClean="0"/>
              <a:t>询问该机构中的解密机，从而获得密码分析的经验或信息</a:t>
            </a:r>
            <a:endParaRPr lang="en-US" altLang="zh-CN" sz="2000" dirty="0" smtClean="0"/>
          </a:p>
          <a:p>
            <a:pPr lvl="2" eaLnBrk="1" hangingPunct="1">
              <a:lnSpc>
                <a:spcPct val="90000"/>
              </a:lnSpc>
            </a:pPr>
            <a:r>
              <a:rPr lang="zh-CN" altLang="en-US" sz="2000" dirty="0" smtClean="0"/>
              <a:t>在询问应答等机制中都可能实现这种攻击</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4.10.2 </a:t>
            </a:r>
            <a:r>
              <a:rPr lang="zh-CN" altLang="en-US" dirty="0" smtClean="0"/>
              <a:t>公钥体制的攻击模型</a:t>
            </a:r>
            <a:endParaRPr lang="zh-CN" altLang="en-US" dirty="0"/>
          </a:p>
        </p:txBody>
      </p:sp>
      <p:sp>
        <p:nvSpPr>
          <p:cNvPr id="3" name="内容占位符 2"/>
          <p:cNvSpPr>
            <a:spLocks noGrp="1"/>
          </p:cNvSpPr>
          <p:nvPr>
            <p:ph idx="1"/>
          </p:nvPr>
        </p:nvSpPr>
        <p:spPr>
          <a:xfrm>
            <a:off x="304800" y="914400"/>
            <a:ext cx="8534400" cy="5562600"/>
          </a:xfrm>
        </p:spPr>
        <p:txBody>
          <a:bodyPr/>
          <a:lstStyle/>
          <a:p>
            <a:pPr lvl="1" eaLnBrk="1" hangingPunct="1">
              <a:lnSpc>
                <a:spcPct val="90000"/>
              </a:lnSpc>
            </a:pPr>
            <a:r>
              <a:rPr lang="zh-CN" altLang="en-US" sz="2000" dirty="0" smtClean="0"/>
              <a:t>适应性选择密文（</a:t>
            </a:r>
            <a:r>
              <a:rPr lang="en-US" altLang="zh-CN" sz="2000" dirty="0" smtClean="0"/>
              <a:t>CCA2</a:t>
            </a:r>
            <a:r>
              <a:rPr lang="zh-CN" altLang="en-US" sz="2000" dirty="0" smtClean="0"/>
              <a:t>）攻击：攻击者的唯一限制就是不可以直接用</a:t>
            </a:r>
            <a:r>
              <a:rPr lang="en-US" altLang="zh-CN" sz="2000" dirty="0" smtClean="0"/>
              <a:t>Challenge</a:t>
            </a:r>
            <a:r>
              <a:rPr lang="zh-CN" altLang="en-US" sz="2000" dirty="0" smtClean="0"/>
              <a:t>密文获得相应的明文，即还可以在给定</a:t>
            </a:r>
            <a:r>
              <a:rPr lang="en-US" altLang="zh-CN" sz="2000" dirty="0" smtClean="0"/>
              <a:t>Challenge</a:t>
            </a:r>
            <a:r>
              <a:rPr lang="zh-CN" altLang="en-US" sz="2000" dirty="0" smtClean="0"/>
              <a:t>密文后，选择密文获得相应的解密。</a:t>
            </a:r>
            <a:endParaRPr lang="en-US" altLang="zh-CN" sz="2000" dirty="0" smtClean="0"/>
          </a:p>
          <a:p>
            <a:pPr lvl="1" eaLnBrk="1" hangingPunct="1">
              <a:lnSpc>
                <a:spcPct val="90000"/>
              </a:lnSpc>
            </a:pPr>
            <a:r>
              <a:rPr lang="zh-CN" altLang="en-US" sz="2000" dirty="0" smtClean="0">
                <a:latin typeface="Times New Roman" pitchFamily="18" charset="0"/>
                <a:sym typeface="Symbol" pitchFamily="18" charset="2"/>
              </a:rPr>
              <a:t>也称“凌晨攻击”，攻击者可以在午餐攻击前后都永远可得到解密机的帮助，除了要破译的密文。攻击者作为员工可以熬通宵使用解密机而不被注意，这时有足够的时间以更有意义的方式使用解密机，即利用从午餐攻击中得到的信息以及接下来得到的相应的询问密文，适应性地选择明文提问，得到询问密文后仍然可以适应性选择密文，这在某种程度与询问密文相关，因为其对应明文是他自己选择的。</a:t>
            </a:r>
            <a:endParaRPr lang="en-US" altLang="zh-CN" sz="2000" dirty="0" smtClean="0">
              <a:latin typeface="Times New Roman" pitchFamily="18" charset="0"/>
              <a:sym typeface="Symbol" pitchFamily="18" charset="2"/>
            </a:endParaRPr>
          </a:p>
          <a:p>
            <a:pPr eaLnBrk="1" hangingPunct="1">
              <a:lnSpc>
                <a:spcPct val="90000"/>
              </a:lnSpc>
            </a:pPr>
            <a:r>
              <a:rPr lang="zh-CN" altLang="en-US" sz="2000" dirty="0" smtClean="0"/>
              <a:t>同时考虑攻击目标和攻击模型，可以获得不同的安全，其中最重要的是</a:t>
            </a:r>
            <a:r>
              <a:rPr lang="en-US" altLang="zh-CN" sz="2000" dirty="0" smtClean="0"/>
              <a:t>IND-CCA2</a:t>
            </a:r>
            <a:r>
              <a:rPr lang="zh-CN" altLang="en-US" sz="2000" dirty="0" smtClean="0"/>
              <a:t>和</a:t>
            </a:r>
            <a:r>
              <a:rPr lang="en-US" altLang="zh-CN" sz="2000" dirty="0" smtClean="0"/>
              <a:t>NM-CCA2</a:t>
            </a:r>
            <a:r>
              <a:rPr lang="zh-CN" altLang="en-US" sz="2000" dirty="0" smtClean="0"/>
              <a:t>安全（它们的安全性是最强的），而二者被证明是等价的，所以加密中通常所说的选择密文安全是指</a:t>
            </a:r>
            <a:r>
              <a:rPr lang="en-US" altLang="zh-CN" sz="2000" dirty="0" smtClean="0"/>
              <a:t>IND-CCA2</a:t>
            </a:r>
            <a:r>
              <a:rPr lang="zh-CN" altLang="en-US" sz="2000" dirty="0" smtClean="0"/>
              <a:t>安全</a:t>
            </a:r>
            <a:r>
              <a:rPr lang="en-US" altLang="zh-CN" sz="2000" dirty="0" smtClean="0"/>
              <a:t>(</a:t>
            </a:r>
            <a:r>
              <a:rPr lang="zh-CN" altLang="en-US" sz="2000" dirty="0" smtClean="0"/>
              <a:t>即</a:t>
            </a:r>
            <a:r>
              <a:rPr lang="zh-CN" altLang="en-US" sz="2000" dirty="0" smtClean="0">
                <a:solidFill>
                  <a:srgbClr val="C3093E"/>
                </a:solidFill>
              </a:rPr>
              <a:t>适应性选择密文攻击下不可区分性安全</a:t>
            </a:r>
            <a:r>
              <a:rPr lang="en-US" altLang="zh-CN" sz="2000" dirty="0" smtClean="0"/>
              <a:t>)</a:t>
            </a:r>
            <a:r>
              <a:rPr lang="zh-CN" altLang="en-US" sz="2000" dirty="0" smtClean="0"/>
              <a:t>。</a:t>
            </a:r>
          </a:p>
          <a:p>
            <a:pPr lvl="2" eaLnBrk="1" hangingPunct="1">
              <a:lnSpc>
                <a:spcPct val="90000"/>
              </a:lnSpc>
            </a:pPr>
            <a:r>
              <a:rPr lang="zh-CN" altLang="en-US" sz="2000" dirty="0" smtClean="0"/>
              <a:t>其中挑战密文</a:t>
            </a:r>
            <a:r>
              <a:rPr lang="en-US" altLang="zh-CN" sz="2000" dirty="0" smtClean="0"/>
              <a:t>Challen</a:t>
            </a:r>
            <a:r>
              <a:rPr lang="en-US" altLang="zh-CN" sz="1800" dirty="0" smtClean="0"/>
              <a:t>ge</a:t>
            </a:r>
            <a:r>
              <a:rPr lang="zh-CN" altLang="en-US" sz="1800" dirty="0" smtClean="0"/>
              <a:t>是指攻击者要攻击的那个密文，即真正要解密的对象</a:t>
            </a:r>
          </a:p>
          <a:p>
            <a:pPr lvl="1" eaLnBrk="1" hangingPunct="1">
              <a:lnSpc>
                <a:spcPct val="90000"/>
              </a:lnSpc>
            </a:pPr>
            <a:endParaRPr lang="en-US" altLang="zh-CN" sz="22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3"/>
          <p:cNvPicPr>
            <a:picLocks noChangeAspect="1" noChangeArrowheads="1"/>
          </p:cNvPicPr>
          <p:nvPr/>
        </p:nvPicPr>
        <p:blipFill>
          <a:blip r:embed="rId2" cstate="print"/>
          <a:srcRect l="2477" r="9438"/>
          <a:stretch>
            <a:fillRect/>
          </a:stretch>
        </p:blipFill>
        <p:spPr bwMode="auto">
          <a:xfrm>
            <a:off x="2438400" y="5334000"/>
            <a:ext cx="4800600" cy="13954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公钥密码体制的基本概念</a:t>
            </a:r>
            <a:endParaRPr lang="zh-CN" altLang="en-US" dirty="0"/>
          </a:p>
        </p:txBody>
      </p:sp>
      <p:sp>
        <p:nvSpPr>
          <p:cNvPr id="3" name="内容占位符 2"/>
          <p:cNvSpPr>
            <a:spLocks noGrp="1"/>
          </p:cNvSpPr>
          <p:nvPr>
            <p:ph idx="1"/>
          </p:nvPr>
        </p:nvSpPr>
        <p:spPr>
          <a:xfrm>
            <a:off x="457200" y="990600"/>
            <a:ext cx="8153400" cy="5486400"/>
          </a:xfrm>
        </p:spPr>
        <p:txBody>
          <a:bodyPr/>
          <a:lstStyle/>
          <a:p>
            <a:pPr eaLnBrk="1" hangingPunct="1"/>
            <a:r>
              <a:rPr lang="zh-CN" altLang="en-US" u="sng" dirty="0" smtClean="0">
                <a:latin typeface="Times New Roman" pitchFamily="18" charset="0"/>
              </a:rPr>
              <a:t>对称密码算法的缺陷</a:t>
            </a:r>
            <a:endParaRPr lang="zh-CN" altLang="en-US" dirty="0" smtClean="0">
              <a:latin typeface="Times New Roman" pitchFamily="18" charset="0"/>
            </a:endParaRPr>
          </a:p>
          <a:p>
            <a:pPr lvl="1" eaLnBrk="1" hangingPunct="1"/>
            <a:r>
              <a:rPr lang="zh-CN" altLang="en-US" dirty="0" smtClean="0">
                <a:solidFill>
                  <a:srgbClr val="0000FF"/>
                </a:solidFill>
                <a:latin typeface="Times New Roman" pitchFamily="18" charset="0"/>
              </a:rPr>
              <a:t>密钥分配问题</a:t>
            </a:r>
            <a:r>
              <a:rPr lang="zh-CN" altLang="en-US" dirty="0" smtClean="0">
                <a:latin typeface="Times New Roman" pitchFamily="18" charset="0"/>
              </a:rPr>
              <a:t>：  通信双方加密通信前</a:t>
            </a:r>
            <a:r>
              <a:rPr lang="zh-CN" altLang="en-US" dirty="0" smtClean="0">
                <a:solidFill>
                  <a:srgbClr val="0000FF"/>
                </a:solidFill>
                <a:latin typeface="Times New Roman" pitchFamily="18" charset="0"/>
              </a:rPr>
              <a:t>要通过秘密的安全信道协商加密密钥，这种安全信道可能很难实现</a:t>
            </a:r>
            <a:r>
              <a:rPr lang="zh-CN" altLang="en-US" dirty="0" smtClean="0">
                <a:latin typeface="Times New Roman" pitchFamily="18" charset="0"/>
              </a:rPr>
              <a:t>；对这个</a:t>
            </a:r>
            <a:r>
              <a:rPr lang="zh-CN" altLang="en-US" dirty="0" smtClean="0">
                <a:solidFill>
                  <a:srgbClr val="0000FF"/>
                </a:solidFill>
                <a:latin typeface="Times New Roman" pitchFamily="18" charset="0"/>
              </a:rPr>
              <a:t>信道安全性的要求</a:t>
            </a:r>
            <a:r>
              <a:rPr lang="zh-CN" altLang="en-US" dirty="0" smtClean="0">
                <a:latin typeface="Times New Roman" pitchFamily="18" charset="0"/>
              </a:rPr>
              <a:t>比正常传送消息信道的安全性要</a:t>
            </a:r>
            <a:r>
              <a:rPr lang="zh-CN" altLang="en-US" dirty="0" smtClean="0">
                <a:solidFill>
                  <a:srgbClr val="0000FF"/>
                </a:solidFill>
                <a:latin typeface="Times New Roman" pitchFamily="18" charset="0"/>
              </a:rPr>
              <a:t>高</a:t>
            </a:r>
          </a:p>
          <a:p>
            <a:pPr lvl="1" eaLnBrk="1" hangingPunct="1"/>
            <a:r>
              <a:rPr lang="zh-CN" altLang="en-US" dirty="0" smtClean="0">
                <a:solidFill>
                  <a:srgbClr val="0000FF"/>
                </a:solidFill>
                <a:latin typeface="Times New Roman" pitchFamily="18" charset="0"/>
              </a:rPr>
              <a:t>密钥管理问题</a:t>
            </a:r>
            <a:r>
              <a:rPr lang="zh-CN" altLang="en-US" dirty="0" smtClean="0">
                <a:latin typeface="Times New Roman" pitchFamily="18" charset="0"/>
              </a:rPr>
              <a:t>：  在多用户网络中，</a:t>
            </a:r>
            <a:r>
              <a:rPr lang="zh-CN" altLang="en-US" dirty="0" smtClean="0">
                <a:solidFill>
                  <a:srgbClr val="0000FF"/>
                </a:solidFill>
                <a:latin typeface="Times New Roman" pitchFamily="18" charset="0"/>
              </a:rPr>
              <a:t>任何两个用户之间都需要有共享的秘密钥</a:t>
            </a:r>
            <a:r>
              <a:rPr lang="zh-CN" altLang="en-US" dirty="0" smtClean="0">
                <a:latin typeface="Times New Roman" pitchFamily="18" charset="0"/>
              </a:rPr>
              <a:t>，</a:t>
            </a:r>
            <a:r>
              <a:rPr lang="en-US" altLang="zh-CN" i="1" dirty="0" smtClean="0">
                <a:latin typeface="Times New Roman" pitchFamily="18" charset="0"/>
              </a:rPr>
              <a:t>n</a:t>
            </a:r>
            <a:r>
              <a:rPr lang="zh-CN" altLang="en-US" dirty="0" smtClean="0">
                <a:latin typeface="Times New Roman" pitchFamily="18" charset="0"/>
              </a:rPr>
              <a:t>个用户需要</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n</a:t>
            </a:r>
            <a:r>
              <a:rPr lang="en-US" altLang="zh-CN" dirty="0" smtClean="0">
                <a:latin typeface="Times New Roman" pitchFamily="18" charset="0"/>
              </a:rPr>
              <a:t>-1)/2</a:t>
            </a:r>
            <a:r>
              <a:rPr lang="zh-CN" altLang="en-US" dirty="0" smtClean="0">
                <a:latin typeface="Times New Roman" pitchFamily="18" charset="0"/>
              </a:rPr>
              <a:t>个密钥，</a:t>
            </a:r>
            <a:r>
              <a:rPr lang="en-US" altLang="zh-CN" dirty="0" smtClean="0">
                <a:latin typeface="Times New Roman" pitchFamily="18" charset="0"/>
              </a:rPr>
              <a:t>n=5000</a:t>
            </a:r>
            <a:r>
              <a:rPr lang="zh-CN" altLang="en-US" dirty="0" smtClean="0">
                <a:latin typeface="Times New Roman" pitchFamily="18" charset="0"/>
              </a:rPr>
              <a:t>时，</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baseline="30000" dirty="0" smtClean="0">
                <a:latin typeface="Times New Roman" pitchFamily="18" charset="0"/>
              </a:rPr>
              <a:t>2</a:t>
            </a:r>
            <a:r>
              <a:rPr lang="en-US" altLang="zh-CN" dirty="0" smtClean="0">
                <a:latin typeface="Times New Roman" pitchFamily="18" charset="0"/>
              </a:rPr>
              <a:t>=12,497,500</a:t>
            </a:r>
            <a:r>
              <a:rPr lang="zh-CN" altLang="en-US" dirty="0" smtClean="0">
                <a:latin typeface="Times New Roman" pitchFamily="18" charset="0"/>
              </a:rPr>
              <a:t>，</a:t>
            </a:r>
            <a:r>
              <a:rPr lang="zh-CN" altLang="en-US" dirty="0" smtClean="0">
                <a:solidFill>
                  <a:srgbClr val="0000FF"/>
                </a:solidFill>
                <a:latin typeface="Times New Roman" pitchFamily="18" charset="0"/>
              </a:rPr>
              <a:t>系统开销非常大</a:t>
            </a:r>
          </a:p>
          <a:p>
            <a:pPr lvl="1" eaLnBrk="1" hangingPunct="1"/>
            <a:r>
              <a:rPr lang="zh-CN" altLang="en-US" dirty="0" smtClean="0">
                <a:solidFill>
                  <a:srgbClr val="0000FF"/>
                </a:solidFill>
                <a:latin typeface="Times New Roman" pitchFamily="18" charset="0"/>
              </a:rPr>
              <a:t>没有签名功能</a:t>
            </a:r>
            <a:r>
              <a:rPr lang="zh-CN" altLang="en-US" dirty="0" smtClean="0">
                <a:latin typeface="Times New Roman" pitchFamily="18" charset="0"/>
              </a:rPr>
              <a:t>：  当主体</a:t>
            </a:r>
            <a:r>
              <a:rPr lang="en-US" altLang="zh-CN" dirty="0" smtClean="0">
                <a:latin typeface="Times New Roman" pitchFamily="18" charset="0"/>
              </a:rPr>
              <a:t>A</a:t>
            </a:r>
            <a:r>
              <a:rPr lang="zh-CN" altLang="en-US" dirty="0" smtClean="0">
                <a:latin typeface="Times New Roman" pitchFamily="18" charset="0"/>
              </a:rPr>
              <a:t>收到主体</a:t>
            </a:r>
            <a:r>
              <a:rPr lang="en-US" altLang="zh-CN" dirty="0" smtClean="0">
                <a:latin typeface="Times New Roman" pitchFamily="18" charset="0"/>
              </a:rPr>
              <a:t>B</a:t>
            </a:r>
            <a:r>
              <a:rPr lang="zh-CN" altLang="en-US" dirty="0" smtClean="0">
                <a:latin typeface="Times New Roman" pitchFamily="18" charset="0"/>
              </a:rPr>
              <a:t>的电子文挡时，无法向第三方证明此电子文档确实来源于</a:t>
            </a:r>
            <a:r>
              <a:rPr lang="en-US" altLang="zh-CN" dirty="0" smtClean="0">
                <a:latin typeface="Times New Roman" pitchFamily="18" charset="0"/>
              </a:rPr>
              <a:t>B</a:t>
            </a:r>
            <a:r>
              <a:rPr lang="zh-CN" altLang="en-US" dirty="0" smtClean="0">
                <a:latin typeface="Times New Roman" pitchFamily="18" charset="0"/>
              </a:rPr>
              <a:t>， </a:t>
            </a:r>
            <a:r>
              <a:rPr lang="zh-CN" altLang="en-US" dirty="0" smtClean="0">
                <a:solidFill>
                  <a:srgbClr val="0000FF"/>
                </a:solidFill>
                <a:latin typeface="Times New Roman" pitchFamily="18" charset="0"/>
              </a:rPr>
              <a:t>传统单钥加密算法无法实现抗抵赖的需求</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4.10.3 </a:t>
            </a:r>
            <a:r>
              <a:rPr lang="zh-CN" altLang="en-US" sz="2800" dirty="0" smtClean="0"/>
              <a:t>随机预言机模型下可证明安全的体制</a:t>
            </a:r>
            <a:endParaRPr lang="zh-CN" altLang="en-US" sz="2800"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200" dirty="0" smtClean="0">
                <a:latin typeface="Times New Roman" pitchFamily="18" charset="0"/>
                <a:sym typeface="Symbol" pitchFamily="18" charset="2"/>
              </a:rPr>
              <a:t>目前可证明安全体制的标准是能够抗</a:t>
            </a:r>
            <a:r>
              <a:rPr lang="en-US" altLang="zh-CN" sz="2200" dirty="0" smtClean="0">
                <a:latin typeface="Times New Roman" pitchFamily="18" charset="0"/>
                <a:sym typeface="Symbol" pitchFamily="18" charset="2"/>
              </a:rPr>
              <a:t>IND-CCA2</a:t>
            </a:r>
            <a:r>
              <a:rPr lang="zh-CN" altLang="en-US" sz="2200" dirty="0" smtClean="0">
                <a:latin typeface="Times New Roman" pitchFamily="18" charset="0"/>
                <a:sym typeface="Symbol" pitchFamily="18" charset="2"/>
              </a:rPr>
              <a:t>的体制</a:t>
            </a:r>
            <a:endParaRPr lang="en-US" altLang="zh-CN" sz="22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实际有效的体制使用消息完整性检验机制加强基本公钥算法来实现，这样使得攻击者通过修改密文来以一种可控的方式修改明文会有极大的困难</a:t>
            </a:r>
            <a:endParaRPr lang="en-US" altLang="zh-CN" sz="22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另一个很重要的方法</a:t>
            </a:r>
            <a:r>
              <a:rPr lang="zh-CN" altLang="en-US" sz="2200" dirty="0" smtClean="0">
                <a:latin typeface="Times New Roman" pitchFamily="18" charset="0"/>
                <a:sym typeface="Symbol" pitchFamily="18" charset="2"/>
              </a:rPr>
              <a:t>叫明文</a:t>
            </a:r>
            <a:r>
              <a:rPr lang="zh-CN" altLang="en-US" sz="2200" dirty="0" smtClean="0">
                <a:latin typeface="Times New Roman" pitchFamily="18" charset="0"/>
                <a:sym typeface="Symbol" pitchFamily="18" charset="2"/>
              </a:rPr>
              <a:t>随机化，如果输入明文分布随机，那么该函数就为隐藏明文信息提供了一个强保护，甚至是单比特级，比如概率加密体制。</a:t>
            </a:r>
            <a:endParaRPr lang="en-US" altLang="zh-CN" sz="22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那么将明文进行填充进行完整性验证，并且在填充中有一个随机输入值，这样的随机填充与</a:t>
            </a:r>
            <a:r>
              <a:rPr lang="en-US" altLang="zh-CN" sz="2200" dirty="0" smtClean="0">
                <a:latin typeface="Times New Roman" pitchFamily="18" charset="0"/>
                <a:sym typeface="Symbol" pitchFamily="18" charset="2"/>
              </a:rPr>
              <a:t>OWPT</a:t>
            </a:r>
            <a:r>
              <a:rPr lang="zh-CN" altLang="en-US" sz="2200" dirty="0" smtClean="0">
                <a:latin typeface="Times New Roman" pitchFamily="18" charset="0"/>
                <a:sym typeface="Symbol" pitchFamily="18" charset="2"/>
              </a:rPr>
              <a:t>进行组合可以得到强的安全算法。填充中往往需要使用杂凑函数</a:t>
            </a:r>
            <a:r>
              <a:rPr lang="en-US" altLang="zh-CN" sz="2200" dirty="0" smtClean="0">
                <a:latin typeface="Times New Roman" pitchFamily="18" charset="0"/>
                <a:sym typeface="Symbol" pitchFamily="18" charset="2"/>
              </a:rPr>
              <a:t>hash</a:t>
            </a:r>
            <a:r>
              <a:rPr lang="zh-CN" altLang="en-US" sz="2200" dirty="0" smtClean="0">
                <a:latin typeface="Times New Roman" pitchFamily="18" charset="0"/>
                <a:sym typeface="Symbol" pitchFamily="18" charset="2"/>
              </a:rPr>
              <a:t>，如</a:t>
            </a:r>
            <a:r>
              <a:rPr lang="en-US" altLang="zh-CN" sz="2200" dirty="0" smtClean="0">
                <a:latin typeface="Times New Roman" pitchFamily="18" charset="0"/>
                <a:sym typeface="Symbol" pitchFamily="18" charset="2"/>
              </a:rPr>
              <a:t>RSA-OAEP</a:t>
            </a:r>
          </a:p>
          <a:p>
            <a:pPr eaLnBrk="1" hangingPunct="1">
              <a:lnSpc>
                <a:spcPct val="100000"/>
              </a:lnSpc>
            </a:pPr>
            <a:r>
              <a:rPr lang="zh-CN" altLang="en-US" sz="2200" dirty="0" smtClean="0">
                <a:latin typeface="Times New Roman" pitchFamily="18" charset="0"/>
                <a:sym typeface="Symbol" pitchFamily="18" charset="2"/>
              </a:rPr>
              <a:t>有一类可证明安全的公钥密码体制的构造，其形式化的安全性证明基于一个非常有效的技术，随机预言机 </a:t>
            </a:r>
            <a:r>
              <a:rPr lang="en-US" altLang="zh-CN" sz="2200" dirty="0" smtClean="0">
                <a:latin typeface="Times New Roman" pitchFamily="18" charset="0"/>
                <a:sym typeface="Symbol" pitchFamily="18" charset="2"/>
              </a:rPr>
              <a:t>Random </a:t>
            </a:r>
            <a:r>
              <a:rPr lang="en-US" altLang="zh-CN" sz="2200" dirty="0" err="1" smtClean="0">
                <a:latin typeface="Times New Roman" pitchFamily="18" charset="0"/>
                <a:sym typeface="Symbol" pitchFamily="18" charset="2"/>
              </a:rPr>
              <a:t>Ocracle</a:t>
            </a:r>
            <a:r>
              <a:rPr lang="en-US" altLang="zh-CN" sz="2200" dirty="0" smtClean="0">
                <a:latin typeface="Times New Roman" pitchFamily="18" charset="0"/>
                <a:sym typeface="Symbol" pitchFamily="18" charset="2"/>
              </a:rPr>
              <a:t> Model</a:t>
            </a:r>
            <a:r>
              <a:rPr lang="zh-CN" altLang="en-US" sz="2200" dirty="0" smtClean="0">
                <a:latin typeface="Times New Roman" pitchFamily="18" charset="0"/>
                <a:sym typeface="Symbol" pitchFamily="18" charset="2"/>
              </a:rPr>
              <a:t>简称</a:t>
            </a:r>
            <a:r>
              <a:rPr lang="en-US" altLang="zh-CN" sz="2200" dirty="0" smtClean="0">
                <a:latin typeface="Times New Roman" pitchFamily="18" charset="0"/>
                <a:sym typeface="Symbol" pitchFamily="18" charset="2"/>
              </a:rPr>
              <a:t>ROM.</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4.10.3 </a:t>
            </a:r>
            <a:r>
              <a:rPr lang="zh-CN" altLang="en-US" sz="2800" dirty="0" smtClean="0"/>
              <a:t>随机预言机模型下可证明安全的体制</a:t>
            </a:r>
            <a:endParaRPr lang="zh-CN" altLang="en-US" sz="2800"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000" dirty="0" smtClean="0">
                <a:latin typeface="Times New Roman" pitchFamily="18" charset="0"/>
                <a:ea typeface="宋体" charset="-122"/>
                <a:sym typeface="Symbol" pitchFamily="18" charset="2"/>
              </a:rPr>
              <a:t>在</a:t>
            </a:r>
            <a:r>
              <a:rPr lang="en-US" altLang="zh-CN" sz="2000" dirty="0" smtClean="0">
                <a:latin typeface="Times New Roman" pitchFamily="18" charset="0"/>
                <a:ea typeface="宋体" charset="-122"/>
                <a:sym typeface="Symbol" pitchFamily="18" charset="2"/>
              </a:rPr>
              <a:t>ROM</a:t>
            </a:r>
            <a:r>
              <a:rPr lang="zh-CN" altLang="en-US" sz="2000" dirty="0" smtClean="0">
                <a:latin typeface="Times New Roman" pitchFamily="18" charset="0"/>
                <a:ea typeface="宋体" charset="-122"/>
                <a:sym typeface="Symbol" pitchFamily="18" charset="2"/>
              </a:rPr>
              <a:t>模型中密码体制安全性的证明是在假设所使用的杂凑函数是性能完全和随机函数一样，这种随机函数是在确定的输入下，其输出是均匀随机的</a:t>
            </a:r>
            <a:endParaRPr lang="en-US" altLang="zh-CN" sz="2000" dirty="0" smtClean="0">
              <a:latin typeface="Times New Roman" pitchFamily="18" charset="0"/>
              <a:ea typeface="宋体" charset="-122"/>
              <a:sym typeface="Symbol" pitchFamily="18" charset="2"/>
            </a:endParaRPr>
          </a:p>
          <a:p>
            <a:pPr lvl="1" eaLnBrk="1" hangingPunct="1">
              <a:lnSpc>
                <a:spcPct val="100000"/>
              </a:lnSpc>
            </a:pPr>
            <a:r>
              <a:rPr lang="zh-CN" altLang="en-US" sz="1800" dirty="0" smtClean="0">
                <a:latin typeface="Times New Roman" pitchFamily="18" charset="0"/>
                <a:ea typeface="宋体" charset="-122"/>
                <a:sym typeface="Symbol" pitchFamily="18" charset="2"/>
              </a:rPr>
              <a:t>杂凑函数有一个性质”对任一输入，其输出对概率分布与均匀分布在计算上是不可区分的”。若这一性质改为”对任一输入，其输出是均匀分布的”，这样的杂凑函数是理想的。若把杂凑函数看作这样一个假想的理想函数，就称为随机预言</a:t>
            </a:r>
            <a:r>
              <a:rPr lang="en-US" altLang="zh-CN" sz="1800" dirty="0" smtClean="0">
                <a:latin typeface="Times New Roman" pitchFamily="18" charset="0"/>
                <a:ea typeface="宋体" charset="-122"/>
                <a:sym typeface="Symbol" pitchFamily="18" charset="2"/>
              </a:rPr>
              <a:t>(Random oracle)</a:t>
            </a:r>
            <a:endParaRPr lang="en-US" altLang="zh-CN" sz="18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该模型下的经典方案是</a:t>
            </a:r>
            <a:r>
              <a:rPr lang="en-US" altLang="zh-CN" sz="2200" dirty="0" smtClean="0">
                <a:latin typeface="Times New Roman" pitchFamily="18" charset="0"/>
                <a:sym typeface="Symbol" pitchFamily="18" charset="2"/>
              </a:rPr>
              <a:t>RSA-OAEP</a:t>
            </a:r>
            <a:r>
              <a:rPr lang="zh-CN" altLang="en-US" sz="2200" dirty="0" smtClean="0">
                <a:latin typeface="Times New Roman" pitchFamily="18" charset="0"/>
                <a:sym typeface="Symbol" pitchFamily="18" charset="2"/>
              </a:rPr>
              <a:t>，</a:t>
            </a:r>
            <a:endParaRPr lang="en-US" altLang="zh-CN" sz="22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被国际工业标准组织接受为</a:t>
            </a:r>
            <a:r>
              <a:rPr lang="en-US" altLang="zh-CN" sz="2200" dirty="0" smtClean="0">
                <a:latin typeface="Times New Roman" pitchFamily="18" charset="0"/>
                <a:sym typeface="Symbol" pitchFamily="18" charset="2"/>
              </a:rPr>
              <a:t>RSA</a:t>
            </a:r>
            <a:r>
              <a:rPr lang="zh-CN" altLang="en-US" sz="2200" dirty="0" smtClean="0">
                <a:latin typeface="Times New Roman" pitchFamily="18" charset="0"/>
                <a:sym typeface="Symbol" pitchFamily="18" charset="2"/>
              </a:rPr>
              <a:t>加密标准，</a:t>
            </a:r>
            <a:r>
              <a:rPr lang="en-US" altLang="zh-CN" sz="2200" dirty="0" smtClean="0">
                <a:latin typeface="Times New Roman" pitchFamily="18" charset="0"/>
                <a:sym typeface="Symbol" pitchFamily="18" charset="2"/>
              </a:rPr>
              <a:t>PKCS#1</a:t>
            </a:r>
            <a:r>
              <a:rPr lang="zh-CN" altLang="en-US" sz="2200" dirty="0" smtClean="0">
                <a:latin typeface="Times New Roman" pitchFamily="18" charset="0"/>
                <a:sym typeface="Symbol" pitchFamily="18" charset="2"/>
              </a:rPr>
              <a:t>，</a:t>
            </a:r>
            <a:r>
              <a:rPr lang="en-US" altLang="zh-CN" sz="2200" dirty="0" smtClean="0">
                <a:latin typeface="Times New Roman" pitchFamily="18" charset="0"/>
                <a:sym typeface="Symbol" pitchFamily="18" charset="2"/>
              </a:rPr>
              <a:t>IEEE P1363</a:t>
            </a:r>
          </a:p>
          <a:p>
            <a:pPr marL="342900" lvl="2" indent="-342900" eaLnBrk="1" hangingPunct="1">
              <a:lnSpc>
                <a:spcPct val="100000"/>
              </a:lnSpc>
              <a:buClr>
                <a:schemeClr val="tx2"/>
              </a:buClr>
              <a:buFont typeface="Wingdings" pitchFamily="2" charset="2"/>
              <a:buChar char="Ü"/>
            </a:pPr>
            <a:r>
              <a:rPr lang="zh-CN" altLang="en-US" sz="2000" dirty="0" smtClean="0"/>
              <a:t>随机预言机假设有理想的随机函数存在，而对于实用方案则以</a:t>
            </a:r>
            <a:r>
              <a:rPr lang="en-US" altLang="zh-CN" sz="2000" dirty="0" smtClean="0"/>
              <a:t>hash</a:t>
            </a:r>
            <a:r>
              <a:rPr lang="zh-CN" altLang="en-US" sz="2000" dirty="0" smtClean="0"/>
              <a:t>函数来替代该随机函数，这可能使实际方案达不到可证明安全，因为</a:t>
            </a:r>
            <a:r>
              <a:rPr lang="en-US" altLang="zh-CN" sz="2000" dirty="0" smtClean="0"/>
              <a:t>hash</a:t>
            </a:r>
            <a:r>
              <a:rPr lang="zh-CN" altLang="en-US" sz="2000" dirty="0" smtClean="0"/>
              <a:t>函数的输出并不是随机的，只是计算上不可预测的，但这种思想设计出的方案实用性强</a:t>
            </a:r>
            <a:endParaRPr lang="en-US" altLang="zh-CN" sz="2000" dirty="0" smtClean="0"/>
          </a:p>
          <a:p>
            <a:pPr marL="342900" lvl="2" indent="-342900" eaLnBrk="1" hangingPunct="1">
              <a:lnSpc>
                <a:spcPct val="100000"/>
              </a:lnSpc>
              <a:buClr>
                <a:schemeClr val="tx2"/>
              </a:buClr>
              <a:buFont typeface="Wingdings" pitchFamily="2" charset="2"/>
              <a:buChar char="Ü"/>
            </a:pPr>
            <a:r>
              <a:rPr lang="zh-CN" altLang="en-US" sz="2000" dirty="0" smtClean="0"/>
              <a:t>在随机预言机模型中最强的安全性是明文可意识性</a:t>
            </a:r>
            <a:r>
              <a:rPr lang="en-US" altLang="zh-CN" sz="2000" dirty="0" smtClean="0"/>
              <a:t>PA</a:t>
            </a:r>
            <a:endParaRPr lang="en-US" altLang="zh-CN" sz="22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4.10.4 </a:t>
            </a:r>
            <a:r>
              <a:rPr lang="zh-CN" altLang="en-US" sz="2800" dirty="0" smtClean="0"/>
              <a:t>标准模型下可证明安全的体制</a:t>
            </a:r>
            <a:endParaRPr lang="zh-CN" altLang="en-US" sz="2800"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spcBef>
                <a:spcPts val="600"/>
              </a:spcBef>
            </a:pPr>
            <a:r>
              <a:rPr lang="zh-CN" altLang="en-US" sz="2200" dirty="0" smtClean="0">
                <a:latin typeface="Times New Roman" pitchFamily="18" charset="0"/>
                <a:sym typeface="Symbol" pitchFamily="18" charset="2"/>
              </a:rPr>
              <a:t>著名的</a:t>
            </a:r>
            <a:r>
              <a:rPr lang="en-US" altLang="zh-CN" sz="2200" dirty="0" smtClean="0">
                <a:latin typeface="Times New Roman" pitchFamily="18" charset="0"/>
                <a:sym typeface="Symbol" pitchFamily="18" charset="2"/>
              </a:rPr>
              <a:t>Cramer-</a:t>
            </a:r>
            <a:r>
              <a:rPr lang="en-US" altLang="zh-CN" sz="2200" dirty="0" err="1" smtClean="0">
                <a:latin typeface="Times New Roman" pitchFamily="18" charset="0"/>
                <a:sym typeface="Symbol" pitchFamily="18" charset="2"/>
              </a:rPr>
              <a:t>Shoup</a:t>
            </a:r>
            <a:r>
              <a:rPr lang="zh-CN" altLang="en-US" sz="2200" dirty="0" smtClean="0">
                <a:latin typeface="Times New Roman" pitchFamily="18" charset="0"/>
                <a:sym typeface="Symbol" pitchFamily="18" charset="2"/>
              </a:rPr>
              <a:t>公钥密码体制也是一个再标准模型下可证明安全的体制，满足</a:t>
            </a:r>
            <a:r>
              <a:rPr lang="en-US" altLang="zh-CN" sz="2200" dirty="0" smtClean="0">
                <a:latin typeface="Times New Roman" pitchFamily="18" charset="0"/>
                <a:sym typeface="Symbol" pitchFamily="18" charset="2"/>
              </a:rPr>
              <a:t>IND-CCA2</a:t>
            </a:r>
            <a:r>
              <a:rPr lang="zh-CN" altLang="en-US" sz="2200" dirty="0" smtClean="0">
                <a:latin typeface="Times New Roman" pitchFamily="18" charset="0"/>
                <a:sym typeface="Symbol" pitchFamily="18" charset="2"/>
              </a:rPr>
              <a:t>安全</a:t>
            </a:r>
            <a:endParaRPr lang="en-US" altLang="zh-CN" sz="2200" dirty="0" smtClean="0">
              <a:latin typeface="Times New Roman" pitchFamily="18" charset="0"/>
              <a:sym typeface="Symbol" pitchFamily="18" charset="2"/>
            </a:endParaRPr>
          </a:p>
          <a:p>
            <a:pPr eaLnBrk="1" hangingPunct="1">
              <a:lnSpc>
                <a:spcPct val="100000"/>
              </a:lnSpc>
              <a:spcBef>
                <a:spcPts val="600"/>
              </a:spcBef>
            </a:pPr>
            <a:r>
              <a:rPr lang="zh-CN" altLang="en-US" sz="2200" dirty="0" smtClean="0">
                <a:latin typeface="Times New Roman" pitchFamily="18" charset="0"/>
                <a:sym typeface="Symbol" pitchFamily="18" charset="2"/>
              </a:rPr>
              <a:t>可证明安全性的证明思路是所谓规约</a:t>
            </a:r>
            <a:endParaRPr lang="en-US" altLang="zh-CN" sz="2200" dirty="0" smtClean="0">
              <a:latin typeface="Times New Roman" pitchFamily="18" charset="0"/>
              <a:sym typeface="Symbol" pitchFamily="18" charset="2"/>
            </a:endParaRPr>
          </a:p>
          <a:p>
            <a:pPr lvl="1" eaLnBrk="1" hangingPunct="1">
              <a:lnSpc>
                <a:spcPct val="100000"/>
              </a:lnSpc>
              <a:spcBef>
                <a:spcPts val="600"/>
              </a:spcBef>
            </a:pPr>
            <a:r>
              <a:rPr lang="zh-CN" altLang="en-US" sz="1800" dirty="0" smtClean="0">
                <a:latin typeface="Times New Roman" pitchFamily="18" charset="0"/>
                <a:sym typeface="Symbol" pitchFamily="18" charset="2"/>
              </a:rPr>
              <a:t>即将对密码方案所谓的攻击“规约”到一个著名的困难问题</a:t>
            </a:r>
            <a:r>
              <a:rPr lang="en-US" altLang="zh-CN" sz="1800" dirty="0" smtClean="0">
                <a:latin typeface="Times New Roman" pitchFamily="18" charset="0"/>
                <a:sym typeface="Symbol" pitchFamily="18" charset="2"/>
              </a:rPr>
              <a:t>(</a:t>
            </a:r>
            <a:r>
              <a:rPr lang="zh-CN" altLang="en-US" sz="1800" dirty="0" smtClean="0">
                <a:latin typeface="Times New Roman" pitchFamily="18" charset="0"/>
                <a:sym typeface="Symbol" pitchFamily="18" charset="2"/>
              </a:rPr>
              <a:t>密码原型</a:t>
            </a:r>
            <a:r>
              <a:rPr lang="en-US" altLang="zh-CN" sz="1800" dirty="0" smtClean="0">
                <a:latin typeface="Times New Roman" pitchFamily="18" charset="0"/>
                <a:sym typeface="Symbol" pitchFamily="18" charset="2"/>
              </a:rPr>
              <a:t>)</a:t>
            </a:r>
            <a:r>
              <a:rPr lang="zh-CN" altLang="en-US" sz="1800" dirty="0" smtClean="0">
                <a:latin typeface="Times New Roman" pitchFamily="18" charset="0"/>
                <a:sym typeface="Symbol" pitchFamily="18" charset="2"/>
              </a:rPr>
              <a:t>的解</a:t>
            </a:r>
            <a:r>
              <a:rPr lang="en-US" altLang="zh-CN" sz="1800" dirty="0" smtClean="0">
                <a:latin typeface="Times New Roman" pitchFamily="18" charset="0"/>
                <a:sym typeface="Symbol" pitchFamily="18" charset="2"/>
              </a:rPr>
              <a:t>(</a:t>
            </a:r>
            <a:r>
              <a:rPr lang="zh-CN" altLang="en-US" sz="1800" dirty="0" smtClean="0">
                <a:latin typeface="Times New Roman" pitchFamily="18" charset="0"/>
                <a:sym typeface="Symbol" pitchFamily="18" charset="2"/>
              </a:rPr>
              <a:t>即利用所谓攻击成功者，把它当做一个黑盒，解决著名的困难问题</a:t>
            </a:r>
            <a:r>
              <a:rPr lang="en-US" altLang="zh-CN" sz="1800" dirty="0" smtClean="0">
                <a:latin typeface="Times New Roman" pitchFamily="18" charset="0"/>
                <a:sym typeface="Symbol" pitchFamily="18" charset="2"/>
              </a:rPr>
              <a:t>)</a:t>
            </a:r>
            <a:r>
              <a:rPr lang="zh-CN" altLang="en-US" sz="1800" dirty="0" smtClean="0">
                <a:latin typeface="Times New Roman" pitchFamily="18" charset="0"/>
                <a:sym typeface="Symbol" pitchFamily="18" charset="2"/>
              </a:rPr>
              <a:t>。</a:t>
            </a:r>
            <a:endParaRPr lang="en-US" altLang="zh-CN" sz="1800" dirty="0" smtClean="0">
              <a:latin typeface="Times New Roman" pitchFamily="18" charset="0"/>
              <a:sym typeface="Symbol" pitchFamily="18" charset="2"/>
            </a:endParaRPr>
          </a:p>
          <a:p>
            <a:pPr lvl="1" eaLnBrk="1" hangingPunct="1">
              <a:lnSpc>
                <a:spcPct val="100000"/>
              </a:lnSpc>
              <a:spcBef>
                <a:spcPts val="600"/>
              </a:spcBef>
            </a:pPr>
            <a:r>
              <a:rPr lang="zh-CN" altLang="en-US" sz="1800" dirty="0" smtClean="0">
                <a:latin typeface="Times New Roman" pitchFamily="18" charset="0"/>
                <a:sym typeface="Symbol" pitchFamily="18" charset="2"/>
              </a:rPr>
              <a:t>如果对于公钥密码体制，安全性的形式化证明只依赖于所基于的</a:t>
            </a:r>
            <a:r>
              <a:rPr lang="en-US" altLang="zh-CN" sz="1800" dirty="0" smtClean="0">
                <a:latin typeface="Times New Roman" pitchFamily="18" charset="0"/>
                <a:sym typeface="Symbol" pitchFamily="18" charset="2"/>
              </a:rPr>
              <a:t>OWTP</a:t>
            </a:r>
            <a:r>
              <a:rPr lang="zh-CN" altLang="en-US" sz="1800" dirty="0" smtClean="0">
                <a:latin typeface="Times New Roman" pitchFamily="18" charset="0"/>
                <a:sym typeface="Symbol" pitchFamily="18" charset="2"/>
              </a:rPr>
              <a:t>的困难性，那么该证明就称为是在标准困难性假设下的证明，称为标准模型，</a:t>
            </a:r>
            <a:r>
              <a:rPr lang="en-US" altLang="zh-CN" sz="1800" dirty="0" smtClean="0">
                <a:latin typeface="Times New Roman" pitchFamily="18" charset="0"/>
                <a:sym typeface="Symbol" pitchFamily="18" charset="2"/>
              </a:rPr>
              <a:t>Standard Model</a:t>
            </a:r>
          </a:p>
          <a:p>
            <a:pPr eaLnBrk="1" hangingPunct="1">
              <a:lnSpc>
                <a:spcPct val="100000"/>
              </a:lnSpc>
              <a:spcBef>
                <a:spcPts val="600"/>
              </a:spcBef>
            </a:pPr>
            <a:r>
              <a:rPr lang="en-US" altLang="zh-CN" sz="2200" dirty="0" smtClean="0">
                <a:latin typeface="Times New Roman" pitchFamily="18" charset="0"/>
                <a:sym typeface="Symbol" pitchFamily="18" charset="2"/>
              </a:rPr>
              <a:t>Cramer-</a:t>
            </a:r>
            <a:r>
              <a:rPr lang="en-US" altLang="zh-CN" sz="2200" dirty="0" err="1" smtClean="0">
                <a:latin typeface="Times New Roman" pitchFamily="18" charset="0"/>
                <a:sym typeface="Symbol" pitchFamily="18" charset="2"/>
              </a:rPr>
              <a:t>Shoup</a:t>
            </a:r>
            <a:r>
              <a:rPr lang="zh-CN" altLang="en-US" sz="2200" dirty="0" smtClean="0">
                <a:latin typeface="Times New Roman" pitchFamily="18" charset="0"/>
                <a:sym typeface="Symbol" pitchFamily="18" charset="2"/>
              </a:rPr>
              <a:t>体制</a:t>
            </a:r>
            <a:endParaRPr lang="en-US" altLang="zh-CN" sz="2200" dirty="0" smtClean="0">
              <a:latin typeface="Times New Roman" pitchFamily="18" charset="0"/>
              <a:sym typeface="Symbol" pitchFamily="18" charset="2"/>
            </a:endParaRPr>
          </a:p>
          <a:p>
            <a:pPr lvl="1" eaLnBrk="1" hangingPunct="1">
              <a:lnSpc>
                <a:spcPct val="100000"/>
              </a:lnSpc>
              <a:spcBef>
                <a:spcPts val="600"/>
              </a:spcBef>
            </a:pPr>
            <a:r>
              <a:rPr lang="zh-CN" altLang="en-US" sz="1800" dirty="0" smtClean="0">
                <a:latin typeface="Times New Roman" pitchFamily="18" charset="0"/>
                <a:sym typeface="Symbol" pitchFamily="18" charset="2"/>
              </a:rPr>
              <a:t>假设</a:t>
            </a:r>
            <a:r>
              <a:rPr lang="en-US" altLang="zh-CN" sz="1800" dirty="0" smtClean="0">
                <a:latin typeface="Times New Roman" pitchFamily="18" charset="0"/>
                <a:sym typeface="Symbol" pitchFamily="18" charset="2"/>
              </a:rPr>
              <a:t>G</a:t>
            </a:r>
            <a:r>
              <a:rPr lang="zh-CN" altLang="en-US" sz="1800" dirty="0" smtClean="0">
                <a:latin typeface="Times New Roman" pitchFamily="18" charset="0"/>
                <a:sym typeface="Symbol" pitchFamily="18" charset="2"/>
              </a:rPr>
              <a:t>是一个具有大素数阶</a:t>
            </a:r>
            <a:r>
              <a:rPr lang="en-US" altLang="zh-CN" sz="1800" dirty="0" smtClean="0">
                <a:latin typeface="Times New Roman" pitchFamily="18" charset="0"/>
                <a:sym typeface="Symbol" pitchFamily="18" charset="2"/>
              </a:rPr>
              <a:t>q</a:t>
            </a:r>
            <a:r>
              <a:rPr lang="zh-CN" altLang="en-US" sz="1800" dirty="0" smtClean="0">
                <a:latin typeface="Times New Roman" pitchFamily="18" charset="0"/>
                <a:sym typeface="Symbol" pitchFamily="18" charset="2"/>
              </a:rPr>
              <a:t>的</a:t>
            </a:r>
            <a:r>
              <a:rPr lang="en-US" altLang="zh-CN" sz="1800" dirty="0" smtClean="0">
                <a:latin typeface="Times New Roman" pitchFamily="18" charset="0"/>
                <a:sym typeface="Symbol" pitchFamily="18" charset="2"/>
              </a:rPr>
              <a:t>Abel</a:t>
            </a:r>
            <a:r>
              <a:rPr lang="zh-CN" altLang="en-US" sz="1800" dirty="0" smtClean="0">
                <a:latin typeface="Times New Roman" pitchFamily="18" charset="0"/>
                <a:sym typeface="Symbol" pitchFamily="18" charset="2"/>
              </a:rPr>
              <a:t>群，明文空间是</a:t>
            </a:r>
            <a:r>
              <a:rPr lang="en-US" altLang="zh-CN" sz="1800" dirty="0" smtClean="0">
                <a:latin typeface="Times New Roman" pitchFamily="18" charset="0"/>
                <a:sym typeface="Symbol" pitchFamily="18" charset="2"/>
              </a:rPr>
              <a:t>G</a:t>
            </a:r>
          </a:p>
          <a:p>
            <a:pPr lvl="1" eaLnBrk="1" hangingPunct="1">
              <a:lnSpc>
                <a:spcPct val="100000"/>
              </a:lnSpc>
              <a:spcBef>
                <a:spcPts val="600"/>
              </a:spcBef>
            </a:pPr>
            <a:r>
              <a:rPr lang="zh-CN" altLang="en-US" sz="1800" dirty="0" smtClean="0">
                <a:latin typeface="Times New Roman" pitchFamily="18" charset="0"/>
                <a:sym typeface="Symbol" pitchFamily="18" charset="2"/>
              </a:rPr>
              <a:t>密钥产生：</a:t>
            </a:r>
            <a:endParaRPr lang="en-US" altLang="zh-CN" sz="1800" dirty="0" smtClean="0">
              <a:latin typeface="Times New Roman" pitchFamily="18" charset="0"/>
              <a:sym typeface="Symbol" pitchFamily="18" charset="2"/>
            </a:endParaRPr>
          </a:p>
          <a:p>
            <a:pPr lvl="2" eaLnBrk="1" hangingPunct="1">
              <a:lnSpc>
                <a:spcPct val="100000"/>
              </a:lnSpc>
              <a:spcBef>
                <a:spcPts val="600"/>
              </a:spcBef>
            </a:pPr>
            <a:r>
              <a:rPr lang="zh-CN" altLang="en-US" sz="1800" dirty="0" smtClean="0">
                <a:latin typeface="Times New Roman" pitchFamily="18" charset="0"/>
                <a:sym typeface="Symbol" pitchFamily="18" charset="2"/>
              </a:rPr>
              <a:t>选择两个随机元</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2</a:t>
            </a:r>
            <a:r>
              <a:rPr lang="en-US" altLang="zh-CN" sz="1800" dirty="0" smtClean="0">
                <a:latin typeface="Times New Roman" pitchFamily="18" charset="0"/>
                <a:sym typeface="Symbol" pitchFamily="18" charset="2"/>
              </a:rPr>
              <a:t>,</a:t>
            </a:r>
            <a:r>
              <a:rPr lang="en-US" altLang="zh-CN" sz="1800" dirty="0" smtClean="0">
                <a:latin typeface="Times New Roman" pitchFamily="18" charset="0"/>
                <a:sym typeface="Symbol"/>
              </a:rPr>
              <a:t></a:t>
            </a:r>
            <a:r>
              <a:rPr lang="en-US" altLang="zh-CN" sz="1800" baseline="-25000" dirty="0" smtClean="0">
                <a:latin typeface="Times New Roman" pitchFamily="18" charset="0"/>
                <a:sym typeface="Symbol"/>
              </a:rPr>
              <a:t>U</a:t>
            </a:r>
            <a:r>
              <a:rPr lang="en-US" altLang="zh-CN" sz="1800" dirty="0" smtClean="0">
                <a:latin typeface="Times New Roman" pitchFamily="18" charset="0"/>
                <a:sym typeface="Symbol"/>
              </a:rPr>
              <a:t>G;</a:t>
            </a:r>
          </a:p>
          <a:p>
            <a:pPr lvl="2" eaLnBrk="1" hangingPunct="1">
              <a:lnSpc>
                <a:spcPct val="100000"/>
              </a:lnSpc>
              <a:spcBef>
                <a:spcPts val="600"/>
              </a:spcBef>
            </a:pPr>
            <a:r>
              <a:rPr lang="zh-CN" altLang="en-US" sz="1800" dirty="0" smtClean="0">
                <a:latin typeface="Times New Roman" pitchFamily="18" charset="0"/>
                <a:sym typeface="Symbol"/>
              </a:rPr>
              <a:t>选择五个随机数</a:t>
            </a:r>
            <a:r>
              <a:rPr lang="en-US" altLang="zh-CN" sz="1800" i="1" dirty="0" smtClean="0">
                <a:latin typeface="Times New Roman" pitchFamily="18" charset="0"/>
                <a:sym typeface="Symbol"/>
              </a:rPr>
              <a:t>x</a:t>
            </a:r>
            <a:r>
              <a:rPr lang="en-US" altLang="zh-CN" sz="1800" baseline="-25000" dirty="0" smtClean="0">
                <a:latin typeface="Times New Roman" pitchFamily="18" charset="0"/>
                <a:sym typeface="Symbol"/>
              </a:rPr>
              <a:t>1</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x</a:t>
            </a:r>
            <a:r>
              <a:rPr lang="en-US" altLang="zh-CN" sz="1800" baseline="-25000" dirty="0" smtClean="0">
                <a:latin typeface="Times New Roman" pitchFamily="18" charset="0"/>
                <a:sym typeface="Symbol"/>
              </a:rPr>
              <a:t>2</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y</a:t>
            </a:r>
            <a:r>
              <a:rPr lang="en-US" altLang="zh-CN" sz="1800" baseline="-25000" dirty="0" smtClean="0">
                <a:latin typeface="Times New Roman" pitchFamily="18" charset="0"/>
                <a:sym typeface="Symbol"/>
              </a:rPr>
              <a:t>1</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y</a:t>
            </a:r>
            <a:r>
              <a:rPr lang="en-US" altLang="zh-CN" sz="1800" baseline="-25000" dirty="0" smtClean="0">
                <a:latin typeface="Times New Roman" pitchFamily="18" charset="0"/>
                <a:sym typeface="Symbol"/>
              </a:rPr>
              <a:t>2</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z</a:t>
            </a:r>
            <a:r>
              <a:rPr lang="en-US" altLang="zh-CN" sz="1800" dirty="0" smtClean="0">
                <a:latin typeface="Times New Roman" pitchFamily="18" charset="0"/>
                <a:sym typeface="Symbol"/>
              </a:rPr>
              <a:t> </a:t>
            </a:r>
            <a:r>
              <a:rPr lang="en-US" altLang="zh-CN" sz="1800" baseline="-25000" dirty="0" smtClean="0">
                <a:latin typeface="Times New Roman" pitchFamily="18" charset="0"/>
                <a:sym typeface="Symbol"/>
              </a:rPr>
              <a:t>U</a:t>
            </a:r>
            <a:r>
              <a:rPr lang="en-US" altLang="zh-CN" sz="1800" dirty="0" smtClean="0">
                <a:latin typeface="Times New Roman" pitchFamily="18" charset="0"/>
                <a:sym typeface="Symbol"/>
              </a:rPr>
              <a:t>[0,q)</a:t>
            </a:r>
          </a:p>
          <a:p>
            <a:pPr lvl="2" eaLnBrk="1" hangingPunct="1">
              <a:lnSpc>
                <a:spcPct val="100000"/>
              </a:lnSpc>
              <a:spcBef>
                <a:spcPts val="600"/>
              </a:spcBef>
            </a:pPr>
            <a:r>
              <a:rPr lang="zh-CN" altLang="en-US" sz="1800" dirty="0" smtClean="0">
                <a:latin typeface="Times New Roman" pitchFamily="18" charset="0"/>
                <a:sym typeface="Symbol" pitchFamily="18" charset="2"/>
              </a:rPr>
              <a:t>计算</a:t>
            </a:r>
            <a:r>
              <a:rPr lang="en-US" altLang="zh-CN" sz="1800" i="1" dirty="0" smtClean="0">
                <a:latin typeface="Times New Roman" pitchFamily="18" charset="0"/>
                <a:sym typeface="Symbol" pitchFamily="18" charset="2"/>
              </a:rPr>
              <a:t>c</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1</a:t>
            </a:r>
            <a:r>
              <a:rPr lang="en-US" altLang="zh-CN" sz="1800" i="1" baseline="30000" dirty="0" smtClean="0">
                <a:latin typeface="Times New Roman" pitchFamily="18" charset="0"/>
                <a:sym typeface="Symbol" pitchFamily="18" charset="2"/>
              </a:rPr>
              <a:t>x</a:t>
            </a:r>
            <a:r>
              <a:rPr lang="en-US" altLang="zh-CN" sz="1000" baseline="30000" dirty="0" smtClean="0">
                <a:latin typeface="Times New Roman" pitchFamily="18" charset="0"/>
                <a:sym typeface="Symbol" pitchFamily="18" charset="2"/>
              </a:rPr>
              <a:t>1</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2</a:t>
            </a:r>
            <a:r>
              <a:rPr lang="en-US" altLang="zh-CN" sz="1800" i="1" baseline="30000" dirty="0" smtClean="0">
                <a:latin typeface="Times New Roman" pitchFamily="18" charset="0"/>
                <a:sym typeface="Symbol" pitchFamily="18" charset="2"/>
              </a:rPr>
              <a:t>x</a:t>
            </a:r>
            <a:r>
              <a:rPr lang="en-US" altLang="zh-CN" sz="1000" baseline="30000" dirty="0" smtClean="0">
                <a:latin typeface="Times New Roman" pitchFamily="18" charset="0"/>
                <a:sym typeface="Symbol" pitchFamily="18" charset="2"/>
              </a:rPr>
              <a:t>2</a:t>
            </a:r>
            <a:r>
              <a:rPr lang="zh-CN" altLang="en-US"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 d</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1</a:t>
            </a:r>
            <a:r>
              <a:rPr lang="en-US" altLang="zh-CN" sz="1800" i="1" baseline="30000" dirty="0" smtClean="0">
                <a:latin typeface="Times New Roman" pitchFamily="18" charset="0"/>
                <a:sym typeface="Symbol" pitchFamily="18" charset="2"/>
              </a:rPr>
              <a:t>y</a:t>
            </a:r>
            <a:r>
              <a:rPr lang="en-US" altLang="zh-CN" sz="1000" baseline="30000" dirty="0" smtClean="0">
                <a:latin typeface="Times New Roman" pitchFamily="18" charset="0"/>
                <a:sym typeface="Symbol" pitchFamily="18" charset="2"/>
              </a:rPr>
              <a:t>1</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2</a:t>
            </a:r>
            <a:r>
              <a:rPr lang="en-US" altLang="zh-CN" sz="1800" i="1" baseline="30000" dirty="0" smtClean="0">
                <a:latin typeface="Times New Roman" pitchFamily="18" charset="0"/>
                <a:sym typeface="Symbol" pitchFamily="18" charset="2"/>
              </a:rPr>
              <a:t>y</a:t>
            </a:r>
            <a:r>
              <a:rPr lang="en-US" altLang="zh-CN" sz="1000" baseline="30000" dirty="0" smtClean="0">
                <a:latin typeface="Times New Roman" pitchFamily="18" charset="0"/>
                <a:sym typeface="Symbol" pitchFamily="18" charset="2"/>
              </a:rPr>
              <a:t>2</a:t>
            </a:r>
            <a:r>
              <a:rPr lang="zh-CN" altLang="en-US"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 h</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1</a:t>
            </a:r>
            <a:r>
              <a:rPr lang="en-US" altLang="zh-CN" sz="1800" i="1" baseline="30000" dirty="0" smtClean="0">
                <a:latin typeface="Times New Roman" pitchFamily="18" charset="0"/>
                <a:sym typeface="Symbol" pitchFamily="18" charset="2"/>
              </a:rPr>
              <a:t>z</a:t>
            </a:r>
            <a:r>
              <a:rPr lang="zh-CN" altLang="en-US" sz="1800" dirty="0" smtClean="0">
                <a:latin typeface="Times New Roman" pitchFamily="18" charset="0"/>
                <a:sym typeface="Symbol" pitchFamily="18" charset="2"/>
              </a:rPr>
              <a:t>，</a:t>
            </a:r>
            <a:endParaRPr lang="en-US" altLang="zh-CN" sz="1800" dirty="0" smtClean="0">
              <a:latin typeface="Times New Roman" pitchFamily="18" charset="0"/>
              <a:sym typeface="Symbol" pitchFamily="18" charset="2"/>
            </a:endParaRPr>
          </a:p>
          <a:p>
            <a:pPr lvl="2" eaLnBrk="1" hangingPunct="1">
              <a:lnSpc>
                <a:spcPct val="100000"/>
              </a:lnSpc>
              <a:spcBef>
                <a:spcPts val="600"/>
              </a:spcBef>
            </a:pPr>
            <a:r>
              <a:rPr lang="zh-CN" altLang="en-US" sz="1800" dirty="0" smtClean="0">
                <a:latin typeface="Times New Roman" pitchFamily="18" charset="0"/>
                <a:sym typeface="Symbol" pitchFamily="18" charset="2"/>
              </a:rPr>
              <a:t>选择一个密码学杂凑函数</a:t>
            </a:r>
            <a:r>
              <a:rPr lang="en-US" altLang="zh-CN" sz="1800" dirty="0" smtClean="0">
                <a:latin typeface="Times New Roman" pitchFamily="18" charset="0"/>
                <a:sym typeface="Symbol" pitchFamily="18" charset="2"/>
              </a:rPr>
              <a:t>H:G</a:t>
            </a:r>
            <a:r>
              <a:rPr lang="en-US" altLang="zh-CN" sz="1800" baseline="30000" dirty="0" smtClean="0">
                <a:latin typeface="Times New Roman" pitchFamily="18" charset="0"/>
                <a:sym typeface="Symbol" pitchFamily="18" charset="2"/>
              </a:rPr>
              <a:t>3</a:t>
            </a:r>
            <a:r>
              <a:rPr lang="en-US" altLang="zh-CN" sz="1800" dirty="0" smtClean="0">
                <a:latin typeface="Times New Roman" pitchFamily="18" charset="0"/>
                <a:sym typeface="Symbol" pitchFamily="18" charset="2"/>
              </a:rPr>
              <a:t>-&gt;</a:t>
            </a:r>
            <a:r>
              <a:rPr lang="en-US" altLang="zh-CN" sz="1800" dirty="0" smtClean="0">
                <a:latin typeface="Times New Roman" pitchFamily="18" charset="0"/>
                <a:sym typeface="Symbol"/>
              </a:rPr>
              <a:t>[0,q)</a:t>
            </a:r>
          </a:p>
          <a:p>
            <a:pPr lvl="2" eaLnBrk="1" hangingPunct="1">
              <a:lnSpc>
                <a:spcPct val="100000"/>
              </a:lnSpc>
              <a:spcBef>
                <a:spcPts val="600"/>
              </a:spcBef>
            </a:pPr>
            <a:r>
              <a:rPr lang="zh-CN" altLang="en-US" sz="1800" dirty="0" smtClean="0">
                <a:latin typeface="Times New Roman" pitchFamily="18" charset="0"/>
                <a:sym typeface="Symbol"/>
              </a:rPr>
              <a:t>公钥：</a:t>
            </a:r>
            <a:r>
              <a:rPr lang="en-US" altLang="zh-CN" sz="1800" dirty="0" smtClean="0">
                <a:latin typeface="Times New Roman" pitchFamily="18" charset="0"/>
                <a:sym typeface="Symbol"/>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1</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g</a:t>
            </a:r>
            <a:r>
              <a:rPr lang="en-US" altLang="zh-CN" sz="1800" baseline="-25000" dirty="0" smtClean="0">
                <a:latin typeface="Times New Roman" pitchFamily="18" charset="0"/>
                <a:sym typeface="Symbol" pitchFamily="18" charset="2"/>
              </a:rPr>
              <a:t>2</a:t>
            </a:r>
            <a:r>
              <a:rPr lang="en-US" altLang="zh-CN" sz="1800" dirty="0" smtClean="0">
                <a:latin typeface="Times New Roman" pitchFamily="18" charset="0"/>
                <a:sym typeface="Symbol" pitchFamily="18" charset="2"/>
              </a:rPr>
              <a:t>,c,d,h,H)</a:t>
            </a:r>
            <a:r>
              <a:rPr lang="zh-CN" altLang="en-US" sz="1800" dirty="0" smtClean="0">
                <a:latin typeface="Times New Roman" pitchFamily="18" charset="0"/>
                <a:sym typeface="Symbol" pitchFamily="18" charset="2"/>
              </a:rPr>
              <a:t>；私钥</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a:rPr>
              <a:t>x</a:t>
            </a:r>
            <a:r>
              <a:rPr lang="en-US" altLang="zh-CN" sz="1800" baseline="-25000" dirty="0" smtClean="0">
                <a:latin typeface="Times New Roman" pitchFamily="18" charset="0"/>
                <a:sym typeface="Symbol"/>
              </a:rPr>
              <a:t>1</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x</a:t>
            </a:r>
            <a:r>
              <a:rPr lang="en-US" altLang="zh-CN" sz="1800" baseline="-25000" dirty="0" smtClean="0">
                <a:latin typeface="Times New Roman" pitchFamily="18" charset="0"/>
                <a:sym typeface="Symbol"/>
              </a:rPr>
              <a:t>2</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y</a:t>
            </a:r>
            <a:r>
              <a:rPr lang="en-US" altLang="zh-CN" sz="1800" baseline="-25000" dirty="0" smtClean="0">
                <a:latin typeface="Times New Roman" pitchFamily="18" charset="0"/>
                <a:sym typeface="Symbol"/>
              </a:rPr>
              <a:t>1</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y</a:t>
            </a:r>
            <a:r>
              <a:rPr lang="en-US" altLang="zh-CN" sz="1800" baseline="-25000" dirty="0" smtClean="0">
                <a:latin typeface="Times New Roman" pitchFamily="18" charset="0"/>
                <a:sym typeface="Symbol"/>
              </a:rPr>
              <a:t>2</a:t>
            </a:r>
            <a:r>
              <a:rPr lang="zh-CN" altLang="en-US" sz="1800" dirty="0" smtClean="0">
                <a:latin typeface="Times New Roman" pitchFamily="18" charset="0"/>
                <a:sym typeface="Symbol"/>
              </a:rPr>
              <a:t>，</a:t>
            </a:r>
            <a:r>
              <a:rPr lang="en-US" altLang="zh-CN" sz="1800" i="1" dirty="0" smtClean="0">
                <a:latin typeface="Times New Roman" pitchFamily="18" charset="0"/>
                <a:sym typeface="Symbol"/>
              </a:rPr>
              <a:t>z</a:t>
            </a:r>
            <a:r>
              <a:rPr lang="en-US" altLang="zh-CN" sz="1800" dirty="0" smtClean="0">
                <a:latin typeface="Times New Roman" pitchFamily="18" charset="0"/>
                <a:sym typeface="Symbol"/>
              </a:rPr>
              <a:t> </a:t>
            </a:r>
            <a:r>
              <a:rPr lang="en-US" altLang="zh-CN" sz="1800" dirty="0" smtClean="0">
                <a:latin typeface="Times New Roman" pitchFamily="18" charset="0"/>
                <a:sym typeface="Symbol" pitchFamily="18" charset="2"/>
              </a:rPr>
              <a:t>)</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4.10.4 </a:t>
            </a:r>
            <a:r>
              <a:rPr lang="zh-CN" altLang="en-US" sz="2800" dirty="0" smtClean="0"/>
              <a:t>标准模型下可证明安全的体制</a:t>
            </a:r>
            <a:endParaRPr lang="zh-CN" altLang="en-US" sz="2800"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spcBef>
                <a:spcPts val="600"/>
              </a:spcBef>
            </a:pPr>
            <a:r>
              <a:rPr lang="zh-CN" altLang="en-US" sz="2000" dirty="0" smtClean="0">
                <a:latin typeface="Times New Roman" pitchFamily="18" charset="0"/>
                <a:sym typeface="Symbol" pitchFamily="18" charset="2"/>
              </a:rPr>
              <a:t>加密</a:t>
            </a:r>
            <a:endParaRPr lang="en-US" altLang="zh-CN" sz="2000" dirty="0" smtClean="0">
              <a:latin typeface="Times New Roman" pitchFamily="18" charset="0"/>
              <a:sym typeface="Symbol" pitchFamily="18" charset="2"/>
            </a:endParaRPr>
          </a:p>
          <a:p>
            <a:pPr lvl="1" eaLnBrk="1" hangingPunct="1">
              <a:lnSpc>
                <a:spcPct val="100000"/>
              </a:lnSpc>
              <a:spcBef>
                <a:spcPts val="600"/>
              </a:spcBef>
            </a:pPr>
            <a:r>
              <a:rPr lang="zh-CN" altLang="en-US" sz="2000" dirty="0" smtClean="0">
                <a:latin typeface="Times New Roman" pitchFamily="18" charset="0"/>
                <a:sym typeface="Symbol" pitchFamily="18" charset="2"/>
              </a:rPr>
              <a:t>对于明文消息</a:t>
            </a:r>
            <a:r>
              <a:rPr lang="en-US" altLang="zh-CN" sz="2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，发送者</a:t>
            </a:r>
            <a:r>
              <a:rPr lang="en-US" altLang="zh-CN" sz="2000" dirty="0" smtClean="0">
                <a:latin typeface="Times New Roman" pitchFamily="18" charset="0"/>
                <a:sym typeface="Symbol" pitchFamily="18" charset="2"/>
              </a:rPr>
              <a:t>Bob</a:t>
            </a:r>
            <a:r>
              <a:rPr lang="zh-CN" altLang="en-US" sz="2000" dirty="0" smtClean="0">
                <a:latin typeface="Times New Roman" pitchFamily="18" charset="0"/>
                <a:sym typeface="Symbol" pitchFamily="18" charset="2"/>
              </a:rPr>
              <a:t>选择一个随机数</a:t>
            </a:r>
            <a:r>
              <a:rPr lang="en-US" altLang="zh-CN" sz="2000" dirty="0" smtClean="0">
                <a:latin typeface="Times New Roman" pitchFamily="18" charset="0"/>
                <a:sym typeface="Symbol" pitchFamily="18" charset="2"/>
              </a:rPr>
              <a:t>r</a:t>
            </a:r>
            <a:r>
              <a:rPr lang="en-US" altLang="zh-CN" sz="2000" dirty="0" smtClean="0">
                <a:latin typeface="Times New Roman" pitchFamily="18" charset="0"/>
                <a:sym typeface="Symbol"/>
              </a:rPr>
              <a:t> </a:t>
            </a:r>
            <a:r>
              <a:rPr lang="en-US" altLang="zh-CN" sz="2000" baseline="-25000" dirty="0" smtClean="0">
                <a:latin typeface="Times New Roman" pitchFamily="18" charset="0"/>
                <a:sym typeface="Symbol"/>
              </a:rPr>
              <a:t>U</a:t>
            </a:r>
            <a:r>
              <a:rPr lang="en-US" altLang="zh-CN" sz="2000" dirty="0" smtClean="0">
                <a:latin typeface="Times New Roman" pitchFamily="18" charset="0"/>
                <a:sym typeface="Symbol"/>
              </a:rPr>
              <a:t>[0,q)</a:t>
            </a:r>
            <a:r>
              <a:rPr lang="zh-CN" altLang="en-US" sz="2000" dirty="0" smtClean="0">
                <a:latin typeface="Times New Roman" pitchFamily="18" charset="0"/>
                <a:sym typeface="Symbol"/>
              </a:rPr>
              <a:t>，并计算</a:t>
            </a:r>
            <a:endParaRPr lang="en-US" altLang="zh-CN" sz="2000" dirty="0" smtClean="0">
              <a:latin typeface="Times New Roman" pitchFamily="18" charset="0"/>
              <a:sym typeface="Symbol"/>
            </a:endParaRPr>
          </a:p>
          <a:p>
            <a:pPr lvl="1" eaLnBrk="1" hangingPunct="1">
              <a:lnSpc>
                <a:spcPct val="100000"/>
              </a:lnSpc>
              <a:spcBef>
                <a:spcPts val="600"/>
              </a:spcBef>
            </a:pP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g</a:t>
            </a:r>
            <a:r>
              <a:rPr lang="en-US" altLang="zh-CN" sz="2000" baseline="-25000" dirty="0" smtClean="0">
                <a:latin typeface="Times New Roman" pitchFamily="18" charset="0"/>
                <a:sym typeface="Symbol" pitchFamily="18" charset="2"/>
              </a:rPr>
              <a:t>1</a:t>
            </a:r>
            <a:r>
              <a:rPr lang="en-US" altLang="zh-CN" sz="2000" i="1" baseline="30000" dirty="0" smtClean="0">
                <a:latin typeface="Times New Roman" pitchFamily="18" charset="0"/>
                <a:sym typeface="Symbol" pitchFamily="18" charset="2"/>
              </a:rPr>
              <a:t>r</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 u</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g</a:t>
            </a:r>
            <a:r>
              <a:rPr lang="en-US" altLang="zh-CN" sz="2000" baseline="-25000" dirty="0" smtClean="0">
                <a:latin typeface="Times New Roman" pitchFamily="18" charset="0"/>
                <a:sym typeface="Symbol" pitchFamily="18" charset="2"/>
              </a:rPr>
              <a:t>2</a:t>
            </a:r>
            <a:r>
              <a:rPr lang="en-US" altLang="zh-CN" sz="2000" i="1" baseline="30000" dirty="0" smtClean="0">
                <a:latin typeface="Times New Roman" pitchFamily="18" charset="0"/>
                <a:sym typeface="Symbol" pitchFamily="18" charset="2"/>
              </a:rPr>
              <a:t>r </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e</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h</a:t>
            </a:r>
            <a:r>
              <a:rPr lang="en-US" altLang="zh-CN" sz="2000" i="1" baseline="30000" dirty="0" err="1" smtClean="0">
                <a:latin typeface="Times New Roman" pitchFamily="18" charset="0"/>
                <a:sym typeface="Symbol" pitchFamily="18" charset="2"/>
              </a:rPr>
              <a:t>r</a:t>
            </a:r>
            <a:r>
              <a:rPr lang="en-US" altLang="zh-CN" sz="2000" i="1" dirty="0" err="1" smtClean="0">
                <a:latin typeface="Times New Roman" pitchFamily="18" charset="0"/>
                <a:sym typeface="Symbol" pitchFamily="18" charset="2"/>
              </a:rPr>
              <a:t>m</a:t>
            </a:r>
            <a:r>
              <a:rPr lang="zh-CN" altLang="en-US" sz="2000" dirty="0" smtClean="0">
                <a:latin typeface="Times New Roman" pitchFamily="18" charset="0"/>
                <a:sym typeface="Symbol" pitchFamily="18" charset="2"/>
              </a:rPr>
              <a:t>，</a:t>
            </a:r>
            <a:r>
              <a:rPr lang="zh-CN" altLang="en-US" sz="2000" dirty="0" smtClean="0">
                <a:latin typeface="Times New Roman" pitchFamily="18" charset="0"/>
                <a:sym typeface="Symbol"/>
              </a:rPr>
              <a:t></a:t>
            </a:r>
            <a:r>
              <a:rPr lang="en-US" altLang="zh-CN" sz="2000" dirty="0" smtClean="0">
                <a:latin typeface="Times New Roman" pitchFamily="18" charset="0"/>
                <a:sym typeface="Symbol"/>
              </a:rPr>
              <a:t>=H(</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a:rPr>
              <a:t>,</a:t>
            </a:r>
            <a:r>
              <a:rPr lang="en-US" altLang="zh-CN" sz="2000" i="1" dirty="0" smtClean="0">
                <a:latin typeface="Times New Roman" pitchFamily="18" charset="0"/>
                <a:sym typeface="Symbol" pitchFamily="18" charset="2"/>
              </a:rPr>
              <a:t> u</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e</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v</a:t>
            </a:r>
            <a:r>
              <a:rPr lang="en-US" altLang="zh-CN" sz="2000" dirty="0" smtClean="0">
                <a:latin typeface="Times New Roman" pitchFamily="18" charset="0"/>
                <a:sym typeface="Symbol"/>
              </a:rPr>
              <a:t>=</a:t>
            </a:r>
            <a:r>
              <a:rPr lang="en-US" altLang="zh-CN" sz="2000" i="1" dirty="0" err="1" smtClean="0">
                <a:latin typeface="Times New Roman" pitchFamily="18" charset="0"/>
                <a:sym typeface="Symbol"/>
              </a:rPr>
              <a:t>e</a:t>
            </a:r>
            <a:r>
              <a:rPr lang="en-US" altLang="zh-CN" sz="2000" i="1" baseline="30000" dirty="0" err="1" smtClean="0">
                <a:latin typeface="Times New Roman" pitchFamily="18" charset="0"/>
                <a:sym typeface="Symbol"/>
              </a:rPr>
              <a:t>r</a:t>
            </a:r>
            <a:r>
              <a:rPr lang="en-US" altLang="zh-CN" sz="2000" i="1" dirty="0" err="1" smtClean="0">
                <a:latin typeface="Times New Roman" pitchFamily="18" charset="0"/>
                <a:sym typeface="Symbol"/>
              </a:rPr>
              <a:t>d</a:t>
            </a:r>
            <a:r>
              <a:rPr lang="en-US" altLang="zh-CN" sz="2000" i="1" baseline="30000" dirty="0" err="1" smtClean="0">
                <a:latin typeface="Times New Roman" pitchFamily="18" charset="0"/>
                <a:sym typeface="Symbol"/>
              </a:rPr>
              <a:t>r</a:t>
            </a:r>
            <a:r>
              <a:rPr lang="en-US" altLang="zh-CN" sz="2000" i="1" baseline="30000" dirty="0" smtClean="0">
                <a:latin typeface="Times New Roman" pitchFamily="18" charset="0"/>
                <a:sym typeface="Symbol"/>
              </a:rPr>
              <a:t></a:t>
            </a:r>
          </a:p>
          <a:p>
            <a:pPr lvl="1" eaLnBrk="1" hangingPunct="1">
              <a:lnSpc>
                <a:spcPct val="100000"/>
              </a:lnSpc>
              <a:spcBef>
                <a:spcPts val="600"/>
              </a:spcBef>
            </a:pPr>
            <a:r>
              <a:rPr lang="zh-CN" altLang="en-US" sz="2000" dirty="0" smtClean="0">
                <a:latin typeface="Times New Roman" pitchFamily="18" charset="0"/>
                <a:sym typeface="Symbol"/>
              </a:rPr>
              <a:t>密文是</a:t>
            </a:r>
            <a:r>
              <a:rPr lang="en-US" altLang="zh-CN" sz="2000" dirty="0" smtClean="0">
                <a:latin typeface="Times New Roman" pitchFamily="18" charset="0"/>
                <a:sym typeface="Symbol"/>
              </a:rPr>
              <a:t>(</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a:rPr>
              <a:t>,</a:t>
            </a:r>
            <a:r>
              <a:rPr lang="en-US" altLang="zh-CN" sz="2000" i="1" dirty="0" smtClean="0">
                <a:latin typeface="Times New Roman" pitchFamily="18" charset="0"/>
                <a:sym typeface="Symbol" pitchFamily="18" charset="2"/>
              </a:rPr>
              <a:t> u</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e,v</a:t>
            </a:r>
            <a:r>
              <a:rPr lang="en-US" altLang="zh-CN" sz="2000" dirty="0" smtClean="0">
                <a:latin typeface="Times New Roman" pitchFamily="18" charset="0"/>
                <a:sym typeface="Symbol"/>
              </a:rPr>
              <a:t>)</a:t>
            </a:r>
          </a:p>
          <a:p>
            <a:pPr eaLnBrk="1" hangingPunct="1">
              <a:lnSpc>
                <a:spcPct val="100000"/>
              </a:lnSpc>
              <a:spcBef>
                <a:spcPts val="600"/>
              </a:spcBef>
            </a:pPr>
            <a:r>
              <a:rPr lang="zh-CN" altLang="en-US" sz="2000" dirty="0" smtClean="0">
                <a:latin typeface="Times New Roman" pitchFamily="18" charset="0"/>
                <a:sym typeface="Symbol"/>
              </a:rPr>
              <a:t>解密</a:t>
            </a:r>
            <a:endParaRPr lang="en-US" altLang="zh-CN" sz="2000" dirty="0" smtClean="0">
              <a:latin typeface="Times New Roman" pitchFamily="18" charset="0"/>
              <a:sym typeface="Symbol"/>
            </a:endParaRPr>
          </a:p>
          <a:p>
            <a:pPr lvl="1" eaLnBrk="1" hangingPunct="1">
              <a:lnSpc>
                <a:spcPct val="100000"/>
              </a:lnSpc>
              <a:spcBef>
                <a:spcPts val="600"/>
              </a:spcBef>
            </a:pPr>
            <a:r>
              <a:rPr lang="en-US" altLang="zh-CN" sz="2000" dirty="0" smtClean="0">
                <a:latin typeface="Times New Roman" pitchFamily="18" charset="0"/>
                <a:sym typeface="Symbol"/>
              </a:rPr>
              <a:t>1. </a:t>
            </a:r>
            <a:r>
              <a:rPr lang="zh-CN" altLang="en-US" sz="2000" dirty="0" smtClean="0">
                <a:latin typeface="Times New Roman" pitchFamily="18" charset="0"/>
                <a:sym typeface="Symbol"/>
              </a:rPr>
              <a:t>计算</a:t>
            </a:r>
            <a:r>
              <a:rPr lang="en-US" altLang="zh-CN" sz="2000" dirty="0" smtClean="0">
                <a:latin typeface="Times New Roman" pitchFamily="18" charset="0"/>
                <a:sym typeface="Symbol"/>
              </a:rPr>
              <a:t>=H(</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dirty="0" smtClean="0">
                <a:latin typeface="Times New Roman" pitchFamily="18" charset="0"/>
                <a:sym typeface="Symbol"/>
              </a:rPr>
              <a:t>,</a:t>
            </a:r>
            <a:r>
              <a:rPr lang="en-US" altLang="zh-CN" sz="2000" i="1" dirty="0" smtClean="0">
                <a:latin typeface="Times New Roman" pitchFamily="18" charset="0"/>
                <a:sym typeface="Symbol" pitchFamily="18" charset="2"/>
              </a:rPr>
              <a:t> u</a:t>
            </a:r>
            <a:r>
              <a:rPr lang="en-US" altLang="zh-CN" sz="2000" baseline="-25000" dirty="0" smtClean="0">
                <a:latin typeface="Times New Roman" pitchFamily="18" charset="0"/>
                <a:sym typeface="Symbol" pitchFamily="18" charset="2"/>
              </a:rPr>
              <a:t>2</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e</a:t>
            </a:r>
            <a:r>
              <a:rPr lang="en-US" altLang="zh-CN" sz="2000" dirty="0" smtClean="0">
                <a:latin typeface="Times New Roman" pitchFamily="18" charset="0"/>
                <a:sym typeface="Symbol"/>
              </a:rPr>
              <a:t>)</a:t>
            </a:r>
            <a:r>
              <a:rPr lang="zh-CN" altLang="en-US" sz="2000" dirty="0" smtClean="0">
                <a:latin typeface="Times New Roman" pitchFamily="18" charset="0"/>
                <a:sym typeface="Symbol"/>
              </a:rPr>
              <a:t>；</a:t>
            </a:r>
            <a:endParaRPr lang="en-US" altLang="zh-CN" sz="2000" dirty="0" smtClean="0">
              <a:latin typeface="Times New Roman" pitchFamily="18" charset="0"/>
              <a:sym typeface="Symbol"/>
            </a:endParaRPr>
          </a:p>
          <a:p>
            <a:pPr lvl="1" eaLnBrk="1" hangingPunct="1">
              <a:lnSpc>
                <a:spcPct val="100000"/>
              </a:lnSpc>
              <a:spcBef>
                <a:spcPts val="600"/>
              </a:spcBef>
            </a:pPr>
            <a:r>
              <a:rPr lang="en-US" altLang="zh-CN" sz="2000" dirty="0" smtClean="0">
                <a:latin typeface="Times New Roman" pitchFamily="18" charset="0"/>
                <a:sym typeface="Symbol"/>
              </a:rPr>
              <a:t>2. </a:t>
            </a:r>
            <a:r>
              <a:rPr lang="zh-CN" altLang="en-US" sz="2000" dirty="0" smtClean="0">
                <a:latin typeface="Times New Roman" pitchFamily="18" charset="0"/>
                <a:sym typeface="Symbol"/>
              </a:rPr>
              <a:t>验证</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i="1" baseline="30000"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1</a:t>
            </a:r>
            <a:r>
              <a:rPr lang="en-US" altLang="zh-CN" sz="2000" i="1" baseline="30000" dirty="0" smtClean="0">
                <a:latin typeface="Times New Roman" pitchFamily="18" charset="0"/>
                <a:sym typeface="Symbol" pitchFamily="18" charset="2"/>
              </a:rPr>
              <a:t>+y</a:t>
            </a:r>
            <a:r>
              <a:rPr lang="en-US" altLang="zh-CN" sz="2000" baseline="30000" dirty="0" smtClean="0">
                <a:latin typeface="Times New Roman" pitchFamily="18" charset="0"/>
                <a:sym typeface="Symbol" pitchFamily="18" charset="2"/>
              </a:rPr>
              <a:t>1</a:t>
            </a:r>
            <a:r>
              <a:rPr lang="zh-CN" altLang="en-US" sz="2000" dirty="0" smtClean="0">
                <a:latin typeface="Times New Roman" pitchFamily="18" charset="0"/>
                <a:sym typeface="Symbol"/>
              </a:rPr>
              <a:t> </a:t>
            </a:r>
            <a:r>
              <a:rPr lang="zh-CN" altLang="en-US" sz="2000" baseline="30000" dirty="0" smtClean="0">
                <a:latin typeface="Times New Roman" pitchFamily="18" charset="0"/>
                <a:sym typeface="Symbol"/>
              </a:rPr>
              <a:t></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a:rPr>
              <a:t> </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2</a:t>
            </a:r>
            <a:r>
              <a:rPr lang="en-US" altLang="zh-CN" sz="2000" i="1" baseline="30000"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2</a:t>
            </a:r>
            <a:r>
              <a:rPr lang="en-US" altLang="zh-CN" sz="2000" i="1" baseline="30000" dirty="0" smtClean="0">
                <a:latin typeface="Times New Roman" pitchFamily="18" charset="0"/>
                <a:sym typeface="Symbol" pitchFamily="18" charset="2"/>
              </a:rPr>
              <a:t>+y</a:t>
            </a:r>
            <a:r>
              <a:rPr lang="en-US" altLang="zh-CN" sz="2000" baseline="30000" dirty="0" smtClean="0">
                <a:latin typeface="Times New Roman" pitchFamily="18" charset="0"/>
                <a:sym typeface="Symbol" pitchFamily="18" charset="2"/>
              </a:rPr>
              <a:t>2</a:t>
            </a:r>
            <a:r>
              <a:rPr lang="zh-CN" altLang="en-US" sz="2000" baseline="30000" dirty="0" smtClean="0">
                <a:latin typeface="Times New Roman" pitchFamily="18" charset="0"/>
                <a:sym typeface="Symbol"/>
              </a:rPr>
              <a:t> </a:t>
            </a:r>
            <a:r>
              <a:rPr lang="en-US" altLang="zh-CN" sz="2000" dirty="0" smtClean="0">
                <a:latin typeface="Times New Roman" pitchFamily="18" charset="0"/>
                <a:sym typeface="Symbol" pitchFamily="18" charset="2"/>
              </a:rPr>
              <a:t>=v</a:t>
            </a:r>
            <a:r>
              <a:rPr lang="zh-CN" altLang="en-US" sz="2000" dirty="0" smtClean="0">
                <a:latin typeface="Times New Roman" pitchFamily="18" charset="0"/>
                <a:sym typeface="Symbol" pitchFamily="18" charset="2"/>
              </a:rPr>
              <a:t>，若不成立则拒绝该密文，否则计算明文</a:t>
            </a:r>
            <a:r>
              <a:rPr lang="en-US" altLang="zh-CN" sz="2000" dirty="0" smtClean="0">
                <a:latin typeface="Times New Roman" pitchFamily="18" charset="0"/>
                <a:sym typeface="Symbol" pitchFamily="18" charset="2"/>
              </a:rPr>
              <a:t>m=e/</a:t>
            </a:r>
            <a:r>
              <a:rPr lang="en-US" altLang="zh-CN" sz="2000" i="1" dirty="0" smtClean="0">
                <a:latin typeface="Times New Roman" pitchFamily="18" charset="0"/>
                <a:sym typeface="Symbol" pitchFamily="18" charset="2"/>
              </a:rPr>
              <a:t>u</a:t>
            </a:r>
            <a:r>
              <a:rPr lang="en-US" altLang="zh-CN" sz="2000" baseline="-25000" dirty="0" smtClean="0">
                <a:latin typeface="Times New Roman" pitchFamily="18" charset="0"/>
                <a:sym typeface="Symbol" pitchFamily="18" charset="2"/>
              </a:rPr>
              <a:t>1</a:t>
            </a:r>
            <a:r>
              <a:rPr lang="en-US" altLang="zh-CN" sz="2000" i="1" baseline="30000" dirty="0" smtClean="0">
                <a:latin typeface="Times New Roman" pitchFamily="18" charset="0"/>
                <a:sym typeface="Symbol" pitchFamily="18" charset="2"/>
              </a:rPr>
              <a:t>z</a:t>
            </a:r>
            <a:endParaRPr lang="en-US" altLang="zh-CN" sz="2000" dirty="0" smtClean="0">
              <a:latin typeface="Times New Roman" pitchFamily="18" charset="0"/>
              <a:sym typeface="Symbol" pitchFamily="18" charset="2"/>
            </a:endParaRPr>
          </a:p>
          <a:p>
            <a:pPr eaLnBrk="1" hangingPunct="1">
              <a:lnSpc>
                <a:spcPct val="100000"/>
              </a:lnSpc>
              <a:spcBef>
                <a:spcPts val="600"/>
              </a:spcBef>
            </a:pPr>
            <a:r>
              <a:rPr lang="en-US" altLang="zh-CN" sz="2000" i="1" dirty="0" smtClean="0">
                <a:latin typeface="Times New Roman" pitchFamily="18" charset="0"/>
                <a:sym typeface="Symbol" pitchFamily="18" charset="2"/>
              </a:rPr>
              <a:t> </a:t>
            </a:r>
            <a:r>
              <a:rPr lang="zh-CN" altLang="en-US" sz="2000" i="1" dirty="0" smtClean="0">
                <a:latin typeface="Times New Roman" pitchFamily="18" charset="0"/>
                <a:sym typeface="Symbol" pitchFamily="18" charset="2"/>
              </a:rPr>
              <a:t>该方案中的典型特征是明文</a:t>
            </a:r>
            <a:r>
              <a:rPr lang="en-US" altLang="zh-CN" sz="2000" i="1" dirty="0" smtClean="0">
                <a:latin typeface="Times New Roman" pitchFamily="18" charset="0"/>
                <a:sym typeface="Symbol" pitchFamily="18" charset="2"/>
              </a:rPr>
              <a:t>m</a:t>
            </a:r>
            <a:r>
              <a:rPr lang="zh-CN" altLang="en-US" sz="2000" i="1" dirty="0" smtClean="0">
                <a:latin typeface="Times New Roman" pitchFamily="18" charset="0"/>
                <a:sym typeface="Symbol" pitchFamily="18" charset="2"/>
              </a:rPr>
              <a:t>参与了验证</a:t>
            </a:r>
            <a:endParaRPr lang="en-US" altLang="zh-CN" sz="2000" i="1" dirty="0" smtClean="0">
              <a:latin typeface="Times New Roman" pitchFamily="18" charset="0"/>
              <a:sym typeface="Symbol" pitchFamily="18" charset="2"/>
            </a:endParaRPr>
          </a:p>
          <a:p>
            <a:pPr eaLnBrk="1" hangingPunct="1">
              <a:lnSpc>
                <a:spcPct val="100000"/>
              </a:lnSpc>
              <a:spcBef>
                <a:spcPts val="600"/>
              </a:spcBef>
            </a:pPr>
            <a:r>
              <a:rPr lang="zh-CN" altLang="en-US" sz="2000" i="1" dirty="0" smtClean="0">
                <a:latin typeface="Times New Roman" pitchFamily="18" charset="0"/>
                <a:sym typeface="Symbol" pitchFamily="18" charset="2"/>
              </a:rPr>
              <a:t>在该方案中，</a:t>
            </a:r>
            <a:r>
              <a:rPr lang="en-US" altLang="zh-CN" sz="2000" i="1" dirty="0" smtClean="0">
                <a:latin typeface="Times New Roman" pitchFamily="18" charset="0"/>
                <a:sym typeface="Symbol" pitchFamily="18" charset="2"/>
              </a:rPr>
              <a:t>hash</a:t>
            </a:r>
            <a:r>
              <a:rPr lang="zh-CN" altLang="en-US" sz="2000" i="1" dirty="0" smtClean="0">
                <a:latin typeface="Times New Roman" pitchFamily="18" charset="0"/>
                <a:sym typeface="Symbol" pitchFamily="18" charset="2"/>
              </a:rPr>
              <a:t>函数只假设其为单向的，而不是输出随机的</a:t>
            </a:r>
            <a:endParaRPr lang="en-US" altLang="zh-CN" sz="2000" i="1" dirty="0" smtClean="0">
              <a:latin typeface="Times New Roman" pitchFamily="18" charset="0"/>
              <a:sym typeface="Symbol" pitchFamily="18" charset="2"/>
            </a:endParaRPr>
          </a:p>
          <a:p>
            <a:pPr lvl="2" eaLnBrk="1" hangingPunct="1">
              <a:lnSpc>
                <a:spcPct val="110000"/>
              </a:lnSpc>
            </a:pPr>
            <a:r>
              <a:rPr lang="zh-CN" altLang="en-US" sz="2000" dirty="0" smtClean="0"/>
              <a:t>标准模型仅假设</a:t>
            </a:r>
            <a:r>
              <a:rPr lang="en-US" altLang="zh-CN" sz="2000" dirty="0" smtClean="0"/>
              <a:t>hash</a:t>
            </a:r>
            <a:r>
              <a:rPr lang="zh-CN" altLang="en-US" sz="2000" dirty="0" smtClean="0"/>
              <a:t>函数的单向性和无碰撞性，因而更为合理，但所设计出来的方案一般比较复杂</a:t>
            </a:r>
          </a:p>
          <a:p>
            <a:pPr eaLnBrk="1" hangingPunct="1">
              <a:lnSpc>
                <a:spcPct val="100000"/>
              </a:lnSpc>
              <a:spcBef>
                <a:spcPts val="600"/>
              </a:spcBef>
            </a:pPr>
            <a:endParaRPr lang="en-US" altLang="zh-CN" sz="2000" i="1" dirty="0" smtClean="0">
              <a:latin typeface="Times New Roman" pitchFamily="18" charset="0"/>
              <a:sym typeface="Symbol" pitchFamily="18" charset="2"/>
            </a:endParaRPr>
          </a:p>
          <a:p>
            <a:pPr eaLnBrk="1" hangingPunct="1">
              <a:lnSpc>
                <a:spcPct val="100000"/>
              </a:lnSpc>
              <a:spcBef>
                <a:spcPts val="600"/>
              </a:spcBef>
            </a:pPr>
            <a:endParaRPr lang="en-US" altLang="zh-CN" sz="20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4.10.5 </a:t>
            </a:r>
            <a:r>
              <a:rPr lang="zh-CN" altLang="en-US" sz="2800" dirty="0" smtClean="0"/>
              <a:t>可证明安全的混合密码体制</a:t>
            </a:r>
            <a:endParaRPr lang="zh-CN" altLang="en-US" sz="2800" dirty="0"/>
          </a:p>
        </p:txBody>
      </p:sp>
      <p:sp>
        <p:nvSpPr>
          <p:cNvPr id="3" name="内容占位符 2"/>
          <p:cNvSpPr>
            <a:spLocks noGrp="1"/>
          </p:cNvSpPr>
          <p:nvPr>
            <p:ph idx="1"/>
          </p:nvPr>
        </p:nvSpPr>
        <p:spPr>
          <a:xfrm>
            <a:off x="304800" y="914400"/>
            <a:ext cx="8534400" cy="5562600"/>
          </a:xfrm>
        </p:spPr>
        <p:txBody>
          <a:bodyPr/>
          <a:lstStyle/>
          <a:p>
            <a:pPr eaLnBrk="1" hangingPunct="1">
              <a:lnSpc>
                <a:spcPct val="100000"/>
              </a:lnSpc>
            </a:pPr>
            <a:r>
              <a:rPr lang="zh-CN" altLang="en-US" sz="2200" dirty="0" smtClean="0">
                <a:latin typeface="Times New Roman" pitchFamily="18" charset="0"/>
                <a:sym typeface="Symbol" pitchFamily="18" charset="2"/>
              </a:rPr>
              <a:t>实际上就是一种数字信封技术</a:t>
            </a:r>
            <a:endParaRPr lang="en-US" altLang="zh-CN" sz="2200" dirty="0" smtClean="0">
              <a:latin typeface="Times New Roman" pitchFamily="18" charset="0"/>
              <a:sym typeface="Symbol" pitchFamily="18" charset="2"/>
            </a:endParaRPr>
          </a:p>
          <a:p>
            <a:pPr eaLnBrk="1" hangingPunct="1">
              <a:lnSpc>
                <a:spcPct val="100000"/>
              </a:lnSpc>
            </a:pPr>
            <a:r>
              <a:rPr lang="zh-CN" altLang="en-US" sz="2200" dirty="0" smtClean="0">
                <a:latin typeface="Times New Roman" pitchFamily="18" charset="0"/>
                <a:sym typeface="Symbol" pitchFamily="18" charset="2"/>
              </a:rPr>
              <a:t>对于长消息加密非常重要</a:t>
            </a:r>
            <a:endParaRPr lang="en-US" altLang="zh-CN" sz="2200" dirty="0" smtClean="0">
              <a:latin typeface="Times New Roman" pitchFamily="18" charset="0"/>
              <a:sym typeface="Symbol" pitchFamily="18" charset="2"/>
            </a:endParaRPr>
          </a:p>
          <a:p>
            <a:pPr lvl="1" eaLnBrk="1" hangingPunct="1">
              <a:lnSpc>
                <a:spcPct val="100000"/>
              </a:lnSpc>
            </a:pPr>
            <a:r>
              <a:rPr lang="zh-CN" altLang="en-US" sz="1800" dirty="0" smtClean="0">
                <a:latin typeface="Times New Roman" pitchFamily="18" charset="0"/>
                <a:sym typeface="Symbol" pitchFamily="18" charset="2"/>
              </a:rPr>
              <a:t>混合体制输出的密文包括两个部分：密钥封装机制</a:t>
            </a:r>
            <a:r>
              <a:rPr lang="en-US" altLang="zh-CN" sz="1800" dirty="0" smtClean="0">
                <a:latin typeface="Times New Roman" pitchFamily="18" charset="0"/>
                <a:sym typeface="Symbol" pitchFamily="18" charset="2"/>
              </a:rPr>
              <a:t>(KEM)</a:t>
            </a:r>
            <a:r>
              <a:rPr lang="zh-CN" altLang="en-US" sz="1800" dirty="0" smtClean="0">
                <a:latin typeface="Times New Roman" pitchFamily="18" charset="0"/>
                <a:sym typeface="Symbol" pitchFamily="18" charset="2"/>
              </a:rPr>
              <a:t>和数据封装机制</a:t>
            </a:r>
            <a:r>
              <a:rPr lang="en-US" altLang="zh-CN" sz="1800" dirty="0" smtClean="0">
                <a:latin typeface="Times New Roman" pitchFamily="18" charset="0"/>
                <a:sym typeface="Symbol" pitchFamily="18" charset="2"/>
              </a:rPr>
              <a:t>(DEM)</a:t>
            </a:r>
          </a:p>
          <a:p>
            <a:pPr lvl="1" eaLnBrk="1" hangingPunct="1">
              <a:lnSpc>
                <a:spcPct val="100000"/>
              </a:lnSpc>
            </a:pPr>
            <a:r>
              <a:rPr lang="zh-CN" altLang="en-US" sz="1800" dirty="0" smtClean="0">
                <a:latin typeface="Times New Roman" pitchFamily="18" charset="0"/>
                <a:sym typeface="Symbol" pitchFamily="18" charset="2"/>
              </a:rPr>
              <a:t>即</a:t>
            </a:r>
            <a:r>
              <a:rPr lang="en-US" altLang="zh-CN" sz="1800" dirty="0" smtClean="0">
                <a:latin typeface="Times New Roman" pitchFamily="18" charset="0"/>
                <a:sym typeface="Symbol" pitchFamily="18" charset="2"/>
              </a:rPr>
              <a:t>KEM||DEM=</a:t>
            </a:r>
            <a:r>
              <a:rPr lang="en-US" altLang="zh-CN" sz="1800" i="1" dirty="0" err="1" smtClean="0">
                <a:latin typeface="Times New Roman" pitchFamily="18" charset="0"/>
                <a:sym typeface="Symbol" pitchFamily="18" charset="2"/>
              </a:rPr>
              <a:t>E</a:t>
            </a:r>
            <a:r>
              <a:rPr lang="en-US" altLang="zh-CN" sz="1800" baseline="-25000" dirty="0" err="1" smtClean="0">
                <a:latin typeface="Times New Roman" pitchFamily="18" charset="0"/>
                <a:sym typeface="Symbol" pitchFamily="18" charset="2"/>
              </a:rPr>
              <a:t>pk</a:t>
            </a:r>
            <a:r>
              <a:rPr lang="en-US" altLang="zh-CN" sz="1800" baseline="30000" dirty="0" err="1" smtClean="0">
                <a:latin typeface="Times New Roman" pitchFamily="18" charset="0"/>
                <a:sym typeface="Symbol" pitchFamily="18" charset="2"/>
              </a:rPr>
              <a:t>asym</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k</a:t>
            </a:r>
            <a:r>
              <a:rPr lang="en-US" altLang="zh-CN" sz="1800" dirty="0" smtClean="0">
                <a:latin typeface="Times New Roman" pitchFamily="18" charset="0"/>
                <a:sym typeface="Symbol" pitchFamily="18" charset="2"/>
              </a:rPr>
              <a:t>)||</a:t>
            </a:r>
            <a:r>
              <a:rPr lang="en-US" altLang="zh-CN" sz="1800" i="1" dirty="0" err="1" smtClean="0">
                <a:latin typeface="Times New Roman" pitchFamily="18" charset="0"/>
                <a:sym typeface="Symbol" pitchFamily="18" charset="2"/>
              </a:rPr>
              <a:t>E</a:t>
            </a:r>
            <a:r>
              <a:rPr lang="en-US" altLang="zh-CN" sz="1800" i="1" baseline="-25000" dirty="0" err="1" smtClean="0">
                <a:latin typeface="Times New Roman" pitchFamily="18" charset="0"/>
                <a:sym typeface="Symbol" pitchFamily="18" charset="2"/>
              </a:rPr>
              <a:t>k</a:t>
            </a:r>
            <a:r>
              <a:rPr lang="en-US" altLang="zh-CN" sz="1800" baseline="30000" dirty="0" err="1" smtClean="0">
                <a:latin typeface="Times New Roman" pitchFamily="18" charset="0"/>
                <a:sym typeface="Symbol" pitchFamily="18" charset="2"/>
              </a:rPr>
              <a:t>sym</a:t>
            </a:r>
            <a:r>
              <a:rPr lang="en-US" altLang="zh-CN" sz="1800" dirty="0" smtClean="0">
                <a:latin typeface="Times New Roman" pitchFamily="18" charset="0"/>
                <a:sym typeface="Symbol" pitchFamily="18" charset="2"/>
              </a:rPr>
              <a:t>(</a:t>
            </a:r>
            <a:r>
              <a:rPr lang="en-US" altLang="zh-CN" sz="1800" i="1" dirty="0" smtClean="0">
                <a:latin typeface="Times New Roman" pitchFamily="18" charset="0"/>
                <a:sym typeface="Symbol" pitchFamily="18" charset="2"/>
              </a:rPr>
              <a:t>m</a:t>
            </a:r>
            <a:r>
              <a:rPr lang="en-US" altLang="zh-CN" sz="1800" dirty="0" smtClean="0">
                <a:latin typeface="Times New Roman" pitchFamily="18" charset="0"/>
                <a:sym typeface="Symbol" pitchFamily="18" charset="2"/>
              </a:rPr>
              <a:t>)</a:t>
            </a:r>
          </a:p>
          <a:p>
            <a:pPr lvl="1" eaLnBrk="1" hangingPunct="1">
              <a:lnSpc>
                <a:spcPct val="100000"/>
              </a:lnSpc>
            </a:pPr>
            <a:r>
              <a:rPr lang="zh-CN" altLang="en-US" sz="1800" dirty="0" smtClean="0">
                <a:latin typeface="Times New Roman" pitchFamily="18" charset="0"/>
                <a:sym typeface="Symbol" pitchFamily="18" charset="2"/>
              </a:rPr>
              <a:t>收到这个密文对后，接收者用其私钥解密</a:t>
            </a:r>
            <a:r>
              <a:rPr lang="en-US" altLang="zh-CN" sz="1800" dirty="0" smtClean="0">
                <a:latin typeface="Times New Roman" pitchFamily="18" charset="0"/>
                <a:sym typeface="Symbol" pitchFamily="18" charset="2"/>
              </a:rPr>
              <a:t>KEM</a:t>
            </a:r>
            <a:r>
              <a:rPr lang="zh-CN" altLang="en-US" sz="1800" dirty="0" smtClean="0">
                <a:latin typeface="Times New Roman" pitchFamily="18" charset="0"/>
                <a:sym typeface="Symbol" pitchFamily="18" charset="2"/>
              </a:rPr>
              <a:t>块得到会话密钥</a:t>
            </a:r>
            <a:r>
              <a:rPr lang="en-US" altLang="zh-CN" sz="1800" dirty="0" smtClean="0">
                <a:latin typeface="Times New Roman" pitchFamily="18" charset="0"/>
                <a:sym typeface="Symbol" pitchFamily="18" charset="2"/>
              </a:rPr>
              <a:t>k</a:t>
            </a:r>
            <a:r>
              <a:rPr lang="zh-CN" altLang="en-US" sz="1800" dirty="0" smtClean="0">
                <a:latin typeface="Times New Roman" pitchFamily="18" charset="0"/>
                <a:sym typeface="Symbol" pitchFamily="18" charset="2"/>
              </a:rPr>
              <a:t>，然后用</a:t>
            </a:r>
            <a:r>
              <a:rPr lang="en-US" altLang="zh-CN" sz="1800" dirty="0" smtClean="0">
                <a:latin typeface="Times New Roman" pitchFamily="18" charset="0"/>
                <a:sym typeface="Symbol" pitchFamily="18" charset="2"/>
              </a:rPr>
              <a:t>k</a:t>
            </a:r>
            <a:r>
              <a:rPr lang="zh-CN" altLang="en-US" sz="1800" dirty="0" smtClean="0">
                <a:latin typeface="Times New Roman" pitchFamily="18" charset="0"/>
                <a:sym typeface="Symbol" pitchFamily="18" charset="2"/>
              </a:rPr>
              <a:t>解密</a:t>
            </a:r>
            <a:r>
              <a:rPr lang="en-US" altLang="zh-CN" sz="1800" dirty="0" smtClean="0">
                <a:latin typeface="Times New Roman" pitchFamily="18" charset="0"/>
                <a:sym typeface="Symbol" pitchFamily="18" charset="2"/>
              </a:rPr>
              <a:t>DEM</a:t>
            </a:r>
            <a:r>
              <a:rPr lang="zh-CN" altLang="en-US" sz="1800" dirty="0" smtClean="0">
                <a:latin typeface="Times New Roman" pitchFamily="18" charset="0"/>
                <a:sym typeface="Symbol" pitchFamily="18" charset="2"/>
              </a:rPr>
              <a:t>块，恢复消息</a:t>
            </a:r>
            <a:r>
              <a:rPr lang="en-US" altLang="zh-CN" sz="1800" dirty="0" smtClean="0">
                <a:latin typeface="Times New Roman" pitchFamily="18" charset="0"/>
                <a:sym typeface="Symbol" pitchFamily="18" charset="2"/>
              </a:rPr>
              <a:t>m</a:t>
            </a:r>
          </a:p>
          <a:p>
            <a:pPr eaLnBrk="1" hangingPunct="1">
              <a:lnSpc>
                <a:spcPct val="100000"/>
              </a:lnSpc>
            </a:pPr>
            <a:r>
              <a:rPr lang="zh-CN" altLang="en-US" sz="2200" dirty="0" smtClean="0">
                <a:latin typeface="Times New Roman" pitchFamily="18" charset="0"/>
                <a:sym typeface="Symbol" pitchFamily="18" charset="2"/>
              </a:rPr>
              <a:t>如果</a:t>
            </a:r>
            <a:r>
              <a:rPr lang="en-US" altLang="zh-CN" sz="2200" dirty="0" smtClean="0">
                <a:latin typeface="Times New Roman" pitchFamily="18" charset="0"/>
                <a:sym typeface="Symbol" pitchFamily="18" charset="2"/>
              </a:rPr>
              <a:t>KEM</a:t>
            </a:r>
            <a:r>
              <a:rPr lang="zh-CN" altLang="en-US" sz="2200" dirty="0" smtClean="0">
                <a:latin typeface="Times New Roman" pitchFamily="18" charset="0"/>
                <a:sym typeface="Symbol" pitchFamily="18" charset="2"/>
              </a:rPr>
              <a:t>是一个可证明</a:t>
            </a:r>
            <a:r>
              <a:rPr lang="en-US" altLang="zh-CN" sz="2200" dirty="0" smtClean="0">
                <a:latin typeface="Times New Roman" pitchFamily="18" charset="0"/>
                <a:sym typeface="Symbol" pitchFamily="18" charset="2"/>
              </a:rPr>
              <a:t>IND-CCA2</a:t>
            </a:r>
            <a:r>
              <a:rPr lang="zh-CN" altLang="en-US" sz="2200" dirty="0" smtClean="0">
                <a:latin typeface="Times New Roman" pitchFamily="18" charset="0"/>
                <a:sym typeface="Symbol" pitchFamily="18" charset="2"/>
              </a:rPr>
              <a:t>安全的非对称加密方案的输出，那么</a:t>
            </a:r>
            <a:r>
              <a:rPr lang="en-US" altLang="zh-CN" sz="2200" dirty="0" smtClean="0">
                <a:latin typeface="Times New Roman" pitchFamily="18" charset="0"/>
                <a:sym typeface="Symbol" pitchFamily="18" charset="2"/>
              </a:rPr>
              <a:t>DEM</a:t>
            </a:r>
            <a:r>
              <a:rPr lang="zh-CN" altLang="en-US" sz="2200" dirty="0" smtClean="0">
                <a:latin typeface="Times New Roman" pitchFamily="18" charset="0"/>
                <a:sym typeface="Symbol" pitchFamily="18" charset="2"/>
              </a:rPr>
              <a:t>块的</a:t>
            </a:r>
            <a:r>
              <a:rPr lang="en-US" altLang="zh-CN" sz="2200" dirty="0" smtClean="0">
                <a:latin typeface="Times New Roman" pitchFamily="18" charset="0"/>
                <a:sym typeface="Symbol" pitchFamily="18" charset="2"/>
              </a:rPr>
              <a:t>IND</a:t>
            </a:r>
            <a:r>
              <a:rPr lang="zh-CN" altLang="en-US" sz="2200" dirty="0" smtClean="0">
                <a:latin typeface="Times New Roman" pitchFamily="18" charset="0"/>
                <a:sym typeface="Symbol" pitchFamily="18" charset="2"/>
              </a:rPr>
              <a:t>特性</a:t>
            </a:r>
            <a:r>
              <a:rPr lang="zh-CN" altLang="en-US" sz="2200" dirty="0" smtClean="0">
                <a:latin typeface="Times New Roman" pitchFamily="18" charset="0"/>
                <a:sym typeface="Symbol" pitchFamily="18" charset="2"/>
              </a:rPr>
              <a:t>就是短暂密钥随机性的自然结果。显然</a:t>
            </a:r>
            <a:r>
              <a:rPr lang="en-US" altLang="zh-CN" sz="2200" dirty="0" smtClean="0">
                <a:latin typeface="Times New Roman" pitchFamily="18" charset="0"/>
                <a:sym typeface="Symbol" pitchFamily="18" charset="2"/>
              </a:rPr>
              <a:t>KEM-DEM</a:t>
            </a:r>
            <a:r>
              <a:rPr lang="zh-CN" altLang="en-US" sz="2200" dirty="0" smtClean="0">
                <a:latin typeface="Times New Roman" pitchFamily="18" charset="0"/>
                <a:sym typeface="Symbol" pitchFamily="18" charset="2"/>
              </a:rPr>
              <a:t>结构的混合体制是</a:t>
            </a:r>
            <a:r>
              <a:rPr lang="en-US" altLang="zh-CN" sz="2200" dirty="0" smtClean="0">
                <a:latin typeface="Times New Roman" pitchFamily="18" charset="0"/>
                <a:sym typeface="Symbol" pitchFamily="18" charset="2"/>
              </a:rPr>
              <a:t>IND-CCA2</a:t>
            </a:r>
            <a:r>
              <a:rPr lang="zh-CN" altLang="en-US" sz="2200" dirty="0" smtClean="0">
                <a:latin typeface="Times New Roman" pitchFamily="18" charset="0"/>
                <a:sym typeface="Symbol" pitchFamily="18" charset="2"/>
              </a:rPr>
              <a:t>安全的，也是构造</a:t>
            </a:r>
            <a:r>
              <a:rPr lang="en-US" altLang="zh-CN" sz="2200" dirty="0" smtClean="0">
                <a:latin typeface="Times New Roman" pitchFamily="18" charset="0"/>
                <a:sym typeface="Symbol" pitchFamily="18" charset="2"/>
              </a:rPr>
              <a:t>IND-CCA2</a:t>
            </a:r>
            <a:r>
              <a:rPr lang="zh-CN" altLang="en-US" sz="2200" dirty="0" smtClean="0">
                <a:latin typeface="Times New Roman" pitchFamily="18" charset="0"/>
                <a:sym typeface="Symbol" pitchFamily="18" charset="2"/>
              </a:rPr>
              <a:t>安全体制的实际有效的公钥加密的最自然方法</a:t>
            </a:r>
            <a:endParaRPr lang="en-US" altLang="zh-CN" sz="2200" dirty="0" smtClean="0">
              <a:latin typeface="Times New Roman" pitchFamily="18" charset="0"/>
              <a:sym typeface="Symbol" pitchFamily="18" charset="2"/>
            </a:endParaRPr>
          </a:p>
          <a:p>
            <a:pPr lvl="1" eaLnBrk="1" hangingPunct="1">
              <a:lnSpc>
                <a:spcPct val="100000"/>
              </a:lnSpc>
            </a:pPr>
            <a:r>
              <a:rPr lang="zh-CN" altLang="en-US" sz="1800" dirty="0" smtClean="0">
                <a:latin typeface="Times New Roman" pitchFamily="18" charset="0"/>
                <a:sym typeface="Symbol" pitchFamily="18" charset="2"/>
              </a:rPr>
              <a:t>前述的可证明安全的公钥方案可以作为混合加密体制中的</a:t>
            </a:r>
            <a:r>
              <a:rPr lang="en-US" altLang="zh-CN" sz="1800" dirty="0" smtClean="0">
                <a:latin typeface="Times New Roman" pitchFamily="18" charset="0"/>
                <a:sym typeface="Symbol" pitchFamily="18" charset="2"/>
              </a:rPr>
              <a:t>KEM</a:t>
            </a:r>
            <a:r>
              <a:rPr lang="zh-CN" altLang="en-US" sz="1800" dirty="0" smtClean="0">
                <a:latin typeface="Times New Roman" pitchFamily="18" charset="0"/>
                <a:sym typeface="Symbol" pitchFamily="18" charset="2"/>
              </a:rPr>
              <a:t>模块</a:t>
            </a:r>
            <a:endParaRPr lang="en-US" altLang="zh-CN" sz="18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第四章 公钥密码：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4.10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公钥密码体制的可证明安全性</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EA876E2-4D00-4A89-AA4B-23CDF7FEA458}" type="slidenum">
              <a:rPr lang="en-US" altLang="zh-CN"/>
              <a:pPr>
                <a:defRPr/>
              </a:pPr>
              <a:t>95</a:t>
            </a:fld>
            <a:r>
              <a:rPr lang="en-US" altLang="zh-CN"/>
              <a:t>/98</a:t>
            </a:r>
          </a:p>
        </p:txBody>
      </p:sp>
      <p:sp>
        <p:nvSpPr>
          <p:cNvPr id="107523" name="Rectangle 2"/>
          <p:cNvSpPr>
            <a:spLocks noGrp="1" noChangeArrowheads="1"/>
          </p:cNvSpPr>
          <p:nvPr>
            <p:ph type="title"/>
          </p:nvPr>
        </p:nvSpPr>
        <p:spPr/>
        <p:txBody>
          <a:bodyPr/>
          <a:lstStyle/>
          <a:p>
            <a:pPr eaLnBrk="1" hangingPunct="1"/>
            <a:endParaRPr lang="zh-CN" altLang="zh-CN" smtClean="0"/>
          </a:p>
        </p:txBody>
      </p:sp>
      <p:sp>
        <p:nvSpPr>
          <p:cNvPr id="107524" name="Rectangle 3"/>
          <p:cNvSpPr>
            <a:spLocks noGrp="1" noChangeArrowheads="1"/>
          </p:cNvSpPr>
          <p:nvPr>
            <p:ph type="body" idx="1"/>
          </p:nvPr>
        </p:nvSpPr>
        <p:spPr/>
        <p:txBody>
          <a:bodyPr/>
          <a:lstStyle/>
          <a:p>
            <a:pPr eaLnBrk="1" hangingPunct="1"/>
            <a:r>
              <a:rPr lang="zh-CN" altLang="en-US" dirty="0" smtClean="0">
                <a:latin typeface="Times New Roman" pitchFamily="18" charset="0"/>
              </a:rPr>
              <a:t>作业：</a:t>
            </a:r>
          </a:p>
          <a:p>
            <a:pPr lvl="1" eaLnBrk="1" hangingPunct="1"/>
            <a:r>
              <a:rPr lang="en-US" altLang="zh-CN" sz="2000" dirty="0" smtClean="0">
                <a:latin typeface="Times New Roman" pitchFamily="18" charset="0"/>
              </a:rPr>
              <a:t>p131</a:t>
            </a:r>
            <a:r>
              <a:rPr lang="zh-CN" altLang="en-US" sz="2000" dirty="0" smtClean="0">
                <a:latin typeface="Times New Roman" pitchFamily="18" charset="0"/>
              </a:rPr>
              <a:t>：</a:t>
            </a:r>
            <a:r>
              <a:rPr lang="en-US" altLang="zh-CN" sz="2000" dirty="0" smtClean="0">
                <a:latin typeface="Times New Roman" pitchFamily="18" charset="0"/>
              </a:rPr>
              <a:t>4</a:t>
            </a:r>
            <a:r>
              <a:rPr lang="zh-CN" altLang="en-US" sz="2000" dirty="0" smtClean="0">
                <a:latin typeface="Times New Roman" pitchFamily="18" charset="0"/>
              </a:rPr>
              <a:t>，</a:t>
            </a:r>
            <a:r>
              <a:rPr lang="en-US" altLang="zh-CN" sz="2000" dirty="0" smtClean="0">
                <a:latin typeface="Times New Roman" pitchFamily="18" charset="0"/>
              </a:rPr>
              <a:t>10</a:t>
            </a:r>
            <a:r>
              <a:rPr lang="zh-CN" altLang="en-US" sz="2000" dirty="0" smtClean="0">
                <a:latin typeface="Times New Roman" pitchFamily="18" charset="0"/>
              </a:rPr>
              <a:t>，</a:t>
            </a:r>
            <a:r>
              <a:rPr lang="en-US" altLang="zh-CN" sz="2000" dirty="0" smtClean="0">
                <a:latin typeface="Times New Roman" pitchFamily="18" charset="0"/>
              </a:rPr>
              <a:t>11</a:t>
            </a:r>
            <a:r>
              <a:rPr lang="zh-CN" altLang="en-US" sz="2000" dirty="0" smtClean="0">
                <a:latin typeface="Times New Roman" pitchFamily="18" charset="0"/>
              </a:rPr>
              <a:t>，</a:t>
            </a:r>
            <a:r>
              <a:rPr lang="en-US" altLang="zh-CN" sz="2000" dirty="0" smtClean="0">
                <a:latin typeface="Times New Roman" pitchFamily="18" charset="0"/>
              </a:rPr>
              <a:t>12</a:t>
            </a:r>
            <a:r>
              <a:rPr lang="zh-CN" altLang="en-US" sz="2000" dirty="0" smtClean="0">
                <a:latin typeface="Times New Roman" pitchFamily="18" charset="0"/>
              </a:rPr>
              <a:t>，</a:t>
            </a:r>
            <a:r>
              <a:rPr lang="en-US" altLang="zh-CN" sz="2000" dirty="0" smtClean="0">
                <a:latin typeface="Times New Roman" pitchFamily="18" charset="0"/>
              </a:rPr>
              <a:t>13</a:t>
            </a:r>
            <a:r>
              <a:rPr lang="zh-CN" altLang="en-US" sz="2000" dirty="0" smtClean="0">
                <a:latin typeface="Times New Roman" pitchFamily="18" charset="0"/>
              </a:rPr>
              <a:t>，</a:t>
            </a:r>
            <a:r>
              <a:rPr lang="en-US" altLang="zh-CN" sz="2000" dirty="0" smtClean="0">
                <a:latin typeface="Times New Roman" pitchFamily="18" charset="0"/>
              </a:rPr>
              <a:t>14</a:t>
            </a:r>
            <a:r>
              <a:rPr lang="zh-CN" altLang="en-US" sz="2000" dirty="0" smtClean="0">
                <a:latin typeface="Times New Roman" pitchFamily="18" charset="0"/>
              </a:rPr>
              <a:t>，</a:t>
            </a:r>
            <a:r>
              <a:rPr lang="en-US" altLang="zh-CN" sz="2000" dirty="0" smtClean="0">
                <a:latin typeface="Times New Roman" pitchFamily="18" charset="0"/>
              </a:rPr>
              <a:t>15</a:t>
            </a:r>
            <a:r>
              <a:rPr lang="zh-CN" altLang="en-US" sz="2000" dirty="0" smtClean="0">
                <a:latin typeface="Times New Roman" pitchFamily="18" charset="0"/>
              </a:rPr>
              <a:t>，</a:t>
            </a:r>
            <a:r>
              <a:rPr lang="en-US" altLang="zh-CN" sz="2000" dirty="0" smtClean="0">
                <a:latin typeface="Times New Roman" pitchFamily="18" charset="0"/>
              </a:rPr>
              <a:t>16</a:t>
            </a:r>
            <a:r>
              <a:rPr lang="zh-CN" altLang="en-US" sz="2000" dirty="0" smtClean="0">
                <a:latin typeface="Times New Roman" pitchFamily="18" charset="0"/>
              </a:rPr>
              <a:t>，</a:t>
            </a:r>
            <a:r>
              <a:rPr lang="en-US" altLang="zh-CN" sz="2000" dirty="0" smtClean="0">
                <a:latin typeface="Times New Roman" pitchFamily="18" charset="0"/>
              </a:rPr>
              <a:t>17</a:t>
            </a:r>
            <a:r>
              <a:rPr lang="zh-CN" altLang="en-US" sz="2000" dirty="0" smtClean="0">
                <a:latin typeface="Times New Roman" pitchFamily="18" charset="0"/>
              </a:rPr>
              <a:t>，</a:t>
            </a:r>
            <a:r>
              <a:rPr lang="en-US" altLang="zh-CN" sz="2000" dirty="0" smtClean="0">
                <a:latin typeface="Times New Roman" pitchFamily="18" charset="0"/>
              </a:rPr>
              <a:t>18</a:t>
            </a:r>
            <a:r>
              <a:rPr lang="zh-CN" altLang="en-US" sz="2000" dirty="0" smtClean="0">
                <a:latin typeface="Times New Roman" pitchFamily="18" charset="0"/>
              </a:rPr>
              <a:t>，</a:t>
            </a:r>
            <a:r>
              <a:rPr lang="en-US" altLang="zh-CN" sz="2000" dirty="0" smtClean="0">
                <a:latin typeface="Times New Roman" pitchFamily="18" charset="0"/>
              </a:rPr>
              <a:t>19</a:t>
            </a:r>
            <a:r>
              <a:rPr lang="zh-CN" altLang="en-US" sz="2000" dirty="0" smtClean="0">
                <a:latin typeface="Times New Roman" pitchFamily="18" charset="0"/>
              </a:rPr>
              <a:t>，</a:t>
            </a:r>
            <a:r>
              <a:rPr lang="en-US" altLang="zh-CN" sz="2000" dirty="0" smtClean="0">
                <a:latin typeface="Times New Roman" pitchFamily="18" charset="0"/>
              </a:rPr>
              <a:t>20</a:t>
            </a:r>
          </a:p>
          <a:p>
            <a:pPr eaLnBrk="1" hangingPunct="1"/>
            <a:r>
              <a:rPr lang="zh-CN" altLang="en-US" dirty="0" smtClean="0"/>
              <a:t>复习题中的作业：</a:t>
            </a:r>
            <a:r>
              <a:rPr lang="en-US" altLang="zh-CN" dirty="0" smtClean="0"/>
              <a:t>4.16</a:t>
            </a:r>
            <a:r>
              <a:rPr lang="zh-CN" altLang="en-US" dirty="0" smtClean="0"/>
              <a:t>、</a:t>
            </a:r>
            <a:r>
              <a:rPr lang="en-US" altLang="zh-CN" dirty="0" smtClean="0"/>
              <a:t>5.3</a:t>
            </a:r>
          </a:p>
          <a:p>
            <a:pPr eaLnBrk="1" hangingPunct="1"/>
            <a:r>
              <a:rPr lang="zh-CN" altLang="en-US" dirty="0" smtClean="0"/>
              <a:t>作业</a:t>
            </a:r>
            <a:r>
              <a:rPr lang="zh-CN" altLang="en-US" dirty="0" smtClean="0"/>
              <a:t>题目修正</a:t>
            </a:r>
          </a:p>
          <a:p>
            <a:pPr lvl="1" eaLnBrk="1" hangingPunct="1"/>
            <a:r>
              <a:rPr lang="zh-CN" altLang="en-US" sz="2000" dirty="0" smtClean="0"/>
              <a:t>第</a:t>
            </a:r>
            <a:r>
              <a:rPr lang="en-US" altLang="zh-CN" sz="2000" dirty="0" smtClean="0"/>
              <a:t>13</a:t>
            </a:r>
            <a:r>
              <a:rPr lang="zh-CN" altLang="en-US" sz="2000" dirty="0" smtClean="0"/>
              <a:t>题中</a:t>
            </a:r>
            <a:r>
              <a:rPr lang="en-US" altLang="zh-CN" sz="2000" dirty="0" smtClean="0"/>
              <a:t>k=2</a:t>
            </a:r>
            <a:r>
              <a:rPr lang="zh-CN" altLang="en-US" sz="2000" dirty="0" smtClean="0"/>
              <a:t>改为</a:t>
            </a:r>
            <a:r>
              <a:rPr lang="en-US" altLang="zh-CN" sz="2000" dirty="0" smtClean="0"/>
              <a:t>k</a:t>
            </a:r>
            <a:r>
              <a:rPr lang="zh-CN" altLang="en-US" sz="2000" dirty="0" smtClean="0"/>
              <a:t>＝</a:t>
            </a:r>
            <a:r>
              <a:rPr lang="en-US" altLang="zh-CN" sz="2000" dirty="0" smtClean="0"/>
              <a:t>3</a:t>
            </a:r>
            <a:r>
              <a:rPr lang="zh-CN" altLang="en-US" sz="2000" dirty="0" smtClean="0"/>
              <a:t>，因为要求</a:t>
            </a:r>
            <a:r>
              <a:rPr lang="en-US" altLang="zh-CN" sz="2000" dirty="0" err="1" smtClean="0"/>
              <a:t>gcd</a:t>
            </a:r>
            <a:r>
              <a:rPr lang="en-US" altLang="zh-CN" sz="2000" dirty="0" smtClean="0"/>
              <a:t>(k,p-1)=1</a:t>
            </a:r>
          </a:p>
          <a:p>
            <a:pPr lvl="1" eaLnBrk="1" hangingPunct="1"/>
            <a:r>
              <a:rPr lang="zh-CN" altLang="en-US" sz="2000" dirty="0" smtClean="0"/>
              <a:t>第</a:t>
            </a:r>
            <a:r>
              <a:rPr lang="en-US" altLang="zh-CN" sz="2000" dirty="0" smtClean="0"/>
              <a:t>17</a:t>
            </a:r>
            <a:r>
              <a:rPr lang="zh-CN" altLang="en-US" sz="2000" dirty="0" smtClean="0"/>
              <a:t>题</a:t>
            </a:r>
            <a:r>
              <a:rPr lang="en-US" altLang="zh-CN" sz="2000" dirty="0" smtClean="0"/>
              <a:t>p</a:t>
            </a:r>
            <a:r>
              <a:rPr lang="zh-CN" altLang="en-US" sz="2000" dirty="0" smtClean="0"/>
              <a:t>＝</a:t>
            </a:r>
            <a:r>
              <a:rPr lang="en-US" altLang="zh-CN" sz="2000" dirty="0" smtClean="0"/>
              <a:t>53</a:t>
            </a:r>
            <a:r>
              <a:rPr lang="zh-CN" altLang="en-US" sz="2000" dirty="0" smtClean="0"/>
              <a:t>改为</a:t>
            </a:r>
            <a:r>
              <a:rPr lang="en-US" altLang="zh-CN" sz="2000" dirty="0" smtClean="0"/>
              <a:t>47</a:t>
            </a:r>
            <a:r>
              <a:rPr lang="zh-CN" altLang="en-US" sz="2000" dirty="0" smtClean="0"/>
              <a:t>，因为要求</a:t>
            </a:r>
            <a:r>
              <a:rPr lang="en-US" altLang="zh-CN" sz="2000" dirty="0" smtClean="0"/>
              <a:t>p</a:t>
            </a:r>
            <a:r>
              <a:rPr lang="zh-CN" altLang="en-US" sz="2000" dirty="0" smtClean="0"/>
              <a:t>为</a:t>
            </a:r>
            <a:r>
              <a:rPr lang="en-US" altLang="zh-CN" sz="2000" dirty="0" err="1" smtClean="0"/>
              <a:t>blum</a:t>
            </a:r>
            <a:r>
              <a:rPr lang="zh-CN" altLang="en-US" sz="2000" dirty="0" smtClean="0"/>
              <a:t>数</a:t>
            </a:r>
            <a:endParaRPr lang="en-US" altLang="zh-CN" sz="2000" dirty="0" smtClean="0"/>
          </a:p>
          <a:p>
            <a:pPr eaLnBrk="1" hangingPunct="1"/>
            <a:r>
              <a:rPr lang="zh-CN" altLang="en-US" dirty="0" smtClean="0"/>
              <a:t>编程作业</a:t>
            </a:r>
            <a:endParaRPr lang="en-US" altLang="zh-CN" dirty="0" smtClean="0"/>
          </a:p>
          <a:p>
            <a:pPr lvl="1" eaLnBrk="1" hangingPunct="1"/>
            <a:r>
              <a:rPr lang="zh-CN" altLang="en-US" sz="2000" dirty="0" smtClean="0"/>
              <a:t>编写一个模长为</a:t>
            </a:r>
            <a:r>
              <a:rPr lang="en-US" altLang="zh-CN" sz="2000" dirty="0" smtClean="0"/>
              <a:t>32bit</a:t>
            </a:r>
            <a:r>
              <a:rPr lang="zh-CN" altLang="en-US" sz="2000" dirty="0" smtClean="0"/>
              <a:t>的</a:t>
            </a:r>
            <a:r>
              <a:rPr lang="en-US" altLang="zh-CN" sz="2000" dirty="0" smtClean="0"/>
              <a:t>RSA</a:t>
            </a:r>
            <a:r>
              <a:rPr lang="zh-CN" altLang="en-US" sz="2000" dirty="0" smtClean="0"/>
              <a:t>加解密算法，即寻找两个</a:t>
            </a:r>
            <a:r>
              <a:rPr lang="en-US" altLang="zh-CN" sz="2000" dirty="0" smtClean="0"/>
              <a:t>16bit</a:t>
            </a:r>
            <a:r>
              <a:rPr lang="zh-CN" altLang="en-US" sz="2000" dirty="0" smtClean="0"/>
              <a:t>的素数，以</a:t>
            </a:r>
            <a:r>
              <a:rPr lang="en-US" altLang="zh-CN" sz="2000" dirty="0" smtClean="0"/>
              <a:t>e=5</a:t>
            </a:r>
            <a:r>
              <a:rPr lang="zh-CN" altLang="en-US" sz="2000" dirty="0" smtClean="0"/>
              <a:t>为公钥，计算相应的私钥，并对消息</a:t>
            </a:r>
            <a:r>
              <a:rPr lang="en-US" altLang="zh-CN" sz="2000" dirty="0" err="1" smtClean="0"/>
              <a:t>abc</a:t>
            </a:r>
            <a:r>
              <a:rPr lang="en-US" altLang="zh-CN" sz="2000" dirty="0" smtClean="0"/>
              <a:t>(ASCII</a:t>
            </a:r>
            <a:r>
              <a:rPr lang="zh-CN" altLang="en-US" sz="2000" dirty="0" smtClean="0"/>
              <a:t>码表示</a:t>
            </a:r>
            <a:r>
              <a:rPr lang="en-US" altLang="zh-CN" sz="2000" dirty="0" smtClean="0"/>
              <a:t>)</a:t>
            </a:r>
            <a:r>
              <a:rPr lang="zh-CN" altLang="en-US" sz="2000" dirty="0" smtClean="0"/>
              <a:t>用基本的</a:t>
            </a:r>
            <a:r>
              <a:rPr lang="en-US" altLang="zh-CN" sz="2000" dirty="0" smtClean="0"/>
              <a:t>RSA</a:t>
            </a:r>
            <a:r>
              <a:rPr lang="zh-CN" altLang="en-US" sz="2000" dirty="0" smtClean="0"/>
              <a:t>算法加密，并进行解密</a:t>
            </a:r>
            <a:endParaRPr lang="zh-CN" altLang="en-US" sz="2000"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96</a:t>
            </a:fld>
            <a:r>
              <a:rPr lang="en-US" altLang="zh-CN" dirty="0" smtClean="0">
                <a:latin typeface="Arial" charset="0"/>
              </a:rPr>
              <a:t>/</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11850</TotalTime>
  <Words>15798</Words>
  <Application>Microsoft Office PowerPoint</Application>
  <PresentationFormat>全屏显示(4:3)</PresentationFormat>
  <Paragraphs>1063</Paragraphs>
  <Slides>96</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96</vt:i4>
      </vt:variant>
    </vt:vector>
  </HeadingPairs>
  <TitlesOfParts>
    <vt:vector size="100" baseType="lpstr">
      <vt:lpstr>Network</vt:lpstr>
      <vt:lpstr>公式</vt:lpstr>
      <vt:lpstr>Visio</vt:lpstr>
      <vt:lpstr>Microsoft 公式 3.0</vt:lpstr>
      <vt:lpstr>第四章  公钥密码</vt:lpstr>
      <vt:lpstr>内容提要</vt:lpstr>
      <vt:lpstr>4.1 公钥密码常用知识和算法</vt:lpstr>
      <vt:lpstr>4.1 公钥密码常用知识和算法</vt:lpstr>
      <vt:lpstr>4.1 公钥密码常用知识和算法</vt:lpstr>
      <vt:lpstr>4.1 公钥密码常用知识和算法</vt:lpstr>
      <vt:lpstr>4.1 公钥密码常用知识和算法</vt:lpstr>
      <vt:lpstr>4.2 公钥密码体制的基本概念</vt:lpstr>
      <vt:lpstr>4.2 公钥密码体制的基本概念</vt:lpstr>
      <vt:lpstr>4.2 公钥密码体制的基本概念</vt:lpstr>
      <vt:lpstr>4.2 公钥密码体制的基本概念</vt:lpstr>
      <vt:lpstr>4.2.1 公钥密码体制的原理</vt:lpstr>
      <vt:lpstr>4.2.1 公钥密码体制的原理</vt:lpstr>
      <vt:lpstr>4.2.1 公钥密码体制的原理</vt:lpstr>
      <vt:lpstr>4.2.1 公钥密码体制的原理</vt:lpstr>
      <vt:lpstr>4.2.2  公钥密码算法应满足的要求</vt:lpstr>
      <vt:lpstr>4.2.2  公钥密码算法应满足的要求</vt:lpstr>
      <vt:lpstr>4.2.2  公钥密码算法应满足的要求</vt:lpstr>
      <vt:lpstr>4.2.2  公钥密码算法应满足的要求</vt:lpstr>
      <vt:lpstr>4.2.2  公钥密码算法应满足的要求</vt:lpstr>
      <vt:lpstr>4.2.2  公钥密码算法应满足的要求</vt:lpstr>
      <vt:lpstr>4.2.3 对公钥密码体制的攻击 </vt:lpstr>
      <vt:lpstr>4.2.3 对公钥密码体制的攻击 </vt:lpstr>
      <vt:lpstr>4.3   RSA算法</vt:lpstr>
      <vt:lpstr>4.3.1  算法描述</vt:lpstr>
      <vt:lpstr>4.3.1  算法描述</vt:lpstr>
      <vt:lpstr>4.3.1  算法描述</vt:lpstr>
      <vt:lpstr>4.3.2 RSA算法中的计算问题</vt:lpstr>
      <vt:lpstr>4.3.2 RSA算法中的计算问题</vt:lpstr>
      <vt:lpstr>4.3.2 RSA算法中的计算问题</vt:lpstr>
      <vt:lpstr>4.3.2 RSA算法中的计算问题</vt:lpstr>
      <vt:lpstr>幻灯片 32</vt:lpstr>
      <vt:lpstr>4.3.2 RSA算法中的计算问题</vt:lpstr>
      <vt:lpstr>4.3.3 RSA的安全性</vt:lpstr>
      <vt:lpstr>4.3.3 RSA的安全性</vt:lpstr>
      <vt:lpstr>4.3.3 RSA的安全性</vt:lpstr>
      <vt:lpstr>4.3.3 RSA的安全性</vt:lpstr>
      <vt:lpstr>4.3.3 RSA的安全性</vt:lpstr>
      <vt:lpstr>4.3.3 RSA的安全性</vt:lpstr>
      <vt:lpstr>4.3.3 RSA的安全性</vt:lpstr>
      <vt:lpstr>4.3.3 RSA的安全性</vt:lpstr>
      <vt:lpstr>4.3.3 RSA的安全性</vt:lpstr>
      <vt:lpstr>4.3.4 RSA-OAEP算法</vt:lpstr>
      <vt:lpstr>4.4 Rabin密码体制</vt:lpstr>
      <vt:lpstr>4.4 Rabin密码体制</vt:lpstr>
      <vt:lpstr>4.4 Rabin密码体制</vt:lpstr>
      <vt:lpstr>4.5 背包密码体制</vt:lpstr>
      <vt:lpstr>4.5 背包密码体制</vt:lpstr>
      <vt:lpstr>4.5 背包密码体制</vt:lpstr>
      <vt:lpstr>4.5 背包密码体制</vt:lpstr>
      <vt:lpstr>4.5 背包密码体制</vt:lpstr>
      <vt:lpstr>4.6.1 NTRU密码体制</vt:lpstr>
      <vt:lpstr>4.6.1 NTRU密码体制</vt:lpstr>
      <vt:lpstr>4.6.1 NTRU密码体制</vt:lpstr>
      <vt:lpstr>4.6.2 NTRU的安全性</vt:lpstr>
      <vt:lpstr>4.6.2 NTRU的安全性</vt:lpstr>
      <vt:lpstr>4.6.2 NTRU的安全性</vt:lpstr>
      <vt:lpstr>4.7.1 离散对数问题及其困难性</vt:lpstr>
      <vt:lpstr>4.7.2 ElGamal密码体制</vt:lpstr>
      <vt:lpstr>4.7.3 Diffie-Hellman 密钥交换</vt:lpstr>
      <vt:lpstr>4.8 椭圆曲线密码体制</vt:lpstr>
      <vt:lpstr>4.8.1 椭圆曲线</vt:lpstr>
      <vt:lpstr>4.8.1 椭圆曲线</vt:lpstr>
      <vt:lpstr>4.8.1 椭圆曲线</vt:lpstr>
      <vt:lpstr>4.8.2 有限域上的椭圆曲线</vt:lpstr>
      <vt:lpstr>4.8.2 有限域上的椭圆曲线</vt:lpstr>
      <vt:lpstr>4.8.2 有限域上的椭圆曲线</vt:lpstr>
      <vt:lpstr>4.8.2 有限域上的椭圆曲线</vt:lpstr>
      <vt:lpstr>4.8.2 有限域上的椭圆曲线</vt:lpstr>
      <vt:lpstr>4.8.3 椭圆曲线上的点数</vt:lpstr>
      <vt:lpstr>4.8.4 明文消息到椭圆曲线上的嵌入</vt:lpstr>
      <vt:lpstr>4.8.5  椭圆曲线上的密码</vt:lpstr>
      <vt:lpstr>4.8.5  椭圆曲线上的密码</vt:lpstr>
      <vt:lpstr>4.8.5  椭圆曲线上的密码</vt:lpstr>
      <vt:lpstr>4.8.5  椭圆曲线上的密码</vt:lpstr>
      <vt:lpstr>4.8.5  椭圆曲线上的密码</vt:lpstr>
      <vt:lpstr>4.9.1 概述</vt:lpstr>
      <vt:lpstr>4.9.1 概述</vt:lpstr>
      <vt:lpstr>4.9.2 双线性映射和双线性D-H假设</vt:lpstr>
      <vt:lpstr>4.9.2 双线性映射和双线性D-H假设</vt:lpstr>
      <vt:lpstr>4.9.2 双线性映射和双线性D-H假设</vt:lpstr>
      <vt:lpstr>4.9.2 双线性映射和双线性D-H假设</vt:lpstr>
      <vt:lpstr>4.9.3 IBE方案描述</vt:lpstr>
      <vt:lpstr>4.9.3 IBE方案描述</vt:lpstr>
      <vt:lpstr>4.10.1 公钥体制的安全性定义</vt:lpstr>
      <vt:lpstr>4.10.1 公钥体制的安全性定义</vt:lpstr>
      <vt:lpstr>4.10.1 公钥体制的安全性定义</vt:lpstr>
      <vt:lpstr>4.10.2 公钥体制的攻击模型</vt:lpstr>
      <vt:lpstr>4.10.2 公钥体制的攻击模型</vt:lpstr>
      <vt:lpstr>4.10.3 随机预言机模型下可证明安全的体制</vt:lpstr>
      <vt:lpstr>4.10.3 随机预言机模型下可证明安全的体制</vt:lpstr>
      <vt:lpstr>4.10.4 标准模型下可证明安全的体制</vt:lpstr>
      <vt:lpstr>4.10.4 标准模型下可证明安全的体制</vt:lpstr>
      <vt:lpstr>4.10.5 可证明安全的混合密码体制</vt:lpstr>
      <vt:lpstr>幻灯片 95</vt:lpstr>
      <vt:lpstr>幻灯片 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1030</cp:revision>
  <cp:lastPrinted>1601-01-01T00:00:00Z</cp:lastPrinted>
  <dcterms:created xsi:type="dcterms:W3CDTF">1601-01-01T00:00:00Z</dcterms:created>
  <dcterms:modified xsi:type="dcterms:W3CDTF">2014-10-13T08:37:09Z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