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7" r:id="rId14"/>
    <p:sldId id="271" r:id="rId15"/>
  </p:sldIdLst>
  <p:sldSz cx="12192000" cy="6858000"/>
  <p:notesSz cx="6858000" cy="9144000"/>
  <p:embeddedFontLst>
    <p:embeddedFont>
      <p:font typeface="Bahnschrift" panose="020B0502040204020203" pitchFamily="34" charset="0"/>
      <p:regular r:id="rId17"/>
      <p:bold r:id="rId18"/>
    </p:embeddedFont>
    <p:embeddedFont>
      <p:font typeface="Century Gothic" panose="020B050202020209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103909" y="176645"/>
            <a:ext cx="7813964" cy="4104409"/>
          </a:xfrm>
          <a:prstGeom prst="rect">
            <a:avLst/>
          </a:prstGeom>
          <a:noFill/>
          <a:ln>
            <a:noFill/>
          </a:ln>
        </p:spPr>
        <p:txBody>
          <a:bodyPr spcFirstLastPara="1" wrap="square" lIns="91425" tIns="45700" rIns="91425" bIns="45700" anchor="t" anchorCtr="0">
            <a:normAutofit fontScale="85000" lnSpcReduction="20000"/>
          </a:bodyPr>
          <a:lstStyle/>
          <a:p>
            <a:pPr marL="0" indent="0" algn="ctr">
              <a:spcBef>
                <a:spcPts val="0"/>
              </a:spcBef>
            </a:pPr>
            <a:r>
              <a:rPr lang="en-US" dirty="0">
                <a:solidFill>
                  <a:schemeClr val="lt1"/>
                </a:solidFill>
                <a:latin typeface="Times New Roman"/>
                <a:ea typeface="Times New Roman"/>
                <a:cs typeface="Times New Roman"/>
                <a:sym typeface="Times New Roman"/>
              </a:rPr>
              <a:t>	</a:t>
            </a:r>
            <a:r>
              <a:rPr lang="en-US" sz="3800" b="1" dirty="0">
                <a:effectLst/>
                <a:latin typeface="Bahnschrift" panose="020B0502040204020203" pitchFamily="34" charset="0"/>
                <a:ea typeface="Calibri" panose="020F0502020204030204" pitchFamily="34" charset="0"/>
                <a:cs typeface="Calibri Light" panose="020F0302020204030204" pitchFamily="34" charset="0"/>
              </a:rPr>
              <a:t>Clustering For Customer Segmentation &amp;  Understanding</a:t>
            </a:r>
          </a:p>
          <a:p>
            <a:pPr marL="0" indent="0" algn="ctr">
              <a:spcBef>
                <a:spcPts val="0"/>
              </a:spcBef>
            </a:pPr>
            <a:endParaRPr lang="en-US" sz="3800" b="1" dirty="0">
              <a:latin typeface="Bahnschrift" panose="020B0502040204020203" pitchFamily="34" charset="0"/>
              <a:ea typeface="Calibri" panose="020F0502020204030204" pitchFamily="34" charset="0"/>
              <a:cs typeface="Calibri Light" panose="020F0302020204030204" pitchFamily="34" charset="0"/>
            </a:endParaRPr>
          </a:p>
          <a:p>
            <a:pPr marL="0" indent="0" algn="ctr">
              <a:spcBef>
                <a:spcPts val="0"/>
              </a:spcBef>
            </a:pPr>
            <a:endParaRPr lang="en-US" b="1" dirty="0">
              <a:effectLst/>
              <a:latin typeface="+mj-lt"/>
              <a:ea typeface="Calibri" panose="020F0502020204030204" pitchFamily="34" charset="0"/>
              <a:cs typeface="Calibri Light" panose="020F0302020204030204" pitchFamily="34" charset="0"/>
            </a:endParaRPr>
          </a:p>
          <a:p>
            <a:pPr>
              <a:lnSpc>
                <a:spcPct val="107000"/>
              </a:lnSpc>
              <a:spcAft>
                <a:spcPts val="800"/>
              </a:spcAft>
            </a:pPr>
            <a:r>
              <a:rPr lang="en-US" sz="2300" b="1" dirty="0">
                <a:solidFill>
                  <a:srgbClr val="1F3864"/>
                </a:solidFill>
                <a:effectLst/>
                <a:latin typeface="+mj-lt"/>
                <a:ea typeface="Calibri" panose="020F0502020204030204" pitchFamily="34" charset="0"/>
                <a:cs typeface="Arial" panose="020B0604020202020204" pitchFamily="34" charset="0"/>
              </a:rPr>
              <a:t>                              Domain: Machine Learning</a:t>
            </a:r>
            <a:endParaRPr lang="en-IN" sz="23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300" b="1" dirty="0">
                <a:solidFill>
                  <a:srgbClr val="1F3864"/>
                </a:solidFill>
                <a:effectLst/>
                <a:latin typeface="+mj-lt"/>
                <a:ea typeface="Calibri" panose="020F0502020204030204" pitchFamily="34" charset="0"/>
                <a:cs typeface="Arial" panose="020B0604020202020204" pitchFamily="34" charset="0"/>
              </a:rPr>
              <a:t>      Creator: Rumanshu Chandekar</a:t>
            </a:r>
            <a:endParaRPr lang="en-IN" sz="23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300" b="1" dirty="0">
                <a:solidFill>
                  <a:srgbClr val="1F3864"/>
                </a:solidFill>
                <a:effectLst/>
                <a:latin typeface="+mj-lt"/>
                <a:ea typeface="Calibri" panose="020F0502020204030204" pitchFamily="34" charset="0"/>
                <a:cs typeface="Arial" panose="020B0604020202020204" pitchFamily="34" charset="0"/>
              </a:rPr>
              <a:t>          Shreyas Dongre</a:t>
            </a:r>
            <a:endParaRPr lang="en-IN" sz="23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300" b="1" dirty="0">
                <a:solidFill>
                  <a:srgbClr val="1F3864"/>
                </a:solidFill>
                <a:effectLst/>
                <a:latin typeface="+mj-lt"/>
                <a:ea typeface="Calibri" panose="020F0502020204030204" pitchFamily="34" charset="0"/>
                <a:cs typeface="Arial" panose="020B0604020202020204" pitchFamily="34" charset="0"/>
              </a:rPr>
              <a:t> </a:t>
            </a:r>
            <a:endParaRPr lang="en-IN" sz="23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300" b="1" dirty="0">
                <a:solidFill>
                  <a:srgbClr val="1F3864"/>
                </a:solidFill>
                <a:effectLst/>
                <a:latin typeface="+mj-lt"/>
                <a:ea typeface="Calibri" panose="020F0502020204030204" pitchFamily="34" charset="0"/>
                <a:cs typeface="Arial" panose="020B0604020202020204" pitchFamily="34" charset="0"/>
              </a:rPr>
              <a:t>Date: </a:t>
            </a:r>
            <a:r>
              <a:rPr lang="en-US" sz="2300" b="1" dirty="0">
                <a:solidFill>
                  <a:srgbClr val="1F3864"/>
                </a:solidFill>
                <a:latin typeface="+mj-lt"/>
                <a:ea typeface="Calibri" panose="020F0502020204030204" pitchFamily="34" charset="0"/>
                <a:cs typeface="Arial" panose="020B0604020202020204" pitchFamily="34" charset="0"/>
              </a:rPr>
              <a:t>30</a:t>
            </a:r>
            <a:r>
              <a:rPr lang="en-US" sz="2300" b="1" dirty="0">
                <a:solidFill>
                  <a:srgbClr val="1F3864"/>
                </a:solidFill>
                <a:effectLst/>
                <a:latin typeface="+mj-lt"/>
                <a:ea typeface="Calibri" panose="020F0502020204030204" pitchFamily="34" charset="0"/>
                <a:cs typeface="Arial" panose="020B0604020202020204" pitchFamily="34" charset="0"/>
              </a:rPr>
              <a:t>.04.2024</a:t>
            </a:r>
            <a:endParaRPr lang="en-IN" sz="23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300" b="1" dirty="0">
                <a:effectLst/>
                <a:latin typeface="+mj-lt"/>
                <a:ea typeface="Calibri" panose="020F0502020204030204" pitchFamily="34" charset="0"/>
                <a:cs typeface="Arial" panose="020B0604020202020204" pitchFamily="34" charset="0"/>
              </a:rPr>
              <a:t> </a:t>
            </a:r>
            <a:endParaRPr lang="en-IN" sz="2300" b="1" dirty="0">
              <a:effectLst/>
              <a:latin typeface="+mj-lt"/>
              <a:ea typeface="Calibri" panose="020F0502020204030204" pitchFamily="34" charset="0"/>
              <a:cs typeface="Times New Roman" panose="02020603050405020304" pitchFamily="18" charset="0"/>
            </a:endParaRPr>
          </a:p>
          <a:p>
            <a:pPr marL="0" indent="0" algn="ctr">
              <a:spcBef>
                <a:spcPts val="0"/>
              </a:spcBef>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rtl="0">
              <a:spcBef>
                <a:spcPts val="0"/>
              </a:spcBef>
              <a:spcAft>
                <a:spcPts val="0"/>
              </a:spcAft>
              <a:buSzPts val="1680"/>
              <a:buNone/>
            </a:pPr>
            <a:endParaRPr lang="en-US"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202430" y="135193"/>
            <a:ext cx="8931737" cy="663923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1040"/>
              </a:spcBef>
              <a:spcAft>
                <a:spcPts val="0"/>
              </a:spcAft>
              <a:buSzPts val="1760"/>
              <a:buNone/>
            </a:pPr>
            <a:r>
              <a:rPr lang="en-US" sz="3000" b="1" dirty="0">
                <a:solidFill>
                  <a:schemeClr val="tx1"/>
                </a:solidFill>
                <a:latin typeface="Times New Roman"/>
                <a:ea typeface="Times New Roman"/>
                <a:cs typeface="Times New Roman"/>
                <a:sym typeface="Times New Roman"/>
              </a:rPr>
              <a:t>Prediction:</a:t>
            </a:r>
            <a:endParaRPr sz="3000" b="1" dirty="0">
              <a:solidFill>
                <a:schemeClr val="tx1"/>
              </a:solidFill>
              <a:latin typeface="Times New Roman"/>
              <a:ea typeface="Times New Roman"/>
              <a:cs typeface="Times New Roman"/>
              <a:sym typeface="Times New Roman"/>
            </a:endParaRPr>
          </a:p>
          <a:p>
            <a:pPr marL="558800" lvl="0" indent="-457200" algn="just" rtl="0">
              <a:spcBef>
                <a:spcPts val="1000"/>
              </a:spcBef>
              <a:spcAft>
                <a:spcPts val="0"/>
              </a:spcAft>
              <a:buSzPts val="1600"/>
              <a:buFont typeface="+mj-lt"/>
              <a:buAutoNum type="arabicPeriod"/>
            </a:pPr>
            <a:r>
              <a:rPr lang="en-US" sz="2200" b="1" dirty="0">
                <a:solidFill>
                  <a:schemeClr val="tx1"/>
                </a:solidFill>
                <a:latin typeface="Times New Roman" panose="02020603050405020304" pitchFamily="18" charset="0"/>
                <a:cs typeface="Times New Roman" panose="02020603050405020304" pitchFamily="18" charset="0"/>
              </a:rPr>
              <a:t>Batch Processing of Testing Files</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lt1"/>
                </a:solidFill>
                <a:latin typeface="Times New Roman" panose="02020603050405020304" pitchFamily="18" charset="0"/>
                <a:cs typeface="Times New Roman" panose="02020603050405020304" pitchFamily="18" charset="0"/>
              </a:rPr>
              <a:t>Testing files are shared in batches. Each batch undergoes the same validation operations, data transformation, and data insertion processes as the training data. This ensures consistency and reliability in the data used for prediction. </a:t>
            </a:r>
          </a:p>
          <a:p>
            <a:pPr marL="558800" lvl="0" indent="-457200" algn="just" rtl="0">
              <a:spcBef>
                <a:spcPts val="1000"/>
              </a:spcBef>
              <a:spcAft>
                <a:spcPts val="0"/>
              </a:spcAft>
              <a:buSzPts val="1600"/>
              <a:buFont typeface="+mj-lt"/>
              <a:buAutoNum type="arabicPeriod"/>
            </a:pPr>
            <a:r>
              <a:rPr lang="en-US" sz="2200" b="1" dirty="0">
                <a:solidFill>
                  <a:schemeClr val="tx1"/>
                </a:solidFill>
                <a:latin typeface="Times New Roman" panose="02020603050405020304" pitchFamily="18" charset="0"/>
                <a:cs typeface="Times New Roman" panose="02020603050405020304" pitchFamily="18" charset="0"/>
              </a:rPr>
              <a:t>Data Export and Preprocessing: </a:t>
            </a:r>
            <a:r>
              <a:rPr lang="en-US" dirty="0">
                <a:solidFill>
                  <a:schemeClr val="lt1"/>
                </a:solidFill>
                <a:latin typeface="Times New Roman" panose="02020603050405020304" pitchFamily="18" charset="0"/>
                <a:cs typeface="Times New Roman" panose="02020603050405020304" pitchFamily="18" charset="0"/>
              </a:rPr>
              <a:t>The accumulated data from the database is exported in CSV format for prediction. Data preprocessing techniques are applied to the exported data to ensure it is suitable for clustering and prediction. This includes steps such as data cleaning, normalization, and transformation to prepare the data for accurate clustering. </a:t>
            </a:r>
          </a:p>
          <a:p>
            <a:pPr marL="558800" lvl="0" indent="-457200" algn="just" rtl="0">
              <a:spcBef>
                <a:spcPts val="1000"/>
              </a:spcBef>
              <a:spcAft>
                <a:spcPts val="0"/>
              </a:spcAft>
              <a:buSzPts val="16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Loading the K-means Model: </a:t>
            </a:r>
            <a:r>
              <a:rPr lang="en-US" dirty="0">
                <a:solidFill>
                  <a:schemeClr val="lt1"/>
                </a:solidFill>
                <a:latin typeface="Times New Roman" panose="02020603050405020304" pitchFamily="18" charset="0"/>
                <a:cs typeface="Times New Roman" panose="02020603050405020304" pitchFamily="18" charset="0"/>
              </a:rPr>
              <a:t>The K-means model created during the training phase is loaded. Clusters for the preprocessed data are predicted using this model. The K-means algorithm helps in identifying distinct groups within the data, which is crucial for targeted customer segmentation. </a:t>
            </a:r>
          </a:p>
          <a:p>
            <a:pPr marL="558800" lvl="0" indent="-457200" algn="just" rtl="0">
              <a:spcBef>
                <a:spcPts val="1000"/>
              </a:spcBef>
              <a:spcAft>
                <a:spcPts val="0"/>
              </a:spcAft>
              <a:buSzPts val="16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Cluster-Based Model Loading and Prediction:</a:t>
            </a:r>
            <a:r>
              <a:rPr lang="en-US" dirty="0">
                <a:solidFill>
                  <a:schemeClr val="lt1"/>
                </a:solidFill>
                <a:latin typeface="Times New Roman" panose="02020603050405020304" pitchFamily="18" charset="0"/>
                <a:cs typeface="Times New Roman" panose="02020603050405020304" pitchFamily="18" charset="0"/>
              </a:rPr>
              <a:t> Based on the predicted cluster number, the respective model for that cluster is loaded. This model is then used to predict the data for that specific cluster. This step ensures that each cluster is analyzed with a model tailored to its unique characteristics, leading to more accurate predictions. </a:t>
            </a:r>
          </a:p>
          <a:p>
            <a:pPr marL="558800" lvl="0" indent="-457200" algn="just" rtl="0">
              <a:spcBef>
                <a:spcPts val="1000"/>
              </a:spcBef>
              <a:spcAft>
                <a:spcPts val="0"/>
              </a:spcAft>
              <a:buSzPts val="16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Saving and Sharing Predictions:</a:t>
            </a:r>
            <a:r>
              <a:rPr lang="en-US" dirty="0">
                <a:solidFill>
                  <a:schemeClr val="lt1"/>
                </a:solidFill>
                <a:latin typeface="Times New Roman" panose="02020603050405020304" pitchFamily="18" charset="0"/>
                <a:cs typeface="Times New Roman" panose="02020603050405020304" pitchFamily="18" charset="0"/>
              </a:rPr>
              <a:t> Once predictions are made for all clusters, the results are saved in CSV format. These CSV files are then shared with the relevant stakeholders for further analysis or use. This step ensures that the predictions are accessible and can be utilized for decision-making processes.</a:t>
            </a:r>
            <a:endParaRPr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CEFDA3-C454-6619-B69D-A4F8355985F6}"/>
              </a:ext>
            </a:extLst>
          </p:cNvPr>
          <p:cNvSpPr>
            <a:spLocks noGrp="1"/>
          </p:cNvSpPr>
          <p:nvPr>
            <p:ph type="body" idx="1"/>
          </p:nvPr>
        </p:nvSpPr>
        <p:spPr>
          <a:xfrm>
            <a:off x="94277" y="95864"/>
            <a:ext cx="9000562" cy="6688394"/>
          </a:xfrm>
        </p:spPr>
        <p:txBody>
          <a:bodyPr anchor="t">
            <a:normAutofit fontScale="92500" lnSpcReduction="10000"/>
          </a:bodyPr>
          <a:lstStyle/>
          <a:p>
            <a:pPr marL="137160" indent="0">
              <a:buNone/>
            </a:pPr>
            <a:r>
              <a:rPr lang="en-US" sz="2800" b="1" dirty="0">
                <a:solidFill>
                  <a:schemeClr val="tx1"/>
                </a:solidFill>
                <a:latin typeface="Times New Roman" panose="02020603050405020304" pitchFamily="18" charset="0"/>
                <a:cs typeface="Times New Roman" panose="02020603050405020304" pitchFamily="18" charset="0"/>
              </a:rPr>
              <a:t>Additional Relevant Information:</a:t>
            </a:r>
          </a:p>
          <a:p>
            <a:pPr marL="137160" indent="0">
              <a:buNone/>
            </a:pPr>
            <a:endParaRPr lang="en-US" dirty="0">
              <a:latin typeface="Times New Roman" panose="02020603050405020304" pitchFamily="18" charset="0"/>
              <a:cs typeface="Times New Roman" panose="02020603050405020304" pitchFamily="18" charset="0"/>
            </a:endParaRP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Validation Operations: </a:t>
            </a:r>
            <a:r>
              <a:rPr lang="en-US" dirty="0">
                <a:solidFill>
                  <a:schemeClr val="bg1"/>
                </a:solidFill>
                <a:latin typeface="Times New Roman" panose="02020603050405020304" pitchFamily="18" charset="0"/>
                <a:cs typeface="Times New Roman" panose="02020603050405020304" pitchFamily="18" charset="0"/>
              </a:rPr>
              <a:t>Ensuring data integrity and quality throughout the process is crucial. Validation operations help in maintaining the accuracy and reliability of the data used for predictions</a:t>
            </a:r>
            <a:r>
              <a:rPr lang="en-US" dirty="0">
                <a:latin typeface="Times New Roman" panose="02020603050405020304" pitchFamily="18" charset="0"/>
                <a:cs typeface="Times New Roman" panose="02020603050405020304" pitchFamily="18" charset="0"/>
              </a:rPr>
              <a:t>.</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 Data Transformation: </a:t>
            </a:r>
            <a:r>
              <a:rPr lang="en-US" dirty="0">
                <a:solidFill>
                  <a:schemeClr val="bg1"/>
                </a:solidFill>
                <a:latin typeface="Times New Roman" panose="02020603050405020304" pitchFamily="18" charset="0"/>
                <a:cs typeface="Times New Roman" panose="02020603050405020304" pitchFamily="18" charset="0"/>
              </a:rPr>
              <a:t>Includes normalization, scaling, and other necessary transformations to prepare the data for clustering. Proper data transformation is essential for the effectiveness of the clustering algorithm</a:t>
            </a:r>
            <a:r>
              <a:rPr lang="en-US" dirty="0">
                <a:latin typeface="Times New Roman" panose="02020603050405020304" pitchFamily="18" charset="0"/>
                <a:cs typeface="Times New Roman" panose="02020603050405020304" pitchFamily="18" charset="0"/>
              </a:rPr>
              <a:t>.</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 Model Management</a:t>
            </a: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Efficient loading and utilization of models based on cluster predictions ensure accurate and relevant predictions. This involves managing multiple models and selecting the appropriate one based on the cluster number.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Real-time Application</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 entire process is designed to be efficient and replicable, allowing for real-time customer segmentation and prediction. This ensures that the system can adapt to new data and provide timely insights.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Continuous Improvement: </a:t>
            </a:r>
            <a:r>
              <a:rPr lang="en-US" dirty="0">
                <a:solidFill>
                  <a:schemeClr val="bg1"/>
                </a:solidFill>
                <a:latin typeface="Times New Roman" panose="02020603050405020304" pitchFamily="18" charset="0"/>
                <a:cs typeface="Times New Roman" panose="02020603050405020304" pitchFamily="18" charset="0"/>
              </a:rPr>
              <a:t>Continuous monitoring and retraining of the models are planned to adapt to new data and evolving customer behaviors. Exploration of other clustering algorithms, such as DBSCAN and Agglomerative Clustering, is also considered for future improvements</a:t>
            </a:r>
            <a:r>
              <a:rPr lang="en-US" dirty="0">
                <a:latin typeface="Times New Roman" panose="02020603050405020304" pitchFamily="18" charset="0"/>
                <a:cs typeface="Times New Roman" panose="02020603050405020304" pitchFamily="18" charset="0"/>
              </a:rPr>
              <a:t>.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Integration with CRM Systems: </a:t>
            </a:r>
            <a:r>
              <a:rPr lang="en-US" dirty="0">
                <a:solidFill>
                  <a:schemeClr val="bg1"/>
                </a:solidFill>
                <a:latin typeface="Times New Roman" panose="02020603050405020304" pitchFamily="18" charset="0"/>
                <a:cs typeface="Times New Roman" panose="02020603050405020304" pitchFamily="18" charset="0"/>
              </a:rPr>
              <a:t>Integration with customer relationship management (CRM) systems is envisioned to provide enhanced customer insights and drive business value. This integration can help in leveraging the predictions for better customer engagement and personalized marketing strategies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61371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153270" y="99551"/>
            <a:ext cx="9010395" cy="6658897"/>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spcBef>
                <a:spcPts val="0"/>
              </a:spcBef>
              <a:spcAft>
                <a:spcPts val="0"/>
              </a:spcAft>
              <a:buSzPts val="1600"/>
              <a:buNone/>
            </a:pPr>
            <a:r>
              <a:rPr lang="en-US" sz="2800" b="1" dirty="0">
                <a:solidFill>
                  <a:schemeClr val="tx1"/>
                </a:solidFill>
                <a:latin typeface="Times New Roman"/>
                <a:ea typeface="Times New Roman"/>
                <a:cs typeface="Times New Roman"/>
                <a:sym typeface="Times New Roman"/>
              </a:rPr>
              <a:t>Q&amp;A:</a:t>
            </a:r>
            <a:r>
              <a:rPr lang="en-US" dirty="0">
                <a:solidFill>
                  <a:schemeClr val="lt1"/>
                </a:solidFill>
                <a:latin typeface="Times New Roman"/>
                <a:ea typeface="Times New Roman"/>
                <a:cs typeface="Times New Roman"/>
                <a:sym typeface="Times New Roman"/>
              </a:rPr>
              <a:t>									</a:t>
            </a:r>
            <a:endParaRPr lang="en-US" dirty="0"/>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Q1)How did you handle missing or incomplete data?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 Missing or incomplete data was handled through imputation techniques, such as filling missing values with the mean or median for numerical data, and the most frequent value for categorical data.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Q2) What preprocessing steps were taken before clustering?</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 Preprocessing steps included data cleaning, normalization, and transformation to ensure the data was suitable for clustering. This helped in improving the accuracy and efficiency of the clustering process.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Q3) How did you determine the optimal number of clusters?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 The optimal number of clusters was determined using the elbow plot method, which helps in identifying the point where the within-cluster sum of squares (WCSS) starts to diminish significantly.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Q4) What metrics were used to evaluate the clustering performance?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 Metrics such as silhouette score and Davies-Bouldin index were used to evaluate the clustering performance and ensure the quality of the clusters.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Q5) How were the predictions shared with the client?</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 Once the predictions were made for all clusters, the results were saved in CSV format and shared with the client for further analysis and use.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Q6) What are the future steps planned for this project?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 Future steps include continuous monitoring and retraining of the models to adapt to new data, exploring other clustering algorithms for potential improvements, and integrating the system with CRM tools for enhanced customer insights.</a:t>
            </a:r>
            <a:endParaRPr sz="23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104109" y="105696"/>
            <a:ext cx="9216872" cy="6752304"/>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was training done or what models were used? </a:t>
            </a:r>
          </a:p>
          <a:p>
            <a:pPr marL="0" lvl="0" indent="0" algn="just"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A-Before dividing the data into training and validation sets, we performed clustering using the </a:t>
            </a: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algorithm to segment the data into clusters. The training and validation data were then divided according to these clusters. Scaling was performed on both the training and validation data. The </a:t>
            </a: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algorithm was used for clustering, and based on the recall, the final model was selected for each cluster. These models were then saved for future use on AWS EC2 instances. </a:t>
            </a:r>
          </a:p>
          <a:p>
            <a:pPr marL="0" lvl="0" indent="0" algn="just"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8) How was prediction done?</a:t>
            </a:r>
          </a:p>
          <a:p>
            <a:pPr marL="0" lvl="0" indent="0" algn="just"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 A-The testing files are provided by the client. We follow the same lifecycle until the data is clustered using the </a:t>
            </a: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algorithm. Based on the cluster number, the corresponding model is loaded to perform predictions. In the end, we accumulate the data of predictions. </a:t>
            </a:r>
          </a:p>
          <a:p>
            <a:pPr marL="0" lvl="0" indent="0" algn="just"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8D62D0-0164-D82C-38D0-53E802AEDB60}"/>
              </a:ext>
            </a:extLst>
          </p:cNvPr>
          <p:cNvSpPr>
            <a:spLocks noGrp="1"/>
          </p:cNvSpPr>
          <p:nvPr>
            <p:ph type="body" idx="1"/>
          </p:nvPr>
        </p:nvSpPr>
        <p:spPr/>
        <p:txBody>
          <a:bodyPr>
            <a:normAutofit/>
          </a:bodyPr>
          <a:lstStyle/>
          <a:p>
            <a:pPr marL="137160" indent="0" algn="ctr">
              <a:buNone/>
            </a:pP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4346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800" b="1" dirty="0">
                <a:solidFill>
                  <a:schemeClr val="tx1"/>
                </a:solidFill>
                <a:latin typeface="Times New Roman"/>
                <a:ea typeface="Times New Roman"/>
                <a:cs typeface="Times New Roman"/>
                <a:sym typeface="Times New Roman"/>
              </a:rPr>
              <a:t>Objective</a:t>
            </a:r>
            <a:r>
              <a:rPr lang="en-US" sz="2200" b="1" dirty="0">
                <a:solidFill>
                  <a:schemeClr val="lt1"/>
                </a:solidFill>
                <a:latin typeface="Times New Roman"/>
                <a:ea typeface="Times New Roman"/>
                <a:cs typeface="Times New Roman"/>
                <a:sym typeface="Times New Roman"/>
              </a:rPr>
              <a:t>:</a:t>
            </a:r>
            <a:r>
              <a:rPr lang="en-US" sz="2200" dirty="0">
                <a:solidFill>
                  <a:schemeClr val="lt1"/>
                </a:solidFill>
                <a:latin typeface="Times New Roman"/>
                <a:ea typeface="Times New Roman"/>
                <a:cs typeface="Times New Roman"/>
                <a:sym typeface="Times New Roman"/>
              </a:rPr>
              <a:t> </a:t>
            </a:r>
            <a:endParaRPr lang="en-US" dirty="0"/>
          </a:p>
          <a:p>
            <a:pPr marL="457200" lvl="1" indent="0" algn="just"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Development of a predictive model for clustering and segmenting customers to enhance understanding and improve targeted strategies. The model will identify distinct customer segments based on behavior and demographics, enabling tailored marketing efforts, better resource allocation, and improved customer engagement. This approach aims to enhance customer satisfaction, predict future trends, and drive business growth through personalized experiences.</a:t>
            </a:r>
          </a:p>
          <a:p>
            <a:pPr marL="457200" lvl="1" indent="0" algn="just" rtl="0">
              <a:spcBef>
                <a:spcPts val="960"/>
              </a:spcBef>
              <a:spcAft>
                <a:spcPts val="0"/>
              </a:spcAft>
              <a:buSzPts val="1440"/>
              <a:buNone/>
            </a:pPr>
            <a:endParaRPr lang="en-US" sz="2000" dirty="0">
              <a:solidFill>
                <a:schemeClr val="lt1"/>
              </a:solidFill>
              <a:latin typeface="Times New Roman"/>
              <a:ea typeface="Times New Roman"/>
              <a:cs typeface="Times New Roman"/>
              <a:sym typeface="Times New Roman"/>
            </a:endParaRPr>
          </a:p>
          <a:p>
            <a:pPr marL="0" indent="0" algn="just">
              <a:spcBef>
                <a:spcPts val="960"/>
              </a:spcBef>
              <a:buNone/>
            </a:pPr>
            <a:r>
              <a:rPr lang="en-US" sz="2800" b="1" dirty="0">
                <a:solidFill>
                  <a:schemeClr val="tx1"/>
                </a:solidFill>
                <a:latin typeface="Times New Roman" panose="02020603050405020304" pitchFamily="18" charset="0"/>
                <a:ea typeface="Times New Roman"/>
                <a:cs typeface="Times New Roman" panose="02020603050405020304" pitchFamily="18" charset="0"/>
                <a:sym typeface="Times New Roman"/>
              </a:rPr>
              <a:t>Benefits</a:t>
            </a:r>
            <a:r>
              <a:rPr lang="en-US" sz="2400" dirty="0">
                <a:solidFill>
                  <a:schemeClr val="lt1"/>
                </a:solidFill>
                <a:latin typeface="Times New Roman"/>
                <a:ea typeface="Times New Roman"/>
                <a:cs typeface="Times New Roman"/>
                <a:sym typeface="Times New Roman"/>
              </a:rPr>
              <a:t>:</a:t>
            </a:r>
          </a:p>
          <a:p>
            <a:pPr lvl="1" indent="-457200" algn="just" rtl="0">
              <a:spcBef>
                <a:spcPts val="960"/>
              </a:spcBef>
              <a:spcAft>
                <a:spcPts val="0"/>
              </a:spcAft>
              <a:buSzPts val="1440"/>
              <a:buFont typeface="+mj-lt"/>
              <a:buAutoNum type="arabicPeriod"/>
            </a:pPr>
            <a:r>
              <a:rPr lang="en-US" sz="2000" dirty="0">
                <a:solidFill>
                  <a:schemeClr val="lt1"/>
                </a:solidFill>
                <a:latin typeface="Times New Roman"/>
                <a:ea typeface="Times New Roman"/>
                <a:cs typeface="Times New Roman"/>
                <a:sym typeface="Times New Roman"/>
              </a:rPr>
              <a:t>Identifies distinct customer segments. </a:t>
            </a:r>
          </a:p>
          <a:p>
            <a:pPr lvl="1" indent="-457200" algn="just" rtl="0">
              <a:spcBef>
                <a:spcPts val="960"/>
              </a:spcBef>
              <a:spcAft>
                <a:spcPts val="0"/>
              </a:spcAft>
              <a:buSzPts val="1440"/>
              <a:buFont typeface="+mj-lt"/>
              <a:buAutoNum type="arabicPeriod"/>
            </a:pPr>
            <a:r>
              <a:rPr lang="en-US" sz="2000" dirty="0">
                <a:solidFill>
                  <a:schemeClr val="lt1"/>
                </a:solidFill>
                <a:latin typeface="Times New Roman"/>
                <a:ea typeface="Times New Roman"/>
                <a:cs typeface="Times New Roman"/>
                <a:sym typeface="Times New Roman"/>
              </a:rPr>
              <a:t>Provides better insights into customer behaviors and preferences. </a:t>
            </a:r>
          </a:p>
          <a:p>
            <a:pPr lvl="1" indent="-457200" algn="just" rtl="0">
              <a:spcBef>
                <a:spcPts val="960"/>
              </a:spcBef>
              <a:spcAft>
                <a:spcPts val="0"/>
              </a:spcAft>
              <a:buSzPts val="1440"/>
              <a:buFont typeface="+mj-lt"/>
              <a:buAutoNum type="arabicPeriod"/>
            </a:pPr>
            <a:r>
              <a:rPr lang="en-US" sz="2000" dirty="0">
                <a:solidFill>
                  <a:schemeClr val="lt1"/>
                </a:solidFill>
                <a:latin typeface="Times New Roman"/>
                <a:ea typeface="Times New Roman"/>
                <a:cs typeface="Times New Roman"/>
                <a:sym typeface="Times New Roman"/>
              </a:rPr>
              <a:t>Enhances targeted marketing efforts. </a:t>
            </a:r>
          </a:p>
          <a:p>
            <a:pPr lvl="1" indent="-457200" algn="just" rtl="0">
              <a:spcBef>
                <a:spcPts val="960"/>
              </a:spcBef>
              <a:spcAft>
                <a:spcPts val="0"/>
              </a:spcAft>
              <a:buSzPts val="1440"/>
              <a:buFont typeface="+mj-lt"/>
              <a:buAutoNum type="arabicPeriod"/>
            </a:pPr>
            <a:r>
              <a:rPr lang="en-US" sz="2000" dirty="0">
                <a:solidFill>
                  <a:schemeClr val="lt1"/>
                </a:solidFill>
                <a:latin typeface="Times New Roman"/>
                <a:ea typeface="Times New Roman"/>
                <a:cs typeface="Times New Roman"/>
                <a:sym typeface="Times New Roman"/>
              </a:rPr>
              <a:t>Improves resource allocation and management.</a:t>
            </a:r>
            <a:endParaRPr lang="en-US"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102369" y="115529"/>
            <a:ext cx="8243478" cy="6629400"/>
          </a:xfrm>
          <a:prstGeom prst="rect">
            <a:avLst/>
          </a:prstGeom>
          <a:noFill/>
          <a:ln>
            <a:noFill/>
          </a:ln>
        </p:spPr>
        <p:txBody>
          <a:bodyPr spcFirstLastPara="1" wrap="square" lIns="91425" tIns="45700" rIns="91425" bIns="45700" anchor="t" anchorCtr="0">
            <a:normAutofit lnSpcReduction="10000"/>
          </a:bodyPr>
          <a:lstStyle/>
          <a:p>
            <a:pPr marL="0" lvl="0" indent="0" algn="just" rtl="0">
              <a:spcBef>
                <a:spcPts val="0"/>
              </a:spcBef>
              <a:spcAft>
                <a:spcPts val="0"/>
              </a:spcAft>
              <a:buSzPts val="1760"/>
              <a:buNone/>
            </a:pPr>
            <a:r>
              <a:rPr lang="en-US" sz="2800" b="1" dirty="0">
                <a:solidFill>
                  <a:schemeClr val="tx1"/>
                </a:solidFill>
                <a:latin typeface="Times New Roman"/>
                <a:ea typeface="Times New Roman"/>
                <a:cs typeface="Times New Roman"/>
                <a:sym typeface="Times New Roman"/>
              </a:rPr>
              <a:t>Data Sharing Agreement:</a:t>
            </a:r>
          </a:p>
          <a:p>
            <a:pPr marL="0" lvl="0" indent="0" rtl="0">
              <a:spcBef>
                <a:spcPts val="0"/>
              </a:spcBef>
              <a:spcAft>
                <a:spcPts val="0"/>
              </a:spcAft>
              <a:buSzPts val="1760"/>
              <a:buNone/>
            </a:pPr>
            <a:endParaRPr lang="en-US" b="1" dirty="0">
              <a:solidFill>
                <a:schemeClr val="tx1"/>
              </a:solidFill>
              <a:latin typeface="Times New Roman" panose="02020603050405020304" pitchFamily="18" charset="0"/>
              <a:cs typeface="Times New Roman" panose="02020603050405020304" pitchFamily="18" charset="0"/>
              <a:sym typeface="Times New Roman"/>
            </a:endParaRP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Explanation CUST_ID</a:t>
            </a:r>
            <a:r>
              <a:rPr lang="en-US" dirty="0">
                <a:solidFill>
                  <a:schemeClr val="bg1"/>
                </a:solidFill>
                <a:latin typeface="Times New Roman" panose="02020603050405020304" pitchFamily="18" charset="0"/>
                <a:cs typeface="Times New Roman" panose="02020603050405020304" pitchFamily="18" charset="0"/>
              </a:rPr>
              <a:t>: Unique identifier for each customer.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BALANCE</a:t>
            </a:r>
            <a:r>
              <a:rPr lang="en-US" dirty="0">
                <a:solidFill>
                  <a:schemeClr val="bg1"/>
                </a:solidFill>
                <a:latin typeface="Times New Roman" panose="02020603050405020304" pitchFamily="18" charset="0"/>
                <a:cs typeface="Times New Roman" panose="02020603050405020304" pitchFamily="18" charset="0"/>
              </a:rPr>
              <a:t>: The balance amount on the customer's account.</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BALANCE_FREQUENCY</a:t>
            </a:r>
            <a:r>
              <a:rPr lang="en-US" dirty="0">
                <a:solidFill>
                  <a:schemeClr val="bg1"/>
                </a:solidFill>
                <a:latin typeface="Times New Roman" panose="02020603050405020304" pitchFamily="18" charset="0"/>
                <a:cs typeface="Times New Roman" panose="02020603050405020304" pitchFamily="18" charset="0"/>
              </a:rPr>
              <a:t>: How frequently the balance is updated.</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PURCHASES</a:t>
            </a:r>
            <a:r>
              <a:rPr lang="en-US" dirty="0">
                <a:solidFill>
                  <a:schemeClr val="bg1"/>
                </a:solidFill>
                <a:latin typeface="Times New Roman" panose="02020603050405020304" pitchFamily="18" charset="0"/>
                <a:cs typeface="Times New Roman" panose="02020603050405020304" pitchFamily="18" charset="0"/>
              </a:rPr>
              <a:t>: Total amount of purchases made.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ONEOFF_PURCHASES</a:t>
            </a:r>
            <a:r>
              <a:rPr lang="en-US" dirty="0">
                <a:solidFill>
                  <a:schemeClr val="bg1"/>
                </a:solidFill>
                <a:latin typeface="Times New Roman" panose="02020603050405020304" pitchFamily="18" charset="0"/>
                <a:cs typeface="Times New Roman" panose="02020603050405020304" pitchFamily="18" charset="0"/>
              </a:rPr>
              <a:t>: Number of one-off purchases.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INSTALLMENTS_PURCHASES</a:t>
            </a:r>
            <a:r>
              <a:rPr lang="en-US" dirty="0">
                <a:solidFill>
                  <a:schemeClr val="bg1"/>
                </a:solidFill>
                <a:latin typeface="Times New Roman" panose="02020603050405020304" pitchFamily="18" charset="0"/>
                <a:cs typeface="Times New Roman" panose="02020603050405020304" pitchFamily="18" charset="0"/>
              </a:rPr>
              <a:t>: Number of purchases made in installments.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CASH_ADVANCE</a:t>
            </a:r>
            <a:r>
              <a:rPr lang="en-US" dirty="0">
                <a:solidFill>
                  <a:schemeClr val="bg1"/>
                </a:solidFill>
                <a:latin typeface="Times New Roman" panose="02020603050405020304" pitchFamily="18" charset="0"/>
                <a:cs typeface="Times New Roman" panose="02020603050405020304" pitchFamily="18" charset="0"/>
              </a:rPr>
              <a:t>: Amount of cash advances taken.</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PURCHASES_FREQUENCY</a:t>
            </a:r>
            <a:r>
              <a:rPr lang="en-US" dirty="0">
                <a:solidFill>
                  <a:schemeClr val="bg1"/>
                </a:solidFill>
                <a:latin typeface="Times New Roman" panose="02020603050405020304" pitchFamily="18" charset="0"/>
                <a:cs typeface="Times New Roman" panose="02020603050405020304" pitchFamily="18" charset="0"/>
              </a:rPr>
              <a:t>: Frequency of purchases.</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ONEOFF_PURCHASES_FREQUENCY</a:t>
            </a:r>
            <a:r>
              <a:rPr lang="en-US" dirty="0">
                <a:solidFill>
                  <a:schemeClr val="bg1"/>
                </a:solidFill>
                <a:latin typeface="Times New Roman" panose="02020603050405020304" pitchFamily="18" charset="0"/>
                <a:cs typeface="Times New Roman" panose="02020603050405020304" pitchFamily="18" charset="0"/>
              </a:rPr>
              <a:t>: Frequency of one-off purchases.</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PURCHASES_INSTALLMENTS_FREQUENCY</a:t>
            </a:r>
            <a:r>
              <a:rPr lang="en-US" dirty="0">
                <a:solidFill>
                  <a:schemeClr val="bg1"/>
                </a:solidFill>
                <a:latin typeface="Times New Roman" panose="02020603050405020304" pitchFamily="18" charset="0"/>
                <a:cs typeface="Times New Roman" panose="02020603050405020304" pitchFamily="18" charset="0"/>
              </a:rPr>
              <a:t>: Frequency of installment purchases.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CASH_ADVANCE_FREQUENCY</a:t>
            </a:r>
            <a:r>
              <a:rPr lang="en-US" dirty="0">
                <a:solidFill>
                  <a:schemeClr val="bg1"/>
                </a:solidFill>
                <a:latin typeface="Times New Roman" panose="02020603050405020304" pitchFamily="18" charset="0"/>
                <a:cs typeface="Times New Roman" panose="02020603050405020304" pitchFamily="18" charset="0"/>
              </a:rPr>
              <a:t>: Frequency of cash advances.</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CASH_ADVANCE_TRX</a:t>
            </a:r>
            <a:r>
              <a:rPr lang="en-US" dirty="0">
                <a:solidFill>
                  <a:schemeClr val="bg1"/>
                </a:solidFill>
                <a:latin typeface="Times New Roman" panose="02020603050405020304" pitchFamily="18" charset="0"/>
                <a:cs typeface="Times New Roman" panose="02020603050405020304" pitchFamily="18" charset="0"/>
              </a:rPr>
              <a:t>: Number of cash advance transactions.</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PURCHASES</a:t>
            </a:r>
            <a:r>
              <a:rPr lang="en-US" dirty="0">
                <a:solidFill>
                  <a:schemeClr val="bg1"/>
                </a:solidFill>
                <a:latin typeface="Times New Roman" panose="02020603050405020304" pitchFamily="18" charset="0"/>
                <a:cs typeface="Times New Roman" panose="02020603050405020304" pitchFamily="18" charset="0"/>
              </a:rPr>
              <a:t>_TRX: Number of purchase transactions.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CREDIT_LIMIT</a:t>
            </a:r>
            <a:r>
              <a:rPr lang="en-US" dirty="0">
                <a:solidFill>
                  <a:schemeClr val="bg1"/>
                </a:solidFill>
                <a:latin typeface="Times New Roman" panose="02020603050405020304" pitchFamily="18" charset="0"/>
                <a:cs typeface="Times New Roman" panose="02020603050405020304" pitchFamily="18" charset="0"/>
              </a:rPr>
              <a:t>: Credit limit of the customer.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PAYMENTS</a:t>
            </a:r>
            <a:r>
              <a:rPr lang="en-US" dirty="0">
                <a:solidFill>
                  <a:schemeClr val="bg1"/>
                </a:solidFill>
                <a:latin typeface="Times New Roman" panose="02020603050405020304" pitchFamily="18" charset="0"/>
                <a:cs typeface="Times New Roman" panose="02020603050405020304" pitchFamily="18" charset="0"/>
              </a:rPr>
              <a:t>: Number of payments made by the customer.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MINIMUM_PAYMENTS</a:t>
            </a:r>
            <a:r>
              <a:rPr lang="en-US" dirty="0">
                <a:solidFill>
                  <a:schemeClr val="bg1"/>
                </a:solidFill>
                <a:latin typeface="Times New Roman" panose="02020603050405020304" pitchFamily="18" charset="0"/>
                <a:cs typeface="Times New Roman" panose="02020603050405020304" pitchFamily="18" charset="0"/>
              </a:rPr>
              <a:t>: Minimum number of payments required.</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PRC_FULL_PAYMENT</a:t>
            </a:r>
            <a:r>
              <a:rPr lang="en-US" dirty="0">
                <a:solidFill>
                  <a:schemeClr val="bg1"/>
                </a:solidFill>
                <a:latin typeface="Times New Roman" panose="02020603050405020304" pitchFamily="18" charset="0"/>
                <a:cs typeface="Times New Roman" panose="02020603050405020304" pitchFamily="18" charset="0"/>
              </a:rPr>
              <a:t>: Percentage of full payments made.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TENURE</a:t>
            </a:r>
            <a:r>
              <a:rPr lang="en-US" dirty="0">
                <a:solidFill>
                  <a:schemeClr val="bg1"/>
                </a:solidFill>
                <a:latin typeface="Times New Roman" panose="02020603050405020304" pitchFamily="18" charset="0"/>
                <a:cs typeface="Times New Roman" panose="02020603050405020304" pitchFamily="18" charset="0"/>
              </a:rPr>
              <a:t>: Tenure of the customer in months.</a:t>
            </a:r>
            <a:endParaRPr dirty="0">
              <a:solidFill>
                <a:schemeClr val="bg1"/>
              </a:solidFill>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B584F137-9F6F-695D-E7DD-42297570B40C}"/>
              </a:ext>
            </a:extLst>
          </p:cNvPr>
          <p:cNvSpPr>
            <a:spLocks noGrp="1"/>
          </p:cNvSpPr>
          <p:nvPr>
            <p:ph type="body" idx="2"/>
          </p:nvPr>
        </p:nvSpPr>
        <p:spPr>
          <a:xfrm>
            <a:off x="8662218" y="115529"/>
            <a:ext cx="3043955" cy="2902974"/>
          </a:xfrm>
        </p:spPr>
        <p:txBody>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3" y="105698"/>
            <a:ext cx="7535555" cy="1310147"/>
          </a:xfrm>
          <a:prstGeom prst="rect">
            <a:avLst/>
          </a:prstGeom>
          <a:noFill/>
          <a:ln>
            <a:noFill/>
          </a:ln>
        </p:spPr>
        <p:txBody>
          <a:bodyPr spcFirstLastPara="1" wrap="square" lIns="91425" tIns="45700" rIns="91425" bIns="45700" anchor="ctr" anchorCtr="0">
            <a:noAutofit/>
          </a:bodyPr>
          <a:lstStyle/>
          <a:p>
            <a:pPr marL="2286000" lvl="5" indent="0">
              <a:spcBef>
                <a:spcPts val="0"/>
              </a:spcBef>
              <a:buSzPts val="1760"/>
              <a:buNone/>
            </a:pPr>
            <a:endParaRPr lang="en-US" sz="2200" dirty="0">
              <a:solidFill>
                <a:schemeClr val="lt1"/>
              </a:solidFill>
              <a:latin typeface="Times New Roman"/>
              <a:ea typeface="Times New Roman"/>
              <a:cs typeface="Times New Roman"/>
              <a:sym typeface="Times New Roman"/>
            </a:endParaRPr>
          </a:p>
          <a:p>
            <a:pPr marL="2286000" lvl="5" indent="0">
              <a:spcBef>
                <a:spcPts val="0"/>
              </a:spcBef>
              <a:buSzPts val="1760"/>
              <a:buNone/>
            </a:pPr>
            <a:endParaRPr lang="en-US" sz="2200" b="1" dirty="0">
              <a:solidFill>
                <a:schemeClr val="lt1"/>
              </a:solidFill>
              <a:latin typeface="Times New Roman"/>
              <a:ea typeface="Times New Roman"/>
              <a:cs typeface="Times New Roman"/>
              <a:sym typeface="Times New Roman"/>
            </a:endParaRPr>
          </a:p>
          <a:p>
            <a:pPr marL="0" indent="0">
              <a:spcBef>
                <a:spcPts val="0"/>
              </a:spcBef>
              <a:buSzPts val="1760"/>
              <a:buNone/>
            </a:pPr>
            <a:r>
              <a:rPr lang="en-US" sz="5800" b="1" dirty="0">
                <a:solidFill>
                  <a:schemeClr val="tx1"/>
                </a:solidFill>
                <a:latin typeface="Times New Roman"/>
                <a:ea typeface="Times New Roman"/>
                <a:cs typeface="Times New Roman"/>
                <a:sym typeface="Times New Roman"/>
              </a:rPr>
              <a:t>Architecture</a:t>
            </a:r>
            <a:endParaRPr sz="4500" b="1" dirty="0">
              <a:solidFill>
                <a:schemeClr val="tx1"/>
              </a:solidFill>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55" name="Google Shape;155;p4"/>
          <p:cNvPicPr preferRelativeResize="0"/>
          <p:nvPr/>
        </p:nvPicPr>
        <p:blipFill rotWithShape="1">
          <a:blip r:embed="rId3">
            <a:alphaModFix/>
          </a:blip>
          <a:srcRect/>
          <a:stretch/>
        </p:blipFill>
        <p:spPr>
          <a:xfrm>
            <a:off x="684213" y="1677299"/>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153331" y="214659"/>
            <a:ext cx="8971004" cy="6451611"/>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SzPts val="1760"/>
              <a:buNone/>
            </a:pPr>
            <a:r>
              <a:rPr lang="en-US" sz="3300" b="1" dirty="0">
                <a:solidFill>
                  <a:schemeClr val="tx1"/>
                </a:solidFill>
                <a:latin typeface="Times New Roman"/>
                <a:ea typeface="Times New Roman"/>
                <a:cs typeface="Times New Roman"/>
                <a:sym typeface="Times New Roman"/>
              </a:rPr>
              <a:t>Data Validation and Data Transformation:</a:t>
            </a:r>
            <a:endParaRPr sz="3300" b="1" dirty="0">
              <a:solidFill>
                <a:schemeClr val="tx1"/>
              </a:solidFill>
            </a:endParaRPr>
          </a:p>
          <a:p>
            <a:pPr marL="742950" lvl="1" indent="-285750" algn="just" rtl="0">
              <a:spcBef>
                <a:spcPts val="960"/>
              </a:spcBef>
              <a:spcAft>
                <a:spcPts val="0"/>
              </a:spcAft>
              <a:buSzPts val="1440"/>
              <a:buFont typeface="Noto Sans Symbols"/>
              <a:buChar char="⮚"/>
            </a:pPr>
            <a:r>
              <a:rPr lang="en-US" sz="2100" b="1" dirty="0">
                <a:solidFill>
                  <a:schemeClr val="tx1"/>
                </a:solidFill>
                <a:latin typeface="Times New Roman"/>
                <a:ea typeface="Times New Roman"/>
                <a:cs typeface="Times New Roman"/>
                <a:sym typeface="Times New Roman"/>
              </a:rPr>
              <a:t>Number of Columns</a:t>
            </a:r>
            <a:r>
              <a:rPr lang="en-US" sz="2100" dirty="0">
                <a:solidFill>
                  <a:schemeClr val="lt1"/>
                </a:solidFill>
                <a:latin typeface="Times New Roman"/>
                <a:ea typeface="Times New Roman"/>
                <a:cs typeface="Times New Roman"/>
                <a:sym typeface="Times New Roman"/>
              </a:rPr>
              <a:t> </a:t>
            </a:r>
            <a:r>
              <a:rPr lang="en-US" sz="2000"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Validate the number of columns in the files. Check if the number of columns in the file matches the expected number (18 columns). Files with the correct number of columns are processed further. Files with an incorrect number of columns are moved to the other folder.</a:t>
            </a:r>
          </a:p>
          <a:p>
            <a:pPr marL="742950" lvl="1" indent="-285750" algn="just" rtl="0">
              <a:spcBef>
                <a:spcPts val="960"/>
              </a:spcBef>
              <a:spcAft>
                <a:spcPts val="0"/>
              </a:spcAft>
              <a:buSzPts val="1440"/>
              <a:buFont typeface="Noto Sans Symbols"/>
              <a:buChar char="⮚"/>
            </a:pPr>
            <a:r>
              <a:rPr lang="en-US" sz="2100" b="1" dirty="0">
                <a:solidFill>
                  <a:schemeClr val="tx1"/>
                </a:solidFill>
                <a:latin typeface="Times New Roman"/>
                <a:ea typeface="Times New Roman"/>
                <a:cs typeface="Times New Roman"/>
                <a:sym typeface="Times New Roman"/>
              </a:rPr>
              <a:t>Name of Columns</a:t>
            </a:r>
            <a:r>
              <a:rPr lang="en-US" sz="2100" dirty="0">
                <a:solidFill>
                  <a:schemeClr val="lt1"/>
                </a:solidFill>
                <a:latin typeface="Times New Roman"/>
                <a:ea typeface="Times New Roman"/>
                <a:cs typeface="Times New Roman"/>
                <a:sym typeface="Times New Roman"/>
              </a:rPr>
              <a:t> </a:t>
            </a:r>
            <a:r>
              <a:rPr lang="en-US" sz="2000"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Ensure that the column names match those specified in the schema file. Compare the column names in the file with the column names in the schema file. Files with matching column names are processed further. Files with non-matching column names are moved to the other folder</a:t>
            </a:r>
            <a:r>
              <a:rPr lang="en-US" dirty="0">
                <a:solidFill>
                  <a:schemeClr val="lt1"/>
                </a:solidFill>
                <a:latin typeface="Times New Roman"/>
                <a:ea typeface="Times New Roman"/>
                <a:cs typeface="Times New Roman"/>
                <a:sym typeface="Times New Roman"/>
              </a:rPr>
              <a:t>.</a:t>
            </a:r>
          </a:p>
          <a:p>
            <a:pPr marL="742950" lvl="1" indent="-285750" algn="just" rtl="0">
              <a:spcBef>
                <a:spcPts val="960"/>
              </a:spcBef>
              <a:spcAft>
                <a:spcPts val="0"/>
              </a:spcAft>
              <a:buSzPts val="1440"/>
              <a:buFont typeface="Noto Sans Symbols"/>
              <a:buChar char="⮚"/>
            </a:pPr>
            <a:r>
              <a:rPr lang="en-US" sz="2100" b="1" dirty="0">
                <a:solidFill>
                  <a:schemeClr val="tx1"/>
                </a:solidFill>
                <a:latin typeface="Times New Roman"/>
                <a:ea typeface="Times New Roman"/>
                <a:cs typeface="Times New Roman"/>
                <a:sym typeface="Times New Roman"/>
              </a:rPr>
              <a:t>Data type of columns </a:t>
            </a:r>
            <a:r>
              <a:rPr lang="en-US" sz="2000"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Validate the data types of the columns as specified in the schema file. Check the data types of the columns when inserting the files into the database. Files with correct data types are processed further. Files with incorrect data types are moved to the other folder.</a:t>
            </a:r>
            <a:endParaRPr sz="2200" dirty="0"/>
          </a:p>
          <a:p>
            <a:pPr marL="742950" lvl="1" indent="-285750" algn="just" rtl="0">
              <a:spcBef>
                <a:spcPts val="960"/>
              </a:spcBef>
              <a:spcAft>
                <a:spcPts val="0"/>
              </a:spcAft>
              <a:buSzPts val="1440"/>
              <a:buFont typeface="Noto Sans Symbols"/>
              <a:buChar char="⮚"/>
            </a:pPr>
            <a:r>
              <a:rPr lang="en-US" sz="2100" b="1" dirty="0">
                <a:solidFill>
                  <a:schemeClr val="tx1"/>
                </a:solidFill>
                <a:latin typeface="Times New Roman"/>
                <a:ea typeface="Times New Roman"/>
                <a:cs typeface="Times New Roman"/>
                <a:sym typeface="Times New Roman"/>
              </a:rPr>
              <a:t>Null values in columns </a:t>
            </a:r>
            <a:r>
              <a:rPr lang="en-US" sz="2800" dirty="0">
                <a:solidFill>
                  <a:schemeClr val="lt1"/>
                </a:solidFill>
                <a:latin typeface="Times New Roman"/>
                <a:ea typeface="Times New Roman"/>
                <a:cs typeface="Times New Roman"/>
                <a:sym typeface="Times New Roman"/>
              </a:rPr>
              <a:t>- </a:t>
            </a:r>
            <a:r>
              <a:rPr lang="en-US" sz="2400" dirty="0">
                <a:solidFill>
                  <a:schemeClr val="lt1"/>
                </a:solidFill>
                <a:latin typeface="Times New Roman"/>
                <a:ea typeface="Times New Roman"/>
                <a:cs typeface="Times New Roman"/>
                <a:sym typeface="Times New Roman"/>
              </a:rPr>
              <a:t>Identify and handle columns with all NULL or missing values. Check each column in the file for NULL or missing values.</a:t>
            </a:r>
          </a:p>
          <a:p>
            <a:pPr marL="457200" lvl="1" indent="0" algn="just" rtl="0">
              <a:spcBef>
                <a:spcPts val="960"/>
              </a:spcBef>
              <a:spcAft>
                <a:spcPts val="0"/>
              </a:spcAft>
              <a:buSzPts val="1440"/>
              <a:buNone/>
            </a:pPr>
            <a:endParaRPr lang="en-US" sz="2400" dirty="0">
              <a:solidFill>
                <a:schemeClr val="lt1"/>
              </a:solidFill>
              <a:latin typeface="Times New Roman"/>
              <a:ea typeface="Times New Roman"/>
              <a:cs typeface="Times New Roman"/>
              <a:sym typeface="Times New Roman"/>
            </a:endParaRPr>
          </a:p>
          <a:p>
            <a:pPr marL="0" indent="0">
              <a:spcBef>
                <a:spcPts val="960"/>
              </a:spcBef>
              <a:buNone/>
            </a:pPr>
            <a:r>
              <a:rPr lang="en-US" sz="2400" b="1" dirty="0">
                <a:solidFill>
                  <a:schemeClr val="tx1"/>
                </a:solidFill>
                <a:latin typeface="Times New Roman"/>
                <a:ea typeface="Times New Roman"/>
                <a:cs typeface="Times New Roman"/>
                <a:sym typeface="Times New Roman"/>
              </a:rPr>
              <a:t>Summary:</a:t>
            </a:r>
          </a:p>
          <a:p>
            <a:pPr marL="457200" lvl="1" indent="0" algn="just" rtl="0">
              <a:spcBef>
                <a:spcPts val="960"/>
              </a:spcBef>
              <a:spcAft>
                <a:spcPts val="0"/>
              </a:spcAft>
              <a:buSzPts val="1440"/>
              <a:buNone/>
            </a:pPr>
            <a:r>
              <a:rPr lang="en-US" sz="2100" dirty="0">
                <a:solidFill>
                  <a:schemeClr val="lt1"/>
                </a:solidFill>
                <a:latin typeface="Times New Roman"/>
                <a:ea typeface="Times New Roman"/>
                <a:cs typeface="Times New Roman"/>
                <a:sym typeface="Times New Roman"/>
              </a:rPr>
              <a:t>This Data Validation and Data Transformation process ensures that the dataset is accurate, consistent, and conforms to the specified schema. By validating file names, column counts, column names, data types, and handling NULL values, we maintain the integrity and quality of the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123772" y="145025"/>
            <a:ext cx="8951401" cy="662940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760"/>
              <a:buNone/>
            </a:pPr>
            <a:r>
              <a:rPr lang="en-US" sz="2800" b="1" dirty="0">
                <a:solidFill>
                  <a:schemeClr val="tx1"/>
                </a:solidFill>
                <a:latin typeface="Times New Roman"/>
                <a:ea typeface="Times New Roman"/>
                <a:cs typeface="Times New Roman"/>
                <a:sym typeface="Times New Roman"/>
              </a:rPr>
              <a:t>Data Insertion in Database:</a:t>
            </a:r>
            <a:endParaRPr sz="2800" b="1" dirty="0">
              <a:solidFill>
                <a:schemeClr val="tx1"/>
              </a:solidFill>
            </a:endParaRPr>
          </a:p>
          <a:p>
            <a:pPr marL="742950" lvl="1" indent="-285750" algn="l" rtl="0">
              <a:spcBef>
                <a:spcPts val="960"/>
              </a:spcBef>
              <a:spcAft>
                <a:spcPts val="0"/>
              </a:spcAft>
              <a:buSzPts val="1440"/>
              <a:buFont typeface="Noto Sans Symbols"/>
              <a:buChar char="⮚"/>
            </a:pPr>
            <a:r>
              <a:rPr lang="en-US" b="1" dirty="0">
                <a:solidFill>
                  <a:schemeClr val="tx1"/>
                </a:solidFill>
                <a:latin typeface="Times New Roman"/>
                <a:ea typeface="Times New Roman"/>
                <a:cs typeface="Times New Roman"/>
                <a:sym typeface="Times New Roman"/>
              </a:rPr>
              <a:t>Table creation </a:t>
            </a:r>
            <a:r>
              <a:rPr lang="en-US" dirty="0">
                <a:solidFill>
                  <a:schemeClr val="lt1"/>
                </a:solidFill>
                <a:latin typeface="Times New Roman"/>
                <a:ea typeface="Times New Roman"/>
                <a:cs typeface="Times New Roman"/>
                <a:sym typeface="Times New Roman"/>
              </a:rPr>
              <a:t>-Table name  “Customer Segmentation" 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b="1" dirty="0">
                <a:solidFill>
                  <a:schemeClr val="tx1"/>
                </a:solidFill>
                <a:latin typeface="Times New Roman"/>
                <a:ea typeface="Times New Roman"/>
                <a:cs typeface="Times New Roman"/>
                <a:sym typeface="Times New Roman"/>
              </a:rPr>
              <a:t>Insertion of files in the table </a:t>
            </a:r>
            <a:r>
              <a:rPr lang="en-US" dirty="0">
                <a:solidFill>
                  <a:schemeClr val="lt1"/>
                </a:solidFill>
                <a:latin typeface="Times New Roman"/>
                <a:ea typeface="Times New Roman"/>
                <a:cs typeface="Times New Roman"/>
                <a:sym typeface="Times New Roman"/>
              </a:rPr>
              <a:t>- All the files in the folder are inserted in the </a:t>
            </a:r>
            <a:r>
              <a:rPr lang="en-US" dirty="0" err="1">
                <a:solidFill>
                  <a:schemeClr val="lt1"/>
                </a:solidFill>
                <a:latin typeface="Times New Roman"/>
                <a:ea typeface="Times New Roman"/>
                <a:cs typeface="Times New Roman"/>
                <a:sym typeface="Times New Roman"/>
              </a:rPr>
              <a:t>abov</a:t>
            </a:r>
            <a:r>
              <a:rPr lang="en-US" dirty="0">
                <a:solidFill>
                  <a:schemeClr val="lt1"/>
                </a:solidFill>
                <a:latin typeface="Times New Roman"/>
                <a:ea typeface="Times New Roman"/>
                <a:cs typeface="Times New Roman"/>
                <a:sym typeface="Times New Roman"/>
              </a:rPr>
              <a:t>-created table. If any file has invalid data type in any of the columns, the file is not loaded in the table.</a:t>
            </a:r>
          </a:p>
          <a:p>
            <a:pPr marL="0" indent="0">
              <a:spcBef>
                <a:spcPts val="960"/>
              </a:spcBef>
              <a:buNone/>
            </a:pPr>
            <a:r>
              <a:rPr lang="en-US" sz="3200" b="1" dirty="0">
                <a:solidFill>
                  <a:schemeClr val="tx1"/>
                </a:solidFill>
                <a:latin typeface="Times New Roman"/>
                <a:ea typeface="Times New Roman"/>
                <a:cs typeface="Times New Roman"/>
                <a:sym typeface="Times New Roman"/>
              </a:rPr>
              <a:t>Additional Considerations :</a:t>
            </a:r>
          </a:p>
          <a:p>
            <a:pPr marL="800100" lvl="1" indent="-342900">
              <a:spcBef>
                <a:spcPts val="960"/>
              </a:spcBef>
              <a:buFont typeface="Wingdings" panose="05000000000000000000" pitchFamily="2" charset="2"/>
              <a:buChar char="Ø"/>
            </a:pPr>
            <a:r>
              <a:rPr lang="en-US" b="1" dirty="0">
                <a:solidFill>
                  <a:schemeClr val="tx1"/>
                </a:solidFill>
                <a:latin typeface="Times New Roman"/>
                <a:ea typeface="Times New Roman"/>
                <a:cs typeface="Times New Roman"/>
                <a:sym typeface="Times New Roman"/>
              </a:rPr>
              <a:t>Error Handling</a:t>
            </a:r>
            <a:r>
              <a:rPr lang="en-US" dirty="0">
                <a:solidFill>
                  <a:schemeClr val="lt1"/>
                </a:solidFill>
                <a:latin typeface="Times New Roman"/>
                <a:ea typeface="Times New Roman"/>
                <a:cs typeface="Times New Roman"/>
                <a:sym typeface="Times New Roman"/>
              </a:rPr>
              <a:t>: Implement error handling to catch and log any issues during the data insertion process. </a:t>
            </a:r>
          </a:p>
          <a:p>
            <a:pPr marL="800100" lvl="1" indent="-342900">
              <a:spcBef>
                <a:spcPts val="960"/>
              </a:spcBef>
              <a:buFont typeface="Wingdings" panose="05000000000000000000" pitchFamily="2" charset="2"/>
              <a:buChar char="Ø"/>
            </a:pPr>
            <a:r>
              <a:rPr lang="en-US" b="1" dirty="0">
                <a:solidFill>
                  <a:schemeClr val="tx1"/>
                </a:solidFill>
                <a:latin typeface="Times New Roman"/>
                <a:ea typeface="Times New Roman"/>
                <a:cs typeface="Times New Roman"/>
                <a:sym typeface="Times New Roman"/>
              </a:rPr>
              <a:t>Data Cleaning</a:t>
            </a:r>
            <a:r>
              <a:rPr lang="en-US" dirty="0">
                <a:solidFill>
                  <a:schemeClr val="lt1"/>
                </a:solidFill>
                <a:latin typeface="Times New Roman"/>
                <a:ea typeface="Times New Roman"/>
                <a:cs typeface="Times New Roman"/>
                <a:sym typeface="Times New Roman"/>
              </a:rPr>
              <a:t>: Before inserting data, ensure that any missing values or outliers are handled appropriately. </a:t>
            </a:r>
          </a:p>
          <a:p>
            <a:pPr marL="800100" lvl="1" indent="-342900">
              <a:spcBef>
                <a:spcPts val="960"/>
              </a:spcBef>
              <a:buFont typeface="Wingdings" panose="05000000000000000000" pitchFamily="2" charset="2"/>
              <a:buChar char="Ø"/>
            </a:pPr>
            <a:r>
              <a:rPr lang="en-US" b="1" dirty="0">
                <a:solidFill>
                  <a:schemeClr val="tx1"/>
                </a:solidFill>
                <a:latin typeface="Times New Roman"/>
                <a:ea typeface="Times New Roman"/>
                <a:cs typeface="Times New Roman"/>
                <a:sym typeface="Times New Roman"/>
              </a:rPr>
              <a:t>Ensures Data Integrity</a:t>
            </a:r>
            <a:r>
              <a:rPr lang="en-US" dirty="0">
                <a:solidFill>
                  <a:schemeClr val="lt1"/>
                </a:solidFill>
                <a:latin typeface="Times New Roman"/>
                <a:ea typeface="Times New Roman"/>
                <a:cs typeface="Times New Roman"/>
                <a:sym typeface="Times New Roman"/>
              </a:rPr>
              <a:t>: Validating data types and formats ensures that only clean and consistent data is inserted into the database.</a:t>
            </a:r>
          </a:p>
          <a:p>
            <a:pPr marL="800100" lvl="1" indent="-342900">
              <a:spcBef>
                <a:spcPts val="960"/>
              </a:spcBef>
              <a:buFont typeface="Wingdings" panose="05000000000000000000" pitchFamily="2" charset="2"/>
              <a:buChar char="Ø"/>
            </a:pPr>
            <a:r>
              <a:rPr lang="en-US" b="1" dirty="0">
                <a:solidFill>
                  <a:schemeClr val="tx1"/>
                </a:solidFill>
                <a:latin typeface="Times New Roman"/>
                <a:ea typeface="Times New Roman"/>
                <a:cs typeface="Times New Roman"/>
                <a:sym typeface="Times New Roman"/>
              </a:rPr>
              <a:t>Scalability</a:t>
            </a:r>
            <a:r>
              <a:rPr lang="en-US" dirty="0">
                <a:solidFill>
                  <a:schemeClr val="lt1"/>
                </a:solidFill>
                <a:latin typeface="Times New Roman"/>
                <a:ea typeface="Times New Roman"/>
                <a:cs typeface="Times New Roman"/>
                <a:sym typeface="Times New Roman"/>
              </a:rPr>
              <a:t>: Ensuring the database and data processing pipeline can handle large volumes of data efficiently</a:t>
            </a:r>
          </a:p>
          <a:p>
            <a:pPr marL="1257300" lvl="2" indent="-342900">
              <a:spcBef>
                <a:spcPts val="960"/>
              </a:spcBef>
              <a:buFont typeface="Wingdings" panose="05000000000000000000" pitchFamily="2" charset="2"/>
              <a:buChar char="Ø"/>
            </a:pP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104108" y="122697"/>
            <a:ext cx="9030060" cy="6622232"/>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SzPts val="1760"/>
              <a:buNone/>
            </a:pPr>
            <a:r>
              <a:rPr lang="en-US" sz="2800" b="1" dirty="0">
                <a:solidFill>
                  <a:schemeClr val="tx1"/>
                </a:solidFill>
                <a:latin typeface="Times New Roman"/>
                <a:ea typeface="Times New Roman"/>
                <a:cs typeface="Times New Roman"/>
                <a:sym typeface="Times New Roman"/>
              </a:rPr>
              <a:t>Model Training:</a:t>
            </a:r>
            <a:endParaRPr sz="2800" b="1" dirty="0">
              <a:solidFill>
                <a:schemeClr val="tx1"/>
              </a:solidFill>
            </a:endParaRPr>
          </a:p>
          <a:p>
            <a:pPr marL="742950" lvl="1" indent="-285750" algn="l" rtl="0">
              <a:spcBef>
                <a:spcPts val="960"/>
              </a:spcBef>
              <a:spcAft>
                <a:spcPts val="0"/>
              </a:spcAft>
              <a:buSzPts val="1440"/>
              <a:buFont typeface="Noto Sans Symbols"/>
              <a:buChar char="⮚"/>
            </a:pPr>
            <a:r>
              <a:rPr lang="en-US" sz="2000" b="1" dirty="0">
                <a:solidFill>
                  <a:schemeClr val="tx1"/>
                </a:solidFill>
                <a:latin typeface="Times New Roman"/>
                <a:ea typeface="Times New Roman"/>
                <a:cs typeface="Times New Roman"/>
                <a:sym typeface="Times New Roman"/>
              </a:rPr>
              <a:t>Data Export from Db :</a:t>
            </a:r>
            <a:endParaRPr sz="2000" b="1" dirty="0">
              <a:solidFill>
                <a:schemeClr val="tx1"/>
              </a:solidFill>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Export the accumulated data from the database in CSV format for model training. Steps: Connect to the database. Query the data from the Customer Segmentation table. Export the queried data to a CSV file.</a:t>
            </a:r>
          </a:p>
          <a:p>
            <a:pPr marL="742950" lvl="1" indent="-285750">
              <a:spcBef>
                <a:spcPts val="960"/>
              </a:spcBef>
              <a:buFont typeface="Wingdings" panose="05000000000000000000" pitchFamily="2" charset="2"/>
              <a:buChar char="Ø"/>
            </a:pPr>
            <a:r>
              <a:rPr lang="en-US" sz="2000" b="1" dirty="0">
                <a:solidFill>
                  <a:schemeClr val="tx1"/>
                </a:solidFill>
                <a:latin typeface="Times New Roman"/>
                <a:ea typeface="Times New Roman"/>
                <a:cs typeface="Times New Roman"/>
                <a:sym typeface="Times New Roman"/>
              </a:rPr>
              <a:t>Data Preprocessing: </a:t>
            </a:r>
          </a:p>
          <a:p>
            <a:pPr marL="1200150" lvl="2" indent="-285750">
              <a:spcBef>
                <a:spcPts val="960"/>
              </a:spcBef>
              <a:buFont typeface="Arial" panose="020B0604020202020204" pitchFamily="34" charset="0"/>
              <a:buChar char="•"/>
            </a:pPr>
            <a:r>
              <a:rPr lang="en-US" sz="1800" dirty="0">
                <a:solidFill>
                  <a:schemeClr val="bg1"/>
                </a:solidFill>
                <a:latin typeface="Times New Roman"/>
                <a:ea typeface="Times New Roman"/>
                <a:cs typeface="Times New Roman"/>
                <a:sym typeface="Times New Roman"/>
              </a:rPr>
              <a:t>Prepare the data for model training by performing EDA, handling missing values, encoding categorical variables, and scaling the data.  </a:t>
            </a:r>
            <a:endParaRPr sz="1800" dirty="0">
              <a:solidFill>
                <a:schemeClr val="bg1"/>
              </a:solidFill>
            </a:endParaRPr>
          </a:p>
          <a:p>
            <a:pPr marL="1200150" lvl="2" indent="-285750"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p>
          <a:p>
            <a:pPr marL="0" indent="0">
              <a:spcBef>
                <a:spcPts val="960"/>
              </a:spcBef>
              <a:buNone/>
            </a:pPr>
            <a:r>
              <a:rPr lang="en-US" sz="2600" b="1" dirty="0">
                <a:solidFill>
                  <a:schemeClr val="tx1"/>
                </a:solidFill>
                <a:latin typeface="Times New Roman" panose="02020603050405020304" pitchFamily="18" charset="0"/>
                <a:cs typeface="Times New Roman" panose="02020603050405020304" pitchFamily="18" charset="0"/>
              </a:rPr>
              <a:t>Next Steps:</a:t>
            </a:r>
          </a:p>
          <a:p>
            <a:pPr marL="0" indent="0">
              <a:spcBef>
                <a:spcPts val="960"/>
              </a:spcBef>
              <a:buNone/>
            </a:pPr>
            <a:r>
              <a:rPr lang="en-US" dirty="0">
                <a:solidFill>
                  <a:schemeClr val="bg1"/>
                </a:solidFill>
                <a:latin typeface="Times New Roman" panose="02020603050405020304" pitchFamily="18" charset="0"/>
                <a:cs typeface="Times New Roman" panose="02020603050405020304" pitchFamily="18" charset="0"/>
              </a:rPr>
              <a:t>Model Training: Train clustering models using the preprocessed data. </a:t>
            </a:r>
          </a:p>
          <a:p>
            <a:pPr marL="0" indent="0">
              <a:spcBef>
                <a:spcPts val="960"/>
              </a:spcBef>
              <a:buNone/>
            </a:pPr>
            <a:r>
              <a:rPr lang="en-US" dirty="0">
                <a:solidFill>
                  <a:schemeClr val="bg1"/>
                </a:solidFill>
                <a:latin typeface="Times New Roman" panose="02020603050405020304" pitchFamily="18" charset="0"/>
                <a:cs typeface="Times New Roman" panose="02020603050405020304" pitchFamily="18" charset="0"/>
              </a:rPr>
              <a:t>Model Evaluation: Evaluate the performance of the clustering models using appropriate metrics. </a:t>
            </a:r>
          </a:p>
          <a:p>
            <a:pPr marL="0" indent="0">
              <a:spcBef>
                <a:spcPts val="960"/>
              </a:spcBef>
              <a:buNone/>
            </a:pPr>
            <a:r>
              <a:rPr lang="en-US" dirty="0">
                <a:solidFill>
                  <a:schemeClr val="bg1"/>
                </a:solidFill>
                <a:latin typeface="Times New Roman" panose="02020603050405020304" pitchFamily="18" charset="0"/>
                <a:cs typeface="Times New Roman" panose="02020603050405020304" pitchFamily="18" charset="0"/>
              </a:rPr>
              <a:t>Cluster Analysis: Analyze the clusters to understand customer segments and derive actionable insights. </a:t>
            </a:r>
          </a:p>
          <a:p>
            <a:pPr marL="0" indent="0">
              <a:spcBef>
                <a:spcPts val="960"/>
              </a:spcBef>
              <a:buNone/>
            </a:pPr>
            <a:r>
              <a:rPr lang="en-US" dirty="0">
                <a:solidFill>
                  <a:schemeClr val="bg1"/>
                </a:solidFill>
                <a:latin typeface="Times New Roman" panose="02020603050405020304" pitchFamily="18" charset="0"/>
                <a:cs typeface="Times New Roman" panose="02020603050405020304" pitchFamily="18" charset="0"/>
              </a:rPr>
              <a:t>Deployment: Deploy the clustering model to a production environment for real-time customer segmentation</a:t>
            </a:r>
            <a:r>
              <a:rPr lang="en-US" dirty="0">
                <a:solidFill>
                  <a:schemeClr val="bg1"/>
                </a:solidFill>
              </a:rPr>
              <a:t>.</a:t>
            </a:r>
            <a:endParaRPr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F33534-A12C-4F12-012A-54AEE9FA7F80}"/>
              </a:ext>
            </a:extLst>
          </p:cNvPr>
          <p:cNvSpPr>
            <a:spLocks noGrp="1"/>
          </p:cNvSpPr>
          <p:nvPr>
            <p:ph type="body" idx="1"/>
          </p:nvPr>
        </p:nvSpPr>
        <p:spPr>
          <a:xfrm>
            <a:off x="94275" y="84803"/>
            <a:ext cx="9079221" cy="6688394"/>
          </a:xfrm>
        </p:spPr>
        <p:txBody>
          <a:bodyPr anchor="t">
            <a:normAutofit lnSpcReduction="10000"/>
          </a:bodyPr>
          <a:lstStyle/>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Data Preprocessing: </a:t>
            </a:r>
            <a:r>
              <a:rPr lang="en-US" dirty="0">
                <a:solidFill>
                  <a:schemeClr val="bg1"/>
                </a:solidFill>
                <a:latin typeface="Times New Roman" panose="02020603050405020304" pitchFamily="18" charset="0"/>
                <a:cs typeface="Times New Roman" panose="02020603050405020304" pitchFamily="18" charset="0"/>
              </a:rPr>
              <a:t>This involves comprehensive data cleaning, normalization, and transformation steps to prepare the data for clustering. Techniques such as feature selection and dimensionality reduction (e.g., PCA) are employed to enhance the performance of the clustering algorithm.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Evaluation Metrics: </a:t>
            </a:r>
            <a:r>
              <a:rPr lang="en-US" dirty="0">
                <a:solidFill>
                  <a:schemeClr val="bg1"/>
                </a:solidFill>
                <a:latin typeface="Times New Roman" panose="02020603050405020304" pitchFamily="18" charset="0"/>
                <a:cs typeface="Times New Roman" panose="02020603050405020304" pitchFamily="18" charset="0"/>
              </a:rPr>
              <a:t>Besides the AUC score, other metrics such as Silhouette Score, Davies-Bouldin Index, and Inertia are used to evaluate the clustering performance. These metrics provide a holistic view of the quality and effectiveness of the clustering process.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Visualization: </a:t>
            </a:r>
            <a:r>
              <a:rPr lang="en-US" dirty="0">
                <a:solidFill>
                  <a:schemeClr val="bg1"/>
                </a:solidFill>
                <a:latin typeface="Times New Roman" panose="02020603050405020304" pitchFamily="18" charset="0"/>
                <a:cs typeface="Times New Roman" panose="02020603050405020304" pitchFamily="18" charset="0"/>
              </a:rPr>
              <a:t>Visual representations of the clusters are created using scatter plots, heatmaps, and dendrograms. The elbow plot and 2D&amp;3D are used to determine the optimal number of clusters, providing a clear and intuitive understanding of the clustering process.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Deployment: </a:t>
            </a:r>
            <a:r>
              <a:rPr lang="en-US" dirty="0">
                <a:solidFill>
                  <a:schemeClr val="bg1"/>
                </a:solidFill>
                <a:latin typeface="Times New Roman" panose="02020603050405020304" pitchFamily="18" charset="0"/>
                <a:cs typeface="Times New Roman" panose="02020603050405020304" pitchFamily="18" charset="0"/>
              </a:rPr>
              <a:t>The final models are deployed in a production environment to enable real-time customer segmentation. An API or a web interface may be developed to interact with the clustering model and make predictions, facilitating seamless integration with existing systems.</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Future Work: </a:t>
            </a:r>
            <a:r>
              <a:rPr lang="en-US" dirty="0">
                <a:solidFill>
                  <a:schemeClr val="bg1"/>
                </a:solidFill>
                <a:latin typeface="Times New Roman" panose="02020603050405020304" pitchFamily="18" charset="0"/>
                <a:cs typeface="Times New Roman" panose="02020603050405020304" pitchFamily="18" charset="0"/>
              </a:rPr>
              <a:t>Continuous monitoring and retraining of the models are planned to adapt to new data and evolving customer behaviors. Exploration of other clustering algorithms, such as DBSCAN and Agglomerative Clustering, is also considered for future improvements. Integration with customer relationship management (CRM) systems is envisioned to provide enhanced customer insights and drive business value.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70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94277" y="135193"/>
            <a:ext cx="9000562" cy="6609736"/>
          </a:xfrm>
          <a:prstGeom prst="rect">
            <a:avLst/>
          </a:prstGeom>
          <a:noFill/>
          <a:ln>
            <a:noFill/>
          </a:ln>
        </p:spPr>
        <p:txBody>
          <a:bodyPr spcFirstLastPara="1" wrap="square" lIns="91425" tIns="45700" rIns="91425" bIns="45700" anchor="t" anchorCtr="0">
            <a:normAutofit/>
          </a:bodyPr>
          <a:lstStyle/>
          <a:p>
            <a:pPr marL="342900" indent="-342900">
              <a:spcBef>
                <a:spcPts val="0"/>
              </a:spcBef>
              <a:buFont typeface="Arial" panose="020B0604020202020204" pitchFamily="34" charset="0"/>
              <a:buChar char="•"/>
            </a:pPr>
            <a:r>
              <a:rPr lang="en-US" sz="2400" b="1" dirty="0">
                <a:solidFill>
                  <a:schemeClr val="tx1"/>
                </a:solidFill>
                <a:latin typeface="Times New Roman"/>
                <a:ea typeface="Times New Roman"/>
                <a:cs typeface="Times New Roman"/>
                <a:sym typeface="Times New Roman"/>
              </a:rPr>
              <a:t>Clustering </a:t>
            </a:r>
            <a:r>
              <a:rPr lang="en-US" sz="2400" b="1" dirty="0">
                <a:solidFill>
                  <a:schemeClr val="bg1"/>
                </a:solidFill>
                <a:latin typeface="Times New Roman"/>
                <a:ea typeface="Times New Roman"/>
                <a:cs typeface="Times New Roman"/>
                <a:sym typeface="Times New Roman"/>
              </a:rPr>
              <a:t>-</a:t>
            </a:r>
            <a:endParaRPr lang="en-US" sz="2400" b="1" dirty="0">
              <a:solidFill>
                <a:schemeClr val="tx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project aims to enhance customer segmentation by creating clusters in preprocessed data using the K-means algorithm. We determine the optimal number of clusters with the elbow plot method. The process involves data cleaning, normalization, transformation, and possibly PCA for dimensionality reduction. The trained K-means model is saved for future predictions, ensuring efficient replication and real-time application.</a:t>
            </a:r>
          </a:p>
          <a:p>
            <a:pPr marL="914400" lvl="2" indent="0" algn="l" rtl="0">
              <a:spcBef>
                <a:spcPts val="96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285750" indent="-285750">
              <a:spcBef>
                <a:spcPts val="960"/>
              </a:spcBef>
              <a:buFont typeface="Noto Sans Symbols"/>
              <a:buChar char="▪"/>
            </a:pPr>
            <a:r>
              <a:rPr lang="en-US" sz="2400" b="1" dirty="0">
                <a:solidFill>
                  <a:schemeClr val="tx1"/>
                </a:solidFill>
                <a:latin typeface="Times New Roman"/>
                <a:ea typeface="Times New Roman"/>
                <a:cs typeface="Times New Roman"/>
                <a:sym typeface="Times New Roman"/>
              </a:rPr>
              <a:t>Model Selection </a:t>
            </a:r>
            <a:r>
              <a:rPr lang="en-US" sz="2400" b="1" dirty="0">
                <a:solidFill>
                  <a:schemeClr val="bg1"/>
                </a:solidFill>
                <a:latin typeface="Times New Roman"/>
                <a:ea typeface="Times New Roman"/>
                <a:cs typeface="Times New Roman"/>
                <a:sym typeface="Times New Roman"/>
              </a:rPr>
              <a:t>-</a:t>
            </a:r>
            <a:endParaRPr sz="2400" b="1" dirty="0">
              <a:solidFill>
                <a:schemeClr val="tx1"/>
              </a:solidFill>
              <a:latin typeface="Times New Roman"/>
              <a:ea typeface="Times New Roman"/>
              <a:cs typeface="Times New Roman"/>
              <a:sym typeface="Times New Roman"/>
            </a:endParaRPr>
          </a:p>
          <a:p>
            <a:pPr marL="1200150" lvl="2" indent="-285750">
              <a:spcBef>
                <a:spcPts val="960"/>
              </a:spcBef>
              <a:buFont typeface="Arial" panose="020B0604020202020204" pitchFamily="34" charset="0"/>
              <a:buChar char="•"/>
            </a:pPr>
            <a:r>
              <a:rPr lang="en-US" sz="1800" dirty="0">
                <a:solidFill>
                  <a:schemeClr val="lt1"/>
                </a:solidFill>
                <a:latin typeface="Times New Roman"/>
                <a:ea typeface="Times New Roman"/>
                <a:cs typeface="Times New Roman"/>
                <a:sym typeface="Times New Roman"/>
              </a:rPr>
              <a:t>After creating the clusters, the next step is to find the best predictive model for each cluster. For this purpose, we use two hyper-tuned algorithms for each cluster. The performance of these models is evaluated using the Area Under the Curve (AUC) score, a robust metric for assessing the quality of classification models. The model with the highest AUC score is selected as the best model for each cluster. These selected models are then saved for use in future predictions, ensuring that the most accurate and reliable models are employed for customer segmentation.</a:t>
            </a:r>
            <a:endParaRPr dirty="0"/>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2275</TotalTime>
  <Words>2251</Words>
  <Application>Microsoft Office PowerPoint</Application>
  <PresentationFormat>Widescreen</PresentationFormat>
  <Paragraphs>117</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Century Gothic</vt:lpstr>
      <vt:lpstr>Arial</vt:lpstr>
      <vt:lpstr>Wingdings</vt:lpstr>
      <vt:lpstr>Times New Roman</vt:lpstr>
      <vt:lpstr>Noto Sans Symbols</vt:lpstr>
      <vt:lpstr>Bahnschrift</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Shreyas Dongre</cp:lastModifiedBy>
  <cp:revision>17</cp:revision>
  <dcterms:created xsi:type="dcterms:W3CDTF">2021-06-19T13:01:53Z</dcterms:created>
  <dcterms:modified xsi:type="dcterms:W3CDTF">2024-05-20T11:47:01Z</dcterms:modified>
</cp:coreProperties>
</file>