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3" r:id="rId7"/>
    <p:sldId id="268" r:id="rId8"/>
    <p:sldId id="269" r:id="rId9"/>
    <p:sldId id="270" r:id="rId10"/>
    <p:sldId id="273" r:id="rId11"/>
    <p:sldId id="271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6AB5D-6F78-4CB6-86D8-D6EAEC30B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616EEE-6767-47D4-A188-2D65BB038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52377-EB8A-4201-87CB-B06B655A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F88-E95D-41D8-B1A8-B8012D6AD53F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42AD4-B391-4A55-AE8A-89D4CF11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9E545-4C08-40E8-8505-AE60AB80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AD4C-79D7-4006-BA51-A0E770BF1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3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20D40-86EA-4A24-ADB5-7DB33902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4E3974-B69A-40C0-9DE5-490D06203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5A6D2-AEF0-4EA3-B020-12838D86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F88-E95D-41D8-B1A8-B8012D6AD53F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E5E5B-091E-485F-BBB7-3095A162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21EBE-9DB6-4F81-BF06-658FFD67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AD4C-79D7-4006-BA51-A0E770BF1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0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F39C6A-996D-4053-BE3C-46E755D9A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B2181-E3F8-4FD2-B89B-A7A3BC25A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35913-4D51-498F-9CA3-F8C7FEB0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F88-E95D-41D8-B1A8-B8012D6AD53F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41FA7-D5B1-405B-8BF2-AD2582D7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B5EF7F-2479-495F-A981-13C19A81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AD4C-79D7-4006-BA51-A0E770BF1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92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BCC0-E6C1-468B-ADCF-A7DCA094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FFE2F-03CA-4AB8-ACEB-5C7E4072F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8A37C-7AC6-4685-9AB9-EB9D0EE9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F88-E95D-41D8-B1A8-B8012D6AD53F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6BDF4-97E8-483F-963F-E2EDE7E7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A55ED-84F4-43AF-9E7D-DE0D8589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AD4C-79D7-4006-BA51-A0E770BF1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2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0C6C6-6ECF-49FE-9A0A-1875980D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434B6A-3CA7-4867-BE89-FAAD486DC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7CAE9-DF81-47B1-8C6F-27B52A20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F88-E95D-41D8-B1A8-B8012D6AD53F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401D7-BEC8-448F-A5B6-C2A2A53B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BDDF8-15E7-4716-9073-5C982C55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AD4C-79D7-4006-BA51-A0E770BF1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91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7E25D-728B-4B73-A3D7-5B3284A5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94CD5-DF34-4E09-BE09-C2647E01C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261360-6E91-48E5-A964-BE71BDF18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15B9B3-317D-4EAD-BEA7-6910041C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F88-E95D-41D8-B1A8-B8012D6AD53F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EFF4B8-270D-4258-B119-D34918AA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171D8-C4A3-4205-8E6D-7AFE1843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AD4C-79D7-4006-BA51-A0E770BF1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2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8A1D7-5CE9-4AD5-83EA-4265E09F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D945E2-9452-42F0-88AB-6C50CF588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1538B2-90BC-489D-AA4F-2316BDA4E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0C10A5-E9A8-476E-8F0B-1F5FBAFD6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8F767-B188-4358-8CAA-CD0E7EAE6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AB08-3807-4789-AA50-760F7E80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F88-E95D-41D8-B1A8-B8012D6AD53F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D0EE80-7C34-41EB-BFDE-2B6F57EC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257EFF-7784-447F-878C-3EF477E5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AD4C-79D7-4006-BA51-A0E770BF1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8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92A24-2DDF-45E4-A341-EEF13B61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BBADD0-E34D-4BB4-AAEB-EF7ED5AC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F88-E95D-41D8-B1A8-B8012D6AD53F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625DA4-F8E0-4F15-9011-B9ADB0D9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35BA01-E72D-49B8-9E74-A07326AC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AD4C-79D7-4006-BA51-A0E770BF1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52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C9A5D4-FAF0-47BA-90FF-36635812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F88-E95D-41D8-B1A8-B8012D6AD53F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96C713-D157-4694-B0C9-BCACE87C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445B2F-C104-4EBD-A4E9-AEF79EF6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AD4C-79D7-4006-BA51-A0E770BF1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6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11172-6486-4001-9468-60B1C9E8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85FD5-31BA-4024-88C0-AE85D832B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074FFA-3CF2-4AAF-82AA-C96419CCD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7CC71-8B9F-4AD6-89CC-16BBAE1C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F88-E95D-41D8-B1A8-B8012D6AD53F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4D40BE-8C5D-42FD-8E0E-C57804A0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E8FC76-C424-42AA-B2EE-7B413E60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AD4C-79D7-4006-BA51-A0E770BF1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4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6BBEC-34B4-4D82-BF44-53ED7A99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29B53F-42D2-478F-9462-9A0A729FC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5BB6C4-AA71-4419-B2B5-CAF835DAA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930F43-9979-48FF-9228-62069868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F88-E95D-41D8-B1A8-B8012D6AD53F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5B3DB5-1012-4310-A806-021FA615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E6AAA-F891-4A4D-A112-D1C1A519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AD4C-79D7-4006-BA51-A0E770BF1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4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FC10BE-A0CC-4EB1-8D7E-6DD62743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624E8-F934-4F25-A3EC-F7E13CA11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F6DB0-7127-41B1-85A4-6ADF17312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8DF88-E95D-41D8-B1A8-B8012D6AD53F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0B67B-8B83-47F4-BDE1-C83B922AB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EFDC8-339C-42D0-857C-9E9BD10A4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9AD4C-79D7-4006-BA51-A0E770BF1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25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D0D4C5-CFD3-4F76-8A7C-074FA57DB6DA}"/>
              </a:ext>
            </a:extLst>
          </p:cNvPr>
          <p:cNvSpPr txBox="1"/>
          <p:nvPr/>
        </p:nvSpPr>
        <p:spPr>
          <a:xfrm>
            <a:off x="352927" y="270392"/>
            <a:ext cx="10812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(1) </a:t>
            </a:r>
            <a:r>
              <a:rPr lang="ko-KR" altLang="en-US" sz="2000" b="1" dirty="0" err="1">
                <a:latin typeface="+mj-lt"/>
              </a:rPr>
              <a:t>결측치</a:t>
            </a:r>
            <a:r>
              <a:rPr lang="ko-KR" altLang="en-US" sz="2000" b="1" dirty="0">
                <a:latin typeface="+mj-lt"/>
              </a:rPr>
              <a:t> 제외 </a:t>
            </a:r>
            <a:r>
              <a:rPr lang="en-US" altLang="ko-KR" sz="2000" b="1" dirty="0">
                <a:latin typeface="+mj-lt"/>
              </a:rPr>
              <a:t>_ PCA (X) _ </a:t>
            </a:r>
            <a:r>
              <a:rPr lang="ko-KR" altLang="en-US" sz="2000" b="1" dirty="0">
                <a:latin typeface="+mj-lt"/>
              </a:rPr>
              <a:t>더미변수 </a:t>
            </a:r>
            <a:r>
              <a:rPr lang="en-US" altLang="ko-KR" sz="2000" b="1" dirty="0">
                <a:latin typeface="+mj-lt"/>
              </a:rPr>
              <a:t>(X)</a:t>
            </a:r>
          </a:p>
          <a:p>
            <a:endParaRPr lang="ko-KR" altLang="en-US" sz="20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33FA4-6F5D-4115-9AB8-4A69F9AB35BD}"/>
              </a:ext>
            </a:extLst>
          </p:cNvPr>
          <p:cNvSpPr txBox="1"/>
          <p:nvPr/>
        </p:nvSpPr>
        <p:spPr>
          <a:xfrm>
            <a:off x="689810" y="1093782"/>
            <a:ext cx="10812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적절한 파라미터 값 찾기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 err="1"/>
              <a:t>결측치를</a:t>
            </a:r>
            <a:r>
              <a:rPr lang="ko-KR" altLang="en-US" dirty="0"/>
              <a:t> 제외한 데이터의 개수 </a:t>
            </a:r>
            <a:r>
              <a:rPr lang="en-US" altLang="ko-KR" dirty="0"/>
              <a:t>= 871</a:t>
            </a:r>
            <a:r>
              <a:rPr lang="ko-KR" altLang="en-US" dirty="0"/>
              <a:t>개</a:t>
            </a:r>
            <a:r>
              <a:rPr lang="en-US" altLang="ko-KR" dirty="0"/>
              <a:t> ( 871/3 = </a:t>
            </a:r>
            <a:r>
              <a:rPr lang="ko-KR" altLang="en-US" dirty="0"/>
              <a:t>약 </a:t>
            </a:r>
            <a:r>
              <a:rPr lang="en-US" altLang="ko-KR" dirty="0"/>
              <a:t>290 )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KNNdist</a:t>
            </a:r>
            <a:r>
              <a:rPr lang="ko-KR" altLang="en-US" dirty="0"/>
              <a:t>를 통해 데이터를 약 </a:t>
            </a:r>
            <a:r>
              <a:rPr lang="en-US" altLang="ko-KR" dirty="0"/>
              <a:t>200</a:t>
            </a:r>
            <a:r>
              <a:rPr lang="ko-KR" altLang="en-US" dirty="0"/>
              <a:t>개씩 묶어서 군집을 형성하려면</a:t>
            </a:r>
            <a:r>
              <a:rPr lang="en-US" altLang="ko-KR" dirty="0"/>
              <a:t>, k=200</a:t>
            </a:r>
            <a:r>
              <a:rPr lang="ko-KR" altLang="en-US" dirty="0"/>
              <a:t>으로 지정</a:t>
            </a:r>
          </a:p>
          <a:p>
            <a:r>
              <a:rPr lang="ko-KR" altLang="en-US" dirty="0"/>
              <a:t>   그 결과 적절한 </a:t>
            </a:r>
            <a:r>
              <a:rPr lang="en-US" altLang="ko-KR" dirty="0"/>
              <a:t>eps </a:t>
            </a:r>
            <a:r>
              <a:rPr lang="ko-KR" altLang="en-US" dirty="0"/>
              <a:t>값으로 ‘</a:t>
            </a:r>
            <a:r>
              <a:rPr lang="en-US" altLang="ko-KR" dirty="0"/>
              <a:t>3.5’</a:t>
            </a:r>
            <a:r>
              <a:rPr lang="ko-KR" altLang="en-US" dirty="0"/>
              <a:t>가 추정됨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5102F-AC66-4CFB-896E-82217B693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49" y="2427293"/>
            <a:ext cx="13264840" cy="54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30FB8F-6053-44BC-80EF-B725AEAB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02" y="2933647"/>
            <a:ext cx="5957216" cy="367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9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D0D4C5-CFD3-4F76-8A7C-074FA57DB6DA}"/>
              </a:ext>
            </a:extLst>
          </p:cNvPr>
          <p:cNvSpPr txBox="1"/>
          <p:nvPr/>
        </p:nvSpPr>
        <p:spPr>
          <a:xfrm>
            <a:off x="352927" y="270392"/>
            <a:ext cx="10812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(2) </a:t>
            </a:r>
            <a:r>
              <a:rPr lang="ko-KR" altLang="en-US" sz="2000" b="1" dirty="0" err="1">
                <a:latin typeface="+mj-lt"/>
              </a:rPr>
              <a:t>최빈값</a:t>
            </a:r>
            <a:r>
              <a:rPr lang="ko-KR" altLang="en-US" sz="2000" b="1" dirty="0">
                <a:latin typeface="+mj-lt"/>
              </a:rPr>
              <a:t> 대체 </a:t>
            </a:r>
            <a:r>
              <a:rPr lang="en-US" altLang="ko-KR" sz="2000" b="1" dirty="0">
                <a:latin typeface="+mj-lt"/>
              </a:rPr>
              <a:t>_ PCA (X) _ </a:t>
            </a:r>
            <a:r>
              <a:rPr lang="ko-KR" altLang="en-US" sz="2000" b="1" dirty="0">
                <a:latin typeface="+mj-lt"/>
              </a:rPr>
              <a:t>더미변수 </a:t>
            </a:r>
            <a:r>
              <a:rPr lang="en-US" altLang="ko-KR" sz="2000" b="1" dirty="0">
                <a:latin typeface="+mj-lt"/>
              </a:rPr>
              <a:t>(X)</a:t>
            </a:r>
          </a:p>
          <a:p>
            <a:endParaRPr lang="ko-KR" altLang="en-US" sz="20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33FA4-6F5D-4115-9AB8-4A69F9AB35BD}"/>
              </a:ext>
            </a:extLst>
          </p:cNvPr>
          <p:cNvSpPr txBox="1"/>
          <p:nvPr/>
        </p:nvSpPr>
        <p:spPr>
          <a:xfrm>
            <a:off x="689810" y="852890"/>
            <a:ext cx="108123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위 과정을 반복하여 여러 파라미터 값으로 </a:t>
            </a:r>
            <a:r>
              <a:rPr lang="en-US" altLang="ko-KR" dirty="0" err="1"/>
              <a:t>dbscan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5102F-AC66-4CFB-896E-82217B693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49" y="2427293"/>
            <a:ext cx="13264840" cy="54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C00786-1E4A-4DCD-8A83-1CEF97766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278" y="1093782"/>
            <a:ext cx="12479004" cy="93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24D53B-CBDA-4996-BA01-CE665ABE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927" y="8528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B1677F7-27D4-4535-813D-AC80C6EDD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58000" y="703665"/>
            <a:ext cx="173908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EFA2B1E-36FF-477F-B19C-11589ED61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976" y="703665"/>
            <a:ext cx="13748641" cy="562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56CE7A4-85DF-4DD9-AEEF-A0E6DFCC2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864" y="3694527"/>
            <a:ext cx="1477643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1FCEB44-76DD-40E6-A76C-EC319B8B1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9">
            <a:extLst>
              <a:ext uri="{FF2B5EF4-FFF2-40B4-BE49-F238E27FC236}">
                <a16:creationId xmlns:a16="http://schemas.microsoft.com/office/drawing/2014/main" id="{3DC85518-798D-490A-AEA8-419EBB7AE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632281"/>
              </p:ext>
            </p:extLst>
          </p:nvPr>
        </p:nvGraphicFramePr>
        <p:xfrm>
          <a:off x="1020278" y="1425594"/>
          <a:ext cx="10648752" cy="5045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2188">
                  <a:extLst>
                    <a:ext uri="{9D8B030D-6E8A-4147-A177-3AD203B41FA5}">
                      <a16:colId xmlns:a16="http://schemas.microsoft.com/office/drawing/2014/main" val="1353907258"/>
                    </a:ext>
                  </a:extLst>
                </a:gridCol>
                <a:gridCol w="887396">
                  <a:extLst>
                    <a:ext uri="{9D8B030D-6E8A-4147-A177-3AD203B41FA5}">
                      <a16:colId xmlns:a16="http://schemas.microsoft.com/office/drawing/2014/main" val="2105880639"/>
                    </a:ext>
                  </a:extLst>
                </a:gridCol>
                <a:gridCol w="1774792">
                  <a:extLst>
                    <a:ext uri="{9D8B030D-6E8A-4147-A177-3AD203B41FA5}">
                      <a16:colId xmlns:a16="http://schemas.microsoft.com/office/drawing/2014/main" val="1348885804"/>
                    </a:ext>
                  </a:extLst>
                </a:gridCol>
                <a:gridCol w="1774792">
                  <a:extLst>
                    <a:ext uri="{9D8B030D-6E8A-4147-A177-3AD203B41FA5}">
                      <a16:colId xmlns:a16="http://schemas.microsoft.com/office/drawing/2014/main" val="628836269"/>
                    </a:ext>
                  </a:extLst>
                </a:gridCol>
                <a:gridCol w="887396">
                  <a:extLst>
                    <a:ext uri="{9D8B030D-6E8A-4147-A177-3AD203B41FA5}">
                      <a16:colId xmlns:a16="http://schemas.microsoft.com/office/drawing/2014/main" val="2642262115"/>
                    </a:ext>
                  </a:extLst>
                </a:gridCol>
                <a:gridCol w="2662188">
                  <a:extLst>
                    <a:ext uri="{9D8B030D-6E8A-4147-A177-3AD203B41FA5}">
                      <a16:colId xmlns:a16="http://schemas.microsoft.com/office/drawing/2014/main" val="1910504894"/>
                    </a:ext>
                  </a:extLst>
                </a:gridCol>
              </a:tblGrid>
              <a:tr h="252296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DBSCAN(eps=2.5,minPts=150)</a:t>
                      </a:r>
                    </a:p>
                    <a:p>
                      <a:pPr algn="ctr" fontAlgn="base" latinLnBrk="1"/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dirty="0"/>
                        <a:t>군집이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형성됨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58614"/>
                  </a:ext>
                </a:extLst>
              </a:tr>
              <a:tr h="25229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(eps=2.4,minPts=150)</a:t>
                      </a:r>
                    </a:p>
                    <a:p>
                      <a:pPr algn="ctr" fontAlgn="base" latinLnBrk="1"/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군집이 형성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minPts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200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비해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Noise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감소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(eps=2.3,minPts=150)</a:t>
                      </a:r>
                    </a:p>
                    <a:p>
                      <a:pPr algn="ctr" fontAlgn="base" latinLnBrk="1"/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군집 형성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Eps = 2.4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때와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같은 결과 생성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754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B578806-94F1-456A-B7B6-953A92C4C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82" y="1608333"/>
            <a:ext cx="3378452" cy="2086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19E4BA-DF13-4406-A018-C44A2C10B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817" y="2141359"/>
            <a:ext cx="3183366" cy="11240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8CE908-7C03-4477-96CD-4DE4BA072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70" y="4607499"/>
            <a:ext cx="2383179" cy="10986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BE92D2-9B49-4AAC-9681-45508C79A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501" y="4618482"/>
            <a:ext cx="2516022" cy="114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3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D0D4C5-CFD3-4F76-8A7C-074FA57DB6DA}"/>
              </a:ext>
            </a:extLst>
          </p:cNvPr>
          <p:cNvSpPr txBox="1"/>
          <p:nvPr/>
        </p:nvSpPr>
        <p:spPr>
          <a:xfrm>
            <a:off x="352927" y="270392"/>
            <a:ext cx="10812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(2) </a:t>
            </a:r>
            <a:r>
              <a:rPr lang="ko-KR" altLang="en-US" sz="2000" b="1" dirty="0" err="1">
                <a:latin typeface="+mj-lt"/>
              </a:rPr>
              <a:t>최빈값</a:t>
            </a:r>
            <a:r>
              <a:rPr lang="ko-KR" altLang="en-US" sz="2000" b="1" dirty="0">
                <a:latin typeface="+mj-lt"/>
              </a:rPr>
              <a:t> 대체 </a:t>
            </a:r>
            <a:r>
              <a:rPr lang="en-US" altLang="ko-KR" sz="2000" b="1" dirty="0">
                <a:latin typeface="+mj-lt"/>
              </a:rPr>
              <a:t>_ PCA (X) _ </a:t>
            </a:r>
            <a:r>
              <a:rPr lang="ko-KR" altLang="en-US" sz="2000" b="1" dirty="0">
                <a:latin typeface="+mj-lt"/>
              </a:rPr>
              <a:t>더미변수 </a:t>
            </a:r>
            <a:r>
              <a:rPr lang="en-US" altLang="ko-KR" sz="2000" b="1" dirty="0">
                <a:latin typeface="+mj-lt"/>
              </a:rPr>
              <a:t>(X)</a:t>
            </a:r>
          </a:p>
          <a:p>
            <a:endParaRPr lang="ko-KR" altLang="en-US" sz="20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33FA4-6F5D-4115-9AB8-4A69F9AB35BD}"/>
              </a:ext>
            </a:extLst>
          </p:cNvPr>
          <p:cNvSpPr txBox="1"/>
          <p:nvPr/>
        </p:nvSpPr>
        <p:spPr>
          <a:xfrm>
            <a:off x="689810" y="852890"/>
            <a:ext cx="1081237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결론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2</a:t>
            </a:r>
            <a:r>
              <a:rPr lang="ko-KR" altLang="en-US" dirty="0"/>
              <a:t>개의 군집이 형성되는 조건 중 </a:t>
            </a:r>
            <a:r>
              <a:rPr lang="en-US" altLang="ko-KR" dirty="0"/>
              <a:t>noise</a:t>
            </a:r>
            <a:r>
              <a:rPr lang="ko-KR" altLang="en-US" dirty="0"/>
              <a:t>가 가장 작은</a:t>
            </a:r>
            <a:r>
              <a:rPr lang="en-US" altLang="ko-KR" dirty="0"/>
              <a:t> (eps=2.4, </a:t>
            </a:r>
            <a:r>
              <a:rPr lang="en-US" altLang="ko-KR" dirty="0" err="1"/>
              <a:t>minPts</a:t>
            </a:r>
            <a:r>
              <a:rPr lang="en-US" altLang="ko-KR" dirty="0"/>
              <a:t>=150) (eps=2.3, </a:t>
            </a:r>
            <a:r>
              <a:rPr lang="en-US" altLang="ko-KR" dirty="0" err="1"/>
              <a:t>minPts</a:t>
            </a:r>
            <a:r>
              <a:rPr lang="en-US" altLang="ko-KR" dirty="0"/>
              <a:t>=150)</a:t>
            </a:r>
            <a:r>
              <a:rPr lang="ko-KR" altLang="en-US" dirty="0" err="1"/>
              <a:t>일때</a:t>
            </a:r>
            <a:r>
              <a:rPr lang="en-US" altLang="ko-KR" dirty="0"/>
              <a:t>,</a:t>
            </a:r>
            <a:r>
              <a:rPr lang="ko-KR" altLang="en-US" dirty="0"/>
              <a:t> 가장 적절한 것으로 보임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5102F-AC66-4CFB-896E-82217B693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49" y="2427293"/>
            <a:ext cx="13264840" cy="54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C00786-1E4A-4DCD-8A83-1CEF97766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278" y="1093782"/>
            <a:ext cx="12479004" cy="93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24D53B-CBDA-4996-BA01-CE665ABE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927" y="8528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B1677F7-27D4-4535-813D-AC80C6EDD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1044" y="670303"/>
            <a:ext cx="173908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EFA2B1E-36FF-477F-B19C-11589ED61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976" y="703665"/>
            <a:ext cx="13748641" cy="562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56CE7A4-85DF-4DD9-AEEF-A0E6DFCC2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864" y="3694527"/>
            <a:ext cx="1477643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1FCEB44-76DD-40E6-A76C-EC319B8B1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F3C77A1-7DAD-42BB-9EFB-1F340005D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23" y="1324858"/>
            <a:ext cx="10229083" cy="258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8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D0D4C5-CFD3-4F76-8A7C-074FA57DB6DA}"/>
              </a:ext>
            </a:extLst>
          </p:cNvPr>
          <p:cNvSpPr txBox="1"/>
          <p:nvPr/>
        </p:nvSpPr>
        <p:spPr>
          <a:xfrm>
            <a:off x="352927" y="270392"/>
            <a:ext cx="10812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(3) </a:t>
            </a:r>
            <a:r>
              <a:rPr lang="ko-KR" altLang="en-US" sz="2000" b="1" dirty="0" err="1">
                <a:latin typeface="+mj-lt"/>
              </a:rPr>
              <a:t>최빈값</a:t>
            </a:r>
            <a:r>
              <a:rPr lang="ko-KR" altLang="en-US" sz="2000" b="1" dirty="0">
                <a:latin typeface="+mj-lt"/>
              </a:rPr>
              <a:t> 대체 </a:t>
            </a:r>
            <a:r>
              <a:rPr lang="en-US" altLang="ko-KR" sz="2000" b="1" dirty="0">
                <a:latin typeface="+mj-lt"/>
              </a:rPr>
              <a:t>_ PCA (X) _ </a:t>
            </a:r>
            <a:r>
              <a:rPr lang="ko-KR" altLang="en-US" sz="2000" b="1" dirty="0">
                <a:latin typeface="+mj-lt"/>
              </a:rPr>
              <a:t>더미변수 </a:t>
            </a:r>
            <a:r>
              <a:rPr lang="en-US" altLang="ko-KR" sz="2000" b="1" dirty="0">
                <a:latin typeface="+mj-lt"/>
              </a:rPr>
              <a:t>(O)</a:t>
            </a:r>
          </a:p>
          <a:p>
            <a:endParaRPr lang="ko-KR" altLang="en-US" sz="20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33FA4-6F5D-4115-9AB8-4A69F9AB35BD}"/>
              </a:ext>
            </a:extLst>
          </p:cNvPr>
          <p:cNvSpPr txBox="1"/>
          <p:nvPr/>
        </p:nvSpPr>
        <p:spPr>
          <a:xfrm>
            <a:off x="689810" y="852890"/>
            <a:ext cx="108123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DBSCAN(eps=3.4, </a:t>
            </a:r>
            <a:r>
              <a:rPr lang="en-US" altLang="ko-KR" dirty="0" err="1"/>
              <a:t>minPts</a:t>
            </a:r>
            <a:r>
              <a:rPr lang="en-US" altLang="ko-KR" dirty="0"/>
              <a:t>=300)</a:t>
            </a:r>
            <a:r>
              <a:rPr lang="ko-KR" altLang="en-US" dirty="0"/>
              <a:t>일 때 </a:t>
            </a:r>
            <a:r>
              <a:rPr lang="en-US" altLang="ko-KR" dirty="0"/>
              <a:t>noise </a:t>
            </a:r>
            <a:r>
              <a:rPr lang="ko-KR" altLang="en-US" dirty="0"/>
              <a:t>개수는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군집의 개수는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   eps</a:t>
            </a:r>
            <a:r>
              <a:rPr lang="ko-KR" altLang="en-US" dirty="0"/>
              <a:t>가 이 보다 증가하면</a:t>
            </a:r>
            <a:r>
              <a:rPr lang="en-US" altLang="ko-KR" dirty="0"/>
              <a:t>, noise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개가 되고</a:t>
            </a:r>
            <a:r>
              <a:rPr lang="en-US" altLang="ko-KR" dirty="0"/>
              <a:t>, </a:t>
            </a:r>
            <a:r>
              <a:rPr lang="ko-KR" altLang="en-US" dirty="0"/>
              <a:t>군집의 개수는 마찬가지로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   DBSCAN(eps=2.9, </a:t>
            </a:r>
            <a:r>
              <a:rPr lang="en-US" altLang="ko-KR" dirty="0" err="1"/>
              <a:t>minPts</a:t>
            </a:r>
            <a:r>
              <a:rPr lang="en-US" altLang="ko-KR" dirty="0"/>
              <a:t>=300) </a:t>
            </a:r>
            <a:r>
              <a:rPr lang="ko-KR" altLang="en-US" dirty="0"/>
              <a:t>일 때</a:t>
            </a:r>
            <a:r>
              <a:rPr lang="en-US" altLang="ko-KR" dirty="0"/>
              <a:t>, noise</a:t>
            </a:r>
            <a:r>
              <a:rPr lang="ko-KR" altLang="en-US" dirty="0"/>
              <a:t>의 개수는 </a:t>
            </a:r>
            <a:r>
              <a:rPr lang="en-US" altLang="ko-KR" dirty="0"/>
              <a:t>242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군집의 개수는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   eps=3.3~2.9 </a:t>
            </a:r>
            <a:r>
              <a:rPr lang="ko-KR" altLang="en-US" dirty="0"/>
              <a:t>모두 시행해본 결과</a:t>
            </a:r>
            <a:r>
              <a:rPr lang="en-US" altLang="ko-KR" dirty="0"/>
              <a:t>, </a:t>
            </a:r>
            <a:r>
              <a:rPr lang="ko-KR" altLang="en-US" dirty="0"/>
              <a:t>군집의 개수는 </a:t>
            </a:r>
            <a:r>
              <a:rPr lang="en-US" altLang="ko-KR" dirty="0"/>
              <a:t>1</a:t>
            </a:r>
            <a:r>
              <a:rPr lang="ko-KR" altLang="en-US" dirty="0"/>
              <a:t>개로 변하지 않음</a:t>
            </a:r>
            <a:endParaRPr lang="en-US" altLang="ko-KR" dirty="0"/>
          </a:p>
          <a:p>
            <a:r>
              <a:rPr lang="en-US" altLang="ko-KR" dirty="0"/>
              <a:t>   eps</a:t>
            </a:r>
            <a:r>
              <a:rPr lang="ko-KR" altLang="en-US" dirty="0"/>
              <a:t>가 이 보다 감소하면</a:t>
            </a:r>
            <a:r>
              <a:rPr lang="en-US" altLang="ko-KR" dirty="0"/>
              <a:t>, </a:t>
            </a:r>
            <a:r>
              <a:rPr lang="ko-KR" altLang="en-US" dirty="0"/>
              <a:t>군집 </a:t>
            </a:r>
            <a:r>
              <a:rPr lang="en-US" altLang="ko-KR" dirty="0"/>
              <a:t>0</a:t>
            </a:r>
            <a:r>
              <a:rPr lang="ko-KR" altLang="en-US" dirty="0"/>
              <a:t>개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결론 </a:t>
            </a:r>
            <a:r>
              <a:rPr lang="en-US" altLang="ko-KR" dirty="0"/>
              <a:t>: </a:t>
            </a:r>
            <a:r>
              <a:rPr lang="en-US" altLang="ko-KR" dirty="0" err="1"/>
              <a:t>minPts</a:t>
            </a:r>
            <a:r>
              <a:rPr lang="ko-KR" altLang="en-US" dirty="0"/>
              <a:t>를 다르게 하여 </a:t>
            </a:r>
            <a:r>
              <a:rPr lang="en-US" altLang="ko-KR" dirty="0" err="1"/>
              <a:t>dbscan</a:t>
            </a:r>
            <a:r>
              <a:rPr lang="ko-KR" altLang="en-US" dirty="0"/>
              <a:t>을 시행해 보았지만</a:t>
            </a:r>
            <a:r>
              <a:rPr lang="en-US" altLang="ko-KR" dirty="0"/>
              <a:t>, </a:t>
            </a:r>
            <a:r>
              <a:rPr lang="ko-KR" altLang="en-US" dirty="0"/>
              <a:t>위와 같은 추세의 결과 생성</a:t>
            </a:r>
            <a:endParaRPr lang="en-US" altLang="ko-KR" dirty="0"/>
          </a:p>
          <a:p>
            <a:r>
              <a:rPr lang="en-US" altLang="ko-KR" dirty="0"/>
              <a:t>          </a:t>
            </a:r>
            <a:r>
              <a:rPr lang="ko-KR" altLang="en-US" dirty="0"/>
              <a:t>더미변수를 생성하여 </a:t>
            </a:r>
            <a:r>
              <a:rPr lang="en-US" altLang="ko-KR" dirty="0" err="1"/>
              <a:t>dbscan</a:t>
            </a:r>
            <a:r>
              <a:rPr lang="ko-KR" altLang="en-US" dirty="0"/>
              <a:t>을 활용하는 것은 군집화가 적절하게 이루어지지 않는 것으로 보임</a:t>
            </a:r>
            <a:endParaRPr lang="en-US" altLang="ko-K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5102F-AC66-4CFB-896E-82217B693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49" y="2427293"/>
            <a:ext cx="13264840" cy="54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C00786-1E4A-4DCD-8A83-1CEF97766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278" y="1093782"/>
            <a:ext cx="12479004" cy="93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24D53B-CBDA-4996-BA01-CE665ABE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927" y="8528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B1677F7-27D4-4535-813D-AC80C6EDD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58000" y="703665"/>
            <a:ext cx="173908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EFA2B1E-36FF-477F-B19C-11589ED61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976" y="703665"/>
            <a:ext cx="13748641" cy="562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56CE7A4-85DF-4DD9-AEEF-A0E6DFCC2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864" y="3694527"/>
            <a:ext cx="1477643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1FCEB44-76DD-40E6-A76C-EC319B8B1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FA87DC-A6AC-4FF6-9457-247AF01C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97" y="852890"/>
            <a:ext cx="5532502" cy="27363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9F3C8D-2D63-4D98-867E-38BD01C21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117" y="1457305"/>
            <a:ext cx="5909912" cy="19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0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D0D4C5-CFD3-4F76-8A7C-074FA57DB6DA}"/>
              </a:ext>
            </a:extLst>
          </p:cNvPr>
          <p:cNvSpPr txBox="1"/>
          <p:nvPr/>
        </p:nvSpPr>
        <p:spPr>
          <a:xfrm>
            <a:off x="352927" y="270392"/>
            <a:ext cx="10812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(1) </a:t>
            </a:r>
            <a:r>
              <a:rPr lang="ko-KR" altLang="en-US" sz="2000" b="1" dirty="0" err="1">
                <a:latin typeface="+mj-lt"/>
              </a:rPr>
              <a:t>결측치</a:t>
            </a:r>
            <a:r>
              <a:rPr lang="ko-KR" altLang="en-US" sz="2000" b="1" dirty="0">
                <a:latin typeface="+mj-lt"/>
              </a:rPr>
              <a:t> 제외 </a:t>
            </a:r>
            <a:r>
              <a:rPr lang="en-US" altLang="ko-KR" sz="2000" b="1" dirty="0">
                <a:latin typeface="+mj-lt"/>
              </a:rPr>
              <a:t>_ PCA (X) _ </a:t>
            </a:r>
            <a:r>
              <a:rPr lang="ko-KR" altLang="en-US" sz="2000" b="1" dirty="0">
                <a:latin typeface="+mj-lt"/>
              </a:rPr>
              <a:t>더미변수 </a:t>
            </a:r>
            <a:r>
              <a:rPr lang="en-US" altLang="ko-KR" sz="2000" b="1" dirty="0">
                <a:latin typeface="+mj-lt"/>
              </a:rPr>
              <a:t>(X)</a:t>
            </a:r>
          </a:p>
          <a:p>
            <a:endParaRPr lang="ko-KR" altLang="en-US" sz="20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33FA4-6F5D-4115-9AB8-4A69F9AB35BD}"/>
              </a:ext>
            </a:extLst>
          </p:cNvPr>
          <p:cNvSpPr txBox="1"/>
          <p:nvPr/>
        </p:nvSpPr>
        <p:spPr>
          <a:xfrm>
            <a:off x="689810" y="1093782"/>
            <a:ext cx="108123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/>
              <a:t>DBSCAN_Clustering</a:t>
            </a:r>
            <a:r>
              <a:rPr lang="en-US" altLang="ko-KR" dirty="0"/>
              <a:t> </a:t>
            </a:r>
            <a:r>
              <a:rPr lang="ko-KR" altLang="en-US" dirty="0"/>
              <a:t>결과 </a:t>
            </a:r>
            <a:r>
              <a:rPr lang="en-US" altLang="ko-KR" b="1" dirty="0"/>
              <a:t>(eps=3.5, </a:t>
            </a:r>
            <a:r>
              <a:rPr lang="en-US" altLang="ko-KR" b="1" dirty="0" err="1"/>
              <a:t>minPts</a:t>
            </a:r>
            <a:r>
              <a:rPr lang="en-US" altLang="ko-KR" b="1" dirty="0"/>
              <a:t>=200)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군집이 </a:t>
            </a:r>
            <a:r>
              <a:rPr lang="en-US" altLang="ko-KR" dirty="0"/>
              <a:t>1</a:t>
            </a:r>
            <a:r>
              <a:rPr lang="ko-KR" altLang="en-US" dirty="0"/>
              <a:t>개 형성됨</a:t>
            </a:r>
            <a:r>
              <a:rPr lang="en-US" altLang="ko-KR" dirty="0"/>
              <a:t>, noise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개로 나옴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5102F-AC66-4CFB-896E-82217B693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49" y="2427293"/>
            <a:ext cx="13264840" cy="54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C00786-1E4A-4DCD-8A83-1CEF97766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278" y="1093782"/>
            <a:ext cx="12479004" cy="93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178195-01D7-4AD0-A2A6-C5ADCF9E8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78" y="1821312"/>
            <a:ext cx="5129256" cy="206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5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D0D4C5-CFD3-4F76-8A7C-074FA57DB6DA}"/>
              </a:ext>
            </a:extLst>
          </p:cNvPr>
          <p:cNvSpPr txBox="1"/>
          <p:nvPr/>
        </p:nvSpPr>
        <p:spPr>
          <a:xfrm>
            <a:off x="352927" y="270392"/>
            <a:ext cx="10812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(1) </a:t>
            </a:r>
            <a:r>
              <a:rPr lang="ko-KR" altLang="en-US" sz="2000" b="1" dirty="0" err="1">
                <a:latin typeface="+mj-lt"/>
              </a:rPr>
              <a:t>결측치</a:t>
            </a:r>
            <a:r>
              <a:rPr lang="ko-KR" altLang="en-US" sz="2000" b="1" dirty="0">
                <a:latin typeface="+mj-lt"/>
              </a:rPr>
              <a:t> 제외 </a:t>
            </a:r>
            <a:r>
              <a:rPr lang="en-US" altLang="ko-KR" sz="2000" b="1" dirty="0">
                <a:latin typeface="+mj-lt"/>
              </a:rPr>
              <a:t>_ PCA (X) _ </a:t>
            </a:r>
            <a:r>
              <a:rPr lang="ko-KR" altLang="en-US" sz="2000" b="1" dirty="0">
                <a:latin typeface="+mj-lt"/>
              </a:rPr>
              <a:t>더미변수 </a:t>
            </a:r>
            <a:r>
              <a:rPr lang="en-US" altLang="ko-KR" sz="2000" b="1" dirty="0">
                <a:latin typeface="+mj-lt"/>
              </a:rPr>
              <a:t>(X)</a:t>
            </a:r>
          </a:p>
          <a:p>
            <a:endParaRPr lang="ko-KR" altLang="en-US" sz="20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33FA4-6F5D-4115-9AB8-4A69F9AB35BD}"/>
              </a:ext>
            </a:extLst>
          </p:cNvPr>
          <p:cNvSpPr txBox="1"/>
          <p:nvPr/>
        </p:nvSpPr>
        <p:spPr>
          <a:xfrm>
            <a:off x="689810" y="852890"/>
            <a:ext cx="108123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위 과정을 반복하여 여러 파라미터 값으로 </a:t>
            </a:r>
            <a:r>
              <a:rPr lang="en-US" altLang="ko-KR" dirty="0" err="1"/>
              <a:t>dbscan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5102F-AC66-4CFB-896E-82217B693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49" y="2427293"/>
            <a:ext cx="13264840" cy="54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C00786-1E4A-4DCD-8A83-1CEF97766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278" y="1093782"/>
            <a:ext cx="12479004" cy="93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24D53B-CBDA-4996-BA01-CE665ABE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927" y="8528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B1677F7-27D4-4535-813D-AC80C6EDD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58000" y="703665"/>
            <a:ext cx="173908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EFA2B1E-36FF-477F-B19C-11589ED61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976" y="703665"/>
            <a:ext cx="13748641" cy="562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56CE7A4-85DF-4DD9-AEEF-A0E6DFCC2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864" y="3694527"/>
            <a:ext cx="1477643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1FCEB44-76DD-40E6-A76C-EC319B8B1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9">
            <a:extLst>
              <a:ext uri="{FF2B5EF4-FFF2-40B4-BE49-F238E27FC236}">
                <a16:creationId xmlns:a16="http://schemas.microsoft.com/office/drawing/2014/main" id="{3DC85518-798D-490A-AEA8-419EBB7AE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881261"/>
              </p:ext>
            </p:extLst>
          </p:nvPr>
        </p:nvGraphicFramePr>
        <p:xfrm>
          <a:off x="1020278" y="1425594"/>
          <a:ext cx="10648752" cy="5045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2188">
                  <a:extLst>
                    <a:ext uri="{9D8B030D-6E8A-4147-A177-3AD203B41FA5}">
                      <a16:colId xmlns:a16="http://schemas.microsoft.com/office/drawing/2014/main" val="1353907258"/>
                    </a:ext>
                  </a:extLst>
                </a:gridCol>
                <a:gridCol w="887396">
                  <a:extLst>
                    <a:ext uri="{9D8B030D-6E8A-4147-A177-3AD203B41FA5}">
                      <a16:colId xmlns:a16="http://schemas.microsoft.com/office/drawing/2014/main" val="2105880639"/>
                    </a:ext>
                  </a:extLst>
                </a:gridCol>
                <a:gridCol w="1774792">
                  <a:extLst>
                    <a:ext uri="{9D8B030D-6E8A-4147-A177-3AD203B41FA5}">
                      <a16:colId xmlns:a16="http://schemas.microsoft.com/office/drawing/2014/main" val="1348885804"/>
                    </a:ext>
                  </a:extLst>
                </a:gridCol>
                <a:gridCol w="1774792">
                  <a:extLst>
                    <a:ext uri="{9D8B030D-6E8A-4147-A177-3AD203B41FA5}">
                      <a16:colId xmlns:a16="http://schemas.microsoft.com/office/drawing/2014/main" val="628836269"/>
                    </a:ext>
                  </a:extLst>
                </a:gridCol>
                <a:gridCol w="887396">
                  <a:extLst>
                    <a:ext uri="{9D8B030D-6E8A-4147-A177-3AD203B41FA5}">
                      <a16:colId xmlns:a16="http://schemas.microsoft.com/office/drawing/2014/main" val="2642262115"/>
                    </a:ext>
                  </a:extLst>
                </a:gridCol>
                <a:gridCol w="2662188">
                  <a:extLst>
                    <a:ext uri="{9D8B030D-6E8A-4147-A177-3AD203B41FA5}">
                      <a16:colId xmlns:a16="http://schemas.microsoft.com/office/drawing/2014/main" val="1910504894"/>
                    </a:ext>
                  </a:extLst>
                </a:gridCol>
              </a:tblGrid>
              <a:tr h="2522963"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DBSCAN(eps=3.5,minPts=200)</a:t>
                      </a:r>
                    </a:p>
                    <a:p>
                      <a:pPr algn="ctr" fontAlgn="base" latinLnBrk="1"/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dirty="0"/>
                        <a:t>군집이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형성됨</a:t>
                      </a:r>
                      <a:endParaRPr lang="en-US" altLang="ko-KR" dirty="0"/>
                    </a:p>
                    <a:p>
                      <a:pPr algn="ctr" fontAlgn="base" latinLnBrk="1"/>
                      <a:r>
                        <a:rPr lang="en-US" altLang="ko-KR" dirty="0"/>
                        <a:t>noise</a:t>
                      </a:r>
                      <a:r>
                        <a:rPr lang="ko-KR" altLang="en-US" dirty="0"/>
                        <a:t>는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개로 나옴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58614"/>
                  </a:ext>
                </a:extLst>
              </a:tr>
              <a:tr h="25229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(eps=3,minPts=200)</a:t>
                      </a:r>
                    </a:p>
                    <a:p>
                      <a:pPr algn="ctr" fontAlgn="base" latinLnBrk="1"/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군집이 형성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dirty="0"/>
                        <a:t>적절하지 않음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(eps=4,minPts=200)</a:t>
                      </a:r>
                    </a:p>
                    <a:p>
                      <a:pPr algn="ctr" fontAlgn="base" latinLnBrk="1"/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dirty="0"/>
                        <a:t>군집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형성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Noise </a:t>
                      </a:r>
                      <a:r>
                        <a:rPr lang="ko-KR" altLang="en-US" dirty="0"/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37541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1269B741-7591-467F-9137-F3CD75554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47" y="1532751"/>
            <a:ext cx="3345873" cy="206488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4EB2B97-0806-49CB-AA3B-661A0A9C8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488" y="2010372"/>
            <a:ext cx="3097227" cy="12468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AF53FB-042A-40F8-943A-EAFDB95B7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147" y="4568370"/>
            <a:ext cx="2433169" cy="11557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0F71659-4696-47C5-83B8-94889E87C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593" y="4600121"/>
            <a:ext cx="2332477" cy="11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8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D0D4C5-CFD3-4F76-8A7C-074FA57DB6DA}"/>
              </a:ext>
            </a:extLst>
          </p:cNvPr>
          <p:cNvSpPr txBox="1"/>
          <p:nvPr/>
        </p:nvSpPr>
        <p:spPr>
          <a:xfrm>
            <a:off x="352927" y="270392"/>
            <a:ext cx="10812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(1) </a:t>
            </a:r>
            <a:r>
              <a:rPr lang="ko-KR" altLang="en-US" sz="2000" b="1" dirty="0" err="1">
                <a:latin typeface="+mj-lt"/>
              </a:rPr>
              <a:t>결측치</a:t>
            </a:r>
            <a:r>
              <a:rPr lang="ko-KR" altLang="en-US" sz="2000" b="1" dirty="0">
                <a:latin typeface="+mj-lt"/>
              </a:rPr>
              <a:t> 제외 </a:t>
            </a:r>
            <a:r>
              <a:rPr lang="en-US" altLang="ko-KR" sz="2000" b="1" dirty="0">
                <a:latin typeface="+mj-lt"/>
              </a:rPr>
              <a:t>_ PCA (X) _ </a:t>
            </a:r>
            <a:r>
              <a:rPr lang="ko-KR" altLang="en-US" sz="2000" b="1" dirty="0">
                <a:latin typeface="+mj-lt"/>
              </a:rPr>
              <a:t>더미변수 </a:t>
            </a:r>
            <a:r>
              <a:rPr lang="en-US" altLang="ko-KR" sz="2000" b="1" dirty="0">
                <a:latin typeface="+mj-lt"/>
              </a:rPr>
              <a:t>(X)</a:t>
            </a:r>
          </a:p>
          <a:p>
            <a:endParaRPr lang="ko-KR" altLang="en-US" sz="20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33FA4-6F5D-4115-9AB8-4A69F9AB35BD}"/>
              </a:ext>
            </a:extLst>
          </p:cNvPr>
          <p:cNvSpPr txBox="1"/>
          <p:nvPr/>
        </p:nvSpPr>
        <p:spPr>
          <a:xfrm>
            <a:off x="689810" y="852890"/>
            <a:ext cx="108123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위 과정을 반복하여 여러 파라미터 값으로 </a:t>
            </a:r>
            <a:r>
              <a:rPr lang="en-US" altLang="ko-KR" dirty="0" err="1"/>
              <a:t>dbscan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5102F-AC66-4CFB-896E-82217B693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49" y="2427293"/>
            <a:ext cx="13264840" cy="54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C00786-1E4A-4DCD-8A83-1CEF97766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278" y="1093782"/>
            <a:ext cx="12479004" cy="93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24D53B-CBDA-4996-BA01-CE665ABE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927" y="8528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D0596163-35B8-466C-B031-58EB7100F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88469"/>
              </p:ext>
            </p:extLst>
          </p:nvPr>
        </p:nvGraphicFramePr>
        <p:xfrm>
          <a:off x="1020278" y="1425594"/>
          <a:ext cx="10648752" cy="5045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2188">
                  <a:extLst>
                    <a:ext uri="{9D8B030D-6E8A-4147-A177-3AD203B41FA5}">
                      <a16:colId xmlns:a16="http://schemas.microsoft.com/office/drawing/2014/main" val="1353907258"/>
                    </a:ext>
                  </a:extLst>
                </a:gridCol>
                <a:gridCol w="887396">
                  <a:extLst>
                    <a:ext uri="{9D8B030D-6E8A-4147-A177-3AD203B41FA5}">
                      <a16:colId xmlns:a16="http://schemas.microsoft.com/office/drawing/2014/main" val="2105880639"/>
                    </a:ext>
                  </a:extLst>
                </a:gridCol>
                <a:gridCol w="1774792">
                  <a:extLst>
                    <a:ext uri="{9D8B030D-6E8A-4147-A177-3AD203B41FA5}">
                      <a16:colId xmlns:a16="http://schemas.microsoft.com/office/drawing/2014/main" val="1348885804"/>
                    </a:ext>
                  </a:extLst>
                </a:gridCol>
                <a:gridCol w="1774792">
                  <a:extLst>
                    <a:ext uri="{9D8B030D-6E8A-4147-A177-3AD203B41FA5}">
                      <a16:colId xmlns:a16="http://schemas.microsoft.com/office/drawing/2014/main" val="628836269"/>
                    </a:ext>
                  </a:extLst>
                </a:gridCol>
                <a:gridCol w="887396">
                  <a:extLst>
                    <a:ext uri="{9D8B030D-6E8A-4147-A177-3AD203B41FA5}">
                      <a16:colId xmlns:a16="http://schemas.microsoft.com/office/drawing/2014/main" val="2642262115"/>
                    </a:ext>
                  </a:extLst>
                </a:gridCol>
                <a:gridCol w="2662188">
                  <a:extLst>
                    <a:ext uri="{9D8B030D-6E8A-4147-A177-3AD203B41FA5}">
                      <a16:colId xmlns:a16="http://schemas.microsoft.com/office/drawing/2014/main" val="1910504894"/>
                    </a:ext>
                  </a:extLst>
                </a:gridCol>
              </a:tblGrid>
              <a:tr h="252296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DBSCAN(eps=3.5,minPts=250)</a:t>
                      </a:r>
                    </a:p>
                    <a:p>
                      <a:pPr algn="ctr" fontAlgn="base" latinLnBrk="1"/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군집이 형성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Noise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증가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58614"/>
                  </a:ext>
                </a:extLst>
              </a:tr>
              <a:tr h="25229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(eps=3,minPts=250)</a:t>
                      </a:r>
                    </a:p>
                    <a:p>
                      <a:pPr algn="ctr" fontAlgn="base" latinLnBrk="1"/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군집이 형성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dirty="0"/>
                        <a:t>Noise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(eps=4,minPts=250)</a:t>
                      </a:r>
                    </a:p>
                    <a:p>
                      <a:pPr algn="ctr" fontAlgn="base" latinLnBrk="1"/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군집 형성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Noise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37541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BB1677F7-27D4-4535-813D-AC80C6EDD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58000" y="703665"/>
            <a:ext cx="173908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EFA2B1E-36FF-477F-B19C-11589ED61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976" y="703665"/>
            <a:ext cx="13748641" cy="562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56CE7A4-85DF-4DD9-AEEF-A0E6DFCC2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864" y="3694527"/>
            <a:ext cx="1477643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1FCEB44-76DD-40E6-A76C-EC319B8B1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82F06FD-1C68-4C33-8164-4E21E07CF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69" y="1675153"/>
            <a:ext cx="3272133" cy="201937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99AE9B4-9954-4945-9949-62D3F83B3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685" y="2200160"/>
            <a:ext cx="3350550" cy="107955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E42169C-F9F1-43FC-84D8-DB0EF6B70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669" y="4627193"/>
            <a:ext cx="2438539" cy="11113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DF63FDC-103E-41CA-BCF8-53BDC3FB4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960" y="4593163"/>
            <a:ext cx="2521379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7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D0D4C5-CFD3-4F76-8A7C-074FA57DB6DA}"/>
              </a:ext>
            </a:extLst>
          </p:cNvPr>
          <p:cNvSpPr txBox="1"/>
          <p:nvPr/>
        </p:nvSpPr>
        <p:spPr>
          <a:xfrm>
            <a:off x="352927" y="270392"/>
            <a:ext cx="10812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(1) </a:t>
            </a:r>
            <a:r>
              <a:rPr lang="ko-KR" altLang="en-US" sz="2000" b="1" dirty="0" err="1">
                <a:latin typeface="+mj-lt"/>
              </a:rPr>
              <a:t>결측치</a:t>
            </a:r>
            <a:r>
              <a:rPr lang="ko-KR" altLang="en-US" sz="2000" b="1" dirty="0">
                <a:latin typeface="+mj-lt"/>
              </a:rPr>
              <a:t> 제외 </a:t>
            </a:r>
            <a:r>
              <a:rPr lang="en-US" altLang="ko-KR" sz="2000" b="1" dirty="0">
                <a:latin typeface="+mj-lt"/>
              </a:rPr>
              <a:t>_ PCA (X) _ </a:t>
            </a:r>
            <a:r>
              <a:rPr lang="ko-KR" altLang="en-US" sz="2000" b="1" dirty="0">
                <a:latin typeface="+mj-lt"/>
              </a:rPr>
              <a:t>더미변수 </a:t>
            </a:r>
            <a:r>
              <a:rPr lang="en-US" altLang="ko-KR" sz="2000" b="1" dirty="0">
                <a:latin typeface="+mj-lt"/>
              </a:rPr>
              <a:t>(X)</a:t>
            </a:r>
          </a:p>
          <a:p>
            <a:endParaRPr lang="ko-KR" altLang="en-US" sz="20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33FA4-6F5D-4115-9AB8-4A69F9AB35BD}"/>
              </a:ext>
            </a:extLst>
          </p:cNvPr>
          <p:cNvSpPr txBox="1"/>
          <p:nvPr/>
        </p:nvSpPr>
        <p:spPr>
          <a:xfrm>
            <a:off x="689810" y="852890"/>
            <a:ext cx="108123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위 과정을 반복하여 여러 파라미터 값으로 </a:t>
            </a:r>
            <a:r>
              <a:rPr lang="en-US" altLang="ko-KR" dirty="0" err="1"/>
              <a:t>dbscan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5102F-AC66-4CFB-896E-82217B693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49" y="2427293"/>
            <a:ext cx="13264840" cy="54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C00786-1E4A-4DCD-8A83-1CEF97766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278" y="1093782"/>
            <a:ext cx="12479004" cy="93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24D53B-CBDA-4996-BA01-CE665ABE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927" y="8528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D0596163-35B8-466C-B031-58EB7100F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43401"/>
              </p:ext>
            </p:extLst>
          </p:nvPr>
        </p:nvGraphicFramePr>
        <p:xfrm>
          <a:off x="1020278" y="1425594"/>
          <a:ext cx="10648752" cy="5045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2188">
                  <a:extLst>
                    <a:ext uri="{9D8B030D-6E8A-4147-A177-3AD203B41FA5}">
                      <a16:colId xmlns:a16="http://schemas.microsoft.com/office/drawing/2014/main" val="1353907258"/>
                    </a:ext>
                  </a:extLst>
                </a:gridCol>
                <a:gridCol w="887396">
                  <a:extLst>
                    <a:ext uri="{9D8B030D-6E8A-4147-A177-3AD203B41FA5}">
                      <a16:colId xmlns:a16="http://schemas.microsoft.com/office/drawing/2014/main" val="2105880639"/>
                    </a:ext>
                  </a:extLst>
                </a:gridCol>
                <a:gridCol w="1774792">
                  <a:extLst>
                    <a:ext uri="{9D8B030D-6E8A-4147-A177-3AD203B41FA5}">
                      <a16:colId xmlns:a16="http://schemas.microsoft.com/office/drawing/2014/main" val="1348885804"/>
                    </a:ext>
                  </a:extLst>
                </a:gridCol>
                <a:gridCol w="1774792">
                  <a:extLst>
                    <a:ext uri="{9D8B030D-6E8A-4147-A177-3AD203B41FA5}">
                      <a16:colId xmlns:a16="http://schemas.microsoft.com/office/drawing/2014/main" val="628836269"/>
                    </a:ext>
                  </a:extLst>
                </a:gridCol>
                <a:gridCol w="887396">
                  <a:extLst>
                    <a:ext uri="{9D8B030D-6E8A-4147-A177-3AD203B41FA5}">
                      <a16:colId xmlns:a16="http://schemas.microsoft.com/office/drawing/2014/main" val="2642262115"/>
                    </a:ext>
                  </a:extLst>
                </a:gridCol>
                <a:gridCol w="2662188">
                  <a:extLst>
                    <a:ext uri="{9D8B030D-6E8A-4147-A177-3AD203B41FA5}">
                      <a16:colId xmlns:a16="http://schemas.microsoft.com/office/drawing/2014/main" val="1910504894"/>
                    </a:ext>
                  </a:extLst>
                </a:gridCol>
              </a:tblGrid>
              <a:tr h="252296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DBSCAN(eps=3.5,minPts=150)</a:t>
                      </a:r>
                    </a:p>
                    <a:p>
                      <a:pPr algn="ctr" fontAlgn="base" latinLnBrk="1"/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군집은 위 결과들과 마찬가지로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형성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58614"/>
                  </a:ext>
                </a:extLst>
              </a:tr>
              <a:tr h="25229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(eps=400,minPts=150)</a:t>
                      </a:r>
                    </a:p>
                    <a:p>
                      <a:pPr algn="ctr" fontAlgn="base" latinLnBrk="1"/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Noise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증가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(eps=300,minPts=150)</a:t>
                      </a:r>
                    </a:p>
                    <a:p>
                      <a:pPr algn="ctr" fontAlgn="base" latinLnBrk="1"/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Noise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없음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37541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BB1677F7-27D4-4535-813D-AC80C6EDD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58000" y="703665"/>
            <a:ext cx="173908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EFA2B1E-36FF-477F-B19C-11589ED61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976" y="703665"/>
            <a:ext cx="13748641" cy="562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56CE7A4-85DF-4DD9-AEEF-A0E6DFCC2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864" y="3694527"/>
            <a:ext cx="1477643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1FCEB44-76DD-40E6-A76C-EC319B8B1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0FAF4E8-DD6F-4ACB-869B-EA36B5D76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64" y="1748915"/>
            <a:ext cx="3009673" cy="185739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4847D36-8E1B-4F21-B783-3C7109E71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39" y="2233510"/>
            <a:ext cx="2933851" cy="116846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E116296-54A1-4397-85BF-900A00C8E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548" y="4634423"/>
            <a:ext cx="2438539" cy="115575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09DAD93-0059-4F00-9D25-6DB4ACE96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006" y="4695434"/>
            <a:ext cx="2319819" cy="11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7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D0D4C5-CFD3-4F76-8A7C-074FA57DB6DA}"/>
              </a:ext>
            </a:extLst>
          </p:cNvPr>
          <p:cNvSpPr txBox="1"/>
          <p:nvPr/>
        </p:nvSpPr>
        <p:spPr>
          <a:xfrm>
            <a:off x="352927" y="270392"/>
            <a:ext cx="10812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(1) </a:t>
            </a:r>
            <a:r>
              <a:rPr lang="ko-KR" altLang="en-US" sz="2000" b="1" dirty="0" err="1">
                <a:latin typeface="+mj-lt"/>
              </a:rPr>
              <a:t>결측치</a:t>
            </a:r>
            <a:r>
              <a:rPr lang="ko-KR" altLang="en-US" sz="2000" b="1" dirty="0">
                <a:latin typeface="+mj-lt"/>
              </a:rPr>
              <a:t> 제외 </a:t>
            </a:r>
            <a:r>
              <a:rPr lang="en-US" altLang="ko-KR" sz="2000" b="1" dirty="0">
                <a:latin typeface="+mj-lt"/>
              </a:rPr>
              <a:t>_ PCA (X) _ </a:t>
            </a:r>
            <a:r>
              <a:rPr lang="ko-KR" altLang="en-US" sz="2000" b="1" dirty="0">
                <a:latin typeface="+mj-lt"/>
              </a:rPr>
              <a:t>더미변수 </a:t>
            </a:r>
            <a:r>
              <a:rPr lang="en-US" altLang="ko-KR" sz="2000" b="1" dirty="0">
                <a:latin typeface="+mj-lt"/>
              </a:rPr>
              <a:t>(X)</a:t>
            </a:r>
          </a:p>
          <a:p>
            <a:endParaRPr lang="ko-KR" altLang="en-US" sz="20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33FA4-6F5D-4115-9AB8-4A69F9AB35BD}"/>
              </a:ext>
            </a:extLst>
          </p:cNvPr>
          <p:cNvSpPr txBox="1"/>
          <p:nvPr/>
        </p:nvSpPr>
        <p:spPr>
          <a:xfrm>
            <a:off x="689810" y="852890"/>
            <a:ext cx="108123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결론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대체로 군집이 </a:t>
            </a:r>
            <a:r>
              <a:rPr lang="en-US" altLang="ko-KR" dirty="0"/>
              <a:t>1</a:t>
            </a:r>
            <a:r>
              <a:rPr lang="ko-KR" altLang="en-US" dirty="0"/>
              <a:t>개 형성되고</a:t>
            </a:r>
            <a:r>
              <a:rPr lang="en-US" altLang="ko-KR" dirty="0"/>
              <a:t>, noise</a:t>
            </a:r>
            <a:r>
              <a:rPr lang="ko-KR" altLang="en-US" dirty="0"/>
              <a:t>는 거의 없음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5102F-AC66-4CFB-896E-82217B693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49" y="2427293"/>
            <a:ext cx="13264840" cy="54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C00786-1E4A-4DCD-8A83-1CEF97766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278" y="1093782"/>
            <a:ext cx="12479004" cy="93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24D53B-CBDA-4996-BA01-CE665ABE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927" y="8528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B1677F7-27D4-4535-813D-AC80C6EDD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58000" y="703665"/>
            <a:ext cx="173908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EFA2B1E-36FF-477F-B19C-11589ED61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976" y="703665"/>
            <a:ext cx="13748641" cy="562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56CE7A4-85DF-4DD9-AEEF-A0E6DFCC2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864" y="3694527"/>
            <a:ext cx="1477643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1FCEB44-76DD-40E6-A76C-EC319B8B1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06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D0D4C5-CFD3-4F76-8A7C-074FA57DB6DA}"/>
              </a:ext>
            </a:extLst>
          </p:cNvPr>
          <p:cNvSpPr txBox="1"/>
          <p:nvPr/>
        </p:nvSpPr>
        <p:spPr>
          <a:xfrm>
            <a:off x="352927" y="270392"/>
            <a:ext cx="10812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(2) </a:t>
            </a:r>
            <a:r>
              <a:rPr lang="ko-KR" altLang="en-US" sz="2000" b="1" dirty="0" err="1">
                <a:latin typeface="+mj-lt"/>
              </a:rPr>
              <a:t>최빈값</a:t>
            </a:r>
            <a:r>
              <a:rPr lang="ko-KR" altLang="en-US" sz="2000" b="1" dirty="0">
                <a:latin typeface="+mj-lt"/>
              </a:rPr>
              <a:t> 대체 </a:t>
            </a:r>
            <a:r>
              <a:rPr lang="en-US" altLang="ko-KR" sz="2000" b="1" dirty="0">
                <a:latin typeface="+mj-lt"/>
              </a:rPr>
              <a:t>_ PCA (X) _ </a:t>
            </a:r>
            <a:r>
              <a:rPr lang="ko-KR" altLang="en-US" sz="2000" b="1" dirty="0">
                <a:latin typeface="+mj-lt"/>
              </a:rPr>
              <a:t>더미변수 </a:t>
            </a:r>
            <a:r>
              <a:rPr lang="en-US" altLang="ko-KR" sz="2000" b="1" dirty="0">
                <a:latin typeface="+mj-lt"/>
              </a:rPr>
              <a:t>(X)</a:t>
            </a:r>
          </a:p>
          <a:p>
            <a:endParaRPr lang="ko-KR" altLang="en-US" sz="20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33FA4-6F5D-4115-9AB8-4A69F9AB35BD}"/>
              </a:ext>
            </a:extLst>
          </p:cNvPr>
          <p:cNvSpPr txBox="1"/>
          <p:nvPr/>
        </p:nvSpPr>
        <p:spPr>
          <a:xfrm>
            <a:off x="689810" y="852890"/>
            <a:ext cx="108123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위 과정을 반복하여 여러 파라미터 값으로 </a:t>
            </a:r>
            <a:r>
              <a:rPr lang="en-US" altLang="ko-KR" dirty="0" err="1"/>
              <a:t>dbscan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5102F-AC66-4CFB-896E-82217B693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49" y="2427293"/>
            <a:ext cx="13264840" cy="54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C00786-1E4A-4DCD-8A83-1CEF97766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278" y="1093782"/>
            <a:ext cx="12479004" cy="93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24D53B-CBDA-4996-BA01-CE665ABE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927" y="8528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B1677F7-27D4-4535-813D-AC80C6EDD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58000" y="703665"/>
            <a:ext cx="173908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EFA2B1E-36FF-477F-B19C-11589ED61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976" y="703665"/>
            <a:ext cx="13748641" cy="562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56CE7A4-85DF-4DD9-AEEF-A0E6DFCC2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864" y="3694527"/>
            <a:ext cx="1477643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1FCEB44-76DD-40E6-A76C-EC319B8B1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9">
            <a:extLst>
              <a:ext uri="{FF2B5EF4-FFF2-40B4-BE49-F238E27FC236}">
                <a16:creationId xmlns:a16="http://schemas.microsoft.com/office/drawing/2014/main" id="{3DC85518-798D-490A-AEA8-419EBB7AE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235720"/>
              </p:ext>
            </p:extLst>
          </p:nvPr>
        </p:nvGraphicFramePr>
        <p:xfrm>
          <a:off x="1020278" y="1425594"/>
          <a:ext cx="10648752" cy="5045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2188">
                  <a:extLst>
                    <a:ext uri="{9D8B030D-6E8A-4147-A177-3AD203B41FA5}">
                      <a16:colId xmlns:a16="http://schemas.microsoft.com/office/drawing/2014/main" val="1353907258"/>
                    </a:ext>
                  </a:extLst>
                </a:gridCol>
                <a:gridCol w="887396">
                  <a:extLst>
                    <a:ext uri="{9D8B030D-6E8A-4147-A177-3AD203B41FA5}">
                      <a16:colId xmlns:a16="http://schemas.microsoft.com/office/drawing/2014/main" val="2105880639"/>
                    </a:ext>
                  </a:extLst>
                </a:gridCol>
                <a:gridCol w="1774792">
                  <a:extLst>
                    <a:ext uri="{9D8B030D-6E8A-4147-A177-3AD203B41FA5}">
                      <a16:colId xmlns:a16="http://schemas.microsoft.com/office/drawing/2014/main" val="1348885804"/>
                    </a:ext>
                  </a:extLst>
                </a:gridCol>
                <a:gridCol w="1774792">
                  <a:extLst>
                    <a:ext uri="{9D8B030D-6E8A-4147-A177-3AD203B41FA5}">
                      <a16:colId xmlns:a16="http://schemas.microsoft.com/office/drawing/2014/main" val="628836269"/>
                    </a:ext>
                  </a:extLst>
                </a:gridCol>
                <a:gridCol w="887396">
                  <a:extLst>
                    <a:ext uri="{9D8B030D-6E8A-4147-A177-3AD203B41FA5}">
                      <a16:colId xmlns:a16="http://schemas.microsoft.com/office/drawing/2014/main" val="2642262115"/>
                    </a:ext>
                  </a:extLst>
                </a:gridCol>
                <a:gridCol w="2662188">
                  <a:extLst>
                    <a:ext uri="{9D8B030D-6E8A-4147-A177-3AD203B41FA5}">
                      <a16:colId xmlns:a16="http://schemas.microsoft.com/office/drawing/2014/main" val="1910504894"/>
                    </a:ext>
                  </a:extLst>
                </a:gridCol>
              </a:tblGrid>
              <a:tr h="2522963"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DBSCAN(eps=2.7,minPts=300)</a:t>
                      </a:r>
                    </a:p>
                    <a:p>
                      <a:pPr algn="ctr" fontAlgn="base" latinLnBrk="1"/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dirty="0"/>
                        <a:t>군집이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형성됨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58614"/>
                  </a:ext>
                </a:extLst>
              </a:tr>
              <a:tr h="25229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(eps=2.6,minPts=300)</a:t>
                      </a:r>
                    </a:p>
                    <a:p>
                      <a:pPr algn="ctr" fontAlgn="base" latinLnBrk="1"/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군집이 형성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(eps=2.5,minPts=400)</a:t>
                      </a:r>
                    </a:p>
                    <a:p>
                      <a:pPr algn="ctr" fontAlgn="base" latinLnBrk="1"/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Eps = 2.6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때와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같은 결과 생성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7541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6513152F-104A-4DF2-86D6-DA02870BF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72" y="1648451"/>
            <a:ext cx="3313483" cy="204607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05316ED-329A-4E48-B434-353ECCCEC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886" y="2101991"/>
            <a:ext cx="3229610" cy="111765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58382F1-2D45-4A9D-A7A5-B08560434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597" y="4645861"/>
            <a:ext cx="2406649" cy="109860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E129CDA-6A40-4673-88B8-518276A17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106" y="4746444"/>
            <a:ext cx="2540929" cy="1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2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D0D4C5-CFD3-4F76-8A7C-074FA57DB6DA}"/>
              </a:ext>
            </a:extLst>
          </p:cNvPr>
          <p:cNvSpPr txBox="1"/>
          <p:nvPr/>
        </p:nvSpPr>
        <p:spPr>
          <a:xfrm>
            <a:off x="352927" y="270392"/>
            <a:ext cx="10812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(2) </a:t>
            </a:r>
            <a:r>
              <a:rPr lang="ko-KR" altLang="en-US" sz="2000" b="1" dirty="0" err="1">
                <a:latin typeface="+mj-lt"/>
              </a:rPr>
              <a:t>최빈값</a:t>
            </a:r>
            <a:r>
              <a:rPr lang="ko-KR" altLang="en-US" sz="2000" b="1" dirty="0">
                <a:latin typeface="+mj-lt"/>
              </a:rPr>
              <a:t> 대체 </a:t>
            </a:r>
            <a:r>
              <a:rPr lang="en-US" altLang="ko-KR" sz="2000" b="1" dirty="0">
                <a:latin typeface="+mj-lt"/>
              </a:rPr>
              <a:t>_ PCA (X) _ </a:t>
            </a:r>
            <a:r>
              <a:rPr lang="ko-KR" altLang="en-US" sz="2000" b="1" dirty="0">
                <a:latin typeface="+mj-lt"/>
              </a:rPr>
              <a:t>더미변수 </a:t>
            </a:r>
            <a:r>
              <a:rPr lang="en-US" altLang="ko-KR" sz="2000" b="1" dirty="0">
                <a:latin typeface="+mj-lt"/>
              </a:rPr>
              <a:t>(X)</a:t>
            </a:r>
          </a:p>
          <a:p>
            <a:endParaRPr lang="ko-KR" altLang="en-US" sz="20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33FA4-6F5D-4115-9AB8-4A69F9AB35BD}"/>
              </a:ext>
            </a:extLst>
          </p:cNvPr>
          <p:cNvSpPr txBox="1"/>
          <p:nvPr/>
        </p:nvSpPr>
        <p:spPr>
          <a:xfrm>
            <a:off x="689810" y="852890"/>
            <a:ext cx="108123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위 과정을 반복하여 여러 파라미터 값으로 </a:t>
            </a:r>
            <a:r>
              <a:rPr lang="en-US" altLang="ko-KR" dirty="0" err="1"/>
              <a:t>dbscan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5102F-AC66-4CFB-896E-82217B693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49" y="2427293"/>
            <a:ext cx="13264840" cy="54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C00786-1E4A-4DCD-8A83-1CEF97766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278" y="1093782"/>
            <a:ext cx="12479004" cy="93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24D53B-CBDA-4996-BA01-CE665ABE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927" y="8528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B1677F7-27D4-4535-813D-AC80C6EDD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58000" y="703665"/>
            <a:ext cx="173908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EFA2B1E-36FF-477F-B19C-11589ED61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976" y="703665"/>
            <a:ext cx="13748641" cy="562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56CE7A4-85DF-4DD9-AEEF-A0E6DFCC2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864" y="3694527"/>
            <a:ext cx="1477643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1FCEB44-76DD-40E6-A76C-EC319B8B1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9">
            <a:extLst>
              <a:ext uri="{FF2B5EF4-FFF2-40B4-BE49-F238E27FC236}">
                <a16:creationId xmlns:a16="http://schemas.microsoft.com/office/drawing/2014/main" id="{3DC85518-798D-490A-AEA8-419EBB7AE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2604"/>
              </p:ext>
            </p:extLst>
          </p:nvPr>
        </p:nvGraphicFramePr>
        <p:xfrm>
          <a:off x="1020278" y="1425594"/>
          <a:ext cx="10648752" cy="5045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2188">
                  <a:extLst>
                    <a:ext uri="{9D8B030D-6E8A-4147-A177-3AD203B41FA5}">
                      <a16:colId xmlns:a16="http://schemas.microsoft.com/office/drawing/2014/main" val="1353907258"/>
                    </a:ext>
                  </a:extLst>
                </a:gridCol>
                <a:gridCol w="887396">
                  <a:extLst>
                    <a:ext uri="{9D8B030D-6E8A-4147-A177-3AD203B41FA5}">
                      <a16:colId xmlns:a16="http://schemas.microsoft.com/office/drawing/2014/main" val="2105880639"/>
                    </a:ext>
                  </a:extLst>
                </a:gridCol>
                <a:gridCol w="1774792">
                  <a:extLst>
                    <a:ext uri="{9D8B030D-6E8A-4147-A177-3AD203B41FA5}">
                      <a16:colId xmlns:a16="http://schemas.microsoft.com/office/drawing/2014/main" val="1348885804"/>
                    </a:ext>
                  </a:extLst>
                </a:gridCol>
                <a:gridCol w="1774792">
                  <a:extLst>
                    <a:ext uri="{9D8B030D-6E8A-4147-A177-3AD203B41FA5}">
                      <a16:colId xmlns:a16="http://schemas.microsoft.com/office/drawing/2014/main" val="628836269"/>
                    </a:ext>
                  </a:extLst>
                </a:gridCol>
                <a:gridCol w="887396">
                  <a:extLst>
                    <a:ext uri="{9D8B030D-6E8A-4147-A177-3AD203B41FA5}">
                      <a16:colId xmlns:a16="http://schemas.microsoft.com/office/drawing/2014/main" val="2642262115"/>
                    </a:ext>
                  </a:extLst>
                </a:gridCol>
                <a:gridCol w="2662188">
                  <a:extLst>
                    <a:ext uri="{9D8B030D-6E8A-4147-A177-3AD203B41FA5}">
                      <a16:colId xmlns:a16="http://schemas.microsoft.com/office/drawing/2014/main" val="1910504894"/>
                    </a:ext>
                  </a:extLst>
                </a:gridCol>
              </a:tblGrid>
              <a:tr h="252296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DBSCAN(eps=2.7,minPts=250)</a:t>
                      </a:r>
                    </a:p>
                    <a:p>
                      <a:pPr algn="ctr" fontAlgn="base" latinLnBrk="1"/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dirty="0"/>
                        <a:t>군집이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형성됨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58614"/>
                  </a:ext>
                </a:extLst>
              </a:tr>
              <a:tr h="25229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(eps=2.6,minPts=250)</a:t>
                      </a:r>
                    </a:p>
                    <a:p>
                      <a:pPr algn="ctr" fontAlgn="base" latinLnBrk="1"/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군집이 형성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(eps=2.5,minPts=250)</a:t>
                      </a:r>
                    </a:p>
                    <a:p>
                      <a:pPr algn="ctr" fontAlgn="base" latinLnBrk="1"/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군집 형성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Eps = 2.6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때와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같은 결과 생성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7541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6B9E301C-E6BE-4295-88F1-2707218C6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43" y="1700207"/>
            <a:ext cx="3082473" cy="190342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899ED85-2B2F-405D-BA17-1B7DBD0BF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010" y="2131674"/>
            <a:ext cx="3163782" cy="110495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259365B-37EB-4CDC-80ED-5F9474B79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43" y="4588760"/>
            <a:ext cx="2396960" cy="109225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398E141-A6E3-488E-A5ED-90245BF18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593" y="4637102"/>
            <a:ext cx="2327947" cy="11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0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D0D4C5-CFD3-4F76-8A7C-074FA57DB6DA}"/>
              </a:ext>
            </a:extLst>
          </p:cNvPr>
          <p:cNvSpPr txBox="1"/>
          <p:nvPr/>
        </p:nvSpPr>
        <p:spPr>
          <a:xfrm>
            <a:off x="352927" y="270392"/>
            <a:ext cx="10812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(2) </a:t>
            </a:r>
            <a:r>
              <a:rPr lang="ko-KR" altLang="en-US" sz="2000" b="1" dirty="0" err="1">
                <a:latin typeface="+mj-lt"/>
              </a:rPr>
              <a:t>최빈값</a:t>
            </a:r>
            <a:r>
              <a:rPr lang="ko-KR" altLang="en-US" sz="2000" b="1" dirty="0">
                <a:latin typeface="+mj-lt"/>
              </a:rPr>
              <a:t> 대체 </a:t>
            </a:r>
            <a:r>
              <a:rPr lang="en-US" altLang="ko-KR" sz="2000" b="1" dirty="0">
                <a:latin typeface="+mj-lt"/>
              </a:rPr>
              <a:t>_ PCA (X) _ </a:t>
            </a:r>
            <a:r>
              <a:rPr lang="ko-KR" altLang="en-US" sz="2000" b="1" dirty="0">
                <a:latin typeface="+mj-lt"/>
              </a:rPr>
              <a:t>더미변수 </a:t>
            </a:r>
            <a:r>
              <a:rPr lang="en-US" altLang="ko-KR" sz="2000" b="1" dirty="0">
                <a:latin typeface="+mj-lt"/>
              </a:rPr>
              <a:t>(X)</a:t>
            </a:r>
          </a:p>
          <a:p>
            <a:endParaRPr lang="ko-KR" altLang="en-US" sz="20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33FA4-6F5D-4115-9AB8-4A69F9AB35BD}"/>
              </a:ext>
            </a:extLst>
          </p:cNvPr>
          <p:cNvSpPr txBox="1"/>
          <p:nvPr/>
        </p:nvSpPr>
        <p:spPr>
          <a:xfrm>
            <a:off x="689810" y="852890"/>
            <a:ext cx="108123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위 과정을 반복하여 여러 파라미터 값으로 </a:t>
            </a:r>
            <a:r>
              <a:rPr lang="en-US" altLang="ko-KR" dirty="0" err="1"/>
              <a:t>dbscan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5102F-AC66-4CFB-896E-82217B693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49" y="2427293"/>
            <a:ext cx="13264840" cy="54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C00786-1E4A-4DCD-8A83-1CEF97766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278" y="1093782"/>
            <a:ext cx="12479004" cy="93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24D53B-CBDA-4996-BA01-CE665ABE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927" y="8528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B1677F7-27D4-4535-813D-AC80C6EDD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58000" y="703665"/>
            <a:ext cx="173908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EFA2B1E-36FF-477F-B19C-11589ED61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976" y="703665"/>
            <a:ext cx="13748641" cy="562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56CE7A4-85DF-4DD9-AEEF-A0E6DFCC2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864" y="3694527"/>
            <a:ext cx="1477643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1FCEB44-76DD-40E6-A76C-EC319B8B1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9">
            <a:extLst>
              <a:ext uri="{FF2B5EF4-FFF2-40B4-BE49-F238E27FC236}">
                <a16:creationId xmlns:a16="http://schemas.microsoft.com/office/drawing/2014/main" id="{3DC85518-798D-490A-AEA8-419EBB7AE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54988"/>
              </p:ext>
            </p:extLst>
          </p:nvPr>
        </p:nvGraphicFramePr>
        <p:xfrm>
          <a:off x="1020278" y="1425594"/>
          <a:ext cx="10648752" cy="5045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2188">
                  <a:extLst>
                    <a:ext uri="{9D8B030D-6E8A-4147-A177-3AD203B41FA5}">
                      <a16:colId xmlns:a16="http://schemas.microsoft.com/office/drawing/2014/main" val="1353907258"/>
                    </a:ext>
                  </a:extLst>
                </a:gridCol>
                <a:gridCol w="887396">
                  <a:extLst>
                    <a:ext uri="{9D8B030D-6E8A-4147-A177-3AD203B41FA5}">
                      <a16:colId xmlns:a16="http://schemas.microsoft.com/office/drawing/2014/main" val="2105880639"/>
                    </a:ext>
                  </a:extLst>
                </a:gridCol>
                <a:gridCol w="1774792">
                  <a:extLst>
                    <a:ext uri="{9D8B030D-6E8A-4147-A177-3AD203B41FA5}">
                      <a16:colId xmlns:a16="http://schemas.microsoft.com/office/drawing/2014/main" val="1348885804"/>
                    </a:ext>
                  </a:extLst>
                </a:gridCol>
                <a:gridCol w="1774792">
                  <a:extLst>
                    <a:ext uri="{9D8B030D-6E8A-4147-A177-3AD203B41FA5}">
                      <a16:colId xmlns:a16="http://schemas.microsoft.com/office/drawing/2014/main" val="628836269"/>
                    </a:ext>
                  </a:extLst>
                </a:gridCol>
                <a:gridCol w="887396">
                  <a:extLst>
                    <a:ext uri="{9D8B030D-6E8A-4147-A177-3AD203B41FA5}">
                      <a16:colId xmlns:a16="http://schemas.microsoft.com/office/drawing/2014/main" val="2642262115"/>
                    </a:ext>
                  </a:extLst>
                </a:gridCol>
                <a:gridCol w="2662188">
                  <a:extLst>
                    <a:ext uri="{9D8B030D-6E8A-4147-A177-3AD203B41FA5}">
                      <a16:colId xmlns:a16="http://schemas.microsoft.com/office/drawing/2014/main" val="1910504894"/>
                    </a:ext>
                  </a:extLst>
                </a:gridCol>
              </a:tblGrid>
              <a:tr h="252296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DBSCAN(eps=2.5,minPts=200)</a:t>
                      </a:r>
                    </a:p>
                    <a:p>
                      <a:pPr algn="ctr" fontAlgn="base" latinLnBrk="1"/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dirty="0"/>
                        <a:t>군집이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형성됨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58614"/>
                  </a:ext>
                </a:extLst>
              </a:tr>
              <a:tr h="25229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(eps=2.4,minPts=200)</a:t>
                      </a:r>
                    </a:p>
                    <a:p>
                      <a:pPr algn="ctr" fontAlgn="base" latinLnBrk="1"/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군집이 형성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Noise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증가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(eps=2.3,minPts=200)</a:t>
                      </a:r>
                    </a:p>
                    <a:p>
                      <a:pPr algn="ctr" fontAlgn="base" latinLnBrk="1"/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군집 형성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Eps = 2.4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때와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같은 결과 생성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7541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229849CD-A26C-44F7-A5A5-FD9D3870F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38" y="1700207"/>
            <a:ext cx="3121027" cy="192723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097C0A9-9018-4142-97FE-4C327AB67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263" y="2175080"/>
            <a:ext cx="3121027" cy="107320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3E3FC2E-6B67-41BD-B4B0-C83D45725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209" y="4700854"/>
            <a:ext cx="2312087" cy="113670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4515B35-45EF-4810-B31C-C63876B96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738" y="4612360"/>
            <a:ext cx="2312087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8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816</Words>
  <Application>Microsoft Office PowerPoint</Application>
  <PresentationFormat>와이드스크린</PresentationFormat>
  <Paragraphs>264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인영</dc:creator>
  <cp:lastModifiedBy>황 인영</cp:lastModifiedBy>
  <cp:revision>43</cp:revision>
  <dcterms:created xsi:type="dcterms:W3CDTF">2020-04-26T14:42:03Z</dcterms:created>
  <dcterms:modified xsi:type="dcterms:W3CDTF">2020-04-27T11:17:08Z</dcterms:modified>
</cp:coreProperties>
</file>