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tBndwm00Qcg7nmHhDY48uZPi2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1607D4-D624-43EB-B0F5-BE879769FB15}">
  <a:tblStyle styleId="{8D1607D4-D624-43EB-B0F5-BE879769FB1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kienews.com/news/data/20210301/p1065584184634199_160_thum.jpg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kienews.com/news/data/20210301/p1065584184634199_160_thum.jpg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kienews.com/news/data/20210301/p1065584184634199_160_thum.jpg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6350"/>
            <a:ext cx="5632450" cy="6848475"/>
          </a:xfrm>
          <a:custGeom>
            <a:rect b="b" l="l" r="r" t="t"/>
            <a:pathLst>
              <a:path extrusionOk="0" h="4314" w="3548">
                <a:moveTo>
                  <a:pt x="2169" y="0"/>
                </a:moveTo>
                <a:lnTo>
                  <a:pt x="3548" y="2623"/>
                </a:lnTo>
                <a:lnTo>
                  <a:pt x="330" y="4314"/>
                </a:lnTo>
                <a:lnTo>
                  <a:pt x="0" y="4314"/>
                </a:lnTo>
                <a:lnTo>
                  <a:pt x="0" y="0"/>
                </a:lnTo>
                <a:lnTo>
                  <a:pt x="2169" y="0"/>
                </a:lnTo>
                <a:close/>
              </a:path>
            </a:pathLst>
          </a:custGeom>
          <a:solidFill>
            <a:srgbClr val="2D29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350"/>
            <a:ext cx="4478338" cy="6157913"/>
          </a:xfrm>
          <a:custGeom>
            <a:rect b="b" l="l" r="r" t="t"/>
            <a:pathLst>
              <a:path extrusionOk="0" h="3879" w="2821">
                <a:moveTo>
                  <a:pt x="1563" y="0"/>
                </a:moveTo>
                <a:lnTo>
                  <a:pt x="2821" y="2397"/>
                </a:lnTo>
                <a:lnTo>
                  <a:pt x="0" y="3879"/>
                </a:lnTo>
                <a:lnTo>
                  <a:pt x="0" y="0"/>
                </a:lnTo>
                <a:lnTo>
                  <a:pt x="1563" y="0"/>
                </a:lnTo>
                <a:close/>
              </a:path>
            </a:pathLst>
          </a:custGeom>
          <a:solidFill>
            <a:srgbClr val="15A18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6350"/>
            <a:ext cx="3230563" cy="5118100"/>
          </a:xfrm>
          <a:custGeom>
            <a:rect b="b" l="l" r="r" t="t"/>
            <a:pathLst>
              <a:path extrusionOk="0" h="3224" w="2035">
                <a:moveTo>
                  <a:pt x="903" y="0"/>
                </a:moveTo>
                <a:lnTo>
                  <a:pt x="2035" y="2151"/>
                </a:lnTo>
                <a:lnTo>
                  <a:pt x="0" y="3224"/>
                </a:lnTo>
                <a:lnTo>
                  <a:pt x="0" y="0"/>
                </a:lnTo>
                <a:lnTo>
                  <a:pt x="903" y="0"/>
                </a:lnTo>
                <a:close/>
              </a:path>
            </a:pathLst>
          </a:custGeom>
          <a:solidFill>
            <a:srgbClr val="66D58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350"/>
            <a:ext cx="1976438" cy="4064000"/>
          </a:xfrm>
          <a:custGeom>
            <a:rect b="b" l="l" r="r" t="t"/>
            <a:pathLst>
              <a:path extrusionOk="0" h="2560" w="1245">
                <a:moveTo>
                  <a:pt x="242" y="0"/>
                </a:moveTo>
                <a:lnTo>
                  <a:pt x="1245" y="1904"/>
                </a:lnTo>
                <a:lnTo>
                  <a:pt x="0" y="2560"/>
                </a:lnTo>
                <a:lnTo>
                  <a:pt x="0" y="0"/>
                </a:lnTo>
                <a:lnTo>
                  <a:pt x="242" y="0"/>
                </a:lnTo>
                <a:close/>
              </a:path>
            </a:pathLst>
          </a:custGeom>
          <a:solidFill>
            <a:srgbClr val="D5F1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490757" y="1999503"/>
            <a:ext cx="42516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기말 프로젝트 Proposal 발표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9975617" y="4443841"/>
            <a:ext cx="1645904" cy="14884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36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2022710508 | 김동욱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2022710777 | 김지효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2022710513 | 이지나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2022710509 | 정지우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381243" y="2667000"/>
            <a:ext cx="6240278" cy="4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8165591" y="2590841"/>
            <a:ext cx="152400" cy="1524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355128" y="2590841"/>
            <a:ext cx="152400" cy="152400"/>
          </a:xfrm>
          <a:prstGeom prst="ellipse">
            <a:avLst/>
          </a:prstGeom>
          <a:solidFill>
            <a:srgbClr val="297F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540364" y="2590841"/>
            <a:ext cx="152400" cy="152400"/>
          </a:xfrm>
          <a:prstGeom prst="ellipse">
            <a:avLst/>
          </a:prstGeom>
          <a:solidFill>
            <a:srgbClr val="15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727507" y="2590841"/>
            <a:ext cx="152400" cy="152400"/>
          </a:xfrm>
          <a:prstGeom prst="ellipse">
            <a:avLst/>
          </a:prstGeom>
          <a:solidFill>
            <a:srgbClr val="66D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917044" y="2590841"/>
            <a:ext cx="152400" cy="152400"/>
          </a:xfrm>
          <a:prstGeom prst="ellipse">
            <a:avLst/>
          </a:prstGeom>
          <a:solidFill>
            <a:srgbClr val="D5F1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102280" y="2590841"/>
            <a:ext cx="152400" cy="152400"/>
          </a:xfrm>
          <a:prstGeom prst="ellipse">
            <a:avLst/>
          </a:prstGeom>
          <a:solidFill>
            <a:srgbClr val="53C7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447454" y="2934069"/>
            <a:ext cx="2518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2022-1학기 | 기계학습특론 | 12조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419450" y="15009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259134" y="1066106"/>
            <a:ext cx="83428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페로브스카이트 태양전지는 기존에 많이 사용되고 있는 실리콘 소재의 태양전지에 비해 고온의 열처리가 필요하지 않으며, 제조공정이 단순하여 제품 단가가 낮아지는 장점과 유의미한 효율 성과로 차세대 태양전지 후보로 주목 받고 있다.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열과 수분에 취약하고 태양전지 면적이 넓어질 수록 광전환 변환 효율이 떨어지는 문제가 있어 아직까지는 상용화가 어렵다.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페로브스카이트 태양전지는 다양한 소재를 합성하여 제작할 수 있는데, 이를 통해 밴드갭을 조절하여 효율을 획기적으로 증대시킬 수 있으며, 이론상 최고 광전환 변환 효율(PCE)는 31%에 이른다.  저비용, 고효율의 차세대 태양전지 후보로서 업계의 관심과 관련 논문의 수가 지속적으로 늘어나고 있으며, 앞으로도 추가 연구를 통해 내구성과 안정성을 보완하여야 한다.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419450" y="6412288"/>
            <a:ext cx="10118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Google scholar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419450" y="853815"/>
            <a:ext cx="2752118" cy="2292970"/>
            <a:chOff x="419450" y="853815"/>
            <a:chExt cx="2752118" cy="2292970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419450" y="853815"/>
              <a:ext cx="2752118" cy="2292970"/>
              <a:chOff x="419450" y="873211"/>
              <a:chExt cx="2752118" cy="2292970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419450" y="873211"/>
                <a:ext cx="2752118" cy="229297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31800" rotWithShape="0" algn="t" dir="5400000" dist="25400">
                  <a:srgbClr val="000000">
                    <a:alpha val="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5" name="Google Shape;115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7016" y="974593"/>
                <a:ext cx="2561187" cy="1976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" name="Google Shape;116;p2"/>
            <p:cNvSpPr txBox="1"/>
            <p:nvPr/>
          </p:nvSpPr>
          <p:spPr>
            <a:xfrm>
              <a:off x="2698362" y="2931341"/>
              <a:ext cx="47320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UNIST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7" name="Google Shape;1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063" y="3224425"/>
            <a:ext cx="7625875" cy="29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/>
        </p:nvSpPr>
        <p:spPr>
          <a:xfrm>
            <a:off x="419450" y="6412288"/>
            <a:ext cx="1106424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Emery, A. A., &amp; Wolverton, C. (2017). High-throughput DFT calculations of formation energy, stability and oxygen vacancy formation energy of ABO3 perovskites. Scientific Data, 4(1), 170153. https://doi.org/10.1038/sdata.2017.153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050" y="2271962"/>
            <a:ext cx="5887324" cy="3924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3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3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"/>
          <p:cNvSpPr txBox="1"/>
          <p:nvPr/>
        </p:nvSpPr>
        <p:spPr>
          <a:xfrm>
            <a:off x="419450" y="150099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방법의 한계점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419451" y="734874"/>
            <a:ext cx="111825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페로브스카이트 태양전지는 여러 가지 레이어를 조합하여 만들 수 있으며, 각 레이어에 사용되는 소재나 처리 방식의 종류 또한 매우 다양하다.  예를 들면, 페로브스카이트 결정구조는 두 개의 양이온과 하나의 음이온의 조합으로 이루어진 ABO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분자식을 갖는데, A와 B자리에 들어갈 수 있는 원소는 70여개가 있다는 선행연구 결과가 있다.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페로브스카이트 태양전지의 효율을 측정하는 방식도 전류-전압을 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IV Curve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변환 하여 태양전지 효율을 측정하는 IV measurement, ISOS나 IEC같은 국제 표준절차에 따라 태양 전지의 안정성 및 수명을 평가하는 방법, 외부 양자 효율 (EQE) 평가, 옥외 성능 평가등 여러 가지 방식으로 테스트가 가능하나, 이러한 모든 조합들을 실제 실험에서 일일이 파악한다는 것은 한계가 있을 수 밖에 없다.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419450" y="15009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정의</a:t>
            </a:r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750376" y="1061750"/>
            <a:ext cx="3766650" cy="2110237"/>
            <a:chOff x="4869349" y="2644397"/>
            <a:chExt cx="3766650" cy="2110237"/>
          </a:xfrm>
        </p:grpSpPr>
        <p:sp>
          <p:nvSpPr>
            <p:cNvPr id="136" name="Google Shape;136;p4"/>
            <p:cNvSpPr/>
            <p:nvPr/>
          </p:nvSpPr>
          <p:spPr>
            <a:xfrm>
              <a:off x="4869349" y="2644397"/>
              <a:ext cx="3766650" cy="2110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31800" rotWithShape="0" algn="t" dir="5400000" dist="254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http://kienews.com/news/data/20210301/p1065584184634199_160_thum.jpg" id="137" name="Google Shape;137;p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41888" y="2715696"/>
              <a:ext cx="3621572" cy="1823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4"/>
            <p:cNvSpPr txBox="1"/>
            <p:nvPr/>
          </p:nvSpPr>
          <p:spPr>
            <a:xfrm>
              <a:off x="7659450" y="4539190"/>
              <a:ext cx="97654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한국 화학 연구원</a:t>
              </a:r>
              <a:endParaRPr/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4844989" y="1288082"/>
            <a:ext cx="6082149" cy="447674"/>
            <a:chOff x="1326726" y="4638301"/>
            <a:chExt cx="6082149" cy="447674"/>
          </a:xfrm>
        </p:grpSpPr>
        <p:sp>
          <p:nvSpPr>
            <p:cNvPr id="140" name="Google Shape;140;p4"/>
            <p:cNvSpPr/>
            <p:nvPr/>
          </p:nvSpPr>
          <p:spPr>
            <a:xfrm>
              <a:off x="1326726" y="4638301"/>
              <a:ext cx="6082149" cy="447674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1B1435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26726" y="4638301"/>
              <a:ext cx="892312" cy="447674"/>
            </a:xfrm>
            <a:prstGeom prst="roundRect">
              <a:avLst>
                <a:gd fmla="val 50000" name="adj"/>
              </a:avLst>
            </a:prstGeom>
            <a:solidFill>
              <a:srgbClr val="1B14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1. </a:t>
              </a:r>
              <a:endParaRPr b="1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252693" y="4729071"/>
              <a:ext cx="43925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페로브스카이트 태양전지를 구성할 수 있는 조합이 다양하다.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" name="Google Shape;143;p4"/>
          <p:cNvSpPr txBox="1"/>
          <p:nvPr/>
        </p:nvSpPr>
        <p:spPr>
          <a:xfrm>
            <a:off x="5106245" y="1900875"/>
            <a:ext cx="59275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환경과 레이어의 다양한 소재 조합을 모두 실제로 실험하기 어렵다는 한계점을 극복하기 위해, 페로브스카이트 태양전지 데이터셋를 활용하여 다양한 조합을 고려한 페로브스카이트 태양전지 효율성 예측 모델을 개발하고자 함</a:t>
            </a:r>
            <a:endParaRPr/>
          </a:p>
        </p:txBody>
      </p:sp>
      <p:grpSp>
        <p:nvGrpSpPr>
          <p:cNvPr id="144" name="Google Shape;144;p4"/>
          <p:cNvGrpSpPr/>
          <p:nvPr/>
        </p:nvGrpSpPr>
        <p:grpSpPr>
          <a:xfrm>
            <a:off x="4844989" y="3703782"/>
            <a:ext cx="6082149" cy="447674"/>
            <a:chOff x="1326726" y="4638301"/>
            <a:chExt cx="6082149" cy="447674"/>
          </a:xfrm>
        </p:grpSpPr>
        <p:sp>
          <p:nvSpPr>
            <p:cNvPr id="145" name="Google Shape;145;p4"/>
            <p:cNvSpPr/>
            <p:nvPr/>
          </p:nvSpPr>
          <p:spPr>
            <a:xfrm>
              <a:off x="1326726" y="4638301"/>
              <a:ext cx="6082149" cy="447674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1B1435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326726" y="4638301"/>
              <a:ext cx="892312" cy="447674"/>
            </a:xfrm>
            <a:prstGeom prst="roundRect">
              <a:avLst>
                <a:gd fmla="val 50000" name="adj"/>
              </a:avLst>
            </a:prstGeom>
            <a:solidFill>
              <a:srgbClr val="1B14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2. </a:t>
              </a:r>
              <a:endParaRPr b="1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2252693" y="4729071"/>
              <a:ext cx="316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주어진 데이터 셋의 컬럼 종류가 다양하다. </a:t>
              </a:r>
              <a:endParaRPr/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5106245" y="4385291"/>
            <a:ext cx="574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데이터 셋은 컬럼 410개, 샘플  약 4만 2천건이 존재하는데, 차원(컬럼) 수가 데이터에 비해 절대적으로 많고, 컬럼별 결측치가 많아 전처리 및 컬럼간 특성을 정리하는 작업이 필요함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750376" y="3494687"/>
            <a:ext cx="3766650" cy="23015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31800" rotWithShape="0" algn="t" dir="5400000" dist="254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15" y="3572451"/>
            <a:ext cx="3621572" cy="206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2337757" y="5630327"/>
            <a:ext cx="2251808" cy="21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 데이터가 100개 미만인 컬럼도 99개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5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5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5"/>
          <p:cNvSpPr txBox="1"/>
          <p:nvPr/>
        </p:nvSpPr>
        <p:spPr>
          <a:xfrm>
            <a:off x="419450" y="150099"/>
            <a:ext cx="22028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column 검토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997827" y="1464398"/>
            <a:ext cx="4452400" cy="91563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PCE (Power conversion efficiency) 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 변환 효율</a:t>
            </a:r>
            <a:endParaRPr sz="105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빛을 받았을 때 전기를 얼마나 생성할 수 있는지를 나타내는 효율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19450" y="734874"/>
            <a:ext cx="1133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페로브스카이트 태양전지 효율성을 예측하기 위해 기준이 되는 Label 컬럼을 검토하였으며, Voc, Jsc, FF를 모두 포함한 효율성 측정 대표 지표인 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PCE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전력 변환 효율을 나타내는 지표로 사용하고자 한다.  데이터 셋에서는 샘플 수가 가장 많은 JV_default_PCE를 기준 Label로 선정하였다.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997827" y="2475368"/>
            <a:ext cx="4452400" cy="11580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 (open-circuit voltage) 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개방전압</a:t>
            </a:r>
            <a:endParaRPr sz="105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전류가 0일 때 태양 전지 양쪽 전극에 나타나는 전압으로, 태양전지로부터 얻을 수 있는 최대 전압을 의미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997827" y="3649872"/>
            <a:ext cx="4452400" cy="11580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Jsc (Short-circuit current) 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단락 전류</a:t>
            </a:r>
            <a:endParaRPr sz="105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태양 전지 양단에 전압이 0일 때 흐르는 전류로, 태양전지로부터 끌어낼 수 있는 최대 전류를 의미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997827" y="4824376"/>
            <a:ext cx="445240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FF (Fill factor) 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곡선 인자</a:t>
            </a:r>
            <a:endParaRPr sz="105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Malgun Gothic"/>
              <a:buChar char="-"/>
            </a:pP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Voc와 Jsc 곱에 대한 출력의 비이며, 빛이 가해진 상태에서 J-V곡선의 모양이 사각형에 얼마나 가까운가를 나타내는 특성 </a:t>
            </a:r>
            <a:b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(사각형 면적이 클 수록 효율이 좋음)</a:t>
            </a:r>
            <a:endParaRPr sz="105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829613" y="1547014"/>
            <a:ext cx="760145" cy="764506"/>
            <a:chOff x="829613" y="1547014"/>
            <a:chExt cx="760145" cy="764506"/>
          </a:xfrm>
        </p:grpSpPr>
        <p:sp>
          <p:nvSpPr>
            <p:cNvPr id="165" name="Google Shape;165;p5"/>
            <p:cNvSpPr/>
            <p:nvPr/>
          </p:nvSpPr>
          <p:spPr>
            <a:xfrm>
              <a:off x="829613" y="1547014"/>
              <a:ext cx="760145" cy="764506"/>
            </a:xfrm>
            <a:prstGeom prst="ellipse">
              <a:avLst/>
            </a:prstGeom>
            <a:noFill/>
            <a:ln cap="flat" cmpd="dbl" w="41275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73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6" name="Google Shape;16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0354" y="1718139"/>
              <a:ext cx="411547" cy="411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5"/>
          <p:cNvGrpSpPr/>
          <p:nvPr/>
        </p:nvGrpSpPr>
        <p:grpSpPr>
          <a:xfrm>
            <a:off x="829613" y="2709443"/>
            <a:ext cx="760145" cy="764506"/>
            <a:chOff x="829613" y="2858545"/>
            <a:chExt cx="760145" cy="764506"/>
          </a:xfrm>
        </p:grpSpPr>
        <p:pic>
          <p:nvPicPr>
            <p:cNvPr id="168" name="Google Shape;16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4474" y="3036121"/>
              <a:ext cx="381650" cy="38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5"/>
            <p:cNvSpPr/>
            <p:nvPr/>
          </p:nvSpPr>
          <p:spPr>
            <a:xfrm>
              <a:off x="829613" y="2858545"/>
              <a:ext cx="760145" cy="764506"/>
            </a:xfrm>
            <a:prstGeom prst="ellipse">
              <a:avLst/>
            </a:prstGeom>
            <a:noFill/>
            <a:ln cap="flat" cmpd="dbl" w="41275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73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29613" y="3938602"/>
            <a:ext cx="760145" cy="764506"/>
            <a:chOff x="829613" y="3979651"/>
            <a:chExt cx="760145" cy="764506"/>
          </a:xfrm>
        </p:grpSpPr>
        <p:pic>
          <p:nvPicPr>
            <p:cNvPr id="171" name="Google Shape;17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4475" y="4181265"/>
              <a:ext cx="370422" cy="3704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5"/>
            <p:cNvSpPr/>
            <p:nvPr/>
          </p:nvSpPr>
          <p:spPr>
            <a:xfrm>
              <a:off x="829613" y="3979651"/>
              <a:ext cx="760145" cy="764506"/>
            </a:xfrm>
            <a:prstGeom prst="ellipse">
              <a:avLst/>
            </a:prstGeom>
            <a:noFill/>
            <a:ln cap="flat" cmpd="dbl" w="41275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73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829613" y="5138260"/>
            <a:ext cx="760145" cy="764506"/>
            <a:chOff x="829613" y="5289046"/>
            <a:chExt cx="760145" cy="764506"/>
          </a:xfrm>
        </p:grpSpPr>
        <p:sp>
          <p:nvSpPr>
            <p:cNvPr id="174" name="Google Shape;174;p5"/>
            <p:cNvSpPr/>
            <p:nvPr/>
          </p:nvSpPr>
          <p:spPr>
            <a:xfrm>
              <a:off x="829613" y="5289046"/>
              <a:ext cx="760145" cy="764506"/>
            </a:xfrm>
            <a:prstGeom prst="ellipse">
              <a:avLst/>
            </a:prstGeom>
            <a:noFill/>
            <a:ln cap="flat" cmpd="dbl" w="41275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73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5" name="Google Shape;175;p5"/>
            <p:cNvGrpSpPr/>
            <p:nvPr/>
          </p:nvGrpSpPr>
          <p:grpSpPr>
            <a:xfrm>
              <a:off x="1035701" y="5467148"/>
              <a:ext cx="370423" cy="370423"/>
              <a:chOff x="1024473" y="5475057"/>
              <a:chExt cx="370423" cy="370423"/>
            </a:xfrm>
          </p:grpSpPr>
          <p:pic>
            <p:nvPicPr>
              <p:cNvPr id="176" name="Google Shape;176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4473" y="5475057"/>
                <a:ext cx="370423" cy="3704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5"/>
              <p:cNvSpPr txBox="1"/>
              <p:nvPr/>
            </p:nvSpPr>
            <p:spPr>
              <a:xfrm>
                <a:off x="1046850" y="5534018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FF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descr="https://lh3.googleusercontent.com/BMtaWdfi3hYNs1NGYgqdFAPVAaLNA1SogVpIyIk-Oy6AV8I2qWzjyD8WnUdBEN0DunXs5BuFK0oQznJkB07LbQXJvUfagYTtwo5q0wOOBBKG-jRP7VLlKHqSVtq2SC7K6EUPqIlyQgM" id="178" name="Google Shape;17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1701" y="2540209"/>
            <a:ext cx="2676525" cy="22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740574" y="1280124"/>
            <a:ext cx="10540275" cy="5048579"/>
          </a:xfrm>
          <a:prstGeom prst="roundRect">
            <a:avLst>
              <a:gd fmla="val 3108" name="adj"/>
            </a:avLst>
          </a:prstGeom>
          <a:solidFill>
            <a:schemeClr val="lt1"/>
          </a:solidFill>
          <a:ln cap="flat" cmpd="sng" w="12700">
            <a:solidFill>
              <a:srgbClr val="EE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sx="98000" rotWithShape="0" algn="ctr" sy="98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9299077" y="3148652"/>
            <a:ext cx="1531130" cy="153113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sx="102000" rotWithShape="0" algn="ctr" sy="102000">
              <a:srgbClr val="1B1435">
                <a:alpha val="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6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6"/>
          <p:cNvSpPr txBox="1"/>
          <p:nvPr/>
        </p:nvSpPr>
        <p:spPr>
          <a:xfrm>
            <a:off x="419450" y="15009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 방법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1235626" y="3148652"/>
            <a:ext cx="1531130" cy="153113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sx="102000" rotWithShape="0" algn="ctr" sy="102000">
              <a:srgbClr val="1B1435">
                <a:alpha val="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948699" y="2906615"/>
            <a:ext cx="2060093" cy="2015203"/>
            <a:chOff x="2466536" y="1701801"/>
            <a:chExt cx="2228480" cy="2179920"/>
          </a:xfrm>
        </p:grpSpPr>
        <p:sp>
          <p:nvSpPr>
            <p:cNvPr id="190" name="Google Shape;190;p6"/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fmla="val 10977745" name="adj1"/>
                <a:gd fmla="val 20933800" name="adj2"/>
              </a:avLst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 flipH="1" rot="10800000">
            <a:off x="2963901" y="2906615"/>
            <a:ext cx="2060093" cy="2015203"/>
            <a:chOff x="4646456" y="1701801"/>
            <a:chExt cx="2228480" cy="2179920"/>
          </a:xfrm>
        </p:grpSpPr>
        <p:sp>
          <p:nvSpPr>
            <p:cNvPr id="193" name="Google Shape;193;p6"/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fmla="val 10977745" name="adj1"/>
                <a:gd fmla="val 20942523" name="adj2"/>
              </a:avLst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5" name="Google Shape;195;p6"/>
          <p:cNvSpPr/>
          <p:nvPr/>
        </p:nvSpPr>
        <p:spPr>
          <a:xfrm>
            <a:off x="5266031" y="3148652"/>
            <a:ext cx="1531130" cy="153113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sx="102000" rotWithShape="0" algn="ctr" sy="102000">
              <a:srgbClr val="1B1435">
                <a:alpha val="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6" name="Google Shape;196;p6"/>
          <p:cNvGrpSpPr/>
          <p:nvPr/>
        </p:nvGrpSpPr>
        <p:grpSpPr>
          <a:xfrm>
            <a:off x="4979104" y="2906615"/>
            <a:ext cx="2060093" cy="2015203"/>
            <a:chOff x="2466536" y="1701801"/>
            <a:chExt cx="2228480" cy="2179920"/>
          </a:xfrm>
        </p:grpSpPr>
        <p:sp>
          <p:nvSpPr>
            <p:cNvPr id="197" name="Google Shape;197;p6"/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fmla="val 10977745" name="adj1"/>
                <a:gd fmla="val 20895099" name="adj2"/>
              </a:avLst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9" name="Google Shape;199;p6"/>
          <p:cNvSpPr/>
          <p:nvPr/>
        </p:nvSpPr>
        <p:spPr>
          <a:xfrm>
            <a:off x="7281234" y="3148652"/>
            <a:ext cx="1531130" cy="153113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sx="102000" rotWithShape="0" algn="ctr" sy="102000">
              <a:srgbClr val="1B1435">
                <a:alpha val="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 flipH="1" rot="10800000">
            <a:off x="6994307" y="2906615"/>
            <a:ext cx="2060093" cy="2015203"/>
            <a:chOff x="9006296" y="1701801"/>
            <a:chExt cx="2228480" cy="2179920"/>
          </a:xfrm>
        </p:grpSpPr>
        <p:sp>
          <p:nvSpPr>
            <p:cNvPr id="201" name="Google Shape;201;p6"/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fmla="val 10977745" name="adj1"/>
                <a:gd fmla="val 21051207" name="adj2"/>
              </a:avLst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3" name="Google Shape;203;p6"/>
          <p:cNvSpPr/>
          <p:nvPr/>
        </p:nvSpPr>
        <p:spPr>
          <a:xfrm>
            <a:off x="3863673" y="3707952"/>
            <a:ext cx="362591" cy="445159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E5D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815714" y="5677593"/>
            <a:ext cx="233064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 및 결측치 처리 및</a:t>
            </a:r>
            <a:endParaRPr sz="105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방식에 따른 효율 변화 관찰</a:t>
            </a:r>
            <a:endParaRPr/>
          </a:p>
        </p:txBody>
      </p:sp>
      <p:cxnSp>
        <p:nvCxnSpPr>
          <p:cNvPr id="205" name="Google Shape;205;p6"/>
          <p:cNvCxnSpPr/>
          <p:nvPr/>
        </p:nvCxnSpPr>
        <p:spPr>
          <a:xfrm>
            <a:off x="1968328" y="4792160"/>
            <a:ext cx="0" cy="366078"/>
          </a:xfrm>
          <a:prstGeom prst="straightConnector1">
            <a:avLst/>
          </a:prstGeom>
          <a:noFill/>
          <a:ln cap="flat" cmpd="sng" w="12700">
            <a:solidFill>
              <a:srgbClr val="1B1435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206" name="Google Shape;206;p6"/>
          <p:cNvSpPr/>
          <p:nvPr/>
        </p:nvSpPr>
        <p:spPr>
          <a:xfrm>
            <a:off x="1235626" y="5301963"/>
            <a:ext cx="1460088" cy="366078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1B14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2747175" y="1509926"/>
            <a:ext cx="2595586" cy="545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중요도 및 관측치간 상관관계 도출</a:t>
            </a:r>
            <a:endParaRPr sz="105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추가 검토</a:t>
            </a:r>
            <a:endParaRPr/>
          </a:p>
        </p:txBody>
      </p:sp>
      <p:cxnSp>
        <p:nvCxnSpPr>
          <p:cNvPr id="208" name="Google Shape;208;p6"/>
          <p:cNvCxnSpPr/>
          <p:nvPr/>
        </p:nvCxnSpPr>
        <p:spPr>
          <a:xfrm rot="10800000">
            <a:off x="4027692" y="2608948"/>
            <a:ext cx="0" cy="366078"/>
          </a:xfrm>
          <a:prstGeom prst="straightConnector1">
            <a:avLst/>
          </a:prstGeom>
          <a:noFill/>
          <a:ln cap="flat" cmpd="sng" w="12700">
            <a:solidFill>
              <a:srgbClr val="1B1435"/>
            </a:solidFill>
            <a:prstDash val="dash"/>
            <a:miter lim="800000"/>
            <a:headEnd len="sm" w="sm" type="none"/>
            <a:tailEnd len="med" w="med" type="oval"/>
          </a:ln>
        </p:spPr>
      </p:cxn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589" y="3582924"/>
            <a:ext cx="611568" cy="61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3250828" y="3148652"/>
            <a:ext cx="1531130" cy="153113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sx="102000" rotWithShape="0" algn="ctr" sy="102000">
              <a:srgbClr val="1B1435">
                <a:alpha val="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178" y="3651821"/>
            <a:ext cx="501290" cy="50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3067" y="3582924"/>
            <a:ext cx="606651" cy="6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81469" y="3582924"/>
            <a:ext cx="566345" cy="5663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/>
          <p:nvPr/>
        </p:nvSpPr>
        <p:spPr>
          <a:xfrm>
            <a:off x="3294988" y="2145839"/>
            <a:ext cx="1460088" cy="366078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1B14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속성 관찰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19450" y="734874"/>
            <a:ext cx="1133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페로브스카이트 태양전지의 효율성 예측 회귀 모델을 개발하여, 페로브스카이트 태양전지의 효율성에 영향을 미치는 여러 가지 요소들을 파악하고 효율성 향상 관련 연구에 기여하고자 한다.</a:t>
            </a:r>
            <a:endParaRPr/>
          </a:p>
        </p:txBody>
      </p:sp>
      <p:grpSp>
        <p:nvGrpSpPr>
          <p:cNvPr id="216" name="Google Shape;216;p6"/>
          <p:cNvGrpSpPr/>
          <p:nvPr/>
        </p:nvGrpSpPr>
        <p:grpSpPr>
          <a:xfrm>
            <a:off x="9012150" y="2906615"/>
            <a:ext cx="2060093" cy="2015203"/>
            <a:chOff x="2466536" y="1701801"/>
            <a:chExt cx="2228480" cy="2179920"/>
          </a:xfrm>
        </p:grpSpPr>
        <p:sp>
          <p:nvSpPr>
            <p:cNvPr id="217" name="Google Shape;217;p6"/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fmla="val 10977745" name="adj1"/>
                <a:gd fmla="val 20895099" name="adj2"/>
              </a:avLst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noFill/>
            <a:ln cap="flat" cmpd="sng" w="12700">
              <a:solidFill>
                <a:srgbClr val="1B14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9" name="Google Shape;219;p6"/>
          <p:cNvSpPr/>
          <p:nvPr/>
        </p:nvSpPr>
        <p:spPr>
          <a:xfrm>
            <a:off x="6652471" y="1509926"/>
            <a:ext cx="2842951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 Regression, Random Forest등의</a:t>
            </a:r>
            <a:b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회귀모델 적용하여 테스트 결과 예측</a:t>
            </a:r>
            <a:endParaRPr sz="105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6"/>
          <p:cNvCxnSpPr/>
          <p:nvPr/>
        </p:nvCxnSpPr>
        <p:spPr>
          <a:xfrm rot="10800000">
            <a:off x="8076607" y="2608948"/>
            <a:ext cx="0" cy="366078"/>
          </a:xfrm>
          <a:prstGeom prst="straightConnector1">
            <a:avLst/>
          </a:prstGeom>
          <a:noFill/>
          <a:ln cap="flat" cmpd="sng" w="12700">
            <a:solidFill>
              <a:srgbClr val="1B1435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221" name="Google Shape;221;p6"/>
          <p:cNvSpPr/>
          <p:nvPr/>
        </p:nvSpPr>
        <p:spPr>
          <a:xfrm>
            <a:off x="7343903" y="2145839"/>
            <a:ext cx="1460088" cy="366078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1B14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 모델링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8950207" y="5677593"/>
            <a:ext cx="2330642" cy="30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분석 및 시각화</a:t>
            </a:r>
            <a:endParaRPr sz="105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p6"/>
          <p:cNvCxnSpPr/>
          <p:nvPr/>
        </p:nvCxnSpPr>
        <p:spPr>
          <a:xfrm>
            <a:off x="10102821" y="4792160"/>
            <a:ext cx="0" cy="366078"/>
          </a:xfrm>
          <a:prstGeom prst="straightConnector1">
            <a:avLst/>
          </a:prstGeom>
          <a:noFill/>
          <a:ln cap="flat" cmpd="sng" w="12700">
            <a:solidFill>
              <a:srgbClr val="1B1435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224" name="Google Shape;224;p6"/>
          <p:cNvSpPr/>
          <p:nvPr/>
        </p:nvSpPr>
        <p:spPr>
          <a:xfrm>
            <a:off x="9214598" y="5301963"/>
            <a:ext cx="1776446" cy="366078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1B14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및 시사점 도출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4720770" y="5677593"/>
            <a:ext cx="261287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컬럼이 많아 모델 효율이 떨어지는 경우, PCA 등 차원 축소 적용 </a:t>
            </a:r>
            <a:endParaRPr sz="105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6"/>
          <p:cNvCxnSpPr/>
          <p:nvPr/>
        </p:nvCxnSpPr>
        <p:spPr>
          <a:xfrm>
            <a:off x="6029863" y="4792160"/>
            <a:ext cx="0" cy="366078"/>
          </a:xfrm>
          <a:prstGeom prst="straightConnector1">
            <a:avLst/>
          </a:prstGeom>
          <a:noFill/>
          <a:ln cap="flat" cmpd="sng" w="12700">
            <a:solidFill>
              <a:srgbClr val="1B1435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227" name="Google Shape;227;p6"/>
          <p:cNvSpPr/>
          <p:nvPr/>
        </p:nvSpPr>
        <p:spPr>
          <a:xfrm>
            <a:off x="5297161" y="5301963"/>
            <a:ext cx="1460088" cy="366078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1B14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 축소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7899" y="3620266"/>
            <a:ext cx="543927" cy="54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7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7"/>
          <p:cNvSpPr txBox="1"/>
          <p:nvPr/>
        </p:nvSpPr>
        <p:spPr>
          <a:xfrm>
            <a:off x="419450" y="15009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 방법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5039133" y="1386680"/>
            <a:ext cx="6067891" cy="116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본격적으로 페로브스카이트 태양전지의 효율성 예측 회귀 모델을 개발하기 전에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결측치를 컬럼의 mean값으로 통일해서 채우고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int, float, bool type의 컬럼만 활용해서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 Forest로 Feature importance를 구하고, 중요한 Feature 10가지를 살펴봤다.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5039133" y="3044065"/>
            <a:ext cx="57446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태양전지 면적이 넓어질 수록 광전환 변환 효율이 떨어진다는 기존 문제점을 바탕으로 보았을 때, Cell_area_measured가 가장 높은 Feature Importance를 가진다는 사실을 쉽게 납득할 수 있었다.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외에도 Perovskite 관련 특성들, JV test 조건들, Stability 특성 등이 중요한 Feature로 나타났다. 이러한 결과를 바탕으로 페로브스카이트 태양전지의 효율성 예측 회귀 모델을 디벨롭 해 나갈 예정이다.  </a:t>
            </a:r>
            <a:endParaRPr/>
          </a:p>
        </p:txBody>
      </p:sp>
      <p:grpSp>
        <p:nvGrpSpPr>
          <p:cNvPr id="238" name="Google Shape;238;p7"/>
          <p:cNvGrpSpPr/>
          <p:nvPr/>
        </p:nvGrpSpPr>
        <p:grpSpPr>
          <a:xfrm>
            <a:off x="575961" y="873713"/>
            <a:ext cx="3920537" cy="5107348"/>
            <a:chOff x="4869349" y="2393646"/>
            <a:chExt cx="3766650" cy="2360988"/>
          </a:xfrm>
        </p:grpSpPr>
        <p:sp>
          <p:nvSpPr>
            <p:cNvPr id="239" name="Google Shape;239;p7"/>
            <p:cNvSpPr/>
            <p:nvPr/>
          </p:nvSpPr>
          <p:spPr>
            <a:xfrm>
              <a:off x="4869349" y="2393646"/>
              <a:ext cx="3766650" cy="23609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31800" rotWithShape="0" algn="t" dir="5400000" dist="254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0" name="Google Shape;240;p7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5107" y="2428190"/>
              <a:ext cx="3115133" cy="22918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8"/>
          <p:cNvCxnSpPr/>
          <p:nvPr/>
        </p:nvCxnSpPr>
        <p:spPr>
          <a:xfrm>
            <a:off x="419450" y="6412288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8"/>
          <p:cNvCxnSpPr/>
          <p:nvPr/>
        </p:nvCxnSpPr>
        <p:spPr>
          <a:xfrm>
            <a:off x="419450" y="596374"/>
            <a:ext cx="1118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8"/>
          <p:cNvSpPr txBox="1"/>
          <p:nvPr/>
        </p:nvSpPr>
        <p:spPr>
          <a:xfrm>
            <a:off x="419450" y="150099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일정</a:t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22811" y="1256431"/>
            <a:ext cx="10540275" cy="4495800"/>
          </a:xfrm>
          <a:prstGeom prst="roundRect">
            <a:avLst>
              <a:gd fmla="val 3108" name="adj"/>
            </a:avLst>
          </a:prstGeom>
          <a:solidFill>
            <a:schemeClr val="lt1"/>
          </a:solidFill>
          <a:ln cap="flat" cmpd="sng" w="12700">
            <a:solidFill>
              <a:srgbClr val="EE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sx="98000" rotWithShape="0" algn="ctr" sy="98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1234081" y="2284317"/>
            <a:ext cx="181391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5/12 ~ 20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및 EDA</a:t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1304399" y="3741548"/>
            <a:ext cx="23857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5/25 ~ 27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수정 및 발표 준비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3386365" y="2284317"/>
            <a:ext cx="23857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5/21 ~ 24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 모델링 적용 및 결과정리</a:t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3386365" y="3741548"/>
            <a:ext cx="238578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5/28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발표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3" name="Google Shape;253;p8"/>
          <p:cNvGraphicFramePr/>
          <p:nvPr/>
        </p:nvGraphicFramePr>
        <p:xfrm>
          <a:off x="6107944" y="1972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{8D1607D4-D624-43EB-B0F5-BE879769FB15}</a:tableStyleId>
              </a:tblPr>
              <a:tblGrid>
                <a:gridCol w="636550"/>
                <a:gridCol w="636550"/>
                <a:gridCol w="636550"/>
                <a:gridCol w="636550"/>
                <a:gridCol w="636550"/>
                <a:gridCol w="636550"/>
                <a:gridCol w="636550"/>
              </a:tblGrid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SUN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MON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TUE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WED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THU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FRI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SAT</a:t>
                      </a:r>
                      <a:endParaRPr sz="105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3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4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5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6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7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8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9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10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11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12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13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14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15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16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17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18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19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20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21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22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23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24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25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26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27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28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29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30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31</a:t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4" name="Google Shape;254;p8"/>
          <p:cNvSpPr/>
          <p:nvPr/>
        </p:nvSpPr>
        <p:spPr>
          <a:xfrm>
            <a:off x="10011800" y="3802508"/>
            <a:ext cx="520292" cy="291584"/>
          </a:xfrm>
          <a:prstGeom prst="roundRect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760570" y="3221052"/>
            <a:ext cx="1771522" cy="291584"/>
          </a:xfrm>
          <a:prstGeom prst="roundRect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050757" y="4363144"/>
            <a:ext cx="1771522" cy="291584"/>
          </a:xfrm>
          <a:prstGeom prst="roundRect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6226626" y="3802508"/>
            <a:ext cx="3504515" cy="291584"/>
          </a:xfrm>
          <a:prstGeom prst="roundRect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6226627" y="4350261"/>
            <a:ext cx="1634610" cy="291584"/>
          </a:xfrm>
          <a:prstGeom prst="roundRect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409793" y="3802508"/>
            <a:ext cx="473075" cy="29158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1B14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7509058" y="4346027"/>
            <a:ext cx="473075" cy="29158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1B14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10011800" y="4355652"/>
            <a:ext cx="473075" cy="29158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1B14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9409794" y="4355652"/>
            <a:ext cx="473075" cy="29158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1B14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2022-05-11T10:53:46Z</dcterms:created>
  <dc:creator>Jina</dc:creator>
</cp:coreProperties>
</file>