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2" r:id="rId1"/>
  </p:sldMasterIdLst>
  <p:notesMasterIdLst>
    <p:notesMasterId r:id="rId14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B4FAB-6636-43DD-9066-5F5E9D8E5560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AE09-EFFD-425F-BD44-F421D9E10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d7824c82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1d7824c824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/>
              <a:t>“Learning from Imbalanced data”는 2009년 IEEE(미국 전기전자학회)를 통해 발행된 논문입니다.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/>
              <a:t>과학기술이 발전하면서 raw data의 가용성과 성장이 폭발적으로 늘어나고 있는 가운데, 이를 처리하기 위한 관련분야의 기본적인 이해가 중요해지고 있습니다.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/>
              <a:t>이 논문은 이 중 Imbalanced data에 대해 다루고 있으며, 논문에 대한 대략적인 요약내용을 몇 가지 예시와 함께 발표하겠습니다.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1d7824c824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72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89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35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d7824c824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1d7824c824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3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73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61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87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67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d7824c824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1d7824c824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356" name="Google Shape;356;g11d7824c824_2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4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/>
        </p:nvSpPr>
        <p:spPr>
          <a:xfrm>
            <a:off x="0" y="6351"/>
            <a:ext cx="5632451" cy="6848475"/>
          </a:xfrm>
          <a:custGeom>
            <a:avLst/>
            <a:gdLst/>
            <a:ahLst/>
            <a:cxnLst/>
            <a:rect l="l" t="t" r="r" b="b"/>
            <a:pathLst>
              <a:path w="3548" h="4314" extrusionOk="0">
                <a:moveTo>
                  <a:pt x="2169" y="0"/>
                </a:moveTo>
                <a:lnTo>
                  <a:pt x="3548" y="2623"/>
                </a:lnTo>
                <a:lnTo>
                  <a:pt x="330" y="4314"/>
                </a:lnTo>
                <a:lnTo>
                  <a:pt x="0" y="4314"/>
                </a:lnTo>
                <a:lnTo>
                  <a:pt x="0" y="0"/>
                </a:lnTo>
                <a:lnTo>
                  <a:pt x="2169" y="0"/>
                </a:lnTo>
                <a:close/>
              </a:path>
            </a:pathLst>
          </a:custGeom>
          <a:solidFill>
            <a:srgbClr val="2D294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1" y="6352"/>
            <a:ext cx="4478337" cy="6157913"/>
          </a:xfrm>
          <a:custGeom>
            <a:avLst/>
            <a:gdLst/>
            <a:ahLst/>
            <a:cxnLst/>
            <a:rect l="l" t="t" r="r" b="b"/>
            <a:pathLst>
              <a:path w="2821" h="3879" extrusionOk="0">
                <a:moveTo>
                  <a:pt x="1563" y="0"/>
                </a:moveTo>
                <a:lnTo>
                  <a:pt x="2821" y="2397"/>
                </a:lnTo>
                <a:lnTo>
                  <a:pt x="0" y="3879"/>
                </a:lnTo>
                <a:lnTo>
                  <a:pt x="0" y="0"/>
                </a:lnTo>
                <a:lnTo>
                  <a:pt x="1563" y="0"/>
                </a:lnTo>
                <a:close/>
              </a:path>
            </a:pathLst>
          </a:custGeom>
          <a:solidFill>
            <a:srgbClr val="15A185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0" y="6351"/>
            <a:ext cx="3230563" cy="5118100"/>
          </a:xfrm>
          <a:custGeom>
            <a:avLst/>
            <a:gdLst/>
            <a:ahLst/>
            <a:cxnLst/>
            <a:rect l="l" t="t" r="r" b="b"/>
            <a:pathLst>
              <a:path w="2035" h="3224" extrusionOk="0">
                <a:moveTo>
                  <a:pt x="903" y="0"/>
                </a:moveTo>
                <a:lnTo>
                  <a:pt x="2035" y="2151"/>
                </a:lnTo>
                <a:lnTo>
                  <a:pt x="0" y="3224"/>
                </a:lnTo>
                <a:lnTo>
                  <a:pt x="0" y="0"/>
                </a:lnTo>
                <a:lnTo>
                  <a:pt x="903" y="0"/>
                </a:lnTo>
                <a:close/>
              </a:path>
            </a:pathLst>
          </a:custGeom>
          <a:solidFill>
            <a:srgbClr val="66D586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1" y="6351"/>
            <a:ext cx="1976439" cy="4064000"/>
          </a:xfrm>
          <a:custGeom>
            <a:avLst/>
            <a:gdLst/>
            <a:ahLst/>
            <a:cxnLst/>
            <a:rect l="l" t="t" r="r" b="b"/>
            <a:pathLst>
              <a:path w="1245" h="2560" extrusionOk="0">
                <a:moveTo>
                  <a:pt x="242" y="0"/>
                </a:moveTo>
                <a:lnTo>
                  <a:pt x="1245" y="1904"/>
                </a:lnTo>
                <a:lnTo>
                  <a:pt x="0" y="2560"/>
                </a:lnTo>
                <a:lnTo>
                  <a:pt x="0" y="0"/>
                </a:lnTo>
                <a:lnTo>
                  <a:pt x="242" y="0"/>
                </a:lnTo>
                <a:close/>
              </a:path>
            </a:pathLst>
          </a:custGeom>
          <a:solidFill>
            <a:srgbClr val="D5F1EF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6246777" y="1582288"/>
            <a:ext cx="57083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Bi-Weekly Progress Report</a:t>
            </a:r>
            <a:endParaRPr lang="en-US"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>
            <a:off x="6084774" y="2667041"/>
            <a:ext cx="5536748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p39"/>
          <p:cNvSpPr/>
          <p:nvPr/>
        </p:nvSpPr>
        <p:spPr>
          <a:xfrm>
            <a:off x="8573784" y="2590841"/>
            <a:ext cx="152400" cy="1524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8763321" y="2590841"/>
            <a:ext cx="152400" cy="152400"/>
          </a:xfrm>
          <a:prstGeom prst="ellipse">
            <a:avLst/>
          </a:prstGeom>
          <a:solidFill>
            <a:srgbClr val="297F9D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8948557" y="2590841"/>
            <a:ext cx="152400" cy="152400"/>
          </a:xfrm>
          <a:prstGeom prst="ellipse">
            <a:avLst/>
          </a:prstGeom>
          <a:solidFill>
            <a:srgbClr val="15A185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9135700" y="2590841"/>
            <a:ext cx="152400" cy="152400"/>
          </a:xfrm>
          <a:prstGeom prst="ellipse">
            <a:avLst/>
          </a:prstGeom>
          <a:solidFill>
            <a:srgbClr val="66D58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9325237" y="2590841"/>
            <a:ext cx="152400" cy="152400"/>
          </a:xfrm>
          <a:prstGeom prst="ellipse">
            <a:avLst/>
          </a:prstGeom>
          <a:solidFill>
            <a:srgbClr val="D5F1E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9510473" y="2590841"/>
            <a:ext cx="152400" cy="152400"/>
          </a:xfrm>
          <a:prstGeom prst="ellipse">
            <a:avLst/>
          </a:prstGeom>
          <a:solidFill>
            <a:srgbClr val="53C7D9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7351973" y="2898450"/>
            <a:ext cx="356745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Science Applications</a:t>
            </a:r>
            <a:r>
              <a:rPr lang="ko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lang="en-US" alt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Progress Report</a:t>
            </a:r>
            <a:endParaRPr 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769069" y="3561863"/>
            <a:ext cx="273326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2022710508</a:t>
            </a: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김동욱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7" dirty="0"/>
          </a:p>
        </p:txBody>
      </p:sp>
      <p:sp>
        <p:nvSpPr>
          <p:cNvPr id="17" name="Google Shape;332;p39">
            <a:extLst>
              <a:ext uri="{FF2B5EF4-FFF2-40B4-BE49-F238E27FC236}">
                <a16:creationId xmlns:a16="http://schemas.microsoft.com/office/drawing/2014/main" id="{5696BDA2-7264-4487-ABA1-B44E39ABCA7D}"/>
              </a:ext>
            </a:extLst>
          </p:cNvPr>
          <p:cNvSpPr txBox="1"/>
          <p:nvPr/>
        </p:nvSpPr>
        <p:spPr>
          <a:xfrm>
            <a:off x="7169635" y="2114221"/>
            <a:ext cx="3862641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H&amp;M Personalized Fashion Recommendations</a:t>
            </a:r>
            <a:endParaRPr lang="en-US"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003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Experimental Results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533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Rule-based model </a:t>
            </a:r>
            <a:endParaRPr lang="en-US" altLang="ko" sz="1067" b="1" dirty="0">
              <a:solidFill>
                <a:srgbClr val="5F62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 Items Purchased Together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Find Each Customer's Last Week of Purchases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Recommend Most Often Previously Purchased Items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Recommend items that have been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purchased more frequently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first followed by items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purchased more recently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Recommend Items Purchased Together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Compute a dictionary of items frequently purchased together.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Don't recommend an item that the user has already bought and we have already recommended above.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Recommend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previous purchases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first and then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items purchased together (top 3 items)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second.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Recommend Last Week's Most Popular Items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If our previous recommendations did not fill up a customer's 12 recommendations, then it will be filled by popular items.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Merge predictions: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Score </a:t>
            </a:r>
            <a:r>
              <a:rPr lang="en-US" altLang="ko" sz="1067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0.0214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(Mean Average Precision @ 12 (MAP@12))</a:t>
            </a:r>
          </a:p>
        </p:txBody>
      </p:sp>
    </p:spTree>
    <p:extLst>
      <p:ext uri="{BB962C8B-B14F-4D97-AF65-F5344CB8AC3E}">
        <p14:creationId xmlns:p14="http://schemas.microsoft.com/office/powerpoint/2010/main" val="4943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Experimental Results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533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Simple DNN Model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Conv1d Model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the model using the latest four weeks of data (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train_weeks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 [0, 1, 2, 3])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 Size: 256, Epochs: 5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Problem: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주간 거래 이력이 없는 고객은 예측이 어려움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해당 고객은 위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Rule-Based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결과로 대체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모델 결과값과 결합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Merge predictions: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Score </a:t>
            </a:r>
            <a:r>
              <a:rPr lang="en-US" altLang="ko" sz="1067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0.0205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(Mean Average Precision @ 12 (MAP@12))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오히려 단순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Rule-based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모델보다 성능이 </a:t>
            </a:r>
            <a:r>
              <a:rPr lang="ko-KR" altLang="en-US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안좋아짐</a:t>
            </a: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Price Feature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article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price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함께 고려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Score </a:t>
            </a:r>
            <a:r>
              <a:rPr lang="en-US" altLang="ko-KR" sz="1067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0.0201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오히려 더 성능이 </a:t>
            </a:r>
            <a:r>
              <a:rPr lang="ko-KR" altLang="en-US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안좋아짐</a:t>
            </a: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64016-65D5-4816-7AD2-F0DF6902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42" y="1313034"/>
            <a:ext cx="5212709" cy="19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8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Experimental Results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533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 Collaborative Filtering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UUCF (user-user collaborative filtering)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a given user (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we will search for similar users. Let's say, the 10 most similar users to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This is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's neighborhood.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search for the most popular items in this neighborhood of users similar to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u, I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check the items that are popular in the group of users similar to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that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hasn't purchased yet.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recommend those items to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MINIMUM_PURCHASES = 5 (Users who have purchased more than 5 times)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DATE: '2020-08-21’ ~ ‘2021-09-20’ (Recent 1 month)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Cold-start Problem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Use Rule-Based Model Result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테스트 진행 중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MF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기법 적용 예정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앙상블 기법 추가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낮은 모델 원인 분석 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추가</a:t>
            </a: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39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" sz="1600" b="1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ontents</a:t>
            </a:r>
            <a:endParaRPr sz="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9" name="Google Shape;339;p40"/>
          <p:cNvCxnSpPr/>
          <p:nvPr/>
        </p:nvCxnSpPr>
        <p:spPr>
          <a:xfrm>
            <a:off x="7653965" y="1530456"/>
            <a:ext cx="0" cy="4661592"/>
          </a:xfrm>
          <a:prstGeom prst="straightConnector1">
            <a:avLst/>
          </a:prstGeom>
          <a:noFill/>
          <a:ln w="76200" cap="flat" cmpd="sng">
            <a:solidFill>
              <a:srgbClr val="53C7D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0" name="Google Shape;340;p40"/>
          <p:cNvGrpSpPr/>
          <p:nvPr/>
        </p:nvGrpSpPr>
        <p:grpSpPr>
          <a:xfrm>
            <a:off x="5493120" y="1819139"/>
            <a:ext cx="2095090" cy="784284"/>
            <a:chOff x="3987457" y="1705420"/>
            <a:chExt cx="2040943" cy="746532"/>
          </a:xfrm>
        </p:grpSpPr>
        <p:sp>
          <p:nvSpPr>
            <p:cNvPr id="341" name="Google Shape;341;p40"/>
            <p:cNvSpPr txBox="1"/>
            <p:nvPr/>
          </p:nvSpPr>
          <p:spPr>
            <a:xfrm>
              <a:off x="5157375" y="1705420"/>
              <a:ext cx="8675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0" b="1" dirty="0">
                  <a:solidFill>
                    <a:srgbClr val="53C7D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01</a:t>
              </a:r>
              <a:endParaRPr sz="4000" b="1" dirty="0">
                <a:solidFill>
                  <a:srgbClr val="53C7D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42" name="Google Shape;342;p40"/>
            <p:cNvSpPr txBox="1"/>
            <p:nvPr/>
          </p:nvSpPr>
          <p:spPr>
            <a:xfrm>
              <a:off x="3987457" y="2188325"/>
              <a:ext cx="2040943" cy="26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Introduction</a:t>
              </a:r>
              <a:endParaRPr sz="1467" dirty="0"/>
            </a:p>
          </p:txBody>
        </p:sp>
      </p:grpSp>
      <p:grpSp>
        <p:nvGrpSpPr>
          <p:cNvPr id="343" name="Google Shape;343;p40"/>
          <p:cNvGrpSpPr/>
          <p:nvPr/>
        </p:nvGrpSpPr>
        <p:grpSpPr>
          <a:xfrm>
            <a:off x="5347253" y="2811434"/>
            <a:ext cx="2240956" cy="773645"/>
            <a:chOff x="3833568" y="1705420"/>
            <a:chExt cx="2194832" cy="773645"/>
          </a:xfrm>
        </p:grpSpPr>
        <p:sp>
          <p:nvSpPr>
            <p:cNvPr id="344" name="Google Shape;344;p40"/>
            <p:cNvSpPr txBox="1"/>
            <p:nvPr/>
          </p:nvSpPr>
          <p:spPr>
            <a:xfrm>
              <a:off x="5157376" y="1705420"/>
              <a:ext cx="8675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0" b="1" dirty="0">
                  <a:solidFill>
                    <a:srgbClr val="53C7D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02</a:t>
              </a:r>
              <a:endParaRPr sz="4000" b="1" dirty="0">
                <a:solidFill>
                  <a:srgbClr val="53C7D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45" name="Google Shape;345;p40"/>
            <p:cNvSpPr txBox="1"/>
            <p:nvPr/>
          </p:nvSpPr>
          <p:spPr>
            <a:xfrm>
              <a:off x="3833568" y="2202106"/>
              <a:ext cx="2194832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Dataset Description &amp; EDA</a:t>
              </a:r>
              <a:endParaRPr lang="en-US" sz="1467" dirty="0"/>
            </a:p>
          </p:txBody>
        </p:sp>
      </p:grpSp>
      <p:sp>
        <p:nvSpPr>
          <p:cNvPr id="346" name="Google Shape;346;p40"/>
          <p:cNvSpPr txBox="1"/>
          <p:nvPr/>
        </p:nvSpPr>
        <p:spPr>
          <a:xfrm>
            <a:off x="7810664" y="3931650"/>
            <a:ext cx="422936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7066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1200" dirty="0"/>
              <a:t>Rule-based Model</a:t>
            </a:r>
          </a:p>
          <a:p>
            <a:pPr marL="237066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1200" dirty="0"/>
              <a:t>Simple DNN Model</a:t>
            </a:r>
          </a:p>
          <a:p>
            <a:pPr marL="237066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1200" dirty="0"/>
              <a:t>Collaborative Filtering</a:t>
            </a:r>
          </a:p>
        </p:txBody>
      </p:sp>
      <p:grpSp>
        <p:nvGrpSpPr>
          <p:cNvPr id="347" name="Google Shape;347;p40"/>
          <p:cNvGrpSpPr/>
          <p:nvPr/>
        </p:nvGrpSpPr>
        <p:grpSpPr>
          <a:xfrm>
            <a:off x="5178259" y="4039352"/>
            <a:ext cx="2403223" cy="769445"/>
            <a:chOff x="3622022" y="1705420"/>
            <a:chExt cx="2403223" cy="769445"/>
          </a:xfrm>
        </p:grpSpPr>
        <p:sp>
          <p:nvSpPr>
            <p:cNvPr id="348" name="Google Shape;348;p40"/>
            <p:cNvSpPr txBox="1"/>
            <p:nvPr/>
          </p:nvSpPr>
          <p:spPr>
            <a:xfrm>
              <a:off x="5157375" y="1705420"/>
              <a:ext cx="8675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0" b="1" dirty="0">
                  <a:solidFill>
                    <a:srgbClr val="53C7D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03</a:t>
              </a:r>
              <a:endParaRPr sz="4000" b="1" dirty="0">
                <a:solidFill>
                  <a:srgbClr val="53C7D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49" name="Google Shape;349;p40"/>
            <p:cNvSpPr txBox="1"/>
            <p:nvPr/>
          </p:nvSpPr>
          <p:spPr>
            <a:xfrm>
              <a:off x="3622022" y="2197906"/>
              <a:ext cx="240322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Experimental Results</a:t>
              </a:r>
              <a:endParaRPr sz="1467" dirty="0"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6096000" y="5138991"/>
            <a:ext cx="1492210" cy="769453"/>
            <a:chOff x="4536190" y="1705420"/>
            <a:chExt cx="1492210" cy="769454"/>
          </a:xfrm>
        </p:grpSpPr>
        <p:sp>
          <p:nvSpPr>
            <p:cNvPr id="351" name="Google Shape;351;p40"/>
            <p:cNvSpPr txBox="1"/>
            <p:nvPr/>
          </p:nvSpPr>
          <p:spPr>
            <a:xfrm>
              <a:off x="5157375" y="1705420"/>
              <a:ext cx="8675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0" b="1">
                  <a:solidFill>
                    <a:srgbClr val="53C7D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04</a:t>
              </a:r>
              <a:endParaRPr sz="4000" b="1">
                <a:solidFill>
                  <a:srgbClr val="53C7D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2" name="Google Shape;352;p40"/>
            <p:cNvSpPr txBox="1"/>
            <p:nvPr/>
          </p:nvSpPr>
          <p:spPr>
            <a:xfrm>
              <a:off x="4536190" y="2197915"/>
              <a:ext cx="149221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Summary</a:t>
              </a:r>
              <a:endParaRPr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0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Introduction</a:t>
            </a:r>
            <a:endParaRPr sz="267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249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H&amp;M Personalized Fashion Recommendations</a:t>
            </a:r>
            <a:endParaRPr lang="en-US" altLang="ko" sz="1067" b="1" dirty="0">
              <a:solidFill>
                <a:srgbClr val="5F62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https://www.kaggle.com/competitions/h-and-m-personalized-fashion-recommendations/overview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Provide product recommendations based on previous purchases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predict what articles each customer will purchase in the 7-day period immediately after the training data ends. Customer who did not make any purchase during that time are excluded from the scoring.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investigate a categorical data type algorithm, or dive into NLP and image processing deep learning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 Submission Deadline: 2022.05.09.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Evaluation: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Mean Average Precision @ 12 (MAP@12)</a:t>
            </a:r>
            <a:b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369116" y="4453783"/>
            <a:ext cx="10863331" cy="196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</a:p>
          <a:p>
            <a:pPr marL="169329" indent="-169329">
              <a:lnSpc>
                <a:spcPct val="150000"/>
              </a:lnSpc>
              <a:buClr>
                <a:schemeClr val="dk1"/>
              </a:buClr>
              <a:buSzPts val="800"/>
              <a:buFont typeface="Malgun Gothic"/>
              <a:buChar char="-"/>
            </a:pP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images are placed in subfolders starting with the first three digits of the </a:t>
            </a:r>
            <a:r>
              <a:rPr lang="en-US" altLang="ko-KR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Not all</a:t>
            </a:r>
            <a:r>
              <a:rPr lang="ko-KR" altLang="en-US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values have a corresponding image</a:t>
            </a:r>
          </a:p>
          <a:p>
            <a:pPr marL="169329" indent="-169329">
              <a:lnSpc>
                <a:spcPct val="150000"/>
              </a:lnSpc>
              <a:buClr>
                <a:schemeClr val="dk1"/>
              </a:buClr>
              <a:buSzPts val="800"/>
              <a:buFont typeface="Malgun Gothic"/>
              <a:buChar char="-"/>
            </a:pP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Transactions_train.csv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(31788324, 5): the training data, consisting of the purchases each customer for each date, as well as additional information. Duplicate rows correspond to multiple purchases of the same item.</a:t>
            </a:r>
          </a:p>
          <a:p>
            <a:pPr marL="169329" indent="-169329">
              <a:lnSpc>
                <a:spcPct val="150000"/>
              </a:lnSpc>
              <a:buClr>
                <a:schemeClr val="dk1"/>
              </a:buClr>
              <a:buSzPts val="800"/>
              <a:buFont typeface="Malgun Gothic"/>
              <a:buChar char="-"/>
            </a:pP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articles.csv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(105542, 25): This table contains all </a:t>
            </a:r>
            <a:r>
              <a:rPr lang="en-US" altLang="ko-KR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h&amp;m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articles with details such as a type of product, a color, a product group and other features.</a:t>
            </a:r>
          </a:p>
          <a:p>
            <a:pPr marL="169329" indent="-169329">
              <a:lnSpc>
                <a:spcPct val="150000"/>
              </a:lnSpc>
              <a:buClr>
                <a:schemeClr val="dk1"/>
              </a:buClr>
              <a:buSzPts val="800"/>
              <a:buFont typeface="Malgun Gothic"/>
              <a:buChar char="-"/>
            </a:pPr>
            <a:r>
              <a:rPr lang="en-US" altLang="ko-KR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customers.csv </a:t>
            </a:r>
            <a:r>
              <a:rPr lang="en-US" altLang="ko-KR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(1371980, 7): Customers data description</a:t>
            </a:r>
          </a:p>
          <a:p>
            <a:pPr marL="169329" marR="0" lvl="0" indent="-16932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endParaRPr lang="en-US" altLang="ko-KR" sz="1067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7323ED7-441D-4A7D-9180-76649428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5" y="3176097"/>
            <a:ext cx="4954578" cy="10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1222419" cy="249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Transactions </a:t>
            </a:r>
            <a:r>
              <a:rPr lang="en-US" altLang="ko" sz="14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(31788324, 5)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training data, consisting of the purchases each customer for each date, as well as additional information. Duplicate rows correspond to multiple purchases of the same item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t_dat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Transaction date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 unique identifier of every customer (in customers table)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 unique identifier of every article (in articles table)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price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Price of purchase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sales_channel_id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 or 2</a:t>
            </a: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B0456-B0F4-3A49-ED60-CB9FF1B7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13" y="1930163"/>
            <a:ext cx="6200775" cy="1600200"/>
          </a:xfrm>
          <a:prstGeom prst="rect">
            <a:avLst/>
          </a:prstGeom>
        </p:spPr>
      </p:pic>
      <p:sp>
        <p:nvSpPr>
          <p:cNvPr id="8" name="Google Shape;382;p41">
            <a:extLst>
              <a:ext uri="{FF2B5EF4-FFF2-40B4-BE49-F238E27FC236}">
                <a16:creationId xmlns:a16="http://schemas.microsoft.com/office/drawing/2014/main" id="{182D5D2F-0F7E-4C72-7AC9-EE6738C1B08D}"/>
              </a:ext>
            </a:extLst>
          </p:cNvPr>
          <p:cNvSpPr/>
          <p:nvPr/>
        </p:nvSpPr>
        <p:spPr>
          <a:xfrm>
            <a:off x="369116" y="3721962"/>
            <a:ext cx="10863331" cy="249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Price Feature Boxplot &amp; Percentile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60AC7-A7F9-3EA8-F61E-4F660E49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145" y="3721962"/>
            <a:ext cx="4692807" cy="25769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FCD873-0564-D5DE-C863-256BD8CE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76" y="4169608"/>
            <a:ext cx="2731053" cy="18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0"/>
            <a:ext cx="11065078" cy="42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Articles </a:t>
            </a:r>
            <a:r>
              <a:rPr lang="en-US" altLang="ko" sz="14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(105542, 25)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table contains all 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h&amp;m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articles with details such as a type of product, a color, a product group and other features.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 unique identifier of every article.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product_code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 unique identifier of every product and its name (not the same).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product_type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product_type_name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The group of 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product_code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graphical_appearance_no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graphical_appearance_name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The group of graphics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colour_group_code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colour_group_name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The group of color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perceived_colour_value_id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perceived_colour_value_name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perceived_colour_master_id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perceived_colour_master_name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The added color info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department_no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A unique identifier of every dep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index_code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A unique identifier of every index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index_group_no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index_group_name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A group of 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indeces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section_no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section_name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A unique identifier of every section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garment_group_no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garment_group_name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A unique identifier of every garment and its name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detail_desc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Details</a:t>
            </a: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24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268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 Customers </a:t>
            </a:r>
            <a:r>
              <a:rPr lang="en-US" altLang="ko" sz="14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(1371980, 7)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Customers data description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 unique identifier of every customer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FN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 or missed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 or missed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club_member_status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Status in club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fashion_news_frequency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How often H&amp;M may send news to customer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The current age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postal_code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Postal code of customer</a:t>
            </a: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382;p41">
            <a:extLst>
              <a:ext uri="{FF2B5EF4-FFF2-40B4-BE49-F238E27FC236}">
                <a16:creationId xmlns:a16="http://schemas.microsoft.com/office/drawing/2014/main" id="{9820CE93-95F8-CE7A-2C9D-6BAEBB36DCFE}"/>
              </a:ext>
            </a:extLst>
          </p:cNvPr>
          <p:cNvSpPr/>
          <p:nvPr/>
        </p:nvSpPr>
        <p:spPr>
          <a:xfrm>
            <a:off x="369115" y="3983592"/>
            <a:ext cx="10863331" cy="240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r>
              <a:rPr lang="en-US" altLang="ko" sz="14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Images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images are placed in subfolders starting with the first three digits of the 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all </a:t>
            </a:r>
            <a:r>
              <a:rPr lang="en-US" altLang="ko" sz="1067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article_id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values have a corresponding image.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0617BD-18FB-5438-4D04-3DABBA74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10" y="4102807"/>
            <a:ext cx="1347797" cy="20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B8C384-6996-C18A-FE0A-92752B77701B}"/>
              </a:ext>
            </a:extLst>
          </p:cNvPr>
          <p:cNvSpPr/>
          <p:nvPr/>
        </p:nvSpPr>
        <p:spPr>
          <a:xfrm>
            <a:off x="6694415" y="6125907"/>
            <a:ext cx="1837189" cy="258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0" dirty="0">
                <a:solidFill>
                  <a:srgbClr val="202124"/>
                </a:solidFill>
                <a:effectLst/>
                <a:latin typeface="Inter"/>
              </a:rPr>
              <a:t>0108775015.jpg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1E0C0-53D7-8034-0C12-F01DE302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88" y="2395491"/>
            <a:ext cx="6403596" cy="12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25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lang="en-US" altLang="ko" sz="1400" b="1" dirty="0">
              <a:solidFill>
                <a:srgbClr val="5F62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Ladieswear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accounts for a significant part of all dresses.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Sportswear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 the least portion.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23E3D-9961-0C0F-1E1A-8E707D6C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62" y="1122907"/>
            <a:ext cx="5935256" cy="2422554"/>
          </a:xfrm>
          <a:prstGeom prst="rect">
            <a:avLst/>
          </a:prstGeom>
        </p:spPr>
      </p:pic>
      <p:sp>
        <p:nvSpPr>
          <p:cNvPr id="10" name="Google Shape;382;p41">
            <a:extLst>
              <a:ext uri="{FF2B5EF4-FFF2-40B4-BE49-F238E27FC236}">
                <a16:creationId xmlns:a16="http://schemas.microsoft.com/office/drawing/2014/main" id="{9E63FCD5-01CA-3EF2-2FC8-8870912D0FCA}"/>
              </a:ext>
            </a:extLst>
          </p:cNvPr>
          <p:cNvSpPr/>
          <p:nvPr/>
        </p:nvSpPr>
        <p:spPr>
          <a:xfrm>
            <a:off x="369115" y="3854675"/>
            <a:ext cx="10863331" cy="25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The garments grouped by index: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Jersey fancy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the most frequent garment, especially for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women and children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next by number is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accessories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many various accessories with low price.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87425B-5678-4E7D-7271-76FACC8C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62" y="3800663"/>
            <a:ext cx="6477131" cy="26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0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25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lang="en-US" altLang="ko" sz="1400" b="1" dirty="0">
              <a:solidFill>
                <a:srgbClr val="5F62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The most common age is about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21-23</a:t>
            </a: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Status in H&amp;M club. Almost every customer has an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active club status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some of them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 to activate it (pre-create).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tiny part of customers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abandoned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the club.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Customers prefer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to get any messages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about the current news.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23E3D-9961-0C0F-1E1A-8E707D6C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9277" y="837643"/>
            <a:ext cx="4271443" cy="21255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822A0B-8514-F911-9F3F-8A9D5284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276" y="3429000"/>
            <a:ext cx="4271443" cy="2004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8FE737-9A7A-8630-DC73-88CAD4A1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968" y="3612573"/>
            <a:ext cx="2616610" cy="25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441256" y="273557"/>
            <a:ext cx="3333819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444500" sx="90000" sy="90000" algn="l" rotWithShape="0">
              <a:srgbClr val="53C7D9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600" b="1" i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Dataset Description &amp; EDA</a:t>
            </a:r>
          </a:p>
        </p:txBody>
      </p:sp>
      <p:sp>
        <p:nvSpPr>
          <p:cNvPr id="382" name="Google Shape;382;p41"/>
          <p:cNvSpPr/>
          <p:nvPr/>
        </p:nvSpPr>
        <p:spPr>
          <a:xfrm>
            <a:off x="369116" y="994251"/>
            <a:ext cx="10863331" cy="25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>
                <a:solidFill>
                  <a:srgbClr val="5F62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</a:t>
            </a:r>
            <a:endParaRPr lang="en-US" altLang="ko" sz="1400" b="1" dirty="0">
              <a:solidFill>
                <a:srgbClr val="5F62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Photos with description and price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(top 5 max)</a:t>
            </a:r>
            <a:b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sz="1067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23E3D-9961-0C0F-1E1A-8E707D6C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989" y="1015848"/>
            <a:ext cx="6990374" cy="2529613"/>
          </a:xfrm>
          <a:prstGeom prst="rect">
            <a:avLst/>
          </a:prstGeom>
        </p:spPr>
      </p:pic>
      <p:sp>
        <p:nvSpPr>
          <p:cNvPr id="10" name="Google Shape;382;p41">
            <a:extLst>
              <a:ext uri="{FF2B5EF4-FFF2-40B4-BE49-F238E27FC236}">
                <a16:creationId xmlns:a16="http://schemas.microsoft.com/office/drawing/2014/main" id="{9E63FCD5-01CA-3EF2-2FC8-8870912D0FCA}"/>
              </a:ext>
            </a:extLst>
          </p:cNvPr>
          <p:cNvSpPr/>
          <p:nvPr/>
        </p:nvSpPr>
        <p:spPr>
          <a:xfrm>
            <a:off x="369115" y="3854675"/>
            <a:ext cx="10863331" cy="25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1067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Photos with description and price </a:t>
            </a:r>
            <a:r>
              <a:rPr lang="en-US" altLang="ko" sz="10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(top 5 min)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87425B-5678-4E7D-7271-76FACC8C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989" y="3899791"/>
            <a:ext cx="6990374" cy="21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1383</Words>
  <Application>Microsoft Office PowerPoint</Application>
  <PresentationFormat>와이드스크린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Inter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donguk</dc:creator>
  <cp:lastModifiedBy>kim donguk</cp:lastModifiedBy>
  <cp:revision>78</cp:revision>
  <dcterms:created xsi:type="dcterms:W3CDTF">2022-03-25T11:08:07Z</dcterms:created>
  <dcterms:modified xsi:type="dcterms:W3CDTF">2022-05-21T13:21:29Z</dcterms:modified>
</cp:coreProperties>
</file>