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9_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1B_EAB78524.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D_0.xml" ContentType="application/vnd.ms-powerpoint.comments+xml"/>
  <Override PartName="/ppt/notesSlides/notesSlide14.xml" ContentType="application/vnd.openxmlformats-officedocument.presentationml.notesSlide+xml"/>
  <Override PartName="/ppt/comments/modernComment_10E_0.xml" ContentType="application/vnd.ms-powerpoint.comments+xml"/>
  <Override PartName="/ppt/notesSlides/notesSlide15.xml" ContentType="application/vnd.openxmlformats-officedocument.presentationml.notesSlide+xml"/>
  <Override PartName="/ppt/comments/modernComment_110_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3"/>
  </p:notesMasterIdLst>
  <p:sldIdLst>
    <p:sldId id="256" r:id="rId2"/>
    <p:sldId id="258" r:id="rId3"/>
    <p:sldId id="259" r:id="rId4"/>
    <p:sldId id="260" r:id="rId5"/>
    <p:sldId id="262" r:id="rId6"/>
    <p:sldId id="263" r:id="rId7"/>
    <p:sldId id="275" r:id="rId8"/>
    <p:sldId id="265" r:id="rId9"/>
    <p:sldId id="266" r:id="rId10"/>
    <p:sldId id="281" r:id="rId11"/>
    <p:sldId id="277" r:id="rId12"/>
    <p:sldId id="278" r:id="rId13"/>
    <p:sldId id="280" r:id="rId14"/>
    <p:sldId id="282" r:id="rId15"/>
    <p:sldId id="283" r:id="rId16"/>
    <p:sldId id="267" r:id="rId17"/>
    <p:sldId id="269" r:id="rId18"/>
    <p:sldId id="270" r:id="rId19"/>
    <p:sldId id="272" r:id="rId20"/>
    <p:sldId id="273" r:id="rId21"/>
    <p:sldId id="27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D436AB-D9F4-0809-55A5-39DDB359431B}" name="다.채동우" initials="다" userId="다.채동우"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p:cViewPr varScale="1">
        <p:scale>
          <a:sx n="104" d="100"/>
          <a:sy n="104" d="100"/>
        </p:scale>
        <p:origin x="678"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9_0.xml><?xml version="1.0" encoding="utf-8"?>
<p188:cmLst xmlns:a="http://schemas.openxmlformats.org/drawingml/2006/main" xmlns:r="http://schemas.openxmlformats.org/officeDocument/2006/relationships" xmlns:p188="http://schemas.microsoft.com/office/powerpoint/2018/8/main">
  <p188:cm id="{8B39B663-284E-449A-8160-F9F4A8B77E34}" authorId="{D5D436AB-D9F4-0809-55A5-39DDB359431B}" created="2025-04-15T04:53:32.880">
    <pc:sldMkLst xmlns:pc="http://schemas.microsoft.com/office/powerpoint/2013/main/command">
      <pc:docMk/>
      <pc:sldMk cId="0" sldId="265"/>
    </pc:sldMkLst>
    <p188:txBody>
      <a:bodyPr/>
      <a:lstStyle/>
      <a:p>
        <a:r>
          <a:rPr lang="ko-KR" altLang="en-US"/>
          <a:t>One key factor affecting basis risk is the choice of the futures contract to be used for hedging. This choice has two components:
1. The choice of the asset underlying the futures contract
2. The choice of the delivery month</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18D26143-F9C5-4487-AE42-E1AFD47D2955}" authorId="{D5D436AB-D9F4-0809-55A5-39DDB359431B}" created="2025-04-15T02:23:48.728">
    <ac:txMkLst xmlns:ac="http://schemas.microsoft.com/office/drawing/2013/main/command">
      <pc:docMk xmlns:pc="http://schemas.microsoft.com/office/powerpoint/2013/main/command"/>
      <pc:sldMk xmlns:pc="http://schemas.microsoft.com/office/powerpoint/2013/main/command" cId="0" sldId="269"/>
      <ac:spMk id="19459" creationId="{00000000-0000-0000-0000-000000000000}"/>
      <ac:txMk cp="92" len="84">
        <ac:context len="177" hash="2388412091"/>
      </ac:txMk>
    </ac:txMkLst>
    <p188:pos x="7035800" y="2230148"/>
    <p188:txBody>
      <a:bodyPr/>
      <a:lstStyle/>
      <a:p>
        <a:r>
          <a:rPr lang="ko-KR" altLang="en-US"/>
          <a:t>보유중인 자산(포트폴리오)의 리스크를 제거하기 위해 지수선물 매도?</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F4BF6D1D-5ABB-47AE-9DFA-99141E9F3BFA}" authorId="{D5D436AB-D9F4-0809-55A5-39DDB359431B}" created="2025-04-15T02:24:12.563">
    <ac:txMkLst xmlns:ac="http://schemas.microsoft.com/office/drawing/2013/main/command">
      <pc:docMk xmlns:pc="http://schemas.microsoft.com/office/powerpoint/2013/main/command"/>
      <pc:sldMk xmlns:pc="http://schemas.microsoft.com/office/powerpoint/2013/main/command" cId="0" sldId="270"/>
      <ac:spMk id="20483" creationId="{00000000-0000-0000-0000-000000000000}"/>
      <ac:txMk cp="72" len="72">
        <ac:context len="145" hash="463014598"/>
      </ac:txMk>
    </ac:txMkLst>
    <p188:pos x="6638636" y="1115291"/>
    <p188:txBody>
      <a:bodyPr/>
      <a:lstStyle/>
      <a:p>
        <a:r>
          <a:rPr lang="ko-KR" altLang="en-US"/>
          <a:t>베타가 증가? 더 많은 선물계약이 필요?</a:t>
        </a:r>
      </a:p>
    </p188:txBody>
  </p188:cm>
</p188:cmLst>
</file>

<file path=ppt/comments/modernComment_110_0.xml><?xml version="1.0" encoding="utf-8"?>
<p188:cmLst xmlns:a="http://schemas.openxmlformats.org/drawingml/2006/main" xmlns:r="http://schemas.openxmlformats.org/officeDocument/2006/relationships" xmlns:p188="http://schemas.microsoft.com/office/powerpoint/2018/8/main">
  <p188:cm id="{A61DEA6F-637B-415A-A561-16DF4CB6AFEA}" authorId="{D5D436AB-D9F4-0809-55A5-39DDB359431B}" created="2025-04-15T02:24:44.113">
    <ac:txMkLst xmlns:ac="http://schemas.microsoft.com/office/drawing/2013/main/command">
      <pc:docMk xmlns:pc="http://schemas.microsoft.com/office/powerpoint/2013/main/command"/>
      <pc:sldMk xmlns:pc="http://schemas.microsoft.com/office/powerpoint/2013/main/command" cId="0" sldId="272"/>
      <ac:spMk id="21507" creationId="{00000000-0000-0000-0000-000000000000}"/>
      <ac:txMk cp="0" len="112">
        <ac:context len="397" hash="4042373907"/>
      </ac:txMk>
    </ac:txMkLst>
    <p188:pos x="7578436" y="256309"/>
    <p188:txBody>
      <a:bodyPr/>
      <a:lstStyle/>
      <a:p>
        <a:r>
          <a:rPr lang="ko-KR" altLang="en-US"/>
          <a:t>헷지를 통해서 변동성 제거 -&gt; 일시적으로 시장의 영향에서 자유로울 수 있음</a:t>
        </a:r>
      </a:p>
    </p188:txBody>
  </p188:cm>
</p188:cmLst>
</file>

<file path=ppt/comments/modernComment_11B_EAB78524.xml><?xml version="1.0" encoding="utf-8"?>
<p188:cmLst xmlns:a="http://schemas.openxmlformats.org/drawingml/2006/main" xmlns:r="http://schemas.openxmlformats.org/officeDocument/2006/relationships" xmlns:p188="http://schemas.microsoft.com/office/powerpoint/2018/8/main">
  <p188:cm id="{DE0AD845-FCEA-40FD-BA2A-D861DEF9C842}" authorId="{D5D436AB-D9F4-0809-55A5-39DDB359431B}" created="2025-04-15T02:21:18.468">
    <ac:txMkLst xmlns:ac="http://schemas.microsoft.com/office/drawing/2013/main/command">
      <pc:docMk xmlns:pc="http://schemas.microsoft.com/office/powerpoint/2013/main/command"/>
      <pc:sldMk xmlns:pc="http://schemas.microsoft.com/office/powerpoint/2013/main/command" cId="3937895716" sldId="283"/>
      <ac:spMk id="3" creationId="{00000000-0000-0000-0000-000000000000}"/>
      <ac:txMk cp="53" len="130">
        <ac:context len="184" hash="3138872205"/>
      </ac:txMk>
    </ac:txMkLst>
    <p188:pos x="7747000" y="1121785"/>
    <p188:txBody>
      <a:bodyPr/>
      <a:lstStyle/>
      <a:p>
        <a:r>
          <a:rPr lang="ko-KR" altLang="en-US"/>
          <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B0959-3CCA-4648-9BE3-7AC7FF2DD019}" type="datetimeFigureOut">
              <a:rPr lang="en-US"/>
              <a:pPr>
                <a:defRPr/>
              </a:pPr>
              <a:t>4/15/2025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32C6074-E253-46E6-BCBF-3641756A856D}" type="slidenum">
              <a:rPr lang="en-US" altLang="en-US"/>
              <a:pPr/>
              <a:t>‹#›</a:t>
            </a:fld>
            <a:endParaRPr lang="en-US" altLang="en-US"/>
          </a:p>
        </p:txBody>
      </p:sp>
    </p:spTree>
    <p:extLst>
      <p:ext uri="{BB962C8B-B14F-4D97-AF65-F5344CB8AC3E}">
        <p14:creationId xmlns:p14="http://schemas.microsoft.com/office/powerpoint/2010/main" val="2020821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2200D9-C664-49E9-B33F-CBB1BAF8F0D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427026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220FBE-FB8B-436C-8E8E-EEE9BCE16306}"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411183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030F0-304E-4886-9426-780AF52022FD}"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138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dirty="0"/>
          </a:p>
        </p:txBody>
      </p:sp>
    </p:spTree>
    <p:extLst>
      <p:ext uri="{BB962C8B-B14F-4D97-AF65-F5344CB8AC3E}">
        <p14:creationId xmlns:p14="http://schemas.microsoft.com/office/powerpoint/2010/main" val="319241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158606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417773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7506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337059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747C34-B094-49E4-A355-AC906528277C}"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417464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83333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242018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100775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105645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252285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22239B-F5DC-415E-BD66-9881D7F5A986}"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374278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26147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val="4031791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latin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844 w 4848"/>
                  <a:gd name="T1" fmla="*/ 2465 h 432"/>
                  <a:gd name="T2" fmla="*/ 0 w 4848"/>
                  <a:gd name="T3" fmla="*/ 2465 h 432"/>
                  <a:gd name="T4" fmla="*/ 0 w 4848"/>
                  <a:gd name="T5" fmla="*/ 0 h 432"/>
                  <a:gd name="T6" fmla="*/ 6844 w 4848"/>
                  <a:gd name="T7" fmla="*/ 0 h 432"/>
                  <a:gd name="T8" fmla="*/ 6844 w 4848"/>
                  <a:gd name="T9" fmla="*/ 2465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7 w 15"/>
                    <a:gd name="T1" fmla="*/ 9 h 23"/>
                    <a:gd name="T2" fmla="*/ 19 w 15"/>
                    <a:gd name="T3" fmla="*/ 3 h 23"/>
                    <a:gd name="T4" fmla="*/ 17 w 15"/>
                    <a:gd name="T5" fmla="*/ 13 h 23"/>
                    <a:gd name="T6" fmla="*/ 7 w 15"/>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0 h 23"/>
                    <a:gd name="T2" fmla="*/ 13 w 20"/>
                    <a:gd name="T3" fmla="*/ 3 h 23"/>
                    <a:gd name="T4" fmla="*/ 7 w 20"/>
                    <a:gd name="T5" fmla="*/ 15 h 23"/>
                    <a:gd name="T6" fmla="*/ 3 w 20"/>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8 w 30"/>
                    <a:gd name="T1" fmla="*/ 22 h 42"/>
                    <a:gd name="T2" fmla="*/ 8 w 30"/>
                    <a:gd name="T3" fmla="*/ 14 h 42"/>
                    <a:gd name="T4" fmla="*/ 0 w 30"/>
                    <a:gd name="T5" fmla="*/ 6 h 42"/>
                    <a:gd name="T6" fmla="*/ 18 w 30"/>
                    <a:gd name="T7" fmla="*/ 2 h 42"/>
                    <a:gd name="T8" fmla="*/ 32 w 30"/>
                    <a:gd name="T9" fmla="*/ 15 h 42"/>
                    <a:gd name="T10" fmla="*/ 30 w 30"/>
                    <a:gd name="T11" fmla="*/ 20 h 42"/>
                    <a:gd name="T12" fmla="*/ 18 w 30"/>
                    <a:gd name="T13" fmla="*/ 2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9 h 16"/>
                    <a:gd name="T2" fmla="*/ 3 w 25"/>
                    <a:gd name="T3" fmla="*/ 5 h 16"/>
                    <a:gd name="T4" fmla="*/ 15 w 25"/>
                    <a:gd name="T5" fmla="*/ 0 h 16"/>
                    <a:gd name="T6" fmla="*/ 15 w 25"/>
                    <a:gd name="T7" fmla="*/ 9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17 h 46"/>
                    <a:gd name="T2" fmla="*/ 30 w 65"/>
                    <a:gd name="T3" fmla="*/ 3 h 46"/>
                    <a:gd name="T4" fmla="*/ 42 w 65"/>
                    <a:gd name="T5" fmla="*/ 0 h 46"/>
                    <a:gd name="T6" fmla="*/ 58 w 65"/>
                    <a:gd name="T7" fmla="*/ 8 h 46"/>
                    <a:gd name="T8" fmla="*/ 32 w 65"/>
                    <a:gd name="T9" fmla="*/ 19 h 46"/>
                    <a:gd name="T10" fmla="*/ 12 w 65"/>
                    <a:gd name="T11" fmla="*/ 33 h 46"/>
                    <a:gd name="T12" fmla="*/ 8 w 65"/>
                    <a:gd name="T13" fmla="*/ 14 h 46"/>
                    <a:gd name="T14" fmla="*/ 12 w 65"/>
                    <a:gd name="T15" fmla="*/ 10 h 46"/>
                    <a:gd name="T16" fmla="*/ 14 w 65"/>
                    <a:gd name="T17" fmla="*/ 1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2 h 47"/>
                    <a:gd name="T2" fmla="*/ 18 w 69"/>
                    <a:gd name="T3" fmla="*/ 17 h 47"/>
                    <a:gd name="T4" fmla="*/ 50 w 69"/>
                    <a:gd name="T5" fmla="*/ 1 h 47"/>
                    <a:gd name="T6" fmla="*/ 62 w 69"/>
                    <a:gd name="T7" fmla="*/ 2 h 47"/>
                    <a:gd name="T8" fmla="*/ 48 w 69"/>
                    <a:gd name="T9" fmla="*/ 13 h 47"/>
                    <a:gd name="T10" fmla="*/ 28 w 69"/>
                    <a:gd name="T11" fmla="*/ 22 h 47"/>
                    <a:gd name="T12" fmla="*/ 22 w 69"/>
                    <a:gd name="T13" fmla="*/ 32 h 47"/>
                    <a:gd name="T14" fmla="*/ 16 w 69"/>
                    <a:gd name="T15" fmla="*/ 31 h 47"/>
                    <a:gd name="T16" fmla="*/ 12 w 69"/>
                    <a:gd name="T17" fmla="*/ 27 h 47"/>
                    <a:gd name="T18" fmla="*/ 0 w 69"/>
                    <a:gd name="T19" fmla="*/ 24 h 47"/>
                    <a:gd name="T20" fmla="*/ 0 w 69"/>
                    <a:gd name="T21" fmla="*/ 2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12 h 277"/>
                    <a:gd name="T4" fmla="*/ 46 w 355"/>
                    <a:gd name="T5" fmla="*/ 21 h 277"/>
                    <a:gd name="T6" fmla="*/ 76 w 355"/>
                    <a:gd name="T7" fmla="*/ 35 h 277"/>
                    <a:gd name="T8" fmla="*/ 92 w 355"/>
                    <a:gd name="T9" fmla="*/ 44 h 277"/>
                    <a:gd name="T10" fmla="*/ 122 w 355"/>
                    <a:gd name="T11" fmla="*/ 67 h 277"/>
                    <a:gd name="T12" fmla="*/ 136 w 355"/>
                    <a:gd name="T13" fmla="*/ 86 h 277"/>
                    <a:gd name="T14" fmla="*/ 148 w 355"/>
                    <a:gd name="T15" fmla="*/ 90 h 277"/>
                    <a:gd name="T16" fmla="*/ 154 w 355"/>
                    <a:gd name="T17" fmla="*/ 101 h 277"/>
                    <a:gd name="T18" fmla="*/ 176 w 355"/>
                    <a:gd name="T19" fmla="*/ 103 h 277"/>
                    <a:gd name="T20" fmla="*/ 170 w 355"/>
                    <a:gd name="T21" fmla="*/ 133 h 277"/>
                    <a:gd name="T22" fmla="*/ 178 w 355"/>
                    <a:gd name="T23" fmla="*/ 151 h 277"/>
                    <a:gd name="T24" fmla="*/ 196 w 355"/>
                    <a:gd name="T25" fmla="*/ 157 h 277"/>
                    <a:gd name="T26" fmla="*/ 214 w 355"/>
                    <a:gd name="T27" fmla="*/ 159 h 277"/>
                    <a:gd name="T28" fmla="*/ 234 w 355"/>
                    <a:gd name="T29" fmla="*/ 164 h 277"/>
                    <a:gd name="T30" fmla="*/ 252 w 355"/>
                    <a:gd name="T31" fmla="*/ 160 h 277"/>
                    <a:gd name="T32" fmla="*/ 270 w 355"/>
                    <a:gd name="T33" fmla="*/ 168 h 277"/>
                    <a:gd name="T34" fmla="*/ 294 w 355"/>
                    <a:gd name="T35" fmla="*/ 174 h 277"/>
                    <a:gd name="T36" fmla="*/ 312 w 355"/>
                    <a:gd name="T37" fmla="*/ 179 h 277"/>
                    <a:gd name="T38" fmla="*/ 350 w 355"/>
                    <a:gd name="T39" fmla="*/ 180 h 277"/>
                    <a:gd name="T40" fmla="*/ 340 w 355"/>
                    <a:gd name="T41" fmla="*/ 186 h 277"/>
                    <a:gd name="T42" fmla="*/ 320 w 355"/>
                    <a:gd name="T43" fmla="*/ 184 h 277"/>
                    <a:gd name="T44" fmla="*/ 298 w 355"/>
                    <a:gd name="T45" fmla="*/ 183 h 277"/>
                    <a:gd name="T46" fmla="*/ 286 w 355"/>
                    <a:gd name="T47" fmla="*/ 180 h 277"/>
                    <a:gd name="T48" fmla="*/ 250 w 355"/>
                    <a:gd name="T49" fmla="*/ 179 h 277"/>
                    <a:gd name="T50" fmla="*/ 232 w 355"/>
                    <a:gd name="T51" fmla="*/ 176 h 277"/>
                    <a:gd name="T52" fmla="*/ 172 w 355"/>
                    <a:gd name="T53" fmla="*/ 164 h 277"/>
                    <a:gd name="T54" fmla="*/ 160 w 355"/>
                    <a:gd name="T55" fmla="*/ 147 h 277"/>
                    <a:gd name="T56" fmla="*/ 126 w 355"/>
                    <a:gd name="T57" fmla="*/ 136 h 277"/>
                    <a:gd name="T58" fmla="*/ 108 w 355"/>
                    <a:gd name="T59" fmla="*/ 126 h 277"/>
                    <a:gd name="T60" fmla="*/ 94 w 355"/>
                    <a:gd name="T61" fmla="*/ 107 h 277"/>
                    <a:gd name="T62" fmla="*/ 68 w 355"/>
                    <a:gd name="T63" fmla="*/ 73 h 277"/>
                    <a:gd name="T64" fmla="*/ 64 w 355"/>
                    <a:gd name="T65" fmla="*/ 69 h 277"/>
                    <a:gd name="T66" fmla="*/ 58 w 355"/>
                    <a:gd name="T67" fmla="*/ 67 h 277"/>
                    <a:gd name="T68" fmla="*/ 54 w 355"/>
                    <a:gd name="T69" fmla="*/ 59 h 277"/>
                    <a:gd name="T70" fmla="*/ 38 w 355"/>
                    <a:gd name="T71" fmla="*/ 40 h 277"/>
                    <a:gd name="T72" fmla="*/ 20 w 355"/>
                    <a:gd name="T73" fmla="*/ 27 h 277"/>
                    <a:gd name="T74" fmla="*/ 4 w 355"/>
                    <a:gd name="T75" fmla="*/ 15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44 h 206"/>
                    <a:gd name="T2" fmla="*/ 66 w 156"/>
                    <a:gd name="T3" fmla="*/ 38 h 206"/>
                    <a:gd name="T4" fmla="*/ 68 w 156"/>
                    <a:gd name="T5" fmla="*/ 34 h 206"/>
                    <a:gd name="T6" fmla="*/ 82 w 156"/>
                    <a:gd name="T7" fmla="*/ 29 h 206"/>
                    <a:gd name="T8" fmla="*/ 108 w 156"/>
                    <a:gd name="T9" fmla="*/ 15 h 206"/>
                    <a:gd name="T10" fmla="*/ 114 w 156"/>
                    <a:gd name="T11" fmla="*/ 2 h 206"/>
                    <a:gd name="T12" fmla="*/ 126 w 156"/>
                    <a:gd name="T13" fmla="*/ 0 h 206"/>
                    <a:gd name="T14" fmla="*/ 152 w 156"/>
                    <a:gd name="T15" fmla="*/ 19 h 206"/>
                    <a:gd name="T16" fmla="*/ 148 w 156"/>
                    <a:gd name="T17" fmla="*/ 29 h 206"/>
                    <a:gd name="T18" fmla="*/ 128 w 156"/>
                    <a:gd name="T19" fmla="*/ 42 h 206"/>
                    <a:gd name="T20" fmla="*/ 134 w 156"/>
                    <a:gd name="T21" fmla="*/ 62 h 206"/>
                    <a:gd name="T22" fmla="*/ 144 w 156"/>
                    <a:gd name="T23" fmla="*/ 72 h 206"/>
                    <a:gd name="T24" fmla="*/ 148 w 156"/>
                    <a:gd name="T25" fmla="*/ 84 h 206"/>
                    <a:gd name="T26" fmla="*/ 130 w 156"/>
                    <a:gd name="T27" fmla="*/ 84 h 206"/>
                    <a:gd name="T28" fmla="*/ 118 w 156"/>
                    <a:gd name="T29" fmla="*/ 96 h 206"/>
                    <a:gd name="T30" fmla="*/ 106 w 156"/>
                    <a:gd name="T31" fmla="*/ 102 h 206"/>
                    <a:gd name="T32" fmla="*/ 102 w 156"/>
                    <a:gd name="T33" fmla="*/ 131 h 206"/>
                    <a:gd name="T34" fmla="*/ 90 w 156"/>
                    <a:gd name="T35" fmla="*/ 133 h 206"/>
                    <a:gd name="T36" fmla="*/ 84 w 156"/>
                    <a:gd name="T37" fmla="*/ 135 h 206"/>
                    <a:gd name="T38" fmla="*/ 76 w 156"/>
                    <a:gd name="T39" fmla="*/ 133 h 206"/>
                    <a:gd name="T40" fmla="*/ 72 w 156"/>
                    <a:gd name="T41" fmla="*/ 125 h 206"/>
                    <a:gd name="T42" fmla="*/ 60 w 156"/>
                    <a:gd name="T43" fmla="*/ 122 h 206"/>
                    <a:gd name="T44" fmla="*/ 42 w 156"/>
                    <a:gd name="T45" fmla="*/ 127 h 206"/>
                    <a:gd name="T46" fmla="*/ 28 w 156"/>
                    <a:gd name="T47" fmla="*/ 122 h 206"/>
                    <a:gd name="T48" fmla="*/ 10 w 156"/>
                    <a:gd name="T49" fmla="*/ 97 h 206"/>
                    <a:gd name="T50" fmla="*/ 4 w 156"/>
                    <a:gd name="T51" fmla="*/ 85 h 206"/>
                    <a:gd name="T52" fmla="*/ 0 w 156"/>
                    <a:gd name="T53" fmla="*/ 78 h 206"/>
                    <a:gd name="T54" fmla="*/ 20 w 156"/>
                    <a:gd name="T55" fmla="*/ 63 h 206"/>
                    <a:gd name="T56" fmla="*/ 32 w 156"/>
                    <a:gd name="T57" fmla="*/ 68 h 206"/>
                    <a:gd name="T58" fmla="*/ 34 w 156"/>
                    <a:gd name="T59" fmla="*/ 53 h 206"/>
                    <a:gd name="T60" fmla="*/ 52 w 156"/>
                    <a:gd name="T61" fmla="*/ 46 h 206"/>
                    <a:gd name="T62" fmla="*/ 54 w 156"/>
                    <a:gd name="T63" fmla="*/ 4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3 h 38"/>
                    <a:gd name="T2" fmla="*/ 18 w 109"/>
                    <a:gd name="T3" fmla="*/ 7 h 38"/>
                    <a:gd name="T4" fmla="*/ 46 w 109"/>
                    <a:gd name="T5" fmla="*/ 14 h 38"/>
                    <a:gd name="T6" fmla="*/ 74 w 109"/>
                    <a:gd name="T7" fmla="*/ 10 h 38"/>
                    <a:gd name="T8" fmla="*/ 92 w 109"/>
                    <a:gd name="T9" fmla="*/ 0 h 38"/>
                    <a:gd name="T10" fmla="*/ 78 w 109"/>
                    <a:gd name="T11" fmla="*/ 19 h 38"/>
                    <a:gd name="T12" fmla="*/ 62 w 109"/>
                    <a:gd name="T13" fmla="*/ 27 h 38"/>
                    <a:gd name="T14" fmla="*/ 42 w 109"/>
                    <a:gd name="T15" fmla="*/ 23 h 38"/>
                    <a:gd name="T16" fmla="*/ 14 w 109"/>
                    <a:gd name="T17" fmla="*/ 21 h 38"/>
                    <a:gd name="T18" fmla="*/ 4 w 109"/>
                    <a:gd name="T19" fmla="*/ 2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2 h 104"/>
                    <a:gd name="T2" fmla="*/ 18 w 76"/>
                    <a:gd name="T3" fmla="*/ 0 h 104"/>
                    <a:gd name="T4" fmla="*/ 34 w 76"/>
                    <a:gd name="T5" fmla="*/ 12 h 104"/>
                    <a:gd name="T6" fmla="*/ 60 w 76"/>
                    <a:gd name="T7" fmla="*/ 2 h 104"/>
                    <a:gd name="T8" fmla="*/ 44 w 76"/>
                    <a:gd name="T9" fmla="*/ 22 h 104"/>
                    <a:gd name="T10" fmla="*/ 52 w 76"/>
                    <a:gd name="T11" fmla="*/ 32 h 104"/>
                    <a:gd name="T12" fmla="*/ 56 w 76"/>
                    <a:gd name="T13" fmla="*/ 39 h 104"/>
                    <a:gd name="T14" fmla="*/ 44 w 76"/>
                    <a:gd name="T15" fmla="*/ 48 h 104"/>
                    <a:gd name="T16" fmla="*/ 34 w 76"/>
                    <a:gd name="T17" fmla="*/ 39 h 104"/>
                    <a:gd name="T18" fmla="*/ 22 w 76"/>
                    <a:gd name="T19" fmla="*/ 32 h 104"/>
                    <a:gd name="T20" fmla="*/ 28 w 76"/>
                    <a:gd name="T21" fmla="*/ 44 h 104"/>
                    <a:gd name="T22" fmla="*/ 30 w 76"/>
                    <a:gd name="T23" fmla="*/ 48 h 104"/>
                    <a:gd name="T24" fmla="*/ 20 w 76"/>
                    <a:gd name="T25" fmla="*/ 68 h 104"/>
                    <a:gd name="T26" fmla="*/ 12 w 76"/>
                    <a:gd name="T27" fmla="*/ 66 h 104"/>
                    <a:gd name="T28" fmla="*/ 8 w 76"/>
                    <a:gd name="T29" fmla="*/ 59 h 104"/>
                    <a:gd name="T30" fmla="*/ 0 w 76"/>
                    <a:gd name="T31" fmla="*/ 36 h 104"/>
                    <a:gd name="T32" fmla="*/ 2 w 76"/>
                    <a:gd name="T33" fmla="*/ 19 h 104"/>
                    <a:gd name="T34" fmla="*/ 8 w 76"/>
                    <a:gd name="T35" fmla="*/ 1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18 h 61"/>
                    <a:gd name="T2" fmla="*/ 13 w 37"/>
                    <a:gd name="T3" fmla="*/ 0 h 61"/>
                    <a:gd name="T4" fmla="*/ 15 w 37"/>
                    <a:gd name="T5" fmla="*/ 18 h 61"/>
                    <a:gd name="T6" fmla="*/ 37 w 37"/>
                    <a:gd name="T7" fmla="*/ 25 h 61"/>
                    <a:gd name="T8" fmla="*/ 19 w 37"/>
                    <a:gd name="T9" fmla="*/ 28 h 61"/>
                    <a:gd name="T10" fmla="*/ 5 w 37"/>
                    <a:gd name="T11" fmla="*/ 38 h 61"/>
                    <a:gd name="T12" fmla="*/ 1 w 37"/>
                    <a:gd name="T13" fmla="*/ 22 h 61"/>
                    <a:gd name="T14" fmla="*/ 3 w 37"/>
                    <a:gd name="T15" fmla="*/ 1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7 w 49"/>
                    <a:gd name="T3" fmla="*/ 0 h 29"/>
                    <a:gd name="T4" fmla="*/ 45 w 49"/>
                    <a:gd name="T5" fmla="*/ 11 h 29"/>
                    <a:gd name="T6" fmla="*/ 33 w 49"/>
                    <a:gd name="T7" fmla="*/ 10 h 29"/>
                    <a:gd name="T8" fmla="*/ 3 w 49"/>
                    <a:gd name="T9" fmla="*/ 11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29 h 48"/>
                    <a:gd name="T2" fmla="*/ 15 w 61"/>
                    <a:gd name="T3" fmla="*/ 20 h 48"/>
                    <a:gd name="T4" fmla="*/ 3 w 61"/>
                    <a:gd name="T5" fmla="*/ 17 h 48"/>
                    <a:gd name="T6" fmla="*/ 13 w 61"/>
                    <a:gd name="T7" fmla="*/ 6 h 48"/>
                    <a:gd name="T8" fmla="*/ 25 w 61"/>
                    <a:gd name="T9" fmla="*/ 0 h 48"/>
                    <a:gd name="T10" fmla="*/ 49 w 61"/>
                    <a:gd name="T11" fmla="*/ 8 h 48"/>
                    <a:gd name="T12" fmla="*/ 53 w 61"/>
                    <a:gd name="T13" fmla="*/ 16 h 48"/>
                    <a:gd name="T14" fmla="*/ 61 w 61"/>
                    <a:gd name="T15" fmla="*/ 25 h 48"/>
                    <a:gd name="T16" fmla="*/ 41 w 61"/>
                    <a:gd name="T17" fmla="*/ 29 h 48"/>
                    <a:gd name="T18" fmla="*/ 23 w 61"/>
                    <a:gd name="T19" fmla="*/ 34 h 48"/>
                    <a:gd name="T20" fmla="*/ 21 w 61"/>
                    <a:gd name="T21" fmla="*/ 2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19 h 182"/>
                    <a:gd name="T2" fmla="*/ 36 w 286"/>
                    <a:gd name="T3" fmla="*/ 9 h 182"/>
                    <a:gd name="T4" fmla="*/ 26 w 286"/>
                    <a:gd name="T5" fmla="*/ 20 h 182"/>
                    <a:gd name="T6" fmla="*/ 0 w 286"/>
                    <a:gd name="T7" fmla="*/ 16 h 182"/>
                    <a:gd name="T8" fmla="*/ 10 w 286"/>
                    <a:gd name="T9" fmla="*/ 28 h 182"/>
                    <a:gd name="T10" fmla="*/ 16 w 286"/>
                    <a:gd name="T11" fmla="*/ 42 h 182"/>
                    <a:gd name="T12" fmla="*/ 24 w 286"/>
                    <a:gd name="T13" fmla="*/ 32 h 182"/>
                    <a:gd name="T14" fmla="*/ 30 w 286"/>
                    <a:gd name="T15" fmla="*/ 29 h 182"/>
                    <a:gd name="T16" fmla="*/ 48 w 286"/>
                    <a:gd name="T17" fmla="*/ 38 h 182"/>
                    <a:gd name="T18" fmla="*/ 70 w 286"/>
                    <a:gd name="T19" fmla="*/ 42 h 182"/>
                    <a:gd name="T20" fmla="*/ 88 w 286"/>
                    <a:gd name="T21" fmla="*/ 48 h 182"/>
                    <a:gd name="T22" fmla="*/ 106 w 286"/>
                    <a:gd name="T23" fmla="*/ 69 h 182"/>
                    <a:gd name="T24" fmla="*/ 104 w 286"/>
                    <a:gd name="T25" fmla="*/ 82 h 182"/>
                    <a:gd name="T26" fmla="*/ 98 w 286"/>
                    <a:gd name="T27" fmla="*/ 90 h 182"/>
                    <a:gd name="T28" fmla="*/ 122 w 286"/>
                    <a:gd name="T29" fmla="*/ 86 h 182"/>
                    <a:gd name="T30" fmla="*/ 140 w 286"/>
                    <a:gd name="T31" fmla="*/ 94 h 182"/>
                    <a:gd name="T32" fmla="*/ 168 w 286"/>
                    <a:gd name="T33" fmla="*/ 99 h 182"/>
                    <a:gd name="T34" fmla="*/ 174 w 286"/>
                    <a:gd name="T35" fmla="*/ 98 h 182"/>
                    <a:gd name="T36" fmla="*/ 168 w 286"/>
                    <a:gd name="T37" fmla="*/ 90 h 182"/>
                    <a:gd name="T38" fmla="*/ 178 w 286"/>
                    <a:gd name="T39" fmla="*/ 91 h 182"/>
                    <a:gd name="T40" fmla="*/ 186 w 286"/>
                    <a:gd name="T41" fmla="*/ 79 h 182"/>
                    <a:gd name="T42" fmla="*/ 202 w 286"/>
                    <a:gd name="T43" fmla="*/ 82 h 182"/>
                    <a:gd name="T44" fmla="*/ 214 w 286"/>
                    <a:gd name="T45" fmla="*/ 87 h 182"/>
                    <a:gd name="T46" fmla="*/ 244 w 286"/>
                    <a:gd name="T47" fmla="*/ 113 h 182"/>
                    <a:gd name="T48" fmla="*/ 262 w 286"/>
                    <a:gd name="T49" fmla="*/ 120 h 182"/>
                    <a:gd name="T50" fmla="*/ 284 w 286"/>
                    <a:gd name="T51" fmla="*/ 114 h 182"/>
                    <a:gd name="T52" fmla="*/ 268 w 286"/>
                    <a:gd name="T53" fmla="*/ 107 h 182"/>
                    <a:gd name="T54" fmla="*/ 256 w 286"/>
                    <a:gd name="T55" fmla="*/ 93 h 182"/>
                    <a:gd name="T56" fmla="*/ 250 w 286"/>
                    <a:gd name="T57" fmla="*/ 88 h 182"/>
                    <a:gd name="T58" fmla="*/ 248 w 286"/>
                    <a:gd name="T59" fmla="*/ 82 h 182"/>
                    <a:gd name="T60" fmla="*/ 236 w 286"/>
                    <a:gd name="T61" fmla="*/ 78 h 182"/>
                    <a:gd name="T62" fmla="*/ 240 w 286"/>
                    <a:gd name="T63" fmla="*/ 65 h 182"/>
                    <a:gd name="T64" fmla="*/ 220 w 286"/>
                    <a:gd name="T65" fmla="*/ 57 h 182"/>
                    <a:gd name="T66" fmla="*/ 210 w 286"/>
                    <a:gd name="T67" fmla="*/ 47 h 182"/>
                    <a:gd name="T68" fmla="*/ 190 w 286"/>
                    <a:gd name="T69" fmla="*/ 36 h 182"/>
                    <a:gd name="T70" fmla="*/ 168 w 286"/>
                    <a:gd name="T71" fmla="*/ 25 h 182"/>
                    <a:gd name="T72" fmla="*/ 156 w 286"/>
                    <a:gd name="T73" fmla="*/ 23 h 182"/>
                    <a:gd name="T74" fmla="*/ 120 w 286"/>
                    <a:gd name="T75" fmla="*/ 11 h 182"/>
                    <a:gd name="T76" fmla="*/ 102 w 286"/>
                    <a:gd name="T77" fmla="*/ 2 h 182"/>
                    <a:gd name="T78" fmla="*/ 96 w 286"/>
                    <a:gd name="T79" fmla="*/ 0 h 182"/>
                    <a:gd name="T80" fmla="*/ 70 w 286"/>
                    <a:gd name="T81" fmla="*/ 7 h 182"/>
                    <a:gd name="T82" fmla="*/ 56 w 286"/>
                    <a:gd name="T83" fmla="*/ 21 h 182"/>
                    <a:gd name="T84" fmla="*/ 46 w 286"/>
                    <a:gd name="T85" fmla="*/ 1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39 h 78"/>
                    <a:gd name="T2" fmla="*/ 27 w 78"/>
                    <a:gd name="T3" fmla="*/ 40 h 78"/>
                    <a:gd name="T4" fmla="*/ 45 w 78"/>
                    <a:gd name="T5" fmla="*/ 32 h 78"/>
                    <a:gd name="T6" fmla="*/ 57 w 78"/>
                    <a:gd name="T7" fmla="*/ 21 h 78"/>
                    <a:gd name="T8" fmla="*/ 43 w 78"/>
                    <a:gd name="T9" fmla="*/ 9 h 78"/>
                    <a:gd name="T10" fmla="*/ 43 w 78"/>
                    <a:gd name="T11" fmla="*/ 2 h 78"/>
                    <a:gd name="T12" fmla="*/ 71 w 78"/>
                    <a:gd name="T13" fmla="*/ 17 h 78"/>
                    <a:gd name="T14" fmla="*/ 67 w 78"/>
                    <a:gd name="T15" fmla="*/ 36 h 78"/>
                    <a:gd name="T16" fmla="*/ 33 w 78"/>
                    <a:gd name="T17" fmla="*/ 53 h 78"/>
                    <a:gd name="T18" fmla="*/ 9 w 78"/>
                    <a:gd name="T19" fmla="*/ 44 h 78"/>
                    <a:gd name="T20" fmla="*/ 3 w 78"/>
                    <a:gd name="T21" fmla="*/ 42 h 78"/>
                    <a:gd name="T22" fmla="*/ 1 w 78"/>
                    <a:gd name="T23" fmla="*/ 3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2 h 18"/>
                    <a:gd name="T2" fmla="*/ 3 w 17"/>
                    <a:gd name="T3" fmla="*/ 9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0 h 22"/>
                    <a:gd name="T2" fmla="*/ 14 w 26"/>
                    <a:gd name="T3" fmla="*/ 0 h 22"/>
                    <a:gd name="T4" fmla="*/ 14 w 26"/>
                    <a:gd name="T5" fmla="*/ 16 h 22"/>
                    <a:gd name="T6" fmla="*/ 8 w 26"/>
                    <a:gd name="T7" fmla="*/ 1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8 h 15"/>
                    <a:gd name="T2" fmla="*/ 15 w 20"/>
                    <a:gd name="T3" fmla="*/ 2 h 15"/>
                    <a:gd name="T4" fmla="*/ 9 w 20"/>
                    <a:gd name="T5" fmla="*/ 8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8 h 15"/>
                    <a:gd name="T2" fmla="*/ 13 w 20"/>
                    <a:gd name="T3" fmla="*/ 2 h 15"/>
                    <a:gd name="T4" fmla="*/ 13 w 20"/>
                    <a:gd name="T5" fmla="*/ 9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34 h 80"/>
                    <a:gd name="T2" fmla="*/ 14 w 80"/>
                    <a:gd name="T3" fmla="*/ 17 h 80"/>
                    <a:gd name="T4" fmla="*/ 26 w 80"/>
                    <a:gd name="T5" fmla="*/ 14 h 80"/>
                    <a:gd name="T6" fmla="*/ 48 w 80"/>
                    <a:gd name="T7" fmla="*/ 12 h 80"/>
                    <a:gd name="T8" fmla="*/ 58 w 80"/>
                    <a:gd name="T9" fmla="*/ 0 h 80"/>
                    <a:gd name="T10" fmla="*/ 80 w 80"/>
                    <a:gd name="T11" fmla="*/ 27 h 80"/>
                    <a:gd name="T12" fmla="*/ 70 w 80"/>
                    <a:gd name="T13" fmla="*/ 38 h 80"/>
                    <a:gd name="T14" fmla="*/ 54 w 80"/>
                    <a:gd name="T15" fmla="*/ 42 h 80"/>
                    <a:gd name="T16" fmla="*/ 48 w 80"/>
                    <a:gd name="T17" fmla="*/ 54 h 80"/>
                    <a:gd name="T18" fmla="*/ 32 w 80"/>
                    <a:gd name="T19" fmla="*/ 46 h 80"/>
                    <a:gd name="T20" fmla="*/ 38 w 80"/>
                    <a:gd name="T21" fmla="*/ 35 h 80"/>
                    <a:gd name="T22" fmla="*/ 30 w 80"/>
                    <a:gd name="T23" fmla="*/ 19 h 80"/>
                    <a:gd name="T24" fmla="*/ 20 w 80"/>
                    <a:gd name="T25" fmla="*/ 33 h 80"/>
                    <a:gd name="T26" fmla="*/ 8 w 80"/>
                    <a:gd name="T27" fmla="*/ 38 h 80"/>
                    <a:gd name="T28" fmla="*/ 0 w 80"/>
                    <a:gd name="T29" fmla="*/ 34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64 h 174"/>
                    <a:gd name="T2" fmla="*/ 26 w 94"/>
                    <a:gd name="T3" fmla="*/ 85 h 174"/>
                    <a:gd name="T4" fmla="*/ 32 w 94"/>
                    <a:gd name="T5" fmla="*/ 72 h 174"/>
                    <a:gd name="T6" fmla="*/ 52 w 94"/>
                    <a:gd name="T7" fmla="*/ 67 h 174"/>
                    <a:gd name="T8" fmla="*/ 46 w 94"/>
                    <a:gd name="T9" fmla="*/ 82 h 174"/>
                    <a:gd name="T10" fmla="*/ 66 w 94"/>
                    <a:gd name="T11" fmla="*/ 84 h 174"/>
                    <a:gd name="T12" fmla="*/ 76 w 94"/>
                    <a:gd name="T13" fmla="*/ 95 h 174"/>
                    <a:gd name="T14" fmla="*/ 58 w 94"/>
                    <a:gd name="T15" fmla="*/ 99 h 174"/>
                    <a:gd name="T16" fmla="*/ 74 w 94"/>
                    <a:gd name="T17" fmla="*/ 116 h 174"/>
                    <a:gd name="T18" fmla="*/ 84 w 94"/>
                    <a:gd name="T19" fmla="*/ 103 h 174"/>
                    <a:gd name="T20" fmla="*/ 82 w 94"/>
                    <a:gd name="T21" fmla="*/ 74 h 174"/>
                    <a:gd name="T22" fmla="*/ 60 w 94"/>
                    <a:gd name="T23" fmla="*/ 71 h 174"/>
                    <a:gd name="T24" fmla="*/ 50 w 94"/>
                    <a:gd name="T25" fmla="*/ 55 h 174"/>
                    <a:gd name="T26" fmla="*/ 34 w 94"/>
                    <a:gd name="T27" fmla="*/ 55 h 174"/>
                    <a:gd name="T28" fmla="*/ 30 w 94"/>
                    <a:gd name="T29" fmla="*/ 47 h 174"/>
                    <a:gd name="T30" fmla="*/ 42 w 94"/>
                    <a:gd name="T31" fmla="*/ 28 h 174"/>
                    <a:gd name="T32" fmla="*/ 30 w 94"/>
                    <a:gd name="T33" fmla="*/ 0 h 174"/>
                    <a:gd name="T34" fmla="*/ 18 w 94"/>
                    <a:gd name="T35" fmla="*/ 15 h 174"/>
                    <a:gd name="T36" fmla="*/ 4 w 94"/>
                    <a:gd name="T37" fmla="*/ 31 h 174"/>
                    <a:gd name="T38" fmla="*/ 14 w 94"/>
                    <a:gd name="T39" fmla="*/ 51 h 174"/>
                    <a:gd name="T40" fmla="*/ 14 w 94"/>
                    <a:gd name="T41" fmla="*/ 6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16 h 50"/>
                    <a:gd name="T2" fmla="*/ 12 w 32"/>
                    <a:gd name="T3" fmla="*/ 0 h 50"/>
                    <a:gd name="T4" fmla="*/ 20 w 32"/>
                    <a:gd name="T5" fmla="*/ 11 h 50"/>
                    <a:gd name="T6" fmla="*/ 22 w 32"/>
                    <a:gd name="T7" fmla="*/ 16 h 50"/>
                    <a:gd name="T8" fmla="*/ 28 w 32"/>
                    <a:gd name="T9" fmla="*/ 17 h 50"/>
                    <a:gd name="T10" fmla="*/ 32 w 32"/>
                    <a:gd name="T11" fmla="*/ 25 h 50"/>
                    <a:gd name="T12" fmla="*/ 18 w 32"/>
                    <a:gd name="T13" fmla="*/ 34 h 50"/>
                    <a:gd name="T14" fmla="*/ 6 w 32"/>
                    <a:gd name="T15" fmla="*/ 16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0 h 50"/>
                    <a:gd name="T2" fmla="*/ 24 w 43"/>
                    <a:gd name="T3" fmla="*/ 13 h 50"/>
                    <a:gd name="T4" fmla="*/ 40 w 43"/>
                    <a:gd name="T5" fmla="*/ 0 h 50"/>
                    <a:gd name="T6" fmla="*/ 26 w 43"/>
                    <a:gd name="T7" fmla="*/ 19 h 50"/>
                    <a:gd name="T8" fmla="*/ 2 w 43"/>
                    <a:gd name="T9" fmla="*/ 34 h 50"/>
                    <a:gd name="T10" fmla="*/ 0 w 43"/>
                    <a:gd name="T11" fmla="*/ 3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46 w 471"/>
                    <a:gd name="T1" fmla="*/ 680 h 281"/>
                    <a:gd name="T2" fmla="*/ 54 w 471"/>
                    <a:gd name="T3" fmla="*/ 608 h 281"/>
                    <a:gd name="T4" fmla="*/ 49 w 471"/>
                    <a:gd name="T5" fmla="*/ 595 h 281"/>
                    <a:gd name="T6" fmla="*/ 36 w 471"/>
                    <a:gd name="T7" fmla="*/ 530 h 281"/>
                    <a:gd name="T8" fmla="*/ 9 w 471"/>
                    <a:gd name="T9" fmla="*/ 522 h 281"/>
                    <a:gd name="T10" fmla="*/ 0 w 471"/>
                    <a:gd name="T11" fmla="*/ 464 h 281"/>
                    <a:gd name="T12" fmla="*/ 27 w 471"/>
                    <a:gd name="T13" fmla="*/ 438 h 281"/>
                    <a:gd name="T14" fmla="*/ 13 w 471"/>
                    <a:gd name="T15" fmla="*/ 401 h 281"/>
                    <a:gd name="T16" fmla="*/ 4 w 471"/>
                    <a:gd name="T17" fmla="*/ 388 h 281"/>
                    <a:gd name="T18" fmla="*/ 63 w 471"/>
                    <a:gd name="T19" fmla="*/ 291 h 281"/>
                    <a:gd name="T20" fmla="*/ 97 w 471"/>
                    <a:gd name="T21" fmla="*/ 234 h 281"/>
                    <a:gd name="T22" fmla="*/ 94 w 471"/>
                    <a:gd name="T23" fmla="*/ 170 h 281"/>
                    <a:gd name="T24" fmla="*/ 54 w 471"/>
                    <a:gd name="T25" fmla="*/ 104 h 281"/>
                    <a:gd name="T26" fmla="*/ 45 w 471"/>
                    <a:gd name="T27" fmla="*/ 78 h 281"/>
                    <a:gd name="T28" fmla="*/ 58 w 471"/>
                    <a:gd name="T29" fmla="*/ 87 h 281"/>
                    <a:gd name="T30" fmla="*/ 106 w 471"/>
                    <a:gd name="T31" fmla="*/ 86 h 281"/>
                    <a:gd name="T32" fmla="*/ 141 w 471"/>
                    <a:gd name="T33" fmla="*/ 26 h 281"/>
                    <a:gd name="T34" fmla="*/ 182 w 471"/>
                    <a:gd name="T35" fmla="*/ 0 h 281"/>
                    <a:gd name="T36" fmla="*/ 195 w 471"/>
                    <a:gd name="T37" fmla="*/ 5 h 281"/>
                    <a:gd name="T38" fmla="*/ 204 w 471"/>
                    <a:gd name="T39" fmla="*/ 22 h 281"/>
                    <a:gd name="T40" fmla="*/ 217 w 471"/>
                    <a:gd name="T41" fmla="*/ 12 h 281"/>
                    <a:gd name="T42" fmla="*/ 244 w 471"/>
                    <a:gd name="T43" fmla="*/ 19 h 281"/>
                    <a:gd name="T44" fmla="*/ 257 w 471"/>
                    <a:gd name="T45" fmla="*/ 22 h 281"/>
                    <a:gd name="T46" fmla="*/ 313 w 471"/>
                    <a:gd name="T47" fmla="*/ 34 h 281"/>
                    <a:gd name="T48" fmla="*/ 344 w 471"/>
                    <a:gd name="T49" fmla="*/ 58 h 281"/>
                    <a:gd name="T50" fmla="*/ 371 w 471"/>
                    <a:gd name="T51" fmla="*/ 41 h 281"/>
                    <a:gd name="T52" fmla="*/ 382 w 471"/>
                    <a:gd name="T53" fmla="*/ 34 h 281"/>
                    <a:gd name="T54" fmla="*/ 432 w 471"/>
                    <a:gd name="T55" fmla="*/ 34 h 281"/>
                    <a:gd name="T56" fmla="*/ 467 w 471"/>
                    <a:gd name="T57" fmla="*/ 78 h 281"/>
                    <a:gd name="T58" fmla="*/ 512 w 471"/>
                    <a:gd name="T59" fmla="*/ 143 h 281"/>
                    <a:gd name="T60" fmla="*/ 543 w 471"/>
                    <a:gd name="T61" fmla="*/ 170 h 281"/>
                    <a:gd name="T62" fmla="*/ 569 w 471"/>
                    <a:gd name="T63" fmla="*/ 165 h 281"/>
                    <a:gd name="T64" fmla="*/ 598 w 471"/>
                    <a:gd name="T65" fmla="*/ 157 h 281"/>
                    <a:gd name="T66" fmla="*/ 643 w 471"/>
                    <a:gd name="T67" fmla="*/ 173 h 281"/>
                    <a:gd name="T68" fmla="*/ 664 w 471"/>
                    <a:gd name="T69" fmla="*/ 196 h 281"/>
                    <a:gd name="T70" fmla="*/ 682 w 471"/>
                    <a:gd name="T71" fmla="*/ 218 h 281"/>
                    <a:gd name="T72" fmla="*/ 704 w 471"/>
                    <a:gd name="T73" fmla="*/ 270 h 281"/>
                    <a:gd name="T74" fmla="*/ 713 w 471"/>
                    <a:gd name="T75" fmla="*/ 291 h 281"/>
                    <a:gd name="T76" fmla="*/ 717 w 471"/>
                    <a:gd name="T77" fmla="*/ 304 h 281"/>
                    <a:gd name="T78" fmla="*/ 686 w 471"/>
                    <a:gd name="T79" fmla="*/ 344 h 281"/>
                    <a:gd name="T80" fmla="*/ 713 w 471"/>
                    <a:gd name="T81" fmla="*/ 343 h 281"/>
                    <a:gd name="T82" fmla="*/ 758 w 471"/>
                    <a:gd name="T83" fmla="*/ 377 h 281"/>
                    <a:gd name="T84" fmla="*/ 807 w 471"/>
                    <a:gd name="T85" fmla="*/ 382 h 281"/>
                    <a:gd name="T86" fmla="*/ 842 w 471"/>
                    <a:gd name="T87" fmla="*/ 408 h 281"/>
                    <a:gd name="T88" fmla="*/ 847 w 471"/>
                    <a:gd name="T89" fmla="*/ 418 h 281"/>
                    <a:gd name="T90" fmla="*/ 847 w 471"/>
                    <a:gd name="T91" fmla="*/ 427 h 281"/>
                    <a:gd name="T92" fmla="*/ 872 w 471"/>
                    <a:gd name="T93" fmla="*/ 418 h 281"/>
                    <a:gd name="T94" fmla="*/ 886 w 471"/>
                    <a:gd name="T95" fmla="*/ 416 h 281"/>
                    <a:gd name="T96" fmla="*/ 972 w 471"/>
                    <a:gd name="T97" fmla="*/ 449 h 281"/>
                    <a:gd name="T98" fmla="*/ 990 w 471"/>
                    <a:gd name="T99" fmla="*/ 483 h 281"/>
                    <a:gd name="T100" fmla="*/ 1030 w 471"/>
                    <a:gd name="T101" fmla="*/ 488 h 281"/>
                    <a:gd name="T102" fmla="*/ 1043 w 471"/>
                    <a:gd name="T103" fmla="*/ 522 h 281"/>
                    <a:gd name="T104" fmla="*/ 999 w 471"/>
                    <a:gd name="T105" fmla="*/ 627 h 281"/>
                    <a:gd name="T106" fmla="*/ 963 w 471"/>
                    <a:gd name="T107" fmla="*/ 68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4 h 844"/>
                    <a:gd name="T2" fmla="*/ 502 w 984"/>
                    <a:gd name="T3" fmla="*/ 23 h 844"/>
                    <a:gd name="T4" fmla="*/ 550 w 984"/>
                    <a:gd name="T5" fmla="*/ 25 h 844"/>
                    <a:gd name="T6" fmla="*/ 578 w 984"/>
                    <a:gd name="T7" fmla="*/ 88 h 844"/>
                    <a:gd name="T8" fmla="*/ 586 w 984"/>
                    <a:gd name="T9" fmla="*/ 61 h 844"/>
                    <a:gd name="T10" fmla="*/ 606 w 984"/>
                    <a:gd name="T11" fmla="*/ 47 h 844"/>
                    <a:gd name="T12" fmla="*/ 642 w 984"/>
                    <a:gd name="T13" fmla="*/ 84 h 844"/>
                    <a:gd name="T14" fmla="*/ 682 w 984"/>
                    <a:gd name="T15" fmla="*/ 66 h 844"/>
                    <a:gd name="T16" fmla="*/ 706 w 984"/>
                    <a:gd name="T17" fmla="*/ 58 h 844"/>
                    <a:gd name="T18" fmla="*/ 762 w 984"/>
                    <a:gd name="T19" fmla="*/ 2 h 844"/>
                    <a:gd name="T20" fmla="*/ 798 w 984"/>
                    <a:gd name="T21" fmla="*/ 47 h 844"/>
                    <a:gd name="T22" fmla="*/ 798 w 984"/>
                    <a:gd name="T23" fmla="*/ 88 h 844"/>
                    <a:gd name="T24" fmla="*/ 790 w 984"/>
                    <a:gd name="T25" fmla="*/ 107 h 844"/>
                    <a:gd name="T26" fmla="*/ 766 w 984"/>
                    <a:gd name="T27" fmla="*/ 109 h 844"/>
                    <a:gd name="T28" fmla="*/ 762 w 984"/>
                    <a:gd name="T29" fmla="*/ 125 h 844"/>
                    <a:gd name="T30" fmla="*/ 802 w 984"/>
                    <a:gd name="T31" fmla="*/ 152 h 844"/>
                    <a:gd name="T32" fmla="*/ 786 w 984"/>
                    <a:gd name="T33" fmla="*/ 216 h 844"/>
                    <a:gd name="T34" fmla="*/ 830 w 984"/>
                    <a:gd name="T35" fmla="*/ 278 h 844"/>
                    <a:gd name="T36" fmla="*/ 854 w 984"/>
                    <a:gd name="T37" fmla="*/ 303 h 844"/>
                    <a:gd name="T38" fmla="*/ 830 w 984"/>
                    <a:gd name="T39" fmla="*/ 303 h 844"/>
                    <a:gd name="T40" fmla="*/ 746 w 984"/>
                    <a:gd name="T41" fmla="*/ 254 h 844"/>
                    <a:gd name="T42" fmla="*/ 678 w 984"/>
                    <a:gd name="T43" fmla="*/ 271 h 844"/>
                    <a:gd name="T44" fmla="*/ 590 w 984"/>
                    <a:gd name="T45" fmla="*/ 297 h 844"/>
                    <a:gd name="T46" fmla="*/ 642 w 984"/>
                    <a:gd name="T47" fmla="*/ 389 h 844"/>
                    <a:gd name="T48" fmla="*/ 710 w 984"/>
                    <a:gd name="T49" fmla="*/ 410 h 844"/>
                    <a:gd name="T50" fmla="*/ 738 w 984"/>
                    <a:gd name="T51" fmla="*/ 370 h 844"/>
                    <a:gd name="T52" fmla="*/ 774 w 984"/>
                    <a:gd name="T53" fmla="*/ 383 h 844"/>
                    <a:gd name="T54" fmla="*/ 766 w 984"/>
                    <a:gd name="T55" fmla="*/ 424 h 844"/>
                    <a:gd name="T56" fmla="*/ 802 w 984"/>
                    <a:gd name="T57" fmla="*/ 450 h 844"/>
                    <a:gd name="T58" fmla="*/ 838 w 984"/>
                    <a:gd name="T59" fmla="*/ 442 h 844"/>
                    <a:gd name="T60" fmla="*/ 922 w 984"/>
                    <a:gd name="T61" fmla="*/ 542 h 844"/>
                    <a:gd name="T62" fmla="*/ 942 w 984"/>
                    <a:gd name="T63" fmla="*/ 555 h 844"/>
                    <a:gd name="T64" fmla="*/ 874 w 984"/>
                    <a:gd name="T65" fmla="*/ 544 h 844"/>
                    <a:gd name="T66" fmla="*/ 830 w 984"/>
                    <a:gd name="T67" fmla="*/ 509 h 844"/>
                    <a:gd name="T68" fmla="*/ 778 w 984"/>
                    <a:gd name="T69" fmla="*/ 477 h 844"/>
                    <a:gd name="T70" fmla="*/ 702 w 984"/>
                    <a:gd name="T71" fmla="*/ 445 h 844"/>
                    <a:gd name="T72" fmla="*/ 614 w 984"/>
                    <a:gd name="T73" fmla="*/ 435 h 844"/>
                    <a:gd name="T74" fmla="*/ 506 w 984"/>
                    <a:gd name="T75" fmla="*/ 399 h 844"/>
                    <a:gd name="T76" fmla="*/ 462 w 984"/>
                    <a:gd name="T77" fmla="*/ 340 h 844"/>
                    <a:gd name="T78" fmla="*/ 430 w 984"/>
                    <a:gd name="T79" fmla="*/ 311 h 844"/>
                    <a:gd name="T80" fmla="*/ 382 w 984"/>
                    <a:gd name="T81" fmla="*/ 289 h 844"/>
                    <a:gd name="T82" fmla="*/ 342 w 984"/>
                    <a:gd name="T83" fmla="*/ 248 h 844"/>
                    <a:gd name="T84" fmla="*/ 354 w 984"/>
                    <a:gd name="T85" fmla="*/ 278 h 844"/>
                    <a:gd name="T86" fmla="*/ 418 w 984"/>
                    <a:gd name="T87" fmla="*/ 332 h 844"/>
                    <a:gd name="T88" fmla="*/ 422 w 984"/>
                    <a:gd name="T89" fmla="*/ 353 h 844"/>
                    <a:gd name="T90" fmla="*/ 394 w 984"/>
                    <a:gd name="T91" fmla="*/ 335 h 844"/>
                    <a:gd name="T92" fmla="*/ 354 w 984"/>
                    <a:gd name="T93" fmla="*/ 313 h 844"/>
                    <a:gd name="T94" fmla="*/ 314 w 984"/>
                    <a:gd name="T95" fmla="*/ 271 h 844"/>
                    <a:gd name="T96" fmla="*/ 266 w 984"/>
                    <a:gd name="T97" fmla="*/ 233 h 844"/>
                    <a:gd name="T98" fmla="*/ 210 w 984"/>
                    <a:gd name="T99" fmla="*/ 211 h 844"/>
                    <a:gd name="T100" fmla="*/ 154 w 984"/>
                    <a:gd name="T101" fmla="*/ 160 h 844"/>
                    <a:gd name="T102" fmla="*/ 66 w 984"/>
                    <a:gd name="T103" fmla="*/ 44 h 844"/>
                    <a:gd name="T104" fmla="*/ 34 w 984"/>
                    <a:gd name="T105" fmla="*/ 25 h 844"/>
                    <a:gd name="T106" fmla="*/ 46 w 984"/>
                    <a:gd name="T107" fmla="*/ 15 h 844"/>
                    <a:gd name="T108" fmla="*/ 102 w 984"/>
                    <a:gd name="T109" fmla="*/ 4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19 h 48"/>
                    <a:gd name="T2" fmla="*/ 10 w 36"/>
                    <a:gd name="T3" fmla="*/ 32 h 48"/>
                    <a:gd name="T4" fmla="*/ 6 w 36"/>
                    <a:gd name="T5" fmla="*/ 1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3 h 37"/>
                    <a:gd name="T2" fmla="*/ 14 w 36"/>
                    <a:gd name="T3" fmla="*/ 1 h 37"/>
                    <a:gd name="T4" fmla="*/ 40 w 36"/>
                    <a:gd name="T5" fmla="*/ 10 h 37"/>
                    <a:gd name="T6" fmla="*/ 8 w 36"/>
                    <a:gd name="T7" fmla="*/ 10 h 37"/>
                    <a:gd name="T8" fmla="*/ 0 w 36"/>
                    <a:gd name="T9" fmla="*/ 3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35 h 96"/>
                    <a:gd name="T2" fmla="*/ 28 w 170"/>
                    <a:gd name="T3" fmla="*/ 18 h 96"/>
                    <a:gd name="T4" fmla="*/ 56 w 170"/>
                    <a:gd name="T5" fmla="*/ 15 h 96"/>
                    <a:gd name="T6" fmla="*/ 80 w 170"/>
                    <a:gd name="T7" fmla="*/ 7 h 96"/>
                    <a:gd name="T8" fmla="*/ 64 w 170"/>
                    <a:gd name="T9" fmla="*/ 18 h 96"/>
                    <a:gd name="T10" fmla="*/ 126 w 170"/>
                    <a:gd name="T11" fmla="*/ 35 h 96"/>
                    <a:gd name="T12" fmla="*/ 162 w 170"/>
                    <a:gd name="T13" fmla="*/ 46 h 96"/>
                    <a:gd name="T14" fmla="*/ 118 w 170"/>
                    <a:gd name="T15" fmla="*/ 55 h 96"/>
                    <a:gd name="T16" fmla="*/ 90 w 170"/>
                    <a:gd name="T17" fmla="*/ 41 h 96"/>
                    <a:gd name="T18" fmla="*/ 76 w 170"/>
                    <a:gd name="T19" fmla="*/ 38 h 96"/>
                    <a:gd name="T20" fmla="*/ 24 w 170"/>
                    <a:gd name="T21" fmla="*/ 30 h 96"/>
                    <a:gd name="T22" fmla="*/ 0 w 170"/>
                    <a:gd name="T23" fmla="*/ 35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17 h 44"/>
                    <a:gd name="T6" fmla="*/ 112 w 138"/>
                    <a:gd name="T7" fmla="*/ 14 h 44"/>
                    <a:gd name="T8" fmla="*/ 108 w 138"/>
                    <a:gd name="T9" fmla="*/ 31 h 44"/>
                    <a:gd name="T10" fmla="*/ 64 w 138"/>
                    <a:gd name="T11" fmla="*/ 29 h 44"/>
                    <a:gd name="T12" fmla="*/ 0 w 138"/>
                    <a:gd name="T13" fmla="*/ 25 h 44"/>
                    <a:gd name="T14" fmla="*/ 28 w 138"/>
                    <a:gd name="T15" fmla="*/ 14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16 h 42"/>
                    <a:gd name="T2" fmla="*/ 35 w 57"/>
                    <a:gd name="T3" fmla="*/ 9 h 42"/>
                    <a:gd name="T4" fmla="*/ 17 w 57"/>
                    <a:gd name="T5" fmla="*/ 16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7 w 39"/>
                    <a:gd name="T1" fmla="*/ 23 h 52"/>
                    <a:gd name="T2" fmla="*/ 17 w 39"/>
                    <a:gd name="T3" fmla="*/ 0 h 52"/>
                    <a:gd name="T4" fmla="*/ 17 w 39"/>
                    <a:gd name="T5" fmla="*/ 2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6 h 80"/>
                    <a:gd name="T2" fmla="*/ 20 w 44"/>
                    <a:gd name="T3" fmla="*/ 22 h 80"/>
                    <a:gd name="T4" fmla="*/ 26 w 44"/>
                    <a:gd name="T5" fmla="*/ 33 h 80"/>
                    <a:gd name="T6" fmla="*/ 38 w 44"/>
                    <a:gd name="T7" fmla="*/ 36 h 80"/>
                    <a:gd name="T8" fmla="*/ 26 w 44"/>
                    <a:gd name="T9" fmla="*/ 50 h 80"/>
                    <a:gd name="T10" fmla="*/ 0 w 44"/>
                    <a:gd name="T11" fmla="*/ 14 h 80"/>
                    <a:gd name="T12" fmla="*/ 4 w 44"/>
                    <a:gd name="T13" fmla="*/ 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486 w 323"/>
                    <a:gd name="T1" fmla="*/ 3 h 64"/>
                    <a:gd name="T2" fmla="*/ 510 w 323"/>
                    <a:gd name="T3" fmla="*/ 20 h 64"/>
                    <a:gd name="T4" fmla="*/ 519 w 323"/>
                    <a:gd name="T5" fmla="*/ 0 h 64"/>
                    <a:gd name="T6" fmla="*/ 586 w 323"/>
                    <a:gd name="T7" fmla="*/ 0 h 64"/>
                    <a:gd name="T8" fmla="*/ 635 w 323"/>
                    <a:gd name="T9" fmla="*/ 42 h 64"/>
                    <a:gd name="T10" fmla="*/ 704 w 323"/>
                    <a:gd name="T11" fmla="*/ 25 h 64"/>
                    <a:gd name="T12" fmla="*/ 694 w 323"/>
                    <a:gd name="T13" fmla="*/ 70 h 64"/>
                    <a:gd name="T14" fmla="*/ 658 w 323"/>
                    <a:gd name="T15" fmla="*/ 113 h 64"/>
                    <a:gd name="T16" fmla="*/ 651 w 323"/>
                    <a:gd name="T17" fmla="*/ 70 h 64"/>
                    <a:gd name="T18" fmla="*/ 635 w 323"/>
                    <a:gd name="T19" fmla="*/ 75 h 64"/>
                    <a:gd name="T20" fmla="*/ 617 w 323"/>
                    <a:gd name="T21" fmla="*/ 70 h 64"/>
                    <a:gd name="T22" fmla="*/ 581 w 323"/>
                    <a:gd name="T23" fmla="*/ 52 h 64"/>
                    <a:gd name="T24" fmla="*/ 504 w 323"/>
                    <a:gd name="T25" fmla="*/ 92 h 64"/>
                    <a:gd name="T26" fmla="*/ 444 w 323"/>
                    <a:gd name="T27" fmla="*/ 108 h 64"/>
                    <a:gd name="T28" fmla="*/ 468 w 323"/>
                    <a:gd name="T29" fmla="*/ 139 h 64"/>
                    <a:gd name="T30" fmla="*/ 415 w 323"/>
                    <a:gd name="T31" fmla="*/ 153 h 64"/>
                    <a:gd name="T32" fmla="*/ 373 w 323"/>
                    <a:gd name="T33" fmla="*/ 148 h 64"/>
                    <a:gd name="T34" fmla="*/ 391 w 323"/>
                    <a:gd name="T35" fmla="*/ 139 h 64"/>
                    <a:gd name="T36" fmla="*/ 377 w 323"/>
                    <a:gd name="T37" fmla="*/ 98 h 64"/>
                    <a:gd name="T38" fmla="*/ 373 w 323"/>
                    <a:gd name="T39" fmla="*/ 75 h 64"/>
                    <a:gd name="T40" fmla="*/ 349 w 323"/>
                    <a:gd name="T41" fmla="*/ 56 h 64"/>
                    <a:gd name="T42" fmla="*/ 314 w 323"/>
                    <a:gd name="T43" fmla="*/ 66 h 64"/>
                    <a:gd name="T44" fmla="*/ 296 w 323"/>
                    <a:gd name="T45" fmla="*/ 66 h 64"/>
                    <a:gd name="T46" fmla="*/ 272 w 323"/>
                    <a:gd name="T47" fmla="*/ 61 h 64"/>
                    <a:gd name="T48" fmla="*/ 183 w 323"/>
                    <a:gd name="T49" fmla="*/ 5 h 64"/>
                    <a:gd name="T50" fmla="*/ 131 w 323"/>
                    <a:gd name="T51" fmla="*/ 34 h 64"/>
                    <a:gd name="T52" fmla="*/ 1 w 323"/>
                    <a:gd name="T53" fmla="*/ 0 h 64"/>
                    <a:gd name="T54" fmla="*/ 486 w 323"/>
                    <a:gd name="T55" fmla="*/ 3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232 w 300"/>
                    <a:gd name="T1" fmla="*/ 77 h 31"/>
                    <a:gd name="T2" fmla="*/ 67 w 300"/>
                    <a:gd name="T3" fmla="*/ 3 h 31"/>
                    <a:gd name="T4" fmla="*/ 630 w 300"/>
                    <a:gd name="T5" fmla="*/ 0 h 31"/>
                    <a:gd name="T6" fmla="*/ 654 w 300"/>
                    <a:gd name="T7" fmla="*/ 35 h 31"/>
                    <a:gd name="T8" fmla="*/ 583 w 300"/>
                    <a:gd name="T9" fmla="*/ 40 h 31"/>
                    <a:gd name="T10" fmla="*/ 232 w 300"/>
                    <a:gd name="T11" fmla="*/ 77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19 h 29"/>
                    <a:gd name="T2" fmla="*/ 12 w 41"/>
                    <a:gd name="T3" fmla="*/ 22 h 29"/>
                    <a:gd name="T4" fmla="*/ 0 w 41"/>
                    <a:gd name="T5" fmla="*/ 1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401 w 436"/>
                    <a:gd name="T1" fmla="*/ 5 h 152"/>
                    <a:gd name="T2" fmla="*/ 2396 w 436"/>
                    <a:gd name="T3" fmla="*/ 0 h 152"/>
                    <a:gd name="T4" fmla="*/ 2285 w 436"/>
                    <a:gd name="T5" fmla="*/ 323 h 152"/>
                    <a:gd name="T6" fmla="*/ 2182 w 436"/>
                    <a:gd name="T7" fmla="*/ 406 h 152"/>
                    <a:gd name="T8" fmla="*/ 2154 w 436"/>
                    <a:gd name="T9" fmla="*/ 419 h 152"/>
                    <a:gd name="T10" fmla="*/ 2060 w 436"/>
                    <a:gd name="T11" fmla="*/ 438 h 152"/>
                    <a:gd name="T12" fmla="*/ 1983 w 436"/>
                    <a:gd name="T13" fmla="*/ 526 h 152"/>
                    <a:gd name="T14" fmla="*/ 1990 w 436"/>
                    <a:gd name="T15" fmla="*/ 592 h 152"/>
                    <a:gd name="T16" fmla="*/ 1999 w 436"/>
                    <a:gd name="T17" fmla="*/ 641 h 152"/>
                    <a:gd name="T18" fmla="*/ 2011 w 436"/>
                    <a:gd name="T19" fmla="*/ 678 h 152"/>
                    <a:gd name="T20" fmla="*/ 1990 w 436"/>
                    <a:gd name="T21" fmla="*/ 732 h 152"/>
                    <a:gd name="T22" fmla="*/ 1929 w 436"/>
                    <a:gd name="T23" fmla="*/ 720 h 152"/>
                    <a:gd name="T24" fmla="*/ 1880 w 436"/>
                    <a:gd name="T25" fmla="*/ 773 h 152"/>
                    <a:gd name="T26" fmla="*/ 1906 w 436"/>
                    <a:gd name="T27" fmla="*/ 629 h 152"/>
                    <a:gd name="T28" fmla="*/ 1856 w 436"/>
                    <a:gd name="T29" fmla="*/ 600 h 152"/>
                    <a:gd name="T30" fmla="*/ 1889 w 436"/>
                    <a:gd name="T31" fmla="*/ 558 h 152"/>
                    <a:gd name="T32" fmla="*/ 1880 w 436"/>
                    <a:gd name="T33" fmla="*/ 534 h 152"/>
                    <a:gd name="T34" fmla="*/ 1758 w 436"/>
                    <a:gd name="T35" fmla="*/ 563 h 152"/>
                    <a:gd name="T36" fmla="*/ 1742 w 436"/>
                    <a:gd name="T37" fmla="*/ 509 h 152"/>
                    <a:gd name="T38" fmla="*/ 1631 w 436"/>
                    <a:gd name="T39" fmla="*/ 563 h 152"/>
                    <a:gd name="T40" fmla="*/ 1758 w 436"/>
                    <a:gd name="T41" fmla="*/ 617 h 152"/>
                    <a:gd name="T42" fmla="*/ 1676 w 436"/>
                    <a:gd name="T43" fmla="*/ 700 h 152"/>
                    <a:gd name="T44" fmla="*/ 1709 w 436"/>
                    <a:gd name="T45" fmla="*/ 754 h 152"/>
                    <a:gd name="T46" fmla="*/ 1730 w 436"/>
                    <a:gd name="T47" fmla="*/ 827 h 152"/>
                    <a:gd name="T48" fmla="*/ 1697 w 436"/>
                    <a:gd name="T49" fmla="*/ 832 h 152"/>
                    <a:gd name="T50" fmla="*/ 1725 w 436"/>
                    <a:gd name="T51" fmla="*/ 861 h 152"/>
                    <a:gd name="T52" fmla="*/ 1688 w 436"/>
                    <a:gd name="T53" fmla="*/ 910 h 152"/>
                    <a:gd name="T54" fmla="*/ 0 w 436"/>
                    <a:gd name="T55" fmla="*/ 893 h 152"/>
                    <a:gd name="T56" fmla="*/ 401 w 436"/>
                    <a:gd name="T57" fmla="*/ 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03 h 165"/>
                    <a:gd name="T2" fmla="*/ 15 w 47"/>
                    <a:gd name="T3" fmla="*/ 71 h 165"/>
                    <a:gd name="T4" fmla="*/ 17 w 47"/>
                    <a:gd name="T5" fmla="*/ 45 h 165"/>
                    <a:gd name="T6" fmla="*/ 11 w 47"/>
                    <a:gd name="T7" fmla="*/ 26 h 165"/>
                    <a:gd name="T8" fmla="*/ 17 w 47"/>
                    <a:gd name="T9" fmla="*/ 8 h 165"/>
                    <a:gd name="T10" fmla="*/ 21 w 47"/>
                    <a:gd name="T11" fmla="*/ 0 h 165"/>
                    <a:gd name="T12" fmla="*/ 31 w 47"/>
                    <a:gd name="T13" fmla="*/ 19 h 165"/>
                    <a:gd name="T14" fmla="*/ 47 w 47"/>
                    <a:gd name="T15" fmla="*/ 65 h 165"/>
                    <a:gd name="T16" fmla="*/ 31 w 47"/>
                    <a:gd name="T17" fmla="*/ 71 h 165"/>
                    <a:gd name="T18" fmla="*/ 23 w 47"/>
                    <a:gd name="T19" fmla="*/ 83 h 165"/>
                    <a:gd name="T20" fmla="*/ 21 w 47"/>
                    <a:gd name="T21" fmla="*/ 87 h 165"/>
                    <a:gd name="T22" fmla="*/ 27 w 47"/>
                    <a:gd name="T23" fmla="*/ 89 h 165"/>
                    <a:gd name="T24" fmla="*/ 31 w 47"/>
                    <a:gd name="T25" fmla="*/ 97 h 165"/>
                    <a:gd name="T26" fmla="*/ 13 w 47"/>
                    <a:gd name="T27" fmla="*/ 97 h 165"/>
                    <a:gd name="T28" fmla="*/ 7 w 47"/>
                    <a:gd name="T29" fmla="*/ 106 h 165"/>
                    <a:gd name="T30" fmla="*/ 3 w 47"/>
                    <a:gd name="T31" fmla="*/ 102 h 165"/>
                    <a:gd name="T32" fmla="*/ 5 w 47"/>
                    <a:gd name="T33" fmla="*/ 103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41 h 103"/>
                    <a:gd name="T2" fmla="*/ 30 w 138"/>
                    <a:gd name="T3" fmla="*/ 29 h 103"/>
                    <a:gd name="T4" fmla="*/ 50 w 138"/>
                    <a:gd name="T5" fmla="*/ 22 h 103"/>
                    <a:gd name="T6" fmla="*/ 54 w 138"/>
                    <a:gd name="T7" fmla="*/ 30 h 103"/>
                    <a:gd name="T8" fmla="*/ 66 w 138"/>
                    <a:gd name="T9" fmla="*/ 33 h 103"/>
                    <a:gd name="T10" fmla="*/ 80 w 138"/>
                    <a:gd name="T11" fmla="*/ 37 h 103"/>
                    <a:gd name="T12" fmla="*/ 116 w 138"/>
                    <a:gd name="T13" fmla="*/ 22 h 103"/>
                    <a:gd name="T14" fmla="*/ 130 w 138"/>
                    <a:gd name="T15" fmla="*/ 11 h 103"/>
                    <a:gd name="T16" fmla="*/ 138 w 138"/>
                    <a:gd name="T17" fmla="*/ 7 h 103"/>
                    <a:gd name="T18" fmla="*/ 106 w 138"/>
                    <a:gd name="T19" fmla="*/ 33 h 103"/>
                    <a:gd name="T20" fmla="*/ 84 w 138"/>
                    <a:gd name="T21" fmla="*/ 45 h 103"/>
                    <a:gd name="T22" fmla="*/ 66 w 138"/>
                    <a:gd name="T23" fmla="*/ 54 h 103"/>
                    <a:gd name="T24" fmla="*/ 48 w 138"/>
                    <a:gd name="T25" fmla="*/ 69 h 103"/>
                    <a:gd name="T26" fmla="*/ 26 w 138"/>
                    <a:gd name="T27" fmla="*/ 60 h 103"/>
                    <a:gd name="T28" fmla="*/ 20 w 138"/>
                    <a:gd name="T29" fmla="*/ 58 h 103"/>
                    <a:gd name="T30" fmla="*/ 22 w 138"/>
                    <a:gd name="T31" fmla="*/ 64 h 103"/>
                    <a:gd name="T32" fmla="*/ 0 w 138"/>
                    <a:gd name="T33" fmla="*/ 64 h 103"/>
                    <a:gd name="T34" fmla="*/ 10 w 138"/>
                    <a:gd name="T35" fmla="*/ 52 h 103"/>
                    <a:gd name="T36" fmla="*/ 26 w 138"/>
                    <a:gd name="T37" fmla="*/ 4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6 w 188"/>
                    <a:gd name="T1" fmla="*/ 16 h 214"/>
                    <a:gd name="T2" fmla="*/ 158 w 188"/>
                    <a:gd name="T3" fmla="*/ 4 h 214"/>
                    <a:gd name="T4" fmla="*/ 168 w 188"/>
                    <a:gd name="T5" fmla="*/ 0 h 214"/>
                    <a:gd name="T6" fmla="*/ 180 w 188"/>
                    <a:gd name="T7" fmla="*/ 16 h 214"/>
                    <a:gd name="T8" fmla="*/ 186 w 188"/>
                    <a:gd name="T9" fmla="*/ 29 h 214"/>
                    <a:gd name="T10" fmla="*/ 176 w 188"/>
                    <a:gd name="T11" fmla="*/ 39 h 214"/>
                    <a:gd name="T12" fmla="*/ 168 w 188"/>
                    <a:gd name="T13" fmla="*/ 52 h 214"/>
                    <a:gd name="T14" fmla="*/ 160 w 188"/>
                    <a:gd name="T15" fmla="*/ 86 h 214"/>
                    <a:gd name="T16" fmla="*/ 142 w 188"/>
                    <a:gd name="T17" fmla="*/ 92 h 214"/>
                    <a:gd name="T18" fmla="*/ 118 w 188"/>
                    <a:gd name="T19" fmla="*/ 93 h 214"/>
                    <a:gd name="T20" fmla="*/ 110 w 188"/>
                    <a:gd name="T21" fmla="*/ 84 h 214"/>
                    <a:gd name="T22" fmla="*/ 100 w 188"/>
                    <a:gd name="T23" fmla="*/ 99 h 214"/>
                    <a:gd name="T24" fmla="*/ 90 w 188"/>
                    <a:gd name="T25" fmla="*/ 101 h 214"/>
                    <a:gd name="T26" fmla="*/ 80 w 188"/>
                    <a:gd name="T27" fmla="*/ 90 h 214"/>
                    <a:gd name="T28" fmla="*/ 58 w 188"/>
                    <a:gd name="T29" fmla="*/ 97 h 214"/>
                    <a:gd name="T30" fmla="*/ 76 w 188"/>
                    <a:gd name="T31" fmla="*/ 96 h 214"/>
                    <a:gd name="T32" fmla="*/ 78 w 188"/>
                    <a:gd name="T33" fmla="*/ 109 h 214"/>
                    <a:gd name="T34" fmla="*/ 58 w 188"/>
                    <a:gd name="T35" fmla="*/ 113 h 214"/>
                    <a:gd name="T36" fmla="*/ 34 w 188"/>
                    <a:gd name="T37" fmla="*/ 113 h 214"/>
                    <a:gd name="T38" fmla="*/ 36 w 188"/>
                    <a:gd name="T39" fmla="*/ 104 h 214"/>
                    <a:gd name="T40" fmla="*/ 46 w 188"/>
                    <a:gd name="T41" fmla="*/ 97 h 214"/>
                    <a:gd name="T42" fmla="*/ 34 w 188"/>
                    <a:gd name="T43" fmla="*/ 100 h 214"/>
                    <a:gd name="T44" fmla="*/ 26 w 188"/>
                    <a:gd name="T45" fmla="*/ 113 h 214"/>
                    <a:gd name="T46" fmla="*/ 30 w 188"/>
                    <a:gd name="T47" fmla="*/ 128 h 214"/>
                    <a:gd name="T48" fmla="*/ 14 w 188"/>
                    <a:gd name="T49" fmla="*/ 135 h 214"/>
                    <a:gd name="T50" fmla="*/ 0 w 188"/>
                    <a:gd name="T51" fmla="*/ 145 h 214"/>
                    <a:gd name="T52" fmla="*/ 8 w 188"/>
                    <a:gd name="T53" fmla="*/ 127 h 214"/>
                    <a:gd name="T54" fmla="*/ 0 w 188"/>
                    <a:gd name="T55" fmla="*/ 111 h 214"/>
                    <a:gd name="T56" fmla="*/ 14 w 188"/>
                    <a:gd name="T57" fmla="*/ 103 h 214"/>
                    <a:gd name="T58" fmla="*/ 32 w 188"/>
                    <a:gd name="T59" fmla="*/ 90 h 214"/>
                    <a:gd name="T60" fmla="*/ 44 w 188"/>
                    <a:gd name="T61" fmla="*/ 80 h 214"/>
                    <a:gd name="T62" fmla="*/ 72 w 188"/>
                    <a:gd name="T63" fmla="*/ 78 h 214"/>
                    <a:gd name="T64" fmla="*/ 84 w 188"/>
                    <a:gd name="T65" fmla="*/ 76 h 214"/>
                    <a:gd name="T66" fmla="*/ 112 w 188"/>
                    <a:gd name="T67" fmla="*/ 53 h 214"/>
                    <a:gd name="T68" fmla="*/ 118 w 188"/>
                    <a:gd name="T69" fmla="*/ 63 h 214"/>
                    <a:gd name="T70" fmla="*/ 130 w 188"/>
                    <a:gd name="T71" fmla="*/ 52 h 214"/>
                    <a:gd name="T72" fmla="*/ 148 w 188"/>
                    <a:gd name="T73" fmla="*/ 36 h 214"/>
                    <a:gd name="T74" fmla="*/ 152 w 188"/>
                    <a:gd name="T75" fmla="*/ 29 h 214"/>
                    <a:gd name="T76" fmla="*/ 146 w 188"/>
                    <a:gd name="T77" fmla="*/ 25 h 214"/>
                    <a:gd name="T78" fmla="*/ 150 w 188"/>
                    <a:gd name="T79" fmla="*/ 21 h 214"/>
                    <a:gd name="T80" fmla="*/ 156 w 188"/>
                    <a:gd name="T81" fmla="*/ 16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5 h 13"/>
                    <a:gd name="T2" fmla="*/ 4 w 13"/>
                    <a:gd name="T3" fmla="*/ 8 h 13"/>
                    <a:gd name="T4" fmla="*/ 0 w 13"/>
                    <a:gd name="T5" fmla="*/ 5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4 w 812"/>
                    <a:gd name="T1" fmla="*/ 17 h 564"/>
                    <a:gd name="T2" fmla="*/ 780 w 812"/>
                    <a:gd name="T3" fmla="*/ 52 h 564"/>
                    <a:gd name="T4" fmla="*/ 750 w 812"/>
                    <a:gd name="T5" fmla="*/ 82 h 564"/>
                    <a:gd name="T6" fmla="*/ 724 w 812"/>
                    <a:gd name="T7" fmla="*/ 95 h 564"/>
                    <a:gd name="T8" fmla="*/ 636 w 812"/>
                    <a:gd name="T9" fmla="*/ 120 h 564"/>
                    <a:gd name="T10" fmla="*/ 634 w 812"/>
                    <a:gd name="T11" fmla="*/ 141 h 564"/>
                    <a:gd name="T12" fmla="*/ 606 w 812"/>
                    <a:gd name="T13" fmla="*/ 154 h 564"/>
                    <a:gd name="T14" fmla="*/ 622 w 812"/>
                    <a:gd name="T15" fmla="*/ 120 h 564"/>
                    <a:gd name="T16" fmla="*/ 578 w 812"/>
                    <a:gd name="T17" fmla="*/ 126 h 564"/>
                    <a:gd name="T18" fmla="*/ 558 w 812"/>
                    <a:gd name="T19" fmla="*/ 147 h 564"/>
                    <a:gd name="T20" fmla="*/ 598 w 812"/>
                    <a:gd name="T21" fmla="*/ 188 h 564"/>
                    <a:gd name="T22" fmla="*/ 596 w 812"/>
                    <a:gd name="T23" fmla="*/ 247 h 564"/>
                    <a:gd name="T24" fmla="*/ 544 w 812"/>
                    <a:gd name="T25" fmla="*/ 273 h 564"/>
                    <a:gd name="T26" fmla="*/ 524 w 812"/>
                    <a:gd name="T27" fmla="*/ 259 h 564"/>
                    <a:gd name="T28" fmla="*/ 484 w 812"/>
                    <a:gd name="T29" fmla="*/ 233 h 564"/>
                    <a:gd name="T30" fmla="*/ 464 w 812"/>
                    <a:gd name="T31" fmla="*/ 233 h 564"/>
                    <a:gd name="T32" fmla="*/ 452 w 812"/>
                    <a:gd name="T33" fmla="*/ 265 h 564"/>
                    <a:gd name="T34" fmla="*/ 502 w 812"/>
                    <a:gd name="T35" fmla="*/ 311 h 564"/>
                    <a:gd name="T36" fmla="*/ 512 w 812"/>
                    <a:gd name="T37" fmla="*/ 351 h 564"/>
                    <a:gd name="T38" fmla="*/ 528 w 812"/>
                    <a:gd name="T39" fmla="*/ 376 h 564"/>
                    <a:gd name="T40" fmla="*/ 494 w 812"/>
                    <a:gd name="T41" fmla="*/ 365 h 564"/>
                    <a:gd name="T42" fmla="*/ 472 w 812"/>
                    <a:gd name="T43" fmla="*/ 347 h 564"/>
                    <a:gd name="T44" fmla="*/ 424 w 812"/>
                    <a:gd name="T45" fmla="*/ 284 h 564"/>
                    <a:gd name="T46" fmla="*/ 428 w 812"/>
                    <a:gd name="T47" fmla="*/ 208 h 564"/>
                    <a:gd name="T48" fmla="*/ 424 w 812"/>
                    <a:gd name="T49" fmla="*/ 180 h 564"/>
                    <a:gd name="T50" fmla="*/ 414 w 812"/>
                    <a:gd name="T51" fmla="*/ 185 h 564"/>
                    <a:gd name="T52" fmla="*/ 386 w 812"/>
                    <a:gd name="T53" fmla="*/ 179 h 564"/>
                    <a:gd name="T54" fmla="*/ 360 w 812"/>
                    <a:gd name="T55" fmla="*/ 114 h 564"/>
                    <a:gd name="T56" fmla="*/ 330 w 812"/>
                    <a:gd name="T57" fmla="*/ 111 h 564"/>
                    <a:gd name="T58" fmla="*/ 288 w 812"/>
                    <a:gd name="T59" fmla="*/ 116 h 564"/>
                    <a:gd name="T60" fmla="*/ 242 w 812"/>
                    <a:gd name="T61" fmla="*/ 156 h 564"/>
                    <a:gd name="T62" fmla="*/ 196 w 812"/>
                    <a:gd name="T63" fmla="*/ 180 h 564"/>
                    <a:gd name="T64" fmla="*/ 184 w 812"/>
                    <a:gd name="T65" fmla="*/ 183 h 564"/>
                    <a:gd name="T66" fmla="*/ 160 w 812"/>
                    <a:gd name="T67" fmla="*/ 220 h 564"/>
                    <a:gd name="T68" fmla="*/ 152 w 812"/>
                    <a:gd name="T69" fmla="*/ 238 h 564"/>
                    <a:gd name="T70" fmla="*/ 128 w 812"/>
                    <a:gd name="T71" fmla="*/ 271 h 564"/>
                    <a:gd name="T72" fmla="*/ 94 w 812"/>
                    <a:gd name="T73" fmla="*/ 263 h 564"/>
                    <a:gd name="T74" fmla="*/ 66 w 812"/>
                    <a:gd name="T75" fmla="*/ 173 h 564"/>
                    <a:gd name="T76" fmla="*/ 72 w 812"/>
                    <a:gd name="T77" fmla="*/ 105 h 564"/>
                    <a:gd name="T78" fmla="*/ 44 w 812"/>
                    <a:gd name="T79" fmla="*/ 120 h 564"/>
                    <a:gd name="T80" fmla="*/ 20 w 812"/>
                    <a:gd name="T81" fmla="*/ 101 h 564"/>
                    <a:gd name="T82" fmla="*/ 24 w 812"/>
                    <a:gd name="T83" fmla="*/ 93 h 564"/>
                    <a:gd name="T84" fmla="*/ 0 w 812"/>
                    <a:gd name="T85" fmla="*/ 61 h 564"/>
                    <a:gd name="T86" fmla="*/ 800 w 812"/>
                    <a:gd name="T87" fmla="*/ 4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8 h 85"/>
                    <a:gd name="T2" fmla="*/ 19 w 43"/>
                    <a:gd name="T3" fmla="*/ 3 h 85"/>
                    <a:gd name="T4" fmla="*/ 41 w 43"/>
                    <a:gd name="T5" fmla="*/ 23 h 85"/>
                    <a:gd name="T6" fmla="*/ 21 w 43"/>
                    <a:gd name="T7" fmla="*/ 59 h 85"/>
                    <a:gd name="T8" fmla="*/ 1 w 43"/>
                    <a:gd name="T9" fmla="*/ 48 h 85"/>
                    <a:gd name="T10" fmla="*/ 7 w 43"/>
                    <a:gd name="T11" fmla="*/ 8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1 w 44"/>
                    <a:gd name="T1" fmla="*/ 18 h 74"/>
                    <a:gd name="T2" fmla="*/ 27 w 44"/>
                    <a:gd name="T3" fmla="*/ 2 h 74"/>
                    <a:gd name="T4" fmla="*/ 39 w 44"/>
                    <a:gd name="T5" fmla="*/ 2 h 74"/>
                    <a:gd name="T6" fmla="*/ 35 w 44"/>
                    <a:gd name="T7" fmla="*/ 17 h 74"/>
                    <a:gd name="T8" fmla="*/ 11 w 44"/>
                    <a:gd name="T9" fmla="*/ 47 h 74"/>
                    <a:gd name="T10" fmla="*/ 7 w 44"/>
                    <a:gd name="T11" fmla="*/ 38 h 74"/>
                    <a:gd name="T12" fmla="*/ 3 w 44"/>
                    <a:gd name="T13" fmla="*/ 23 h 74"/>
                    <a:gd name="T14" fmla="*/ 11 w 44"/>
                    <a:gd name="T15" fmla="*/ 1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0 h 30"/>
                    <a:gd name="T2" fmla="*/ 5 w 20"/>
                    <a:gd name="T3" fmla="*/ 19 h 30"/>
                    <a:gd name="T4" fmla="*/ 7 w 20"/>
                    <a:gd name="T5" fmla="*/ 1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1066 w 682"/>
                    <a:gd name="T1" fmla="*/ 1121 h 557"/>
                    <a:gd name="T2" fmla="*/ 1076 w 682"/>
                    <a:gd name="T3" fmla="*/ 1090 h 557"/>
                    <a:gd name="T4" fmla="*/ 1107 w 682"/>
                    <a:gd name="T5" fmla="*/ 998 h 557"/>
                    <a:gd name="T6" fmla="*/ 685 w 682"/>
                    <a:gd name="T7" fmla="*/ 693 h 557"/>
                    <a:gd name="T8" fmla="*/ 625 w 682"/>
                    <a:gd name="T9" fmla="*/ 836 h 557"/>
                    <a:gd name="T10" fmla="*/ 671 w 682"/>
                    <a:gd name="T11" fmla="*/ 1343 h 557"/>
                    <a:gd name="T12" fmla="*/ 625 w 682"/>
                    <a:gd name="T13" fmla="*/ 1194 h 557"/>
                    <a:gd name="T14" fmla="*/ 536 w 682"/>
                    <a:gd name="T15" fmla="*/ 1062 h 557"/>
                    <a:gd name="T16" fmla="*/ 543 w 682"/>
                    <a:gd name="T17" fmla="*/ 998 h 557"/>
                    <a:gd name="T18" fmla="*/ 548 w 682"/>
                    <a:gd name="T19" fmla="*/ 953 h 557"/>
                    <a:gd name="T20" fmla="*/ 487 w 682"/>
                    <a:gd name="T21" fmla="*/ 906 h 557"/>
                    <a:gd name="T22" fmla="*/ 430 w 682"/>
                    <a:gd name="T23" fmla="*/ 836 h 557"/>
                    <a:gd name="T24" fmla="*/ 327 w 682"/>
                    <a:gd name="T25" fmla="*/ 855 h 557"/>
                    <a:gd name="T26" fmla="*/ 280 w 682"/>
                    <a:gd name="T27" fmla="*/ 882 h 557"/>
                    <a:gd name="T28" fmla="*/ 173 w 682"/>
                    <a:gd name="T29" fmla="*/ 882 h 557"/>
                    <a:gd name="T30" fmla="*/ 49 w 682"/>
                    <a:gd name="T31" fmla="*/ 754 h 557"/>
                    <a:gd name="T32" fmla="*/ 24 w 682"/>
                    <a:gd name="T33" fmla="*/ 714 h 557"/>
                    <a:gd name="T34" fmla="*/ 0 w 682"/>
                    <a:gd name="T35" fmla="*/ 637 h 557"/>
                    <a:gd name="T36" fmla="*/ 54 w 682"/>
                    <a:gd name="T37" fmla="*/ 515 h 557"/>
                    <a:gd name="T38" fmla="*/ 71 w 682"/>
                    <a:gd name="T39" fmla="*/ 437 h 557"/>
                    <a:gd name="T40" fmla="*/ 113 w 682"/>
                    <a:gd name="T41" fmla="*/ 345 h 557"/>
                    <a:gd name="T42" fmla="*/ 180 w 682"/>
                    <a:gd name="T43" fmla="*/ 280 h 557"/>
                    <a:gd name="T44" fmla="*/ 371 w 682"/>
                    <a:gd name="T45" fmla="*/ 162 h 557"/>
                    <a:gd name="T46" fmla="*/ 487 w 682"/>
                    <a:gd name="T47" fmla="*/ 73 h 557"/>
                    <a:gd name="T48" fmla="*/ 571 w 682"/>
                    <a:gd name="T49" fmla="*/ 14 h 557"/>
                    <a:gd name="T50" fmla="*/ 804 w 682"/>
                    <a:gd name="T51" fmla="*/ 5 h 557"/>
                    <a:gd name="T52" fmla="*/ 881 w 682"/>
                    <a:gd name="T53" fmla="*/ 0 h 557"/>
                    <a:gd name="T54" fmla="*/ 850 w 682"/>
                    <a:gd name="T55" fmla="*/ 82 h 557"/>
                    <a:gd name="T56" fmla="*/ 981 w 682"/>
                    <a:gd name="T57" fmla="*/ 204 h 557"/>
                    <a:gd name="T58" fmla="*/ 1101 w 682"/>
                    <a:gd name="T59" fmla="*/ 179 h 557"/>
                    <a:gd name="T60" fmla="*/ 1171 w 682"/>
                    <a:gd name="T61" fmla="*/ 197 h 557"/>
                    <a:gd name="T62" fmla="*/ 1238 w 682"/>
                    <a:gd name="T63" fmla="*/ 235 h 557"/>
                    <a:gd name="T64" fmla="*/ 1267 w 682"/>
                    <a:gd name="T65" fmla="*/ 454 h 557"/>
                    <a:gd name="T66" fmla="*/ 1267 w 682"/>
                    <a:gd name="T67" fmla="*/ 580 h 557"/>
                    <a:gd name="T68" fmla="*/ 1326 w 682"/>
                    <a:gd name="T69" fmla="*/ 684 h 557"/>
                    <a:gd name="T70" fmla="*/ 1429 w 682"/>
                    <a:gd name="T71" fmla="*/ 725 h 557"/>
                    <a:gd name="T72" fmla="*/ 1506 w 682"/>
                    <a:gd name="T73" fmla="*/ 714 h 557"/>
                    <a:gd name="T74" fmla="*/ 1470 w 682"/>
                    <a:gd name="T75" fmla="*/ 822 h 557"/>
                    <a:gd name="T76" fmla="*/ 1326 w 682"/>
                    <a:gd name="T77" fmla="*/ 984 h 557"/>
                    <a:gd name="T78" fmla="*/ 1214 w 682"/>
                    <a:gd name="T79" fmla="*/ 1172 h 557"/>
                    <a:gd name="T80" fmla="*/ 1231 w 682"/>
                    <a:gd name="T81" fmla="*/ 1228 h 557"/>
                    <a:gd name="T82" fmla="*/ 963 w 682"/>
                    <a:gd name="T83" fmla="*/ 134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537 w 257"/>
                    <a:gd name="T1" fmla="*/ 840 h 347"/>
                    <a:gd name="T2" fmla="*/ 514 w 257"/>
                    <a:gd name="T3" fmla="*/ 728 h 347"/>
                    <a:gd name="T4" fmla="*/ 480 w 257"/>
                    <a:gd name="T5" fmla="*/ 697 h 347"/>
                    <a:gd name="T6" fmla="*/ 476 w 257"/>
                    <a:gd name="T7" fmla="*/ 652 h 347"/>
                    <a:gd name="T8" fmla="*/ 462 w 257"/>
                    <a:gd name="T9" fmla="*/ 615 h 347"/>
                    <a:gd name="T10" fmla="*/ 462 w 257"/>
                    <a:gd name="T11" fmla="*/ 554 h 347"/>
                    <a:gd name="T12" fmla="*/ 458 w 257"/>
                    <a:gd name="T13" fmla="*/ 518 h 347"/>
                    <a:gd name="T14" fmla="*/ 504 w 257"/>
                    <a:gd name="T15" fmla="*/ 489 h 347"/>
                    <a:gd name="T16" fmla="*/ 568 w 257"/>
                    <a:gd name="T17" fmla="*/ 478 h 347"/>
                    <a:gd name="T18" fmla="*/ 568 w 257"/>
                    <a:gd name="T19" fmla="*/ 330 h 347"/>
                    <a:gd name="T20" fmla="*/ 119 w 257"/>
                    <a:gd name="T21" fmla="*/ 232 h 347"/>
                    <a:gd name="T22" fmla="*/ 71 w 257"/>
                    <a:gd name="T23" fmla="*/ 238 h 347"/>
                    <a:gd name="T24" fmla="*/ 36 w 257"/>
                    <a:gd name="T25" fmla="*/ 247 h 347"/>
                    <a:gd name="T26" fmla="*/ 0 w 257"/>
                    <a:gd name="T27" fmla="*/ 361 h 347"/>
                    <a:gd name="T28" fmla="*/ 205 w 257"/>
                    <a:gd name="T29" fmla="*/ 837 h 347"/>
                    <a:gd name="T30" fmla="*/ 537 w 257"/>
                    <a:gd name="T31" fmla="*/ 8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5 w 19"/>
                    <a:gd name="T1" fmla="*/ 16 h 37"/>
                    <a:gd name="T2" fmla="*/ 13 w 19"/>
                    <a:gd name="T3" fmla="*/ 13 h 37"/>
                    <a:gd name="T4" fmla="*/ 5 w 19"/>
                    <a:gd name="T5" fmla="*/ 16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9 h 20"/>
                    <a:gd name="T2" fmla="*/ 14 w 22"/>
                    <a:gd name="T3" fmla="*/ 0 h 20"/>
                    <a:gd name="T4" fmla="*/ 18 w 22"/>
                    <a:gd name="T5" fmla="*/ 9 h 20"/>
                    <a:gd name="T6" fmla="*/ 8 w 22"/>
                    <a:gd name="T7" fmla="*/ 14 h 20"/>
                    <a:gd name="T8" fmla="*/ 11 w 22"/>
                    <a:gd name="T9" fmla="*/ 9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1 h 30"/>
                    <a:gd name="T2" fmla="*/ 34 w 57"/>
                    <a:gd name="T3" fmla="*/ 4 h 30"/>
                    <a:gd name="T4" fmla="*/ 38 w 57"/>
                    <a:gd name="T5" fmla="*/ 19 h 30"/>
                    <a:gd name="T6" fmla="*/ 24 w 57"/>
                    <a:gd name="T7" fmla="*/ 1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1 w 693"/>
                    <a:gd name="T1" fmla="*/ 310 h 696"/>
                    <a:gd name="T2" fmla="*/ 391 w 693"/>
                    <a:gd name="T3" fmla="*/ 302 h 696"/>
                    <a:gd name="T4" fmla="*/ 323 w 693"/>
                    <a:gd name="T5" fmla="*/ 276 h 696"/>
                    <a:gd name="T6" fmla="*/ 263 w 693"/>
                    <a:gd name="T7" fmla="*/ 267 h 696"/>
                    <a:gd name="T8" fmla="*/ 235 w 693"/>
                    <a:gd name="T9" fmla="*/ 278 h 696"/>
                    <a:gd name="T10" fmla="*/ 259 w 693"/>
                    <a:gd name="T11" fmla="*/ 286 h 696"/>
                    <a:gd name="T12" fmla="*/ 291 w 693"/>
                    <a:gd name="T13" fmla="*/ 313 h 696"/>
                    <a:gd name="T14" fmla="*/ 319 w 693"/>
                    <a:gd name="T15" fmla="*/ 318 h 696"/>
                    <a:gd name="T16" fmla="*/ 331 w 693"/>
                    <a:gd name="T17" fmla="*/ 358 h 696"/>
                    <a:gd name="T18" fmla="*/ 311 w 693"/>
                    <a:gd name="T19" fmla="*/ 369 h 696"/>
                    <a:gd name="T20" fmla="*/ 259 w 693"/>
                    <a:gd name="T21" fmla="*/ 412 h 696"/>
                    <a:gd name="T22" fmla="*/ 223 w 693"/>
                    <a:gd name="T23" fmla="*/ 419 h 696"/>
                    <a:gd name="T24" fmla="*/ 97 w 693"/>
                    <a:gd name="T25" fmla="*/ 465 h 696"/>
                    <a:gd name="T26" fmla="*/ 77 w 693"/>
                    <a:gd name="T27" fmla="*/ 412 h 696"/>
                    <a:gd name="T28" fmla="*/ 45 w 693"/>
                    <a:gd name="T29" fmla="*/ 350 h 696"/>
                    <a:gd name="T30" fmla="*/ 33 w 693"/>
                    <a:gd name="T31" fmla="*/ 299 h 696"/>
                    <a:gd name="T32" fmla="*/ 53 w 693"/>
                    <a:gd name="T33" fmla="*/ 230 h 696"/>
                    <a:gd name="T34" fmla="*/ 17 w 693"/>
                    <a:gd name="T35" fmla="*/ 262 h 696"/>
                    <a:gd name="T36" fmla="*/ 81 w 693"/>
                    <a:gd name="T37" fmla="*/ 187 h 696"/>
                    <a:gd name="T38" fmla="*/ 113 w 693"/>
                    <a:gd name="T39" fmla="*/ 137 h 696"/>
                    <a:gd name="T40" fmla="*/ 37 w 693"/>
                    <a:gd name="T41" fmla="*/ 137 h 696"/>
                    <a:gd name="T42" fmla="*/ 1 w 693"/>
                    <a:gd name="T43" fmla="*/ 131 h 696"/>
                    <a:gd name="T44" fmla="*/ 25 w 693"/>
                    <a:gd name="T45" fmla="*/ 93 h 696"/>
                    <a:gd name="T46" fmla="*/ 97 w 693"/>
                    <a:gd name="T47" fmla="*/ 75 h 696"/>
                    <a:gd name="T48" fmla="*/ 219 w 693"/>
                    <a:gd name="T49" fmla="*/ 83 h 696"/>
                    <a:gd name="T50" fmla="*/ 227 w 693"/>
                    <a:gd name="T51" fmla="*/ 43 h 696"/>
                    <a:gd name="T52" fmla="*/ 259 w 693"/>
                    <a:gd name="T53" fmla="*/ 0 h 696"/>
                    <a:gd name="T54" fmla="*/ 355 w 693"/>
                    <a:gd name="T55" fmla="*/ 29 h 696"/>
                    <a:gd name="T56" fmla="*/ 327 w 693"/>
                    <a:gd name="T57" fmla="*/ 59 h 696"/>
                    <a:gd name="T58" fmla="*/ 299 w 693"/>
                    <a:gd name="T59" fmla="*/ 118 h 696"/>
                    <a:gd name="T60" fmla="*/ 359 w 693"/>
                    <a:gd name="T61" fmla="*/ 128 h 696"/>
                    <a:gd name="T62" fmla="*/ 371 w 693"/>
                    <a:gd name="T63" fmla="*/ 91 h 696"/>
                    <a:gd name="T64" fmla="*/ 415 w 693"/>
                    <a:gd name="T65" fmla="*/ 61 h 696"/>
                    <a:gd name="T66" fmla="*/ 495 w 693"/>
                    <a:gd name="T67" fmla="*/ 59 h 696"/>
                    <a:gd name="T68" fmla="*/ 525 w 693"/>
                    <a:gd name="T69" fmla="*/ 35 h 696"/>
                    <a:gd name="T70" fmla="*/ 537 w 693"/>
                    <a:gd name="T71" fmla="*/ 30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828 w 931"/>
                    <a:gd name="T1" fmla="*/ 0 h 149"/>
                    <a:gd name="T2" fmla="*/ 317 w 931"/>
                    <a:gd name="T3" fmla="*/ 70 h 149"/>
                    <a:gd name="T4" fmla="*/ 201 w 931"/>
                    <a:gd name="T5" fmla="*/ 101 h 149"/>
                    <a:gd name="T6" fmla="*/ 137 w 931"/>
                    <a:gd name="T7" fmla="*/ 101 h 149"/>
                    <a:gd name="T8" fmla="*/ 49 w 931"/>
                    <a:gd name="T9" fmla="*/ 187 h 149"/>
                    <a:gd name="T10" fmla="*/ 0 w 931"/>
                    <a:gd name="T11" fmla="*/ 254 h 149"/>
                    <a:gd name="T12" fmla="*/ 131 w 931"/>
                    <a:gd name="T13" fmla="*/ 279 h 149"/>
                    <a:gd name="T14" fmla="*/ 214 w 931"/>
                    <a:gd name="T15" fmla="*/ 232 h 149"/>
                    <a:gd name="T16" fmla="*/ 240 w 931"/>
                    <a:gd name="T17" fmla="*/ 204 h 149"/>
                    <a:gd name="T18" fmla="*/ 371 w 931"/>
                    <a:gd name="T19" fmla="*/ 126 h 149"/>
                    <a:gd name="T20" fmla="*/ 476 w 931"/>
                    <a:gd name="T21" fmla="*/ 112 h 149"/>
                    <a:gd name="T22" fmla="*/ 526 w 931"/>
                    <a:gd name="T23" fmla="*/ 227 h 149"/>
                    <a:gd name="T24" fmla="*/ 417 w 931"/>
                    <a:gd name="T25" fmla="*/ 265 h 149"/>
                    <a:gd name="T26" fmla="*/ 512 w 931"/>
                    <a:gd name="T27" fmla="*/ 274 h 149"/>
                    <a:gd name="T28" fmla="*/ 554 w 931"/>
                    <a:gd name="T29" fmla="*/ 218 h 149"/>
                    <a:gd name="T30" fmla="*/ 590 w 931"/>
                    <a:gd name="T31" fmla="*/ 223 h 149"/>
                    <a:gd name="T32" fmla="*/ 561 w 931"/>
                    <a:gd name="T33" fmla="*/ 131 h 149"/>
                    <a:gd name="T34" fmla="*/ 590 w 931"/>
                    <a:gd name="T35" fmla="*/ 107 h 149"/>
                    <a:gd name="T36" fmla="*/ 613 w 931"/>
                    <a:gd name="T37" fmla="*/ 213 h 149"/>
                    <a:gd name="T38" fmla="*/ 590 w 931"/>
                    <a:gd name="T39" fmla="*/ 274 h 149"/>
                    <a:gd name="T40" fmla="*/ 657 w 931"/>
                    <a:gd name="T41" fmla="*/ 315 h 149"/>
                    <a:gd name="T42" fmla="*/ 662 w 931"/>
                    <a:gd name="T43" fmla="*/ 223 h 149"/>
                    <a:gd name="T44" fmla="*/ 734 w 931"/>
                    <a:gd name="T45" fmla="*/ 249 h 149"/>
                    <a:gd name="T46" fmla="*/ 847 w 931"/>
                    <a:gd name="T47" fmla="*/ 178 h 149"/>
                    <a:gd name="T48" fmla="*/ 907 w 931"/>
                    <a:gd name="T49" fmla="*/ 121 h 149"/>
                    <a:gd name="T50" fmla="*/ 974 w 931"/>
                    <a:gd name="T51" fmla="*/ 135 h 149"/>
                    <a:gd name="T52" fmla="*/ 1008 w 931"/>
                    <a:gd name="T53" fmla="*/ 121 h 149"/>
                    <a:gd name="T54" fmla="*/ 956 w 931"/>
                    <a:gd name="T55" fmla="*/ 107 h 149"/>
                    <a:gd name="T56" fmla="*/ 1051 w 931"/>
                    <a:gd name="T57" fmla="*/ 84 h 149"/>
                    <a:gd name="T58" fmla="*/ 1206 w 931"/>
                    <a:gd name="T59" fmla="*/ 131 h 149"/>
                    <a:gd name="T60" fmla="*/ 1288 w 931"/>
                    <a:gd name="T61" fmla="*/ 101 h 149"/>
                    <a:gd name="T62" fmla="*/ 1294 w 931"/>
                    <a:gd name="T63" fmla="*/ 153 h 149"/>
                    <a:gd name="T64" fmla="*/ 1259 w 931"/>
                    <a:gd name="T65" fmla="*/ 244 h 149"/>
                    <a:gd name="T66" fmla="*/ 1355 w 931"/>
                    <a:gd name="T67" fmla="*/ 213 h 149"/>
                    <a:gd name="T68" fmla="*/ 1383 w 931"/>
                    <a:gd name="T69" fmla="*/ 195 h 149"/>
                    <a:gd name="T70" fmla="*/ 1437 w 931"/>
                    <a:gd name="T71" fmla="*/ 148 h 149"/>
                    <a:gd name="T72" fmla="*/ 1760 w 931"/>
                    <a:gd name="T73" fmla="*/ 20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19 h 30"/>
                    <a:gd name="T2" fmla="*/ 29 w 31"/>
                    <a:gd name="T3" fmla="*/ 0 h 30"/>
                    <a:gd name="T4" fmla="*/ 17 w 31"/>
                    <a:gd name="T5" fmla="*/ 17 h 30"/>
                    <a:gd name="T6" fmla="*/ 3 w 31"/>
                    <a:gd name="T7" fmla="*/ 1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3 h 32"/>
                    <a:gd name="T2" fmla="*/ 24 w 44"/>
                    <a:gd name="T3" fmla="*/ 0 h 32"/>
                    <a:gd name="T4" fmla="*/ 40 w 44"/>
                    <a:gd name="T5" fmla="*/ 3 h 32"/>
                    <a:gd name="T6" fmla="*/ 6 w 44"/>
                    <a:gd name="T7" fmla="*/ 2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1 h 18"/>
                    <a:gd name="T2" fmla="*/ 25 w 76"/>
                    <a:gd name="T3" fmla="*/ 2 h 18"/>
                    <a:gd name="T4" fmla="*/ 37 w 76"/>
                    <a:gd name="T5" fmla="*/ 1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5 h 44"/>
                    <a:gd name="T2" fmla="*/ 12 w 42"/>
                    <a:gd name="T3" fmla="*/ 7 h 44"/>
                    <a:gd name="T4" fmla="*/ 0 w 42"/>
                    <a:gd name="T5" fmla="*/ 15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4 h 30"/>
                    <a:gd name="T2" fmla="*/ 35 w 31"/>
                    <a:gd name="T3" fmla="*/ 6 h 30"/>
                    <a:gd name="T4" fmla="*/ 7 w 31"/>
                    <a:gd name="T5" fmla="*/ 14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61444B66-8CC6-4347-958F-B994745D7057}" type="datetime1">
              <a:rPr lang="en-US" smtClean="0"/>
              <a:t>4/15/2025</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US"/>
              <a:t>Options, Futures, and Other Derivatives, 11th Edition,    Copyright © John C. Hull 2021</a:t>
            </a:r>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67B3B845-5D5C-4AED-9E19-9F9FEEAFBCA7}" type="slidenum">
              <a:rPr lang="en-US" altLang="en-US"/>
              <a:pPr/>
              <a:t>‹#›</a:t>
            </a:fld>
            <a:endParaRPr lang="en-US" altLang="en-US"/>
          </a:p>
        </p:txBody>
      </p:sp>
    </p:spTree>
    <p:extLst>
      <p:ext uri="{BB962C8B-B14F-4D97-AF65-F5344CB8AC3E}">
        <p14:creationId xmlns:p14="http://schemas.microsoft.com/office/powerpoint/2010/main" val="137670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2213E3B-77D3-4EFF-8FBD-665AF2DBA442}" type="datetime1">
              <a:rPr lang="en-US" smtClean="0"/>
              <a:t>4/15/2025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6" name="Rectangle 6"/>
          <p:cNvSpPr>
            <a:spLocks noGrp="1" noChangeArrowheads="1"/>
          </p:cNvSpPr>
          <p:nvPr>
            <p:ph type="sldNum" sz="quarter" idx="12"/>
          </p:nvPr>
        </p:nvSpPr>
        <p:spPr>
          <a:ln/>
        </p:spPr>
        <p:txBody>
          <a:bodyPr/>
          <a:lstStyle>
            <a:lvl1pPr>
              <a:defRPr/>
            </a:lvl1pPr>
          </a:lstStyle>
          <a:p>
            <a:fld id="{9C5F1F44-E40E-4206-8FE4-B380BB9E8E00}" type="slidenum">
              <a:rPr lang="en-US" altLang="en-US"/>
              <a:pPr/>
              <a:t>‹#›</a:t>
            </a:fld>
            <a:endParaRPr lang="en-US" altLang="en-US"/>
          </a:p>
        </p:txBody>
      </p:sp>
    </p:spTree>
    <p:extLst>
      <p:ext uri="{BB962C8B-B14F-4D97-AF65-F5344CB8AC3E}">
        <p14:creationId xmlns:p14="http://schemas.microsoft.com/office/powerpoint/2010/main" val="24396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B47393A-A4D3-4B6A-ACB5-4CF716E426EE}" type="datetime1">
              <a:rPr lang="en-US" smtClean="0"/>
              <a:t>4/15/2025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6" name="Rectangle 6"/>
          <p:cNvSpPr>
            <a:spLocks noGrp="1" noChangeArrowheads="1"/>
          </p:cNvSpPr>
          <p:nvPr>
            <p:ph type="sldNum" sz="quarter" idx="12"/>
          </p:nvPr>
        </p:nvSpPr>
        <p:spPr>
          <a:ln/>
        </p:spPr>
        <p:txBody>
          <a:bodyPr/>
          <a:lstStyle>
            <a:lvl1pPr>
              <a:defRPr/>
            </a:lvl1pPr>
          </a:lstStyle>
          <a:p>
            <a:fld id="{BC8F47A3-18D6-47CE-9D82-6328C5BC1EA8}" type="slidenum">
              <a:rPr lang="en-US" altLang="en-US"/>
              <a:pPr/>
              <a:t>‹#›</a:t>
            </a:fld>
            <a:endParaRPr lang="en-US" altLang="en-US"/>
          </a:p>
        </p:txBody>
      </p:sp>
    </p:spTree>
    <p:extLst>
      <p:ext uri="{BB962C8B-B14F-4D97-AF65-F5344CB8AC3E}">
        <p14:creationId xmlns:p14="http://schemas.microsoft.com/office/powerpoint/2010/main" val="268750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DA619435-3A19-44C0-879B-56C3BADB8B86}" type="datetime1">
              <a:rPr lang="en-US" smtClean="0"/>
              <a:t>4/15/2025</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a:t>Options, Futures, and Other Derivatives, 11th Edition,    Copyright © John C. Hull 2021</a:t>
            </a:r>
          </a:p>
        </p:txBody>
      </p:sp>
      <p:sp>
        <p:nvSpPr>
          <p:cNvPr id="6" name="Slide Number Placeholder 5"/>
          <p:cNvSpPr>
            <a:spLocks noGrp="1"/>
          </p:cNvSpPr>
          <p:nvPr>
            <p:ph type="sldNum" sz="quarter" idx="12"/>
          </p:nvPr>
        </p:nvSpPr>
        <p:spPr/>
        <p:txBody>
          <a:bodyPr/>
          <a:lstStyle>
            <a:lvl1pPr>
              <a:defRPr/>
            </a:lvl1pPr>
          </a:lstStyle>
          <a:p>
            <a:fld id="{DD69E5F0-89A0-4F43-8B4F-1CAC9BF112DD}" type="slidenum">
              <a:rPr lang="en-US" altLang="en-US"/>
              <a:pPr/>
              <a:t>‹#›</a:t>
            </a:fld>
            <a:endParaRPr lang="en-US" altLang="en-US"/>
          </a:p>
        </p:txBody>
      </p:sp>
    </p:spTree>
    <p:extLst>
      <p:ext uri="{BB962C8B-B14F-4D97-AF65-F5344CB8AC3E}">
        <p14:creationId xmlns:p14="http://schemas.microsoft.com/office/powerpoint/2010/main" val="57449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56EE57-4A8D-4821-A26A-ECD9D67FE842}" type="datetime1">
              <a:rPr lang="en-US" smtClean="0"/>
              <a:t>4/15/2025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6" name="Rectangle 6"/>
          <p:cNvSpPr>
            <a:spLocks noGrp="1" noChangeArrowheads="1"/>
          </p:cNvSpPr>
          <p:nvPr>
            <p:ph type="sldNum" sz="quarter" idx="12"/>
          </p:nvPr>
        </p:nvSpPr>
        <p:spPr>
          <a:ln/>
        </p:spPr>
        <p:txBody>
          <a:bodyPr/>
          <a:lstStyle>
            <a:lvl1pPr>
              <a:defRPr/>
            </a:lvl1pPr>
          </a:lstStyle>
          <a:p>
            <a:fld id="{519F722A-83A1-4DA8-AE8E-7A0689183D11}" type="slidenum">
              <a:rPr lang="en-US" altLang="en-US"/>
              <a:pPr/>
              <a:t>‹#›</a:t>
            </a:fld>
            <a:endParaRPr lang="en-US" altLang="en-US"/>
          </a:p>
        </p:txBody>
      </p:sp>
    </p:spTree>
    <p:extLst>
      <p:ext uri="{BB962C8B-B14F-4D97-AF65-F5344CB8AC3E}">
        <p14:creationId xmlns:p14="http://schemas.microsoft.com/office/powerpoint/2010/main" val="380187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544455E-E18F-47C2-9900-8D59E6B8F372}" type="datetime1">
              <a:rPr lang="en-US" smtClean="0"/>
              <a:t>4/15/2025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7" name="Rectangle 6"/>
          <p:cNvSpPr>
            <a:spLocks noGrp="1" noChangeArrowheads="1"/>
          </p:cNvSpPr>
          <p:nvPr>
            <p:ph type="sldNum" sz="quarter" idx="12"/>
          </p:nvPr>
        </p:nvSpPr>
        <p:spPr>
          <a:ln/>
        </p:spPr>
        <p:txBody>
          <a:bodyPr/>
          <a:lstStyle>
            <a:lvl1pPr>
              <a:defRPr/>
            </a:lvl1pPr>
          </a:lstStyle>
          <a:p>
            <a:fld id="{57A4D04D-214F-4A7A-98B5-F114A1FD9119}" type="slidenum">
              <a:rPr lang="en-US" altLang="en-US"/>
              <a:pPr/>
              <a:t>‹#›</a:t>
            </a:fld>
            <a:endParaRPr lang="en-US" altLang="en-US"/>
          </a:p>
        </p:txBody>
      </p:sp>
    </p:spTree>
    <p:extLst>
      <p:ext uri="{BB962C8B-B14F-4D97-AF65-F5344CB8AC3E}">
        <p14:creationId xmlns:p14="http://schemas.microsoft.com/office/powerpoint/2010/main" val="299856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97C81A2-6041-4A05-96B2-35A1E8EE57E9}" type="datetime1">
              <a:rPr lang="en-US" smtClean="0"/>
              <a:t>4/15/2025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9" name="Rectangle 6"/>
          <p:cNvSpPr>
            <a:spLocks noGrp="1" noChangeArrowheads="1"/>
          </p:cNvSpPr>
          <p:nvPr>
            <p:ph type="sldNum" sz="quarter" idx="12"/>
          </p:nvPr>
        </p:nvSpPr>
        <p:spPr>
          <a:ln/>
        </p:spPr>
        <p:txBody>
          <a:bodyPr/>
          <a:lstStyle>
            <a:lvl1pPr>
              <a:defRPr/>
            </a:lvl1pPr>
          </a:lstStyle>
          <a:p>
            <a:fld id="{534E7453-7C48-447E-B8E6-7455F6DA9F7C}" type="slidenum">
              <a:rPr lang="en-US" altLang="en-US"/>
              <a:pPr/>
              <a:t>‹#›</a:t>
            </a:fld>
            <a:endParaRPr lang="en-US" altLang="en-US"/>
          </a:p>
        </p:txBody>
      </p:sp>
    </p:spTree>
    <p:extLst>
      <p:ext uri="{BB962C8B-B14F-4D97-AF65-F5344CB8AC3E}">
        <p14:creationId xmlns:p14="http://schemas.microsoft.com/office/powerpoint/2010/main" val="35315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mtClean="0"/>
            </a:lvl1pPr>
          </a:lstStyle>
          <a:p>
            <a:pPr>
              <a:defRPr/>
            </a:pPr>
            <a:fld id="{417264AA-71BB-496C-ADBE-D49C8C48F7D9}" type="datetime1">
              <a:rPr lang="en-US" smtClean="0"/>
              <a:t>4/15/2025</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a:t>Options, Futures, and Other Derivatives, 11th Edition,    Copyright © John C. Hull 2021</a:t>
            </a:r>
          </a:p>
        </p:txBody>
      </p:sp>
      <p:sp>
        <p:nvSpPr>
          <p:cNvPr id="5" name="Slide Number Placeholder 4"/>
          <p:cNvSpPr>
            <a:spLocks noGrp="1"/>
          </p:cNvSpPr>
          <p:nvPr>
            <p:ph type="sldNum" sz="quarter" idx="12"/>
          </p:nvPr>
        </p:nvSpPr>
        <p:spPr/>
        <p:txBody>
          <a:bodyPr/>
          <a:lstStyle>
            <a:lvl1pPr>
              <a:defRPr/>
            </a:lvl1pPr>
          </a:lstStyle>
          <a:p>
            <a:fld id="{9889FCDC-74FC-4B61-BCEE-476791B31CE2}" type="slidenum">
              <a:rPr lang="en-US" altLang="en-US"/>
              <a:pPr/>
              <a:t>‹#›</a:t>
            </a:fld>
            <a:endParaRPr lang="en-US" altLang="en-US"/>
          </a:p>
        </p:txBody>
      </p:sp>
    </p:spTree>
    <p:extLst>
      <p:ext uri="{BB962C8B-B14F-4D97-AF65-F5344CB8AC3E}">
        <p14:creationId xmlns:p14="http://schemas.microsoft.com/office/powerpoint/2010/main" val="424281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BE1E7B2-EA75-4445-B050-A4BE9EE3F31E}" type="datetime1">
              <a:rPr lang="en-US" smtClean="0"/>
              <a:t>4/15/2025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4" name="Rectangle 6"/>
          <p:cNvSpPr>
            <a:spLocks noGrp="1" noChangeArrowheads="1"/>
          </p:cNvSpPr>
          <p:nvPr>
            <p:ph type="sldNum" sz="quarter" idx="12"/>
          </p:nvPr>
        </p:nvSpPr>
        <p:spPr>
          <a:ln/>
        </p:spPr>
        <p:txBody>
          <a:bodyPr/>
          <a:lstStyle>
            <a:lvl1pPr>
              <a:defRPr/>
            </a:lvl1pPr>
          </a:lstStyle>
          <a:p>
            <a:fld id="{75A0BB5B-3B0A-4535-BD37-D5306FF73A6A}" type="slidenum">
              <a:rPr lang="en-US" altLang="en-US"/>
              <a:pPr/>
              <a:t>‹#›</a:t>
            </a:fld>
            <a:endParaRPr lang="en-US" altLang="en-US"/>
          </a:p>
        </p:txBody>
      </p:sp>
    </p:spTree>
    <p:extLst>
      <p:ext uri="{BB962C8B-B14F-4D97-AF65-F5344CB8AC3E}">
        <p14:creationId xmlns:p14="http://schemas.microsoft.com/office/powerpoint/2010/main" val="35465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E5D1B99-7E86-420D-A98A-20462AF3924D}" type="datetime1">
              <a:rPr lang="en-US" smtClean="0"/>
              <a:t>4/15/2025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7" name="Rectangle 6"/>
          <p:cNvSpPr>
            <a:spLocks noGrp="1" noChangeArrowheads="1"/>
          </p:cNvSpPr>
          <p:nvPr>
            <p:ph type="sldNum" sz="quarter" idx="12"/>
          </p:nvPr>
        </p:nvSpPr>
        <p:spPr>
          <a:ln/>
        </p:spPr>
        <p:txBody>
          <a:bodyPr/>
          <a:lstStyle>
            <a:lvl1pPr>
              <a:defRPr/>
            </a:lvl1pPr>
          </a:lstStyle>
          <a:p>
            <a:fld id="{36DAC94E-ABF1-44DC-AA23-CC3C1177DDBC}" type="slidenum">
              <a:rPr lang="en-US" altLang="en-US"/>
              <a:pPr/>
              <a:t>‹#›</a:t>
            </a:fld>
            <a:endParaRPr lang="en-US" altLang="en-US"/>
          </a:p>
        </p:txBody>
      </p:sp>
    </p:spTree>
    <p:extLst>
      <p:ext uri="{BB962C8B-B14F-4D97-AF65-F5344CB8AC3E}">
        <p14:creationId xmlns:p14="http://schemas.microsoft.com/office/powerpoint/2010/main" val="9275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DDB8E27-6387-4615-9640-E324C26AD096}" type="datetime1">
              <a:rPr lang="en-US" smtClean="0"/>
              <a:t>4/15/2025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11th Edition,    Copyright © John C. Hull 2021</a:t>
            </a:r>
          </a:p>
        </p:txBody>
      </p:sp>
      <p:sp>
        <p:nvSpPr>
          <p:cNvPr id="7" name="Rectangle 6"/>
          <p:cNvSpPr>
            <a:spLocks noGrp="1" noChangeArrowheads="1"/>
          </p:cNvSpPr>
          <p:nvPr>
            <p:ph type="sldNum" sz="quarter" idx="12"/>
          </p:nvPr>
        </p:nvSpPr>
        <p:spPr>
          <a:ln/>
        </p:spPr>
        <p:txBody>
          <a:bodyPr/>
          <a:lstStyle>
            <a:lvl1pPr>
              <a:defRPr/>
            </a:lvl1pPr>
          </a:lstStyle>
          <a:p>
            <a:fld id="{8A5BB57B-C763-4DEF-B793-FEB7CEFC1C2C}" type="slidenum">
              <a:rPr lang="en-US" altLang="en-US"/>
              <a:pPr/>
              <a:t>‹#›</a:t>
            </a:fld>
            <a:endParaRPr lang="en-US" altLang="en-US"/>
          </a:p>
        </p:txBody>
      </p:sp>
    </p:spTree>
    <p:extLst>
      <p:ext uri="{BB962C8B-B14F-4D97-AF65-F5344CB8AC3E}">
        <p14:creationId xmlns:p14="http://schemas.microsoft.com/office/powerpoint/2010/main" val="35517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defRPr>
            </a:lvl1pPr>
          </a:lstStyle>
          <a:p>
            <a:pPr>
              <a:defRPr/>
            </a:pPr>
            <a:fld id="{1AFFCB45-EC11-4694-9D49-415B8D5931FD}" type="datetime1">
              <a:rPr lang="en-US" smtClean="0"/>
              <a:t>4/15/2025</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r>
              <a:rPr lang="en-US"/>
              <a:t>Options, Futures, and Other Derivatives, 11th Edition,    Copyright © John C. Hull 2021</a:t>
            </a:r>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46E911F-ADFB-4407-A5AE-2EB9C945C831}" type="slidenum">
              <a:rPr lang="en-US" altLang="en-US"/>
              <a:pPr/>
              <a:t>‹#›</a:t>
            </a:fld>
            <a:endParaRPr lang="en-US" alt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1 w 15"/>
                      <a:gd name="T1" fmla="*/ 1 h 23"/>
                      <a:gd name="T2" fmla="*/ 3 w 15"/>
                      <a:gd name="T3" fmla="*/ 1 h 23"/>
                      <a:gd name="T4" fmla="*/ 3 w 15"/>
                      <a:gd name="T5" fmla="*/ 2 h 23"/>
                      <a:gd name="T6" fmla="*/ 1 w 15"/>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0 w 20"/>
                      <a:gd name="T1" fmla="*/ 2 h 23"/>
                      <a:gd name="T2" fmla="*/ 2 w 20"/>
                      <a:gd name="T3" fmla="*/ 0 h 23"/>
                      <a:gd name="T4" fmla="*/ 1 w 20"/>
                      <a:gd name="T5" fmla="*/ 2 h 23"/>
                      <a:gd name="T6" fmla="*/ 0 w 20"/>
                      <a:gd name="T7" fmla="*/ 2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1 w 26"/>
                      <a:gd name="T1" fmla="*/ 2 h 22"/>
                      <a:gd name="T2" fmla="*/ 3 w 26"/>
                      <a:gd name="T3" fmla="*/ 0 h 22"/>
                      <a:gd name="T4" fmla="*/ 3 w 26"/>
                      <a:gd name="T5" fmla="*/ 3 h 22"/>
                      <a:gd name="T6" fmla="*/ 1 w 26"/>
                      <a:gd name="T7" fmla="*/ 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8 w 471"/>
                      <a:gd name="T1" fmla="*/ 113 h 281"/>
                      <a:gd name="T2" fmla="*/ 10 w 471"/>
                      <a:gd name="T3" fmla="*/ 101 h 281"/>
                      <a:gd name="T4" fmla="*/ 9 w 471"/>
                      <a:gd name="T5" fmla="*/ 99 h 281"/>
                      <a:gd name="T6" fmla="*/ 6 w 471"/>
                      <a:gd name="T7" fmla="*/ 89 h 281"/>
                      <a:gd name="T8" fmla="*/ 2 w 471"/>
                      <a:gd name="T9" fmla="*/ 87 h 281"/>
                      <a:gd name="T10" fmla="*/ 0 w 471"/>
                      <a:gd name="T11" fmla="*/ 78 h 281"/>
                      <a:gd name="T12" fmla="*/ 5 w 471"/>
                      <a:gd name="T13" fmla="*/ 73 h 281"/>
                      <a:gd name="T14" fmla="*/ 3 w 471"/>
                      <a:gd name="T15" fmla="*/ 67 h 281"/>
                      <a:gd name="T16" fmla="*/ 1 w 471"/>
                      <a:gd name="T17" fmla="*/ 65 h 281"/>
                      <a:gd name="T18" fmla="*/ 11 w 471"/>
                      <a:gd name="T19" fmla="*/ 48 h 281"/>
                      <a:gd name="T20" fmla="*/ 18 w 471"/>
                      <a:gd name="T21" fmla="*/ 39 h 281"/>
                      <a:gd name="T22" fmla="*/ 17 w 471"/>
                      <a:gd name="T23" fmla="*/ 29 h 281"/>
                      <a:gd name="T24" fmla="*/ 10 w 471"/>
                      <a:gd name="T25" fmla="*/ 17 h 281"/>
                      <a:gd name="T26" fmla="*/ 8 w 471"/>
                      <a:gd name="T27" fmla="*/ 13 h 281"/>
                      <a:gd name="T28" fmla="*/ 11 w 471"/>
                      <a:gd name="T29" fmla="*/ 15 h 281"/>
                      <a:gd name="T30" fmla="*/ 19 w 471"/>
                      <a:gd name="T31" fmla="*/ 14 h 281"/>
                      <a:gd name="T32" fmla="*/ 26 w 471"/>
                      <a:gd name="T33" fmla="*/ 4 h 281"/>
                      <a:gd name="T34" fmla="*/ 33 w 471"/>
                      <a:gd name="T35" fmla="*/ 0 h 281"/>
                      <a:gd name="T36" fmla="*/ 36 w 471"/>
                      <a:gd name="T37" fmla="*/ 1 h 281"/>
                      <a:gd name="T38" fmla="*/ 37 w 471"/>
                      <a:gd name="T39" fmla="*/ 4 h 281"/>
                      <a:gd name="T40" fmla="*/ 39 w 471"/>
                      <a:gd name="T41" fmla="*/ 2 h 281"/>
                      <a:gd name="T42" fmla="*/ 44 w 471"/>
                      <a:gd name="T43" fmla="*/ 3 h 281"/>
                      <a:gd name="T44" fmla="*/ 47 w 471"/>
                      <a:gd name="T45" fmla="*/ 4 h 281"/>
                      <a:gd name="T46" fmla="*/ 57 w 471"/>
                      <a:gd name="T47" fmla="*/ 6 h 281"/>
                      <a:gd name="T48" fmla="*/ 62 w 471"/>
                      <a:gd name="T49" fmla="*/ 10 h 281"/>
                      <a:gd name="T50" fmla="*/ 67 w 471"/>
                      <a:gd name="T51" fmla="*/ 7 h 281"/>
                      <a:gd name="T52" fmla="*/ 70 w 471"/>
                      <a:gd name="T53" fmla="*/ 6 h 281"/>
                      <a:gd name="T54" fmla="*/ 79 w 471"/>
                      <a:gd name="T55" fmla="*/ 6 h 281"/>
                      <a:gd name="T56" fmla="*/ 85 w 471"/>
                      <a:gd name="T57" fmla="*/ 13 h 281"/>
                      <a:gd name="T58" fmla="*/ 93 w 471"/>
                      <a:gd name="T59" fmla="*/ 24 h 281"/>
                      <a:gd name="T60" fmla="*/ 99 w 471"/>
                      <a:gd name="T61" fmla="*/ 29 h 281"/>
                      <a:gd name="T62" fmla="*/ 103 w 471"/>
                      <a:gd name="T63" fmla="*/ 27 h 281"/>
                      <a:gd name="T64" fmla="*/ 109 w 471"/>
                      <a:gd name="T65" fmla="*/ 26 h 281"/>
                      <a:gd name="T66" fmla="*/ 117 w 471"/>
                      <a:gd name="T67" fmla="*/ 29 h 281"/>
                      <a:gd name="T68" fmla="*/ 121 w 471"/>
                      <a:gd name="T69" fmla="*/ 33 h 281"/>
                      <a:gd name="T70" fmla="*/ 124 w 471"/>
                      <a:gd name="T71" fmla="*/ 36 h 281"/>
                      <a:gd name="T72" fmla="*/ 128 w 471"/>
                      <a:gd name="T73" fmla="*/ 45 h 281"/>
                      <a:gd name="T74" fmla="*/ 130 w 471"/>
                      <a:gd name="T75" fmla="*/ 48 h 281"/>
                      <a:gd name="T76" fmla="*/ 131 w 471"/>
                      <a:gd name="T77" fmla="*/ 51 h 281"/>
                      <a:gd name="T78" fmla="*/ 125 w 471"/>
                      <a:gd name="T79" fmla="*/ 57 h 281"/>
                      <a:gd name="T80" fmla="*/ 130 w 471"/>
                      <a:gd name="T81" fmla="*/ 57 h 281"/>
                      <a:gd name="T82" fmla="*/ 138 w 471"/>
                      <a:gd name="T83" fmla="*/ 63 h 281"/>
                      <a:gd name="T84" fmla="*/ 147 w 471"/>
                      <a:gd name="T85" fmla="*/ 64 h 281"/>
                      <a:gd name="T86" fmla="*/ 153 w 471"/>
                      <a:gd name="T87" fmla="*/ 68 h 281"/>
                      <a:gd name="T88" fmla="*/ 154 w 471"/>
                      <a:gd name="T89" fmla="*/ 70 h 281"/>
                      <a:gd name="T90" fmla="*/ 154 w 471"/>
                      <a:gd name="T91" fmla="*/ 71 h 281"/>
                      <a:gd name="T92" fmla="*/ 159 w 471"/>
                      <a:gd name="T93" fmla="*/ 70 h 281"/>
                      <a:gd name="T94" fmla="*/ 161 w 471"/>
                      <a:gd name="T95" fmla="*/ 69 h 281"/>
                      <a:gd name="T96" fmla="*/ 177 w 471"/>
                      <a:gd name="T97" fmla="*/ 75 h 281"/>
                      <a:gd name="T98" fmla="*/ 180 w 471"/>
                      <a:gd name="T99" fmla="*/ 81 h 281"/>
                      <a:gd name="T100" fmla="*/ 187 w 471"/>
                      <a:gd name="T101" fmla="*/ 82 h 281"/>
                      <a:gd name="T102" fmla="*/ 190 w 471"/>
                      <a:gd name="T103" fmla="*/ 87 h 281"/>
                      <a:gd name="T104" fmla="*/ 182 w 471"/>
                      <a:gd name="T105" fmla="*/ 104 h 281"/>
                      <a:gd name="T106" fmla="*/ 175 w 471"/>
                      <a:gd name="T107" fmla="*/ 1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74 w 984"/>
                      <a:gd name="T1" fmla="*/ 1 h 844"/>
                      <a:gd name="T2" fmla="*/ 91 w 984"/>
                      <a:gd name="T3" fmla="*/ 4 h 844"/>
                      <a:gd name="T4" fmla="*/ 100 w 984"/>
                      <a:gd name="T5" fmla="*/ 4 h 844"/>
                      <a:gd name="T6" fmla="*/ 105 w 984"/>
                      <a:gd name="T7" fmla="*/ 15 h 844"/>
                      <a:gd name="T8" fmla="*/ 107 w 984"/>
                      <a:gd name="T9" fmla="*/ 10 h 844"/>
                      <a:gd name="T10" fmla="*/ 111 w 984"/>
                      <a:gd name="T11" fmla="*/ 8 h 844"/>
                      <a:gd name="T12" fmla="*/ 117 w 984"/>
                      <a:gd name="T13" fmla="*/ 14 h 844"/>
                      <a:gd name="T14" fmla="*/ 124 w 984"/>
                      <a:gd name="T15" fmla="*/ 11 h 844"/>
                      <a:gd name="T16" fmla="*/ 128 w 984"/>
                      <a:gd name="T17" fmla="*/ 10 h 844"/>
                      <a:gd name="T18" fmla="*/ 139 w 984"/>
                      <a:gd name="T19" fmla="*/ 0 h 844"/>
                      <a:gd name="T20" fmla="*/ 146 w 984"/>
                      <a:gd name="T21" fmla="*/ 8 h 844"/>
                      <a:gd name="T22" fmla="*/ 146 w 984"/>
                      <a:gd name="T23" fmla="*/ 15 h 844"/>
                      <a:gd name="T24" fmla="*/ 144 w 984"/>
                      <a:gd name="T25" fmla="*/ 18 h 844"/>
                      <a:gd name="T26" fmla="*/ 140 w 984"/>
                      <a:gd name="T27" fmla="*/ 18 h 844"/>
                      <a:gd name="T28" fmla="*/ 139 w 984"/>
                      <a:gd name="T29" fmla="*/ 21 h 844"/>
                      <a:gd name="T30" fmla="*/ 146 w 984"/>
                      <a:gd name="T31" fmla="*/ 25 h 844"/>
                      <a:gd name="T32" fmla="*/ 143 w 984"/>
                      <a:gd name="T33" fmla="*/ 36 h 844"/>
                      <a:gd name="T34" fmla="*/ 151 w 984"/>
                      <a:gd name="T35" fmla="*/ 47 h 844"/>
                      <a:gd name="T36" fmla="*/ 156 w 984"/>
                      <a:gd name="T37" fmla="*/ 51 h 844"/>
                      <a:gd name="T38" fmla="*/ 151 w 984"/>
                      <a:gd name="T39" fmla="*/ 51 h 844"/>
                      <a:gd name="T40" fmla="*/ 136 w 984"/>
                      <a:gd name="T41" fmla="*/ 43 h 844"/>
                      <a:gd name="T42" fmla="*/ 123 w 984"/>
                      <a:gd name="T43" fmla="*/ 45 h 844"/>
                      <a:gd name="T44" fmla="*/ 108 w 984"/>
                      <a:gd name="T45" fmla="*/ 50 h 844"/>
                      <a:gd name="T46" fmla="*/ 117 w 984"/>
                      <a:gd name="T47" fmla="*/ 65 h 844"/>
                      <a:gd name="T48" fmla="*/ 129 w 984"/>
                      <a:gd name="T49" fmla="*/ 69 h 844"/>
                      <a:gd name="T50" fmla="*/ 134 w 984"/>
                      <a:gd name="T51" fmla="*/ 62 h 844"/>
                      <a:gd name="T52" fmla="*/ 141 w 984"/>
                      <a:gd name="T53" fmla="*/ 64 h 844"/>
                      <a:gd name="T54" fmla="*/ 140 w 984"/>
                      <a:gd name="T55" fmla="*/ 71 h 844"/>
                      <a:gd name="T56" fmla="*/ 146 w 984"/>
                      <a:gd name="T57" fmla="*/ 75 h 844"/>
                      <a:gd name="T58" fmla="*/ 153 w 984"/>
                      <a:gd name="T59" fmla="*/ 74 h 844"/>
                      <a:gd name="T60" fmla="*/ 168 w 984"/>
                      <a:gd name="T61" fmla="*/ 91 h 844"/>
                      <a:gd name="T62" fmla="*/ 172 w 984"/>
                      <a:gd name="T63" fmla="*/ 93 h 844"/>
                      <a:gd name="T64" fmla="*/ 159 w 984"/>
                      <a:gd name="T65" fmla="*/ 91 h 844"/>
                      <a:gd name="T66" fmla="*/ 151 w 984"/>
                      <a:gd name="T67" fmla="*/ 85 h 844"/>
                      <a:gd name="T68" fmla="*/ 142 w 984"/>
                      <a:gd name="T69" fmla="*/ 80 h 844"/>
                      <a:gd name="T70" fmla="*/ 128 w 984"/>
                      <a:gd name="T71" fmla="*/ 74 h 844"/>
                      <a:gd name="T72" fmla="*/ 112 w 984"/>
                      <a:gd name="T73" fmla="*/ 73 h 844"/>
                      <a:gd name="T74" fmla="*/ 92 w 984"/>
                      <a:gd name="T75" fmla="*/ 67 h 844"/>
                      <a:gd name="T76" fmla="*/ 84 w 984"/>
                      <a:gd name="T77" fmla="*/ 57 h 844"/>
                      <a:gd name="T78" fmla="*/ 79 w 984"/>
                      <a:gd name="T79" fmla="*/ 52 h 844"/>
                      <a:gd name="T80" fmla="*/ 70 w 984"/>
                      <a:gd name="T81" fmla="*/ 48 h 844"/>
                      <a:gd name="T82" fmla="*/ 62 w 984"/>
                      <a:gd name="T83" fmla="*/ 42 h 844"/>
                      <a:gd name="T84" fmla="*/ 64 w 984"/>
                      <a:gd name="T85" fmla="*/ 47 h 844"/>
                      <a:gd name="T86" fmla="*/ 76 w 984"/>
                      <a:gd name="T87" fmla="*/ 56 h 844"/>
                      <a:gd name="T88" fmla="*/ 77 w 984"/>
                      <a:gd name="T89" fmla="*/ 59 h 844"/>
                      <a:gd name="T90" fmla="*/ 72 w 984"/>
                      <a:gd name="T91" fmla="*/ 56 h 844"/>
                      <a:gd name="T92" fmla="*/ 64 w 984"/>
                      <a:gd name="T93" fmla="*/ 52 h 844"/>
                      <a:gd name="T94" fmla="*/ 57 w 984"/>
                      <a:gd name="T95" fmla="*/ 45 h 844"/>
                      <a:gd name="T96" fmla="*/ 49 w 984"/>
                      <a:gd name="T97" fmla="*/ 39 h 844"/>
                      <a:gd name="T98" fmla="*/ 38 w 984"/>
                      <a:gd name="T99" fmla="*/ 35 h 844"/>
                      <a:gd name="T100" fmla="*/ 28 w 984"/>
                      <a:gd name="T101" fmla="*/ 27 h 844"/>
                      <a:gd name="T102" fmla="*/ 12 w 984"/>
                      <a:gd name="T103" fmla="*/ 7 h 844"/>
                      <a:gd name="T104" fmla="*/ 6 w 984"/>
                      <a:gd name="T105" fmla="*/ 4 h 844"/>
                      <a:gd name="T106" fmla="*/ 9 w 984"/>
                      <a:gd name="T107" fmla="*/ 2 h 844"/>
                      <a:gd name="T108" fmla="*/ 19 w 984"/>
                      <a:gd name="T109" fmla="*/ 8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1 w 36"/>
                      <a:gd name="T1" fmla="*/ 3 h 48"/>
                      <a:gd name="T2" fmla="*/ 2 w 36"/>
                      <a:gd name="T3" fmla="*/ 5 h 48"/>
                      <a:gd name="T4" fmla="*/ 1 w 36"/>
                      <a:gd name="T5" fmla="*/ 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1 h 37"/>
                      <a:gd name="T2" fmla="*/ 2 w 36"/>
                      <a:gd name="T3" fmla="*/ 0 h 37"/>
                      <a:gd name="T4" fmla="*/ 7 w 36"/>
                      <a:gd name="T5" fmla="*/ 2 h 37"/>
                      <a:gd name="T6" fmla="*/ 2 w 36"/>
                      <a:gd name="T7" fmla="*/ 2 h 37"/>
                      <a:gd name="T8" fmla="*/ 0 w 36"/>
                      <a:gd name="T9" fmla="*/ 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6 h 96"/>
                      <a:gd name="T2" fmla="*/ 5 w 170"/>
                      <a:gd name="T3" fmla="*/ 3 h 96"/>
                      <a:gd name="T4" fmla="*/ 10 w 170"/>
                      <a:gd name="T5" fmla="*/ 2 h 96"/>
                      <a:gd name="T6" fmla="*/ 15 w 170"/>
                      <a:gd name="T7" fmla="*/ 1 h 96"/>
                      <a:gd name="T8" fmla="*/ 12 w 170"/>
                      <a:gd name="T9" fmla="*/ 3 h 96"/>
                      <a:gd name="T10" fmla="*/ 23 w 170"/>
                      <a:gd name="T11" fmla="*/ 6 h 96"/>
                      <a:gd name="T12" fmla="*/ 30 w 170"/>
                      <a:gd name="T13" fmla="*/ 8 h 96"/>
                      <a:gd name="T14" fmla="*/ 21 w 170"/>
                      <a:gd name="T15" fmla="*/ 9 h 96"/>
                      <a:gd name="T16" fmla="*/ 16 w 170"/>
                      <a:gd name="T17" fmla="*/ 7 h 96"/>
                      <a:gd name="T18" fmla="*/ 14 w 170"/>
                      <a:gd name="T19" fmla="*/ 6 h 96"/>
                      <a:gd name="T20" fmla="*/ 4 w 170"/>
                      <a:gd name="T21" fmla="*/ 5 h 96"/>
                      <a:gd name="T22" fmla="*/ 0 w 170"/>
                      <a:gd name="T23" fmla="*/ 6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9 w 138"/>
                      <a:gd name="T3" fmla="*/ 0 h 44"/>
                      <a:gd name="T4" fmla="*/ 16 w 138"/>
                      <a:gd name="T5" fmla="*/ 3 h 44"/>
                      <a:gd name="T6" fmla="*/ 21 w 138"/>
                      <a:gd name="T7" fmla="*/ 2 h 44"/>
                      <a:gd name="T8" fmla="*/ 20 w 138"/>
                      <a:gd name="T9" fmla="*/ 5 h 44"/>
                      <a:gd name="T10" fmla="*/ 12 w 138"/>
                      <a:gd name="T11" fmla="*/ 5 h 44"/>
                      <a:gd name="T12" fmla="*/ 0 w 138"/>
                      <a:gd name="T13" fmla="*/ 4 h 44"/>
                      <a:gd name="T14" fmla="*/ 5 w 138"/>
                      <a:gd name="T15" fmla="*/ 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3 w 57"/>
                      <a:gd name="T1" fmla="*/ 3 h 42"/>
                      <a:gd name="T2" fmla="*/ 7 w 57"/>
                      <a:gd name="T3" fmla="*/ 1 h 42"/>
                      <a:gd name="T4" fmla="*/ 3 w 57"/>
                      <a:gd name="T5" fmla="*/ 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3 w 39"/>
                      <a:gd name="T1" fmla="*/ 4 h 52"/>
                      <a:gd name="T2" fmla="*/ 3 w 39"/>
                      <a:gd name="T3" fmla="*/ 0 h 52"/>
                      <a:gd name="T4" fmla="*/ 3 w 39"/>
                      <a:gd name="T5" fmla="*/ 4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1 w 44"/>
                      <a:gd name="T1" fmla="*/ 1 h 80"/>
                      <a:gd name="T2" fmla="*/ 4 w 44"/>
                      <a:gd name="T3" fmla="*/ 4 h 80"/>
                      <a:gd name="T4" fmla="*/ 4 w 44"/>
                      <a:gd name="T5" fmla="*/ 6 h 80"/>
                      <a:gd name="T6" fmla="*/ 7 w 44"/>
                      <a:gd name="T7" fmla="*/ 6 h 80"/>
                      <a:gd name="T8" fmla="*/ 4 w 44"/>
                      <a:gd name="T9" fmla="*/ 8 h 80"/>
                      <a:gd name="T10" fmla="*/ 0 w 44"/>
                      <a:gd name="T11" fmla="*/ 2 h 80"/>
                      <a:gd name="T12" fmla="*/ 1 w 44"/>
                      <a:gd name="T13" fmla="*/ 1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89 w 323"/>
                      <a:gd name="T1" fmla="*/ 1 h 64"/>
                      <a:gd name="T2" fmla="*/ 93 w 323"/>
                      <a:gd name="T3" fmla="*/ 3 h 64"/>
                      <a:gd name="T4" fmla="*/ 95 w 323"/>
                      <a:gd name="T5" fmla="*/ 0 h 64"/>
                      <a:gd name="T6" fmla="*/ 107 w 323"/>
                      <a:gd name="T7" fmla="*/ 0 h 64"/>
                      <a:gd name="T8" fmla="*/ 116 w 323"/>
                      <a:gd name="T9" fmla="*/ 7 h 64"/>
                      <a:gd name="T10" fmla="*/ 128 w 323"/>
                      <a:gd name="T11" fmla="*/ 4 h 64"/>
                      <a:gd name="T12" fmla="*/ 126 w 323"/>
                      <a:gd name="T13" fmla="*/ 12 h 64"/>
                      <a:gd name="T14" fmla="*/ 120 w 323"/>
                      <a:gd name="T15" fmla="*/ 19 h 64"/>
                      <a:gd name="T16" fmla="*/ 119 w 323"/>
                      <a:gd name="T17" fmla="*/ 12 h 64"/>
                      <a:gd name="T18" fmla="*/ 116 w 323"/>
                      <a:gd name="T19" fmla="*/ 13 h 64"/>
                      <a:gd name="T20" fmla="*/ 112 w 323"/>
                      <a:gd name="T21" fmla="*/ 12 h 64"/>
                      <a:gd name="T22" fmla="*/ 106 w 323"/>
                      <a:gd name="T23" fmla="*/ 8 h 64"/>
                      <a:gd name="T24" fmla="*/ 92 w 323"/>
                      <a:gd name="T25" fmla="*/ 15 h 64"/>
                      <a:gd name="T26" fmla="*/ 81 w 323"/>
                      <a:gd name="T27" fmla="*/ 18 h 64"/>
                      <a:gd name="T28" fmla="*/ 86 w 323"/>
                      <a:gd name="T29" fmla="*/ 24 h 64"/>
                      <a:gd name="T30" fmla="*/ 76 w 323"/>
                      <a:gd name="T31" fmla="*/ 26 h 64"/>
                      <a:gd name="T32" fmla="*/ 68 w 323"/>
                      <a:gd name="T33" fmla="*/ 25 h 64"/>
                      <a:gd name="T34" fmla="*/ 71 w 323"/>
                      <a:gd name="T35" fmla="*/ 24 h 64"/>
                      <a:gd name="T36" fmla="*/ 69 w 323"/>
                      <a:gd name="T37" fmla="*/ 17 h 64"/>
                      <a:gd name="T38" fmla="*/ 68 w 323"/>
                      <a:gd name="T39" fmla="*/ 13 h 64"/>
                      <a:gd name="T40" fmla="*/ 63 w 323"/>
                      <a:gd name="T41" fmla="*/ 10 h 64"/>
                      <a:gd name="T42" fmla="*/ 57 w 323"/>
                      <a:gd name="T43" fmla="*/ 11 h 64"/>
                      <a:gd name="T44" fmla="*/ 54 w 323"/>
                      <a:gd name="T45" fmla="*/ 11 h 64"/>
                      <a:gd name="T46" fmla="*/ 50 w 323"/>
                      <a:gd name="T47" fmla="*/ 10 h 64"/>
                      <a:gd name="T48" fmla="*/ 34 w 323"/>
                      <a:gd name="T49" fmla="*/ 1 h 64"/>
                      <a:gd name="T50" fmla="*/ 23 w 323"/>
                      <a:gd name="T51" fmla="*/ 6 h 64"/>
                      <a:gd name="T52" fmla="*/ 1 w 323"/>
                      <a:gd name="T53" fmla="*/ 0 h 64"/>
                      <a:gd name="T54" fmla="*/ 89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42 w 300"/>
                      <a:gd name="T1" fmla="*/ 13 h 31"/>
                      <a:gd name="T2" fmla="*/ 12 w 300"/>
                      <a:gd name="T3" fmla="*/ 1 h 31"/>
                      <a:gd name="T4" fmla="*/ 115 w 300"/>
                      <a:gd name="T5" fmla="*/ 0 h 31"/>
                      <a:gd name="T6" fmla="*/ 118 w 300"/>
                      <a:gd name="T7" fmla="*/ 6 h 31"/>
                      <a:gd name="T8" fmla="*/ 106 w 300"/>
                      <a:gd name="T9" fmla="*/ 6 h 31"/>
                      <a:gd name="T10" fmla="*/ 42 w 300"/>
                      <a:gd name="T11" fmla="*/ 1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46" r:id="rId1"/>
    <p:sldLayoutId id="2147483947" r:id="rId2"/>
    <p:sldLayoutId id="2147483938" r:id="rId3"/>
    <p:sldLayoutId id="2147483939" r:id="rId4"/>
    <p:sldLayoutId id="2147483940" r:id="rId5"/>
    <p:sldLayoutId id="2147483948" r:id="rId6"/>
    <p:sldLayoutId id="2147483941" r:id="rId7"/>
    <p:sldLayoutId id="2147483942" r:id="rId8"/>
    <p:sldLayoutId id="2147483943" r:id="rId9"/>
    <p:sldLayoutId id="2147483944" r:id="rId10"/>
    <p:sldLayoutId id="2147483945"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1.png"/><Relationship Id="rId7"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oleObject" Target="../embeddings/oleObject6.bin"/><Relationship Id="rId4" Type="http://schemas.openxmlformats.org/officeDocument/2006/relationships/image" Target="../media/image2.png"/><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B_EAB785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10_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9_0.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971800"/>
            <a:ext cx="6934200" cy="1219200"/>
          </a:xfrm>
        </p:spPr>
        <p:txBody>
          <a:bodyPr/>
          <a:lstStyle/>
          <a:p>
            <a:pPr eaLnBrk="1" fontAlgn="auto" hangingPunct="1">
              <a:spcAft>
                <a:spcPts val="0"/>
              </a:spcAft>
              <a:defRPr/>
            </a:pPr>
            <a:r>
              <a:rPr lang="en-US" dirty="0">
                <a:solidFill>
                  <a:schemeClr val="tx2">
                    <a:satMod val="130000"/>
                  </a:schemeClr>
                </a:solidFill>
              </a:rPr>
              <a:t>Chapter 3</a:t>
            </a:r>
            <a:br>
              <a:rPr lang="en-US" dirty="0">
                <a:solidFill>
                  <a:schemeClr val="tx2">
                    <a:satMod val="130000"/>
                  </a:schemeClr>
                </a:solidFill>
              </a:rPr>
            </a:br>
            <a:r>
              <a:rPr lang="en-CA" dirty="0">
                <a:solidFill>
                  <a:schemeClr val="tx2">
                    <a:satMod val="130000"/>
                  </a:schemeClr>
                </a:solidFill>
              </a:rPr>
              <a:t>Hedging Strategies Using Futures</a:t>
            </a:r>
            <a:endParaRPr lang="en-US" dirty="0">
              <a:solidFill>
                <a:schemeClr val="tx2">
                  <a:satMod val="130000"/>
                </a:schemeClr>
              </a:solidFill>
            </a:endParaRPr>
          </a:p>
        </p:txBody>
      </p:sp>
      <p:sp>
        <p:nvSpPr>
          <p:cNvPr id="5123"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DC6EA366-E6C2-4420-9FFE-BDFE7962DA37}" type="slidenum">
              <a:rPr lang="en-US" altLang="en-US" sz="1400">
                <a:latin typeface="Arial" panose="020B0604020202020204" pitchFamily="34" charset="0"/>
              </a:rPr>
              <a:pPr eaLnBrk="1" hangingPunct="1">
                <a:spcBef>
                  <a:spcPct val="0"/>
                </a:spcBef>
                <a:buFontTx/>
                <a:buNone/>
              </a:pPr>
              <a:t>1</a:t>
            </a:fld>
            <a:endParaRPr lang="en-US" altLang="en-US" sz="14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Contracts </a:t>
            </a:r>
            <a:r>
              <a:rPr lang="en-US" altLang="en-US" sz="2700" dirty="0"/>
              <a:t>(equation 3.2)</a:t>
            </a:r>
            <a:endParaRPr lang="en-CA" sz="27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𝐹</m:t>
                              </m:r>
                            </m:sub>
                          </m:sSub>
                        </m:den>
                      </m:f>
                    </m:oMath>
                  </m:oMathPara>
                </a14:m>
                <a:endParaRPr lang="en-CA" dirty="0"/>
              </a:p>
              <a:p>
                <a:pPr marL="0" indent="0">
                  <a:buNone/>
                </a:pPr>
                <a:r>
                  <a:rPr lang="en-US" dirty="0"/>
                  <a:t>where</a:t>
                </a:r>
              </a:p>
              <a:p>
                <a:pPr marL="0" indent="0">
                  <a:buNone/>
                </a:pPr>
                <a:r>
                  <a:rPr lang="en-US" i="1" dirty="0">
                    <a:latin typeface="Cambria" panose="02040503050406030204" pitchFamily="18" charset="0"/>
                    <a:ea typeface="Cambria" panose="02040503050406030204" pitchFamily="18" charset="0"/>
                  </a:rPr>
                  <a:t>Q</a:t>
                </a:r>
                <a:r>
                  <a:rPr lang="en-US" i="1" baseline="-25000" dirty="0">
                    <a:latin typeface="Cambria" panose="02040503050406030204" pitchFamily="18" charset="0"/>
                    <a:ea typeface="Cambria" panose="02040503050406030204" pitchFamily="18" charset="0"/>
                  </a:rPr>
                  <a:t>A</a:t>
                </a:r>
                <a:r>
                  <a:rPr lang="en-US" dirty="0"/>
                  <a:t> is the size of the position being hedged (units)</a:t>
                </a:r>
              </a:p>
              <a:p>
                <a:pPr marL="0" indent="0">
                  <a:buNone/>
                </a:pPr>
                <a:r>
                  <a:rPr lang="en-US" i="1" dirty="0">
                    <a:latin typeface="Cambria" panose="02040503050406030204" pitchFamily="18" charset="0"/>
                    <a:ea typeface="Cambria" panose="02040503050406030204" pitchFamily="18" charset="0"/>
                  </a:rPr>
                  <a:t>Q</a:t>
                </a:r>
                <a:r>
                  <a:rPr lang="en-US" i="1" baseline="-25000" dirty="0">
                    <a:latin typeface="Cambria" panose="02040503050406030204" pitchFamily="18" charset="0"/>
                    <a:ea typeface="Cambria" panose="02040503050406030204" pitchFamily="18" charset="0"/>
                  </a:rPr>
                  <a:t>F</a:t>
                </a:r>
                <a:r>
                  <a:rPr lang="en-US" baseline="-25000" dirty="0"/>
                  <a:t> </a:t>
                </a:r>
                <a:r>
                  <a:rPr lang="en-US" dirty="0"/>
                  <a:t>is the size of one futures contract (units)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pPr>
              <a:defRPr/>
            </a:pPr>
            <a:r>
              <a:rPr lang="en-US"/>
              <a:t>Options, Futures, and Other Derivatives, 11th Edition,    Copyright © John C. Hull 2021</a:t>
            </a:r>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10</a:t>
            </a:fld>
            <a:endParaRPr lang="en-US" altLang="en-US"/>
          </a:p>
        </p:txBody>
      </p:sp>
    </p:spTree>
    <p:extLst>
      <p:ext uri="{BB962C8B-B14F-4D97-AF65-F5344CB8AC3E}">
        <p14:creationId xmlns:p14="http://schemas.microsoft.com/office/powerpoint/2010/main" val="134564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CA" altLang="en-US" dirty="0"/>
              <a:t>Example </a:t>
            </a:r>
            <a:r>
              <a:rPr lang="en-CA" altLang="en-US" sz="2400" dirty="0"/>
              <a:t>(Example 3.3)</a:t>
            </a:r>
            <a:endParaRPr lang="en-US" altLang="en-US" sz="2400" dirty="0"/>
          </a:p>
        </p:txBody>
      </p:sp>
      <p:sp>
        <p:nvSpPr>
          <p:cNvPr id="3" name="Content Placeholder 2"/>
          <p:cNvSpPr>
            <a:spLocks noGrp="1"/>
          </p:cNvSpPr>
          <p:nvPr>
            <p:ph idx="1"/>
          </p:nvPr>
        </p:nvSpPr>
        <p:spPr/>
        <p:txBody>
          <a:bodyPr/>
          <a:lstStyle/>
          <a:p>
            <a:pPr eaLnBrk="1" hangingPunct="1">
              <a:defRPr/>
            </a:pPr>
            <a:r>
              <a:rPr lang="en-CA" dirty="0"/>
              <a:t>Airline will purchase 2 million gallons of jet fuel in one month and hedges using heating oil futures</a:t>
            </a:r>
          </a:p>
          <a:p>
            <a:pPr eaLnBrk="1" hangingPunct="1">
              <a:defRPr/>
            </a:pPr>
            <a:r>
              <a:rPr lang="en-CA" dirty="0"/>
              <a:t>From historical data </a:t>
            </a:r>
            <a:r>
              <a:rPr lang="en-CA" dirty="0" err="1">
                <a:latin typeface="Symbol" pitchFamily="18" charset="2"/>
              </a:rPr>
              <a:t>s</a:t>
            </a:r>
            <a:r>
              <a:rPr lang="en-CA" i="1" baseline="-25000" dirty="0" err="1">
                <a:latin typeface="+mj-lt"/>
              </a:rPr>
              <a:t>F</a:t>
            </a:r>
            <a:r>
              <a:rPr lang="en-CA" dirty="0"/>
              <a:t> =0.0313, </a:t>
            </a:r>
            <a:r>
              <a:rPr lang="en-CA" dirty="0" err="1">
                <a:latin typeface="Symbol" pitchFamily="18" charset="2"/>
              </a:rPr>
              <a:t>s</a:t>
            </a:r>
            <a:r>
              <a:rPr lang="en-CA" i="1" baseline="-25000" dirty="0" err="1">
                <a:latin typeface="+mj-lt"/>
              </a:rPr>
              <a:t>S</a:t>
            </a:r>
            <a:r>
              <a:rPr lang="en-CA" dirty="0"/>
              <a:t> =0.0263, and </a:t>
            </a:r>
            <a:r>
              <a:rPr lang="en-CA" dirty="0">
                <a:latin typeface="Symbol" pitchFamily="18" charset="2"/>
              </a:rPr>
              <a:t>r</a:t>
            </a:r>
            <a:r>
              <a:rPr lang="en-CA" dirty="0"/>
              <a:t>= 0.928</a:t>
            </a:r>
          </a:p>
          <a:p>
            <a:pPr eaLnBrk="1" hangingPunct="1">
              <a:buFontTx/>
              <a:buNone/>
              <a:defRPr/>
            </a:pPr>
            <a:endParaRPr lang="en-US" dirty="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41C25EBD-BE6E-451F-A39E-16E6797A248D}" type="slidenum">
              <a:rPr lang="en-US" altLang="en-US" sz="1400">
                <a:latin typeface="Arial" panose="020B0604020202020204" pitchFamily="34" charset="0"/>
              </a:rPr>
              <a:pPr eaLnBrk="1" hangingPunct="1">
                <a:spcBef>
                  <a:spcPct val="0"/>
                </a:spcBef>
                <a:buFontTx/>
                <a:buNone/>
              </a:pPr>
              <a:t>11</a:t>
            </a:fld>
            <a:endParaRPr lang="en-US" altLang="en-US" sz="1400">
              <a:latin typeface="Arial" panose="020B0604020202020204" pitchFamily="34" charset="0"/>
            </a:endParaRPr>
          </a:p>
        </p:txBody>
      </p:sp>
      <p:graphicFrame>
        <p:nvGraphicFramePr>
          <p:cNvPr id="14342" name="Object 3"/>
          <p:cNvGraphicFramePr>
            <a:graphicFrameLocks noChangeAspect="1"/>
          </p:cNvGraphicFramePr>
          <p:nvPr/>
        </p:nvGraphicFramePr>
        <p:xfrm>
          <a:off x="2646363" y="4545013"/>
          <a:ext cx="3673475" cy="881062"/>
        </p:xfrm>
        <a:graphic>
          <a:graphicData uri="http://schemas.openxmlformats.org/presentationml/2006/ole">
            <mc:AlternateContent xmlns:mc="http://schemas.openxmlformats.org/markup-compatibility/2006">
              <mc:Choice xmlns:v="urn:schemas-microsoft-com:vml" Requires="v">
                <p:oleObj name="Equation" r:id="rId5" imgW="1637589" imgH="393529" progId="Equation.DSMT4">
                  <p:embed/>
                </p:oleObj>
              </mc:Choice>
              <mc:Fallback>
                <p:oleObj name="Equation" r:id="rId5" imgW="1637589"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3" y="4545013"/>
                        <a:ext cx="3673475"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6063" y="930275"/>
            <a:ext cx="7772400" cy="822325"/>
          </a:xfrm>
        </p:spPr>
        <p:txBody>
          <a:bodyPr/>
          <a:lstStyle/>
          <a:p>
            <a:pPr eaLnBrk="1" hangingPunct="1"/>
            <a:r>
              <a:rPr lang="en-CA" altLang="en-US"/>
              <a:t>Example </a:t>
            </a:r>
            <a:r>
              <a:rPr lang="en-CA" altLang="en-US" sz="2400"/>
              <a:t>continued</a:t>
            </a:r>
            <a:endParaRPr lang="en-US" altLang="en-US" sz="2400"/>
          </a:p>
        </p:txBody>
      </p:sp>
      <p:sp>
        <p:nvSpPr>
          <p:cNvPr id="15363" name="Content Placeholder 5"/>
          <p:cNvSpPr>
            <a:spLocks noGrp="1"/>
          </p:cNvSpPr>
          <p:nvPr>
            <p:ph idx="1"/>
          </p:nvPr>
        </p:nvSpPr>
        <p:spPr>
          <a:xfrm>
            <a:off x="685800" y="1981200"/>
            <a:ext cx="7772400" cy="4343400"/>
          </a:xfrm>
        </p:spPr>
        <p:txBody>
          <a:bodyPr/>
          <a:lstStyle/>
          <a:p>
            <a:pPr eaLnBrk="1" hangingPunct="1"/>
            <a:r>
              <a:rPr lang="en-CA" altLang="en-US" dirty="0"/>
              <a:t> </a:t>
            </a:r>
            <a:r>
              <a:rPr lang="en-CA" altLang="en-US" sz="2400" dirty="0"/>
              <a:t>The size of one heating oil contract is 42,000 gallons</a:t>
            </a:r>
          </a:p>
          <a:p>
            <a:pPr eaLnBrk="1" hangingPunct="1"/>
            <a:r>
              <a:rPr lang="en-CA" altLang="en-US" sz="2400" dirty="0"/>
              <a:t>Optimal number of contracts is</a:t>
            </a:r>
          </a:p>
          <a:p>
            <a:pPr eaLnBrk="1" hangingPunct="1">
              <a:buFontTx/>
              <a:buNone/>
            </a:pPr>
            <a:endParaRPr lang="en-US" altLang="en-US" dirty="0"/>
          </a:p>
          <a:p>
            <a:pPr eaLnBrk="1" hangingPunct="1">
              <a:buFontTx/>
              <a:buNone/>
            </a:pPr>
            <a:r>
              <a:rPr lang="en-CA" altLang="en-US" dirty="0"/>
              <a:t>	which rounds to 37</a:t>
            </a:r>
            <a:endParaRPr lang="en-US" altLang="en-US" dirty="0"/>
          </a:p>
        </p:txBody>
      </p:sp>
      <p:sp>
        <p:nvSpPr>
          <p:cNvPr id="1536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53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4FD36C2-40D8-483C-98CD-1CE8F7ECC24A}" type="slidenum">
              <a:rPr lang="en-US" altLang="en-US" sz="1400">
                <a:latin typeface="Arial" panose="020B0604020202020204" pitchFamily="34" charset="0"/>
              </a:rPr>
              <a:pPr eaLnBrk="1" hangingPunct="1">
                <a:spcBef>
                  <a:spcPct val="0"/>
                </a:spcBef>
                <a:buFontTx/>
                <a:buNone/>
              </a:pPr>
              <a:t>12</a:t>
            </a:fld>
            <a:endParaRPr lang="en-US" altLang="en-US" sz="1400">
              <a:latin typeface="Arial" panose="020B0604020202020204" pitchFamily="34" charset="0"/>
            </a:endParaRPr>
          </a:p>
        </p:txBody>
      </p:sp>
      <p:graphicFrame>
        <p:nvGraphicFramePr>
          <p:cNvPr id="15366" name="Object 3"/>
          <p:cNvGraphicFramePr>
            <a:graphicFrameLocks noChangeAspect="1"/>
          </p:cNvGraphicFramePr>
          <p:nvPr>
            <p:extLst>
              <p:ext uri="{D42A27DB-BD31-4B8C-83A1-F6EECF244321}">
                <p14:modId xmlns:p14="http://schemas.microsoft.com/office/powerpoint/2010/main" val="2042124912"/>
              </p:ext>
            </p:extLst>
          </p:nvPr>
        </p:nvGraphicFramePr>
        <p:xfrm>
          <a:off x="2362200" y="2971800"/>
          <a:ext cx="3919538" cy="452438"/>
        </p:xfrm>
        <a:graphic>
          <a:graphicData uri="http://schemas.openxmlformats.org/presentationml/2006/ole">
            <mc:AlternateContent xmlns:mc="http://schemas.openxmlformats.org/markup-compatibility/2006">
              <mc:Choice xmlns:v="urn:schemas-microsoft-com:vml" Requires="v">
                <p:oleObj name="Equation" r:id="rId5" imgW="1688367" imgH="215806" progId="Equation.DSMT4">
                  <p:embed/>
                </p:oleObj>
              </mc:Choice>
              <mc:Fallback>
                <p:oleObj name="Equation" r:id="rId5" imgW="1688367" imgH="21580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971800"/>
                        <a:ext cx="39195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 y="914400"/>
            <a:ext cx="8229600" cy="1143000"/>
          </a:xfrm>
        </p:spPr>
        <p:txBody>
          <a:bodyPr/>
          <a:lstStyle/>
          <a:p>
            <a:r>
              <a:rPr lang="en-US" altLang="en-US" dirty="0"/>
              <a:t>Optimal Number of Contracts When Contract Is Settled Daily</a:t>
            </a:r>
            <a:endParaRPr lang="en-CA"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133600"/>
                <a:ext cx="7772400" cy="4114800"/>
              </a:xfrm>
            </p:spPr>
            <p:txBody>
              <a:bodyPr/>
              <a:lstStyle/>
              <a:p>
                <a:pPr marL="0" indent="0">
                  <a:buFontTx/>
                  <a:buNone/>
                  <a:defRPr/>
                </a:pPr>
                <a:endParaRPr lang="en-CA" dirty="0"/>
              </a:p>
              <a:p>
                <a:pPr marL="0" indent="0">
                  <a:buFontTx/>
                  <a:buNone/>
                  <a:defRPr/>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m:t>
                          </m:r>
                        </m:e>
                      </m:acc>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acc>
                                <m:accPr>
                                  <m:chr m:val="̂"/>
                                  <m:ctrlPr>
                                    <a:rPr lang="en-CA" i="1" smtClean="0">
                                      <a:latin typeface="Cambria Math" panose="02040503050406030204" pitchFamily="18" charset="0"/>
                                    </a:rPr>
                                  </m:ctrlPr>
                                </m:accPr>
                                <m:e>
                                  <m:r>
                                    <a:rPr lang="en-CA"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𝑆</m:t>
                              </m:r>
                            </m:sub>
                          </m:sSub>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num>
                        <m:den>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𝐹</m:t>
                              </m:r>
                            </m:sub>
                          </m:sSub>
                        </m:den>
                      </m:f>
                    </m:oMath>
                  </m:oMathPara>
                </a14:m>
                <a:endParaRPr lang="en-CA" dirty="0"/>
              </a:p>
              <a:p>
                <a:pPr marL="0" indent="0">
                  <a:buFontTx/>
                  <a:buNone/>
                  <a:defRPr/>
                </a:pPr>
                <a:r>
                  <a:rPr lang="en-CA" dirty="0"/>
                  <a:t>    where variables are defined as follows</a:t>
                </a:r>
              </a:p>
              <a:p>
                <a:pPr marL="0" indent="0">
                  <a:buFontTx/>
                  <a:buNone/>
                  <a:defRPr/>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133600"/>
                <a:ext cx="7772400" cy="4114800"/>
              </a:xfrm>
              <a:blipFill>
                <a:blip r:embed="rId3"/>
                <a:stretch>
                  <a:fillRect/>
                </a:stretch>
              </a:blipFill>
            </p:spPr>
            <p:txBody>
              <a:bodyPr/>
              <a:lstStyle/>
              <a:p>
                <a:r>
                  <a:rPr lang="en-CA">
                    <a:noFill/>
                  </a:rPr>
                  <a:t> </a:t>
                </a:r>
              </a:p>
            </p:txBody>
          </p:sp>
        </mc:Fallback>
      </mc:AlternateContent>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B57C414E-3008-4F5D-83D1-0E77AC3ED5E0}" type="slidenum">
              <a:rPr lang="en-US" altLang="en-US" sz="1400">
                <a:latin typeface="Arial" panose="020B0604020202020204" pitchFamily="34" charset="0"/>
              </a:rPr>
              <a:pPr eaLnBrk="1" hangingPunct="1">
                <a:spcBef>
                  <a:spcPct val="0"/>
                </a:spcBef>
                <a:buFontTx/>
                <a:buNone/>
              </a:pPr>
              <a:t>13</a:t>
            </a:fld>
            <a:endParaRPr lang="en-US" altLang="en-US" sz="1400">
              <a:latin typeface="Arial" panose="020B0604020202020204" pitchFamily="34" charset="0"/>
            </a:endParaRPr>
          </a:p>
        </p:txBody>
      </p:sp>
      <p:graphicFrame>
        <p:nvGraphicFramePr>
          <p:cNvPr id="8" name="Table 7"/>
          <p:cNvGraphicFramePr>
            <a:graphicFrameLocks noGrp="1"/>
          </p:cNvGraphicFramePr>
          <p:nvPr/>
        </p:nvGraphicFramePr>
        <p:xfrm>
          <a:off x="1295400" y="4343400"/>
          <a:ext cx="6096000" cy="1539875"/>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640287">
                <a:tc>
                  <a:txBody>
                    <a:bodyPr/>
                    <a:lstStyle/>
                    <a:p>
                      <a:endParaRPr lang="en-CA" sz="1800" dirty="0"/>
                    </a:p>
                  </a:txBody>
                  <a:tcPr marT="45757" marB="45757"/>
                </a:tc>
                <a:tc>
                  <a:txBody>
                    <a:bodyPr/>
                    <a:lstStyle/>
                    <a:p>
                      <a:r>
                        <a:rPr lang="en-CA" sz="1800" dirty="0"/>
                        <a:t>Correlation between percentage daily changes for spot and futures</a:t>
                      </a:r>
                    </a:p>
                  </a:txBody>
                  <a:tcPr marT="45757" marB="45757"/>
                </a:tc>
                <a:extLst>
                  <a:ext uri="{0D108BD9-81ED-4DB2-BD59-A6C34878D82A}">
                    <a16:rowId xmlns:a16="http://schemas.microsoft.com/office/drawing/2014/main" val="10000"/>
                  </a:ext>
                </a:extLst>
              </a:tr>
              <a:tr h="457311">
                <a:tc>
                  <a:txBody>
                    <a:bodyPr/>
                    <a:lstStyle/>
                    <a:p>
                      <a:endParaRPr lang="en-CA" sz="1800" dirty="0"/>
                    </a:p>
                  </a:txBody>
                  <a:tcPr marT="45757" marB="45757"/>
                </a:tc>
                <a:tc>
                  <a:txBody>
                    <a:bodyPr/>
                    <a:lstStyle/>
                    <a:p>
                      <a:r>
                        <a:rPr lang="en-CA" sz="1800" dirty="0"/>
                        <a:t>SD</a:t>
                      </a:r>
                      <a:r>
                        <a:rPr lang="en-CA" sz="1800" baseline="0" dirty="0"/>
                        <a:t> of percentage daily changes in spot</a:t>
                      </a:r>
                      <a:endParaRPr lang="en-CA" sz="1800" dirty="0"/>
                    </a:p>
                  </a:txBody>
                  <a:tcPr marT="45757" marB="45757"/>
                </a:tc>
                <a:extLst>
                  <a:ext uri="{0D108BD9-81ED-4DB2-BD59-A6C34878D82A}">
                    <a16:rowId xmlns:a16="http://schemas.microsoft.com/office/drawing/2014/main" val="10001"/>
                  </a:ext>
                </a:extLst>
              </a:tr>
              <a:tr h="442277">
                <a:tc>
                  <a:txBody>
                    <a:bodyPr/>
                    <a:lstStyle/>
                    <a:p>
                      <a:endParaRPr lang="en-CA" sz="1800" dirty="0"/>
                    </a:p>
                  </a:txBody>
                  <a:tcPr marT="45757" marB="45757"/>
                </a:tc>
                <a:tc>
                  <a:txBody>
                    <a:bodyPr/>
                    <a:lstStyle/>
                    <a:p>
                      <a:r>
                        <a:rPr lang="en-CA" sz="1800" dirty="0"/>
                        <a:t>SD of percentage daily changes in futures</a:t>
                      </a:r>
                    </a:p>
                  </a:txBody>
                  <a:tcPr marT="45757" marB="45757"/>
                </a:tc>
                <a:extLst>
                  <a:ext uri="{0D108BD9-81ED-4DB2-BD59-A6C34878D82A}">
                    <a16:rowId xmlns:a16="http://schemas.microsoft.com/office/drawing/2014/main" val="10002"/>
                  </a:ext>
                </a:extLst>
              </a:tr>
            </a:tbl>
          </a:graphicData>
        </a:graphic>
      </p:graphicFrame>
      <p:graphicFrame>
        <p:nvGraphicFramePr>
          <p:cNvPr id="16405" name="Object 8"/>
          <p:cNvGraphicFramePr>
            <a:graphicFrameLocks noChangeAspect="1"/>
          </p:cNvGraphicFramePr>
          <p:nvPr/>
        </p:nvGraphicFramePr>
        <p:xfrm>
          <a:off x="1447800" y="4419600"/>
          <a:ext cx="735013" cy="520700"/>
        </p:xfrm>
        <a:graphic>
          <a:graphicData uri="http://schemas.openxmlformats.org/presentationml/2006/ole">
            <mc:AlternateContent xmlns:mc="http://schemas.openxmlformats.org/markup-compatibility/2006">
              <mc:Choice xmlns:v="urn:schemas-microsoft-com:vml" Requires="v">
                <p:oleObj name="Equation" r:id="rId6" imgW="152268" imgH="215713" progId="Equation.DSMT4">
                  <p:embed/>
                </p:oleObj>
              </mc:Choice>
              <mc:Fallback>
                <p:oleObj name="Equation" r:id="rId6" imgW="152268" imgH="215713"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419600"/>
                        <a:ext cx="7350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9"/>
          <p:cNvGraphicFramePr>
            <a:graphicFrameLocks noChangeAspect="1"/>
          </p:cNvGraphicFramePr>
          <p:nvPr/>
        </p:nvGraphicFramePr>
        <p:xfrm>
          <a:off x="1524000" y="4953000"/>
          <a:ext cx="427038" cy="552450"/>
        </p:xfrm>
        <a:graphic>
          <a:graphicData uri="http://schemas.openxmlformats.org/presentationml/2006/ole">
            <mc:AlternateContent xmlns:mc="http://schemas.openxmlformats.org/markup-compatibility/2006">
              <mc:Choice xmlns:v="urn:schemas-microsoft-com:vml" Requires="v">
                <p:oleObj name="Equation" r:id="rId8" imgW="203112" imgH="228501" progId="Equation.DSMT4">
                  <p:embed/>
                </p:oleObj>
              </mc:Choice>
              <mc:Fallback>
                <p:oleObj name="Equation" r:id="rId8" imgW="203112"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953000"/>
                        <a:ext cx="4270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7" name="Object 1"/>
          <p:cNvGraphicFramePr>
            <a:graphicFrameLocks noChangeAspect="1"/>
          </p:cNvGraphicFramePr>
          <p:nvPr/>
        </p:nvGraphicFramePr>
        <p:xfrm>
          <a:off x="1524000" y="5410200"/>
          <a:ext cx="454025" cy="552450"/>
        </p:xfrm>
        <a:graphic>
          <a:graphicData uri="http://schemas.openxmlformats.org/presentationml/2006/ole">
            <mc:AlternateContent xmlns:mc="http://schemas.openxmlformats.org/markup-compatibility/2006">
              <mc:Choice xmlns:v="urn:schemas-microsoft-com:vml" Requires="v">
                <p:oleObj name="Equation" r:id="rId10" imgW="215806" imgH="228501" progId="Equation.DSMT4">
                  <p:embed/>
                </p:oleObj>
              </mc:Choice>
              <mc:Fallback>
                <p:oleObj name="Equation" r:id="rId10" imgW="215806" imgH="228501"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5410200"/>
                        <a:ext cx="454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364537" cy="1143000"/>
          </a:xfrm>
        </p:spPr>
        <p:txBody>
          <a:bodyPr/>
          <a:lstStyle/>
          <a:p>
            <a:r>
              <a:rPr lang="en-US" altLang="en-US" sz="3600" dirty="0"/>
              <a:t>An Alternative Expression for N</a:t>
            </a:r>
            <a:r>
              <a:rPr lang="en-US" altLang="en-US" sz="3600" baseline="30000" dirty="0"/>
              <a:t>*</a:t>
            </a:r>
            <a:r>
              <a:rPr lang="en-US" altLang="en-US" sz="3600" dirty="0"/>
              <a:t> when there is daily settlement </a:t>
            </a:r>
            <a:r>
              <a:rPr lang="en-US" altLang="en-US" sz="2400" dirty="0"/>
              <a:t>(equation 3.3)</a:t>
            </a:r>
            <a:endParaRPr lang="en-CA"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CA" sz="2600" i="1" smtClean="0">
                              <a:latin typeface="Cambria Math" panose="02040503050406030204" pitchFamily="18" charset="0"/>
                            </a:rPr>
                          </m:ctrlPr>
                        </m:sSupPr>
                        <m:e>
                          <m:r>
                            <a:rPr lang="en-US" sz="2600" b="0" i="1" smtClean="0">
                              <a:latin typeface="Cambria Math" panose="02040503050406030204" pitchFamily="18" charset="0"/>
                            </a:rPr>
                            <m:t>𝑁</m:t>
                          </m:r>
                        </m:e>
                        <m:sup>
                          <m:r>
                            <a:rPr lang="en-US" sz="2600" b="0" i="1" smtClean="0">
                              <a:latin typeface="Cambria Math" panose="02040503050406030204" pitchFamily="18" charset="0"/>
                            </a:rPr>
                            <m:t>∗</m:t>
                          </m:r>
                        </m:sup>
                      </m:sSup>
                      <m:r>
                        <a:rPr lang="en-US" sz="2600" b="0" i="1" smtClean="0">
                          <a:latin typeface="Cambria Math" panose="02040503050406030204" pitchFamily="18" charset="0"/>
                        </a:rPr>
                        <m:t>=</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h</m:t>
                          </m:r>
                        </m:e>
                      </m:acc>
                      <m:f>
                        <m:fPr>
                          <m:ctrlPr>
                            <a:rPr lang="en-CA" sz="2600" i="1" smtClean="0">
                              <a:latin typeface="Cambria Math" panose="02040503050406030204" pitchFamily="18" charset="0"/>
                            </a:rPr>
                          </m:ctrlPr>
                        </m:fPr>
                        <m:num>
                          <m:sSub>
                            <m:sSubPr>
                              <m:ctrlPr>
                                <a:rPr lang="en-CA" sz="260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𝐴</m:t>
                              </m:r>
                            </m:sub>
                          </m:sSub>
                        </m:num>
                        <m:den>
                          <m:sSub>
                            <m:sSubPr>
                              <m:ctrlPr>
                                <a:rPr lang="en-CA" sz="260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𝐹</m:t>
                              </m:r>
                            </m:sub>
                          </m:sSub>
                        </m:den>
                      </m:f>
                    </m:oMath>
                  </m:oMathPara>
                </a14:m>
                <a:endParaRPr lang="en-CA" sz="2600" dirty="0"/>
              </a:p>
              <a:p>
                <a:pPr marL="0" indent="0">
                  <a:buNone/>
                </a:pPr>
                <a:r>
                  <a:rPr lang="en-US" sz="2600" dirty="0"/>
                  <a:t>where</a:t>
                </a:r>
                <a:endParaRPr lang="en-CA" sz="2600" dirty="0"/>
              </a:p>
              <a:p>
                <a:pPr marL="0" indent="0">
                  <a:buNone/>
                </a:pPr>
                <a:r>
                  <a:rPr lang="en-US" sz="2600" i="1" dirty="0">
                    <a:latin typeface="Cambria" panose="02040503050406030204" pitchFamily="18" charset="0"/>
                    <a:ea typeface="Cambria" panose="02040503050406030204" pitchFamily="18" charset="0"/>
                  </a:rPr>
                  <a:t>V</a:t>
                </a:r>
                <a:r>
                  <a:rPr lang="en-US" sz="2600" i="1" baseline="-25000" dirty="0">
                    <a:latin typeface="Cambria" panose="02040503050406030204" pitchFamily="18" charset="0"/>
                    <a:ea typeface="Cambria" panose="02040503050406030204" pitchFamily="18" charset="0"/>
                  </a:rPr>
                  <a:t>A</a:t>
                </a:r>
                <a:r>
                  <a:rPr lang="en-US" sz="2600" dirty="0"/>
                  <a:t> is the value of the position being hedged (= </a:t>
                </a:r>
                <a:r>
                  <a:rPr lang="en-US" sz="2600" i="1" dirty="0">
                    <a:latin typeface="Cambria" panose="02040503050406030204" pitchFamily="18" charset="0"/>
                    <a:ea typeface="Cambria" panose="02040503050406030204" pitchFamily="18" charset="0"/>
                  </a:rPr>
                  <a:t>SQ</a:t>
                </a:r>
                <a:r>
                  <a:rPr lang="en-US" sz="2600" i="1" baseline="-25000" dirty="0">
                    <a:latin typeface="Cambria" panose="02040503050406030204" pitchFamily="18" charset="0"/>
                    <a:ea typeface="Cambria" panose="02040503050406030204" pitchFamily="18" charset="0"/>
                  </a:rPr>
                  <a:t>A</a:t>
                </a:r>
                <a:r>
                  <a:rPr lang="en-US" sz="2600" dirty="0"/>
                  <a:t>)</a:t>
                </a:r>
              </a:p>
              <a:p>
                <a:pPr marL="0" indent="0">
                  <a:buNone/>
                </a:pPr>
                <a:r>
                  <a:rPr lang="en-US" sz="2600" i="1" dirty="0">
                    <a:latin typeface="Cambria" panose="02040503050406030204" pitchFamily="18" charset="0"/>
                    <a:ea typeface="Cambria" panose="02040503050406030204" pitchFamily="18" charset="0"/>
                  </a:rPr>
                  <a:t>V</a:t>
                </a:r>
                <a:r>
                  <a:rPr lang="en-US" sz="2600" i="1" baseline="-25000" dirty="0">
                    <a:latin typeface="Cambria" panose="02040503050406030204" pitchFamily="18" charset="0"/>
                    <a:ea typeface="Cambria" panose="02040503050406030204" pitchFamily="18" charset="0"/>
                  </a:rPr>
                  <a:t>F</a:t>
                </a:r>
                <a:r>
                  <a:rPr lang="en-US" sz="2600" dirty="0"/>
                  <a:t> is the futures price times the size of one contract(= </a:t>
                </a:r>
                <a:r>
                  <a:rPr lang="en-US" sz="2600" i="1" dirty="0">
                    <a:latin typeface="Cambria" panose="02040503050406030204" pitchFamily="18" charset="0"/>
                    <a:ea typeface="Cambria" panose="02040503050406030204" pitchFamily="18" charset="0"/>
                  </a:rPr>
                  <a:t>FQ</a:t>
                </a:r>
                <a:r>
                  <a:rPr lang="en-US" sz="2600" i="1" baseline="-25000" dirty="0">
                    <a:latin typeface="Cambria" panose="02040503050406030204" pitchFamily="18" charset="0"/>
                    <a:ea typeface="Cambria" panose="02040503050406030204" pitchFamily="18" charset="0"/>
                  </a:rPr>
                  <a:t>F</a:t>
                </a:r>
                <a:r>
                  <a:rPr lang="en-US" sz="2600" dirty="0"/>
                  <a:t>)</a:t>
                </a:r>
                <a:endParaRPr lang="en-CA" sz="2600" dirty="0"/>
              </a:p>
              <a:p>
                <a:pPr marL="0" indent="0">
                  <a:buNone/>
                </a:pPr>
                <a:r>
                  <a:rPr lang="en-US" sz="2600" dirty="0"/>
                  <a:t>and we use with a new hedge ratio</a:t>
                </a:r>
              </a:p>
              <a:p>
                <a:pPr marL="0" indent="0">
                  <a:buNone/>
                </a:pPr>
                <a14:m>
                  <m:oMathPara xmlns:m="http://schemas.openxmlformats.org/officeDocument/2006/math">
                    <m:oMathParaPr>
                      <m:jc m:val="centerGroup"/>
                    </m:oMathParaPr>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h</m:t>
                          </m:r>
                        </m:e>
                      </m:acc>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𝜌</m:t>
                          </m:r>
                          <m:r>
                            <a:rPr lang="en-US" sz="2600" i="1">
                              <a:latin typeface="Cambria Math" panose="02040503050406030204" pitchFamily="18" charset="0"/>
                              <a:ea typeface="Cambria Math" panose="02040503050406030204" pitchFamily="18" charset="0"/>
                            </a:rPr>
                            <m:t> </m:t>
                          </m:r>
                        </m:e>
                      </m:acc>
                      <m:f>
                        <m:fPr>
                          <m:ctrlPr>
                            <a:rPr lang="en-CA" sz="2600" i="1">
                              <a:latin typeface="Cambria Math" panose="02040503050406030204" pitchFamily="18" charset="0"/>
                            </a:rPr>
                          </m:ctrlPr>
                        </m:fPr>
                        <m:num>
                          <m:sSub>
                            <m:sSubPr>
                              <m:ctrlPr>
                                <a:rPr lang="en-CA" sz="2600" i="1">
                                  <a:latin typeface="Cambria Math" panose="02040503050406030204" pitchFamily="18" charset="0"/>
                                </a:rPr>
                              </m:ctrlPr>
                            </m:sSubPr>
                            <m:e>
                              <m:acc>
                                <m:accPr>
                                  <m:chr m:val="̂"/>
                                  <m:ctrlPr>
                                    <a:rPr lang="en-CA" sz="2600" i="1">
                                      <a:latin typeface="Cambria Math" panose="02040503050406030204" pitchFamily="18" charset="0"/>
                                    </a:rPr>
                                  </m:ctrlPr>
                                </m:accPr>
                                <m:e>
                                  <m:r>
                                    <a:rPr lang="en-CA" sz="2600" i="1">
                                      <a:latin typeface="Cambria Math" panose="02040503050406030204" pitchFamily="18" charset="0"/>
                                      <a:ea typeface="Cambria Math" panose="02040503050406030204" pitchFamily="18" charset="0"/>
                                    </a:rPr>
                                    <m:t>𝜎</m:t>
                                  </m:r>
                                </m:e>
                              </m:acc>
                            </m:e>
                            <m:sub>
                              <m:r>
                                <a:rPr lang="en-US" sz="2600" i="1">
                                  <a:latin typeface="Cambria Math" panose="02040503050406030204" pitchFamily="18" charset="0"/>
                                </a:rPr>
                                <m:t>𝑆</m:t>
                              </m:r>
                            </m:sub>
                          </m:sSub>
                        </m:num>
                        <m:den>
                          <m:sSub>
                            <m:sSubPr>
                              <m:ctrlPr>
                                <a:rPr lang="en-CA" sz="2600" i="1">
                                  <a:latin typeface="Cambria Math" panose="02040503050406030204" pitchFamily="18" charset="0"/>
                                </a:rPr>
                              </m:ctrlPr>
                            </m:sSubPr>
                            <m:e>
                              <m:acc>
                                <m:accPr>
                                  <m:chr m:val="̂"/>
                                  <m:ctrlPr>
                                    <a:rPr lang="en-CA" sz="2600" i="1">
                                      <a:latin typeface="Cambria Math" panose="02040503050406030204" pitchFamily="18" charset="0"/>
                                    </a:rPr>
                                  </m:ctrlPr>
                                </m:accPr>
                                <m:e>
                                  <m:r>
                                    <a:rPr lang="en-CA" sz="2600" i="1">
                                      <a:latin typeface="Cambria Math" panose="02040503050406030204" pitchFamily="18" charset="0"/>
                                      <a:ea typeface="Cambria Math" panose="02040503050406030204" pitchFamily="18" charset="0"/>
                                    </a:rPr>
                                    <m:t>𝜎</m:t>
                                  </m:r>
                                </m:e>
                              </m:acc>
                            </m:e>
                            <m:sub>
                              <m:r>
                                <a:rPr lang="en-US" sz="2600" i="1">
                                  <a:latin typeface="Cambria Math" panose="02040503050406030204" pitchFamily="18" charset="0"/>
                                  <a:ea typeface="Cambria Math" panose="02040503050406030204" pitchFamily="18" charset="0"/>
                                </a:rPr>
                                <m:t>𝐹</m:t>
                              </m:r>
                            </m:sub>
                          </m:sSub>
                        </m:den>
                      </m:f>
                    </m:oMath>
                  </m:oMathPara>
                </a14:m>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12"/>
                </a:stretch>
              </a:blipFill>
            </p:spPr>
            <p:txBody>
              <a:bodyPr/>
              <a:lstStyle/>
              <a:p>
                <a:r>
                  <a:rPr lang="en-CA">
                    <a:noFill/>
                  </a:rPr>
                  <a:t> </a:t>
                </a:r>
              </a:p>
            </p:txBody>
          </p:sp>
        </mc:Fallback>
      </mc:AlternateContent>
      <p:sp>
        <p:nvSpPr>
          <p:cNvPr id="4" name="Footer Placeholder 3"/>
          <p:cNvSpPr>
            <a:spLocks noGrp="1"/>
          </p:cNvSpPr>
          <p:nvPr>
            <p:ph type="ftr" sz="quarter" idx="11"/>
          </p:nvPr>
        </p:nvSpPr>
        <p:spPr/>
        <p:txBody>
          <a:bodyPr/>
          <a:lstStyle/>
          <a:p>
            <a:pPr>
              <a:defRPr/>
            </a:pPr>
            <a:r>
              <a:rPr lang="en-US"/>
              <a:t>Options, Futures, and Other Derivatives, 11th Edition,    Copyright © John C. Hull 2021</a:t>
            </a:r>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14</a:t>
            </a:fld>
            <a:endParaRPr lang="en-US" altLang="en-US"/>
          </a:p>
        </p:txBody>
      </p:sp>
    </p:spTree>
    <p:extLst>
      <p:ext uri="{BB962C8B-B14F-4D97-AF65-F5344CB8AC3E}">
        <p14:creationId xmlns:p14="http://schemas.microsoft.com/office/powerpoint/2010/main" val="172365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Settlement</a:t>
            </a:r>
            <a:endParaRPr lang="en-CA" dirty="0"/>
          </a:p>
        </p:txBody>
      </p:sp>
      <p:sp>
        <p:nvSpPr>
          <p:cNvPr id="3" name="Content Placeholder 2"/>
          <p:cNvSpPr>
            <a:spLocks noGrp="1"/>
          </p:cNvSpPr>
          <p:nvPr>
            <p:ph idx="1"/>
          </p:nvPr>
        </p:nvSpPr>
        <p:spPr/>
        <p:txBody>
          <a:bodyPr/>
          <a:lstStyle/>
          <a:p>
            <a:r>
              <a:rPr lang="en-US" dirty="0"/>
              <a:t>Day to day changes in </a:t>
            </a:r>
            <a:r>
              <a:rPr lang="en-US" i="1" dirty="0">
                <a:latin typeface="Cambria" panose="02040503050406030204" pitchFamily="18" charset="0"/>
                <a:ea typeface="Cambria" panose="02040503050406030204" pitchFamily="18" charset="0"/>
              </a:rPr>
              <a:t>N</a:t>
            </a:r>
            <a:r>
              <a:rPr lang="en-US" i="1" baseline="30000" dirty="0">
                <a:latin typeface="Cambria" panose="02040503050406030204" pitchFamily="18" charset="0"/>
                <a:ea typeface="Cambria" panose="02040503050406030204" pitchFamily="18" charset="0"/>
              </a:rPr>
              <a:t>*</a:t>
            </a:r>
            <a:r>
              <a:rPr lang="en-US" baseline="30000" dirty="0"/>
              <a:t> </a:t>
            </a:r>
            <a:r>
              <a:rPr lang="en-US" dirty="0"/>
              <a:t>are small and often ignored</a:t>
            </a:r>
            <a:endParaRPr lang="en-US" baseline="30000" dirty="0"/>
          </a:p>
          <a:p>
            <a:r>
              <a:rPr lang="en-US" dirty="0"/>
              <a:t>Tailing the hedge involves dividing </a:t>
            </a:r>
            <a:r>
              <a:rPr lang="en-US" i="1" dirty="0">
                <a:latin typeface="Cambria" panose="02040503050406030204" pitchFamily="18" charset="0"/>
                <a:ea typeface="Cambria" panose="02040503050406030204" pitchFamily="18" charset="0"/>
              </a:rPr>
              <a:t>N</a:t>
            </a:r>
            <a:r>
              <a:rPr lang="en-US" i="1" baseline="30000" dirty="0">
                <a:latin typeface="Cambria" panose="02040503050406030204" pitchFamily="18" charset="0"/>
                <a:ea typeface="Cambria" panose="02040503050406030204" pitchFamily="18" charset="0"/>
              </a:rPr>
              <a:t>*</a:t>
            </a:r>
            <a:r>
              <a:rPr lang="en-US" i="1" dirty="0">
                <a:latin typeface="Cambria" panose="02040503050406030204" pitchFamily="18" charset="0"/>
                <a:ea typeface="Cambria" panose="02040503050406030204" pitchFamily="18" charset="0"/>
              </a:rPr>
              <a:t> </a:t>
            </a:r>
            <a:r>
              <a:rPr lang="en-US" dirty="0"/>
              <a:t>by one plus the amount of interest that will be earned over the remaining life of the hedge</a:t>
            </a:r>
          </a:p>
        </p:txBody>
      </p:sp>
      <p:sp>
        <p:nvSpPr>
          <p:cNvPr id="4" name="Footer Placeholder 3"/>
          <p:cNvSpPr>
            <a:spLocks noGrp="1"/>
          </p:cNvSpPr>
          <p:nvPr>
            <p:ph type="ftr" sz="quarter" idx="11"/>
          </p:nvPr>
        </p:nvSpPr>
        <p:spPr/>
        <p:txBody>
          <a:bodyPr/>
          <a:lstStyle/>
          <a:p>
            <a:pPr>
              <a:defRPr/>
            </a:pPr>
            <a:r>
              <a:rPr lang="en-US"/>
              <a:t>Options, Futures, and Other Derivatives, 11th Edition,    Copyright © John C. Hull 2021</a:t>
            </a:r>
          </a:p>
        </p:txBody>
      </p:sp>
      <p:sp>
        <p:nvSpPr>
          <p:cNvPr id="5" name="Slide Number Placeholder 4"/>
          <p:cNvSpPr>
            <a:spLocks noGrp="1"/>
          </p:cNvSpPr>
          <p:nvPr>
            <p:ph type="sldNum" sz="quarter" idx="12"/>
          </p:nvPr>
        </p:nvSpPr>
        <p:spPr/>
        <p:txBody>
          <a:bodyPr/>
          <a:lstStyle/>
          <a:p>
            <a:fld id="{DD69E5F0-89A0-4F43-8B4F-1CAC9BF112DD}" type="slidenum">
              <a:rPr lang="en-US" altLang="en-US" smtClean="0"/>
              <a:pPr/>
              <a:t>15</a:t>
            </a:fld>
            <a:endParaRPr lang="en-US" altLang="en-US"/>
          </a:p>
        </p:txBody>
      </p:sp>
    </p:spTree>
    <p:extLst>
      <p:ext uri="{BB962C8B-B14F-4D97-AF65-F5344CB8AC3E}">
        <p14:creationId xmlns:p14="http://schemas.microsoft.com/office/powerpoint/2010/main" val="3937895716"/>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Hedging Using Index Futures</a:t>
            </a:r>
            <a:br>
              <a:rPr lang="en-US" altLang="en-US" dirty="0"/>
            </a:br>
            <a:r>
              <a:rPr lang="en-US" altLang="en-US" sz="2200" dirty="0"/>
              <a:t>(equation 3.4)</a:t>
            </a:r>
            <a:endParaRPr lang="en-US" altLang="en-US" dirty="0"/>
          </a:p>
        </p:txBody>
      </p:sp>
      <p:sp>
        <p:nvSpPr>
          <p:cNvPr id="2052" name="Rectangle 3"/>
          <p:cNvSpPr>
            <a:spLocks noGrp="1" noChangeArrowheads="1"/>
          </p:cNvSpPr>
          <p:nvPr>
            <p:ph idx="1"/>
          </p:nvPr>
        </p:nvSpPr>
        <p:spPr>
          <a:xfrm>
            <a:off x="685800" y="2057400"/>
            <a:ext cx="7010400" cy="4411663"/>
          </a:xfrm>
        </p:spPr>
        <p:txBody>
          <a:bodyPr/>
          <a:lstStyle/>
          <a:p>
            <a:pPr eaLnBrk="1" hangingPunct="1">
              <a:buFont typeface="Wingdings" pitchFamily="2" charset="2"/>
              <a:buNone/>
              <a:defRPr/>
            </a:pPr>
            <a:r>
              <a:rPr lang="en-US" dirty="0">
                <a:latin typeface="Arial" charset="0"/>
                <a:cs typeface="Arial" charset="0"/>
              </a:rPr>
              <a:t>	</a:t>
            </a:r>
          </a:p>
          <a:p>
            <a:pPr eaLnBrk="1" hangingPunct="1">
              <a:buFont typeface="Wingdings" pitchFamily="2" charset="2"/>
              <a:buNone/>
              <a:defRPr/>
            </a:pPr>
            <a:r>
              <a:rPr lang="en-US" dirty="0">
                <a:latin typeface="Arial" charset="0"/>
                <a:cs typeface="Arial" charset="0"/>
              </a:rPr>
              <a:t>	To hedge the risk in a portfolio the number of contracts that should be shorted is</a:t>
            </a:r>
          </a:p>
          <a:p>
            <a:pPr eaLnBrk="1" hangingPunct="1">
              <a:buFont typeface="Wingdings 2" pitchFamily="18" charset="2"/>
              <a:buNone/>
              <a:defRPr/>
            </a:pPr>
            <a:endParaRPr lang="en-US" dirty="0">
              <a:latin typeface="Arial" charset="0"/>
              <a:cs typeface="Arial" charset="0"/>
            </a:endParaRPr>
          </a:p>
          <a:p>
            <a:pPr eaLnBrk="1" hangingPunct="1">
              <a:buFont typeface="Wingdings" pitchFamily="2" charset="2"/>
              <a:buNone/>
              <a:defRPr/>
            </a:pPr>
            <a:r>
              <a:rPr lang="en-US" dirty="0">
                <a:latin typeface="Arial" charset="0"/>
                <a:cs typeface="Arial" charset="0"/>
              </a:rPr>
              <a:t>	where </a:t>
            </a:r>
            <a:r>
              <a:rPr lang="en-US" i="1" dirty="0">
                <a:latin typeface="Times New Roman" pitchFamily="18" charset="0"/>
                <a:cs typeface="Times New Roman" pitchFamily="18" charset="0"/>
              </a:rPr>
              <a:t>V</a:t>
            </a:r>
            <a:r>
              <a:rPr lang="en-US" i="1" baseline="-25000" dirty="0">
                <a:latin typeface="Times New Roman" pitchFamily="18" charset="0"/>
                <a:cs typeface="Times New Roman" pitchFamily="18" charset="0"/>
              </a:rPr>
              <a:t>A</a:t>
            </a:r>
            <a:r>
              <a:rPr lang="en-US" dirty="0">
                <a:latin typeface="Arial" charset="0"/>
                <a:cs typeface="Arial" charset="0"/>
              </a:rPr>
              <a:t> is the value of the portfolio, </a:t>
            </a:r>
            <a:r>
              <a:rPr lang="en-US" dirty="0">
                <a:latin typeface="Symbol" pitchFamily="18" charset="2"/>
                <a:cs typeface="Arial" charset="0"/>
              </a:rPr>
              <a:t>b </a:t>
            </a:r>
            <a:r>
              <a:rPr lang="en-US" dirty="0">
                <a:latin typeface="Arial" charset="0"/>
                <a:cs typeface="Arial" charset="0"/>
              </a:rPr>
              <a:t>is its beta, and </a:t>
            </a:r>
            <a:r>
              <a:rPr lang="en-US" i="1" dirty="0">
                <a:latin typeface="+mj-lt"/>
                <a:cs typeface="Arial" charset="0"/>
              </a:rPr>
              <a:t>V</a:t>
            </a:r>
            <a:r>
              <a:rPr lang="en-US" i="1" baseline="-25000" dirty="0">
                <a:latin typeface="+mj-lt"/>
                <a:cs typeface="Arial" charset="0"/>
              </a:rPr>
              <a:t>F</a:t>
            </a:r>
            <a:r>
              <a:rPr lang="en-US" dirty="0">
                <a:latin typeface="Arial" charset="0"/>
                <a:cs typeface="Arial" charset="0"/>
              </a:rPr>
              <a:t> is the value of one futures contract</a:t>
            </a:r>
          </a:p>
        </p:txBody>
      </p:sp>
      <p:sp>
        <p:nvSpPr>
          <p:cNvPr id="1843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D6BCBA3-2D82-4FED-A3F9-143414B926FA}" type="slidenum">
              <a:rPr lang="en-US" altLang="en-US" sz="1400">
                <a:latin typeface="Arial" panose="020B0604020202020204" pitchFamily="34" charset="0"/>
              </a:rPr>
              <a:pPr eaLnBrk="1" hangingPunct="1">
                <a:spcBef>
                  <a:spcPct val="0"/>
                </a:spcBef>
                <a:buFontTx/>
                <a:buNone/>
              </a:pPr>
              <a:t>16</a:t>
            </a:fld>
            <a:endParaRPr lang="en-US" altLang="en-US" sz="1400">
              <a:latin typeface="Arial" panose="020B0604020202020204" pitchFamily="34" charset="0"/>
            </a:endParaRPr>
          </a:p>
        </p:txBody>
      </p:sp>
      <p:graphicFrame>
        <p:nvGraphicFramePr>
          <p:cNvPr id="18438" name="Object 4"/>
          <p:cNvGraphicFramePr>
            <a:graphicFrameLocks noChangeAspect="1"/>
          </p:cNvGraphicFramePr>
          <p:nvPr/>
        </p:nvGraphicFramePr>
        <p:xfrm>
          <a:off x="2895600" y="3657600"/>
          <a:ext cx="685800" cy="776288"/>
        </p:xfrm>
        <a:graphic>
          <a:graphicData uri="http://schemas.openxmlformats.org/presentationml/2006/ole">
            <mc:AlternateContent xmlns:mc="http://schemas.openxmlformats.org/markup-compatibility/2006">
              <mc:Choice xmlns:v="urn:schemas-microsoft-com:vml" Requires="v">
                <p:oleObj name="Equation" r:id="rId5" imgW="330057" imgH="406224" progId="Equation.3">
                  <p:embed/>
                </p:oleObj>
              </mc:Choice>
              <mc:Fallback>
                <p:oleObj name="Equation" r:id="rId5" imgW="330057" imgH="4062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657600"/>
                        <a:ext cx="6858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en-US"/>
              <a:t>Example</a:t>
            </a:r>
          </a:p>
        </p:txBody>
      </p:sp>
      <p:sp>
        <p:nvSpPr>
          <p:cNvPr id="19459" name="Rectangle 1027"/>
          <p:cNvSpPr>
            <a:spLocks noGrp="1" noChangeArrowheads="1"/>
          </p:cNvSpPr>
          <p:nvPr>
            <p:ph idx="1"/>
          </p:nvPr>
        </p:nvSpPr>
        <p:spPr/>
        <p:txBody>
          <a:bodyPr/>
          <a:lstStyle/>
          <a:p>
            <a:pPr eaLnBrk="1" hangingPunct="1">
              <a:buFont typeface="Wingdings" panose="05000000000000000000" pitchFamily="2" charset="2"/>
              <a:buNone/>
            </a:pPr>
            <a:r>
              <a:rPr lang="en-US" altLang="en-US" dirty="0"/>
              <a:t>	Index futures price is 1,000</a:t>
            </a:r>
          </a:p>
          <a:p>
            <a:pPr eaLnBrk="1" hangingPunct="1">
              <a:buFont typeface="Wingdings" panose="05000000000000000000" pitchFamily="2" charset="2"/>
              <a:buNone/>
            </a:pPr>
            <a:r>
              <a:rPr lang="en-US" altLang="en-US" dirty="0"/>
              <a:t>	Value of Portfolio is $5 million</a:t>
            </a:r>
          </a:p>
          <a:p>
            <a:pPr eaLnBrk="1" hangingPunct="1">
              <a:buFont typeface="Wingdings" panose="05000000000000000000" pitchFamily="2" charset="2"/>
              <a:buNone/>
            </a:pPr>
            <a:r>
              <a:rPr lang="en-US" altLang="en-US" dirty="0"/>
              <a:t>	Beta of portfolio is 1.5</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What position in futures contracts on the index is necessary to hedge the portfolio?</a:t>
            </a:r>
          </a:p>
        </p:txBody>
      </p:sp>
      <p:sp>
        <p:nvSpPr>
          <p:cNvPr id="1946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FF7360C-718E-477D-B936-EA2DCAA9F225}" type="slidenum">
              <a:rPr lang="en-US" altLang="en-US" sz="1400">
                <a:latin typeface="Arial" panose="020B0604020202020204" pitchFamily="34" charset="0"/>
              </a:rPr>
              <a:pPr eaLnBrk="1" hangingPunct="1">
                <a:spcBef>
                  <a:spcPct val="0"/>
                </a:spcBef>
                <a:buFontTx/>
                <a:buNone/>
              </a:pPr>
              <a:t>17</a:t>
            </a:fld>
            <a:endParaRPr lang="en-US" altLang="en-US" sz="1400">
              <a:latin typeface="Arial" panose="020B0604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Changing Beta</a:t>
            </a:r>
          </a:p>
        </p:txBody>
      </p:sp>
      <p:sp>
        <p:nvSpPr>
          <p:cNvPr id="20483" name="Rectangle 3"/>
          <p:cNvSpPr>
            <a:spLocks noGrp="1" noChangeArrowheads="1"/>
          </p:cNvSpPr>
          <p:nvPr>
            <p:ph idx="1"/>
          </p:nvPr>
        </p:nvSpPr>
        <p:spPr>
          <a:xfrm>
            <a:off x="990600" y="2209800"/>
            <a:ext cx="6781800" cy="3997325"/>
          </a:xfrm>
        </p:spPr>
        <p:txBody>
          <a:bodyPr/>
          <a:lstStyle/>
          <a:p>
            <a:pPr eaLnBrk="1" hangingPunct="1"/>
            <a:r>
              <a:rPr lang="en-US" altLang="en-US" dirty="0"/>
              <a:t>What position is necessary to reduce the beta of the portfolio to 0.75?</a:t>
            </a:r>
          </a:p>
          <a:p>
            <a:pPr eaLnBrk="1" hangingPunct="1"/>
            <a:r>
              <a:rPr lang="en-US" altLang="en-US" dirty="0"/>
              <a:t>What position is necessary to increase the beta of the portfolio to 2.0?</a:t>
            </a:r>
          </a:p>
        </p:txBody>
      </p:sp>
      <p:sp>
        <p:nvSpPr>
          <p:cNvPr id="2048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1216674B-2203-4D63-9952-F232A9652155}" type="slidenum">
              <a:rPr lang="en-US" altLang="en-US" sz="1400">
                <a:latin typeface="Arial" panose="020B0604020202020204" pitchFamily="34" charset="0"/>
              </a:rPr>
              <a:pPr eaLnBrk="1" hangingPunct="1">
                <a:spcBef>
                  <a:spcPct val="0"/>
                </a:spcBef>
                <a:buFontTx/>
                <a:buNone/>
              </a:pPr>
              <a:t>18</a:t>
            </a:fld>
            <a:endParaRPr lang="en-US" altLang="en-US" sz="1400">
              <a:latin typeface="Arial" panose="020B0604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685800"/>
            <a:ext cx="7772400" cy="1143000"/>
          </a:xfrm>
        </p:spPr>
        <p:txBody>
          <a:bodyPr/>
          <a:lstStyle/>
          <a:p>
            <a:pPr eaLnBrk="1" hangingPunct="1"/>
            <a:r>
              <a:rPr lang="en-US" altLang="en-US" dirty="0"/>
              <a:t>Why Hedge Equity Returns</a:t>
            </a:r>
          </a:p>
        </p:txBody>
      </p:sp>
      <p:sp>
        <p:nvSpPr>
          <p:cNvPr id="21507"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dirty="0"/>
              <a:t>May want to be out of the market for a while. Hedging avoids the costs of selling and repurchasing the portfolio</a:t>
            </a:r>
          </a:p>
          <a:p>
            <a:pPr eaLnBrk="1" hangingPunct="1">
              <a:lnSpc>
                <a:spcPct val="90000"/>
              </a:lnSpc>
            </a:pPr>
            <a:r>
              <a:rPr lang="en-US" altLang="en-US" dirty="0">
                <a:highlight>
                  <a:srgbClr val="FFFF00"/>
                </a:highlight>
              </a:rPr>
              <a:t>Suppose stocks in your portfolio have an average beta of 1.0, but you feel they have been chosen well and will outperform the market in both good and bad times. Hedging ensures that the return you earn is the risk-free return plus the excess return of your portfolio over the market.</a:t>
            </a:r>
          </a:p>
        </p:txBody>
      </p:sp>
      <p:sp>
        <p:nvSpPr>
          <p:cNvPr id="2150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9E12A3EA-BA7D-4692-8DBF-98A471CED393}" type="slidenum">
              <a:rPr lang="en-US" altLang="en-US" sz="1400">
                <a:latin typeface="Arial" panose="020B0604020202020204" pitchFamily="34" charset="0"/>
              </a:rPr>
              <a:pPr eaLnBrk="1" hangingPunct="1">
                <a:spcBef>
                  <a:spcPct val="0"/>
                </a:spcBef>
                <a:buFontTx/>
                <a:buNone/>
              </a:pPr>
              <a:t>19</a:t>
            </a:fld>
            <a:endParaRPr lang="en-US" altLang="en-US" sz="1400">
              <a:latin typeface="Arial" panose="020B0604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0488" tIns="44450" rIns="90488" bIns="44450"/>
          <a:lstStyle/>
          <a:p>
            <a:pPr eaLnBrk="1" hangingPunct="1"/>
            <a:r>
              <a:rPr lang="en-US" altLang="en-US"/>
              <a:t>Long &amp; Short Hedges</a:t>
            </a:r>
            <a:br>
              <a:rPr lang="en-US" altLang="en-US"/>
            </a:br>
            <a:endParaRPr lang="en-US" altLang="en-US"/>
          </a:p>
        </p:txBody>
      </p:sp>
      <p:sp>
        <p:nvSpPr>
          <p:cNvPr id="6147" name="Rectangle 3"/>
          <p:cNvSpPr>
            <a:spLocks noGrp="1" noChangeArrowheads="1"/>
          </p:cNvSpPr>
          <p:nvPr>
            <p:ph idx="1"/>
          </p:nvPr>
        </p:nvSpPr>
        <p:spPr>
          <a:xfrm>
            <a:off x="1447800" y="1828800"/>
            <a:ext cx="7102475" cy="4302125"/>
          </a:xfrm>
        </p:spPr>
        <p:txBody>
          <a:bodyPr lIns="90488" tIns="44450" rIns="90488" bIns="44450"/>
          <a:lstStyle/>
          <a:p>
            <a:pPr eaLnBrk="1" hangingPunct="1"/>
            <a:r>
              <a:rPr lang="en-US" altLang="en-US"/>
              <a:t>A long futures hedge is appropriate when you know you will purchase an asset in the future and want to lock in the price</a:t>
            </a:r>
          </a:p>
          <a:p>
            <a:pPr eaLnBrk="1" hangingPunct="1"/>
            <a:r>
              <a:rPr lang="en-US" altLang="en-US"/>
              <a:t>A short futures hedge is appropriate when you know you will sell an asset in the future and want to lock in the price</a:t>
            </a:r>
          </a:p>
        </p:txBody>
      </p:sp>
      <p:sp>
        <p:nvSpPr>
          <p:cNvPr id="614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61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0B93FE32-F4EA-44C3-91C2-FC0A0F981514}" type="slidenum">
              <a:rPr lang="en-US" altLang="en-US" sz="1400">
                <a:latin typeface="Arial" panose="020B0604020202020204" pitchFamily="34" charset="0"/>
              </a:rPr>
              <a:pPr eaLnBrk="1" hangingPunct="1">
                <a:spcBef>
                  <a:spcPct val="0"/>
                </a:spcBef>
                <a:buFontTx/>
                <a:buNone/>
              </a:pPr>
              <a:t>2</a:t>
            </a:fld>
            <a:endParaRPr lang="en-US" altLang="en-US" sz="140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914400"/>
            <a:ext cx="7086600" cy="990600"/>
          </a:xfrm>
        </p:spPr>
        <p:txBody>
          <a:bodyPr lIns="90488" tIns="44450" rIns="90488" bIns="44450"/>
          <a:lstStyle/>
          <a:p>
            <a:pPr eaLnBrk="1" hangingPunct="1"/>
            <a:r>
              <a:rPr lang="en-US" altLang="en-US" sz="4000" dirty="0"/>
              <a:t>Stack and Roll</a:t>
            </a:r>
            <a:endParaRPr lang="en-US" altLang="en-US" sz="2200" dirty="0"/>
          </a:p>
        </p:txBody>
      </p:sp>
      <p:sp>
        <p:nvSpPr>
          <p:cNvPr id="22531" name="Rectangle 3"/>
          <p:cNvSpPr>
            <a:spLocks noGrp="1" noChangeArrowheads="1"/>
          </p:cNvSpPr>
          <p:nvPr>
            <p:ph idx="1"/>
          </p:nvPr>
        </p:nvSpPr>
        <p:spPr>
          <a:xfrm>
            <a:off x="1295400" y="2286000"/>
            <a:ext cx="7297738" cy="3746500"/>
          </a:xfrm>
        </p:spPr>
        <p:txBody>
          <a:bodyPr lIns="90488" tIns="44450" rIns="90488" bIns="44450"/>
          <a:lstStyle/>
          <a:p>
            <a:pPr eaLnBrk="1" hangingPunct="1"/>
            <a:r>
              <a:rPr lang="en-US" altLang="en-US"/>
              <a:t>We can roll futures contracts forward to hedge future exposures</a:t>
            </a:r>
          </a:p>
          <a:p>
            <a:pPr eaLnBrk="1" hangingPunct="1"/>
            <a:r>
              <a:rPr lang="en-CA" altLang="en-US"/>
              <a:t>Initially we enter into futures contracts to hedge exposures up to a time horizon</a:t>
            </a:r>
          </a:p>
          <a:p>
            <a:pPr eaLnBrk="1" hangingPunct="1"/>
            <a:r>
              <a:rPr lang="en-CA" altLang="en-US"/>
              <a:t>Just before maturity we close them out an replace them with new contract reflect the new exposure</a:t>
            </a:r>
          </a:p>
          <a:p>
            <a:pPr eaLnBrk="1" hangingPunct="1"/>
            <a:r>
              <a:rPr lang="en-CA" altLang="en-US"/>
              <a:t>etc</a:t>
            </a:r>
          </a:p>
          <a:p>
            <a:pPr eaLnBrk="1" hangingPunct="1"/>
            <a:endParaRPr lang="en-US" altLang="en-US"/>
          </a:p>
        </p:txBody>
      </p:sp>
      <p:sp>
        <p:nvSpPr>
          <p:cNvPr id="2253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6689EF9-A2BA-40BB-B20F-81398C2FD105}" type="slidenum">
              <a:rPr lang="en-US" altLang="en-US" sz="1400">
                <a:latin typeface="Arial" panose="020B0604020202020204" pitchFamily="34" charset="0"/>
              </a:rPr>
              <a:pPr eaLnBrk="1" hangingPunct="1">
                <a:spcBef>
                  <a:spcPct val="0"/>
                </a:spcBef>
                <a:buFontTx/>
                <a:buNone/>
              </a:pPr>
              <a:t>20</a:t>
            </a:fld>
            <a:endParaRPr lang="en-US" altLang="en-US" sz="1400">
              <a:latin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6063" y="930275"/>
            <a:ext cx="7772400" cy="1050925"/>
          </a:xfrm>
        </p:spPr>
        <p:txBody>
          <a:bodyPr/>
          <a:lstStyle/>
          <a:p>
            <a:pPr eaLnBrk="1" hangingPunct="1"/>
            <a:r>
              <a:rPr lang="en-CA" altLang="en-US" dirty="0"/>
              <a:t>Liquidity Issues </a:t>
            </a:r>
            <a:r>
              <a:rPr lang="en-CA" altLang="en-US" sz="2400" dirty="0"/>
              <a:t>(Business Snapshot 3.2)</a:t>
            </a:r>
            <a:endParaRPr lang="en-US" altLang="en-US" sz="2400" dirty="0"/>
          </a:p>
        </p:txBody>
      </p:sp>
      <p:sp>
        <p:nvSpPr>
          <p:cNvPr id="23555" name="Content Placeholder 2"/>
          <p:cNvSpPr>
            <a:spLocks noGrp="1"/>
          </p:cNvSpPr>
          <p:nvPr>
            <p:ph idx="1"/>
          </p:nvPr>
        </p:nvSpPr>
        <p:spPr>
          <a:xfrm>
            <a:off x="685800" y="1905000"/>
            <a:ext cx="7772400" cy="4357688"/>
          </a:xfrm>
        </p:spPr>
        <p:txBody>
          <a:bodyPr/>
          <a:lstStyle/>
          <a:p>
            <a:pPr eaLnBrk="1" hangingPunct="1"/>
            <a:r>
              <a:rPr lang="en-CA" altLang="en-US" dirty="0"/>
              <a:t>In any hedging situation there is a danger that losses will be realized on the hedge while the gains on the underlying exposure are unrealized</a:t>
            </a:r>
          </a:p>
          <a:p>
            <a:pPr eaLnBrk="1" hangingPunct="1"/>
            <a:r>
              <a:rPr lang="en-CA" altLang="en-US" dirty="0"/>
              <a:t>This can create liquidity problems</a:t>
            </a:r>
          </a:p>
          <a:p>
            <a:pPr eaLnBrk="1" hangingPunct="1"/>
            <a:r>
              <a:rPr lang="en-CA" altLang="en-US" dirty="0"/>
              <a:t>One example is </a:t>
            </a:r>
            <a:r>
              <a:rPr lang="en-CA" altLang="en-US" dirty="0" err="1"/>
              <a:t>Metallgesellschaft</a:t>
            </a:r>
            <a:r>
              <a:rPr lang="en-CA" altLang="en-US" dirty="0"/>
              <a:t> which sold long term fixed-price contracts on heating oil and gasoline and hedged using stack and roll</a:t>
            </a:r>
          </a:p>
          <a:p>
            <a:pPr eaLnBrk="1" hangingPunct="1"/>
            <a:r>
              <a:rPr lang="en-CA" altLang="en-US" dirty="0"/>
              <a:t>The price of oil fell.....</a:t>
            </a:r>
            <a:endParaRPr lang="en-US" altLang="en-US" dirty="0"/>
          </a:p>
        </p:txBody>
      </p:sp>
      <p:sp>
        <p:nvSpPr>
          <p:cNvPr id="235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235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ED39BFC9-7890-4B73-AF9E-C744E0866CBB}" type="slidenum">
              <a:rPr lang="en-US" altLang="en-US" sz="1400">
                <a:latin typeface="Arial" panose="020B0604020202020204" pitchFamily="34" charset="0"/>
              </a:rPr>
              <a:pPr eaLnBrk="1" hangingPunct="1">
                <a:spcBef>
                  <a:spcPct val="0"/>
                </a:spcBef>
                <a:buFontTx/>
                <a:buNone/>
              </a:pPr>
              <a:t>21</a:t>
            </a:fld>
            <a:endParaRPr lang="en-US" altLang="en-US"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lstStyle/>
          <a:p>
            <a:pPr eaLnBrk="1" hangingPunct="1"/>
            <a:r>
              <a:rPr lang="en-US" altLang="en-US"/>
              <a:t>Arguments in Favor of Hedging</a:t>
            </a:r>
          </a:p>
        </p:txBody>
      </p:sp>
      <p:sp>
        <p:nvSpPr>
          <p:cNvPr id="717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2910E69A-43D7-4513-BF80-1395FDEE7238}" type="slidenum">
              <a:rPr lang="en-US" altLang="en-US" sz="1400">
                <a:latin typeface="Arial" panose="020B0604020202020204" pitchFamily="34" charset="0"/>
              </a:rPr>
              <a:pPr eaLnBrk="1" hangingPunct="1">
                <a:spcBef>
                  <a:spcPct val="0"/>
                </a:spcBef>
                <a:buFontTx/>
                <a:buNone/>
              </a:pPr>
              <a:t>3</a:t>
            </a:fld>
            <a:endParaRPr lang="en-US" altLang="en-US" sz="1400">
              <a:latin typeface="Arial" panose="020B0604020202020204" pitchFamily="34" charset="0"/>
            </a:endParaRPr>
          </a:p>
        </p:txBody>
      </p:sp>
      <p:sp>
        <p:nvSpPr>
          <p:cNvPr id="7173" name="Content Placeholder 5"/>
          <p:cNvSpPr>
            <a:spLocks noGrp="1"/>
          </p:cNvSpPr>
          <p:nvPr>
            <p:ph idx="1"/>
          </p:nvPr>
        </p:nvSpPr>
        <p:spPr/>
        <p:txBody>
          <a:bodyPr/>
          <a:lstStyle/>
          <a:p>
            <a:pPr eaLnBrk="1" hangingPunct="1"/>
            <a:r>
              <a:rPr lang="en-US" altLang="en-US"/>
              <a:t>Companies should focus on the main business they are in and take steps to minimize risks arising from interest rates, exchange rates, and other market variables</a:t>
            </a:r>
          </a:p>
          <a:p>
            <a:pPr eaLnBrk="1" hangingPunct="1">
              <a:buFontTx/>
              <a:buNone/>
            </a:pP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0488" tIns="44450" rIns="90488" bIns="44450"/>
          <a:lstStyle/>
          <a:p>
            <a:pPr eaLnBrk="1" hangingPunct="1"/>
            <a:r>
              <a:rPr lang="en-US" altLang="en-US"/>
              <a:t>Arguments against Hedging</a:t>
            </a:r>
          </a:p>
        </p:txBody>
      </p:sp>
      <p:sp>
        <p:nvSpPr>
          <p:cNvPr id="8195" name="Rectangle 3"/>
          <p:cNvSpPr>
            <a:spLocks noGrp="1" noChangeArrowheads="1"/>
          </p:cNvSpPr>
          <p:nvPr>
            <p:ph idx="1"/>
          </p:nvPr>
        </p:nvSpPr>
        <p:spPr/>
        <p:txBody>
          <a:bodyPr lIns="90488" tIns="44450" rIns="90488" bIns="44450"/>
          <a:lstStyle/>
          <a:p>
            <a:pPr eaLnBrk="1" hangingPunct="1"/>
            <a:r>
              <a:rPr lang="en-US" altLang="en-US" dirty="0"/>
              <a:t>Shareholders are usually well diversified and can make their own hedging decisions</a:t>
            </a:r>
          </a:p>
          <a:p>
            <a:pPr eaLnBrk="1" hangingPunct="1"/>
            <a:r>
              <a:rPr lang="en-US" altLang="en-US" dirty="0"/>
              <a:t>It may increase risk to hedge when competitors do not</a:t>
            </a:r>
          </a:p>
          <a:p>
            <a:pPr eaLnBrk="1" hangingPunct="1"/>
            <a:r>
              <a:rPr lang="en-US" altLang="en-US" dirty="0"/>
              <a:t>Explaining a situation where there is a loss on the hedge and a gain on the underlying can be difficult</a:t>
            </a:r>
          </a:p>
        </p:txBody>
      </p:sp>
      <p:sp>
        <p:nvSpPr>
          <p:cNvPr id="819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31E7700A-23C4-4C6C-B5B6-51439B6F76D9}" type="slidenum">
              <a:rPr lang="en-US" altLang="en-US" sz="1400">
                <a:latin typeface="Arial" panose="020B0604020202020204" pitchFamily="34" charset="0"/>
              </a:rPr>
              <a:pPr eaLnBrk="1" hangingPunct="1">
                <a:spcBef>
                  <a:spcPct val="0"/>
                </a:spcBef>
                <a:buFontTx/>
                <a:buNone/>
              </a:pPr>
              <a:t>4</a:t>
            </a:fld>
            <a:endParaRPr lang="en-US" altLang="en-US" sz="1400">
              <a:latin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0488" tIns="44450" rIns="90488" bIns="44450"/>
          <a:lstStyle/>
          <a:p>
            <a:pPr eaLnBrk="1" hangingPunct="1"/>
            <a:r>
              <a:rPr lang="en-US" altLang="en-US"/>
              <a:t>Basis Risk</a:t>
            </a:r>
          </a:p>
        </p:txBody>
      </p:sp>
      <p:sp>
        <p:nvSpPr>
          <p:cNvPr id="9219" name="Rectangle 3"/>
          <p:cNvSpPr>
            <a:spLocks noGrp="1" noChangeArrowheads="1"/>
          </p:cNvSpPr>
          <p:nvPr>
            <p:ph idx="1"/>
          </p:nvPr>
        </p:nvSpPr>
        <p:spPr>
          <a:xfrm>
            <a:off x="1455738" y="2057400"/>
            <a:ext cx="6232525" cy="4073525"/>
          </a:xfrm>
        </p:spPr>
        <p:txBody>
          <a:bodyPr lIns="90488" tIns="44450" rIns="90488" bIns="44450"/>
          <a:lstStyle/>
          <a:p>
            <a:pPr eaLnBrk="1" hangingPunct="1"/>
            <a:r>
              <a:rPr lang="en-US" altLang="en-US"/>
              <a:t>Basis is usually defined as the spot price minus the futures price</a:t>
            </a:r>
          </a:p>
          <a:p>
            <a:pPr eaLnBrk="1" hangingPunct="1"/>
            <a:r>
              <a:rPr lang="en-US" altLang="en-US"/>
              <a:t>Basis risk arises because of the uncertainty about the basis when the hedge is closed out</a:t>
            </a:r>
          </a:p>
        </p:txBody>
      </p:sp>
      <p:sp>
        <p:nvSpPr>
          <p:cNvPr id="922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C5B6793D-F917-47C6-A38B-0FBBE1728B4E}" type="slidenum">
              <a:rPr lang="en-US" altLang="en-US" sz="1400">
                <a:latin typeface="Arial" panose="020B0604020202020204" pitchFamily="34" charset="0"/>
              </a:rPr>
              <a:pPr eaLnBrk="1" hangingPunct="1">
                <a:spcBef>
                  <a:spcPct val="0"/>
                </a:spcBef>
                <a:buFontTx/>
                <a:buNone/>
              </a:pPr>
              <a:t>5</a:t>
            </a:fld>
            <a:endParaRPr lang="en-US" altLang="en-US" sz="14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6063" y="930275"/>
            <a:ext cx="7772400" cy="746125"/>
          </a:xfrm>
        </p:spPr>
        <p:txBody>
          <a:bodyPr lIns="90488" tIns="44450" rIns="90488" bIns="44450"/>
          <a:lstStyle/>
          <a:p>
            <a:pPr eaLnBrk="1" hangingPunct="1"/>
            <a:r>
              <a:rPr lang="en-US" altLang="en-US" sz="3600"/>
              <a:t>Long Hedge for Purchase of an Asset </a:t>
            </a:r>
          </a:p>
        </p:txBody>
      </p:sp>
      <p:sp>
        <p:nvSpPr>
          <p:cNvPr id="16388" name="Rectangle 3"/>
          <p:cNvSpPr>
            <a:spLocks noGrp="1" noChangeArrowheads="1"/>
          </p:cNvSpPr>
          <p:nvPr>
            <p:ph idx="1"/>
          </p:nvPr>
        </p:nvSpPr>
        <p:spPr>
          <a:xfrm>
            <a:off x="533400" y="1828800"/>
            <a:ext cx="7947025" cy="3970338"/>
          </a:xfrm>
        </p:spPr>
        <p:txBody>
          <a:bodyPr lIns="90488" tIns="44450" rIns="90488" bIns="44450"/>
          <a:lstStyle/>
          <a:p>
            <a:pPr eaLnBrk="1" hangingPunct="1">
              <a:lnSpc>
                <a:spcPct val="90000"/>
              </a:lnSpc>
              <a:defRPr/>
            </a:pPr>
            <a:r>
              <a:rPr lang="en-CA" sz="2400" dirty="0"/>
              <a:t>Define</a:t>
            </a:r>
            <a:endParaRPr lang="en-US" sz="2400" dirty="0"/>
          </a:p>
          <a:p>
            <a:pPr lvl="2" eaLnBrk="1" hangingPunct="1">
              <a:lnSpc>
                <a:spcPct val="90000"/>
              </a:lnSpc>
              <a:buFont typeface="Wingdings" pitchFamily="2" charset="2"/>
              <a:buNone/>
              <a:defRPr/>
            </a:pPr>
            <a:r>
              <a:rPr lang="en-US" i="1" dirty="0">
                <a:latin typeface="+mj-lt"/>
              </a:rPr>
              <a:t>F</a:t>
            </a:r>
            <a:r>
              <a:rPr lang="en-US" baseline="-25000" dirty="0"/>
              <a:t>1</a:t>
            </a:r>
            <a:r>
              <a:rPr lang="en-US" i="1" baseline="-25000" dirty="0"/>
              <a:t> </a:t>
            </a:r>
            <a:r>
              <a:rPr lang="en-US" dirty="0"/>
              <a:t>: </a:t>
            </a:r>
            <a:r>
              <a:rPr lang="en-US" i="1" dirty="0"/>
              <a:t> </a:t>
            </a:r>
            <a:r>
              <a:rPr lang="en-US" dirty="0"/>
              <a:t>Futures price at time hedge is set up</a:t>
            </a:r>
          </a:p>
          <a:p>
            <a:pPr lvl="2" eaLnBrk="1" hangingPunct="1">
              <a:lnSpc>
                <a:spcPct val="90000"/>
              </a:lnSpc>
              <a:buFont typeface="Wingdings" pitchFamily="2" charset="2"/>
              <a:buNone/>
              <a:defRPr/>
            </a:pPr>
            <a:r>
              <a:rPr lang="en-US" i="1" dirty="0">
                <a:latin typeface="+mj-lt"/>
              </a:rPr>
              <a:t>F</a:t>
            </a:r>
            <a:r>
              <a:rPr lang="en-US" baseline="-25000" dirty="0"/>
              <a:t>2</a:t>
            </a:r>
            <a:r>
              <a:rPr lang="en-US" i="1" dirty="0"/>
              <a:t> </a:t>
            </a:r>
            <a:r>
              <a:rPr lang="en-US" dirty="0"/>
              <a:t>: </a:t>
            </a:r>
            <a:r>
              <a:rPr lang="en-US" i="1" dirty="0"/>
              <a:t> </a:t>
            </a:r>
            <a:r>
              <a:rPr lang="en-US" dirty="0"/>
              <a:t>Futures price at time asset is purchased</a:t>
            </a:r>
          </a:p>
          <a:p>
            <a:pPr lvl="2" eaLnBrk="1" hangingPunct="1">
              <a:lnSpc>
                <a:spcPct val="90000"/>
              </a:lnSpc>
              <a:buFont typeface="Wingdings" pitchFamily="2" charset="2"/>
              <a:buNone/>
              <a:defRPr/>
            </a:pPr>
            <a:r>
              <a:rPr lang="en-US" i="1" dirty="0">
                <a:latin typeface="+mj-lt"/>
              </a:rPr>
              <a:t>S</a:t>
            </a:r>
            <a:r>
              <a:rPr lang="en-US" baseline="-25000" dirty="0"/>
              <a:t>2</a:t>
            </a:r>
            <a:r>
              <a:rPr lang="en-US" i="1" baseline="-25000" dirty="0"/>
              <a:t> </a:t>
            </a:r>
            <a:r>
              <a:rPr lang="en-US" i="1" dirty="0"/>
              <a:t> </a:t>
            </a:r>
            <a:r>
              <a:rPr lang="en-US" dirty="0"/>
              <a:t>: </a:t>
            </a:r>
            <a:r>
              <a:rPr lang="en-US" i="1" dirty="0"/>
              <a:t> </a:t>
            </a:r>
            <a:r>
              <a:rPr lang="en-US" dirty="0"/>
              <a:t>Asset price at time of purchase</a:t>
            </a:r>
          </a:p>
          <a:p>
            <a:pPr lvl="2" eaLnBrk="1" hangingPunct="1">
              <a:lnSpc>
                <a:spcPct val="90000"/>
              </a:lnSpc>
              <a:buFont typeface="Wingdings" pitchFamily="2" charset="2"/>
              <a:buNone/>
              <a:defRPr/>
            </a:pPr>
            <a:r>
              <a:rPr lang="en-CA" i="1" dirty="0">
                <a:latin typeface="Times New Roman" pitchFamily="18" charset="0"/>
                <a:cs typeface="Times New Roman" pitchFamily="18" charset="0"/>
              </a:rPr>
              <a:t>b</a:t>
            </a:r>
            <a:r>
              <a:rPr lang="en-CA" i="1" baseline="-25000" dirty="0">
                <a:latin typeface="Times New Roman" pitchFamily="18" charset="0"/>
                <a:cs typeface="Times New Roman" pitchFamily="18" charset="0"/>
              </a:rPr>
              <a:t>2</a:t>
            </a:r>
            <a:r>
              <a:rPr lang="en-CA" i="1" dirty="0">
                <a:latin typeface="Times New Roman" pitchFamily="18" charset="0"/>
                <a:cs typeface="Times New Roman" pitchFamily="18" charset="0"/>
              </a:rPr>
              <a:t> </a:t>
            </a:r>
            <a:r>
              <a:rPr lang="en-CA" dirty="0"/>
              <a:t>  :  Basis at time of purchase</a:t>
            </a:r>
            <a:endParaRPr lang="en-US" dirty="0"/>
          </a:p>
          <a:p>
            <a:pPr lvl="2" eaLnBrk="1" hangingPunct="1">
              <a:lnSpc>
                <a:spcPct val="90000"/>
              </a:lnSpc>
              <a:buFont typeface="Wingdings" pitchFamily="2" charset="2"/>
              <a:buNone/>
              <a:defRPr/>
            </a:pPr>
            <a:endParaRPr lang="en-US" dirty="0"/>
          </a:p>
          <a:p>
            <a:pPr lvl="2" eaLnBrk="1" hangingPunct="1">
              <a:lnSpc>
                <a:spcPct val="90000"/>
              </a:lnSpc>
              <a:buFont typeface="Wingdings" pitchFamily="2" charset="2"/>
              <a:buNone/>
              <a:defRPr/>
            </a:pPr>
            <a:endParaRPr lang="en-US" sz="2800" dirty="0"/>
          </a:p>
          <a:p>
            <a:pPr lvl="2" eaLnBrk="1" hangingPunct="1">
              <a:lnSpc>
                <a:spcPct val="90000"/>
              </a:lnSpc>
              <a:buFont typeface="Wingdings" pitchFamily="2" charset="2"/>
              <a:buNone/>
              <a:defRPr/>
            </a:pPr>
            <a:endParaRPr lang="en-US" sz="2800" dirty="0"/>
          </a:p>
        </p:txBody>
      </p:sp>
      <p:sp>
        <p:nvSpPr>
          <p:cNvPr id="1024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A3911C7-A99C-4C5F-88FF-FEBC69DB8E9F}" type="slidenum">
              <a:rPr lang="en-US" altLang="en-US" sz="1400">
                <a:latin typeface="Arial" panose="020B0604020202020204" pitchFamily="34" charset="0"/>
              </a:rPr>
              <a:pPr eaLnBrk="1" hangingPunct="1">
                <a:spcBef>
                  <a:spcPct val="0"/>
                </a:spcBef>
                <a:buFontTx/>
                <a:buNone/>
              </a:pPr>
              <a:t>6</a:t>
            </a:fld>
            <a:endParaRPr lang="en-US" altLang="en-US" sz="1400">
              <a:latin typeface="Arial" panose="020B0604020202020204" pitchFamily="34" charset="0"/>
            </a:endParaRPr>
          </a:p>
        </p:txBody>
      </p:sp>
      <p:graphicFrame>
        <p:nvGraphicFramePr>
          <p:cNvPr id="6" name="Table 5"/>
          <p:cNvGraphicFramePr>
            <a:graphicFrameLocks noGrp="1"/>
          </p:cNvGraphicFramePr>
          <p:nvPr/>
        </p:nvGraphicFramePr>
        <p:xfrm>
          <a:off x="1295400" y="4267200"/>
          <a:ext cx="6096000" cy="1412875"/>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583">
                <a:tc>
                  <a:txBody>
                    <a:bodyPr/>
                    <a:lstStyle/>
                    <a:p>
                      <a:r>
                        <a:rPr lang="en-CA" sz="1800" dirty="0"/>
                        <a:t>Cost of asset</a:t>
                      </a:r>
                      <a:endParaRPr lang="en-US" sz="1800" dirty="0"/>
                    </a:p>
                  </a:txBody>
                  <a:tcPr marT="45741" marB="45741"/>
                </a:tc>
                <a:tc>
                  <a:txBody>
                    <a:bodyPr/>
                    <a:lstStyle/>
                    <a:p>
                      <a:r>
                        <a:rPr lang="en-CA" sz="1800" i="1" dirty="0">
                          <a:latin typeface="Times New Roman" pitchFamily="18" charset="0"/>
                          <a:cs typeface="Times New Roman" pitchFamily="18" charset="0"/>
                        </a:rPr>
                        <a:t>S</a:t>
                      </a:r>
                      <a:r>
                        <a:rPr lang="en-CA" sz="1800" baseline="-25000" dirty="0"/>
                        <a:t>2</a:t>
                      </a:r>
                      <a:endParaRPr lang="en-US" sz="1800" dirty="0"/>
                    </a:p>
                  </a:txBody>
                  <a:tcPr marT="45741" marB="45741"/>
                </a:tc>
                <a:extLst>
                  <a:ext uri="{0D108BD9-81ED-4DB2-BD59-A6C34878D82A}">
                    <a16:rowId xmlns:a16="http://schemas.microsoft.com/office/drawing/2014/main" val="10000"/>
                  </a:ext>
                </a:extLst>
              </a:tr>
              <a:tr h="365924">
                <a:tc>
                  <a:txBody>
                    <a:bodyPr/>
                    <a:lstStyle/>
                    <a:p>
                      <a:r>
                        <a:rPr lang="en-CA" sz="1800" dirty="0"/>
                        <a:t>Gain on Futures</a:t>
                      </a:r>
                      <a:endParaRPr lang="en-US" sz="1800" dirty="0"/>
                    </a:p>
                  </a:txBody>
                  <a:tcPr marT="45741" marB="45741"/>
                </a:tc>
                <a:tc>
                  <a:txBody>
                    <a:bodyPr/>
                    <a:lstStyle/>
                    <a:p>
                      <a:r>
                        <a:rPr lang="en-CA" sz="1800" i="1" baseline="0" dirty="0">
                          <a:latin typeface="Times New Roman" pitchFamily="18" charset="0"/>
                          <a:cs typeface="Times New Roman" pitchFamily="18" charset="0"/>
                        </a:rPr>
                        <a:t>F</a:t>
                      </a:r>
                      <a:r>
                        <a:rPr lang="en-CA" sz="1800" baseline="-25000" dirty="0"/>
                        <a:t>2</a:t>
                      </a:r>
                      <a:r>
                        <a:rPr lang="en-CA" sz="1800" baseline="0" dirty="0"/>
                        <a:t> −</a:t>
                      </a:r>
                      <a:r>
                        <a:rPr lang="en-CA" sz="1800" i="1" baseline="0" dirty="0">
                          <a:latin typeface="Times New Roman" pitchFamily="18" charset="0"/>
                          <a:cs typeface="Times New Roman" pitchFamily="18" charset="0"/>
                        </a:rPr>
                        <a:t>F</a:t>
                      </a:r>
                      <a:r>
                        <a:rPr lang="en-CA" sz="1800" baseline="-25000" dirty="0"/>
                        <a:t>1</a:t>
                      </a:r>
                      <a:r>
                        <a:rPr lang="en-CA" sz="1800" dirty="0"/>
                        <a:t> </a:t>
                      </a:r>
                      <a:endParaRPr lang="en-US" sz="1800" dirty="0"/>
                    </a:p>
                  </a:txBody>
                  <a:tcPr marT="45741" marB="45741"/>
                </a:tc>
                <a:extLst>
                  <a:ext uri="{0D108BD9-81ED-4DB2-BD59-A6C34878D82A}">
                    <a16:rowId xmlns:a16="http://schemas.microsoft.com/office/drawing/2014/main" val="10001"/>
                  </a:ext>
                </a:extLst>
              </a:tr>
              <a:tr h="640368">
                <a:tc>
                  <a:txBody>
                    <a:bodyPr/>
                    <a:lstStyle/>
                    <a:p>
                      <a:r>
                        <a:rPr lang="en-CA" sz="1800" dirty="0"/>
                        <a:t>Net </a:t>
                      </a:r>
                      <a:r>
                        <a:rPr lang="en-CA" sz="1800" baseline="0" dirty="0"/>
                        <a:t> amount paid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a:latin typeface="Times New Roman" pitchFamily="18" charset="0"/>
                          <a:cs typeface="Times New Roman" pitchFamily="18" charset="0"/>
                        </a:rPr>
                        <a:t>S</a:t>
                      </a:r>
                      <a:r>
                        <a:rPr lang="en-CA" sz="1800" baseline="-25000" dirty="0"/>
                        <a:t>2  </a:t>
                      </a:r>
                      <a:r>
                        <a:rPr lang="en-CA" sz="1800" baseline="0" dirty="0"/>
                        <a:t>−</a:t>
                      </a:r>
                      <a:r>
                        <a:rPr lang="en-CA" sz="1800" baseline="-25000" dirty="0"/>
                        <a:t>  </a:t>
                      </a:r>
                      <a:r>
                        <a:rPr lang="en-CA" sz="1800" baseline="0" dirty="0"/>
                        <a:t>(</a:t>
                      </a:r>
                      <a:r>
                        <a:rPr lang="en-CA" sz="1800" i="1" baseline="0" dirty="0">
                          <a:latin typeface="Times New Roman" pitchFamily="18" charset="0"/>
                          <a:cs typeface="Times New Roman" pitchFamily="18" charset="0"/>
                        </a:rPr>
                        <a:t>F</a:t>
                      </a:r>
                      <a:r>
                        <a:rPr lang="en-CA" sz="1800" baseline="-25000" dirty="0"/>
                        <a:t>2</a:t>
                      </a:r>
                      <a:r>
                        <a:rPr lang="en-CA" sz="1800" baseline="0" dirty="0"/>
                        <a:t> −</a:t>
                      </a:r>
                      <a:r>
                        <a:rPr lang="en-CA" sz="1800" i="1" baseline="0" dirty="0">
                          <a:latin typeface="Times New Roman" pitchFamily="18" charset="0"/>
                          <a:cs typeface="Times New Roman" pitchFamily="18" charset="0"/>
                        </a:rPr>
                        <a:t>F</a:t>
                      </a:r>
                      <a:r>
                        <a:rPr lang="en-CA" sz="1800" baseline="-25000" dirty="0"/>
                        <a:t>1</a:t>
                      </a:r>
                      <a:r>
                        <a:rPr lang="en-CA" sz="1800" baseline="0" dirty="0"/>
                        <a:t>)</a:t>
                      </a:r>
                      <a:r>
                        <a:rPr lang="en-CA" sz="1800" dirty="0"/>
                        <a:t> =</a:t>
                      </a:r>
                      <a:r>
                        <a:rPr lang="en-CA" sz="1800" i="1" dirty="0">
                          <a:latin typeface="Times New Roman" pitchFamily="18" charset="0"/>
                          <a:cs typeface="Times New Roman" pitchFamily="18" charset="0"/>
                        </a:rPr>
                        <a:t>F</a:t>
                      </a:r>
                      <a:r>
                        <a:rPr lang="en-CA" sz="1800" i="0" baseline="-25000" dirty="0">
                          <a:latin typeface="+mn-lt"/>
                          <a:cs typeface="+mn-cs"/>
                        </a:rPr>
                        <a:t>1</a:t>
                      </a:r>
                      <a:r>
                        <a:rPr lang="en-CA" sz="1800" dirty="0"/>
                        <a:t> + </a:t>
                      </a:r>
                      <a:r>
                        <a:rPr lang="en-CA" sz="1800" i="1" dirty="0">
                          <a:latin typeface="Times New Roman" pitchFamily="18" charset="0"/>
                          <a:cs typeface="Times New Roman" pitchFamily="18" charset="0"/>
                        </a:rPr>
                        <a:t>b</a:t>
                      </a:r>
                      <a:r>
                        <a:rPr lang="en-CA" sz="1800" i="1" baseline="-25000" dirty="0">
                          <a:latin typeface="Times New Roman" pitchFamily="18" charset="0"/>
                          <a:cs typeface="Times New Roman" pitchFamily="18" charset="0"/>
                        </a:rPr>
                        <a:t>2</a:t>
                      </a:r>
                      <a:endParaRPr lang="en-US" sz="1800" i="1" dirty="0">
                        <a:latin typeface="Times New Roman" pitchFamily="18" charset="0"/>
                        <a:cs typeface="Times New Roman" pitchFamily="18" charset="0"/>
                      </a:endParaRPr>
                    </a:p>
                    <a:p>
                      <a:endParaRPr lang="en-US" sz="1800" dirty="0"/>
                    </a:p>
                  </a:txBody>
                  <a:tcPr marT="45741" marB="45741"/>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z="3600"/>
              <a:t>Short Hedge for Sale of an Asset </a:t>
            </a:r>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6125447-7540-482C-B280-C3954692D7F6}" type="slidenum">
              <a:rPr lang="en-US" altLang="en-US" sz="1400">
                <a:latin typeface="Arial" panose="020B0604020202020204" pitchFamily="34" charset="0"/>
              </a:rPr>
              <a:pPr eaLnBrk="1" hangingPunct="1">
                <a:spcBef>
                  <a:spcPct val="0"/>
                </a:spcBef>
                <a:buFontTx/>
                <a:buNone/>
              </a:pPr>
              <a:t>7</a:t>
            </a:fld>
            <a:endParaRPr lang="en-US" altLang="en-US" sz="1400">
              <a:latin typeface="Arial" panose="020B0604020202020204" pitchFamily="34" charset="0"/>
            </a:endParaRPr>
          </a:p>
        </p:txBody>
      </p:sp>
      <p:sp>
        <p:nvSpPr>
          <p:cNvPr id="5" name="Rectangle 3"/>
          <p:cNvSpPr txBox="1">
            <a:spLocks noChangeArrowheads="1"/>
          </p:cNvSpPr>
          <p:nvPr/>
        </p:nvSpPr>
        <p:spPr>
          <a:xfrm>
            <a:off x="533400" y="2057400"/>
            <a:ext cx="7947025" cy="3741738"/>
          </a:xfrm>
          <a:prstGeom prst="rect">
            <a:avLst/>
          </a:prstGeom>
        </p:spPr>
        <p:txBody>
          <a:bodyPr lIns="90488" tIns="44450" rIns="90488" bIns="44450"/>
          <a:lstStyle/>
          <a:p>
            <a:pPr marL="342900" indent="-342900">
              <a:lnSpc>
                <a:spcPct val="90000"/>
              </a:lnSpc>
              <a:spcBef>
                <a:spcPct val="20000"/>
              </a:spcBef>
              <a:buFontTx/>
              <a:buBlip>
                <a:blip r:embed="rId3"/>
              </a:buBlip>
              <a:defRPr/>
            </a:pPr>
            <a:r>
              <a:rPr lang="en-CA" sz="2400" kern="0" dirty="0">
                <a:latin typeface="+mn-lt"/>
              </a:rPr>
              <a:t>Define</a:t>
            </a:r>
            <a:endParaRPr lang="en-US" sz="2400" kern="0" dirty="0">
              <a:latin typeface="+mn-lt"/>
            </a:endParaRP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1</a:t>
            </a:r>
            <a:r>
              <a:rPr lang="en-US" sz="2400" i="1" kern="0" baseline="-25000" dirty="0">
                <a:latin typeface="+mn-lt"/>
              </a:rPr>
              <a:t> </a:t>
            </a:r>
            <a:r>
              <a:rPr lang="en-US" sz="2400" kern="0" dirty="0">
                <a:latin typeface="+mn-lt"/>
              </a:rPr>
              <a:t>: </a:t>
            </a:r>
            <a:r>
              <a:rPr lang="en-US" sz="2400" i="1" kern="0" dirty="0">
                <a:latin typeface="+mn-lt"/>
              </a:rPr>
              <a:t> </a:t>
            </a:r>
            <a:r>
              <a:rPr lang="en-US" sz="2400" kern="0" dirty="0">
                <a:latin typeface="+mn-lt"/>
              </a:rPr>
              <a:t>Futures price at time hedge is set up</a:t>
            </a: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2</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Futures price at time asset is sold</a:t>
            </a:r>
          </a:p>
          <a:p>
            <a:pPr marL="1143000" lvl="2" indent="-228600">
              <a:lnSpc>
                <a:spcPct val="90000"/>
              </a:lnSpc>
              <a:spcBef>
                <a:spcPct val="20000"/>
              </a:spcBef>
              <a:buFont typeface="Wingdings" pitchFamily="2" charset="2"/>
              <a:buNone/>
              <a:defRPr/>
            </a:pPr>
            <a:r>
              <a:rPr lang="en-US" sz="2400" i="1" kern="0" dirty="0">
                <a:latin typeface="+mj-lt"/>
              </a:rPr>
              <a:t>S</a:t>
            </a:r>
            <a:r>
              <a:rPr lang="en-US" sz="2400" kern="0" baseline="-25000" dirty="0">
                <a:latin typeface="+mn-lt"/>
              </a:rPr>
              <a:t>2</a:t>
            </a:r>
            <a:r>
              <a:rPr lang="en-US" sz="2400" i="1" kern="0" baseline="-25000" dirty="0">
                <a:latin typeface="+mn-lt"/>
              </a:rPr>
              <a:t> </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Asset price at time of sale</a:t>
            </a:r>
          </a:p>
          <a:p>
            <a:pPr marL="1143000" lvl="2" indent="-228600">
              <a:lnSpc>
                <a:spcPct val="90000"/>
              </a:lnSpc>
              <a:spcBef>
                <a:spcPct val="20000"/>
              </a:spcBef>
              <a:buFont typeface="Wingdings" pitchFamily="2" charset="2"/>
              <a:buNone/>
              <a:defRPr/>
            </a:pPr>
            <a:r>
              <a:rPr lang="en-CA" sz="2400" i="1" kern="0" dirty="0">
                <a:latin typeface="Times New Roman" pitchFamily="18" charset="0"/>
                <a:cs typeface="Times New Roman" pitchFamily="18" charset="0"/>
              </a:rPr>
              <a:t>b</a:t>
            </a:r>
            <a:r>
              <a:rPr lang="en-CA" sz="2400" i="1" kern="0" baseline="-25000" dirty="0">
                <a:latin typeface="Times New Roman" pitchFamily="18" charset="0"/>
                <a:cs typeface="Times New Roman" pitchFamily="18" charset="0"/>
              </a:rPr>
              <a:t>2</a:t>
            </a:r>
            <a:r>
              <a:rPr lang="en-CA" sz="2400" i="1" kern="0" dirty="0">
                <a:latin typeface="Times New Roman" pitchFamily="18" charset="0"/>
                <a:cs typeface="Times New Roman" pitchFamily="18" charset="0"/>
              </a:rPr>
              <a:t> </a:t>
            </a:r>
            <a:r>
              <a:rPr lang="en-CA" sz="2400" kern="0" dirty="0">
                <a:latin typeface="+mn-lt"/>
              </a:rPr>
              <a:t> :  Basis at time of sale</a:t>
            </a:r>
            <a:endParaRPr lang="en-US" sz="2400" kern="0" dirty="0">
              <a:latin typeface="+mn-lt"/>
            </a:endParaRPr>
          </a:p>
          <a:p>
            <a:pPr marL="1143000" lvl="2" indent="-228600">
              <a:lnSpc>
                <a:spcPct val="90000"/>
              </a:lnSpc>
              <a:spcBef>
                <a:spcPct val="20000"/>
              </a:spcBef>
              <a:buFont typeface="Wingdings" pitchFamily="2" charset="2"/>
              <a:buNone/>
              <a:defRPr/>
            </a:pPr>
            <a:endParaRPr lang="en-US" sz="24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p:txBody>
      </p:sp>
      <p:graphicFrame>
        <p:nvGraphicFramePr>
          <p:cNvPr id="7" name="Table 6"/>
          <p:cNvGraphicFramePr>
            <a:graphicFrameLocks noGrp="1"/>
          </p:cNvGraphicFramePr>
          <p:nvPr/>
        </p:nvGraphicFramePr>
        <p:xfrm>
          <a:off x="1295400" y="4419600"/>
          <a:ext cx="6096000" cy="1412875"/>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583">
                <a:tc>
                  <a:txBody>
                    <a:bodyPr/>
                    <a:lstStyle/>
                    <a:p>
                      <a:r>
                        <a:rPr lang="en-CA" sz="1800" dirty="0"/>
                        <a:t>Price</a:t>
                      </a:r>
                      <a:r>
                        <a:rPr lang="en-CA" sz="1800" baseline="0" dirty="0"/>
                        <a:t> </a:t>
                      </a:r>
                      <a:r>
                        <a:rPr lang="en-CA" sz="1800" dirty="0"/>
                        <a:t>of asset</a:t>
                      </a:r>
                      <a:endParaRPr lang="en-US" sz="1800" dirty="0"/>
                    </a:p>
                  </a:txBody>
                  <a:tcPr marT="45741" marB="45741"/>
                </a:tc>
                <a:tc>
                  <a:txBody>
                    <a:bodyPr/>
                    <a:lstStyle/>
                    <a:p>
                      <a:r>
                        <a:rPr lang="en-CA" sz="1800" i="1" dirty="0">
                          <a:latin typeface="Times New Roman" pitchFamily="18" charset="0"/>
                          <a:cs typeface="Times New Roman" pitchFamily="18" charset="0"/>
                        </a:rPr>
                        <a:t>S</a:t>
                      </a:r>
                      <a:r>
                        <a:rPr lang="en-CA" sz="1800" baseline="-25000" dirty="0"/>
                        <a:t>2</a:t>
                      </a:r>
                      <a:endParaRPr lang="en-US" sz="1800" dirty="0"/>
                    </a:p>
                  </a:txBody>
                  <a:tcPr marT="45741" marB="45741"/>
                </a:tc>
                <a:extLst>
                  <a:ext uri="{0D108BD9-81ED-4DB2-BD59-A6C34878D82A}">
                    <a16:rowId xmlns:a16="http://schemas.microsoft.com/office/drawing/2014/main" val="10000"/>
                  </a:ext>
                </a:extLst>
              </a:tr>
              <a:tr h="365924">
                <a:tc>
                  <a:txBody>
                    <a:bodyPr/>
                    <a:lstStyle/>
                    <a:p>
                      <a:r>
                        <a:rPr lang="en-CA" sz="1800" dirty="0"/>
                        <a:t>Gain on Futures</a:t>
                      </a:r>
                      <a:endParaRPr lang="en-US" sz="1800" dirty="0"/>
                    </a:p>
                  </a:txBody>
                  <a:tcPr marT="45741" marB="45741"/>
                </a:tc>
                <a:tc>
                  <a:txBody>
                    <a:bodyPr/>
                    <a:lstStyle/>
                    <a:p>
                      <a:r>
                        <a:rPr lang="en-CA" sz="1800" i="1" baseline="0" dirty="0">
                          <a:latin typeface="Times New Roman" pitchFamily="18" charset="0"/>
                          <a:cs typeface="Times New Roman" pitchFamily="18" charset="0"/>
                        </a:rPr>
                        <a:t>F</a:t>
                      </a:r>
                      <a:r>
                        <a:rPr lang="en-CA" sz="1800" i="0" baseline="-25000" dirty="0">
                          <a:latin typeface="+mn-lt"/>
                          <a:cs typeface="+mn-cs"/>
                        </a:rPr>
                        <a:t>1</a:t>
                      </a:r>
                      <a:r>
                        <a:rPr lang="en-CA" sz="1800" baseline="0" dirty="0"/>
                        <a:t> −</a:t>
                      </a:r>
                      <a:r>
                        <a:rPr lang="en-CA" sz="1800" i="1" baseline="0" dirty="0">
                          <a:latin typeface="Times New Roman" pitchFamily="18" charset="0"/>
                          <a:cs typeface="Times New Roman" pitchFamily="18" charset="0"/>
                        </a:rPr>
                        <a:t>F</a:t>
                      </a:r>
                      <a:r>
                        <a:rPr lang="en-CA" sz="1800" i="0" baseline="-25000" dirty="0">
                          <a:latin typeface="+mn-lt"/>
                          <a:cs typeface="+mn-cs"/>
                        </a:rPr>
                        <a:t>2</a:t>
                      </a:r>
                      <a:r>
                        <a:rPr lang="en-CA" sz="1800" dirty="0"/>
                        <a:t> </a:t>
                      </a:r>
                      <a:endParaRPr lang="en-US" sz="1800" dirty="0"/>
                    </a:p>
                  </a:txBody>
                  <a:tcPr marT="45741" marB="45741"/>
                </a:tc>
                <a:extLst>
                  <a:ext uri="{0D108BD9-81ED-4DB2-BD59-A6C34878D82A}">
                    <a16:rowId xmlns:a16="http://schemas.microsoft.com/office/drawing/2014/main" val="10001"/>
                  </a:ext>
                </a:extLst>
              </a:tr>
              <a:tr h="640368">
                <a:tc>
                  <a:txBody>
                    <a:bodyPr/>
                    <a:lstStyle/>
                    <a:p>
                      <a:r>
                        <a:rPr lang="en-CA" sz="1800" dirty="0"/>
                        <a:t>Net amount</a:t>
                      </a:r>
                      <a:r>
                        <a:rPr lang="en-CA" sz="1800" baseline="0" dirty="0"/>
                        <a:t> received</a:t>
                      </a:r>
                      <a:endParaRPr lang="en-US" sz="1800" dirty="0"/>
                    </a:p>
                  </a:txBody>
                  <a:tcPr marT="45741" marB="457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i="1" dirty="0">
                          <a:latin typeface="Times New Roman" pitchFamily="18" charset="0"/>
                          <a:cs typeface="Times New Roman" pitchFamily="18" charset="0"/>
                        </a:rPr>
                        <a:t>S</a:t>
                      </a:r>
                      <a:r>
                        <a:rPr lang="en-CA" sz="1800" baseline="-25000" dirty="0"/>
                        <a:t>2  </a:t>
                      </a:r>
                      <a:r>
                        <a:rPr lang="en-CA" sz="1800" baseline="0" dirty="0"/>
                        <a:t>+</a:t>
                      </a:r>
                      <a:r>
                        <a:rPr lang="en-CA" sz="1800" baseline="-25000" dirty="0"/>
                        <a:t>  </a:t>
                      </a:r>
                      <a:r>
                        <a:rPr lang="en-CA" sz="1800" baseline="0" dirty="0"/>
                        <a:t>(</a:t>
                      </a:r>
                      <a:r>
                        <a:rPr lang="en-CA" sz="1800" i="1" baseline="0" dirty="0">
                          <a:latin typeface="Times New Roman" pitchFamily="18" charset="0"/>
                          <a:cs typeface="Times New Roman" pitchFamily="18" charset="0"/>
                        </a:rPr>
                        <a:t>F</a:t>
                      </a:r>
                      <a:r>
                        <a:rPr lang="en-CA" sz="1800" i="0" baseline="-25000" dirty="0">
                          <a:latin typeface="+mn-lt"/>
                          <a:cs typeface="+mn-cs"/>
                        </a:rPr>
                        <a:t>1</a:t>
                      </a:r>
                      <a:r>
                        <a:rPr lang="en-CA" sz="1800" baseline="0" dirty="0"/>
                        <a:t> −</a:t>
                      </a:r>
                      <a:r>
                        <a:rPr lang="en-CA" sz="1800" i="1" baseline="0" dirty="0">
                          <a:latin typeface="Times New Roman" pitchFamily="18" charset="0"/>
                          <a:cs typeface="Times New Roman" pitchFamily="18" charset="0"/>
                        </a:rPr>
                        <a:t>F</a:t>
                      </a:r>
                      <a:r>
                        <a:rPr lang="en-CA" sz="1800" i="0" baseline="-25000" dirty="0">
                          <a:latin typeface="+mn-lt"/>
                          <a:cs typeface="+mn-cs"/>
                        </a:rPr>
                        <a:t>2</a:t>
                      </a:r>
                      <a:r>
                        <a:rPr lang="en-CA" sz="1800" baseline="0" dirty="0"/>
                        <a:t>)</a:t>
                      </a:r>
                      <a:r>
                        <a:rPr lang="en-CA" sz="1800" dirty="0"/>
                        <a:t> =</a:t>
                      </a:r>
                      <a:r>
                        <a:rPr lang="en-CA" sz="1800" i="1" dirty="0">
                          <a:latin typeface="Times New Roman" pitchFamily="18" charset="0"/>
                          <a:cs typeface="Times New Roman" pitchFamily="18" charset="0"/>
                        </a:rPr>
                        <a:t>F</a:t>
                      </a:r>
                      <a:r>
                        <a:rPr lang="en-CA" sz="1800" i="0" baseline="-25000" dirty="0">
                          <a:latin typeface="+mn-lt"/>
                          <a:cs typeface="+mn-cs"/>
                        </a:rPr>
                        <a:t>1</a:t>
                      </a:r>
                      <a:r>
                        <a:rPr lang="en-CA" sz="1800" dirty="0"/>
                        <a:t> + </a:t>
                      </a:r>
                      <a:r>
                        <a:rPr lang="en-CA" sz="1800" i="1" dirty="0">
                          <a:latin typeface="Times New Roman" pitchFamily="18" charset="0"/>
                          <a:cs typeface="Times New Roman" pitchFamily="18" charset="0"/>
                        </a:rPr>
                        <a:t>b</a:t>
                      </a:r>
                      <a:r>
                        <a:rPr lang="en-CA" sz="1800" i="1" baseline="-25000" dirty="0">
                          <a:latin typeface="Times New Roman" pitchFamily="18" charset="0"/>
                          <a:cs typeface="Times New Roman" pitchFamily="18" charset="0"/>
                        </a:rPr>
                        <a:t>2</a:t>
                      </a:r>
                      <a:endParaRPr lang="en-US" sz="1800" i="1" dirty="0">
                        <a:latin typeface="Times New Roman" pitchFamily="18" charset="0"/>
                        <a:cs typeface="Times New Roman" pitchFamily="18" charset="0"/>
                      </a:endParaRPr>
                    </a:p>
                    <a:p>
                      <a:endParaRPr lang="en-US" sz="1800" dirty="0"/>
                    </a:p>
                  </a:txBody>
                  <a:tcPr marT="45741" marB="45741"/>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lstStyle/>
          <a:p>
            <a:pPr eaLnBrk="1" hangingPunct="1"/>
            <a:r>
              <a:rPr lang="en-US" altLang="en-US"/>
              <a:t>Choice of Contract</a:t>
            </a:r>
          </a:p>
        </p:txBody>
      </p:sp>
      <p:sp>
        <p:nvSpPr>
          <p:cNvPr id="12291" name="Rectangle 3"/>
          <p:cNvSpPr>
            <a:spLocks noGrp="1" noChangeArrowheads="1"/>
          </p:cNvSpPr>
          <p:nvPr>
            <p:ph idx="1"/>
          </p:nvPr>
        </p:nvSpPr>
        <p:spPr/>
        <p:txBody>
          <a:bodyPr lIns="90488" tIns="44450" rIns="90488" bIns="44450"/>
          <a:lstStyle/>
          <a:p>
            <a:pPr eaLnBrk="1" hangingPunct="1"/>
            <a:r>
              <a:rPr lang="en-US" altLang="en-US"/>
              <a:t>Choose a delivery month that is as close as possible to, but later than, the end of the life of the hedge</a:t>
            </a:r>
          </a:p>
          <a:p>
            <a:pPr eaLnBrk="1" hangingPunct="1"/>
            <a:r>
              <a:rPr lang="en-US" altLang="en-US"/>
              <a:t>When there is no futures contract on the asset being hedged, choose the contract whose futures price is most highly correlated with the asset price. This is known as cross hedging.</a:t>
            </a:r>
          </a:p>
        </p:txBody>
      </p:sp>
      <p:sp>
        <p:nvSpPr>
          <p:cNvPr id="122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5"/>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72496EED-2F69-4F75-A933-1209381171DF}" type="slidenum">
              <a:rPr lang="en-US" altLang="en-US" sz="1400">
                <a:latin typeface="Arial" panose="020B0604020202020204" pitchFamily="34" charset="0"/>
              </a:rPr>
              <a:pPr eaLnBrk="1" hangingPunct="1">
                <a:spcBef>
                  <a:spcPct val="0"/>
                </a:spcBef>
                <a:buFontTx/>
                <a:buNone/>
              </a:pPr>
              <a:t>8</a:t>
            </a:fld>
            <a:endParaRPr lang="en-US" altLang="en-US" sz="1400">
              <a:latin typeface="Arial" panose="020B0604020202020204" pitchFamily="34" charset="0"/>
            </a:endParaRPr>
          </a:p>
        </p:txBody>
      </p:sp>
    </p:spTree>
  </p:cSld>
  <p:clrMapOvr>
    <a:masterClrMapping/>
  </p:clrMapOvr>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hangingPunct="1"/>
            <a:r>
              <a:rPr lang="en-US" altLang="en-US" dirty="0"/>
              <a:t>Optimal Hedge Ratio </a:t>
            </a:r>
            <a:r>
              <a:rPr lang="en-US" altLang="en-US" sz="2700" dirty="0"/>
              <a:t>(equation 3.1)</a:t>
            </a:r>
          </a:p>
        </p:txBody>
      </p:sp>
      <p:sp>
        <p:nvSpPr>
          <p:cNvPr id="1028" name="Rectangle 3"/>
          <p:cNvSpPr>
            <a:spLocks noGrp="1" noChangeArrowheads="1"/>
          </p:cNvSpPr>
          <p:nvPr>
            <p:ph idx="1"/>
          </p:nvPr>
        </p:nvSpPr>
        <p:spPr>
          <a:xfrm>
            <a:off x="685800" y="2057400"/>
            <a:ext cx="7848600" cy="3733800"/>
          </a:xfrm>
        </p:spPr>
        <p:txBody>
          <a:bodyPr lIns="92075" tIns="46038" rIns="92075" bIns="46038"/>
          <a:lstStyle/>
          <a:p>
            <a:pPr eaLnBrk="1" hangingPunct="1">
              <a:buFont typeface="Wingdings" pitchFamily="2" charset="2"/>
              <a:buNone/>
              <a:defRPr/>
            </a:pPr>
            <a:r>
              <a:rPr lang="en-US" sz="2400" dirty="0">
                <a:latin typeface="Arial" charset="0"/>
                <a:cs typeface="Arial" charset="0"/>
              </a:rPr>
              <a:t>	Ignoring daily settlement of futures (or assuming forwards are used) , the proportion of the exposure that should optimally be hedged is											</a:t>
            </a:r>
          </a:p>
          <a:p>
            <a:pPr eaLnBrk="1" hangingPunct="1">
              <a:buFont typeface="Wingdings" pitchFamily="2" charset="2"/>
              <a:buNone/>
              <a:defRPr/>
            </a:pPr>
            <a:r>
              <a:rPr lang="en-US" sz="2400" dirty="0">
                <a:latin typeface="Arial" charset="0"/>
                <a:cs typeface="Arial" charset="0"/>
              </a:rPr>
              <a:t>	where </a:t>
            </a:r>
          </a:p>
          <a:p>
            <a:pPr eaLnBrk="1" hangingPunct="1">
              <a:buFont typeface="Wingdings" pitchFamily="2" charset="2"/>
              <a:buNone/>
              <a:defRPr/>
            </a:pPr>
            <a:r>
              <a:rPr lang="en-US" sz="2400" dirty="0">
                <a:latin typeface="Symbol" pitchFamily="18" charset="2"/>
                <a:cs typeface="Arial" charset="0"/>
              </a:rPr>
              <a:t>	</a:t>
            </a:r>
            <a:r>
              <a:rPr lang="en-US" sz="2400" dirty="0" err="1">
                <a:latin typeface="Symbol" pitchFamily="18" charset="2"/>
                <a:cs typeface="Arial" charset="0"/>
              </a:rPr>
              <a:t>s</a:t>
            </a:r>
            <a:r>
              <a:rPr lang="en-US" sz="2400" i="1" baseline="-25000" dirty="0" err="1">
                <a:latin typeface="+mj-lt"/>
                <a:cs typeface="Arial" charset="0"/>
              </a:rPr>
              <a:t>S</a:t>
            </a:r>
            <a:r>
              <a:rPr lang="en-US" sz="2400" dirty="0">
                <a:latin typeface="Arial" charset="0"/>
                <a:cs typeface="Arial" charset="0"/>
              </a:rPr>
              <a:t> is the standard deviation of </a:t>
            </a:r>
            <a:r>
              <a:rPr lang="en-US" sz="2400" dirty="0">
                <a:latin typeface="Symbol" pitchFamily="18" charset="2"/>
                <a:cs typeface="Arial" charset="0"/>
              </a:rPr>
              <a:t>D</a:t>
            </a:r>
            <a:r>
              <a:rPr lang="en-US" sz="2400" i="1" dirty="0">
                <a:latin typeface="+mj-lt"/>
                <a:cs typeface="Arial" charset="0"/>
              </a:rPr>
              <a:t>S</a:t>
            </a:r>
            <a:r>
              <a:rPr lang="en-US" sz="2400" dirty="0">
                <a:latin typeface="Arial" charset="0"/>
                <a:cs typeface="Arial" charset="0"/>
              </a:rPr>
              <a:t>, the change in the spot price during the hedging period, </a:t>
            </a:r>
          </a:p>
          <a:p>
            <a:pPr eaLnBrk="1" hangingPunct="1">
              <a:buFont typeface="Wingdings" pitchFamily="2" charset="2"/>
              <a:buNone/>
              <a:defRPr/>
            </a:pPr>
            <a:r>
              <a:rPr lang="en-US" sz="2400" dirty="0">
                <a:latin typeface="Arial" charset="0"/>
                <a:cs typeface="Arial" charset="0"/>
              </a:rPr>
              <a:t>	</a:t>
            </a:r>
            <a:r>
              <a:rPr lang="en-US" sz="2400" dirty="0" err="1">
                <a:latin typeface="Symbol" pitchFamily="18" charset="2"/>
                <a:cs typeface="Arial" charset="0"/>
              </a:rPr>
              <a:t>s</a:t>
            </a:r>
            <a:r>
              <a:rPr lang="en-US" sz="2400" i="1" baseline="-25000" dirty="0" err="1">
                <a:latin typeface="+mj-lt"/>
                <a:cs typeface="Arial" charset="0"/>
              </a:rPr>
              <a:t>F</a:t>
            </a:r>
            <a:r>
              <a:rPr lang="en-US" sz="2400" dirty="0">
                <a:latin typeface="Arial" charset="0"/>
                <a:cs typeface="Arial" charset="0"/>
              </a:rPr>
              <a:t> is the standard deviation of </a:t>
            </a:r>
            <a:r>
              <a:rPr lang="en-US" sz="2400" dirty="0">
                <a:latin typeface="Symbol" pitchFamily="18" charset="2"/>
                <a:cs typeface="Arial" charset="0"/>
              </a:rPr>
              <a:t>D</a:t>
            </a:r>
            <a:r>
              <a:rPr lang="en-US" sz="2400" i="1" dirty="0">
                <a:latin typeface="+mj-lt"/>
                <a:cs typeface="Arial" charset="0"/>
              </a:rPr>
              <a:t>F</a:t>
            </a:r>
            <a:r>
              <a:rPr lang="en-US" sz="2400" dirty="0">
                <a:latin typeface="Arial" charset="0"/>
                <a:cs typeface="Arial" charset="0"/>
              </a:rPr>
              <a:t>, the change in the futures price during the hedging period</a:t>
            </a:r>
          </a:p>
          <a:p>
            <a:pPr eaLnBrk="1" hangingPunct="1">
              <a:buFont typeface="Wingdings" pitchFamily="2" charset="2"/>
              <a:buNone/>
              <a:defRPr/>
            </a:pPr>
            <a:r>
              <a:rPr lang="en-US" sz="2400" dirty="0">
                <a:latin typeface="Arial" charset="0"/>
                <a:cs typeface="Arial" charset="0"/>
              </a:rPr>
              <a:t>	</a:t>
            </a:r>
            <a:r>
              <a:rPr lang="en-US" sz="2400" dirty="0">
                <a:latin typeface="Symbol" pitchFamily="18" charset="2"/>
                <a:cs typeface="Arial" charset="0"/>
              </a:rPr>
              <a:t>r</a:t>
            </a:r>
            <a:r>
              <a:rPr lang="en-US" sz="2400" dirty="0">
                <a:latin typeface="Arial" charset="0"/>
                <a:cs typeface="Arial" charset="0"/>
              </a:rPr>
              <a:t> is the coefficient of correlation between </a:t>
            </a:r>
            <a:r>
              <a:rPr lang="en-US" sz="2400" dirty="0">
                <a:latin typeface="Symbol" pitchFamily="18" charset="2"/>
                <a:cs typeface="Arial" charset="0"/>
              </a:rPr>
              <a:t>D</a:t>
            </a:r>
            <a:r>
              <a:rPr lang="en-US" sz="2400" i="1" dirty="0">
                <a:latin typeface="+mj-lt"/>
                <a:cs typeface="Arial" charset="0"/>
              </a:rPr>
              <a:t>S</a:t>
            </a:r>
            <a:r>
              <a:rPr lang="en-US" sz="2400" dirty="0">
                <a:latin typeface="Arial" charset="0"/>
                <a:cs typeface="Arial" charset="0"/>
              </a:rPr>
              <a:t> and </a:t>
            </a:r>
            <a:r>
              <a:rPr lang="en-US" sz="2400" dirty="0">
                <a:latin typeface="Symbol" pitchFamily="18" charset="2"/>
                <a:cs typeface="Arial" charset="0"/>
              </a:rPr>
              <a:t>D</a:t>
            </a:r>
            <a:r>
              <a:rPr lang="en-US" sz="2400" i="1" dirty="0">
                <a:latin typeface="+mj-lt"/>
                <a:cs typeface="Arial" charset="0"/>
              </a:rPr>
              <a:t>F</a:t>
            </a:r>
            <a:r>
              <a:rPr lang="en-US" sz="2400" dirty="0">
                <a:latin typeface="Arial" charset="0"/>
                <a:cs typeface="Arial" charset="0"/>
              </a:rPr>
              <a:t>.</a:t>
            </a:r>
          </a:p>
          <a:p>
            <a:pPr eaLnBrk="1" hangingPunct="1">
              <a:buFont typeface="Wingdings" pitchFamily="2" charset="2"/>
              <a:buNone/>
              <a:defRPr/>
            </a:pPr>
            <a:r>
              <a:rPr lang="en-US" sz="2400" i="1" dirty="0">
                <a:latin typeface="Arial" charset="0"/>
                <a:cs typeface="Arial" charset="0"/>
              </a:rPr>
              <a:t>	</a:t>
            </a:r>
          </a:p>
        </p:txBody>
      </p:sp>
      <p:sp>
        <p:nvSpPr>
          <p:cNvPr id="1331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US" altLang="en-US" sz="1400">
                <a:latin typeface="Arial" panose="020B0604020202020204" pitchFamily="34" charset="0"/>
              </a:rPr>
              <a:t>Options, Futures, and Other Derivatives, 11th Edition,    Copyright © John C. Hull 2021</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anose="020B0604030504040204" pitchFamily="34" charset="0"/>
              </a:defRPr>
            </a:lvl1pPr>
            <a:lvl2pPr marL="742950" indent="-285750" eaLnBrk="0" hangingPunct="0">
              <a:spcBef>
                <a:spcPct val="20000"/>
              </a:spcBef>
              <a:buSzPct val="75000"/>
              <a:buBlip>
                <a:blip r:embed="rId4"/>
              </a:buBlip>
              <a:defRPr sz="2800">
                <a:solidFill>
                  <a:schemeClr val="tx1"/>
                </a:solidFill>
                <a:latin typeface="Tahoma" panose="020B0604030504040204" pitchFamily="34" charset="0"/>
              </a:defRPr>
            </a:lvl2pPr>
            <a:lvl3pPr marL="1143000" indent="-228600" eaLnBrk="0" hangingPunct="0">
              <a:spcBef>
                <a:spcPct val="20000"/>
              </a:spcBef>
              <a:buChar char="•"/>
              <a:defRPr sz="2400">
                <a:solidFill>
                  <a:schemeClr val="tx1"/>
                </a:solidFill>
                <a:latin typeface="Tahoma" panose="020B0604030504040204" pitchFamily="34" charset="0"/>
              </a:defRPr>
            </a:lvl3pPr>
            <a:lvl4pPr marL="1600200" indent="-228600" eaLnBrk="0" hangingPunct="0">
              <a:spcBef>
                <a:spcPct val="20000"/>
              </a:spcBef>
              <a:buChar char="–"/>
              <a:defRPr sz="2000">
                <a:solidFill>
                  <a:schemeClr val="tx1"/>
                </a:solidFill>
                <a:latin typeface="Tahoma" panose="020B0604030504040204" pitchFamily="34" charset="0"/>
              </a:defRPr>
            </a:lvl4pPr>
            <a:lvl5pPr marL="2057400" indent="-228600" eaLnBrk="0" hangingPunct="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fld id="{6E90506C-4E90-4F0A-B1BA-0C1D7D3FAEDE}" type="slidenum">
              <a:rPr lang="en-US" altLang="en-US" sz="1400">
                <a:latin typeface="Arial" panose="020B0604020202020204" pitchFamily="34" charset="0"/>
              </a:rPr>
              <a:pPr eaLnBrk="1" hangingPunct="1">
                <a:spcBef>
                  <a:spcPct val="0"/>
                </a:spcBef>
                <a:buFontTx/>
                <a:buNone/>
              </a:pPr>
              <a:t>9</a:t>
            </a:fld>
            <a:endParaRPr lang="en-US" altLang="en-US" sz="1400">
              <a:latin typeface="Arial" panose="020B0604020202020204" pitchFamily="34" charset="0"/>
            </a:endParaRPr>
          </a:p>
        </p:txBody>
      </p:sp>
      <p:graphicFrame>
        <p:nvGraphicFramePr>
          <p:cNvPr id="13318" name="Object 4"/>
          <p:cNvGraphicFramePr>
            <a:graphicFrameLocks noChangeAspect="1"/>
          </p:cNvGraphicFramePr>
          <p:nvPr>
            <p:extLst>
              <p:ext uri="{D42A27DB-BD31-4B8C-83A1-F6EECF244321}">
                <p14:modId xmlns:p14="http://schemas.microsoft.com/office/powerpoint/2010/main" val="4167089022"/>
              </p:ext>
            </p:extLst>
          </p:nvPr>
        </p:nvGraphicFramePr>
        <p:xfrm>
          <a:off x="4267200" y="3143250"/>
          <a:ext cx="1300162" cy="788987"/>
        </p:xfrm>
        <a:graphic>
          <a:graphicData uri="http://schemas.openxmlformats.org/presentationml/2006/ole">
            <mc:AlternateContent xmlns:mc="http://schemas.openxmlformats.org/markup-compatibility/2006">
              <mc:Choice xmlns:v="urn:schemas-microsoft-com:vml" Requires="v">
                <p:oleObj name="Equation" r:id="rId5" imgW="622030" imgH="406224" progId="Equation.3">
                  <p:embed/>
                </p:oleObj>
              </mc:Choice>
              <mc:Fallback>
                <p:oleObj name="Equation" r:id="rId5" imgW="622030" imgH="4062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143250"/>
                        <a:ext cx="1300162"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Ch02HullOFOD8thlEdition</Template>
  <TotalTime>496</TotalTime>
  <Words>1405</Words>
  <Application>Microsoft Office PowerPoint</Application>
  <PresentationFormat>화면 슬라이드 쇼(4:3)</PresentationFormat>
  <Paragraphs>153</Paragraphs>
  <Slides>21</Slides>
  <Notes>17</Notes>
  <HiddenSlides>0</HiddenSlides>
  <MMClips>0</MMClips>
  <ScaleCrop>false</ScaleCrop>
  <HeadingPairs>
    <vt:vector size="8" baseType="variant">
      <vt:variant>
        <vt:lpstr>사용한 글꼴</vt:lpstr>
      </vt:variant>
      <vt:variant>
        <vt:i4>9</vt:i4>
      </vt:variant>
      <vt:variant>
        <vt:lpstr>테마</vt:lpstr>
      </vt:variant>
      <vt:variant>
        <vt:i4>1</vt:i4>
      </vt:variant>
      <vt:variant>
        <vt:lpstr>포함된 OLE 서버</vt:lpstr>
      </vt:variant>
      <vt:variant>
        <vt:i4>1</vt:i4>
      </vt:variant>
      <vt:variant>
        <vt:lpstr>슬라이드 제목</vt:lpstr>
      </vt:variant>
      <vt:variant>
        <vt:i4>21</vt:i4>
      </vt:variant>
    </vt:vector>
  </HeadingPairs>
  <TitlesOfParts>
    <vt:vector size="32" baseType="lpstr">
      <vt:lpstr>Arial</vt:lpstr>
      <vt:lpstr>Calibri</vt:lpstr>
      <vt:lpstr>Cambria</vt:lpstr>
      <vt:lpstr>Cambria Math</vt:lpstr>
      <vt:lpstr>Symbol</vt:lpstr>
      <vt:lpstr>Tahoma</vt:lpstr>
      <vt:lpstr>Times New Roman</vt:lpstr>
      <vt:lpstr>Wingdings</vt:lpstr>
      <vt:lpstr>Wingdings 2</vt:lpstr>
      <vt:lpstr>Global</vt:lpstr>
      <vt:lpstr>Equation</vt:lpstr>
      <vt:lpstr>Chapter 3 Hedging Strategies Using Futures</vt:lpstr>
      <vt:lpstr>Long &amp; Short Hedges </vt:lpstr>
      <vt:lpstr>Arguments in Favor of Hedging</vt:lpstr>
      <vt:lpstr>Arguments against Hedging</vt:lpstr>
      <vt:lpstr>Basis Risk</vt:lpstr>
      <vt:lpstr>Long Hedge for Purchase of an Asset </vt:lpstr>
      <vt:lpstr>Short Hedge for Sale of an Asset </vt:lpstr>
      <vt:lpstr>Choice of Contract</vt:lpstr>
      <vt:lpstr>Optimal Hedge Ratio (equation 3.1)</vt:lpstr>
      <vt:lpstr>Optimal Number of Contracts (equation 3.2)</vt:lpstr>
      <vt:lpstr>Example (Example 3.3)</vt:lpstr>
      <vt:lpstr>Example continued</vt:lpstr>
      <vt:lpstr>Optimal Number of Contracts When Contract Is Settled Daily</vt:lpstr>
      <vt:lpstr>An Alternative Expression for N* when there is daily settlement (equation 3.3)</vt:lpstr>
      <vt:lpstr>Daily Settlement</vt:lpstr>
      <vt:lpstr>Hedging Using Index Futures (equation 3.4)</vt:lpstr>
      <vt:lpstr>Example</vt:lpstr>
      <vt:lpstr>Changing Beta</vt:lpstr>
      <vt:lpstr>Why Hedge Equity Returns</vt:lpstr>
      <vt:lpstr>Stack and Roll</vt:lpstr>
      <vt:lpstr>Liquidity Issues (Business Snapshot 3.2)</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Hedging Strategies Using Futures</dc:title>
  <dc:subject>Options, Futures, and Other Derivatives, 11e</dc:subject>
  <dc:creator>John C. Hull</dc:creator>
  <cp:keywords>Chapter 3</cp:keywords>
  <dc:description>Copyright 2021 by John C. Hull. All Rights Reserved. Published 2021</dc:description>
  <cp:lastModifiedBy>다.채동우</cp:lastModifiedBy>
  <cp:revision>43</cp:revision>
  <dcterms:created xsi:type="dcterms:W3CDTF">2008-05-29T16:38:10Z</dcterms:created>
  <dcterms:modified xsi:type="dcterms:W3CDTF">2025-04-15T04:53:40Z</dcterms:modified>
</cp:coreProperties>
</file>