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362" r:id="rId5"/>
    <p:sldId id="353" r:id="rId6"/>
    <p:sldId id="363" r:id="rId7"/>
    <p:sldId id="364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80" r:id="rId21"/>
    <p:sldId id="381" r:id="rId22"/>
    <p:sldId id="383" r:id="rId23"/>
    <p:sldId id="384" r:id="rId24"/>
    <p:sldId id="386" r:id="rId25"/>
    <p:sldId id="387" r:id="rId26"/>
    <p:sldId id="385" r:id="rId27"/>
    <p:sldId id="378" r:id="rId28"/>
    <p:sldId id="388" r:id="rId29"/>
    <p:sldId id="389" r:id="rId30"/>
    <p:sldId id="390" r:id="rId31"/>
    <p:sldId id="391" r:id="rId32"/>
    <p:sldId id="397" r:id="rId33"/>
    <p:sldId id="398" r:id="rId34"/>
    <p:sldId id="392" r:id="rId35"/>
    <p:sldId id="395" r:id="rId36"/>
    <p:sldId id="396" r:id="rId37"/>
    <p:sldId id="399" r:id="rId38"/>
    <p:sldId id="400" r:id="rId39"/>
    <p:sldId id="401" r:id="rId40"/>
    <p:sldId id="402" r:id="rId41"/>
    <p:sldId id="403" r:id="rId42"/>
    <p:sldId id="405" r:id="rId43"/>
    <p:sldId id="406" r:id="rId44"/>
    <p:sldId id="4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4AC1-E6C8-4353-1BC3-BC893C61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9AE42-A321-E6C1-422D-6ECE791D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200A-0FDC-27B4-A906-6C2AF04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2866-051E-59E1-B323-FC66967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7F3A-5401-2DDA-F2F0-EB6F83F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3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AC2-979C-89AA-0716-70B470C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32B5-AFDE-F48E-38DE-11F260C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9DA0-F29A-6B15-7CEE-3C536B17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376B-FEEA-BEA1-4575-58621CA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A39E-405A-1538-7804-1003082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F860-A144-766C-C8D9-8FDB2621E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5255-C71D-8AC9-5E40-7FB19BD0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A352-49C4-A722-6219-CA63590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173-4C33-6F48-3802-05FC6B7B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E0CA-2D12-D691-DEA5-70F549F3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0EE-CD7D-062D-F10B-B807956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A76-DAF8-55C9-9038-899F0C72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60D3-B267-2504-8525-289E239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B7F8-57B9-F3E8-C65B-AE7085C4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08E-7848-7C35-B999-1D59908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7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01A0-874B-1B71-2182-C60D9C6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6B2-53FF-79A4-B2F6-637AECAB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2EBE-E878-BE93-D45A-EA12C5F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200-187A-0066-5355-4D26BB31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C227-CEF3-FD81-B3D2-3EF8D21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230F-0039-138B-3294-9007AAE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444-BCE3-E7D1-8376-FDF90B0B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0C4B-C3A3-C4D5-A105-548309DF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35F-DCFD-38AE-EA92-F884322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2AD1-BDCA-9360-520A-5F6E91F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A97A-4E03-810E-E080-13A619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4102-CA0F-EC36-1E56-927D887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FAB7-C4A4-ED49-71E4-652E0291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00C02-2FDA-0C49-8ABA-1C8C742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4DB9C-0853-FA19-66A2-7EA62BC4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8612-54CA-30B1-A4A3-A37327CC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1696-4593-9980-8057-E408B624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ED644-4343-064D-E6F2-3DE2A8FF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71DE7-046A-082C-826C-C11D6B4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CC36-5535-F7F1-A24C-727405D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63FAA-604F-E8B2-4F88-D37AA69F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9D96-28BC-D3B0-E950-2FE9E1E2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58AB-F485-6198-BA5A-465E0F3F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5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77CE-7C59-24F4-2B45-629F690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E822-6484-B67C-6A9C-0445413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2746-EEB1-90B4-6F2B-BB9EF34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2A1-550E-0ACC-81FA-3564E07C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FE79-AB5F-D3FE-2F3E-6C16CD73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1B9-A5FC-1A9A-D29A-DCC06F6D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A609-75AB-2C7A-A63F-5602F7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DC5E-8FAE-FDB6-3721-C61E01F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2485-530E-C9FA-DE6C-254A682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1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C60-3423-93A4-00C0-A6D4803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1B49-A3B2-5B49-44CB-0E5932E2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2D52-B393-6D07-42E3-F7E87773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9356-D840-9E0F-61A3-C2261953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D212-58B7-A4A7-7D8D-3819808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363F-2337-5776-2EB6-B5B54B8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A2F6-CD6F-730E-F89D-E189155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B03C-5332-D832-CBC7-E9B0F52D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00BA-9276-99C9-3E24-2DEE7C26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A40-1772-4582-9AEF-F2598612750C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20FD-8399-2147-839D-C553AC1C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2CB0-9C9A-D8B2-2DC3-FEB4C907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updamoda.github.io/AceOnlineShoePortal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Lab 3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A05E-3F1A-3E70-0163-D77CC061D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b="1" dirty="0" err="1"/>
              <a:t>ActionModes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0837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02"/>
            <a:ext cx="10515600" cy="561975"/>
          </a:xfrm>
        </p:spPr>
        <p:txBody>
          <a:bodyPr>
            <a:normAutofit/>
          </a:bodyPr>
          <a:lstStyle/>
          <a:p>
            <a:r>
              <a:rPr lang="en-CA" sz="2400" dirty="0"/>
              <a:t>The username variable is “username”.</a:t>
            </a:r>
            <a:endParaRPr lang="en-CA" sz="2400" dirty="0">
              <a:latin typeface="+mn-lt"/>
            </a:endParaRPr>
          </a:p>
          <a:p>
            <a:endParaRPr lang="en-CA" sz="2400" dirty="0">
              <a:latin typeface="+mn-lt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CAD8E-B5F1-686D-7699-21A5CDD4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2" y="2331388"/>
            <a:ext cx="5934075" cy="416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C8942-8226-C839-C190-817B8E8BC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107" y="3429000"/>
            <a:ext cx="3248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2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60" y="1777398"/>
            <a:ext cx="10515600" cy="985018"/>
          </a:xfrm>
        </p:spPr>
        <p:txBody>
          <a:bodyPr>
            <a:normAutofit/>
          </a:bodyPr>
          <a:lstStyle/>
          <a:p>
            <a:r>
              <a:rPr lang="en-CA" sz="2400" dirty="0"/>
              <a:t>The </a:t>
            </a:r>
            <a:r>
              <a:rPr lang="en-CA" sz="2400" dirty="0" err="1"/>
              <a:t>TestExecution</a:t>
            </a:r>
            <a:r>
              <a:rPr lang="en-CA" sz="2400" dirty="0"/>
              <a:t> was green i.e. Success.</a:t>
            </a:r>
          </a:p>
          <a:p>
            <a:r>
              <a:rPr lang="en-CA" sz="2400" dirty="0">
                <a:latin typeface="+mn-lt"/>
              </a:rPr>
              <a:t>Observe the Username buffer variable is now “</a:t>
            </a:r>
            <a:r>
              <a:rPr lang="en-CA" sz="2400" dirty="0" err="1">
                <a:latin typeface="+mn-lt"/>
              </a:rPr>
              <a:t>cvel</a:t>
            </a:r>
            <a:r>
              <a:rPr lang="en-CA" sz="2400" dirty="0">
                <a:latin typeface="+mn-lt"/>
              </a:rPr>
              <a:t>”</a:t>
            </a:r>
          </a:p>
          <a:p>
            <a:endParaRPr lang="en-CA" sz="2400" dirty="0">
              <a:latin typeface="+mn-lt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3D7A8-37D0-735F-8884-72D3ED0A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850065"/>
            <a:ext cx="10372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0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Re-Run the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60" y="1777398"/>
            <a:ext cx="10515600" cy="985018"/>
          </a:xfrm>
        </p:spPr>
        <p:txBody>
          <a:bodyPr>
            <a:normAutofit/>
          </a:bodyPr>
          <a:lstStyle/>
          <a:p>
            <a:r>
              <a:rPr lang="en-CA" sz="2400" dirty="0"/>
              <a:t>Change the Username to “Jack”.</a:t>
            </a:r>
          </a:p>
          <a:p>
            <a:r>
              <a:rPr lang="en-CA" sz="2400" dirty="0">
                <a:latin typeface="+mn-lt"/>
              </a:rPr>
              <a:t>Observe the Username buffer variable is now “Jack”</a:t>
            </a:r>
          </a:p>
          <a:p>
            <a:endParaRPr lang="en-CA" sz="2400" dirty="0">
              <a:latin typeface="+mn-lt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0F606-3416-FF32-D7BC-82A330E2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9" y="3213185"/>
            <a:ext cx="2474531" cy="2036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278681-26B4-FC4F-0D6D-68C90202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27" y="3805072"/>
            <a:ext cx="3248025" cy="58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A149D-BBA1-481B-20E8-54C6ECB6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572" y="3052928"/>
            <a:ext cx="5210478" cy="23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9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Select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329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748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Formal Shoes Page - </a:t>
            </a:r>
            <a:r>
              <a:rPr lang="en-CA" sz="4400" dirty="0">
                <a:latin typeface="+mn-lt"/>
              </a:rPr>
              <a:t>Select is used to denote a parent object.</a:t>
            </a:r>
            <a:br>
              <a:rPr lang="en-CA" sz="4400" dirty="0">
                <a:latin typeface="+mn-lt"/>
              </a:rPr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5AFFA-B961-DF32-3297-303B5FF5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690688"/>
            <a:ext cx="9652000" cy="46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Move “Formal Shoes Module” to </a:t>
            </a:r>
            <a:r>
              <a:rPr lang="en-CA" dirty="0" err="1"/>
              <a:t>ActionMode</a:t>
            </a:r>
            <a:r>
              <a:rPr lang="en-CA" dirty="0"/>
              <a:t>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C544-D12C-B808-34B6-3A725C5B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7652"/>
            <a:ext cx="10515600" cy="2526348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n-lt"/>
              </a:rPr>
              <a:t>Drag and drop the Formal Shoes Module</a:t>
            </a:r>
          </a:p>
          <a:p>
            <a:pPr marL="0" indent="0">
              <a:buNone/>
            </a:pPr>
            <a:r>
              <a:rPr lang="en-CA" sz="2000" dirty="0">
                <a:latin typeface="+mn-lt"/>
              </a:rPr>
              <a:t> into the </a:t>
            </a:r>
            <a:r>
              <a:rPr lang="en-CA" sz="2000" dirty="0" err="1">
                <a:latin typeface="+mn-lt"/>
              </a:rPr>
              <a:t>TestCase</a:t>
            </a:r>
            <a:r>
              <a:rPr lang="en-CA" sz="2000" dirty="0">
                <a:latin typeface="+mn-lt"/>
              </a:rPr>
              <a:t> – </a:t>
            </a:r>
            <a:r>
              <a:rPr lang="en-CA" sz="2000" dirty="0" err="1">
                <a:latin typeface="+mn-lt"/>
              </a:rPr>
              <a:t>ActionModes</a:t>
            </a:r>
            <a:r>
              <a:rPr lang="en-CA" sz="2000" dirty="0">
                <a:latin typeface="+mn-lt"/>
              </a:rPr>
              <a:t> Folder. </a:t>
            </a:r>
          </a:p>
          <a:p>
            <a:endParaRPr lang="en-CA" sz="2000" dirty="0"/>
          </a:p>
          <a:p>
            <a:r>
              <a:rPr lang="en-CA" sz="2000" dirty="0"/>
              <a:t>It is now a </a:t>
            </a:r>
            <a:r>
              <a:rPr lang="en-CA" sz="2000" dirty="0" err="1"/>
              <a:t>TestCase</a:t>
            </a:r>
            <a:r>
              <a:rPr lang="en-CA" sz="2000" dirty="0"/>
              <a:t>.</a:t>
            </a:r>
            <a:endParaRPr lang="en-CA" sz="2000" dirty="0">
              <a:latin typeface="+mn-lt"/>
            </a:endParaRP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1B4F2-BF4B-7CC2-241F-E2866D10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580" y="1690688"/>
            <a:ext cx="5365922" cy="50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Rename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95571-07D7-477C-3602-A37B2E2C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42" y="1690688"/>
            <a:ext cx="4333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6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View the Details of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02"/>
            <a:ext cx="10515600" cy="561975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+mn-lt"/>
              </a:rPr>
              <a:t>Observe </a:t>
            </a:r>
            <a:r>
              <a:rPr lang="en-CA" sz="2400" dirty="0" err="1">
                <a:latin typeface="+mn-lt"/>
              </a:rPr>
              <a:t>ActionMode</a:t>
            </a:r>
            <a:r>
              <a:rPr lang="en-CA" sz="2400" dirty="0">
                <a:latin typeface="+mn-lt"/>
              </a:rPr>
              <a:t> column is empty.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010AA-9A75-3360-A35B-408A34FE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027346"/>
            <a:ext cx="8333658" cy="48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 err="1"/>
              <a:t>ActionModes</a:t>
            </a:r>
            <a:r>
              <a:rPr lang="en-CA" dirty="0"/>
              <a:t> of 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01"/>
            <a:ext cx="10515600" cy="1404967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n-lt"/>
              </a:rPr>
              <a:t>Click on the Table </a:t>
            </a:r>
            <a:r>
              <a:rPr lang="en-CA" sz="2000" dirty="0" err="1">
                <a:latin typeface="+mn-lt"/>
              </a:rPr>
              <a:t>ActionMode</a:t>
            </a:r>
            <a:r>
              <a:rPr lang="en-CA" sz="2000" dirty="0">
                <a:latin typeface="+mn-lt"/>
              </a:rPr>
              <a:t>. Observe the dropdown. Select “Select” for Table, Row and Col.</a:t>
            </a:r>
          </a:p>
          <a:p>
            <a:r>
              <a:rPr lang="en-CA" sz="2000" dirty="0"/>
              <a:t>Select “Verify” for Row and Col Cell. </a:t>
            </a:r>
          </a:p>
          <a:p>
            <a:r>
              <a:rPr lang="en-CA" sz="2000" b="1" dirty="0"/>
              <a:t>Note: Extra Row and Col is created. Its not needed. </a:t>
            </a:r>
            <a:r>
              <a:rPr lang="en-CA" sz="2000" b="1" dirty="0" err="1"/>
              <a:t>CrtlZ</a:t>
            </a:r>
            <a:r>
              <a:rPr lang="en-CA" sz="2000" b="1" dirty="0"/>
              <a:t> works.</a:t>
            </a:r>
            <a:endParaRPr lang="en-CA" sz="2000" b="1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A1232-BBF6-DB79-5BCA-54AFE15E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72" y="2850064"/>
            <a:ext cx="7572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2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Verify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03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Buffer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73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748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Formal Shoes Page – </a:t>
            </a:r>
            <a:r>
              <a:rPr lang="en-CA" sz="4400" dirty="0">
                <a:latin typeface="+mn-lt"/>
              </a:rPr>
              <a:t>Verify the first row of table</a:t>
            </a:r>
            <a:br>
              <a:rPr lang="en-CA" sz="4400" dirty="0">
                <a:latin typeface="+mn-lt"/>
              </a:rPr>
            </a:b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5AFFA-B961-DF32-3297-303B5FF5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690688"/>
            <a:ext cx="9652000" cy="46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Duplicate Select </a:t>
            </a:r>
            <a:r>
              <a:rPr lang="en-CA" dirty="0" err="1"/>
              <a:t>ActionMode</a:t>
            </a:r>
            <a:r>
              <a:rPr lang="en-CA" dirty="0"/>
              <a:t> and Rename to Verify </a:t>
            </a:r>
            <a:r>
              <a:rPr lang="en-CA" dirty="0" err="1"/>
              <a:t>ActionMode</a:t>
            </a: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722BE-92A0-DD49-93EA-2FD04912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3" y="2524760"/>
            <a:ext cx="4835470" cy="2987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C3A256-2457-DACC-1972-15EB56F3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772" y="2852737"/>
            <a:ext cx="42195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9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View the Details of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3B320-179D-7C2A-B894-8CA4A364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52" y="1689750"/>
            <a:ext cx="7572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Test the values in the first row of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861CC-C980-5F9F-6AEB-09EE51E4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42" y="1689750"/>
            <a:ext cx="7991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31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353854"/>
            <a:ext cx="10515600" cy="1404967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n-lt"/>
              </a:rPr>
              <a:t>Enter $1 for Row and Cell. It is the first coordinate of the row.</a:t>
            </a:r>
          </a:p>
          <a:p>
            <a:r>
              <a:rPr lang="en-CA" sz="2000" dirty="0"/>
              <a:t>Choose the </a:t>
            </a:r>
            <a:r>
              <a:rPr lang="en-CA" sz="2000" dirty="0" err="1"/>
              <a:t>InnerText</a:t>
            </a:r>
            <a:r>
              <a:rPr lang="en-CA" sz="2000" dirty="0"/>
              <a:t> for Value and type in “Classic Cheltenham”</a:t>
            </a:r>
          </a:p>
          <a:p>
            <a:endParaRPr lang="en-CA" sz="2000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A893C-A211-E9CC-E64A-888E6A7B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72" y="1408116"/>
            <a:ext cx="6197775" cy="492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6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353854"/>
            <a:ext cx="10515600" cy="1404967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n-lt"/>
              </a:rPr>
              <a:t>Disable the Col. </a:t>
            </a:r>
          </a:p>
          <a:p>
            <a:endParaRPr lang="en-CA" sz="2000" dirty="0">
              <a:latin typeface="+mn-lt"/>
            </a:endParaRP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B0641-7818-ACB1-FFE7-4ABB07A4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10" y="805751"/>
            <a:ext cx="6029161" cy="52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11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C8942-8226-C839-C190-817B8E8B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07" y="3429000"/>
            <a:ext cx="324802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126C4-71EB-AD4B-697F-2B83E17C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7" y="1689750"/>
            <a:ext cx="6867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0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CE403E-1976-1EE6-4189-4AC18DF6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470"/>
            <a:ext cx="10429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Input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007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7480" cy="1325563"/>
          </a:xfrm>
        </p:spPr>
        <p:txBody>
          <a:bodyPr>
            <a:normAutofit/>
          </a:bodyPr>
          <a:lstStyle/>
          <a:p>
            <a:r>
              <a:rPr lang="en-CA" dirty="0"/>
              <a:t>Index Page - </a:t>
            </a:r>
            <a:r>
              <a:rPr lang="en-CA" sz="4400" dirty="0">
                <a:latin typeface="+mn-lt"/>
              </a:rPr>
              <a:t>Input</a:t>
            </a:r>
            <a:br>
              <a:rPr lang="en-CA" sz="4400" dirty="0">
                <a:latin typeface="+mn-lt"/>
              </a:rPr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EF490-A92B-474B-ACEC-D312F07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26" y="1690688"/>
            <a:ext cx="7629832" cy="40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Under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CC39-70AF-5EBD-1B68-4D24927A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Ace Online Shoe Portal (anupdamoda.github.io)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3A80C-581D-3481-63C2-A89EE9C6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26" y="2580570"/>
            <a:ext cx="7629832" cy="40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/>
              <a:t>Create Input </a:t>
            </a:r>
            <a:r>
              <a:rPr lang="en-CA" sz="4000" dirty="0" err="1"/>
              <a:t>ActionMode</a:t>
            </a:r>
            <a:r>
              <a:rPr lang="en-CA" sz="4000" dirty="0"/>
              <a:t> </a:t>
            </a:r>
            <a:r>
              <a:rPr lang="en-CA" sz="4000" dirty="0" err="1"/>
              <a:t>TestCase</a:t>
            </a:r>
            <a:r>
              <a:rPr lang="en-CA" sz="4000" dirty="0"/>
              <a:t> and Rename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14AA1-5D57-373C-6747-612DFB53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06" y="1971040"/>
            <a:ext cx="3393251" cy="466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7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View the Details of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0A5D7-FFCA-3499-4ABF-58061199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557337"/>
            <a:ext cx="85439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2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The Input </a:t>
            </a:r>
            <a:r>
              <a:rPr lang="en-CA" dirty="0" err="1"/>
              <a:t>ActionMode</a:t>
            </a:r>
            <a:r>
              <a:rPr lang="en-CA" dirty="0"/>
              <a:t> is {CLICK}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21305-0848-B365-5706-A50227C2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474410"/>
            <a:ext cx="9001760" cy="51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69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A7A64-F360-5AD1-78B6-227129D1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07" y="1303670"/>
            <a:ext cx="7286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Test if the Menu widget is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ECCE-055E-2B3C-01FE-C65A1097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81" y="1930400"/>
            <a:ext cx="3424256" cy="43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6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C8942-8226-C839-C190-817B8E8B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07" y="3429000"/>
            <a:ext cx="3248025" cy="581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D2F6D9-0FAE-7DD9-3095-9BF1DEF0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8" y="1585912"/>
            <a:ext cx="66579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2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DBAB4-0243-76FF-0128-F2F41BA0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19300"/>
            <a:ext cx="10401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7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 err="1"/>
              <a:t>WaitOn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1019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7480" cy="1325563"/>
          </a:xfrm>
        </p:spPr>
        <p:txBody>
          <a:bodyPr>
            <a:normAutofit/>
          </a:bodyPr>
          <a:lstStyle/>
          <a:p>
            <a:r>
              <a:rPr lang="en-CA" dirty="0"/>
              <a:t>Index Page - </a:t>
            </a:r>
            <a:r>
              <a:rPr lang="en-CA" sz="4400" dirty="0" err="1">
                <a:latin typeface="+mn-lt"/>
              </a:rPr>
              <a:t>WaitOn</a:t>
            </a:r>
            <a:br>
              <a:rPr lang="en-CA" sz="4400" dirty="0">
                <a:latin typeface="+mn-lt"/>
              </a:rPr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EF490-A92B-474B-ACEC-D312F078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26" y="1690688"/>
            <a:ext cx="7629832" cy="40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69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>
            <a:normAutofit/>
          </a:bodyPr>
          <a:lstStyle/>
          <a:p>
            <a:r>
              <a:rPr lang="en-CA" sz="4000" dirty="0"/>
              <a:t>Copy and Paste Input </a:t>
            </a:r>
            <a:r>
              <a:rPr lang="en-CA" sz="4000" dirty="0" err="1"/>
              <a:t>ActionMode</a:t>
            </a:r>
            <a:r>
              <a:rPr lang="en-CA" sz="4000" dirty="0"/>
              <a:t> </a:t>
            </a:r>
            <a:r>
              <a:rPr lang="en-CA" sz="4000" dirty="0" err="1"/>
              <a:t>TestCase</a:t>
            </a:r>
            <a:r>
              <a:rPr lang="en-CA" sz="4000" dirty="0"/>
              <a:t> and Rename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06AAF-4334-CCBE-AD44-A3D32514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2424112"/>
            <a:ext cx="45243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7-1A24-0C31-5FE8-A8743735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CA" dirty="0"/>
              <a:t>Login Page – To capture the username in buffer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D8289-5C96-CED9-ABFF-DBA41551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73" y="1616298"/>
            <a:ext cx="8725613" cy="5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8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View the Details of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02ECE-71C6-DF55-9E99-4D7A06D6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47" y="1598310"/>
            <a:ext cx="7286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02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WaitOn</a:t>
            </a:r>
            <a:r>
              <a:rPr lang="en-CA" dirty="0"/>
              <a:t> </a:t>
            </a:r>
            <a:r>
              <a:rPr lang="en-CA" dirty="0" err="1"/>
              <a:t>ActionMode</a:t>
            </a:r>
            <a:r>
              <a:rPr lang="en-CA" dirty="0"/>
              <a:t> for Sign in Portal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60621-5C40-33C5-8873-BAFC8925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689750"/>
            <a:ext cx="91154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69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845800" cy="1325563"/>
          </a:xfrm>
        </p:spPr>
        <p:txBody>
          <a:bodyPr/>
          <a:lstStyle/>
          <a:p>
            <a:r>
              <a:rPr lang="en-CA" dirty="0"/>
              <a:t>Test if TOSCA waits for Sign In Portal to appear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ECCE-055E-2B3C-01FE-C65A1097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81" y="1930400"/>
            <a:ext cx="3424256" cy="43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95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C8942-8226-C839-C190-817B8E8B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07" y="3429000"/>
            <a:ext cx="3248025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477B6-8A43-0C28-2972-74BFFBDC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02" y="1531288"/>
            <a:ext cx="57054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7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5176-6B6A-E4F4-7809-FE6DCD30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23047"/>
            <a:ext cx="10029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1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</a:t>
            </a:r>
            <a:r>
              <a:rPr lang="en-CA" dirty="0" err="1"/>
              <a:t>TestCase</a:t>
            </a:r>
            <a:r>
              <a:rPr lang="en-CA" dirty="0"/>
              <a:t> Folder - </a:t>
            </a:r>
            <a:r>
              <a:rPr lang="en-CA" dirty="0" err="1"/>
              <a:t>ActionModes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B7E34-52A4-D939-EB1D-FE04090D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169"/>
            <a:ext cx="3487577" cy="239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656FC-8347-B8DA-4345-67E6F978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52" y="2462372"/>
            <a:ext cx="35337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0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Move Login Module to </a:t>
            </a:r>
            <a:r>
              <a:rPr lang="en-CA" dirty="0" err="1"/>
              <a:t>ActionModes</a:t>
            </a:r>
            <a:r>
              <a:rPr lang="en-CA" dirty="0"/>
              <a:t> </a:t>
            </a:r>
            <a:r>
              <a:rPr lang="en-CA" dirty="0" err="1"/>
              <a:t>TestCase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C544-D12C-B808-34B6-3A725C5B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2695"/>
          </a:xfrm>
        </p:spPr>
        <p:txBody>
          <a:bodyPr>
            <a:normAutofit fontScale="70000" lnSpcReduction="20000"/>
          </a:bodyPr>
          <a:lstStyle/>
          <a:p>
            <a:r>
              <a:rPr lang="en-CA" sz="2400" dirty="0">
                <a:latin typeface="+mn-lt"/>
              </a:rPr>
              <a:t>Drag and drop the Login Module</a:t>
            </a:r>
          </a:p>
          <a:p>
            <a:pPr marL="0" indent="0">
              <a:buNone/>
            </a:pPr>
            <a:r>
              <a:rPr lang="en-CA" sz="2400" dirty="0">
                <a:latin typeface="+mn-lt"/>
              </a:rPr>
              <a:t> into the </a:t>
            </a:r>
            <a:r>
              <a:rPr lang="en-CA" sz="2400" dirty="0" err="1">
                <a:latin typeface="+mn-lt"/>
              </a:rPr>
              <a:t>TestCase</a:t>
            </a:r>
            <a:r>
              <a:rPr lang="en-CA" sz="2400" dirty="0">
                <a:latin typeface="+mn-lt"/>
              </a:rPr>
              <a:t> - </a:t>
            </a:r>
            <a:r>
              <a:rPr lang="en-CA" sz="2400" dirty="0" err="1">
                <a:latin typeface="+mn-lt"/>
              </a:rPr>
              <a:t>ActionModes</a:t>
            </a:r>
            <a:r>
              <a:rPr lang="en-CA" sz="2400" dirty="0">
                <a:latin typeface="+mn-lt"/>
              </a:rPr>
              <a:t> Folder. </a:t>
            </a:r>
          </a:p>
          <a:p>
            <a:endParaRPr lang="en-CA" sz="2400" dirty="0"/>
          </a:p>
          <a:p>
            <a:r>
              <a:rPr lang="en-CA" sz="2400" dirty="0"/>
              <a:t>It is now a </a:t>
            </a:r>
            <a:r>
              <a:rPr lang="en-CA" sz="2400" dirty="0" err="1"/>
              <a:t>TestCase</a:t>
            </a:r>
            <a:r>
              <a:rPr lang="en-CA" sz="2400" dirty="0"/>
              <a:t>.</a:t>
            </a:r>
            <a:endParaRPr lang="en-CA" sz="2400" dirty="0">
              <a:latin typeface="+mn-lt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20F45-98D9-C9D3-C9B3-1AF886FC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40" y="1567238"/>
            <a:ext cx="5434554" cy="48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Rename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07F04-DDA5-11A4-EC66-B731643A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02" y="2519362"/>
            <a:ext cx="4333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/>
              <a:t>View the Details of </a:t>
            </a:r>
            <a:r>
              <a:rPr lang="en-CA" dirty="0" err="1"/>
              <a:t>TestCase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2D66-8793-A040-FF16-9CB66B5E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40" y="2086477"/>
            <a:ext cx="8274356" cy="46902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02"/>
            <a:ext cx="10515600" cy="561975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+mn-lt"/>
              </a:rPr>
              <a:t>Observe </a:t>
            </a:r>
            <a:r>
              <a:rPr lang="en-CA" sz="2400" dirty="0" err="1">
                <a:latin typeface="+mn-lt"/>
              </a:rPr>
              <a:t>ActionMode</a:t>
            </a:r>
            <a:r>
              <a:rPr lang="en-CA" sz="2400" dirty="0">
                <a:latin typeface="+mn-lt"/>
              </a:rPr>
              <a:t> column is empty.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89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1CAF-D305-FE05-CF96-A133D775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87"/>
            <a:ext cx="10515600" cy="1325563"/>
          </a:xfrm>
        </p:spPr>
        <p:txBody>
          <a:bodyPr/>
          <a:lstStyle/>
          <a:p>
            <a:r>
              <a:rPr lang="en-CA" dirty="0" err="1"/>
              <a:t>ActionModes</a:t>
            </a:r>
            <a:r>
              <a:rPr lang="en-CA" dirty="0"/>
              <a:t> of Username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83A32C-7B9F-48D5-ED1D-69819D2A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01"/>
            <a:ext cx="10515600" cy="1404967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n-lt"/>
              </a:rPr>
              <a:t>Click on the Username </a:t>
            </a:r>
            <a:r>
              <a:rPr lang="en-CA" sz="2000" dirty="0" err="1">
                <a:latin typeface="+mn-lt"/>
              </a:rPr>
              <a:t>ActionMode</a:t>
            </a:r>
            <a:r>
              <a:rPr lang="en-CA" sz="2000" dirty="0">
                <a:latin typeface="+mn-lt"/>
              </a:rPr>
              <a:t>. Observe the dropdown. Select Buffer.</a:t>
            </a:r>
          </a:p>
          <a:p>
            <a:r>
              <a:rPr lang="en-CA" sz="2000" dirty="0"/>
              <a:t>The username variable is “username”.</a:t>
            </a:r>
            <a:endParaRPr lang="en-CA" sz="2000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sz="2000" dirty="0">
              <a:latin typeface="+mn-lt"/>
            </a:endParaRP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B446A-2909-0161-A63D-C9BE963B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3" y="3104350"/>
            <a:ext cx="5298008" cy="2685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58E9D-B797-EB51-BF31-0844404D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13" y="2929469"/>
            <a:ext cx="4202564" cy="17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2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408</Words>
  <Application>Microsoft Office PowerPoint</Application>
  <PresentationFormat>Widescreen</PresentationFormat>
  <Paragraphs>72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Lab 3 </vt:lpstr>
      <vt:lpstr>Buffer</vt:lpstr>
      <vt:lpstr>Application Under Test</vt:lpstr>
      <vt:lpstr>Login Page – To capture the username in buffer</vt:lpstr>
      <vt:lpstr>Create TestCase Folder - ActionModes</vt:lpstr>
      <vt:lpstr>Move Login Module to ActionModes TestCase</vt:lpstr>
      <vt:lpstr>Rename TestCase</vt:lpstr>
      <vt:lpstr>View the Details of TestCase</vt:lpstr>
      <vt:lpstr>ActionModes of Username</vt:lpstr>
      <vt:lpstr>Run the TestCase</vt:lpstr>
      <vt:lpstr>Run the TestCase</vt:lpstr>
      <vt:lpstr>Re-Run the TestCase</vt:lpstr>
      <vt:lpstr>Select</vt:lpstr>
      <vt:lpstr>Formal Shoes Page - Select is used to denote a parent object. </vt:lpstr>
      <vt:lpstr>Move “Formal Shoes Module” to ActionMode TestCase</vt:lpstr>
      <vt:lpstr>Rename TestCase</vt:lpstr>
      <vt:lpstr>View the Details of TestCase</vt:lpstr>
      <vt:lpstr>ActionModes of Table</vt:lpstr>
      <vt:lpstr>Verify</vt:lpstr>
      <vt:lpstr>Formal Shoes Page – Verify the first row of table </vt:lpstr>
      <vt:lpstr>Duplicate Select ActionMode and Rename to Verify ActionMode </vt:lpstr>
      <vt:lpstr>View the Details of TestCase</vt:lpstr>
      <vt:lpstr>Test the values in the first row of Table</vt:lpstr>
      <vt:lpstr>PowerPoint Presentation</vt:lpstr>
      <vt:lpstr>PowerPoint Presentation</vt:lpstr>
      <vt:lpstr>Run the TestCase</vt:lpstr>
      <vt:lpstr>Run the TestCase</vt:lpstr>
      <vt:lpstr>Input</vt:lpstr>
      <vt:lpstr>Index Page - Input </vt:lpstr>
      <vt:lpstr>Create Input ActionMode TestCase and Rename</vt:lpstr>
      <vt:lpstr>View the Details of TestCase</vt:lpstr>
      <vt:lpstr>The Input ActionMode is {CLICK}</vt:lpstr>
      <vt:lpstr>PowerPoint Presentation</vt:lpstr>
      <vt:lpstr>Test if the Menu widget is displayed</vt:lpstr>
      <vt:lpstr>Run the TestCase</vt:lpstr>
      <vt:lpstr>Run the TestCase</vt:lpstr>
      <vt:lpstr>WaitOn</vt:lpstr>
      <vt:lpstr>Index Page - WaitOn </vt:lpstr>
      <vt:lpstr>Copy and Paste Input ActionMode TestCase and Rename</vt:lpstr>
      <vt:lpstr>View the Details of TestCase</vt:lpstr>
      <vt:lpstr>The WaitOn ActionMode for Sign in Portal</vt:lpstr>
      <vt:lpstr>Test if TOSCA waits for Sign In Portal to appear</vt:lpstr>
      <vt:lpstr>Run the TestCase</vt:lpstr>
      <vt:lpstr>Run the TestCase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Chitra Velayutham</dc:creator>
  <cp:lastModifiedBy>Chitra Velayutham</cp:lastModifiedBy>
  <cp:revision>26</cp:revision>
  <dcterms:created xsi:type="dcterms:W3CDTF">2023-02-04T21:21:10Z</dcterms:created>
  <dcterms:modified xsi:type="dcterms:W3CDTF">2023-02-05T03:42:48Z</dcterms:modified>
</cp:coreProperties>
</file>