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42" r:id="rId13"/>
  </p:sldMasterIdLst>
  <p:sldIdLst>
    <p:sldId id="256" r:id="rId15"/>
    <p:sldId id="257" r:id="rId16"/>
    <p:sldId id="258" r:id="rId17"/>
    <p:sldId id="263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9" r:id="rId30"/>
    <p:sldId id="292" r:id="rId31"/>
    <p:sldId id="293" r:id="rId32"/>
    <p:sldId id="294" r:id="rId33"/>
    <p:sldId id="295" r:id="rId34"/>
    <p:sldId id="264" r:id="rId35"/>
    <p:sldId id="266" r:id="rId36"/>
    <p:sldId id="296" r:id="rId37"/>
    <p:sldId id="297" r:id="rId38"/>
    <p:sldId id="298" r:id="rId39"/>
    <p:sldId id="269" r:id="rId40"/>
    <p:sldId id="272" r:id="rId41"/>
    <p:sldId id="274" r:id="rId42"/>
    <p:sldId id="259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FDEB7"/>
    <a:srgbClr val="039ABD"/>
    <a:srgbClr val="C2F1FE"/>
    <a:srgbClr val="02576C"/>
    <a:srgbClr val="FDBB63"/>
    <a:srgbClr val="D9D7D6"/>
    <a:srgbClr val="6C6B71"/>
    <a:srgbClr val="F5DDBD"/>
    <a:srgbClr val="2E849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32" y="56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slide" Target="slides/slide18.xml"></Relationship><Relationship Id="rId33" Type="http://schemas.openxmlformats.org/officeDocument/2006/relationships/slide" Target="slides/slide19.xml"></Relationship><Relationship Id="rId34" Type="http://schemas.openxmlformats.org/officeDocument/2006/relationships/slide" Target="slides/slide20.xml"></Relationship><Relationship Id="rId35" Type="http://schemas.openxmlformats.org/officeDocument/2006/relationships/slide" Target="slides/slide21.xml"></Relationship><Relationship Id="rId36" Type="http://schemas.openxmlformats.org/officeDocument/2006/relationships/slide" Target="slides/slide22.xml"></Relationship><Relationship Id="rId37" Type="http://schemas.openxmlformats.org/officeDocument/2006/relationships/slide" Target="slides/slide23.xml"></Relationship><Relationship Id="rId38" Type="http://schemas.openxmlformats.org/officeDocument/2006/relationships/slide" Target="slides/slide24.xml"></Relationship><Relationship Id="rId39" Type="http://schemas.openxmlformats.org/officeDocument/2006/relationships/slide" Target="slides/slide25.xml"></Relationship><Relationship Id="rId40" Type="http://schemas.openxmlformats.org/officeDocument/2006/relationships/slide" Target="slides/slide26.xml"></Relationship><Relationship Id="rId41" Type="http://schemas.openxmlformats.org/officeDocument/2006/relationships/slide" Target="slides/slide27.xml"></Relationship><Relationship Id="rId42" Type="http://schemas.openxmlformats.org/officeDocument/2006/relationships/slide" Target="slides/slide28.xml"></Relationship><Relationship Id="rId43" Type="http://schemas.openxmlformats.org/officeDocument/2006/relationships/slide" Target="slides/slide29.xml"></Relationship><Relationship Id="rId44" Type="http://schemas.openxmlformats.org/officeDocument/2006/relationships/viewProps" Target="viewProps.xml"></Relationship><Relationship Id="rId45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6CC40-3DC8-4135-9C43-10E01ABD1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31D1BE-48E1-4632-8BED-11B0071C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43EE3-54C6-4E98-84BE-4273446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8C102-21CB-46B8-A941-6EABFB16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1E70D-0D11-47F3-B6BB-3D796C65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ACD47-25E0-47A2-8DC4-7586D6E9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B4EC17-0867-40CB-985A-D563501CC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B0F20-FF77-4784-8CAF-B6344326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AF78-BCD1-4FD6-8FB3-3850DBD9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D8ACC-397A-46BA-BEDF-B37BD1A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3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B038DF-F9DC-4A97-AF7F-B31EFDFAA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1F930-DAA9-47FE-921F-33C4191CD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B3DAF-BB4F-4CF2-91F5-14F9E3A7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4121A-6F6C-4BD0-AFB2-20FF2B63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63673-21E1-4CCA-BFA4-D20BB204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4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7370E-3E90-455A-8474-91E433A8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9A8AA-80F6-40BD-81AF-A59CCD3C4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41563-E576-4CB3-90BB-AC612A77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2B73C-2D7E-4593-8D89-5E42953B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6C035-3640-449E-B86D-E92EFA77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0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B2613-99E8-463E-AE32-4D6E34CA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9A5DC-B7CA-46D1-B830-EF004ABDA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9ADF8-0EC6-448B-A163-B4F38EC9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8925E-5BB0-4224-84BC-A28CDD7D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AC82B-7EF0-4A94-ABD0-795BCDC9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2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BBCBA-2239-48DE-BF29-783E5F43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5B2A9-43FB-4FB5-A683-0AE505AB5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56BA3-1D2B-4F44-8D73-A38936A94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4AD19-F5F6-497F-A4BB-3ED6C9E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7D075D-437E-4887-8380-75D310AC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0A8A3-DDFE-44C6-A25E-2C33FCC7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2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B4D13-3552-4854-A8FA-4E16928C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7DCBD-DC71-4142-8BCC-2D7B11A6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ED62F-DF36-48AA-BA96-840F0BB7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C7526B-9713-446F-A117-17E2F1C6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70773B-9A81-408C-9928-4ECEF300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D3D292-859B-4030-B8A0-368C7E36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1FF3BC-559F-4917-93B1-DFAE5099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C888E0-EB81-47F2-BDC6-1D8C2673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2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FA5F1-AD26-41C3-8D2B-C82864F4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EE67F5-B8D0-47ED-99D0-3C17E650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52BE80-F327-4437-B8AA-278C9411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1738F-5B98-4F85-A7A2-BF45D3B7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0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2516C-8712-4367-A7C0-C4A2000A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B2C9E-E5C1-47C3-BC9A-77C01FD1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45D94F-A532-4E17-A58D-7F549B79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6169D-D0ED-40F3-8F0C-339A099FA430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07D48-B175-4627-B13F-2B1D42F6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0A2B2-9C04-43C7-8935-4B3BC023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D1692-04F4-48B0-A631-731A6D15D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3BC75-346C-42B4-B7F8-0616AA3D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99AC8-1CE6-4F36-A7D8-4DD1C90F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60830-19B7-4C46-9096-B2981B22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6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9C75C-43E3-439A-B073-5BD82C48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73701-9315-4E58-9D6D-48682990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25B6E6-41F0-4AA4-9DAC-24B3F801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F92B7-FA82-4883-A2F7-10C41B37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5F1E2-5695-48AD-B9D6-8CECD93D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0E2E8-8221-4CC1-8A31-07A30A73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58C61F-C343-4940-9701-CE789132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92F13-8BCD-4224-8BC4-E665407A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04FFA-8AEA-42AD-BB3B-CB3AFF5DC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5284-18F9-4968-BC8B-3D7C9AED7E57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BAAFE-3A8C-4CF4-AD37-182FD7816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71AFE-D340-435C-9123-BC14E8E94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5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jpeg"></Relationship><Relationship Id="rId3" Type="http://schemas.openxmlformats.org/officeDocument/2006/relationships/slideLayout" Target="../slideLayouts/slideLayout7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0347810743365.png"></Relationship><Relationship Id="rId3" Type="http://schemas.openxmlformats.org/officeDocument/2006/relationships/image" Target="../media/fImage10982410756348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908810837939.png"></Relationship><Relationship Id="rId3" Type="http://schemas.openxmlformats.org/officeDocument/2006/relationships/image" Target="../media/fImage4299110848775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2161310941423.png"></Relationship><Relationship Id="rId3" Type="http://schemas.openxmlformats.org/officeDocument/2006/relationships/image" Target="../media/fImage2435810959409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3117611038683.png"></Relationship><Relationship Id="rId3" Type="http://schemas.openxmlformats.org/officeDocument/2006/relationships/image" Target="../media/fImage1834511042705.png"></Relationship><Relationship Id="rId4" Type="http://schemas.openxmlformats.org/officeDocument/2006/relationships/image" Target="../media/fImage14324112057442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2761411129158.png"></Relationship><Relationship Id="rId3" Type="http://schemas.openxmlformats.org/officeDocument/2006/relationships/image" Target="../media/fImage2271711134426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2222512122125.png"></Relationship><Relationship Id="rId3" Type="http://schemas.openxmlformats.org/officeDocument/2006/relationships/image" Target="../media/fImage166121213357.png"></Relationship><Relationship Id="rId4" Type="http://schemas.openxmlformats.org/officeDocument/2006/relationships/image" Target="../media/fImage1834512149515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2346612256738.png"></Relationship><Relationship Id="rId3" Type="http://schemas.openxmlformats.org/officeDocument/2006/relationships/image" Target="../media/fImage14845412279744.pn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2745211297902.png"></Relationship><Relationship Id="rId3" Type="http://schemas.openxmlformats.org/officeDocument/2006/relationships/image" Target="../media/fImage2565211305791.pn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5177811391861.png"></Relationship><Relationship Id="rId3" Type="http://schemas.openxmlformats.org/officeDocument/2006/relationships/image" Target="../media/fImage8754711401127.png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3015211502921.png"></Relationship><Relationship Id="rId3" Type="http://schemas.openxmlformats.org/officeDocument/2006/relationships/image" Target="../media/fImage4057711523200.png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2.jpeg"></Relationship><Relationship Id="rId3" Type="http://schemas.openxmlformats.org/officeDocument/2006/relationships/slideLayout" Target="../slideLayouts/slideLayout7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2902311617788.png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image" Target="../media/image3.jpeg"></Relationship><Relationship Id="rId3" Type="http://schemas.openxmlformats.org/officeDocument/2006/relationships/slideLayout" Target="../slideLayouts/slideLayout7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image" Target="../media/fImage7449111705616.png"></Relationship><Relationship Id="rId2" Type="http://schemas.openxmlformats.org/officeDocument/2006/relationships/slideLayout" Target="../slideLayouts/slideLayout7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4032511912251.png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1848511927393.png"></Relationship><Relationship Id="rId3" Type="http://schemas.openxmlformats.org/officeDocument/2006/relationships/image" Target="../media/fImage10367711938247.png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4145811968409.png"></Relationship></Relationships>
</file>

<file path=ppt/slides/_rels/slide26.xml.rels><?xml version="1.0" encoding="UTF-8"?>
<Relationships xmlns="http://schemas.openxmlformats.org/package/2006/relationships"><Relationship Id="rId2" Type="http://schemas.openxmlformats.org/officeDocument/2006/relationships/image" Target="../media/image3.jpeg"></Relationship><Relationship Id="rId3" Type="http://schemas.openxmlformats.org/officeDocument/2006/relationships/slideLayout" Target="../slideLayouts/slideLayout7.xml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28.xml.rels><?xml version="1.0" encoding="UTF-8"?>
<Relationships xmlns="http://schemas.openxmlformats.org/package/2006/relationships"><Relationship Id="rId2" Type="http://schemas.openxmlformats.org/officeDocument/2006/relationships/image" Target="../media/image3.jpeg"></Relationship><Relationship Id="rId3" Type="http://schemas.openxmlformats.org/officeDocument/2006/relationships/slideLayout" Target="../slideLayouts/slideLayout7.xml"></Relationship></Relationships>
</file>

<file path=ppt/slides/_rels/slide29.xml.rels><?xml version="1.0" encoding="UTF-8"?>
<Relationships xmlns="http://schemas.openxmlformats.org/package/2006/relationships"><Relationship Id="rId2" Type="http://schemas.openxmlformats.org/officeDocument/2006/relationships/image" Target="../media/image19.jpeg"></Relationship><Relationship Id="rId3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3.jpeg"></Relationship><Relationship Id="rId3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image" Target="../media/fImage214379589629.png"></Relationship><Relationship Id="rId2" Type="http://schemas.openxmlformats.org/officeDocument/2006/relationships/image" Target="../media/fImage1472289598852.png"></Relationship><Relationship Id="rId3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35204810336133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4442610401771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4290210478986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538910553378.png"></Relationship><Relationship Id="rId3" Type="http://schemas.openxmlformats.org/officeDocument/2006/relationships/image" Target="../media/fImage2687710578734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8069010653230.png"></Relationship><Relationship Id="rId3" Type="http://schemas.openxmlformats.org/officeDocument/2006/relationships/image" Target="../media/fImage12621610661052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/Users/kim-yoonseong/Library/Group Containers/L48J367XN4.com.infraware.PolarisOffice/EngineTemp/3055/image1.jpe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065" y="0"/>
            <a:ext cx="12192635" cy="6858635"/>
          </a:xfrm>
          <a:prstGeom prst="rect"/>
          <a:noFill/>
        </p:spPr>
      </p:pic>
      <p:sp>
        <p:nvSpPr>
          <p:cNvPr id="7" name="TextBox 6"/>
          <p:cNvSpPr txBox="1">
            <a:spLocks/>
          </p:cNvSpPr>
          <p:nvPr/>
        </p:nvSpPr>
        <p:spPr>
          <a:xfrm rot="0">
            <a:off x="3247390" y="1066165"/>
            <a:ext cx="5526405" cy="55372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3000" cap="none" i="0" b="1" strike="noStrike">
                <a:solidFill>
                  <a:schemeClr val="tx1"/>
                </a:solidFill>
                <a:latin typeface="Arial Nova" charset="0"/>
                <a:ea typeface="나눔스퀘어 Light" charset="0"/>
              </a:rPr>
              <a:t>유닉스 시스템 2021 2조 발표자료</a:t>
            </a:r>
            <a:endParaRPr lang="ko-KR" altLang="en-US" sz="3000" cap="none" i="0" b="1" strike="noStrike">
              <a:solidFill>
                <a:schemeClr val="tx1"/>
              </a:solidFill>
              <a:latin typeface="Arial Nova" charset="0"/>
              <a:ea typeface="나눔스퀘어 Light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FCDA29-88B9-493F-9A9E-0693420C764B}"/>
              </a:ext>
            </a:extLst>
          </p:cNvPr>
          <p:cNvSpPr txBox="1"/>
          <p:nvPr/>
        </p:nvSpPr>
        <p:spPr>
          <a:xfrm>
            <a:off x="10006965" y="6588760"/>
            <a:ext cx="2194560" cy="231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" name="텍스트 상자 7"/>
          <p:cNvSpPr txBox="1">
            <a:spLocks/>
          </p:cNvSpPr>
          <p:nvPr/>
        </p:nvSpPr>
        <p:spPr>
          <a:xfrm rot="0">
            <a:off x="6958330" y="5928995"/>
            <a:ext cx="4947920" cy="3994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000" cap="none" i="0" b="1" strike="noStrike">
                <a:solidFill>
                  <a:srgbClr val="000000"/>
                </a:solidFill>
                <a:latin typeface="Arial Nova" charset="0"/>
                <a:ea typeface="나눔스퀘어 Light" charset="0"/>
              </a:rPr>
              <a:t>2조 201819149 김동웅 201812743 김윤성</a:t>
            </a:r>
            <a:endParaRPr lang="ko-KR" altLang="en-US" sz="2000" cap="none" i="0" b="1" strike="noStrike">
              <a:solidFill>
                <a:srgbClr val="000000"/>
              </a:solidFill>
              <a:latin typeface="Arial Nova" charset="0"/>
              <a:ea typeface="나눔스퀘어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91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 rot="0">
            <a:off x="-635" y="2540"/>
            <a:ext cx="12192635" cy="1140460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2" name="Rect 0"/>
          <p:cNvCxnSpPr/>
          <p:nvPr/>
        </p:nvCxnSpPr>
        <p:spPr>
          <a:xfrm rot="0">
            <a:off x="0" y="1142365"/>
            <a:ext cx="12192635" cy="635"/>
          </a:xfrm>
          <a:prstGeom prst="line"/>
          <a:ln w="63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 0"/>
          <p:cNvSpPr txBox="1">
            <a:spLocks/>
          </p:cNvSpPr>
          <p:nvPr/>
        </p:nvSpPr>
        <p:spPr>
          <a:xfrm rot="0">
            <a:off x="790575" y="83185"/>
            <a:ext cx="8835390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spc="-290">
                <a:solidFill>
                  <a:schemeClr val="bg1"/>
                </a:solidFill>
                <a:latin typeface="나눔스퀘어 Light" charset="0"/>
              </a:rPr>
              <a:t>사물함 구동 과정 (서버 클라이언트 동시 상호작용)</a:t>
            </a:r>
            <a:endParaRPr lang="ko-KR" altLang="en-US" sz="3600">
              <a:solidFill>
                <a:schemeClr val="bg1"/>
              </a:solidFill>
              <a:latin typeface="나눔스퀘어 Light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66040" y="140335"/>
            <a:ext cx="834390" cy="33909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>
                <a:solidFill>
                  <a:schemeClr val="bg1"/>
                </a:solidFill>
              </a:rPr>
              <a:t>Part 1,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127635" y="1275715"/>
            <a:ext cx="11283315" cy="28619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3.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(3-1) server : 클라이언트로부터 읽은 문자가 c이면 채팅모드 시작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(3-1) client : 채팅모드임을 서버에 전달함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pic>
        <p:nvPicPr>
          <p:cNvPr id="8" name="그림 30" descr="/Users/kim-yoonseong/Library/Group Containers/L48J367XN4.com.infraware.PolarisOffice/EngineTemp/3055/fImage1034781074336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57670" y="1139825"/>
            <a:ext cx="4277995" cy="2627630"/>
          </a:xfrm>
          <a:prstGeom prst="rect"/>
          <a:noFill/>
        </p:spPr>
      </p:pic>
      <p:pic>
        <p:nvPicPr>
          <p:cNvPr id="9" name="그림 31" descr="/Users/kim-yoonseong/Library/Group Containers/L48J367XN4.com.infraware.PolarisOffice/EngineTemp/3055/fImage1098241075634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55130" y="3900169"/>
            <a:ext cx="4274185" cy="29171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 rot="0">
            <a:off x="-635" y="2540"/>
            <a:ext cx="12192635" cy="1140460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2" name="Rect 0"/>
          <p:cNvCxnSpPr/>
          <p:nvPr/>
        </p:nvCxnSpPr>
        <p:spPr>
          <a:xfrm rot="0">
            <a:off x="0" y="1142365"/>
            <a:ext cx="12192635" cy="635"/>
          </a:xfrm>
          <a:prstGeom prst="line"/>
          <a:ln w="63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 0"/>
          <p:cNvSpPr txBox="1">
            <a:spLocks/>
          </p:cNvSpPr>
          <p:nvPr/>
        </p:nvSpPr>
        <p:spPr>
          <a:xfrm rot="0">
            <a:off x="790575" y="83185"/>
            <a:ext cx="8835390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spc="-290">
                <a:solidFill>
                  <a:schemeClr val="bg1"/>
                </a:solidFill>
                <a:latin typeface="나눔스퀘어 Light" charset="0"/>
              </a:rPr>
              <a:t>사물함 구동 과정 (서버 클라이언트 동시 상호작용)</a:t>
            </a:r>
            <a:endParaRPr lang="ko-KR" altLang="en-US" sz="3600">
              <a:solidFill>
                <a:schemeClr val="bg1"/>
              </a:solidFill>
              <a:latin typeface="나눔스퀘어 Light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66040" y="140335"/>
            <a:ext cx="834390" cy="33909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>
                <a:solidFill>
                  <a:schemeClr val="bg1"/>
                </a:solidFill>
              </a:rPr>
              <a:t>Part 1,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121285" y="1269365"/>
            <a:ext cx="1128331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3.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(3-2) server : 클라이언트로부터 읽은 문자가 n이면 사물함 사용모드로 진입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(3-2) client : 사물함 번호를 입력시 -&gt; 사물함 사용모드로 진입 (clientfd에 'n'에 write())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pic>
        <p:nvPicPr>
          <p:cNvPr id="8" name="그림 32" descr="/Users/kim-yoonseong/Library/Group Containers/L48J367XN4.com.infraware.PolarisOffice/EngineTemp/3055/fImage190881083793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55620" y="2408555"/>
            <a:ext cx="5144135" cy="584835"/>
          </a:xfrm>
          <a:prstGeom prst="rect"/>
          <a:noFill/>
        </p:spPr>
      </p:pic>
      <p:pic>
        <p:nvPicPr>
          <p:cNvPr id="9" name="그림 33" descr="/Users/kim-yoonseong/Library/Group Containers/L48J367XN4.com.infraware.PolarisOffice/EngineTemp/3055/fImage429911084877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23185" y="4027170"/>
            <a:ext cx="6731635" cy="20961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 rot="0">
            <a:off x="-635" y="2540"/>
            <a:ext cx="12192635" cy="1140460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2" name="Rect 0"/>
          <p:cNvCxnSpPr/>
          <p:nvPr/>
        </p:nvCxnSpPr>
        <p:spPr>
          <a:xfrm rot="0">
            <a:off x="0" y="1142365"/>
            <a:ext cx="12192635" cy="635"/>
          </a:xfrm>
          <a:prstGeom prst="line"/>
          <a:ln w="63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 0"/>
          <p:cNvSpPr txBox="1">
            <a:spLocks/>
          </p:cNvSpPr>
          <p:nvPr/>
        </p:nvSpPr>
        <p:spPr>
          <a:xfrm rot="0">
            <a:off x="790575" y="83185"/>
            <a:ext cx="8835390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spc="-290">
                <a:solidFill>
                  <a:schemeClr val="bg1"/>
                </a:solidFill>
                <a:latin typeface="나눔스퀘어 Light" charset="0"/>
              </a:rPr>
              <a:t>사물함 구동 과정 (서버 클라이언트 동시 상호작용)</a:t>
            </a:r>
            <a:endParaRPr lang="ko-KR" altLang="en-US" sz="3600">
              <a:solidFill>
                <a:schemeClr val="bg1"/>
              </a:solidFill>
              <a:latin typeface="나눔스퀘어 Light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66040" y="140335"/>
            <a:ext cx="834390" cy="33909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>
                <a:solidFill>
                  <a:schemeClr val="bg1"/>
                </a:solidFill>
              </a:rPr>
              <a:t>Part 1,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121285" y="1269365"/>
            <a:ext cx="11283315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4.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(4) server : clientfd에 기록된 사물함 번호를 useid에 저장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(4) client : 입력한 사물함 번호를 clientfd에 write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pic>
        <p:nvPicPr>
          <p:cNvPr id="9" name="그림 36" descr="/Users/kim-yoonseong/Library/Group Containers/L48J367XN4.com.infraware.PolarisOffice/EngineTemp/3055/fImage216131094142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5475" y="4415790"/>
            <a:ext cx="4496435" cy="762635"/>
          </a:xfrm>
          <a:prstGeom prst="rect"/>
          <a:noFill/>
        </p:spPr>
      </p:pic>
      <p:pic>
        <p:nvPicPr>
          <p:cNvPr id="10" name="그림 37" descr="/Users/kim-yoonseong/Library/Group Containers/L48J367XN4.com.infraware.PolarisOffice/EngineTemp/3055/fImage243581095940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9125" y="2294890"/>
            <a:ext cx="4585335" cy="6991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 rot="0">
            <a:off x="-635" y="2540"/>
            <a:ext cx="12192635" cy="1140460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2" name="Rect 0"/>
          <p:cNvCxnSpPr/>
          <p:nvPr/>
        </p:nvCxnSpPr>
        <p:spPr>
          <a:xfrm rot="0">
            <a:off x="0" y="1142365"/>
            <a:ext cx="12192635" cy="635"/>
          </a:xfrm>
          <a:prstGeom prst="line"/>
          <a:ln w="63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 0"/>
          <p:cNvSpPr txBox="1">
            <a:spLocks/>
          </p:cNvSpPr>
          <p:nvPr/>
        </p:nvSpPr>
        <p:spPr>
          <a:xfrm rot="0">
            <a:off x="790575" y="83185"/>
            <a:ext cx="8835390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spc="-290">
                <a:solidFill>
                  <a:schemeClr val="bg1"/>
                </a:solidFill>
                <a:latin typeface="나눔스퀘어 Light" charset="0"/>
              </a:rPr>
              <a:t>사물함 구동 과정 (서버 클라이언트 동시 상호작용)</a:t>
            </a:r>
            <a:endParaRPr lang="ko-KR" altLang="en-US" sz="3600">
              <a:solidFill>
                <a:schemeClr val="bg1"/>
              </a:solidFill>
              <a:latin typeface="나눔스퀘어 Light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66040" y="140335"/>
            <a:ext cx="834390" cy="33909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>
                <a:solidFill>
                  <a:schemeClr val="bg1"/>
                </a:solidFill>
              </a:rPr>
              <a:t>Part 1,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139700" y="1275715"/>
            <a:ext cx="11283315" cy="34156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5.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// 사물함이 비어있는 경우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(5) server : clientfd에 'Y'를 write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(5) client : 사물함의 사용가능여부를 읽어들인다.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pic>
        <p:nvPicPr>
          <p:cNvPr id="8" name="그림 38" descr="/Users/kim-yoonseong/Library/Group Containers/L48J367XN4.com.infraware.PolarisOffice/EngineTemp/3055/fImage311761103868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18635" y="1862455"/>
            <a:ext cx="2934335" cy="1727835"/>
          </a:xfrm>
          <a:prstGeom prst="rect"/>
          <a:noFill/>
        </p:spPr>
      </p:pic>
      <p:pic>
        <p:nvPicPr>
          <p:cNvPr id="9" name="그림 39" descr="/Users/kim-yoonseong/Library/Group Containers/L48J367XN4.com.infraware.PolarisOffice/EngineTemp/3055/fImage183451104270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99795" y="5194935"/>
            <a:ext cx="3543935" cy="610235"/>
          </a:xfrm>
          <a:prstGeom prst="rect"/>
          <a:noFill/>
        </p:spPr>
      </p:pic>
      <p:cxnSp>
        <p:nvCxnSpPr>
          <p:cNvPr id="11" name="도형 63"/>
          <p:cNvCxnSpPr/>
          <p:nvPr/>
        </p:nvCxnSpPr>
        <p:spPr>
          <a:xfrm rot="0" flipV="1">
            <a:off x="4561205" y="5447665"/>
            <a:ext cx="2982595" cy="698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64" descr="/Users/kim-yoonseong/Library/Group Containers/L48J367XN4.com.infraware.PolarisOffice/EngineTemp/3055/fImage1432411205744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15555" y="1925955"/>
            <a:ext cx="4325620" cy="46577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 rot="0">
            <a:off x="-635" y="2540"/>
            <a:ext cx="12192635" cy="1140460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2" name="Rect 0"/>
          <p:cNvCxnSpPr/>
          <p:nvPr/>
        </p:nvCxnSpPr>
        <p:spPr>
          <a:xfrm rot="0">
            <a:off x="0" y="1142365"/>
            <a:ext cx="12192635" cy="635"/>
          </a:xfrm>
          <a:prstGeom prst="line"/>
          <a:ln w="63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 0"/>
          <p:cNvSpPr txBox="1">
            <a:spLocks/>
          </p:cNvSpPr>
          <p:nvPr/>
        </p:nvSpPr>
        <p:spPr>
          <a:xfrm rot="0">
            <a:off x="790575" y="83185"/>
            <a:ext cx="8835390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spc="-290">
                <a:solidFill>
                  <a:schemeClr val="bg1"/>
                </a:solidFill>
                <a:latin typeface="나눔스퀘어 Light" charset="0"/>
              </a:rPr>
              <a:t>사물함 구동 과정 (서버 클라이언트 동시 상호작용)</a:t>
            </a:r>
            <a:endParaRPr lang="ko-KR" altLang="en-US" sz="3600">
              <a:solidFill>
                <a:schemeClr val="bg1"/>
              </a:solidFill>
              <a:latin typeface="나눔스퀘어 Light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66040" y="140335"/>
            <a:ext cx="834390" cy="33909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>
                <a:solidFill>
                  <a:schemeClr val="bg1"/>
                </a:solidFill>
              </a:rPr>
              <a:t>Part 1,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108585" y="1275715"/>
            <a:ext cx="11283315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6.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// 사물함이 비어있는 경우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(6) server : clientfd에 write한 password를 Rpassword에 read()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(6) client : 비밀번호를 client에 write()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pic>
        <p:nvPicPr>
          <p:cNvPr id="8" name="그림 40" descr="/Users/kim-yoonseong/Library/Group Containers/L48J367XN4.com.infraware.PolarisOffice/EngineTemp/3055/fImage27614111291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60875" y="2839085"/>
            <a:ext cx="5360035" cy="584835"/>
          </a:xfrm>
          <a:prstGeom prst="rect"/>
          <a:noFill/>
        </p:spPr>
      </p:pic>
      <p:pic>
        <p:nvPicPr>
          <p:cNvPr id="9" name="그림 41" descr="/Users/kim-yoonseong/Library/Group Containers/L48J367XN4.com.infraware.PolarisOffice/EngineTemp/3055/fImage227171113442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75810" y="4814570"/>
            <a:ext cx="4623435" cy="7245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 rot="0">
            <a:off x="-635" y="2540"/>
            <a:ext cx="12192635" cy="1140460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2" name="Rect 0"/>
          <p:cNvCxnSpPr/>
          <p:nvPr/>
        </p:nvCxnSpPr>
        <p:spPr>
          <a:xfrm rot="0">
            <a:off x="0" y="1142365"/>
            <a:ext cx="12192635" cy="635"/>
          </a:xfrm>
          <a:prstGeom prst="line"/>
          <a:ln w="63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 0"/>
          <p:cNvSpPr txBox="1">
            <a:spLocks/>
          </p:cNvSpPr>
          <p:nvPr/>
        </p:nvSpPr>
        <p:spPr>
          <a:xfrm rot="0">
            <a:off x="790575" y="83185"/>
            <a:ext cx="8835390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spc="-290">
                <a:solidFill>
                  <a:schemeClr val="bg1"/>
                </a:solidFill>
                <a:latin typeface="나눔스퀘어 Light" charset="0"/>
              </a:rPr>
              <a:t>사물함 구동 과정 (서버 클라이언트 동시 상호작용)</a:t>
            </a:r>
            <a:endParaRPr lang="ko-KR" altLang="en-US" sz="3600">
              <a:solidFill>
                <a:schemeClr val="bg1"/>
              </a:solidFill>
              <a:latin typeface="나눔스퀘어 Light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66040" y="140335"/>
            <a:ext cx="834390" cy="33909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>
                <a:solidFill>
                  <a:schemeClr val="bg1"/>
                </a:solidFill>
              </a:rPr>
              <a:t>Part 1,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102235" y="1275715"/>
            <a:ext cx="11283315" cy="34156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5.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// 사물함이 비어있지 않는 경우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(5) server : clientfd에 'N'를 write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(5) client : 사물함의 사용가능여부를 읽어들인다.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pic>
        <p:nvPicPr>
          <p:cNvPr id="8" name="그림 65" descr="/Users/kim-yoonseong/Library/Group Containers/L48J367XN4.com.infraware.PolarisOffice/EngineTemp/3055/fImage1222251212212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2825" y="1708150"/>
            <a:ext cx="5859145" cy="4749800"/>
          </a:xfrm>
          <a:prstGeom prst="rect"/>
          <a:noFill/>
        </p:spPr>
      </p:pic>
      <p:pic>
        <p:nvPicPr>
          <p:cNvPr id="9" name="그림 66" descr="/Users/kim-yoonseong/Library/Group Containers/L48J367XN4.com.infraware.PolarisOffice/EngineTemp/3055/fImage16612121335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3600" y="2912745"/>
            <a:ext cx="3035935" cy="610235"/>
          </a:xfrm>
          <a:prstGeom prst="rect"/>
          <a:noFill/>
        </p:spPr>
      </p:pic>
      <p:pic>
        <p:nvPicPr>
          <p:cNvPr id="10" name="그림 67" descr="/Users/kim-yoonseong/Library/Group Containers/L48J367XN4.com.infraware.PolarisOffice/EngineTemp/3055/fImage183451214951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4690" y="5194935"/>
            <a:ext cx="3543935" cy="610235"/>
          </a:xfrm>
          <a:prstGeom prst="rect"/>
          <a:noFill/>
        </p:spPr>
      </p:pic>
      <p:cxnSp>
        <p:nvCxnSpPr>
          <p:cNvPr id="11" name="도형 68"/>
          <p:cNvCxnSpPr/>
          <p:nvPr/>
        </p:nvCxnSpPr>
        <p:spPr>
          <a:xfrm rot="0">
            <a:off x="4559300" y="5491480"/>
            <a:ext cx="1329690" cy="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 rot="0">
            <a:off x="-635" y="2540"/>
            <a:ext cx="12192635" cy="1140460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2" name="Rect 0"/>
          <p:cNvCxnSpPr/>
          <p:nvPr/>
        </p:nvCxnSpPr>
        <p:spPr>
          <a:xfrm rot="0">
            <a:off x="0" y="1142365"/>
            <a:ext cx="12192635" cy="635"/>
          </a:xfrm>
          <a:prstGeom prst="line"/>
          <a:ln w="63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 0"/>
          <p:cNvSpPr txBox="1">
            <a:spLocks/>
          </p:cNvSpPr>
          <p:nvPr/>
        </p:nvSpPr>
        <p:spPr>
          <a:xfrm rot="0">
            <a:off x="790575" y="83185"/>
            <a:ext cx="8835390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spc="-290">
                <a:solidFill>
                  <a:schemeClr val="bg1"/>
                </a:solidFill>
                <a:latin typeface="나눔스퀘어 Light" charset="0"/>
              </a:rPr>
              <a:t>사물함 구동 과정 (서버 클라이언트 동시 상호작용)</a:t>
            </a:r>
            <a:endParaRPr lang="ko-KR" altLang="en-US" sz="3600">
              <a:solidFill>
                <a:schemeClr val="bg1"/>
              </a:solidFill>
              <a:latin typeface="나눔스퀘어 Light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66040" y="140335"/>
            <a:ext cx="834390" cy="33909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>
                <a:solidFill>
                  <a:schemeClr val="bg1"/>
                </a:solidFill>
              </a:rPr>
              <a:t>Part 1,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102235" y="1275715"/>
            <a:ext cx="112833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7,8.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// 사물함이 비어있지 않는 경우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pic>
        <p:nvPicPr>
          <p:cNvPr id="8" name="그림 69" descr="/Users/kim-yoonseong/Library/Group Containers/L48J367XN4.com.infraware.PolarisOffice/EngineTemp/3055/fImage1234661225673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7045" y="2068830"/>
            <a:ext cx="5476875" cy="4490085"/>
          </a:xfrm>
          <a:prstGeom prst="rect"/>
          <a:noFill/>
        </p:spPr>
      </p:pic>
      <p:pic>
        <p:nvPicPr>
          <p:cNvPr id="9" name="그림 71" descr="/Users/kim-yoonseong/Library/Group Containers/L48J367XN4.com.infraware.PolarisOffice/EngineTemp/3055/fImage1484541227974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00775" y="1267460"/>
            <a:ext cx="5779135" cy="5295900"/>
          </a:xfrm>
          <a:prstGeom prst="rect"/>
          <a:noFill/>
        </p:spPr>
      </p:pic>
      <p:sp>
        <p:nvSpPr>
          <p:cNvPr id="10" name="텍스트 상자 72"/>
          <p:cNvSpPr txBox="1">
            <a:spLocks/>
          </p:cNvSpPr>
          <p:nvPr/>
        </p:nvSpPr>
        <p:spPr>
          <a:xfrm rot="0">
            <a:off x="3491230" y="1366520"/>
            <a:ext cx="72072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서버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1" name="텍스트 상자 73"/>
          <p:cNvSpPr txBox="1">
            <a:spLocks/>
          </p:cNvSpPr>
          <p:nvPr/>
        </p:nvSpPr>
        <p:spPr>
          <a:xfrm rot="0">
            <a:off x="4482465" y="1488440"/>
            <a:ext cx="13195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클라이언트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cxnSp>
        <p:nvCxnSpPr>
          <p:cNvPr id="12" name="도형 74"/>
          <p:cNvCxnSpPr>
            <a:stCxn id="11" idx="3"/>
          </p:cNvCxnSpPr>
          <p:nvPr/>
        </p:nvCxnSpPr>
        <p:spPr>
          <a:xfrm rot="0" flipV="1">
            <a:off x="5801360" y="1671320"/>
            <a:ext cx="261619" cy="25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76"/>
          <p:cNvCxnSpPr/>
          <p:nvPr/>
        </p:nvCxnSpPr>
        <p:spPr>
          <a:xfrm rot="0">
            <a:off x="3801745" y="1702435"/>
            <a:ext cx="6350" cy="30480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 rot="0">
            <a:off x="-635" y="2540"/>
            <a:ext cx="12192635" cy="1140460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2" name="Rect 0"/>
          <p:cNvCxnSpPr/>
          <p:nvPr/>
        </p:nvCxnSpPr>
        <p:spPr>
          <a:xfrm rot="0">
            <a:off x="0" y="1142365"/>
            <a:ext cx="12192635" cy="635"/>
          </a:xfrm>
          <a:prstGeom prst="line"/>
          <a:ln w="63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 0"/>
          <p:cNvSpPr txBox="1">
            <a:spLocks/>
          </p:cNvSpPr>
          <p:nvPr/>
        </p:nvSpPr>
        <p:spPr>
          <a:xfrm rot="0">
            <a:off x="790575" y="83185"/>
            <a:ext cx="8835390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spc="-290">
                <a:solidFill>
                  <a:schemeClr val="bg1"/>
                </a:solidFill>
                <a:latin typeface="나눔스퀘어 Light" charset="0"/>
              </a:rPr>
              <a:t>사물함 구동 과정 (서버 클라이언트 동시 상호작용)</a:t>
            </a:r>
            <a:endParaRPr lang="ko-KR" altLang="en-US" sz="3600">
              <a:solidFill>
                <a:schemeClr val="bg1"/>
              </a:solidFill>
              <a:latin typeface="나눔스퀘어 Light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66040" y="140335"/>
            <a:ext cx="834390" cy="33909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>
                <a:solidFill>
                  <a:schemeClr val="bg1"/>
                </a:solidFill>
              </a:rPr>
              <a:t>Part 1,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8" name="텍스트 상자 43"/>
          <p:cNvSpPr txBox="1">
            <a:spLocks/>
          </p:cNvSpPr>
          <p:nvPr/>
        </p:nvSpPr>
        <p:spPr>
          <a:xfrm rot="0">
            <a:off x="95885" y="1231265"/>
            <a:ext cx="11283315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7.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// 사물함이 비어있지 않는 경우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(7) server : 클라이언트에서 입력한 비밀번호를 Inputpwd에 write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(7) client : 입력한 비밀번호를 Inputpwd에 write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pic>
        <p:nvPicPr>
          <p:cNvPr id="9" name="그림 44" descr="/Users/kim-yoonseong/Library/Group Containers/L48J367XN4.com.infraware.PolarisOffice/EngineTemp/3055/fImage274521129790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71930" y="2845435"/>
            <a:ext cx="5779135" cy="673735"/>
          </a:xfrm>
          <a:prstGeom prst="rect"/>
          <a:noFill/>
        </p:spPr>
      </p:pic>
      <p:pic>
        <p:nvPicPr>
          <p:cNvPr id="10" name="그림 45" descr="/Users/kim-yoonseong/Library/Group Containers/L48J367XN4.com.infraware.PolarisOffice/EngineTemp/3055/fImage256521130579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68120" y="4909185"/>
            <a:ext cx="4191635" cy="10547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 rot="0">
            <a:off x="-635" y="2540"/>
            <a:ext cx="12192635" cy="1140460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2" name="Rect 0"/>
          <p:cNvCxnSpPr/>
          <p:nvPr/>
        </p:nvCxnSpPr>
        <p:spPr>
          <a:xfrm rot="0">
            <a:off x="0" y="1142365"/>
            <a:ext cx="12192635" cy="635"/>
          </a:xfrm>
          <a:prstGeom prst="line"/>
          <a:ln w="63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 0"/>
          <p:cNvSpPr txBox="1">
            <a:spLocks/>
          </p:cNvSpPr>
          <p:nvPr/>
        </p:nvSpPr>
        <p:spPr>
          <a:xfrm rot="0">
            <a:off x="790575" y="83185"/>
            <a:ext cx="8835390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spc="-290">
                <a:solidFill>
                  <a:schemeClr val="bg1"/>
                </a:solidFill>
                <a:latin typeface="나눔스퀘어 Light" charset="0"/>
              </a:rPr>
              <a:t>사물함 구동 과정 (서버 클라이언트 동시 상호작용)</a:t>
            </a:r>
            <a:endParaRPr lang="ko-KR" altLang="en-US" sz="3600">
              <a:solidFill>
                <a:schemeClr val="bg1"/>
              </a:solidFill>
              <a:latin typeface="나눔스퀘어 Light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66040" y="140335"/>
            <a:ext cx="834390" cy="33909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>
                <a:solidFill>
                  <a:schemeClr val="bg1"/>
                </a:solidFill>
              </a:rPr>
              <a:t>Part 1,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 rot="0">
            <a:off x="121285" y="1307465"/>
            <a:ext cx="11283315" cy="3969384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8.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// 사물함이 비어있지 않는 경우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(8) server : 사물함정보에 기록된 비밀번호를 sendpassword에 write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(8) client : 사물함정보에 기록된 비밀번호를 Outputpwd에 read()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만약 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inputpwd == outputpwd : 패스 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inputpwd != outputpwd : 초기화면으로 돌아감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pic>
        <p:nvPicPr>
          <p:cNvPr id="9" name="그림 46" descr="/Users/kim-yoonseong/Library/Group Containers/L48J367XN4.com.infraware.PolarisOffice/EngineTemp/3055/fImage51778113918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8370" y="2595245"/>
            <a:ext cx="5385435" cy="1323975"/>
          </a:xfrm>
          <a:prstGeom prst="rect"/>
          <a:noFill/>
        </p:spPr>
      </p:pic>
      <p:pic>
        <p:nvPicPr>
          <p:cNvPr id="10" name="그림 47" descr="/Users/kim-yoonseong/Library/Group Containers/L48J367XN4.com.infraware.PolarisOffice/EngineTemp/3055/fImage87547114011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82155" y="3570605"/>
            <a:ext cx="4365625" cy="29540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 rot="0">
            <a:off x="-635" y="2540"/>
            <a:ext cx="12192635" cy="1140460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2" name="Rect 0"/>
          <p:cNvCxnSpPr/>
          <p:nvPr/>
        </p:nvCxnSpPr>
        <p:spPr>
          <a:xfrm rot="0">
            <a:off x="0" y="1142365"/>
            <a:ext cx="12192635" cy="635"/>
          </a:xfrm>
          <a:prstGeom prst="line"/>
          <a:ln w="63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 0"/>
          <p:cNvSpPr txBox="1">
            <a:spLocks/>
          </p:cNvSpPr>
          <p:nvPr/>
        </p:nvSpPr>
        <p:spPr>
          <a:xfrm rot="0">
            <a:off x="790575" y="83185"/>
            <a:ext cx="8835390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spc="-290">
                <a:solidFill>
                  <a:schemeClr val="bg1"/>
                </a:solidFill>
                <a:latin typeface="나눔스퀘어 Light" charset="0"/>
              </a:rPr>
              <a:t>사물함 구동 과정 (서버 클라이언트 동시 상호작용)</a:t>
            </a:r>
            <a:endParaRPr lang="ko-KR" altLang="en-US" sz="3600">
              <a:solidFill>
                <a:schemeClr val="bg1"/>
              </a:solidFill>
              <a:latin typeface="나눔스퀘어 Light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66040" y="140335"/>
            <a:ext cx="834390" cy="33909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>
                <a:solidFill>
                  <a:schemeClr val="bg1"/>
                </a:solidFill>
              </a:rPr>
              <a:t>Part 1,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108585" y="1275715"/>
            <a:ext cx="112833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 rot="0">
            <a:off x="108585" y="1263015"/>
            <a:ext cx="11283315" cy="28619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9.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(9) server : 클라이언트 종료 여부를 QuestionFromClient에 read() -&gt; 클라이언트 종료시 와일문 빠져나옴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(9) client : 클라이언트 종료 여부를 server에 알리기 위해 clientfd에 N write -&gt; N 입력시 클라이언트 종료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pic>
        <p:nvPicPr>
          <p:cNvPr id="9" name="그림 49" descr="/Users/kim-yoonseong/Library/Group Containers/L48J367XN4.com.infraware.PolarisOffice/EngineTemp/3055/fImage301521150292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9425" y="2573020"/>
            <a:ext cx="4940935" cy="699135"/>
          </a:xfrm>
          <a:prstGeom prst="rect"/>
          <a:noFill/>
        </p:spPr>
      </p:pic>
      <p:pic>
        <p:nvPicPr>
          <p:cNvPr id="10" name="그림 51" descr="/Users/kim-yoonseong/Library/Group Containers/L48J367XN4.com.infraware.PolarisOffice/EngineTemp/3055/fImage40577115232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8790" y="4197350"/>
            <a:ext cx="5245735" cy="24079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/Users/kim-yoonseong/Library/Group Containers/L48J367XN4.com.infraware.PolarisOffice/EngineTemp/3055/image2.jpe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-1270" y="-6985"/>
            <a:ext cx="12192635" cy="6858635"/>
          </a:xfrm>
          <a:prstGeom prst="rect"/>
          <a:noFill/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5803E7-3B03-49DF-B5F9-6049921AABC9}"/>
              </a:ext>
            </a:extLst>
          </p:cNvPr>
          <p:cNvCxnSpPr/>
          <p:nvPr/>
        </p:nvCxnSpPr>
        <p:spPr>
          <a:xfrm>
            <a:off x="883920" y="2448560"/>
            <a:ext cx="1130808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E6A35B-CC85-4426-B13F-ED23AB6EC147}"/>
              </a:ext>
            </a:extLst>
          </p:cNvPr>
          <p:cNvSpPr txBox="1"/>
          <p:nvPr/>
        </p:nvSpPr>
        <p:spPr>
          <a:xfrm>
            <a:off x="955040" y="1767840"/>
            <a:ext cx="940435" cy="522604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800" b="1">
                <a:solidFill>
                  <a:schemeClr val="bg2">
                    <a:lumMod val="25000"/>
                  </a:schemeClr>
                </a:solidFill>
              </a:rPr>
              <a:t>목차</a:t>
            </a:r>
            <a:r>
              <a:rPr lang="en-US" altLang="ko-KR" sz="2800" b="1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2800" b="1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1ED4328-07C5-4785-A581-EABD1EBA0E54}"/>
              </a:ext>
            </a:extLst>
          </p:cNvPr>
          <p:cNvGrpSpPr/>
          <p:nvPr/>
        </p:nvGrpSpPr>
        <p:grpSpPr>
          <a:xfrm>
            <a:off x="856615" y="2936240"/>
            <a:ext cx="2077085" cy="521970"/>
            <a:chOff x="856615" y="2936240"/>
            <a:chExt cx="2077085" cy="521970"/>
          </a:xfrm>
        </p:grpSpPr>
        <p:sp>
          <p:nvSpPr>
            <p:cNvPr id="9" name="TextBox 8"/>
            <p:cNvSpPr txBox="1">
              <a:spLocks/>
            </p:cNvSpPr>
            <p:nvPr/>
          </p:nvSpPr>
          <p:spPr>
            <a:xfrm rot="0">
              <a:off x="856615" y="2967355"/>
              <a:ext cx="360045" cy="46228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400" b="1">
                  <a:solidFill>
                    <a:schemeClr val="bg2">
                      <a:lumMod val="25000"/>
                    </a:schemeClr>
                  </a:solidFill>
                </a:rPr>
                <a:t>1</a:t>
              </a:r>
              <a:endParaRPr lang="ko-KR" altLang="en-US" sz="2400" b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" name="TextBox 9"/>
            <p:cNvSpPr txBox="1">
              <a:spLocks/>
            </p:cNvSpPr>
            <p:nvPr/>
          </p:nvSpPr>
          <p:spPr>
            <a:xfrm rot="0">
              <a:off x="1498600" y="2936240"/>
              <a:ext cx="1435735" cy="522604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800" spc="-290"/>
                <a:t>코드 설명</a:t>
              </a:r>
              <a:endParaRPr lang="ko-KR" altLang="en-US" sz="280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A050DD-EA3D-4E3C-818A-9905FF604D11}"/>
              </a:ext>
            </a:extLst>
          </p:cNvPr>
          <p:cNvGrpSpPr/>
          <p:nvPr/>
        </p:nvGrpSpPr>
        <p:grpSpPr>
          <a:xfrm>
            <a:off x="856615" y="3887470"/>
            <a:ext cx="2014855" cy="521970"/>
            <a:chOff x="856615" y="3887470"/>
            <a:chExt cx="2014855" cy="521970"/>
          </a:xfrm>
        </p:grpSpPr>
        <p:sp>
          <p:nvSpPr>
            <p:cNvPr id="13" name="TextBox 12"/>
            <p:cNvSpPr txBox="1">
              <a:spLocks/>
            </p:cNvSpPr>
            <p:nvPr/>
          </p:nvSpPr>
          <p:spPr>
            <a:xfrm rot="0">
              <a:off x="856615" y="3917950"/>
              <a:ext cx="360045" cy="46228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400" b="1">
                  <a:solidFill>
                    <a:schemeClr val="bg2">
                      <a:lumMod val="25000"/>
                    </a:schemeClr>
                  </a:solidFill>
                </a:rPr>
                <a:t>2</a:t>
              </a:r>
              <a:endParaRPr lang="ko-KR" altLang="en-US" sz="2400" b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 rot="0">
              <a:off x="1498600" y="3887470"/>
              <a:ext cx="1373505" cy="522604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800" spc="-290"/>
                <a:t>추가기능</a:t>
              </a:r>
              <a:endParaRPr lang="ko-KR" altLang="en-US" sz="28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F24966-B1AB-4691-B041-A9786E6A72D8}"/>
              </a:ext>
            </a:extLst>
          </p:cNvPr>
          <p:cNvGrpSpPr/>
          <p:nvPr/>
        </p:nvGrpSpPr>
        <p:grpSpPr>
          <a:xfrm>
            <a:off x="856615" y="4838065"/>
            <a:ext cx="1716405" cy="521970"/>
            <a:chOff x="856615" y="4838065"/>
            <a:chExt cx="1716405" cy="521970"/>
          </a:xfrm>
        </p:grpSpPr>
        <p:sp>
          <p:nvSpPr>
            <p:cNvPr id="16" name="TextBox 15"/>
            <p:cNvSpPr txBox="1">
              <a:spLocks/>
            </p:cNvSpPr>
            <p:nvPr/>
          </p:nvSpPr>
          <p:spPr>
            <a:xfrm rot="0">
              <a:off x="856615" y="4869180"/>
              <a:ext cx="360045" cy="46228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400" b="1">
                  <a:solidFill>
                    <a:schemeClr val="bg2">
                      <a:lumMod val="25000"/>
                    </a:schemeClr>
                  </a:solidFill>
                </a:rPr>
                <a:t>3</a:t>
              </a:r>
              <a:endParaRPr lang="ko-KR" altLang="en-US" sz="2400" b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 rot="0">
              <a:off x="1498600" y="4838065"/>
              <a:ext cx="1075055" cy="522604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800" spc="-290"/>
                <a:t>우수성</a:t>
              </a:r>
              <a:endParaRPr lang="ko-KR" altLang="en-US" sz="280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3739FF4-DF64-4F33-8C1D-3E3A028575DD}"/>
              </a:ext>
            </a:extLst>
          </p:cNvPr>
          <p:cNvSpPr txBox="1"/>
          <p:nvPr/>
        </p:nvSpPr>
        <p:spPr>
          <a:xfrm>
            <a:off x="10006965" y="6588760"/>
            <a:ext cx="2194560" cy="231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텍스트 상자 8"/>
          <p:cNvSpPr txBox="1">
            <a:spLocks/>
          </p:cNvSpPr>
          <p:nvPr/>
        </p:nvSpPr>
        <p:spPr>
          <a:xfrm rot="0">
            <a:off x="1498600" y="4838065"/>
            <a:ext cx="1075055" cy="522604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spc="-290"/>
              <a:t>우수성</a:t>
            </a:r>
            <a:endParaRPr lang="ko-KR" altLang="en-US" sz="2800"/>
          </a:p>
        </p:txBody>
      </p:sp>
      <p:sp>
        <p:nvSpPr>
          <p:cNvPr id="21" name="텍스트 상자 12"/>
          <p:cNvSpPr txBox="1">
            <a:spLocks/>
          </p:cNvSpPr>
          <p:nvPr/>
        </p:nvSpPr>
        <p:spPr>
          <a:xfrm rot="0">
            <a:off x="1429385" y="5784850"/>
            <a:ext cx="1373505" cy="522604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spc="-290"/>
              <a:t>코드실행</a:t>
            </a:r>
            <a:endParaRPr lang="ko-KR" altLang="en-US" sz="2800"/>
          </a:p>
        </p:txBody>
      </p:sp>
      <p:sp>
        <p:nvSpPr>
          <p:cNvPr id="22" name="텍스트 상자 13"/>
          <p:cNvSpPr txBox="1">
            <a:spLocks/>
          </p:cNvSpPr>
          <p:nvPr/>
        </p:nvSpPr>
        <p:spPr>
          <a:xfrm rot="0">
            <a:off x="856615" y="4869180"/>
            <a:ext cx="360045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400" b="1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ko-KR" altLang="en-US" sz="2400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텍스트 상자 14"/>
          <p:cNvSpPr txBox="1">
            <a:spLocks/>
          </p:cNvSpPr>
          <p:nvPr/>
        </p:nvSpPr>
        <p:spPr>
          <a:xfrm rot="0">
            <a:off x="857885" y="5789295"/>
            <a:ext cx="367665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400" b="1">
                <a:solidFill>
                  <a:schemeClr val="bg2">
                    <a:lumMod val="25000"/>
                  </a:schemeClr>
                </a:solidFill>
              </a:rPr>
              <a:t>4</a:t>
            </a:r>
            <a:endParaRPr lang="ko-KR" altLang="en-US" sz="2400" b="1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507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 rot="0">
            <a:off x="-635" y="2540"/>
            <a:ext cx="12192635" cy="1140460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2" name="Rect 0"/>
          <p:cNvCxnSpPr/>
          <p:nvPr/>
        </p:nvCxnSpPr>
        <p:spPr>
          <a:xfrm rot="0">
            <a:off x="0" y="1142365"/>
            <a:ext cx="12192635" cy="635"/>
          </a:xfrm>
          <a:prstGeom prst="line"/>
          <a:ln w="63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 0"/>
          <p:cNvSpPr txBox="1">
            <a:spLocks/>
          </p:cNvSpPr>
          <p:nvPr/>
        </p:nvSpPr>
        <p:spPr>
          <a:xfrm rot="0">
            <a:off x="790575" y="83185"/>
            <a:ext cx="8835390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spc="-290">
                <a:solidFill>
                  <a:schemeClr val="bg1"/>
                </a:solidFill>
                <a:latin typeface="나눔스퀘어 Light" charset="0"/>
              </a:rPr>
              <a:t>사물함 구동 과정 (서버 클라이언트 동시 상호작용)</a:t>
            </a:r>
            <a:endParaRPr lang="ko-KR" altLang="en-US" sz="3600">
              <a:solidFill>
                <a:schemeClr val="bg1"/>
              </a:solidFill>
              <a:latin typeface="나눔스퀘어 Light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66040" y="140335"/>
            <a:ext cx="834390" cy="33909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>
                <a:solidFill>
                  <a:schemeClr val="bg1"/>
                </a:solidFill>
              </a:rPr>
              <a:t>Part 1,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108585" y="1275715"/>
            <a:ext cx="112833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 rot="0">
            <a:off x="108585" y="1275715"/>
            <a:ext cx="112833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10.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(10) server : 클라이언트에서 업데이트된 사물함 정보를 파이프에 기록 후 업데이트된 사물함 상태를 서버에 저장 후 출력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pic>
        <p:nvPicPr>
          <p:cNvPr id="9" name="그림 52" descr="/Users/kim-yoonseong/Library/Group Containers/L48J367XN4.com.infraware.PolarisOffice/EngineTemp/3055/fImage290231161778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28085" y="3003550"/>
            <a:ext cx="4737735" cy="851535"/>
          </a:xfrm>
          <a:prstGeom prst="rect"/>
          <a:noFill/>
        </p:spPr>
      </p:pic>
      <p:sp>
        <p:nvSpPr>
          <p:cNvPr id="10" name="텍스트 상자 53"/>
          <p:cNvSpPr txBox="1">
            <a:spLocks/>
          </p:cNvSpPr>
          <p:nvPr/>
        </p:nvSpPr>
        <p:spPr>
          <a:xfrm rot="0">
            <a:off x="197485" y="4283075"/>
            <a:ext cx="112833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11.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(11) server : 클라이언트 종료시 다음 실행할 클라이언트 진행 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 listen(serverfd,5)를 통해 생성한 연결대기큐에서 다음 클라이언트 실행 from while 문)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/Users/kim-yoonseong/Library/Group Containers/L48J367XN4.com.infraware.PolarisOffice/EngineTemp/3055/image3.jpe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350" y="0"/>
            <a:ext cx="12192635" cy="6858635"/>
          </a:xfrm>
          <a:prstGeom prst="rect"/>
          <a:noFill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79725" cy="2879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930" cy="923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2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rot="0">
            <a:off x="5175250" y="3118485"/>
            <a:ext cx="1753235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600" spc="-290">
                <a:solidFill>
                  <a:schemeClr val="bg2">
                    <a:lumMod val="10000"/>
                  </a:schemeClr>
                </a:solidFill>
              </a:rPr>
              <a:t>추가기능</a:t>
            </a:r>
            <a:endParaRPr lang="ko-KR" altLang="en-US" sz="36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965" y="6588760"/>
            <a:ext cx="2194560" cy="231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838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 rot="0">
            <a:off x="-635" y="2540"/>
            <a:ext cx="12192635" cy="1140460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36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575" y="83185"/>
            <a:ext cx="7738110" cy="64579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spc="-290">
                <a:solidFill>
                  <a:schemeClr val="bg1"/>
                </a:solidFill>
                <a:latin typeface="나눔스퀘어 Light" charset="0"/>
              </a:rPr>
              <a:t>1.1000원을 넣어야 사물함이 열리는 시스템</a:t>
            </a:r>
            <a:endParaRPr lang="ko-KR" altLang="en-US" sz="3600">
              <a:solidFill>
                <a:schemeClr val="bg1"/>
              </a:solidFill>
              <a:latin typeface="나눔스퀘어 Light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040" y="140335"/>
            <a:ext cx="833755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6" name="그림 54" descr="/Users/kim-yoonseong/Library/Group Containers/L48J367XN4.com.infraware.PolarisOffice/EngineTemp/3055/fImage7449111705616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87370" y="2201545"/>
            <a:ext cx="5918835" cy="355663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761697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 rot="0">
            <a:off x="-635" y="2540"/>
            <a:ext cx="12192635" cy="1140460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2" name="Rect 0"/>
          <p:cNvCxnSpPr/>
          <p:nvPr/>
        </p:nvCxnSpPr>
        <p:spPr>
          <a:xfrm rot="0">
            <a:off x="0" y="1142365"/>
            <a:ext cx="12192635" cy="635"/>
          </a:xfrm>
          <a:prstGeom prst="line"/>
          <a:ln w="63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 0"/>
          <p:cNvSpPr txBox="1">
            <a:spLocks/>
          </p:cNvSpPr>
          <p:nvPr/>
        </p:nvSpPr>
        <p:spPr>
          <a:xfrm rot="0">
            <a:off x="790575" y="83185"/>
            <a:ext cx="6383655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spc="-290">
                <a:solidFill>
                  <a:schemeClr val="bg1"/>
                </a:solidFill>
                <a:latin typeface="나눔스퀘어 Light" charset="0"/>
              </a:rPr>
              <a:t>2. 동적할당으로 사물함 크기를 지정</a:t>
            </a:r>
            <a:endParaRPr lang="ko-KR" altLang="en-US" sz="3600">
              <a:solidFill>
                <a:schemeClr val="bg1"/>
              </a:solidFill>
              <a:latin typeface="나눔스퀘어 Light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66040" y="140335"/>
            <a:ext cx="834390" cy="33909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>
                <a:solidFill>
                  <a:schemeClr val="bg1"/>
                </a:solidFill>
              </a:rPr>
              <a:t>Part 2,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pic>
        <p:nvPicPr>
          <p:cNvPr id="6" name="그림 55" descr="/Users/kim-yoonseong/Library/Group Containers/L48J367XN4.com.infraware.PolarisOffice/EngineTemp/3055/fImage403251191225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70150" y="2794000"/>
            <a:ext cx="7252335" cy="1270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 rot="0">
            <a:off x="-635" y="2540"/>
            <a:ext cx="12192635" cy="1140460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2" name="Rect 0"/>
          <p:cNvCxnSpPr/>
          <p:nvPr/>
        </p:nvCxnSpPr>
        <p:spPr>
          <a:xfrm rot="0">
            <a:off x="0" y="1142365"/>
            <a:ext cx="12192635" cy="635"/>
          </a:xfrm>
          <a:prstGeom prst="line"/>
          <a:ln w="63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 0"/>
          <p:cNvSpPr txBox="1">
            <a:spLocks/>
          </p:cNvSpPr>
          <p:nvPr/>
        </p:nvSpPr>
        <p:spPr>
          <a:xfrm rot="0">
            <a:off x="790575" y="83185"/>
            <a:ext cx="5251450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spc="-290">
                <a:solidFill>
                  <a:schemeClr val="bg1"/>
                </a:solidFill>
                <a:latin typeface="나눔스퀘어 Light" charset="0"/>
              </a:rPr>
              <a:t>3. 서버/클라이언트 채팅 기능</a:t>
            </a:r>
            <a:endParaRPr lang="ko-KR" altLang="en-US" sz="3600">
              <a:solidFill>
                <a:schemeClr val="bg1"/>
              </a:solidFill>
              <a:latin typeface="나눔스퀘어 Light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66040" y="140335"/>
            <a:ext cx="834390" cy="33909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>
                <a:solidFill>
                  <a:schemeClr val="bg1"/>
                </a:solidFill>
              </a:rPr>
              <a:t>Part 2,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pic>
        <p:nvPicPr>
          <p:cNvPr id="6" name="그림 56" descr="/Users/kim-yoonseong/Library/Group Containers/L48J367XN4.com.infraware.PolarisOffice/EngineTemp/3055/fImage1184851192739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00800" y="1652270"/>
            <a:ext cx="5523230" cy="4697095"/>
          </a:xfrm>
          <a:prstGeom prst="rect"/>
          <a:noFill/>
        </p:spPr>
      </p:pic>
      <p:pic>
        <p:nvPicPr>
          <p:cNvPr id="7" name="그림 57" descr="/Users/kim-yoonseong/Library/Group Containers/L48J367XN4.com.infraware.PolarisOffice/EngineTemp/3055/fImage1036771193824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7805" y="1684020"/>
            <a:ext cx="5575935" cy="4666615"/>
          </a:xfrm>
          <a:prstGeom prst="rect"/>
          <a:noFill/>
        </p:spPr>
      </p:pic>
      <p:sp>
        <p:nvSpPr>
          <p:cNvPr id="8" name="텍스트 상자 58"/>
          <p:cNvSpPr txBox="1">
            <a:spLocks/>
          </p:cNvSpPr>
          <p:nvPr/>
        </p:nvSpPr>
        <p:spPr>
          <a:xfrm rot="0">
            <a:off x="285115" y="1170940"/>
            <a:ext cx="7099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서버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텍스트 상자 59"/>
          <p:cNvSpPr txBox="1">
            <a:spLocks/>
          </p:cNvSpPr>
          <p:nvPr/>
        </p:nvSpPr>
        <p:spPr>
          <a:xfrm rot="0">
            <a:off x="6402705" y="1191895"/>
            <a:ext cx="14992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클라이언트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 rot="0">
            <a:off x="-635" y="2540"/>
            <a:ext cx="12192635" cy="1140460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2" name="Rect 0"/>
          <p:cNvCxnSpPr/>
          <p:nvPr/>
        </p:nvCxnSpPr>
        <p:spPr>
          <a:xfrm rot="0">
            <a:off x="0" y="1142365"/>
            <a:ext cx="12192635" cy="635"/>
          </a:xfrm>
          <a:prstGeom prst="line"/>
          <a:ln w="63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 0"/>
          <p:cNvSpPr txBox="1">
            <a:spLocks/>
          </p:cNvSpPr>
          <p:nvPr/>
        </p:nvSpPr>
        <p:spPr>
          <a:xfrm rot="0">
            <a:off x="790575" y="83185"/>
            <a:ext cx="11068685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spc="-290">
                <a:solidFill>
                  <a:schemeClr val="bg1"/>
                </a:solidFill>
                <a:latin typeface="나눔스퀘어 Light" charset="0"/>
              </a:rPr>
              <a:t>4. 비밀번호 설정시 두번 입력하여 제대로 비밀번호 설정하게 함</a:t>
            </a:r>
            <a:endParaRPr lang="ko-KR" altLang="en-US" sz="3600">
              <a:solidFill>
                <a:schemeClr val="bg1"/>
              </a:solidFill>
              <a:latin typeface="나눔스퀘어 Light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66040" y="140335"/>
            <a:ext cx="834390" cy="33909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>
                <a:solidFill>
                  <a:schemeClr val="bg1"/>
                </a:solidFill>
              </a:rPr>
              <a:t>Part 2,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pic>
        <p:nvPicPr>
          <p:cNvPr id="6" name="그림 60" descr="/Users/kim-yoonseong/Library/Group Containers/L48J367XN4.com.infraware.PolarisOffice/EngineTemp/3055/fImage414581196840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84600" y="2527300"/>
            <a:ext cx="4623435" cy="18040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79725" cy="2879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930" cy="923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3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5416550" y="3105785"/>
            <a:ext cx="1360170" cy="64579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600" spc="-290">
                <a:solidFill>
                  <a:schemeClr val="bg2">
                    <a:lumMod val="10000"/>
                  </a:schemeClr>
                </a:solidFill>
              </a:rPr>
              <a:t>우수성</a:t>
            </a:r>
            <a:endParaRPr lang="ko-KR" altLang="en-US" sz="36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965" y="6588760"/>
            <a:ext cx="2194560" cy="231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884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 rot="0">
            <a:off x="-635" y="2540"/>
            <a:ext cx="12192635" cy="1140460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575" y="83185"/>
            <a:ext cx="1360170" cy="64579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spc="-290">
                <a:solidFill>
                  <a:schemeClr val="bg1"/>
                </a:solidFill>
                <a:latin typeface="나눔스퀘어 Light" charset="0"/>
              </a:rPr>
              <a:t>우수성</a:t>
            </a:r>
            <a:endParaRPr lang="ko-KR" altLang="en-US" sz="3600">
              <a:solidFill>
                <a:schemeClr val="bg1"/>
              </a:solidFill>
              <a:latin typeface="나눔스퀘어 Light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040" y="140335"/>
            <a:ext cx="833755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99440" y="1689100"/>
          <a:ext cx="10974705" cy="4293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8235"/>
                <a:gridCol w="3658235"/>
                <a:gridCol w="3658235"/>
              </a:tblGrid>
              <a:tr h="120078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2400" kern="1200" i="0" b="0">
                          <a:solidFill>
                            <a:schemeClr val="bg1"/>
                          </a:solidFill>
                          <a:latin typeface="+mj-ea"/>
                          <a:ea typeface="나눔스퀘어 Bold" charset="0"/>
                        </a:rPr>
                        <a:t>동적할당으로 </a:t>
                      </a:r>
                      <a:endParaRPr lang="ko-KR" altLang="en-US" sz="2400" kern="1200" i="0" b="0">
                        <a:solidFill>
                          <a:schemeClr val="bg1"/>
                        </a:solidFill>
                        <a:latin typeface="+mj-ea"/>
                        <a:ea typeface="나눔스퀘어 Bold" charset="0"/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2400" kern="1200" i="0" b="0">
                          <a:solidFill>
                            <a:schemeClr val="bg1"/>
                          </a:solidFill>
                          <a:latin typeface="+mj-ea"/>
                          <a:ea typeface="나눔스퀘어 Bold" charset="0"/>
                        </a:rPr>
                        <a:t>사물함 크기지정</a:t>
                      </a:r>
                      <a:endParaRPr lang="ko-KR" altLang="en-US" sz="2400" kern="1200" i="0" b="0">
                        <a:solidFill>
                          <a:schemeClr val="bg1"/>
                        </a:solidFill>
                        <a:latin typeface="+mj-ea"/>
                        <a:ea typeface="나눔스퀘어 Bold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2400" kern="1200" i="0" b="0">
                          <a:solidFill>
                            <a:schemeClr val="bg1"/>
                          </a:solidFill>
                          <a:latin typeface="나눔스퀘어 Bold" charset="0"/>
                          <a:ea typeface="나눔스퀘어 Bold" charset="0"/>
                        </a:rPr>
                        <a:t>서버/클라이언트 간 채팅 기능</a:t>
                      </a:r>
                      <a:endParaRPr lang="ko-KR" altLang="en-US" sz="2400" kern="1200" i="0" b="0">
                        <a:solidFill>
                          <a:schemeClr val="bg1"/>
                        </a:solidFill>
                        <a:latin typeface="나눔스퀘어 Bold" charset="0"/>
                        <a:ea typeface="나눔스퀘어 Bold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2400" kern="1200" i="0" b="0">
                          <a:solidFill>
                            <a:schemeClr val="bg1"/>
                          </a:solidFill>
                          <a:latin typeface="나눔스퀘어 Bold" charset="0"/>
                          <a:ea typeface="나눔스퀘어 Bold" charset="0"/>
                        </a:rPr>
                        <a:t>비밀번호를 설정 시 두 번 입력 받음</a:t>
                      </a:r>
                      <a:endParaRPr lang="ko-KR" altLang="en-US" sz="2400" kern="1200" i="0" b="0">
                        <a:solidFill>
                          <a:schemeClr val="bg1"/>
                        </a:solidFill>
                        <a:latin typeface="나눔스퀘어 Bold" charset="0"/>
                        <a:ea typeface="나눔스퀘어 Bold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30924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2200" kern="1200" spc="-140" i="0" b="0">
                          <a:solidFill>
                            <a:srgbClr val="40474D"/>
                          </a:solidFill>
                          <a:latin typeface="나눔스퀘어 Light" charset="0"/>
                          <a:ea typeface="나눔스퀘어 Light" charset="0"/>
                        </a:rPr>
                        <a:t>동적할당을 이용하여 사물함 크기를 지정함으로써 사용자가 원하는 만큼 사물함 크기를 지정할 수 있어 크기에 구애받지 않고 사물함 설계 가능 및 </a:t>
                      </a:r>
                      <a:endParaRPr lang="ko-KR" altLang="en-US" sz="2200" kern="1200" i="0" b="0">
                        <a:solidFill>
                          <a:srgbClr val="40474D"/>
                        </a:solidFill>
                        <a:latin typeface="나눔스퀘어 Light" charset="0"/>
                        <a:ea typeface="나눔스퀘어 Light" charset="0"/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2200" kern="1200" spc="-140" i="0" b="0">
                          <a:solidFill>
                            <a:srgbClr val="40474D"/>
                          </a:solidFill>
                          <a:latin typeface="나눔스퀘어 Light" charset="0"/>
                          <a:ea typeface="나눔스퀘어 Light" charset="0"/>
                        </a:rPr>
                        <a:t>불필요한 메모리 절약</a:t>
                      </a:r>
                      <a:endParaRPr lang="ko-KR" altLang="en-US" sz="2200" kern="1200" i="0" b="0">
                        <a:solidFill>
                          <a:srgbClr val="40474D"/>
                        </a:solidFill>
                        <a:latin typeface="나눔스퀘어 Light" charset="0"/>
                        <a:ea typeface="나눔스퀘어 Light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2200" kern="1200" spc="-140" i="0" b="0">
                          <a:solidFill>
                            <a:srgbClr val="40474D"/>
                          </a:solidFill>
                          <a:latin typeface="나눔스퀘어 Light" charset="0"/>
                          <a:ea typeface="나눔스퀘어 Light" charset="0"/>
                        </a:rPr>
                        <a:t>서버/클라이언트 간 채팅 기능을 추가함으로써 클라이언트 사용자가 서버 관리자에게 궁금한 점을 질문할 수 있는 편리함 제공</a:t>
                      </a:r>
                      <a:endParaRPr lang="ko-KR" altLang="en-US" sz="2200" kern="1200" i="0" b="0">
                        <a:solidFill>
                          <a:srgbClr val="40474D"/>
                        </a:solidFill>
                        <a:latin typeface="나눔스퀘어 Light" charset="0"/>
                        <a:ea typeface="나눔스퀘어 Light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2200" kern="1200" spc="-140" i="0" b="0">
                          <a:solidFill>
                            <a:srgbClr val="40474D"/>
                          </a:solidFill>
                          <a:latin typeface="나눔스퀘어 Light" charset="0"/>
                          <a:ea typeface="나눔스퀘어 Light" charset="0"/>
                        </a:rPr>
                        <a:t>비밀번호를 설정 시 두 번 입력받아 혹여나 생각한 비밀번호를 잘못 입력하여 나중에 비밀번호 오류나 비밀번호 변경 문제를 미연에 방지 가능</a:t>
                      </a:r>
                      <a:endParaRPr lang="ko-KR" altLang="en-US" sz="2200" kern="1200" i="0" b="0">
                        <a:solidFill>
                          <a:srgbClr val="40474D"/>
                        </a:solidFill>
                        <a:latin typeface="나눔스퀘어 Light" charset="0"/>
                        <a:ea typeface="나눔스퀘어 Light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003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79725" cy="2879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930" cy="923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4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5175250" y="3105785"/>
            <a:ext cx="1842770" cy="64579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600" spc="-290">
                <a:solidFill>
                  <a:schemeClr val="bg2">
                    <a:lumMod val="10000"/>
                  </a:schemeClr>
                </a:solidFill>
              </a:rPr>
              <a:t>코드 실행</a:t>
            </a:r>
            <a:endParaRPr lang="ko-KR" altLang="en-US" sz="36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965" y="6588760"/>
            <a:ext cx="2194560" cy="231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937125" y="3097530"/>
            <a:ext cx="2284730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24904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79725" cy="2879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930" cy="923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1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5174615" y="3105785"/>
            <a:ext cx="1844040" cy="64579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600" spc="-290">
                <a:solidFill>
                  <a:schemeClr val="bg2">
                    <a:lumMod val="10000"/>
                  </a:schemeClr>
                </a:solidFill>
              </a:rPr>
              <a:t>코드 설명</a:t>
            </a:r>
            <a:endParaRPr lang="ko-KR" altLang="en-US" sz="36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965" y="6588760"/>
            <a:ext cx="2194560" cy="231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305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635" y="2540"/>
            <a:ext cx="12192000" cy="1139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36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575" y="83185"/>
            <a:ext cx="4773930" cy="64579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spc="-290">
                <a:solidFill>
                  <a:schemeClr val="bg1"/>
                </a:solidFill>
                <a:latin typeface="나눔스퀘어 Light" charset="0"/>
              </a:rPr>
              <a:t>서버 클라이언트 실행 과정</a:t>
            </a:r>
            <a:endParaRPr lang="ko-KR" altLang="en-US" sz="3600">
              <a:solidFill>
                <a:schemeClr val="bg1"/>
              </a:solidFill>
              <a:latin typeface="나눔스퀘어 Light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040" y="140335"/>
            <a:ext cx="833755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텍스트 상자 15"/>
          <p:cNvSpPr txBox="1">
            <a:spLocks/>
          </p:cNvSpPr>
          <p:nvPr/>
        </p:nvSpPr>
        <p:spPr>
          <a:xfrm rot="0">
            <a:off x="173355" y="1317625"/>
            <a:ext cx="88531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서버 = server 클라이언트 = client 라고 지칭.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텍스트 상자 16"/>
          <p:cNvSpPr txBox="1">
            <a:spLocks/>
          </p:cNvSpPr>
          <p:nvPr/>
        </p:nvSpPr>
        <p:spPr>
          <a:xfrm rot="0">
            <a:off x="173990" y="2049145"/>
            <a:ext cx="1047115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1. 서버가 실행 되면서 락커 구조체, 서버 소켓 생성된다.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pic>
        <p:nvPicPr>
          <p:cNvPr id="8" name="그림 19" descr="/Users/kim-yoonseong/Library/Group Containers/L48J367XN4.com.infraware.PolarisOffice/EngineTemp/3055/fImage214379589629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71370" y="3532505"/>
            <a:ext cx="1880235" cy="1715135"/>
          </a:xfrm>
          <a:prstGeom prst="rect"/>
          <a:noFill/>
        </p:spPr>
      </p:pic>
      <p:pic>
        <p:nvPicPr>
          <p:cNvPr id="9" name="그림 20" descr="/Users/kim-yoonseong/Library/Group Containers/L48J367XN4.com.infraware.PolarisOffice/EngineTemp/3055/fImage147228959885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63870" y="3025140"/>
            <a:ext cx="3975100" cy="287210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79904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 rot="0">
            <a:off x="-635" y="2540"/>
            <a:ext cx="12192635" cy="1140460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2" name="Rect 0"/>
          <p:cNvCxnSpPr/>
          <p:nvPr/>
        </p:nvCxnSpPr>
        <p:spPr>
          <a:xfrm rot="0">
            <a:off x="0" y="1142365"/>
            <a:ext cx="12192635" cy="635"/>
          </a:xfrm>
          <a:prstGeom prst="line"/>
          <a:ln w="63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 0"/>
          <p:cNvSpPr txBox="1">
            <a:spLocks/>
          </p:cNvSpPr>
          <p:nvPr/>
        </p:nvSpPr>
        <p:spPr>
          <a:xfrm rot="0">
            <a:off x="790575" y="83185"/>
            <a:ext cx="4773930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spc="-290">
                <a:solidFill>
                  <a:schemeClr val="bg1"/>
                </a:solidFill>
                <a:latin typeface="나눔스퀘어 Light" charset="0"/>
              </a:rPr>
              <a:t>서버 클라이언트 실행 과정</a:t>
            </a:r>
            <a:endParaRPr lang="ko-KR" altLang="en-US" sz="3600">
              <a:solidFill>
                <a:schemeClr val="bg1"/>
              </a:solidFill>
              <a:latin typeface="나눔스퀘어 Light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66040" y="140335"/>
            <a:ext cx="834390" cy="33909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>
                <a:solidFill>
                  <a:schemeClr val="bg1"/>
                </a:solidFill>
              </a:rPr>
              <a:t>Part 1,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127635" y="1282065"/>
            <a:ext cx="112833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2. 서버에서 사물함 개수를 동적할당을 이용하여 받고 개수만큼 초기 세팅해서 화면에 출력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pic>
        <p:nvPicPr>
          <p:cNvPr id="8" name="그림 21" descr="/Users/kim-yoonseong/Library/Group Containers/L48J367XN4.com.infraware.PolarisOffice/EngineTemp/3055/fImage3520481033613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73070" y="2058035"/>
            <a:ext cx="4413885" cy="38976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 rot="0">
            <a:off x="-635" y="2540"/>
            <a:ext cx="12192635" cy="1140460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2" name="Rect 0"/>
          <p:cNvCxnSpPr/>
          <p:nvPr/>
        </p:nvCxnSpPr>
        <p:spPr>
          <a:xfrm rot="0">
            <a:off x="0" y="1142365"/>
            <a:ext cx="12192635" cy="635"/>
          </a:xfrm>
          <a:prstGeom prst="line"/>
          <a:ln w="63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 0"/>
          <p:cNvSpPr txBox="1">
            <a:spLocks/>
          </p:cNvSpPr>
          <p:nvPr/>
        </p:nvSpPr>
        <p:spPr>
          <a:xfrm rot="0">
            <a:off x="790575" y="83185"/>
            <a:ext cx="4773930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spc="-290">
                <a:solidFill>
                  <a:schemeClr val="bg1"/>
                </a:solidFill>
                <a:latin typeface="나눔스퀘어 Light" charset="0"/>
              </a:rPr>
              <a:t>서버 클라이언트 실행 과정</a:t>
            </a:r>
            <a:endParaRPr lang="ko-KR" altLang="en-US" sz="3600">
              <a:solidFill>
                <a:schemeClr val="bg1"/>
              </a:solidFill>
              <a:latin typeface="나눔스퀘어 Light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66040" y="140335"/>
            <a:ext cx="834390" cy="33909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>
                <a:solidFill>
                  <a:schemeClr val="bg1"/>
                </a:solidFill>
              </a:rPr>
              <a:t>Part 1,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127635" y="1282065"/>
            <a:ext cx="112833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3. 클라이언트가 실행 되면서 클라이언트 소켓 생성되고 서버에 연결요청을 함.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pic>
        <p:nvPicPr>
          <p:cNvPr id="8" name="그림 22" descr="/Users/kim-yoonseong/Library/Group Containers/L48J367XN4.com.infraware.PolarisOffice/EngineTemp/3055/fImage1444261040177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2600" y="2080895"/>
            <a:ext cx="11240135" cy="4001134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 rot="0">
            <a:off x="-635" y="2540"/>
            <a:ext cx="12192635" cy="1140460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2" name="Rect 0"/>
          <p:cNvCxnSpPr/>
          <p:nvPr/>
        </p:nvCxnSpPr>
        <p:spPr>
          <a:xfrm rot="0">
            <a:off x="0" y="1142365"/>
            <a:ext cx="12192635" cy="635"/>
          </a:xfrm>
          <a:prstGeom prst="line"/>
          <a:ln w="63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 0"/>
          <p:cNvSpPr txBox="1">
            <a:spLocks/>
          </p:cNvSpPr>
          <p:nvPr/>
        </p:nvSpPr>
        <p:spPr>
          <a:xfrm rot="0">
            <a:off x="790575" y="83185"/>
            <a:ext cx="4773930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spc="-290">
                <a:solidFill>
                  <a:schemeClr val="bg1"/>
                </a:solidFill>
                <a:latin typeface="나눔스퀘어 Light" charset="0"/>
              </a:rPr>
              <a:t>서버 클라이언트 실행 과정</a:t>
            </a:r>
            <a:endParaRPr lang="ko-KR" altLang="en-US" sz="3600">
              <a:solidFill>
                <a:schemeClr val="bg1"/>
              </a:solidFill>
              <a:latin typeface="나눔스퀘어 Light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66040" y="140335"/>
            <a:ext cx="834390" cy="33909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>
                <a:solidFill>
                  <a:schemeClr val="bg1"/>
                </a:solidFill>
              </a:rPr>
              <a:t>Part 1,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127635" y="1282065"/>
            <a:ext cx="112833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4. 서버가 연결요청을 수락함.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pic>
        <p:nvPicPr>
          <p:cNvPr id="8" name="그림 23" descr="/Users/kim-yoonseong/Library/Group Containers/L48J367XN4.com.infraware.PolarisOffice/EngineTemp/3055/fImage429021047898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53285" y="2743835"/>
            <a:ext cx="7569835" cy="11182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 rot="0">
            <a:off x="-635" y="2540"/>
            <a:ext cx="12192635" cy="1140460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2" name="Rect 0"/>
          <p:cNvCxnSpPr/>
          <p:nvPr/>
        </p:nvCxnSpPr>
        <p:spPr>
          <a:xfrm rot="0">
            <a:off x="0" y="1142365"/>
            <a:ext cx="12192635" cy="635"/>
          </a:xfrm>
          <a:prstGeom prst="line"/>
          <a:ln w="63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 0"/>
          <p:cNvSpPr txBox="1">
            <a:spLocks/>
          </p:cNvSpPr>
          <p:nvPr/>
        </p:nvSpPr>
        <p:spPr>
          <a:xfrm rot="0">
            <a:off x="790575" y="83185"/>
            <a:ext cx="8835390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spc="-290">
                <a:solidFill>
                  <a:schemeClr val="bg1"/>
                </a:solidFill>
                <a:latin typeface="나눔스퀘어 Light" charset="0"/>
              </a:rPr>
              <a:t>사물함 구동 과정 (서버 클라이언트 동시 상호작용)</a:t>
            </a:r>
            <a:endParaRPr lang="ko-KR" altLang="en-US" sz="3600">
              <a:solidFill>
                <a:schemeClr val="bg1"/>
              </a:solidFill>
              <a:latin typeface="나눔스퀘어 Light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66040" y="140335"/>
            <a:ext cx="834390" cy="33909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>
                <a:solidFill>
                  <a:schemeClr val="bg1"/>
                </a:solidFill>
              </a:rPr>
              <a:t>Part 1,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127635" y="1275715"/>
            <a:ext cx="11283315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1.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(1) server : fd에 사물함개수 s write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(1) client : 서버에서 fd에 기록한 사물함개수를 index에 read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pic>
        <p:nvPicPr>
          <p:cNvPr id="8" name="그림 25" descr="/Users/kim-yoonseong/Library/Group Containers/L48J367XN4.com.infraware.PolarisOffice/EngineTemp/3055/fImage15389105533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46345" y="2237740"/>
            <a:ext cx="3112135" cy="661035"/>
          </a:xfrm>
          <a:prstGeom prst="rect"/>
          <a:noFill/>
        </p:spPr>
      </p:pic>
      <p:pic>
        <p:nvPicPr>
          <p:cNvPr id="9" name="그림 27" descr="/Users/kim-yoonseong/Library/Group Containers/L48J367XN4.com.infraware.PolarisOffice/EngineTemp/3055/fImage26877105787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67275" y="4890135"/>
            <a:ext cx="4420235" cy="762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 rot="0">
            <a:off x="-635" y="2540"/>
            <a:ext cx="12192635" cy="1140460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2" name="Rect 0"/>
          <p:cNvCxnSpPr/>
          <p:nvPr/>
        </p:nvCxnSpPr>
        <p:spPr>
          <a:xfrm rot="0">
            <a:off x="0" y="1142365"/>
            <a:ext cx="12192635" cy="635"/>
          </a:xfrm>
          <a:prstGeom prst="line"/>
          <a:ln w="635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 0"/>
          <p:cNvSpPr txBox="1">
            <a:spLocks/>
          </p:cNvSpPr>
          <p:nvPr/>
        </p:nvSpPr>
        <p:spPr>
          <a:xfrm rot="0">
            <a:off x="790575" y="83185"/>
            <a:ext cx="8835390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spc="-290">
                <a:solidFill>
                  <a:schemeClr val="bg1"/>
                </a:solidFill>
                <a:latin typeface="나눔스퀘어 Light" charset="0"/>
              </a:rPr>
              <a:t>사물함 구동 과정 (서버 클라이언트 동시 상호작용)</a:t>
            </a:r>
            <a:endParaRPr lang="ko-KR" altLang="en-US" sz="3600">
              <a:solidFill>
                <a:schemeClr val="bg1"/>
              </a:solidFill>
              <a:latin typeface="나눔스퀘어 Light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66040" y="140335"/>
            <a:ext cx="834390" cy="33909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>
                <a:solidFill>
                  <a:schemeClr val="bg1"/>
                </a:solidFill>
              </a:rPr>
              <a:t>Part 1,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127635" y="1275715"/>
            <a:ext cx="11283315" cy="28619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2.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(2) server : 현재 사물함 상태 클라이언트에 전달하는데 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사물함 비어있을 경우 : emptynum='1'을 clientfd에 기록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사물함이 비어있지 않는 경우 : emptynum='0'을 clientfd에 기록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(2) client : 사물함 정보 출력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서버에서 clientfd에 기록한 값이 '1' 이면 if문 수행, 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'0' 이면 else-if문 수행 하여 사물함 정보 출력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pic>
        <p:nvPicPr>
          <p:cNvPr id="8" name="그림 28" descr="/Users/kim-yoonseong/Library/Group Containers/L48J367XN4.com.infraware.PolarisOffice/EngineTemp/3055/fImage806901065323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15125" y="1139825"/>
            <a:ext cx="3877310" cy="2729230"/>
          </a:xfrm>
          <a:prstGeom prst="rect"/>
          <a:noFill/>
        </p:spPr>
      </p:pic>
      <p:pic>
        <p:nvPicPr>
          <p:cNvPr id="9" name="그림 29" descr="/Users/kim-yoonseong/Library/Group Containers/L48J367XN4.com.infraware.PolarisOffice/EngineTemp/3055/fImage1262161066105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53200" y="3925569"/>
            <a:ext cx="4305935" cy="28543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2010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76C"/>
      </a:accent1>
      <a:accent2>
        <a:srgbClr val="FDBB63"/>
      </a:accent2>
      <a:accent3>
        <a:srgbClr val="2E849F"/>
      </a:accent3>
      <a:accent4>
        <a:srgbClr val="F5DDBD"/>
      </a:accent4>
      <a:accent5>
        <a:srgbClr val="D9D7D6"/>
      </a:accent5>
      <a:accent6>
        <a:srgbClr val="6C6B71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29</Pages>
  <Paragraphs>224</Paragraphs>
  <Words>1226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Yu Saebyeol</dc:creator>
  <cp:lastModifiedBy>김윤성</cp:lastModifiedBy>
  <dc:title>PowerPoint 프레젠테이션</dc:title>
  <dcterms:modified xsi:type="dcterms:W3CDTF">2020-10-04T11:19:18Z</dcterms:modified>
</cp:coreProperties>
</file>