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24" r:id="rId2"/>
    <p:sldId id="394" r:id="rId3"/>
    <p:sldId id="432" r:id="rId4"/>
    <p:sldId id="434" r:id="rId5"/>
    <p:sldId id="433" r:id="rId6"/>
    <p:sldId id="429" r:id="rId7"/>
    <p:sldId id="425" r:id="rId8"/>
    <p:sldId id="426" r:id="rId9"/>
    <p:sldId id="427" r:id="rId10"/>
    <p:sldId id="430" r:id="rId11"/>
    <p:sldId id="370" r:id="rId12"/>
    <p:sldId id="416" r:id="rId13"/>
    <p:sldId id="418" r:id="rId14"/>
    <p:sldId id="419" r:id="rId15"/>
    <p:sldId id="420" r:id="rId16"/>
    <p:sldId id="421" r:id="rId17"/>
    <p:sldId id="422" r:id="rId18"/>
    <p:sldId id="423" r:id="rId19"/>
    <p:sldId id="435" r:id="rId20"/>
    <p:sldId id="431" r:id="rId21"/>
    <p:sldId id="42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CC"/>
    <a:srgbClr val="147BC5"/>
    <a:srgbClr val="BDD7EE"/>
    <a:srgbClr val="CAC8C8"/>
    <a:srgbClr val="616060"/>
    <a:srgbClr val="3B3838"/>
    <a:srgbClr val="E7E6E6"/>
    <a:srgbClr val="E4B5B4"/>
    <a:srgbClr val="6E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2815" autoAdjust="0"/>
  </p:normalViewPr>
  <p:slideViewPr>
    <p:cSldViewPr snapToGrid="0" showGuides="1">
      <p:cViewPr varScale="1">
        <p:scale>
          <a:sx n="107" d="100"/>
          <a:sy n="107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22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0FD3-90F1-45BF-97F6-DE82FCA4C84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DECE-A92A-4933-8441-F7DA3983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2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13BD6-9505-48E2-94B7-2286846BEF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13BD6-9505-48E2-94B7-2286846BEF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0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13BD6-9505-48E2-94B7-2286846BEF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4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13BD6-9505-48E2-94B7-2286846BEF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1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DECE-A92A-4933-8441-F7DA3983BA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DECE-A92A-4933-8441-F7DA3983BA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DECE-A92A-4933-8441-F7DA3983BA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DECE-A92A-4933-8441-F7DA3983B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13BD6-9505-48E2-94B7-2286846BEF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6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EF1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114641"/>
            <a:ext cx="9144000" cy="3478043"/>
          </a:xfrm>
          <a:prstGeom prst="rect">
            <a:avLst/>
          </a:prstGeom>
          <a:solidFill>
            <a:srgbClr val="268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0937" y="2193749"/>
            <a:ext cx="875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0" dirty="0" smtClean="0">
                <a:solidFill>
                  <a:schemeClr val="bg1"/>
                </a:solidFill>
                <a:latin typeface="+mn-ea"/>
                <a:ea typeface="+mn-ea"/>
              </a:rPr>
              <a:t>비즈니스 모델링 분석</a:t>
            </a:r>
            <a:endParaRPr lang="en-US" altLang="ko-KR" sz="3600" b="1" i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2941666" y="3190146"/>
            <a:ext cx="331062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i="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신동윤</a:t>
            </a:r>
            <a:r>
              <a:rPr lang="en-US" altLang="ko-KR" sz="1800" b="1" i="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800" b="1" i="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윤석준</a:t>
            </a:r>
            <a:r>
              <a:rPr lang="en-US" altLang="ko-KR" sz="1800" b="1" i="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800" b="1" i="0" dirty="0" err="1" smtClean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최동운</a:t>
            </a:r>
            <a:endParaRPr lang="ko-KR" altLang="en-US" sz="1200" b="1" i="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39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453" userDrawn="1">
          <p15:clr>
            <a:srgbClr val="FBAE40"/>
          </p15:clr>
        </p15:guide>
        <p15:guide id="4" orient="horz" pos="346">
          <p15:clr>
            <a:srgbClr val="FBAE40"/>
          </p15:clr>
        </p15:guide>
        <p15:guide id="5" pos="5602">
          <p15:clr>
            <a:srgbClr val="FBAE40"/>
          </p15:clr>
        </p15:guide>
        <p15:guide id="6" pos="158">
          <p15:clr>
            <a:srgbClr val="FBAE40"/>
          </p15:clr>
        </p15:guide>
        <p15:guide id="7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1" y="710644"/>
            <a:ext cx="9138621" cy="360000"/>
          </a:xfrm>
          <a:prstGeom prst="rect">
            <a:avLst/>
          </a:prstGeom>
          <a:gradFill flip="none" rotWithShape="1">
            <a:gsLst>
              <a:gs pos="0">
                <a:srgbClr val="616060">
                  <a:tint val="66000"/>
                  <a:satMod val="160000"/>
                </a:srgbClr>
              </a:gs>
              <a:gs pos="0">
                <a:schemeClr val="bg1">
                  <a:lumMod val="95000"/>
                </a:schemeClr>
              </a:gs>
              <a:gs pos="79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내용 개체 틀 2"/>
          <p:cNvSpPr>
            <a:spLocks noGrp="1"/>
          </p:cNvSpPr>
          <p:nvPr>
            <p:ph idx="14"/>
          </p:nvPr>
        </p:nvSpPr>
        <p:spPr>
          <a:xfrm>
            <a:off x="101600" y="111046"/>
            <a:ext cx="3788231" cy="41326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 i="1">
                <a:solidFill>
                  <a:schemeClr val="tx1"/>
                </a:solidFill>
                <a:latin typeface="+mj-ea"/>
                <a:ea typeface="+mj-ea"/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750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89765" y="6546481"/>
            <a:ext cx="512290" cy="276362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27CFAD7-B2E0-47E5-92C4-E273E672AA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209006" y="845815"/>
            <a:ext cx="8818880" cy="677967"/>
          </a:xfrm>
        </p:spPr>
        <p:txBody>
          <a:bodyPr anchor="t">
            <a:no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0" y="710645"/>
            <a:ext cx="9143999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2179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solidFill>
          <a:srgbClr val="FEF1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 userDrawn="1"/>
        </p:nvSpPr>
        <p:spPr>
          <a:xfrm>
            <a:off x="0" y="2205286"/>
            <a:ext cx="9144000" cy="2438583"/>
          </a:xfrm>
          <a:prstGeom prst="rect">
            <a:avLst/>
          </a:prstGeom>
          <a:solidFill>
            <a:srgbClr val="2683EA"/>
          </a:solidFill>
          <a:ln w="1111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3196816" y="3070634"/>
            <a:ext cx="2750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i="0" dirty="0" smtClean="0">
                <a:solidFill>
                  <a:schemeClr val="bg1"/>
                </a:solidFill>
                <a:latin typeface="+mn-ea"/>
                <a:ea typeface="+mn-ea"/>
              </a:rPr>
              <a:t>Thank you</a:t>
            </a:r>
            <a:endParaRPr lang="ko-KR" altLang="en-US" sz="4000" b="1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489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1" y="710644"/>
            <a:ext cx="9138621" cy="360000"/>
          </a:xfrm>
          <a:prstGeom prst="rect">
            <a:avLst/>
          </a:prstGeom>
          <a:gradFill flip="none" rotWithShape="1">
            <a:gsLst>
              <a:gs pos="0">
                <a:srgbClr val="616060">
                  <a:tint val="66000"/>
                  <a:satMod val="160000"/>
                </a:srgbClr>
              </a:gs>
              <a:gs pos="0">
                <a:schemeClr val="bg1">
                  <a:lumMod val="95000"/>
                </a:schemeClr>
              </a:gs>
              <a:gs pos="79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내용 개체 틀 2"/>
          <p:cNvSpPr>
            <a:spLocks noGrp="1"/>
          </p:cNvSpPr>
          <p:nvPr>
            <p:ph idx="14"/>
          </p:nvPr>
        </p:nvSpPr>
        <p:spPr>
          <a:xfrm>
            <a:off x="101600" y="111046"/>
            <a:ext cx="3788231" cy="41326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 i="1">
                <a:solidFill>
                  <a:schemeClr val="tx1"/>
                </a:solidFill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750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89765" y="6546481"/>
            <a:ext cx="512290" cy="276362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27CFAD7-B2E0-47E5-92C4-E273E672AA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3"/>
          </p:nvPr>
        </p:nvSpPr>
        <p:spPr>
          <a:xfrm>
            <a:off x="101600" y="6581318"/>
            <a:ext cx="5636876" cy="220663"/>
          </a:xfrm>
        </p:spPr>
        <p:txBody>
          <a:bodyPr>
            <a:normAutofit/>
          </a:bodyPr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750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209006" y="845815"/>
            <a:ext cx="8818880" cy="677967"/>
          </a:xfrm>
        </p:spPr>
        <p:txBody>
          <a:bodyPr anchor="t">
            <a:no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107124" y="1673790"/>
            <a:ext cx="254678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부분 제목은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14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0" y="710645"/>
            <a:ext cx="9143999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57445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2" r:id="rId3"/>
    <p:sldLayoutId id="2147483676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8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4821" y="1500414"/>
            <a:ext cx="77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변수 선택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821" y="4095048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latin typeface="+mn-ea"/>
              </a:rPr>
              <a:t>키워드 </a:t>
            </a:r>
            <a:r>
              <a:rPr lang="ko-KR" altLang="en-US" b="1" dirty="0" smtClean="0">
                <a:latin typeface="+mn-ea"/>
              </a:rPr>
              <a:t>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21" y="5392365"/>
            <a:ext cx="500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결과 분석</a:t>
            </a:r>
            <a:endParaRPr lang="ko-KR" altLang="en-US" b="1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821" y="2797731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en-US" altLang="ko-KR" b="1" dirty="0" smtClean="0">
                <a:solidFill>
                  <a:schemeClr val="bg2"/>
                </a:solidFill>
                <a:latin typeface="+mn-ea"/>
              </a:rPr>
              <a:t>Train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모델 선택</a:t>
            </a:r>
            <a:endParaRPr lang="ko-KR" altLang="en-US" b="1" dirty="0" smtClean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1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sz="1800" dirty="0" smtClean="0"/>
              <a:t>키워드 분석 </a:t>
            </a:r>
            <a:r>
              <a:rPr lang="en-US" altLang="ko-KR" sz="1800" dirty="0" smtClean="0"/>
              <a:t>– dictionary </a:t>
            </a:r>
            <a:r>
              <a:rPr lang="ko-KR" altLang="en-US" sz="1800" dirty="0" smtClean="0"/>
              <a:t>제작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keyword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부분 제거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3" y="1654411"/>
            <a:ext cx="6565069" cy="40932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27719" y="2751209"/>
            <a:ext cx="304483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acq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=~ :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앞 부분만 사용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query=~ :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뒷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부분만 사용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5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sz="1800" dirty="0" smtClean="0"/>
              <a:t>키워드 분석 </a:t>
            </a:r>
            <a:r>
              <a:rPr lang="en-US" altLang="ko-KR" sz="1800" dirty="0" smtClean="0"/>
              <a:t>– dictionary </a:t>
            </a:r>
            <a:r>
              <a:rPr lang="ko-KR" altLang="en-US" sz="1800" dirty="0" smtClean="0"/>
              <a:t>제작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등장한 한글 단어만 뽑아서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제작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4" y="2057956"/>
            <a:ext cx="6655254" cy="268642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95406" y="2965732"/>
            <a:ext cx="2652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한글 외 문자 모두 제거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5406" y="3594906"/>
            <a:ext cx="31992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한글 단어 별 빈도 파악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5406" y="4002833"/>
            <a:ext cx="3199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140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번 이상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두 글자 이상 나온 단어만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dictionary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로 제작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6814" y="5278553"/>
            <a:ext cx="809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약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2000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개의 단어를 포함한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dictionary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생성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직접 보면서 이상한 단어 한 번 더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필터링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덁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섧 등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marL="71438" lvl="1" latinLnBrk="1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=&gt;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최종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dictionary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에는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1976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개 단어를 포함 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9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sz="1800" dirty="0" smtClean="0"/>
              <a:t>키워드 분석 </a:t>
            </a:r>
            <a:r>
              <a:rPr lang="en-US" altLang="ko-KR" sz="1800" dirty="0" smtClean="0"/>
              <a:t>– dictionary </a:t>
            </a:r>
            <a:r>
              <a:rPr lang="ko-KR" altLang="en-US" sz="1800" dirty="0" smtClean="0"/>
              <a:t>제작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7" y="1402750"/>
            <a:ext cx="1197944" cy="54200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22" y="1402750"/>
            <a:ext cx="1197944" cy="54200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842" y="1402750"/>
            <a:ext cx="1197944" cy="54200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707" y="1402750"/>
            <a:ext cx="1197944" cy="5420093"/>
          </a:xfrm>
          <a:prstGeom prst="rect">
            <a:avLst/>
          </a:prstGeom>
        </p:spPr>
      </p:pic>
      <p:sp>
        <p:nvSpPr>
          <p:cNvPr id="18" name="제목 4"/>
          <p:cNvSpPr>
            <a:spLocks noGrp="1"/>
          </p:cNvSpPr>
          <p:nvPr>
            <p:ph type="title"/>
          </p:nvPr>
        </p:nvSpPr>
        <p:spPr>
          <a:xfrm>
            <a:off x="1780316" y="845815"/>
            <a:ext cx="1216033" cy="677967"/>
          </a:xfrm>
        </p:spPr>
        <p:txBody>
          <a:bodyPr/>
          <a:lstStyle/>
          <a:p>
            <a:pPr algn="ctr"/>
            <a:r>
              <a:rPr lang="en-US" altLang="ko-KR" sz="1600" dirty="0" smtClean="0"/>
              <a:t>Top 60</a:t>
            </a:r>
            <a:endParaRPr lang="ko-KR" altLang="en-US" sz="1600" dirty="0"/>
          </a:p>
        </p:txBody>
      </p:sp>
      <p:sp>
        <p:nvSpPr>
          <p:cNvPr id="19" name="제목 4"/>
          <p:cNvSpPr txBox="1">
            <a:spLocks/>
          </p:cNvSpPr>
          <p:nvPr/>
        </p:nvSpPr>
        <p:spPr>
          <a:xfrm>
            <a:off x="6108230" y="845815"/>
            <a:ext cx="1216033" cy="677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/>
            <a:r>
              <a:rPr lang="en-US" altLang="ko-KR" sz="1600" dirty="0" smtClean="0"/>
              <a:t>Bottom 60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19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01600" y="111046"/>
            <a:ext cx="5064166" cy="413267"/>
          </a:xfrm>
        </p:spPr>
        <p:txBody>
          <a:bodyPr/>
          <a:lstStyle/>
          <a:p>
            <a:r>
              <a:rPr lang="ko-KR" altLang="en-US" sz="1800" dirty="0" smtClean="0"/>
              <a:t>키워드 분석 </a:t>
            </a:r>
            <a:r>
              <a:rPr lang="en-US" altLang="ko-KR" sz="1800" dirty="0" smtClean="0"/>
              <a:t>– keyword vector </a:t>
            </a:r>
            <a:r>
              <a:rPr lang="ko-KR" altLang="en-US" sz="1800" dirty="0" smtClean="0"/>
              <a:t>공간 제작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search keyword </a:t>
            </a:r>
            <a:r>
              <a:rPr lang="ko-KR" altLang="en-US" dirty="0"/>
              <a:t>중에서 </a:t>
            </a:r>
            <a:r>
              <a:rPr lang="en-US" altLang="ko-KR" dirty="0"/>
              <a:t>dictionary</a:t>
            </a:r>
            <a:r>
              <a:rPr lang="ko-KR" altLang="en-US" dirty="0"/>
              <a:t>에 있는 </a:t>
            </a:r>
            <a:r>
              <a:rPr lang="en-US" altLang="ko-KR" dirty="0"/>
              <a:t>keyword</a:t>
            </a:r>
            <a:r>
              <a:rPr lang="ko-KR" altLang="en-US" dirty="0"/>
              <a:t>만 남김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8" y="1845283"/>
            <a:ext cx="6995650" cy="25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01600" y="111046"/>
            <a:ext cx="5064166" cy="413267"/>
          </a:xfrm>
        </p:spPr>
        <p:txBody>
          <a:bodyPr/>
          <a:lstStyle/>
          <a:p>
            <a:r>
              <a:rPr lang="ko-KR" altLang="en-US" sz="1800" dirty="0" smtClean="0"/>
              <a:t>키워드 분석 </a:t>
            </a:r>
            <a:r>
              <a:rPr lang="en-US" altLang="ko-KR" sz="1800" dirty="0" smtClean="0"/>
              <a:t>– keyword vector </a:t>
            </a:r>
            <a:r>
              <a:rPr lang="ko-KR" altLang="en-US" sz="1800" dirty="0" smtClean="0"/>
              <a:t>공간 제작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 </a:t>
            </a:r>
            <a:r>
              <a:rPr lang="ko-KR" altLang="en-US" dirty="0" smtClean="0"/>
              <a:t>사용해서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공간 제작</a:t>
            </a:r>
            <a:r>
              <a:rPr lang="en-US" altLang="ko-KR" dirty="0" smtClean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그룹별 </a:t>
            </a:r>
            <a:r>
              <a:rPr lang="en-US" altLang="ko-KR" dirty="0"/>
              <a:t>Top 30 </a:t>
            </a:r>
            <a:r>
              <a:rPr lang="en-US" altLang="ko-KR" dirty="0" smtClean="0"/>
              <a:t>keyword </a:t>
            </a:r>
            <a:r>
              <a:rPr lang="ko-KR" altLang="en-US" dirty="0" smtClean="0"/>
              <a:t>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686606"/>
            <a:ext cx="10610850" cy="4048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5897555"/>
            <a:ext cx="6143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01600" y="111046"/>
            <a:ext cx="5812312" cy="413267"/>
          </a:xfrm>
        </p:spPr>
        <p:txBody>
          <a:bodyPr/>
          <a:lstStyle/>
          <a:p>
            <a:r>
              <a:rPr lang="ko-KR" altLang="en-US" sz="1800" dirty="0" smtClean="0"/>
              <a:t>키워드 분석 </a:t>
            </a:r>
            <a:r>
              <a:rPr lang="en-US" altLang="ko-KR" sz="1800" dirty="0" smtClean="0"/>
              <a:t>– </a:t>
            </a:r>
            <a:r>
              <a:rPr lang="en-US" altLang="ko-KR" sz="1800" dirty="0"/>
              <a:t>keyword vector </a:t>
            </a:r>
            <a:r>
              <a:rPr lang="ko-KR" altLang="en-US" sz="1800" dirty="0"/>
              <a:t>공간 제작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22" y="898038"/>
            <a:ext cx="3933888" cy="57866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36" y="898038"/>
            <a:ext cx="3093712" cy="5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01600" y="111046"/>
            <a:ext cx="5337299" cy="413267"/>
          </a:xfrm>
        </p:spPr>
        <p:txBody>
          <a:bodyPr/>
          <a:lstStyle/>
          <a:p>
            <a:r>
              <a:rPr lang="ko-KR" altLang="en-US" sz="1800" dirty="0"/>
              <a:t>키워드 분석 </a:t>
            </a:r>
            <a:r>
              <a:rPr lang="en-US" altLang="ko-KR" sz="1800" dirty="0"/>
              <a:t>– keyword vector </a:t>
            </a:r>
            <a:r>
              <a:rPr lang="ko-KR" altLang="en-US" sz="1800" dirty="0"/>
              <a:t>공간 제작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35" y="991108"/>
            <a:ext cx="7224041" cy="56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01600" y="111046"/>
            <a:ext cx="5337299" cy="413267"/>
          </a:xfrm>
        </p:spPr>
        <p:txBody>
          <a:bodyPr/>
          <a:lstStyle/>
          <a:p>
            <a:r>
              <a:rPr lang="ko-KR" altLang="en-US" sz="1800" dirty="0"/>
              <a:t>키워드 분석 </a:t>
            </a:r>
            <a:r>
              <a:rPr lang="en-US" altLang="ko-KR" sz="1800" dirty="0"/>
              <a:t>– </a:t>
            </a:r>
            <a:r>
              <a:rPr lang="en-US" altLang="ko-KR" sz="1800" dirty="0" smtClean="0"/>
              <a:t>Rule-based </a:t>
            </a:r>
            <a:r>
              <a:rPr lang="ko-KR" altLang="en-US" sz="1800" dirty="0" smtClean="0"/>
              <a:t>분석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9006" y="845815"/>
            <a:ext cx="8818880" cy="677967"/>
          </a:xfrm>
        </p:spPr>
        <p:txBody>
          <a:bodyPr/>
          <a:lstStyle/>
          <a:p>
            <a:r>
              <a:rPr lang="en-US" altLang="ko-KR" dirty="0" smtClean="0"/>
              <a:t>test data</a:t>
            </a:r>
            <a:r>
              <a:rPr lang="ko-KR" altLang="en-US" dirty="0" smtClean="0"/>
              <a:t>에서 고객별 </a:t>
            </a:r>
            <a:r>
              <a:rPr lang="en-US" altLang="ko-KR" dirty="0" smtClean="0"/>
              <a:t>search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keyword</a:t>
            </a:r>
            <a:r>
              <a:rPr lang="ko-KR" altLang="en-US" dirty="0"/>
              <a:t> </a:t>
            </a:r>
            <a:r>
              <a:rPr lang="ko-KR" altLang="en-US" dirty="0" smtClean="0"/>
              <a:t>추출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8" y="1643403"/>
            <a:ext cx="6663175" cy="3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01600" y="111046"/>
            <a:ext cx="5337299" cy="413267"/>
          </a:xfrm>
        </p:spPr>
        <p:txBody>
          <a:bodyPr/>
          <a:lstStyle/>
          <a:p>
            <a:r>
              <a:rPr lang="ko-KR" altLang="en-US" sz="1800" dirty="0"/>
              <a:t>키워드 분석 </a:t>
            </a:r>
            <a:r>
              <a:rPr lang="en-US" altLang="ko-KR" sz="1800" dirty="0"/>
              <a:t>– </a:t>
            </a:r>
            <a:r>
              <a:rPr lang="en-US" altLang="ko-KR" sz="1800" dirty="0" smtClean="0"/>
              <a:t>Rule-based </a:t>
            </a:r>
            <a:r>
              <a:rPr lang="ko-KR" altLang="en-US" sz="1800" dirty="0" smtClean="0"/>
              <a:t>분석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9006" y="845815"/>
            <a:ext cx="8818880" cy="677967"/>
          </a:xfrm>
        </p:spPr>
        <p:txBody>
          <a:bodyPr/>
          <a:lstStyle/>
          <a:p>
            <a:r>
              <a:rPr lang="en-US" altLang="ko-KR" dirty="0" smtClean="0"/>
              <a:t>test data</a:t>
            </a:r>
            <a:r>
              <a:rPr lang="ko-KR" altLang="en-US" dirty="0" smtClean="0"/>
              <a:t>에서 고객별 </a:t>
            </a:r>
            <a:r>
              <a:rPr lang="en-US" altLang="ko-KR" dirty="0" smtClean="0"/>
              <a:t>search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keyword</a:t>
            </a:r>
            <a:r>
              <a:rPr lang="ko-KR" altLang="en-US" dirty="0"/>
              <a:t> </a:t>
            </a:r>
            <a:r>
              <a:rPr lang="ko-KR" altLang="en-US" dirty="0" smtClean="0"/>
              <a:t>추출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354791"/>
            <a:ext cx="7639050" cy="49911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2000" y="3077075"/>
            <a:ext cx="7624761" cy="17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843386"/>
            <a:ext cx="9144000" cy="23834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Max { P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∈ Group } &lt; 0.3</a:t>
            </a:r>
            <a:b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+ 0.2 with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성별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연령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37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4821" y="1500414"/>
            <a:ext cx="77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latin typeface="+mn-ea"/>
              </a:rPr>
              <a:t>변수 선택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821" y="4095048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latin typeface="+mn-ea"/>
              </a:rPr>
              <a:t>키워드 </a:t>
            </a:r>
            <a:r>
              <a:rPr lang="ko-KR" altLang="en-US" b="1" dirty="0" smtClean="0">
                <a:latin typeface="+mn-ea"/>
              </a:rPr>
              <a:t>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21" y="5392365"/>
            <a:ext cx="500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latin typeface="+mn-ea"/>
              </a:rPr>
              <a:t>결과 분석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821" y="2797731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en-US" altLang="ko-KR" b="1" dirty="0" smtClean="0">
                <a:latin typeface="+mn-ea"/>
              </a:rPr>
              <a:t>Train </a:t>
            </a:r>
            <a:r>
              <a:rPr lang="ko-KR" altLang="en-US" b="1" dirty="0" smtClean="0">
                <a:latin typeface="+mn-ea"/>
              </a:rPr>
              <a:t>모델 선택</a:t>
            </a:r>
            <a:endParaRPr lang="ko-KR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84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4821" y="1500414"/>
            <a:ext cx="77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변수 선택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821" y="4095048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키워드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21" y="5392365"/>
            <a:ext cx="500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latin typeface="+mn-ea"/>
              </a:rPr>
              <a:t>결과 </a:t>
            </a:r>
            <a:r>
              <a:rPr lang="ko-KR" altLang="en-US" b="1" dirty="0" smtClean="0">
                <a:latin typeface="+mn-ea"/>
              </a:rPr>
              <a:t>분석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821" y="2797731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en-US" altLang="ko-KR" b="1" dirty="0" smtClean="0">
                <a:solidFill>
                  <a:schemeClr val="bg2"/>
                </a:solidFill>
                <a:latin typeface="+mn-ea"/>
              </a:rPr>
              <a:t>Train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모델 선택</a:t>
            </a:r>
            <a:endParaRPr lang="ko-KR" altLang="en-US" b="1" dirty="0" smtClean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9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0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4821" y="1500414"/>
            <a:ext cx="77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latin typeface="+mn-ea"/>
              </a:rPr>
              <a:t>변수 선택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821" y="4095048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키워드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21" y="5392365"/>
            <a:ext cx="500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결과 분석</a:t>
            </a:r>
            <a:endParaRPr lang="ko-KR" altLang="en-US" b="1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821" y="2797731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en-US" altLang="ko-KR" b="1" dirty="0" smtClean="0">
                <a:solidFill>
                  <a:schemeClr val="bg2"/>
                </a:solidFill>
                <a:latin typeface="+mn-ea"/>
              </a:rPr>
              <a:t>Train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모델 선택</a:t>
            </a:r>
            <a:endParaRPr lang="ko-KR" altLang="en-US" b="1" dirty="0" smtClean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5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just"/>
            <a:r>
              <a:rPr lang="ko-KR" altLang="en-US" sz="1800" dirty="0" smtClean="0">
                <a:latin typeface="+mn-ea"/>
              </a:rPr>
              <a:t>변수 선택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Clickstream – Feature </a:t>
            </a:r>
            <a:r>
              <a:rPr lang="ko-KR" altLang="en-US" dirty="0" smtClean="0"/>
              <a:t>제작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602" y="2720985"/>
            <a:ext cx="80921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월별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주중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주말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시간대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/ BACT_NM</a:t>
            </a:r>
            <a:b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                  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+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   Visit / SITE_CNT / ST_TIME</a:t>
            </a: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Web session</a:t>
            </a: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Coefficient of variance </a:t>
            </a: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85838" lvl="3" latinLnBrk="1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         :</a:t>
            </a:r>
          </a:p>
          <a:p>
            <a:pPr marL="985838" lvl="3" latinLnBrk="1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        :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485" r="4034"/>
          <a:stretch/>
        </p:blipFill>
        <p:spPr>
          <a:xfrm>
            <a:off x="341721" y="1523782"/>
            <a:ext cx="8553450" cy="8858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779812" y="3923612"/>
            <a:ext cx="1066800" cy="7799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244" y="2866078"/>
            <a:ext cx="1276632" cy="105753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71438" lvl="1" algn="ctr" latinLnBrk="1">
              <a:lnSpc>
                <a:spcPct val="150000"/>
              </a:lnSpc>
            </a:pPr>
            <a:r>
              <a:rPr lang="en-US" altLang="ko-KR" sz="4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627</a:t>
            </a:r>
            <a:endParaRPr lang="en-US" altLang="ko-KR" sz="4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53162" y="4752306"/>
            <a:ext cx="936796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438" lvl="1" algn="ctr" latinLnBrk="1">
              <a:lnSpc>
                <a:spcPct val="150000"/>
              </a:lnSpc>
            </a:pPr>
            <a:r>
              <a:rPr lang="en-US" altLang="ko-KR" sz="4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50</a:t>
            </a:r>
            <a:endParaRPr lang="en-US" altLang="ko-KR" sz="4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>
            <a:stCxn id="8" idx="2"/>
            <a:endCxn id="9" idx="0"/>
          </p:cNvCxnSpPr>
          <p:nvPr/>
        </p:nvCxnSpPr>
        <p:spPr>
          <a:xfrm>
            <a:off x="6821560" y="3923612"/>
            <a:ext cx="0" cy="8286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05049" y="4153293"/>
            <a:ext cx="18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Importance_xgb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3668195"/>
            <a:ext cx="9144000" cy="1506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/>
              <a:t>1</a:t>
            </a:r>
            <a:r>
              <a:rPr lang="ko-KR" altLang="en-US" sz="4800" b="1" dirty="0" smtClean="0"/>
              <a:t>등 </a:t>
            </a:r>
            <a:r>
              <a:rPr lang="en-US" altLang="ko-KR" sz="4800" b="1" dirty="0" smtClean="0"/>
              <a:t>+ 2</a:t>
            </a:r>
            <a:r>
              <a:rPr lang="ko-KR" altLang="en-US" sz="4800" b="1" dirty="0" smtClean="0"/>
              <a:t>등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461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just"/>
            <a:r>
              <a:rPr lang="ko-KR" altLang="en-US" sz="1800" dirty="0" smtClean="0">
                <a:latin typeface="+mn-ea"/>
              </a:rPr>
              <a:t>변수 선택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Clickstream – Site2Vec </a:t>
            </a:r>
            <a:r>
              <a:rPr lang="en-US" altLang="ko-KR" dirty="0" smtClean="0"/>
              <a:t>300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1621105"/>
            <a:ext cx="8934994" cy="4661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6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4821" y="1500414"/>
            <a:ext cx="77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변수 선택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821" y="4095048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키워드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21" y="5392365"/>
            <a:ext cx="500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ko-KR" altLang="en-US" b="1" dirty="0" smtClean="0">
                <a:solidFill>
                  <a:schemeClr val="bg2"/>
                </a:solidFill>
                <a:latin typeface="+mn-ea"/>
              </a:rPr>
              <a:t>결과 분석</a:t>
            </a:r>
            <a:endParaRPr lang="ko-KR" altLang="en-US" b="1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821" y="2797731"/>
            <a:ext cx="6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/>
            <a:r>
              <a:rPr lang="en-US" altLang="ko-KR" b="1" dirty="0" smtClean="0">
                <a:latin typeface="+mn-ea"/>
              </a:rPr>
              <a:t>Train </a:t>
            </a:r>
            <a:r>
              <a:rPr lang="ko-KR" altLang="en-US" b="1" dirty="0" smtClean="0">
                <a:latin typeface="+mn-ea"/>
              </a:rPr>
              <a:t>모델 선택</a:t>
            </a:r>
            <a:endParaRPr lang="ko-KR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just"/>
            <a:r>
              <a:rPr lang="en-US" altLang="ko-KR" sz="1800" dirty="0">
                <a:latin typeface="+mn-ea"/>
              </a:rPr>
              <a:t>Train </a:t>
            </a:r>
            <a:r>
              <a:rPr lang="ko-KR" altLang="en-US" sz="1800" dirty="0">
                <a:latin typeface="+mn-ea"/>
              </a:rPr>
              <a:t>모델 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Caret::train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 rotWithShape="1">
          <a:blip r:embed="rId2"/>
          <a:srcRect l="8929" t="2477"/>
          <a:stretch/>
        </p:blipFill>
        <p:spPr>
          <a:xfrm>
            <a:off x="209006" y="2794109"/>
            <a:ext cx="3884138" cy="229431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84995"/>
              </p:ext>
            </p:extLst>
          </p:nvPr>
        </p:nvGraphicFramePr>
        <p:xfrm>
          <a:off x="4409168" y="2139257"/>
          <a:ext cx="4373755" cy="3594304"/>
        </p:xfrm>
        <a:graphic>
          <a:graphicData uri="http://schemas.openxmlformats.org/drawingml/2006/table">
            <a:tbl>
              <a:tblPr/>
              <a:tblGrid>
                <a:gridCol w="3052031">
                  <a:extLst>
                    <a:ext uri="{9D8B030D-6E8A-4147-A177-3AD203B41FA5}">
                      <a16:colId xmlns:a16="http://schemas.microsoft.com/office/drawing/2014/main" val="3748947661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156581130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1900032369"/>
                    </a:ext>
                  </a:extLst>
                </a:gridCol>
              </a:tblGrid>
              <a:tr h="25269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model</a:t>
                      </a:r>
                      <a:endParaRPr lang="en-US" sz="1600" b="1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logloss</a:t>
                      </a:r>
                      <a:endParaRPr lang="en-US" sz="1600" b="1" dirty="0">
                        <a:effectLst/>
                      </a:endParaRPr>
                    </a:p>
                  </a:txBody>
                  <a:tcPr marL="8795" marR="8795" marT="4398" marB="43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rank</a:t>
                      </a:r>
                      <a:endParaRPr lang="en-US" sz="1600" b="1" dirty="0">
                        <a:effectLst/>
                      </a:endParaRPr>
                    </a:p>
                  </a:txBody>
                  <a:tcPr marL="8795" marR="8795" marT="4398" marB="43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3506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C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(pda+1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C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1.312088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C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64343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1.315148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590919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정규화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1.315148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878482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pda+xgb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1.316922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367000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glm+pda+xgb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1.317344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2870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glm+pda+svm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1.318316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582143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pda+svm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1.319129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602571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)+(1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1.319188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6651085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1.319188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605215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glm+pda+xgb+svm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1.319407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597270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glm+pda+slda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1.319515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895079"/>
                  </a:ext>
                </a:extLst>
              </a:tr>
              <a:tr h="18720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: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: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: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9108050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(glm+pda+xgb+c50)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1.446783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96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7016830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svm+xgb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s2v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1.553112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97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4279628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(pda_Rtsne+1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2.582224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98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455291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glm+pda+xgb+kknn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)+1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5.179129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99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85765"/>
                  </a:ext>
                </a:extLst>
              </a:tr>
              <a:tr h="1791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glm+pda+xgb+kknn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5.225177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</a:t>
                      </a:r>
                      <a:endParaRPr lang="en-US" sz="1200" dirty="0">
                        <a:effectLst/>
                      </a:endParaRPr>
                    </a:p>
                  </a:txBody>
                  <a:tcPr marL="8795" marR="8795" marT="4398" marB="43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23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6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just"/>
            <a:r>
              <a:rPr lang="en-US" altLang="ko-KR" sz="1800" dirty="0">
                <a:latin typeface="+mn-ea"/>
              </a:rPr>
              <a:t>Train </a:t>
            </a:r>
            <a:r>
              <a:rPr lang="ko-KR" altLang="en-US" sz="1800" dirty="0">
                <a:latin typeface="+mn-ea"/>
              </a:rPr>
              <a:t>모델 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Penalized Discriminant Analysis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602" y="1483859"/>
            <a:ext cx="80921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PDA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LDA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penalized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버전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LDA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란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?</a:t>
            </a:r>
          </a:p>
          <a:p>
            <a:pPr marL="700088" lvl="2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변수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: continuous variable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만 가능</a:t>
            </a:r>
          </a:p>
          <a:p>
            <a:pPr marL="700088" lvl="2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변수들의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linear combination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으로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를 분류</a:t>
            </a:r>
          </a:p>
          <a:p>
            <a:pPr marL="700088" lvl="2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Inter-class variance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최대 </a:t>
            </a:r>
            <a:b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Intra-class variance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최소로 만드는 벡터를 구함</a:t>
            </a:r>
          </a:p>
          <a:p>
            <a:pPr marL="700088" lvl="2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Linear classifier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또는 차원 축소를 위해 사용</a:t>
            </a: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700088" lvl="2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 boundary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가 복잡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or nonlinear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하면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under-fitting</a:t>
            </a:r>
          </a:p>
          <a:p>
            <a:pPr marL="700088" lvl="2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변수들이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high correlated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되어 있으면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over-fitting</a:t>
            </a:r>
            <a:b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-&gt; PDA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399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just"/>
            <a:r>
              <a:rPr lang="en-US" altLang="ko-KR" sz="1800" dirty="0">
                <a:latin typeface="+mn-ea"/>
              </a:rPr>
              <a:t>Train </a:t>
            </a:r>
            <a:r>
              <a:rPr lang="ko-KR" altLang="en-US" sz="1800" dirty="0">
                <a:latin typeface="+mn-ea"/>
              </a:rPr>
              <a:t>모델 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FAD7-B2E0-47E5-92C4-E273E672AA4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Penalized Discriminant Analysis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602" y="1483859"/>
            <a:ext cx="80921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Maximizing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대신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penalize method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사용하여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Significant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한 변수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subset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구성</a:t>
            </a: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Maximum likelihood estimate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과정에서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correlation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이 높아 영향을 미치지 못하는 변수를</a:t>
            </a:r>
            <a:r>
              <a:rPr lang="el-GR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λ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만큼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penalize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해서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제거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High-dimensional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correlated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변수일 때 사용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(200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개 이상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) </a:t>
            </a:r>
            <a:b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Ex) Speech, Image recognition</a:t>
            </a:r>
            <a:b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(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변수들을 뽑아서 만든 여러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discriminant function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을 해석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42888" lvl="1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0258" b="10671"/>
          <a:stretch/>
        </p:blipFill>
        <p:spPr>
          <a:xfrm>
            <a:off x="2940246" y="3030764"/>
            <a:ext cx="3263508" cy="4405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450" t="18960" r="6126" b="19467"/>
          <a:stretch/>
        </p:blipFill>
        <p:spPr>
          <a:xfrm>
            <a:off x="2780608" y="3620041"/>
            <a:ext cx="3582785" cy="4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K_recruiting_consulting" id="{C52E4532-78CD-438E-824E-9C0A94504A41}" vid="{BAADC93B-A0E9-4748-B151-F5F2A92AC80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10662</TotalTime>
  <Words>519</Words>
  <Application>Microsoft Office PowerPoint</Application>
  <PresentationFormat>화면 슬라이드 쇼(4:3)</PresentationFormat>
  <Paragraphs>170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돋움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Clickstream – Feature 제작 </vt:lpstr>
      <vt:lpstr>Clickstream – Site2Vec 300 </vt:lpstr>
      <vt:lpstr>PowerPoint 프레젠테이션</vt:lpstr>
      <vt:lpstr>Caret::train</vt:lpstr>
      <vt:lpstr>Penalized Discriminant Analysis </vt:lpstr>
      <vt:lpstr>Penalized Discriminant Analysis </vt:lpstr>
      <vt:lpstr>PowerPoint 프레젠테이션</vt:lpstr>
      <vt:lpstr>Search keyword에서 URL 부분 제거</vt:lpstr>
      <vt:lpstr>자주 등장한 한글 단어만 뽑아서 dictionary로 제작</vt:lpstr>
      <vt:lpstr>Top 60</vt:lpstr>
      <vt:lpstr>전체 search keyword 중에서 dictionary에 있는 keyword만 남김</vt:lpstr>
      <vt:lpstr>word2vec 사용해서 keyword vector 공간 제작, 성별, 연령, 그룹별 Top 30 keyword 추출 </vt:lpstr>
      <vt:lpstr>PowerPoint 프레젠테이션</vt:lpstr>
      <vt:lpstr>PowerPoint 프레젠테이션</vt:lpstr>
      <vt:lpstr>test data에서 고객별 search keyword 추출</vt:lpstr>
      <vt:lpstr>test data에서 고객별 search keyword 추출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최동운</dc:creator>
  <cp:lastModifiedBy>Dongyoun</cp:lastModifiedBy>
  <cp:revision>770</cp:revision>
  <dcterms:created xsi:type="dcterms:W3CDTF">2015-09-12T16:19:42Z</dcterms:created>
  <dcterms:modified xsi:type="dcterms:W3CDTF">2017-05-17T09:53:01Z</dcterms:modified>
</cp:coreProperties>
</file>