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8" r:id="rId2"/>
  </p:sldMasterIdLst>
  <p:sldIdLst>
    <p:sldId id="256" r:id="rId3"/>
    <p:sldId id="257" r:id="rId4"/>
    <p:sldId id="267" r:id="rId5"/>
    <p:sldId id="266" r:id="rId6"/>
    <p:sldId id="26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3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1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9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7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5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22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81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3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0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7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10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68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1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07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60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039213-2B00-41AD-86A5-A95EE005B14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1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EEE1A6-CA8D-4863-B1E8-64A2E3B0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73" y="2391507"/>
            <a:ext cx="7535054" cy="16459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DSA</a:t>
            </a:r>
            <a:br>
              <a:rPr lang="en-US" altLang="zh-CN" dirty="0"/>
            </a:br>
            <a:r>
              <a:rPr lang="en-US" altLang="zh-CN" dirty="0"/>
              <a:t>(Digital Signature Algorithm)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4D81EE-5831-479A-AAF9-8DC4DC042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596" y="4343019"/>
            <a:ext cx="5101209" cy="1239894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Reporter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Dongxue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shu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136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96E016-433C-4989-BC36-3971EEC3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What Is DSA (Digital Signature Algorithm)?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722E4E-397E-4933-9F85-9E6D5D64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9" y="1853249"/>
            <a:ext cx="7972022" cy="499978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The Digital Signature Algorithm (DSA) is a Federal Information Processing Standard for digital signatures.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Key generation,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Key generation has two phases. The first phase is a choice of algorithm parameters which may be shared between different users of the system, while the second phase computes public and private keys for a single user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zh-CN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96E016-433C-4989-BC36-3971EEC3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DSA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722E4E-397E-4933-9F85-9E6D5D64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7" y="1853248"/>
            <a:ext cx="7830355" cy="5004751"/>
          </a:xfrm>
        </p:spPr>
        <p:txBody>
          <a:bodyPr>
            <a:noAutofit/>
          </a:bodyPr>
          <a:lstStyle/>
          <a:p>
            <a:r>
              <a:rPr lang="en-US" altLang="zh-CN" b="1" dirty="0"/>
              <a:t>Per-user </a:t>
            </a:r>
            <a:r>
              <a:rPr lang="en-US" altLang="zh-CN" b="1" dirty="0" smtClean="0"/>
              <a:t>keys: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Given a set of parameters, the second phase computes private and public keys for a single user: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Choose a secret key x by some random method, where 0 &lt; x &lt; q.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Calculate the public key y = </a:t>
            </a:r>
            <a:r>
              <a:rPr lang="en-US" altLang="zh-CN" dirty="0" err="1"/>
              <a:t>gx</a:t>
            </a:r>
            <a:r>
              <a:rPr lang="en-US" altLang="zh-CN" dirty="0"/>
              <a:t> mod 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There exist efficient algorithms for computing the modular exponentiations h(p − 1)/q mod p and </a:t>
            </a:r>
            <a:r>
              <a:rPr lang="en-US" altLang="zh-CN" dirty="0" err="1"/>
              <a:t>gx</a:t>
            </a:r>
            <a:r>
              <a:rPr lang="en-US" altLang="zh-CN" dirty="0"/>
              <a:t> mod p, such as exponentiation by squaring.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96E016-433C-4989-BC36-3971EEC3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DSA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722E4E-397E-4933-9F85-9E6D5D64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7" y="1390918"/>
            <a:ext cx="7830355" cy="5467081"/>
          </a:xfrm>
        </p:spPr>
        <p:txBody>
          <a:bodyPr>
            <a:noAutofit/>
          </a:bodyPr>
          <a:lstStyle/>
          <a:p>
            <a:r>
              <a:rPr lang="en-US" altLang="zh-CN" dirty="0"/>
              <a:t>Let </a:t>
            </a:r>
            <a:r>
              <a:rPr lang="en-US" altLang="zh-CN" dirty="0" smtClean="0"/>
              <a:t>H </a:t>
            </a:r>
            <a:r>
              <a:rPr lang="en-US" altLang="zh-CN" dirty="0" smtClean="0"/>
              <a:t>be </a:t>
            </a:r>
            <a:r>
              <a:rPr lang="en-US" altLang="zh-CN" dirty="0"/>
              <a:t>the hashing function and </a:t>
            </a:r>
            <a:r>
              <a:rPr lang="en-US" altLang="zh-CN" dirty="0" smtClean="0"/>
              <a:t>m the message</a:t>
            </a:r>
          </a:p>
          <a:p>
            <a:r>
              <a:rPr lang="en-US" altLang="zh-CN" dirty="0"/>
              <a:t>Generate a random per-message value </a:t>
            </a:r>
            <a:r>
              <a:rPr lang="en-US" altLang="zh-CN" dirty="0" smtClean="0"/>
              <a:t>where 1 </a:t>
            </a:r>
            <a:r>
              <a:rPr lang="en-US" altLang="zh-CN" dirty="0"/>
              <a:t>&lt; k &lt; </a:t>
            </a:r>
            <a:r>
              <a:rPr lang="en-US" altLang="zh-CN" dirty="0" smtClean="0"/>
              <a:t>q</a:t>
            </a:r>
          </a:p>
          <a:p>
            <a:r>
              <a:rPr lang="en-US" altLang="zh-CN" dirty="0" smtClean="0"/>
              <a:t>Calculate r </a:t>
            </a:r>
            <a:r>
              <a:rPr lang="en-US" altLang="zh-CN" dirty="0"/>
              <a:t>= ( g k mod p ) mod q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unlikely case that </a:t>
            </a:r>
            <a:r>
              <a:rPr lang="en-US" altLang="zh-CN" dirty="0" smtClean="0"/>
              <a:t>r </a:t>
            </a:r>
            <a:r>
              <a:rPr lang="en-US" altLang="zh-CN" dirty="0"/>
              <a:t>= </a:t>
            </a:r>
            <a:r>
              <a:rPr lang="en-US" altLang="zh-CN" dirty="0" smtClean="0"/>
              <a:t>0, </a:t>
            </a:r>
            <a:r>
              <a:rPr lang="en-US" altLang="zh-CN" dirty="0"/>
              <a:t>start again with a different random </a:t>
            </a:r>
            <a:r>
              <a:rPr lang="en-US" altLang="zh-CN" dirty="0" smtClean="0"/>
              <a:t>k</a:t>
            </a:r>
            <a:endParaRPr lang="en-US" altLang="zh-CN" dirty="0"/>
          </a:p>
          <a:p>
            <a:r>
              <a:rPr lang="en-US" altLang="zh-CN" dirty="0"/>
              <a:t>Calculate </a:t>
            </a:r>
            <a:r>
              <a:rPr lang="en-US" altLang="zh-CN" dirty="0" smtClean="0"/>
              <a:t>s </a:t>
            </a:r>
            <a:r>
              <a:rPr lang="en-US" altLang="zh-CN" dirty="0"/>
              <a:t>= k − 1 ( H ( m ) + x r ) mod </a:t>
            </a:r>
            <a:r>
              <a:rPr lang="en-US" altLang="zh-CN" dirty="0" smtClean="0"/>
              <a:t>q</a:t>
            </a:r>
            <a:endParaRPr lang="en-US" altLang="zh-CN" dirty="0"/>
          </a:p>
          <a:p>
            <a:r>
              <a:rPr lang="en-US" altLang="zh-CN" dirty="0"/>
              <a:t>In the unlikely case that </a:t>
            </a:r>
            <a:r>
              <a:rPr lang="en-US" altLang="zh-CN" dirty="0" smtClean="0"/>
              <a:t>s </a:t>
            </a:r>
            <a:r>
              <a:rPr lang="en-US" altLang="zh-CN" dirty="0"/>
              <a:t>= </a:t>
            </a:r>
            <a:r>
              <a:rPr lang="en-US" altLang="zh-CN" dirty="0" smtClean="0"/>
              <a:t>0, </a:t>
            </a:r>
            <a:r>
              <a:rPr lang="en-US" altLang="zh-CN" dirty="0"/>
              <a:t>start again with a different random </a:t>
            </a:r>
            <a:r>
              <a:rPr lang="en-US" altLang="zh-CN" dirty="0" smtClean="0"/>
              <a:t>k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118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9D585E-C023-416B-BE90-A006E1A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9181"/>
            <a:ext cx="7886700" cy="86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DSA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cap="none" dirty="0"/>
              <a:t/>
            </a:r>
            <a:br>
              <a:rPr lang="en-US" altLang="zh-CN" sz="2800" cap="none" dirty="0"/>
            </a:b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196353-DDCC-4060-A550-601E3B56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15" y="1700348"/>
            <a:ext cx="8445094" cy="4741221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Sensitivity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With </a:t>
            </a:r>
            <a:r>
              <a:rPr lang="en-US" altLang="zh-CN" sz="1400" dirty="0"/>
              <a:t>DSA, the entropy, secrecy, and uniqueness of the random signature value k are critical. It is so critical that violating any one of those three requirements can reveal the entire private key to an attacker.[11] Using the same value twice (even while keeping k secret), using a predictable value, or leaking even a few bits of k in each of several signatures, is enough to reveal the private key x.[12]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This issue affects both DSA and ECDSA – in December 2010, a group calling itself fail0verflow announced recovery of the ECDSA private key used by Sony to sign software for the PlayStation 3 game console. The attack was made possible because Sony failed to generate a new random k for each signature.[13]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This issue can be prevented by deriving k deterministically from the private key and the message hash, as described by RFC 6979. This ensures that k is different for each H(m) and unpredictable for attackers who do not know the private key x.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In addition, malicious implementations of DSA and ECDSA can be created where k is chosen in order to subliminally leak information via signatures. For example an offline private key could be leaked from a perfect offline device that only released innocent-looking signatures</a:t>
            </a:r>
            <a:r>
              <a:rPr lang="en-US" altLang="zh-CN" sz="1400" dirty="0" smtClean="0"/>
              <a:t>.[14]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88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9D585E-C023-416B-BE90-A006E1A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9181"/>
            <a:ext cx="7886700" cy="86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DSA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cap="none" dirty="0"/>
              <a:t/>
            </a:r>
            <a:br>
              <a:rPr lang="en-US" altLang="zh-CN" sz="2800" cap="none" dirty="0"/>
            </a:b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196353-DDCC-4060-A550-601E3B56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15" y="1700348"/>
            <a:ext cx="8445094" cy="4741221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Verifying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Reject the signature if   </a:t>
            </a: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  </a:t>
            </a: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not satisfied.</a:t>
            </a:r>
          </a:p>
        </p:txBody>
      </p:sp>
      <p:sp>
        <p:nvSpPr>
          <p:cNvPr id="5" name="AutoShape 2" descr="{\displaystyle 0&lt;r&lt;q}"/>
          <p:cNvSpPr>
            <a:spLocks noChangeAspect="1" noChangeArrowheads="1"/>
          </p:cNvSpPr>
          <p:nvPr/>
        </p:nvSpPr>
        <p:spPr bwMode="auto">
          <a:xfrm>
            <a:off x="2428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{\displaystyle 0&lt;s&lt;q}"/>
          <p:cNvSpPr>
            <a:spLocks noChangeAspect="1" noChangeArrowheads="1"/>
          </p:cNvSpPr>
          <p:nvPr/>
        </p:nvSpPr>
        <p:spPr bwMode="auto">
          <a:xfrm>
            <a:off x="28892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3624"/>
            <a:ext cx="762173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59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545</TotalTime>
  <Words>368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离子</vt:lpstr>
      <vt:lpstr> DSA (Digital Signature Algorithm) </vt:lpstr>
      <vt:lpstr>What Is DSA (Digital Signature Algorithm)? </vt:lpstr>
      <vt:lpstr>DSA  </vt:lpstr>
      <vt:lpstr>DSA  </vt:lpstr>
      <vt:lpstr>DSA  </vt:lpstr>
      <vt:lpstr>DSA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(Digital Signature Algorithm)</dc:title>
  <dc:creator>xiumei wang</dc:creator>
  <cp:lastModifiedBy>dshirleyshu@126.com</cp:lastModifiedBy>
  <cp:revision>15</cp:revision>
  <dcterms:created xsi:type="dcterms:W3CDTF">2017-10-18T08:01:49Z</dcterms:created>
  <dcterms:modified xsi:type="dcterms:W3CDTF">2017-10-19T08:27:20Z</dcterms:modified>
</cp:coreProperties>
</file>