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302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1" r:id="rId12"/>
    <p:sldId id="283" r:id="rId13"/>
    <p:sldId id="285" r:id="rId14"/>
    <p:sldId id="286" r:id="rId15"/>
    <p:sldId id="284" r:id="rId16"/>
    <p:sldId id="300" r:id="rId17"/>
    <p:sldId id="287" r:id="rId18"/>
    <p:sldId id="288" r:id="rId19"/>
    <p:sldId id="289" r:id="rId20"/>
    <p:sldId id="290" r:id="rId21"/>
    <p:sldId id="301" r:id="rId22"/>
    <p:sldId id="291" r:id="rId23"/>
    <p:sldId id="292" r:id="rId24"/>
    <p:sldId id="293" r:id="rId25"/>
    <p:sldId id="295" r:id="rId26"/>
    <p:sldId id="296" r:id="rId27"/>
    <p:sldId id="294" r:id="rId28"/>
    <p:sldId id="297" r:id="rId29"/>
    <p:sldId id="298" r:id="rId30"/>
    <p:sldId id="299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4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br>
              <a:rPr lang="en-US" altLang="ko-KR" dirty="0"/>
            </a:b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한국공학대학교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03" y="2285077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931802" y="1314211"/>
            <a:ext cx="5095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상태에서 작업 중인 폴더는 어느 </a:t>
            </a:r>
            <a:r>
              <a:rPr lang="en-US" altLang="ko-KR" dirty="0"/>
              <a:t>Commit ID </a:t>
            </a:r>
            <a:r>
              <a:rPr lang="ko-KR" altLang="en-US" dirty="0"/>
              <a:t>를 기준으로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42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9" y="272760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6925089" y="131112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928" y="571500"/>
            <a:ext cx="3532872" cy="2032000"/>
          </a:xfrm>
          <a:custGeom>
            <a:avLst/>
            <a:gdLst>
              <a:gd name="connsiteX0" fmla="*/ 3532872 w 3532872"/>
              <a:gd name="connsiteY0" fmla="*/ 0 h 2032000"/>
              <a:gd name="connsiteX1" fmla="*/ 14972 w 3532872"/>
              <a:gd name="connsiteY1" fmla="*/ 1244600 h 2032000"/>
              <a:gd name="connsiteX2" fmla="*/ 2504172 w 3532872"/>
              <a:gd name="connsiteY2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872" h="2032000">
                <a:moveTo>
                  <a:pt x="3532872" y="0"/>
                </a:moveTo>
                <a:cubicBezTo>
                  <a:pt x="1859647" y="452966"/>
                  <a:pt x="186422" y="905933"/>
                  <a:pt x="14972" y="1244600"/>
                </a:cubicBezTo>
                <a:cubicBezTo>
                  <a:pt x="-156478" y="1583267"/>
                  <a:pt x="1173847" y="1807633"/>
                  <a:pt x="2504172" y="203200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0775" y="4013197"/>
            <a:ext cx="4856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Working Directory </a:t>
            </a:r>
            <a:r>
              <a:rPr lang="ko-KR" altLang="en-US" sz="2800" dirty="0"/>
              <a:t>의 기반이 되는 </a:t>
            </a:r>
            <a:r>
              <a:rPr lang="en-US" altLang="ko-KR" sz="2800" dirty="0"/>
              <a:t>Commit</a:t>
            </a:r>
            <a:r>
              <a:rPr lang="ko-KR" altLang="en-US" sz="2800" dirty="0"/>
              <a:t> </a:t>
            </a:r>
            <a:r>
              <a:rPr lang="en-US" altLang="ko-KR" sz="2800" dirty="0"/>
              <a:t>ID </a:t>
            </a:r>
            <a:r>
              <a:rPr lang="en-US" altLang="ko-KR" sz="2800" dirty="0">
                <a:sym typeface="Wingdings" panose="05000000000000000000" pitchFamily="2" charset="2"/>
              </a:rPr>
              <a:t></a:t>
            </a:r>
            <a:r>
              <a:rPr lang="ko-KR" altLang="en-US" sz="2800" dirty="0"/>
              <a:t> </a:t>
            </a:r>
            <a:r>
              <a:rPr lang="en-US" altLang="ko-KR" sz="2800" dirty="0"/>
              <a:t>HEAD</a:t>
            </a:r>
            <a:endParaRPr lang="ko-KR" altLang="en-US" sz="2800" dirty="0"/>
          </a:p>
        </p:txBody>
      </p:sp>
      <p:sp>
        <p:nvSpPr>
          <p:cNvPr id="20" name="직사각형 19"/>
          <p:cNvSpPr/>
          <p:nvPr/>
        </p:nvSpPr>
        <p:spPr>
          <a:xfrm>
            <a:off x="3000711" y="2138392"/>
            <a:ext cx="78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332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76878"/>
          <a:stretch/>
        </p:blipFill>
        <p:spPr>
          <a:xfrm>
            <a:off x="1928813" y="5200650"/>
            <a:ext cx="1944688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9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6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4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62700" y="2903607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첫번째 </a:t>
            </a:r>
            <a:r>
              <a:rPr lang="en-US" altLang="ko-KR" sz="4000" dirty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3434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38675"/>
          <a:stretch/>
        </p:blipFill>
        <p:spPr>
          <a:xfrm>
            <a:off x="1928813" y="5200650"/>
            <a:ext cx="5157788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91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01000" y="2856706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두번째 </a:t>
            </a:r>
            <a:r>
              <a:rPr lang="en-US" altLang="ko-KR" sz="4000" dirty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46620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5200650"/>
            <a:ext cx="8410575" cy="7239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975" y="3657600"/>
            <a:ext cx="2381250" cy="742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50" y="4400550"/>
            <a:ext cx="266700" cy="800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975" y="2142331"/>
            <a:ext cx="2400300" cy="714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8775" y="2857500"/>
            <a:ext cx="26670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24175" y="2903607"/>
            <a:ext cx="3860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세번째 </a:t>
            </a:r>
            <a:r>
              <a:rPr lang="en-US" altLang="ko-KR" sz="4000" dirty="0"/>
              <a:t>Commit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331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  <p:pic>
        <p:nvPicPr>
          <p:cNvPr id="16" name="내용 개체 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449" y="272760"/>
            <a:ext cx="5260197" cy="283585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7" name="타원 16"/>
          <p:cNvSpPr/>
          <p:nvPr/>
        </p:nvSpPr>
        <p:spPr>
          <a:xfrm>
            <a:off x="6925089" y="131112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>
            <a:off x="3375928" y="571500"/>
            <a:ext cx="3532872" cy="3467100"/>
          </a:xfrm>
          <a:custGeom>
            <a:avLst/>
            <a:gdLst>
              <a:gd name="connsiteX0" fmla="*/ 3532872 w 3532872"/>
              <a:gd name="connsiteY0" fmla="*/ 0 h 2032000"/>
              <a:gd name="connsiteX1" fmla="*/ 14972 w 3532872"/>
              <a:gd name="connsiteY1" fmla="*/ 1244600 h 2032000"/>
              <a:gd name="connsiteX2" fmla="*/ 2504172 w 3532872"/>
              <a:gd name="connsiteY2" fmla="*/ 2032000 h 2032000"/>
              <a:gd name="connsiteX0" fmla="*/ 3532872 w 3532872"/>
              <a:gd name="connsiteY0" fmla="*/ 0 h 3467100"/>
              <a:gd name="connsiteX1" fmla="*/ 14972 w 3532872"/>
              <a:gd name="connsiteY1" fmla="*/ 1244600 h 3467100"/>
              <a:gd name="connsiteX2" fmla="*/ 2504172 w 3532872"/>
              <a:gd name="connsiteY2" fmla="*/ 3467100 h 346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2872" h="3467100">
                <a:moveTo>
                  <a:pt x="3532872" y="0"/>
                </a:moveTo>
                <a:cubicBezTo>
                  <a:pt x="1859647" y="452966"/>
                  <a:pt x="186422" y="666750"/>
                  <a:pt x="14972" y="1244600"/>
                </a:cubicBezTo>
                <a:cubicBezTo>
                  <a:pt x="-156478" y="1822450"/>
                  <a:pt x="1173847" y="3242733"/>
                  <a:pt x="2504172" y="3467100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000711" y="2138392"/>
            <a:ext cx="788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4628" y="4145743"/>
            <a:ext cx="4856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HEAD </a:t>
            </a:r>
            <a:r>
              <a:rPr lang="ko-KR" altLang="en-US" sz="2800" dirty="0"/>
              <a:t>가 가리키는 </a:t>
            </a:r>
            <a:r>
              <a:rPr lang="en-US" altLang="ko-KR" sz="2800" dirty="0"/>
              <a:t>ID</a:t>
            </a:r>
            <a:r>
              <a:rPr lang="ko-KR" altLang="en-US" sz="2800" dirty="0"/>
              <a:t>가 변경된다면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6908800" y="4124819"/>
            <a:ext cx="4856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해당 </a:t>
            </a:r>
            <a:r>
              <a:rPr lang="en-US" altLang="ko-KR" sz="2800" dirty="0"/>
              <a:t>ID </a:t>
            </a:r>
            <a:r>
              <a:rPr lang="ko-KR" altLang="en-US" sz="2800" dirty="0"/>
              <a:t>가 가진 정보를 기반으로  </a:t>
            </a:r>
            <a:r>
              <a:rPr lang="en-US" altLang="ko-KR" sz="2800" dirty="0"/>
              <a:t>Working Directory </a:t>
            </a:r>
            <a:r>
              <a:rPr lang="ko-KR" altLang="en-US" sz="2800" dirty="0"/>
              <a:t>를 구축 </a:t>
            </a:r>
            <a:r>
              <a:rPr lang="en-US" altLang="ko-KR" sz="2800" dirty="0"/>
              <a:t>: </a:t>
            </a:r>
            <a:r>
              <a:rPr lang="ko-KR" altLang="en-US" sz="2800" dirty="0"/>
              <a:t>버전 이동을 의미함</a:t>
            </a:r>
          </a:p>
        </p:txBody>
      </p:sp>
    </p:spTree>
    <p:extLst>
      <p:ext uri="{BB962C8B-B14F-4D97-AF65-F5344CB8AC3E}">
        <p14:creationId xmlns:p14="http://schemas.microsoft.com/office/powerpoint/2010/main" val="210693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3F4CA-9984-AF60-4B83-19C40EFB2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DF530-AF07-69AC-8F60-A86008E8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A88F0C-AE2A-6E82-D8E6-DFA6CDBD2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1259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branch [</a:t>
            </a:r>
            <a:r>
              <a:rPr lang="en-US" altLang="ko-KR" dirty="0" err="1"/>
              <a:t>branchName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Ex: </a:t>
            </a:r>
            <a:r>
              <a:rPr lang="en-US" altLang="ko-KR" dirty="0" err="1"/>
              <a:t>git</a:t>
            </a:r>
            <a:r>
              <a:rPr lang="en-US" altLang="ko-KR" dirty="0"/>
              <a:t> branch testing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어떤 일이 일어날까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3294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04" y="4932485"/>
            <a:ext cx="781050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004" y="3656135"/>
            <a:ext cx="1790700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004" y="2313110"/>
            <a:ext cx="1800225" cy="1343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0199" y="3656135"/>
            <a:ext cx="63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HEAD </a:t>
            </a:r>
            <a:r>
              <a:rPr lang="ko-KR" altLang="en-US" dirty="0"/>
              <a:t>는 </a:t>
            </a:r>
            <a:r>
              <a:rPr lang="en-US" altLang="ko-KR" dirty="0"/>
              <a:t>master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f30ab </a:t>
            </a:r>
            <a:r>
              <a:rPr lang="ko-KR" altLang="en-US" dirty="0"/>
              <a:t>를 포인팅 중</a:t>
            </a:r>
          </a:p>
        </p:txBody>
      </p:sp>
    </p:spTree>
    <p:extLst>
      <p:ext uri="{BB962C8B-B14F-4D97-AF65-F5344CB8AC3E}">
        <p14:creationId xmlns:p14="http://schemas.microsoft.com/office/powerpoint/2010/main" val="1278524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97" y="4009293"/>
            <a:ext cx="78105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7997" y="2183003"/>
            <a:ext cx="5273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생성 직후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HEAD </a:t>
            </a:r>
            <a:r>
              <a:rPr lang="ko-KR" altLang="en-US" dirty="0"/>
              <a:t>는 여전히 </a:t>
            </a:r>
            <a:r>
              <a:rPr lang="en-US" altLang="ko-KR" dirty="0"/>
              <a:t>master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f30ab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200" y="5205046"/>
            <a:ext cx="671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 </a:t>
            </a:r>
            <a:r>
              <a:rPr lang="ko-KR" altLang="en-US" dirty="0" err="1"/>
              <a:t>브랜치</a:t>
            </a:r>
            <a:r>
              <a:rPr lang="ko-KR" altLang="en-US" dirty="0"/>
              <a:t> 자료구조를 만들어 놓은 상태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단지 </a:t>
            </a:r>
            <a:r>
              <a:rPr lang="en-US" altLang="ko-KR" dirty="0"/>
              <a:t>f30ab</a:t>
            </a:r>
            <a:r>
              <a:rPr lang="ko-KR" altLang="en-US" dirty="0"/>
              <a:t>만 가지고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생성 순간 </a:t>
            </a:r>
            <a:r>
              <a:rPr lang="en-US" altLang="ko-KR" dirty="0"/>
              <a:t>master </a:t>
            </a:r>
            <a:r>
              <a:rPr lang="ko-KR" altLang="en-US" dirty="0" err="1"/>
              <a:t>브랜치</a:t>
            </a:r>
            <a:r>
              <a:rPr lang="ko-KR" altLang="en-US" dirty="0"/>
              <a:t> 정보를 그대로 복사하는 수준</a:t>
            </a:r>
          </a:p>
        </p:txBody>
      </p:sp>
    </p:spTree>
    <p:extLst>
      <p:ext uri="{BB962C8B-B14F-4D97-AF65-F5344CB8AC3E}">
        <p14:creationId xmlns:p14="http://schemas.microsoft.com/office/powerpoint/2010/main" val="203781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0957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 </a:t>
            </a:r>
            <a:r>
              <a:rPr lang="ko-KR" altLang="en-US" dirty="0" err="1"/>
              <a:t>브랜치</a:t>
            </a:r>
            <a:r>
              <a:rPr lang="ko-KR" altLang="en-US" dirty="0"/>
              <a:t> 생성하기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58" y="3253155"/>
            <a:ext cx="78105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158" y="1976805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58" y="4529505"/>
            <a:ext cx="781050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6158" y="5215305"/>
            <a:ext cx="1781175" cy="1276350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2980592" y="1793631"/>
            <a:ext cx="8168054" cy="229479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980592" y="4377473"/>
            <a:ext cx="8168054" cy="2294792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236569" y="2743200"/>
            <a:ext cx="9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236569" y="5340203"/>
            <a:ext cx="9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testing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053" y="2514601"/>
            <a:ext cx="1800225" cy="13430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1709" y="3938955"/>
            <a:ext cx="2672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이동하고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HEAD </a:t>
            </a:r>
            <a:r>
              <a:rPr lang="ko-KR" altLang="en-US" dirty="0"/>
              <a:t>를 이동</a:t>
            </a:r>
          </a:p>
        </p:txBody>
      </p:sp>
    </p:spTree>
    <p:extLst>
      <p:ext uri="{BB962C8B-B14F-4D97-AF65-F5344CB8AC3E}">
        <p14:creationId xmlns:p14="http://schemas.microsoft.com/office/powerpoint/2010/main" val="104427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8D466-90F9-C52F-5671-E1240DBB0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CCEA4-45FF-A24A-FE88-A22E1552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90046-CB49-91AC-FE11-68964C488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313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checkout [</a:t>
            </a:r>
            <a:r>
              <a:rPr lang="en-US" altLang="ko-KR" dirty="0" err="1"/>
              <a:t>branchName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Ex: </a:t>
            </a:r>
            <a:r>
              <a:rPr lang="en-US" altLang="ko-KR" dirty="0" err="1"/>
              <a:t>git</a:t>
            </a:r>
            <a:r>
              <a:rPr lang="en-US" altLang="ko-KR" dirty="0"/>
              <a:t> checkout testing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어떤 일이 일어날까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840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97" y="4009293"/>
            <a:ext cx="7810500" cy="685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32185" y="2674650"/>
            <a:ext cx="333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/>
              <a:t>이동 전</a:t>
            </a:r>
          </a:p>
        </p:txBody>
      </p:sp>
    </p:spTree>
    <p:extLst>
      <p:ext uri="{BB962C8B-B14F-4D97-AF65-F5344CB8AC3E}">
        <p14:creationId xmlns:p14="http://schemas.microsoft.com/office/powerpoint/2010/main" val="2939125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182" y="3217986"/>
            <a:ext cx="78105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3982" y="1941636"/>
            <a:ext cx="1790700" cy="1276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982" y="3903786"/>
            <a:ext cx="1781175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3507" y="5180136"/>
            <a:ext cx="1790700" cy="1276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5755" y="5011615"/>
            <a:ext cx="6567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문제가 없다면 </a:t>
            </a:r>
            <a:r>
              <a:rPr lang="en-US" altLang="ko-KR" dirty="0"/>
              <a:t>HEAD </a:t>
            </a:r>
            <a:r>
              <a:rPr lang="ko-KR" altLang="en-US" dirty="0"/>
              <a:t>가 </a:t>
            </a:r>
            <a:r>
              <a:rPr lang="en-US" altLang="ko-KR" dirty="0"/>
              <a:t>testing </a:t>
            </a:r>
            <a:r>
              <a:rPr lang="ko-KR" altLang="en-US" dirty="0" err="1"/>
              <a:t>브랜치의</a:t>
            </a:r>
            <a:r>
              <a:rPr lang="ko-KR" altLang="en-US" dirty="0"/>
              <a:t> 마지막 </a:t>
            </a:r>
            <a:r>
              <a:rPr lang="en-US" altLang="ko-KR" dirty="0"/>
              <a:t>commit id</a:t>
            </a:r>
            <a:r>
              <a:rPr lang="ko-KR" altLang="en-US" dirty="0"/>
              <a:t>인 </a:t>
            </a:r>
            <a:r>
              <a:rPr lang="en-US" altLang="ko-KR" dirty="0"/>
              <a:t>f30ab </a:t>
            </a:r>
            <a:r>
              <a:rPr lang="ko-KR" altLang="en-US" dirty="0"/>
              <a:t>를 포인팅 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2185" y="2674650"/>
            <a:ext cx="3332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이동 후</a:t>
            </a:r>
          </a:p>
        </p:txBody>
      </p:sp>
    </p:spTree>
    <p:extLst>
      <p:ext uri="{BB962C8B-B14F-4D97-AF65-F5344CB8AC3E}">
        <p14:creationId xmlns:p14="http://schemas.microsoft.com/office/powerpoint/2010/main" val="374242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052" y="3246561"/>
            <a:ext cx="1800225" cy="1343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57400" y="4695094"/>
            <a:ext cx="8247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HEAD </a:t>
            </a:r>
            <a:r>
              <a:rPr lang="ko-KR" altLang="en-US" sz="4000" dirty="0"/>
              <a:t>가 이동된다는 것의 의미는</a:t>
            </a:r>
            <a:r>
              <a:rPr lang="en-US" altLang="ko-KR" sz="4000" dirty="0"/>
              <a:t>?</a:t>
            </a:r>
          </a:p>
          <a:p>
            <a:endParaRPr lang="en-US" altLang="ko-KR" sz="4000" dirty="0"/>
          </a:p>
          <a:p>
            <a:r>
              <a:rPr lang="ko-KR" altLang="en-US" sz="4000" dirty="0"/>
              <a:t>어떤 문제가 발생할 수 있을까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  <p:sp>
        <p:nvSpPr>
          <p:cNvPr id="5" name="직사각형 4"/>
          <p:cNvSpPr/>
          <p:nvPr/>
        </p:nvSpPr>
        <p:spPr>
          <a:xfrm>
            <a:off x="3654511" y="2006959"/>
            <a:ext cx="45833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400" dirty="0">
                <a:solidFill>
                  <a:srgbClr val="FF0000"/>
                </a:solidFill>
              </a:rPr>
              <a:t>생각해</a:t>
            </a:r>
            <a:r>
              <a:rPr lang="en-US" altLang="ko-KR" sz="5400" dirty="0">
                <a:solidFill>
                  <a:srgbClr val="FF0000"/>
                </a:solidFill>
              </a:rPr>
              <a:t> </a:t>
            </a:r>
            <a:r>
              <a:rPr lang="ko-KR" altLang="en-US" sz="5400" dirty="0">
                <a:solidFill>
                  <a:srgbClr val="FF0000"/>
                </a:solidFill>
              </a:rPr>
              <a:t>봅시다</a:t>
            </a:r>
          </a:p>
        </p:txBody>
      </p:sp>
    </p:spTree>
    <p:extLst>
      <p:ext uri="{BB962C8B-B14F-4D97-AF65-F5344CB8AC3E}">
        <p14:creationId xmlns:p14="http://schemas.microsoft.com/office/powerpoint/2010/main" val="1298604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997" y="4009293"/>
            <a:ext cx="7810500" cy="6858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146" y="2047143"/>
            <a:ext cx="800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Git</a:t>
            </a:r>
            <a:r>
              <a:rPr lang="ko-KR" altLang="en-US" sz="2800" dirty="0"/>
              <a:t>은 이동 명령 입력 순간 아래와 같은 사항을 체크함</a:t>
            </a:r>
            <a:endParaRPr lang="en-US" altLang="ko-KR" sz="2800" dirty="0"/>
          </a:p>
          <a:p>
            <a:pPr marL="285750" indent="-285750">
              <a:buFontTx/>
              <a:buChar char="-"/>
            </a:pPr>
            <a:r>
              <a:rPr lang="en-US" altLang="ko-KR" sz="2800" dirty="0"/>
              <a:t>Staging area </a:t>
            </a:r>
            <a:r>
              <a:rPr lang="ko-KR" altLang="en-US" sz="2800" dirty="0"/>
              <a:t>가 비어 있는가</a:t>
            </a:r>
            <a:r>
              <a:rPr lang="en-US" altLang="ko-KR" sz="2800" dirty="0"/>
              <a:t>?</a:t>
            </a:r>
          </a:p>
          <a:p>
            <a:pPr marL="285750" indent="-285750">
              <a:buFontTx/>
              <a:buChar char="-"/>
            </a:pPr>
            <a:r>
              <a:rPr lang="en-US" altLang="ko-KR" sz="2800" dirty="0"/>
              <a:t>Working directory </a:t>
            </a:r>
            <a:r>
              <a:rPr lang="ko-KR" altLang="en-US" sz="2800" dirty="0"/>
              <a:t>내용에 변화가 있는가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3443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문제 상황 발생시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반응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Staging area </a:t>
            </a:r>
            <a:r>
              <a:rPr lang="ko-KR" altLang="en-US" dirty="0"/>
              <a:t>가 비어 있지 않을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Working directory </a:t>
            </a:r>
            <a:r>
              <a:rPr lang="ko-KR" altLang="en-US" dirty="0"/>
              <a:t>내용에 변화가 있을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8844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dirty="0"/>
              <a:t>Staging area </a:t>
            </a:r>
            <a:r>
              <a:rPr lang="ko-KR" altLang="en-US" dirty="0"/>
              <a:t>가 비어 있지 않을 경우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5" y="2718176"/>
            <a:ext cx="6342353" cy="2626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5987" y="5720278"/>
            <a:ext cx="7773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Staging area</a:t>
            </a:r>
            <a:r>
              <a:rPr lang="ko-KR" altLang="en-US" sz="2400" dirty="0"/>
              <a:t>엔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정보가 존재 하지 않음</a:t>
            </a:r>
            <a:endParaRPr lang="en-US" altLang="ko-KR" sz="2400" dirty="0"/>
          </a:p>
          <a:p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문제가 있다면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이동을 막아야 함</a:t>
            </a:r>
          </a:p>
        </p:txBody>
      </p:sp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405" y="2790240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47592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ko-KR" dirty="0"/>
              <a:t>Working directory </a:t>
            </a:r>
            <a:r>
              <a:rPr lang="ko-KR" altLang="en-US" dirty="0"/>
              <a:t>내용에 변화가 있을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marL="228600" lvl="1">
              <a:spcBef>
                <a:spcPts val="1000"/>
              </a:spcBef>
            </a:pPr>
            <a:endParaRPr lang="en-US" altLang="ko-KR" dirty="0"/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HEAD </a:t>
            </a:r>
            <a:r>
              <a:rPr lang="ko-KR" altLang="en-US" dirty="0"/>
              <a:t>정보를</a:t>
            </a:r>
            <a:r>
              <a:rPr lang="en-US" altLang="ko-KR" dirty="0"/>
              <a:t> </a:t>
            </a:r>
            <a:r>
              <a:rPr lang="ko-KR" altLang="en-US"/>
              <a:t>기반으로 판단함</a:t>
            </a:r>
            <a:endParaRPr lang="en-US" altLang="ko-KR" dirty="0"/>
          </a:p>
          <a:p>
            <a:pPr marL="685800" lvl="2">
              <a:spcBef>
                <a:spcPts val="1000"/>
              </a:spcBef>
            </a:pPr>
            <a:endParaRPr lang="en-US" altLang="ko-KR" dirty="0"/>
          </a:p>
          <a:p>
            <a:pPr marL="685800" lvl="2">
              <a:spcBef>
                <a:spcPts val="1000"/>
              </a:spcBef>
            </a:pPr>
            <a:r>
              <a:rPr lang="en-US" altLang="ko-KR" dirty="0"/>
              <a:t>HEAD </a:t>
            </a:r>
            <a:r>
              <a:rPr lang="ko-KR" altLang="en-US" dirty="0"/>
              <a:t>정보와 옮겨 가고자 하는 </a:t>
            </a:r>
            <a:r>
              <a:rPr lang="ko-KR" altLang="en-US" dirty="0" err="1"/>
              <a:t>브랜치의</a:t>
            </a:r>
            <a:r>
              <a:rPr lang="ko-KR" altLang="en-US" dirty="0"/>
              <a:t> 최종 </a:t>
            </a:r>
            <a:r>
              <a:rPr lang="en-US" altLang="ko-KR" dirty="0"/>
              <a:t>commit id </a:t>
            </a:r>
            <a:r>
              <a:rPr lang="ko-KR" altLang="en-US" dirty="0"/>
              <a:t>기준으로 이동 가능 여부 판단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84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AF910-2CA1-FC89-64C4-DC0129ED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9A7AB-865E-C2F8-7268-8A63762C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 err="1"/>
              <a:t>브랜치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404F4C-9D0F-B5CC-F54E-1E0C934B4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6506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이동하기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시나리오를 토대로 실습</a:t>
            </a:r>
          </a:p>
        </p:txBody>
      </p:sp>
    </p:spTree>
    <p:extLst>
      <p:ext uri="{BB962C8B-B14F-4D97-AF65-F5344CB8AC3E}">
        <p14:creationId xmlns:p14="http://schemas.microsoft.com/office/powerpoint/2010/main" val="3203600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F277548-C517-2641-CB75-7452A40E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8030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merge [</a:t>
            </a:r>
            <a:r>
              <a:rPr lang="en-US" altLang="ko-KR" dirty="0" err="1"/>
              <a:t>branchName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Ex: git merge testing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어떤 일이 일어날까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8548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8293" y="2359180"/>
            <a:ext cx="1790700" cy="1276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293" y="1016155"/>
            <a:ext cx="1800225" cy="1343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49488" y="2359180"/>
            <a:ext cx="6383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HEAD </a:t>
            </a:r>
            <a:r>
              <a:rPr lang="ko-KR" altLang="en-US" dirty="0"/>
              <a:t>는 </a:t>
            </a:r>
            <a:r>
              <a:rPr lang="en-US" altLang="ko-KR" dirty="0"/>
              <a:t>master </a:t>
            </a:r>
            <a:r>
              <a:rPr lang="ko-KR" altLang="en-US" dirty="0" err="1"/>
              <a:t>브랜치의</a:t>
            </a:r>
            <a:r>
              <a:rPr lang="ko-KR" altLang="en-US" dirty="0"/>
              <a:t> </a:t>
            </a:r>
            <a:r>
              <a:rPr lang="en-US" altLang="ko-KR" dirty="0"/>
              <a:t>C2 </a:t>
            </a:r>
            <a:r>
              <a:rPr lang="ko-KR" altLang="en-US" dirty="0"/>
              <a:t>를 포인팅 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ED8514-218B-497A-AF33-DAE6039AD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837" y="3635530"/>
            <a:ext cx="763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190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797" y="2732943"/>
            <a:ext cx="1790700" cy="1276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7797" y="1389918"/>
            <a:ext cx="1800225" cy="1343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7797" y="4695093"/>
            <a:ext cx="1781175" cy="127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6151" y="2462922"/>
            <a:ext cx="5932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생성 직후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HEAD </a:t>
            </a:r>
            <a:r>
              <a:rPr lang="ko-KR" altLang="en-US" sz="2400" dirty="0"/>
              <a:t>는 여전히 </a:t>
            </a:r>
            <a:r>
              <a:rPr lang="en-US" altLang="ko-KR" sz="2400" dirty="0"/>
              <a:t>master </a:t>
            </a:r>
            <a:r>
              <a:rPr lang="ko-KR" altLang="en-US" sz="2400" dirty="0" err="1"/>
              <a:t>브랜치의</a:t>
            </a:r>
            <a:r>
              <a:rPr lang="ko-KR" altLang="en-US" sz="2400" dirty="0"/>
              <a:t> </a:t>
            </a:r>
            <a:r>
              <a:rPr lang="en-US" altLang="ko-KR" sz="2400" dirty="0"/>
              <a:t>C2</a:t>
            </a:r>
            <a:endParaRPr lang="ko-KR" altLang="en-US" sz="2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5C8B38-6A67-4148-B892-070D01770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6548" y="3990243"/>
            <a:ext cx="7639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44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6359A-85EC-4D21-AEE4-AC22B83F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E465AB6-301E-4043-9028-769D7982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6336" y="1824747"/>
            <a:ext cx="1790700" cy="12763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A16C60-A136-423C-BE3E-833A492C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36" y="3786897"/>
            <a:ext cx="1781175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4A90A9-9771-444C-91DE-EA0A8691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87" y="3082047"/>
            <a:ext cx="7639050" cy="72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0C0A2-1118-4404-86FB-6D43935C64D9}"/>
              </a:ext>
            </a:extLst>
          </p:cNvPr>
          <p:cNvSpPr txBox="1"/>
          <p:nvPr/>
        </p:nvSpPr>
        <p:spPr>
          <a:xfrm>
            <a:off x="1951383" y="2222565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브랜치로</a:t>
            </a:r>
            <a:r>
              <a:rPr lang="en-US" altLang="ko-KR" sz="2400" dirty="0"/>
              <a:t> </a:t>
            </a:r>
            <a:r>
              <a:rPr lang="ko-KR" altLang="en-US" sz="2400" dirty="0"/>
              <a:t>이동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44D7C7-C09A-4C90-94A7-063DF3086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6336" y="5063247"/>
            <a:ext cx="17907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57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494E-77E3-4C43-87D5-60B34B41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C88E59-ED33-45A0-B03C-AF0A1E20B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92" y="3054863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168E4E-B6D6-40CE-B170-DF8B5CEB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83" y="1778513"/>
            <a:ext cx="1790700" cy="12763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338ED9-D723-43F5-9E54-5292A22D0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700" y="3638893"/>
            <a:ext cx="1781175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04EADB-F0D0-4B13-B77C-612C70F20A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700" y="4915243"/>
            <a:ext cx="1790700" cy="127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E2CBAE-2F84-44B8-86B5-F7ADDDF766BD}"/>
              </a:ext>
            </a:extLst>
          </p:cNvPr>
          <p:cNvSpPr txBox="1"/>
          <p:nvPr/>
        </p:nvSpPr>
        <p:spPr>
          <a:xfrm>
            <a:off x="1664092" y="4188205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Testing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작업 후 </a:t>
            </a:r>
            <a:r>
              <a:rPr lang="en-US" altLang="ko-KR" sz="2400" dirty="0"/>
              <a:t>Commit (C3)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8404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95FCB-997A-427D-AC65-7682BC8E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26BBFB-1FAA-4DFD-8DA6-CA69764B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92" y="3054863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AAFE33D-DB1A-48D3-BB68-975766FA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78513"/>
            <a:ext cx="179070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9F58FD-B274-4192-86A9-AF700EEEF0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700" y="3638893"/>
            <a:ext cx="1781175" cy="1276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E804D6-14FE-49A6-973B-2D9BBEC87D46}"/>
              </a:ext>
            </a:extLst>
          </p:cNvPr>
          <p:cNvSpPr txBox="1"/>
          <p:nvPr/>
        </p:nvSpPr>
        <p:spPr>
          <a:xfrm>
            <a:off x="1664092" y="4188205"/>
            <a:ext cx="5932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master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이동 후 </a:t>
            </a:r>
            <a:endParaRPr lang="en-US" altLang="ko-KR" sz="2400" dirty="0"/>
          </a:p>
          <a:p>
            <a:r>
              <a:rPr lang="en-US" altLang="ko-KR" sz="2400" dirty="0"/>
              <a:t>git merge testing </a:t>
            </a:r>
            <a:r>
              <a:rPr lang="ko-KR" altLang="en-US" sz="2400" dirty="0"/>
              <a:t>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1EDEC-35B5-43B4-BE0D-6B5DBD61F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5488"/>
            <a:ext cx="18002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00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392BB-3903-418F-8CFE-E07EB155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A9C48F-1F79-4721-B834-2E53DA11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00" y="3996972"/>
            <a:ext cx="8495599" cy="5840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8D144E2-9324-4953-B0BA-D27D81550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7808" y="2720622"/>
            <a:ext cx="1790700" cy="1276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4275A1-C20F-4AA4-B941-678A9443C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808" y="4581002"/>
            <a:ext cx="1781175" cy="1276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A532D-FC21-4FC1-B49C-E4E6D6ABA348}"/>
              </a:ext>
            </a:extLst>
          </p:cNvPr>
          <p:cNvSpPr txBox="1"/>
          <p:nvPr/>
        </p:nvSpPr>
        <p:spPr>
          <a:xfrm>
            <a:off x="2134527" y="2861028"/>
            <a:ext cx="5932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Merge</a:t>
            </a:r>
            <a:r>
              <a:rPr lang="ko-KR" altLang="en-US" sz="2400" dirty="0"/>
              <a:t> 시 </a:t>
            </a:r>
            <a:r>
              <a:rPr lang="en-US" altLang="ko-KR" sz="2400" dirty="0"/>
              <a:t>master</a:t>
            </a:r>
            <a:r>
              <a:rPr lang="ko-KR" altLang="en-US" sz="2400" dirty="0"/>
              <a:t>의 </a:t>
            </a:r>
            <a:r>
              <a:rPr lang="en-US" altLang="ko-KR" sz="2400" dirty="0"/>
              <a:t>HEAD </a:t>
            </a:r>
            <a:r>
              <a:rPr lang="ko-KR" altLang="en-US" sz="2400" dirty="0"/>
              <a:t>가 이동만 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14C1CC-3D3C-4BB3-90E0-4FA514120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808" y="1377597"/>
            <a:ext cx="1800225" cy="1343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239563-9D1E-4F25-89B6-C03F9B7E67B6}"/>
              </a:ext>
            </a:extLst>
          </p:cNvPr>
          <p:cNvSpPr txBox="1"/>
          <p:nvPr/>
        </p:nvSpPr>
        <p:spPr>
          <a:xfrm>
            <a:off x="2650836" y="5272577"/>
            <a:ext cx="5708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Fast forward merge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674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3895A9-DC7C-4FC0-BA9C-A77AD930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실습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5990E-7A38-475E-BE0D-4302D05E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1</a:t>
            </a:r>
          </a:p>
          <a:p>
            <a:pPr lvl="1"/>
            <a:r>
              <a:rPr lang="ko-KR" altLang="en-US" dirty="0"/>
              <a:t>발표자료의</a:t>
            </a:r>
            <a:r>
              <a:rPr lang="en-US" altLang="ko-KR" dirty="0"/>
              <a:t> </a:t>
            </a:r>
            <a:r>
              <a:rPr lang="ko-KR" altLang="en-US" dirty="0"/>
              <a:t>시나리오를 토대로 진행</a:t>
            </a:r>
          </a:p>
        </p:txBody>
      </p:sp>
    </p:spTree>
    <p:extLst>
      <p:ext uri="{BB962C8B-B14F-4D97-AF65-F5344CB8AC3E}">
        <p14:creationId xmlns:p14="http://schemas.microsoft.com/office/powerpoint/2010/main" val="144127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en-US" altLang="ko-KR" dirty="0"/>
              <a:t>VCS</a:t>
            </a:r>
            <a:r>
              <a:rPr lang="ko-KR" altLang="en-US" dirty="0"/>
              <a:t>는 </a:t>
            </a:r>
            <a:r>
              <a:rPr lang="ko-KR" altLang="en-US" dirty="0" err="1"/>
              <a:t>브랜치를</a:t>
            </a:r>
            <a:r>
              <a:rPr lang="ko-KR" altLang="en-US" dirty="0"/>
              <a:t> 지원함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원래 코드를 유지하면서 독립적으로 개발 진행 시 필요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원래 코드에 영향을 주지 않으면서 독자 개발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의 최고 장점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매우 가벼운 </a:t>
            </a:r>
            <a:r>
              <a:rPr lang="ko-KR" altLang="en-US" dirty="0" err="1">
                <a:solidFill>
                  <a:srgbClr val="FF0000"/>
                </a:solidFill>
              </a:rPr>
              <a:t>브랜치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5722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4C43-74E5-48AC-A382-A0D5640B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22548B-69BF-47CB-B8D0-B911701B6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069480"/>
            <a:ext cx="12049125" cy="1857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B4CD8F-29CC-4CA7-8729-6AF84B96B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79" y="1802655"/>
            <a:ext cx="1752600" cy="1266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FAE0589-2A2D-4E94-BCC2-4D1796058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70" y="4881271"/>
            <a:ext cx="1733550" cy="1238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DF1AB4-01EF-40A0-A074-DC68AABDD2EC}"/>
              </a:ext>
            </a:extLst>
          </p:cNvPr>
          <p:cNvSpPr txBox="1"/>
          <p:nvPr/>
        </p:nvSpPr>
        <p:spPr>
          <a:xfrm>
            <a:off x="214603" y="5579706"/>
            <a:ext cx="8397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두 </a:t>
            </a:r>
            <a:r>
              <a:rPr lang="ko-KR" altLang="en-US" sz="2400" dirty="0" err="1"/>
              <a:t>브랜치가</a:t>
            </a:r>
            <a:r>
              <a:rPr lang="ko-KR" altLang="en-US" sz="2400" dirty="0"/>
              <a:t> 다른 </a:t>
            </a:r>
            <a:r>
              <a:rPr lang="en-US" altLang="ko-KR" sz="2400" dirty="0"/>
              <a:t>commit id </a:t>
            </a:r>
            <a:r>
              <a:rPr lang="ko-KR" altLang="en-US" sz="2400" dirty="0"/>
              <a:t>를 기준으로 구성되어 있음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80A4E93-017A-464F-88D6-E3C8BF5B53A9}"/>
              </a:ext>
            </a:extLst>
          </p:cNvPr>
          <p:cNvSpPr/>
          <p:nvPr/>
        </p:nvSpPr>
        <p:spPr>
          <a:xfrm>
            <a:off x="7735078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05ED105-032E-4242-A5F0-2C29BBA4C375}"/>
              </a:ext>
            </a:extLst>
          </p:cNvPr>
          <p:cNvSpPr/>
          <p:nvPr/>
        </p:nvSpPr>
        <p:spPr>
          <a:xfrm>
            <a:off x="10298761" y="425099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638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141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E08CD-30EB-4F84-B2F9-99FCC3E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2F04D-F69A-4AE7-860C-5A3F620A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208" y="1894192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407092-2380-4F40-918C-8D406461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713" y="1875141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453014-A167-41CC-AB43-412BB21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168" y="1894192"/>
            <a:ext cx="1628775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1CCEC-CAB2-4409-BAE0-8E9E9A6B5900}"/>
              </a:ext>
            </a:extLst>
          </p:cNvPr>
          <p:cNvSpPr txBox="1"/>
          <p:nvPr/>
        </p:nvSpPr>
        <p:spPr>
          <a:xfrm>
            <a:off x="3022791" y="5784989"/>
            <a:ext cx="641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Three way merge </a:t>
            </a:r>
            <a:r>
              <a:rPr lang="ko-KR" altLang="en-US" sz="4000" dirty="0"/>
              <a:t>수행됨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94094B-7DFF-47BA-BD00-CAB90DDA26C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954933" y="2156130"/>
            <a:ext cx="2164780" cy="476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70D5956-0960-4575-99A3-7FCC5B77E9F2}"/>
              </a:ext>
            </a:extLst>
          </p:cNvPr>
          <p:cNvCxnSpPr>
            <a:stCxn id="3" idx="2"/>
            <a:endCxn id="5" idx="2"/>
          </p:cNvCxnSpPr>
          <p:nvPr/>
        </p:nvCxnSpPr>
        <p:spPr>
          <a:xfrm rot="16200000" flipH="1">
            <a:off x="5919276" y="-1160639"/>
            <a:ext cx="28575" cy="7185985"/>
          </a:xfrm>
          <a:prstGeom prst="bentConnector3">
            <a:avLst>
              <a:gd name="adj1" fmla="val 4487881"/>
            </a:avLst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F9CE440-BEFE-4C81-AEBE-08C2380C7E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796113" y="2160891"/>
            <a:ext cx="1916055" cy="952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691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C8EA-7A76-4EDE-A091-9D535225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A0D36B-83C2-4BEC-8363-F6AA798A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3069480"/>
            <a:ext cx="12049125" cy="1857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4E6C23-795E-45AE-9F37-3133516C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279" y="1802655"/>
            <a:ext cx="1752600" cy="1266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77CCC0-85A5-45AB-87C3-B93D2D2F6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70" y="4881271"/>
            <a:ext cx="1733550" cy="1238250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39F775-C880-4A24-B828-95A8DFA307A8}"/>
              </a:ext>
            </a:extLst>
          </p:cNvPr>
          <p:cNvSpPr/>
          <p:nvPr/>
        </p:nvSpPr>
        <p:spPr>
          <a:xfrm>
            <a:off x="7735078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1238F3-DA6F-4715-8768-692A06B48BBC}"/>
              </a:ext>
            </a:extLst>
          </p:cNvPr>
          <p:cNvSpPr/>
          <p:nvPr/>
        </p:nvSpPr>
        <p:spPr>
          <a:xfrm>
            <a:off x="10298761" y="425099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0119D83-59D5-4735-BFCE-516D2A3F5FBC}"/>
              </a:ext>
            </a:extLst>
          </p:cNvPr>
          <p:cNvSpPr/>
          <p:nvPr/>
        </p:nvSpPr>
        <p:spPr>
          <a:xfrm>
            <a:off x="5171395" y="3069480"/>
            <a:ext cx="1821801" cy="652851"/>
          </a:xfrm>
          <a:prstGeom prst="round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E080D6-C243-4C30-BEED-3BC536D32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636" y="2475322"/>
            <a:ext cx="1228725" cy="523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7FF155-9B03-49BF-B3FA-C26441824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7778" y="2609947"/>
            <a:ext cx="1676400" cy="5715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AD3CF0-862A-4A3D-8269-5396D0560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5273" y="3822830"/>
            <a:ext cx="16287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9510BF-E8CC-4F05-B066-CA77099CFA50}"/>
              </a:ext>
            </a:extLst>
          </p:cNvPr>
          <p:cNvSpPr txBox="1"/>
          <p:nvPr/>
        </p:nvSpPr>
        <p:spPr>
          <a:xfrm>
            <a:off x="611767" y="5474650"/>
            <a:ext cx="839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자동 </a:t>
            </a:r>
            <a:r>
              <a:rPr lang="en-US" altLang="ko-KR" sz="2400" dirty="0"/>
              <a:t>Merge </a:t>
            </a:r>
            <a:r>
              <a:rPr lang="ko-KR" altLang="en-US" sz="2400" dirty="0"/>
              <a:t>를 위해선 두 </a:t>
            </a:r>
            <a:r>
              <a:rPr lang="en-US" altLang="ko-KR" sz="2400" dirty="0"/>
              <a:t>commit id</a:t>
            </a:r>
            <a:r>
              <a:rPr lang="ko-KR" altLang="en-US" sz="2400" dirty="0"/>
              <a:t> 를 합치는 기준 </a:t>
            </a:r>
            <a:r>
              <a:rPr lang="en-US" altLang="ko-KR" sz="2400" dirty="0"/>
              <a:t>commit id </a:t>
            </a:r>
            <a:r>
              <a:rPr lang="ko-KR" altLang="en-US" sz="2400" dirty="0"/>
              <a:t>가 필요함</a:t>
            </a:r>
          </a:p>
        </p:txBody>
      </p:sp>
    </p:spTree>
    <p:extLst>
      <p:ext uri="{BB962C8B-B14F-4D97-AF65-F5344CB8AC3E}">
        <p14:creationId xmlns:p14="http://schemas.microsoft.com/office/powerpoint/2010/main" val="350430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0B3FC-80DA-413C-8955-6BAE774F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151943-0242-4574-8BA6-91962E2C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81" y="3020189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BD63111-E0C6-404C-8F45-A0D40F5C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901" y="2972564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5B9CDB-CE4F-4E21-9143-AAD17EAE0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997" y="2991614"/>
            <a:ext cx="1628775" cy="552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70686-DA3E-4054-96EB-3D2CD11DE7E1}"/>
              </a:ext>
            </a:extLst>
          </p:cNvPr>
          <p:cNvSpPr txBox="1"/>
          <p:nvPr/>
        </p:nvSpPr>
        <p:spPr>
          <a:xfrm>
            <a:off x="10159999" y="305377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DB690D-B170-4C88-9666-7D8ABB5AA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68" y="3899189"/>
            <a:ext cx="1809750" cy="714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1B5139A-E90D-413F-AB30-F1FD16828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463" y="3915641"/>
            <a:ext cx="1819275" cy="704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B582AB-3A02-4F81-ADFB-34EF3E55A2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256" y="3927764"/>
            <a:ext cx="1800225" cy="685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8127E4-6A08-40A4-8716-AEA3683BABED}"/>
              </a:ext>
            </a:extLst>
          </p:cNvPr>
          <p:cNvSpPr txBox="1"/>
          <p:nvPr/>
        </p:nvSpPr>
        <p:spPr>
          <a:xfrm>
            <a:off x="9420225" y="3899189"/>
            <a:ext cx="226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Three way merge</a:t>
            </a:r>
          </a:p>
          <a:p>
            <a:r>
              <a:rPr lang="en-US" altLang="ko-KR" dirty="0"/>
              <a:t>C1, C4, C5)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678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E08CD-30EB-4F84-B2F9-99FCC3E3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브랜치</a:t>
            </a:r>
            <a:r>
              <a:rPr lang="ko-KR" altLang="en-US" dirty="0"/>
              <a:t> 병합 </a:t>
            </a:r>
            <a:r>
              <a:rPr lang="en-US" altLang="ko-KR" dirty="0"/>
              <a:t>Case 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192F04D-F69A-4AE7-860C-5A3F620A4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09" y="1828698"/>
            <a:ext cx="1228725" cy="5238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9407092-2380-4F40-918C-8D406461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29" y="1781073"/>
            <a:ext cx="1676400" cy="571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453014-A167-41CC-AB43-412BB210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25" y="1800123"/>
            <a:ext cx="1628775" cy="552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9102AD-A9B6-425A-9BA5-0B4D45D3ACC3}"/>
              </a:ext>
            </a:extLst>
          </p:cNvPr>
          <p:cNvSpPr txBox="1"/>
          <p:nvPr/>
        </p:nvSpPr>
        <p:spPr>
          <a:xfrm>
            <a:off x="123989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//c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44DC0-56BC-446C-B37E-2E2A22CEE780}"/>
              </a:ext>
            </a:extLst>
          </p:cNvPr>
          <p:cNvSpPr txBox="1"/>
          <p:nvPr/>
        </p:nvSpPr>
        <p:spPr>
          <a:xfrm>
            <a:off x="2955505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//1</a:t>
            </a:r>
          </a:p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d.txt //d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A9C51-8874-473A-9504-2FA48E1EFECA}"/>
              </a:ext>
            </a:extLst>
          </p:cNvPr>
          <p:cNvSpPr txBox="1"/>
          <p:nvPr/>
        </p:nvSpPr>
        <p:spPr>
          <a:xfrm>
            <a:off x="6096000" y="2604656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>
                    <a:lumMod val="75000"/>
                  </a:schemeClr>
                </a:solidFill>
              </a:rPr>
              <a:t>a.txt //a</a:t>
            </a:r>
          </a:p>
          <a:p>
            <a:r>
              <a:rPr lang="en-US" altLang="ko-KR" sz="4400" dirty="0"/>
              <a:t>b.txt //b</a:t>
            </a:r>
          </a:p>
          <a:p>
            <a:r>
              <a:rPr lang="en-US" altLang="ko-KR" sz="4400" dirty="0"/>
              <a:t>c.txt //2</a:t>
            </a:r>
          </a:p>
          <a:p>
            <a:r>
              <a:rPr lang="en-US" altLang="ko-KR" sz="4400" dirty="0"/>
              <a:t>d.txt //d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BAF65-F1D3-4B75-B713-D70A07005BFD}"/>
              </a:ext>
            </a:extLst>
          </p:cNvPr>
          <p:cNvSpPr txBox="1"/>
          <p:nvPr/>
        </p:nvSpPr>
        <p:spPr>
          <a:xfrm>
            <a:off x="10039927" y="186228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Result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3D60D-BE03-4A6A-8A52-08C66CEF79BE}"/>
              </a:ext>
            </a:extLst>
          </p:cNvPr>
          <p:cNvSpPr txBox="1"/>
          <p:nvPr/>
        </p:nvSpPr>
        <p:spPr>
          <a:xfrm>
            <a:off x="9291782" y="2604655"/>
            <a:ext cx="302029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  <a:p>
            <a:r>
              <a:rPr lang="en-US" altLang="ko-KR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6891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commit </a:t>
            </a:r>
            <a:r>
              <a:rPr lang="ko-KR" altLang="en-US" dirty="0"/>
              <a:t>이후 아래와 같은 데이터를 저장함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81" y="2409444"/>
            <a:ext cx="7539038" cy="41135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041900"/>
            <a:ext cx="246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커밋</a:t>
            </a:r>
            <a:r>
              <a:rPr lang="ko-KR" altLang="en-US" dirty="0"/>
              <a:t> 정보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루트 트리 포인터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58381" y="5041900"/>
            <a:ext cx="24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Blob </a:t>
            </a:r>
            <a:r>
              <a:rPr lang="ko-KR" altLang="en-US" dirty="0"/>
              <a:t>포인터</a:t>
            </a:r>
            <a:r>
              <a:rPr lang="en-US" altLang="ko-KR" dirty="0"/>
              <a:t>(tree)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737600" y="3752334"/>
            <a:ext cx="345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Blob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이 저장하는 파일 형식을 칭하는 용어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838200" y="2409444"/>
            <a:ext cx="7721600" cy="4113593"/>
          </a:xfrm>
          <a:prstGeom prst="roundRect">
            <a:avLst>
              <a:gd name="adj" fmla="val 463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184400" y="2895600"/>
            <a:ext cx="231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ID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2057400" y="3200400"/>
            <a:ext cx="6477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84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 </a:t>
            </a:r>
            <a:r>
              <a:rPr lang="ko-KR" altLang="en-US" dirty="0"/>
              <a:t>이 될 때마다 새로운 </a:t>
            </a:r>
            <a:r>
              <a:rPr lang="ko-KR" altLang="en-US" dirty="0" err="1"/>
              <a:t>커밋</a:t>
            </a:r>
            <a:r>
              <a:rPr lang="ko-KR" altLang="en-US" dirty="0"/>
              <a:t> 아이디가 생성되고 이전 </a:t>
            </a:r>
            <a:r>
              <a:rPr lang="ko-KR" altLang="en-US" dirty="0" err="1"/>
              <a:t>커밋의</a:t>
            </a:r>
            <a:r>
              <a:rPr lang="ko-KR" altLang="en-US" dirty="0"/>
              <a:t> </a:t>
            </a:r>
            <a:r>
              <a:rPr lang="en-US" altLang="ko-KR" dirty="0"/>
              <a:t>ID </a:t>
            </a:r>
            <a:r>
              <a:rPr lang="ko-KR" altLang="en-US" dirty="0"/>
              <a:t>를 </a:t>
            </a:r>
            <a:r>
              <a:rPr lang="en-US" altLang="ko-KR" dirty="0"/>
              <a:t>parent</a:t>
            </a:r>
            <a:r>
              <a:rPr lang="ko-KR" altLang="en-US" dirty="0"/>
              <a:t>로 저장함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8" y="2908299"/>
            <a:ext cx="11713268" cy="374332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5384800" y="3759201"/>
            <a:ext cx="80010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2235200" y="3111500"/>
            <a:ext cx="3149600" cy="812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타원 7"/>
          <p:cNvSpPr/>
          <p:nvPr/>
        </p:nvSpPr>
        <p:spPr>
          <a:xfrm>
            <a:off x="9676898" y="3733802"/>
            <a:ext cx="800100" cy="279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8" idx="2"/>
          </p:cNvCxnSpPr>
          <p:nvPr/>
        </p:nvCxnSpPr>
        <p:spPr>
          <a:xfrm flipH="1" flipV="1">
            <a:off x="6541002" y="3124201"/>
            <a:ext cx="3135896" cy="749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2781299" y="4697413"/>
            <a:ext cx="708723" cy="534987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>
            <a:off x="2235200" y="3721101"/>
            <a:ext cx="723852" cy="126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7069335" y="4849018"/>
            <a:ext cx="708723" cy="534987"/>
          </a:xfrm>
          <a:prstGeom prst="rect">
            <a:avLst/>
          </a:prstGeom>
        </p:spPr>
      </p:pic>
      <p:cxnSp>
        <p:nvCxnSpPr>
          <p:cNvPr id="17" name="직선 화살표 연결선 16"/>
          <p:cNvCxnSpPr/>
          <p:nvPr/>
        </p:nvCxnSpPr>
        <p:spPr>
          <a:xfrm>
            <a:off x="6540500" y="3721101"/>
            <a:ext cx="706588" cy="141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rcRect l="33261" t="1" b="7671"/>
          <a:stretch/>
        </p:blipFill>
        <p:spPr>
          <a:xfrm>
            <a:off x="11361733" y="4849018"/>
            <a:ext cx="708723" cy="534987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>
            <a:off x="10832898" y="3721101"/>
            <a:ext cx="706588" cy="1417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72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같이 간략하게 표현이 가능함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0" y="2882900"/>
            <a:ext cx="10761919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53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3300" y="2624604"/>
            <a:ext cx="1079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가지</a:t>
            </a:r>
            <a:r>
              <a:rPr lang="en-US" altLang="ko-KR" sz="3600" dirty="0"/>
              <a:t>(Branch) </a:t>
            </a:r>
            <a:r>
              <a:rPr lang="ko-KR" altLang="en-US" sz="3600" dirty="0"/>
              <a:t>자체의 의미를 기준으로 생각해 보자</a:t>
            </a:r>
          </a:p>
        </p:txBody>
      </p:sp>
    </p:spTree>
    <p:extLst>
      <p:ext uri="{BB962C8B-B14F-4D97-AF65-F5344CB8AC3E}">
        <p14:creationId xmlns:p14="http://schemas.microsoft.com/office/powerpoint/2010/main" val="1802896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 err="1"/>
              <a:t>브랜치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1003300" y="6019800"/>
            <a:ext cx="10350500" cy="6731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땅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5829300" y="4724400"/>
            <a:ext cx="571500" cy="1447800"/>
            <a:chOff x="5829300" y="4724400"/>
            <a:chExt cx="571500" cy="1447800"/>
          </a:xfrm>
        </p:grpSpPr>
        <p:sp>
          <p:nvSpPr>
            <p:cNvPr id="4" name="직사각형 3"/>
            <p:cNvSpPr/>
            <p:nvPr/>
          </p:nvSpPr>
          <p:spPr>
            <a:xfrm>
              <a:off x="5829300" y="4724400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5491162" y="5216658"/>
              <a:ext cx="1247775" cy="463283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5829300" y="3276599"/>
            <a:ext cx="571500" cy="1447800"/>
            <a:chOff x="5829300" y="3276599"/>
            <a:chExt cx="571500" cy="1447800"/>
          </a:xfrm>
        </p:grpSpPr>
        <p:sp>
          <p:nvSpPr>
            <p:cNvPr id="8" name="직사각형 7"/>
            <p:cNvSpPr/>
            <p:nvPr/>
          </p:nvSpPr>
          <p:spPr>
            <a:xfrm>
              <a:off x="5829300" y="32765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5501403" y="3760205"/>
              <a:ext cx="1244597" cy="48058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5829300" y="1828799"/>
            <a:ext cx="571500" cy="1447800"/>
            <a:chOff x="5829300" y="1828799"/>
            <a:chExt cx="571500" cy="1447800"/>
          </a:xfrm>
        </p:grpSpPr>
        <p:sp>
          <p:nvSpPr>
            <p:cNvPr id="12" name="직사각형 11"/>
            <p:cNvSpPr/>
            <p:nvPr/>
          </p:nvSpPr>
          <p:spPr>
            <a:xfrm>
              <a:off x="5829300" y="1828799"/>
              <a:ext cx="571500" cy="14478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5529368" y="2357675"/>
              <a:ext cx="1174347" cy="4602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53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647</Words>
  <Application>Microsoft Office PowerPoint</Application>
  <PresentationFormat>와이드스크린</PresentationFormat>
  <Paragraphs>175</Paragraphs>
  <Slides>46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Wingdings</vt:lpstr>
      <vt:lpstr>Office 테마</vt:lpstr>
      <vt:lpstr>Git  Version Control System 2</vt:lpstr>
      <vt:lpstr>목차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Git 브랜치</vt:lpstr>
      <vt:lpstr>새 브랜치 생성하기</vt:lpstr>
      <vt:lpstr>새 브랜치 생성하기</vt:lpstr>
      <vt:lpstr>새 브랜치 생성하기</vt:lpstr>
      <vt:lpstr>새 브랜치 생성하기</vt:lpstr>
      <vt:lpstr>새 브랜치 생성하기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이동하기</vt:lpstr>
      <vt:lpstr>브랜치 병합</vt:lpstr>
      <vt:lpstr>브랜치 병합</vt:lpstr>
      <vt:lpstr>브랜치 병합 Case 1</vt:lpstr>
      <vt:lpstr>브랜치 병합 Case 1</vt:lpstr>
      <vt:lpstr>브랜치 병합 Case 1</vt:lpstr>
      <vt:lpstr>브랜치 병합 Case 1</vt:lpstr>
      <vt:lpstr>브랜치 병합 Case 1</vt:lpstr>
      <vt:lpstr>브랜치 병합 Case 1</vt:lpstr>
      <vt:lpstr>Git 실습</vt:lpstr>
      <vt:lpstr>PowerPoint 프레젠테이션</vt:lpstr>
      <vt:lpstr>브랜치 병합 Case 2</vt:lpstr>
      <vt:lpstr>PowerPoint 프레젠테이션</vt:lpstr>
      <vt:lpstr>브랜치 병합 Case 2</vt:lpstr>
      <vt:lpstr>브랜치 병합 Case 2</vt:lpstr>
      <vt:lpstr>브랜치 병합 Case 2</vt:lpstr>
      <vt:lpstr>브랜치 병합 Case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이택희(A0344)</cp:lastModifiedBy>
  <cp:revision>28</cp:revision>
  <dcterms:created xsi:type="dcterms:W3CDTF">2019-10-07T09:08:30Z</dcterms:created>
  <dcterms:modified xsi:type="dcterms:W3CDTF">2025-10-27T13:19:50Z</dcterms:modified>
</cp:coreProperties>
</file>