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2635932" y="-21102"/>
            <a:ext cx="9130937" cy="5143501"/>
          </a:xfrm>
          <a:prstGeom prst="rect"/>
          <a:effectLst/>
        </p:spPr>
      </p:pic>
      <p:sp>
        <p:nvSpPr>
          <p:cNvPr id="1048588" name="Rectangle 21"/>
          <p:cNvSpPr/>
          <p:nvPr/>
        </p:nvSpPr>
        <p:spPr>
          <a:xfrm>
            <a:off x="1854177" y="567413"/>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4" y="3956068"/>
            <a:ext cx="2314271" cy="472440"/>
          </a:xfrm>
          <a:prstGeom prst="rect"/>
          <a:noFill/>
        </p:spPr>
        <p:txBody>
          <a:bodyPr wrap="square">
            <a:spAutoFit/>
          </a:bodyPr>
          <a:p>
            <a:pPr lvl="0" marR="0" rtl="0">
              <a:lnSpc>
                <a:spcPct val="100000"/>
              </a:lnSpc>
              <a:spcBef>
                <a:spcPts val="0"/>
              </a:spcBef>
              <a:spcAft>
                <a:spcPts val="200"/>
              </a:spcAft>
              <a:buClr>
                <a:schemeClr val="bg1"/>
              </a:buClr>
            </a:pPr>
            <a:r>
              <a:rPr b="0" cap="none" dirty="0" sz="1200" i="0" lang="en-US" strike="noStrike" u="none">
                <a:solidFill>
                  <a:schemeClr val="tx1"/>
                </a:solidFill>
                <a:latin typeface="Arial"/>
                <a:ea typeface="Arial"/>
                <a:cs typeface="Arial"/>
                <a:sym typeface="Arial"/>
              </a:rPr>
              <a:t>Student Name : </a:t>
            </a:r>
            <a:r>
              <a:rPr altLang="en-GB" b="0" cap="none" dirty="0" sz="1200" i="0" lang="en-US" strike="noStrike" u="none">
                <a:solidFill>
                  <a:schemeClr val="tx1"/>
                </a:solidFill>
                <a:latin typeface="Arial"/>
                <a:ea typeface="Arial"/>
                <a:cs typeface="Arial"/>
                <a:sym typeface="Arial"/>
              </a:rPr>
              <a:t>S</a:t>
            </a:r>
            <a:r>
              <a:rPr altLang="en-GB" b="0" cap="none" dirty="0" sz="1200" i="0" lang="en-US" strike="noStrike" u="none">
                <a:solidFill>
                  <a:schemeClr val="tx1"/>
                </a:solidFill>
                <a:latin typeface="Arial"/>
                <a:ea typeface="Arial"/>
                <a:cs typeface="Arial"/>
                <a:sym typeface="Arial"/>
              </a:rPr>
              <a:t>.</a:t>
            </a:r>
            <a:r>
              <a:rPr altLang="en-GB" b="0" cap="none" dirty="0" sz="1200" i="0" lang="en-US" strike="noStrike" u="none">
                <a:solidFill>
                  <a:schemeClr val="tx1"/>
                </a:solidFill>
                <a:latin typeface="Arial"/>
                <a:ea typeface="Arial"/>
                <a:cs typeface="Arial"/>
                <a:sym typeface="Arial"/>
              </a:rPr>
              <a:t>D</a:t>
            </a:r>
            <a:r>
              <a:rPr altLang="en-GB" b="0" cap="none" dirty="0" sz="1200" i="0" lang="en-US" strike="noStrike" u="none">
                <a:solidFill>
                  <a:schemeClr val="tx1"/>
                </a:solidFill>
                <a:latin typeface="Arial"/>
                <a:ea typeface="Arial"/>
                <a:cs typeface="Arial"/>
                <a:sym typeface="Arial"/>
              </a:rPr>
              <a:t>o</a:t>
            </a:r>
            <a:r>
              <a:rPr altLang="en-GB" b="0" cap="none" dirty="0" sz="1200" i="0" lang="en-US" strike="noStrike" u="none">
                <a:solidFill>
                  <a:schemeClr val="tx1"/>
                </a:solidFill>
                <a:latin typeface="Arial"/>
                <a:ea typeface="Arial"/>
                <a:cs typeface="Arial"/>
                <a:sym typeface="Arial"/>
              </a:rPr>
              <a:t>n</a:t>
            </a:r>
            <a:r>
              <a:rPr altLang="en-GB" b="0" cap="none" dirty="0" sz="1200" i="0" lang="en-US" strike="noStrike" u="none">
                <a:solidFill>
                  <a:schemeClr val="tx1"/>
                </a:solidFill>
                <a:latin typeface="Arial"/>
                <a:ea typeface="Arial"/>
                <a:cs typeface="Arial"/>
                <a:sym typeface="Arial"/>
              </a:rPr>
              <a:t>i</a:t>
            </a:r>
            <a:r>
              <a:rPr altLang="en-GB" b="0" cap="none" dirty="0" sz="1200" i="0" lang="en-US" strike="noStrike" u="none">
                <a:solidFill>
                  <a:schemeClr val="tx1"/>
                </a:solidFill>
                <a:latin typeface="Arial"/>
                <a:ea typeface="Arial"/>
                <a:cs typeface="Arial"/>
                <a:sym typeface="Arial"/>
              </a:rPr>
              <a:t>c</a:t>
            </a:r>
            <a:r>
              <a:rPr altLang="en-GB" b="0" cap="none" dirty="0" sz="1200" i="0" lang="en-US" strike="noStrike" u="none">
                <a:solidFill>
                  <a:schemeClr val="tx1"/>
                </a:solidFill>
                <a:latin typeface="Arial"/>
                <a:ea typeface="Arial"/>
                <a:cs typeface="Arial"/>
                <a:sym typeface="Arial"/>
              </a:rPr>
              <a:t> </a:t>
            </a:r>
            <a:r>
              <a:rPr altLang="en-GB" b="0" cap="none" dirty="0" sz="1200" i="0" lang="en-US" strike="noStrike" u="none">
                <a:solidFill>
                  <a:schemeClr val="tx1"/>
                </a:solidFill>
                <a:latin typeface="Arial"/>
                <a:ea typeface="Arial"/>
                <a:cs typeface="Arial"/>
                <a:sym typeface="Arial"/>
              </a:rPr>
              <a:t>p</a:t>
            </a:r>
            <a:r>
              <a:rPr altLang="en-GB" b="0" cap="none" dirty="0" sz="1200" i="0" lang="en-US" strike="noStrike" u="none">
                <a:solidFill>
                  <a:schemeClr val="tx1"/>
                </a:solidFill>
                <a:latin typeface="Arial"/>
                <a:ea typeface="Arial"/>
                <a:cs typeface="Arial"/>
                <a:sym typeface="Arial"/>
              </a:rPr>
              <a:t>r</a:t>
            </a:r>
            <a:r>
              <a:rPr altLang="en-GB" b="0" cap="none" dirty="0" sz="1200" i="0" lang="en-US" strike="noStrike" u="none">
                <a:solidFill>
                  <a:schemeClr val="tx1"/>
                </a:solidFill>
                <a:latin typeface="Arial"/>
                <a:ea typeface="Arial"/>
                <a:cs typeface="Arial"/>
                <a:sym typeface="Arial"/>
              </a:rPr>
              <a:t>a</a:t>
            </a:r>
            <a:r>
              <a:rPr altLang="en-GB" b="0" cap="none" dirty="0" sz="1200" i="0" lang="en-US" strike="noStrike" u="none">
                <a:solidFill>
                  <a:schemeClr val="tx1"/>
                </a:solidFill>
                <a:latin typeface="Arial"/>
                <a:ea typeface="Arial"/>
                <a:cs typeface="Arial"/>
                <a:sym typeface="Arial"/>
              </a:rPr>
              <a:t>t</a:t>
            </a:r>
            <a:r>
              <a:rPr altLang="en-GB" b="0" cap="none" dirty="0" sz="1200" i="0" lang="en-US" strike="noStrike" u="none">
                <a:solidFill>
                  <a:schemeClr val="tx1"/>
                </a:solidFill>
                <a:latin typeface="Arial"/>
                <a:ea typeface="Arial"/>
                <a:cs typeface="Arial"/>
                <a:sym typeface="Arial"/>
              </a:rPr>
              <a:t>l</a:t>
            </a:r>
            <a:r>
              <a:rPr altLang="en-GB" b="0" cap="none" dirty="0" sz="1200" i="0" lang="en-US" strike="noStrike" u="none">
                <a:solidFill>
                  <a:schemeClr val="tx1"/>
                </a:solidFill>
                <a:latin typeface="Arial"/>
                <a:ea typeface="Arial"/>
                <a:cs typeface="Arial"/>
                <a:sym typeface="Arial"/>
              </a:rPr>
              <a:t>i</a:t>
            </a:r>
            <a:endParaRPr b="0" cap="none" dirty="0" sz="14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200" i="0" lang="en-US" strike="noStrike" u="none">
                <a:solidFill>
                  <a:schemeClr val="tx1"/>
                </a:solidFill>
                <a:latin typeface="Arial"/>
                <a:ea typeface="Arial"/>
                <a:cs typeface="Arial"/>
                <a:sym typeface="Arial"/>
              </a:rPr>
              <a:t>Student ID : au</a:t>
            </a:r>
            <a:r>
              <a:rPr altLang="en-IN" b="0" cap="none" dirty="0" sz="1200" i="0" lang="en-US" strike="noStrike" u="none">
                <a:solidFill>
                  <a:schemeClr val="tx1"/>
                </a:solidFill>
                <a:latin typeface="Arial"/>
                <a:ea typeface="Arial"/>
                <a:cs typeface="Arial"/>
                <a:sym typeface="Arial"/>
              </a:rPr>
              <a:t>813121</a:t>
            </a:r>
            <a:r>
              <a:rPr altLang="en-IN" b="0" cap="none" dirty="0" sz="1200" i="0" lang="en-IN" strike="noStrike" u="none">
                <a:solidFill>
                  <a:schemeClr val="tx1"/>
                </a:solidFill>
                <a:latin typeface="Arial"/>
                <a:ea typeface="Arial"/>
                <a:cs typeface="Arial"/>
                <a:sym typeface="Arial"/>
              </a:rPr>
              <a:t>1040</a:t>
            </a:r>
            <a:r>
              <a:rPr altLang="en-GB" b="0" cap="none" dirty="0" sz="1200" i="0" lang="en-US" strike="noStrike" u="none">
                <a:solidFill>
                  <a:schemeClr val="tx1"/>
                </a:solidFill>
                <a:latin typeface="Arial"/>
                <a:ea typeface="Arial"/>
                <a:cs typeface="Arial"/>
                <a:sym typeface="Arial"/>
              </a:rPr>
              <a:t>1</a:t>
            </a:r>
            <a:r>
              <a:rPr altLang="en-GB" b="0" cap="none" dirty="0" sz="1200" i="0" lang="en-US" strike="noStrike" u="none">
                <a:solidFill>
                  <a:schemeClr val="tx1"/>
                </a:solidFill>
                <a:latin typeface="Arial"/>
                <a:ea typeface="Arial"/>
                <a:cs typeface="Arial"/>
                <a:sym typeface="Arial"/>
              </a:rPr>
              <a:t>1</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644771" y="3654875"/>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829643" y="3882612"/>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a:solidFill>
                  <a:schemeClr val="tx1"/>
                </a:solidFill>
              </a:rPr>
              <a:t>Pavendar</a:t>
            </a:r>
            <a:r>
              <a:rPr dirty="0" sz="1100" lang="en-US">
                <a:solidFill>
                  <a:schemeClr val="tx1"/>
                </a:solidFill>
              </a:rPr>
              <a:t> </a:t>
            </a:r>
            <a:r>
              <a:rPr dirty="0" sz="1100" lang="en-US" err="1">
                <a:solidFill>
                  <a:schemeClr val="tx1"/>
                </a:solidFill>
              </a:rPr>
              <a:t>Bharathidasan</a:t>
            </a:r>
            <a:r>
              <a:rPr dirty="0" sz="1100" lang="en-US">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Results</a:t>
            </a:r>
            <a:br>
              <a:rPr b="1" dirty="0" sz="1600" lang="en-IN">
                <a:solidFill>
                  <a:srgbClr val="213163"/>
                </a:solidFill>
              </a:rPr>
            </a:br>
            <a:br>
              <a:rPr b="1" dirty="0" sz="1600" lang="en-IN">
                <a:solidFill>
                  <a:srgbClr val="213163"/>
                </a:solidFill>
              </a:rPr>
            </a:br>
            <a:r>
              <a:rPr dirty="0" sz="1600" lang="en-US"/>
              <a:t>This 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a:t>Car 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a:t>General customers as well as the company’s staff will be able to use the system</a:t>
            </a:r>
            <a:br>
              <a:rPr dirty="0" sz="1600" lang="en-US"/>
            </a:br>
            <a:r>
              <a:rPr dirty="0" sz="1600" lang="en-US"/>
              <a:t>effectively. Web-platform means that the system will be available for access 24/7 except when there is a temporary server issue which is expected to be minimal.</a:t>
            </a:r>
            <a:br>
              <a:rPr dirty="0" sz="1600" lang="en-US"/>
            </a:br>
            <a:r>
              <a:rPr dirty="0" sz="1600" lang="en-US"/>
              <a:t>The system </a:t>
            </a:r>
            <a:r>
              <a:rPr dirty="0" sz="1600" lang="en-US" err="1"/>
              <a:t>hasre</a:t>
            </a:r>
            <a:r>
              <a:rPr dirty="0" sz="1600" lang="en-US"/>
              <a:t> </a:t>
            </a:r>
            <a:r>
              <a:rPr dirty="0" sz="1600" lang="en-US" err="1"/>
              <a:t>acheda</a:t>
            </a:r>
            <a:r>
              <a:rPr dirty="0" sz="1600" lang="en-US"/>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a:solidFill>
                  <a:srgbClr val="374151"/>
                </a:solidFill>
                <a:latin typeface="+mj-lt"/>
                <a:cs typeface="Times New Roman" panose="02020603050405020304" pitchFamily="18" charset="0"/>
              </a:rPr>
              <a:t>:</a:t>
            </a:r>
            <a:br>
              <a:rPr b="1" dirty="0" sz="1600" lang="en-US">
                <a:solidFill>
                  <a:srgbClr val="374151"/>
                </a:solidFill>
                <a:latin typeface="+mj-lt"/>
                <a:cs typeface="Times New Roman" panose="02020603050405020304" pitchFamily="18" charset="0"/>
              </a:rPr>
            </a:br>
            <a:br>
              <a:rPr b="1" dirty="0" sz="2000" lang="en-US">
                <a:solidFill>
                  <a:srgbClr val="374151"/>
                </a:solidFill>
                <a:latin typeface="+mj-lt"/>
                <a:cs typeface="Times New Roman" panose="02020603050405020304" pitchFamily="18" charset="0"/>
              </a:rPr>
            </a:br>
            <a:r>
              <a:rPr dirty="0" sz="2000" lang="en-US"/>
              <a:t>This order cars online system project aimed at developing an online car rental system which can be used in small places, and medium cities firstly and then on a large scale. </a:t>
            </a:r>
            <a:br>
              <a:rPr dirty="0" sz="2000" lang="en-US"/>
            </a:br>
            <a:r>
              <a:rPr dirty="0" sz="2000" lang="en-US"/>
              <a:t>▪ It is developed to help car rental to simplify their daily operational and managerial task as well as improve the dining experience of customers. </a:t>
            </a:r>
            <a:br>
              <a:rPr dirty="0" sz="6000" lang="en-US"/>
            </a:br>
            <a:r>
              <a:rPr dirty="0" sz="2000" lang="en-US"/>
              <a:t>▪ And also helps restaurant develop healthy customer relationships by providing good services. The system enables staff to let update and make changes to their cars and beverage list information based on the orders placed and the orders completed</a:t>
            </a:r>
            <a:r>
              <a:rPr dirty="0" sz="1600" lang="en-US"/>
              <a:t>.</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Conclusion</a:t>
            </a:r>
            <a:br>
              <a:rPr b="1" dirty="0" sz="1600" lang="en-IN">
                <a:solidFill>
                  <a:srgbClr val="213163"/>
                </a:solidFill>
              </a:rPr>
            </a:br>
            <a:br>
              <a:rPr b="1" dirty="0" sz="1600" lang="en-IN">
                <a:solidFill>
                  <a:srgbClr val="213163"/>
                </a:solidFill>
              </a:rPr>
            </a:br>
            <a:r>
              <a:rPr dirty="0" sz="1400" lang="en-US"/>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Abstract </a:t>
            </a:r>
            <a:br>
              <a:rPr b="1" dirty="0" sz="1600" lang="en-IN">
                <a:solidFill>
                  <a:srgbClr val="213163"/>
                </a:solidFill>
              </a:rPr>
            </a:br>
            <a:br>
              <a:rPr b="1" dirty="0" sz="1600" lang="en-IN">
                <a:solidFill>
                  <a:srgbClr val="213163"/>
                </a:solidFill>
              </a:rPr>
            </a:br>
            <a:r>
              <a:rPr dirty="0" sz="1600" lang="en-US"/>
              <a:t>“</a:t>
            </a:r>
            <a:r>
              <a:rPr dirty="0" sz="1400" lang="en-US"/>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a:t> 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Statement</a:t>
            </a:r>
            <a:br>
              <a:rPr b="1" dirty="0" sz="1600" lang="en-IN">
                <a:solidFill>
                  <a:srgbClr val="213163"/>
                </a:solidFill>
              </a:rPr>
            </a:br>
            <a:br>
              <a:rPr b="1" dirty="0" sz="1600" lang="en-IN">
                <a:solidFill>
                  <a:srgbClr val="213163"/>
                </a:solidFill>
              </a:rPr>
            </a:br>
            <a:r>
              <a:rPr dirty="0" sz="1400" lang="en-US"/>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dirty="0" sz="1400" lang="en-US"/>
            </a:br>
            <a:br>
              <a:rPr dirty="0" sz="1400" lang="en-US"/>
            </a:br>
            <a:r>
              <a:rPr dirty="0" sz="1400" lang="en-US"/>
              <a:t>1. To rent a car a prospective renter must first go to the nearest office to register as a client. </a:t>
            </a:r>
            <a:br>
              <a:rPr dirty="0" sz="1400" lang="en-US"/>
            </a:br>
            <a:br>
              <a:rPr dirty="0" sz="1400" lang="en-US"/>
            </a:br>
            <a:r>
              <a:rPr dirty="0" sz="1400" lang="en-US"/>
              <a:t>2.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Overview</a:t>
            </a:r>
            <a:br>
              <a:rPr b="1" dirty="0" sz="1600" lang="en-IN">
                <a:solidFill>
                  <a:srgbClr val="213163"/>
                </a:solidFill>
              </a:rPr>
            </a:br>
            <a:br>
              <a:rPr b="1" dirty="0" sz="1800" lang="en-IN">
                <a:solidFill>
                  <a:srgbClr val="213163"/>
                </a:solidFill>
              </a:rPr>
            </a:br>
            <a:r>
              <a:rPr dirty="0" sz="1600" lang="en-US"/>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dirty="0" sz="1600" lang="en-US" err="1"/>
              <a:t>favourite</a:t>
            </a:r>
            <a:r>
              <a:rPr dirty="0" sz="1600" lang="en-US"/>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p>
          <a:p>
            <a:pPr indent="-342900" marL="342900">
              <a:lnSpc>
                <a:spcPct val="150000"/>
              </a:lnSpc>
              <a:buAutoNum type="arabicPeriod"/>
            </a:pPr>
            <a:r>
              <a:rPr dirty="0" lang="en-US"/>
              <a:t>Develop a new system that will reduce the manual effort of creating reports</a:t>
            </a:r>
          </a:p>
          <a:p>
            <a:pPr indent="-342900" marL="342900">
              <a:lnSpc>
                <a:spcPct val="150000"/>
              </a:lnSpc>
              <a:buAutoNum type="arabicPeriod"/>
            </a:pPr>
            <a:r>
              <a:rPr dirty="0" lang="en-US"/>
              <a:t>Develop a system that will built-up the database to facilitate future information and retrieval for analysis and other statements.</a:t>
            </a:r>
          </a:p>
          <a:p>
            <a:pPr indent="-342900" marL="342900">
              <a:lnSpc>
                <a:spcPct val="150000"/>
              </a:lnSpc>
              <a:buAutoNum type="arabicPeriod"/>
            </a:pPr>
            <a:r>
              <a:rPr dirty="0" lang="en-US"/>
              <a:t>Develop a system that will automate the monitoring of any problem During Analysis. </a:t>
            </a:r>
          </a:p>
          <a:p>
            <a:pPr indent="-342900" marL="342900">
              <a:lnSpc>
                <a:spcPct val="150000"/>
              </a:lnSpc>
              <a:buAutoNum type="arabicPeriod"/>
            </a:pPr>
            <a:r>
              <a:rPr dirty="0" lang="en-US"/>
              <a:t>Develop a system that has a flexible form design.</a:t>
            </a:r>
          </a:p>
          <a:p>
            <a:pPr indent="-342900" marL="342900">
              <a:lnSpc>
                <a:spcPct val="150000"/>
              </a:lnSpc>
              <a:buAutoNum type="arabicPeriod"/>
            </a:pPr>
            <a:r>
              <a:rPr dirty="0" lang="en-US"/>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br>
              <a:rPr dirty="0" sz="1600" lang="en-US"/>
            </a:br>
            <a:br>
              <a:rPr dirty="0" sz="1600" lang="en-US"/>
            </a:br>
            <a:r>
              <a:rPr dirty="0" sz="1600" lang="en-US"/>
              <a:t>• Quick and easy retrieval of information</a:t>
            </a:r>
            <a:br>
              <a:rPr dirty="0" sz="1600" lang="en-US"/>
            </a:br>
            <a:br>
              <a:rPr dirty="0" sz="1600" lang="en-US"/>
            </a:br>
            <a:r>
              <a:rPr dirty="0" sz="1600" lang="en-US"/>
              <a:t> • Low cost maintenance. </a:t>
            </a:r>
            <a:br>
              <a:rPr dirty="0" sz="1600" lang="en-US"/>
            </a:br>
            <a:br>
              <a:rPr dirty="0" sz="1600" lang="en-US"/>
            </a:br>
            <a:r>
              <a:rPr dirty="0" sz="1600" lang="en-US"/>
              <a:t>• The system is not person dependent.</a:t>
            </a:r>
            <a:br>
              <a:rPr dirty="0" sz="1600" lang="en-US"/>
            </a:br>
            <a:r>
              <a:rPr dirty="0" sz="1600" lang="en-US"/>
              <a:t> </a:t>
            </a:r>
            <a:br>
              <a:rPr dirty="0" sz="1600" lang="en-US"/>
            </a:br>
            <a:r>
              <a:rPr dirty="0" sz="1600" lang="en-US"/>
              <a:t>• Knowledge of computer skill required is minimum.</a:t>
            </a:r>
            <a:br>
              <a:rPr dirty="0" sz="1600" lang="en-US"/>
            </a:br>
            <a:br>
              <a:rPr dirty="0" sz="1600" lang="en-US"/>
            </a:br>
            <a:r>
              <a:rPr dirty="0" sz="1600" lang="en-US"/>
              <a:t> • Use of this system will automate the function.</a:t>
            </a:r>
            <a:br>
              <a:rPr dirty="0" sz="1600" lang="en-US"/>
            </a:br>
            <a:br>
              <a:rPr dirty="0" sz="1600" lang="en-US"/>
            </a:br>
            <a:r>
              <a:rPr dirty="0" sz="1600" lang="en-US"/>
              <a:t>• It will also lead this system to improve the 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8AE9E-D236-9E40-8357-85D7426EC24F}">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Deva Baskaran</cp:lastModifiedBy>
  <dcterms:created xsi:type="dcterms:W3CDTF">2024-04-06T08:37:02Z</dcterms:created>
  <dcterms:modified xsi:type="dcterms:W3CDTF">2024-04-12T05:49:07Z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7225a6ec820d4f63813866f19afb5168</vt:lpwstr>
  </property>
</Properties>
</file>