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Hagrid Ultra-Bold" charset="1" panose="00000800000000000000"/>
      <p:regular r:id="rId20"/>
    </p:embeddedFont>
    <p:embeddedFont>
      <p:font typeface="Hagrid" charset="1" panose="00000500000000000000"/>
      <p:regular r:id="rId21"/>
    </p:embeddedFont>
    <p:embeddedFont>
      <p:font typeface="Livvic" charset="1" panose="00000000000000000000"/>
      <p:regular r:id="rId22"/>
    </p:embeddedFont>
    <p:embeddedFont>
      <p:font typeface="Livvic Bold" charset="1" panose="00000000000000000000"/>
      <p:regular r:id="rId23"/>
    </p:embeddedFont>
    <p:embeddedFont>
      <p:font typeface="Open Sans" charset="1" panose="020B0606030504020204"/>
      <p:regular r:id="rId24"/>
    </p:embeddedFont>
    <p:embeddedFont>
      <p:font typeface="Open Sans Bold" charset="1" panose="020B0806030504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58.png" Type="http://schemas.openxmlformats.org/officeDocument/2006/relationships/image"/><Relationship Id="rId13" Target="../media/image59.svg" Type="http://schemas.openxmlformats.org/officeDocument/2006/relationships/image"/><Relationship Id="rId14" Target="../media/image52.png" Type="http://schemas.openxmlformats.org/officeDocument/2006/relationships/image"/><Relationship Id="rId15" Target="../media/image42.png" Type="http://schemas.openxmlformats.org/officeDocument/2006/relationships/image"/><Relationship Id="rId16" Target="../media/image43.svg" Type="http://schemas.openxmlformats.org/officeDocument/2006/relationships/image"/><Relationship Id="rId17" Target="../media/image53.png" Type="http://schemas.openxmlformats.org/officeDocument/2006/relationships/image"/><Relationship Id="rId18" Target="../media/image50.png" Type="http://schemas.openxmlformats.org/officeDocument/2006/relationships/image"/><Relationship Id="rId19" Target="../media/image51.svg" Type="http://schemas.openxmlformats.org/officeDocument/2006/relationships/image"/><Relationship Id="rId2" Target="../media/image48.png" Type="http://schemas.openxmlformats.org/officeDocument/2006/relationships/image"/><Relationship Id="rId3" Target="../media/image49.svg" Type="http://schemas.openxmlformats.org/officeDocument/2006/relationships/image"/><Relationship Id="rId4" Target="../media/image54.png" Type="http://schemas.openxmlformats.org/officeDocument/2006/relationships/image"/><Relationship Id="rId5" Target="../media/image55.svg" Type="http://schemas.openxmlformats.org/officeDocument/2006/relationships/image"/><Relationship Id="rId6" Target="../media/image46.png" Type="http://schemas.openxmlformats.org/officeDocument/2006/relationships/image"/><Relationship Id="rId7" Target="../media/image47.svg" Type="http://schemas.openxmlformats.org/officeDocument/2006/relationships/image"/><Relationship Id="rId8" Target="../media/image56.png" Type="http://schemas.openxmlformats.org/officeDocument/2006/relationships/image"/><Relationship Id="rId9" Target="../media/image5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60.png" Type="http://schemas.openxmlformats.org/officeDocument/2006/relationships/image"/><Relationship Id="rId5" Target="../media/image6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2.png" Type="http://schemas.openxmlformats.org/officeDocument/2006/relationships/image"/><Relationship Id="rId3" Target="../media/image63.svg" Type="http://schemas.openxmlformats.org/officeDocument/2006/relationships/image"/><Relationship Id="rId4" Target="../media/image64.png" Type="http://schemas.openxmlformats.org/officeDocument/2006/relationships/image"/><Relationship Id="rId5" Target="../media/image6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6.png" Type="http://schemas.openxmlformats.org/officeDocument/2006/relationships/image"/><Relationship Id="rId3" Target="../media/image67.svg" Type="http://schemas.openxmlformats.org/officeDocument/2006/relationships/image"/><Relationship Id="rId4" Target="../media/image68.png" Type="http://schemas.openxmlformats.org/officeDocument/2006/relationships/image"/><Relationship Id="rId5" Target="../media/image69.svg" Type="http://schemas.openxmlformats.org/officeDocument/2006/relationships/image"/><Relationship Id="rId6" Target="../media/image70.png" Type="http://schemas.openxmlformats.org/officeDocument/2006/relationships/image"/><Relationship Id="rId7" Target="../media/image7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8.png" Type="http://schemas.openxmlformats.org/officeDocument/2006/relationships/image"/><Relationship Id="rId11" Target="../media/image79.svg" Type="http://schemas.openxmlformats.org/officeDocument/2006/relationships/image"/><Relationship Id="rId2" Target="../media/image72.png" Type="http://schemas.openxmlformats.org/officeDocument/2006/relationships/image"/><Relationship Id="rId3" Target="../media/image73.svg" Type="http://schemas.openxmlformats.org/officeDocument/2006/relationships/image"/><Relationship Id="rId4" Target="../media/image74.png" Type="http://schemas.openxmlformats.org/officeDocument/2006/relationships/image"/><Relationship Id="rId5" Target="../media/image75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76.png" Type="http://schemas.openxmlformats.org/officeDocument/2006/relationships/image"/><Relationship Id="rId9" Target="../media/image7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48.png" Type="http://schemas.openxmlformats.org/officeDocument/2006/relationships/image"/><Relationship Id="rId13" Target="../media/image49.svg" Type="http://schemas.openxmlformats.org/officeDocument/2006/relationships/image"/><Relationship Id="rId14" Target="../media/image50.png" Type="http://schemas.openxmlformats.org/officeDocument/2006/relationships/image"/><Relationship Id="rId15" Target="../media/image51.sv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4D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39161" y="-5647226"/>
            <a:ext cx="21599852" cy="18340238"/>
          </a:xfrm>
          <a:custGeom>
            <a:avLst/>
            <a:gdLst/>
            <a:ahLst/>
            <a:cxnLst/>
            <a:rect r="r" b="b" t="t" l="l"/>
            <a:pathLst>
              <a:path h="18340238" w="21599852">
                <a:moveTo>
                  <a:pt x="0" y="0"/>
                </a:moveTo>
                <a:lnTo>
                  <a:pt x="21599852" y="0"/>
                </a:lnTo>
                <a:lnTo>
                  <a:pt x="21599852" y="18340237"/>
                </a:lnTo>
                <a:lnTo>
                  <a:pt x="0" y="18340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2866" y="782025"/>
            <a:ext cx="6065795" cy="8298974"/>
          </a:xfrm>
          <a:custGeom>
            <a:avLst/>
            <a:gdLst/>
            <a:ahLst/>
            <a:cxnLst/>
            <a:rect r="r" b="b" t="t" l="l"/>
            <a:pathLst>
              <a:path h="8298974" w="6065795">
                <a:moveTo>
                  <a:pt x="0" y="0"/>
                </a:moveTo>
                <a:lnTo>
                  <a:pt x="6065795" y="0"/>
                </a:lnTo>
                <a:lnTo>
                  <a:pt x="6065795" y="8298973"/>
                </a:lnTo>
                <a:lnTo>
                  <a:pt x="0" y="82989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11966" y="453063"/>
            <a:ext cx="1526667" cy="1526667"/>
          </a:xfrm>
          <a:custGeom>
            <a:avLst/>
            <a:gdLst/>
            <a:ahLst/>
            <a:cxnLst/>
            <a:rect r="r" b="b" t="t" l="l"/>
            <a:pathLst>
              <a:path h="1526667" w="1526667">
                <a:moveTo>
                  <a:pt x="0" y="0"/>
                </a:moveTo>
                <a:lnTo>
                  <a:pt x="1526667" y="0"/>
                </a:lnTo>
                <a:lnTo>
                  <a:pt x="1526667" y="1526667"/>
                </a:lnTo>
                <a:lnTo>
                  <a:pt x="0" y="15266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38661" y="3578644"/>
            <a:ext cx="11649339" cy="283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034172"/>
                </a:solidFill>
                <a:latin typeface="Hagrid Ultra-Bold"/>
              </a:rPr>
              <a:t>SISTEMA</a:t>
            </a:r>
            <a:r>
              <a:rPr lang="en-US" sz="6999">
                <a:solidFill>
                  <a:srgbClr val="034172"/>
                </a:solidFill>
                <a:latin typeface="Hagrid Ultra-Bold"/>
              </a:rPr>
              <a:t> de monitoramento</a:t>
            </a:r>
          </a:p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034172"/>
                </a:solidFill>
                <a:latin typeface="Hagrid Ultra-Bold"/>
              </a:rPr>
              <a:t>REMOTO</a:t>
            </a:r>
            <a:r>
              <a:rPr lang="en-US" sz="6999">
                <a:solidFill>
                  <a:srgbClr val="034172"/>
                </a:solidFill>
                <a:latin typeface="Hagrid"/>
              </a:rPr>
              <a:t> </a:t>
            </a:r>
            <a:r>
              <a:rPr lang="en-US" sz="6999">
                <a:solidFill>
                  <a:srgbClr val="034172"/>
                </a:solidFill>
                <a:latin typeface="Hagrid Ultra-Bold"/>
              </a:rPr>
              <a:t>de saùde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559407" y="9513375"/>
            <a:ext cx="4329868" cy="612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4"/>
              </a:lnSpc>
            </a:pPr>
            <a:r>
              <a:rPr lang="en-US" sz="2344">
                <a:solidFill>
                  <a:srgbClr val="034172"/>
                </a:solidFill>
                <a:latin typeface="Livvic"/>
                <a:ea typeface="Livvic"/>
              </a:rPr>
              <a:t>3° SEMESTRE 2024 </a:t>
            </a:r>
          </a:p>
          <a:p>
            <a:pPr algn="ctr">
              <a:lnSpc>
                <a:spcPts val="2344"/>
              </a:lnSpc>
            </a:pPr>
            <a:r>
              <a:rPr lang="en-US" sz="2344">
                <a:solidFill>
                  <a:srgbClr val="034172"/>
                </a:solidFill>
                <a:latin typeface="Livvic"/>
              </a:rPr>
              <a:t>FATEC ITAPIRA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7028" y="1152361"/>
            <a:ext cx="1243344" cy="1753434"/>
          </a:xfrm>
          <a:custGeom>
            <a:avLst/>
            <a:gdLst/>
            <a:ahLst/>
            <a:cxnLst/>
            <a:rect r="r" b="b" t="t" l="l"/>
            <a:pathLst>
              <a:path h="1753434" w="1243344">
                <a:moveTo>
                  <a:pt x="0" y="0"/>
                </a:moveTo>
                <a:lnTo>
                  <a:pt x="1243344" y="0"/>
                </a:lnTo>
                <a:lnTo>
                  <a:pt x="1243344" y="1753434"/>
                </a:lnTo>
                <a:lnTo>
                  <a:pt x="0" y="17534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59280" y="2330431"/>
            <a:ext cx="2084887" cy="1725366"/>
          </a:xfrm>
          <a:custGeom>
            <a:avLst/>
            <a:gdLst/>
            <a:ahLst/>
            <a:cxnLst/>
            <a:rect r="r" b="b" t="t" l="l"/>
            <a:pathLst>
              <a:path h="1725366" w="2084887">
                <a:moveTo>
                  <a:pt x="0" y="0"/>
                </a:moveTo>
                <a:lnTo>
                  <a:pt x="2084887" y="0"/>
                </a:lnTo>
                <a:lnTo>
                  <a:pt x="2084887" y="1725366"/>
                </a:lnTo>
                <a:lnTo>
                  <a:pt x="0" y="1725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359244" y="3770376"/>
            <a:ext cx="4587671" cy="1645858"/>
            <a:chOff x="0" y="0"/>
            <a:chExt cx="1208276" cy="43347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08276" cy="433477"/>
            </a:xfrm>
            <a:custGeom>
              <a:avLst/>
              <a:gdLst/>
              <a:ahLst/>
              <a:cxnLst/>
              <a:rect r="r" b="b" t="t" l="l"/>
              <a:pathLst>
                <a:path h="433477" w="1208276">
                  <a:moveTo>
                    <a:pt x="86065" y="0"/>
                  </a:moveTo>
                  <a:lnTo>
                    <a:pt x="1122211" y="0"/>
                  </a:lnTo>
                  <a:cubicBezTo>
                    <a:pt x="1169743" y="0"/>
                    <a:pt x="1208276" y="38533"/>
                    <a:pt x="1208276" y="86065"/>
                  </a:cubicBezTo>
                  <a:lnTo>
                    <a:pt x="1208276" y="347412"/>
                  </a:lnTo>
                  <a:cubicBezTo>
                    <a:pt x="1208276" y="370238"/>
                    <a:pt x="1199208" y="392129"/>
                    <a:pt x="1183068" y="408269"/>
                  </a:cubicBezTo>
                  <a:cubicBezTo>
                    <a:pt x="1166927" y="424410"/>
                    <a:pt x="1145036" y="433477"/>
                    <a:pt x="1122211" y="433477"/>
                  </a:cubicBezTo>
                  <a:lnTo>
                    <a:pt x="86065" y="433477"/>
                  </a:lnTo>
                  <a:cubicBezTo>
                    <a:pt x="63239" y="433477"/>
                    <a:pt x="41348" y="424410"/>
                    <a:pt x="25208" y="408269"/>
                  </a:cubicBezTo>
                  <a:cubicBezTo>
                    <a:pt x="9068" y="392129"/>
                    <a:pt x="0" y="370238"/>
                    <a:pt x="0" y="347412"/>
                  </a:cubicBezTo>
                  <a:lnTo>
                    <a:pt x="0" y="86065"/>
                  </a:lnTo>
                  <a:cubicBezTo>
                    <a:pt x="0" y="63239"/>
                    <a:pt x="9068" y="41348"/>
                    <a:pt x="25208" y="25208"/>
                  </a:cubicBezTo>
                  <a:cubicBezTo>
                    <a:pt x="41348" y="9068"/>
                    <a:pt x="63239" y="0"/>
                    <a:pt x="86065" y="0"/>
                  </a:cubicBezTo>
                  <a:close/>
                </a:path>
              </a:pathLst>
            </a:custGeom>
            <a:solidFill>
              <a:srgbClr val="03417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47625"/>
              <a:ext cx="1208276" cy="3858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3000">
                  <a:solidFill>
                    <a:srgbClr val="FFFFFF"/>
                  </a:solidFill>
                  <a:latin typeface="Hagrid Ultra-Bold"/>
                </a:rPr>
                <a:t>MEDICAMENTOS</a:t>
              </a:r>
            </a:p>
            <a:p>
              <a:pPr algn="ctr">
                <a:lnSpc>
                  <a:spcPts val="3000"/>
                </a:lnSpc>
              </a:pPr>
              <a:r>
                <a:rPr lang="en-US" sz="3000">
                  <a:solidFill>
                    <a:srgbClr val="FFFFFF"/>
                  </a:solidFill>
                  <a:latin typeface="Hagrid Ultra-Bold"/>
                </a:rPr>
                <a:t> E DOSES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930606" y="5007930"/>
            <a:ext cx="2213394" cy="1142916"/>
          </a:xfrm>
          <a:custGeom>
            <a:avLst/>
            <a:gdLst/>
            <a:ahLst/>
            <a:cxnLst/>
            <a:rect r="r" b="b" t="t" l="l"/>
            <a:pathLst>
              <a:path h="1142916" w="2213394">
                <a:moveTo>
                  <a:pt x="0" y="0"/>
                </a:moveTo>
                <a:lnTo>
                  <a:pt x="2213394" y="0"/>
                </a:lnTo>
                <a:lnTo>
                  <a:pt x="2213394" y="1142916"/>
                </a:lnTo>
                <a:lnTo>
                  <a:pt x="0" y="11429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815489" y="2496237"/>
            <a:ext cx="2091476" cy="2097068"/>
          </a:xfrm>
          <a:custGeom>
            <a:avLst/>
            <a:gdLst/>
            <a:ahLst/>
            <a:cxnLst/>
            <a:rect r="r" b="b" t="t" l="l"/>
            <a:pathLst>
              <a:path h="2097068" w="2091476">
                <a:moveTo>
                  <a:pt x="0" y="0"/>
                </a:moveTo>
                <a:lnTo>
                  <a:pt x="2091477" y="0"/>
                </a:lnTo>
                <a:lnTo>
                  <a:pt x="2091477" y="2097068"/>
                </a:lnTo>
                <a:lnTo>
                  <a:pt x="0" y="20970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318136" y="4160168"/>
            <a:ext cx="2969864" cy="1695522"/>
          </a:xfrm>
          <a:custGeom>
            <a:avLst/>
            <a:gdLst/>
            <a:ahLst/>
            <a:cxnLst/>
            <a:rect r="r" b="b" t="t" l="l"/>
            <a:pathLst>
              <a:path h="1695522" w="2969864">
                <a:moveTo>
                  <a:pt x="0" y="0"/>
                </a:moveTo>
                <a:lnTo>
                  <a:pt x="2969864" y="0"/>
                </a:lnTo>
                <a:lnTo>
                  <a:pt x="2969864" y="1695523"/>
                </a:lnTo>
                <a:lnTo>
                  <a:pt x="0" y="169552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815489" y="6769451"/>
            <a:ext cx="2091476" cy="2097068"/>
          </a:xfrm>
          <a:custGeom>
            <a:avLst/>
            <a:gdLst/>
            <a:ahLst/>
            <a:cxnLst/>
            <a:rect r="r" b="b" t="t" l="l"/>
            <a:pathLst>
              <a:path h="2097068" w="2091476">
                <a:moveTo>
                  <a:pt x="0" y="0"/>
                </a:moveTo>
                <a:lnTo>
                  <a:pt x="2091477" y="0"/>
                </a:lnTo>
                <a:lnTo>
                  <a:pt x="2091477" y="2097069"/>
                </a:lnTo>
                <a:lnTo>
                  <a:pt x="0" y="20970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408571" y="7633223"/>
            <a:ext cx="4587671" cy="1713629"/>
            <a:chOff x="0" y="0"/>
            <a:chExt cx="1208276" cy="4513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08276" cy="451326"/>
            </a:xfrm>
            <a:custGeom>
              <a:avLst/>
              <a:gdLst/>
              <a:ahLst/>
              <a:cxnLst/>
              <a:rect r="r" b="b" t="t" l="l"/>
              <a:pathLst>
                <a:path h="451326" w="1208276">
                  <a:moveTo>
                    <a:pt x="86065" y="0"/>
                  </a:moveTo>
                  <a:lnTo>
                    <a:pt x="1122211" y="0"/>
                  </a:lnTo>
                  <a:cubicBezTo>
                    <a:pt x="1169743" y="0"/>
                    <a:pt x="1208276" y="38533"/>
                    <a:pt x="1208276" y="86065"/>
                  </a:cubicBezTo>
                  <a:lnTo>
                    <a:pt x="1208276" y="365261"/>
                  </a:lnTo>
                  <a:cubicBezTo>
                    <a:pt x="1208276" y="388087"/>
                    <a:pt x="1199208" y="409978"/>
                    <a:pt x="1183068" y="426118"/>
                  </a:cubicBezTo>
                  <a:cubicBezTo>
                    <a:pt x="1166927" y="442259"/>
                    <a:pt x="1145036" y="451326"/>
                    <a:pt x="1122211" y="451326"/>
                  </a:cubicBezTo>
                  <a:lnTo>
                    <a:pt x="86065" y="451326"/>
                  </a:lnTo>
                  <a:cubicBezTo>
                    <a:pt x="63239" y="451326"/>
                    <a:pt x="41348" y="442259"/>
                    <a:pt x="25208" y="426118"/>
                  </a:cubicBezTo>
                  <a:cubicBezTo>
                    <a:pt x="9068" y="409978"/>
                    <a:pt x="0" y="388087"/>
                    <a:pt x="0" y="365261"/>
                  </a:cubicBezTo>
                  <a:lnTo>
                    <a:pt x="0" y="86065"/>
                  </a:lnTo>
                  <a:cubicBezTo>
                    <a:pt x="0" y="63239"/>
                    <a:pt x="9068" y="41348"/>
                    <a:pt x="25208" y="25208"/>
                  </a:cubicBezTo>
                  <a:cubicBezTo>
                    <a:pt x="41348" y="9068"/>
                    <a:pt x="63239" y="0"/>
                    <a:pt x="86065" y="0"/>
                  </a:cubicBezTo>
                  <a:close/>
                </a:path>
              </a:pathLst>
            </a:custGeom>
            <a:solidFill>
              <a:srgbClr val="03417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47625"/>
              <a:ext cx="1208276" cy="403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3000">
                  <a:solidFill>
                    <a:srgbClr val="FFFFFF"/>
                  </a:solidFill>
                  <a:latin typeface="Hagrid Ultra-Bold"/>
                </a:rPr>
                <a:t>“SENSORES </a:t>
              </a:r>
            </a:p>
            <a:p>
              <a:pPr algn="ctr">
                <a:lnSpc>
                  <a:spcPts val="3000"/>
                </a:lnSpc>
              </a:pPr>
              <a:r>
                <a:rPr lang="en-US" sz="3000">
                  <a:solidFill>
                    <a:srgbClr val="FFFFFF"/>
                  </a:solidFill>
                  <a:latin typeface="Hagrid Ultra-Bold"/>
                </a:rPr>
                <a:t>DE SAÚDE”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69423" y="5888281"/>
            <a:ext cx="4464601" cy="70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42"/>
              </a:lnSpc>
              <a:spcBef>
                <a:spcPct val="0"/>
              </a:spcBef>
            </a:pPr>
            <a:r>
              <a:rPr lang="en-US" sz="3887">
                <a:solidFill>
                  <a:srgbClr val="034172"/>
                </a:solidFill>
                <a:latin typeface="Hagrid Ultra-Bold"/>
              </a:rPr>
              <a:t>API’s INTERNAS </a:t>
            </a:r>
          </a:p>
        </p:txBody>
      </p:sp>
      <p:sp>
        <p:nvSpPr>
          <p:cNvPr name="AutoShape 15" id="15"/>
          <p:cNvSpPr/>
          <p:nvPr/>
        </p:nvSpPr>
        <p:spPr>
          <a:xfrm>
            <a:off x="3201724" y="4055797"/>
            <a:ext cx="0" cy="1918209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6930606" y="8626694"/>
            <a:ext cx="1440315" cy="1440315"/>
          </a:xfrm>
          <a:custGeom>
            <a:avLst/>
            <a:gdLst/>
            <a:ahLst/>
            <a:cxnLst/>
            <a:rect r="r" b="b" t="t" l="l"/>
            <a:pathLst>
              <a:path h="1440315" w="1440315">
                <a:moveTo>
                  <a:pt x="0" y="0"/>
                </a:moveTo>
                <a:lnTo>
                  <a:pt x="1440314" y="0"/>
                </a:lnTo>
                <a:lnTo>
                  <a:pt x="1440314" y="1440315"/>
                </a:lnTo>
                <a:lnTo>
                  <a:pt x="0" y="144031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159803" y="8538143"/>
            <a:ext cx="3778241" cy="1456340"/>
          </a:xfrm>
          <a:custGeom>
            <a:avLst/>
            <a:gdLst/>
            <a:ahLst/>
            <a:cxnLst/>
            <a:rect r="r" b="b" t="t" l="l"/>
            <a:pathLst>
              <a:path h="1456340" w="3778241">
                <a:moveTo>
                  <a:pt x="0" y="0"/>
                </a:moveTo>
                <a:lnTo>
                  <a:pt x="3778241" y="0"/>
                </a:lnTo>
                <a:lnTo>
                  <a:pt x="3778241" y="1456340"/>
                </a:lnTo>
                <a:lnTo>
                  <a:pt x="0" y="145634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8" id="18"/>
          <p:cNvSpPr/>
          <p:nvPr/>
        </p:nvSpPr>
        <p:spPr>
          <a:xfrm flipV="true">
            <a:off x="5434024" y="4593305"/>
            <a:ext cx="1925220" cy="1690908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>
            <a:off x="5434024" y="6284213"/>
            <a:ext cx="1974547" cy="2205824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458894" y="3195371"/>
            <a:ext cx="2975188" cy="1854254"/>
          </a:xfrm>
          <a:custGeom>
            <a:avLst/>
            <a:gdLst/>
            <a:ahLst/>
            <a:cxnLst/>
            <a:rect r="r" b="b" t="t" l="l"/>
            <a:pathLst>
              <a:path h="1854254" w="2975188">
                <a:moveTo>
                  <a:pt x="0" y="0"/>
                </a:moveTo>
                <a:lnTo>
                  <a:pt x="2975188" y="0"/>
                </a:lnTo>
                <a:lnTo>
                  <a:pt x="2975188" y="1854254"/>
                </a:lnTo>
                <a:lnTo>
                  <a:pt x="0" y="1854254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049009" y="498963"/>
            <a:ext cx="1306796" cy="1306796"/>
          </a:xfrm>
          <a:custGeom>
            <a:avLst/>
            <a:gdLst/>
            <a:ahLst/>
            <a:cxnLst/>
            <a:rect r="r" b="b" t="t" l="l"/>
            <a:pathLst>
              <a:path h="1306796" w="1306796">
                <a:moveTo>
                  <a:pt x="0" y="0"/>
                </a:moveTo>
                <a:lnTo>
                  <a:pt x="1306796" y="0"/>
                </a:lnTo>
                <a:lnTo>
                  <a:pt x="1306796" y="1306796"/>
                </a:lnTo>
                <a:lnTo>
                  <a:pt x="0" y="130679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8505288" y="1952878"/>
            <a:ext cx="2295584" cy="678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4"/>
              </a:lnSpc>
            </a:pPr>
            <a:r>
              <a:rPr lang="en-US" sz="3974">
                <a:solidFill>
                  <a:srgbClr val="1B1919"/>
                </a:solidFill>
                <a:latin typeface="Open Sans Bold"/>
              </a:rPr>
              <a:t>SendGrid</a:t>
            </a:r>
          </a:p>
        </p:txBody>
      </p:sp>
      <p:sp>
        <p:nvSpPr>
          <p:cNvPr name="AutoShape 23" id="23"/>
          <p:cNvSpPr/>
          <p:nvPr/>
        </p:nvSpPr>
        <p:spPr>
          <a:xfrm flipV="true">
            <a:off x="11946916" y="3544771"/>
            <a:ext cx="2868574" cy="1048534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" id="24"/>
          <p:cNvSpPr/>
          <p:nvPr/>
        </p:nvSpPr>
        <p:spPr>
          <a:xfrm flipV="true">
            <a:off x="11931651" y="7817985"/>
            <a:ext cx="2883838" cy="753635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" id="25"/>
          <p:cNvSpPr/>
          <p:nvPr/>
        </p:nvSpPr>
        <p:spPr>
          <a:xfrm flipH="true" flipV="true">
            <a:off x="9653080" y="2631783"/>
            <a:ext cx="0" cy="1138593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7636" y="697621"/>
            <a:ext cx="20203271" cy="143494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4D5E6"/>
            </a:solid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789275" y="4089123"/>
            <a:ext cx="6287276" cy="6104374"/>
          </a:xfrm>
          <a:custGeom>
            <a:avLst/>
            <a:gdLst/>
            <a:ahLst/>
            <a:cxnLst/>
            <a:rect r="r" b="b" t="t" l="l"/>
            <a:pathLst>
              <a:path h="6104374" w="6287276">
                <a:moveTo>
                  <a:pt x="6287276" y="0"/>
                </a:moveTo>
                <a:lnTo>
                  <a:pt x="0" y="0"/>
                </a:lnTo>
                <a:lnTo>
                  <a:pt x="0" y="6104374"/>
                </a:lnTo>
                <a:lnTo>
                  <a:pt x="6287276" y="6104374"/>
                </a:lnTo>
                <a:lnTo>
                  <a:pt x="628727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83319" y="4574975"/>
            <a:ext cx="7929685" cy="5132669"/>
          </a:xfrm>
          <a:custGeom>
            <a:avLst/>
            <a:gdLst/>
            <a:ahLst/>
            <a:cxnLst/>
            <a:rect r="r" b="b" t="t" l="l"/>
            <a:pathLst>
              <a:path h="5132669" w="7929685">
                <a:moveTo>
                  <a:pt x="0" y="0"/>
                </a:moveTo>
                <a:lnTo>
                  <a:pt x="7929685" y="0"/>
                </a:lnTo>
                <a:lnTo>
                  <a:pt x="7929685" y="5132669"/>
                </a:lnTo>
                <a:lnTo>
                  <a:pt x="0" y="5132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7627" y="1276350"/>
            <a:ext cx="17524644" cy="1842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48"/>
              </a:lnSpc>
            </a:pPr>
            <a:r>
              <a:rPr lang="en-US" sz="13148">
                <a:solidFill>
                  <a:srgbClr val="034172"/>
                </a:solidFill>
                <a:latin typeface="Hagrid Ultra-Bold"/>
              </a:rPr>
              <a:t>NOSSO PROJETO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4D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69915" y="401993"/>
            <a:ext cx="3066612" cy="5440763"/>
          </a:xfrm>
          <a:custGeom>
            <a:avLst/>
            <a:gdLst/>
            <a:ahLst/>
            <a:cxnLst/>
            <a:rect r="r" b="b" t="t" l="l"/>
            <a:pathLst>
              <a:path h="5440763" w="3066612">
                <a:moveTo>
                  <a:pt x="0" y="0"/>
                </a:moveTo>
                <a:lnTo>
                  <a:pt x="3066612" y="0"/>
                </a:lnTo>
                <a:lnTo>
                  <a:pt x="3066612" y="5440763"/>
                </a:lnTo>
                <a:lnTo>
                  <a:pt x="0" y="54407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2785" y="6567101"/>
            <a:ext cx="6017484" cy="3719899"/>
          </a:xfrm>
          <a:custGeom>
            <a:avLst/>
            <a:gdLst/>
            <a:ahLst/>
            <a:cxnLst/>
            <a:rect r="r" b="b" t="t" l="l"/>
            <a:pathLst>
              <a:path h="3719899" w="6017484">
                <a:moveTo>
                  <a:pt x="0" y="0"/>
                </a:moveTo>
                <a:lnTo>
                  <a:pt x="6017485" y="0"/>
                </a:lnTo>
                <a:lnTo>
                  <a:pt x="6017485" y="3719899"/>
                </a:lnTo>
                <a:lnTo>
                  <a:pt x="0" y="37198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84513" y="2585043"/>
            <a:ext cx="8542011" cy="123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4"/>
              </a:lnSpc>
            </a:pPr>
            <a:r>
              <a:rPr lang="en-US" sz="8784">
                <a:solidFill>
                  <a:srgbClr val="034172"/>
                </a:solidFill>
                <a:latin typeface="Hagrid Ultra-Bold"/>
              </a:rPr>
              <a:t>CONCLUSÃO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500065" y="4464166"/>
            <a:ext cx="6710908" cy="53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3970">
                <a:solidFill>
                  <a:srgbClr val="034172"/>
                </a:solidFill>
                <a:latin typeface="Livvic Bold"/>
              </a:rPr>
              <a:t>DESAFIOS ENFRENTADOS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500065" y="6757772"/>
            <a:ext cx="6710908" cy="53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3970">
                <a:solidFill>
                  <a:srgbClr val="034172"/>
                </a:solidFill>
                <a:latin typeface="Livvic Bold"/>
              </a:rPr>
              <a:t>RESULTADOS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00065" y="5610969"/>
            <a:ext cx="6710908" cy="53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3970">
                <a:solidFill>
                  <a:srgbClr val="034172"/>
                </a:solidFill>
                <a:latin typeface="Livvic Bold"/>
              </a:rPr>
              <a:t>MELHORIAS FUTURAS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F4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43159" y="511146"/>
            <a:ext cx="5098359" cy="3122745"/>
          </a:xfrm>
          <a:custGeom>
            <a:avLst/>
            <a:gdLst/>
            <a:ahLst/>
            <a:cxnLst/>
            <a:rect r="r" b="b" t="t" l="l"/>
            <a:pathLst>
              <a:path h="3122745" w="5098359">
                <a:moveTo>
                  <a:pt x="0" y="0"/>
                </a:moveTo>
                <a:lnTo>
                  <a:pt x="5098359" y="0"/>
                </a:lnTo>
                <a:lnTo>
                  <a:pt x="5098359" y="3122746"/>
                </a:lnTo>
                <a:lnTo>
                  <a:pt x="0" y="3122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1214080" y="8913743"/>
            <a:ext cx="6599567" cy="3299783"/>
          </a:xfrm>
          <a:custGeom>
            <a:avLst/>
            <a:gdLst/>
            <a:ahLst/>
            <a:cxnLst/>
            <a:rect r="r" b="b" t="t" l="l"/>
            <a:pathLst>
              <a:path h="3299783" w="6599567">
                <a:moveTo>
                  <a:pt x="0" y="0"/>
                </a:moveTo>
                <a:lnTo>
                  <a:pt x="6599567" y="0"/>
                </a:lnTo>
                <a:lnTo>
                  <a:pt x="6599567" y="3299784"/>
                </a:lnTo>
                <a:lnTo>
                  <a:pt x="0" y="3299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259607" y="5225975"/>
            <a:ext cx="6599567" cy="3299783"/>
          </a:xfrm>
          <a:custGeom>
            <a:avLst/>
            <a:gdLst/>
            <a:ahLst/>
            <a:cxnLst/>
            <a:rect r="r" b="b" t="t" l="l"/>
            <a:pathLst>
              <a:path h="3299783" w="6599567">
                <a:moveTo>
                  <a:pt x="0" y="0"/>
                </a:moveTo>
                <a:lnTo>
                  <a:pt x="6599567" y="0"/>
                </a:lnTo>
                <a:lnTo>
                  <a:pt x="6599567" y="3299783"/>
                </a:lnTo>
                <a:lnTo>
                  <a:pt x="0" y="3299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4030876"/>
            <a:ext cx="2022953" cy="2225249"/>
          </a:xfrm>
          <a:custGeom>
            <a:avLst/>
            <a:gdLst/>
            <a:ahLst/>
            <a:cxnLst/>
            <a:rect r="r" b="b" t="t" l="l"/>
            <a:pathLst>
              <a:path h="2225249" w="2022953">
                <a:moveTo>
                  <a:pt x="0" y="0"/>
                </a:moveTo>
                <a:lnTo>
                  <a:pt x="2022953" y="0"/>
                </a:lnTo>
                <a:lnTo>
                  <a:pt x="2022953" y="2225248"/>
                </a:lnTo>
                <a:lnTo>
                  <a:pt x="0" y="22252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2200004" y="5225975"/>
            <a:ext cx="6599567" cy="3299783"/>
          </a:xfrm>
          <a:custGeom>
            <a:avLst/>
            <a:gdLst/>
            <a:ahLst/>
            <a:cxnLst/>
            <a:rect r="r" b="b" t="t" l="l"/>
            <a:pathLst>
              <a:path h="3299783" w="6599567">
                <a:moveTo>
                  <a:pt x="0" y="0"/>
                </a:moveTo>
                <a:lnTo>
                  <a:pt x="6599567" y="0"/>
                </a:lnTo>
                <a:lnTo>
                  <a:pt x="6599567" y="3299783"/>
                </a:lnTo>
                <a:lnTo>
                  <a:pt x="0" y="3299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88310" y="4030876"/>
            <a:ext cx="2022953" cy="2225249"/>
          </a:xfrm>
          <a:custGeom>
            <a:avLst/>
            <a:gdLst/>
            <a:ahLst/>
            <a:cxnLst/>
            <a:rect r="r" b="b" t="t" l="l"/>
            <a:pathLst>
              <a:path h="2225249" w="2022953">
                <a:moveTo>
                  <a:pt x="0" y="0"/>
                </a:moveTo>
                <a:lnTo>
                  <a:pt x="2022954" y="0"/>
                </a:lnTo>
                <a:lnTo>
                  <a:pt x="2022954" y="2225248"/>
                </a:lnTo>
                <a:lnTo>
                  <a:pt x="0" y="22252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2493523" y="8913743"/>
            <a:ext cx="6599567" cy="3299783"/>
          </a:xfrm>
          <a:custGeom>
            <a:avLst/>
            <a:gdLst/>
            <a:ahLst/>
            <a:cxnLst/>
            <a:rect r="r" b="b" t="t" l="l"/>
            <a:pathLst>
              <a:path h="3299783" w="6599567">
                <a:moveTo>
                  <a:pt x="0" y="0"/>
                </a:moveTo>
                <a:lnTo>
                  <a:pt x="6599567" y="0"/>
                </a:lnTo>
                <a:lnTo>
                  <a:pt x="6599567" y="3299784"/>
                </a:lnTo>
                <a:lnTo>
                  <a:pt x="0" y="3299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12493523" y="5225975"/>
            <a:ext cx="6599567" cy="3299783"/>
          </a:xfrm>
          <a:custGeom>
            <a:avLst/>
            <a:gdLst/>
            <a:ahLst/>
            <a:cxnLst/>
            <a:rect r="r" b="b" t="t" l="l"/>
            <a:pathLst>
              <a:path h="3299783" w="6599567">
                <a:moveTo>
                  <a:pt x="0" y="0"/>
                </a:moveTo>
                <a:lnTo>
                  <a:pt x="6599567" y="0"/>
                </a:lnTo>
                <a:lnTo>
                  <a:pt x="6599567" y="3299783"/>
                </a:lnTo>
                <a:lnTo>
                  <a:pt x="0" y="3299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5615909" y="8913743"/>
            <a:ext cx="6599567" cy="3299783"/>
          </a:xfrm>
          <a:custGeom>
            <a:avLst/>
            <a:gdLst/>
            <a:ahLst/>
            <a:cxnLst/>
            <a:rect r="r" b="b" t="t" l="l"/>
            <a:pathLst>
              <a:path h="3299783" w="6599567">
                <a:moveTo>
                  <a:pt x="0" y="0"/>
                </a:moveTo>
                <a:lnTo>
                  <a:pt x="6599567" y="0"/>
                </a:lnTo>
                <a:lnTo>
                  <a:pt x="6599567" y="3299784"/>
                </a:lnTo>
                <a:lnTo>
                  <a:pt x="0" y="3299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5615909" y="5225975"/>
            <a:ext cx="6599567" cy="3299783"/>
          </a:xfrm>
          <a:custGeom>
            <a:avLst/>
            <a:gdLst/>
            <a:ahLst/>
            <a:cxnLst/>
            <a:rect r="r" b="b" t="t" l="l"/>
            <a:pathLst>
              <a:path h="3299783" w="6599567">
                <a:moveTo>
                  <a:pt x="0" y="0"/>
                </a:moveTo>
                <a:lnTo>
                  <a:pt x="6599567" y="0"/>
                </a:lnTo>
                <a:lnTo>
                  <a:pt x="6599567" y="3299783"/>
                </a:lnTo>
                <a:lnTo>
                  <a:pt x="0" y="3299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949539" y="4027786"/>
            <a:ext cx="2022953" cy="2225249"/>
          </a:xfrm>
          <a:custGeom>
            <a:avLst/>
            <a:gdLst/>
            <a:ahLst/>
            <a:cxnLst/>
            <a:rect r="r" b="b" t="t" l="l"/>
            <a:pathLst>
              <a:path h="2225249" w="2022953">
                <a:moveTo>
                  <a:pt x="0" y="0"/>
                </a:moveTo>
                <a:lnTo>
                  <a:pt x="2022953" y="0"/>
                </a:lnTo>
                <a:lnTo>
                  <a:pt x="2022953" y="2225249"/>
                </a:lnTo>
                <a:lnTo>
                  <a:pt x="0" y="22252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9029993" y="8293451"/>
            <a:ext cx="6599567" cy="3299783"/>
          </a:xfrm>
          <a:custGeom>
            <a:avLst/>
            <a:gdLst/>
            <a:ahLst/>
            <a:cxnLst/>
            <a:rect r="r" b="b" t="t" l="l"/>
            <a:pathLst>
              <a:path h="3299783" w="6599567">
                <a:moveTo>
                  <a:pt x="0" y="0"/>
                </a:moveTo>
                <a:lnTo>
                  <a:pt x="6599567" y="0"/>
                </a:lnTo>
                <a:lnTo>
                  <a:pt x="6599567" y="3299784"/>
                </a:lnTo>
                <a:lnTo>
                  <a:pt x="0" y="3299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9031815" y="5283783"/>
            <a:ext cx="6599567" cy="3299783"/>
          </a:xfrm>
          <a:custGeom>
            <a:avLst/>
            <a:gdLst/>
            <a:ahLst/>
            <a:cxnLst/>
            <a:rect r="r" b="b" t="t" l="l"/>
            <a:pathLst>
              <a:path h="3299783" w="6599567">
                <a:moveTo>
                  <a:pt x="0" y="0"/>
                </a:moveTo>
                <a:lnTo>
                  <a:pt x="6599567" y="0"/>
                </a:lnTo>
                <a:lnTo>
                  <a:pt x="6599567" y="3299784"/>
                </a:lnTo>
                <a:lnTo>
                  <a:pt x="0" y="3299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410767" y="4027786"/>
            <a:ext cx="2022953" cy="2225249"/>
          </a:xfrm>
          <a:custGeom>
            <a:avLst/>
            <a:gdLst/>
            <a:ahLst/>
            <a:cxnLst/>
            <a:rect r="r" b="b" t="t" l="l"/>
            <a:pathLst>
              <a:path h="2225249" w="2022953">
                <a:moveTo>
                  <a:pt x="0" y="0"/>
                </a:moveTo>
                <a:lnTo>
                  <a:pt x="2022953" y="0"/>
                </a:lnTo>
                <a:lnTo>
                  <a:pt x="2022953" y="2225249"/>
                </a:lnTo>
                <a:lnTo>
                  <a:pt x="0" y="22252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781830" y="4027786"/>
            <a:ext cx="2022953" cy="2225249"/>
          </a:xfrm>
          <a:custGeom>
            <a:avLst/>
            <a:gdLst/>
            <a:ahLst/>
            <a:cxnLst/>
            <a:rect r="r" b="b" t="t" l="l"/>
            <a:pathLst>
              <a:path h="2225249" w="2022953">
                <a:moveTo>
                  <a:pt x="0" y="0"/>
                </a:moveTo>
                <a:lnTo>
                  <a:pt x="2022954" y="0"/>
                </a:lnTo>
                <a:lnTo>
                  <a:pt x="2022954" y="2225249"/>
                </a:lnTo>
                <a:lnTo>
                  <a:pt x="0" y="22252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50423" y="1535188"/>
            <a:ext cx="10444669" cy="123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4"/>
              </a:lnSpc>
            </a:pPr>
            <a:r>
              <a:rPr lang="en-US" sz="8784">
                <a:solidFill>
                  <a:srgbClr val="034172"/>
                </a:solidFill>
                <a:latin typeface="Hagrid Ultra-Bold"/>
              </a:rPr>
              <a:t>NOSSA EQUIPE!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01845" y="6545032"/>
            <a:ext cx="1876663" cy="71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2799">
                <a:solidFill>
                  <a:srgbClr val="034172"/>
                </a:solidFill>
                <a:latin typeface="Livvic Bold"/>
              </a:rPr>
              <a:t>RODRIGO 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2799">
                <a:solidFill>
                  <a:srgbClr val="034172"/>
                </a:solidFill>
                <a:latin typeface="Livvic Bold"/>
              </a:rPr>
              <a:t>POLASTRO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06533" y="7923999"/>
            <a:ext cx="3067288" cy="593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34172"/>
                </a:solidFill>
                <a:latin typeface="Livvic Bold"/>
              </a:rPr>
              <a:t>GIT HUB:</a:t>
            </a:r>
          </a:p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200">
                <a:solidFill>
                  <a:srgbClr val="034172"/>
                </a:solidFill>
                <a:latin typeface="Livvic Bold"/>
              </a:rPr>
              <a:t>@RODRIGOPOLASTRO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731413" y="6545032"/>
            <a:ext cx="1493044" cy="71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2799">
                <a:solidFill>
                  <a:srgbClr val="034172"/>
                </a:solidFill>
                <a:latin typeface="Livvic Bold"/>
              </a:rPr>
              <a:t>VICTOR 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2799">
                <a:solidFill>
                  <a:srgbClr val="034172"/>
                </a:solidFill>
                <a:latin typeface="Livvic Bold"/>
              </a:rPr>
              <a:t>CHAGAS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134305" y="6545032"/>
            <a:ext cx="1653421" cy="71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2799">
                <a:solidFill>
                  <a:srgbClr val="034172"/>
                </a:solidFill>
                <a:latin typeface="Livvic Bold"/>
              </a:rPr>
              <a:t>MARCO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2799">
                <a:solidFill>
                  <a:srgbClr val="034172"/>
                </a:solidFill>
                <a:latin typeface="Livvic Bold"/>
              </a:rPr>
              <a:t>ANTONIO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442300" y="6545032"/>
            <a:ext cx="1959888" cy="71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2799">
                <a:solidFill>
                  <a:srgbClr val="034172"/>
                </a:solidFill>
                <a:latin typeface="Livvic Bold"/>
              </a:rPr>
              <a:t>VINICIUS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2799">
                <a:solidFill>
                  <a:srgbClr val="034172"/>
                </a:solidFill>
                <a:latin typeface="Livvic Bold"/>
              </a:rPr>
              <a:t>ANTONELLI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651081" y="6545032"/>
            <a:ext cx="2284452" cy="71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2799">
                <a:solidFill>
                  <a:srgbClr val="034172"/>
                </a:solidFill>
                <a:latin typeface="Livvic Bold"/>
              </a:rPr>
              <a:t>JOÃO PEDRO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2799">
                <a:solidFill>
                  <a:srgbClr val="034172"/>
                </a:solidFill>
                <a:latin typeface="Livvic Bold"/>
              </a:rPr>
              <a:t>DONI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5400000">
            <a:off x="2178151" y="8913743"/>
            <a:ext cx="6599567" cy="3299783"/>
          </a:xfrm>
          <a:custGeom>
            <a:avLst/>
            <a:gdLst/>
            <a:ahLst/>
            <a:cxnLst/>
            <a:rect r="r" b="b" t="t" l="l"/>
            <a:pathLst>
              <a:path h="3299783" w="6599567">
                <a:moveTo>
                  <a:pt x="0" y="0"/>
                </a:moveTo>
                <a:lnTo>
                  <a:pt x="6599567" y="0"/>
                </a:lnTo>
                <a:lnTo>
                  <a:pt x="6599567" y="3299784"/>
                </a:lnTo>
                <a:lnTo>
                  <a:pt x="0" y="3299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4047046" y="7904949"/>
            <a:ext cx="2905482" cy="57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4"/>
              </a:lnSpc>
              <a:spcBef>
                <a:spcPct val="0"/>
              </a:spcBef>
            </a:pPr>
            <a:r>
              <a:rPr lang="en-US" sz="2244">
                <a:solidFill>
                  <a:srgbClr val="034172"/>
                </a:solidFill>
                <a:latin typeface="Livvic Bold"/>
              </a:rPr>
              <a:t>GIT HUB:</a:t>
            </a:r>
          </a:p>
          <a:p>
            <a:pPr algn="ctr">
              <a:lnSpc>
                <a:spcPts val="2244"/>
              </a:lnSpc>
              <a:spcBef>
                <a:spcPct val="0"/>
              </a:spcBef>
            </a:pPr>
            <a:r>
              <a:rPr lang="en-US" sz="2244">
                <a:solidFill>
                  <a:srgbClr val="034172"/>
                </a:solidFill>
                <a:latin typeface="Livvic Bold"/>
              </a:rPr>
              <a:t>@VICTOR-CAUDURO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716574" y="7923999"/>
            <a:ext cx="2488883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34172"/>
                </a:solidFill>
                <a:latin typeface="Livvic Bold"/>
              </a:rPr>
              <a:t>GIT HUB:</a:t>
            </a:r>
          </a:p>
          <a:p>
            <a:pPr algn="ctr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034172"/>
                </a:solidFill>
                <a:latin typeface="Livvic Bold"/>
              </a:rPr>
              <a:t>@MARCOLAOFF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152605" y="7884629"/>
            <a:ext cx="2354342" cy="612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4"/>
              </a:lnSpc>
              <a:spcBef>
                <a:spcPct val="0"/>
              </a:spcBef>
            </a:pPr>
            <a:r>
              <a:rPr lang="en-US" sz="2344">
                <a:solidFill>
                  <a:srgbClr val="034172"/>
                </a:solidFill>
                <a:latin typeface="Livvic Bold"/>
              </a:rPr>
              <a:t>GIT HUB:</a:t>
            </a:r>
          </a:p>
          <a:p>
            <a:pPr algn="ctr">
              <a:lnSpc>
                <a:spcPts val="2344"/>
              </a:lnSpc>
              <a:spcBef>
                <a:spcPct val="0"/>
              </a:spcBef>
            </a:pPr>
            <a:r>
              <a:rPr lang="en-US" sz="2344">
                <a:solidFill>
                  <a:srgbClr val="034172"/>
                </a:solidFill>
                <a:latin typeface="Livvic Bold"/>
              </a:rPr>
              <a:t>@VI-ANTONELLI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847474" y="7904949"/>
            <a:ext cx="1891665" cy="612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4"/>
              </a:lnSpc>
              <a:spcBef>
                <a:spcPct val="0"/>
              </a:spcBef>
            </a:pPr>
            <a:r>
              <a:rPr lang="en-US" sz="2344">
                <a:solidFill>
                  <a:srgbClr val="034172"/>
                </a:solidFill>
                <a:latin typeface="Livvic Bold"/>
              </a:rPr>
              <a:t>GIT HUB:</a:t>
            </a:r>
          </a:p>
          <a:p>
            <a:pPr algn="ctr">
              <a:lnSpc>
                <a:spcPts val="2344"/>
              </a:lnSpc>
              <a:spcBef>
                <a:spcPct val="0"/>
              </a:spcBef>
            </a:pPr>
            <a:r>
              <a:rPr lang="en-US" sz="2344">
                <a:solidFill>
                  <a:srgbClr val="034172"/>
                </a:solidFill>
                <a:latin typeface="Livvic Bold"/>
              </a:rPr>
              <a:t>@DONIJOAO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522960">
            <a:off x="4037949" y="-722357"/>
            <a:ext cx="21167368" cy="21167368"/>
          </a:xfrm>
          <a:custGeom>
            <a:avLst/>
            <a:gdLst/>
            <a:ahLst/>
            <a:cxnLst/>
            <a:rect r="r" b="b" t="t" l="l"/>
            <a:pathLst>
              <a:path h="21167368" w="21167368">
                <a:moveTo>
                  <a:pt x="0" y="0"/>
                </a:moveTo>
                <a:lnTo>
                  <a:pt x="21167367" y="0"/>
                </a:lnTo>
                <a:lnTo>
                  <a:pt x="21167367" y="21167367"/>
                </a:lnTo>
                <a:lnTo>
                  <a:pt x="0" y="21167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507721" y="660509"/>
            <a:ext cx="10184726" cy="2576335"/>
            <a:chOff x="0" y="0"/>
            <a:chExt cx="2682397" cy="6785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82397" cy="678541"/>
            </a:xfrm>
            <a:custGeom>
              <a:avLst/>
              <a:gdLst/>
              <a:ahLst/>
              <a:cxnLst/>
              <a:rect r="r" b="b" t="t" l="l"/>
              <a:pathLst>
                <a:path h="678541" w="2682397">
                  <a:moveTo>
                    <a:pt x="76015" y="0"/>
                  </a:moveTo>
                  <a:lnTo>
                    <a:pt x="2606382" y="0"/>
                  </a:lnTo>
                  <a:cubicBezTo>
                    <a:pt x="2648364" y="0"/>
                    <a:pt x="2682397" y="34033"/>
                    <a:pt x="2682397" y="76015"/>
                  </a:cubicBezTo>
                  <a:lnTo>
                    <a:pt x="2682397" y="602526"/>
                  </a:lnTo>
                  <a:cubicBezTo>
                    <a:pt x="2682397" y="644508"/>
                    <a:pt x="2648364" y="678541"/>
                    <a:pt x="2606382" y="678541"/>
                  </a:cubicBezTo>
                  <a:lnTo>
                    <a:pt x="76015" y="678541"/>
                  </a:lnTo>
                  <a:cubicBezTo>
                    <a:pt x="34033" y="678541"/>
                    <a:pt x="0" y="644508"/>
                    <a:pt x="0" y="602526"/>
                  </a:cubicBezTo>
                  <a:lnTo>
                    <a:pt x="0" y="76015"/>
                  </a:lnTo>
                  <a:cubicBezTo>
                    <a:pt x="0" y="34033"/>
                    <a:pt x="34033" y="0"/>
                    <a:pt x="76015" y="0"/>
                  </a:cubicBezTo>
                  <a:close/>
                </a:path>
              </a:pathLst>
            </a:custGeom>
            <a:solidFill>
              <a:srgbClr val="BDF4D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2682397" cy="6404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240403" y="4722253"/>
            <a:ext cx="9122536" cy="5564747"/>
          </a:xfrm>
          <a:custGeom>
            <a:avLst/>
            <a:gdLst/>
            <a:ahLst/>
            <a:cxnLst/>
            <a:rect r="r" b="b" t="t" l="l"/>
            <a:pathLst>
              <a:path h="5564747" w="9122536">
                <a:moveTo>
                  <a:pt x="0" y="0"/>
                </a:moveTo>
                <a:lnTo>
                  <a:pt x="9122537" y="0"/>
                </a:lnTo>
                <a:lnTo>
                  <a:pt x="9122537" y="5564747"/>
                </a:lnTo>
                <a:lnTo>
                  <a:pt x="0" y="55647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20371" y="0"/>
            <a:ext cx="3327874" cy="4553061"/>
          </a:xfrm>
          <a:custGeom>
            <a:avLst/>
            <a:gdLst/>
            <a:ahLst/>
            <a:cxnLst/>
            <a:rect r="r" b="b" t="t" l="l"/>
            <a:pathLst>
              <a:path h="4553061" w="3327874">
                <a:moveTo>
                  <a:pt x="0" y="0"/>
                </a:moveTo>
                <a:lnTo>
                  <a:pt x="3327874" y="0"/>
                </a:lnTo>
                <a:lnTo>
                  <a:pt x="3327874" y="4553061"/>
                </a:lnTo>
                <a:lnTo>
                  <a:pt x="0" y="45530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977068" y="5143500"/>
            <a:ext cx="5945354" cy="5945354"/>
          </a:xfrm>
          <a:custGeom>
            <a:avLst/>
            <a:gdLst/>
            <a:ahLst/>
            <a:cxnLst/>
            <a:rect r="r" b="b" t="t" l="l"/>
            <a:pathLst>
              <a:path h="5945354" w="5945354">
                <a:moveTo>
                  <a:pt x="0" y="0"/>
                </a:moveTo>
                <a:lnTo>
                  <a:pt x="5945354" y="0"/>
                </a:lnTo>
                <a:lnTo>
                  <a:pt x="5945354" y="5945354"/>
                </a:lnTo>
                <a:lnTo>
                  <a:pt x="0" y="59453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623875">
            <a:off x="14466748" y="1179443"/>
            <a:ext cx="2955175" cy="4114800"/>
          </a:xfrm>
          <a:custGeom>
            <a:avLst/>
            <a:gdLst/>
            <a:ahLst/>
            <a:cxnLst/>
            <a:rect r="r" b="b" t="t" l="l"/>
            <a:pathLst>
              <a:path h="4114800" w="2955175">
                <a:moveTo>
                  <a:pt x="0" y="0"/>
                </a:moveTo>
                <a:lnTo>
                  <a:pt x="2955175" y="0"/>
                </a:lnTo>
                <a:lnTo>
                  <a:pt x="29551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50423" y="1061581"/>
            <a:ext cx="14699322" cy="1907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034172"/>
                </a:solidFill>
                <a:latin typeface="Hagrid Ultra-Bold"/>
              </a:rPr>
              <a:t>OBRIGADO </a:t>
            </a:r>
          </a:p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034172"/>
                </a:solidFill>
                <a:latin typeface="Hagrid Ultra-Bold"/>
              </a:rPr>
              <a:t>POR ASSISTIREM!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44630" y="3499718"/>
            <a:ext cx="6710908" cy="1026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3970">
                <a:solidFill>
                  <a:srgbClr val="034172"/>
                </a:solidFill>
                <a:latin typeface="Livvic Bold"/>
              </a:rPr>
              <a:t>ESTAMOS ABERTOS A DÚVIDAS E SUGESTÕES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648861">
            <a:off x="-42029" y="-675841"/>
            <a:ext cx="18372057" cy="11638683"/>
          </a:xfrm>
          <a:custGeom>
            <a:avLst/>
            <a:gdLst/>
            <a:ahLst/>
            <a:cxnLst/>
            <a:rect r="r" b="b" t="t" l="l"/>
            <a:pathLst>
              <a:path h="11638683" w="18372057">
                <a:moveTo>
                  <a:pt x="0" y="0"/>
                </a:moveTo>
                <a:lnTo>
                  <a:pt x="18372058" y="0"/>
                </a:lnTo>
                <a:lnTo>
                  <a:pt x="18372058" y="11638682"/>
                </a:lnTo>
                <a:lnTo>
                  <a:pt x="0" y="11638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72463" y="2543257"/>
            <a:ext cx="13743075" cy="1674707"/>
            <a:chOff x="0" y="0"/>
            <a:chExt cx="3619575" cy="4410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19575" cy="441075"/>
            </a:xfrm>
            <a:custGeom>
              <a:avLst/>
              <a:gdLst/>
              <a:ahLst/>
              <a:cxnLst/>
              <a:rect r="r" b="b" t="t" l="l"/>
              <a:pathLst>
                <a:path h="441075" w="3619575">
                  <a:moveTo>
                    <a:pt x="56333" y="0"/>
                  </a:moveTo>
                  <a:lnTo>
                    <a:pt x="3563242" y="0"/>
                  </a:lnTo>
                  <a:cubicBezTo>
                    <a:pt x="3578182" y="0"/>
                    <a:pt x="3592511" y="5935"/>
                    <a:pt x="3603075" y="16500"/>
                  </a:cubicBezTo>
                  <a:cubicBezTo>
                    <a:pt x="3613640" y="27064"/>
                    <a:pt x="3619575" y="41393"/>
                    <a:pt x="3619575" y="56333"/>
                  </a:cubicBezTo>
                  <a:lnTo>
                    <a:pt x="3619575" y="384742"/>
                  </a:lnTo>
                  <a:cubicBezTo>
                    <a:pt x="3619575" y="415854"/>
                    <a:pt x="3594354" y="441075"/>
                    <a:pt x="3563242" y="441075"/>
                  </a:cubicBezTo>
                  <a:lnTo>
                    <a:pt x="56333" y="441075"/>
                  </a:lnTo>
                  <a:cubicBezTo>
                    <a:pt x="41393" y="441075"/>
                    <a:pt x="27064" y="435140"/>
                    <a:pt x="16500" y="424575"/>
                  </a:cubicBezTo>
                  <a:cubicBezTo>
                    <a:pt x="5935" y="414011"/>
                    <a:pt x="0" y="399682"/>
                    <a:pt x="0" y="384742"/>
                  </a:cubicBezTo>
                  <a:lnTo>
                    <a:pt x="0" y="56333"/>
                  </a:lnTo>
                  <a:cubicBezTo>
                    <a:pt x="0" y="41393"/>
                    <a:pt x="5935" y="27064"/>
                    <a:pt x="16500" y="16500"/>
                  </a:cubicBezTo>
                  <a:cubicBezTo>
                    <a:pt x="27064" y="5935"/>
                    <a:pt x="41393" y="0"/>
                    <a:pt x="56333" y="0"/>
                  </a:cubicBezTo>
                  <a:close/>
                </a:path>
              </a:pathLst>
            </a:custGeom>
            <a:solidFill>
              <a:srgbClr val="BDF4D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3619575" cy="402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845361" y="4406533"/>
            <a:ext cx="5311759" cy="5629031"/>
          </a:xfrm>
          <a:custGeom>
            <a:avLst/>
            <a:gdLst/>
            <a:ahLst/>
            <a:cxnLst/>
            <a:rect r="r" b="b" t="t" l="l"/>
            <a:pathLst>
              <a:path h="5629031" w="5311759">
                <a:moveTo>
                  <a:pt x="0" y="0"/>
                </a:moveTo>
                <a:lnTo>
                  <a:pt x="5311759" y="0"/>
                </a:lnTo>
                <a:lnTo>
                  <a:pt x="5311759" y="5629031"/>
                </a:lnTo>
                <a:lnTo>
                  <a:pt x="0" y="5629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579378" y="4595102"/>
            <a:ext cx="5409253" cy="5251893"/>
          </a:xfrm>
          <a:custGeom>
            <a:avLst/>
            <a:gdLst/>
            <a:ahLst/>
            <a:cxnLst/>
            <a:rect r="r" b="b" t="t" l="l"/>
            <a:pathLst>
              <a:path h="5251893" w="5409253">
                <a:moveTo>
                  <a:pt x="5409253" y="0"/>
                </a:moveTo>
                <a:lnTo>
                  <a:pt x="0" y="0"/>
                </a:lnTo>
                <a:lnTo>
                  <a:pt x="0" y="5251893"/>
                </a:lnTo>
                <a:lnTo>
                  <a:pt x="5409253" y="5251893"/>
                </a:lnTo>
                <a:lnTo>
                  <a:pt x="54092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89802" y="4406533"/>
            <a:ext cx="3756099" cy="5629031"/>
          </a:xfrm>
          <a:custGeom>
            <a:avLst/>
            <a:gdLst/>
            <a:ahLst/>
            <a:cxnLst/>
            <a:rect r="r" b="b" t="t" l="l"/>
            <a:pathLst>
              <a:path h="5629031" w="3756099">
                <a:moveTo>
                  <a:pt x="0" y="0"/>
                </a:moveTo>
                <a:lnTo>
                  <a:pt x="3756099" y="0"/>
                </a:lnTo>
                <a:lnTo>
                  <a:pt x="3756099" y="5629031"/>
                </a:lnTo>
                <a:lnTo>
                  <a:pt x="0" y="56290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71153" y="2992625"/>
            <a:ext cx="15145695" cy="833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9"/>
              </a:lnSpc>
            </a:pPr>
            <a:r>
              <a:rPr lang="en-US" sz="3099">
                <a:solidFill>
                  <a:srgbClr val="034172"/>
                </a:solidFill>
                <a:latin typeface="Hagrid Ultra-Bold"/>
              </a:rPr>
              <a:t>“GARANTIR O ACESSO À SAÚDE DE QUALIDADE E </a:t>
            </a:r>
          </a:p>
          <a:p>
            <a:pPr algn="ctr">
              <a:lnSpc>
                <a:spcPts val="3099"/>
              </a:lnSpc>
            </a:pPr>
            <a:r>
              <a:rPr lang="en-US" sz="3099">
                <a:solidFill>
                  <a:srgbClr val="034172"/>
                </a:solidFill>
                <a:latin typeface="Hagrid Ultra-Bold"/>
              </a:rPr>
              <a:t>PROMOVER O BEM-ESTAR PARA TODOS.”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991501" y="835006"/>
            <a:ext cx="19869404" cy="92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034172"/>
                </a:solidFill>
                <a:latin typeface="Livvic Bold"/>
              </a:rPr>
              <a:t>TEMA: SAÚDE E BEM ESTAR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4D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5661" y="1073809"/>
            <a:ext cx="10781336" cy="123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4"/>
              </a:lnSpc>
            </a:pPr>
            <a:r>
              <a:rPr lang="en-US" sz="8784">
                <a:solidFill>
                  <a:srgbClr val="034172"/>
                </a:solidFill>
                <a:latin typeface="Hagrid Ultra-Bold"/>
              </a:rPr>
              <a:t>PROBLEMÁTICAS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326947" y="3928069"/>
            <a:ext cx="7834157" cy="1464106"/>
            <a:chOff x="0" y="0"/>
            <a:chExt cx="2063317" cy="38560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3317" cy="385608"/>
            </a:xfrm>
            <a:custGeom>
              <a:avLst/>
              <a:gdLst/>
              <a:ahLst/>
              <a:cxnLst/>
              <a:rect r="r" b="b" t="t" l="l"/>
              <a:pathLst>
                <a:path h="385608" w="2063317">
                  <a:moveTo>
                    <a:pt x="98823" y="0"/>
                  </a:moveTo>
                  <a:lnTo>
                    <a:pt x="1964494" y="0"/>
                  </a:lnTo>
                  <a:cubicBezTo>
                    <a:pt x="1990704" y="0"/>
                    <a:pt x="2015840" y="10412"/>
                    <a:pt x="2034372" y="28944"/>
                  </a:cubicBezTo>
                  <a:cubicBezTo>
                    <a:pt x="2052905" y="47477"/>
                    <a:pt x="2063317" y="72613"/>
                    <a:pt x="2063317" y="98823"/>
                  </a:cubicBezTo>
                  <a:lnTo>
                    <a:pt x="2063317" y="286786"/>
                  </a:lnTo>
                  <a:cubicBezTo>
                    <a:pt x="2063317" y="341364"/>
                    <a:pt x="2019072" y="385608"/>
                    <a:pt x="1964494" y="385608"/>
                  </a:cubicBezTo>
                  <a:lnTo>
                    <a:pt x="98823" y="385608"/>
                  </a:lnTo>
                  <a:cubicBezTo>
                    <a:pt x="72613" y="385608"/>
                    <a:pt x="47477" y="375197"/>
                    <a:pt x="28944" y="356664"/>
                  </a:cubicBezTo>
                  <a:cubicBezTo>
                    <a:pt x="10412" y="338131"/>
                    <a:pt x="0" y="312995"/>
                    <a:pt x="0" y="286786"/>
                  </a:cubicBezTo>
                  <a:lnTo>
                    <a:pt x="0" y="98823"/>
                  </a:lnTo>
                  <a:cubicBezTo>
                    <a:pt x="0" y="72613"/>
                    <a:pt x="10412" y="47477"/>
                    <a:pt x="28944" y="28944"/>
                  </a:cubicBezTo>
                  <a:cubicBezTo>
                    <a:pt x="47477" y="10412"/>
                    <a:pt x="72613" y="0"/>
                    <a:pt x="98823" y="0"/>
                  </a:cubicBezTo>
                  <a:close/>
                </a:path>
              </a:pathLst>
            </a:custGeom>
            <a:solidFill>
              <a:srgbClr val="6ECEF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2063317" cy="347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69455" y="2310396"/>
            <a:ext cx="7558076" cy="7187043"/>
          </a:xfrm>
          <a:custGeom>
            <a:avLst/>
            <a:gdLst/>
            <a:ahLst/>
            <a:cxnLst/>
            <a:rect r="r" b="b" t="t" l="l"/>
            <a:pathLst>
              <a:path h="7187043" w="7558076">
                <a:moveTo>
                  <a:pt x="0" y="0"/>
                </a:moveTo>
                <a:lnTo>
                  <a:pt x="7558075" y="0"/>
                </a:lnTo>
                <a:lnTo>
                  <a:pt x="7558075" y="7187042"/>
                </a:lnTo>
                <a:lnTo>
                  <a:pt x="0" y="7187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768148" y="4107672"/>
            <a:ext cx="6951754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34172"/>
                </a:solidFill>
                <a:latin typeface="Livvic Bold"/>
              </a:rPr>
              <a:t>DIFICULDADE NO 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34172"/>
                </a:solidFill>
                <a:latin typeface="Livvic Bold"/>
              </a:rPr>
              <a:t>MONITORAMENTO DE SINAIS VITAIS DE PESSOAS DEPENDENTES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326947" y="6562412"/>
            <a:ext cx="7834157" cy="1464106"/>
            <a:chOff x="0" y="0"/>
            <a:chExt cx="2063317" cy="38560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63317" cy="385608"/>
            </a:xfrm>
            <a:custGeom>
              <a:avLst/>
              <a:gdLst/>
              <a:ahLst/>
              <a:cxnLst/>
              <a:rect r="r" b="b" t="t" l="l"/>
              <a:pathLst>
                <a:path h="385608" w="2063317">
                  <a:moveTo>
                    <a:pt x="98823" y="0"/>
                  </a:moveTo>
                  <a:lnTo>
                    <a:pt x="1964494" y="0"/>
                  </a:lnTo>
                  <a:cubicBezTo>
                    <a:pt x="1990704" y="0"/>
                    <a:pt x="2015840" y="10412"/>
                    <a:pt x="2034372" y="28944"/>
                  </a:cubicBezTo>
                  <a:cubicBezTo>
                    <a:pt x="2052905" y="47477"/>
                    <a:pt x="2063317" y="72613"/>
                    <a:pt x="2063317" y="98823"/>
                  </a:cubicBezTo>
                  <a:lnTo>
                    <a:pt x="2063317" y="286786"/>
                  </a:lnTo>
                  <a:cubicBezTo>
                    <a:pt x="2063317" y="341364"/>
                    <a:pt x="2019072" y="385608"/>
                    <a:pt x="1964494" y="385608"/>
                  </a:cubicBezTo>
                  <a:lnTo>
                    <a:pt x="98823" y="385608"/>
                  </a:lnTo>
                  <a:cubicBezTo>
                    <a:pt x="72613" y="385608"/>
                    <a:pt x="47477" y="375197"/>
                    <a:pt x="28944" y="356664"/>
                  </a:cubicBezTo>
                  <a:cubicBezTo>
                    <a:pt x="10412" y="338131"/>
                    <a:pt x="0" y="312995"/>
                    <a:pt x="0" y="286786"/>
                  </a:cubicBezTo>
                  <a:lnTo>
                    <a:pt x="0" y="98823"/>
                  </a:lnTo>
                  <a:cubicBezTo>
                    <a:pt x="0" y="72613"/>
                    <a:pt x="10412" y="47477"/>
                    <a:pt x="28944" y="28944"/>
                  </a:cubicBezTo>
                  <a:cubicBezTo>
                    <a:pt x="47477" y="10412"/>
                    <a:pt x="72613" y="0"/>
                    <a:pt x="98823" y="0"/>
                  </a:cubicBezTo>
                  <a:close/>
                </a:path>
              </a:pathLst>
            </a:custGeom>
            <a:solidFill>
              <a:srgbClr val="6ECE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38100"/>
              <a:ext cx="2063317" cy="347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4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777673" y="6742015"/>
            <a:ext cx="6951754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34172"/>
                </a:solidFill>
                <a:latin typeface="Livvic Bold"/>
              </a:rPr>
              <a:t> INCONSTÂNCIA NA UTILIZAÇÃO 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34172"/>
                </a:solidFill>
                <a:latin typeface="Livvic Bold"/>
              </a:rPr>
              <a:t>DE MEDICAMENTOS POR PARTE DESSAS PESSOAS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4D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13151" y="2995653"/>
            <a:ext cx="6339993" cy="1089512"/>
            <a:chOff x="0" y="0"/>
            <a:chExt cx="1669792" cy="286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9792" cy="286950"/>
            </a:xfrm>
            <a:custGeom>
              <a:avLst/>
              <a:gdLst/>
              <a:ahLst/>
              <a:cxnLst/>
              <a:rect r="r" b="b" t="t" l="l"/>
              <a:pathLst>
                <a:path h="286950" w="1669792">
                  <a:moveTo>
                    <a:pt x="122112" y="0"/>
                  </a:moveTo>
                  <a:lnTo>
                    <a:pt x="1547680" y="0"/>
                  </a:lnTo>
                  <a:cubicBezTo>
                    <a:pt x="1615121" y="0"/>
                    <a:pt x="1669792" y="54672"/>
                    <a:pt x="1669792" y="122112"/>
                  </a:cubicBezTo>
                  <a:lnTo>
                    <a:pt x="1669792" y="164837"/>
                  </a:lnTo>
                  <a:cubicBezTo>
                    <a:pt x="1669792" y="197223"/>
                    <a:pt x="1656927" y="228283"/>
                    <a:pt x="1634026" y="251184"/>
                  </a:cubicBezTo>
                  <a:cubicBezTo>
                    <a:pt x="1611126" y="274084"/>
                    <a:pt x="1580066" y="286950"/>
                    <a:pt x="1547680" y="286950"/>
                  </a:cubicBezTo>
                  <a:lnTo>
                    <a:pt x="122112" y="286950"/>
                  </a:lnTo>
                  <a:cubicBezTo>
                    <a:pt x="54672" y="286950"/>
                    <a:pt x="0" y="232278"/>
                    <a:pt x="0" y="164837"/>
                  </a:cubicBezTo>
                  <a:lnTo>
                    <a:pt x="0" y="122112"/>
                  </a:lnTo>
                  <a:cubicBezTo>
                    <a:pt x="0" y="54672"/>
                    <a:pt x="54672" y="0"/>
                    <a:pt x="122112" y="0"/>
                  </a:cubicBezTo>
                  <a:close/>
                </a:path>
              </a:pathLst>
            </a:custGeom>
            <a:solidFill>
              <a:srgbClr val="6ECE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1669792" cy="248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0993" y="1028700"/>
            <a:ext cx="8103737" cy="8654476"/>
          </a:xfrm>
          <a:custGeom>
            <a:avLst/>
            <a:gdLst/>
            <a:ahLst/>
            <a:cxnLst/>
            <a:rect r="r" b="b" t="t" l="l"/>
            <a:pathLst>
              <a:path h="8654476" w="8103737">
                <a:moveTo>
                  <a:pt x="0" y="0"/>
                </a:moveTo>
                <a:lnTo>
                  <a:pt x="8103737" y="0"/>
                </a:lnTo>
                <a:lnTo>
                  <a:pt x="8103737" y="8654476"/>
                </a:lnTo>
                <a:lnTo>
                  <a:pt x="0" y="8654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79354" y="1063741"/>
            <a:ext cx="7618400" cy="123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4"/>
              </a:lnSpc>
            </a:pPr>
            <a:r>
              <a:rPr lang="en-US" sz="8784">
                <a:solidFill>
                  <a:srgbClr val="034172"/>
                </a:solidFill>
                <a:latin typeface="Hagrid Ultra-Bold"/>
              </a:rPr>
              <a:t>REQUISITOS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818557" y="4494740"/>
            <a:ext cx="6339993" cy="1081541"/>
            <a:chOff x="0" y="0"/>
            <a:chExt cx="1669792" cy="2848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69792" cy="284850"/>
            </a:xfrm>
            <a:custGeom>
              <a:avLst/>
              <a:gdLst/>
              <a:ahLst/>
              <a:cxnLst/>
              <a:rect r="r" b="b" t="t" l="l"/>
              <a:pathLst>
                <a:path h="284850" w="1669792">
                  <a:moveTo>
                    <a:pt x="122112" y="0"/>
                  </a:moveTo>
                  <a:lnTo>
                    <a:pt x="1547680" y="0"/>
                  </a:lnTo>
                  <a:cubicBezTo>
                    <a:pt x="1615121" y="0"/>
                    <a:pt x="1669792" y="54672"/>
                    <a:pt x="1669792" y="122112"/>
                  </a:cubicBezTo>
                  <a:lnTo>
                    <a:pt x="1669792" y="162738"/>
                  </a:lnTo>
                  <a:cubicBezTo>
                    <a:pt x="1669792" y="230179"/>
                    <a:pt x="1615121" y="284850"/>
                    <a:pt x="1547680" y="284850"/>
                  </a:cubicBezTo>
                  <a:lnTo>
                    <a:pt x="122112" y="284850"/>
                  </a:lnTo>
                  <a:cubicBezTo>
                    <a:pt x="54672" y="284850"/>
                    <a:pt x="0" y="230179"/>
                    <a:pt x="0" y="162738"/>
                  </a:cubicBezTo>
                  <a:lnTo>
                    <a:pt x="0" y="122112"/>
                  </a:lnTo>
                  <a:cubicBezTo>
                    <a:pt x="0" y="54672"/>
                    <a:pt x="54672" y="0"/>
                    <a:pt x="122112" y="0"/>
                  </a:cubicBezTo>
                  <a:close/>
                </a:path>
              </a:pathLst>
            </a:custGeom>
            <a:solidFill>
              <a:srgbClr val="6ECEF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38100"/>
              <a:ext cx="1669792" cy="24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4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007746" y="4818590"/>
            <a:ext cx="6150804" cy="612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4"/>
              </a:lnSpc>
            </a:pPr>
            <a:r>
              <a:rPr lang="en-US" sz="2344">
                <a:solidFill>
                  <a:srgbClr val="034172"/>
                </a:solidFill>
                <a:latin typeface="Livvic Bold"/>
              </a:rPr>
              <a:t>RECEBER LEMBRETES PARA </a:t>
            </a:r>
          </a:p>
          <a:p>
            <a:pPr algn="ctr">
              <a:lnSpc>
                <a:spcPts val="2344"/>
              </a:lnSpc>
            </a:pPr>
            <a:r>
              <a:rPr lang="en-US" sz="2344">
                <a:solidFill>
                  <a:srgbClr val="034172"/>
                </a:solidFill>
                <a:latin typeface="Livvic Bold"/>
              </a:rPr>
              <a:t>TOMAR MEDICAMENTOS</a:t>
            </a:r>
            <a:r>
              <a:rPr lang="en-US" sz="2344">
                <a:solidFill>
                  <a:srgbClr val="034172"/>
                </a:solidFill>
                <a:latin typeface="Livvic Bold"/>
              </a:rPr>
              <a:t>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818557" y="5982609"/>
            <a:ext cx="6339993" cy="1157739"/>
            <a:chOff x="0" y="0"/>
            <a:chExt cx="1669792" cy="3049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69792" cy="304919"/>
            </a:xfrm>
            <a:custGeom>
              <a:avLst/>
              <a:gdLst/>
              <a:ahLst/>
              <a:cxnLst/>
              <a:rect r="r" b="b" t="t" l="l"/>
              <a:pathLst>
                <a:path h="304919" w="1669792">
                  <a:moveTo>
                    <a:pt x="122112" y="0"/>
                  </a:moveTo>
                  <a:lnTo>
                    <a:pt x="1547680" y="0"/>
                  </a:lnTo>
                  <a:cubicBezTo>
                    <a:pt x="1615121" y="0"/>
                    <a:pt x="1669792" y="54672"/>
                    <a:pt x="1669792" y="122112"/>
                  </a:cubicBezTo>
                  <a:lnTo>
                    <a:pt x="1669792" y="182807"/>
                  </a:lnTo>
                  <a:cubicBezTo>
                    <a:pt x="1669792" y="250247"/>
                    <a:pt x="1615121" y="304919"/>
                    <a:pt x="1547680" y="304919"/>
                  </a:cubicBezTo>
                  <a:lnTo>
                    <a:pt x="122112" y="304919"/>
                  </a:lnTo>
                  <a:cubicBezTo>
                    <a:pt x="54672" y="304919"/>
                    <a:pt x="0" y="250247"/>
                    <a:pt x="0" y="182807"/>
                  </a:cubicBezTo>
                  <a:lnTo>
                    <a:pt x="0" y="122112"/>
                  </a:lnTo>
                  <a:cubicBezTo>
                    <a:pt x="0" y="54672"/>
                    <a:pt x="54672" y="0"/>
                    <a:pt x="122112" y="0"/>
                  </a:cubicBezTo>
                  <a:close/>
                </a:path>
              </a:pathLst>
            </a:custGeom>
            <a:solidFill>
              <a:srgbClr val="6ECE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38100"/>
              <a:ext cx="1669792" cy="266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4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913151" y="6274523"/>
            <a:ext cx="6150804" cy="612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4"/>
              </a:lnSpc>
            </a:pPr>
            <a:r>
              <a:rPr lang="en-US" sz="2344">
                <a:solidFill>
                  <a:srgbClr val="034172"/>
                </a:solidFill>
                <a:latin typeface="Livvic Bold"/>
              </a:rPr>
              <a:t> ACOMPANHAR SINAIS VITAIS DE </a:t>
            </a:r>
          </a:p>
          <a:p>
            <a:pPr algn="ctr">
              <a:lnSpc>
                <a:spcPts val="2344"/>
              </a:lnSpc>
            </a:pPr>
            <a:r>
              <a:rPr lang="en-US" sz="2344">
                <a:solidFill>
                  <a:srgbClr val="034172"/>
                </a:solidFill>
                <a:latin typeface="Livvic Bold"/>
              </a:rPr>
              <a:t>OUTRO INDIVÍDUO REMOTAMENTE 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818557" y="7546675"/>
            <a:ext cx="6339993" cy="1238932"/>
            <a:chOff x="0" y="0"/>
            <a:chExt cx="1669792" cy="3263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69792" cy="326303"/>
            </a:xfrm>
            <a:custGeom>
              <a:avLst/>
              <a:gdLst/>
              <a:ahLst/>
              <a:cxnLst/>
              <a:rect r="r" b="b" t="t" l="l"/>
              <a:pathLst>
                <a:path h="326303" w="1669792">
                  <a:moveTo>
                    <a:pt x="122112" y="0"/>
                  </a:moveTo>
                  <a:lnTo>
                    <a:pt x="1547680" y="0"/>
                  </a:lnTo>
                  <a:cubicBezTo>
                    <a:pt x="1615121" y="0"/>
                    <a:pt x="1669792" y="54672"/>
                    <a:pt x="1669792" y="122112"/>
                  </a:cubicBezTo>
                  <a:lnTo>
                    <a:pt x="1669792" y="204191"/>
                  </a:lnTo>
                  <a:cubicBezTo>
                    <a:pt x="1669792" y="271631"/>
                    <a:pt x="1615121" y="326303"/>
                    <a:pt x="1547680" y="326303"/>
                  </a:cubicBezTo>
                  <a:lnTo>
                    <a:pt x="122112" y="326303"/>
                  </a:lnTo>
                  <a:cubicBezTo>
                    <a:pt x="54672" y="326303"/>
                    <a:pt x="0" y="271631"/>
                    <a:pt x="0" y="204191"/>
                  </a:cubicBezTo>
                  <a:lnTo>
                    <a:pt x="0" y="122112"/>
                  </a:lnTo>
                  <a:cubicBezTo>
                    <a:pt x="0" y="54672"/>
                    <a:pt x="54672" y="0"/>
                    <a:pt x="122112" y="0"/>
                  </a:cubicBezTo>
                  <a:close/>
                </a:path>
              </a:pathLst>
            </a:custGeom>
            <a:solidFill>
              <a:srgbClr val="6ECEF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38100"/>
              <a:ext cx="1669792" cy="288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4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007746" y="7878321"/>
            <a:ext cx="6150804" cy="90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4"/>
              </a:lnSpc>
            </a:pPr>
            <a:r>
              <a:rPr lang="en-US" sz="2344">
                <a:solidFill>
                  <a:srgbClr val="034172"/>
                </a:solidFill>
                <a:latin typeface="Livvic Bold"/>
              </a:rPr>
              <a:t>ENVIO DE ALERTAS QUANDO SINAIS VITAIS SAÍREM DO NORMAL</a:t>
            </a:r>
          </a:p>
          <a:p>
            <a:pPr algn="ctr">
              <a:lnSpc>
                <a:spcPts val="2344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9913151" y="3253454"/>
            <a:ext cx="6339993" cy="612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4"/>
              </a:lnSpc>
            </a:pPr>
            <a:r>
              <a:rPr lang="en-US" sz="2344">
                <a:solidFill>
                  <a:srgbClr val="034172"/>
                </a:solidFill>
                <a:latin typeface="Livvic Bold"/>
              </a:rPr>
              <a:t>CADASTRAR NOVO MEDICAMENTO </a:t>
            </a:r>
          </a:p>
          <a:p>
            <a:pPr algn="ctr">
              <a:lnSpc>
                <a:spcPts val="2344"/>
              </a:lnSpc>
              <a:spcBef>
                <a:spcPct val="0"/>
              </a:spcBef>
            </a:pPr>
            <a:r>
              <a:rPr lang="en-US" sz="2344">
                <a:solidFill>
                  <a:srgbClr val="034172"/>
                </a:solidFill>
                <a:latin typeface="Livvic Bold"/>
              </a:rPr>
              <a:t>E SEU PERÍODO DE UTILIZAÇÃO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F4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68922" y="688607"/>
            <a:ext cx="4940939" cy="8939199"/>
          </a:xfrm>
          <a:custGeom>
            <a:avLst/>
            <a:gdLst/>
            <a:ahLst/>
            <a:cxnLst/>
            <a:rect r="r" b="b" t="t" l="l"/>
            <a:pathLst>
              <a:path h="8939199" w="4940939">
                <a:moveTo>
                  <a:pt x="0" y="0"/>
                </a:moveTo>
                <a:lnTo>
                  <a:pt x="4940939" y="0"/>
                </a:lnTo>
                <a:lnTo>
                  <a:pt x="4940939" y="8939199"/>
                </a:lnTo>
                <a:lnTo>
                  <a:pt x="0" y="8939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24003" y="1353604"/>
            <a:ext cx="7192726" cy="123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4"/>
              </a:lnSpc>
            </a:pPr>
            <a:r>
              <a:rPr lang="en-US" sz="8784">
                <a:solidFill>
                  <a:srgbClr val="034172"/>
                </a:solidFill>
                <a:latin typeface="Hagrid Ultra-Bold"/>
              </a:rPr>
              <a:t>OBJETIVOS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46639" y="5679194"/>
            <a:ext cx="7547454" cy="123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4"/>
              </a:lnSpc>
            </a:pPr>
            <a:r>
              <a:rPr lang="en-US" sz="8784">
                <a:solidFill>
                  <a:srgbClr val="034172"/>
                </a:solidFill>
                <a:latin typeface="Hagrid Ultra-Bold"/>
              </a:rPr>
              <a:t>BENEFÍCIOS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82645" y="2590191"/>
            <a:ext cx="8475442" cy="1804432"/>
            <a:chOff x="0" y="0"/>
            <a:chExt cx="2232215" cy="4752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32215" cy="475241"/>
            </a:xfrm>
            <a:custGeom>
              <a:avLst/>
              <a:gdLst/>
              <a:ahLst/>
              <a:cxnLst/>
              <a:rect r="r" b="b" t="t" l="l"/>
              <a:pathLst>
                <a:path h="475241" w="2232215">
                  <a:moveTo>
                    <a:pt x="91345" y="0"/>
                  </a:moveTo>
                  <a:lnTo>
                    <a:pt x="2140870" y="0"/>
                  </a:lnTo>
                  <a:cubicBezTo>
                    <a:pt x="2191318" y="0"/>
                    <a:pt x="2232215" y="40897"/>
                    <a:pt x="2232215" y="91345"/>
                  </a:cubicBezTo>
                  <a:lnTo>
                    <a:pt x="2232215" y="383896"/>
                  </a:lnTo>
                  <a:cubicBezTo>
                    <a:pt x="2232215" y="408122"/>
                    <a:pt x="2222591" y="431356"/>
                    <a:pt x="2205461" y="448487"/>
                  </a:cubicBezTo>
                  <a:cubicBezTo>
                    <a:pt x="2188330" y="465618"/>
                    <a:pt x="2165096" y="475241"/>
                    <a:pt x="2140870" y="475241"/>
                  </a:cubicBezTo>
                  <a:lnTo>
                    <a:pt x="91345" y="475241"/>
                  </a:lnTo>
                  <a:cubicBezTo>
                    <a:pt x="40897" y="475241"/>
                    <a:pt x="0" y="434345"/>
                    <a:pt x="0" y="383896"/>
                  </a:cubicBezTo>
                  <a:lnTo>
                    <a:pt x="0" y="91345"/>
                  </a:lnTo>
                  <a:cubicBezTo>
                    <a:pt x="0" y="40897"/>
                    <a:pt x="40897" y="0"/>
                    <a:pt x="91345" y="0"/>
                  </a:cubicBezTo>
                  <a:close/>
                </a:path>
              </a:pathLst>
            </a:custGeom>
            <a:solidFill>
              <a:srgbClr val="52DE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38100"/>
              <a:ext cx="2232215" cy="437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01030" y="2958125"/>
            <a:ext cx="7799554" cy="111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9"/>
              </a:lnSpc>
              <a:spcBef>
                <a:spcPct val="0"/>
              </a:spcBef>
            </a:pPr>
            <a:r>
              <a:rPr lang="en-US" sz="2199">
                <a:solidFill>
                  <a:srgbClr val="034172"/>
                </a:solidFill>
                <a:latin typeface="Livvic Bold"/>
              </a:rPr>
              <a:t>ACOMPANHAR SINAIS VITAIS À DISTÂNCIA A CADA 10 MINUTOS E GARANTIR QUE 90% DAS DOSES DOS MEDICAMENTOS SEJAM TOMADAS NO HORÁRIO E QUANTIDADE CORRETAS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763086" y="6915781"/>
            <a:ext cx="8314559" cy="1616736"/>
            <a:chOff x="0" y="0"/>
            <a:chExt cx="2189843" cy="42580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89843" cy="425807"/>
            </a:xfrm>
            <a:custGeom>
              <a:avLst/>
              <a:gdLst/>
              <a:ahLst/>
              <a:cxnLst/>
              <a:rect r="r" b="b" t="t" l="l"/>
              <a:pathLst>
                <a:path h="425807" w="2189843">
                  <a:moveTo>
                    <a:pt x="93113" y="0"/>
                  </a:moveTo>
                  <a:lnTo>
                    <a:pt x="2096730" y="0"/>
                  </a:lnTo>
                  <a:cubicBezTo>
                    <a:pt x="2121425" y="0"/>
                    <a:pt x="2145109" y="9810"/>
                    <a:pt x="2162571" y="27272"/>
                  </a:cubicBezTo>
                  <a:cubicBezTo>
                    <a:pt x="2180033" y="44734"/>
                    <a:pt x="2189843" y="68418"/>
                    <a:pt x="2189843" y="93113"/>
                  </a:cubicBezTo>
                  <a:lnTo>
                    <a:pt x="2189843" y="332694"/>
                  </a:lnTo>
                  <a:cubicBezTo>
                    <a:pt x="2189843" y="357389"/>
                    <a:pt x="2180033" y="381073"/>
                    <a:pt x="2162571" y="398535"/>
                  </a:cubicBezTo>
                  <a:cubicBezTo>
                    <a:pt x="2145109" y="415997"/>
                    <a:pt x="2121425" y="425807"/>
                    <a:pt x="2096730" y="425807"/>
                  </a:cubicBezTo>
                  <a:lnTo>
                    <a:pt x="93113" y="425807"/>
                  </a:lnTo>
                  <a:cubicBezTo>
                    <a:pt x="68418" y="425807"/>
                    <a:pt x="44734" y="415997"/>
                    <a:pt x="27272" y="398535"/>
                  </a:cubicBezTo>
                  <a:cubicBezTo>
                    <a:pt x="9810" y="381073"/>
                    <a:pt x="0" y="357389"/>
                    <a:pt x="0" y="332694"/>
                  </a:cubicBezTo>
                  <a:lnTo>
                    <a:pt x="0" y="93113"/>
                  </a:lnTo>
                  <a:cubicBezTo>
                    <a:pt x="0" y="68418"/>
                    <a:pt x="9810" y="44734"/>
                    <a:pt x="27272" y="27272"/>
                  </a:cubicBezTo>
                  <a:cubicBezTo>
                    <a:pt x="44734" y="9810"/>
                    <a:pt x="68418" y="0"/>
                    <a:pt x="93113" y="0"/>
                  </a:cubicBezTo>
                  <a:close/>
                </a:path>
              </a:pathLst>
            </a:custGeom>
            <a:solidFill>
              <a:srgbClr val="52DEA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2189843" cy="387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4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63086" y="7289556"/>
            <a:ext cx="8314559" cy="90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4"/>
              </a:lnSpc>
              <a:spcBef>
                <a:spcPct val="0"/>
              </a:spcBef>
            </a:pPr>
            <a:r>
              <a:rPr lang="en-US" sz="2344">
                <a:solidFill>
                  <a:srgbClr val="034172"/>
                </a:solidFill>
                <a:latin typeface="Livvic Bold"/>
              </a:rPr>
              <a:t>CONTROLE E VERIFICAÇÃO DOS SINAIS VITAIS À DISTÂNCIA E AUMENTO DA EFICIÊNCIA DOS TRATAMENTOS DE SAÚDE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F4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77571" y="2745107"/>
            <a:ext cx="4869026" cy="966922"/>
            <a:chOff x="0" y="0"/>
            <a:chExt cx="1282377" cy="2546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377" cy="254663"/>
            </a:xfrm>
            <a:custGeom>
              <a:avLst/>
              <a:gdLst/>
              <a:ahLst/>
              <a:cxnLst/>
              <a:rect r="r" b="b" t="t" l="l"/>
              <a:pathLst>
                <a:path h="254663" w="1282377">
                  <a:moveTo>
                    <a:pt x="127331" y="0"/>
                  </a:moveTo>
                  <a:lnTo>
                    <a:pt x="1155046" y="0"/>
                  </a:lnTo>
                  <a:cubicBezTo>
                    <a:pt x="1188816" y="0"/>
                    <a:pt x="1221203" y="13415"/>
                    <a:pt x="1245083" y="37294"/>
                  </a:cubicBezTo>
                  <a:cubicBezTo>
                    <a:pt x="1268962" y="61174"/>
                    <a:pt x="1282377" y="93561"/>
                    <a:pt x="1282377" y="127331"/>
                  </a:cubicBezTo>
                  <a:lnTo>
                    <a:pt x="1282377" y="127331"/>
                  </a:lnTo>
                  <a:cubicBezTo>
                    <a:pt x="1282377" y="197654"/>
                    <a:pt x="1225369" y="254663"/>
                    <a:pt x="1155046" y="254663"/>
                  </a:cubicBezTo>
                  <a:lnTo>
                    <a:pt x="127331" y="254663"/>
                  </a:lnTo>
                  <a:cubicBezTo>
                    <a:pt x="93561" y="254663"/>
                    <a:pt x="61174" y="241247"/>
                    <a:pt x="37294" y="217368"/>
                  </a:cubicBezTo>
                  <a:cubicBezTo>
                    <a:pt x="13415" y="193489"/>
                    <a:pt x="0" y="161102"/>
                    <a:pt x="0" y="127331"/>
                  </a:cubicBezTo>
                  <a:lnTo>
                    <a:pt x="0" y="127331"/>
                  </a:lnTo>
                  <a:cubicBezTo>
                    <a:pt x="0" y="93561"/>
                    <a:pt x="13415" y="61174"/>
                    <a:pt x="37294" y="37294"/>
                  </a:cubicBezTo>
                  <a:cubicBezTo>
                    <a:pt x="61174" y="13415"/>
                    <a:pt x="93561" y="0"/>
                    <a:pt x="127331" y="0"/>
                  </a:cubicBezTo>
                  <a:close/>
                </a:path>
              </a:pathLst>
            </a:custGeom>
            <a:solidFill>
              <a:srgbClr val="52DE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1282377" cy="21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76369" y="2533327"/>
            <a:ext cx="5105294" cy="7144814"/>
          </a:xfrm>
          <a:custGeom>
            <a:avLst/>
            <a:gdLst/>
            <a:ahLst/>
            <a:cxnLst/>
            <a:rect r="r" b="b" t="t" l="l"/>
            <a:pathLst>
              <a:path h="7144814" w="5105294">
                <a:moveTo>
                  <a:pt x="0" y="0"/>
                </a:moveTo>
                <a:lnTo>
                  <a:pt x="5105295" y="0"/>
                </a:lnTo>
                <a:lnTo>
                  <a:pt x="5105295" y="7144814"/>
                </a:lnTo>
                <a:lnTo>
                  <a:pt x="0" y="7144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62207" y="2274761"/>
            <a:ext cx="1915487" cy="1915487"/>
          </a:xfrm>
          <a:custGeom>
            <a:avLst/>
            <a:gdLst/>
            <a:ahLst/>
            <a:cxnLst/>
            <a:rect r="r" b="b" t="t" l="l"/>
            <a:pathLst>
              <a:path h="1915487" w="1915487">
                <a:moveTo>
                  <a:pt x="0" y="0"/>
                </a:moveTo>
                <a:lnTo>
                  <a:pt x="1915487" y="0"/>
                </a:lnTo>
                <a:lnTo>
                  <a:pt x="1915487" y="1915486"/>
                </a:lnTo>
                <a:lnTo>
                  <a:pt x="0" y="19154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697150" y="4190247"/>
            <a:ext cx="1915487" cy="1915487"/>
          </a:xfrm>
          <a:custGeom>
            <a:avLst/>
            <a:gdLst/>
            <a:ahLst/>
            <a:cxnLst/>
            <a:rect r="r" b="b" t="t" l="l"/>
            <a:pathLst>
              <a:path h="1915487" w="1915487">
                <a:moveTo>
                  <a:pt x="0" y="0"/>
                </a:moveTo>
                <a:lnTo>
                  <a:pt x="1915487" y="0"/>
                </a:lnTo>
                <a:lnTo>
                  <a:pt x="1915487" y="1915487"/>
                </a:lnTo>
                <a:lnTo>
                  <a:pt x="0" y="19154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12637" y="6105734"/>
            <a:ext cx="1915487" cy="1915487"/>
          </a:xfrm>
          <a:custGeom>
            <a:avLst/>
            <a:gdLst/>
            <a:ahLst/>
            <a:cxnLst/>
            <a:rect r="r" b="b" t="t" l="l"/>
            <a:pathLst>
              <a:path h="1915487" w="1915487">
                <a:moveTo>
                  <a:pt x="0" y="0"/>
                </a:moveTo>
                <a:lnTo>
                  <a:pt x="1915487" y="0"/>
                </a:lnTo>
                <a:lnTo>
                  <a:pt x="1915487" y="1915487"/>
                </a:lnTo>
                <a:lnTo>
                  <a:pt x="0" y="19154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697150" y="8021221"/>
            <a:ext cx="1915487" cy="1915487"/>
          </a:xfrm>
          <a:custGeom>
            <a:avLst/>
            <a:gdLst/>
            <a:ahLst/>
            <a:cxnLst/>
            <a:rect r="r" b="b" t="t" l="l"/>
            <a:pathLst>
              <a:path h="1915487" w="1915487">
                <a:moveTo>
                  <a:pt x="0" y="0"/>
                </a:moveTo>
                <a:lnTo>
                  <a:pt x="1915487" y="0"/>
                </a:lnTo>
                <a:lnTo>
                  <a:pt x="1915487" y="1915486"/>
                </a:lnTo>
                <a:lnTo>
                  <a:pt x="0" y="19154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037705" y="2938716"/>
            <a:ext cx="4329868" cy="616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4"/>
              </a:lnSpc>
            </a:pPr>
            <a:r>
              <a:rPr lang="en-US" sz="2344">
                <a:solidFill>
                  <a:srgbClr val="034172"/>
                </a:solidFill>
                <a:latin typeface="Livvic Bold"/>
              </a:rPr>
              <a:t> VISÃO DO PRODUTO E HISTÓRIAS DO USUÁRIOS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56767" y="660378"/>
            <a:ext cx="10574466" cy="123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4"/>
              </a:lnSpc>
            </a:pPr>
            <a:r>
              <a:rPr lang="en-US" sz="8784">
                <a:solidFill>
                  <a:srgbClr val="034172"/>
                </a:solidFill>
                <a:latin typeface="Hagrid Ultra-Bold"/>
              </a:rPr>
              <a:t>PLANEJAMENTO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822341" y="4660039"/>
            <a:ext cx="4869026" cy="966922"/>
            <a:chOff x="0" y="0"/>
            <a:chExt cx="1282377" cy="25466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2377" cy="254663"/>
            </a:xfrm>
            <a:custGeom>
              <a:avLst/>
              <a:gdLst/>
              <a:ahLst/>
              <a:cxnLst/>
              <a:rect r="r" b="b" t="t" l="l"/>
              <a:pathLst>
                <a:path h="254663" w="1282377">
                  <a:moveTo>
                    <a:pt x="127331" y="0"/>
                  </a:moveTo>
                  <a:lnTo>
                    <a:pt x="1155046" y="0"/>
                  </a:lnTo>
                  <a:cubicBezTo>
                    <a:pt x="1188816" y="0"/>
                    <a:pt x="1221203" y="13415"/>
                    <a:pt x="1245083" y="37294"/>
                  </a:cubicBezTo>
                  <a:cubicBezTo>
                    <a:pt x="1268962" y="61174"/>
                    <a:pt x="1282377" y="93561"/>
                    <a:pt x="1282377" y="127331"/>
                  </a:cubicBezTo>
                  <a:lnTo>
                    <a:pt x="1282377" y="127331"/>
                  </a:lnTo>
                  <a:cubicBezTo>
                    <a:pt x="1282377" y="197654"/>
                    <a:pt x="1225369" y="254663"/>
                    <a:pt x="1155046" y="254663"/>
                  </a:cubicBezTo>
                  <a:lnTo>
                    <a:pt x="127331" y="254663"/>
                  </a:lnTo>
                  <a:cubicBezTo>
                    <a:pt x="93561" y="254663"/>
                    <a:pt x="61174" y="241247"/>
                    <a:pt x="37294" y="217368"/>
                  </a:cubicBezTo>
                  <a:cubicBezTo>
                    <a:pt x="13415" y="193489"/>
                    <a:pt x="0" y="161102"/>
                    <a:pt x="0" y="127331"/>
                  </a:cubicBezTo>
                  <a:lnTo>
                    <a:pt x="0" y="127331"/>
                  </a:lnTo>
                  <a:cubicBezTo>
                    <a:pt x="0" y="93561"/>
                    <a:pt x="13415" y="61174"/>
                    <a:pt x="37294" y="37294"/>
                  </a:cubicBezTo>
                  <a:cubicBezTo>
                    <a:pt x="61174" y="13415"/>
                    <a:pt x="93561" y="0"/>
                    <a:pt x="127331" y="0"/>
                  </a:cubicBezTo>
                  <a:close/>
                </a:path>
              </a:pathLst>
            </a:custGeom>
            <a:solidFill>
              <a:srgbClr val="52DEA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38100"/>
              <a:ext cx="1282377" cy="21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4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101366" y="5003079"/>
            <a:ext cx="4329868" cy="318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4"/>
              </a:lnSpc>
            </a:pPr>
            <a:r>
              <a:rPr lang="en-US" sz="2344">
                <a:solidFill>
                  <a:srgbClr val="034172"/>
                </a:solidFill>
                <a:latin typeface="Livvic Bold"/>
              </a:rPr>
              <a:t>PROJECT MODEL CANVAS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1768126" y="6580016"/>
            <a:ext cx="4869026" cy="966922"/>
            <a:chOff x="0" y="0"/>
            <a:chExt cx="1282377" cy="25466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82377" cy="254663"/>
            </a:xfrm>
            <a:custGeom>
              <a:avLst/>
              <a:gdLst/>
              <a:ahLst/>
              <a:cxnLst/>
              <a:rect r="r" b="b" t="t" l="l"/>
              <a:pathLst>
                <a:path h="254663" w="1282377">
                  <a:moveTo>
                    <a:pt x="127331" y="0"/>
                  </a:moveTo>
                  <a:lnTo>
                    <a:pt x="1155046" y="0"/>
                  </a:lnTo>
                  <a:cubicBezTo>
                    <a:pt x="1188816" y="0"/>
                    <a:pt x="1221203" y="13415"/>
                    <a:pt x="1245083" y="37294"/>
                  </a:cubicBezTo>
                  <a:cubicBezTo>
                    <a:pt x="1268962" y="61174"/>
                    <a:pt x="1282377" y="93561"/>
                    <a:pt x="1282377" y="127331"/>
                  </a:cubicBezTo>
                  <a:lnTo>
                    <a:pt x="1282377" y="127331"/>
                  </a:lnTo>
                  <a:cubicBezTo>
                    <a:pt x="1282377" y="197654"/>
                    <a:pt x="1225369" y="254663"/>
                    <a:pt x="1155046" y="254663"/>
                  </a:cubicBezTo>
                  <a:lnTo>
                    <a:pt x="127331" y="254663"/>
                  </a:lnTo>
                  <a:cubicBezTo>
                    <a:pt x="93561" y="254663"/>
                    <a:pt x="61174" y="241247"/>
                    <a:pt x="37294" y="217368"/>
                  </a:cubicBezTo>
                  <a:cubicBezTo>
                    <a:pt x="13415" y="193489"/>
                    <a:pt x="0" y="161102"/>
                    <a:pt x="0" y="127331"/>
                  </a:cubicBezTo>
                  <a:lnTo>
                    <a:pt x="0" y="127331"/>
                  </a:lnTo>
                  <a:cubicBezTo>
                    <a:pt x="0" y="93561"/>
                    <a:pt x="13415" y="61174"/>
                    <a:pt x="37294" y="37294"/>
                  </a:cubicBezTo>
                  <a:cubicBezTo>
                    <a:pt x="61174" y="13415"/>
                    <a:pt x="93561" y="0"/>
                    <a:pt x="127331" y="0"/>
                  </a:cubicBezTo>
                  <a:close/>
                </a:path>
              </a:pathLst>
            </a:custGeom>
            <a:solidFill>
              <a:srgbClr val="52DEA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38100"/>
              <a:ext cx="1282377" cy="21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4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037705" y="6769961"/>
            <a:ext cx="4329868" cy="616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4"/>
              </a:lnSpc>
            </a:pPr>
            <a:r>
              <a:rPr lang="en-US" sz="2344">
                <a:solidFill>
                  <a:srgbClr val="034172"/>
                </a:solidFill>
                <a:latin typeface="Livvic Bold"/>
              </a:rPr>
              <a:t>EAP E DIAGRAMA </a:t>
            </a:r>
          </a:p>
          <a:p>
            <a:pPr algn="ctr">
              <a:lnSpc>
                <a:spcPts val="2344"/>
              </a:lnSpc>
            </a:pPr>
            <a:r>
              <a:rPr lang="en-US" sz="2344">
                <a:solidFill>
                  <a:srgbClr val="034172"/>
                </a:solidFill>
                <a:latin typeface="Livvic Bold"/>
              </a:rPr>
              <a:t>DE ATIVIDADES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872771" y="8497471"/>
            <a:ext cx="4869026" cy="966922"/>
            <a:chOff x="0" y="0"/>
            <a:chExt cx="1282377" cy="25466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82377" cy="254663"/>
            </a:xfrm>
            <a:custGeom>
              <a:avLst/>
              <a:gdLst/>
              <a:ahLst/>
              <a:cxnLst/>
              <a:rect r="r" b="b" t="t" l="l"/>
              <a:pathLst>
                <a:path h="254663" w="1282377">
                  <a:moveTo>
                    <a:pt x="127331" y="0"/>
                  </a:moveTo>
                  <a:lnTo>
                    <a:pt x="1155046" y="0"/>
                  </a:lnTo>
                  <a:cubicBezTo>
                    <a:pt x="1188816" y="0"/>
                    <a:pt x="1221203" y="13415"/>
                    <a:pt x="1245083" y="37294"/>
                  </a:cubicBezTo>
                  <a:cubicBezTo>
                    <a:pt x="1268962" y="61174"/>
                    <a:pt x="1282377" y="93561"/>
                    <a:pt x="1282377" y="127331"/>
                  </a:cubicBezTo>
                  <a:lnTo>
                    <a:pt x="1282377" y="127331"/>
                  </a:lnTo>
                  <a:cubicBezTo>
                    <a:pt x="1282377" y="197654"/>
                    <a:pt x="1225369" y="254663"/>
                    <a:pt x="1155046" y="254663"/>
                  </a:cubicBezTo>
                  <a:lnTo>
                    <a:pt x="127331" y="254663"/>
                  </a:lnTo>
                  <a:cubicBezTo>
                    <a:pt x="93561" y="254663"/>
                    <a:pt x="61174" y="241247"/>
                    <a:pt x="37294" y="217368"/>
                  </a:cubicBezTo>
                  <a:cubicBezTo>
                    <a:pt x="13415" y="193489"/>
                    <a:pt x="0" y="161102"/>
                    <a:pt x="0" y="127331"/>
                  </a:cubicBezTo>
                  <a:lnTo>
                    <a:pt x="0" y="127331"/>
                  </a:lnTo>
                  <a:cubicBezTo>
                    <a:pt x="0" y="93561"/>
                    <a:pt x="13415" y="61174"/>
                    <a:pt x="37294" y="37294"/>
                  </a:cubicBezTo>
                  <a:cubicBezTo>
                    <a:pt x="61174" y="13415"/>
                    <a:pt x="93561" y="0"/>
                    <a:pt x="127331" y="0"/>
                  </a:cubicBezTo>
                  <a:close/>
                </a:path>
              </a:pathLst>
            </a:custGeom>
            <a:solidFill>
              <a:srgbClr val="52DEA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38100"/>
              <a:ext cx="1282377" cy="21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4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142350" y="8689803"/>
            <a:ext cx="4329868" cy="616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4"/>
              </a:lnSpc>
            </a:pPr>
            <a:r>
              <a:rPr lang="en-US" sz="2344">
                <a:solidFill>
                  <a:srgbClr val="034172"/>
                </a:solidFill>
                <a:latin typeface="Livvic Bold"/>
              </a:rPr>
              <a:t>DEFINIÇÃO DAS </a:t>
            </a:r>
          </a:p>
          <a:p>
            <a:pPr algn="ctr">
              <a:lnSpc>
                <a:spcPts val="2344"/>
              </a:lnSpc>
            </a:pPr>
            <a:r>
              <a:rPr lang="en-US" sz="2344">
                <a:solidFill>
                  <a:srgbClr val="034172"/>
                </a:solidFill>
                <a:latin typeface="Livvic Bold"/>
              </a:rPr>
              <a:t>SPRINTS DO PROJETO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F4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0811" y="2905204"/>
            <a:ext cx="6713927" cy="7104179"/>
          </a:xfrm>
          <a:custGeom>
            <a:avLst/>
            <a:gdLst/>
            <a:ahLst/>
            <a:cxnLst/>
            <a:rect r="r" b="b" t="t" l="l"/>
            <a:pathLst>
              <a:path h="7104179" w="6713927">
                <a:moveTo>
                  <a:pt x="0" y="0"/>
                </a:moveTo>
                <a:lnTo>
                  <a:pt x="6713926" y="0"/>
                </a:lnTo>
                <a:lnTo>
                  <a:pt x="6713926" y="7104178"/>
                </a:lnTo>
                <a:lnTo>
                  <a:pt x="0" y="7104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161190" y="2905204"/>
            <a:ext cx="6903035" cy="7136227"/>
          </a:xfrm>
          <a:custGeom>
            <a:avLst/>
            <a:gdLst/>
            <a:ahLst/>
            <a:cxnLst/>
            <a:rect r="r" b="b" t="t" l="l"/>
            <a:pathLst>
              <a:path h="7136227" w="6903035">
                <a:moveTo>
                  <a:pt x="0" y="0"/>
                </a:moveTo>
                <a:lnTo>
                  <a:pt x="6903035" y="0"/>
                </a:lnTo>
                <a:lnTo>
                  <a:pt x="6903035" y="7136227"/>
                </a:lnTo>
                <a:lnTo>
                  <a:pt x="0" y="71362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474" r="-14223" b="-3015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4419856" y="442345"/>
            <a:ext cx="9870337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34172"/>
                </a:solidFill>
                <a:latin typeface="Hagrid Ultra-Bold"/>
              </a:rPr>
              <a:t>PLANEJAMENTO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5774" y="2062330"/>
            <a:ext cx="9144000" cy="546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34172"/>
                </a:solidFill>
                <a:latin typeface="Hagrid Ultra-Bold"/>
              </a:rPr>
              <a:t>Estrutura Analítica do Projeto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40707" y="2062330"/>
            <a:ext cx="9144000" cy="546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34172"/>
                </a:solidFill>
                <a:latin typeface="Hagrid Ultra-Bold"/>
              </a:rPr>
              <a:t>Diagrama de Atividades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F4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25459" y="1970900"/>
            <a:ext cx="2318882" cy="3172600"/>
          </a:xfrm>
          <a:custGeom>
            <a:avLst/>
            <a:gdLst/>
            <a:ahLst/>
            <a:cxnLst/>
            <a:rect r="r" b="b" t="t" l="l"/>
            <a:pathLst>
              <a:path h="3172600" w="2318882">
                <a:moveTo>
                  <a:pt x="0" y="0"/>
                </a:moveTo>
                <a:lnTo>
                  <a:pt x="2318883" y="0"/>
                </a:lnTo>
                <a:lnTo>
                  <a:pt x="2318883" y="3172600"/>
                </a:lnTo>
                <a:lnTo>
                  <a:pt x="0" y="3172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1542" y="7491064"/>
            <a:ext cx="2455648" cy="2424394"/>
          </a:xfrm>
          <a:custGeom>
            <a:avLst/>
            <a:gdLst/>
            <a:ahLst/>
            <a:cxnLst/>
            <a:rect r="r" b="b" t="t" l="l"/>
            <a:pathLst>
              <a:path h="2424394" w="2455648">
                <a:moveTo>
                  <a:pt x="0" y="0"/>
                </a:moveTo>
                <a:lnTo>
                  <a:pt x="2455648" y="0"/>
                </a:lnTo>
                <a:lnTo>
                  <a:pt x="2455648" y="2424394"/>
                </a:lnTo>
                <a:lnTo>
                  <a:pt x="0" y="24243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60155"/>
            <a:ext cx="16186684" cy="1191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99"/>
              </a:lnSpc>
            </a:pPr>
            <a:r>
              <a:rPr lang="en-US" sz="8499">
                <a:solidFill>
                  <a:srgbClr val="034172"/>
                </a:solidFill>
                <a:latin typeface="Hagrid Ultra-Bold"/>
              </a:rPr>
              <a:t>PROJECT MODEL CANVAS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3239277" y="1804794"/>
            <a:ext cx="11470069" cy="8110663"/>
            <a:chOff x="0" y="0"/>
            <a:chExt cx="15293425" cy="10814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93425" cy="10814218"/>
            </a:xfrm>
            <a:custGeom>
              <a:avLst/>
              <a:gdLst/>
              <a:ahLst/>
              <a:cxnLst/>
              <a:rect r="r" b="b" t="t" l="l"/>
              <a:pathLst>
                <a:path h="10814218" w="15293425">
                  <a:moveTo>
                    <a:pt x="0" y="0"/>
                  </a:moveTo>
                  <a:lnTo>
                    <a:pt x="15293425" y="0"/>
                  </a:lnTo>
                  <a:lnTo>
                    <a:pt x="15293425" y="10814218"/>
                  </a:lnTo>
                  <a:lnTo>
                    <a:pt x="0" y="10814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7" t="0" r="-17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243520" y="1132698"/>
              <a:ext cx="2852412" cy="9595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81"/>
                </a:lnSpc>
                <a:spcBef>
                  <a:spcPct val="0"/>
                </a:spcBef>
              </a:pPr>
              <a:r>
                <a:rPr lang="en-US" sz="1058">
                  <a:solidFill>
                    <a:srgbClr val="000000"/>
                  </a:solidFill>
                  <a:latin typeface="Open Sans"/>
                </a:rPr>
                <a:t>Dificuldade para acompanhar  à distância e em tempo real os sinais vitais de idosos e pessoas dependentes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240570" y="1377162"/>
              <a:ext cx="2821433" cy="12059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81"/>
                </a:lnSpc>
                <a:spcBef>
                  <a:spcPct val="0"/>
                </a:spcBef>
              </a:pPr>
              <a:r>
                <a:rPr lang="en-US" sz="1058">
                  <a:solidFill>
                    <a:srgbClr val="000000"/>
                  </a:solidFill>
                  <a:latin typeface="Open Sans"/>
                </a:rPr>
                <a:t>Aplicação web para o acompanhamento à distância e em tempo real dos sinais vitais e uso de medicamentos de idosos e pessoas dependentes.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6360738" y="1598162"/>
              <a:ext cx="2571948" cy="13607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46"/>
                </a:lnSpc>
              </a:pPr>
              <a:r>
                <a:rPr lang="en-US" sz="1176">
                  <a:solidFill>
                    <a:srgbClr val="000000"/>
                  </a:solidFill>
                  <a:latin typeface="Open Sans"/>
                </a:rPr>
                <a:t>Coordenadora Ana Célia</a:t>
              </a:r>
            </a:p>
            <a:p>
              <a:pPr algn="ctr">
                <a:lnSpc>
                  <a:spcPts val="1646"/>
                </a:lnSpc>
              </a:pPr>
            </a:p>
            <a:p>
              <a:pPr algn="ctr">
                <a:lnSpc>
                  <a:spcPts val="1646"/>
                </a:lnSpc>
                <a:spcBef>
                  <a:spcPct val="0"/>
                </a:spcBef>
              </a:pPr>
              <a:r>
                <a:rPr lang="en-US" sz="1176">
                  <a:solidFill>
                    <a:srgbClr val="000000"/>
                  </a:solidFill>
                  <a:latin typeface="Open Sans"/>
                </a:rPr>
                <a:t>Cuidadores e familiares de Idosos e pessoas dependentes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9299335" y="1525558"/>
              <a:ext cx="2708978" cy="19801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81"/>
                </a:lnSpc>
              </a:pPr>
              <a:r>
                <a:rPr lang="en-US" sz="1058">
                  <a:solidFill>
                    <a:srgbClr val="000000"/>
                  </a:solidFill>
                  <a:latin typeface="Open Sans"/>
                </a:rPr>
                <a:t>Não será necessário expandir o time de desenvolvedores</a:t>
              </a:r>
            </a:p>
            <a:p>
              <a:pPr algn="ctr">
                <a:lnSpc>
                  <a:spcPts val="1481"/>
                </a:lnSpc>
              </a:pPr>
            </a:p>
            <a:p>
              <a:pPr algn="ctr">
                <a:lnSpc>
                  <a:spcPts val="1481"/>
                </a:lnSpc>
              </a:pPr>
              <a:r>
                <a:rPr lang="en-US" sz="1058">
                  <a:solidFill>
                    <a:srgbClr val="000000"/>
                  </a:solidFill>
                  <a:latin typeface="Open Sans"/>
                </a:rPr>
                <a:t>Será financeira e tecnicamente viável realizar a medição dos sinais vitais com o microcontrolador Arduino</a:t>
              </a:r>
            </a:p>
            <a:p>
              <a:pPr algn="ctr">
                <a:lnSpc>
                  <a:spcPts val="1687"/>
                </a:lnSpc>
                <a:spcBef>
                  <a:spcPct val="0"/>
                </a:spcBef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2307049" y="1340720"/>
              <a:ext cx="2705481" cy="24657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64"/>
                </a:lnSpc>
              </a:pPr>
              <a:r>
                <a:rPr lang="en-US" sz="1188">
                  <a:solidFill>
                    <a:srgbClr val="000000"/>
                  </a:solidFill>
                  <a:latin typeface="Open Sans"/>
                </a:rPr>
                <a:t>Há a possibilidade da equipe poder diminuir devido a possíveis doenças ou insatisfação</a:t>
              </a:r>
            </a:p>
            <a:p>
              <a:pPr algn="ctr">
                <a:lnSpc>
                  <a:spcPts val="1664"/>
                </a:lnSpc>
              </a:pPr>
            </a:p>
            <a:p>
              <a:pPr algn="ctr">
                <a:lnSpc>
                  <a:spcPts val="1664"/>
                </a:lnSpc>
                <a:spcBef>
                  <a:spcPct val="0"/>
                </a:spcBef>
              </a:pPr>
              <a:r>
                <a:rPr lang="en-US" sz="1188">
                  <a:solidFill>
                    <a:srgbClr val="000000"/>
                  </a:solidFill>
                  <a:latin typeface="Open Sans"/>
                </a:rPr>
                <a:t>Há a possibilidade de algum equipamento utilizado para o desenvolvimento do projeto ser danificado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248363" y="4057025"/>
              <a:ext cx="2847569" cy="12059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81"/>
                </a:lnSpc>
                <a:spcBef>
                  <a:spcPct val="0"/>
                </a:spcBef>
              </a:pPr>
              <a:r>
                <a:rPr lang="en-US" sz="1058">
                  <a:solidFill>
                    <a:srgbClr val="000000"/>
                  </a:solidFill>
                  <a:latin typeface="Open Sans"/>
                </a:rPr>
                <a:t>Acompanhar sinais vitais à distância cada 10 minutos e garantir que 90% das doses dos medicamentos seja tomada no horário e quantidade corretas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381430" y="3905160"/>
              <a:ext cx="2608187" cy="6025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12"/>
                </a:lnSpc>
              </a:pPr>
              <a:r>
                <a:rPr lang="en-US" sz="1437">
                  <a:solidFill>
                    <a:srgbClr val="000000"/>
                  </a:solidFill>
                  <a:latin typeface="Open Sans"/>
                </a:rPr>
                <a:t>Acompanhar sinais de pessoais ou de outro indivíduo</a:t>
              </a:r>
            </a:p>
            <a:p>
              <a:pPr algn="ctr">
                <a:lnSpc>
                  <a:spcPts val="2012"/>
                </a:lnSpc>
              </a:pPr>
            </a:p>
            <a:p>
              <a:pPr algn="ctr">
                <a:lnSpc>
                  <a:spcPts val="2012"/>
                </a:lnSpc>
              </a:pPr>
              <a:r>
                <a:rPr lang="en-US" sz="1437">
                  <a:solidFill>
                    <a:srgbClr val="000000"/>
                  </a:solidFill>
                  <a:latin typeface="Open Sans"/>
                </a:rPr>
                <a:t>Receber lembretes para tomar medicamentos</a:t>
              </a:r>
            </a:p>
            <a:p>
              <a:pPr algn="ctr">
                <a:lnSpc>
                  <a:spcPts val="2012"/>
                </a:lnSpc>
              </a:pPr>
            </a:p>
            <a:p>
              <a:pPr algn="ctr">
                <a:lnSpc>
                  <a:spcPts val="2012"/>
                </a:lnSpc>
              </a:pPr>
              <a:r>
                <a:rPr lang="en-US" sz="1437">
                  <a:solidFill>
                    <a:srgbClr val="000000"/>
                  </a:solidFill>
                  <a:latin typeface="Open Sans"/>
                </a:rPr>
                <a:t>Visualizar histórico das doenças e medicamentos tomados ao longo do tempo</a:t>
              </a:r>
            </a:p>
            <a:p>
              <a:pPr algn="ctr">
                <a:lnSpc>
                  <a:spcPts val="2012"/>
                </a:lnSpc>
              </a:pPr>
            </a:p>
            <a:p>
              <a:pPr algn="ctr">
                <a:lnSpc>
                  <a:spcPts val="2012"/>
                </a:lnSpc>
                <a:spcBef>
                  <a:spcPct val="0"/>
                </a:spcBef>
              </a:pPr>
              <a:r>
                <a:rPr lang="en-US" sz="1437">
                  <a:solidFill>
                    <a:srgbClr val="000000"/>
                  </a:solidFill>
                  <a:latin typeface="Open Sans"/>
                </a:rPr>
                <a:t>Receber alertas quando sinais vitais atingirem valores preocupantes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6379454" y="4935389"/>
              <a:ext cx="2530046" cy="29287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5"/>
                </a:lnSpc>
              </a:pPr>
              <a:r>
                <a:rPr lang="en-US" sz="1411">
                  <a:solidFill>
                    <a:srgbClr val="000000"/>
                  </a:solidFill>
                  <a:latin typeface="Open Sans"/>
                </a:rPr>
                <a:t>2 programadores Front-End</a:t>
              </a:r>
            </a:p>
            <a:p>
              <a:pPr algn="ctr">
                <a:lnSpc>
                  <a:spcPts val="1975"/>
                </a:lnSpc>
              </a:pPr>
            </a:p>
            <a:p>
              <a:pPr algn="ctr">
                <a:lnSpc>
                  <a:spcPts val="1975"/>
                </a:lnSpc>
              </a:pPr>
              <a:r>
                <a:rPr lang="en-US" sz="1411">
                  <a:solidFill>
                    <a:srgbClr val="000000"/>
                  </a:solidFill>
                  <a:latin typeface="Open Sans"/>
                </a:rPr>
                <a:t>2 programadores Back-End</a:t>
              </a:r>
            </a:p>
            <a:p>
              <a:pPr algn="ctr">
                <a:lnSpc>
                  <a:spcPts val="1975"/>
                </a:lnSpc>
              </a:pPr>
            </a:p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1">
                  <a:solidFill>
                    <a:srgbClr val="000000"/>
                  </a:solidFill>
                  <a:latin typeface="Open Sans"/>
                </a:rPr>
                <a:t>1 pessoa para criação e manutenção de Banco de dados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243520" y="6513249"/>
              <a:ext cx="2781265" cy="2727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58"/>
                </a:lnSpc>
              </a:pPr>
              <a:r>
                <a:rPr lang="en-US" sz="1470">
                  <a:solidFill>
                    <a:srgbClr val="000000"/>
                  </a:solidFill>
                  <a:latin typeface="Open Sans"/>
                </a:rPr>
                <a:t>Controle e verificação dos sinais vitais à distância</a:t>
              </a:r>
            </a:p>
            <a:p>
              <a:pPr algn="ctr">
                <a:lnSpc>
                  <a:spcPts val="2058"/>
                </a:lnSpc>
              </a:pPr>
            </a:p>
            <a:p>
              <a:pPr algn="ctr">
                <a:lnSpc>
                  <a:spcPts val="2058"/>
                </a:lnSpc>
                <a:spcBef>
                  <a:spcPct val="0"/>
                </a:spcBef>
              </a:pPr>
              <a:r>
                <a:rPr lang="en-US" sz="1470">
                  <a:solidFill>
                    <a:srgbClr val="000000"/>
                  </a:solidFill>
                  <a:latin typeface="Open Sans"/>
                </a:rPr>
                <a:t>Garantia da utilização completa e correta dos medicamentos necessários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6275116" y="9020267"/>
              <a:ext cx="5733198" cy="2201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81"/>
                </a:lnSpc>
                <a:spcBef>
                  <a:spcPct val="0"/>
                </a:spcBef>
              </a:pPr>
              <a:r>
                <a:rPr lang="en-US" sz="1058">
                  <a:solidFill>
                    <a:srgbClr val="000000"/>
                  </a:solidFill>
                  <a:latin typeface="Open Sans"/>
                </a:rPr>
                <a:t>O Sistema web deve estar pronto até o final do mês de Junho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43520" y="2216789"/>
              <a:ext cx="2776423" cy="9595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81"/>
                </a:lnSpc>
                <a:spcBef>
                  <a:spcPct val="0"/>
                </a:spcBef>
              </a:pPr>
              <a:r>
                <a:rPr lang="en-US" sz="1058">
                  <a:solidFill>
                    <a:srgbClr val="000000"/>
                  </a:solidFill>
                  <a:latin typeface="Open Sans"/>
                </a:rPr>
                <a:t>Falta de garantia se o uso dos  medicamentos foi feito corretamente por idosos e pessoas dependentes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6360738" y="9354770"/>
              <a:ext cx="5733198" cy="2201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81"/>
                </a:lnSpc>
                <a:spcBef>
                  <a:spcPct val="0"/>
                </a:spcBef>
              </a:pPr>
              <a:r>
                <a:rPr lang="en-US" sz="1058">
                  <a:solidFill>
                    <a:srgbClr val="000000"/>
                  </a:solidFill>
                  <a:latin typeface="Open Sans"/>
                </a:rPr>
                <a:t>O projeto deve ter integração com tecnologias IoT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7080794" y="9692341"/>
              <a:ext cx="4293086" cy="466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81"/>
                </a:lnSpc>
                <a:spcBef>
                  <a:spcPct val="0"/>
                </a:spcBef>
              </a:pPr>
              <a:r>
                <a:rPr lang="en-US" sz="1058">
                  <a:solidFill>
                    <a:srgbClr val="000000"/>
                  </a:solidFill>
                  <a:latin typeface="Open Sans"/>
                </a:rPr>
                <a:t>O sistema deve armazenar parte dos dados em bancos de dados não-relaionais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9378156" y="4765840"/>
              <a:ext cx="2715780" cy="466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81"/>
                </a:lnSpc>
                <a:spcBef>
                  <a:spcPct val="0"/>
                </a:spcBef>
              </a:pPr>
              <a:r>
                <a:rPr lang="en-US" sz="1058">
                  <a:solidFill>
                    <a:srgbClr val="000000"/>
                  </a:solidFill>
                  <a:latin typeface="Open Sans"/>
                </a:rPr>
                <a:t>Microcontrolador lendo sinais vitais através de sensores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9303472" y="6532299"/>
              <a:ext cx="2715780" cy="7130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81"/>
                </a:lnSpc>
                <a:spcBef>
                  <a:spcPct val="0"/>
                </a:spcBef>
              </a:pPr>
              <a:r>
                <a:rPr lang="en-US" sz="1058">
                  <a:solidFill>
                    <a:srgbClr val="000000"/>
                  </a:solidFill>
                  <a:latin typeface="Open Sans"/>
                </a:rPr>
                <a:t>Sistema de registro e emissão de lembretes para tomar medicamentos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9299335" y="7626064"/>
              <a:ext cx="2715780" cy="466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81"/>
                </a:lnSpc>
                <a:spcBef>
                  <a:spcPct val="0"/>
                </a:spcBef>
              </a:pPr>
              <a:r>
                <a:rPr lang="en-US" sz="1058">
                  <a:solidFill>
                    <a:srgbClr val="000000"/>
                  </a:solidFill>
                  <a:latin typeface="Open Sans"/>
                </a:rPr>
                <a:t>Histórico dos medicamentos tomados ao longo do tempo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9299335" y="5466148"/>
              <a:ext cx="2715780" cy="7130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81"/>
                </a:lnSpc>
                <a:spcBef>
                  <a:spcPct val="0"/>
                </a:spcBef>
              </a:pPr>
              <a:r>
                <a:rPr lang="en-US" sz="1058">
                  <a:solidFill>
                    <a:srgbClr val="000000"/>
                  </a:solidFill>
                  <a:latin typeface="Open Sans"/>
                </a:rPr>
                <a:t>Sistema de identificação de sinais vitais fora da faixa normal e emissão de alertas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2414969" y="5107635"/>
              <a:ext cx="2489641" cy="21377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11"/>
                </a:lnSpc>
                <a:spcBef>
                  <a:spcPct val="0"/>
                </a:spcBef>
              </a:pPr>
              <a:r>
                <a:rPr lang="en-US" sz="1293">
                  <a:solidFill>
                    <a:srgbClr val="000000"/>
                  </a:solidFill>
                  <a:latin typeface="Open Sans"/>
                </a:rPr>
                <a:t>Sprint 1 (23/05 – 30-05)</a:t>
              </a:r>
            </a:p>
            <a:p>
              <a:pPr algn="ctr">
                <a:lnSpc>
                  <a:spcPts val="1811"/>
                </a:lnSpc>
                <a:spcBef>
                  <a:spcPct val="0"/>
                </a:spcBef>
              </a:pPr>
            </a:p>
            <a:p>
              <a:pPr algn="ctr">
                <a:lnSpc>
                  <a:spcPts val="1811"/>
                </a:lnSpc>
                <a:spcBef>
                  <a:spcPct val="0"/>
                </a:spcBef>
              </a:pPr>
              <a:r>
                <a:rPr lang="en-US" sz="1293">
                  <a:solidFill>
                    <a:srgbClr val="000000"/>
                  </a:solidFill>
                  <a:latin typeface="Open Sans"/>
                </a:rPr>
                <a:t>Sprint 2 (30/05 – 06/06)</a:t>
              </a:r>
            </a:p>
            <a:p>
              <a:pPr algn="ctr">
                <a:lnSpc>
                  <a:spcPts val="1811"/>
                </a:lnSpc>
                <a:spcBef>
                  <a:spcPct val="0"/>
                </a:spcBef>
              </a:pPr>
            </a:p>
            <a:p>
              <a:pPr algn="ctr">
                <a:lnSpc>
                  <a:spcPts val="1811"/>
                </a:lnSpc>
                <a:spcBef>
                  <a:spcPct val="0"/>
                </a:spcBef>
              </a:pPr>
              <a:r>
                <a:rPr lang="en-US" sz="1293">
                  <a:solidFill>
                    <a:srgbClr val="000000"/>
                  </a:solidFill>
                  <a:latin typeface="Open Sans"/>
                </a:rPr>
                <a:t>Sprint 3 (06/06 – 13/06)</a:t>
              </a:r>
            </a:p>
            <a:p>
              <a:pPr algn="ctr">
                <a:lnSpc>
                  <a:spcPts val="1811"/>
                </a:lnSpc>
                <a:spcBef>
                  <a:spcPct val="0"/>
                </a:spcBef>
              </a:pPr>
            </a:p>
            <a:p>
              <a:pPr algn="ctr">
                <a:lnSpc>
                  <a:spcPts val="1811"/>
                </a:lnSpc>
                <a:spcBef>
                  <a:spcPct val="0"/>
                </a:spcBef>
              </a:pPr>
              <a:r>
                <a:rPr lang="en-US" sz="1293">
                  <a:solidFill>
                    <a:srgbClr val="000000"/>
                  </a:solidFill>
                  <a:latin typeface="Open Sans"/>
                </a:rPr>
                <a:t>Sprint 4 (13/06 – 20/06)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2373598" y="7466294"/>
              <a:ext cx="2489641" cy="300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11"/>
                </a:lnSpc>
                <a:spcBef>
                  <a:spcPct val="0"/>
                </a:spcBef>
              </a:pPr>
              <a:r>
                <a:rPr lang="en-US" sz="1293">
                  <a:solidFill>
                    <a:srgbClr val="000000"/>
                  </a:solidFill>
                  <a:latin typeface="Open Sans"/>
                </a:rPr>
                <a:t>Entrega - 25/06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12452418" y="9169110"/>
              <a:ext cx="2489641" cy="300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11"/>
                </a:lnSpc>
                <a:spcBef>
                  <a:spcPct val="0"/>
                </a:spcBef>
              </a:pPr>
              <a:r>
                <a:rPr lang="en-US" sz="1293">
                  <a:solidFill>
                    <a:srgbClr val="000000"/>
                  </a:solidFill>
                  <a:latin typeface="Open Sans"/>
                </a:rPr>
                <a:t>--------------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4D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919905">
            <a:off x="748292" y="-399750"/>
            <a:ext cx="23866462" cy="16951246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FF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3405760"/>
            <a:ext cx="5454946" cy="6881240"/>
          </a:xfrm>
          <a:custGeom>
            <a:avLst/>
            <a:gdLst/>
            <a:ahLst/>
            <a:cxnLst/>
            <a:rect r="r" b="b" t="t" l="l"/>
            <a:pathLst>
              <a:path h="6881240" w="5454946">
                <a:moveTo>
                  <a:pt x="0" y="0"/>
                </a:moveTo>
                <a:lnTo>
                  <a:pt x="5454946" y="0"/>
                </a:lnTo>
                <a:lnTo>
                  <a:pt x="5454946" y="6881240"/>
                </a:lnTo>
                <a:lnTo>
                  <a:pt x="0" y="68812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94568" y="258122"/>
            <a:ext cx="2636207" cy="2573897"/>
          </a:xfrm>
          <a:custGeom>
            <a:avLst/>
            <a:gdLst/>
            <a:ahLst/>
            <a:cxnLst/>
            <a:rect r="r" b="b" t="t" l="l"/>
            <a:pathLst>
              <a:path h="2573897" w="2636207">
                <a:moveTo>
                  <a:pt x="0" y="0"/>
                </a:moveTo>
                <a:lnTo>
                  <a:pt x="2636207" y="0"/>
                </a:lnTo>
                <a:lnTo>
                  <a:pt x="2636207" y="2573897"/>
                </a:lnTo>
                <a:lnTo>
                  <a:pt x="0" y="2573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20031" y="7624041"/>
            <a:ext cx="3778241" cy="1456340"/>
          </a:xfrm>
          <a:custGeom>
            <a:avLst/>
            <a:gdLst/>
            <a:ahLst/>
            <a:cxnLst/>
            <a:rect r="r" b="b" t="t" l="l"/>
            <a:pathLst>
              <a:path h="1456340" w="3778241">
                <a:moveTo>
                  <a:pt x="0" y="0"/>
                </a:moveTo>
                <a:lnTo>
                  <a:pt x="3778241" y="0"/>
                </a:lnTo>
                <a:lnTo>
                  <a:pt x="3778241" y="1456340"/>
                </a:lnTo>
                <a:lnTo>
                  <a:pt x="0" y="14563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56932" y="7071366"/>
            <a:ext cx="3518976" cy="2009015"/>
          </a:xfrm>
          <a:custGeom>
            <a:avLst/>
            <a:gdLst/>
            <a:ahLst/>
            <a:cxnLst/>
            <a:rect r="r" b="b" t="t" l="l"/>
            <a:pathLst>
              <a:path h="2009015" w="3518976">
                <a:moveTo>
                  <a:pt x="0" y="0"/>
                </a:moveTo>
                <a:lnTo>
                  <a:pt x="3518976" y="0"/>
                </a:lnTo>
                <a:lnTo>
                  <a:pt x="3518976" y="2009015"/>
                </a:lnTo>
                <a:lnTo>
                  <a:pt x="0" y="20090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89597" y="7566050"/>
            <a:ext cx="2932684" cy="1514331"/>
          </a:xfrm>
          <a:custGeom>
            <a:avLst/>
            <a:gdLst/>
            <a:ahLst/>
            <a:cxnLst/>
            <a:rect r="r" b="b" t="t" l="l"/>
            <a:pathLst>
              <a:path h="1514331" w="2932684">
                <a:moveTo>
                  <a:pt x="0" y="0"/>
                </a:moveTo>
                <a:lnTo>
                  <a:pt x="2932684" y="0"/>
                </a:lnTo>
                <a:lnTo>
                  <a:pt x="2932684" y="1514331"/>
                </a:lnTo>
                <a:lnTo>
                  <a:pt x="0" y="15143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12671" y="3372971"/>
            <a:ext cx="2079379" cy="2932457"/>
          </a:xfrm>
          <a:custGeom>
            <a:avLst/>
            <a:gdLst/>
            <a:ahLst/>
            <a:cxnLst/>
            <a:rect r="r" b="b" t="t" l="l"/>
            <a:pathLst>
              <a:path h="2932457" w="2079379">
                <a:moveTo>
                  <a:pt x="0" y="0"/>
                </a:moveTo>
                <a:lnTo>
                  <a:pt x="2079379" y="0"/>
                </a:lnTo>
                <a:lnTo>
                  <a:pt x="2079379" y="2932457"/>
                </a:lnTo>
                <a:lnTo>
                  <a:pt x="0" y="293245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880904" y="3859470"/>
            <a:ext cx="1655375" cy="1655375"/>
          </a:xfrm>
          <a:custGeom>
            <a:avLst/>
            <a:gdLst/>
            <a:ahLst/>
            <a:cxnLst/>
            <a:rect r="r" b="b" t="t" l="l"/>
            <a:pathLst>
              <a:path h="1655375" w="1655375">
                <a:moveTo>
                  <a:pt x="0" y="0"/>
                </a:moveTo>
                <a:lnTo>
                  <a:pt x="1655375" y="0"/>
                </a:lnTo>
                <a:lnTo>
                  <a:pt x="1655375" y="1655375"/>
                </a:lnTo>
                <a:lnTo>
                  <a:pt x="0" y="16553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796179" y="4163771"/>
            <a:ext cx="1959458" cy="1959458"/>
          </a:xfrm>
          <a:custGeom>
            <a:avLst/>
            <a:gdLst/>
            <a:ahLst/>
            <a:cxnLst/>
            <a:rect r="r" b="b" t="t" l="l"/>
            <a:pathLst>
              <a:path h="1959458" w="1959458">
                <a:moveTo>
                  <a:pt x="0" y="0"/>
                </a:moveTo>
                <a:lnTo>
                  <a:pt x="1959458" y="0"/>
                </a:lnTo>
                <a:lnTo>
                  <a:pt x="1959458" y="1959458"/>
                </a:lnTo>
                <a:lnTo>
                  <a:pt x="0" y="195945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630775" y="420047"/>
            <a:ext cx="9628525" cy="2411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4"/>
              </a:lnSpc>
            </a:pPr>
            <a:r>
              <a:rPr lang="en-US" sz="8784">
                <a:solidFill>
                  <a:srgbClr val="034172"/>
                </a:solidFill>
                <a:latin typeface="Hagrid Ultra-Bold"/>
              </a:rPr>
              <a:t>FERRAMENTAS UTILIZADAS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18911" y="5370954"/>
            <a:ext cx="2579361" cy="76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2"/>
              </a:lnSpc>
            </a:pPr>
            <a:r>
              <a:rPr lang="en-US" sz="4465">
                <a:solidFill>
                  <a:srgbClr val="1B1919"/>
                </a:solidFill>
                <a:latin typeface="Open Sans Bold"/>
              </a:rPr>
              <a:t>SendGrid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8277214" y="3405760"/>
            <a:ext cx="4781423" cy="2979972"/>
          </a:xfrm>
          <a:custGeom>
            <a:avLst/>
            <a:gdLst/>
            <a:ahLst/>
            <a:cxnLst/>
            <a:rect r="r" b="b" t="t" l="l"/>
            <a:pathLst>
              <a:path h="2979972" w="4781423">
                <a:moveTo>
                  <a:pt x="0" y="0"/>
                </a:moveTo>
                <a:lnTo>
                  <a:pt x="4781423" y="0"/>
                </a:lnTo>
                <a:lnTo>
                  <a:pt x="4781423" y="2979972"/>
                </a:lnTo>
                <a:lnTo>
                  <a:pt x="0" y="297997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DAGI3Nk5RrU</dc:identifier>
  <dcterms:modified xsi:type="dcterms:W3CDTF">2011-08-01T06:04:30Z</dcterms:modified>
  <cp:revision>1</cp:revision>
  <dc:title>Sistema de monitoramento de saùde</dc:title>
</cp:coreProperties>
</file>