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7" r:id="rId6"/>
    <p:sldId id="268" r:id="rId7"/>
    <p:sldId id="265" r:id="rId8"/>
    <p:sldId id="266" r:id="rId9"/>
    <p:sldId id="260" r:id="rId10"/>
    <p:sldId id="261" r:id="rId11"/>
    <p:sldId id="269"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3AE"/>
    <a:srgbClr val="1076D1"/>
    <a:srgbClr val="0A355B"/>
    <a:srgbClr val="0E6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ONI\Projects\KPMG%20Virtual%20Internship\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ONI\Projects\KPMG%20Virtual%20Internship\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ONI\Projects\KPMG%20Virtual%20Internship\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ONI\Projects\KPMG%20Virtual%20Internship\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[KPMG_VI_New_raw_data_update_final.xlsx]Sheet7!PivotTable6</c:name>
    <c:fmtId val="12"/>
  </c:pivotSource>
  <c:chart>
    <c:title>
      <c:tx>
        <c:rich>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r>
              <a:rPr lang="en-US"/>
              <a:t>Age Clusters Profit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Affluent Customer</c:v>
                </c:pt>
              </c:strCache>
            </c:strRef>
          </c:tx>
          <c:spPr>
            <a:solidFill>
              <a:schemeClr val="accent1">
                <a:shade val="65000"/>
              </a:schemeClr>
            </a:solidFill>
            <a:ln>
              <a:noFill/>
            </a:ln>
            <a:effectLst/>
          </c:spPr>
          <c:invertIfNegative val="0"/>
          <c:cat>
            <c:strRef>
              <c:f>Sheet7!$A$5:$A$13</c:f>
              <c:strCache>
                <c:ptCount val="8"/>
                <c:pt idx="0">
                  <c:v>21-30</c:v>
                </c:pt>
                <c:pt idx="1">
                  <c:v>31-40</c:v>
                </c:pt>
                <c:pt idx="2">
                  <c:v>41-50</c:v>
                </c:pt>
                <c:pt idx="3">
                  <c:v>51-60</c:v>
                </c:pt>
                <c:pt idx="4">
                  <c:v>61-70</c:v>
                </c:pt>
                <c:pt idx="5">
                  <c:v>71-80</c:v>
                </c:pt>
                <c:pt idx="6">
                  <c:v>91-100</c:v>
                </c:pt>
                <c:pt idx="7">
                  <c:v>121-130</c:v>
                </c:pt>
              </c:strCache>
            </c:strRef>
          </c:cat>
          <c:val>
            <c:numRef>
              <c:f>Sheet7!$B$5:$B$13</c:f>
              <c:numCache>
                <c:formatCode>_-[$$-409]* #,##0.00_ ;_-[$$-409]* \-#,##0.00\ ;_-[$$-409]* "-"??_ ;_-@_ </c:formatCode>
                <c:ptCount val="8"/>
                <c:pt idx="0">
                  <c:v>43285.59</c:v>
                </c:pt>
                <c:pt idx="1">
                  <c:v>49611.140000000014</c:v>
                </c:pt>
                <c:pt idx="2">
                  <c:v>73552.070000000022</c:v>
                </c:pt>
                <c:pt idx="3">
                  <c:v>48406.64</c:v>
                </c:pt>
                <c:pt idx="4">
                  <c:v>34492.019999999997</c:v>
                </c:pt>
                <c:pt idx="5">
                  <c:v>75.480000000000018</c:v>
                </c:pt>
                <c:pt idx="6">
                  <c:v>64.92999999999995</c:v>
                </c:pt>
                <c:pt idx="7">
                  <c:v>2715.6800000000003</c:v>
                </c:pt>
              </c:numCache>
            </c:numRef>
          </c:val>
          <c:extLst>
            <c:ext xmlns:c16="http://schemas.microsoft.com/office/drawing/2014/chart" uri="{C3380CC4-5D6E-409C-BE32-E72D297353CC}">
              <c16:uniqueId val="{00000000-8F8B-4152-86DA-4D51F1AC2E89}"/>
            </c:ext>
          </c:extLst>
        </c:ser>
        <c:ser>
          <c:idx val="1"/>
          <c:order val="1"/>
          <c:tx>
            <c:strRef>
              <c:f>Sheet7!$C$3:$C$4</c:f>
              <c:strCache>
                <c:ptCount val="1"/>
                <c:pt idx="0">
                  <c:v>High Net Worth</c:v>
                </c:pt>
              </c:strCache>
            </c:strRef>
          </c:tx>
          <c:spPr>
            <a:solidFill>
              <a:schemeClr val="accent1"/>
            </a:solidFill>
            <a:ln>
              <a:noFill/>
            </a:ln>
            <a:effectLst/>
          </c:spPr>
          <c:invertIfNegative val="0"/>
          <c:cat>
            <c:strRef>
              <c:f>Sheet7!$A$5:$A$13</c:f>
              <c:strCache>
                <c:ptCount val="8"/>
                <c:pt idx="0">
                  <c:v>21-30</c:v>
                </c:pt>
                <c:pt idx="1">
                  <c:v>31-40</c:v>
                </c:pt>
                <c:pt idx="2">
                  <c:v>41-50</c:v>
                </c:pt>
                <c:pt idx="3">
                  <c:v>51-60</c:v>
                </c:pt>
                <c:pt idx="4">
                  <c:v>61-70</c:v>
                </c:pt>
                <c:pt idx="5">
                  <c:v>71-80</c:v>
                </c:pt>
                <c:pt idx="6">
                  <c:v>91-100</c:v>
                </c:pt>
                <c:pt idx="7">
                  <c:v>121-130</c:v>
                </c:pt>
              </c:strCache>
            </c:strRef>
          </c:cat>
          <c:val>
            <c:numRef>
              <c:f>Sheet7!$C$5:$C$13</c:f>
              <c:numCache>
                <c:formatCode>_-[$$-409]* #,##0.00_ ;_-[$$-409]* \-#,##0.00\ ;_-[$$-409]* "-"??_ ;_-@_ </c:formatCode>
                <c:ptCount val="8"/>
                <c:pt idx="0">
                  <c:v>54174.920000000013</c:v>
                </c:pt>
                <c:pt idx="1">
                  <c:v>48414.859999999993</c:v>
                </c:pt>
                <c:pt idx="2">
                  <c:v>85805.959999999977</c:v>
                </c:pt>
                <c:pt idx="3">
                  <c:v>31189.35</c:v>
                </c:pt>
                <c:pt idx="4">
                  <c:v>32858.639999999999</c:v>
                </c:pt>
                <c:pt idx="7">
                  <c:v>5327.6100000000006</c:v>
                </c:pt>
              </c:numCache>
            </c:numRef>
          </c:val>
          <c:extLst>
            <c:ext xmlns:c16="http://schemas.microsoft.com/office/drawing/2014/chart" uri="{C3380CC4-5D6E-409C-BE32-E72D297353CC}">
              <c16:uniqueId val="{00000001-8F8B-4152-86DA-4D51F1AC2E89}"/>
            </c:ext>
          </c:extLst>
        </c:ser>
        <c:ser>
          <c:idx val="2"/>
          <c:order val="2"/>
          <c:tx>
            <c:strRef>
              <c:f>Sheet7!$D$3:$D$4</c:f>
              <c:strCache>
                <c:ptCount val="1"/>
                <c:pt idx="0">
                  <c:v>Mass Customer</c:v>
                </c:pt>
              </c:strCache>
            </c:strRef>
          </c:tx>
          <c:spPr>
            <a:solidFill>
              <a:schemeClr val="accent1">
                <a:tint val="65000"/>
              </a:schemeClr>
            </a:solidFill>
            <a:ln>
              <a:noFill/>
            </a:ln>
            <a:effectLst/>
          </c:spPr>
          <c:invertIfNegative val="0"/>
          <c:cat>
            <c:strRef>
              <c:f>Sheet7!$A$5:$A$13</c:f>
              <c:strCache>
                <c:ptCount val="8"/>
                <c:pt idx="0">
                  <c:v>21-30</c:v>
                </c:pt>
                <c:pt idx="1">
                  <c:v>31-40</c:v>
                </c:pt>
                <c:pt idx="2">
                  <c:v>41-50</c:v>
                </c:pt>
                <c:pt idx="3">
                  <c:v>51-60</c:v>
                </c:pt>
                <c:pt idx="4">
                  <c:v>61-70</c:v>
                </c:pt>
                <c:pt idx="5">
                  <c:v>71-80</c:v>
                </c:pt>
                <c:pt idx="6">
                  <c:v>91-100</c:v>
                </c:pt>
                <c:pt idx="7">
                  <c:v>121-130</c:v>
                </c:pt>
              </c:strCache>
            </c:strRef>
          </c:cat>
          <c:val>
            <c:numRef>
              <c:f>Sheet7!$D$5:$D$13</c:f>
              <c:numCache>
                <c:formatCode>_-[$$-409]* #,##0.00_ ;_-[$$-409]* \-#,##0.00\ ;_-[$$-409]* "-"??_ ;_-@_ </c:formatCode>
                <c:ptCount val="8"/>
                <c:pt idx="0">
                  <c:v>53542.719999999979</c:v>
                </c:pt>
                <c:pt idx="1">
                  <c:v>79005.240000000049</c:v>
                </c:pt>
                <c:pt idx="2">
                  <c:v>154436.27000000005</c:v>
                </c:pt>
                <c:pt idx="3">
                  <c:v>92141.24</c:v>
                </c:pt>
                <c:pt idx="4">
                  <c:v>82981.920000000042</c:v>
                </c:pt>
                <c:pt idx="7">
                  <c:v>6163.2900000000009</c:v>
                </c:pt>
              </c:numCache>
            </c:numRef>
          </c:val>
          <c:extLst>
            <c:ext xmlns:c16="http://schemas.microsoft.com/office/drawing/2014/chart" uri="{C3380CC4-5D6E-409C-BE32-E72D297353CC}">
              <c16:uniqueId val="{00000002-8F8B-4152-86DA-4D51F1AC2E89}"/>
            </c:ext>
          </c:extLst>
        </c:ser>
        <c:dLbls>
          <c:showLegendKey val="0"/>
          <c:showVal val="0"/>
          <c:showCatName val="0"/>
          <c:showSerName val="0"/>
          <c:showPercent val="0"/>
          <c:showBubbleSize val="0"/>
        </c:dLbls>
        <c:gapWidth val="219"/>
        <c:overlap val="-27"/>
        <c:axId val="61630319"/>
        <c:axId val="61631567"/>
      </c:barChart>
      <c:catAx>
        <c:axId val="6163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1631567"/>
        <c:crosses val="autoZero"/>
        <c:auto val="1"/>
        <c:lblAlgn val="ctr"/>
        <c:lblOffset val="100"/>
        <c:noMultiLvlLbl val="0"/>
      </c:catAx>
      <c:valAx>
        <c:axId val="61631567"/>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_-[$$-409]* #,##0.00_ ;_-[$$-409]* \-#,##0.00\ ;_-[$$-409]* &quot;-&quot;??_ ;_-@_ "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16303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showDLblsOverMax val="0"/>
    <c:extLst/>
  </c:chart>
  <c:spPr>
    <a:solidFill>
      <a:srgbClr val="0E63AE"/>
    </a:solidFill>
    <a:ln w="9525" cap="flat" cmpd="sng" algn="ctr">
      <a:solidFill>
        <a:schemeClr val="accent1">
          <a:lumMod val="40000"/>
          <a:lumOff val="60000"/>
        </a:schemeClr>
      </a:solidFill>
      <a:prstDash val="soli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[KPMG_VI_New_raw_data_update_final.xlsx]Sheet10!PivotTable9</c:name>
    <c:fmtId val="13"/>
  </c:pivotSource>
  <c:chart>
    <c:title>
      <c:tx>
        <c:rich>
          <a:bodyPr rot="0" spcFirstLastPara="1" vertOverflow="ellipsis" vert="horz" wrap="square" anchor="ctr" anchorCtr="1"/>
          <a:lstStyle/>
          <a:p>
            <a:pPr>
              <a:defRPr sz="1500" b="1" i="0" u="none" strike="noStrike" kern="1200" cap="all" spc="150" baseline="0">
                <a:solidFill>
                  <a:schemeClr val="bg1"/>
                </a:solidFill>
                <a:latin typeface="+mn-lt"/>
                <a:ea typeface="+mn-ea"/>
                <a:cs typeface="+mn-cs"/>
              </a:defRPr>
            </a:pPr>
            <a:r>
              <a:rPr lang="en-IN" sz="1500"/>
              <a:t>Number of car each states</a:t>
            </a:r>
          </a:p>
        </c:rich>
      </c:tx>
      <c:overlay val="0"/>
      <c:spPr>
        <a:noFill/>
        <a:ln>
          <a:noFill/>
        </a:ln>
        <a:effectLst/>
      </c:spPr>
      <c:txPr>
        <a:bodyPr rot="0" spcFirstLastPara="1" vertOverflow="ellipsis" vert="horz" wrap="square" anchor="ctr" anchorCtr="1"/>
        <a:lstStyle/>
        <a:p>
          <a:pPr>
            <a:defRPr sz="1500" b="1" i="0" u="none" strike="noStrike" kern="1200" cap="all" spc="150" baseline="0">
              <a:solidFill>
                <a:schemeClr val="bg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Sheet10!$B$3:$B$4</c:f>
              <c:strCache>
                <c:ptCount val="1"/>
                <c:pt idx="0">
                  <c:v>NSW</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Sheet10!$A$5:$A$7</c:f>
              <c:strCache>
                <c:ptCount val="2"/>
                <c:pt idx="0">
                  <c:v>No</c:v>
                </c:pt>
                <c:pt idx="1">
                  <c:v>Yes</c:v>
                </c:pt>
              </c:strCache>
            </c:strRef>
          </c:cat>
          <c:val>
            <c:numRef>
              <c:f>Sheet10!$B$5:$B$7</c:f>
              <c:numCache>
                <c:formatCode>General</c:formatCode>
                <c:ptCount val="2"/>
                <c:pt idx="0">
                  <c:v>454</c:v>
                </c:pt>
                <c:pt idx="1">
                  <c:v>468</c:v>
                </c:pt>
              </c:numCache>
            </c:numRef>
          </c:val>
          <c:extLst>
            <c:ext xmlns:c16="http://schemas.microsoft.com/office/drawing/2014/chart" uri="{C3380CC4-5D6E-409C-BE32-E72D297353CC}">
              <c16:uniqueId val="{00000000-7F74-4607-9A2B-11D1FC37E529}"/>
            </c:ext>
          </c:extLst>
        </c:ser>
        <c:ser>
          <c:idx val="1"/>
          <c:order val="1"/>
          <c:tx>
            <c:strRef>
              <c:f>Sheet10!$C$3:$C$4</c:f>
              <c:strCache>
                <c:ptCount val="1"/>
                <c:pt idx="0">
                  <c:v>QLD</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Sheet10!$A$5:$A$7</c:f>
              <c:strCache>
                <c:ptCount val="2"/>
                <c:pt idx="0">
                  <c:v>No</c:v>
                </c:pt>
                <c:pt idx="1">
                  <c:v>Yes</c:v>
                </c:pt>
              </c:strCache>
            </c:strRef>
          </c:cat>
          <c:val>
            <c:numRef>
              <c:f>Sheet10!$C$5:$C$7</c:f>
              <c:numCache>
                <c:formatCode>General</c:formatCode>
                <c:ptCount val="2"/>
                <c:pt idx="0">
                  <c:v>182</c:v>
                </c:pt>
                <c:pt idx="1">
                  <c:v>169</c:v>
                </c:pt>
              </c:numCache>
            </c:numRef>
          </c:val>
          <c:extLst>
            <c:ext xmlns:c16="http://schemas.microsoft.com/office/drawing/2014/chart" uri="{C3380CC4-5D6E-409C-BE32-E72D297353CC}">
              <c16:uniqueId val="{00000001-7F74-4607-9A2B-11D1FC37E529}"/>
            </c:ext>
          </c:extLst>
        </c:ser>
        <c:ser>
          <c:idx val="2"/>
          <c:order val="2"/>
          <c:tx>
            <c:strRef>
              <c:f>Sheet10!$D$3:$D$4</c:f>
              <c:strCache>
                <c:ptCount val="1"/>
                <c:pt idx="0">
                  <c:v>VIC</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Sheet10!$A$5:$A$7</c:f>
              <c:strCache>
                <c:ptCount val="2"/>
                <c:pt idx="0">
                  <c:v>No</c:v>
                </c:pt>
                <c:pt idx="1">
                  <c:v>Yes</c:v>
                </c:pt>
              </c:strCache>
            </c:strRef>
          </c:cat>
          <c:val>
            <c:numRef>
              <c:f>Sheet10!$D$5:$D$7</c:f>
              <c:numCache>
                <c:formatCode>General</c:formatCode>
                <c:ptCount val="2"/>
                <c:pt idx="0">
                  <c:v>227</c:v>
                </c:pt>
                <c:pt idx="1">
                  <c:v>212</c:v>
                </c:pt>
              </c:numCache>
            </c:numRef>
          </c:val>
          <c:extLst>
            <c:ext xmlns:c16="http://schemas.microsoft.com/office/drawing/2014/chart" uri="{C3380CC4-5D6E-409C-BE32-E72D297353CC}">
              <c16:uniqueId val="{00000002-7F74-4607-9A2B-11D1FC37E529}"/>
            </c:ext>
          </c:extLst>
        </c:ser>
        <c:dLbls>
          <c:dLblPos val="outEnd"/>
          <c:showLegendKey val="0"/>
          <c:showVal val="1"/>
          <c:showCatName val="0"/>
          <c:showSerName val="0"/>
          <c:showPercent val="0"/>
          <c:showBubbleSize val="0"/>
        </c:dLbls>
        <c:gapWidth val="164"/>
        <c:overlap val="-22"/>
        <c:axId val="2105894751"/>
        <c:axId val="2105895167"/>
      </c:barChart>
      <c:catAx>
        <c:axId val="210589475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105895167"/>
        <c:crosses val="autoZero"/>
        <c:auto val="1"/>
        <c:lblAlgn val="ctr"/>
        <c:lblOffset val="100"/>
        <c:noMultiLvlLbl val="0"/>
      </c:catAx>
      <c:valAx>
        <c:axId val="21058951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105894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chart>
  <c:spPr>
    <a:solidFill>
      <a:srgbClr val="0E63AE"/>
    </a:solidFill>
    <a:ln>
      <a:solidFill>
        <a:schemeClr val="accent1">
          <a:lumMod val="40000"/>
          <a:lumOff val="60000"/>
        </a:schemeClr>
      </a:solid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[KPMG_VI_New_raw_data_update_final.xlsx]Sheet14!PivotTable12</c:name>
    <c:fmtId val="1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GB"/>
              <a:t>Bike purchases by gender over three years</a:t>
            </a:r>
            <a:endParaRPr lang="en-IN"/>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a:noFill/>
          </a:ln>
          <a:effectLst/>
        </c:spPr>
        <c:marker>
          <c:symbol val="circle"/>
          <c:size val="5"/>
          <c:spPr>
            <a:solidFill>
              <a:schemeClr val="accent1"/>
            </a:solidFill>
            <a:ln w="22225">
              <a:solidFill>
                <a:schemeClr val="lt1"/>
              </a:solidFill>
              <a:round/>
            </a:ln>
            <a:effectLst/>
          </c:spPr>
        </c:marker>
        <c:dLbl>
          <c:idx val="0"/>
          <c:spPr>
            <a:solidFill>
              <a:srgbClr val="4F81BD">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a:noFill/>
          </a:ln>
          <a:effectLst/>
        </c:spPr>
        <c:marker>
          <c:symbol val="none"/>
        </c:marker>
        <c:dLbl>
          <c:idx val="0"/>
          <c:spPr>
            <a:solidFill>
              <a:srgbClr val="4F81BD">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a:noFill/>
          </a:ln>
          <a:effectLst/>
        </c:spPr>
        <c:marker>
          <c:symbol val="none"/>
        </c:marker>
        <c:dLbl>
          <c:idx val="0"/>
          <c:spPr>
            <a:solidFill>
              <a:srgbClr val="4F81BD">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a:noFill/>
          </a:ln>
          <a:effectLst/>
        </c:spPr>
        <c:marker>
          <c:symbol val="none"/>
        </c:marker>
        <c:dLbl>
          <c:idx val="0"/>
          <c:spPr>
            <a:solidFill>
              <a:srgbClr val="4F81BD">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a:noFill/>
          </a:ln>
          <a:effectLst/>
        </c:spPr>
        <c:marker>
          <c:symbol val="none"/>
        </c:marker>
        <c:dLbl>
          <c:idx val="0"/>
          <c:spPr>
            <a:solidFill>
              <a:srgbClr val="4F81BD">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Sheet14!$B$3</c:f>
              <c:strCache>
                <c:ptCount val="1"/>
                <c:pt idx="0">
                  <c:v>Total</c:v>
                </c:pt>
              </c:strCache>
            </c:strRef>
          </c:tx>
          <c:spPr>
            <a:pattFill prst="ltUpDiag">
              <a:fgClr>
                <a:schemeClr val="accent1"/>
              </a:fgClr>
              <a:bgClr>
                <a:schemeClr val="lt1"/>
              </a:bgClr>
            </a:pattFill>
            <a:ln>
              <a:noFill/>
            </a:ln>
            <a:effectLst/>
          </c:spPr>
          <c:invertIfNegative val="0"/>
          <c:cat>
            <c:strRef>
              <c:f>Sheet14!$A$4:$A$6</c:f>
              <c:strCache>
                <c:ptCount val="2"/>
                <c:pt idx="0">
                  <c:v>F</c:v>
                </c:pt>
                <c:pt idx="1">
                  <c:v>M</c:v>
                </c:pt>
              </c:strCache>
            </c:strRef>
          </c:cat>
          <c:val>
            <c:numRef>
              <c:f>Sheet14!$B$4:$B$6</c:f>
              <c:numCache>
                <c:formatCode>General</c:formatCode>
                <c:ptCount val="2"/>
                <c:pt idx="0">
                  <c:v>868</c:v>
                </c:pt>
                <c:pt idx="1">
                  <c:v>808</c:v>
                </c:pt>
              </c:numCache>
            </c:numRef>
          </c:val>
          <c:extLst>
            <c:ext xmlns:c16="http://schemas.microsoft.com/office/drawing/2014/chart" uri="{C3380CC4-5D6E-409C-BE32-E72D297353CC}">
              <c16:uniqueId val="{00000000-D0E9-498F-A2B0-B3B9A0F3DF54}"/>
            </c:ext>
          </c:extLst>
        </c:ser>
        <c:dLbls>
          <c:showLegendKey val="0"/>
          <c:showVal val="0"/>
          <c:showCatName val="0"/>
          <c:showSerName val="0"/>
          <c:showPercent val="0"/>
          <c:showBubbleSize val="0"/>
        </c:dLbls>
        <c:gapWidth val="269"/>
        <c:overlap val="-20"/>
        <c:axId val="2023874271"/>
        <c:axId val="2023874687"/>
      </c:barChart>
      <c:catAx>
        <c:axId val="2023874271"/>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2023874687"/>
        <c:crosses val="autoZero"/>
        <c:auto val="1"/>
        <c:lblAlgn val="ctr"/>
        <c:lblOffset val="100"/>
        <c:noMultiLvlLbl val="0"/>
      </c:catAx>
      <c:valAx>
        <c:axId val="2023874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0238742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E63AE"/>
    </a:solidFill>
    <a:ln w="9525" cap="flat" cmpd="sng" algn="ctr">
      <a:solidFill>
        <a:schemeClr val="accent1">
          <a:lumMod val="40000"/>
          <a:lumOff val="6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[KPMG_VI_New_raw_data_update_final.xlsx]Sheet13!PivotTable11</c:name>
    <c:fmtId val="10"/>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sz="1500" dirty="0"/>
              <a:t>Profit based on industry</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Sheet13!$B$3</c:f>
              <c:strCache>
                <c:ptCount val="1"/>
                <c:pt idx="0">
                  <c:v>Total</c:v>
                </c:pt>
              </c:strCache>
            </c:strRef>
          </c:tx>
          <c:spPr>
            <a:pattFill prst="ltUpDiag">
              <a:fgClr>
                <a:schemeClr val="accent1"/>
              </a:fgClr>
              <a:bgClr>
                <a:schemeClr val="lt1"/>
              </a:bgClr>
            </a:pattFill>
            <a:ln>
              <a:noFill/>
            </a:ln>
            <a:effectLst/>
          </c:spPr>
          <c:invertIfNegative val="0"/>
          <c:cat>
            <c:strRef>
              <c:f>Sheet13!$A$4:$A$13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Sheet13!$B$4:$B$13</c:f>
              <c:numCache>
                <c:formatCode>General</c:formatCode>
                <c:ptCount val="9"/>
                <c:pt idx="0">
                  <c:v>33510.849999999991</c:v>
                </c:pt>
                <c:pt idx="1">
                  <c:v>33839.620000000003</c:v>
                </c:pt>
                <c:pt idx="2">
                  <c:v>202410.5299999998</c:v>
                </c:pt>
                <c:pt idx="3">
                  <c:v>162939.31000000006</c:v>
                </c:pt>
                <c:pt idx="4">
                  <c:v>51164.350000000006</c:v>
                </c:pt>
                <c:pt idx="5">
                  <c:v>165401.53999999986</c:v>
                </c:pt>
                <c:pt idx="6">
                  <c:v>66822.739999999991</c:v>
                </c:pt>
                <c:pt idx="7">
                  <c:v>92135.270000000048</c:v>
                </c:pt>
                <c:pt idx="8">
                  <c:v>15118.770000000002</c:v>
                </c:pt>
              </c:numCache>
            </c:numRef>
          </c:val>
          <c:extLst>
            <c:ext xmlns:c16="http://schemas.microsoft.com/office/drawing/2014/chart" uri="{C3380CC4-5D6E-409C-BE32-E72D297353CC}">
              <c16:uniqueId val="{00000000-C93E-47A9-A9B4-19DDEE8054EB}"/>
            </c:ext>
          </c:extLst>
        </c:ser>
        <c:dLbls>
          <c:showLegendKey val="0"/>
          <c:showVal val="0"/>
          <c:showCatName val="0"/>
          <c:showSerName val="0"/>
          <c:showPercent val="0"/>
          <c:showBubbleSize val="0"/>
        </c:dLbls>
        <c:gapWidth val="269"/>
        <c:overlap val="-20"/>
        <c:axId val="2100246143"/>
        <c:axId val="2100242815"/>
      </c:barChart>
      <c:catAx>
        <c:axId val="210024614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600" b="0" i="0" u="none" strike="noStrike" kern="1200" cap="all" spc="150" normalizeH="0" baseline="0">
                <a:solidFill>
                  <a:schemeClr val="lt1"/>
                </a:solidFill>
                <a:latin typeface="+mn-lt"/>
                <a:ea typeface="+mn-ea"/>
                <a:cs typeface="+mn-cs"/>
              </a:defRPr>
            </a:pPr>
            <a:endParaRPr lang="en-US"/>
          </a:p>
        </c:txPr>
        <c:crossAx val="2100242815"/>
        <c:crosses val="autoZero"/>
        <c:auto val="1"/>
        <c:lblAlgn val="ctr"/>
        <c:lblOffset val="100"/>
        <c:noMultiLvlLbl val="0"/>
      </c:catAx>
      <c:valAx>
        <c:axId val="21002428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lt1"/>
                </a:solidFill>
                <a:latin typeface="+mn-lt"/>
                <a:ea typeface="+mn-ea"/>
                <a:cs typeface="+mn-cs"/>
              </a:defRPr>
            </a:pPr>
            <a:endParaRPr lang="en-US"/>
          </a:p>
        </c:txPr>
        <c:crossAx val="2100246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6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E63AE"/>
    </a:solidFill>
    <a:ln w="9525" cap="flat" cmpd="sng" algn="ctr">
      <a:solidFill>
        <a:schemeClr val="accent1">
          <a:lumMod val="40000"/>
          <a:lumOff val="60000"/>
        </a:schemeClr>
      </a:solidFill>
      <a:round/>
    </a:ln>
    <a:effectLst/>
  </c:spPr>
  <c:txPr>
    <a:bodyPr/>
    <a:lstStyle/>
    <a:p>
      <a:pPr>
        <a:defRPr sz="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07137"/>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544827" y="1117624"/>
            <a:ext cx="1982300" cy="238701"/>
          </a:xfrm>
          <a:prstGeom prst="rect">
            <a:avLst/>
          </a:prstGeom>
          <a:ln w="12700">
            <a:miter lim="400000"/>
          </a:ln>
        </p:spPr>
      </p:pic>
      <p:sp>
        <p:nvSpPr>
          <p:cNvPr id="113" name="Shape 58"/>
          <p:cNvSpPr/>
          <p:nvPr/>
        </p:nvSpPr>
        <p:spPr>
          <a:xfrm>
            <a:off x="544827" y="368354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By Doni Satish Velmurugan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Summary Table for High Value Customer</a:t>
            </a:r>
            <a:endParaRPr dirty="0"/>
          </a:p>
        </p:txBody>
      </p:sp>
      <p:sp>
        <p:nvSpPr>
          <p:cNvPr id="151" name="Shape 100"/>
          <p:cNvSpPr/>
          <p:nvPr/>
        </p:nvSpPr>
        <p:spPr>
          <a:xfrm>
            <a:off x="205025" y="1682737"/>
            <a:ext cx="6375884"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Here is the sample customer details from the new customer list</a:t>
            </a:r>
            <a:r>
              <a:rPr dirty="0"/>
              <a:t>.</a:t>
            </a:r>
          </a:p>
        </p:txBody>
      </p:sp>
      <p:graphicFrame>
        <p:nvGraphicFramePr>
          <p:cNvPr id="2" name="Table 1">
            <a:extLst>
              <a:ext uri="{FF2B5EF4-FFF2-40B4-BE49-F238E27FC236}">
                <a16:creationId xmlns:a16="http://schemas.microsoft.com/office/drawing/2014/main" id="{4E139F97-22AE-4810-B5DD-55E760008304}"/>
              </a:ext>
            </a:extLst>
          </p:cNvPr>
          <p:cNvGraphicFramePr>
            <a:graphicFrameLocks noGrp="1"/>
          </p:cNvGraphicFramePr>
          <p:nvPr>
            <p:extLst>
              <p:ext uri="{D42A27DB-BD31-4B8C-83A1-F6EECF244321}">
                <p14:modId xmlns:p14="http://schemas.microsoft.com/office/powerpoint/2010/main" val="2810732106"/>
              </p:ext>
            </p:extLst>
          </p:nvPr>
        </p:nvGraphicFramePr>
        <p:xfrm>
          <a:off x="603250" y="2283874"/>
          <a:ext cx="7937500" cy="2520001"/>
        </p:xfrm>
        <a:graphic>
          <a:graphicData uri="http://schemas.openxmlformats.org/drawingml/2006/table">
            <a:tbl>
              <a:tblPr>
                <a:tableStyleId>{5940675A-B579-460E-94D1-54222C63F5DA}</a:tableStyleId>
              </a:tblPr>
              <a:tblGrid>
                <a:gridCol w="775277">
                  <a:extLst>
                    <a:ext uri="{9D8B030D-6E8A-4147-A177-3AD203B41FA5}">
                      <a16:colId xmlns:a16="http://schemas.microsoft.com/office/drawing/2014/main" val="2649591218"/>
                    </a:ext>
                  </a:extLst>
                </a:gridCol>
                <a:gridCol w="2812473">
                  <a:extLst>
                    <a:ext uri="{9D8B030D-6E8A-4147-A177-3AD203B41FA5}">
                      <a16:colId xmlns:a16="http://schemas.microsoft.com/office/drawing/2014/main" val="1865696901"/>
                    </a:ext>
                  </a:extLst>
                </a:gridCol>
                <a:gridCol w="457200">
                  <a:extLst>
                    <a:ext uri="{9D8B030D-6E8A-4147-A177-3AD203B41FA5}">
                      <a16:colId xmlns:a16="http://schemas.microsoft.com/office/drawing/2014/main" val="1391452088"/>
                    </a:ext>
                  </a:extLst>
                </a:gridCol>
                <a:gridCol w="1496291">
                  <a:extLst>
                    <a:ext uri="{9D8B030D-6E8A-4147-A177-3AD203B41FA5}">
                      <a16:colId xmlns:a16="http://schemas.microsoft.com/office/drawing/2014/main" val="628064443"/>
                    </a:ext>
                  </a:extLst>
                </a:gridCol>
                <a:gridCol w="1205345">
                  <a:extLst>
                    <a:ext uri="{9D8B030D-6E8A-4147-A177-3AD203B41FA5}">
                      <a16:colId xmlns:a16="http://schemas.microsoft.com/office/drawing/2014/main" val="3237079978"/>
                    </a:ext>
                  </a:extLst>
                </a:gridCol>
                <a:gridCol w="768928">
                  <a:extLst>
                    <a:ext uri="{9D8B030D-6E8A-4147-A177-3AD203B41FA5}">
                      <a16:colId xmlns:a16="http://schemas.microsoft.com/office/drawing/2014/main" val="2035792184"/>
                    </a:ext>
                  </a:extLst>
                </a:gridCol>
                <a:gridCol w="421986">
                  <a:extLst>
                    <a:ext uri="{9D8B030D-6E8A-4147-A177-3AD203B41FA5}">
                      <a16:colId xmlns:a16="http://schemas.microsoft.com/office/drawing/2014/main" val="4091163541"/>
                    </a:ext>
                  </a:extLst>
                </a:gridCol>
              </a:tblGrid>
              <a:tr h="229091">
                <a:tc>
                  <a:txBody>
                    <a:bodyPr/>
                    <a:lstStyle/>
                    <a:p>
                      <a:pPr algn="ctr" fontAlgn="b"/>
                      <a:r>
                        <a:rPr lang="en-IN" sz="1100" u="none" strike="noStrike" dirty="0" err="1">
                          <a:effectLst/>
                        </a:rPr>
                        <a:t>First_Name</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Bike_Related_Purchases_in_Past_3_Years</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err="1">
                          <a:effectLst/>
                        </a:rPr>
                        <a:t>Job_Industry_Category</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err="1">
                          <a:effectLst/>
                        </a:rPr>
                        <a:t>Wealth_Segment</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err="1">
                          <a:effectLst/>
                        </a:rPr>
                        <a:t>Owns_Car</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State</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70840817"/>
                  </a:ext>
                </a:extLst>
              </a:tr>
              <a:tr h="229091">
                <a:tc>
                  <a:txBody>
                    <a:bodyPr/>
                    <a:lstStyle/>
                    <a:p>
                      <a:pPr algn="ctr" fontAlgn="b"/>
                      <a:r>
                        <a:rPr lang="en-IN" sz="1100" u="none" strike="noStrike">
                          <a:effectLst/>
                        </a:rPr>
                        <a:t>Rutledge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23</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46</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Financial Services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75524199"/>
                  </a:ext>
                </a:extLst>
              </a:tr>
              <a:tr h="229091">
                <a:tc>
                  <a:txBody>
                    <a:bodyPr/>
                    <a:lstStyle/>
                    <a:p>
                      <a:pPr algn="ctr" fontAlgn="b"/>
                      <a:r>
                        <a:rPr lang="en-IN" sz="1100" u="none" strike="noStrike">
                          <a:effectLst/>
                        </a:rPr>
                        <a:t>Melba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46</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Health</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33865373"/>
                  </a:ext>
                </a:extLst>
              </a:tr>
              <a:tr h="229091">
                <a:tc>
                  <a:txBody>
                    <a:bodyPr/>
                    <a:lstStyle/>
                    <a:p>
                      <a:pPr algn="ctr" fontAlgn="b"/>
                      <a:r>
                        <a:rPr lang="en-IN" sz="1100" u="none" strike="noStrike">
                          <a:effectLst/>
                        </a:rPr>
                        <a:t>Winnifred</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47</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Financial Services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VIC</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4039593"/>
                  </a:ext>
                </a:extLst>
              </a:tr>
              <a:tr h="229091">
                <a:tc>
                  <a:txBody>
                    <a:bodyPr/>
                    <a:lstStyle/>
                    <a:p>
                      <a:pPr algn="ctr" fontAlgn="b"/>
                      <a:r>
                        <a:rPr lang="en-IN" sz="1100" u="none" strike="noStrike">
                          <a:effectLst/>
                        </a:rPr>
                        <a:t>Mitchell</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44</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Manufacturing</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VIC</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5971725"/>
                  </a:ext>
                </a:extLst>
              </a:tr>
              <a:tr h="229091">
                <a:tc>
                  <a:txBody>
                    <a:bodyPr/>
                    <a:lstStyle/>
                    <a:p>
                      <a:pPr algn="ctr" fontAlgn="b"/>
                      <a:r>
                        <a:rPr lang="en-IN" sz="1100" u="none" strike="noStrike">
                          <a:effectLst/>
                        </a:rPr>
                        <a:t>Gale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59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46</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Financial Services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VIC</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5367972"/>
                  </a:ext>
                </a:extLst>
              </a:tr>
              <a:tr h="229091">
                <a:tc>
                  <a:txBody>
                    <a:bodyPr/>
                    <a:lstStyle/>
                    <a:p>
                      <a:pPr algn="ctr" fontAlgn="b"/>
                      <a:r>
                        <a:rPr lang="en-IN" sz="1100" u="none" strike="noStrike">
                          <a:effectLst/>
                        </a:rPr>
                        <a:t>Martelle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Manufacturing</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1422410"/>
                  </a:ext>
                </a:extLst>
              </a:tr>
              <a:tr h="229091">
                <a:tc>
                  <a:txBody>
                    <a:bodyPr/>
                    <a:lstStyle/>
                    <a:p>
                      <a:pPr algn="ctr" fontAlgn="b"/>
                      <a:r>
                        <a:rPr lang="en-IN" sz="1100" u="none" strike="noStrike">
                          <a:effectLst/>
                        </a:rPr>
                        <a:t>Esther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Financial Services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98295760"/>
                  </a:ext>
                </a:extLst>
              </a:tr>
              <a:tr h="229091">
                <a:tc>
                  <a:txBody>
                    <a:bodyPr/>
                    <a:lstStyle/>
                    <a:p>
                      <a:pPr algn="ctr" fontAlgn="b"/>
                      <a:r>
                        <a:rPr lang="en-IN" sz="1100" u="none" strike="noStrike">
                          <a:effectLst/>
                        </a:rPr>
                        <a:t>Patricia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Health</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0263242"/>
                  </a:ext>
                </a:extLst>
              </a:tr>
              <a:tr h="229091">
                <a:tc>
                  <a:txBody>
                    <a:bodyPr/>
                    <a:lstStyle/>
                    <a:p>
                      <a:pPr algn="ctr" fontAlgn="b"/>
                      <a:r>
                        <a:rPr lang="en-IN" sz="1100" u="none" strike="noStrike">
                          <a:effectLst/>
                        </a:rPr>
                        <a:t>Ricki</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48</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Manufacturing</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NSW</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2193848"/>
                  </a:ext>
                </a:extLst>
              </a:tr>
              <a:tr h="229091">
                <a:tc>
                  <a:txBody>
                    <a:bodyPr/>
                    <a:lstStyle/>
                    <a:p>
                      <a:pPr algn="ctr" fontAlgn="b"/>
                      <a:r>
                        <a:rPr lang="en-IN" sz="1100" u="none" strike="noStrike">
                          <a:effectLst/>
                        </a:rPr>
                        <a:t>Daryl</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44</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Financial Services</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Mass Customer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NSW</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1218898"/>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24044"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dirty="0"/>
              <a:t>THANK YOU</a:t>
            </a:r>
            <a:endParaRPr dirty="0"/>
          </a:p>
        </p:txBody>
      </p:sp>
      <p:sp>
        <p:nvSpPr>
          <p:cNvPr id="113" name="Shape 58"/>
          <p:cNvSpPr/>
          <p:nvPr/>
        </p:nvSpPr>
        <p:spPr>
          <a:xfrm>
            <a:off x="524044" y="2571750"/>
            <a:ext cx="2766409" cy="3693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Doni Satish Velmurugan</a:t>
            </a:r>
            <a:endParaRPr dirty="0"/>
          </a:p>
        </p:txBody>
      </p:sp>
    </p:spTree>
    <p:extLst>
      <p:ext uri="{BB962C8B-B14F-4D97-AF65-F5344CB8AC3E}">
        <p14:creationId xmlns:p14="http://schemas.microsoft.com/office/powerpoint/2010/main" val="5893515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343874" y="263974"/>
            <a:ext cx="7054757"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Identify &amp; Recommend high value customers </a:t>
            </a:r>
            <a:endParaRPr dirty="0"/>
          </a:p>
        </p:txBody>
      </p:sp>
      <p:sp>
        <p:nvSpPr>
          <p:cNvPr id="124" name="Shape 73"/>
          <p:cNvSpPr/>
          <p:nvPr/>
        </p:nvSpPr>
        <p:spPr>
          <a:xfrm>
            <a:off x="205025" y="170989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Outline of problem</a:t>
            </a:r>
            <a:endParaRPr dirty="0"/>
          </a:p>
        </p:txBody>
      </p:sp>
      <p:sp>
        <p:nvSpPr>
          <p:cNvPr id="10" name="Shape 73">
            <a:extLst>
              <a:ext uri="{FF2B5EF4-FFF2-40B4-BE49-F238E27FC236}">
                <a16:creationId xmlns:a16="http://schemas.microsoft.com/office/drawing/2014/main" id="{E9331607-9E84-4B5C-986B-BD85A16B0CC4}"/>
              </a:ext>
            </a:extLst>
          </p:cNvPr>
          <p:cNvSpPr/>
          <p:nvPr/>
        </p:nvSpPr>
        <p:spPr>
          <a:xfrm>
            <a:off x="205025" y="2257013"/>
            <a:ext cx="4134600" cy="16578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200" dirty="0"/>
              <a:t>Sprocket Central, renowned for its premium bikes and accessories, aims to attract 1000 new customers through strategic marketing initiatives. By leveraging targeted campaigns, engaging content, and exceptional customer experiences, they seek to strengthen their market presence and solidify their reputation as a top-quality brand.</a:t>
            </a:r>
          </a:p>
        </p:txBody>
      </p:sp>
      <p:sp>
        <p:nvSpPr>
          <p:cNvPr id="11" name="Shape 73">
            <a:extLst>
              <a:ext uri="{FF2B5EF4-FFF2-40B4-BE49-F238E27FC236}">
                <a16:creationId xmlns:a16="http://schemas.microsoft.com/office/drawing/2014/main" id="{1FED0B25-B8E6-4488-B9FC-660CEEB06E9A}"/>
              </a:ext>
            </a:extLst>
          </p:cNvPr>
          <p:cNvSpPr/>
          <p:nvPr/>
        </p:nvSpPr>
        <p:spPr>
          <a:xfrm>
            <a:off x="4804377" y="170989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Data Analysis Approach</a:t>
            </a:r>
            <a:endParaRPr dirty="0"/>
          </a:p>
        </p:txBody>
      </p:sp>
      <p:sp>
        <p:nvSpPr>
          <p:cNvPr id="12" name="Shape 73">
            <a:extLst>
              <a:ext uri="{FF2B5EF4-FFF2-40B4-BE49-F238E27FC236}">
                <a16:creationId xmlns:a16="http://schemas.microsoft.com/office/drawing/2014/main" id="{06FE9419-4ABE-4763-9A7C-D69DE14687D1}"/>
              </a:ext>
            </a:extLst>
          </p:cNvPr>
          <p:cNvSpPr/>
          <p:nvPr/>
        </p:nvSpPr>
        <p:spPr>
          <a:xfrm>
            <a:off x="4804377" y="2257013"/>
            <a:ext cx="4134600" cy="20941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lnSpc>
                <a:spcPct val="150000"/>
              </a:lnSpc>
              <a:buFont typeface="Arial" panose="020B0604020202020204" pitchFamily="34" charset="0"/>
              <a:buChar char="•"/>
            </a:pPr>
            <a:r>
              <a:rPr lang="en-GB" sz="1200" dirty="0"/>
              <a:t>Wealth segmentation by age</a:t>
            </a:r>
          </a:p>
          <a:p>
            <a:pPr marL="171450" indent="-171450" algn="just">
              <a:lnSpc>
                <a:spcPct val="150000"/>
              </a:lnSpc>
              <a:buFont typeface="Arial" panose="020B0604020202020204" pitchFamily="34" charset="0"/>
              <a:buChar char="•"/>
            </a:pPr>
            <a:r>
              <a:rPr lang="en-GB" sz="1200" dirty="0"/>
              <a:t>Car ownership by state</a:t>
            </a:r>
          </a:p>
          <a:p>
            <a:pPr marL="171450" indent="-171450" algn="just">
              <a:lnSpc>
                <a:spcPct val="150000"/>
              </a:lnSpc>
              <a:buFont typeface="Arial" panose="020B0604020202020204" pitchFamily="34" charset="0"/>
              <a:buChar char="•"/>
            </a:pPr>
            <a:r>
              <a:rPr lang="en-GB" sz="1200" dirty="0"/>
              <a:t>Bike purchases by gender over three years</a:t>
            </a:r>
          </a:p>
          <a:p>
            <a:pPr marL="171450" indent="-171450" algn="just">
              <a:lnSpc>
                <a:spcPct val="150000"/>
              </a:lnSpc>
              <a:buFont typeface="Arial" panose="020B0604020202020204" pitchFamily="34" charset="0"/>
              <a:buChar char="•"/>
            </a:pPr>
            <a:r>
              <a:rPr lang="en-GB" sz="1200" dirty="0"/>
              <a:t>Identification of top-profit contributing industries</a:t>
            </a:r>
          </a:p>
          <a:p>
            <a:pPr marL="171450" indent="-171450" algn="just">
              <a:lnSpc>
                <a:spcPct val="150000"/>
              </a:lnSpc>
              <a:buFont typeface="Arial" panose="020B0604020202020204" pitchFamily="34" charset="0"/>
              <a:buChar char="•"/>
            </a:pPr>
            <a:r>
              <a:rPr lang="en-GB" sz="1200" dirty="0"/>
              <a:t>Customer classification</a:t>
            </a:r>
          </a:p>
          <a:p>
            <a:pPr algn="just">
              <a:lnSpc>
                <a:spcPct val="150000"/>
              </a:lnSpc>
            </a:pPr>
            <a:r>
              <a:rPr lang="en-GB" sz="1200" dirty="0"/>
              <a:t>These analyses provide valuable insights for targeted marketing and strategic decision-making.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119721"/>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Data Quality Assessment</a:t>
            </a:r>
            <a:endParaRPr dirty="0"/>
          </a:p>
        </p:txBody>
      </p:sp>
      <p:sp>
        <p:nvSpPr>
          <p:cNvPr id="133" name="Shape 82"/>
          <p:cNvSpPr/>
          <p:nvPr/>
        </p:nvSpPr>
        <p:spPr>
          <a:xfrm>
            <a:off x="205025" y="1636048"/>
            <a:ext cx="5212102"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Key issues dealt with for the data quality issues</a:t>
            </a:r>
            <a:r>
              <a:rPr dirty="0"/>
              <a:t>.</a:t>
            </a:r>
          </a:p>
        </p:txBody>
      </p:sp>
      <p:graphicFrame>
        <p:nvGraphicFramePr>
          <p:cNvPr id="2" name="Table 2">
            <a:extLst>
              <a:ext uri="{FF2B5EF4-FFF2-40B4-BE49-F238E27FC236}">
                <a16:creationId xmlns:a16="http://schemas.microsoft.com/office/drawing/2014/main" id="{DD876621-AF4F-47E9-8371-656E8EC94651}"/>
              </a:ext>
            </a:extLst>
          </p:cNvPr>
          <p:cNvGraphicFramePr>
            <a:graphicFrameLocks noGrp="1"/>
          </p:cNvGraphicFramePr>
          <p:nvPr>
            <p:extLst>
              <p:ext uri="{D42A27DB-BD31-4B8C-83A1-F6EECF244321}">
                <p14:modId xmlns:p14="http://schemas.microsoft.com/office/powerpoint/2010/main" val="2999063785"/>
              </p:ext>
            </p:extLst>
          </p:nvPr>
        </p:nvGraphicFramePr>
        <p:xfrm>
          <a:off x="628651" y="2368072"/>
          <a:ext cx="7886698" cy="2278761"/>
        </p:xfrm>
        <a:graphic>
          <a:graphicData uri="http://schemas.openxmlformats.org/drawingml/2006/table">
            <a:tbl>
              <a:tblPr firstRow="1" bandRow="1">
                <a:tableStyleId>{37CE84F3-28C3-443E-9E96-99CF82512B78}</a:tableStyleId>
              </a:tblPr>
              <a:tblGrid>
                <a:gridCol w="954780">
                  <a:extLst>
                    <a:ext uri="{9D8B030D-6E8A-4147-A177-3AD203B41FA5}">
                      <a16:colId xmlns:a16="http://schemas.microsoft.com/office/drawing/2014/main" val="3799451930"/>
                    </a:ext>
                  </a:extLst>
                </a:gridCol>
                <a:gridCol w="1071447">
                  <a:extLst>
                    <a:ext uri="{9D8B030D-6E8A-4147-A177-3AD203B41FA5}">
                      <a16:colId xmlns:a16="http://schemas.microsoft.com/office/drawing/2014/main" val="3838248770"/>
                    </a:ext>
                  </a:extLst>
                </a:gridCol>
                <a:gridCol w="1406237">
                  <a:extLst>
                    <a:ext uri="{9D8B030D-6E8A-4147-A177-3AD203B41FA5}">
                      <a16:colId xmlns:a16="http://schemas.microsoft.com/office/drawing/2014/main" val="4112186571"/>
                    </a:ext>
                  </a:extLst>
                </a:gridCol>
                <a:gridCol w="879763">
                  <a:extLst>
                    <a:ext uri="{9D8B030D-6E8A-4147-A177-3AD203B41FA5}">
                      <a16:colId xmlns:a16="http://schemas.microsoft.com/office/drawing/2014/main" val="2353854829"/>
                    </a:ext>
                  </a:extLst>
                </a:gridCol>
                <a:gridCol w="1343891">
                  <a:extLst>
                    <a:ext uri="{9D8B030D-6E8A-4147-A177-3AD203B41FA5}">
                      <a16:colId xmlns:a16="http://schemas.microsoft.com/office/drawing/2014/main" val="1206984008"/>
                    </a:ext>
                  </a:extLst>
                </a:gridCol>
                <a:gridCol w="1080655">
                  <a:extLst>
                    <a:ext uri="{9D8B030D-6E8A-4147-A177-3AD203B41FA5}">
                      <a16:colId xmlns:a16="http://schemas.microsoft.com/office/drawing/2014/main" val="3747949170"/>
                    </a:ext>
                  </a:extLst>
                </a:gridCol>
                <a:gridCol w="1149925">
                  <a:extLst>
                    <a:ext uri="{9D8B030D-6E8A-4147-A177-3AD203B41FA5}">
                      <a16:colId xmlns:a16="http://schemas.microsoft.com/office/drawing/2014/main" val="1551859835"/>
                    </a:ext>
                  </a:extLst>
                </a:gridCol>
              </a:tblGrid>
              <a:tr h="362712">
                <a:tc>
                  <a:txBody>
                    <a:bodyPr/>
                    <a:lstStyle/>
                    <a:p>
                      <a:pPr algn="ct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Accuracy</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Completeness</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Consistency</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Currency</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Relevancy</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ctr"/>
                      <a:r>
                        <a:rPr lang="en-GB" sz="900" dirty="0"/>
                        <a:t>Validity</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extLst>
                  <a:ext uri="{0D108BD9-81ED-4DB2-BD59-A6C34878D82A}">
                    <a16:rowId xmlns:a16="http://schemas.microsoft.com/office/drawing/2014/main" val="1597238344"/>
                  </a:ext>
                </a:extLst>
              </a:tr>
              <a:tr h="770763">
                <a:tc>
                  <a:txBody>
                    <a:bodyPr/>
                    <a:lstStyle/>
                    <a:p>
                      <a:pPr algn="l"/>
                      <a:r>
                        <a:rPr lang="en-GB" sz="900" b="1" dirty="0"/>
                        <a:t>Transactions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Profit : Missing</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Online orders, Brand, Product Line, Product Class, product size :</a:t>
                      </a:r>
                      <a:r>
                        <a:rPr lang="en-IN" sz="900" dirty="0"/>
                        <a:t> Contains </a:t>
                      </a:r>
                      <a:r>
                        <a:rPr lang="en-GB" sz="900" dirty="0"/>
                        <a:t>nan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Customer Id : Duplicate</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Order Status : Cancelled order filtered </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Product Sold date : incorrect format</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extLst>
                  <a:ext uri="{0D108BD9-81ED-4DB2-BD59-A6C34878D82A}">
                    <a16:rowId xmlns:a16="http://schemas.microsoft.com/office/drawing/2014/main" val="2486151278"/>
                  </a:ext>
                </a:extLst>
              </a:tr>
              <a:tr h="634746">
                <a:tc>
                  <a:txBody>
                    <a:bodyPr/>
                    <a:lstStyle/>
                    <a:p>
                      <a:pPr algn="l"/>
                      <a:r>
                        <a:rPr lang="en-GB" sz="900" b="1" dirty="0"/>
                        <a:t>Customer Demographic</a:t>
                      </a:r>
                      <a:endParaRPr lang="en-IN"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DOB : Inaccurate and Missing</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DOB, Job Title, Job Industry Category : Contains nan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Customer Id : Duplicate</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Gender </a:t>
                      </a:r>
                      <a:r>
                        <a:rPr lang="en-IN" sz="900" dirty="0"/>
                        <a:t>: inconsistent</a:t>
                      </a:r>
                      <a:endParaRPr lang="en-GB"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Deceased customers : Filtered out </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Default columns : Deleted </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extLst>
                  <a:ext uri="{0D108BD9-81ED-4DB2-BD59-A6C34878D82A}">
                    <a16:rowId xmlns:a16="http://schemas.microsoft.com/office/drawing/2014/main" val="2661791952"/>
                  </a:ext>
                </a:extLst>
              </a:tr>
              <a:tr h="498729">
                <a:tc>
                  <a:txBody>
                    <a:bodyPr/>
                    <a:lstStyle/>
                    <a:p>
                      <a:pPr algn="l"/>
                      <a:r>
                        <a:rPr lang="en-GB" sz="900" b="1" dirty="0"/>
                        <a:t>Customer Address</a:t>
                      </a:r>
                      <a:endParaRPr lang="en-IN"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Customer Id : Duplicate</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r>
                        <a:rPr lang="en-GB" sz="900" dirty="0"/>
                        <a:t>States : inconsistent</a:t>
                      </a:r>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tc>
                  <a:txBody>
                    <a:bodyPr/>
                    <a:lstStyle/>
                    <a:p>
                      <a:pPr algn="l"/>
                      <a:endParaRPr lang="en-IN"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63AE"/>
                    </a:solidFill>
                  </a:tcPr>
                </a:tc>
                <a:extLst>
                  <a:ext uri="{0D108BD9-81ED-4DB2-BD59-A6C34878D82A}">
                    <a16:rowId xmlns:a16="http://schemas.microsoft.com/office/drawing/2014/main" val="6637891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DF613273-FE7E-49F5-BB0C-D20FCE587830}"/>
              </a:ext>
            </a:extLst>
          </p:cNvPr>
          <p:cNvGraphicFramePr>
            <a:graphicFrameLocks/>
          </p:cNvGraphicFramePr>
          <p:nvPr>
            <p:extLst>
              <p:ext uri="{D42A27DB-BD31-4B8C-83A1-F6EECF244321}">
                <p14:modId xmlns:p14="http://schemas.microsoft.com/office/powerpoint/2010/main" val="3444242940"/>
              </p:ext>
            </p:extLst>
          </p:nvPr>
        </p:nvGraphicFramePr>
        <p:xfrm>
          <a:off x="4253344" y="1981036"/>
          <a:ext cx="4500000" cy="2700000"/>
        </p:xfrm>
        <a:graphic>
          <a:graphicData uri="http://schemas.openxmlformats.org/drawingml/2006/chart">
            <c:chart xmlns:c="http://schemas.openxmlformats.org/drawingml/2006/chart" xmlns:r="http://schemas.openxmlformats.org/officeDocument/2006/relationships" r:id="rId2"/>
          </a:graphicData>
        </a:graphic>
      </p:graphicFrame>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102221"/>
            <a:ext cx="8565600" cy="597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lnSpc>
                <a:spcPct val="150000"/>
              </a:lnSpc>
            </a:pPr>
            <a:r>
              <a:rPr lang="en-GB" sz="2000" dirty="0"/>
              <a:t>Wealth segmentation by age</a:t>
            </a:r>
          </a:p>
        </p:txBody>
      </p:sp>
      <p:sp>
        <p:nvSpPr>
          <p:cNvPr id="133" name="Shape 82"/>
          <p:cNvSpPr/>
          <p:nvPr/>
        </p:nvSpPr>
        <p:spPr>
          <a:xfrm>
            <a:off x="318656" y="1981036"/>
            <a:ext cx="3674248" cy="221595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lvl="1" indent="-171450" algn="just">
              <a:buFont typeface="Arial" panose="020B0604020202020204" pitchFamily="34" charset="0"/>
              <a:buChar char="•"/>
            </a:pPr>
            <a:r>
              <a:rPr lang="en-GB" sz="1200" dirty="0">
                <a:latin typeface="Open Sans" pitchFamily="2" charset="0"/>
                <a:ea typeface="Open Sans" pitchFamily="2" charset="0"/>
                <a:cs typeface="Open Sans" pitchFamily="2" charset="0"/>
              </a:rPr>
              <a:t>The highest profit is generated by the mass customers segment across various age clusters.</a:t>
            </a:r>
          </a:p>
          <a:p>
            <a:pPr marL="171450" lvl="1" indent="-171450" algn="just">
              <a:buFont typeface="Arial" panose="020B0604020202020204" pitchFamily="34" charset="0"/>
              <a:buChar char="•"/>
            </a:pPr>
            <a:r>
              <a:rPr lang="en-GB" sz="1200" dirty="0">
                <a:latin typeface="Open Sans" pitchFamily="2" charset="0"/>
                <a:ea typeface="Open Sans" pitchFamily="2" charset="0"/>
                <a:cs typeface="Open Sans" pitchFamily="2" charset="0"/>
              </a:rPr>
              <a:t>Among the age clusters, individuals aged between 41-50 are more likely to contribute higher profits to the company compared to other age groups.</a:t>
            </a:r>
          </a:p>
          <a:p>
            <a:pPr marL="171450" lvl="1" indent="-171450" algn="just">
              <a:buFont typeface="Arial" panose="020B0604020202020204" pitchFamily="34" charset="0"/>
              <a:buChar char="•"/>
            </a:pPr>
            <a:r>
              <a:rPr lang="en-GB" sz="1200" dirty="0">
                <a:latin typeface="Open Sans" pitchFamily="2" charset="0"/>
                <a:ea typeface="Open Sans" pitchFamily="2" charset="0"/>
                <a:cs typeface="Open Sans" pitchFamily="2" charset="0"/>
              </a:rPr>
              <a:t>This trend also reflects the buying power pattern, as it generally increases with age until 50 and then starts to decline, resulting in lower profits thereafter.</a:t>
            </a:r>
            <a:endParaRPr lang="en-GB" sz="1200" dirty="0"/>
          </a:p>
        </p:txBody>
      </p:sp>
    </p:spTree>
    <p:extLst>
      <p:ext uri="{BB962C8B-B14F-4D97-AF65-F5344CB8AC3E}">
        <p14:creationId xmlns:p14="http://schemas.microsoft.com/office/powerpoint/2010/main" val="36477334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FD4650E6-C90F-4ACA-B158-A4C6E0155BBE}"/>
              </a:ext>
            </a:extLst>
          </p:cNvPr>
          <p:cNvGraphicFramePr>
            <a:graphicFrameLocks/>
          </p:cNvGraphicFramePr>
          <p:nvPr>
            <p:extLst>
              <p:ext uri="{D42A27DB-BD31-4B8C-83A1-F6EECF244321}">
                <p14:modId xmlns:p14="http://schemas.microsoft.com/office/powerpoint/2010/main" val="195445995"/>
              </p:ext>
            </p:extLst>
          </p:nvPr>
        </p:nvGraphicFramePr>
        <p:xfrm>
          <a:off x="4253344" y="1979083"/>
          <a:ext cx="4500000" cy="2700000"/>
        </p:xfrm>
        <a:graphic>
          <a:graphicData uri="http://schemas.openxmlformats.org/drawingml/2006/chart">
            <c:chart xmlns:c="http://schemas.openxmlformats.org/drawingml/2006/chart" xmlns:r="http://schemas.openxmlformats.org/officeDocument/2006/relationships" r:id="rId2"/>
          </a:graphicData>
        </a:graphic>
      </p:graphicFrame>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102221"/>
            <a:ext cx="8565600" cy="597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lnSpc>
                <a:spcPct val="150000"/>
              </a:lnSpc>
            </a:pPr>
            <a:r>
              <a:rPr lang="en-GB" sz="2000" dirty="0"/>
              <a:t>Car ownership by state</a:t>
            </a:r>
          </a:p>
        </p:txBody>
      </p:sp>
      <p:sp>
        <p:nvSpPr>
          <p:cNvPr id="133" name="Shape 82"/>
          <p:cNvSpPr/>
          <p:nvPr/>
        </p:nvSpPr>
        <p:spPr>
          <a:xfrm>
            <a:off x="318656" y="1955293"/>
            <a:ext cx="3674248" cy="272379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lvl="1" indent="-171450" algn="just">
              <a:buFont typeface="Arial" panose="020B0604020202020204" pitchFamily="34" charset="0"/>
              <a:buChar char="•"/>
            </a:pPr>
            <a:r>
              <a:rPr lang="en-GB" sz="1100" dirty="0">
                <a:latin typeface="Open Sans" pitchFamily="2" charset="0"/>
                <a:ea typeface="Open Sans" pitchFamily="2" charset="0"/>
                <a:cs typeface="Open Sans" pitchFamily="2" charset="0"/>
              </a:rPr>
              <a:t>The states of NSW, QLD, and VIC present potential market opportunities for the company in terms of car ownership.</a:t>
            </a:r>
          </a:p>
          <a:p>
            <a:pPr marL="171450" lvl="1" indent="-171450" algn="just">
              <a:buFont typeface="Arial" panose="020B0604020202020204" pitchFamily="34" charset="0"/>
              <a:buChar char="•"/>
            </a:pPr>
            <a:r>
              <a:rPr lang="en-GB" sz="1100" dirty="0">
                <a:latin typeface="Open Sans" pitchFamily="2" charset="0"/>
                <a:ea typeface="Open Sans" pitchFamily="2" charset="0"/>
                <a:cs typeface="Open Sans" pitchFamily="2" charset="0"/>
              </a:rPr>
              <a:t>Among these states, NSW stands out as having significant potential. The data shows that the number of people who own a car in NSW is equal to the number of people who don't own a car. This indicates an opportunity for the company to identify and target value customers within the NSW market.</a:t>
            </a:r>
          </a:p>
          <a:p>
            <a:pPr marL="171450" lvl="1" indent="-171450" algn="just">
              <a:buFont typeface="Arial" panose="020B0604020202020204" pitchFamily="34" charset="0"/>
              <a:buChar char="•"/>
            </a:pPr>
            <a:r>
              <a:rPr lang="en-GB" sz="1100" dirty="0">
                <a:latin typeface="Open Sans" pitchFamily="2" charset="0"/>
                <a:ea typeface="Open Sans" pitchFamily="2" charset="0"/>
                <a:cs typeface="Open Sans" pitchFamily="2" charset="0"/>
              </a:rPr>
              <a:t>By focusing on these states with high car ownership rates, the company can tailor its marketing efforts and product offerings to cater to the specific needs and preferences of customers in these regions.</a:t>
            </a:r>
            <a:endParaRPr lang="en-GB" sz="1100" dirty="0"/>
          </a:p>
        </p:txBody>
      </p:sp>
    </p:spTree>
    <p:extLst>
      <p:ext uri="{BB962C8B-B14F-4D97-AF65-F5344CB8AC3E}">
        <p14:creationId xmlns:p14="http://schemas.microsoft.com/office/powerpoint/2010/main" val="347976597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102221"/>
            <a:ext cx="8565600" cy="597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lnSpc>
                <a:spcPct val="150000"/>
              </a:lnSpc>
            </a:pPr>
            <a:r>
              <a:rPr lang="en-GB" sz="2000" dirty="0"/>
              <a:t>Bike purchases by gender over three years</a:t>
            </a:r>
          </a:p>
        </p:txBody>
      </p:sp>
      <p:sp>
        <p:nvSpPr>
          <p:cNvPr id="133" name="Shape 82"/>
          <p:cNvSpPr/>
          <p:nvPr/>
        </p:nvSpPr>
        <p:spPr>
          <a:xfrm>
            <a:off x="386182" y="1981036"/>
            <a:ext cx="3674248" cy="25073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200" dirty="0"/>
              <a:t>According to the data, the analysis of bike-related purchases over the past three years reveals that, on average, females have made more purchases compared to males. This insight indicates a higher inclination or preference among females towards bike-related products. Understanding this gender-specific trend can help businesses tailor their marketing strategies to effectively target and cater to the needs and preferences of female customers in this particular market segment. </a:t>
            </a:r>
            <a:endParaRPr sz="1200" dirty="0"/>
          </a:p>
        </p:txBody>
      </p:sp>
      <p:graphicFrame>
        <p:nvGraphicFramePr>
          <p:cNvPr id="7" name="Chart 6">
            <a:extLst>
              <a:ext uri="{FF2B5EF4-FFF2-40B4-BE49-F238E27FC236}">
                <a16:creationId xmlns:a16="http://schemas.microsoft.com/office/drawing/2014/main" id="{3DC9D30E-DBA2-4010-A8B7-6F3378281EF5}"/>
              </a:ext>
            </a:extLst>
          </p:cNvPr>
          <p:cNvGraphicFramePr>
            <a:graphicFrameLocks/>
          </p:cNvGraphicFramePr>
          <p:nvPr>
            <p:extLst>
              <p:ext uri="{D42A27DB-BD31-4B8C-83A1-F6EECF244321}">
                <p14:modId xmlns:p14="http://schemas.microsoft.com/office/powerpoint/2010/main" val="3442669025"/>
              </p:ext>
            </p:extLst>
          </p:nvPr>
        </p:nvGraphicFramePr>
        <p:xfrm>
          <a:off x="4256771" y="1981036"/>
          <a:ext cx="4500000" cy="27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579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102221"/>
            <a:ext cx="8565600" cy="597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lnSpc>
                <a:spcPct val="150000"/>
              </a:lnSpc>
            </a:pPr>
            <a:r>
              <a:rPr lang="en-GB" sz="2000" dirty="0"/>
              <a:t>Identification of top-profit contributing industries</a:t>
            </a:r>
          </a:p>
        </p:txBody>
      </p:sp>
      <p:sp>
        <p:nvSpPr>
          <p:cNvPr id="133" name="Shape 82"/>
          <p:cNvSpPr/>
          <p:nvPr/>
        </p:nvSpPr>
        <p:spPr>
          <a:xfrm>
            <a:off x="318656" y="1906732"/>
            <a:ext cx="3674248" cy="227725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GB" sz="1200" dirty="0"/>
              <a:t>The company's highest-profit industries are Financial Services, Health, and Manufacturing.</a:t>
            </a:r>
          </a:p>
          <a:p>
            <a:pPr marL="171450" indent="-171450" algn="just">
              <a:buFont typeface="Arial" panose="020B0604020202020204" pitchFamily="34" charset="0"/>
              <a:buChar char="•"/>
            </a:pPr>
            <a:endParaRPr lang="en-GB" sz="1200" dirty="0"/>
          </a:p>
          <a:p>
            <a:pPr marL="171450" indent="-171450" algn="just">
              <a:buFont typeface="Arial" panose="020B0604020202020204" pitchFamily="34" charset="0"/>
              <a:buChar char="•"/>
            </a:pPr>
            <a:r>
              <a:rPr lang="en-GB" sz="1200" dirty="0"/>
              <a:t>This can be attributed to the fact that these industries are primarily located within or near urban areas, leading to a preference for bikes among consumers for commuting purposes.</a:t>
            </a:r>
          </a:p>
          <a:p>
            <a:pPr algn="just"/>
            <a:endParaRPr lang="en-GB" sz="1100" dirty="0"/>
          </a:p>
          <a:p>
            <a:pPr marL="171450" indent="-171450" algn="just">
              <a:buFont typeface="Arial" panose="020B0604020202020204" pitchFamily="34" charset="0"/>
              <a:buChar char="•"/>
            </a:pPr>
            <a:r>
              <a:rPr lang="en-GB" sz="1200" dirty="0"/>
              <a:t>It is noteworthy that the majority of industrial sectors generate profits below $1,000,000.</a:t>
            </a:r>
            <a:endParaRPr sz="1200" dirty="0"/>
          </a:p>
        </p:txBody>
      </p:sp>
      <p:graphicFrame>
        <p:nvGraphicFramePr>
          <p:cNvPr id="10" name="Chart 9">
            <a:extLst>
              <a:ext uri="{FF2B5EF4-FFF2-40B4-BE49-F238E27FC236}">
                <a16:creationId xmlns:a16="http://schemas.microsoft.com/office/drawing/2014/main" id="{20CB95AC-2D57-4170-A736-30B025049D90}"/>
              </a:ext>
            </a:extLst>
          </p:cNvPr>
          <p:cNvGraphicFramePr>
            <a:graphicFrameLocks/>
          </p:cNvGraphicFramePr>
          <p:nvPr>
            <p:extLst>
              <p:ext uri="{D42A27DB-BD31-4B8C-83A1-F6EECF244321}">
                <p14:modId xmlns:p14="http://schemas.microsoft.com/office/powerpoint/2010/main" val="2242879303"/>
              </p:ext>
            </p:extLst>
          </p:nvPr>
        </p:nvGraphicFramePr>
        <p:xfrm>
          <a:off x="4405743" y="2133434"/>
          <a:ext cx="4500000" cy="27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435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343570" y="1862400"/>
            <a:ext cx="6895430" cy="25073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200" dirty="0"/>
              <a:t>The high-value customers to be targeted from the new list include:</a:t>
            </a:r>
          </a:p>
          <a:p>
            <a:endParaRPr lang="en-GB" sz="1200" dirty="0"/>
          </a:p>
          <a:p>
            <a:pPr marL="228600" indent="-228600">
              <a:buFont typeface="+mj-lt"/>
              <a:buAutoNum type="arabicPeriod"/>
            </a:pPr>
            <a:r>
              <a:rPr lang="en-GB" sz="1200" dirty="0"/>
              <a:t>Female customers who have shown a higher tendency to be high value compared to males.</a:t>
            </a:r>
          </a:p>
          <a:p>
            <a:pPr marL="228600" indent="-228600">
              <a:buFont typeface="+mj-lt"/>
              <a:buAutoNum type="arabicPeriod"/>
            </a:pPr>
            <a:r>
              <a:rPr lang="en-GB" sz="1200" dirty="0"/>
              <a:t>Customers employed in the financial service, health, and manufacturing sectors.</a:t>
            </a:r>
          </a:p>
          <a:p>
            <a:pPr marL="228600" indent="-228600">
              <a:buFont typeface="+mj-lt"/>
              <a:buAutoNum type="arabicPeriod"/>
            </a:pPr>
            <a:r>
              <a:rPr lang="en-GB" sz="1200" dirty="0"/>
              <a:t>Customers aged between 41-50.</a:t>
            </a:r>
          </a:p>
          <a:p>
            <a:pPr marL="228600" indent="-228600">
              <a:buFont typeface="+mj-lt"/>
              <a:buAutoNum type="arabicPeriod"/>
            </a:pPr>
            <a:r>
              <a:rPr lang="en-GB" sz="1200" dirty="0"/>
              <a:t>Customers residing in NSW and VIC.</a:t>
            </a:r>
          </a:p>
          <a:p>
            <a:endParaRPr lang="en-GB" sz="1200" dirty="0"/>
          </a:p>
          <a:p>
            <a:r>
              <a:rPr lang="en-GB" sz="1200" dirty="0"/>
              <a:t>By focusing on this specific segment, the company can direct its marketing efforts towards reaching these high-value customers and tailor its products or services to meet their preferences and needs. This targeted approach can lead to increased customer satisfaction, retention, and overall profitability for the company.</a:t>
            </a:r>
          </a:p>
        </p:txBody>
      </p:sp>
      <p:sp>
        <p:nvSpPr>
          <p:cNvPr id="10" name="Shape 90">
            <a:extLst>
              <a:ext uri="{FF2B5EF4-FFF2-40B4-BE49-F238E27FC236}">
                <a16:creationId xmlns:a16="http://schemas.microsoft.com/office/drawing/2014/main" id="{F91AC925-E004-4CD3-8705-568FC24D352A}"/>
              </a:ext>
            </a:extLst>
          </p:cNvPr>
          <p:cNvSpPr/>
          <p:nvPr/>
        </p:nvSpPr>
        <p:spPr>
          <a:xfrm>
            <a:off x="205025" y="11733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 Classification – Targeting High Value Customers</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832</Words>
  <Application>Microsoft Office PowerPoint</Application>
  <PresentationFormat>On-screen Show (16:9)</PresentationFormat>
  <Paragraphs>160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DONI SATISH</cp:lastModifiedBy>
  <cp:revision>21</cp:revision>
  <dcterms:modified xsi:type="dcterms:W3CDTF">2023-07-03T00:20:39Z</dcterms:modified>
</cp:coreProperties>
</file>