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5"/>
  </p:notesMasterIdLst>
  <p:sldIdLst>
    <p:sldId id="256" r:id="rId3"/>
    <p:sldId id="372" r:id="rId4"/>
    <p:sldId id="361" r:id="rId5"/>
    <p:sldId id="345" r:id="rId6"/>
    <p:sldId id="364" r:id="rId7"/>
    <p:sldId id="346" r:id="rId8"/>
    <p:sldId id="365" r:id="rId9"/>
    <p:sldId id="366" r:id="rId10"/>
    <p:sldId id="348" r:id="rId11"/>
    <p:sldId id="368" r:id="rId12"/>
    <p:sldId id="258" r:id="rId13"/>
    <p:sldId id="370" r:id="rId14"/>
    <p:sldId id="302" r:id="rId15"/>
    <p:sldId id="306" r:id="rId16"/>
    <p:sldId id="352" r:id="rId17"/>
    <p:sldId id="314" r:id="rId18"/>
    <p:sldId id="353" r:id="rId19"/>
    <p:sldId id="327" r:id="rId20"/>
    <p:sldId id="354" r:id="rId21"/>
    <p:sldId id="330" r:id="rId22"/>
    <p:sldId id="355" r:id="rId23"/>
    <p:sldId id="259" r:id="rId24"/>
    <p:sldId id="304" r:id="rId25"/>
    <p:sldId id="307" r:id="rId26"/>
    <p:sldId id="305" r:id="rId27"/>
    <p:sldId id="350" r:id="rId28"/>
    <p:sldId id="311" r:id="rId29"/>
    <p:sldId id="351" r:id="rId30"/>
    <p:sldId id="266" r:id="rId31"/>
    <p:sldId id="357" r:id="rId32"/>
    <p:sldId id="360" r:id="rId33"/>
    <p:sldId id="280" r:id="rId34"/>
  </p:sldIdLst>
  <p:sldSz cx="9144000" cy="5143500" type="screen16x9"/>
  <p:notesSz cx="6858000" cy="9144000"/>
  <p:embeddedFontLst>
    <p:embeddedFont>
      <p:font typeface="Arimo" panose="020B0604020202020204" charset="0"/>
      <p:regular r:id="rId36"/>
      <p:bold r:id="rId37"/>
      <p:italic r:id="rId38"/>
      <p:boldItalic r:id="rId39"/>
    </p:embeddedFont>
    <p:embeddedFont>
      <p:font typeface="Bebas Neue" panose="020B0606020202050201" pitchFamily="34" charset="0"/>
      <p:regular r:id="rId40"/>
    </p:embeddedFont>
    <p:embeddedFont>
      <p:font typeface="Bree Serif" panose="020B0604020202020204" charset="0"/>
      <p:regular r:id="rId41"/>
    </p:embeddedFont>
    <p:embeddedFont>
      <p:font typeface="Cambria Math" panose="02040503050406030204" pitchFamily="18" charset="0"/>
      <p:regular r:id="rId42"/>
    </p:embeddedFont>
    <p:embeddedFont>
      <p:font typeface="Kumbh Sans" panose="020B0604020202020204" charset="0"/>
      <p:regular r:id="rId43"/>
      <p:bold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boto Mono" panose="00000009000000000000" pitchFamily="49" charset="0"/>
      <p:regular r:id="rId49"/>
      <p:bold r:id="rId50"/>
      <p:italic r:id="rId51"/>
      <p:boldItalic r:id="rId52"/>
    </p:embeddedFont>
    <p:embeddedFont>
      <p:font typeface="Segoe UI" panose="020B0502040204020203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5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00D661"/>
    <a:srgbClr val="0DFF7A"/>
    <a:srgbClr val="EAB200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6C7A0-33A2-40F3-A047-CA8B1C1940AF}" v="7" dt="2024-09-19T16:40:12.378"/>
  </p1510:revLst>
</p1510:revInfo>
</file>

<file path=ppt/tableStyles.xml><?xml version="1.0" encoding="utf-8"?>
<a:tblStyleLst xmlns:a="http://schemas.openxmlformats.org/drawingml/2006/main" def="{DECBBA57-E64A-4473-B45C-43E70286EAAD}">
  <a:tblStyle styleId="{DECBBA57-E64A-4473-B45C-43E70286E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3741" autoAdjust="0"/>
  </p:normalViewPr>
  <p:slideViewPr>
    <p:cSldViewPr snapToGrid="0">
      <p:cViewPr varScale="1">
        <p:scale>
          <a:sx n="114" d="100"/>
          <a:sy n="114" d="100"/>
        </p:scale>
        <p:origin x="1116" y="68"/>
      </p:cViewPr>
      <p:guideLst>
        <p:guide orient="horz" pos="8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ia BESHER" userId="e65dcec3-1dd5-4895-b223-0487bcbc2a71" providerId="ADAL" clId="{DFE6C7A0-33A2-40F3-A047-CA8B1C1940AF}"/>
    <pc:docChg chg="modSld">
      <pc:chgData name="Donia BESHER" userId="e65dcec3-1dd5-4895-b223-0487bcbc2a71" providerId="ADAL" clId="{DFE6C7A0-33A2-40F3-A047-CA8B1C1940AF}" dt="2024-09-19T16:40:27.293" v="49" actId="1076"/>
      <pc:docMkLst>
        <pc:docMk/>
      </pc:docMkLst>
      <pc:sldChg chg="addSp delSp modSp mod">
        <pc:chgData name="Donia BESHER" userId="e65dcec3-1dd5-4895-b223-0487bcbc2a71" providerId="ADAL" clId="{DFE6C7A0-33A2-40F3-A047-CA8B1C1940AF}" dt="2024-09-19T16:40:27.293" v="49" actId="1076"/>
        <pc:sldMkLst>
          <pc:docMk/>
          <pc:sldMk cId="0" sldId="256"/>
        </pc:sldMkLst>
        <pc:spChg chg="add mod">
          <ac:chgData name="Donia BESHER" userId="e65dcec3-1dd5-4895-b223-0487bcbc2a71" providerId="ADAL" clId="{DFE6C7A0-33A2-40F3-A047-CA8B1C1940AF}" dt="2024-09-19T16:40:27.293" v="49" actId="1076"/>
          <ac:spMkLst>
            <pc:docMk/>
            <pc:sldMk cId="0" sldId="256"/>
            <ac:spMk id="3" creationId="{E28B94F5-CE2C-2C3C-FADA-26969043C874}"/>
          </ac:spMkLst>
        </pc:spChg>
        <pc:spChg chg="add del">
          <ac:chgData name="Donia BESHER" userId="e65dcec3-1dd5-4895-b223-0487bcbc2a71" providerId="ADAL" clId="{DFE6C7A0-33A2-40F3-A047-CA8B1C1940AF}" dt="2024-09-19T16:40:12.377" v="40" actId="478"/>
          <ac:spMkLst>
            <pc:docMk/>
            <pc:sldMk cId="0" sldId="256"/>
            <ac:spMk id="4" creationId="{9DEB3E54-DF2C-BF79-D24C-E384BC8D8D9A}"/>
          </ac:spMkLst>
        </pc:spChg>
        <pc:spChg chg="add del mod">
          <ac:chgData name="Donia BESHER" userId="e65dcec3-1dd5-4895-b223-0487bcbc2a71" providerId="ADAL" clId="{DFE6C7A0-33A2-40F3-A047-CA8B1C1940AF}" dt="2024-09-19T16:40:07.597" v="39" actId="478"/>
          <ac:spMkLst>
            <pc:docMk/>
            <pc:sldMk cId="0" sldId="256"/>
            <ac:spMk id="5" creationId="{BBF265FB-C54E-3D33-C025-3D61750BCED1}"/>
          </ac:spMkLst>
        </pc:spChg>
        <pc:spChg chg="add del mod">
          <ac:chgData name="Donia BESHER" userId="e65dcec3-1dd5-4895-b223-0487bcbc2a71" providerId="ADAL" clId="{DFE6C7A0-33A2-40F3-A047-CA8B1C1940AF}" dt="2024-09-19T16:40:03.868" v="38" actId="478"/>
          <ac:spMkLst>
            <pc:docMk/>
            <pc:sldMk cId="0" sldId="256"/>
            <ac:spMk id="6" creationId="{1A418066-CECE-9149-324B-0F67C6BDEB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48161394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48161394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48161394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48161394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411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48161394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48161394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48161394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48161394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453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637a05801_0_18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637a05801_0_18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77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01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45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220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345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131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18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677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892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628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637a05801_0_18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637a05801_0_18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771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609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42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822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039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140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637a05801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637a05801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84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637a05801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637a05801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39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915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637a05801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637a05801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74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224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74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05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332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816139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816139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25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70375" y="1412213"/>
            <a:ext cx="46032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1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0400" y="3321788"/>
            <a:ext cx="4603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66666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782200" y="2028125"/>
            <a:ext cx="35796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1100" y="576525"/>
            <a:ext cx="16620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782300" y="3208375"/>
            <a:ext cx="3579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35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>
            <a:off x="353250" y="344250"/>
            <a:ext cx="8437500" cy="445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3513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59554E"/>
              </a:buClr>
              <a:buSzPts val="1400"/>
              <a:buFont typeface="Roboto Mono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54E"/>
              </a:buClr>
              <a:buSzPts val="1400"/>
              <a:buFont typeface="Roboto Mono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54E"/>
              </a:buClr>
              <a:buSzPts val="1400"/>
              <a:buFont typeface="Roboto Mono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54E"/>
              </a:buClr>
              <a:buSzPts val="1400"/>
              <a:buFont typeface="Roboto Mono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54E"/>
              </a:buClr>
              <a:buSzPts val="1400"/>
              <a:buFont typeface="Roboto Mono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54E"/>
              </a:buClr>
              <a:buSzPts val="1400"/>
              <a:buFont typeface="Roboto Mono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54E"/>
              </a:buClr>
              <a:buSzPts val="1400"/>
              <a:buFont typeface="Roboto Mono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54E"/>
              </a:buClr>
              <a:buSzPts val="1400"/>
              <a:buFont typeface="Roboto Mono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54E"/>
              </a:buClr>
              <a:buSzPts val="1400"/>
              <a:buFont typeface="Roboto Mono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12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353250" y="344250"/>
            <a:ext cx="8437500" cy="445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332951" y="1607100"/>
            <a:ext cx="26211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3000" b="1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5189775" y="1607100"/>
            <a:ext cx="26211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3000" b="1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332957" y="2946400"/>
            <a:ext cx="26211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189775" y="2946400"/>
            <a:ext cx="26211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 flipH="1">
            <a:off x="0" y="4382100"/>
            <a:ext cx="753300" cy="76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06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53250" y="344250"/>
            <a:ext cx="8437500" cy="445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8392050" y="344250"/>
            <a:ext cx="398700" cy="1499100"/>
          </a:xfrm>
          <a:prstGeom prst="rect">
            <a:avLst/>
          </a:prstGeom>
          <a:solidFill>
            <a:srgbClr val="6E6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4382100"/>
            <a:ext cx="753300" cy="761400"/>
          </a:xfrm>
          <a:prstGeom prst="rect">
            <a:avLst/>
          </a:prstGeom>
          <a:solidFill>
            <a:srgbClr val="C2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48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353250" y="-12"/>
            <a:ext cx="8790750" cy="5143513"/>
            <a:chOff x="353250" y="-12"/>
            <a:chExt cx="8790750" cy="5143513"/>
          </a:xfrm>
        </p:grpSpPr>
        <p:sp>
          <p:nvSpPr>
            <p:cNvPr id="33" name="Google Shape;33;p7"/>
            <p:cNvSpPr/>
            <p:nvPr/>
          </p:nvSpPr>
          <p:spPr>
            <a:xfrm>
              <a:off x="35325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7"/>
            <p:cNvGrpSpPr/>
            <p:nvPr/>
          </p:nvGrpSpPr>
          <p:grpSpPr>
            <a:xfrm>
              <a:off x="353250" y="-12"/>
              <a:ext cx="8790750" cy="5143513"/>
              <a:chOff x="353250" y="-12"/>
              <a:chExt cx="8790750" cy="5143513"/>
            </a:xfrm>
          </p:grpSpPr>
          <p:sp>
            <p:nvSpPr>
              <p:cNvPr id="35" name="Google Shape;35;p7"/>
              <p:cNvSpPr/>
              <p:nvPr/>
            </p:nvSpPr>
            <p:spPr>
              <a:xfrm>
                <a:off x="7483500" y="3483000"/>
                <a:ext cx="1660500" cy="1660500"/>
              </a:xfrm>
              <a:prstGeom prst="rect">
                <a:avLst/>
              </a:prstGeom>
              <a:solidFill>
                <a:srgbClr val="6E6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" name="Google Shape;36;p7"/>
              <p:cNvGrpSpPr/>
              <p:nvPr/>
            </p:nvGrpSpPr>
            <p:grpSpPr>
              <a:xfrm rot="10800000" flipH="1">
                <a:off x="353250" y="-12"/>
                <a:ext cx="8790750" cy="4799263"/>
                <a:chOff x="353250" y="344238"/>
                <a:chExt cx="8790750" cy="4799263"/>
              </a:xfrm>
            </p:grpSpPr>
            <p:sp>
              <p:nvSpPr>
                <p:cNvPr id="37" name="Google Shape;37;p7"/>
                <p:cNvSpPr/>
                <p:nvPr/>
              </p:nvSpPr>
              <p:spPr>
                <a:xfrm>
                  <a:off x="8390700" y="4382100"/>
                  <a:ext cx="753300" cy="761400"/>
                </a:xfrm>
                <a:prstGeom prst="rect">
                  <a:avLst/>
                </a:prstGeom>
                <a:solidFill>
                  <a:srgbClr val="C247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7"/>
                <p:cNvSpPr/>
                <p:nvPr/>
              </p:nvSpPr>
              <p:spPr>
                <a:xfrm>
                  <a:off x="353250" y="344238"/>
                  <a:ext cx="398700" cy="1841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631750" y="1635775"/>
            <a:ext cx="4980300" cy="23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611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41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106725" y="1114050"/>
            <a:ext cx="49305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96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904100" y="1490200"/>
            <a:ext cx="53358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241550" y="2222315"/>
            <a:ext cx="46611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7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15100" y="903450"/>
            <a:ext cx="30474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04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783275" y="1428875"/>
            <a:ext cx="55776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783275" y="2940025"/>
            <a:ext cx="55776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920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99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782200" y="2028125"/>
            <a:ext cx="35796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1100" y="576525"/>
            <a:ext cx="16620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782300" y="3208375"/>
            <a:ext cx="3579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3"/>
          <p:cNvGrpSpPr/>
          <p:nvPr/>
        </p:nvGrpSpPr>
        <p:grpSpPr>
          <a:xfrm>
            <a:off x="0" y="0"/>
            <a:ext cx="8790750" cy="4799250"/>
            <a:chOff x="0" y="0"/>
            <a:chExt cx="8790750" cy="4799250"/>
          </a:xfrm>
        </p:grpSpPr>
        <p:sp>
          <p:nvSpPr>
            <p:cNvPr id="54" name="Google Shape;54;p13"/>
            <p:cNvSpPr/>
            <p:nvPr/>
          </p:nvSpPr>
          <p:spPr>
            <a:xfrm>
              <a:off x="35325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8390750" y="1345825"/>
              <a:ext cx="398700" cy="20622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172450" y="4387900"/>
              <a:ext cx="799200" cy="409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0" y="0"/>
              <a:ext cx="997500" cy="9975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2403025" y="1345825"/>
            <a:ext cx="648600" cy="484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363201" y="2205063"/>
            <a:ext cx="273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6092625" y="1345825"/>
            <a:ext cx="648600" cy="484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5055895" y="2205063"/>
            <a:ext cx="27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2403875" y="2923400"/>
            <a:ext cx="648600" cy="484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1363201" y="3787178"/>
            <a:ext cx="273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092623" y="2923400"/>
            <a:ext cx="648600" cy="484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5055895" y="3787178"/>
            <a:ext cx="27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8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9"/>
          </p:nvPr>
        </p:nvSpPr>
        <p:spPr>
          <a:xfrm>
            <a:off x="1363201" y="1854417"/>
            <a:ext cx="27306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3"/>
          </p:nvPr>
        </p:nvSpPr>
        <p:spPr>
          <a:xfrm>
            <a:off x="5055895" y="1854417"/>
            <a:ext cx="27249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4"/>
          </p:nvPr>
        </p:nvSpPr>
        <p:spPr>
          <a:xfrm>
            <a:off x="1363201" y="3431991"/>
            <a:ext cx="27306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5"/>
          </p:nvPr>
        </p:nvSpPr>
        <p:spPr>
          <a:xfrm>
            <a:off x="5055895" y="3431990"/>
            <a:ext cx="27249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1194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290050" y="34958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458150" y="2181900"/>
            <a:ext cx="6227700" cy="1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318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353100" y="344250"/>
            <a:ext cx="8790900" cy="4799350"/>
            <a:chOff x="353100" y="344250"/>
            <a:chExt cx="8790900" cy="4799350"/>
          </a:xfrm>
        </p:grpSpPr>
        <p:sp>
          <p:nvSpPr>
            <p:cNvPr id="76" name="Google Shape;76;p15"/>
            <p:cNvSpPr/>
            <p:nvPr/>
          </p:nvSpPr>
          <p:spPr>
            <a:xfrm>
              <a:off x="35325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3100" y="344250"/>
              <a:ext cx="399600" cy="13653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8387700" y="4453900"/>
              <a:ext cx="756300" cy="68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5001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353100" y="0"/>
            <a:ext cx="8790900" cy="5143500"/>
            <a:chOff x="353100" y="0"/>
            <a:chExt cx="8790900" cy="5143500"/>
          </a:xfrm>
        </p:grpSpPr>
        <p:sp>
          <p:nvSpPr>
            <p:cNvPr id="82" name="Google Shape;82;p16"/>
            <p:cNvSpPr/>
            <p:nvPr/>
          </p:nvSpPr>
          <p:spPr>
            <a:xfrm>
              <a:off x="35325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353100" y="1889100"/>
              <a:ext cx="399600" cy="136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 flipH="1">
              <a:off x="8387700" y="0"/>
              <a:ext cx="756300" cy="68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 flipH="1">
              <a:off x="8387700" y="4453800"/>
              <a:ext cx="756300" cy="68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018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7"/>
          <p:cNvGrpSpPr/>
          <p:nvPr/>
        </p:nvGrpSpPr>
        <p:grpSpPr>
          <a:xfrm>
            <a:off x="353250" y="0"/>
            <a:ext cx="8790800" cy="4799263"/>
            <a:chOff x="353250" y="0"/>
            <a:chExt cx="8790800" cy="4799263"/>
          </a:xfrm>
        </p:grpSpPr>
        <p:sp>
          <p:nvSpPr>
            <p:cNvPr id="89" name="Google Shape;89;p17"/>
            <p:cNvSpPr/>
            <p:nvPr/>
          </p:nvSpPr>
          <p:spPr>
            <a:xfrm>
              <a:off x="35325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8390750" y="0"/>
              <a:ext cx="753300" cy="76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8390750" y="3771163"/>
              <a:ext cx="398700" cy="10281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4516300" y="3522788"/>
            <a:ext cx="37602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516300" y="2241871"/>
            <a:ext cx="37602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3244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8"/>
          <p:cNvGrpSpPr/>
          <p:nvPr/>
        </p:nvGrpSpPr>
        <p:grpSpPr>
          <a:xfrm flipH="1">
            <a:off x="0" y="0"/>
            <a:ext cx="8790800" cy="4799263"/>
            <a:chOff x="353250" y="0"/>
            <a:chExt cx="8790800" cy="4799263"/>
          </a:xfrm>
        </p:grpSpPr>
        <p:sp>
          <p:nvSpPr>
            <p:cNvPr id="96" name="Google Shape;96;p18"/>
            <p:cNvSpPr/>
            <p:nvPr/>
          </p:nvSpPr>
          <p:spPr>
            <a:xfrm>
              <a:off x="35325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8390750" y="0"/>
              <a:ext cx="753300" cy="76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353250" y="3771163"/>
              <a:ext cx="398700" cy="10281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476475" y="3071885"/>
            <a:ext cx="4191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Bree Serif"/>
              <a:buNone/>
              <a:defRPr sz="3200"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Bree Serif"/>
              <a:buNone/>
              <a:defRPr sz="3200"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Bree Serif"/>
              <a:buNone/>
              <a:defRPr sz="3200"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Bree Serif"/>
              <a:buNone/>
              <a:defRPr sz="3200"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Bree Serif"/>
              <a:buNone/>
              <a:defRPr sz="3200"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Bree Serif"/>
              <a:buNone/>
              <a:defRPr sz="3200"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Bree Serif"/>
              <a:buNone/>
              <a:defRPr sz="3200"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Bree Serif"/>
              <a:buNone/>
              <a:defRPr sz="32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2476475" y="3541838"/>
            <a:ext cx="4191000" cy="8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527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9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103" name="Google Shape;103;p19"/>
            <p:cNvSpPr/>
            <p:nvPr/>
          </p:nvSpPr>
          <p:spPr>
            <a:xfrm>
              <a:off x="35325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0" y="4382100"/>
              <a:ext cx="753300" cy="7614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353250" y="344238"/>
              <a:ext cx="398700" cy="184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8390750" y="0"/>
              <a:ext cx="753300" cy="76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8392050" y="2958150"/>
              <a:ext cx="398700" cy="184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>
            <a:off x="3237760" y="1364897"/>
            <a:ext cx="3525900" cy="3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2"/>
          </p:nvPr>
        </p:nvSpPr>
        <p:spPr>
          <a:xfrm>
            <a:off x="3237758" y="1706922"/>
            <a:ext cx="352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3"/>
          </p:nvPr>
        </p:nvSpPr>
        <p:spPr>
          <a:xfrm>
            <a:off x="3237758" y="2763447"/>
            <a:ext cx="352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"/>
          </p:nvPr>
        </p:nvSpPr>
        <p:spPr>
          <a:xfrm>
            <a:off x="3237758" y="3812571"/>
            <a:ext cx="352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5"/>
          </p:nvPr>
        </p:nvSpPr>
        <p:spPr>
          <a:xfrm>
            <a:off x="3237738" y="2421348"/>
            <a:ext cx="3525900" cy="3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6"/>
          </p:nvPr>
        </p:nvSpPr>
        <p:spPr>
          <a:xfrm>
            <a:off x="3237760" y="3470472"/>
            <a:ext cx="3525900" cy="3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7370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0"/>
          <p:cNvGrpSpPr/>
          <p:nvPr/>
        </p:nvGrpSpPr>
        <p:grpSpPr>
          <a:xfrm flipH="1">
            <a:off x="0" y="0"/>
            <a:ext cx="9144050" cy="5143500"/>
            <a:chOff x="0" y="0"/>
            <a:chExt cx="9144050" cy="5143500"/>
          </a:xfrm>
        </p:grpSpPr>
        <p:sp>
          <p:nvSpPr>
            <p:cNvPr id="117" name="Google Shape;117;p20"/>
            <p:cNvSpPr/>
            <p:nvPr/>
          </p:nvSpPr>
          <p:spPr>
            <a:xfrm>
              <a:off x="35330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0" y="4382100"/>
              <a:ext cx="753300" cy="7614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8390750" y="0"/>
              <a:ext cx="753300" cy="76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8390750" y="3771163"/>
              <a:ext cx="398700" cy="10281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5058313" y="1351325"/>
            <a:ext cx="22989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2"/>
          </p:nvPr>
        </p:nvSpPr>
        <p:spPr>
          <a:xfrm>
            <a:off x="5058731" y="2936158"/>
            <a:ext cx="22989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3"/>
          </p:nvPr>
        </p:nvSpPr>
        <p:spPr>
          <a:xfrm>
            <a:off x="5058316" y="2143747"/>
            <a:ext cx="22989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4"/>
          </p:nvPr>
        </p:nvSpPr>
        <p:spPr>
          <a:xfrm>
            <a:off x="5058731" y="3728575"/>
            <a:ext cx="22989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5"/>
          </p:nvPr>
        </p:nvSpPr>
        <p:spPr>
          <a:xfrm>
            <a:off x="2759413" y="1351325"/>
            <a:ext cx="22989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6"/>
          </p:nvPr>
        </p:nvSpPr>
        <p:spPr>
          <a:xfrm>
            <a:off x="2759413" y="2143750"/>
            <a:ext cx="22989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7"/>
          </p:nvPr>
        </p:nvSpPr>
        <p:spPr>
          <a:xfrm>
            <a:off x="2759413" y="2936158"/>
            <a:ext cx="22989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8"/>
          </p:nvPr>
        </p:nvSpPr>
        <p:spPr>
          <a:xfrm>
            <a:off x="2759413" y="3728575"/>
            <a:ext cx="22989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7981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1"/>
          <p:cNvGrpSpPr/>
          <p:nvPr/>
        </p:nvGrpSpPr>
        <p:grpSpPr>
          <a:xfrm>
            <a:off x="353250" y="344238"/>
            <a:ext cx="8791200" cy="4799263"/>
            <a:chOff x="353250" y="344238"/>
            <a:chExt cx="8791200" cy="4799263"/>
          </a:xfrm>
        </p:grpSpPr>
        <p:sp>
          <p:nvSpPr>
            <p:cNvPr id="132" name="Google Shape;132;p21"/>
            <p:cNvSpPr/>
            <p:nvPr/>
          </p:nvSpPr>
          <p:spPr>
            <a:xfrm flipH="1">
              <a:off x="35325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353250" y="2958138"/>
              <a:ext cx="398700" cy="184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8391150" y="4382100"/>
              <a:ext cx="753300" cy="76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8424000" y="344238"/>
              <a:ext cx="398700" cy="184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3305559" y="1275125"/>
            <a:ext cx="48996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3306448" y="2402765"/>
            <a:ext cx="48978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3305564" y="1838945"/>
            <a:ext cx="48996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3306448" y="2966585"/>
            <a:ext cx="48978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938574" y="1275125"/>
            <a:ext cx="22521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938574" y="1838945"/>
            <a:ext cx="22512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938574" y="2402765"/>
            <a:ext cx="22521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938574" y="2966585"/>
            <a:ext cx="22512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3307626" y="3530405"/>
            <a:ext cx="48978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939795" y="3530405"/>
            <a:ext cx="22512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3307626" y="4094225"/>
            <a:ext cx="48978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939795" y="4094225"/>
            <a:ext cx="22512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02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 hasCustomPrompt="1"/>
          </p:nvPr>
        </p:nvSpPr>
        <p:spPr>
          <a:xfrm>
            <a:off x="2560350" y="915448"/>
            <a:ext cx="40233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2560350" y="1409871"/>
            <a:ext cx="40233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2" hasCustomPrompt="1"/>
          </p:nvPr>
        </p:nvSpPr>
        <p:spPr>
          <a:xfrm>
            <a:off x="2560350" y="1987955"/>
            <a:ext cx="40233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2560350" y="2482356"/>
            <a:ext cx="40233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 idx="4" hasCustomPrompt="1"/>
          </p:nvPr>
        </p:nvSpPr>
        <p:spPr>
          <a:xfrm>
            <a:off x="2560350" y="3069910"/>
            <a:ext cx="40233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2560350" y="3564304"/>
            <a:ext cx="40233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9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904100" y="1490200"/>
            <a:ext cx="53358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241550" y="2222315"/>
            <a:ext cx="46611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3"/>
          <p:cNvGrpSpPr/>
          <p:nvPr/>
        </p:nvGrpSpPr>
        <p:grpSpPr>
          <a:xfrm flipH="1">
            <a:off x="724200" y="0"/>
            <a:ext cx="8419800" cy="4607500"/>
            <a:chOff x="0" y="0"/>
            <a:chExt cx="8419800" cy="4607500"/>
          </a:xfrm>
        </p:grpSpPr>
        <p:sp>
          <p:nvSpPr>
            <p:cNvPr id="158" name="Google Shape;158;p23"/>
            <p:cNvSpPr/>
            <p:nvPr/>
          </p:nvSpPr>
          <p:spPr>
            <a:xfrm>
              <a:off x="724200" y="53600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0" y="0"/>
              <a:ext cx="1660500" cy="16605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8021100" y="1510350"/>
              <a:ext cx="398700" cy="16605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724200" y="4198000"/>
              <a:ext cx="398700" cy="4095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>
            <a:off x="2429950" y="834775"/>
            <a:ext cx="4284000" cy="8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2425075" y="1782224"/>
            <a:ext cx="42939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1716075" y="3727550"/>
            <a:ext cx="5711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rPr>
              <a:t>CRÉDITS: Ce modèle de présentation a été créé par </a:t>
            </a:r>
            <a:r>
              <a:rPr lang="fr" sz="1200" b="1">
                <a:solidFill>
                  <a:schemeClr val="lt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rPr>
              <a:t>, comprenant des icônes de </a:t>
            </a:r>
            <a:r>
              <a:rPr lang="fr" sz="1200" b="1">
                <a:solidFill>
                  <a:schemeClr val="lt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rPr>
              <a:t>, des infographies et des images de </a:t>
            </a:r>
            <a:r>
              <a:rPr lang="fr" sz="1200" b="1">
                <a:solidFill>
                  <a:schemeClr val="lt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  <p:extLst>
      <p:ext uri="{BB962C8B-B14F-4D97-AF65-F5344CB8AC3E}">
        <p14:creationId xmlns:p14="http://schemas.microsoft.com/office/powerpoint/2010/main" val="1241743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4"/>
          <p:cNvGrpSpPr/>
          <p:nvPr/>
        </p:nvGrpSpPr>
        <p:grpSpPr>
          <a:xfrm flipH="1">
            <a:off x="0" y="0"/>
            <a:ext cx="9144050" cy="5143500"/>
            <a:chOff x="0" y="0"/>
            <a:chExt cx="9144050" cy="5143500"/>
          </a:xfrm>
        </p:grpSpPr>
        <p:sp>
          <p:nvSpPr>
            <p:cNvPr id="167" name="Google Shape;167;p24"/>
            <p:cNvSpPr/>
            <p:nvPr/>
          </p:nvSpPr>
          <p:spPr>
            <a:xfrm>
              <a:off x="35330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0" y="4382100"/>
              <a:ext cx="753300" cy="7614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8390750" y="0"/>
              <a:ext cx="753300" cy="76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8390750" y="3771163"/>
              <a:ext cx="398700" cy="10281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3649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5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173" name="Google Shape;173;p25"/>
            <p:cNvSpPr/>
            <p:nvPr/>
          </p:nvSpPr>
          <p:spPr>
            <a:xfrm>
              <a:off x="35325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0" y="4382100"/>
              <a:ext cx="753300" cy="7614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53250" y="344238"/>
              <a:ext cx="398700" cy="184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8390750" y="0"/>
              <a:ext cx="753300" cy="76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8392050" y="2958150"/>
              <a:ext cx="398700" cy="184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669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3"/>
          <p:cNvGrpSpPr/>
          <p:nvPr/>
        </p:nvGrpSpPr>
        <p:grpSpPr>
          <a:xfrm>
            <a:off x="0" y="0"/>
            <a:ext cx="8790750" cy="4799250"/>
            <a:chOff x="0" y="0"/>
            <a:chExt cx="8790750" cy="4799250"/>
          </a:xfrm>
        </p:grpSpPr>
        <p:sp>
          <p:nvSpPr>
            <p:cNvPr id="54" name="Google Shape;54;p13"/>
            <p:cNvSpPr/>
            <p:nvPr/>
          </p:nvSpPr>
          <p:spPr>
            <a:xfrm>
              <a:off x="35325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8390750" y="1345825"/>
              <a:ext cx="398700" cy="20622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172450" y="4387900"/>
              <a:ext cx="799200" cy="409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0" y="0"/>
              <a:ext cx="997500" cy="9975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2403025" y="1345825"/>
            <a:ext cx="648600" cy="484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363201" y="2205063"/>
            <a:ext cx="273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6092625" y="1345825"/>
            <a:ext cx="648600" cy="484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5055895" y="2205063"/>
            <a:ext cx="27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2403875" y="2923400"/>
            <a:ext cx="648600" cy="484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1363201" y="3787178"/>
            <a:ext cx="273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092623" y="2923400"/>
            <a:ext cx="648600" cy="484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5055895" y="3787178"/>
            <a:ext cx="27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8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9"/>
          </p:nvPr>
        </p:nvSpPr>
        <p:spPr>
          <a:xfrm>
            <a:off x="1363201" y="1854417"/>
            <a:ext cx="27306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3"/>
          </p:nvPr>
        </p:nvSpPr>
        <p:spPr>
          <a:xfrm>
            <a:off x="5055895" y="1854417"/>
            <a:ext cx="27249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4"/>
          </p:nvPr>
        </p:nvSpPr>
        <p:spPr>
          <a:xfrm>
            <a:off x="1363201" y="3431991"/>
            <a:ext cx="27306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5"/>
          </p:nvPr>
        </p:nvSpPr>
        <p:spPr>
          <a:xfrm>
            <a:off x="5055895" y="3431990"/>
            <a:ext cx="2724900" cy="38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3"/>
          <p:cNvGrpSpPr/>
          <p:nvPr/>
        </p:nvGrpSpPr>
        <p:grpSpPr>
          <a:xfrm flipH="1">
            <a:off x="724200" y="0"/>
            <a:ext cx="8419800" cy="4607500"/>
            <a:chOff x="0" y="0"/>
            <a:chExt cx="8419800" cy="4607500"/>
          </a:xfrm>
        </p:grpSpPr>
        <p:sp>
          <p:nvSpPr>
            <p:cNvPr id="158" name="Google Shape;158;p23"/>
            <p:cNvSpPr/>
            <p:nvPr/>
          </p:nvSpPr>
          <p:spPr>
            <a:xfrm>
              <a:off x="724200" y="53600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0" y="0"/>
              <a:ext cx="1660500" cy="16605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8021100" y="1510350"/>
              <a:ext cx="398700" cy="16605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724200" y="4198000"/>
              <a:ext cx="398700" cy="4095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>
            <a:off x="2429950" y="834775"/>
            <a:ext cx="4284000" cy="8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2425075" y="1782224"/>
            <a:ext cx="42939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4"/>
          <p:cNvGrpSpPr/>
          <p:nvPr/>
        </p:nvGrpSpPr>
        <p:grpSpPr>
          <a:xfrm flipH="1">
            <a:off x="0" y="0"/>
            <a:ext cx="9144050" cy="5143500"/>
            <a:chOff x="0" y="0"/>
            <a:chExt cx="9144050" cy="5143500"/>
          </a:xfrm>
        </p:grpSpPr>
        <p:sp>
          <p:nvSpPr>
            <p:cNvPr id="167" name="Google Shape;167;p24"/>
            <p:cNvSpPr/>
            <p:nvPr/>
          </p:nvSpPr>
          <p:spPr>
            <a:xfrm>
              <a:off x="35330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0" y="4382100"/>
              <a:ext cx="753300" cy="7614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8390750" y="0"/>
              <a:ext cx="753300" cy="76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8390750" y="3771163"/>
              <a:ext cx="398700" cy="10281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5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173" name="Google Shape;173;p25"/>
            <p:cNvSpPr/>
            <p:nvPr/>
          </p:nvSpPr>
          <p:spPr>
            <a:xfrm>
              <a:off x="353250" y="344250"/>
              <a:ext cx="8437500" cy="445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0" y="4382100"/>
              <a:ext cx="753300" cy="7614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53250" y="344238"/>
              <a:ext cx="398700" cy="184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8390750" y="0"/>
              <a:ext cx="753300" cy="76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8392050" y="2958150"/>
              <a:ext cx="398700" cy="184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70375" y="1412213"/>
            <a:ext cx="46032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1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0400" y="3321788"/>
            <a:ext cx="4603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66666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10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●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○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■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●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○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■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●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○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■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62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●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○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■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●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○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■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●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○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■"/>
              <a:defRPr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6012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62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4.png"/><Relationship Id="rId4" Type="http://schemas.openxmlformats.org/officeDocument/2006/relationships/image" Target="../media/image48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0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40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9"/>
          <p:cNvGrpSpPr/>
          <p:nvPr/>
        </p:nvGrpSpPr>
        <p:grpSpPr>
          <a:xfrm>
            <a:off x="0" y="0"/>
            <a:ext cx="8419800" cy="4607500"/>
            <a:chOff x="0" y="0"/>
            <a:chExt cx="8419800" cy="4607500"/>
          </a:xfrm>
        </p:grpSpPr>
        <p:sp>
          <p:nvSpPr>
            <p:cNvPr id="190" name="Google Shape;190;p29"/>
            <p:cNvSpPr/>
            <p:nvPr/>
          </p:nvSpPr>
          <p:spPr>
            <a:xfrm>
              <a:off x="724200" y="53600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0" y="0"/>
              <a:ext cx="1660500" cy="16605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8021100" y="1510350"/>
              <a:ext cx="398700" cy="16605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724200" y="4198000"/>
              <a:ext cx="398700" cy="409500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9"/>
          <p:cNvSpPr txBox="1">
            <a:spLocks noGrp="1"/>
          </p:cNvSpPr>
          <p:nvPr>
            <p:ph type="ctrTitle"/>
          </p:nvPr>
        </p:nvSpPr>
        <p:spPr>
          <a:xfrm>
            <a:off x="1760220" y="1660500"/>
            <a:ext cx="5647970" cy="1801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2E2E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Analysis of Covid-19 Mortality data : A probabilistic perspective </a:t>
            </a:r>
            <a:endParaRPr lang="en-US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B94F5-CE2C-2C3C-FADA-26969043C874}"/>
              </a:ext>
            </a:extLst>
          </p:cNvPr>
          <p:cNvSpPr txBox="1"/>
          <p:nvPr/>
        </p:nvSpPr>
        <p:spPr>
          <a:xfrm>
            <a:off x="1215483" y="42488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2E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Donia Besher and Angie </a:t>
            </a:r>
            <a:r>
              <a:rPr lang="en-US" sz="1400" b="1" dirty="0" err="1">
                <a:solidFill>
                  <a:srgbClr val="2E2E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Achram</a:t>
            </a:r>
            <a:endParaRPr lang="en-AE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921517" y="1663299"/>
            <a:ext cx="942473" cy="764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  <p:sp>
        <p:nvSpPr>
          <p:cNvPr id="217" name="Google Shape;217;p31"/>
          <p:cNvSpPr txBox="1">
            <a:spLocks noGrp="1"/>
          </p:cNvSpPr>
          <p:nvPr>
            <p:ph type="title" idx="8"/>
          </p:nvPr>
        </p:nvSpPr>
        <p:spPr>
          <a:xfrm>
            <a:off x="720000" y="385159"/>
            <a:ext cx="7704000" cy="105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n w="19050">
                  <a:solidFill>
                    <a:schemeClr val="tx1"/>
                  </a:solidFill>
                </a:ln>
                <a:noFill/>
              </a:rPr>
              <a:t>Datasets</a:t>
            </a:r>
            <a:endParaRPr dirty="0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9"/>
          </p:nvPr>
        </p:nvSpPr>
        <p:spPr>
          <a:xfrm>
            <a:off x="5226721" y="2571750"/>
            <a:ext cx="2523230" cy="609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Brazil</a:t>
            </a:r>
            <a:endParaRPr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1E6EBB2-2C53-1F4A-4488-37234DB6E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50" y="3056035"/>
            <a:ext cx="2445971" cy="1099119"/>
          </a:xfrm>
        </p:spPr>
        <p:txBody>
          <a:bodyPr/>
          <a:lstStyle/>
          <a:p>
            <a:pPr algn="l"/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 Wave: 4/2020 – 10/2020</a:t>
            </a:r>
          </a:p>
          <a:p>
            <a:pPr algn="l"/>
            <a:r>
              <a:rPr lang="en-US" sz="1100" dirty="0"/>
              <a:t>2</a:t>
            </a:r>
            <a:r>
              <a:rPr lang="en-US" sz="1100" baseline="30000" dirty="0"/>
              <a:t>nd </a:t>
            </a:r>
            <a:r>
              <a:rPr lang="en-US" sz="1100" dirty="0"/>
              <a:t>Wave: 11/2020 – 10/2021</a:t>
            </a:r>
          </a:p>
          <a:p>
            <a:pPr algn="l"/>
            <a:r>
              <a:rPr lang="en-US" sz="1100" dirty="0"/>
              <a:t>3</a:t>
            </a:r>
            <a:r>
              <a:rPr lang="en-US" sz="1100" baseline="30000" dirty="0"/>
              <a:t>rd</a:t>
            </a:r>
            <a:r>
              <a:rPr lang="en-US" sz="1100" dirty="0"/>
              <a:t> Wave: 11/2021 – 3/2022</a:t>
            </a:r>
            <a:endParaRPr lang="en-GB" sz="11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7" name="Google Shape;209;p31">
            <a:extLst>
              <a:ext uri="{FF2B5EF4-FFF2-40B4-BE49-F238E27FC236}">
                <a16:creationId xmlns:a16="http://schemas.microsoft.com/office/drawing/2014/main" id="{05EED6CC-E381-0999-61FF-2024524AC252}"/>
              </a:ext>
            </a:extLst>
          </p:cNvPr>
          <p:cNvSpPr txBox="1">
            <a:spLocks/>
          </p:cNvSpPr>
          <p:nvPr/>
        </p:nvSpPr>
        <p:spPr>
          <a:xfrm>
            <a:off x="1864337" y="1670690"/>
            <a:ext cx="942473" cy="764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200" b="1" i="0" u="none" strike="noStrike" cap="none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fr" dirty="0"/>
              <a:t>01</a:t>
            </a:r>
          </a:p>
        </p:txBody>
      </p:sp>
      <p:sp>
        <p:nvSpPr>
          <p:cNvPr id="18" name="Google Shape;218;p31">
            <a:extLst>
              <a:ext uri="{FF2B5EF4-FFF2-40B4-BE49-F238E27FC236}">
                <a16:creationId xmlns:a16="http://schemas.microsoft.com/office/drawing/2014/main" id="{C3FD8EE5-D060-58EF-7BC2-65CAFFA94094}"/>
              </a:ext>
            </a:extLst>
          </p:cNvPr>
          <p:cNvSpPr txBox="1">
            <a:spLocks/>
          </p:cNvSpPr>
          <p:nvPr/>
        </p:nvSpPr>
        <p:spPr>
          <a:xfrm>
            <a:off x="1084379" y="2579141"/>
            <a:ext cx="2523230" cy="60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GB" dirty="0"/>
              <a:t>US</a:t>
            </a:r>
          </a:p>
        </p:txBody>
      </p:sp>
      <p:sp>
        <p:nvSpPr>
          <p:cNvPr id="19" name="Subtitle 8">
            <a:extLst>
              <a:ext uri="{FF2B5EF4-FFF2-40B4-BE49-F238E27FC236}">
                <a16:creationId xmlns:a16="http://schemas.microsoft.com/office/drawing/2014/main" id="{C7EF4FAC-874D-9742-0F47-F220FA56AEF1}"/>
              </a:ext>
            </a:extLst>
          </p:cNvPr>
          <p:cNvSpPr txBox="1">
            <a:spLocks/>
          </p:cNvSpPr>
          <p:nvPr/>
        </p:nvSpPr>
        <p:spPr>
          <a:xfrm>
            <a:off x="1246800" y="3054668"/>
            <a:ext cx="3120020" cy="10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None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None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None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None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None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None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None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None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None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pPr algn="l"/>
            <a:r>
              <a:rPr lang="en-US" sz="1100" dirty="0"/>
              <a:t>1</a:t>
            </a:r>
            <a:r>
              <a:rPr lang="en-US" sz="1100" baseline="30000" dirty="0"/>
              <a:t>st</a:t>
            </a:r>
            <a:r>
              <a:rPr lang="en-US" sz="1100" dirty="0"/>
              <a:t>  Wave: 4/2020 – 8/2020</a:t>
            </a:r>
          </a:p>
          <a:p>
            <a:pPr algn="l"/>
            <a:r>
              <a:rPr lang="en-US" sz="1100" dirty="0"/>
              <a:t>2</a:t>
            </a:r>
            <a:r>
              <a:rPr lang="en-US" sz="1100" baseline="30000" dirty="0"/>
              <a:t>nd </a:t>
            </a:r>
            <a:r>
              <a:rPr lang="en-US" sz="1100" dirty="0"/>
              <a:t>Wave: 9/2020 – 5/2021</a:t>
            </a:r>
          </a:p>
          <a:p>
            <a:pPr algn="l"/>
            <a:r>
              <a:rPr lang="en-US" sz="1100" dirty="0"/>
              <a:t>3</a:t>
            </a:r>
            <a:r>
              <a:rPr lang="en-US" sz="1100" baseline="30000" dirty="0"/>
              <a:t>rd</a:t>
            </a:r>
            <a:r>
              <a:rPr lang="en-US" sz="1100" dirty="0"/>
              <a:t> Wave: 6/2021 – 10/2021</a:t>
            </a:r>
          </a:p>
          <a:p>
            <a:pPr algn="l"/>
            <a:r>
              <a:rPr lang="en-US" sz="1100" dirty="0"/>
              <a:t>4</a:t>
            </a:r>
            <a:r>
              <a:rPr lang="en-US" sz="1100" baseline="30000" dirty="0"/>
              <a:t>th</a:t>
            </a:r>
            <a:r>
              <a:rPr lang="en-US" sz="1100" dirty="0"/>
              <a:t> Wave: 11/2021 – 3/2022</a:t>
            </a:r>
            <a:endParaRPr lang="en-GB" sz="11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1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 idx="8"/>
          </p:nvPr>
        </p:nvSpPr>
        <p:spPr>
          <a:xfrm>
            <a:off x="720000" y="385158"/>
            <a:ext cx="7704000" cy="759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Data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900ABC-26C6-B36F-1453-78D4B4261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94" r="30760" b="8292"/>
          <a:stretch/>
        </p:blipFill>
        <p:spPr>
          <a:xfrm>
            <a:off x="373711" y="1144988"/>
            <a:ext cx="7991060" cy="36133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6DFAAF-2A0E-8F5C-307B-4CED5D6ECEC2}"/>
              </a:ext>
            </a:extLst>
          </p:cNvPr>
          <p:cNvCxnSpPr>
            <a:cxnSpLocks/>
          </p:cNvCxnSpPr>
          <p:nvPr/>
        </p:nvCxnSpPr>
        <p:spPr>
          <a:xfrm>
            <a:off x="2003729" y="1359673"/>
            <a:ext cx="0" cy="241719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402085-C3A7-D760-335D-0FB50C99683B}"/>
              </a:ext>
            </a:extLst>
          </p:cNvPr>
          <p:cNvCxnSpPr>
            <a:cxnSpLocks/>
          </p:cNvCxnSpPr>
          <p:nvPr/>
        </p:nvCxnSpPr>
        <p:spPr>
          <a:xfrm>
            <a:off x="3157993" y="1359673"/>
            <a:ext cx="0" cy="241719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81D25C-D927-7D3A-6B51-A20135C010D0}"/>
              </a:ext>
            </a:extLst>
          </p:cNvPr>
          <p:cNvCxnSpPr>
            <a:cxnSpLocks/>
          </p:cNvCxnSpPr>
          <p:nvPr/>
        </p:nvCxnSpPr>
        <p:spPr>
          <a:xfrm>
            <a:off x="6822988" y="1363151"/>
            <a:ext cx="0" cy="241719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D90275-0FCD-25B1-E85E-A7E3AA5D7C03}"/>
              </a:ext>
            </a:extLst>
          </p:cNvPr>
          <p:cNvCxnSpPr>
            <a:cxnSpLocks/>
          </p:cNvCxnSpPr>
          <p:nvPr/>
        </p:nvCxnSpPr>
        <p:spPr>
          <a:xfrm>
            <a:off x="5624221" y="1359673"/>
            <a:ext cx="0" cy="241719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3C2AD9-58C6-12C3-3C49-421F705E15A3}"/>
              </a:ext>
            </a:extLst>
          </p:cNvPr>
          <p:cNvSpPr/>
          <p:nvPr/>
        </p:nvSpPr>
        <p:spPr>
          <a:xfrm>
            <a:off x="7729437" y="4015409"/>
            <a:ext cx="826652" cy="657938"/>
          </a:xfrm>
          <a:custGeom>
            <a:avLst/>
            <a:gdLst>
              <a:gd name="connsiteX0" fmla="*/ 722800 w 826652"/>
              <a:gd name="connsiteY0" fmla="*/ 63610 h 657938"/>
              <a:gd name="connsiteX1" fmla="*/ 675092 w 826652"/>
              <a:gd name="connsiteY1" fmla="*/ 39756 h 657938"/>
              <a:gd name="connsiteX2" fmla="*/ 508114 w 826652"/>
              <a:gd name="connsiteY2" fmla="*/ 55659 h 657938"/>
              <a:gd name="connsiteX3" fmla="*/ 484260 w 826652"/>
              <a:gd name="connsiteY3" fmla="*/ 95415 h 657938"/>
              <a:gd name="connsiteX4" fmla="*/ 436553 w 826652"/>
              <a:gd name="connsiteY4" fmla="*/ 127221 h 657938"/>
              <a:gd name="connsiteX5" fmla="*/ 396796 w 826652"/>
              <a:gd name="connsiteY5" fmla="*/ 182880 h 657938"/>
              <a:gd name="connsiteX6" fmla="*/ 364991 w 826652"/>
              <a:gd name="connsiteY6" fmla="*/ 190831 h 657938"/>
              <a:gd name="connsiteX7" fmla="*/ 301380 w 826652"/>
              <a:gd name="connsiteY7" fmla="*/ 246490 h 657938"/>
              <a:gd name="connsiteX8" fmla="*/ 277526 w 826652"/>
              <a:gd name="connsiteY8" fmla="*/ 278295 h 657938"/>
              <a:gd name="connsiteX9" fmla="*/ 245721 w 826652"/>
              <a:gd name="connsiteY9" fmla="*/ 302149 h 657938"/>
              <a:gd name="connsiteX10" fmla="*/ 221867 w 826652"/>
              <a:gd name="connsiteY10" fmla="*/ 326003 h 657938"/>
              <a:gd name="connsiteX11" fmla="*/ 182111 w 826652"/>
              <a:gd name="connsiteY11" fmla="*/ 357808 h 657938"/>
              <a:gd name="connsiteX12" fmla="*/ 134403 w 826652"/>
              <a:gd name="connsiteY12" fmla="*/ 413468 h 657938"/>
              <a:gd name="connsiteX13" fmla="*/ 110549 w 826652"/>
              <a:gd name="connsiteY13" fmla="*/ 437321 h 657938"/>
              <a:gd name="connsiteX14" fmla="*/ 38987 w 826652"/>
              <a:gd name="connsiteY14" fmla="*/ 532737 h 657938"/>
              <a:gd name="connsiteX15" fmla="*/ 15133 w 826652"/>
              <a:gd name="connsiteY15" fmla="*/ 596348 h 657938"/>
              <a:gd name="connsiteX16" fmla="*/ 7182 w 826652"/>
              <a:gd name="connsiteY16" fmla="*/ 652007 h 657938"/>
              <a:gd name="connsiteX17" fmla="*/ 611481 w 826652"/>
              <a:gd name="connsiteY17" fmla="*/ 644055 h 657938"/>
              <a:gd name="connsiteX18" fmla="*/ 810264 w 826652"/>
              <a:gd name="connsiteY18" fmla="*/ 620201 h 657938"/>
              <a:gd name="connsiteX19" fmla="*/ 826166 w 826652"/>
              <a:gd name="connsiteY19" fmla="*/ 596348 h 657938"/>
              <a:gd name="connsiteX20" fmla="*/ 818215 w 826652"/>
              <a:gd name="connsiteY20" fmla="*/ 365760 h 657938"/>
              <a:gd name="connsiteX21" fmla="*/ 794361 w 826652"/>
              <a:gd name="connsiteY21" fmla="*/ 0 h 657938"/>
              <a:gd name="connsiteX22" fmla="*/ 770507 w 826652"/>
              <a:gd name="connsiteY22" fmla="*/ 7951 h 657938"/>
              <a:gd name="connsiteX23" fmla="*/ 675092 w 826652"/>
              <a:gd name="connsiteY23" fmla="*/ 55659 h 657938"/>
              <a:gd name="connsiteX24" fmla="*/ 659189 w 826652"/>
              <a:gd name="connsiteY24" fmla="*/ 71561 h 65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6652" h="657938">
                <a:moveTo>
                  <a:pt x="722800" y="63610"/>
                </a:moveTo>
                <a:cubicBezTo>
                  <a:pt x="706897" y="55659"/>
                  <a:pt x="692810" y="41232"/>
                  <a:pt x="675092" y="39756"/>
                </a:cubicBezTo>
                <a:cubicBezTo>
                  <a:pt x="574100" y="31340"/>
                  <a:pt x="568440" y="35551"/>
                  <a:pt x="508114" y="55659"/>
                </a:cubicBezTo>
                <a:cubicBezTo>
                  <a:pt x="500163" y="68911"/>
                  <a:pt x="495188" y="84487"/>
                  <a:pt x="484260" y="95415"/>
                </a:cubicBezTo>
                <a:cubicBezTo>
                  <a:pt x="470746" y="108930"/>
                  <a:pt x="436553" y="127221"/>
                  <a:pt x="436553" y="127221"/>
                </a:cubicBezTo>
                <a:cubicBezTo>
                  <a:pt x="423301" y="145774"/>
                  <a:pt x="413837" y="167733"/>
                  <a:pt x="396796" y="182880"/>
                </a:cubicBezTo>
                <a:cubicBezTo>
                  <a:pt x="388628" y="190140"/>
                  <a:pt x="373288" y="183719"/>
                  <a:pt x="364991" y="190831"/>
                </a:cubicBezTo>
                <a:cubicBezTo>
                  <a:pt x="278551" y="264923"/>
                  <a:pt x="406506" y="204442"/>
                  <a:pt x="301380" y="246490"/>
                </a:cubicBezTo>
                <a:cubicBezTo>
                  <a:pt x="293429" y="257092"/>
                  <a:pt x="286897" y="268924"/>
                  <a:pt x="277526" y="278295"/>
                </a:cubicBezTo>
                <a:cubicBezTo>
                  <a:pt x="268155" y="287666"/>
                  <a:pt x="255783" y="293525"/>
                  <a:pt x="245721" y="302149"/>
                </a:cubicBezTo>
                <a:cubicBezTo>
                  <a:pt x="237183" y="309467"/>
                  <a:pt x="230330" y="318598"/>
                  <a:pt x="221867" y="326003"/>
                </a:cubicBezTo>
                <a:cubicBezTo>
                  <a:pt x="209095" y="337178"/>
                  <a:pt x="194795" y="346533"/>
                  <a:pt x="182111" y="357808"/>
                </a:cubicBezTo>
                <a:cubicBezTo>
                  <a:pt x="120676" y="412418"/>
                  <a:pt x="173201" y="366911"/>
                  <a:pt x="134403" y="413468"/>
                </a:cubicBezTo>
                <a:cubicBezTo>
                  <a:pt x="127204" y="422106"/>
                  <a:pt x="118020" y="428917"/>
                  <a:pt x="110549" y="437321"/>
                </a:cubicBezTo>
                <a:cubicBezTo>
                  <a:pt x="89809" y="460653"/>
                  <a:pt x="53421" y="503868"/>
                  <a:pt x="38987" y="532737"/>
                </a:cubicBezTo>
                <a:cubicBezTo>
                  <a:pt x="23231" y="564249"/>
                  <a:pt x="21319" y="562325"/>
                  <a:pt x="15133" y="596348"/>
                </a:cubicBezTo>
                <a:cubicBezTo>
                  <a:pt x="11780" y="614787"/>
                  <a:pt x="-11500" y="650512"/>
                  <a:pt x="7182" y="652007"/>
                </a:cubicBezTo>
                <a:cubicBezTo>
                  <a:pt x="207991" y="668071"/>
                  <a:pt x="410048" y="646706"/>
                  <a:pt x="611481" y="644055"/>
                </a:cubicBezTo>
                <a:cubicBezTo>
                  <a:pt x="677742" y="636104"/>
                  <a:pt x="745117" y="634678"/>
                  <a:pt x="810264" y="620201"/>
                </a:cubicBezTo>
                <a:cubicBezTo>
                  <a:pt x="819592" y="618128"/>
                  <a:pt x="825868" y="605899"/>
                  <a:pt x="826166" y="596348"/>
                </a:cubicBezTo>
                <a:cubicBezTo>
                  <a:pt x="828568" y="519477"/>
                  <a:pt x="821462" y="442600"/>
                  <a:pt x="818215" y="365760"/>
                </a:cubicBezTo>
                <a:cubicBezTo>
                  <a:pt x="804020" y="29795"/>
                  <a:pt x="829126" y="139048"/>
                  <a:pt x="794361" y="0"/>
                </a:cubicBezTo>
                <a:cubicBezTo>
                  <a:pt x="786410" y="2650"/>
                  <a:pt x="778289" y="4838"/>
                  <a:pt x="770507" y="7951"/>
                </a:cubicBezTo>
                <a:cubicBezTo>
                  <a:pt x="734094" y="22516"/>
                  <a:pt x="706545" y="33193"/>
                  <a:pt x="675092" y="55659"/>
                </a:cubicBezTo>
                <a:cubicBezTo>
                  <a:pt x="668992" y="60016"/>
                  <a:pt x="664490" y="66260"/>
                  <a:pt x="659189" y="71561"/>
                </a:cubicBezTo>
              </a:path>
            </a:pathLst>
          </a:cu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EFD567-B1B5-E405-64BA-162737081BC5}"/>
              </a:ext>
            </a:extLst>
          </p:cNvPr>
          <p:cNvSpPr txBox="1"/>
          <p:nvPr/>
        </p:nvSpPr>
        <p:spPr>
          <a:xfrm>
            <a:off x="2056741" y="1582309"/>
            <a:ext cx="104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49F23F-EF18-058D-BE68-9E166BF99273}"/>
              </a:ext>
            </a:extLst>
          </p:cNvPr>
          <p:cNvSpPr txBox="1"/>
          <p:nvPr/>
        </p:nvSpPr>
        <p:spPr>
          <a:xfrm>
            <a:off x="3270234" y="1582309"/>
            <a:ext cx="109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Wave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848625-8990-4309-C4CD-D7FBE4B01EFD}"/>
              </a:ext>
            </a:extLst>
          </p:cNvPr>
          <p:cNvSpPr txBox="1"/>
          <p:nvPr/>
        </p:nvSpPr>
        <p:spPr>
          <a:xfrm>
            <a:off x="5624221" y="1582309"/>
            <a:ext cx="11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Wave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DA0F1-0B82-3F89-31D2-FDB34C6071B9}"/>
              </a:ext>
            </a:extLst>
          </p:cNvPr>
          <p:cNvSpPr txBox="1"/>
          <p:nvPr/>
        </p:nvSpPr>
        <p:spPr>
          <a:xfrm>
            <a:off x="6890073" y="1582309"/>
            <a:ext cx="12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Wave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436B9-C83C-2CCA-E22D-E371B025742B}"/>
              </a:ext>
            </a:extLst>
          </p:cNvPr>
          <p:cNvSpPr txBox="1"/>
          <p:nvPr/>
        </p:nvSpPr>
        <p:spPr>
          <a:xfrm>
            <a:off x="350882" y="4835723"/>
            <a:ext cx="5838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https://www.worldometers.info/coronavirus/country/us/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 idx="8"/>
          </p:nvPr>
        </p:nvSpPr>
        <p:spPr>
          <a:xfrm>
            <a:off x="720000" y="385158"/>
            <a:ext cx="7704000" cy="759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 Data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6EF5958-2C6F-F910-6D7B-ED13CD1DA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" t="3301"/>
          <a:stretch/>
        </p:blipFill>
        <p:spPr>
          <a:xfrm>
            <a:off x="432941" y="1144988"/>
            <a:ext cx="7991059" cy="361335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3617D1-52EE-FC5C-07C9-C496A8D23C66}"/>
              </a:ext>
            </a:extLst>
          </p:cNvPr>
          <p:cNvCxnSpPr>
            <a:cxnSpLocks/>
          </p:cNvCxnSpPr>
          <p:nvPr/>
        </p:nvCxnSpPr>
        <p:spPr>
          <a:xfrm>
            <a:off x="2136254" y="1240403"/>
            <a:ext cx="0" cy="241719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3DDAC6-7C9D-4CC9-5A41-DE4E4D2910B3}"/>
              </a:ext>
            </a:extLst>
          </p:cNvPr>
          <p:cNvCxnSpPr>
            <a:cxnSpLocks/>
          </p:cNvCxnSpPr>
          <p:nvPr/>
        </p:nvCxnSpPr>
        <p:spPr>
          <a:xfrm>
            <a:off x="3866305" y="1240403"/>
            <a:ext cx="0" cy="241719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83A4BE-3776-7AAA-CCB8-A8038C5AADD8}"/>
              </a:ext>
            </a:extLst>
          </p:cNvPr>
          <p:cNvCxnSpPr>
            <a:cxnSpLocks/>
          </p:cNvCxnSpPr>
          <p:nvPr/>
        </p:nvCxnSpPr>
        <p:spPr>
          <a:xfrm>
            <a:off x="6872576" y="1240403"/>
            <a:ext cx="0" cy="241719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4F94FFB-674D-CC4B-E3F7-1663BF6D9B88}"/>
              </a:ext>
            </a:extLst>
          </p:cNvPr>
          <p:cNvSpPr/>
          <p:nvPr/>
        </p:nvSpPr>
        <p:spPr>
          <a:xfrm>
            <a:off x="7729437" y="3927945"/>
            <a:ext cx="826652" cy="657938"/>
          </a:xfrm>
          <a:custGeom>
            <a:avLst/>
            <a:gdLst>
              <a:gd name="connsiteX0" fmla="*/ 722800 w 826652"/>
              <a:gd name="connsiteY0" fmla="*/ 63610 h 657938"/>
              <a:gd name="connsiteX1" fmla="*/ 675092 w 826652"/>
              <a:gd name="connsiteY1" fmla="*/ 39756 h 657938"/>
              <a:gd name="connsiteX2" fmla="*/ 508114 w 826652"/>
              <a:gd name="connsiteY2" fmla="*/ 55659 h 657938"/>
              <a:gd name="connsiteX3" fmla="*/ 484260 w 826652"/>
              <a:gd name="connsiteY3" fmla="*/ 95415 h 657938"/>
              <a:gd name="connsiteX4" fmla="*/ 436553 w 826652"/>
              <a:gd name="connsiteY4" fmla="*/ 127221 h 657938"/>
              <a:gd name="connsiteX5" fmla="*/ 396796 w 826652"/>
              <a:gd name="connsiteY5" fmla="*/ 182880 h 657938"/>
              <a:gd name="connsiteX6" fmla="*/ 364991 w 826652"/>
              <a:gd name="connsiteY6" fmla="*/ 190831 h 657938"/>
              <a:gd name="connsiteX7" fmla="*/ 301380 w 826652"/>
              <a:gd name="connsiteY7" fmla="*/ 246490 h 657938"/>
              <a:gd name="connsiteX8" fmla="*/ 277526 w 826652"/>
              <a:gd name="connsiteY8" fmla="*/ 278295 h 657938"/>
              <a:gd name="connsiteX9" fmla="*/ 245721 w 826652"/>
              <a:gd name="connsiteY9" fmla="*/ 302149 h 657938"/>
              <a:gd name="connsiteX10" fmla="*/ 221867 w 826652"/>
              <a:gd name="connsiteY10" fmla="*/ 326003 h 657938"/>
              <a:gd name="connsiteX11" fmla="*/ 182111 w 826652"/>
              <a:gd name="connsiteY11" fmla="*/ 357808 h 657938"/>
              <a:gd name="connsiteX12" fmla="*/ 134403 w 826652"/>
              <a:gd name="connsiteY12" fmla="*/ 413468 h 657938"/>
              <a:gd name="connsiteX13" fmla="*/ 110549 w 826652"/>
              <a:gd name="connsiteY13" fmla="*/ 437321 h 657938"/>
              <a:gd name="connsiteX14" fmla="*/ 38987 w 826652"/>
              <a:gd name="connsiteY14" fmla="*/ 532737 h 657938"/>
              <a:gd name="connsiteX15" fmla="*/ 15133 w 826652"/>
              <a:gd name="connsiteY15" fmla="*/ 596348 h 657938"/>
              <a:gd name="connsiteX16" fmla="*/ 7182 w 826652"/>
              <a:gd name="connsiteY16" fmla="*/ 652007 h 657938"/>
              <a:gd name="connsiteX17" fmla="*/ 611481 w 826652"/>
              <a:gd name="connsiteY17" fmla="*/ 644055 h 657938"/>
              <a:gd name="connsiteX18" fmla="*/ 810264 w 826652"/>
              <a:gd name="connsiteY18" fmla="*/ 620201 h 657938"/>
              <a:gd name="connsiteX19" fmla="*/ 826166 w 826652"/>
              <a:gd name="connsiteY19" fmla="*/ 596348 h 657938"/>
              <a:gd name="connsiteX20" fmla="*/ 818215 w 826652"/>
              <a:gd name="connsiteY20" fmla="*/ 365760 h 657938"/>
              <a:gd name="connsiteX21" fmla="*/ 794361 w 826652"/>
              <a:gd name="connsiteY21" fmla="*/ 0 h 657938"/>
              <a:gd name="connsiteX22" fmla="*/ 770507 w 826652"/>
              <a:gd name="connsiteY22" fmla="*/ 7951 h 657938"/>
              <a:gd name="connsiteX23" fmla="*/ 675092 w 826652"/>
              <a:gd name="connsiteY23" fmla="*/ 55659 h 657938"/>
              <a:gd name="connsiteX24" fmla="*/ 659189 w 826652"/>
              <a:gd name="connsiteY24" fmla="*/ 71561 h 65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6652" h="657938">
                <a:moveTo>
                  <a:pt x="722800" y="63610"/>
                </a:moveTo>
                <a:cubicBezTo>
                  <a:pt x="706897" y="55659"/>
                  <a:pt x="692810" y="41232"/>
                  <a:pt x="675092" y="39756"/>
                </a:cubicBezTo>
                <a:cubicBezTo>
                  <a:pt x="574100" y="31340"/>
                  <a:pt x="568440" y="35551"/>
                  <a:pt x="508114" y="55659"/>
                </a:cubicBezTo>
                <a:cubicBezTo>
                  <a:pt x="500163" y="68911"/>
                  <a:pt x="495188" y="84487"/>
                  <a:pt x="484260" y="95415"/>
                </a:cubicBezTo>
                <a:cubicBezTo>
                  <a:pt x="470746" y="108930"/>
                  <a:pt x="436553" y="127221"/>
                  <a:pt x="436553" y="127221"/>
                </a:cubicBezTo>
                <a:cubicBezTo>
                  <a:pt x="423301" y="145774"/>
                  <a:pt x="413837" y="167733"/>
                  <a:pt x="396796" y="182880"/>
                </a:cubicBezTo>
                <a:cubicBezTo>
                  <a:pt x="388628" y="190140"/>
                  <a:pt x="373288" y="183719"/>
                  <a:pt x="364991" y="190831"/>
                </a:cubicBezTo>
                <a:cubicBezTo>
                  <a:pt x="278551" y="264923"/>
                  <a:pt x="406506" y="204442"/>
                  <a:pt x="301380" y="246490"/>
                </a:cubicBezTo>
                <a:cubicBezTo>
                  <a:pt x="293429" y="257092"/>
                  <a:pt x="286897" y="268924"/>
                  <a:pt x="277526" y="278295"/>
                </a:cubicBezTo>
                <a:cubicBezTo>
                  <a:pt x="268155" y="287666"/>
                  <a:pt x="255783" y="293525"/>
                  <a:pt x="245721" y="302149"/>
                </a:cubicBezTo>
                <a:cubicBezTo>
                  <a:pt x="237183" y="309467"/>
                  <a:pt x="230330" y="318598"/>
                  <a:pt x="221867" y="326003"/>
                </a:cubicBezTo>
                <a:cubicBezTo>
                  <a:pt x="209095" y="337178"/>
                  <a:pt x="194795" y="346533"/>
                  <a:pt x="182111" y="357808"/>
                </a:cubicBezTo>
                <a:cubicBezTo>
                  <a:pt x="120676" y="412418"/>
                  <a:pt x="173201" y="366911"/>
                  <a:pt x="134403" y="413468"/>
                </a:cubicBezTo>
                <a:cubicBezTo>
                  <a:pt x="127204" y="422106"/>
                  <a:pt x="118020" y="428917"/>
                  <a:pt x="110549" y="437321"/>
                </a:cubicBezTo>
                <a:cubicBezTo>
                  <a:pt x="89809" y="460653"/>
                  <a:pt x="53421" y="503868"/>
                  <a:pt x="38987" y="532737"/>
                </a:cubicBezTo>
                <a:cubicBezTo>
                  <a:pt x="23231" y="564249"/>
                  <a:pt x="21319" y="562325"/>
                  <a:pt x="15133" y="596348"/>
                </a:cubicBezTo>
                <a:cubicBezTo>
                  <a:pt x="11780" y="614787"/>
                  <a:pt x="-11500" y="650512"/>
                  <a:pt x="7182" y="652007"/>
                </a:cubicBezTo>
                <a:cubicBezTo>
                  <a:pt x="207991" y="668071"/>
                  <a:pt x="410048" y="646706"/>
                  <a:pt x="611481" y="644055"/>
                </a:cubicBezTo>
                <a:cubicBezTo>
                  <a:pt x="677742" y="636104"/>
                  <a:pt x="745117" y="634678"/>
                  <a:pt x="810264" y="620201"/>
                </a:cubicBezTo>
                <a:cubicBezTo>
                  <a:pt x="819592" y="618128"/>
                  <a:pt x="825868" y="605899"/>
                  <a:pt x="826166" y="596348"/>
                </a:cubicBezTo>
                <a:cubicBezTo>
                  <a:pt x="828568" y="519477"/>
                  <a:pt x="821462" y="442600"/>
                  <a:pt x="818215" y="365760"/>
                </a:cubicBezTo>
                <a:cubicBezTo>
                  <a:pt x="804020" y="29795"/>
                  <a:pt x="829126" y="139048"/>
                  <a:pt x="794361" y="0"/>
                </a:cubicBezTo>
                <a:cubicBezTo>
                  <a:pt x="786410" y="2650"/>
                  <a:pt x="778289" y="4838"/>
                  <a:pt x="770507" y="7951"/>
                </a:cubicBezTo>
                <a:cubicBezTo>
                  <a:pt x="734094" y="22516"/>
                  <a:pt x="706545" y="33193"/>
                  <a:pt x="675092" y="55659"/>
                </a:cubicBezTo>
                <a:cubicBezTo>
                  <a:pt x="668992" y="60016"/>
                  <a:pt x="664490" y="66260"/>
                  <a:pt x="659189" y="71561"/>
                </a:cubicBezTo>
              </a:path>
            </a:pathLst>
          </a:cu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462BFD-8264-55D2-EB29-114076BC3FF6}"/>
              </a:ext>
            </a:extLst>
          </p:cNvPr>
          <p:cNvSpPr txBox="1"/>
          <p:nvPr/>
        </p:nvSpPr>
        <p:spPr>
          <a:xfrm>
            <a:off x="2149840" y="1451057"/>
            <a:ext cx="104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2CEA1-3BE1-1DC2-64CB-669B2B3CFD13}"/>
              </a:ext>
            </a:extLst>
          </p:cNvPr>
          <p:cNvSpPr txBox="1"/>
          <p:nvPr/>
        </p:nvSpPr>
        <p:spPr>
          <a:xfrm>
            <a:off x="4043520" y="1466958"/>
            <a:ext cx="109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Wave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BE8453-09BA-4B33-048E-24DAA24B9CAA}"/>
              </a:ext>
            </a:extLst>
          </p:cNvPr>
          <p:cNvSpPr txBox="1"/>
          <p:nvPr/>
        </p:nvSpPr>
        <p:spPr>
          <a:xfrm>
            <a:off x="6959275" y="1466958"/>
            <a:ext cx="11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Wave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61077-C410-8EA8-FEDE-80003F0D1A29}"/>
              </a:ext>
            </a:extLst>
          </p:cNvPr>
          <p:cNvSpPr txBox="1"/>
          <p:nvPr/>
        </p:nvSpPr>
        <p:spPr>
          <a:xfrm>
            <a:off x="327406" y="4835723"/>
            <a:ext cx="5728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https://www.worldometers.info/coronavirus/country/brazil/</a:t>
            </a:r>
          </a:p>
        </p:txBody>
      </p:sp>
    </p:spTree>
    <p:extLst>
      <p:ext uri="{BB962C8B-B14F-4D97-AF65-F5344CB8AC3E}">
        <p14:creationId xmlns:p14="http://schemas.microsoft.com/office/powerpoint/2010/main" val="31776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2"/>
          <p:cNvGrpSpPr/>
          <p:nvPr/>
        </p:nvGrpSpPr>
        <p:grpSpPr>
          <a:xfrm>
            <a:off x="724200" y="0"/>
            <a:ext cx="7704850" cy="4608950"/>
            <a:chOff x="724200" y="0"/>
            <a:chExt cx="7704850" cy="4608950"/>
          </a:xfrm>
        </p:grpSpPr>
        <p:grpSp>
          <p:nvGrpSpPr>
            <p:cNvPr id="228" name="Google Shape;228;p32"/>
            <p:cNvGrpSpPr/>
            <p:nvPr/>
          </p:nvGrpSpPr>
          <p:grpSpPr>
            <a:xfrm>
              <a:off x="733450" y="0"/>
              <a:ext cx="7695600" cy="4608950"/>
              <a:chOff x="733450" y="0"/>
              <a:chExt cx="7695600" cy="4608950"/>
            </a:xfrm>
          </p:grpSpPr>
          <p:grpSp>
            <p:nvGrpSpPr>
              <p:cNvPr id="229" name="Google Shape;229;p32"/>
              <p:cNvGrpSpPr/>
              <p:nvPr/>
            </p:nvGrpSpPr>
            <p:grpSpPr>
              <a:xfrm>
                <a:off x="733450" y="0"/>
                <a:ext cx="7695600" cy="4608944"/>
                <a:chOff x="733450" y="0"/>
                <a:chExt cx="7695600" cy="4608944"/>
              </a:xfrm>
            </p:grpSpPr>
            <p:sp>
              <p:nvSpPr>
                <p:cNvPr id="230" name="Google Shape;230;p32"/>
                <p:cNvSpPr/>
                <p:nvPr/>
              </p:nvSpPr>
              <p:spPr>
                <a:xfrm>
                  <a:off x="733450" y="545744"/>
                  <a:ext cx="7695600" cy="4063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428625" algn="bl" rotWithShape="0">
                    <a:srgbClr val="000000">
                      <a:alpha val="3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2"/>
                <p:cNvSpPr/>
                <p:nvPr/>
              </p:nvSpPr>
              <p:spPr>
                <a:xfrm>
                  <a:off x="3741750" y="0"/>
                  <a:ext cx="1660500" cy="16605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0">
                    <a:solidFill>
                      <a:schemeClr val="lt2"/>
                    </a:solidFill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232" name="Google Shape;232;p32"/>
              <p:cNvSpPr/>
              <p:nvPr/>
            </p:nvSpPr>
            <p:spPr>
              <a:xfrm>
                <a:off x="4172450" y="4199450"/>
                <a:ext cx="799200" cy="409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" name="Google Shape;233;p32"/>
            <p:cNvSpPr/>
            <p:nvPr/>
          </p:nvSpPr>
          <p:spPr>
            <a:xfrm>
              <a:off x="724200" y="1510350"/>
              <a:ext cx="398700" cy="16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32"/>
          <p:cNvSpPr txBox="1">
            <a:spLocks noGrp="1"/>
          </p:cNvSpPr>
          <p:nvPr>
            <p:ph type="title" idx="2"/>
          </p:nvPr>
        </p:nvSpPr>
        <p:spPr>
          <a:xfrm>
            <a:off x="3741100" y="576525"/>
            <a:ext cx="16620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01</a:t>
            </a:r>
            <a:endParaRPr dirty="0"/>
          </a:p>
        </p:txBody>
      </p:sp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1921790" y="2037000"/>
            <a:ext cx="5703376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United States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21052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/>
          <p:nvPr/>
        </p:nvSpPr>
        <p:spPr>
          <a:xfrm>
            <a:off x="1587771" y="101797"/>
            <a:ext cx="5522949" cy="464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Descriptive Statistics</a:t>
            </a:r>
          </a:p>
        </p:txBody>
      </p:sp>
      <p:grpSp>
        <p:nvGrpSpPr>
          <p:cNvPr id="261" name="Google Shape;261;p34"/>
          <p:cNvGrpSpPr/>
          <p:nvPr/>
        </p:nvGrpSpPr>
        <p:grpSpPr>
          <a:xfrm>
            <a:off x="163034" y="593836"/>
            <a:ext cx="8829891" cy="4474485"/>
            <a:chOff x="724200" y="540150"/>
            <a:chExt cx="7695600" cy="4069963"/>
          </a:xfrm>
        </p:grpSpPr>
        <p:sp>
          <p:nvSpPr>
            <p:cNvPr id="262" name="Google Shape;262;p34"/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4372650" y="4339474"/>
              <a:ext cx="398700" cy="270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027D89-DEF8-B9EF-8BF0-6C1D05FF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74963"/>
              </p:ext>
            </p:extLst>
          </p:nvPr>
        </p:nvGraphicFramePr>
        <p:xfrm>
          <a:off x="334523" y="1609658"/>
          <a:ext cx="3329337" cy="29400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2057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2598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086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1159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594.17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Variation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4979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AE55CB-88A4-753D-F2AB-8D8C7EB3C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348" y="593834"/>
            <a:ext cx="4700111" cy="4149879"/>
          </a:xfrm>
          <a:prstGeom prst="rect">
            <a:avLst/>
          </a:prstGeom>
        </p:spPr>
      </p:pic>
      <p:sp>
        <p:nvSpPr>
          <p:cNvPr id="2" name="Google Shape;263;p34">
            <a:extLst>
              <a:ext uri="{FF2B5EF4-FFF2-40B4-BE49-F238E27FC236}">
                <a16:creationId xmlns:a16="http://schemas.microsoft.com/office/drawing/2014/main" id="{941D4BAA-A3A5-3D76-9F78-FC52A85989CE}"/>
              </a:ext>
            </a:extLst>
          </p:cNvPr>
          <p:cNvSpPr/>
          <p:nvPr/>
        </p:nvSpPr>
        <p:spPr>
          <a:xfrm>
            <a:off x="0" y="0"/>
            <a:ext cx="1425844" cy="1232115"/>
          </a:xfrm>
          <a:prstGeom prst="rect">
            <a:avLst/>
          </a:prstGeom>
          <a:solidFill>
            <a:srgbClr val="6E6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4DAED-FB46-9D14-2B99-78144919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62" y="593834"/>
            <a:ext cx="4806297" cy="41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9591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4"/>
          <p:cNvGrpSpPr/>
          <p:nvPr/>
        </p:nvGrpSpPr>
        <p:grpSpPr>
          <a:xfrm>
            <a:off x="-458362" y="-813273"/>
            <a:ext cx="9453966" cy="5956774"/>
            <a:chOff x="0" y="0"/>
            <a:chExt cx="8419800" cy="4822071"/>
          </a:xfrm>
        </p:grpSpPr>
        <p:sp>
          <p:nvSpPr>
            <p:cNvPr id="262" name="Google Shape;262;p34"/>
            <p:cNvSpPr/>
            <p:nvPr/>
          </p:nvSpPr>
          <p:spPr>
            <a:xfrm>
              <a:off x="724200" y="540149"/>
              <a:ext cx="7695600" cy="42819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846E1C0-8115-F639-1038-949DDC881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68992"/>
              </p:ext>
            </p:extLst>
          </p:nvPr>
        </p:nvGraphicFramePr>
        <p:xfrm>
          <a:off x="4763443" y="202618"/>
          <a:ext cx="3720599" cy="30837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64963">
                  <a:extLst>
                    <a:ext uri="{9D8B030D-6E8A-4147-A177-3AD203B41FA5}">
                      <a16:colId xmlns:a16="http://schemas.microsoft.com/office/drawing/2014/main" val="2439152988"/>
                    </a:ext>
                  </a:extLst>
                </a:gridCol>
                <a:gridCol w="1259779">
                  <a:extLst>
                    <a:ext uri="{9D8B030D-6E8A-4147-A177-3AD203B41FA5}">
                      <a16:colId xmlns:a16="http://schemas.microsoft.com/office/drawing/2014/main" val="1247593798"/>
                    </a:ext>
                  </a:extLst>
                </a:gridCol>
                <a:gridCol w="1095857">
                  <a:extLst>
                    <a:ext uri="{9D8B030D-6E8A-4147-A177-3AD203B41FA5}">
                      <a16:colId xmlns:a16="http://schemas.microsoft.com/office/drawing/2014/main" val="3210053509"/>
                    </a:ext>
                  </a:extLst>
                </a:gridCol>
              </a:tblGrid>
              <a:tr h="4208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- Value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3101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 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-1232.44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1.42e-08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6597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-1180.31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0.9499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6660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Gamma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-1180.07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0.8439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687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Weibull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1182.62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3575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Lognormal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1181.05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0449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-1188.73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0.4489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97520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-1180.20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0.8882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08563"/>
                  </a:ext>
                </a:extLst>
              </a:tr>
              <a:tr h="3099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-1179.90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0.7956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204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F773FB2-8061-45CE-8DDE-8F3507F79E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474751"/>
                  </p:ext>
                </p:extLst>
              </p:nvPr>
            </p:nvGraphicFramePr>
            <p:xfrm>
              <a:off x="469127" y="3530178"/>
              <a:ext cx="8014916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0295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877187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922351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925938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95174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984689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820576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28035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920671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0.00086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4.608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3.80039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2.09485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6.91785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0.0026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4.7074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2.716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0.00189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0.00328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1314.19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0.53930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15.860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0.0020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1.37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e-09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1.189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0.24761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F773FB2-8061-45CE-8DDE-8F3507F79E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474751"/>
                  </p:ext>
                </p:extLst>
              </p:nvPr>
            </p:nvGraphicFramePr>
            <p:xfrm>
              <a:off x="469127" y="3530178"/>
              <a:ext cx="8014916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0295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877187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922351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925938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95174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984689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820576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28035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920671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528" t="-101639" r="-7201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4.608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3.80039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639" t="-101639" r="-39932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2469" t="-101639" r="-2623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2963" t="-101639" r="-21481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4.7074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2.716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417" t="-201639" r="-58675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526" t="-201639" r="-48289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639" t="-201639" r="-39932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2469" t="-201639" r="-2623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2963" t="-201639" r="-21481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7353" t="-201639" r="-1132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2185" t="-201639" r="-198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7353" t="-301639" r="-1132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2185" t="-301639" r="-198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6C5CE3A-F167-5EF6-028C-0FF08B378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88" y="0"/>
            <a:ext cx="4352385" cy="341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827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/>
          <p:nvPr/>
        </p:nvSpPr>
        <p:spPr>
          <a:xfrm rot="5400000">
            <a:off x="7028137" y="2411128"/>
            <a:ext cx="3046030" cy="3212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Data Summary</a:t>
            </a:r>
          </a:p>
        </p:txBody>
      </p:sp>
      <p:grpSp>
        <p:nvGrpSpPr>
          <p:cNvPr id="261" name="Google Shape;261;p34"/>
          <p:cNvGrpSpPr/>
          <p:nvPr/>
        </p:nvGrpSpPr>
        <p:grpSpPr>
          <a:xfrm>
            <a:off x="0" y="0"/>
            <a:ext cx="8419800" cy="4610113"/>
            <a:chOff x="0" y="0"/>
            <a:chExt cx="8419800" cy="4610113"/>
          </a:xfrm>
        </p:grpSpPr>
        <p:sp>
          <p:nvSpPr>
            <p:cNvPr id="262" name="Google Shape;262;p34"/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4372650" y="4200613"/>
              <a:ext cx="398700" cy="40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027D89-DEF8-B9EF-8BF0-6C1D05FF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44893"/>
              </p:ext>
            </p:extLst>
          </p:nvPr>
        </p:nvGraphicFramePr>
        <p:xfrm>
          <a:off x="940345" y="1772265"/>
          <a:ext cx="1996029" cy="26532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5752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940277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4431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1059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1493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 Coefficient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</a:tbl>
          </a:graphicData>
        </a:graphic>
      </p:graphicFrame>
      <p:sp>
        <p:nvSpPr>
          <p:cNvPr id="2" name="Google Shape;260;p34">
            <a:extLst>
              <a:ext uri="{FF2B5EF4-FFF2-40B4-BE49-F238E27FC236}">
                <a16:creationId xmlns:a16="http://schemas.microsoft.com/office/drawing/2014/main" id="{4E0B8E82-818A-E7C0-6E07-649568BF3200}"/>
              </a:ext>
            </a:extLst>
          </p:cNvPr>
          <p:cNvSpPr/>
          <p:nvPr/>
        </p:nvSpPr>
        <p:spPr>
          <a:xfrm>
            <a:off x="1587771" y="101797"/>
            <a:ext cx="5522949" cy="464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Descriptive Statistics</a:t>
            </a:r>
          </a:p>
        </p:txBody>
      </p:sp>
      <p:grpSp>
        <p:nvGrpSpPr>
          <p:cNvPr id="3" name="Google Shape;261;p34">
            <a:extLst>
              <a:ext uri="{FF2B5EF4-FFF2-40B4-BE49-F238E27FC236}">
                <a16:creationId xmlns:a16="http://schemas.microsoft.com/office/drawing/2014/main" id="{0B9B0185-6F47-D477-A0FB-8188DCF380E7}"/>
              </a:ext>
            </a:extLst>
          </p:cNvPr>
          <p:cNvGrpSpPr/>
          <p:nvPr/>
        </p:nvGrpSpPr>
        <p:grpSpPr>
          <a:xfrm>
            <a:off x="163034" y="593836"/>
            <a:ext cx="8829891" cy="4474485"/>
            <a:chOff x="724200" y="540150"/>
            <a:chExt cx="7695600" cy="4069963"/>
          </a:xfrm>
        </p:grpSpPr>
        <p:sp>
          <p:nvSpPr>
            <p:cNvPr id="6" name="Google Shape;262;p34">
              <a:extLst>
                <a:ext uri="{FF2B5EF4-FFF2-40B4-BE49-F238E27FC236}">
                  <a16:creationId xmlns:a16="http://schemas.microsoft.com/office/drawing/2014/main" id="{746B414C-D601-1B32-BE9C-164739B2378B}"/>
                </a:ext>
              </a:extLst>
            </p:cNvPr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4;p34">
              <a:extLst>
                <a:ext uri="{FF2B5EF4-FFF2-40B4-BE49-F238E27FC236}">
                  <a16:creationId xmlns:a16="http://schemas.microsoft.com/office/drawing/2014/main" id="{779B0A38-BDFA-03C3-4887-5DA4CE90BAC8}"/>
                </a:ext>
              </a:extLst>
            </p:cNvPr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5;p34">
              <a:extLst>
                <a:ext uri="{FF2B5EF4-FFF2-40B4-BE49-F238E27FC236}">
                  <a16:creationId xmlns:a16="http://schemas.microsoft.com/office/drawing/2014/main" id="{26A6BD1F-CDA3-55B1-6CC4-F551547BBFCE}"/>
                </a:ext>
              </a:extLst>
            </p:cNvPr>
            <p:cNvSpPr/>
            <p:nvPr/>
          </p:nvSpPr>
          <p:spPr>
            <a:xfrm>
              <a:off x="4372650" y="4339474"/>
              <a:ext cx="398700" cy="270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77D4349-B1C7-50B7-D7C9-EC0E24BD4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72252"/>
              </p:ext>
            </p:extLst>
          </p:nvPr>
        </p:nvGraphicFramePr>
        <p:xfrm>
          <a:off x="334523" y="1609658"/>
          <a:ext cx="3329337" cy="29400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2057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4431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1059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1493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1062.73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Variation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49796"/>
                  </a:ext>
                </a:extLst>
              </a:tr>
            </a:tbl>
          </a:graphicData>
        </a:graphic>
      </p:graphicFrame>
      <p:sp>
        <p:nvSpPr>
          <p:cNvPr id="11" name="Google Shape;263;p34">
            <a:extLst>
              <a:ext uri="{FF2B5EF4-FFF2-40B4-BE49-F238E27FC236}">
                <a16:creationId xmlns:a16="http://schemas.microsoft.com/office/drawing/2014/main" id="{23CF1FD2-8A44-1735-46D8-70CFD983F601}"/>
              </a:ext>
            </a:extLst>
          </p:cNvPr>
          <p:cNvSpPr/>
          <p:nvPr/>
        </p:nvSpPr>
        <p:spPr>
          <a:xfrm>
            <a:off x="0" y="0"/>
            <a:ext cx="1425844" cy="1232115"/>
          </a:xfrm>
          <a:prstGeom prst="rect">
            <a:avLst/>
          </a:prstGeom>
          <a:solidFill>
            <a:srgbClr val="6E6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A2D5C3-CDE7-B5F4-B427-0F534903A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933" y="620450"/>
            <a:ext cx="4799525" cy="4130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8FCEE3-6FED-4FA3-F696-5BF057A3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8" y="593381"/>
            <a:ext cx="4799525" cy="41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67217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4"/>
          <p:cNvGrpSpPr/>
          <p:nvPr/>
        </p:nvGrpSpPr>
        <p:grpSpPr>
          <a:xfrm>
            <a:off x="-458362" y="-813273"/>
            <a:ext cx="9453966" cy="5956774"/>
            <a:chOff x="0" y="0"/>
            <a:chExt cx="8419800" cy="4822071"/>
          </a:xfrm>
        </p:grpSpPr>
        <p:sp>
          <p:nvSpPr>
            <p:cNvPr id="262" name="Google Shape;262;p34"/>
            <p:cNvSpPr/>
            <p:nvPr/>
          </p:nvSpPr>
          <p:spPr>
            <a:xfrm>
              <a:off x="724200" y="540149"/>
              <a:ext cx="7695600" cy="42819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846E1C0-8115-F639-1038-949DDC881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63992"/>
              </p:ext>
            </p:extLst>
          </p:nvPr>
        </p:nvGraphicFramePr>
        <p:xfrm>
          <a:off x="4763443" y="202618"/>
          <a:ext cx="3719984" cy="30837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64737">
                  <a:extLst>
                    <a:ext uri="{9D8B030D-6E8A-4147-A177-3AD203B41FA5}">
                      <a16:colId xmlns:a16="http://schemas.microsoft.com/office/drawing/2014/main" val="2439152988"/>
                    </a:ext>
                  </a:extLst>
                </a:gridCol>
                <a:gridCol w="1259571">
                  <a:extLst>
                    <a:ext uri="{9D8B030D-6E8A-4147-A177-3AD203B41FA5}">
                      <a16:colId xmlns:a16="http://schemas.microsoft.com/office/drawing/2014/main" val="1247593798"/>
                    </a:ext>
                  </a:extLst>
                </a:gridCol>
                <a:gridCol w="1095676">
                  <a:extLst>
                    <a:ext uri="{9D8B030D-6E8A-4147-A177-3AD203B41FA5}">
                      <a16:colId xmlns:a16="http://schemas.microsoft.com/office/drawing/2014/main" val="3210053509"/>
                    </a:ext>
                  </a:extLst>
                </a:gridCol>
              </a:tblGrid>
              <a:tr h="4208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- Value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3101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 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-2268.21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7.75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e-08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6597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-2228.60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0.01133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6660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Gamma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-2230.07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0.00524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687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Weibull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-2236.04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0.00138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3575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-2225.71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0.30485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0449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-2246.45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0.00776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97520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-2225.11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0.21682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08563"/>
                  </a:ext>
                </a:extLst>
              </a:tr>
              <a:tr h="3099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-2225.62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0.12400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204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891750-B742-D620-EB6B-AC745C1A9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8" y="0"/>
            <a:ext cx="4352386" cy="3427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A4CEF2A-11F1-EE73-74C6-709B4BD539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0214921"/>
                  </p:ext>
                </p:extLst>
              </p:nvPr>
            </p:nvGraphicFramePr>
            <p:xfrm>
              <a:off x="419295" y="3519822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898498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906449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98497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882595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866692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90546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1003593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0.00066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2.43730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2.16526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1.50291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7.06010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0.00124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2.86470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2.15030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0.00112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0.00145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1665.74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0.72163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3.82255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0.00085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3.039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e-08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0.36104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0.13263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A4CEF2A-11F1-EE73-74C6-709B4BD539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0214921"/>
                  </p:ext>
                </p:extLst>
              </p:nvPr>
            </p:nvGraphicFramePr>
            <p:xfrm>
              <a:off x="419295" y="3519822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898498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906449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98497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882595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866692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90546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1003593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3919" t="-101639" r="-70337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2.43730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2.16526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1216" t="-101639" r="-40608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379" t="-101639" r="-31448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14085" t="-101639" r="-22112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2.86470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2.15030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62797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8591" t="-201639" r="-50268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1216" t="-201639" r="-4060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379" t="-201639" r="-31448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14085" t="-201639" r="-22112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4521" t="-201639" r="-11506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30" t="-201639" r="-181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4521" t="-301639" r="-1150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30" t="-301639" r="-18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3664928"/>
      </p:ext>
    </p:extLst>
  </p:cSld>
  <p:clrMapOvr>
    <a:masterClrMapping/>
  </p:clrMapOvr>
  <p:transition spd="med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0;p34">
            <a:extLst>
              <a:ext uri="{FF2B5EF4-FFF2-40B4-BE49-F238E27FC236}">
                <a16:creationId xmlns:a16="http://schemas.microsoft.com/office/drawing/2014/main" id="{DFEBA9B8-94B6-2137-7E47-92229820B23E}"/>
              </a:ext>
            </a:extLst>
          </p:cNvPr>
          <p:cNvSpPr/>
          <p:nvPr/>
        </p:nvSpPr>
        <p:spPr>
          <a:xfrm rot="5400000">
            <a:off x="7028137" y="2411128"/>
            <a:ext cx="3046030" cy="3212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Data Summary</a:t>
            </a:r>
          </a:p>
        </p:txBody>
      </p:sp>
      <p:grpSp>
        <p:nvGrpSpPr>
          <p:cNvPr id="3" name="Google Shape;261;p34">
            <a:extLst>
              <a:ext uri="{FF2B5EF4-FFF2-40B4-BE49-F238E27FC236}">
                <a16:creationId xmlns:a16="http://schemas.microsoft.com/office/drawing/2014/main" id="{41D48854-2C78-BF93-8FC6-1A28BAB3124B}"/>
              </a:ext>
            </a:extLst>
          </p:cNvPr>
          <p:cNvGrpSpPr/>
          <p:nvPr/>
        </p:nvGrpSpPr>
        <p:grpSpPr>
          <a:xfrm>
            <a:off x="0" y="0"/>
            <a:ext cx="8419800" cy="4610113"/>
            <a:chOff x="0" y="0"/>
            <a:chExt cx="8419800" cy="4610113"/>
          </a:xfrm>
        </p:grpSpPr>
        <p:sp>
          <p:nvSpPr>
            <p:cNvPr id="6" name="Google Shape;262;p34">
              <a:extLst>
                <a:ext uri="{FF2B5EF4-FFF2-40B4-BE49-F238E27FC236}">
                  <a16:creationId xmlns:a16="http://schemas.microsoft.com/office/drawing/2014/main" id="{6F8C0F6F-EAF3-1ADD-B130-310ECF6D455A}"/>
                </a:ext>
              </a:extLst>
            </p:cNvPr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3;p34">
              <a:extLst>
                <a:ext uri="{FF2B5EF4-FFF2-40B4-BE49-F238E27FC236}">
                  <a16:creationId xmlns:a16="http://schemas.microsoft.com/office/drawing/2014/main" id="{3574909B-8585-2EB5-A025-D7AED0859EED}"/>
                </a:ext>
              </a:extLst>
            </p:cNvPr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4;p34">
              <a:extLst>
                <a:ext uri="{FF2B5EF4-FFF2-40B4-BE49-F238E27FC236}">
                  <a16:creationId xmlns:a16="http://schemas.microsoft.com/office/drawing/2014/main" id="{67A78A9F-0058-A6B3-BDEF-2C5BBD2DB8F4}"/>
                </a:ext>
              </a:extLst>
            </p:cNvPr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5;p34">
              <a:extLst>
                <a:ext uri="{FF2B5EF4-FFF2-40B4-BE49-F238E27FC236}">
                  <a16:creationId xmlns:a16="http://schemas.microsoft.com/office/drawing/2014/main" id="{EE52D4C7-ECBA-B670-7C98-7675038F8458}"/>
                </a:ext>
              </a:extLst>
            </p:cNvPr>
            <p:cNvSpPr/>
            <p:nvPr/>
          </p:nvSpPr>
          <p:spPr>
            <a:xfrm>
              <a:off x="4372650" y="4200613"/>
              <a:ext cx="398700" cy="40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0734F49-8C2E-835F-F70F-BA97261E8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83164"/>
              </p:ext>
            </p:extLst>
          </p:nvPr>
        </p:nvGraphicFramePr>
        <p:xfrm>
          <a:off x="940345" y="1772265"/>
          <a:ext cx="1996029" cy="26532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5752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940277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4431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1059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1493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 Coefficient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</a:tbl>
          </a:graphicData>
        </a:graphic>
      </p:graphicFrame>
      <p:sp>
        <p:nvSpPr>
          <p:cNvPr id="11" name="Google Shape;260;p34">
            <a:extLst>
              <a:ext uri="{FF2B5EF4-FFF2-40B4-BE49-F238E27FC236}">
                <a16:creationId xmlns:a16="http://schemas.microsoft.com/office/drawing/2014/main" id="{60778A87-D290-C811-7CAC-75A72BA25158}"/>
              </a:ext>
            </a:extLst>
          </p:cNvPr>
          <p:cNvSpPr/>
          <p:nvPr/>
        </p:nvSpPr>
        <p:spPr>
          <a:xfrm>
            <a:off x="1587771" y="101797"/>
            <a:ext cx="5522949" cy="464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Descriptive Statistics</a:t>
            </a:r>
          </a:p>
        </p:txBody>
      </p:sp>
      <p:grpSp>
        <p:nvGrpSpPr>
          <p:cNvPr id="12" name="Google Shape;261;p34">
            <a:extLst>
              <a:ext uri="{FF2B5EF4-FFF2-40B4-BE49-F238E27FC236}">
                <a16:creationId xmlns:a16="http://schemas.microsoft.com/office/drawing/2014/main" id="{B5764CE5-51CE-FB45-590F-0913DAEE7524}"/>
              </a:ext>
            </a:extLst>
          </p:cNvPr>
          <p:cNvGrpSpPr/>
          <p:nvPr/>
        </p:nvGrpSpPr>
        <p:grpSpPr>
          <a:xfrm>
            <a:off x="163034" y="593836"/>
            <a:ext cx="8829891" cy="4474485"/>
            <a:chOff x="724200" y="540150"/>
            <a:chExt cx="7695600" cy="4069963"/>
          </a:xfrm>
        </p:grpSpPr>
        <p:sp>
          <p:nvSpPr>
            <p:cNvPr id="13" name="Google Shape;262;p34">
              <a:extLst>
                <a:ext uri="{FF2B5EF4-FFF2-40B4-BE49-F238E27FC236}">
                  <a16:creationId xmlns:a16="http://schemas.microsoft.com/office/drawing/2014/main" id="{EBBC74B1-B1B5-38B0-38CD-C7E2E75AAA24}"/>
                </a:ext>
              </a:extLst>
            </p:cNvPr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4;p34">
              <a:extLst>
                <a:ext uri="{FF2B5EF4-FFF2-40B4-BE49-F238E27FC236}">
                  <a16:creationId xmlns:a16="http://schemas.microsoft.com/office/drawing/2014/main" id="{220C8AC1-F097-AF36-F270-A1D3C2BB2DEA}"/>
                </a:ext>
              </a:extLst>
            </p:cNvPr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5;p34">
              <a:extLst>
                <a:ext uri="{FF2B5EF4-FFF2-40B4-BE49-F238E27FC236}">
                  <a16:creationId xmlns:a16="http://schemas.microsoft.com/office/drawing/2014/main" id="{8687FDBC-6F8D-CF35-A3F7-FEC5252784D1}"/>
                </a:ext>
              </a:extLst>
            </p:cNvPr>
            <p:cNvSpPr/>
            <p:nvPr/>
          </p:nvSpPr>
          <p:spPr>
            <a:xfrm>
              <a:off x="4372650" y="4339474"/>
              <a:ext cx="398700" cy="270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0B930A5-E2D3-8F7D-AF35-DB8979653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05576"/>
              </p:ext>
            </p:extLst>
          </p:nvPr>
        </p:nvGraphicFramePr>
        <p:xfrm>
          <a:off x="334523" y="1609658"/>
          <a:ext cx="3329337" cy="29400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2057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3461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546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1005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911.01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Variation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49796"/>
                  </a:ext>
                </a:extLst>
              </a:tr>
            </a:tbl>
          </a:graphicData>
        </a:graphic>
      </p:graphicFrame>
      <p:sp>
        <p:nvSpPr>
          <p:cNvPr id="17" name="Google Shape;263;p34">
            <a:extLst>
              <a:ext uri="{FF2B5EF4-FFF2-40B4-BE49-F238E27FC236}">
                <a16:creationId xmlns:a16="http://schemas.microsoft.com/office/drawing/2014/main" id="{A2FCF5A6-E067-6567-BD51-78A1AA9C898A}"/>
              </a:ext>
            </a:extLst>
          </p:cNvPr>
          <p:cNvSpPr/>
          <p:nvPr/>
        </p:nvSpPr>
        <p:spPr>
          <a:xfrm>
            <a:off x="0" y="0"/>
            <a:ext cx="1425844" cy="1232115"/>
          </a:xfrm>
          <a:prstGeom prst="rect">
            <a:avLst/>
          </a:prstGeom>
          <a:solidFill>
            <a:srgbClr val="6E6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F1AF8B-4645-1598-7F4D-8322F427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341" y="620453"/>
            <a:ext cx="4776749" cy="41111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9E495-F26D-C01E-5F92-D050D3A6B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341" y="622448"/>
            <a:ext cx="4904256" cy="41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9866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4"/>
          <p:cNvGrpSpPr/>
          <p:nvPr/>
        </p:nvGrpSpPr>
        <p:grpSpPr>
          <a:xfrm>
            <a:off x="-458362" y="-813273"/>
            <a:ext cx="9453966" cy="5956774"/>
            <a:chOff x="0" y="0"/>
            <a:chExt cx="8419800" cy="4822071"/>
          </a:xfrm>
        </p:grpSpPr>
        <p:sp>
          <p:nvSpPr>
            <p:cNvPr id="262" name="Google Shape;262;p34"/>
            <p:cNvSpPr/>
            <p:nvPr/>
          </p:nvSpPr>
          <p:spPr>
            <a:xfrm>
              <a:off x="724200" y="540149"/>
              <a:ext cx="7695600" cy="42819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846E1C0-8115-F639-1038-949DDC881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32507"/>
              </p:ext>
            </p:extLst>
          </p:nvPr>
        </p:nvGraphicFramePr>
        <p:xfrm>
          <a:off x="4763443" y="202618"/>
          <a:ext cx="3719984" cy="30837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64737">
                  <a:extLst>
                    <a:ext uri="{9D8B030D-6E8A-4147-A177-3AD203B41FA5}">
                      <a16:colId xmlns:a16="http://schemas.microsoft.com/office/drawing/2014/main" val="2439152988"/>
                    </a:ext>
                  </a:extLst>
                </a:gridCol>
                <a:gridCol w="1259571">
                  <a:extLst>
                    <a:ext uri="{9D8B030D-6E8A-4147-A177-3AD203B41FA5}">
                      <a16:colId xmlns:a16="http://schemas.microsoft.com/office/drawing/2014/main" val="1247593798"/>
                    </a:ext>
                  </a:extLst>
                </a:gridCol>
                <a:gridCol w="1095676">
                  <a:extLst>
                    <a:ext uri="{9D8B030D-6E8A-4147-A177-3AD203B41FA5}">
                      <a16:colId xmlns:a16="http://schemas.microsoft.com/office/drawing/2014/main" val="3210053509"/>
                    </a:ext>
                  </a:extLst>
                </a:gridCol>
              </a:tblGrid>
              <a:tr h="4208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- Value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3101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 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-1210.58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0.0650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6597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-1209.10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0.0103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6660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Gamma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-1209.13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0.0092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687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Weibull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-1209.57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0.0088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3575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Lognormal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-1207.99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0.0366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0449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-1210.53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0.0390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97520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-1207.31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0.0262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08563"/>
                  </a:ext>
                </a:extLst>
              </a:tr>
              <a:tr h="3099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-1505.84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2040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43B6621-96EB-8CF8-0F47-1D073FE4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8" y="-1"/>
            <a:ext cx="4352384" cy="344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1683BA7-90BD-65C4-1337-8C061C23D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708817"/>
                  </p:ext>
                </p:extLst>
              </p:nvPr>
            </p:nvGraphicFramePr>
            <p:xfrm>
              <a:off x="419295" y="3473251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898498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906449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98497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882595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866692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90546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1003593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0.00099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1.21308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1.19584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1.09634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6.43915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0.00104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1.49314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0.29402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0.00112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0.00119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1041.68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1.03799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1.09440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0.00088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2.220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e-16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0.42073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2.220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e-16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1683BA7-90BD-65C4-1337-8C061C23D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708817"/>
                  </p:ext>
                </p:extLst>
              </p:nvPr>
            </p:nvGraphicFramePr>
            <p:xfrm>
              <a:off x="419295" y="3473251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898498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906449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98497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882595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866692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90546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1003593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3919" t="-100000" r="-70337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1.21308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1.19584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1216" t="-100000" r="-40608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379" t="-100000" r="-3144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14085" t="-100000" r="-22112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1.49314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0.29402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3279" r="-62797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8591" t="-203279" r="-50268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1216" t="-203279" r="-4060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379" t="-203279" r="-31448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14085" t="-203279" r="-22112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4521" t="-203279" r="-11506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30" t="-203279" r="-181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4521" t="-303279" r="-1150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30" t="-303279" r="-18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746341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62;p34">
            <a:extLst>
              <a:ext uri="{FF2B5EF4-FFF2-40B4-BE49-F238E27FC236}">
                <a16:creationId xmlns:a16="http://schemas.microsoft.com/office/drawing/2014/main" id="{22C39613-40E0-FB03-F4C3-BD92720DD00C}"/>
              </a:ext>
            </a:extLst>
          </p:cNvPr>
          <p:cNvSpPr/>
          <p:nvPr/>
        </p:nvSpPr>
        <p:spPr>
          <a:xfrm>
            <a:off x="92413" y="101804"/>
            <a:ext cx="8942730" cy="493168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60;p34">
            <a:extLst>
              <a:ext uri="{FF2B5EF4-FFF2-40B4-BE49-F238E27FC236}">
                <a16:creationId xmlns:a16="http://schemas.microsoft.com/office/drawing/2014/main" id="{D2FAC826-AF31-70E9-BBD4-D7DF8FF3E1EC}"/>
              </a:ext>
            </a:extLst>
          </p:cNvPr>
          <p:cNvSpPr/>
          <p:nvPr/>
        </p:nvSpPr>
        <p:spPr>
          <a:xfrm>
            <a:off x="174171" y="196922"/>
            <a:ext cx="4963885" cy="562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 </a:t>
            </a:r>
            <a:r>
              <a:rPr lang="en-US" sz="2000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Hazard Function</a:t>
            </a:r>
            <a:endParaRPr lang="en-US" b="1" i="0" dirty="0"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im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8F6E25-1239-FB34-E699-B35FF9A3DB51}"/>
                  </a:ext>
                </a:extLst>
              </p:cNvPr>
              <p:cNvSpPr txBox="1"/>
              <p:nvPr/>
            </p:nvSpPr>
            <p:spPr>
              <a:xfrm>
                <a:off x="232229" y="940081"/>
                <a:ext cx="8621485" cy="815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sz="1500" dirty="0">
                    <a:latin typeface="Times New Roman" panose="02020603050405020304" pitchFamily="18" charset="0"/>
                  </a:rPr>
                  <a:t>L</a:t>
                </a:r>
                <a:r>
                  <a:rPr lang="en-GB" sz="1500" dirty="0">
                    <a:latin typeface="Times New Roman" panose="02020603050405020304" pitchFamily="18" charset="0"/>
                  </a:rPr>
                  <a:t>et </a:t>
                </a:r>
                <a14:m>
                  <m:oMath xmlns:m="http://schemas.openxmlformats.org/officeDocument/2006/math">
                    <m:r>
                      <a:rPr lang="en-GB" sz="15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500" dirty="0">
                    <a:latin typeface="Times New Roman" panose="02020603050405020304" pitchFamily="18" charset="0"/>
                  </a:rPr>
                  <a:t> be the lifetime of a </a:t>
                </a:r>
                <a:r>
                  <a:rPr lang="en-US" sz="1500" dirty="0">
                    <a:latin typeface="Times New Roman" panose="02020603050405020304" pitchFamily="18" charset="0"/>
                  </a:rPr>
                  <a:t>component in a system. The probability of failure of the system in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500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]  </m:t>
                    </m:r>
                  </m:oMath>
                </a14:m>
                <a:r>
                  <a:rPr kumimoji="0" lang="en-GB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Arial"/>
                  </a:rPr>
                  <a:t>given that it had</a:t>
                </a:r>
                <a:r>
                  <a:rPr kumimoji="0" lang="en-GB" sz="15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Arial"/>
                  </a:rPr>
                  <a:t> survived up to </a:t>
                </a:r>
                <a14:m>
                  <m:oMath xmlns:m="http://schemas.openxmlformats.org/officeDocument/2006/math">
                    <m:r>
                      <a:rPr kumimoji="0" lang="en-GB" sz="1500" b="0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𝑡</m:t>
                    </m:r>
                  </m:oMath>
                </a14:m>
                <a:r>
                  <a:rPr kumimoji="0" lang="en-GB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Arial"/>
                  </a:rPr>
                  <a:t> is</a:t>
                </a:r>
              </a:p>
              <a:p>
                <a:pPr algn="just">
                  <a:defRPr/>
                </a:pPr>
                <a:endParaRPr kumimoji="0" lang="en-GB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Arial"/>
                </a:endParaRPr>
              </a:p>
              <a:p>
                <a:pPr algn="ctr"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≤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600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8F6E25-1239-FB34-E699-B35FF9A3D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9" y="940081"/>
                <a:ext cx="8621485" cy="815608"/>
              </a:xfrm>
              <a:prstGeom prst="rect">
                <a:avLst/>
              </a:prstGeom>
              <a:blipFill>
                <a:blip r:embed="rId3"/>
                <a:stretch>
                  <a:fillRect l="-283" t="-1493" r="-283" b="-4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4A18A5D-9305-560C-E7C2-3407B7ECF2BC}"/>
              </a:ext>
            </a:extLst>
          </p:cNvPr>
          <p:cNvSpPr txBox="1"/>
          <p:nvPr/>
        </p:nvSpPr>
        <p:spPr>
          <a:xfrm>
            <a:off x="232229" y="1820779"/>
            <a:ext cx="57984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1500" noProof="0" dirty="0">
                <a:latin typeface="Times New Roman" panose="02020603050405020304" pitchFamily="18" charset="0"/>
              </a:rPr>
              <a:t>The instantaneous failure rate of the system at time point t:	</a:t>
            </a:r>
            <a:endParaRPr kumimoji="0" lang="en-GB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A48A82-8FD5-D405-F30D-5112C3DFCD92}"/>
                  </a:ext>
                </a:extLst>
              </p:cNvPr>
              <p:cNvSpPr txBox="1"/>
              <p:nvPr/>
            </p:nvSpPr>
            <p:spPr>
              <a:xfrm>
                <a:off x="2925914" y="2267264"/>
                <a:ext cx="2653864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1919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≤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A48A82-8FD5-D405-F30D-5112C3DF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914" y="2267264"/>
                <a:ext cx="2653864" cy="456343"/>
              </a:xfrm>
              <a:prstGeom prst="rect">
                <a:avLst/>
              </a:prstGeom>
              <a:blipFill>
                <a:blip r:embed="rId4"/>
                <a:stretch>
                  <a:fillRect l="-1609" b="-14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297070-7D35-A690-31FA-6997579BA2F3}"/>
                  </a:ext>
                </a:extLst>
              </p:cNvPr>
              <p:cNvSpPr txBox="1"/>
              <p:nvPr/>
            </p:nvSpPr>
            <p:spPr>
              <a:xfrm>
                <a:off x="232229" y="2240206"/>
                <a:ext cx="2706914" cy="510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1919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|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297070-7D35-A690-31FA-6997579BA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9" y="2240206"/>
                <a:ext cx="2706914" cy="510461"/>
              </a:xfrm>
              <a:prstGeom prst="rect">
                <a:avLst/>
              </a:prstGeom>
              <a:blipFill>
                <a:blip r:embed="rId5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4A4266-3DEF-01DC-F71C-A09F45312D35}"/>
                  </a:ext>
                </a:extLst>
              </p:cNvPr>
              <p:cNvSpPr txBox="1"/>
              <p:nvPr/>
            </p:nvSpPr>
            <p:spPr>
              <a:xfrm>
                <a:off x="2934136" y="2823519"/>
                <a:ext cx="2653864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≤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(1−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4A4266-3DEF-01DC-F71C-A09F45312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36" y="2823519"/>
                <a:ext cx="2653864" cy="456343"/>
              </a:xfrm>
              <a:prstGeom prst="rect">
                <a:avLst/>
              </a:prstGeom>
              <a:blipFill>
                <a:blip r:embed="rId6"/>
                <a:stretch>
                  <a:fillRect l="-1376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59DF70-22F1-53CA-6C3E-7D3E7C5C5A06}"/>
                  </a:ext>
                </a:extLst>
              </p:cNvPr>
              <p:cNvSpPr txBox="1"/>
              <p:nvPr/>
            </p:nvSpPr>
            <p:spPr>
              <a:xfrm>
                <a:off x="2934136" y="3352714"/>
                <a:ext cx="1637864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(1− 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59DF70-22F1-53CA-6C3E-7D3E7C5C5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36" y="3352714"/>
                <a:ext cx="1637864" cy="456343"/>
              </a:xfrm>
              <a:prstGeom prst="rect">
                <a:avLst/>
              </a:prstGeom>
              <a:blipFill>
                <a:blip r:embed="rId7"/>
                <a:stretch>
                  <a:fillRect l="-2230" t="-1333" b="-14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EA292A-7178-E715-6E76-E4AEE3B1C0E3}"/>
                  </a:ext>
                </a:extLst>
              </p:cNvPr>
              <p:cNvSpPr txBox="1"/>
              <p:nvPr/>
            </p:nvSpPr>
            <p:spPr>
              <a:xfrm>
                <a:off x="2925914" y="3885347"/>
                <a:ext cx="1637864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EA292A-7178-E715-6E76-E4AEE3B1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914" y="3885347"/>
                <a:ext cx="1637864" cy="456343"/>
              </a:xfrm>
              <a:prstGeom prst="rect">
                <a:avLst/>
              </a:prstGeom>
              <a:blipFill>
                <a:blip r:embed="rId8"/>
                <a:stretch>
                  <a:fillRect l="-2602" t="-1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77BB60-DFB3-D6A9-49DC-3E56A439E5AD}"/>
                  </a:ext>
                </a:extLst>
              </p:cNvPr>
              <p:cNvSpPr txBox="1"/>
              <p:nvPr/>
            </p:nvSpPr>
            <p:spPr>
              <a:xfrm>
                <a:off x="232229" y="4436889"/>
                <a:ext cx="4274457" cy="488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Hazard Function: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77BB60-DFB3-D6A9-49DC-3E56A439E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9" y="4436889"/>
                <a:ext cx="4274457" cy="488403"/>
              </a:xfrm>
              <a:prstGeom prst="rect">
                <a:avLst/>
              </a:prstGeom>
              <a:blipFill>
                <a:blip r:embed="rId9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796272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/>
      <p:bldP spid="3" grpId="0"/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0;p34">
            <a:extLst>
              <a:ext uri="{FF2B5EF4-FFF2-40B4-BE49-F238E27FC236}">
                <a16:creationId xmlns:a16="http://schemas.microsoft.com/office/drawing/2014/main" id="{F258FB7D-B6EA-D64B-0877-94983CAAC4E5}"/>
              </a:ext>
            </a:extLst>
          </p:cNvPr>
          <p:cNvSpPr/>
          <p:nvPr/>
        </p:nvSpPr>
        <p:spPr>
          <a:xfrm rot="5400000">
            <a:off x="7028137" y="2411128"/>
            <a:ext cx="3046030" cy="3212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Data Summary</a:t>
            </a:r>
          </a:p>
        </p:txBody>
      </p:sp>
      <p:grpSp>
        <p:nvGrpSpPr>
          <p:cNvPr id="3" name="Google Shape;261;p34">
            <a:extLst>
              <a:ext uri="{FF2B5EF4-FFF2-40B4-BE49-F238E27FC236}">
                <a16:creationId xmlns:a16="http://schemas.microsoft.com/office/drawing/2014/main" id="{BBB330CF-5F5F-1DFA-9E96-643C8C013714}"/>
              </a:ext>
            </a:extLst>
          </p:cNvPr>
          <p:cNvGrpSpPr/>
          <p:nvPr/>
        </p:nvGrpSpPr>
        <p:grpSpPr>
          <a:xfrm>
            <a:off x="0" y="0"/>
            <a:ext cx="8419800" cy="4610113"/>
            <a:chOff x="0" y="0"/>
            <a:chExt cx="8419800" cy="4610113"/>
          </a:xfrm>
        </p:grpSpPr>
        <p:sp>
          <p:nvSpPr>
            <p:cNvPr id="6" name="Google Shape;262;p34">
              <a:extLst>
                <a:ext uri="{FF2B5EF4-FFF2-40B4-BE49-F238E27FC236}">
                  <a16:creationId xmlns:a16="http://schemas.microsoft.com/office/drawing/2014/main" id="{37C52830-71DC-AF63-7319-607FA6098C71}"/>
                </a:ext>
              </a:extLst>
            </p:cNvPr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3;p34">
              <a:extLst>
                <a:ext uri="{FF2B5EF4-FFF2-40B4-BE49-F238E27FC236}">
                  <a16:creationId xmlns:a16="http://schemas.microsoft.com/office/drawing/2014/main" id="{E534F8B9-E716-4ACA-5D87-92F412035910}"/>
                </a:ext>
              </a:extLst>
            </p:cNvPr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4;p34">
              <a:extLst>
                <a:ext uri="{FF2B5EF4-FFF2-40B4-BE49-F238E27FC236}">
                  <a16:creationId xmlns:a16="http://schemas.microsoft.com/office/drawing/2014/main" id="{D6E66175-4FA3-4B89-96F1-CF5B10518CC0}"/>
                </a:ext>
              </a:extLst>
            </p:cNvPr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5;p34">
              <a:extLst>
                <a:ext uri="{FF2B5EF4-FFF2-40B4-BE49-F238E27FC236}">
                  <a16:creationId xmlns:a16="http://schemas.microsoft.com/office/drawing/2014/main" id="{02EBE33E-E928-4CFC-FAF7-925F03ACEB97}"/>
                </a:ext>
              </a:extLst>
            </p:cNvPr>
            <p:cNvSpPr/>
            <p:nvPr/>
          </p:nvSpPr>
          <p:spPr>
            <a:xfrm>
              <a:off x="4372650" y="4200613"/>
              <a:ext cx="398700" cy="40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5CF6FD-9321-5759-873A-4BAFEF4F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26903"/>
              </p:ext>
            </p:extLst>
          </p:nvPr>
        </p:nvGraphicFramePr>
        <p:xfrm>
          <a:off x="940345" y="1772265"/>
          <a:ext cx="1996029" cy="26532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5752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940277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4431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1059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1493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 Coefficient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</a:tbl>
          </a:graphicData>
        </a:graphic>
      </p:graphicFrame>
      <p:sp>
        <p:nvSpPr>
          <p:cNvPr id="11" name="Google Shape;260;p34">
            <a:extLst>
              <a:ext uri="{FF2B5EF4-FFF2-40B4-BE49-F238E27FC236}">
                <a16:creationId xmlns:a16="http://schemas.microsoft.com/office/drawing/2014/main" id="{23D09806-1E67-4519-A595-30AF87343958}"/>
              </a:ext>
            </a:extLst>
          </p:cNvPr>
          <p:cNvSpPr/>
          <p:nvPr/>
        </p:nvSpPr>
        <p:spPr>
          <a:xfrm>
            <a:off x="1587771" y="101797"/>
            <a:ext cx="5522949" cy="464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Descriptive Statistics</a:t>
            </a:r>
          </a:p>
        </p:txBody>
      </p:sp>
      <p:grpSp>
        <p:nvGrpSpPr>
          <p:cNvPr id="12" name="Google Shape;261;p34">
            <a:extLst>
              <a:ext uri="{FF2B5EF4-FFF2-40B4-BE49-F238E27FC236}">
                <a16:creationId xmlns:a16="http://schemas.microsoft.com/office/drawing/2014/main" id="{D6242B3A-D8D9-D6FA-442F-514FFBD5023E}"/>
              </a:ext>
            </a:extLst>
          </p:cNvPr>
          <p:cNvGrpSpPr/>
          <p:nvPr/>
        </p:nvGrpSpPr>
        <p:grpSpPr>
          <a:xfrm>
            <a:off x="163034" y="593836"/>
            <a:ext cx="8829891" cy="4474485"/>
            <a:chOff x="724200" y="540150"/>
            <a:chExt cx="7695600" cy="4069963"/>
          </a:xfrm>
        </p:grpSpPr>
        <p:sp>
          <p:nvSpPr>
            <p:cNvPr id="13" name="Google Shape;262;p34">
              <a:extLst>
                <a:ext uri="{FF2B5EF4-FFF2-40B4-BE49-F238E27FC236}">
                  <a16:creationId xmlns:a16="http://schemas.microsoft.com/office/drawing/2014/main" id="{C7284DF7-638D-243C-3918-96DE3C908FA8}"/>
                </a:ext>
              </a:extLst>
            </p:cNvPr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4;p34">
              <a:extLst>
                <a:ext uri="{FF2B5EF4-FFF2-40B4-BE49-F238E27FC236}">
                  <a16:creationId xmlns:a16="http://schemas.microsoft.com/office/drawing/2014/main" id="{BBEF3AC8-5A9B-1C91-EC24-642BF6832490}"/>
                </a:ext>
              </a:extLst>
            </p:cNvPr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5;p34">
              <a:extLst>
                <a:ext uri="{FF2B5EF4-FFF2-40B4-BE49-F238E27FC236}">
                  <a16:creationId xmlns:a16="http://schemas.microsoft.com/office/drawing/2014/main" id="{1BCCB9A0-B164-1479-61DB-C20F8880B019}"/>
                </a:ext>
              </a:extLst>
            </p:cNvPr>
            <p:cNvSpPr/>
            <p:nvPr/>
          </p:nvSpPr>
          <p:spPr>
            <a:xfrm>
              <a:off x="4372650" y="4339474"/>
              <a:ext cx="398700" cy="270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3362605-D57E-6CDD-7DFC-F4AD12186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0251"/>
              </p:ext>
            </p:extLst>
          </p:nvPr>
        </p:nvGraphicFramePr>
        <p:xfrm>
          <a:off x="334523" y="1609658"/>
          <a:ext cx="3329337" cy="29400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2057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4192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1568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1018.65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Variation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49796"/>
                  </a:ext>
                </a:extLst>
              </a:tr>
            </a:tbl>
          </a:graphicData>
        </a:graphic>
      </p:graphicFrame>
      <p:sp>
        <p:nvSpPr>
          <p:cNvPr id="17" name="Google Shape;263;p34">
            <a:extLst>
              <a:ext uri="{FF2B5EF4-FFF2-40B4-BE49-F238E27FC236}">
                <a16:creationId xmlns:a16="http://schemas.microsoft.com/office/drawing/2014/main" id="{A3CA316E-1642-D322-BAFC-8FCDEF532667}"/>
              </a:ext>
            </a:extLst>
          </p:cNvPr>
          <p:cNvSpPr/>
          <p:nvPr/>
        </p:nvSpPr>
        <p:spPr>
          <a:xfrm>
            <a:off x="0" y="0"/>
            <a:ext cx="1425844" cy="1232115"/>
          </a:xfrm>
          <a:prstGeom prst="rect">
            <a:avLst/>
          </a:prstGeom>
          <a:solidFill>
            <a:srgbClr val="6E6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B8E4E9-2CD4-FF86-5B45-00548643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01" y="620452"/>
            <a:ext cx="4764589" cy="41551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2DDDB2-2CF9-14F2-C137-F4ED33E88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513" y="608247"/>
            <a:ext cx="4787459" cy="41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12554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4"/>
          <p:cNvGrpSpPr/>
          <p:nvPr/>
        </p:nvGrpSpPr>
        <p:grpSpPr>
          <a:xfrm>
            <a:off x="-458362" y="-813273"/>
            <a:ext cx="9453966" cy="5956774"/>
            <a:chOff x="0" y="0"/>
            <a:chExt cx="8419800" cy="4822071"/>
          </a:xfrm>
        </p:grpSpPr>
        <p:sp>
          <p:nvSpPr>
            <p:cNvPr id="262" name="Google Shape;262;p34"/>
            <p:cNvSpPr/>
            <p:nvPr/>
          </p:nvSpPr>
          <p:spPr>
            <a:xfrm>
              <a:off x="724200" y="540149"/>
              <a:ext cx="7695600" cy="42819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846E1C0-8115-F639-1038-949DDC881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41519"/>
              </p:ext>
            </p:extLst>
          </p:nvPr>
        </p:nvGraphicFramePr>
        <p:xfrm>
          <a:off x="4763443" y="202618"/>
          <a:ext cx="3719984" cy="30837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64737">
                  <a:extLst>
                    <a:ext uri="{9D8B030D-6E8A-4147-A177-3AD203B41FA5}">
                      <a16:colId xmlns:a16="http://schemas.microsoft.com/office/drawing/2014/main" val="2439152988"/>
                    </a:ext>
                  </a:extLst>
                </a:gridCol>
                <a:gridCol w="1259571">
                  <a:extLst>
                    <a:ext uri="{9D8B030D-6E8A-4147-A177-3AD203B41FA5}">
                      <a16:colId xmlns:a16="http://schemas.microsoft.com/office/drawing/2014/main" val="1247593798"/>
                    </a:ext>
                  </a:extLst>
                </a:gridCol>
                <a:gridCol w="1095676">
                  <a:extLst>
                    <a:ext uri="{9D8B030D-6E8A-4147-A177-3AD203B41FA5}">
                      <a16:colId xmlns:a16="http://schemas.microsoft.com/office/drawing/2014/main" val="3210053509"/>
                    </a:ext>
                  </a:extLst>
                </a:gridCol>
              </a:tblGrid>
              <a:tr h="4208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- Value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3101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 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-1261.97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0.00075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6597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-1248.81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0.08603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6660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-1247.76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0.12979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687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Weibull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-1245.01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0.48836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3575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Lognormal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-1260.83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0.00394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0449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-1245.70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0.80253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97520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-1245.36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0.75218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08563"/>
                  </a:ext>
                </a:extLst>
              </a:tr>
              <a:tr h="3099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-2146.38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204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7E71FFB-2645-E851-1DBB-AA259757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79" y="-2"/>
            <a:ext cx="4350393" cy="3411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FFABA2D-729A-9629-0A11-1C7D55EA20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869551"/>
                  </p:ext>
                </p:extLst>
              </p:nvPr>
            </p:nvGraphicFramePr>
            <p:xfrm>
              <a:off x="419295" y="3457522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898498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906449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98497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882595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866692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90546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1003593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0.00064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1.88065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1.84957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1.52427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7.06334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0.00129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1.28795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1.01405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0.00092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0.00118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1735.64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0.87596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5.28424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0.00125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2.22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e-16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3.62557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E" sz="11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2.22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e-16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FFABA2D-729A-9629-0A11-1C7D55EA20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869551"/>
                  </p:ext>
                </p:extLst>
              </p:nvPr>
            </p:nvGraphicFramePr>
            <p:xfrm>
              <a:off x="419295" y="3457522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898498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906449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98497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882595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866692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90546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1003593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3919" t="-101639" r="-70337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1.88065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1.84957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1216" t="-101639" r="-40608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379" t="-101639" r="-31448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14085" t="-101639" r="-22112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1.28795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AE" sz="1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1.01405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62797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8591" t="-201639" r="-50268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1216" t="-201639" r="-4060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379" t="-201639" r="-31448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14085" t="-201639" r="-22112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4521" t="-201639" r="-11506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30" t="-201639" r="-181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4521" t="-301639" r="-1150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30" t="-301639" r="-18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159376"/>
      </p:ext>
    </p:extLst>
  </p:cSld>
  <p:clrMapOvr>
    <a:masterClrMapping/>
  </p:clrMapOvr>
  <p:transition spd="med">
    <p:push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2"/>
          <p:cNvGrpSpPr/>
          <p:nvPr/>
        </p:nvGrpSpPr>
        <p:grpSpPr>
          <a:xfrm>
            <a:off x="724200" y="0"/>
            <a:ext cx="7704850" cy="4608950"/>
            <a:chOff x="724200" y="0"/>
            <a:chExt cx="7704850" cy="4608950"/>
          </a:xfrm>
        </p:grpSpPr>
        <p:grpSp>
          <p:nvGrpSpPr>
            <p:cNvPr id="228" name="Google Shape;228;p32"/>
            <p:cNvGrpSpPr/>
            <p:nvPr/>
          </p:nvGrpSpPr>
          <p:grpSpPr>
            <a:xfrm>
              <a:off x="733450" y="0"/>
              <a:ext cx="7695600" cy="4608950"/>
              <a:chOff x="733450" y="0"/>
              <a:chExt cx="7695600" cy="4608950"/>
            </a:xfrm>
          </p:grpSpPr>
          <p:grpSp>
            <p:nvGrpSpPr>
              <p:cNvPr id="229" name="Google Shape;229;p32"/>
              <p:cNvGrpSpPr/>
              <p:nvPr/>
            </p:nvGrpSpPr>
            <p:grpSpPr>
              <a:xfrm>
                <a:off x="733450" y="0"/>
                <a:ext cx="7695600" cy="4608944"/>
                <a:chOff x="733450" y="0"/>
                <a:chExt cx="7695600" cy="4608944"/>
              </a:xfrm>
            </p:grpSpPr>
            <p:sp>
              <p:nvSpPr>
                <p:cNvPr id="230" name="Google Shape;230;p32"/>
                <p:cNvSpPr/>
                <p:nvPr/>
              </p:nvSpPr>
              <p:spPr>
                <a:xfrm>
                  <a:off x="733450" y="545744"/>
                  <a:ext cx="7695600" cy="4063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428625" algn="bl" rotWithShape="0">
                    <a:srgbClr val="000000">
                      <a:alpha val="3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2"/>
                <p:cNvSpPr/>
                <p:nvPr/>
              </p:nvSpPr>
              <p:spPr>
                <a:xfrm>
                  <a:off x="3741750" y="0"/>
                  <a:ext cx="1660500" cy="16605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0">
                    <a:solidFill>
                      <a:schemeClr val="lt2"/>
                    </a:solidFill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232" name="Google Shape;232;p32"/>
              <p:cNvSpPr/>
              <p:nvPr/>
            </p:nvSpPr>
            <p:spPr>
              <a:xfrm>
                <a:off x="4172450" y="4199450"/>
                <a:ext cx="799200" cy="409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" name="Google Shape;233;p32"/>
            <p:cNvSpPr/>
            <p:nvPr/>
          </p:nvSpPr>
          <p:spPr>
            <a:xfrm>
              <a:off x="724200" y="1510350"/>
              <a:ext cx="398700" cy="16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32"/>
          <p:cNvSpPr txBox="1">
            <a:spLocks noGrp="1"/>
          </p:cNvSpPr>
          <p:nvPr>
            <p:ph type="title" idx="2"/>
          </p:nvPr>
        </p:nvSpPr>
        <p:spPr>
          <a:xfrm>
            <a:off x="3741100" y="576525"/>
            <a:ext cx="16620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2782200" y="2037000"/>
            <a:ext cx="35796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600" dirty="0"/>
              <a:t>Brazil</a:t>
            </a:r>
            <a:endParaRPr sz="6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0;p34">
            <a:extLst>
              <a:ext uri="{FF2B5EF4-FFF2-40B4-BE49-F238E27FC236}">
                <a16:creationId xmlns:a16="http://schemas.microsoft.com/office/drawing/2014/main" id="{D5D01993-CBC2-65A0-9820-86EA9EF12145}"/>
              </a:ext>
            </a:extLst>
          </p:cNvPr>
          <p:cNvSpPr/>
          <p:nvPr/>
        </p:nvSpPr>
        <p:spPr>
          <a:xfrm rot="5400000">
            <a:off x="7028137" y="2411128"/>
            <a:ext cx="3046030" cy="3212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Data Summary</a:t>
            </a:r>
          </a:p>
        </p:txBody>
      </p:sp>
      <p:grpSp>
        <p:nvGrpSpPr>
          <p:cNvPr id="5" name="Google Shape;261;p34">
            <a:extLst>
              <a:ext uri="{FF2B5EF4-FFF2-40B4-BE49-F238E27FC236}">
                <a16:creationId xmlns:a16="http://schemas.microsoft.com/office/drawing/2014/main" id="{390DBCE2-4B70-00DC-7BA7-E1E9DB18A7A7}"/>
              </a:ext>
            </a:extLst>
          </p:cNvPr>
          <p:cNvGrpSpPr/>
          <p:nvPr/>
        </p:nvGrpSpPr>
        <p:grpSpPr>
          <a:xfrm>
            <a:off x="0" y="0"/>
            <a:ext cx="8419800" cy="4610113"/>
            <a:chOff x="0" y="0"/>
            <a:chExt cx="8419800" cy="4610113"/>
          </a:xfrm>
        </p:grpSpPr>
        <p:sp>
          <p:nvSpPr>
            <p:cNvPr id="6" name="Google Shape;262;p34">
              <a:extLst>
                <a:ext uri="{FF2B5EF4-FFF2-40B4-BE49-F238E27FC236}">
                  <a16:creationId xmlns:a16="http://schemas.microsoft.com/office/drawing/2014/main" id="{09F0A0F1-40A5-47D2-0B3F-5B8C1FB06097}"/>
                </a:ext>
              </a:extLst>
            </p:cNvPr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3;p34">
              <a:extLst>
                <a:ext uri="{FF2B5EF4-FFF2-40B4-BE49-F238E27FC236}">
                  <a16:creationId xmlns:a16="http://schemas.microsoft.com/office/drawing/2014/main" id="{01D1F503-BFF8-800F-CF15-A8EC0D9DB051}"/>
                </a:ext>
              </a:extLst>
            </p:cNvPr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4;p34">
              <a:extLst>
                <a:ext uri="{FF2B5EF4-FFF2-40B4-BE49-F238E27FC236}">
                  <a16:creationId xmlns:a16="http://schemas.microsoft.com/office/drawing/2014/main" id="{B487F898-9286-A45C-EA7A-13A3647FE411}"/>
                </a:ext>
              </a:extLst>
            </p:cNvPr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5;p34">
              <a:extLst>
                <a:ext uri="{FF2B5EF4-FFF2-40B4-BE49-F238E27FC236}">
                  <a16:creationId xmlns:a16="http://schemas.microsoft.com/office/drawing/2014/main" id="{4ACE66EE-BF00-A2AE-B64F-F2A3C62CCC61}"/>
                </a:ext>
              </a:extLst>
            </p:cNvPr>
            <p:cNvSpPr/>
            <p:nvPr/>
          </p:nvSpPr>
          <p:spPr>
            <a:xfrm>
              <a:off x="4372650" y="4200613"/>
              <a:ext cx="398700" cy="40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2BC35EE2-6903-EC3A-AD4E-AA73CCA5B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80806"/>
              </p:ext>
            </p:extLst>
          </p:nvPr>
        </p:nvGraphicFramePr>
        <p:xfrm>
          <a:off x="940345" y="1772265"/>
          <a:ext cx="1996029" cy="26532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5752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940277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4431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1059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1493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 Coefficient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</a:tbl>
          </a:graphicData>
        </a:graphic>
      </p:graphicFrame>
      <p:sp>
        <p:nvSpPr>
          <p:cNvPr id="11" name="Google Shape;260;p34">
            <a:extLst>
              <a:ext uri="{FF2B5EF4-FFF2-40B4-BE49-F238E27FC236}">
                <a16:creationId xmlns:a16="http://schemas.microsoft.com/office/drawing/2014/main" id="{121957FA-4D0E-B641-4889-212D6C8F55CF}"/>
              </a:ext>
            </a:extLst>
          </p:cNvPr>
          <p:cNvSpPr/>
          <p:nvPr/>
        </p:nvSpPr>
        <p:spPr>
          <a:xfrm>
            <a:off x="1587771" y="101797"/>
            <a:ext cx="5522949" cy="464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Descriptive Statistics</a:t>
            </a:r>
          </a:p>
        </p:txBody>
      </p:sp>
      <p:grpSp>
        <p:nvGrpSpPr>
          <p:cNvPr id="12" name="Google Shape;261;p34">
            <a:extLst>
              <a:ext uri="{FF2B5EF4-FFF2-40B4-BE49-F238E27FC236}">
                <a16:creationId xmlns:a16="http://schemas.microsoft.com/office/drawing/2014/main" id="{3B4A6EC2-4494-7766-F9A2-E03FB2D727DC}"/>
              </a:ext>
            </a:extLst>
          </p:cNvPr>
          <p:cNvGrpSpPr/>
          <p:nvPr/>
        </p:nvGrpSpPr>
        <p:grpSpPr>
          <a:xfrm>
            <a:off x="163034" y="593836"/>
            <a:ext cx="8829891" cy="4474485"/>
            <a:chOff x="724200" y="540150"/>
            <a:chExt cx="7695600" cy="4069963"/>
          </a:xfrm>
        </p:grpSpPr>
        <p:sp>
          <p:nvSpPr>
            <p:cNvPr id="13" name="Google Shape;262;p34">
              <a:extLst>
                <a:ext uri="{FF2B5EF4-FFF2-40B4-BE49-F238E27FC236}">
                  <a16:creationId xmlns:a16="http://schemas.microsoft.com/office/drawing/2014/main" id="{B3321E85-484B-2D81-B35B-8EC0B7DD1999}"/>
                </a:ext>
              </a:extLst>
            </p:cNvPr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4;p34">
              <a:extLst>
                <a:ext uri="{FF2B5EF4-FFF2-40B4-BE49-F238E27FC236}">
                  <a16:creationId xmlns:a16="http://schemas.microsoft.com/office/drawing/2014/main" id="{CBE87B5F-2873-2309-4EA3-362370165A4E}"/>
                </a:ext>
              </a:extLst>
            </p:cNvPr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5;p34">
              <a:extLst>
                <a:ext uri="{FF2B5EF4-FFF2-40B4-BE49-F238E27FC236}">
                  <a16:creationId xmlns:a16="http://schemas.microsoft.com/office/drawing/2014/main" id="{727D1096-EFC6-9933-899A-0953A3F18057}"/>
                </a:ext>
              </a:extLst>
            </p:cNvPr>
            <p:cNvSpPr/>
            <p:nvPr/>
          </p:nvSpPr>
          <p:spPr>
            <a:xfrm>
              <a:off x="4372650" y="4339474"/>
              <a:ext cx="398700" cy="270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7294FE0-4D90-2064-0C05-06F5D6E8D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77647"/>
              </p:ext>
            </p:extLst>
          </p:nvPr>
        </p:nvGraphicFramePr>
        <p:xfrm>
          <a:off x="334523" y="1609658"/>
          <a:ext cx="3329337" cy="29400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2057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1510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746.6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372.37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Variation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49796"/>
                  </a:ext>
                </a:extLst>
              </a:tr>
            </a:tbl>
          </a:graphicData>
        </a:graphic>
      </p:graphicFrame>
      <p:sp>
        <p:nvSpPr>
          <p:cNvPr id="17" name="Google Shape;263;p34">
            <a:extLst>
              <a:ext uri="{FF2B5EF4-FFF2-40B4-BE49-F238E27FC236}">
                <a16:creationId xmlns:a16="http://schemas.microsoft.com/office/drawing/2014/main" id="{418077A4-ABA0-D76A-771E-0B1E0A41FD53}"/>
              </a:ext>
            </a:extLst>
          </p:cNvPr>
          <p:cNvSpPr/>
          <p:nvPr/>
        </p:nvSpPr>
        <p:spPr>
          <a:xfrm>
            <a:off x="0" y="0"/>
            <a:ext cx="1425844" cy="1232115"/>
          </a:xfrm>
          <a:prstGeom prst="rect">
            <a:avLst/>
          </a:prstGeom>
          <a:solidFill>
            <a:srgbClr val="6E6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363E67-D627-4517-73D6-D0902B6A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443" y="620454"/>
            <a:ext cx="4837016" cy="41413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25C654-3350-3688-FCAB-A28495AA5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208" y="620453"/>
            <a:ext cx="4837016" cy="41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2743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4"/>
          <p:cNvGrpSpPr/>
          <p:nvPr/>
        </p:nvGrpSpPr>
        <p:grpSpPr>
          <a:xfrm>
            <a:off x="-458362" y="-813273"/>
            <a:ext cx="9453966" cy="5956774"/>
            <a:chOff x="0" y="0"/>
            <a:chExt cx="8419800" cy="4822071"/>
          </a:xfrm>
        </p:grpSpPr>
        <p:sp>
          <p:nvSpPr>
            <p:cNvPr id="262" name="Google Shape;262;p34"/>
            <p:cNvSpPr/>
            <p:nvPr/>
          </p:nvSpPr>
          <p:spPr>
            <a:xfrm>
              <a:off x="724200" y="540149"/>
              <a:ext cx="7695600" cy="42819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846E1C0-8115-F639-1038-949DDC881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74256"/>
              </p:ext>
            </p:extLst>
          </p:nvPr>
        </p:nvGraphicFramePr>
        <p:xfrm>
          <a:off x="4763443" y="202618"/>
          <a:ext cx="3719984" cy="30837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64737">
                  <a:extLst>
                    <a:ext uri="{9D8B030D-6E8A-4147-A177-3AD203B41FA5}">
                      <a16:colId xmlns:a16="http://schemas.microsoft.com/office/drawing/2014/main" val="2439152988"/>
                    </a:ext>
                  </a:extLst>
                </a:gridCol>
                <a:gridCol w="1259571">
                  <a:extLst>
                    <a:ext uri="{9D8B030D-6E8A-4147-A177-3AD203B41FA5}">
                      <a16:colId xmlns:a16="http://schemas.microsoft.com/office/drawing/2014/main" val="1247593798"/>
                    </a:ext>
                  </a:extLst>
                </a:gridCol>
                <a:gridCol w="1095676">
                  <a:extLst>
                    <a:ext uri="{9D8B030D-6E8A-4147-A177-3AD203B41FA5}">
                      <a16:colId xmlns:a16="http://schemas.microsoft.com/office/drawing/2014/main" val="3210053509"/>
                    </a:ext>
                  </a:extLst>
                </a:gridCol>
              </a:tblGrid>
              <a:tr h="4208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- Value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3101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 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-1629.72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1.21e-09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6597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-1589.68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0.0089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6660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-1584.98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0.0147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687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Weibull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-1571.19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3575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Lognormal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-1613.95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0449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-1568.9583503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0.2948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97520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-1568.9583500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0.2947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08563"/>
                  </a:ext>
                </a:extLst>
              </a:tr>
              <a:tr h="3099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-1566.17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0.2553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204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21C5E00-DF2F-6CC7-77F2-90791B3D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9" y="0"/>
            <a:ext cx="4352384" cy="3434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C73F957-A2A3-605B-2B4B-C8313DBB5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65885"/>
                  </p:ext>
                </p:extLst>
              </p:nvPr>
            </p:nvGraphicFramePr>
            <p:xfrm>
              <a:off x="419295" y="3473251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932646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872301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61084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938254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930302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937639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0.00133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2.695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2.670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2.0468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6.4167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0.00399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200" dirty="0" smtClean="0">
                                  <a:effectLst/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sz="1200" b="0" i="0" dirty="0" smtClean="0">
                                  <a:effectLst/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=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1.0003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1.0003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0.0023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0.0036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837.3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0.74540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17.894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0.004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8.6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e-05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17.887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4.398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C73F957-A2A3-605B-2B4B-C8313DBB5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65885"/>
                  </p:ext>
                </p:extLst>
              </p:nvPr>
            </p:nvGraphicFramePr>
            <p:xfrm>
              <a:off x="419295" y="3473251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932646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872301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61084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938254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930302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937639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850" t="-100000" r="-67712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2.695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2.670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7746" t="-100000" r="-42746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8182" t="-100000" r="-2941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5658" t="-100000" r="-19802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3194" t="-100000" r="-1090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1.0003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778" t="-203279" r="-61944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895" t="-203279" r="-5237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7746" t="-203279" r="-4274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8182" t="-203279" r="-2941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5658" t="-203279" r="-19802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3194" t="-203279" r="-10902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0390" t="-203279" r="-194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3194" t="-303279" r="-10902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0390" t="-303279" r="-194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6866711"/>
      </p:ext>
    </p:extLst>
  </p:cSld>
  <p:clrMapOvr>
    <a:masterClrMapping/>
  </p:clrMapOvr>
  <p:transition spd="med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0;p34">
            <a:extLst>
              <a:ext uri="{FF2B5EF4-FFF2-40B4-BE49-F238E27FC236}">
                <a16:creationId xmlns:a16="http://schemas.microsoft.com/office/drawing/2014/main" id="{B2815E23-C6DE-1FAA-0CAE-09E994360F40}"/>
              </a:ext>
            </a:extLst>
          </p:cNvPr>
          <p:cNvSpPr/>
          <p:nvPr/>
        </p:nvSpPr>
        <p:spPr>
          <a:xfrm rot="5400000">
            <a:off x="7028137" y="2411128"/>
            <a:ext cx="3046030" cy="3212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Data Summary</a:t>
            </a:r>
          </a:p>
        </p:txBody>
      </p:sp>
      <p:grpSp>
        <p:nvGrpSpPr>
          <p:cNvPr id="3" name="Google Shape;261;p34">
            <a:extLst>
              <a:ext uri="{FF2B5EF4-FFF2-40B4-BE49-F238E27FC236}">
                <a16:creationId xmlns:a16="http://schemas.microsoft.com/office/drawing/2014/main" id="{EC618188-0B7A-D0F8-56DC-F3F64F58C08A}"/>
              </a:ext>
            </a:extLst>
          </p:cNvPr>
          <p:cNvGrpSpPr/>
          <p:nvPr/>
        </p:nvGrpSpPr>
        <p:grpSpPr>
          <a:xfrm>
            <a:off x="0" y="0"/>
            <a:ext cx="8419800" cy="4610113"/>
            <a:chOff x="0" y="0"/>
            <a:chExt cx="8419800" cy="4610113"/>
          </a:xfrm>
        </p:grpSpPr>
        <p:sp>
          <p:nvSpPr>
            <p:cNvPr id="6" name="Google Shape;262;p34">
              <a:extLst>
                <a:ext uri="{FF2B5EF4-FFF2-40B4-BE49-F238E27FC236}">
                  <a16:creationId xmlns:a16="http://schemas.microsoft.com/office/drawing/2014/main" id="{EA5D5EDE-BB26-37C7-BB2E-6D1E9BF816C1}"/>
                </a:ext>
              </a:extLst>
            </p:cNvPr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3;p34">
              <a:extLst>
                <a:ext uri="{FF2B5EF4-FFF2-40B4-BE49-F238E27FC236}">
                  <a16:creationId xmlns:a16="http://schemas.microsoft.com/office/drawing/2014/main" id="{2571E3E8-B3D8-D145-07F8-91860A639D40}"/>
                </a:ext>
              </a:extLst>
            </p:cNvPr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4;p34">
              <a:extLst>
                <a:ext uri="{FF2B5EF4-FFF2-40B4-BE49-F238E27FC236}">
                  <a16:creationId xmlns:a16="http://schemas.microsoft.com/office/drawing/2014/main" id="{834A080A-95F0-549C-E254-4C2555CF8567}"/>
                </a:ext>
              </a:extLst>
            </p:cNvPr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5;p34">
              <a:extLst>
                <a:ext uri="{FF2B5EF4-FFF2-40B4-BE49-F238E27FC236}">
                  <a16:creationId xmlns:a16="http://schemas.microsoft.com/office/drawing/2014/main" id="{27DD0A94-9F95-E083-A6FA-E0BDF216CF34}"/>
                </a:ext>
              </a:extLst>
            </p:cNvPr>
            <p:cNvSpPr/>
            <p:nvPr/>
          </p:nvSpPr>
          <p:spPr>
            <a:xfrm>
              <a:off x="4372650" y="4200613"/>
              <a:ext cx="398700" cy="40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D85932B-C4C6-4139-378B-5D87CE9CA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61625"/>
              </p:ext>
            </p:extLst>
          </p:nvPr>
        </p:nvGraphicFramePr>
        <p:xfrm>
          <a:off x="940345" y="1772265"/>
          <a:ext cx="1996029" cy="26532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5752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940277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4431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1059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1493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 Coefficient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</a:tbl>
          </a:graphicData>
        </a:graphic>
      </p:graphicFrame>
      <p:sp>
        <p:nvSpPr>
          <p:cNvPr id="11" name="Google Shape;260;p34">
            <a:extLst>
              <a:ext uri="{FF2B5EF4-FFF2-40B4-BE49-F238E27FC236}">
                <a16:creationId xmlns:a16="http://schemas.microsoft.com/office/drawing/2014/main" id="{0873BB8E-98E4-7058-10CF-AA885AA69428}"/>
              </a:ext>
            </a:extLst>
          </p:cNvPr>
          <p:cNvSpPr/>
          <p:nvPr/>
        </p:nvSpPr>
        <p:spPr>
          <a:xfrm>
            <a:off x="1587771" y="101797"/>
            <a:ext cx="5522949" cy="464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Descriptive Statistics</a:t>
            </a:r>
          </a:p>
        </p:txBody>
      </p:sp>
      <p:grpSp>
        <p:nvGrpSpPr>
          <p:cNvPr id="12" name="Google Shape;261;p34">
            <a:extLst>
              <a:ext uri="{FF2B5EF4-FFF2-40B4-BE49-F238E27FC236}">
                <a16:creationId xmlns:a16="http://schemas.microsoft.com/office/drawing/2014/main" id="{C0E22BC3-B327-1B76-D17F-67C7A0D8D4A9}"/>
              </a:ext>
            </a:extLst>
          </p:cNvPr>
          <p:cNvGrpSpPr/>
          <p:nvPr/>
        </p:nvGrpSpPr>
        <p:grpSpPr>
          <a:xfrm>
            <a:off x="163034" y="593836"/>
            <a:ext cx="8829891" cy="4474485"/>
            <a:chOff x="724200" y="540150"/>
            <a:chExt cx="7695600" cy="4069963"/>
          </a:xfrm>
        </p:grpSpPr>
        <p:sp>
          <p:nvSpPr>
            <p:cNvPr id="13" name="Google Shape;262;p34">
              <a:extLst>
                <a:ext uri="{FF2B5EF4-FFF2-40B4-BE49-F238E27FC236}">
                  <a16:creationId xmlns:a16="http://schemas.microsoft.com/office/drawing/2014/main" id="{234CD8F9-CBCC-1102-93CD-1582599B7F36}"/>
                </a:ext>
              </a:extLst>
            </p:cNvPr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4;p34">
              <a:extLst>
                <a:ext uri="{FF2B5EF4-FFF2-40B4-BE49-F238E27FC236}">
                  <a16:creationId xmlns:a16="http://schemas.microsoft.com/office/drawing/2014/main" id="{9EF3DBE6-A1D1-AF15-88C9-FF4CE61D8D49}"/>
                </a:ext>
              </a:extLst>
            </p:cNvPr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5;p34">
              <a:extLst>
                <a:ext uri="{FF2B5EF4-FFF2-40B4-BE49-F238E27FC236}">
                  <a16:creationId xmlns:a16="http://schemas.microsoft.com/office/drawing/2014/main" id="{4C9E6113-8712-556D-C4C3-A2DF9CC9D9ED}"/>
                </a:ext>
              </a:extLst>
            </p:cNvPr>
            <p:cNvSpPr/>
            <p:nvPr/>
          </p:nvSpPr>
          <p:spPr>
            <a:xfrm>
              <a:off x="4372650" y="4339474"/>
              <a:ext cx="398700" cy="270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B6F041E1-6D6D-1059-B912-08DCED4A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74057"/>
              </p:ext>
            </p:extLst>
          </p:nvPr>
        </p:nvGraphicFramePr>
        <p:xfrm>
          <a:off x="334523" y="1609658"/>
          <a:ext cx="3329337" cy="29400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2057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4148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1014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1228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880.57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Variation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49796"/>
                  </a:ext>
                </a:extLst>
              </a:tr>
            </a:tbl>
          </a:graphicData>
        </a:graphic>
      </p:graphicFrame>
      <p:sp>
        <p:nvSpPr>
          <p:cNvPr id="17" name="Google Shape;263;p34">
            <a:extLst>
              <a:ext uri="{FF2B5EF4-FFF2-40B4-BE49-F238E27FC236}">
                <a16:creationId xmlns:a16="http://schemas.microsoft.com/office/drawing/2014/main" id="{58C1116F-3F6E-DDBA-9754-8DC7286FBBBC}"/>
              </a:ext>
            </a:extLst>
          </p:cNvPr>
          <p:cNvSpPr/>
          <p:nvPr/>
        </p:nvSpPr>
        <p:spPr>
          <a:xfrm>
            <a:off x="0" y="0"/>
            <a:ext cx="1425844" cy="1232115"/>
          </a:xfrm>
          <a:prstGeom prst="rect">
            <a:avLst/>
          </a:prstGeom>
          <a:solidFill>
            <a:srgbClr val="6E6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08A7CA-A6CC-4267-6788-D8865647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443" y="620453"/>
            <a:ext cx="4837016" cy="4150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827AC9-EF6F-2A7F-E262-5E3C2AF87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443" y="620452"/>
            <a:ext cx="4919108" cy="41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79589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4"/>
          <p:cNvGrpSpPr/>
          <p:nvPr/>
        </p:nvGrpSpPr>
        <p:grpSpPr>
          <a:xfrm>
            <a:off x="-458362" y="-813273"/>
            <a:ext cx="9453966" cy="5956774"/>
            <a:chOff x="0" y="0"/>
            <a:chExt cx="8419800" cy="4822071"/>
          </a:xfrm>
        </p:grpSpPr>
        <p:sp>
          <p:nvSpPr>
            <p:cNvPr id="262" name="Google Shape;262;p34"/>
            <p:cNvSpPr/>
            <p:nvPr/>
          </p:nvSpPr>
          <p:spPr>
            <a:xfrm>
              <a:off x="724200" y="540149"/>
              <a:ext cx="7695600" cy="42819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846E1C0-8115-F639-1038-949DDC881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48124"/>
              </p:ext>
            </p:extLst>
          </p:nvPr>
        </p:nvGraphicFramePr>
        <p:xfrm>
          <a:off x="4763443" y="202618"/>
          <a:ext cx="3719984" cy="30837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64737">
                  <a:extLst>
                    <a:ext uri="{9D8B030D-6E8A-4147-A177-3AD203B41FA5}">
                      <a16:colId xmlns:a16="http://schemas.microsoft.com/office/drawing/2014/main" val="2439152988"/>
                    </a:ext>
                  </a:extLst>
                </a:gridCol>
                <a:gridCol w="1259571">
                  <a:extLst>
                    <a:ext uri="{9D8B030D-6E8A-4147-A177-3AD203B41FA5}">
                      <a16:colId xmlns:a16="http://schemas.microsoft.com/office/drawing/2014/main" val="1247593798"/>
                    </a:ext>
                  </a:extLst>
                </a:gridCol>
                <a:gridCol w="1095676">
                  <a:extLst>
                    <a:ext uri="{9D8B030D-6E8A-4147-A177-3AD203B41FA5}">
                      <a16:colId xmlns:a16="http://schemas.microsoft.com/office/drawing/2014/main" val="3210053509"/>
                    </a:ext>
                  </a:extLst>
                </a:gridCol>
              </a:tblGrid>
              <a:tr h="4208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- Value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3101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 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-2961.21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1.24e-06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6597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-2918.92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0.4458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6660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Gamma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-2919.35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0.3543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687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Weibull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-2923.53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3575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Lognormal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-2922.98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0449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-2933.50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97520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-2918.42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0.5101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08563"/>
                  </a:ext>
                </a:extLst>
              </a:tr>
              <a:tr h="3099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-2917.77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0.5010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2040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076D7A-686F-145E-2BF0-830D3BA9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7" y="-1"/>
            <a:ext cx="4352386" cy="3442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435669F-8B33-FB1A-DF26-1C507634A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396288"/>
                  </p:ext>
                </p:extLst>
              </p:nvPr>
            </p:nvGraphicFramePr>
            <p:xfrm>
              <a:off x="419295" y="3473251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932646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849179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941832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877447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930302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937639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0.00081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2.1553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1.9914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1.46658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6.8413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0.00149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200" dirty="0" smtClean="0">
                                  <a:effectLst/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sz="1200" b="0" i="0" dirty="0" smtClean="0">
                                  <a:effectLst/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=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2.2981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1.89658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0.0016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1362.68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0.7772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3.79493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0.0012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4.6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e-07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0.7196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0.24986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435669F-8B33-FB1A-DF26-1C507634A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396288"/>
                  </p:ext>
                </p:extLst>
              </p:nvPr>
            </p:nvGraphicFramePr>
            <p:xfrm>
              <a:off x="419295" y="3473251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932646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849179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877824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941832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877447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930302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937639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850" t="-100000" r="-67712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2.1553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1.9914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1613" t="-100000" r="-38516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7639" t="-100000" r="-3145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5658" t="-100000" r="-19802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3194" t="-100000" r="-1090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1.89658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8571" t="-203279" r="-64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03279" r="-52222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1613" t="-203279" r="-3851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7639" t="-203279" r="-31458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5658" t="-203279" r="-19802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3194" t="-203279" r="-10902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0390" t="-203279" r="-194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3194" t="-303279" r="-10902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0390" t="-303279" r="-194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1413037"/>
      </p:ext>
    </p:extLst>
  </p:cSld>
  <p:clrMapOvr>
    <a:masterClrMapping/>
  </p:clrMapOvr>
  <p:transition spd="med">
    <p:push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0;p34">
            <a:extLst>
              <a:ext uri="{FF2B5EF4-FFF2-40B4-BE49-F238E27FC236}">
                <a16:creationId xmlns:a16="http://schemas.microsoft.com/office/drawing/2014/main" id="{05481D26-3022-F178-BD9F-403B92FA452E}"/>
              </a:ext>
            </a:extLst>
          </p:cNvPr>
          <p:cNvSpPr/>
          <p:nvPr/>
        </p:nvSpPr>
        <p:spPr>
          <a:xfrm rot="5400000">
            <a:off x="7028137" y="2411128"/>
            <a:ext cx="3046030" cy="3212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Data Summary</a:t>
            </a:r>
          </a:p>
        </p:txBody>
      </p:sp>
      <p:grpSp>
        <p:nvGrpSpPr>
          <p:cNvPr id="5" name="Google Shape;261;p34">
            <a:extLst>
              <a:ext uri="{FF2B5EF4-FFF2-40B4-BE49-F238E27FC236}">
                <a16:creationId xmlns:a16="http://schemas.microsoft.com/office/drawing/2014/main" id="{3F86BA34-2C40-0735-1319-1AB06D025530}"/>
              </a:ext>
            </a:extLst>
          </p:cNvPr>
          <p:cNvGrpSpPr/>
          <p:nvPr/>
        </p:nvGrpSpPr>
        <p:grpSpPr>
          <a:xfrm>
            <a:off x="0" y="0"/>
            <a:ext cx="8419800" cy="4610113"/>
            <a:chOff x="0" y="0"/>
            <a:chExt cx="8419800" cy="4610113"/>
          </a:xfrm>
        </p:grpSpPr>
        <p:sp>
          <p:nvSpPr>
            <p:cNvPr id="6" name="Google Shape;262;p34">
              <a:extLst>
                <a:ext uri="{FF2B5EF4-FFF2-40B4-BE49-F238E27FC236}">
                  <a16:creationId xmlns:a16="http://schemas.microsoft.com/office/drawing/2014/main" id="{A272979E-CA20-0A72-69DC-8E84A2E4732F}"/>
                </a:ext>
              </a:extLst>
            </p:cNvPr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3;p34">
              <a:extLst>
                <a:ext uri="{FF2B5EF4-FFF2-40B4-BE49-F238E27FC236}">
                  <a16:creationId xmlns:a16="http://schemas.microsoft.com/office/drawing/2014/main" id="{BBBA5DEA-B15C-FE4C-B58E-F76391B54630}"/>
                </a:ext>
              </a:extLst>
            </p:cNvPr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4;p34">
              <a:extLst>
                <a:ext uri="{FF2B5EF4-FFF2-40B4-BE49-F238E27FC236}">
                  <a16:creationId xmlns:a16="http://schemas.microsoft.com/office/drawing/2014/main" id="{9F5C6915-B69D-922A-D2A4-6A9662D986DE}"/>
                </a:ext>
              </a:extLst>
            </p:cNvPr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5;p34">
              <a:extLst>
                <a:ext uri="{FF2B5EF4-FFF2-40B4-BE49-F238E27FC236}">
                  <a16:creationId xmlns:a16="http://schemas.microsoft.com/office/drawing/2014/main" id="{96C167C9-ABA4-EDD9-CECC-E2B691633581}"/>
                </a:ext>
              </a:extLst>
            </p:cNvPr>
            <p:cNvSpPr/>
            <p:nvPr/>
          </p:nvSpPr>
          <p:spPr>
            <a:xfrm>
              <a:off x="4372650" y="4200613"/>
              <a:ext cx="398700" cy="40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8CA88A6-C55C-8BD2-6680-BB5367F1E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59270"/>
              </p:ext>
            </p:extLst>
          </p:nvPr>
        </p:nvGraphicFramePr>
        <p:xfrm>
          <a:off x="940345" y="1772265"/>
          <a:ext cx="1996029" cy="26532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5752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940277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4431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1059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1493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 Coefficient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</a:tbl>
          </a:graphicData>
        </a:graphic>
      </p:graphicFrame>
      <p:sp>
        <p:nvSpPr>
          <p:cNvPr id="11" name="Google Shape;260;p34">
            <a:extLst>
              <a:ext uri="{FF2B5EF4-FFF2-40B4-BE49-F238E27FC236}">
                <a16:creationId xmlns:a16="http://schemas.microsoft.com/office/drawing/2014/main" id="{4E535D92-40A4-DE8B-98BC-00DA9CD4C9F5}"/>
              </a:ext>
            </a:extLst>
          </p:cNvPr>
          <p:cNvSpPr/>
          <p:nvPr/>
        </p:nvSpPr>
        <p:spPr>
          <a:xfrm>
            <a:off x="1587771" y="101797"/>
            <a:ext cx="5522949" cy="464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Descriptive Statistics</a:t>
            </a:r>
          </a:p>
        </p:txBody>
      </p:sp>
      <p:grpSp>
        <p:nvGrpSpPr>
          <p:cNvPr id="12" name="Google Shape;261;p34">
            <a:extLst>
              <a:ext uri="{FF2B5EF4-FFF2-40B4-BE49-F238E27FC236}">
                <a16:creationId xmlns:a16="http://schemas.microsoft.com/office/drawing/2014/main" id="{AFF77921-D50C-27D0-12A1-BB1EC9B2FE17}"/>
              </a:ext>
            </a:extLst>
          </p:cNvPr>
          <p:cNvGrpSpPr/>
          <p:nvPr/>
        </p:nvGrpSpPr>
        <p:grpSpPr>
          <a:xfrm>
            <a:off x="163034" y="593836"/>
            <a:ext cx="8829891" cy="4474485"/>
            <a:chOff x="724200" y="540150"/>
            <a:chExt cx="7695600" cy="4069963"/>
          </a:xfrm>
        </p:grpSpPr>
        <p:sp>
          <p:nvSpPr>
            <p:cNvPr id="13" name="Google Shape;262;p34">
              <a:extLst>
                <a:ext uri="{FF2B5EF4-FFF2-40B4-BE49-F238E27FC236}">
                  <a16:creationId xmlns:a16="http://schemas.microsoft.com/office/drawing/2014/main" id="{8DD55485-3AFE-14DC-ED84-B6ACB63AE758}"/>
                </a:ext>
              </a:extLst>
            </p:cNvPr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4;p34">
              <a:extLst>
                <a:ext uri="{FF2B5EF4-FFF2-40B4-BE49-F238E27FC236}">
                  <a16:creationId xmlns:a16="http://schemas.microsoft.com/office/drawing/2014/main" id="{60EF2307-E08C-5880-F3B9-F7256170E776}"/>
                </a:ext>
              </a:extLst>
            </p:cNvPr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5;p34">
              <a:extLst>
                <a:ext uri="{FF2B5EF4-FFF2-40B4-BE49-F238E27FC236}">
                  <a16:creationId xmlns:a16="http://schemas.microsoft.com/office/drawing/2014/main" id="{BEABD168-2958-56C2-DD58-3C790DBA773C}"/>
                </a:ext>
              </a:extLst>
            </p:cNvPr>
            <p:cNvSpPr/>
            <p:nvPr/>
          </p:nvSpPr>
          <p:spPr>
            <a:xfrm>
              <a:off x="4372650" y="4339474"/>
              <a:ext cx="398700" cy="270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38D6090-8446-BAF6-561D-38C79DE9B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54849"/>
              </p:ext>
            </p:extLst>
          </p:nvPr>
        </p:nvGraphicFramePr>
        <p:xfrm>
          <a:off x="334523" y="1609658"/>
          <a:ext cx="3329337" cy="29400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2057">
                  <a:extLst>
                    <a:ext uri="{9D8B030D-6E8A-4147-A177-3AD203B41FA5}">
                      <a16:colId xmlns:a16="http://schemas.microsoft.com/office/drawing/2014/main" val="13072778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41592433"/>
                    </a:ext>
                  </a:extLst>
                </a:gridCol>
              </a:tblGrid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6596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1303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02703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94531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91534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292.47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5658"/>
                  </a:ext>
                </a:extLst>
              </a:tr>
              <a:tr h="490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Variation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49796"/>
                  </a:ext>
                </a:extLst>
              </a:tr>
            </a:tbl>
          </a:graphicData>
        </a:graphic>
      </p:graphicFrame>
      <p:sp>
        <p:nvSpPr>
          <p:cNvPr id="17" name="Google Shape;263;p34">
            <a:extLst>
              <a:ext uri="{FF2B5EF4-FFF2-40B4-BE49-F238E27FC236}">
                <a16:creationId xmlns:a16="http://schemas.microsoft.com/office/drawing/2014/main" id="{F1FAD549-2636-E1C4-7374-976014287C84}"/>
              </a:ext>
            </a:extLst>
          </p:cNvPr>
          <p:cNvSpPr/>
          <p:nvPr/>
        </p:nvSpPr>
        <p:spPr>
          <a:xfrm>
            <a:off x="0" y="0"/>
            <a:ext cx="1425844" cy="1232115"/>
          </a:xfrm>
          <a:prstGeom prst="rect">
            <a:avLst/>
          </a:prstGeom>
          <a:solidFill>
            <a:srgbClr val="6E6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3AC476-EFE8-9DF9-30AF-A3B6AE4E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742" y="620453"/>
            <a:ext cx="4838717" cy="41428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CEFC34-DD94-B789-FC7C-365304670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010" y="613018"/>
            <a:ext cx="4838717" cy="41456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2E657E-AB1F-F0DF-B4A6-21EEF2CACB2B}"/>
              </a:ext>
            </a:extLst>
          </p:cNvPr>
          <p:cNvSpPr txBox="1"/>
          <p:nvPr/>
        </p:nvSpPr>
        <p:spPr>
          <a:xfrm>
            <a:off x="4183548" y="1533371"/>
            <a:ext cx="253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considered zero cases as missing cases</a:t>
            </a:r>
            <a:endParaRPr lang="en-A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6858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4"/>
          <p:cNvGrpSpPr/>
          <p:nvPr/>
        </p:nvGrpSpPr>
        <p:grpSpPr>
          <a:xfrm>
            <a:off x="-458362" y="-813273"/>
            <a:ext cx="9453966" cy="5956774"/>
            <a:chOff x="0" y="0"/>
            <a:chExt cx="8419800" cy="4822071"/>
          </a:xfrm>
        </p:grpSpPr>
        <p:sp>
          <p:nvSpPr>
            <p:cNvPr id="262" name="Google Shape;262;p34"/>
            <p:cNvSpPr/>
            <p:nvPr/>
          </p:nvSpPr>
          <p:spPr>
            <a:xfrm>
              <a:off x="724200" y="540149"/>
              <a:ext cx="7695600" cy="42819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021100" y="926413"/>
              <a:ext cx="398700" cy="3266700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846E1C0-8115-F639-1038-949DDC881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65835"/>
              </p:ext>
            </p:extLst>
          </p:nvPr>
        </p:nvGraphicFramePr>
        <p:xfrm>
          <a:off x="4763443" y="202618"/>
          <a:ext cx="3719984" cy="30837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64737">
                  <a:extLst>
                    <a:ext uri="{9D8B030D-6E8A-4147-A177-3AD203B41FA5}">
                      <a16:colId xmlns:a16="http://schemas.microsoft.com/office/drawing/2014/main" val="2439152988"/>
                    </a:ext>
                  </a:extLst>
                </a:gridCol>
                <a:gridCol w="1259571">
                  <a:extLst>
                    <a:ext uri="{9D8B030D-6E8A-4147-A177-3AD203B41FA5}">
                      <a16:colId xmlns:a16="http://schemas.microsoft.com/office/drawing/2014/main" val="1247593798"/>
                    </a:ext>
                  </a:extLst>
                </a:gridCol>
                <a:gridCol w="1095676">
                  <a:extLst>
                    <a:ext uri="{9D8B030D-6E8A-4147-A177-3AD203B41FA5}">
                      <a16:colId xmlns:a16="http://schemas.microsoft.com/office/drawing/2014/main" val="3210053509"/>
                    </a:ext>
                  </a:extLst>
                </a:gridCol>
              </a:tblGrid>
              <a:tr h="4208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</a:t>
                      </a:r>
                      <a:endParaRPr lang="en-GB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en-GB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- Value</a:t>
                      </a:r>
                      <a:endParaRPr lang="en-GB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3101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 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-1021.23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0.0218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6597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-1011.26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0.1592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6660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-1011.84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0.1128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687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Weibull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-1014.14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3575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Lognormal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04498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-1017.61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0.1217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97520"/>
                  </a:ext>
                </a:extLst>
              </a:tr>
              <a:tr h="256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-1008.770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0.7872</a:t>
                      </a:r>
                      <a:endParaRPr lang="en-GB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08563"/>
                  </a:ext>
                </a:extLst>
              </a:tr>
              <a:tr h="3099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-1008.768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E" sz="1200" b="1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0.7219</a:t>
                      </a:r>
                      <a:endParaRPr lang="en-GB" sz="1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204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F7BC4A5-9BB1-84C6-776C-7B927AEF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6" y="-1"/>
            <a:ext cx="4352386" cy="3434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E10BA12-9768-2B61-3218-EA1C75D5A3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0722058"/>
                  </p:ext>
                </p:extLst>
              </p:nvPr>
            </p:nvGraphicFramePr>
            <p:xfrm>
              <a:off x="419295" y="3473251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932646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963006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866693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66692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890546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889647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937639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0.00287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1.75228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1.6339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1.2816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5.5177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0.0041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200" dirty="0" smtClean="0">
                                  <a:effectLst/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sz="1200" b="0" i="0" dirty="0" smtClean="0">
                                  <a:effectLst/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=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2.1643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1.83728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0.00403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0.0047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378.61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0.8485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2.0859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0.0029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4.5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e-06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0.3191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AE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0.13030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E10BA12-9768-2B61-3218-EA1C75D5A3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0722058"/>
                  </p:ext>
                </p:extLst>
              </p:nvPr>
            </p:nvGraphicFramePr>
            <p:xfrm>
              <a:off x="419295" y="3473251"/>
              <a:ext cx="8064132" cy="1483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2619">
                      <a:extLst>
                        <a:ext uri="{9D8B030D-6E8A-4147-A177-3AD203B41FA5}">
                          <a16:colId xmlns:a16="http://schemas.microsoft.com/office/drawing/2014/main" val="4000564399"/>
                        </a:ext>
                      </a:extLst>
                    </a:gridCol>
                    <a:gridCol w="932646">
                      <a:extLst>
                        <a:ext uri="{9D8B030D-6E8A-4147-A177-3AD203B41FA5}">
                          <a16:colId xmlns:a16="http://schemas.microsoft.com/office/drawing/2014/main" val="114278182"/>
                        </a:ext>
                      </a:extLst>
                    </a:gridCol>
                    <a:gridCol w="963006">
                      <a:extLst>
                        <a:ext uri="{9D8B030D-6E8A-4147-A177-3AD203B41FA5}">
                          <a16:colId xmlns:a16="http://schemas.microsoft.com/office/drawing/2014/main" val="801848710"/>
                        </a:ext>
                      </a:extLst>
                    </a:gridCol>
                    <a:gridCol w="866693">
                      <a:extLst>
                        <a:ext uri="{9D8B030D-6E8A-4147-A177-3AD203B41FA5}">
                          <a16:colId xmlns:a16="http://schemas.microsoft.com/office/drawing/2014/main" val="555672211"/>
                        </a:ext>
                      </a:extLst>
                    </a:gridCol>
                    <a:gridCol w="866692">
                      <a:extLst>
                        <a:ext uri="{9D8B030D-6E8A-4147-A177-3AD203B41FA5}">
                          <a16:colId xmlns:a16="http://schemas.microsoft.com/office/drawing/2014/main" val="1535996468"/>
                        </a:ext>
                      </a:extLst>
                    </a:gridCol>
                    <a:gridCol w="890546">
                      <a:extLst>
                        <a:ext uri="{9D8B030D-6E8A-4147-A177-3AD203B41FA5}">
                          <a16:colId xmlns:a16="http://schemas.microsoft.com/office/drawing/2014/main" val="1020878876"/>
                        </a:ext>
                      </a:extLst>
                    </a:gridCol>
                    <a:gridCol w="889647">
                      <a:extLst>
                        <a:ext uri="{9D8B030D-6E8A-4147-A177-3AD203B41FA5}">
                          <a16:colId xmlns:a16="http://schemas.microsoft.com/office/drawing/2014/main" val="3534150778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295260387"/>
                        </a:ext>
                      </a:extLst>
                    </a:gridCol>
                    <a:gridCol w="937639">
                      <a:extLst>
                        <a:ext uri="{9D8B030D-6E8A-4147-A177-3AD203B41FA5}">
                          <a16:colId xmlns:a16="http://schemas.microsoft.com/office/drawing/2014/main" val="110802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Weibull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Lognormal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MOEE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MOW</a:t>
                          </a:r>
                          <a:endParaRPr lang="en-AE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57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850" t="-100000" r="-67712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1.75228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1.6339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7606" t="-100000" r="-41760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425" t="-100000" r="-3061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3425" t="-100000" r="-2061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3194" t="-100000" r="-1090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l-G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α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AE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1.83728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65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48" t="-203279" r="-55157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7606" t="-203279" r="-5176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7606" t="-203279" r="-4176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425" t="-203279" r="-30616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3425" t="-203279" r="-20616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3194" t="-203279" r="-10902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0390" t="-203279" r="-194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81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</a:t>
                          </a:r>
                          <a:endParaRPr lang="en-AE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3194" t="-303279" r="-10902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0390" t="-303279" r="-194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7218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3386028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E2E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Does Covid-19 mortality data follow Exponential Distribution? </a:t>
            </a:r>
            <a:endParaRPr sz="2800" dirty="0"/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4294967295"/>
          </p:nvPr>
        </p:nvSpPr>
        <p:spPr>
          <a:xfrm>
            <a:off x="2384743" y="2931610"/>
            <a:ext cx="2898457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Marshall Olkin Weibull</a:t>
            </a:r>
            <a:endParaRPr sz="20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4294967295"/>
          </p:nvPr>
        </p:nvSpPr>
        <p:spPr>
          <a:xfrm>
            <a:off x="2384742" y="3696010"/>
            <a:ext cx="4749029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Marshall Olkin Exponentiated Exponential</a:t>
            </a:r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4294967295"/>
          </p:nvPr>
        </p:nvSpPr>
        <p:spPr>
          <a:xfrm>
            <a:off x="2376994" y="2165635"/>
            <a:ext cx="2439300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Weibull</a:t>
            </a:r>
            <a:endParaRPr sz="18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2384741" y="1893739"/>
            <a:ext cx="2439300" cy="237000"/>
          </a:xfrm>
          <a:prstGeom prst="rect">
            <a:avLst/>
          </a:prstGeom>
          <a:solidFill>
            <a:srgbClr val="D9D9D9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7" name="Google Shape;387;p39"/>
          <p:cNvSpPr/>
          <p:nvPr/>
        </p:nvSpPr>
        <p:spPr>
          <a:xfrm rot="5400000">
            <a:off x="2387523" y="1891181"/>
            <a:ext cx="229986" cy="23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2384741" y="2659936"/>
            <a:ext cx="2439300" cy="236400"/>
          </a:xfrm>
          <a:prstGeom prst="rect">
            <a:avLst/>
          </a:prstGeom>
          <a:solidFill>
            <a:srgbClr val="D9D9D9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2384741" y="3423760"/>
            <a:ext cx="2439300" cy="237000"/>
          </a:xfrm>
          <a:prstGeom prst="rect">
            <a:avLst/>
          </a:prstGeom>
          <a:solidFill>
            <a:srgbClr val="D9D9D9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1445990" y="1893739"/>
            <a:ext cx="721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" dirty="0">
                <a:solidFill>
                  <a:srgbClr val="666666"/>
                </a:solidFill>
                <a:latin typeface="Kumbh Sans"/>
                <a:ea typeface="Kumbh Sans"/>
                <a:cs typeface="Kumbh Sans"/>
                <a:sym typeface="Kumbh Sans"/>
              </a:rPr>
              <a:t>14.2</a:t>
            </a:r>
            <a:r>
              <a:rPr kumimoji="0" lang="fr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umbh Sans"/>
                <a:ea typeface="Kumbh Sans"/>
                <a:cs typeface="Kumbh Sans"/>
                <a:sym typeface="Kumbh Sans"/>
              </a:rPr>
              <a:t> 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" name="Google Shape;387;p39">
            <a:extLst>
              <a:ext uri="{FF2B5EF4-FFF2-40B4-BE49-F238E27FC236}">
                <a16:creationId xmlns:a16="http://schemas.microsoft.com/office/drawing/2014/main" id="{E34A6304-F7A9-C86A-F519-D380E79294A0}"/>
              </a:ext>
            </a:extLst>
          </p:cNvPr>
          <p:cNvSpPr/>
          <p:nvPr/>
        </p:nvSpPr>
        <p:spPr>
          <a:xfrm rot="5400000">
            <a:off x="2808212" y="2234541"/>
            <a:ext cx="251972" cy="109846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392;p39">
            <a:extLst>
              <a:ext uri="{FF2B5EF4-FFF2-40B4-BE49-F238E27FC236}">
                <a16:creationId xmlns:a16="http://schemas.microsoft.com/office/drawing/2014/main" id="{72177573-862A-0528-F556-769B50107DA0}"/>
              </a:ext>
            </a:extLst>
          </p:cNvPr>
          <p:cNvSpPr/>
          <p:nvPr/>
        </p:nvSpPr>
        <p:spPr>
          <a:xfrm>
            <a:off x="1445990" y="2677903"/>
            <a:ext cx="721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" dirty="0">
                <a:solidFill>
                  <a:srgbClr val="666666"/>
                </a:solidFill>
                <a:latin typeface="Kumbh Sans"/>
                <a:ea typeface="Kumbh Sans"/>
                <a:cs typeface="Kumbh Sans"/>
                <a:sym typeface="Kumbh Sans"/>
              </a:rPr>
              <a:t>42.9</a:t>
            </a:r>
            <a:r>
              <a:rPr kumimoji="0" lang="fr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umbh Sans"/>
                <a:ea typeface="Kumbh Sans"/>
                <a:cs typeface="Kumbh Sans"/>
                <a:sym typeface="Kumbh Sans"/>
              </a:rPr>
              <a:t> 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1" name="Google Shape;392;p39">
            <a:extLst>
              <a:ext uri="{FF2B5EF4-FFF2-40B4-BE49-F238E27FC236}">
                <a16:creationId xmlns:a16="http://schemas.microsoft.com/office/drawing/2014/main" id="{6CC67C87-2600-E20E-0E5C-C0E0A6479610}"/>
              </a:ext>
            </a:extLst>
          </p:cNvPr>
          <p:cNvSpPr/>
          <p:nvPr/>
        </p:nvSpPr>
        <p:spPr>
          <a:xfrm>
            <a:off x="1445714" y="3417479"/>
            <a:ext cx="721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" dirty="0">
                <a:solidFill>
                  <a:srgbClr val="666666"/>
                </a:solidFill>
                <a:latin typeface="Kumbh Sans"/>
                <a:ea typeface="Kumbh Sans"/>
                <a:cs typeface="Kumbh Sans"/>
                <a:sym typeface="Kumbh Sans"/>
              </a:rPr>
              <a:t>42.9</a:t>
            </a:r>
            <a:r>
              <a:rPr kumimoji="0" lang="fr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umbh Sans"/>
                <a:ea typeface="Kumbh Sans"/>
                <a:cs typeface="Kumbh Sans"/>
                <a:sym typeface="Kumbh Sans"/>
              </a:rPr>
              <a:t> 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6" name="Google Shape;387;p39">
            <a:extLst>
              <a:ext uri="{FF2B5EF4-FFF2-40B4-BE49-F238E27FC236}">
                <a16:creationId xmlns:a16="http://schemas.microsoft.com/office/drawing/2014/main" id="{FF446786-D8D9-1282-5656-E9EF991F92B0}"/>
              </a:ext>
            </a:extLst>
          </p:cNvPr>
          <p:cNvSpPr/>
          <p:nvPr/>
        </p:nvSpPr>
        <p:spPr>
          <a:xfrm rot="5400000">
            <a:off x="2808212" y="2998032"/>
            <a:ext cx="251972" cy="10984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solidFill>
                  <a:schemeClr val="accent2"/>
                </a:solidFill>
              </a:ln>
              <a:solidFill>
                <a:schemeClr val="accent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2;p34">
            <a:extLst>
              <a:ext uri="{FF2B5EF4-FFF2-40B4-BE49-F238E27FC236}">
                <a16:creationId xmlns:a16="http://schemas.microsoft.com/office/drawing/2014/main" id="{94945F9F-44F0-6A90-DAEF-1AF14A6887BE}"/>
              </a:ext>
            </a:extLst>
          </p:cNvPr>
          <p:cNvSpPr/>
          <p:nvPr/>
        </p:nvSpPr>
        <p:spPr>
          <a:xfrm>
            <a:off x="92413" y="101804"/>
            <a:ext cx="8942730" cy="493168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681BB-37B9-50BF-C7A3-69FFD5E1DC14}"/>
              </a:ext>
            </a:extLst>
          </p:cNvPr>
          <p:cNvSpPr txBox="1"/>
          <p:nvPr/>
        </p:nvSpPr>
        <p:spPr>
          <a:xfrm>
            <a:off x="212623" y="1007868"/>
            <a:ext cx="260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Function    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A1A28-E80F-72B8-42DC-15387D7F1180}"/>
              </a:ext>
            </a:extLst>
          </p:cNvPr>
          <p:cNvSpPr txBox="1"/>
          <p:nvPr/>
        </p:nvSpPr>
        <p:spPr>
          <a:xfrm>
            <a:off x="4992262" y="1018593"/>
            <a:ext cx="2140414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Density Function</a:t>
            </a:r>
            <a:endParaRPr kumimoji="0" lang="en-GB" sz="20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C43AD-A1A2-21EE-E25B-7E4C99D33B91}"/>
                  </a:ext>
                </a:extLst>
              </p:cNvPr>
              <p:cNvSpPr txBox="1"/>
              <p:nvPr/>
            </p:nvSpPr>
            <p:spPr>
              <a:xfrm>
                <a:off x="212623" y="2140193"/>
                <a:ext cx="4903720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Properties:</a:t>
                </a:r>
                <a:endParaRPr kumimoji="0" lang="en-US" sz="1000" b="1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Memoryless: </a:t>
                </a:r>
                <a:r>
                  <a:rPr kumimoji="0" lang="en-GB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The probability of an event occurring is independent of how much time has elapsed already.</a:t>
                </a:r>
              </a:p>
              <a:p>
                <a:pPr lvl="0">
                  <a:defRPr/>
                </a:pPr>
                <a:endParaRPr kumimoji="0" 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sym typeface="Arial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𝑃</m:t>
                      </m:r>
                      <m:d>
                        <m:d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&gt;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𝑠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+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 | 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&gt;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𝑆</m:t>
                          </m:r>
                        </m:e>
                      </m:d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𝑃</m:t>
                      </m:r>
                      <m:d>
                        <m:d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&gt;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e>
                      </m:d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 </m:t>
                      </m:r>
                      <m:r>
                        <a:rPr kumimoji="0" lang="en-US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∀</m:t>
                      </m:r>
                      <m:r>
                        <m:rPr>
                          <m:sty m:val="p"/>
                        </m:rPr>
                        <a:rPr kumimoji="0" lang="en-US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s</m:t>
                      </m:r>
                      <m:r>
                        <a:rPr kumimoji="0" lang="en-US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,</m:t>
                      </m:r>
                      <m:r>
                        <a:rPr kumimoji="0" lang="en-US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𝑡</m:t>
                      </m:r>
                      <m:r>
                        <a:rPr kumimoji="0" lang="en-US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≥0</m:t>
                      </m:r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Arial"/>
                </a:endParaRPr>
              </a:p>
              <a:p>
                <a:pPr lvl="0">
                  <a:defRPr/>
                </a:pPr>
                <a:endParaRPr 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C43AD-A1A2-21EE-E25B-7E4C99D33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3" y="2140193"/>
                <a:ext cx="4903720" cy="1600438"/>
              </a:xfrm>
              <a:prstGeom prst="rect">
                <a:avLst/>
              </a:prstGeom>
              <a:blipFill>
                <a:blip r:embed="rId3"/>
                <a:stretch>
                  <a:fillRect l="-1119" t="-1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46827-E2E6-457F-1881-07F788CBB3CE}"/>
                  </a:ext>
                </a:extLst>
              </p:cNvPr>
              <p:cNvSpPr txBox="1"/>
              <p:nvPr/>
            </p:nvSpPr>
            <p:spPr>
              <a:xfrm>
                <a:off x="212623" y="1429586"/>
                <a:ext cx="2879452" cy="350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𝑥</m:t>
                          </m:r>
                        </m:e>
                      </m:d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=1−</m:t>
                      </m:r>
                      <m:sSup>
                        <m:s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ⅇ</m:t>
                          </m:r>
                        </m:e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𝜆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𝑥</m:t>
                          </m:r>
                        </m:sup>
                      </m:sSup>
                      <m:r>
                        <a:rPr kumimoji="0" lang="en-US" sz="16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, 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m:t>𝑥</m:t>
                      </m:r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Arial"/>
                        </a:rPr>
                        <m:t>≥0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46827-E2E6-457F-1881-07F788CBB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3" y="1429586"/>
                <a:ext cx="2879452" cy="350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DAD5F8-53F9-572B-F7A6-C11D09B64FEC}"/>
                  </a:ext>
                </a:extLst>
              </p:cNvPr>
              <p:cNvSpPr txBox="1"/>
              <p:nvPr/>
            </p:nvSpPr>
            <p:spPr>
              <a:xfrm>
                <a:off x="4927229" y="1455844"/>
                <a:ext cx="2286000" cy="350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𝑓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p>
                      <m:sSup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𝜆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ⅇ</m:t>
                        </m:r>
                      </m:e>
                      <m:sup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−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𝜆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sup>
                    </m:sSup>
                    <m:r>
                      <a:rPr kumimoji="0" lang="en-US" sz="16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,     </m:t>
                    </m:r>
                    <m:r>
                      <a:rPr kumimoji="0" lang="en-US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/>
                      </a:rPr>
                      <m:t>𝑥</m:t>
                    </m:r>
                    <m:r>
                      <a:rPr kumimoji="0" lang="en-US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/>
                      </a:rPr>
                      <m:t>≥0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DAD5F8-53F9-572B-F7A6-C11D09B6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229" y="1455844"/>
                <a:ext cx="2286000" cy="350160"/>
              </a:xfrm>
              <a:prstGeom prst="rect">
                <a:avLst/>
              </a:prstGeom>
              <a:blipFill>
                <a:blip r:embed="rId5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CFA30A5-B0F3-135A-5670-37EC6EB19E74}"/>
              </a:ext>
            </a:extLst>
          </p:cNvPr>
          <p:cNvSpPr txBox="1"/>
          <p:nvPr/>
        </p:nvSpPr>
        <p:spPr>
          <a:xfrm>
            <a:off x="4992262" y="2149975"/>
            <a:ext cx="379281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Limitation:</a:t>
            </a:r>
          </a:p>
          <a:p>
            <a:pPr lvl="0"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onstant hazard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i="0" dirty="0">
              <a:latin typeface="Times New Roman" panose="02020603050405020304" pitchFamily="18" charset="0"/>
            </a:endParaRPr>
          </a:p>
          <a:p>
            <a:pPr lvl="0">
              <a:defRPr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A9D1CE-B17A-2F5D-BD08-058290523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991" y="2940295"/>
            <a:ext cx="3808502" cy="1989804"/>
          </a:xfrm>
          <a:prstGeom prst="rect">
            <a:avLst/>
          </a:prstGeom>
        </p:spPr>
      </p:pic>
      <p:sp>
        <p:nvSpPr>
          <p:cNvPr id="17" name="Google Shape;260;p34">
            <a:extLst>
              <a:ext uri="{FF2B5EF4-FFF2-40B4-BE49-F238E27FC236}">
                <a16:creationId xmlns:a16="http://schemas.microsoft.com/office/drawing/2014/main" id="{2E9B6FAE-51F9-233F-D12D-37EADC409779}"/>
              </a:ext>
            </a:extLst>
          </p:cNvPr>
          <p:cNvSpPr/>
          <p:nvPr/>
        </p:nvSpPr>
        <p:spPr>
          <a:xfrm>
            <a:off x="108857" y="196922"/>
            <a:ext cx="6229919" cy="562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 </a:t>
            </a:r>
            <a:r>
              <a:rPr lang="en-US" sz="2000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Exponential Distribution </a:t>
            </a:r>
            <a:endParaRPr lang="en-US" b="1" i="0" dirty="0"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im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13C6DE4-9733-4EE6-1CC7-A99B1AF47EA1}"/>
                  </a:ext>
                </a:extLst>
              </p:cNvPr>
              <p:cNvSpPr/>
              <p:nvPr/>
            </p:nvSpPr>
            <p:spPr>
              <a:xfrm>
                <a:off x="7603320" y="162161"/>
                <a:ext cx="1328057" cy="9114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Parameter:</a:t>
                </a: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 Rate: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19191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19191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13C6DE4-9733-4EE6-1CC7-A99B1AF47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320" y="162161"/>
                <a:ext cx="1328057" cy="911419"/>
              </a:xfrm>
              <a:prstGeom prst="rect">
                <a:avLst/>
              </a:prstGeom>
              <a:blipFill>
                <a:blip r:embed="rId8"/>
                <a:stretch>
                  <a:fillRect l="-4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490127"/>
      </p:ext>
    </p:extLst>
  </p:cSld>
  <p:clrMapOvr>
    <a:masterClrMapping/>
  </p:clrMapOvr>
  <p:transition spd="med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E2E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Does Covid-19 mortality data follow Exponential Distribution? </a:t>
            </a:r>
            <a:endParaRPr sz="2800" dirty="0"/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4294967295"/>
          </p:nvPr>
        </p:nvSpPr>
        <p:spPr>
          <a:xfrm>
            <a:off x="5441009" y="2403016"/>
            <a:ext cx="2439300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Gamma</a:t>
            </a:r>
            <a:endParaRPr sz="20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4294967295"/>
          </p:nvPr>
        </p:nvSpPr>
        <p:spPr>
          <a:xfrm>
            <a:off x="5441284" y="3487309"/>
            <a:ext cx="3138178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Exponentiated Exponential </a:t>
            </a:r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4294967295"/>
          </p:nvPr>
        </p:nvSpPr>
        <p:spPr>
          <a:xfrm>
            <a:off x="1559633" y="3569183"/>
            <a:ext cx="2439300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Weibull</a:t>
            </a:r>
            <a:endParaRPr sz="18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1567380" y="3297287"/>
            <a:ext cx="2439300" cy="237000"/>
          </a:xfrm>
          <a:prstGeom prst="rect">
            <a:avLst/>
          </a:prstGeom>
          <a:solidFill>
            <a:srgbClr val="D9D9D9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7" name="Google Shape;387;p39"/>
          <p:cNvSpPr/>
          <p:nvPr/>
        </p:nvSpPr>
        <p:spPr>
          <a:xfrm rot="5400000">
            <a:off x="1661205" y="3203685"/>
            <a:ext cx="236626" cy="423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5441007" y="2131342"/>
            <a:ext cx="2439300" cy="236400"/>
          </a:xfrm>
          <a:prstGeom prst="rect">
            <a:avLst/>
          </a:prstGeom>
          <a:solidFill>
            <a:srgbClr val="D9D9D9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5441283" y="3215059"/>
            <a:ext cx="2439300" cy="237000"/>
          </a:xfrm>
          <a:prstGeom prst="rect">
            <a:avLst/>
          </a:prstGeom>
          <a:solidFill>
            <a:srgbClr val="D9D9D9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846343" y="3297279"/>
            <a:ext cx="721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umbh Sans"/>
                <a:ea typeface="Kumbh Sans"/>
                <a:cs typeface="Kumbh Sans"/>
                <a:sym typeface="Kumbh Sans"/>
              </a:rPr>
              <a:t>28.6 %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9" name="Google Shape;387;p39">
            <a:extLst>
              <a:ext uri="{FF2B5EF4-FFF2-40B4-BE49-F238E27FC236}">
                <a16:creationId xmlns:a16="http://schemas.microsoft.com/office/drawing/2014/main" id="{C7BE1A13-D044-26EA-FD15-7C1E5918CADB}"/>
              </a:ext>
            </a:extLst>
          </p:cNvPr>
          <p:cNvSpPr/>
          <p:nvPr/>
        </p:nvSpPr>
        <p:spPr>
          <a:xfrm rot="5400000">
            <a:off x="5450799" y="2135975"/>
            <a:ext cx="225107" cy="228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392;p39">
            <a:extLst>
              <a:ext uri="{FF2B5EF4-FFF2-40B4-BE49-F238E27FC236}">
                <a16:creationId xmlns:a16="http://schemas.microsoft.com/office/drawing/2014/main" id="{72177573-862A-0528-F556-769B50107DA0}"/>
              </a:ext>
            </a:extLst>
          </p:cNvPr>
          <p:cNvSpPr/>
          <p:nvPr/>
        </p:nvSpPr>
        <p:spPr>
          <a:xfrm>
            <a:off x="4719970" y="2149301"/>
            <a:ext cx="721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" dirty="0">
                <a:solidFill>
                  <a:srgbClr val="666666"/>
                </a:solidFill>
                <a:latin typeface="Kumbh Sans"/>
                <a:ea typeface="Kumbh Sans"/>
                <a:cs typeface="Kumbh Sans"/>
                <a:sym typeface="Kumbh Sans"/>
              </a:rPr>
              <a:t>14.2</a:t>
            </a:r>
            <a:r>
              <a:rPr kumimoji="0" lang="fr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umbh Sans"/>
                <a:ea typeface="Kumbh Sans"/>
                <a:cs typeface="Kumbh Sans"/>
                <a:sym typeface="Kumbh Sans"/>
              </a:rPr>
              <a:t> 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1" name="Google Shape;392;p39">
            <a:extLst>
              <a:ext uri="{FF2B5EF4-FFF2-40B4-BE49-F238E27FC236}">
                <a16:creationId xmlns:a16="http://schemas.microsoft.com/office/drawing/2014/main" id="{6CC67C87-2600-E20E-0E5C-C0E0A6479610}"/>
              </a:ext>
            </a:extLst>
          </p:cNvPr>
          <p:cNvSpPr/>
          <p:nvPr/>
        </p:nvSpPr>
        <p:spPr>
          <a:xfrm>
            <a:off x="4719970" y="3208770"/>
            <a:ext cx="721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umbh Sans"/>
                <a:ea typeface="Kumbh Sans"/>
                <a:cs typeface="Kumbh Sans"/>
                <a:sym typeface="Kumbh Sans"/>
              </a:rPr>
              <a:t>14.2 %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9" name="Google Shape;387;p39">
            <a:extLst>
              <a:ext uri="{FF2B5EF4-FFF2-40B4-BE49-F238E27FC236}">
                <a16:creationId xmlns:a16="http://schemas.microsoft.com/office/drawing/2014/main" id="{7BB5F4AE-70F3-E07B-CF6F-02A1F04C2130}"/>
              </a:ext>
            </a:extLst>
          </p:cNvPr>
          <p:cNvSpPr/>
          <p:nvPr/>
        </p:nvSpPr>
        <p:spPr>
          <a:xfrm rot="5400000">
            <a:off x="5455434" y="3221118"/>
            <a:ext cx="215951" cy="228312"/>
          </a:xfrm>
          <a:prstGeom prst="rect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376;p39">
            <a:extLst>
              <a:ext uri="{FF2B5EF4-FFF2-40B4-BE49-F238E27FC236}">
                <a16:creationId xmlns:a16="http://schemas.microsoft.com/office/drawing/2014/main" id="{43B56C7D-0DF3-B7C1-2799-973861918687}"/>
              </a:ext>
            </a:extLst>
          </p:cNvPr>
          <p:cNvSpPr txBox="1">
            <a:spLocks/>
          </p:cNvSpPr>
          <p:nvPr/>
        </p:nvSpPr>
        <p:spPr>
          <a:xfrm>
            <a:off x="1559633" y="2403246"/>
            <a:ext cx="329327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pPr marL="0" indent="0">
              <a:buFont typeface="Kumbh Sans"/>
              <a:buNone/>
            </a:pPr>
            <a:r>
              <a:rPr lang="en-US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Lognormal</a:t>
            </a:r>
            <a:endParaRPr lang="en-GB" sz="18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" name="Google Shape;386;p39">
            <a:extLst>
              <a:ext uri="{FF2B5EF4-FFF2-40B4-BE49-F238E27FC236}">
                <a16:creationId xmlns:a16="http://schemas.microsoft.com/office/drawing/2014/main" id="{CFE011DD-55EA-85FD-AC16-81023B267409}"/>
              </a:ext>
            </a:extLst>
          </p:cNvPr>
          <p:cNvSpPr/>
          <p:nvPr/>
        </p:nvSpPr>
        <p:spPr>
          <a:xfrm>
            <a:off x="1567380" y="2131350"/>
            <a:ext cx="2439300" cy="237000"/>
          </a:xfrm>
          <a:prstGeom prst="rect">
            <a:avLst/>
          </a:prstGeom>
          <a:solidFill>
            <a:srgbClr val="D9D9D9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392;p39">
            <a:extLst>
              <a:ext uri="{FF2B5EF4-FFF2-40B4-BE49-F238E27FC236}">
                <a16:creationId xmlns:a16="http://schemas.microsoft.com/office/drawing/2014/main" id="{EE657AF3-BF2C-4479-4DA0-A59EB8833144}"/>
              </a:ext>
            </a:extLst>
          </p:cNvPr>
          <p:cNvSpPr/>
          <p:nvPr/>
        </p:nvSpPr>
        <p:spPr>
          <a:xfrm>
            <a:off x="846343" y="2131342"/>
            <a:ext cx="7212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umbh Sans"/>
                <a:ea typeface="Kumbh Sans"/>
                <a:cs typeface="Kumbh Sans"/>
                <a:sym typeface="Kumbh Sans"/>
              </a:rPr>
              <a:t>42.9 %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5" name="Google Shape;387;p39">
            <a:extLst>
              <a:ext uri="{FF2B5EF4-FFF2-40B4-BE49-F238E27FC236}">
                <a16:creationId xmlns:a16="http://schemas.microsoft.com/office/drawing/2014/main" id="{958F3453-BC55-A9B4-FABD-90B84A90C77D}"/>
              </a:ext>
            </a:extLst>
          </p:cNvPr>
          <p:cNvSpPr/>
          <p:nvPr/>
        </p:nvSpPr>
        <p:spPr>
          <a:xfrm rot="5400000">
            <a:off x="1994410" y="1719405"/>
            <a:ext cx="216528" cy="1070142"/>
          </a:xfrm>
          <a:prstGeom prst="rect">
            <a:avLst/>
          </a:prstGeom>
          <a:solidFill>
            <a:srgbClr val="009A46"/>
          </a:solidFill>
          <a:ln>
            <a:solidFill>
              <a:srgbClr val="009A4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8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 dir="out" hasBounce="1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4"/>
          <p:cNvGrpSpPr/>
          <p:nvPr/>
        </p:nvGrpSpPr>
        <p:grpSpPr>
          <a:xfrm>
            <a:off x="-702775" y="-558800"/>
            <a:ext cx="9492878" cy="5595495"/>
            <a:chOff x="0" y="0"/>
            <a:chExt cx="8433169" cy="4610113"/>
          </a:xfrm>
        </p:grpSpPr>
        <p:sp>
          <p:nvSpPr>
            <p:cNvPr id="262" name="Google Shape;262;p34"/>
            <p:cNvSpPr/>
            <p:nvPr/>
          </p:nvSpPr>
          <p:spPr>
            <a:xfrm>
              <a:off x="724200" y="540150"/>
              <a:ext cx="7695600" cy="406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28625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0" y="0"/>
              <a:ext cx="1425844" cy="1232115"/>
            </a:xfrm>
            <a:prstGeom prst="rect">
              <a:avLst/>
            </a:prstGeom>
            <a:solidFill>
              <a:srgbClr val="6E6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034469" y="1087785"/>
              <a:ext cx="398700" cy="2935586"/>
            </a:xfrm>
            <a:prstGeom prst="rect">
              <a:avLst/>
            </a:prstGeom>
            <a:solidFill>
              <a:srgbClr val="C2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4372650" y="4200613"/>
              <a:ext cx="398700" cy="40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052B7C-84A6-B770-CB1F-7A6523AFA862}"/>
              </a:ext>
            </a:extLst>
          </p:cNvPr>
          <p:cNvSpPr txBox="1"/>
          <p:nvPr/>
        </p:nvSpPr>
        <p:spPr>
          <a:xfrm>
            <a:off x="539138" y="1208468"/>
            <a:ext cx="7567091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Arial"/>
              </a:rPr>
              <a:t>Similarities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capture a wide range of shapes of density function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Arial"/>
              </a:rPr>
              <a:t>Right-skewed: used to model positively skewed</a:t>
            </a:r>
            <a:r>
              <a:rPr kumimoji="0" lang="en-GB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Arial"/>
              </a:rPr>
              <a:t> data  (6 out of 7 waves </a:t>
            </a:r>
            <a:r>
              <a:rPr lang="en-GB" dirty="0">
                <a:latin typeface="Times New Roman" panose="02020603050405020304" pitchFamily="18" charset="0"/>
              </a:rPr>
              <a:t>are right skewed)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66376-BB12-5E7A-C067-EDE14150281F}"/>
              </a:ext>
            </a:extLst>
          </p:cNvPr>
          <p:cNvSpPr txBox="1"/>
          <p:nvPr/>
        </p:nvSpPr>
        <p:spPr>
          <a:xfrm>
            <a:off x="898427" y="238272"/>
            <a:ext cx="265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GB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0D6E0-4AAA-56D6-7259-FA392FA58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73" y="2399304"/>
            <a:ext cx="2589170" cy="2388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BAA354-7A7A-BA78-4A6A-36CEE34CF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967" y="2424176"/>
            <a:ext cx="2589171" cy="2388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366061-06C2-1A5B-F449-620AE952E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582" y="2391097"/>
            <a:ext cx="2589170" cy="239708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942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3"/>
          <p:cNvSpPr txBox="1">
            <a:spLocks noGrp="1"/>
          </p:cNvSpPr>
          <p:nvPr>
            <p:ph type="ctrTitle"/>
          </p:nvPr>
        </p:nvSpPr>
        <p:spPr>
          <a:xfrm>
            <a:off x="1654444" y="1933025"/>
            <a:ext cx="5835112" cy="8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Thank You!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/>
          <p:nvPr/>
        </p:nvSpPr>
        <p:spPr>
          <a:xfrm>
            <a:off x="92413" y="101804"/>
            <a:ext cx="8942730" cy="493168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92C04-B8AF-7EF3-A38F-6033BF2D2B65}"/>
              </a:ext>
            </a:extLst>
          </p:cNvPr>
          <p:cNvSpPr txBox="1"/>
          <p:nvPr/>
        </p:nvSpPr>
        <p:spPr>
          <a:xfrm>
            <a:off x="212623" y="1007868"/>
            <a:ext cx="260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Function    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0F150-C1A9-6F28-2DA3-8977AE510D77}"/>
              </a:ext>
            </a:extLst>
          </p:cNvPr>
          <p:cNvSpPr txBox="1"/>
          <p:nvPr/>
        </p:nvSpPr>
        <p:spPr>
          <a:xfrm>
            <a:off x="4992262" y="1018593"/>
            <a:ext cx="2140414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Density Function</a:t>
            </a:r>
            <a:endParaRPr kumimoji="0" lang="en-GB" sz="20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52B7C-84A6-B770-CB1F-7A6523AFA862}"/>
              </a:ext>
            </a:extLst>
          </p:cNvPr>
          <p:cNvSpPr txBox="1"/>
          <p:nvPr/>
        </p:nvSpPr>
        <p:spPr>
          <a:xfrm>
            <a:off x="212623" y="2114150"/>
            <a:ext cx="442298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Properties:</a:t>
            </a:r>
            <a:endParaRPr kumimoji="0" lang="en-US" sz="10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captures a wide range of shapes of density function</a:t>
            </a:r>
          </a:p>
          <a:p>
            <a:pPr lvl="0">
              <a:defRPr/>
            </a:pP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</a:rPr>
              <a:t>Shape parameter: models different patterns of the hazard function</a:t>
            </a:r>
            <a:endParaRPr lang="en-US" sz="16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E0AE27-33F7-5D7A-5925-53924B94D863}"/>
                  </a:ext>
                </a:extLst>
              </p:cNvPr>
              <p:cNvSpPr txBox="1"/>
              <p:nvPr/>
            </p:nvSpPr>
            <p:spPr>
              <a:xfrm>
                <a:off x="212623" y="1429586"/>
                <a:ext cx="3222340" cy="387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=1−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E0AE27-33F7-5D7A-5925-53924B94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3" y="1429586"/>
                <a:ext cx="3222340" cy="387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833783-F33D-92F5-0683-AE7C0C70D33F}"/>
                  </a:ext>
                </a:extLst>
              </p:cNvPr>
              <p:cNvSpPr txBox="1"/>
              <p:nvPr/>
            </p:nvSpPr>
            <p:spPr>
              <a:xfrm>
                <a:off x="4927229" y="1455844"/>
                <a:ext cx="3318274" cy="387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𝛼𝛽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sup>
                      </m:sSup>
                      <m:r>
                        <a:rPr lang="en-US" sz="1600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sz="1600" i="1" dirty="0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1600" i="1" dirty="0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833783-F33D-92F5-0683-AE7C0C70D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229" y="1455844"/>
                <a:ext cx="3318274" cy="38709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234C8CC-9828-6A8C-A990-BAA68E67EFB9}"/>
              </a:ext>
            </a:extLst>
          </p:cNvPr>
          <p:cNvSpPr txBox="1"/>
          <p:nvPr/>
        </p:nvSpPr>
        <p:spPr>
          <a:xfrm>
            <a:off x="4992261" y="2123932"/>
            <a:ext cx="4042882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Limitations:</a:t>
            </a:r>
          </a:p>
          <a:p>
            <a:pPr lvl="0"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 assumes that the hazard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monotonic</a:t>
            </a:r>
          </a:p>
          <a:p>
            <a:pPr lvl="0">
              <a:defRPr/>
            </a:pP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size: sensitive to small sample sizes</a:t>
            </a:r>
          </a:p>
        </p:txBody>
      </p:sp>
      <p:sp>
        <p:nvSpPr>
          <p:cNvPr id="30" name="Google Shape;260;p34">
            <a:extLst>
              <a:ext uri="{FF2B5EF4-FFF2-40B4-BE49-F238E27FC236}">
                <a16:creationId xmlns:a16="http://schemas.microsoft.com/office/drawing/2014/main" id="{51C2578C-274D-3CF5-9640-FCB692A4464E}"/>
              </a:ext>
            </a:extLst>
          </p:cNvPr>
          <p:cNvSpPr/>
          <p:nvPr/>
        </p:nvSpPr>
        <p:spPr>
          <a:xfrm>
            <a:off x="108857" y="196922"/>
            <a:ext cx="6229919" cy="562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 </a:t>
            </a:r>
            <a:r>
              <a:rPr lang="en-US" sz="2000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Weibull Distribution </a:t>
            </a:r>
            <a:endParaRPr lang="en-US" b="1" i="0" dirty="0"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im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BB3432-656C-A4BE-0877-7DCA1A8E71F2}"/>
                  </a:ext>
                </a:extLst>
              </p:cNvPr>
              <p:cNvSpPr/>
              <p:nvPr/>
            </p:nvSpPr>
            <p:spPr>
              <a:xfrm>
                <a:off x="7458324" y="162161"/>
                <a:ext cx="1473054" cy="9114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Parameters:</a:t>
                </a:r>
              </a:p>
              <a:p>
                <a:endParaRPr lang="en-US" sz="105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 Scale: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BB3432-656C-A4BE-0877-7DCA1A8E7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324" y="162161"/>
                <a:ext cx="1473054" cy="911419"/>
              </a:xfrm>
              <a:prstGeom prst="rect">
                <a:avLst/>
              </a:prstGeom>
              <a:blipFill>
                <a:blip r:embed="rId5"/>
                <a:stretch>
                  <a:fillRect l="-407" b="-45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7DD4038-59E9-6521-2782-A4B5E8F4B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000" y="3172793"/>
            <a:ext cx="2799038" cy="18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73546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34">
            <a:extLst>
              <a:ext uri="{FF2B5EF4-FFF2-40B4-BE49-F238E27FC236}">
                <a16:creationId xmlns:a16="http://schemas.microsoft.com/office/drawing/2014/main" id="{BBDC2763-E7E9-4518-4A85-A4D3427C3571}"/>
              </a:ext>
            </a:extLst>
          </p:cNvPr>
          <p:cNvSpPr/>
          <p:nvPr/>
        </p:nvSpPr>
        <p:spPr>
          <a:xfrm>
            <a:off x="92413" y="101804"/>
            <a:ext cx="8942730" cy="493168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D571A-0140-AB85-7EDB-7CE7763A367E}"/>
              </a:ext>
            </a:extLst>
          </p:cNvPr>
          <p:cNvSpPr txBox="1"/>
          <p:nvPr/>
        </p:nvSpPr>
        <p:spPr>
          <a:xfrm>
            <a:off x="243627" y="999018"/>
            <a:ext cx="260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Function    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EBEC5-6C45-B1AC-E7F0-E82FC476E14F}"/>
              </a:ext>
            </a:extLst>
          </p:cNvPr>
          <p:cNvSpPr txBox="1"/>
          <p:nvPr/>
        </p:nvSpPr>
        <p:spPr>
          <a:xfrm>
            <a:off x="4992262" y="1018593"/>
            <a:ext cx="2140414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Density Function</a:t>
            </a:r>
            <a:endParaRPr kumimoji="0" lang="en-GB" sz="20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B4E59-E087-6016-D96C-EDF9A02C2545}"/>
                  </a:ext>
                </a:extLst>
              </p:cNvPr>
              <p:cNvSpPr txBox="1"/>
              <p:nvPr/>
            </p:nvSpPr>
            <p:spPr>
              <a:xfrm>
                <a:off x="243627" y="2105300"/>
                <a:ext cx="4422987" cy="2756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Lehmann Alternatives: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𝐺</m:t>
                      </m:r>
                      <m:d>
                        <m:dPr>
                          <m:ctrlPr>
                            <a:rPr kumimoji="0" lang="en-GB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𝑥</m:t>
                          </m:r>
                        </m:e>
                      </m:d>
                      <m:r>
                        <a:rPr kumimoji="0" lang="en-GB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sSup>
                        <m:sSup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[ 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𝐹</m:t>
                          </m:r>
                          <m:d>
                            <m:d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9191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9191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]</m:t>
                          </m:r>
                        </m:e>
                        <m:sup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𝛼</m:t>
                          </m:r>
                        </m:sup>
                      </m:sSup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,</m:t>
                      </m:r>
                      <m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pt-B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pt-B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9191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pt-BR" sz="16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9191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lim</m:t>
                            </m:r>
                          </m:e>
                          <m:lim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9191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𝑥</m:t>
                            </m:r>
                            <m:r>
                              <a:rPr kumimoji="0" lang="pt-B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9191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→</m:t>
                            </m:r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9191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−</m:t>
                            </m:r>
                            <m:r>
                              <a:rPr kumimoji="0" lang="pt-B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9191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∞</m:t>
                            </m:r>
                          </m:lim>
                        </m:limLow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[ </m:t>
                            </m:r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19191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19191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 ]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=0 </m:t>
                        </m:r>
                      </m:e>
                    </m:func>
                  </m:oMath>
                </a14:m>
                <a:r>
                  <a:rPr lang="en-US" sz="1600" dirty="0">
                    <a:solidFill>
                      <a:srgbClr val="191919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  <m:r>
                          <a:rPr lang="en-US" sz="1600" i="1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[ </m:t>
                            </m:r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19191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19191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 ]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=1 </m:t>
                        </m:r>
                      </m:e>
                    </m:func>
                  </m:oMath>
                </a14:m>
                <a:endParaRPr lang="en-US" sz="1600" dirty="0">
                  <a:solidFill>
                    <a:srgbClr val="191919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pt-B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pt-B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9191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pt-BR" sz="16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9191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lim</m:t>
                            </m:r>
                          </m:e>
                          <m:lim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9191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  <m:r>
                              <a:rPr kumimoji="0" lang="pt-BR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9191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kumimoji="0" lang="pt-BR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9191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pPr>
                              <m:e>
                                <m:r>
                                  <a:rPr kumimoji="0" lang="en-US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9191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9191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[ </m:t>
                            </m:r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19191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191919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 ]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[ </m:t>
                            </m:r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19191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19191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 ]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func>
                  </m:oMath>
                </a14:m>
                <a:endParaRPr lang="en-US" sz="1600" dirty="0">
                  <a:latin typeface="Times New Roman" panose="020206030504050203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en-US" sz="1600" dirty="0">
                  <a:latin typeface="Times New Roman" panose="020206030504050203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pt-B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kumimoji="0" lang="pt-B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ⅆ</m:t>
                        </m:r>
                      </m:num>
                      <m:den>
                        <m:r>
                          <a:rPr kumimoji="0" lang="pt-B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ⅆ</m:t>
                        </m:r>
                        <m:r>
                          <a:rPr kumimoji="0" lang="pt-B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0" lang="pt-B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9191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[ </m:t>
                            </m:r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19191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19191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 ]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  <m:r>
                      <a:rPr kumimoji="0" lang="pt-BR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𝛼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sz="1600" i="1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19191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</a:rPr>
                          <m:t> ]</m:t>
                        </m:r>
                      </m:e>
                      <m:sup>
                        <m:r>
                          <a:rPr lang="en-US" sz="1600" i="1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19191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19191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9191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solidFill>
                          <a:srgbClr val="19191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B4E59-E087-6016-D96C-EDF9A02C2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7" y="2105300"/>
                <a:ext cx="4422987" cy="2756204"/>
              </a:xfrm>
              <a:prstGeom prst="rect">
                <a:avLst/>
              </a:prstGeom>
              <a:blipFill>
                <a:blip r:embed="rId3"/>
                <a:stretch>
                  <a:fillRect l="-1240" t="-1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29CDD-F9CC-7E6D-06BC-D6B04EDF0327}"/>
                  </a:ext>
                </a:extLst>
              </p:cNvPr>
              <p:cNvSpPr txBox="1"/>
              <p:nvPr/>
            </p:nvSpPr>
            <p:spPr>
              <a:xfrm>
                <a:off x="243627" y="1420736"/>
                <a:ext cx="3222340" cy="398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29CDD-F9CC-7E6D-06BC-D6B04EDF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7" y="1420736"/>
                <a:ext cx="3222340" cy="398892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948CAB-9984-1A66-3F88-3AE1222F3377}"/>
                  </a:ext>
                </a:extLst>
              </p:cNvPr>
              <p:cNvSpPr txBox="1"/>
              <p:nvPr/>
            </p:nvSpPr>
            <p:spPr>
              <a:xfrm>
                <a:off x="4927229" y="1455844"/>
                <a:ext cx="4004148" cy="418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ⅇ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sz="1600" i="1" dirty="0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 dirty="0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948CAB-9984-1A66-3F88-3AE1222F3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229" y="1455844"/>
                <a:ext cx="4004148" cy="418384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260;p34">
            <a:extLst>
              <a:ext uri="{FF2B5EF4-FFF2-40B4-BE49-F238E27FC236}">
                <a16:creationId xmlns:a16="http://schemas.microsoft.com/office/drawing/2014/main" id="{41D8F286-CC23-AF1A-3C7F-6165383D6DB3}"/>
              </a:ext>
            </a:extLst>
          </p:cNvPr>
          <p:cNvSpPr/>
          <p:nvPr/>
        </p:nvSpPr>
        <p:spPr>
          <a:xfrm>
            <a:off x="108857" y="196922"/>
            <a:ext cx="6895447" cy="562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 </a:t>
            </a:r>
            <a:r>
              <a:rPr lang="en-US" sz="2000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Generalized Exponential Distribution </a:t>
            </a:r>
            <a:endParaRPr lang="en-US" b="1" i="0" dirty="0"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im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3F3598F-31A3-8FB1-29DC-F48C83B47C8E}"/>
                  </a:ext>
                </a:extLst>
              </p:cNvPr>
              <p:cNvSpPr/>
              <p:nvPr/>
            </p:nvSpPr>
            <p:spPr>
              <a:xfrm>
                <a:off x="7458324" y="162161"/>
                <a:ext cx="1473054" cy="9114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Parameters:</a:t>
                </a:r>
              </a:p>
              <a:p>
                <a:endParaRPr lang="en-US" sz="105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 Scale: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19191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19191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3F3598F-31A3-8FB1-29DC-F48C83B47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324" y="162161"/>
                <a:ext cx="1473054" cy="911419"/>
              </a:xfrm>
              <a:prstGeom prst="rect">
                <a:avLst/>
              </a:prstGeom>
              <a:blipFill>
                <a:blip r:embed="rId6"/>
                <a:stretch>
                  <a:fillRect l="-407" b="-45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E2D86932-B4C7-5683-F4A1-A2E2374DC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324" y="3085106"/>
            <a:ext cx="4355053" cy="15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27480"/>
      </p:ext>
    </p:extLst>
  </p:cSld>
  <p:clrMapOvr>
    <a:masterClrMapping/>
  </p:clrMapOvr>
  <p:transition spd="med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34">
            <a:extLst>
              <a:ext uri="{FF2B5EF4-FFF2-40B4-BE49-F238E27FC236}">
                <a16:creationId xmlns:a16="http://schemas.microsoft.com/office/drawing/2014/main" id="{BBDC2763-E7E9-4518-4A85-A4D3427C3571}"/>
              </a:ext>
            </a:extLst>
          </p:cNvPr>
          <p:cNvSpPr/>
          <p:nvPr/>
        </p:nvSpPr>
        <p:spPr>
          <a:xfrm>
            <a:off x="92413" y="101804"/>
            <a:ext cx="8942730" cy="493168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D571A-0140-AB85-7EDB-7CE7763A367E}"/>
              </a:ext>
            </a:extLst>
          </p:cNvPr>
          <p:cNvSpPr txBox="1"/>
          <p:nvPr/>
        </p:nvSpPr>
        <p:spPr>
          <a:xfrm>
            <a:off x="212623" y="1007868"/>
            <a:ext cx="260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Function    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EBEC5-6C45-B1AC-E7F0-E82FC476E14F}"/>
              </a:ext>
            </a:extLst>
          </p:cNvPr>
          <p:cNvSpPr txBox="1"/>
          <p:nvPr/>
        </p:nvSpPr>
        <p:spPr>
          <a:xfrm>
            <a:off x="4813935" y="1014985"/>
            <a:ext cx="2140414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Density Function</a:t>
            </a:r>
            <a:endParaRPr kumimoji="0" lang="en-GB" sz="20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4E59-E087-6016-D96C-EDF9A02C2545}"/>
              </a:ext>
            </a:extLst>
          </p:cNvPr>
          <p:cNvSpPr txBox="1"/>
          <p:nvPr/>
        </p:nvSpPr>
        <p:spPr>
          <a:xfrm>
            <a:off x="212623" y="2114150"/>
            <a:ext cx="44229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Properties:</a:t>
            </a:r>
            <a:endParaRPr kumimoji="0" lang="en-US" sz="10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captures a wide range of shapes and patterns in the data</a:t>
            </a:r>
          </a:p>
          <a:p>
            <a:pPr lvl="0">
              <a:defRPr/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analyse skewed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29CDD-F9CC-7E6D-06BC-D6B04EDF0327}"/>
                  </a:ext>
                </a:extLst>
              </p:cNvPr>
              <p:cNvSpPr txBox="1"/>
              <p:nvPr/>
            </p:nvSpPr>
            <p:spPr>
              <a:xfrm>
                <a:off x="212623" y="1429586"/>
                <a:ext cx="3222340" cy="398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29CDD-F9CC-7E6D-06BC-D6B04EDF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3" y="1429586"/>
                <a:ext cx="3222340" cy="398892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948CAB-9984-1A66-3F88-3AE1222F3377}"/>
                  </a:ext>
                </a:extLst>
              </p:cNvPr>
              <p:cNvSpPr txBox="1"/>
              <p:nvPr/>
            </p:nvSpPr>
            <p:spPr>
              <a:xfrm>
                <a:off x="4748902" y="1452236"/>
                <a:ext cx="4004148" cy="418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ⅇ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sz="1600" i="1" dirty="0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 dirty="0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948CAB-9984-1A66-3F88-3AE1222F3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902" y="1452236"/>
                <a:ext cx="4004148" cy="418384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04D073-0FE0-37B9-1A3B-8E5C4020DAD5}"/>
              </a:ext>
            </a:extLst>
          </p:cNvPr>
          <p:cNvSpPr txBox="1"/>
          <p:nvPr/>
        </p:nvSpPr>
        <p:spPr>
          <a:xfrm>
            <a:off x="4813935" y="2113301"/>
            <a:ext cx="4042882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Limitations:</a:t>
            </a:r>
          </a:p>
          <a:p>
            <a:pPr lvl="0"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 hazard function is constant or  monotonic</a:t>
            </a:r>
          </a:p>
          <a:p>
            <a:pPr lvl="0">
              <a:defRPr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is heavily skewed, then other distributions such as log-normal or gamma better accommodate skewness as these distributions capture a wider range of shapes and patterns in the data, including positive skewness.</a:t>
            </a:r>
          </a:p>
        </p:txBody>
      </p:sp>
      <p:sp>
        <p:nvSpPr>
          <p:cNvPr id="15" name="Google Shape;260;p34">
            <a:extLst>
              <a:ext uri="{FF2B5EF4-FFF2-40B4-BE49-F238E27FC236}">
                <a16:creationId xmlns:a16="http://schemas.microsoft.com/office/drawing/2014/main" id="{41D8F286-CC23-AF1A-3C7F-6165383D6DB3}"/>
              </a:ext>
            </a:extLst>
          </p:cNvPr>
          <p:cNvSpPr/>
          <p:nvPr/>
        </p:nvSpPr>
        <p:spPr>
          <a:xfrm>
            <a:off x="108857" y="196922"/>
            <a:ext cx="6895447" cy="562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 </a:t>
            </a:r>
            <a:r>
              <a:rPr lang="en-US" sz="2000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Generalized Exponential Distribution </a:t>
            </a:r>
            <a:endParaRPr lang="en-US" b="1" i="0" dirty="0"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im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3F3598F-31A3-8FB1-29DC-F48C83B47C8E}"/>
                  </a:ext>
                </a:extLst>
              </p:cNvPr>
              <p:cNvSpPr/>
              <p:nvPr/>
            </p:nvSpPr>
            <p:spPr>
              <a:xfrm>
                <a:off x="7458324" y="162161"/>
                <a:ext cx="1473054" cy="9114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Parameters:</a:t>
                </a:r>
              </a:p>
              <a:p>
                <a:endParaRPr lang="en-US" sz="105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 Scale: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19191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19191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3F3598F-31A3-8FB1-29DC-F48C83B47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324" y="162161"/>
                <a:ext cx="1473054" cy="911419"/>
              </a:xfrm>
              <a:prstGeom prst="rect">
                <a:avLst/>
              </a:prstGeom>
              <a:blipFill>
                <a:blip r:embed="rId5"/>
                <a:stretch>
                  <a:fillRect l="-407" b="-45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483F7B7-CA0D-215B-954C-6387B1D3D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202" y="3211190"/>
            <a:ext cx="3339548" cy="177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42879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62;p34">
            <a:extLst>
              <a:ext uri="{FF2B5EF4-FFF2-40B4-BE49-F238E27FC236}">
                <a16:creationId xmlns:a16="http://schemas.microsoft.com/office/drawing/2014/main" id="{22C39613-40E0-FB03-F4C3-BD92720DD00C}"/>
              </a:ext>
            </a:extLst>
          </p:cNvPr>
          <p:cNvSpPr/>
          <p:nvPr/>
        </p:nvSpPr>
        <p:spPr>
          <a:xfrm>
            <a:off x="92413" y="101804"/>
            <a:ext cx="8942730" cy="493168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60;p34">
            <a:extLst>
              <a:ext uri="{FF2B5EF4-FFF2-40B4-BE49-F238E27FC236}">
                <a16:creationId xmlns:a16="http://schemas.microsoft.com/office/drawing/2014/main" id="{D2FAC826-AF31-70E9-BBD4-D7DF8FF3E1EC}"/>
              </a:ext>
            </a:extLst>
          </p:cNvPr>
          <p:cNvSpPr/>
          <p:nvPr/>
        </p:nvSpPr>
        <p:spPr>
          <a:xfrm>
            <a:off x="108857" y="196922"/>
            <a:ext cx="8822520" cy="562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 </a:t>
            </a:r>
            <a:r>
              <a:rPr lang="en-US" sz="2000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Marshall Olkin Distribution Formulation</a:t>
            </a:r>
            <a:endParaRPr lang="en-US" b="1" i="0" dirty="0"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im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8F6E25-1239-FB34-E699-B35FF9A3DB51}"/>
                  </a:ext>
                </a:extLst>
              </p:cNvPr>
              <p:cNvSpPr txBox="1"/>
              <p:nvPr/>
            </p:nvSpPr>
            <p:spPr>
              <a:xfrm>
                <a:off x="108857" y="978984"/>
                <a:ext cx="86567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Arial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𝑋</m:t>
                        </m:r>
                      </m:e>
                      <m:sub>
                        <m:r>
                          <a:rPr kumimoji="0" lang="en-GB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en-GB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,</m:t>
                    </m:r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GB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, . . . </m:t>
                    </m:r>
                  </m:oMath>
                </a14:m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Arial"/>
                  </a:rPr>
                  <a:t> are independent and identically distributed random variables with common distribution function </a:t>
                </a:r>
                <a14:m>
                  <m:oMath xmlns:m="http://schemas.openxmlformats.org/officeDocument/2006/math">
                    <m:r>
                      <a:rPr kumimoji="0" lang="en-GB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𝐹</m:t>
                    </m:r>
                    <m:d>
                      <m:dPr>
                        <m:ctrlPr>
                          <a:rPr kumimoji="0" lang="en-GB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en-GB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·</m:t>
                        </m:r>
                      </m:e>
                    </m:d>
                  </m:oMath>
                </a14:m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Arial"/>
                  </a:rPr>
                  <a:t> and  </a:t>
                </a:r>
                <a14:m>
                  <m:oMath xmlns:m="http://schemas.openxmlformats.org/officeDocument/2006/math">
                    <m:r>
                      <a:rPr kumimoji="0" lang="en-GB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𝑁</m:t>
                    </m:r>
                    <m:r>
                      <a:rPr kumimoji="0" lang="en-US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kumimoji="0" lang="en-GB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∼</m:t>
                    </m:r>
                    <m:r>
                      <a:rPr kumimoji="0" lang="en-GB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𝐺</m:t>
                    </m:r>
                    <m:r>
                      <m:rPr>
                        <m:sty m:val="p"/>
                      </m:rPr>
                      <a: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eo</m:t>
                    </m:r>
                    <m:d>
                      <m:dPr>
                        <m:ctrlPr>
                          <a:rPr kumimoji="0" lang="en-GB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en-GB" sz="16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𝜃</m:t>
                        </m:r>
                      </m:e>
                    </m:d>
                    <m:r>
                      <a:rPr kumimoji="0" 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,   0&lt; </m:t>
                    </m:r>
                    <m:r>
                      <a:rPr lang="en-GB" sz="1600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8F6E25-1239-FB34-E699-B35FF9A3D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" y="978984"/>
                <a:ext cx="8656727" cy="584775"/>
              </a:xfrm>
              <a:prstGeom prst="rect">
                <a:avLst/>
              </a:prstGeom>
              <a:blipFill>
                <a:blip r:embed="rId3"/>
                <a:stretch>
                  <a:fillRect l="-423" t="-3125" r="-352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91A20C-E807-7E9E-BCAA-263F4CD465A9}"/>
                  </a:ext>
                </a:extLst>
              </p:cNvPr>
              <p:cNvSpPr txBox="1"/>
              <p:nvPr/>
            </p:nvSpPr>
            <p:spPr>
              <a:xfrm>
                <a:off x="92414" y="1672827"/>
                <a:ext cx="74550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Arial"/>
                  </a:rPr>
                  <a:t>Distribution Function :   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𝑃</m:t>
                    </m:r>
                    <m:d>
                      <m:d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𝑁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</m:e>
                    </m:d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𝜃</m:t>
                    </m:r>
                    <m:sSup>
                      <m:sSup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1−</m:t>
                            </m:r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−1</m:t>
                        </m:r>
                      </m:sup>
                    </m:sSup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     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91A20C-E807-7E9E-BCAA-263F4CD4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4" y="1672827"/>
                <a:ext cx="7455016" cy="338554"/>
              </a:xfrm>
              <a:prstGeom prst="rect">
                <a:avLst/>
              </a:prstGeom>
              <a:blipFill>
                <a:blip r:embed="rId4"/>
                <a:stretch>
                  <a:fillRect l="-409"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A18A5D-9305-560C-E7C2-3407B7ECF2BC}"/>
                  </a:ext>
                </a:extLst>
              </p:cNvPr>
              <p:cNvSpPr txBox="1"/>
              <p:nvPr/>
            </p:nvSpPr>
            <p:spPr>
              <a:xfrm>
                <a:off x="108856" y="2106987"/>
                <a:ext cx="57702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defRPr/>
                </a:pPr>
                <a:r>
                  <a:rPr lang="en-US" sz="1600" noProof="0" dirty="0">
                    <a:latin typeface="Times New Roman" panose="02020603050405020304" pitchFamily="18" charset="0"/>
                  </a:rPr>
                  <a:t>Consider a random variable	</a:t>
                </a:r>
                <a:r>
                  <a:rPr kumimoji="0" lang="en-US" sz="16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6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Y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≔</m:t>
                    </m:r>
                    <m:r>
                      <m:rPr>
                        <m:sty m:val="p"/>
                      </m:rPr>
                      <a:rPr kumimoji="0" lang="en-US" sz="16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min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⁡{</m:t>
                    </m:r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…,</m:t>
                    </m:r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}</m:t>
                    </m:r>
                  </m:oMath>
                </a14:m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A18A5D-9305-560C-E7C2-3407B7ECF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6" y="2106987"/>
                <a:ext cx="5770213" cy="338554"/>
              </a:xfrm>
              <a:prstGeom prst="rect">
                <a:avLst/>
              </a:prstGeom>
              <a:blipFill>
                <a:blip r:embed="rId5"/>
                <a:stretch>
                  <a:fillRect l="-634" t="-5455" b="-2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A48A82-8FD5-D405-F30D-5112C3DFCD92}"/>
                  </a:ext>
                </a:extLst>
              </p:cNvPr>
              <p:cNvSpPr txBox="1"/>
              <p:nvPr/>
            </p:nvSpPr>
            <p:spPr>
              <a:xfrm>
                <a:off x="3603173" y="2610762"/>
                <a:ext cx="2704138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sub>
                        <m:sup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A48A82-8FD5-D405-F30D-5112C3DF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73" y="2610762"/>
                <a:ext cx="2704138" cy="522835"/>
              </a:xfrm>
              <a:prstGeom prst="rect">
                <a:avLst/>
              </a:prstGeom>
              <a:blipFill>
                <a:blip r:embed="rId6"/>
                <a:stretch>
                  <a:fillRect l="-13964" t="-144186" b="-20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F274B7D-C26C-0B79-9AAE-6C3FF7009977}"/>
              </a:ext>
            </a:extLst>
          </p:cNvPr>
          <p:cNvSpPr txBox="1"/>
          <p:nvPr/>
        </p:nvSpPr>
        <p:spPr>
          <a:xfrm>
            <a:off x="108856" y="2692014"/>
            <a:ext cx="17211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1600" noProof="0" dirty="0">
                <a:latin typeface="Times New Roman" panose="02020603050405020304" pitchFamily="18" charset="0"/>
              </a:rPr>
              <a:t>Survival Function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Arial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297070-7D35-A690-31FA-6997579BA2F3}"/>
                  </a:ext>
                </a:extLst>
              </p:cNvPr>
              <p:cNvSpPr txBox="1"/>
              <p:nvPr/>
            </p:nvSpPr>
            <p:spPr>
              <a:xfrm>
                <a:off x="1830002" y="2697960"/>
                <a:ext cx="17731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GB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297070-7D35-A690-31FA-6997579BA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02" y="2697960"/>
                <a:ext cx="1773172" cy="338554"/>
              </a:xfrm>
              <a:prstGeom prst="rect">
                <a:avLst/>
              </a:prstGeom>
              <a:blipFill>
                <a:blip r:embed="rId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4F69F9-7E3C-72D2-F3DA-568FD602475F}"/>
                  </a:ext>
                </a:extLst>
              </p:cNvPr>
              <p:cNvSpPr txBox="1"/>
              <p:nvPr/>
            </p:nvSpPr>
            <p:spPr>
              <a:xfrm>
                <a:off x="3603173" y="3288399"/>
                <a:ext cx="2565126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4F69F9-7E3C-72D2-F3DA-568FD602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73" y="3288399"/>
                <a:ext cx="2565126" cy="522835"/>
              </a:xfrm>
              <a:prstGeom prst="rect">
                <a:avLst/>
              </a:prstGeom>
              <a:blipFill>
                <a:blip r:embed="rId8"/>
                <a:stretch>
                  <a:fillRect l="-14964" t="-144186" b="-20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38B80B-AB63-3FC7-1275-746ACDFE48D0}"/>
                  </a:ext>
                </a:extLst>
              </p:cNvPr>
              <p:cNvSpPr txBox="1"/>
              <p:nvPr/>
            </p:nvSpPr>
            <p:spPr>
              <a:xfrm>
                <a:off x="3603173" y="3862781"/>
                <a:ext cx="3560783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38B80B-AB63-3FC7-1275-746ACDFE4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73" y="3862781"/>
                <a:ext cx="3560783" cy="522835"/>
              </a:xfrm>
              <a:prstGeom prst="rect">
                <a:avLst/>
              </a:prstGeom>
              <a:blipFill>
                <a:blip r:embed="rId9"/>
                <a:stretch>
                  <a:fillRect t="-147059" b="-207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0E6259-C3DE-4B2C-72B5-671FEB88A2E8}"/>
              </a:ext>
            </a:extLst>
          </p:cNvPr>
          <p:cNvSpPr txBox="1"/>
          <p:nvPr/>
        </p:nvSpPr>
        <p:spPr>
          <a:xfrm>
            <a:off x="108856" y="4571821"/>
            <a:ext cx="8926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geometric distribution assumption is convenient as it verifies stability propert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unlike other extreme value distributions (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limiting distributions for the minimum/maximum of a large number of identically distributed random variables)</a:t>
            </a: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6809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2;p34">
            <a:extLst>
              <a:ext uri="{FF2B5EF4-FFF2-40B4-BE49-F238E27FC236}">
                <a16:creationId xmlns:a16="http://schemas.microsoft.com/office/drawing/2014/main" id="{6815AA10-C602-34EC-4A47-8BEE10DA6F58}"/>
              </a:ext>
            </a:extLst>
          </p:cNvPr>
          <p:cNvSpPr/>
          <p:nvPr/>
        </p:nvSpPr>
        <p:spPr>
          <a:xfrm>
            <a:off x="92413" y="101804"/>
            <a:ext cx="8942730" cy="493168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60;p34">
            <a:extLst>
              <a:ext uri="{FF2B5EF4-FFF2-40B4-BE49-F238E27FC236}">
                <a16:creationId xmlns:a16="http://schemas.microsoft.com/office/drawing/2014/main" id="{D13F0066-C400-01BA-B76C-28EB7910C798}"/>
              </a:ext>
            </a:extLst>
          </p:cNvPr>
          <p:cNvSpPr/>
          <p:nvPr/>
        </p:nvSpPr>
        <p:spPr>
          <a:xfrm>
            <a:off x="108857" y="196922"/>
            <a:ext cx="8822520" cy="562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 </a:t>
            </a:r>
            <a:r>
              <a:rPr lang="en-US" sz="2000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Marshall Olkin Distribution Formulation</a:t>
            </a:r>
            <a:endParaRPr lang="en-US" b="1" i="0" dirty="0"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im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C149A5-7738-2A11-16B4-C5224C2A2C9D}"/>
                  </a:ext>
                </a:extLst>
              </p:cNvPr>
              <p:cNvSpPr txBox="1"/>
              <p:nvPr/>
            </p:nvSpPr>
            <p:spPr>
              <a:xfrm>
                <a:off x="3194348" y="1056349"/>
                <a:ext cx="2378343" cy="591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C149A5-7738-2A11-16B4-C5224C2A2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348" y="1056349"/>
                <a:ext cx="2378343" cy="591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C5B1F2D-A65D-B6D1-DC6A-DBC945BE7436}"/>
              </a:ext>
            </a:extLst>
          </p:cNvPr>
          <p:cNvSpPr txBox="1"/>
          <p:nvPr/>
        </p:nvSpPr>
        <p:spPr>
          <a:xfrm>
            <a:off x="185895" y="1142427"/>
            <a:ext cx="192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1800" noProof="0" dirty="0">
                <a:latin typeface="Times New Roman" panose="02020603050405020304" pitchFamily="18" charset="0"/>
              </a:rPr>
              <a:t>Survival Function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Arial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B417F7-04F3-D71F-3874-2C0D54F27BC8}"/>
                  </a:ext>
                </a:extLst>
              </p:cNvPr>
              <p:cNvSpPr txBox="1"/>
              <p:nvPr/>
            </p:nvSpPr>
            <p:spPr>
              <a:xfrm>
                <a:off x="2484106" y="1176496"/>
                <a:ext cx="7679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B417F7-04F3-D71F-3874-2C0D54F2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06" y="1176496"/>
                <a:ext cx="76797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BF19C6-D93B-88FE-BCCA-93D764FE523B}"/>
              </a:ext>
            </a:extLst>
          </p:cNvPr>
          <p:cNvSpPr txBox="1"/>
          <p:nvPr/>
        </p:nvSpPr>
        <p:spPr>
          <a:xfrm>
            <a:off x="185895" y="2109379"/>
            <a:ext cx="2276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Distribution Function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E85AFA-7FF7-671A-4D2A-D5F6E21015AA}"/>
                  </a:ext>
                </a:extLst>
              </p:cNvPr>
              <p:cNvSpPr txBox="1"/>
              <p:nvPr/>
            </p:nvSpPr>
            <p:spPr>
              <a:xfrm>
                <a:off x="2480925" y="2090475"/>
                <a:ext cx="2091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𝐺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GB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GB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𝑦</m:t>
                          </m:r>
                        </m:e>
                      </m:d>
                      <m:r>
                        <a:rPr kumimoji="0" lang="en-GB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1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E85AFA-7FF7-671A-4D2A-D5F6E2101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925" y="2090475"/>
                <a:ext cx="209107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5E0855-8E76-6C4A-7B11-070373864C1C}"/>
                  </a:ext>
                </a:extLst>
              </p:cNvPr>
              <p:cNvSpPr txBox="1"/>
              <p:nvPr/>
            </p:nvSpPr>
            <p:spPr>
              <a:xfrm>
                <a:off x="4442277" y="2002646"/>
                <a:ext cx="2276772" cy="588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5E0855-8E76-6C4A-7B11-070373864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77" y="2002646"/>
                <a:ext cx="2276772" cy="5883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CF2C17A-40DF-D642-11C2-D06DCF94046B}"/>
              </a:ext>
            </a:extLst>
          </p:cNvPr>
          <p:cNvSpPr txBox="1"/>
          <p:nvPr/>
        </p:nvSpPr>
        <p:spPr>
          <a:xfrm>
            <a:off x="185895" y="3033823"/>
            <a:ext cx="2276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Density Function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05638B-AA61-D77A-6246-4CAF0BB380AC}"/>
                  </a:ext>
                </a:extLst>
              </p:cNvPr>
              <p:cNvSpPr txBox="1"/>
              <p:nvPr/>
            </p:nvSpPr>
            <p:spPr>
              <a:xfrm>
                <a:off x="2462667" y="2907848"/>
                <a:ext cx="2276772" cy="665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𝑔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GB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GB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19191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𝑦</m:t>
                          </m:r>
                        </m:e>
                      </m:d>
                      <m:r>
                        <a:rPr kumimoji="0" lang="en-GB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num>
                        <m:den>
                          <m:r>
                            <a:rPr lang="pt-BR" sz="18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sz="1800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solidFill>
                                    <a:srgbClr val="1919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191919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19191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800" i="1">
                                  <a:solidFill>
                                    <a:srgbClr val="1919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solidFill>
                                    <a:srgbClr val="191919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05638B-AA61-D77A-6246-4CAF0BB3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67" y="2907848"/>
                <a:ext cx="2276772" cy="6655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E3040C-8491-2F8A-6033-041AE6F1B518}"/>
                  </a:ext>
                </a:extLst>
              </p:cNvPr>
              <p:cNvSpPr txBox="1"/>
              <p:nvPr/>
            </p:nvSpPr>
            <p:spPr>
              <a:xfrm>
                <a:off x="4505887" y="2907848"/>
                <a:ext cx="2276772" cy="554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E3040C-8491-2F8A-6033-041AE6F1B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887" y="2907848"/>
                <a:ext cx="2276772" cy="554704"/>
              </a:xfrm>
              <a:prstGeom prst="rect">
                <a:avLst/>
              </a:prstGeom>
              <a:blipFill>
                <a:blip r:embed="rId8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C30C9EA1-5BF6-4D2C-095F-8DF9ED5A3F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0051" y="3705309"/>
            <a:ext cx="4518660" cy="12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7865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34">
            <a:extLst>
              <a:ext uri="{FF2B5EF4-FFF2-40B4-BE49-F238E27FC236}">
                <a16:creationId xmlns:a16="http://schemas.microsoft.com/office/drawing/2014/main" id="{3D841616-654D-7048-BC67-69A0EC1A40B7}"/>
              </a:ext>
            </a:extLst>
          </p:cNvPr>
          <p:cNvSpPr/>
          <p:nvPr/>
        </p:nvSpPr>
        <p:spPr>
          <a:xfrm>
            <a:off x="92413" y="101804"/>
            <a:ext cx="8942730" cy="493168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A5087-D076-E7AF-D118-F7837574A1B6}"/>
              </a:ext>
            </a:extLst>
          </p:cNvPr>
          <p:cNvSpPr txBox="1"/>
          <p:nvPr/>
        </p:nvSpPr>
        <p:spPr>
          <a:xfrm>
            <a:off x="212623" y="1007868"/>
            <a:ext cx="260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Function    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5D15A-FD29-BA84-37D8-C17E8616B6A2}"/>
              </a:ext>
            </a:extLst>
          </p:cNvPr>
          <p:cNvSpPr txBox="1"/>
          <p:nvPr/>
        </p:nvSpPr>
        <p:spPr>
          <a:xfrm>
            <a:off x="4697319" y="1007868"/>
            <a:ext cx="2346199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Density Function</a:t>
            </a:r>
            <a:endParaRPr kumimoji="0" lang="en-GB" sz="20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23B56-BBA0-E0F5-4819-AB22C10D1E16}"/>
              </a:ext>
            </a:extLst>
          </p:cNvPr>
          <p:cNvSpPr txBox="1"/>
          <p:nvPr/>
        </p:nvSpPr>
        <p:spPr>
          <a:xfrm>
            <a:off x="212623" y="2160990"/>
            <a:ext cx="41977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Properties:</a:t>
            </a:r>
            <a:endParaRPr kumimoji="0" lang="en-US" sz="10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allows for various forms of dependence between the two variables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Skewedness: accommodate skewness in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9221ED-26FB-8C11-82B9-E7B474DF747F}"/>
                  </a:ext>
                </a:extLst>
              </p:cNvPr>
              <p:cNvSpPr txBox="1"/>
              <p:nvPr/>
            </p:nvSpPr>
            <p:spPr>
              <a:xfrm>
                <a:off x="212624" y="1429586"/>
                <a:ext cx="4096984" cy="57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9221ED-26FB-8C11-82B9-E7B474DF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4" y="1429586"/>
                <a:ext cx="4096984" cy="578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0AEC1A-BF92-1CC9-048B-34E9DC251F05}"/>
                  </a:ext>
                </a:extLst>
              </p:cNvPr>
              <p:cNvSpPr txBox="1"/>
              <p:nvPr/>
            </p:nvSpPr>
            <p:spPr>
              <a:xfrm>
                <a:off x="4705541" y="1447067"/>
                <a:ext cx="4389118" cy="57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19191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(1−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1919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19191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solidFill>
                                    <a:srgbClr val="19191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19191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i="1" dirty="0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rgbClr val="1919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0AEC1A-BF92-1CC9-048B-34E9DC25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41" y="1447067"/>
                <a:ext cx="4389118" cy="578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772FD14-0D94-8ECD-EED4-3B0D3DE1F3F9}"/>
              </a:ext>
            </a:extLst>
          </p:cNvPr>
          <p:cNvSpPr txBox="1"/>
          <p:nvPr/>
        </p:nvSpPr>
        <p:spPr>
          <a:xfrm>
            <a:off x="4733636" y="2231329"/>
            <a:ext cx="419774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Limitation:</a:t>
            </a:r>
          </a:p>
          <a:p>
            <a:pPr lvl="0"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 relatively complex model that involves multiple parameters that need to be estimated</a:t>
            </a:r>
          </a:p>
        </p:txBody>
      </p:sp>
      <p:sp>
        <p:nvSpPr>
          <p:cNvPr id="19" name="Google Shape;260;p34">
            <a:extLst>
              <a:ext uri="{FF2B5EF4-FFF2-40B4-BE49-F238E27FC236}">
                <a16:creationId xmlns:a16="http://schemas.microsoft.com/office/drawing/2014/main" id="{E550A15D-2C91-03AD-6BBC-1C8210232557}"/>
              </a:ext>
            </a:extLst>
          </p:cNvPr>
          <p:cNvSpPr/>
          <p:nvPr/>
        </p:nvSpPr>
        <p:spPr>
          <a:xfrm>
            <a:off x="108857" y="196922"/>
            <a:ext cx="7114903" cy="562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 </a:t>
            </a:r>
            <a:r>
              <a:rPr lang="en-US" sz="2000" b="1" dirty="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mo"/>
              </a:rPr>
              <a:t>Marshall–Olkin Generalized Exponential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D7B055-5D56-9CD0-9893-8FBC7F3D795C}"/>
                  </a:ext>
                </a:extLst>
              </p:cNvPr>
              <p:cNvSpPr/>
              <p:nvPr/>
            </p:nvSpPr>
            <p:spPr>
              <a:xfrm>
                <a:off x="7418711" y="162161"/>
                <a:ext cx="1512667" cy="11078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Parameters:</a:t>
                </a:r>
              </a:p>
              <a:p>
                <a:endPara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 Scale: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 1: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 2: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D7B055-5D56-9CD0-9893-8FBC7F3D7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11" y="162161"/>
                <a:ext cx="1512667" cy="1107839"/>
              </a:xfrm>
              <a:prstGeom prst="rect">
                <a:avLst/>
              </a:prstGeom>
              <a:blipFill>
                <a:blip r:embed="rId5"/>
                <a:stretch>
                  <a:fillRect l="-397" b="-43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4E0D2517-FF72-4824-37C6-19BFA93F6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59" y="3368683"/>
            <a:ext cx="2970513" cy="16594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89CDB0-42BC-15DF-4E9E-BC8148BC7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8521" y="3368683"/>
            <a:ext cx="2970513" cy="16594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E811-7B97-418D-B867-3898BCC27F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485" y="3418456"/>
            <a:ext cx="2960658" cy="1559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AD323-7D32-937C-2360-9F94544229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7173" y="3971581"/>
            <a:ext cx="4224205" cy="9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8051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s and Cons Business Meeting by Slidesgo">
  <a:themeElements>
    <a:clrScheme name="Simple Light">
      <a:dk1>
        <a:srgbClr val="191919"/>
      </a:dk1>
      <a:lt1>
        <a:srgbClr val="666666"/>
      </a:lt1>
      <a:dk2>
        <a:srgbClr val="EFEFEF"/>
      </a:dk2>
      <a:lt2>
        <a:srgbClr val="FFFFFF"/>
      </a:lt2>
      <a:accent1>
        <a:srgbClr val="6E6EE3"/>
      </a:accent1>
      <a:accent2>
        <a:srgbClr val="C2474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s and Cons Business Meeting by Slidesgo">
  <a:themeElements>
    <a:clrScheme name="Simple Light">
      <a:dk1>
        <a:srgbClr val="191919"/>
      </a:dk1>
      <a:lt1>
        <a:srgbClr val="666666"/>
      </a:lt1>
      <a:dk2>
        <a:srgbClr val="EFEFEF"/>
      </a:dk2>
      <a:lt2>
        <a:srgbClr val="FFFFFF"/>
      </a:lt2>
      <a:accent1>
        <a:srgbClr val="6E6EE3"/>
      </a:accent1>
      <a:accent2>
        <a:srgbClr val="C2474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1799</Words>
  <Application>Microsoft Office PowerPoint</Application>
  <PresentationFormat>On-screen Show (16:9)</PresentationFormat>
  <Paragraphs>772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Segoe UI</vt:lpstr>
      <vt:lpstr>Calibri</vt:lpstr>
      <vt:lpstr>Arimo</vt:lpstr>
      <vt:lpstr>Cambria Math</vt:lpstr>
      <vt:lpstr>Arial</vt:lpstr>
      <vt:lpstr>Bebas Neue</vt:lpstr>
      <vt:lpstr>Kumbh Sans</vt:lpstr>
      <vt:lpstr>Bree Serif</vt:lpstr>
      <vt:lpstr>Roboto</vt:lpstr>
      <vt:lpstr>Times New Roman</vt:lpstr>
      <vt:lpstr>Roboto Mono</vt:lpstr>
      <vt:lpstr>Pros and Cons Business Meeting by Slidesgo</vt:lpstr>
      <vt:lpstr>1_Pros and Cons Business Meeting by Slidesgo</vt:lpstr>
      <vt:lpstr>Analysis of Covid-19 Mortality data : A probabilistic perspective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</vt:lpstr>
      <vt:lpstr>US Data</vt:lpstr>
      <vt:lpstr>Brazil Data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Does Covid-19 mortality data follow Exponential Distribution? </vt:lpstr>
      <vt:lpstr>Does Covid-19 mortality data follow Exponential Distribution? 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Covid-19 mortality data follow Exponential Distribution?</dc:title>
  <dc:creator>Donia Ahmed</dc:creator>
  <cp:lastModifiedBy>Donia BESHER</cp:lastModifiedBy>
  <cp:revision>153</cp:revision>
  <dcterms:modified xsi:type="dcterms:W3CDTF">2024-09-19T16:40:33Z</dcterms:modified>
</cp:coreProperties>
</file>